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70" r:id="rId5"/>
    <p:sldId id="260" r:id="rId6"/>
    <p:sldId id="263" r:id="rId7"/>
    <p:sldId id="271" r:id="rId8"/>
    <p:sldId id="264" r:id="rId9"/>
    <p:sldId id="265" r:id="rId10"/>
    <p:sldId id="267" r:id="rId11"/>
    <p:sldId id="272" r:id="rId12"/>
    <p:sldId id="258" r:id="rId13"/>
    <p:sldId id="273" r:id="rId14"/>
    <p:sldId id="261" r:id="rId15"/>
    <p:sldId id="274" r:id="rId16"/>
    <p:sldId id="275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3429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8001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2573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7145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1717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6289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0861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5433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0005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eb.mst.edu/~mecmovi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</a:t>
            </a:r>
            <a:r>
              <a:rPr lang="en-US" sz="4200" dirty="0"/>
              <a:t>–</a:t>
            </a:r>
            <a:r>
              <a:rPr sz="4200" dirty="0"/>
              <a:t> </a:t>
            </a:r>
            <a:r>
              <a:rPr lang="en-US" sz="4200" dirty="0"/>
              <a:t>Lecture 28</a:t>
            </a:r>
            <a:br>
              <a:rPr lang="en-US" sz="4200" dirty="0"/>
            </a:br>
            <a:r>
              <a:rPr sz="4200" dirty="0"/>
              <a:t>Q and rectangular/circular cross-sections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Practice</a:t>
            </a:r>
            <a:r>
              <a:rPr sz="4200" dirty="0"/>
              <a:t> </a:t>
            </a:r>
            <a:r>
              <a:rPr lang="en-US" sz="4200" dirty="0"/>
              <a:t>P</a:t>
            </a:r>
            <a:r>
              <a:rPr sz="4200" dirty="0"/>
              <a:t>roblem</a:t>
            </a:r>
            <a:r>
              <a:rPr lang="en-US" sz="4200" dirty="0"/>
              <a:t> 3</a:t>
            </a:r>
            <a:endParaRPr sz="4200" dirty="0"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123797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sp>
        <p:nvSpPr>
          <p:cNvPr id="132" name="Shape 132"/>
          <p:cNvSpPr/>
          <p:nvPr/>
        </p:nvSpPr>
        <p:spPr>
          <a:xfrm>
            <a:off x="279495" y="2081339"/>
            <a:ext cx="5553366" cy="830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defRPr sz="1800"/>
            </a:pPr>
            <a:r>
              <a:rPr sz="1800" dirty="0"/>
              <a:t>Determine the </a:t>
            </a:r>
            <a:r>
              <a:rPr lang="en-US" sz="1800" dirty="0"/>
              <a:t>magnitude of </a:t>
            </a:r>
            <a:r>
              <a:rPr sz="1800" dirty="0"/>
              <a:t>maximum shear stress at the glue joint H</a:t>
            </a:r>
            <a:r>
              <a:rPr lang="en-US" sz="1800" dirty="0"/>
              <a:t>, and where (x-position) along the beam this occurs.</a:t>
            </a:r>
            <a:endParaRPr sz="1800" dirty="0"/>
          </a:p>
        </p:txBody>
      </p:sp>
      <p:sp>
        <p:nvSpPr>
          <p:cNvPr id="133" name="Shape 133"/>
          <p:cNvSpPr/>
          <p:nvPr/>
        </p:nvSpPr>
        <p:spPr>
          <a:xfrm flipV="1">
            <a:off x="9175771" y="2062045"/>
            <a:ext cx="1" cy="5347490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9185361" y="3787377"/>
            <a:ext cx="33086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185361" y="7407612"/>
            <a:ext cx="33086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708207" y="3581695"/>
            <a:ext cx="272454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V</a:t>
            </a:r>
          </a:p>
        </p:txBody>
      </p:sp>
      <p:sp>
        <p:nvSpPr>
          <p:cNvPr id="137" name="Shape 137"/>
          <p:cNvSpPr/>
          <p:nvPr/>
        </p:nvSpPr>
        <p:spPr>
          <a:xfrm>
            <a:off x="8677803" y="7195581"/>
            <a:ext cx="333262" cy="41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M</a:t>
            </a:r>
          </a:p>
        </p:txBody>
      </p:sp>
      <p:sp>
        <p:nvSpPr>
          <p:cNvPr id="138" name="Shape 138"/>
          <p:cNvSpPr/>
          <p:nvPr/>
        </p:nvSpPr>
        <p:spPr>
          <a:xfrm flipV="1">
            <a:off x="10732068" y="2308872"/>
            <a:ext cx="1" cy="474423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612435" y="5234219"/>
            <a:ext cx="4215646" cy="23011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5546" y="491879"/>
            <a:ext cx="4259706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10605291" y="1364443"/>
            <a:ext cx="468791" cy="33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500" b="1" i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/>
            </a:pPr>
            <a:r>
              <a:rPr sz="1500" b="1" i="1"/>
              <a:t>14 ft</a:t>
            </a:r>
          </a:p>
        </p:txBody>
      </p:sp>
      <p:pic>
        <p:nvPicPr>
          <p:cNvPr id="14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2860" y="73529"/>
            <a:ext cx="2513773" cy="270030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10433301" y="318451"/>
            <a:ext cx="812770" cy="33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500" b="1" i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/>
            </a:pPr>
            <a:r>
              <a:rPr sz="1500" b="1" i="1" dirty="0"/>
              <a:t>1.2 kip/ft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hape 68">
                <a:extLst>
                  <a:ext uri="{FF2B5EF4-FFF2-40B4-BE49-F238E27FC236}">
                    <a16:creationId xmlns:a16="http://schemas.microsoft.com/office/drawing/2014/main" id="{FDC2DB71-3B58-4745-B6EC-25EB91D62A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12" y="3086793"/>
                <a:ext cx="9404018" cy="29977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Area beyond H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Distance from N.A. to centroid of area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Q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Shape 68">
                <a:extLst>
                  <a:ext uri="{FF2B5EF4-FFF2-40B4-BE49-F238E27FC236}">
                    <a16:creationId xmlns:a16="http://schemas.microsoft.com/office/drawing/2014/main" id="{FDC2DB71-3B58-4745-B6EC-25EB91D6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12" y="3086793"/>
                <a:ext cx="9404018" cy="2997717"/>
              </a:xfrm>
              <a:prstGeom prst="rect">
                <a:avLst/>
              </a:prstGeom>
              <a:blipFill>
                <a:blip r:embed="rId4"/>
                <a:stretch>
                  <a:fillRect l="-1944" t="-3049" b="-16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hape 68">
                <a:extLst>
                  <a:ext uri="{FF2B5EF4-FFF2-40B4-BE49-F238E27FC236}">
                    <a16:creationId xmlns:a16="http://schemas.microsoft.com/office/drawing/2014/main" id="{71341C10-CDA0-4AA4-B505-C871BBC3DC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12" y="6161516"/>
                <a:ext cx="11657944" cy="33954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400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2048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Transverse shear stress is: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8400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144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2048</m:t>
                        </m:r>
                        <m:sSup>
                          <m:sSupPr>
                            <m:ctrlPr>
                              <a:rPr lang="ar-AE" sz="24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endParaRPr lang="en-US" sz="2400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Check against max shear: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8400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157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sz="24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τ</a:t>
                </a:r>
                <a:r>
                  <a:rPr lang="en-US" sz="2400" baseline="-250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less than</a:t>
                </a:r>
                <a:r>
                  <a:rPr lang="el-GR" sz="24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τ</a:t>
                </a:r>
                <a:r>
                  <a:rPr lang="en-US" sz="2400" baseline="-250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max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endParaRPr lang="ar-AE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Shape 68">
                <a:extLst>
                  <a:ext uri="{FF2B5EF4-FFF2-40B4-BE49-F238E27FC236}">
                    <a16:creationId xmlns:a16="http://schemas.microsoft.com/office/drawing/2014/main" id="{71341C10-CDA0-4AA4-B505-C871BBC3D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12" y="6161516"/>
                <a:ext cx="11657944" cy="3395443"/>
              </a:xfrm>
              <a:prstGeom prst="rect">
                <a:avLst/>
              </a:prstGeom>
              <a:blipFill>
                <a:blip r:embed="rId5"/>
                <a:stretch>
                  <a:fillRect l="-1568" t="-28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Q for </a:t>
            </a:r>
            <a:r>
              <a:rPr lang="en-US" sz="4200" dirty="0" err="1"/>
              <a:t>Complexer</a:t>
            </a:r>
            <a:r>
              <a:rPr lang="en-US" sz="4200" dirty="0"/>
              <a:t> Geometry</a:t>
            </a:r>
            <a:endParaRPr sz="4200" dirty="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428675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Q is the area “above” the point of interest multiplied by the distance between the centroid of this area and the neutral axis of the beam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For composite sections we can add the Q for each “piece” of the area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375" y="5506532"/>
            <a:ext cx="135890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4708" y="3496311"/>
            <a:ext cx="3352801" cy="6985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3" name="Table 53"/>
          <p:cNvGraphicFramePr/>
          <p:nvPr/>
        </p:nvGraphicFramePr>
        <p:xfrm>
          <a:off x="1599050" y="6872185"/>
          <a:ext cx="6201249" cy="231856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1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63"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2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2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2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𝛴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C4C6C6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C4C6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6" name="Group 56"/>
          <p:cNvGrpSpPr/>
          <p:nvPr/>
        </p:nvGrpSpPr>
        <p:grpSpPr>
          <a:xfrm>
            <a:off x="9336862" y="4671100"/>
            <a:ext cx="2885746" cy="5681035"/>
            <a:chOff x="0" y="0"/>
            <a:chExt cx="2885745" cy="5681033"/>
          </a:xfrm>
        </p:grpSpPr>
        <p:sp>
          <p:nvSpPr>
            <p:cNvPr id="54" name="Shape 54"/>
            <p:cNvSpPr/>
            <p:nvPr/>
          </p:nvSpPr>
          <p:spPr>
            <a:xfrm rot="10800000" flipH="1">
              <a:off x="0" y="0"/>
              <a:ext cx="2885745" cy="5681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800" b="1">
                  <a:ln w="46735">
                    <a:solidFill/>
                  </a:ln>
                  <a:noFill/>
                </a:defRPr>
              </a:lvl1pPr>
            </a:lstStyle>
            <a:p>
              <a:pPr lvl="0">
                <a:defRPr sz="1800" b="0">
                  <a:ln w="9525">
                    <a:noFill/>
                  </a:ln>
                  <a:solidFill/>
                </a:defRPr>
              </a:pPr>
              <a:r>
                <a:rPr sz="36800" b="1">
                  <a:ln w="46735">
                    <a:solidFill/>
                  </a:ln>
                  <a:noFill/>
                </a:rPr>
                <a:t>L</a:t>
              </a:r>
            </a:p>
          </p:txBody>
        </p:sp>
        <p:pic>
          <p:nvPicPr>
            <p:cNvPr id="55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8385" y="2365160"/>
              <a:ext cx="328534" cy="328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5870" y="6931641"/>
            <a:ext cx="378726" cy="390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52624" y="6904846"/>
            <a:ext cx="534403" cy="390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24080" y="6889857"/>
            <a:ext cx="756641" cy="420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356270" y="1621260"/>
            <a:ext cx="5347490" cy="7071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Practice Problem 4</a:t>
            </a:r>
            <a:endParaRPr sz="4200" dirty="0"/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6240846" cy="679364"/>
          </a:xfrm>
          <a:prstGeom prst="rect">
            <a:avLst/>
          </a:prstGeom>
        </p:spPr>
        <p:txBody>
          <a:bodyPr/>
          <a:lstStyle>
            <a:lvl1pPr marL="342900" indent="-342900"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47474"/>
                </a:solidFill>
              </a:rPr>
              <a:t>Determine Q and t for the points H and K.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grpSp>
        <p:nvGrpSpPr>
          <p:cNvPr id="93" name="Group 93"/>
          <p:cNvGrpSpPr/>
          <p:nvPr/>
        </p:nvGrpSpPr>
        <p:grpSpPr>
          <a:xfrm>
            <a:off x="7847610" y="-523976"/>
            <a:ext cx="5049167" cy="6195250"/>
            <a:chOff x="0" y="0"/>
            <a:chExt cx="5049165" cy="6195249"/>
          </a:xfrm>
        </p:grpSpPr>
        <p:sp>
          <p:nvSpPr>
            <p:cNvPr id="65" name="Shape 65"/>
            <p:cNvSpPr/>
            <p:nvPr/>
          </p:nvSpPr>
          <p:spPr>
            <a:xfrm>
              <a:off x="572205" y="0"/>
              <a:ext cx="3325979" cy="619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7100">
                  <a:solidFill>
                    <a:srgbClr val="B8BABA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100">
                  <a:solidFill>
                    <a:srgbClr val="B8BABA"/>
                  </a:solidFill>
                </a:rPr>
                <a:t>T</a:t>
              </a:r>
            </a:p>
          </p:txBody>
        </p:sp>
        <p:sp>
          <p:nvSpPr>
            <p:cNvPr id="66" name="Shape 66"/>
            <p:cNvSpPr/>
            <p:nvPr/>
          </p:nvSpPr>
          <p:spPr>
            <a:xfrm>
              <a:off x="2150880" y="2570862"/>
              <a:ext cx="174047" cy="1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527153" y="1495492"/>
              <a:ext cx="543224" cy="1019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/>
              </a:pPr>
              <a:r>
                <a:rPr sz="2000"/>
                <a:t>H</a:t>
              </a:r>
            </a:p>
          </p:txBody>
        </p:sp>
        <p:sp>
          <p:nvSpPr>
            <p:cNvPr id="68" name="Shape 68"/>
            <p:cNvSpPr/>
            <p:nvPr/>
          </p:nvSpPr>
          <p:spPr>
            <a:xfrm>
              <a:off x="1527153" y="2334134"/>
              <a:ext cx="543224" cy="581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/>
              </a:pPr>
              <a:r>
                <a:rPr sz="2000"/>
                <a:t>K</a:t>
              </a:r>
            </a:p>
          </p:txBody>
        </p:sp>
        <p:sp>
          <p:nvSpPr>
            <p:cNvPr id="69" name="Shape 69"/>
            <p:cNvSpPr/>
            <p:nvPr/>
          </p:nvSpPr>
          <p:spPr>
            <a:xfrm>
              <a:off x="642999" y="3174164"/>
              <a:ext cx="141475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V="1">
              <a:off x="1110958" y="3211763"/>
              <a:ext cx="1" cy="169359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0" y="2614655"/>
              <a:ext cx="786040" cy="1119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5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/>
              </a:pPr>
              <a:r>
                <a:rPr sz="1500"/>
                <a:t>z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671884" y="4916577"/>
              <a:ext cx="437728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3662386" y="1927897"/>
              <a:ext cx="54322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3695856" y="1496789"/>
              <a:ext cx="117674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4489768" y="1504768"/>
              <a:ext cx="1" cy="3418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3579200" y="1927897"/>
              <a:ext cx="786042" cy="2990898"/>
              <a:chOff x="-11731" y="-155028"/>
              <a:chExt cx="786040" cy="2990896"/>
            </a:xfrm>
          </p:grpSpPr>
          <p:sp>
            <p:nvSpPr>
              <p:cNvPr id="76" name="Shape 76"/>
              <p:cNvSpPr/>
              <p:nvPr/>
            </p:nvSpPr>
            <p:spPr>
              <a:xfrm flipH="1" flipV="1">
                <a:off x="323164" y="-155028"/>
                <a:ext cx="14062" cy="299089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-11731" y="1193824"/>
                <a:ext cx="786040" cy="5816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5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 lvl="0">
                  <a:defRPr sz="1800"/>
                </a:pPr>
                <a:r>
                  <a:rPr sz="1500" dirty="0"/>
                  <a:t>7”</a:t>
                </a:r>
              </a:p>
            </p:txBody>
          </p:sp>
        </p:grpSp>
        <p:sp>
          <p:nvSpPr>
            <p:cNvPr id="79" name="Shape 79"/>
            <p:cNvSpPr/>
            <p:nvPr/>
          </p:nvSpPr>
          <p:spPr>
            <a:xfrm>
              <a:off x="4084728" y="2928238"/>
              <a:ext cx="786041" cy="5816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15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/>
              </a:pPr>
              <a:r>
                <a:rPr sz="1500"/>
                <a:t>8”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719111" y="3805725"/>
              <a:ext cx="786040" cy="5816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5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966292" y="4591060"/>
              <a:ext cx="54322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44883" y="3750807"/>
              <a:ext cx="786040" cy="1119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5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/>
              </a:pPr>
              <a:r>
                <a:rPr sz="1500"/>
                <a:t>1”</a:t>
              </a:r>
            </a:p>
          </p:txBody>
        </p:sp>
        <p:grpSp>
          <p:nvGrpSpPr>
            <p:cNvPr id="86" name="Group 86"/>
            <p:cNvGrpSpPr/>
            <p:nvPr/>
          </p:nvGrpSpPr>
          <p:grpSpPr>
            <a:xfrm>
              <a:off x="2789552" y="2658077"/>
              <a:ext cx="827604" cy="2249087"/>
              <a:chOff x="0" y="0"/>
              <a:chExt cx="827603" cy="2249086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0" y="0"/>
                <a:ext cx="78604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flipH="1" flipV="1">
                <a:off x="434583" y="49145"/>
                <a:ext cx="8280" cy="21999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41564" y="1092730"/>
                <a:ext cx="786040" cy="5816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5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 lvl="0">
                  <a:defRPr sz="1800"/>
                </a:pPr>
                <a:r>
                  <a:rPr sz="1500"/>
                  <a:t>6”</a:t>
                </a:r>
              </a:p>
            </p:txBody>
          </p:sp>
        </p:grpSp>
        <p:pic>
          <p:nvPicPr>
            <p:cNvPr id="87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73663" y="3009537"/>
              <a:ext cx="328534" cy="328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" name="Shape 88"/>
            <p:cNvSpPr/>
            <p:nvPr/>
          </p:nvSpPr>
          <p:spPr>
            <a:xfrm>
              <a:off x="2150880" y="1805363"/>
              <a:ext cx="174047" cy="1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V="1">
              <a:off x="830882" y="683123"/>
              <a:ext cx="1" cy="7860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852927" y="1379456"/>
              <a:ext cx="267936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flipV="1">
              <a:off x="3554336" y="683123"/>
              <a:ext cx="1" cy="7860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844885" y="673282"/>
              <a:ext cx="786040" cy="5816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15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lvl="0">
                <a:defRPr sz="1800"/>
              </a:pPr>
              <a:r>
                <a:rPr sz="1500"/>
                <a:t>4”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Practice Problem</a:t>
            </a:r>
            <a:r>
              <a:rPr sz="4200" dirty="0"/>
              <a:t> </a:t>
            </a:r>
            <a:r>
              <a:rPr lang="en-US" sz="4200" dirty="0"/>
              <a:t>5</a:t>
            </a:r>
            <a:endParaRPr sz="4200" dirty="0"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sp>
        <p:nvSpPr>
          <p:cNvPr id="130" name="Shape 130"/>
          <p:cNvSpPr/>
          <p:nvPr/>
        </p:nvSpPr>
        <p:spPr>
          <a:xfrm>
            <a:off x="571500" y="2197538"/>
            <a:ext cx="6625394" cy="25853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r>
              <a:rPr sz="1800" dirty="0">
                <a:latin typeface="Times New Roman"/>
                <a:ea typeface="Times New Roman"/>
                <a:cs typeface="Times New Roman"/>
                <a:sym typeface="Times New Roman"/>
              </a:rPr>
              <a:t>A cantilever beam is subjected to a concentrated load of 2,000 N. The cross-sectional dimensions of the double-tee shape are shown. Determine</a:t>
            </a:r>
          </a:p>
          <a:p>
            <a:pPr lvl="0" algn="l" defTabSz="457200">
              <a:spcBef>
                <a:spcPts val="1200"/>
              </a:spcBef>
              <a:defRPr sz="1800"/>
            </a:pPr>
            <a:r>
              <a:rPr sz="1800" dirty="0">
                <a:latin typeface="Times New Roman"/>
                <a:ea typeface="Times New Roman"/>
                <a:cs typeface="Times New Roman"/>
                <a:sym typeface="Times New Roman"/>
              </a:rPr>
              <a:t>(a) the shear stress at point H, which is located 17 mm below the centroid of the double-tee shape.</a:t>
            </a:r>
          </a:p>
          <a:p>
            <a:pPr lvl="0" algn="l" defTabSz="457200">
              <a:spcBef>
                <a:spcPts val="1200"/>
              </a:spcBef>
              <a:defRPr sz="1800"/>
            </a:pPr>
            <a:r>
              <a:rPr sz="1800" dirty="0">
                <a:latin typeface="Times New Roman"/>
                <a:ea typeface="Times New Roman"/>
                <a:cs typeface="Times New Roman"/>
                <a:sym typeface="Times New Roman"/>
              </a:rPr>
              <a:t>(b) the shear stress at point K, which is located 5 mm above the centroid of the double-tee shape.</a:t>
            </a:r>
          </a:p>
          <a:p>
            <a:pPr lvl="0" algn="l" defTabSz="457200">
              <a:spcBef>
                <a:spcPts val="1200"/>
              </a:spcBef>
              <a:defRPr sz="1800"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pasted-image.png"/>
          <p:cNvPicPr/>
          <p:nvPr/>
        </p:nvPicPr>
        <p:blipFill>
          <a:blip r:embed="rId2">
            <a:extLst/>
          </a:blip>
          <a:srcRect r="46518"/>
          <a:stretch>
            <a:fillRect/>
          </a:stretch>
        </p:blipFill>
        <p:spPr>
          <a:xfrm>
            <a:off x="10059577" y="3828496"/>
            <a:ext cx="2217839" cy="184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3807" y="205703"/>
            <a:ext cx="4585250" cy="3434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PP5</a:t>
            </a:r>
            <a:endParaRPr sz="4200" dirty="0"/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14</a:t>
            </a:fld>
            <a:endParaRPr sz="1400"/>
          </a:p>
        </p:txBody>
      </p:sp>
      <p:pic>
        <p:nvPicPr>
          <p:cNvPr id="1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6878" y="-17416"/>
            <a:ext cx="7823201" cy="463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423" y="4516928"/>
            <a:ext cx="7987303" cy="7806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209" y="1930065"/>
            <a:ext cx="6455518" cy="7252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 </a:t>
            </a:r>
            <a:r>
              <a:rPr lang="en-US" sz="4200" dirty="0"/>
              <a:t>6</a:t>
            </a:r>
            <a:endParaRPr sz="4200" dirty="0"/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571500" y="2228850"/>
            <a:ext cx="11861800" cy="6667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Identify Q and t at the points G and H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15</a:t>
            </a:fld>
            <a:endParaRPr sz="1400"/>
          </a:p>
        </p:txBody>
      </p:sp>
      <p:grpSp>
        <p:nvGrpSpPr>
          <p:cNvPr id="154" name="Group 154"/>
          <p:cNvGrpSpPr/>
          <p:nvPr/>
        </p:nvGrpSpPr>
        <p:grpSpPr>
          <a:xfrm>
            <a:off x="8521080" y="161155"/>
            <a:ext cx="4167785" cy="4343942"/>
            <a:chOff x="0" y="-54"/>
            <a:chExt cx="2517775" cy="2624191"/>
          </a:xfrm>
        </p:grpSpPr>
        <p:grpSp>
          <p:nvGrpSpPr>
            <p:cNvPr id="152" name="Group 152"/>
            <p:cNvGrpSpPr/>
            <p:nvPr/>
          </p:nvGrpSpPr>
          <p:grpSpPr>
            <a:xfrm>
              <a:off x="0" y="-55"/>
              <a:ext cx="2517775" cy="2624193"/>
              <a:chOff x="0" y="-54"/>
              <a:chExt cx="2517775" cy="2624191"/>
            </a:xfrm>
          </p:grpSpPr>
          <p:pic>
            <p:nvPicPr>
              <p:cNvPr id="149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55"/>
                <a:ext cx="2517775" cy="26241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0" name="Shape 150"/>
              <p:cNvSpPr/>
              <p:nvPr/>
            </p:nvSpPr>
            <p:spPr>
              <a:xfrm>
                <a:off x="930941" y="520068"/>
                <a:ext cx="47511" cy="44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>
                  <a:defRPr sz="2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973411" y="467350"/>
                <a:ext cx="224359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" b="1" i="1"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 i="0"/>
                </a:pPr>
                <a:r>
                  <a:rPr sz="1200" b="1" i="1"/>
                  <a:t>G</a:t>
                </a:r>
              </a:p>
            </p:txBody>
          </p:sp>
        </p:grpSp>
        <p:sp>
          <p:nvSpPr>
            <p:cNvPr id="153" name="Shape 153"/>
            <p:cNvSpPr/>
            <p:nvPr/>
          </p:nvSpPr>
          <p:spPr>
            <a:xfrm flipV="1">
              <a:off x="1423325" y="751046"/>
              <a:ext cx="1" cy="1120646"/>
            </a:xfrm>
            <a:prstGeom prst="line">
              <a:avLst/>
            </a:prstGeom>
            <a:noFill/>
            <a:ln w="50800" cap="flat">
              <a:solidFill>
                <a:srgbClr val="A3242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6980842" y="6704865"/>
            <a:ext cx="1085813" cy="20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900" b="1"/>
            </a:lvl1pPr>
          </a:lstStyle>
          <a:p>
            <a:pPr lvl="0">
              <a:defRPr sz="1800" b="0"/>
            </a:pPr>
            <a:r>
              <a:rPr sz="12900" b="1"/>
              <a:t>L</a:t>
            </a:r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Shear stress distribution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9189509" cy="8718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2">
                    <a:lumMod val="50000"/>
                  </a:schemeClr>
                </a:solidFill>
              </a:rPr>
              <a:t>Draw the shear stress distribution for the following beams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Learn to do this in MM M9.5</a:t>
            </a:r>
            <a:endParaRPr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16</a:t>
            </a:fld>
            <a:endParaRPr sz="1400"/>
          </a:p>
        </p:txBody>
      </p:sp>
      <p:pic>
        <p:nvPicPr>
          <p:cNvPr id="160" name="pasted-image.png"/>
          <p:cNvPicPr/>
          <p:nvPr/>
        </p:nvPicPr>
        <p:blipFill>
          <a:blip r:embed="rId3">
            <a:extLst/>
          </a:blip>
          <a:srcRect l="11968" t="16460" r="25181" b="11808"/>
          <a:stretch>
            <a:fillRect/>
          </a:stretch>
        </p:blipFill>
        <p:spPr>
          <a:xfrm>
            <a:off x="985404" y="6771910"/>
            <a:ext cx="1200172" cy="139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/>
          <p:nvPr/>
        </p:nvPicPr>
        <p:blipFill>
          <a:blip r:embed="rId3">
            <a:extLst/>
          </a:blip>
          <a:srcRect l="11968" t="16460" r="25181" b="11808"/>
          <a:stretch>
            <a:fillRect/>
          </a:stretch>
        </p:blipFill>
        <p:spPr>
          <a:xfrm rot="16200000">
            <a:off x="6923671" y="3788271"/>
            <a:ext cx="1200172" cy="139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ng"/>
          <p:cNvPicPr/>
          <p:nvPr/>
        </p:nvPicPr>
        <p:blipFill>
          <a:blip r:embed="rId4">
            <a:extLst/>
          </a:blip>
          <a:srcRect l="15281" t="17310" r="21360" b="17310"/>
          <a:stretch>
            <a:fillRect/>
          </a:stretch>
        </p:blipFill>
        <p:spPr>
          <a:xfrm>
            <a:off x="908609" y="4133253"/>
            <a:ext cx="1353682" cy="139687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 flipH="1">
            <a:off x="1598179" y="4231678"/>
            <a:ext cx="1" cy="1200151"/>
          </a:xfrm>
          <a:prstGeom prst="line">
            <a:avLst/>
          </a:prstGeom>
          <a:ln w="88900">
            <a:solidFill>
              <a:srgbClr val="ABABA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1598179" y="6870335"/>
            <a:ext cx="1" cy="1200151"/>
          </a:xfrm>
          <a:prstGeom prst="line">
            <a:avLst/>
          </a:prstGeom>
          <a:ln w="88900">
            <a:solidFill>
              <a:srgbClr val="ABABA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523748" y="3762827"/>
            <a:ext cx="1" cy="1200151"/>
          </a:xfrm>
          <a:prstGeom prst="line">
            <a:avLst/>
          </a:prstGeom>
          <a:ln w="88900">
            <a:solidFill>
              <a:srgbClr val="ABABA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523748" y="7246383"/>
            <a:ext cx="1" cy="1200151"/>
          </a:xfrm>
          <a:prstGeom prst="line">
            <a:avLst/>
          </a:prstGeom>
          <a:ln w="88900">
            <a:solidFill>
              <a:srgbClr val="ABABA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7" name="Shape 167"/>
          <p:cNvSpPr/>
          <p:nvPr/>
        </p:nvSpPr>
        <p:spPr>
          <a:xfrm flipV="1">
            <a:off x="2723207" y="4019211"/>
            <a:ext cx="1" cy="162508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8" name="Shape 168"/>
          <p:cNvSpPr/>
          <p:nvPr/>
        </p:nvSpPr>
        <p:spPr>
          <a:xfrm flipV="1">
            <a:off x="2716857" y="6657869"/>
            <a:ext cx="1" cy="1625084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" name="Shape 169"/>
          <p:cNvSpPr/>
          <p:nvPr/>
        </p:nvSpPr>
        <p:spPr>
          <a:xfrm flipV="1">
            <a:off x="8725759" y="3674250"/>
            <a:ext cx="1" cy="1625084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0" name="Shape 170"/>
          <p:cNvSpPr/>
          <p:nvPr/>
        </p:nvSpPr>
        <p:spPr>
          <a:xfrm flipV="1">
            <a:off x="8572043" y="7033916"/>
            <a:ext cx="1" cy="1625084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What is Q?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Shape 45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565" dirty="0">
                    <a:solidFill>
                      <a:srgbClr val="747474"/>
                    </a:solidFill>
                  </a:rPr>
                  <a:t>Last time, we found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565" i="1" dirty="0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565" i="1" dirty="0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ar-AE" sz="2565" b="0" i="1" dirty="0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565" b="0" i="1" dirty="0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65" b="0" i="1" dirty="0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65" b="0" i="1" dirty="0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𝑉𝑄</m:t>
                        </m:r>
                      </m:num>
                      <m:den>
                        <m:r>
                          <a:rPr lang="en-US" sz="2565" b="0" i="1" dirty="0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𝐼𝑡</m:t>
                        </m:r>
                      </m:den>
                    </m:f>
                  </m:oMath>
                </a14:m>
                <a:r>
                  <a:rPr lang="ar-AE" sz="2565" dirty="0">
                    <a:solidFill>
                      <a:srgbClr val="747474"/>
                    </a:solidFill>
                  </a:rPr>
                  <a:t> </a:t>
                </a:r>
                <a:r>
                  <a:rPr lang="en-US" sz="2565" dirty="0">
                    <a:solidFill>
                      <a:srgbClr val="747474"/>
                    </a:solidFill>
                  </a:rPr>
                  <a:t>where, V is the vertical shear force, </a:t>
                </a:r>
                <a:r>
                  <a:rPr lang="en-US" sz="2565" i="1" dirty="0">
                    <a:solidFill>
                      <a:srgbClr val="74747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𝑰</a:t>
                </a:r>
                <a:r>
                  <a:rPr lang="en-US" sz="2565" dirty="0">
                    <a:solidFill>
                      <a:srgbClr val="747474"/>
                    </a:solidFill>
                  </a:rPr>
                  <a:t> is the second moment of the cross-section area and t is the thickness of the cross-section at the point of interest.</a:t>
                </a: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565" dirty="0">
                    <a:solidFill>
                      <a:srgbClr val="747474"/>
                    </a:solidFill>
                  </a:rPr>
                  <a:t>Q is called the </a:t>
                </a:r>
                <a:r>
                  <a:rPr lang="en-US" sz="2565" i="1" u="sng" dirty="0">
                    <a:solidFill>
                      <a:srgbClr val="747474"/>
                    </a:solidFill>
                  </a:rPr>
                  <a:t>first moment of area</a:t>
                </a:r>
                <a:r>
                  <a:rPr lang="en-US" sz="2565" dirty="0">
                    <a:solidFill>
                      <a:srgbClr val="747474"/>
                    </a:solidFill>
                  </a:rPr>
                  <a:t>, and we only care about the area “above” the point of interest (for example, the point y</a:t>
                </a:r>
                <a:r>
                  <a:rPr lang="en-US" sz="2565" baseline="-5999" dirty="0">
                    <a:solidFill>
                      <a:srgbClr val="747474"/>
                    </a:solidFill>
                  </a:rPr>
                  <a:t>1</a:t>
                </a:r>
                <a:r>
                  <a:rPr lang="en-US" sz="2565" dirty="0">
                    <a:solidFill>
                      <a:srgbClr val="747474"/>
                    </a:solidFill>
                  </a:rPr>
                  <a:t> in our derivation). Recall that we’ve seen the first moment before in the definition of the centroid of a shape.</a:t>
                </a: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565" dirty="0">
                    <a:solidFill>
                      <a:srgbClr val="747474"/>
                    </a:solidFill>
                  </a:rPr>
                  <a:t>Let’s rearrange this to solve for the Q term.</a:t>
                </a: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endParaRPr lang="en-US" sz="2565" dirty="0">
                  <a:solidFill>
                    <a:srgbClr val="747474"/>
                  </a:solidFill>
                </a:endParaRPr>
              </a:p>
              <a:p>
                <a:pPr marL="325754" lvl="0" indent="-325754" defTabSz="55499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565" dirty="0">
                    <a:solidFill>
                      <a:srgbClr val="747474"/>
                    </a:solidFill>
                  </a:rPr>
                  <a:t>In words, Q is just the area “above” the point of interest multiplied by the distance between the centroid of this area and the neutral axis of the beam</a:t>
                </a:r>
                <a:endParaRPr sz="2565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45" name="Shape 4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182" t="-457" r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3931AE60-975D-41C0-A263-06A191D542D3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099" y="5182860"/>
            <a:ext cx="14986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5BD53B79-F6D9-466C-9527-695381D9EAD6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5998" y="7023208"/>
            <a:ext cx="3352801" cy="69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Practice Problem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hape 5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5507" y="2222500"/>
                <a:ext cx="11861800" cy="53022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1. Identify Q at the point K</a:t>
                </a: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ar-AE" sz="2700" dirty="0">
                    <a:solidFill>
                      <a:srgbClr val="747474"/>
                    </a:solidFill>
                  </a:rPr>
                  <a:t> </a:t>
                </a: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Solve for the transverse shear stress at K using</a:t>
                </a: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800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z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for a rectangle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ar-AE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ar-AE" sz="2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ar-AE" sz="2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ar-AE" sz="2800" dirty="0">
                    <a:solidFill>
                      <a:srgbClr val="747474"/>
                    </a:solidFill>
                  </a:rPr>
                  <a:t> </a:t>
                </a:r>
                <a:endParaRPr sz="2800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57" name="Shape 5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5507" y="2222500"/>
                <a:ext cx="11861800" cy="5302250"/>
              </a:xfrm>
              <a:prstGeom prst="rect">
                <a:avLst/>
              </a:prstGeom>
              <a:blipFill>
                <a:blip r:embed="rId2"/>
                <a:stretch>
                  <a:fillRect l="-1799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5250" y="759313"/>
            <a:ext cx="2717404" cy="298569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8178329" y="1439935"/>
            <a:ext cx="1" cy="1120646"/>
          </a:xfrm>
          <a:prstGeom prst="line">
            <a:avLst/>
          </a:prstGeom>
          <a:ln w="50800">
            <a:solidFill>
              <a:srgbClr val="A3242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1" name="Shape 61"/>
          <p:cNvSpPr/>
          <p:nvPr/>
        </p:nvSpPr>
        <p:spPr>
          <a:xfrm>
            <a:off x="8598241" y="1912640"/>
            <a:ext cx="47511" cy="44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8619503" y="1802772"/>
            <a:ext cx="26677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 i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/>
            </a:pPr>
            <a:r>
              <a:rPr b="1" i="1"/>
              <a:t>K</a:t>
            </a:r>
          </a:p>
        </p:txBody>
      </p:sp>
      <p:sp>
        <p:nvSpPr>
          <p:cNvPr id="63" name="Shape 63"/>
          <p:cNvSpPr/>
          <p:nvPr/>
        </p:nvSpPr>
        <p:spPr>
          <a:xfrm>
            <a:off x="9900525" y="1056415"/>
            <a:ext cx="225542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V=</a:t>
            </a:r>
            <a:r>
              <a:rPr lang="en-US" sz="3600" dirty="0"/>
              <a:t>3</a:t>
            </a:r>
            <a:r>
              <a:rPr sz="3600" dirty="0"/>
              <a:t>000 lb</a:t>
            </a:r>
            <a:r>
              <a:rPr lang="en-US" sz="3600" dirty="0"/>
              <a:t>f</a:t>
            </a:r>
            <a:endParaRPr sz="3600" dirty="0"/>
          </a:p>
        </p:txBody>
      </p:sp>
      <p:sp>
        <p:nvSpPr>
          <p:cNvPr id="64" name="Shape 64"/>
          <p:cNvSpPr/>
          <p:nvPr/>
        </p:nvSpPr>
        <p:spPr>
          <a:xfrm flipH="1">
            <a:off x="8282442" y="1393245"/>
            <a:ext cx="1693076" cy="3717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8517" y="5736919"/>
            <a:ext cx="1127849" cy="82553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hape 68">
                <a:extLst>
                  <a:ext uri="{FF2B5EF4-FFF2-40B4-BE49-F238E27FC236}">
                    <a16:creationId xmlns:a16="http://schemas.microsoft.com/office/drawing/2014/main" id="{CEF05B65-1C32-43A1-AAE4-F80E786B3A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846" y="2360285"/>
                <a:ext cx="9404018" cy="32388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Area beyond K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Distance from N.A. to centroid of area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</m:d>
                      </m:num>
                      <m:den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Q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168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Shape 68">
                <a:extLst>
                  <a:ext uri="{FF2B5EF4-FFF2-40B4-BE49-F238E27FC236}">
                    <a16:creationId xmlns:a16="http://schemas.microsoft.com/office/drawing/2014/main" id="{CEF05B65-1C32-43A1-AAE4-F80E786B3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46" y="2360285"/>
                <a:ext cx="9404018" cy="3238849"/>
              </a:xfrm>
              <a:prstGeom prst="rect">
                <a:avLst/>
              </a:prstGeom>
              <a:blipFill>
                <a:blip r:embed="rId5"/>
                <a:stretch>
                  <a:fillRect l="-20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hape 68">
                <a:extLst>
                  <a:ext uri="{FF2B5EF4-FFF2-40B4-BE49-F238E27FC236}">
                    <a16:creationId xmlns:a16="http://schemas.microsoft.com/office/drawing/2014/main" id="{459688EF-73BE-4CF2-9A92-7A14344785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846" y="7153472"/>
                <a:ext cx="9404018" cy="22699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400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1687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Transverse shear stress is: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3000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168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1687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Shape 68">
                <a:extLst>
                  <a:ext uri="{FF2B5EF4-FFF2-40B4-BE49-F238E27FC236}">
                    <a16:creationId xmlns:a16="http://schemas.microsoft.com/office/drawing/2014/main" id="{459688EF-73BE-4CF2-9A92-7A143447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46" y="7153472"/>
                <a:ext cx="9404018" cy="2269928"/>
              </a:xfrm>
              <a:prstGeom prst="rect">
                <a:avLst/>
              </a:prstGeom>
              <a:blipFill>
                <a:blip r:embed="rId6"/>
                <a:stretch>
                  <a:fillRect l="-2010" t="-40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097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 1</a:t>
            </a:r>
            <a:r>
              <a:rPr lang="en-US" sz="4200" dirty="0"/>
              <a:t>.5</a:t>
            </a:r>
            <a:endParaRPr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hape 5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5507" y="2222500"/>
                <a:ext cx="11861800" cy="53022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1. Identify Q at the point H</a:t>
                </a: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ar-AE" sz="2700" dirty="0">
                    <a:solidFill>
                      <a:srgbClr val="747474"/>
                    </a:solidFill>
                  </a:rPr>
                  <a:t> </a:t>
                </a: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Solve for the transverse shear stress at H using</a:t>
                </a:r>
              </a:p>
              <a:p>
                <a:pPr marL="0" lvl="0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800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z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for a rectangle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ar-AE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ar-AE" sz="2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ar-AE" sz="2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ar-AE" sz="2800" dirty="0">
                    <a:solidFill>
                      <a:srgbClr val="747474"/>
                    </a:solidFill>
                  </a:rPr>
                  <a:t> </a:t>
                </a:r>
                <a:endParaRPr sz="2800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57" name="Shape 5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5507" y="2222500"/>
                <a:ext cx="11861800" cy="5302250"/>
              </a:xfrm>
              <a:prstGeom prst="rect">
                <a:avLst/>
              </a:prstGeom>
              <a:blipFill>
                <a:blip r:embed="rId2"/>
                <a:stretch>
                  <a:fillRect l="-1799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5250" y="759313"/>
            <a:ext cx="2717404" cy="298569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8178329" y="1439935"/>
            <a:ext cx="1" cy="1120646"/>
          </a:xfrm>
          <a:prstGeom prst="line">
            <a:avLst/>
          </a:prstGeom>
          <a:ln w="50800">
            <a:solidFill>
              <a:srgbClr val="A3242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1" name="Shape 61"/>
          <p:cNvSpPr/>
          <p:nvPr/>
        </p:nvSpPr>
        <p:spPr>
          <a:xfrm>
            <a:off x="8598241" y="1912640"/>
            <a:ext cx="47511" cy="44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8619503" y="1802772"/>
            <a:ext cx="26677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 i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/>
            </a:pPr>
            <a:r>
              <a:rPr b="1" i="1"/>
              <a:t>K</a:t>
            </a:r>
          </a:p>
        </p:txBody>
      </p:sp>
      <p:sp>
        <p:nvSpPr>
          <p:cNvPr id="63" name="Shape 63"/>
          <p:cNvSpPr/>
          <p:nvPr/>
        </p:nvSpPr>
        <p:spPr>
          <a:xfrm>
            <a:off x="9900525" y="1056415"/>
            <a:ext cx="225542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V=</a:t>
            </a:r>
            <a:r>
              <a:rPr lang="en-US" sz="3600" dirty="0"/>
              <a:t>3</a:t>
            </a:r>
            <a:r>
              <a:rPr sz="3600" dirty="0"/>
              <a:t>000 lb</a:t>
            </a:r>
            <a:r>
              <a:rPr lang="en-US" sz="3600" dirty="0"/>
              <a:t>f</a:t>
            </a:r>
            <a:endParaRPr sz="3600" dirty="0"/>
          </a:p>
        </p:txBody>
      </p:sp>
      <p:sp>
        <p:nvSpPr>
          <p:cNvPr id="64" name="Shape 64"/>
          <p:cNvSpPr/>
          <p:nvPr/>
        </p:nvSpPr>
        <p:spPr>
          <a:xfrm flipH="1">
            <a:off x="8282442" y="1393245"/>
            <a:ext cx="1693076" cy="3717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8517" y="5736919"/>
            <a:ext cx="1127849" cy="82553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hape 68">
                <a:extLst>
                  <a:ext uri="{FF2B5EF4-FFF2-40B4-BE49-F238E27FC236}">
                    <a16:creationId xmlns:a16="http://schemas.microsoft.com/office/drawing/2014/main" id="{CEF05B65-1C32-43A1-AAE4-F80E786B3A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846" y="2360285"/>
                <a:ext cx="9404018" cy="32388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 lnSpcReduction="10000"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Area beyond H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Distance from N.A. to centroid of area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Q is: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108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Shape 68">
                <a:extLst>
                  <a:ext uri="{FF2B5EF4-FFF2-40B4-BE49-F238E27FC236}">
                    <a16:creationId xmlns:a16="http://schemas.microsoft.com/office/drawing/2014/main" id="{CEF05B65-1C32-43A1-AAE4-F80E786B3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46" y="2360285"/>
                <a:ext cx="9404018" cy="3238849"/>
              </a:xfrm>
              <a:prstGeom prst="rect">
                <a:avLst/>
              </a:prstGeom>
              <a:blipFill>
                <a:blip r:embed="rId5"/>
                <a:stretch>
                  <a:fillRect l="-20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hape 68">
                <a:extLst>
                  <a:ext uri="{FF2B5EF4-FFF2-40B4-BE49-F238E27FC236}">
                    <a16:creationId xmlns:a16="http://schemas.microsoft.com/office/drawing/2014/main" id="{459688EF-73BE-4CF2-9A92-7A14344785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846" y="7153472"/>
                <a:ext cx="9404018" cy="22699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400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is still: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1687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Transverse shear stress is: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ar-AE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3000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108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1687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endParaRPr lang="ar-AE" sz="2400" dirty="0"/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Shape 68">
                <a:extLst>
                  <a:ext uri="{FF2B5EF4-FFF2-40B4-BE49-F238E27FC236}">
                    <a16:creationId xmlns:a16="http://schemas.microsoft.com/office/drawing/2014/main" id="{459688EF-73BE-4CF2-9A92-7A143447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46" y="7153472"/>
                <a:ext cx="9404018" cy="2269928"/>
              </a:xfrm>
              <a:prstGeom prst="rect">
                <a:avLst/>
              </a:prstGeom>
              <a:blipFill>
                <a:blip r:embed="rId6"/>
                <a:stretch>
                  <a:fillRect l="-2010" t="-40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705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Transverse </a:t>
            </a:r>
            <a:r>
              <a:rPr lang="en-US" sz="4200" dirty="0"/>
              <a:t>S</a:t>
            </a:r>
            <a:r>
              <a:rPr sz="4200" dirty="0"/>
              <a:t>hear </a:t>
            </a:r>
            <a:r>
              <a:rPr lang="en-US" sz="4200" dirty="0">
                <a:sym typeface="Wingdings" panose="05000000000000000000" pitchFamily="2" charset="2"/>
              </a:rPr>
              <a:t> R</a:t>
            </a:r>
            <a:r>
              <a:rPr sz="4200" dirty="0"/>
              <a:t>ectangular </a:t>
            </a:r>
            <a:r>
              <a:rPr lang="en-US" sz="4200" dirty="0"/>
              <a:t>B</a:t>
            </a:r>
            <a:r>
              <a:rPr sz="4200" dirty="0"/>
              <a:t>eams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From the transverse shear stress formula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At an arbitrary point y, Q 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So the transverse (or horizontal) shear stress is 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7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9125" y="884099"/>
            <a:ext cx="1835428" cy="2181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ng"/>
          <p:cNvPicPr/>
          <p:nvPr/>
        </p:nvPicPr>
        <p:blipFill>
          <a:blip r:embed="rId3">
            <a:extLst/>
          </a:blip>
          <a:srcRect b="2347"/>
          <a:stretch>
            <a:fillRect/>
          </a:stretch>
        </p:blipFill>
        <p:spPr>
          <a:xfrm>
            <a:off x="9521438" y="3132721"/>
            <a:ext cx="2590801" cy="2257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790" y="6312729"/>
            <a:ext cx="2501901" cy="255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7446" y="6569540"/>
            <a:ext cx="3702154" cy="203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78A2BFF6-FCCE-449B-B855-7B213E46F21C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3665" y="2059662"/>
            <a:ext cx="1127848" cy="82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A8972A72-8226-4DB6-873C-BE46C113E1D9}"/>
              </a:ext>
            </a:extLst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5240" y="3597804"/>
            <a:ext cx="44069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A4164D6D-CC47-482E-98B6-88D67B725DE0}"/>
              </a:ext>
            </a:extLst>
          </p:cNvPr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17966" y="5285340"/>
            <a:ext cx="4343401" cy="87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Maximum </a:t>
            </a:r>
            <a:r>
              <a:rPr lang="en-US" sz="4200" dirty="0"/>
              <a:t>T</a:t>
            </a:r>
            <a:r>
              <a:rPr sz="4200" dirty="0"/>
              <a:t>ransverse </a:t>
            </a:r>
            <a:r>
              <a:rPr lang="en-US" sz="4200" dirty="0"/>
              <a:t>S</a:t>
            </a:r>
            <a:r>
              <a:rPr sz="4200" dirty="0"/>
              <a:t>hear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The maximum transverse shear occurs at the middle of the beam (y=0). Substituting y=0 into the shear stress formula for rectangular beams yields.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A fine point regarding the shear stress: Remember our derivation of shear on perpendicular faces of an element being equal?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The same shear stress exists on the transverse and longitudinal planes. We could calculate the average shear stress on a face using the shear force V and the area, but our derivation above shows that the maximum is 50% larger than the average.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9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586" y="3290595"/>
            <a:ext cx="4064001" cy="876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" name="Group 98"/>
          <p:cNvGrpSpPr/>
          <p:nvPr/>
        </p:nvGrpSpPr>
        <p:grpSpPr>
          <a:xfrm>
            <a:off x="8357761" y="7768907"/>
            <a:ext cx="3197876" cy="1086780"/>
            <a:chOff x="-50800" y="-50800"/>
            <a:chExt cx="3197875" cy="1086778"/>
          </a:xfrm>
        </p:grpSpPr>
        <p:pic>
          <p:nvPicPr>
            <p:cNvPr id="97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96276" cy="9851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6" name="Picture 95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3197876" cy="1086779"/>
            </a:xfrm>
            <a:prstGeom prst="rect">
              <a:avLst/>
            </a:prstGeom>
            <a:effectLst/>
          </p:spPr>
        </p:pic>
      </p:grpSp>
      <p:pic>
        <p:nvPicPr>
          <p:cNvPr id="9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5565" y="6953397"/>
            <a:ext cx="2108201" cy="271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59229" y="7368881"/>
            <a:ext cx="2886342" cy="1886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Maximum </a:t>
            </a:r>
            <a:r>
              <a:rPr lang="en-US" sz="4200" dirty="0"/>
              <a:t>vs Average</a:t>
            </a:r>
            <a:r>
              <a:rPr sz="4200" dirty="0"/>
              <a:t> </a:t>
            </a:r>
            <a:r>
              <a:rPr lang="en-US" sz="4200" dirty="0"/>
              <a:t>S</a:t>
            </a:r>
            <a:r>
              <a:rPr sz="4200" dirty="0"/>
              <a:t>hear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Shape 93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chemeClr val="bg2">
                        <a:lumMod val="50000"/>
                      </a:schemeClr>
                    </a:solidFill>
                  </a:rPr>
                  <a:t>Remember that shear stress on perpendicular faces of an element are equal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chemeClr val="bg2">
                        <a:lumMod val="50000"/>
                      </a:schemeClr>
                    </a:solidFill>
                  </a:rPr>
                  <a:t>The same shear stress exists on the transverse (horizontal) and longitudinal (vertical) planes. 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chemeClr val="bg2">
                        <a:lumMod val="50000"/>
                      </a:schemeClr>
                    </a:solidFill>
                  </a:rPr>
                  <a:t>It is true that the average vertical shear stress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ar-AE" sz="27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chemeClr val="bg2">
                        <a:lumMod val="50000"/>
                      </a:schemeClr>
                    </a:solidFill>
                  </a:rPr>
                  <a:t>But the above doesn’t tell all the story. We know that: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The minimum shear stress occurs at the top and bottom edges of the beam, where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The maximum shear stress occurs at the neutral axis of the beam, where</a:t>
                </a:r>
                <a:b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Shape 9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233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grpSp>
        <p:nvGrpSpPr>
          <p:cNvPr id="98" name="Group 98"/>
          <p:cNvGrpSpPr/>
          <p:nvPr/>
        </p:nvGrpSpPr>
        <p:grpSpPr>
          <a:xfrm>
            <a:off x="9159401" y="7768907"/>
            <a:ext cx="3197876" cy="1086780"/>
            <a:chOff x="-50800" y="-50800"/>
            <a:chExt cx="3197875" cy="1086778"/>
          </a:xfrm>
        </p:grpSpPr>
        <p:pic>
          <p:nvPicPr>
            <p:cNvPr id="97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96276" cy="9851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6" name="Picture 95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3197876" cy="1086779"/>
            </a:xfrm>
            <a:prstGeom prst="rect">
              <a:avLst/>
            </a:prstGeom>
            <a:effectLst/>
          </p:spPr>
        </p:pic>
      </p:grpSp>
      <p:pic>
        <p:nvPicPr>
          <p:cNvPr id="9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505" y="6268777"/>
            <a:ext cx="2639262" cy="34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6772" y="6953398"/>
            <a:ext cx="4157500" cy="2717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72775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Practice Problem 2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71500" y="2228850"/>
            <a:ext cx="11861800" cy="666750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Solve for the maximum shear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 stress on the cross-section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and determine the y-coordinate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where it occurs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5250" y="759313"/>
            <a:ext cx="2717404" cy="298569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8178329" y="1439935"/>
            <a:ext cx="1" cy="1120646"/>
          </a:xfrm>
          <a:prstGeom prst="line">
            <a:avLst/>
          </a:prstGeom>
          <a:ln w="50800">
            <a:solidFill>
              <a:srgbClr val="A3242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598241" y="1912640"/>
            <a:ext cx="47511" cy="44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8619503" y="1802772"/>
            <a:ext cx="26677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 i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/>
            </a:pPr>
            <a:r>
              <a:rPr b="1" i="1"/>
              <a:t>K</a:t>
            </a:r>
          </a:p>
        </p:txBody>
      </p:sp>
      <p:sp>
        <p:nvSpPr>
          <p:cNvPr id="109" name="Shape 109"/>
          <p:cNvSpPr/>
          <p:nvPr/>
        </p:nvSpPr>
        <p:spPr>
          <a:xfrm>
            <a:off x="9959836" y="1056415"/>
            <a:ext cx="213680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V=</a:t>
            </a:r>
            <a:r>
              <a:rPr lang="en-US" sz="3600" dirty="0"/>
              <a:t>3</a:t>
            </a:r>
            <a:r>
              <a:rPr sz="3600" dirty="0"/>
              <a:t>000 </a:t>
            </a:r>
            <a:r>
              <a:rPr sz="3600" dirty="0" err="1"/>
              <a:t>lb</a:t>
            </a:r>
            <a:endParaRPr sz="3600" dirty="0"/>
          </a:p>
        </p:txBody>
      </p:sp>
      <p:sp>
        <p:nvSpPr>
          <p:cNvPr id="110" name="Shape 110"/>
          <p:cNvSpPr/>
          <p:nvPr/>
        </p:nvSpPr>
        <p:spPr>
          <a:xfrm flipH="1">
            <a:off x="8282442" y="1393245"/>
            <a:ext cx="1693076" cy="3717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Transverse </a:t>
            </a:r>
            <a:r>
              <a:rPr lang="en-US" sz="4200" dirty="0"/>
              <a:t>S</a:t>
            </a:r>
            <a:r>
              <a:rPr sz="4200" dirty="0"/>
              <a:t>hear </a:t>
            </a:r>
            <a:r>
              <a:rPr lang="en-US" sz="4200" dirty="0">
                <a:sym typeface="Wingdings" panose="05000000000000000000" pitchFamily="2" charset="2"/>
              </a:rPr>
              <a:t></a:t>
            </a:r>
            <a:r>
              <a:rPr sz="4200" dirty="0"/>
              <a:t> </a:t>
            </a:r>
            <a:r>
              <a:rPr lang="en-US" sz="4200" dirty="0"/>
              <a:t>C</a:t>
            </a:r>
            <a:r>
              <a:rPr sz="4200" dirty="0"/>
              <a:t>ircular </a:t>
            </a:r>
            <a:r>
              <a:rPr lang="en-US" sz="4200" dirty="0"/>
              <a:t>B</a:t>
            </a:r>
            <a:r>
              <a:rPr sz="4200" dirty="0"/>
              <a:t>eams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By a similar procedure (see section 9.6) to that for rectangular beams, we find that for circular beams, Q </a:t>
            </a:r>
            <a:r>
              <a:rPr lang="en-US" sz="2700" dirty="0">
                <a:solidFill>
                  <a:srgbClr val="747474"/>
                </a:solidFill>
              </a:rPr>
              <a:t>at the neutral axis is:</a:t>
            </a: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and the maximum shear stress is (again at y=0)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1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4135" y="3160855"/>
            <a:ext cx="3181471" cy="32195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124">
            <a:extLst>
              <a:ext uri="{FF2B5EF4-FFF2-40B4-BE49-F238E27FC236}">
                <a16:creationId xmlns:a16="http://schemas.microsoft.com/office/drawing/2014/main" id="{64D7B4BD-A2E1-4ED7-9422-9AD88B7521EF}"/>
              </a:ext>
            </a:extLst>
          </p:cNvPr>
          <p:cNvGrpSpPr/>
          <p:nvPr/>
        </p:nvGrpSpPr>
        <p:grpSpPr>
          <a:xfrm>
            <a:off x="4015368" y="3500862"/>
            <a:ext cx="3148901" cy="947073"/>
            <a:chOff x="0" y="0"/>
            <a:chExt cx="2069073" cy="622300"/>
          </a:xfrm>
        </p:grpSpPr>
        <p:grpSp>
          <p:nvGrpSpPr>
            <p:cNvPr id="7" name="Group 122">
              <a:extLst>
                <a:ext uri="{FF2B5EF4-FFF2-40B4-BE49-F238E27FC236}">
                  <a16:creationId xmlns:a16="http://schemas.microsoft.com/office/drawing/2014/main" id="{B18C535D-15BF-4110-BF7C-33EB69D03180}"/>
                </a:ext>
              </a:extLst>
            </p:cNvPr>
            <p:cNvGrpSpPr/>
            <p:nvPr/>
          </p:nvGrpSpPr>
          <p:grpSpPr>
            <a:xfrm>
              <a:off x="0" y="31749"/>
              <a:ext cx="1398414" cy="584202"/>
              <a:chOff x="0" y="0"/>
              <a:chExt cx="1398413" cy="584200"/>
            </a:xfrm>
          </p:grpSpPr>
          <p:pic>
            <p:nvPicPr>
              <p:cNvPr id="9" name="pasted-image.png">
                <a:extLst>
                  <a:ext uri="{FF2B5EF4-FFF2-40B4-BE49-F238E27FC236}">
                    <a16:creationId xmlns:a16="http://schemas.microsoft.com/office/drawing/2014/main" id="{86EE7D64-7C7A-45CD-ABA3-B3C54E5112A8}"/>
                  </a:ext>
                </a:extLst>
              </p:cNvPr>
              <p:cNvPicPr/>
              <p:nvPr/>
            </p:nvPicPr>
            <p:blipFill>
              <a:blip r:embed="rId3">
                <a:extLst/>
              </a:blip>
              <a:srcRect r="53603"/>
              <a:stretch>
                <a:fillRect/>
              </a:stretch>
            </p:blipFill>
            <p:spPr>
              <a:xfrm>
                <a:off x="0" y="0"/>
                <a:ext cx="1001696" cy="584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pasted-image.png">
                <a:extLst>
                  <a:ext uri="{FF2B5EF4-FFF2-40B4-BE49-F238E27FC236}">
                    <a16:creationId xmlns:a16="http://schemas.microsoft.com/office/drawing/2014/main" id="{CFF53EAD-4698-45F8-A8D3-4D6675A2247B}"/>
                  </a:ext>
                </a:extLst>
              </p:cNvPr>
              <p:cNvPicPr/>
              <p:nvPr/>
            </p:nvPicPr>
            <p:blipFill>
              <a:blip r:embed="rId3">
                <a:extLst/>
              </a:blip>
              <a:srcRect l="81866"/>
              <a:stretch>
                <a:fillRect/>
              </a:stretch>
            </p:blipFill>
            <p:spPr>
              <a:xfrm>
                <a:off x="1006902" y="0"/>
                <a:ext cx="391512" cy="584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" name="pasted-image.png">
              <a:extLst>
                <a:ext uri="{FF2B5EF4-FFF2-40B4-BE49-F238E27FC236}">
                  <a16:creationId xmlns:a16="http://schemas.microsoft.com/office/drawing/2014/main" id="{E4198438-5849-439A-AEC1-667F2457B951}"/>
                </a:ext>
              </a:extLst>
            </p:cNvPr>
            <p:cNvPicPr/>
            <p:nvPr/>
          </p:nvPicPr>
          <p:blipFill>
            <a:blip r:embed="rId4">
              <a:extLst/>
            </a:blip>
            <a:srcRect l="27858"/>
            <a:stretch>
              <a:fillRect/>
            </a:stretch>
          </p:blipFill>
          <p:spPr>
            <a:xfrm>
              <a:off x="1345275" y="0"/>
              <a:ext cx="723799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AD5B3410-4313-4310-8362-BD52E99D8A5B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9988" y="6139300"/>
            <a:ext cx="5739663" cy="1059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773</Words>
  <Application>Microsoft Office PowerPoint</Application>
  <PresentationFormat>Custom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Avenir Roman</vt:lpstr>
      <vt:lpstr>Cambria Math</vt:lpstr>
      <vt:lpstr>Gill Sans</vt:lpstr>
      <vt:lpstr>Helvetica</vt:lpstr>
      <vt:lpstr>Helvetica Neue</vt:lpstr>
      <vt:lpstr>Helvetica Neue Light</vt:lpstr>
      <vt:lpstr>Helvetica Neue Medium</vt:lpstr>
      <vt:lpstr>Times New Roman</vt:lpstr>
      <vt:lpstr>Times Roman</vt:lpstr>
      <vt:lpstr>Wingdings</vt:lpstr>
      <vt:lpstr>ModernPortfolio</vt:lpstr>
      <vt:lpstr>Mechanics of Materials Engr 350 – Lecture 28 Q and rectangular/circular cross-sections</vt:lpstr>
      <vt:lpstr>What is Q?</vt:lpstr>
      <vt:lpstr>Practice Problem 1</vt:lpstr>
      <vt:lpstr>Practice Problem 1.5</vt:lpstr>
      <vt:lpstr>Transverse Shear  Rectangular Beams</vt:lpstr>
      <vt:lpstr>Maximum Transverse Shear</vt:lpstr>
      <vt:lpstr>Maximum vs Average Shear</vt:lpstr>
      <vt:lpstr>Practice Problem 2</vt:lpstr>
      <vt:lpstr>Transverse Shear  Circular Beams</vt:lpstr>
      <vt:lpstr>Practice Problem 3</vt:lpstr>
      <vt:lpstr>Q for Complexer Geometry</vt:lpstr>
      <vt:lpstr>Practice Problem 4</vt:lpstr>
      <vt:lpstr>Practice Problem 5</vt:lpstr>
      <vt:lpstr>PP5</vt:lpstr>
      <vt:lpstr>Practice Problem 6</vt:lpstr>
      <vt:lpstr>Shear stress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Q and rectangular/circular cross-sections</dc:title>
  <dc:creator>Dan Cordon</dc:creator>
  <cp:lastModifiedBy>Dan Cordon</cp:lastModifiedBy>
  <cp:revision>11</cp:revision>
  <dcterms:modified xsi:type="dcterms:W3CDTF">2019-04-03T16:21:01Z</dcterms:modified>
</cp:coreProperties>
</file>