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70" r:id="rId6"/>
    <p:sldId id="264" r:id="rId7"/>
    <p:sldId id="265" r:id="rId8"/>
    <p:sldId id="266" r:id="rId9"/>
    <p:sldId id="267" r:id="rId10"/>
    <p:sldId id="268" r:id="rId11"/>
    <p:sldId id="269" r:id="rId12"/>
  </p:sldIdLst>
  <p:sldSz cx="13004800" cy="9753600"/>
  <p:notesSz cx="7010400" cy="92964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3556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8128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2700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7272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1844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6416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0988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5560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0132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Engr 350 </a:t>
            </a:r>
            <a:r>
              <a:rPr lang="en-US" sz="4200" dirty="0"/>
              <a:t>–</a:t>
            </a:r>
            <a:r>
              <a:rPr sz="4200" dirty="0"/>
              <a:t> </a:t>
            </a:r>
            <a:r>
              <a:rPr lang="en-US" sz="4200" dirty="0"/>
              <a:t>Lecture </a:t>
            </a:r>
            <a:r>
              <a:rPr lang="en-US" sz="4200" dirty="0" smtClean="0"/>
              <a:t>38</a:t>
            </a:r>
            <a:r>
              <a:rPr lang="en-US" sz="4200" dirty="0"/>
              <a:t/>
            </a:r>
            <a:br>
              <a:rPr lang="en-US" sz="4200" dirty="0"/>
            </a:br>
            <a:r>
              <a:rPr sz="4200" dirty="0"/>
              <a:t>Columns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Rigid bar ABC is supported by pin- connected bar (1). Bar (1) is 1.50-in. wide, 1.00-in. thick, and made of aluminum that has an elastic modulus of E = 10,000 </a:t>
            </a:r>
            <a:r>
              <a:rPr lang="en-US" dirty="0" err="1"/>
              <a:t>ksi</a:t>
            </a:r>
            <a:r>
              <a:rPr lang="en-US" dirty="0"/>
              <a:t>. Determine the maximum magnitude of load P that can be applied to the rigid bar without causing member (1) to buckle.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36" y="4254814"/>
            <a:ext cx="6158727" cy="43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84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Solution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661" b="68059"/>
          <a:stretch/>
        </p:blipFill>
        <p:spPr>
          <a:xfrm>
            <a:off x="4968047" y="119519"/>
            <a:ext cx="7853559" cy="2799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AC3E4-7B86-4459-B3AE-8BB1A7CD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06"/>
          <a:stretch/>
        </p:blipFill>
        <p:spPr>
          <a:xfrm>
            <a:off x="571500" y="2723539"/>
            <a:ext cx="9497226" cy="66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870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Columns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1500" y="2251139"/>
            <a:ext cx="11861800" cy="6667501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Columns are long, straight, prismatic bars that are</a:t>
            </a:r>
            <a:r>
              <a:rPr lang="en-US" sz="2800" dirty="0">
                <a:solidFill>
                  <a:srgbClr val="747474"/>
                </a:solidFill>
              </a:rPr>
              <a:t/>
            </a:r>
            <a:br>
              <a:rPr lang="en-US" sz="2800" dirty="0">
                <a:solidFill>
                  <a:srgbClr val="747474"/>
                </a:solidFill>
              </a:rPr>
            </a:br>
            <a:r>
              <a:rPr sz="2800" dirty="0">
                <a:solidFill>
                  <a:srgbClr val="747474"/>
                </a:solidFill>
              </a:rPr>
              <a:t>subjected to </a:t>
            </a:r>
            <a:r>
              <a:rPr lang="en-US" sz="2800" b="1" u="sng" dirty="0">
                <a:solidFill>
                  <a:srgbClr val="747474"/>
                </a:solidFill>
              </a:rPr>
              <a:t>Compressive, Axial </a:t>
            </a:r>
            <a:r>
              <a:rPr sz="2800" dirty="0">
                <a:solidFill>
                  <a:srgbClr val="747474"/>
                </a:solidFill>
              </a:rPr>
              <a:t>loads.</a:t>
            </a: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Buckling is a type of </a:t>
            </a:r>
            <a:r>
              <a:rPr lang="en-US" sz="2800" b="1" u="sng" dirty="0">
                <a:solidFill>
                  <a:srgbClr val="747474"/>
                </a:solidFill>
              </a:rPr>
              <a:t>Stability</a:t>
            </a:r>
            <a:r>
              <a:rPr sz="2800" dirty="0">
                <a:solidFill>
                  <a:srgbClr val="747474"/>
                </a:solidFill>
              </a:rPr>
              <a:t> failure</a:t>
            </a: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Not a material failure -&gt; still elastic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p:pic>
        <p:nvPicPr>
          <p:cNvPr id="4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6508" y="4020867"/>
            <a:ext cx="4067176" cy="228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2230" y="919722"/>
            <a:ext cx="731033" cy="243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8948" y="6164077"/>
            <a:ext cx="4206496" cy="3008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277253">
            <a:off x="10667871" y="391122"/>
            <a:ext cx="1417241" cy="106058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0210395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Stability of equilibrium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6562" y="2589502"/>
            <a:ext cx="7390494" cy="420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73859" y="997939"/>
            <a:ext cx="1521006" cy="10774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">
            <a:extLst>
              <a:ext uri="{FF2B5EF4-FFF2-40B4-BE49-F238E27FC236}">
                <a16:creationId xmlns:a16="http://schemas.microsoft.com/office/drawing/2014/main" id="{BC604C31-D1B6-4819-8B27-D53464FC0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188509"/>
            <a:ext cx="11861800" cy="6667501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747474"/>
                </a:solidFill>
              </a:rPr>
              <a:t>Treat column as two rigid members kept straight by torsional spring at center joint. </a:t>
            </a: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747474"/>
                </a:solidFill>
              </a:rPr>
              <a:t>Linear spring: F = K*x</a:t>
            </a: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747474"/>
                </a:solidFill>
              </a:rPr>
              <a:t>Torsion spring: M = K*</a:t>
            </a:r>
            <a:r>
              <a:rPr lang="el-GR" sz="2800" dirty="0">
                <a:solidFill>
                  <a:srgbClr val="7474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2800" dirty="0">
              <a:solidFill>
                <a:srgbClr val="7474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</p:txBody>
      </p:sp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BA931F3A-0D8F-485A-80D1-BB8FB66A6DE3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6749" y="6535521"/>
            <a:ext cx="91313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Critical buckling load (pinned end)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Example derivation from textbook</a:t>
            </a:r>
            <a:endParaRPr dirty="0"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8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222500"/>
            <a:ext cx="5650731" cy="418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7A702C83-24B5-4AC1-8414-78A30013F5D1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3893" y="2857674"/>
            <a:ext cx="2438315" cy="6129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Critical buckling load (pinned end)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Example derivation from textbook</a:t>
            </a:r>
            <a:endParaRPr dirty="0"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8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1972" y="2034610"/>
            <a:ext cx="4595067" cy="3402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EBD8E51D-597F-475B-98EA-3E8F1E1A1772}"/>
              </a:ext>
            </a:extLst>
          </p:cNvPr>
          <p:cNvPicPr/>
          <p:nvPr/>
        </p:nvPicPr>
        <p:blipFill rotWithShape="1">
          <a:blip r:embed="rId3">
            <a:extLst/>
          </a:blip>
          <a:srcRect b="34837"/>
          <a:stretch/>
        </p:blipFill>
        <p:spPr>
          <a:xfrm>
            <a:off x="571500" y="2645080"/>
            <a:ext cx="5381501" cy="604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7CB032BC-B7BC-417E-B156-1BEA75DDAC3C}"/>
              </a:ext>
            </a:extLst>
          </p:cNvPr>
          <p:cNvPicPr/>
          <p:nvPr/>
        </p:nvPicPr>
        <p:blipFill rotWithShape="1">
          <a:blip r:embed="rId3">
            <a:extLst/>
          </a:blip>
          <a:srcRect t="64983"/>
          <a:stretch/>
        </p:blipFill>
        <p:spPr>
          <a:xfrm>
            <a:off x="6619346" y="5474786"/>
            <a:ext cx="5404852" cy="3264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EAA8A0D0-91D7-487D-9026-E851F883E94C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7313" y="8689495"/>
            <a:ext cx="1362523" cy="8051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75312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397" y="4621042"/>
            <a:ext cx="6148914" cy="47236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Euler buckling stress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9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483" y="2222500"/>
            <a:ext cx="6961406" cy="3965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599" lvl="0" indent="-355599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747474"/>
                </a:solidFill>
              </a:rPr>
              <a:t>We can account for end conditions with fixity constant, K</a:t>
            </a:r>
          </a:p>
          <a:p>
            <a:pPr marL="355599" lvl="0" indent="-355599">
              <a:defRPr sz="1800">
                <a:solidFill>
                  <a:srgbClr val="000000"/>
                </a:solidFill>
              </a:defRPr>
            </a:pPr>
            <a:endParaRPr sz="2300" dirty="0">
              <a:solidFill>
                <a:srgbClr val="747474"/>
              </a:solidFill>
            </a:endParaRPr>
          </a:p>
          <a:p>
            <a:pPr marL="355599" lvl="0" indent="-355599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2">
                    <a:lumMod val="50000"/>
                  </a:schemeClr>
                </a:solidFill>
              </a:rPr>
              <a:t>K=   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1.0</a:t>
            </a:r>
            <a:r>
              <a:rPr sz="2300" dirty="0">
                <a:solidFill>
                  <a:schemeClr val="bg2">
                    <a:lumMod val="50000"/>
                  </a:schemeClr>
                </a:solidFill>
              </a:rPr>
              <a:t>        for pinned-pinned</a:t>
            </a:r>
          </a:p>
          <a:p>
            <a:pPr marL="355599" indent="-355599">
              <a:defRPr sz="1800">
                <a:solidFill>
                  <a:srgbClr val="000000"/>
                </a:solidFill>
              </a:defRPr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K=    0.7       for pinned-fixed</a:t>
            </a:r>
          </a:p>
          <a:p>
            <a:pPr marL="355599" lvl="0" indent="-355599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2">
                    <a:lumMod val="50000"/>
                  </a:schemeClr>
                </a:solidFill>
              </a:rPr>
              <a:t>K=    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0.5</a:t>
            </a:r>
            <a:r>
              <a:rPr sz="2300" dirty="0">
                <a:solidFill>
                  <a:schemeClr val="bg2">
                    <a:lumMod val="50000"/>
                  </a:schemeClr>
                </a:solidFill>
              </a:rPr>
              <a:t>       for fixed-fixed (no rotation, makes beam have smaller effective length)</a:t>
            </a:r>
          </a:p>
          <a:p>
            <a:pPr marL="355599" lvl="0" indent="-355599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2">
                    <a:lumMod val="50000"/>
                  </a:schemeClr>
                </a:solidFill>
              </a:rPr>
              <a:t>K=    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2.0</a:t>
            </a:r>
            <a:r>
              <a:rPr sz="2300" dirty="0">
                <a:solidFill>
                  <a:schemeClr val="bg2">
                    <a:lumMod val="50000"/>
                  </a:schemeClr>
                </a:solidFill>
              </a:rPr>
              <a:t>       for fixed-free (one end can move laterally)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Effective length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103" name="pasted-image.png"/>
          <p:cNvPicPr/>
          <p:nvPr/>
        </p:nvPicPr>
        <p:blipFill>
          <a:blip r:embed="rId2">
            <a:extLst/>
          </a:blip>
          <a:srcRect t="21788"/>
          <a:stretch>
            <a:fillRect/>
          </a:stretch>
        </p:blipFill>
        <p:spPr>
          <a:xfrm>
            <a:off x="278870" y="4601359"/>
            <a:ext cx="7400988" cy="5007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7274" y="4780827"/>
            <a:ext cx="4977721" cy="373329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8082736" y="8795013"/>
            <a:ext cx="3541587" cy="23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/>
            </a:lvl1pPr>
          </a:lstStyle>
          <a:p>
            <a:pPr lvl="0">
              <a:defRPr sz="1800"/>
            </a:pPr>
            <a:r>
              <a:rPr sz="900"/>
              <a:t>https://en.wikipedia.org/wiki/Buckling#/media/File:Buckledmodel.JPG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Implecations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571500" y="2209928"/>
            <a:ext cx="11861800" cy="666750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 Buckling load </a:t>
            </a:r>
            <a:r>
              <a:rPr lang="en-US" sz="2800" dirty="0">
                <a:solidFill>
                  <a:srgbClr val="747474"/>
                </a:solidFill>
              </a:rPr>
              <a:t>is </a:t>
            </a:r>
            <a:r>
              <a:rPr lang="en-US" sz="2800" b="1" u="sng" dirty="0">
                <a:solidFill>
                  <a:srgbClr val="747474"/>
                </a:solidFill>
              </a:rPr>
              <a:t>inversely </a:t>
            </a:r>
            <a:r>
              <a:rPr sz="2800" b="1" u="sng" dirty="0">
                <a:solidFill>
                  <a:srgbClr val="747474"/>
                </a:solidFill>
              </a:rPr>
              <a:t>related </a:t>
            </a:r>
            <a:r>
              <a:rPr sz="2800" dirty="0">
                <a:solidFill>
                  <a:srgbClr val="747474"/>
                </a:solidFill>
              </a:rPr>
              <a:t>to square of column length: </a:t>
            </a: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 </a:t>
            </a:r>
            <a:r>
              <a:rPr lang="en-US" sz="2800" b="1" u="sng" dirty="0">
                <a:solidFill>
                  <a:srgbClr val="747474"/>
                </a:solidFill>
              </a:rPr>
              <a:t>Elastic Modulus</a:t>
            </a:r>
            <a:r>
              <a:rPr sz="2800" dirty="0">
                <a:solidFill>
                  <a:srgbClr val="747474"/>
                </a:solidFill>
              </a:rPr>
              <a:t> is the only material property</a:t>
            </a:r>
            <a:r>
              <a:rPr lang="en-US" sz="2800" dirty="0">
                <a:solidFill>
                  <a:srgbClr val="747474"/>
                </a:solidFill>
              </a:rPr>
              <a:t> in equations 16.5 and 16.8</a:t>
            </a:r>
            <a:endParaRPr sz="2800" dirty="0">
              <a:solidFill>
                <a:srgbClr val="747474"/>
              </a:solidFill>
            </a:endParaRP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 Buckling occurs about the axis of minimum </a:t>
            </a:r>
            <a:r>
              <a:rPr lang="en-US" sz="2800" b="1" u="sng" dirty="0">
                <a:solidFill>
                  <a:srgbClr val="747474"/>
                </a:solidFill>
              </a:rPr>
              <a:t>moment of </a:t>
            </a:r>
            <a:r>
              <a:rPr lang="en-US" sz="2800" b="1" u="sng" dirty="0" err="1">
                <a:solidFill>
                  <a:srgbClr val="747474"/>
                </a:solidFill>
              </a:rPr>
              <a:t>interia</a:t>
            </a:r>
            <a:endParaRPr sz="2800" b="1" u="sng" dirty="0">
              <a:solidFill>
                <a:srgbClr val="747474"/>
              </a:solidFill>
            </a:endParaRP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 </a:t>
            </a:r>
            <a:r>
              <a:rPr lang="en-US" sz="2800" b="1" u="sng" dirty="0">
                <a:solidFill>
                  <a:srgbClr val="747474"/>
                </a:solidFill>
              </a:rPr>
              <a:t>Euler Buckling Load</a:t>
            </a:r>
            <a:r>
              <a:rPr sz="2800" b="1" u="sng" dirty="0">
                <a:solidFill>
                  <a:srgbClr val="747474"/>
                </a:solidFill>
              </a:rPr>
              <a:t> </a:t>
            </a:r>
            <a:r>
              <a:rPr sz="2800" dirty="0">
                <a:solidFill>
                  <a:srgbClr val="747474"/>
                </a:solidFill>
              </a:rPr>
              <a:t>is directly related to </a:t>
            </a:r>
            <a:r>
              <a:rPr lang="en-US" sz="2800" b="1" u="sng" dirty="0">
                <a:solidFill>
                  <a:srgbClr val="747474"/>
                </a:solidFill>
              </a:rPr>
              <a:t>moment of </a:t>
            </a:r>
            <a:r>
              <a:rPr lang="en-US" sz="2800" b="1" u="sng" dirty="0" err="1">
                <a:solidFill>
                  <a:srgbClr val="747474"/>
                </a:solidFill>
              </a:rPr>
              <a:t>interia</a:t>
            </a:r>
            <a:r>
              <a:rPr sz="2800" dirty="0">
                <a:solidFill>
                  <a:srgbClr val="747474"/>
                </a:solidFill>
              </a:rPr>
              <a:t>, so we can often increase </a:t>
            </a:r>
            <a:r>
              <a:rPr sz="2800" dirty="0" err="1">
                <a:solidFill>
                  <a:srgbClr val="747474"/>
                </a:solidFill>
              </a:rPr>
              <a:t>P</a:t>
            </a:r>
            <a:r>
              <a:rPr sz="2800" baseline="-5999" dirty="0" err="1">
                <a:solidFill>
                  <a:srgbClr val="747474"/>
                </a:solidFill>
              </a:rPr>
              <a:t>cr</a:t>
            </a:r>
            <a:r>
              <a:rPr sz="2800" dirty="0">
                <a:solidFill>
                  <a:srgbClr val="747474"/>
                </a:solidFill>
              </a:rPr>
              <a:t> without increasing A</a:t>
            </a:r>
            <a:r>
              <a:rPr lang="en-US" sz="2800" dirty="0">
                <a:solidFill>
                  <a:srgbClr val="747474"/>
                </a:solidFill>
              </a:rPr>
              <a:t> (thin wall larger diameter tube)</a:t>
            </a:r>
            <a:endParaRPr sz="2800" dirty="0">
              <a:solidFill>
                <a:srgbClr val="747474"/>
              </a:solidFill>
            </a:endParaRP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 </a:t>
            </a:r>
            <a:r>
              <a:rPr sz="2800" dirty="0" err="1">
                <a:solidFill>
                  <a:srgbClr val="747474"/>
                </a:solidFill>
              </a:rPr>
              <a:t>P</a:t>
            </a:r>
            <a:r>
              <a:rPr sz="2800" baseline="-5999" dirty="0" err="1">
                <a:solidFill>
                  <a:srgbClr val="747474"/>
                </a:solidFill>
              </a:rPr>
              <a:t>cr</a:t>
            </a:r>
            <a:r>
              <a:rPr sz="2800" dirty="0">
                <a:solidFill>
                  <a:srgbClr val="747474"/>
                </a:solidFill>
              </a:rPr>
              <a:t> is </a:t>
            </a:r>
            <a:r>
              <a:rPr sz="2800" u="sng" dirty="0">
                <a:solidFill>
                  <a:srgbClr val="747474"/>
                </a:solidFill>
              </a:rPr>
              <a:t>independent of </a:t>
            </a:r>
            <a:r>
              <a:rPr lang="en-US" sz="2800" u="sng" dirty="0">
                <a:solidFill>
                  <a:srgbClr val="747474"/>
                </a:solidFill>
              </a:rPr>
              <a:t>material strength</a:t>
            </a:r>
            <a:r>
              <a:rPr lang="en-US" sz="2800" dirty="0">
                <a:solidFill>
                  <a:srgbClr val="747474"/>
                </a:solidFill>
              </a:rPr>
              <a:t>! Does depend on E, I, and L. Changing from weak steel to a stronger steel will not change </a:t>
            </a:r>
            <a:r>
              <a:rPr lang="en-US" sz="2800" dirty="0" err="1">
                <a:solidFill>
                  <a:srgbClr val="747474"/>
                </a:solidFill>
              </a:rPr>
              <a:t>P</a:t>
            </a:r>
            <a:r>
              <a:rPr lang="en-US" sz="2800" baseline="-25000" dirty="0" err="1">
                <a:solidFill>
                  <a:srgbClr val="747474"/>
                </a:solidFill>
              </a:rPr>
              <a:t>cr</a:t>
            </a:r>
            <a:r>
              <a:rPr lang="en-US" sz="2800" dirty="0">
                <a:solidFill>
                  <a:srgbClr val="747474"/>
                </a:solidFill>
              </a:rPr>
              <a:t>!</a:t>
            </a:r>
            <a:endParaRPr sz="2800" dirty="0">
              <a:solidFill>
                <a:srgbClr val="747474"/>
              </a:solidFill>
            </a:endParaRP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110" name="pasted-image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588160">
            <a:off x="-251047" y="8618105"/>
            <a:ext cx="2608263" cy="84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588160">
            <a:off x="3443441" y="7156565"/>
            <a:ext cx="409973" cy="241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sted-image-filtere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88160">
            <a:off x="7214868" y="7151074"/>
            <a:ext cx="937420" cy="2420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Implecations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11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013" y="2222500"/>
            <a:ext cx="5689601" cy="408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893" y="6316707"/>
            <a:ext cx="54991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248" y="8056970"/>
            <a:ext cx="5689601" cy="139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306</Words>
  <Application>Microsoft Office PowerPoint</Application>
  <PresentationFormat>Custom</PresentationFormat>
  <Paragraphs>42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Avenir Roman</vt:lpstr>
      <vt:lpstr>Helvetica</vt:lpstr>
      <vt:lpstr>Helvetica Neue</vt:lpstr>
      <vt:lpstr>Helvetica Neue Light</vt:lpstr>
      <vt:lpstr>Times New Roman</vt:lpstr>
      <vt:lpstr>ModernPortfolio</vt:lpstr>
      <vt:lpstr>Mechanics of Materials Engr 350 – Lecture 38 Columns</vt:lpstr>
      <vt:lpstr>Columns</vt:lpstr>
      <vt:lpstr>Stability of equilibrium</vt:lpstr>
      <vt:lpstr>Critical buckling load (pinned end)</vt:lpstr>
      <vt:lpstr>Critical buckling load (pinned end)</vt:lpstr>
      <vt:lpstr>Euler buckling stress</vt:lpstr>
      <vt:lpstr>Effective length</vt:lpstr>
      <vt:lpstr>Implecations</vt:lpstr>
      <vt:lpstr>Implecations</vt:lpstr>
      <vt:lpstr>Example Problem 1</vt:lpstr>
      <vt:lpstr>Example Solution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Columns</dc:title>
  <dc:creator>Maughan, Michael (maughan@uidaho.edu)</dc:creator>
  <cp:lastModifiedBy>Cordon, Daniel (dcordon@uidaho.edu)</cp:lastModifiedBy>
  <cp:revision>7</cp:revision>
  <cp:lastPrinted>2017-11-20T20:55:06Z</cp:lastPrinted>
  <dcterms:modified xsi:type="dcterms:W3CDTF">2019-05-01T21:26:20Z</dcterms:modified>
</cp:coreProperties>
</file>