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7" r:id="rId2"/>
    <p:sldId id="258" r:id="rId3"/>
    <p:sldId id="259" r:id="rId4"/>
    <p:sldId id="260" r:id="rId5"/>
    <p:sldId id="261" r:id="rId6"/>
    <p:sldId id="262" r:id="rId7"/>
    <p:sldId id="263" r:id="rId8"/>
    <p:sldId id="266" r:id="rId9"/>
    <p:sldId id="267" r:id="rId10"/>
    <p:sldId id="268" r:id="rId11"/>
    <p:sldId id="269" r:id="rId12"/>
    <p:sldId id="270" r:id="rId13"/>
    <p:sldId id="271" r:id="rId14"/>
    <p:sldId id="272" r:id="rId15"/>
    <p:sldId id="273" r:id="rId16"/>
    <p:sldId id="274" r:id="rId17"/>
    <p:sldId id="275" r:id="rId18"/>
    <p:sldId id="276" r:id="rId19"/>
    <p:sldId id="277" r:id="rId2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6797"/>
    <a:srgbClr val="0A50C2"/>
    <a:srgbClr val="5A92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68" d="100"/>
          <a:sy n="68" d="100"/>
        </p:scale>
        <p:origin x="-312" y="-102"/>
      </p:cViewPr>
      <p:guideLst>
        <p:guide orient="horz" pos="2160"/>
        <p:guide pos="2880"/>
      </p:guideLst>
    </p:cSldViewPr>
  </p:slideViewPr>
  <p:notesTextViewPr>
    <p:cViewPr>
      <p:scale>
        <a:sx n="100" d="100"/>
        <a:sy n="100" d="100"/>
      </p:scale>
      <p:origin x="0" y="0"/>
    </p:cViewPr>
  </p:notesText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image" Target="../media/image31.wmf"/><Relationship Id="rId7" Type="http://schemas.openxmlformats.org/officeDocument/2006/relationships/image" Target="../media/image30.wmf"/><Relationship Id="rId12" Type="http://schemas.openxmlformats.org/officeDocument/2006/relationships/image" Target="../media/image52.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11" Type="http://schemas.openxmlformats.org/officeDocument/2006/relationships/image" Target="../media/image51.wmf"/><Relationship Id="rId5" Type="http://schemas.openxmlformats.org/officeDocument/2006/relationships/image" Target="../media/image28.wmf"/><Relationship Id="rId10" Type="http://schemas.openxmlformats.org/officeDocument/2006/relationships/image" Target="../media/image50.wmf"/><Relationship Id="rId4" Type="http://schemas.openxmlformats.org/officeDocument/2006/relationships/image" Target="../media/image27.wmf"/><Relationship Id="rId9"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image" Target="../media/image31.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10" Type="http://schemas.openxmlformats.org/officeDocument/2006/relationships/image" Target="../media/image58.wmf"/><Relationship Id="rId4" Type="http://schemas.openxmlformats.org/officeDocument/2006/relationships/image" Target="../media/image27.wmf"/><Relationship Id="rId9" Type="http://schemas.openxmlformats.org/officeDocument/2006/relationships/image" Target="../media/image57.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31.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10" Type="http://schemas.openxmlformats.org/officeDocument/2006/relationships/image" Target="../media/image63.wmf"/><Relationship Id="rId4" Type="http://schemas.openxmlformats.org/officeDocument/2006/relationships/image" Target="../media/image27.wmf"/><Relationship Id="rId9" Type="http://schemas.openxmlformats.org/officeDocument/2006/relationships/image" Target="../media/image62.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31.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1.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 Id="rId9"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1.wmf"/><Relationship Id="rId7" Type="http://schemas.openxmlformats.org/officeDocument/2006/relationships/image" Target="../media/image30.wmf"/><Relationship Id="rId12" Type="http://schemas.openxmlformats.org/officeDocument/2006/relationships/image" Target="../media/image42.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11" Type="http://schemas.openxmlformats.org/officeDocument/2006/relationships/image" Target="../media/image41.wmf"/><Relationship Id="rId5" Type="http://schemas.openxmlformats.org/officeDocument/2006/relationships/image" Target="../media/image28.wmf"/><Relationship Id="rId10" Type="http://schemas.openxmlformats.org/officeDocument/2006/relationships/image" Target="../media/image40.wmf"/><Relationship Id="rId4" Type="http://schemas.openxmlformats.org/officeDocument/2006/relationships/image" Target="../media/image27.wmf"/><Relationship Id="rId9"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31.wmf"/><Relationship Id="rId7" Type="http://schemas.openxmlformats.org/officeDocument/2006/relationships/image" Target="../media/image30.wmf"/><Relationship Id="rId12" Type="http://schemas.openxmlformats.org/officeDocument/2006/relationships/image" Target="../media/image47.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11" Type="http://schemas.openxmlformats.org/officeDocument/2006/relationships/image" Target="../media/image46.wmf"/><Relationship Id="rId5" Type="http://schemas.openxmlformats.org/officeDocument/2006/relationships/image" Target="../media/image28.wmf"/><Relationship Id="rId10" Type="http://schemas.openxmlformats.org/officeDocument/2006/relationships/image" Target="../media/image45.wmf"/><Relationship Id="rId4" Type="http://schemas.openxmlformats.org/officeDocument/2006/relationships/image" Target="../media/image27.wmf"/><Relationship Id="rId9"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1881" tIns="45941" rIns="91881" bIns="45941" rtlCol="0"/>
          <a:lstStyle>
            <a:lvl1pPr algn="l">
              <a:defRPr sz="11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881" tIns="45941" rIns="91881" bIns="45941" rtlCol="0"/>
          <a:lstStyle>
            <a:lvl1pPr algn="r">
              <a:defRPr sz="1100"/>
            </a:lvl1pPr>
          </a:lstStyle>
          <a:p>
            <a:endParaRPr lang="en-US"/>
          </a:p>
        </p:txBody>
      </p:sp>
      <p:sp>
        <p:nvSpPr>
          <p:cNvPr id="4" name="Footer Placeholder 3"/>
          <p:cNvSpPr>
            <a:spLocks noGrp="1"/>
          </p:cNvSpPr>
          <p:nvPr>
            <p:ph type="ftr" sz="quarter" idx="2"/>
          </p:nvPr>
        </p:nvSpPr>
        <p:spPr>
          <a:xfrm>
            <a:off x="1" y="8829968"/>
            <a:ext cx="2971800" cy="464820"/>
          </a:xfrm>
          <a:prstGeom prst="rect">
            <a:avLst/>
          </a:prstGeom>
        </p:spPr>
        <p:txBody>
          <a:bodyPr vert="horz" lIns="91881" tIns="45941" rIns="91881" bIns="45941" rtlCol="0" anchor="b"/>
          <a:lstStyle>
            <a:lvl1pPr algn="l">
              <a:defRPr sz="1100"/>
            </a:lvl1pPr>
          </a:lstStyle>
          <a:p>
            <a:endParaRPr lang="en-US"/>
          </a:p>
        </p:txBody>
      </p:sp>
      <p:sp>
        <p:nvSpPr>
          <p:cNvPr id="5" name="Slide Number Placeholder 4"/>
          <p:cNvSpPr>
            <a:spLocks noGrp="1"/>
          </p:cNvSpPr>
          <p:nvPr>
            <p:ph type="sldNum" sz="quarter" idx="3"/>
          </p:nvPr>
        </p:nvSpPr>
        <p:spPr>
          <a:xfrm>
            <a:off x="3884613" y="8829968"/>
            <a:ext cx="2971800" cy="464820"/>
          </a:xfrm>
          <a:prstGeom prst="rect">
            <a:avLst/>
          </a:prstGeom>
        </p:spPr>
        <p:txBody>
          <a:bodyPr vert="horz" lIns="91881" tIns="45941" rIns="91881" bIns="45941" rtlCol="0" anchor="b"/>
          <a:lstStyle>
            <a:lvl1pPr algn="r">
              <a:defRPr sz="1100"/>
            </a:lvl1pPr>
          </a:lstStyle>
          <a:p>
            <a:fld id="{98DAE91A-F90A-43FB-A228-D421B11EE704}" type="slidenum">
              <a:rPr lang="en-US" smtClean="0"/>
              <a:pPr/>
              <a:t>‹#›</a:t>
            </a:fld>
            <a:endParaRPr lang="en-US"/>
          </a:p>
        </p:txBody>
      </p:sp>
    </p:spTree>
    <p:extLst>
      <p:ext uri="{BB962C8B-B14F-4D97-AF65-F5344CB8AC3E}">
        <p14:creationId xmlns:p14="http://schemas.microsoft.com/office/powerpoint/2010/main" val="35008602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1881" tIns="45941" rIns="91881" bIns="45941" rtlCol="0"/>
          <a:lstStyle>
            <a:lvl1pPr algn="l">
              <a:defRPr sz="11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881" tIns="45941" rIns="91881" bIns="45941" rtlCol="0"/>
          <a:lstStyle>
            <a:lvl1pPr algn="r">
              <a:defRPr sz="1100"/>
            </a:lvl1pPr>
          </a:lstStyle>
          <a:p>
            <a:endParaRPr lang="en-US"/>
          </a:p>
        </p:txBody>
      </p:sp>
      <p:sp>
        <p:nvSpPr>
          <p:cNvPr id="4" name="Slide Image Placeholder 3"/>
          <p:cNvSpPr>
            <a:spLocks noGrp="1" noRot="1" noChangeAspect="1"/>
          </p:cNvSpPr>
          <p:nvPr>
            <p:ph type="sldImg" idx="2"/>
          </p:nvPr>
        </p:nvSpPr>
        <p:spPr>
          <a:xfrm>
            <a:off x="1104900" y="698500"/>
            <a:ext cx="4649788" cy="3487738"/>
          </a:xfrm>
          <a:prstGeom prst="rect">
            <a:avLst/>
          </a:prstGeom>
          <a:noFill/>
          <a:ln w="12700">
            <a:solidFill>
              <a:prstClr val="black"/>
            </a:solidFill>
          </a:ln>
        </p:spPr>
        <p:txBody>
          <a:bodyPr vert="horz" lIns="91881" tIns="45941" rIns="91881" bIns="45941"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881" tIns="45941" rIns="91881" bIns="45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2971800" cy="464820"/>
          </a:xfrm>
          <a:prstGeom prst="rect">
            <a:avLst/>
          </a:prstGeom>
        </p:spPr>
        <p:txBody>
          <a:bodyPr vert="horz" lIns="91881" tIns="45941" rIns="91881" bIns="45941" rtlCol="0" anchor="b"/>
          <a:lstStyle>
            <a:lvl1pPr algn="l">
              <a:defRPr sz="1100"/>
            </a:lvl1pPr>
          </a:lstStyle>
          <a:p>
            <a:endParaRPr lang="en-US"/>
          </a:p>
        </p:txBody>
      </p:sp>
      <p:sp>
        <p:nvSpPr>
          <p:cNvPr id="7" name="Slide Number Placeholder 6"/>
          <p:cNvSpPr>
            <a:spLocks noGrp="1"/>
          </p:cNvSpPr>
          <p:nvPr>
            <p:ph type="sldNum" sz="quarter" idx="5"/>
          </p:nvPr>
        </p:nvSpPr>
        <p:spPr>
          <a:xfrm>
            <a:off x="3884613" y="8829968"/>
            <a:ext cx="2971800" cy="464820"/>
          </a:xfrm>
          <a:prstGeom prst="rect">
            <a:avLst/>
          </a:prstGeom>
        </p:spPr>
        <p:txBody>
          <a:bodyPr vert="horz" lIns="91881" tIns="45941" rIns="91881" bIns="45941" rtlCol="0" anchor="b"/>
          <a:lstStyle>
            <a:lvl1pPr algn="r">
              <a:defRPr sz="1100"/>
            </a:lvl1pPr>
          </a:lstStyle>
          <a:p>
            <a:fld id="{1AB10860-0700-4C13-9D34-728C0051246C}" type="slidenum">
              <a:rPr lang="en-US" smtClean="0"/>
              <a:pPr/>
              <a:t>‹#›</a:t>
            </a:fld>
            <a:endParaRPr lang="en-US"/>
          </a:p>
        </p:txBody>
      </p:sp>
    </p:spTree>
    <p:extLst>
      <p:ext uri="{BB962C8B-B14F-4D97-AF65-F5344CB8AC3E}">
        <p14:creationId xmlns:p14="http://schemas.microsoft.com/office/powerpoint/2010/main" val="26069643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B10860-0700-4C13-9D34-728C0051246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10</a:t>
            </a:fld>
            <a:endParaRPr lang="en-US"/>
          </a:p>
        </p:txBody>
      </p:sp>
    </p:spTree>
    <p:extLst>
      <p:ext uri="{BB962C8B-B14F-4D97-AF65-F5344CB8AC3E}">
        <p14:creationId xmlns:p14="http://schemas.microsoft.com/office/powerpoint/2010/main" val="2441816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11</a:t>
            </a:fld>
            <a:endParaRPr lang="en-US"/>
          </a:p>
        </p:txBody>
      </p:sp>
    </p:spTree>
    <p:extLst>
      <p:ext uri="{BB962C8B-B14F-4D97-AF65-F5344CB8AC3E}">
        <p14:creationId xmlns:p14="http://schemas.microsoft.com/office/powerpoint/2010/main" val="2441816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12</a:t>
            </a:fld>
            <a:endParaRPr lang="en-US"/>
          </a:p>
        </p:txBody>
      </p:sp>
    </p:spTree>
    <p:extLst>
      <p:ext uri="{BB962C8B-B14F-4D97-AF65-F5344CB8AC3E}">
        <p14:creationId xmlns:p14="http://schemas.microsoft.com/office/powerpoint/2010/main" val="2441816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13</a:t>
            </a:fld>
            <a:endParaRPr lang="en-US"/>
          </a:p>
        </p:txBody>
      </p:sp>
    </p:spTree>
    <p:extLst>
      <p:ext uri="{BB962C8B-B14F-4D97-AF65-F5344CB8AC3E}">
        <p14:creationId xmlns:p14="http://schemas.microsoft.com/office/powerpoint/2010/main" val="2441816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14</a:t>
            </a:fld>
            <a:endParaRPr lang="en-US"/>
          </a:p>
        </p:txBody>
      </p:sp>
    </p:spTree>
    <p:extLst>
      <p:ext uri="{BB962C8B-B14F-4D97-AF65-F5344CB8AC3E}">
        <p14:creationId xmlns:p14="http://schemas.microsoft.com/office/powerpoint/2010/main" val="2441816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15</a:t>
            </a:fld>
            <a:endParaRPr lang="en-US"/>
          </a:p>
        </p:txBody>
      </p:sp>
    </p:spTree>
    <p:extLst>
      <p:ext uri="{BB962C8B-B14F-4D97-AF65-F5344CB8AC3E}">
        <p14:creationId xmlns:p14="http://schemas.microsoft.com/office/powerpoint/2010/main" val="2441816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16</a:t>
            </a:fld>
            <a:endParaRPr lang="en-US"/>
          </a:p>
        </p:txBody>
      </p:sp>
    </p:spTree>
    <p:extLst>
      <p:ext uri="{BB962C8B-B14F-4D97-AF65-F5344CB8AC3E}">
        <p14:creationId xmlns:p14="http://schemas.microsoft.com/office/powerpoint/2010/main" val="2441816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17</a:t>
            </a:fld>
            <a:endParaRPr lang="en-US"/>
          </a:p>
        </p:txBody>
      </p:sp>
    </p:spTree>
    <p:extLst>
      <p:ext uri="{BB962C8B-B14F-4D97-AF65-F5344CB8AC3E}">
        <p14:creationId xmlns:p14="http://schemas.microsoft.com/office/powerpoint/2010/main" val="2441816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18</a:t>
            </a:fld>
            <a:endParaRPr lang="en-US"/>
          </a:p>
        </p:txBody>
      </p:sp>
    </p:spTree>
    <p:extLst>
      <p:ext uri="{BB962C8B-B14F-4D97-AF65-F5344CB8AC3E}">
        <p14:creationId xmlns:p14="http://schemas.microsoft.com/office/powerpoint/2010/main" val="2441816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19</a:t>
            </a:fld>
            <a:endParaRPr lang="en-US"/>
          </a:p>
        </p:txBody>
      </p:sp>
    </p:spTree>
    <p:extLst>
      <p:ext uri="{BB962C8B-B14F-4D97-AF65-F5344CB8AC3E}">
        <p14:creationId xmlns:p14="http://schemas.microsoft.com/office/powerpoint/2010/main" val="2441816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2</a:t>
            </a:fld>
            <a:endParaRPr lang="en-US"/>
          </a:p>
        </p:txBody>
      </p:sp>
    </p:spTree>
    <p:extLst>
      <p:ext uri="{BB962C8B-B14F-4D97-AF65-F5344CB8AC3E}">
        <p14:creationId xmlns:p14="http://schemas.microsoft.com/office/powerpoint/2010/main" val="879077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3</a:t>
            </a:fld>
            <a:endParaRPr lang="en-US"/>
          </a:p>
        </p:txBody>
      </p:sp>
    </p:spTree>
    <p:extLst>
      <p:ext uri="{BB962C8B-B14F-4D97-AF65-F5344CB8AC3E}">
        <p14:creationId xmlns:p14="http://schemas.microsoft.com/office/powerpoint/2010/main" val="937897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4</a:t>
            </a:fld>
            <a:endParaRPr lang="en-US"/>
          </a:p>
        </p:txBody>
      </p:sp>
    </p:spTree>
    <p:extLst>
      <p:ext uri="{BB962C8B-B14F-4D97-AF65-F5344CB8AC3E}">
        <p14:creationId xmlns:p14="http://schemas.microsoft.com/office/powerpoint/2010/main" val="2176080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5</a:t>
            </a:fld>
            <a:endParaRPr lang="en-US"/>
          </a:p>
        </p:txBody>
      </p:sp>
    </p:spTree>
    <p:extLst>
      <p:ext uri="{BB962C8B-B14F-4D97-AF65-F5344CB8AC3E}">
        <p14:creationId xmlns:p14="http://schemas.microsoft.com/office/powerpoint/2010/main" val="4274115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6</a:t>
            </a:fld>
            <a:endParaRPr lang="en-US"/>
          </a:p>
        </p:txBody>
      </p:sp>
    </p:spTree>
    <p:extLst>
      <p:ext uri="{BB962C8B-B14F-4D97-AF65-F5344CB8AC3E}">
        <p14:creationId xmlns:p14="http://schemas.microsoft.com/office/powerpoint/2010/main" val="4279207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7</a:t>
            </a:fld>
            <a:endParaRPr lang="en-US"/>
          </a:p>
        </p:txBody>
      </p:sp>
    </p:spTree>
    <p:extLst>
      <p:ext uri="{BB962C8B-B14F-4D97-AF65-F5344CB8AC3E}">
        <p14:creationId xmlns:p14="http://schemas.microsoft.com/office/powerpoint/2010/main" val="262865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8</a:t>
            </a:fld>
            <a:endParaRPr lang="en-US"/>
          </a:p>
        </p:txBody>
      </p:sp>
    </p:spTree>
    <p:extLst>
      <p:ext uri="{BB962C8B-B14F-4D97-AF65-F5344CB8AC3E}">
        <p14:creationId xmlns:p14="http://schemas.microsoft.com/office/powerpoint/2010/main" val="803190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10860-0700-4C13-9D34-728C0051246C}" type="slidenum">
              <a:rPr lang="en-US" smtClean="0"/>
              <a:pPr/>
              <a:t>9</a:t>
            </a:fld>
            <a:endParaRPr lang="en-US"/>
          </a:p>
        </p:txBody>
      </p:sp>
    </p:spTree>
    <p:extLst>
      <p:ext uri="{BB962C8B-B14F-4D97-AF65-F5344CB8AC3E}">
        <p14:creationId xmlns:p14="http://schemas.microsoft.com/office/powerpoint/2010/main" val="35323932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5396" y="2382510"/>
            <a:ext cx="7622804" cy="1470025"/>
          </a:xfrm>
        </p:spPr>
        <p:txBody>
          <a:bodyPr>
            <a:normAutofit/>
          </a:bodyPr>
          <a:lstStyle>
            <a:lvl1pPr algn="r">
              <a:defRPr sz="3600" b="1">
                <a:latin typeface="Arial" pitchFamily="34" charset="0"/>
                <a:ea typeface="Tahoma"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947785"/>
            <a:ext cx="7620000" cy="2438400"/>
          </a:xfrm>
        </p:spPr>
        <p:txBody>
          <a:bodyPr/>
          <a:lstStyle>
            <a:lvl1pPr marL="0" indent="0" algn="l">
              <a:buNone/>
              <a:defRPr>
                <a:solidFill>
                  <a:schemeClr val="accent1"/>
                </a:solidFill>
                <a:effectLst/>
                <a:latin typeface="Arial" pitchFamily="34" charset="0"/>
                <a:ea typeface="Tahoma"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Rectangle 9"/>
          <p:cNvSpPr/>
          <p:nvPr userDrawn="1"/>
        </p:nvSpPr>
        <p:spPr>
          <a:xfrm>
            <a:off x="678246" y="2375316"/>
            <a:ext cx="157150" cy="1572470"/>
          </a:xfrm>
          <a:prstGeom prst="rect">
            <a:avLst/>
          </a:prstGeom>
          <a:solidFill>
            <a:srgbClr val="076797"/>
          </a:solidFill>
          <a:ln w="9525">
            <a:solidFill>
              <a:srgbClr val="076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681050" y="2382510"/>
            <a:ext cx="7777150" cy="0"/>
          </a:xfrm>
          <a:prstGeom prst="line">
            <a:avLst/>
          </a:prstGeom>
          <a:ln>
            <a:solidFill>
              <a:srgbClr val="076797"/>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8305800" y="3947785"/>
            <a:ext cx="152400" cy="2421651"/>
          </a:xfrm>
          <a:prstGeom prst="rect">
            <a:avLst/>
          </a:prstGeom>
          <a:solidFill>
            <a:srgbClr val="076797"/>
          </a:solidFill>
          <a:ln w="9525">
            <a:solidFill>
              <a:srgbClr val="076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V="1">
            <a:off x="681050" y="6369436"/>
            <a:ext cx="7777150" cy="1657"/>
          </a:xfrm>
          <a:prstGeom prst="line">
            <a:avLst/>
          </a:prstGeom>
          <a:ln>
            <a:solidFill>
              <a:srgbClr val="076797"/>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81050" y="3871585"/>
            <a:ext cx="7777150" cy="76200"/>
          </a:xfrm>
          <a:prstGeom prst="rect">
            <a:avLst/>
          </a:prstGeom>
          <a:solidFill>
            <a:srgbClr val="076797"/>
          </a:solidFill>
          <a:ln w="9525">
            <a:solidFill>
              <a:srgbClr val="076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678246" y="1236542"/>
            <a:ext cx="6236459" cy="1138773"/>
          </a:xfrm>
          <a:prstGeom prst="rect">
            <a:avLst/>
          </a:prstGeom>
          <a:solidFill>
            <a:srgbClr val="076797"/>
          </a:solidFill>
          <a:ln>
            <a:solidFill>
              <a:srgbClr val="076797"/>
            </a:solidFill>
          </a:ln>
        </p:spPr>
        <p:txBody>
          <a:bodyPr wrap="square" rtlCol="0">
            <a:spAutoFit/>
          </a:bodyPr>
          <a:lstStyle/>
          <a:p>
            <a:pPr algn="ctr"/>
            <a:r>
              <a:rPr lang="en-US" sz="1800" b="0" dirty="0" smtClean="0">
                <a:solidFill>
                  <a:schemeClr val="tx2">
                    <a:lumMod val="40000"/>
                    <a:lumOff val="6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Department </a:t>
            </a:r>
            <a:r>
              <a:rPr lang="en-US" sz="1400" b="0" i="0" dirty="0" smtClean="0">
                <a:solidFill>
                  <a:schemeClr val="tx2">
                    <a:lumMod val="40000"/>
                    <a:lumOff val="6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of</a:t>
            </a:r>
            <a:r>
              <a:rPr lang="en-US" sz="1800" b="0" i="0" dirty="0" smtClean="0">
                <a:solidFill>
                  <a:schemeClr val="tx2">
                    <a:lumMod val="40000"/>
                    <a:lumOff val="60000"/>
                  </a:schemeClr>
                </a:solidFill>
                <a:effectLst>
                  <a:outerShdw blurRad="38100" dist="38100" dir="2700000" algn="tl">
                    <a:srgbClr val="000000">
                      <a:alpha val="43137"/>
                    </a:srgbClr>
                  </a:outerShdw>
                </a:effectLst>
                <a:latin typeface="Arial" pitchFamily="34" charset="0"/>
                <a:ea typeface="Tahoma" pitchFamily="34" charset="0"/>
                <a:cs typeface="Arial" pitchFamily="34" charset="0"/>
              </a:rPr>
              <a:t> Mechanical Engineering</a:t>
            </a:r>
          </a:p>
          <a:p>
            <a:pPr algn="ctr"/>
            <a:r>
              <a:rPr lang="en-US" sz="2400" b="1" i="0" dirty="0" smtClean="0">
                <a:solidFill>
                  <a:schemeClr val="accent1"/>
                </a:solidFill>
                <a:effectLst>
                  <a:outerShdw blurRad="50800" dist="38100" dir="2700000" algn="tl" rotWithShape="0">
                    <a:schemeClr val="accent3">
                      <a:lumMod val="40000"/>
                      <a:lumOff val="60000"/>
                      <a:alpha val="40000"/>
                    </a:schemeClr>
                  </a:outerShdw>
                </a:effectLst>
                <a:latin typeface="Arial" pitchFamily="34" charset="0"/>
                <a:ea typeface="Tahoma" pitchFamily="34" charset="0"/>
                <a:cs typeface="Arial" pitchFamily="34" charset="0"/>
              </a:rPr>
              <a:t>ME 322 – Mechanical Engineering Thermodynamics</a:t>
            </a:r>
            <a:endParaRPr lang="en-US" sz="2400" b="1" dirty="0">
              <a:solidFill>
                <a:schemeClr val="accent1"/>
              </a:solidFill>
              <a:effectLst>
                <a:outerShdw blurRad="50800" dist="38100" dir="2700000" algn="tl" rotWithShape="0">
                  <a:schemeClr val="accent3">
                    <a:lumMod val="40000"/>
                    <a:lumOff val="60000"/>
                    <a:alpha val="40000"/>
                  </a:schemeClr>
                </a:outerShdw>
              </a:effectLst>
              <a:latin typeface="Arial" pitchFamily="34" charset="0"/>
              <a:ea typeface="Tahoma" pitchFamily="34" charset="0"/>
              <a:cs typeface="Arial" pitchFamily="34" charset="0"/>
            </a:endParaRPr>
          </a:p>
        </p:txBody>
      </p:sp>
      <p:pic>
        <p:nvPicPr>
          <p:cNvPr id="9218" name="Picture 2" descr="C:\Users\SteveP\Pictures\UI Brand Resources\02UICE-blac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246" y="241385"/>
            <a:ext cx="4008735" cy="92509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G:\STEVE_HP7E\My Documents\My Pictures\Official UI Art\04UI_Seal-Black.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06730" y="202980"/>
            <a:ext cx="1814397" cy="1814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B7E150-72F3-44C5-96E5-C72CE1B25613}" type="datetime1">
              <a:rPr lang="en-US" smtClean="0"/>
              <a:pPr/>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90861-4B16-40B9-9EE8-90F7D404DB3D}" type="slidenum">
              <a:rPr lang="en-US" smtClean="0"/>
              <a:pPr/>
              <a:t>‹#›</a:t>
            </a:fld>
            <a:endParaRPr lang="en-US"/>
          </a:p>
        </p:txBody>
      </p:sp>
      <p:cxnSp>
        <p:nvCxnSpPr>
          <p:cNvPr id="8" name="Straight Connector 7"/>
          <p:cNvCxnSpPr/>
          <p:nvPr userDrawn="1"/>
        </p:nvCxnSpPr>
        <p:spPr>
          <a:xfrm>
            <a:off x="457200" y="1104900"/>
            <a:ext cx="82296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200" y="6286500"/>
            <a:ext cx="82296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304800" y="190500"/>
            <a:ext cx="152400" cy="914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C:\Users\SteveP\Pictures\UI Brand Resources\02UICE-blac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06730" y="6347780"/>
            <a:ext cx="2004368" cy="462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9975A4-B7E8-425F-BB24-BD800D4E6C4A}" type="datetime1">
              <a:rPr lang="en-US" smtClean="0"/>
              <a:pPr/>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90861-4B16-40B9-9EE8-90F7D404DB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086295"/>
            <a:ext cx="8382000" cy="5162105"/>
          </a:xfrm>
        </p:spPr>
        <p:txBody>
          <a:bodyPr/>
          <a:lstStyle>
            <a:lvl1pPr>
              <a:defRPr>
                <a:latin typeface="Arial" pitchFamily="34" charset="0"/>
                <a:cs typeface="Arial" pitchFamily="34" charset="0"/>
              </a:defRPr>
            </a:lvl1pPr>
            <a:lvl2pPr>
              <a:defRPr>
                <a:solidFill>
                  <a:srgbClr val="076797"/>
                </a:solidFill>
                <a:latin typeface="Arial" pitchFamily="34" charset="0"/>
                <a:cs typeface="Arial" pitchFamily="34" charset="0"/>
              </a:defRPr>
            </a:lvl2pPr>
            <a:lvl3pPr>
              <a:defRPr>
                <a:latin typeface="Arial" pitchFamily="34" charset="0"/>
                <a:cs typeface="Arial" pitchFamily="34" charset="0"/>
              </a:defRPr>
            </a:lvl3pPr>
            <a:lvl4pPr>
              <a:defRPr>
                <a:solidFill>
                  <a:srgbClr val="076797"/>
                </a:solidFill>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8615" y="6405110"/>
            <a:ext cx="773565" cy="365125"/>
          </a:xfrm>
        </p:spPr>
        <p:txBody>
          <a:bodyPr/>
          <a:lstStyle>
            <a:lvl1pPr algn="ctr">
              <a:defRPr i="0">
                <a:latin typeface="Arial" pitchFamily="34" charset="0"/>
                <a:cs typeface="Arial" pitchFamily="34" charset="0"/>
              </a:defRPr>
            </a:lvl1pPr>
          </a:lstStyle>
          <a:p>
            <a:pPr algn="l"/>
            <a:fld id="{16890861-4B16-40B9-9EE8-90F7D404DB3D}" type="slidenum">
              <a:rPr lang="en-US" smtClean="0"/>
              <a:pPr algn="l"/>
              <a:t>‹#›</a:t>
            </a:fld>
            <a:endParaRPr lang="en-US" dirty="0"/>
          </a:p>
        </p:txBody>
      </p:sp>
      <p:cxnSp>
        <p:nvCxnSpPr>
          <p:cNvPr id="8" name="Straight Connector 7"/>
          <p:cNvCxnSpPr/>
          <p:nvPr userDrawn="1"/>
        </p:nvCxnSpPr>
        <p:spPr>
          <a:xfrm>
            <a:off x="304800" y="1046303"/>
            <a:ext cx="8382000" cy="1588"/>
          </a:xfrm>
          <a:prstGeom prst="line">
            <a:avLst/>
          </a:prstGeom>
          <a:ln>
            <a:solidFill>
              <a:srgbClr val="076797"/>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04800" y="6288088"/>
            <a:ext cx="8382000" cy="0"/>
          </a:xfrm>
          <a:prstGeom prst="line">
            <a:avLst/>
          </a:prstGeom>
          <a:ln>
            <a:solidFill>
              <a:srgbClr val="076797"/>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304800" y="190501"/>
            <a:ext cx="152400" cy="857390"/>
          </a:xfrm>
          <a:prstGeom prst="rect">
            <a:avLst/>
          </a:prstGeom>
          <a:solidFill>
            <a:srgbClr val="076797"/>
          </a:solidFill>
          <a:ln w="9525">
            <a:solidFill>
              <a:srgbClr val="076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C:\Users\SteveP\Pictures\UI Brand Resources\02UICE-blac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06730" y="6347780"/>
            <a:ext cx="2004368" cy="462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1"/>
          <p:cNvSpPr>
            <a:spLocks noGrp="1"/>
          </p:cNvSpPr>
          <p:nvPr>
            <p:ph type="title"/>
          </p:nvPr>
        </p:nvSpPr>
        <p:spPr>
          <a:xfrm>
            <a:off x="457200" y="190500"/>
            <a:ext cx="8229600" cy="868362"/>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cxnSp>
        <p:nvCxnSpPr>
          <p:cNvPr id="11" name="Straight Connector 10"/>
          <p:cNvCxnSpPr/>
          <p:nvPr userDrawn="1"/>
        </p:nvCxnSpPr>
        <p:spPr>
          <a:xfrm>
            <a:off x="304800" y="1046303"/>
            <a:ext cx="8382000" cy="1588"/>
          </a:xfrm>
          <a:prstGeom prst="line">
            <a:avLst/>
          </a:prstGeom>
          <a:ln>
            <a:solidFill>
              <a:srgbClr val="076797"/>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304800" y="190501"/>
            <a:ext cx="152400" cy="857390"/>
          </a:xfrm>
          <a:prstGeom prst="rect">
            <a:avLst/>
          </a:prstGeom>
          <a:solidFill>
            <a:srgbClr val="076797"/>
          </a:solidFill>
          <a:ln w="9525">
            <a:solidFill>
              <a:srgbClr val="076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12"/>
          </p:nvPr>
        </p:nvSpPr>
        <p:spPr>
          <a:xfrm>
            <a:off x="78615" y="6405110"/>
            <a:ext cx="773565" cy="365125"/>
          </a:xfrm>
        </p:spPr>
        <p:txBody>
          <a:bodyPr/>
          <a:lstStyle>
            <a:lvl1pPr algn="ctr">
              <a:defRPr i="0">
                <a:latin typeface="Arial" pitchFamily="34" charset="0"/>
                <a:cs typeface="Arial" pitchFamily="34" charset="0"/>
              </a:defRPr>
            </a:lvl1pPr>
          </a:lstStyle>
          <a:p>
            <a:pPr algn="l"/>
            <a:fld id="{16890861-4B16-40B9-9EE8-90F7D404DB3D}" type="slidenum">
              <a:rPr lang="en-US" smtClean="0"/>
              <a:pPr algn="l"/>
              <a:t>‹#›</a:t>
            </a:fld>
            <a:endParaRPr lang="en-US" dirty="0"/>
          </a:p>
        </p:txBody>
      </p:sp>
      <p:cxnSp>
        <p:nvCxnSpPr>
          <p:cNvPr id="15" name="Straight Connector 14"/>
          <p:cNvCxnSpPr/>
          <p:nvPr userDrawn="1"/>
        </p:nvCxnSpPr>
        <p:spPr>
          <a:xfrm>
            <a:off x="304800" y="6288088"/>
            <a:ext cx="8382000" cy="0"/>
          </a:xfrm>
          <a:prstGeom prst="line">
            <a:avLst/>
          </a:prstGeom>
          <a:ln>
            <a:solidFill>
              <a:srgbClr val="076797"/>
            </a:solidFill>
          </a:ln>
        </p:spPr>
        <p:style>
          <a:lnRef idx="1">
            <a:schemeClr val="accent1"/>
          </a:lnRef>
          <a:fillRef idx="0">
            <a:schemeClr val="accent1"/>
          </a:fillRef>
          <a:effectRef idx="0">
            <a:schemeClr val="accent1"/>
          </a:effectRef>
          <a:fontRef idx="minor">
            <a:schemeClr val="tx1"/>
          </a:fontRef>
        </p:style>
      </p:cxnSp>
      <p:pic>
        <p:nvPicPr>
          <p:cNvPr id="9" name="Picture 2" descr="C:\Users\SteveP\Pictures\UI Brand Resources\02UICE-blac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06730" y="6347780"/>
            <a:ext cx="2004368" cy="462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Book Antiqua"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Book Antiqu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204C856D-A7D5-4A83-86A1-E405EB9F6480}" type="datetime1">
              <a:rPr lang="en-US" smtClean="0"/>
              <a:pPr/>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90861-4B16-40B9-9EE8-90F7D404DB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81100"/>
            <a:ext cx="4038600" cy="5067300"/>
          </a:xfrm>
        </p:spPr>
        <p:txBody>
          <a:bodyPr/>
          <a:lstStyle>
            <a:lvl1pPr>
              <a:defRPr sz="2800">
                <a:latin typeface="Arial" pitchFamily="34" charset="0"/>
                <a:cs typeface="Arial" pitchFamily="34" charset="0"/>
              </a:defRPr>
            </a:lvl1pPr>
            <a:lvl2pPr>
              <a:defRPr sz="2400">
                <a:solidFill>
                  <a:srgbClr val="076797"/>
                </a:solidFill>
                <a:latin typeface="Arial" pitchFamily="34" charset="0"/>
                <a:cs typeface="Arial" pitchFamily="34" charset="0"/>
              </a:defRPr>
            </a:lvl2pPr>
            <a:lvl3pPr>
              <a:defRPr sz="2000">
                <a:latin typeface="Arial" pitchFamily="34" charset="0"/>
                <a:cs typeface="Arial" pitchFamily="34" charset="0"/>
              </a:defRPr>
            </a:lvl3pPr>
            <a:lvl4pPr>
              <a:defRPr sz="1800">
                <a:solidFill>
                  <a:srgbClr val="076797"/>
                </a:solidFill>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81100"/>
            <a:ext cx="4038600" cy="5067300"/>
          </a:xfrm>
        </p:spPr>
        <p:txBody>
          <a:bodyPr/>
          <a:lstStyle>
            <a:lvl1pPr>
              <a:defRPr sz="2800">
                <a:latin typeface="Arial" pitchFamily="34" charset="0"/>
                <a:cs typeface="Arial" pitchFamily="34" charset="0"/>
              </a:defRPr>
            </a:lvl1pPr>
            <a:lvl2pPr>
              <a:defRPr sz="2400">
                <a:solidFill>
                  <a:srgbClr val="076797"/>
                </a:solidFill>
                <a:latin typeface="Arial" pitchFamily="34" charset="0"/>
                <a:cs typeface="Arial" pitchFamily="34" charset="0"/>
              </a:defRPr>
            </a:lvl2pPr>
            <a:lvl3pPr>
              <a:defRPr sz="2000">
                <a:latin typeface="Arial" pitchFamily="34" charset="0"/>
                <a:cs typeface="Arial" pitchFamily="34" charset="0"/>
              </a:defRPr>
            </a:lvl3pPr>
            <a:lvl4pPr>
              <a:defRPr sz="1800">
                <a:solidFill>
                  <a:srgbClr val="076797"/>
                </a:solidFill>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8FFFE05-D46B-4769-8980-F59A989191A1}" type="datetime1">
              <a:rPr lang="en-US" smtClean="0"/>
              <a:pPr/>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90861-4B16-40B9-9EE8-90F7D404DB3D}" type="slidenum">
              <a:rPr lang="en-US" smtClean="0"/>
              <a:pPr/>
              <a:t>‹#›</a:t>
            </a:fld>
            <a:endParaRPr lang="en-US"/>
          </a:p>
        </p:txBody>
      </p:sp>
      <p:cxnSp>
        <p:nvCxnSpPr>
          <p:cNvPr id="9" name="Straight Connector 8"/>
          <p:cNvCxnSpPr/>
          <p:nvPr userDrawn="1"/>
        </p:nvCxnSpPr>
        <p:spPr>
          <a:xfrm>
            <a:off x="304800" y="1104900"/>
            <a:ext cx="8388685" cy="1588"/>
          </a:xfrm>
          <a:prstGeom prst="line">
            <a:avLst/>
          </a:prstGeom>
          <a:ln>
            <a:solidFill>
              <a:srgbClr val="0767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286500"/>
            <a:ext cx="8229600" cy="1588"/>
          </a:xfrm>
          <a:prstGeom prst="line">
            <a:avLst/>
          </a:prstGeom>
          <a:ln>
            <a:solidFill>
              <a:srgbClr val="076797"/>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304800" y="192088"/>
            <a:ext cx="152400" cy="914400"/>
          </a:xfrm>
          <a:prstGeom prst="rect">
            <a:avLst/>
          </a:prstGeom>
          <a:solidFill>
            <a:srgbClr val="076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76797"/>
              </a:solidFill>
            </a:endParaRPr>
          </a:p>
        </p:txBody>
      </p:sp>
      <p:pic>
        <p:nvPicPr>
          <p:cNvPr id="12" name="Picture 2" descr="C:\Users\SteveP\Pictures\UI Brand Resources\02UICE-blac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06730" y="6347780"/>
            <a:ext cx="2004368" cy="462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81100"/>
            <a:ext cx="4040188" cy="993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35425"/>
          </a:xfrm>
        </p:spPr>
        <p:txBody>
          <a:bodyPr/>
          <a:lstStyle>
            <a:lvl1pPr>
              <a:defRPr sz="2400"/>
            </a:lvl1pPr>
            <a:lvl2pPr>
              <a:defRPr sz="2000">
                <a:solidFill>
                  <a:schemeClr val="accent5"/>
                </a:solidFill>
              </a:defRPr>
            </a:lvl2pPr>
            <a:lvl3pPr>
              <a:defRPr sz="1800"/>
            </a:lvl3pPr>
            <a:lvl4pPr>
              <a:defRPr sz="16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9200"/>
            <a:ext cx="4041775" cy="9556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4"/>
            <a:ext cx="4041775" cy="4035425"/>
          </a:xfrm>
        </p:spPr>
        <p:txBody>
          <a:bodyPr/>
          <a:lstStyle>
            <a:lvl1pPr>
              <a:defRPr sz="2400"/>
            </a:lvl1pPr>
            <a:lvl2pPr>
              <a:defRPr sz="2000">
                <a:solidFill>
                  <a:schemeClr val="accent5"/>
                </a:solidFill>
              </a:defRPr>
            </a:lvl2pPr>
            <a:lvl3pPr>
              <a:defRPr sz="1800"/>
            </a:lvl3pPr>
            <a:lvl4pPr>
              <a:defRPr sz="16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D0C6C6B8-8C04-4296-89D4-905557259A71}" type="datetime1">
              <a:rPr lang="en-US" smtClean="0"/>
              <a:pPr/>
              <a:t>4/3/2014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890861-4B16-40B9-9EE8-90F7D404DB3D}" type="slidenum">
              <a:rPr lang="en-US" smtClean="0"/>
              <a:pPr/>
              <a:t>‹#›</a:t>
            </a:fld>
            <a:endParaRPr lang="en-US"/>
          </a:p>
        </p:txBody>
      </p:sp>
      <p:cxnSp>
        <p:nvCxnSpPr>
          <p:cNvPr id="11" name="Straight Connector 10"/>
          <p:cNvCxnSpPr/>
          <p:nvPr userDrawn="1"/>
        </p:nvCxnSpPr>
        <p:spPr>
          <a:xfrm>
            <a:off x="457200" y="1104900"/>
            <a:ext cx="8229600" cy="158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57200" y="6286500"/>
            <a:ext cx="8229600" cy="158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04800" y="190500"/>
            <a:ext cx="152400" cy="914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SteveP\Pictures\UI Brand Resources\02UICE-blac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06730" y="6347780"/>
            <a:ext cx="2004368" cy="462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7B8394-1289-49A0-97B1-D7C884EA7072}" type="datetime1">
              <a:rPr lang="en-US" smtClean="0"/>
              <a:pPr/>
              <a:t>4/3/2014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890861-4B16-40B9-9EE8-90F7D404DB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C7CC5D-15E3-4648-8232-2D20786571C0}" type="datetime1">
              <a:rPr lang="en-US" smtClean="0"/>
              <a:pPr/>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90861-4B16-40B9-9EE8-90F7D404DB3D}" type="slidenum">
              <a:rPr lang="en-US" smtClean="0"/>
              <a:pPr/>
              <a:t>‹#›</a:t>
            </a:fld>
            <a:endParaRPr lang="en-US"/>
          </a:p>
        </p:txBody>
      </p:sp>
      <p:cxnSp>
        <p:nvCxnSpPr>
          <p:cNvPr id="9" name="Straight Connector 8"/>
          <p:cNvCxnSpPr/>
          <p:nvPr userDrawn="1"/>
        </p:nvCxnSpPr>
        <p:spPr>
          <a:xfrm>
            <a:off x="457200" y="6286500"/>
            <a:ext cx="82296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2" descr="C:\Users\SteveP\Pictures\UI Brand Resources\02UICE-blac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06730" y="6347780"/>
            <a:ext cx="2004368" cy="462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8D9EE-AF68-4C74-80AF-2224FB38186F}" type="datetime1">
              <a:rPr lang="en-US" smtClean="0"/>
              <a:pPr/>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890861-4B16-40B9-9EE8-90F7D404DB3D}" type="slidenum">
              <a:rPr lang="en-US" smtClean="0"/>
              <a:pPr/>
              <a:t>‹#›</a:t>
            </a:fld>
            <a:endParaRPr lang="en-US"/>
          </a:p>
        </p:txBody>
      </p:sp>
      <p:cxnSp>
        <p:nvCxnSpPr>
          <p:cNvPr id="9" name="Straight Connector 8"/>
          <p:cNvCxnSpPr/>
          <p:nvPr userDrawn="1"/>
        </p:nvCxnSpPr>
        <p:spPr>
          <a:xfrm>
            <a:off x="457200" y="6286500"/>
            <a:ext cx="82296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2" descr="C:\Users\SteveP\Pictures\UI Brand Resources\02UICE-blac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06730" y="6347780"/>
            <a:ext cx="2004368" cy="462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0500"/>
            <a:ext cx="8229600"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82296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505200" y="636270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075477-58BD-4A28-9926-AB4BEBA63B4E}" type="datetime1">
              <a:rPr lang="en-US" smtClean="0"/>
              <a:pPr/>
              <a:t>4/3/2014</a:t>
            </a:fld>
            <a:endParaRPr lang="en-US" dirty="0"/>
          </a:p>
        </p:txBody>
      </p:sp>
      <p:sp>
        <p:nvSpPr>
          <p:cNvPr id="5" name="Footer Placeholder 4"/>
          <p:cNvSpPr>
            <a:spLocks noGrp="1"/>
          </p:cNvSpPr>
          <p:nvPr>
            <p:ph type="ftr" sz="quarter" idx="3"/>
          </p:nvPr>
        </p:nvSpPr>
        <p:spPr>
          <a:xfrm>
            <a:off x="5791200" y="63627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57200" y="63627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90861-4B16-40B9-9EE8-90F7D404DB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spcBef>
          <a:spcPct val="0"/>
        </a:spcBef>
        <a:buNone/>
        <a:defRPr sz="4000"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rgbClr val="076797"/>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rgbClr val="076797"/>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27.wmf"/><Relationship Id="rId18" Type="http://schemas.openxmlformats.org/officeDocument/2006/relationships/oleObject" Target="../embeddings/oleObject30.bin"/><Relationship Id="rId3" Type="http://schemas.openxmlformats.org/officeDocument/2006/relationships/slideLayout" Target="../slideLayouts/slideLayout3.xml"/><Relationship Id="rId7" Type="http://schemas.openxmlformats.org/officeDocument/2006/relationships/image" Target="../media/image24.wmf"/><Relationship Id="rId12" Type="http://schemas.openxmlformats.org/officeDocument/2006/relationships/oleObject" Target="../embeddings/oleObject27.bin"/><Relationship Id="rId17" Type="http://schemas.openxmlformats.org/officeDocument/2006/relationships/image" Target="../media/image29.wmf"/><Relationship Id="rId2" Type="http://schemas.openxmlformats.org/officeDocument/2006/relationships/tags" Target="../tags/tag8.xml"/><Relationship Id="rId16" Type="http://schemas.openxmlformats.org/officeDocument/2006/relationships/oleObject" Target="../embeddings/oleObject29.bin"/><Relationship Id="rId20" Type="http://schemas.openxmlformats.org/officeDocument/2006/relationships/image" Target="../media/image32.png"/><Relationship Id="rId1" Type="http://schemas.openxmlformats.org/officeDocument/2006/relationships/vmlDrawing" Target="../drawings/vmlDrawing4.vml"/><Relationship Id="rId6" Type="http://schemas.openxmlformats.org/officeDocument/2006/relationships/oleObject" Target="../embeddings/oleObject24.bin"/><Relationship Id="rId11" Type="http://schemas.openxmlformats.org/officeDocument/2006/relationships/image" Target="../media/image31.wmf"/><Relationship Id="rId5" Type="http://schemas.openxmlformats.org/officeDocument/2006/relationships/image" Target="../media/image4.jpeg"/><Relationship Id="rId15" Type="http://schemas.openxmlformats.org/officeDocument/2006/relationships/image" Target="../media/image28.wmf"/><Relationship Id="rId10" Type="http://schemas.openxmlformats.org/officeDocument/2006/relationships/oleObject" Target="../embeddings/oleObject26.bin"/><Relationship Id="rId19" Type="http://schemas.openxmlformats.org/officeDocument/2006/relationships/image" Target="../media/image30.wmf"/><Relationship Id="rId4" Type="http://schemas.openxmlformats.org/officeDocument/2006/relationships/notesSlide" Target="../notesSlides/notesSlide10.xml"/><Relationship Id="rId9" Type="http://schemas.openxmlformats.org/officeDocument/2006/relationships/image" Target="../media/image25.wmf"/><Relationship Id="rId14" Type="http://schemas.openxmlformats.org/officeDocument/2006/relationships/oleObject" Target="../embeddings/oleObject28.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27.wmf"/><Relationship Id="rId18" Type="http://schemas.openxmlformats.org/officeDocument/2006/relationships/oleObject" Target="../embeddings/oleObject37.bin"/><Relationship Id="rId3" Type="http://schemas.openxmlformats.org/officeDocument/2006/relationships/slideLayout" Target="../slideLayouts/slideLayout3.xml"/><Relationship Id="rId7" Type="http://schemas.openxmlformats.org/officeDocument/2006/relationships/image" Target="../media/image24.wmf"/><Relationship Id="rId12" Type="http://schemas.openxmlformats.org/officeDocument/2006/relationships/oleObject" Target="../embeddings/oleObject34.bin"/><Relationship Id="rId17" Type="http://schemas.openxmlformats.org/officeDocument/2006/relationships/image" Target="../media/image29.wmf"/><Relationship Id="rId2" Type="http://schemas.openxmlformats.org/officeDocument/2006/relationships/tags" Target="../tags/tag9.xml"/><Relationship Id="rId16" Type="http://schemas.openxmlformats.org/officeDocument/2006/relationships/oleObject" Target="../embeddings/oleObject36.bin"/><Relationship Id="rId20" Type="http://schemas.openxmlformats.org/officeDocument/2006/relationships/image" Target="../media/image33.png"/><Relationship Id="rId1" Type="http://schemas.openxmlformats.org/officeDocument/2006/relationships/vmlDrawing" Target="../drawings/vmlDrawing5.vml"/><Relationship Id="rId6" Type="http://schemas.openxmlformats.org/officeDocument/2006/relationships/oleObject" Target="../embeddings/oleObject31.bin"/><Relationship Id="rId11" Type="http://schemas.openxmlformats.org/officeDocument/2006/relationships/image" Target="../media/image31.wmf"/><Relationship Id="rId5" Type="http://schemas.openxmlformats.org/officeDocument/2006/relationships/image" Target="../media/image4.jpeg"/><Relationship Id="rId15" Type="http://schemas.openxmlformats.org/officeDocument/2006/relationships/image" Target="../media/image28.wmf"/><Relationship Id="rId10" Type="http://schemas.openxmlformats.org/officeDocument/2006/relationships/oleObject" Target="../embeddings/oleObject33.bin"/><Relationship Id="rId19" Type="http://schemas.openxmlformats.org/officeDocument/2006/relationships/image" Target="../media/image30.wmf"/><Relationship Id="rId4" Type="http://schemas.openxmlformats.org/officeDocument/2006/relationships/notesSlide" Target="../notesSlides/notesSlide11.xml"/><Relationship Id="rId9" Type="http://schemas.openxmlformats.org/officeDocument/2006/relationships/image" Target="../media/image25.wmf"/><Relationship Id="rId14" Type="http://schemas.openxmlformats.org/officeDocument/2006/relationships/oleObject" Target="../embeddings/oleObject35.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27.wmf"/><Relationship Id="rId18" Type="http://schemas.openxmlformats.org/officeDocument/2006/relationships/oleObject" Target="../embeddings/oleObject44.bin"/><Relationship Id="rId3" Type="http://schemas.openxmlformats.org/officeDocument/2006/relationships/slideLayout" Target="../slideLayouts/slideLayout3.xml"/><Relationship Id="rId7" Type="http://schemas.openxmlformats.org/officeDocument/2006/relationships/image" Target="../media/image24.wmf"/><Relationship Id="rId12" Type="http://schemas.openxmlformats.org/officeDocument/2006/relationships/oleObject" Target="../embeddings/oleObject41.bin"/><Relationship Id="rId17" Type="http://schemas.openxmlformats.org/officeDocument/2006/relationships/image" Target="../media/image29.wmf"/><Relationship Id="rId2" Type="http://schemas.openxmlformats.org/officeDocument/2006/relationships/tags" Target="../tags/tag10.xml"/><Relationship Id="rId16" Type="http://schemas.openxmlformats.org/officeDocument/2006/relationships/oleObject" Target="../embeddings/oleObject43.bin"/><Relationship Id="rId20" Type="http://schemas.openxmlformats.org/officeDocument/2006/relationships/image" Target="../media/image34.png"/><Relationship Id="rId1" Type="http://schemas.openxmlformats.org/officeDocument/2006/relationships/vmlDrawing" Target="../drawings/vmlDrawing6.vml"/><Relationship Id="rId6" Type="http://schemas.openxmlformats.org/officeDocument/2006/relationships/oleObject" Target="../embeddings/oleObject38.bin"/><Relationship Id="rId11" Type="http://schemas.openxmlformats.org/officeDocument/2006/relationships/image" Target="../media/image31.wmf"/><Relationship Id="rId5" Type="http://schemas.openxmlformats.org/officeDocument/2006/relationships/image" Target="../media/image4.jpeg"/><Relationship Id="rId15" Type="http://schemas.openxmlformats.org/officeDocument/2006/relationships/image" Target="../media/image28.wmf"/><Relationship Id="rId10" Type="http://schemas.openxmlformats.org/officeDocument/2006/relationships/oleObject" Target="../embeddings/oleObject40.bin"/><Relationship Id="rId19" Type="http://schemas.openxmlformats.org/officeDocument/2006/relationships/image" Target="../media/image30.wmf"/><Relationship Id="rId4" Type="http://schemas.openxmlformats.org/officeDocument/2006/relationships/notesSlide" Target="../notesSlides/notesSlide12.xml"/><Relationship Id="rId9" Type="http://schemas.openxmlformats.org/officeDocument/2006/relationships/image" Target="../media/image25.wmf"/><Relationship Id="rId14" Type="http://schemas.openxmlformats.org/officeDocument/2006/relationships/oleObject" Target="../embeddings/oleObject42.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27.wmf"/><Relationship Id="rId18" Type="http://schemas.openxmlformats.org/officeDocument/2006/relationships/oleObject" Target="../embeddings/oleObject51.bin"/><Relationship Id="rId3" Type="http://schemas.openxmlformats.org/officeDocument/2006/relationships/slideLayout" Target="../slideLayouts/slideLayout3.xml"/><Relationship Id="rId21" Type="http://schemas.openxmlformats.org/officeDocument/2006/relationships/image" Target="../media/image35.wmf"/><Relationship Id="rId7" Type="http://schemas.openxmlformats.org/officeDocument/2006/relationships/image" Target="../media/image24.wmf"/><Relationship Id="rId12" Type="http://schemas.openxmlformats.org/officeDocument/2006/relationships/oleObject" Target="../embeddings/oleObject48.bin"/><Relationship Id="rId17" Type="http://schemas.openxmlformats.org/officeDocument/2006/relationships/image" Target="../media/image29.wmf"/><Relationship Id="rId2" Type="http://schemas.openxmlformats.org/officeDocument/2006/relationships/tags" Target="../tags/tag11.xml"/><Relationship Id="rId16" Type="http://schemas.openxmlformats.org/officeDocument/2006/relationships/oleObject" Target="../embeddings/oleObject50.bin"/><Relationship Id="rId20" Type="http://schemas.openxmlformats.org/officeDocument/2006/relationships/oleObject" Target="../embeddings/oleObject52.bin"/><Relationship Id="rId1" Type="http://schemas.openxmlformats.org/officeDocument/2006/relationships/vmlDrawing" Target="../drawings/vmlDrawing7.vml"/><Relationship Id="rId6" Type="http://schemas.openxmlformats.org/officeDocument/2006/relationships/oleObject" Target="../embeddings/oleObject45.bin"/><Relationship Id="rId11" Type="http://schemas.openxmlformats.org/officeDocument/2006/relationships/image" Target="../media/image31.wmf"/><Relationship Id="rId24" Type="http://schemas.openxmlformats.org/officeDocument/2006/relationships/image" Target="../media/image37.png"/><Relationship Id="rId5" Type="http://schemas.openxmlformats.org/officeDocument/2006/relationships/image" Target="../media/image4.jpeg"/><Relationship Id="rId15" Type="http://schemas.openxmlformats.org/officeDocument/2006/relationships/image" Target="../media/image28.wmf"/><Relationship Id="rId23" Type="http://schemas.openxmlformats.org/officeDocument/2006/relationships/image" Target="../media/image36.wmf"/><Relationship Id="rId10" Type="http://schemas.openxmlformats.org/officeDocument/2006/relationships/oleObject" Target="../embeddings/oleObject47.bin"/><Relationship Id="rId19" Type="http://schemas.openxmlformats.org/officeDocument/2006/relationships/image" Target="../media/image30.wmf"/><Relationship Id="rId4" Type="http://schemas.openxmlformats.org/officeDocument/2006/relationships/notesSlide" Target="../notesSlides/notesSlide13.xml"/><Relationship Id="rId9" Type="http://schemas.openxmlformats.org/officeDocument/2006/relationships/image" Target="../media/image25.wmf"/><Relationship Id="rId14" Type="http://schemas.openxmlformats.org/officeDocument/2006/relationships/oleObject" Target="../embeddings/oleObject49.bin"/><Relationship Id="rId22" Type="http://schemas.openxmlformats.org/officeDocument/2006/relationships/oleObject" Target="../embeddings/oleObject53.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27.wmf"/><Relationship Id="rId18" Type="http://schemas.openxmlformats.org/officeDocument/2006/relationships/oleObject" Target="../embeddings/oleObject60.bin"/><Relationship Id="rId26" Type="http://schemas.openxmlformats.org/officeDocument/2006/relationships/oleObject" Target="../embeddings/oleObject64.bin"/><Relationship Id="rId3" Type="http://schemas.openxmlformats.org/officeDocument/2006/relationships/slideLayout" Target="../slideLayouts/slideLayout3.xml"/><Relationship Id="rId21" Type="http://schemas.openxmlformats.org/officeDocument/2006/relationships/image" Target="../media/image38.wmf"/><Relationship Id="rId7" Type="http://schemas.openxmlformats.org/officeDocument/2006/relationships/image" Target="../media/image24.wmf"/><Relationship Id="rId12" Type="http://schemas.openxmlformats.org/officeDocument/2006/relationships/oleObject" Target="../embeddings/oleObject57.bin"/><Relationship Id="rId17" Type="http://schemas.openxmlformats.org/officeDocument/2006/relationships/image" Target="../media/image29.wmf"/><Relationship Id="rId25" Type="http://schemas.openxmlformats.org/officeDocument/2006/relationships/image" Target="../media/image40.wmf"/><Relationship Id="rId2" Type="http://schemas.openxmlformats.org/officeDocument/2006/relationships/tags" Target="../tags/tag12.xml"/><Relationship Id="rId16" Type="http://schemas.openxmlformats.org/officeDocument/2006/relationships/oleObject" Target="../embeddings/oleObject59.bin"/><Relationship Id="rId20" Type="http://schemas.openxmlformats.org/officeDocument/2006/relationships/oleObject" Target="../embeddings/oleObject61.bin"/><Relationship Id="rId29" Type="http://schemas.openxmlformats.org/officeDocument/2006/relationships/image" Target="../media/image42.wmf"/><Relationship Id="rId1" Type="http://schemas.openxmlformats.org/officeDocument/2006/relationships/vmlDrawing" Target="../drawings/vmlDrawing8.vml"/><Relationship Id="rId6" Type="http://schemas.openxmlformats.org/officeDocument/2006/relationships/oleObject" Target="../embeddings/oleObject54.bin"/><Relationship Id="rId11" Type="http://schemas.openxmlformats.org/officeDocument/2006/relationships/image" Target="../media/image31.wmf"/><Relationship Id="rId24" Type="http://schemas.openxmlformats.org/officeDocument/2006/relationships/oleObject" Target="../embeddings/oleObject63.bin"/><Relationship Id="rId5" Type="http://schemas.openxmlformats.org/officeDocument/2006/relationships/image" Target="../media/image4.jpeg"/><Relationship Id="rId15" Type="http://schemas.openxmlformats.org/officeDocument/2006/relationships/image" Target="../media/image28.wmf"/><Relationship Id="rId23" Type="http://schemas.openxmlformats.org/officeDocument/2006/relationships/image" Target="../media/image39.wmf"/><Relationship Id="rId28" Type="http://schemas.openxmlformats.org/officeDocument/2006/relationships/oleObject" Target="../embeddings/oleObject65.bin"/><Relationship Id="rId10" Type="http://schemas.openxmlformats.org/officeDocument/2006/relationships/oleObject" Target="../embeddings/oleObject56.bin"/><Relationship Id="rId19" Type="http://schemas.openxmlformats.org/officeDocument/2006/relationships/image" Target="../media/image30.wmf"/><Relationship Id="rId4" Type="http://schemas.openxmlformats.org/officeDocument/2006/relationships/notesSlide" Target="../notesSlides/notesSlide14.xml"/><Relationship Id="rId9" Type="http://schemas.openxmlformats.org/officeDocument/2006/relationships/image" Target="../media/image25.wmf"/><Relationship Id="rId14" Type="http://schemas.openxmlformats.org/officeDocument/2006/relationships/oleObject" Target="../embeddings/oleObject58.bin"/><Relationship Id="rId22" Type="http://schemas.openxmlformats.org/officeDocument/2006/relationships/oleObject" Target="../embeddings/oleObject62.bin"/><Relationship Id="rId27" Type="http://schemas.openxmlformats.org/officeDocument/2006/relationships/image" Target="../media/image41.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image" Target="../media/image27.wmf"/><Relationship Id="rId18" Type="http://schemas.openxmlformats.org/officeDocument/2006/relationships/oleObject" Target="../embeddings/oleObject72.bin"/><Relationship Id="rId26" Type="http://schemas.openxmlformats.org/officeDocument/2006/relationships/oleObject" Target="../embeddings/oleObject76.bin"/><Relationship Id="rId3" Type="http://schemas.openxmlformats.org/officeDocument/2006/relationships/slideLayout" Target="../slideLayouts/slideLayout3.xml"/><Relationship Id="rId21" Type="http://schemas.openxmlformats.org/officeDocument/2006/relationships/image" Target="../media/image43.wmf"/><Relationship Id="rId7" Type="http://schemas.openxmlformats.org/officeDocument/2006/relationships/image" Target="../media/image24.wmf"/><Relationship Id="rId12" Type="http://schemas.openxmlformats.org/officeDocument/2006/relationships/oleObject" Target="../embeddings/oleObject69.bin"/><Relationship Id="rId17" Type="http://schemas.openxmlformats.org/officeDocument/2006/relationships/image" Target="../media/image29.wmf"/><Relationship Id="rId25" Type="http://schemas.openxmlformats.org/officeDocument/2006/relationships/image" Target="../media/image45.wmf"/><Relationship Id="rId2" Type="http://schemas.openxmlformats.org/officeDocument/2006/relationships/tags" Target="../tags/tag13.xml"/><Relationship Id="rId16" Type="http://schemas.openxmlformats.org/officeDocument/2006/relationships/oleObject" Target="../embeddings/oleObject71.bin"/><Relationship Id="rId20" Type="http://schemas.openxmlformats.org/officeDocument/2006/relationships/oleObject" Target="../embeddings/oleObject73.bin"/><Relationship Id="rId29" Type="http://schemas.openxmlformats.org/officeDocument/2006/relationships/image" Target="../media/image47.wmf"/><Relationship Id="rId1" Type="http://schemas.openxmlformats.org/officeDocument/2006/relationships/vmlDrawing" Target="../drawings/vmlDrawing9.vml"/><Relationship Id="rId6" Type="http://schemas.openxmlformats.org/officeDocument/2006/relationships/oleObject" Target="../embeddings/oleObject66.bin"/><Relationship Id="rId11" Type="http://schemas.openxmlformats.org/officeDocument/2006/relationships/image" Target="../media/image31.wmf"/><Relationship Id="rId24" Type="http://schemas.openxmlformats.org/officeDocument/2006/relationships/oleObject" Target="../embeddings/oleObject75.bin"/><Relationship Id="rId5" Type="http://schemas.openxmlformats.org/officeDocument/2006/relationships/image" Target="../media/image4.jpeg"/><Relationship Id="rId15" Type="http://schemas.openxmlformats.org/officeDocument/2006/relationships/image" Target="../media/image28.wmf"/><Relationship Id="rId23" Type="http://schemas.openxmlformats.org/officeDocument/2006/relationships/image" Target="../media/image44.wmf"/><Relationship Id="rId28" Type="http://schemas.openxmlformats.org/officeDocument/2006/relationships/oleObject" Target="../embeddings/oleObject77.bin"/><Relationship Id="rId10" Type="http://schemas.openxmlformats.org/officeDocument/2006/relationships/oleObject" Target="../embeddings/oleObject68.bin"/><Relationship Id="rId19" Type="http://schemas.openxmlformats.org/officeDocument/2006/relationships/image" Target="../media/image30.wmf"/><Relationship Id="rId4" Type="http://schemas.openxmlformats.org/officeDocument/2006/relationships/notesSlide" Target="../notesSlides/notesSlide15.xml"/><Relationship Id="rId9" Type="http://schemas.openxmlformats.org/officeDocument/2006/relationships/image" Target="../media/image25.wmf"/><Relationship Id="rId14" Type="http://schemas.openxmlformats.org/officeDocument/2006/relationships/oleObject" Target="../embeddings/oleObject70.bin"/><Relationship Id="rId22" Type="http://schemas.openxmlformats.org/officeDocument/2006/relationships/oleObject" Target="../embeddings/oleObject74.bin"/><Relationship Id="rId27" Type="http://schemas.openxmlformats.org/officeDocument/2006/relationships/image" Target="../media/image46.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79.bin"/><Relationship Id="rId13" Type="http://schemas.openxmlformats.org/officeDocument/2006/relationships/image" Target="../media/image27.wmf"/><Relationship Id="rId18" Type="http://schemas.openxmlformats.org/officeDocument/2006/relationships/oleObject" Target="../embeddings/oleObject84.bin"/><Relationship Id="rId26" Type="http://schemas.openxmlformats.org/officeDocument/2006/relationships/oleObject" Target="../embeddings/oleObject88.bin"/><Relationship Id="rId3" Type="http://schemas.openxmlformats.org/officeDocument/2006/relationships/slideLayout" Target="../slideLayouts/slideLayout3.xml"/><Relationship Id="rId21" Type="http://schemas.openxmlformats.org/officeDocument/2006/relationships/image" Target="../media/image48.wmf"/><Relationship Id="rId7" Type="http://schemas.openxmlformats.org/officeDocument/2006/relationships/image" Target="../media/image24.wmf"/><Relationship Id="rId12" Type="http://schemas.openxmlformats.org/officeDocument/2006/relationships/oleObject" Target="../embeddings/oleObject81.bin"/><Relationship Id="rId17" Type="http://schemas.openxmlformats.org/officeDocument/2006/relationships/image" Target="../media/image29.wmf"/><Relationship Id="rId25" Type="http://schemas.openxmlformats.org/officeDocument/2006/relationships/image" Target="../media/image50.wmf"/><Relationship Id="rId2" Type="http://schemas.openxmlformats.org/officeDocument/2006/relationships/tags" Target="../tags/tag14.xml"/><Relationship Id="rId16" Type="http://schemas.openxmlformats.org/officeDocument/2006/relationships/oleObject" Target="../embeddings/oleObject83.bin"/><Relationship Id="rId20" Type="http://schemas.openxmlformats.org/officeDocument/2006/relationships/oleObject" Target="../embeddings/oleObject85.bin"/><Relationship Id="rId29" Type="http://schemas.openxmlformats.org/officeDocument/2006/relationships/image" Target="../media/image52.wmf"/><Relationship Id="rId1" Type="http://schemas.openxmlformats.org/officeDocument/2006/relationships/vmlDrawing" Target="../drawings/vmlDrawing10.vml"/><Relationship Id="rId6" Type="http://schemas.openxmlformats.org/officeDocument/2006/relationships/oleObject" Target="../embeddings/oleObject78.bin"/><Relationship Id="rId11" Type="http://schemas.openxmlformats.org/officeDocument/2006/relationships/image" Target="../media/image31.wmf"/><Relationship Id="rId24" Type="http://schemas.openxmlformats.org/officeDocument/2006/relationships/oleObject" Target="../embeddings/oleObject87.bin"/><Relationship Id="rId32" Type="http://schemas.openxmlformats.org/officeDocument/2006/relationships/image" Target="../media/image55.png"/><Relationship Id="rId5" Type="http://schemas.openxmlformats.org/officeDocument/2006/relationships/image" Target="../media/image4.jpeg"/><Relationship Id="rId15" Type="http://schemas.openxmlformats.org/officeDocument/2006/relationships/image" Target="../media/image28.wmf"/><Relationship Id="rId23" Type="http://schemas.openxmlformats.org/officeDocument/2006/relationships/image" Target="../media/image49.wmf"/><Relationship Id="rId28" Type="http://schemas.openxmlformats.org/officeDocument/2006/relationships/oleObject" Target="../embeddings/oleObject89.bin"/><Relationship Id="rId10" Type="http://schemas.openxmlformats.org/officeDocument/2006/relationships/oleObject" Target="../embeddings/oleObject80.bin"/><Relationship Id="rId19" Type="http://schemas.openxmlformats.org/officeDocument/2006/relationships/image" Target="../media/image30.wmf"/><Relationship Id="rId31" Type="http://schemas.openxmlformats.org/officeDocument/2006/relationships/image" Target="../media/image54.png"/><Relationship Id="rId4" Type="http://schemas.openxmlformats.org/officeDocument/2006/relationships/notesSlide" Target="../notesSlides/notesSlide16.xml"/><Relationship Id="rId9" Type="http://schemas.openxmlformats.org/officeDocument/2006/relationships/image" Target="../media/image25.wmf"/><Relationship Id="rId14" Type="http://schemas.openxmlformats.org/officeDocument/2006/relationships/oleObject" Target="../embeddings/oleObject82.bin"/><Relationship Id="rId22" Type="http://schemas.openxmlformats.org/officeDocument/2006/relationships/oleObject" Target="../embeddings/oleObject86.bin"/><Relationship Id="rId27" Type="http://schemas.openxmlformats.org/officeDocument/2006/relationships/image" Target="../media/image51.wmf"/><Relationship Id="rId30" Type="http://schemas.openxmlformats.org/officeDocument/2006/relationships/image" Target="../media/image53.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91.bin"/><Relationship Id="rId13" Type="http://schemas.openxmlformats.org/officeDocument/2006/relationships/image" Target="../media/image27.wmf"/><Relationship Id="rId18" Type="http://schemas.openxmlformats.org/officeDocument/2006/relationships/oleObject" Target="../embeddings/oleObject96.bin"/><Relationship Id="rId26" Type="http://schemas.openxmlformats.org/officeDocument/2006/relationships/image" Target="../media/image59.png"/><Relationship Id="rId3" Type="http://schemas.openxmlformats.org/officeDocument/2006/relationships/slideLayout" Target="../slideLayouts/slideLayout3.xml"/><Relationship Id="rId21" Type="http://schemas.openxmlformats.org/officeDocument/2006/relationships/image" Target="../media/image56.wmf"/><Relationship Id="rId7" Type="http://schemas.openxmlformats.org/officeDocument/2006/relationships/image" Target="../media/image24.wmf"/><Relationship Id="rId12" Type="http://schemas.openxmlformats.org/officeDocument/2006/relationships/oleObject" Target="../embeddings/oleObject93.bin"/><Relationship Id="rId17" Type="http://schemas.openxmlformats.org/officeDocument/2006/relationships/image" Target="../media/image29.wmf"/><Relationship Id="rId25" Type="http://schemas.openxmlformats.org/officeDocument/2006/relationships/image" Target="../media/image58.wmf"/><Relationship Id="rId2" Type="http://schemas.openxmlformats.org/officeDocument/2006/relationships/tags" Target="../tags/tag15.xml"/><Relationship Id="rId16" Type="http://schemas.openxmlformats.org/officeDocument/2006/relationships/oleObject" Target="../embeddings/oleObject95.bin"/><Relationship Id="rId20" Type="http://schemas.openxmlformats.org/officeDocument/2006/relationships/oleObject" Target="../embeddings/oleObject97.bin"/><Relationship Id="rId1" Type="http://schemas.openxmlformats.org/officeDocument/2006/relationships/vmlDrawing" Target="../drawings/vmlDrawing11.vml"/><Relationship Id="rId6" Type="http://schemas.openxmlformats.org/officeDocument/2006/relationships/oleObject" Target="../embeddings/oleObject90.bin"/><Relationship Id="rId11" Type="http://schemas.openxmlformats.org/officeDocument/2006/relationships/image" Target="../media/image31.wmf"/><Relationship Id="rId24" Type="http://schemas.openxmlformats.org/officeDocument/2006/relationships/oleObject" Target="../embeddings/oleObject99.bin"/><Relationship Id="rId5" Type="http://schemas.openxmlformats.org/officeDocument/2006/relationships/image" Target="../media/image4.jpeg"/><Relationship Id="rId15" Type="http://schemas.openxmlformats.org/officeDocument/2006/relationships/image" Target="../media/image28.wmf"/><Relationship Id="rId23" Type="http://schemas.openxmlformats.org/officeDocument/2006/relationships/image" Target="../media/image57.wmf"/><Relationship Id="rId10" Type="http://schemas.openxmlformats.org/officeDocument/2006/relationships/oleObject" Target="../embeddings/oleObject92.bin"/><Relationship Id="rId19" Type="http://schemas.openxmlformats.org/officeDocument/2006/relationships/image" Target="../media/image30.wmf"/><Relationship Id="rId4" Type="http://schemas.openxmlformats.org/officeDocument/2006/relationships/notesSlide" Target="../notesSlides/notesSlide17.xml"/><Relationship Id="rId9" Type="http://schemas.openxmlformats.org/officeDocument/2006/relationships/image" Target="../media/image25.wmf"/><Relationship Id="rId14" Type="http://schemas.openxmlformats.org/officeDocument/2006/relationships/oleObject" Target="../embeddings/oleObject94.bin"/><Relationship Id="rId22" Type="http://schemas.openxmlformats.org/officeDocument/2006/relationships/oleObject" Target="../embeddings/oleObject98.bin"/><Relationship Id="rId27" Type="http://schemas.openxmlformats.org/officeDocument/2006/relationships/image" Target="../media/image60.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01.bin"/><Relationship Id="rId13" Type="http://schemas.openxmlformats.org/officeDocument/2006/relationships/image" Target="../media/image27.wmf"/><Relationship Id="rId18" Type="http://schemas.openxmlformats.org/officeDocument/2006/relationships/oleObject" Target="../embeddings/oleObject106.bin"/><Relationship Id="rId26" Type="http://schemas.openxmlformats.org/officeDocument/2006/relationships/image" Target="../media/image63.wmf"/><Relationship Id="rId3" Type="http://schemas.openxmlformats.org/officeDocument/2006/relationships/slideLayout" Target="../slideLayouts/slideLayout3.xml"/><Relationship Id="rId21" Type="http://schemas.openxmlformats.org/officeDocument/2006/relationships/oleObject" Target="../embeddings/oleObject107.bin"/><Relationship Id="rId7" Type="http://schemas.openxmlformats.org/officeDocument/2006/relationships/image" Target="../media/image24.wmf"/><Relationship Id="rId12" Type="http://schemas.openxmlformats.org/officeDocument/2006/relationships/oleObject" Target="../embeddings/oleObject103.bin"/><Relationship Id="rId17" Type="http://schemas.openxmlformats.org/officeDocument/2006/relationships/image" Target="../media/image29.wmf"/><Relationship Id="rId25" Type="http://schemas.openxmlformats.org/officeDocument/2006/relationships/oleObject" Target="../embeddings/oleObject109.bin"/><Relationship Id="rId2" Type="http://schemas.openxmlformats.org/officeDocument/2006/relationships/tags" Target="../tags/tag16.xml"/><Relationship Id="rId16" Type="http://schemas.openxmlformats.org/officeDocument/2006/relationships/oleObject" Target="../embeddings/oleObject105.bin"/><Relationship Id="rId20" Type="http://schemas.openxmlformats.org/officeDocument/2006/relationships/image" Target="../media/image64.png"/><Relationship Id="rId1" Type="http://schemas.openxmlformats.org/officeDocument/2006/relationships/vmlDrawing" Target="../drawings/vmlDrawing12.vml"/><Relationship Id="rId6" Type="http://schemas.openxmlformats.org/officeDocument/2006/relationships/oleObject" Target="../embeddings/oleObject100.bin"/><Relationship Id="rId11" Type="http://schemas.openxmlformats.org/officeDocument/2006/relationships/image" Target="../media/image31.wmf"/><Relationship Id="rId24" Type="http://schemas.openxmlformats.org/officeDocument/2006/relationships/image" Target="../media/image62.wmf"/><Relationship Id="rId5" Type="http://schemas.openxmlformats.org/officeDocument/2006/relationships/image" Target="../media/image4.jpeg"/><Relationship Id="rId15" Type="http://schemas.openxmlformats.org/officeDocument/2006/relationships/image" Target="../media/image28.wmf"/><Relationship Id="rId23" Type="http://schemas.openxmlformats.org/officeDocument/2006/relationships/oleObject" Target="../embeddings/oleObject108.bin"/><Relationship Id="rId10" Type="http://schemas.openxmlformats.org/officeDocument/2006/relationships/oleObject" Target="../embeddings/oleObject102.bin"/><Relationship Id="rId19" Type="http://schemas.openxmlformats.org/officeDocument/2006/relationships/image" Target="../media/image30.wmf"/><Relationship Id="rId4" Type="http://schemas.openxmlformats.org/officeDocument/2006/relationships/notesSlide" Target="../notesSlides/notesSlide18.xml"/><Relationship Id="rId9" Type="http://schemas.openxmlformats.org/officeDocument/2006/relationships/image" Target="../media/image25.wmf"/><Relationship Id="rId14" Type="http://schemas.openxmlformats.org/officeDocument/2006/relationships/oleObject" Target="../embeddings/oleObject104.bin"/><Relationship Id="rId22" Type="http://schemas.openxmlformats.org/officeDocument/2006/relationships/image" Target="../media/image61.wmf"/><Relationship Id="rId27" Type="http://schemas.openxmlformats.org/officeDocument/2006/relationships/image" Target="../media/image65.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11.bin"/><Relationship Id="rId13" Type="http://schemas.openxmlformats.org/officeDocument/2006/relationships/image" Target="../media/image27.wmf"/><Relationship Id="rId18" Type="http://schemas.openxmlformats.org/officeDocument/2006/relationships/oleObject" Target="../embeddings/oleObject116.bin"/><Relationship Id="rId3" Type="http://schemas.openxmlformats.org/officeDocument/2006/relationships/slideLayout" Target="../slideLayouts/slideLayout3.xml"/><Relationship Id="rId21" Type="http://schemas.openxmlformats.org/officeDocument/2006/relationships/image" Target="../media/image66.wmf"/><Relationship Id="rId7" Type="http://schemas.openxmlformats.org/officeDocument/2006/relationships/image" Target="../media/image24.wmf"/><Relationship Id="rId12" Type="http://schemas.openxmlformats.org/officeDocument/2006/relationships/oleObject" Target="../embeddings/oleObject113.bin"/><Relationship Id="rId17" Type="http://schemas.openxmlformats.org/officeDocument/2006/relationships/image" Target="../media/image29.wmf"/><Relationship Id="rId2" Type="http://schemas.openxmlformats.org/officeDocument/2006/relationships/tags" Target="../tags/tag17.xml"/><Relationship Id="rId16" Type="http://schemas.openxmlformats.org/officeDocument/2006/relationships/oleObject" Target="../embeddings/oleObject115.bin"/><Relationship Id="rId20" Type="http://schemas.openxmlformats.org/officeDocument/2006/relationships/oleObject" Target="../embeddings/oleObject117.bin"/><Relationship Id="rId1" Type="http://schemas.openxmlformats.org/officeDocument/2006/relationships/vmlDrawing" Target="../drawings/vmlDrawing13.vml"/><Relationship Id="rId6" Type="http://schemas.openxmlformats.org/officeDocument/2006/relationships/oleObject" Target="../embeddings/oleObject110.bin"/><Relationship Id="rId11" Type="http://schemas.openxmlformats.org/officeDocument/2006/relationships/image" Target="../media/image31.wmf"/><Relationship Id="rId5" Type="http://schemas.openxmlformats.org/officeDocument/2006/relationships/image" Target="../media/image4.jpeg"/><Relationship Id="rId15" Type="http://schemas.openxmlformats.org/officeDocument/2006/relationships/image" Target="../media/image28.wmf"/><Relationship Id="rId23" Type="http://schemas.openxmlformats.org/officeDocument/2006/relationships/image" Target="../media/image68.png"/><Relationship Id="rId10" Type="http://schemas.openxmlformats.org/officeDocument/2006/relationships/oleObject" Target="../embeddings/oleObject112.bin"/><Relationship Id="rId19" Type="http://schemas.openxmlformats.org/officeDocument/2006/relationships/image" Target="../media/image30.wmf"/><Relationship Id="rId4" Type="http://schemas.openxmlformats.org/officeDocument/2006/relationships/notesSlide" Target="../notesSlides/notesSlide19.xml"/><Relationship Id="rId9" Type="http://schemas.openxmlformats.org/officeDocument/2006/relationships/image" Target="../media/image25.wmf"/><Relationship Id="rId14" Type="http://schemas.openxmlformats.org/officeDocument/2006/relationships/oleObject" Target="../embeddings/oleObject114.bin"/><Relationship Id="rId22" Type="http://schemas.openxmlformats.org/officeDocument/2006/relationships/image" Target="../media/image6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8.wmf"/><Relationship Id="rId18" Type="http://schemas.openxmlformats.org/officeDocument/2006/relationships/oleObject" Target="../embeddings/oleObject7.bin"/><Relationship Id="rId3" Type="http://schemas.openxmlformats.org/officeDocument/2006/relationships/slideLayout" Target="../slideLayouts/slideLayout3.xml"/><Relationship Id="rId21" Type="http://schemas.openxmlformats.org/officeDocument/2006/relationships/image" Target="../media/image12.wmf"/><Relationship Id="rId7" Type="http://schemas.openxmlformats.org/officeDocument/2006/relationships/image" Target="../media/image5.wmf"/><Relationship Id="rId12" Type="http://schemas.openxmlformats.org/officeDocument/2006/relationships/oleObject" Target="../embeddings/oleObject4.bin"/><Relationship Id="rId17" Type="http://schemas.openxmlformats.org/officeDocument/2006/relationships/image" Target="../media/image10.wmf"/><Relationship Id="rId2" Type="http://schemas.openxmlformats.org/officeDocument/2006/relationships/tags" Target="../tags/tag2.xml"/><Relationship Id="rId16" Type="http://schemas.openxmlformats.org/officeDocument/2006/relationships/oleObject" Target="../embeddings/oleObject6.bin"/><Relationship Id="rId20" Type="http://schemas.openxmlformats.org/officeDocument/2006/relationships/oleObject" Target="../embeddings/oleObject8.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7.wmf"/><Relationship Id="rId5" Type="http://schemas.openxmlformats.org/officeDocument/2006/relationships/image" Target="../media/image4.jpeg"/><Relationship Id="rId15" Type="http://schemas.openxmlformats.org/officeDocument/2006/relationships/image" Target="../media/image9.wmf"/><Relationship Id="rId10" Type="http://schemas.openxmlformats.org/officeDocument/2006/relationships/oleObject" Target="../embeddings/oleObject3.bin"/><Relationship Id="rId19" Type="http://schemas.openxmlformats.org/officeDocument/2006/relationships/image" Target="../media/image11.wmf"/><Relationship Id="rId4" Type="http://schemas.openxmlformats.org/officeDocument/2006/relationships/notesSlide" Target="../notesSlides/notesSlide4.xml"/><Relationship Id="rId9" Type="http://schemas.openxmlformats.org/officeDocument/2006/relationships/image" Target="../media/image6.wmf"/><Relationship Id="rId1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3.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7.wmf"/><Relationship Id="rId18" Type="http://schemas.openxmlformats.org/officeDocument/2006/relationships/oleObject" Target="../embeddings/oleObject15.bin"/><Relationship Id="rId3" Type="http://schemas.openxmlformats.org/officeDocument/2006/relationships/slideLayout" Target="../slideLayouts/slideLayout3.xml"/><Relationship Id="rId21" Type="http://schemas.openxmlformats.org/officeDocument/2006/relationships/image" Target="../media/image21.wmf"/><Relationship Id="rId7" Type="http://schemas.openxmlformats.org/officeDocument/2006/relationships/image" Target="../media/image14.wmf"/><Relationship Id="rId12" Type="http://schemas.openxmlformats.org/officeDocument/2006/relationships/oleObject" Target="../embeddings/oleObject12.bin"/><Relationship Id="rId17" Type="http://schemas.openxmlformats.org/officeDocument/2006/relationships/image" Target="../media/image19.wmf"/><Relationship Id="rId2" Type="http://schemas.openxmlformats.org/officeDocument/2006/relationships/tags" Target="../tags/tag5.xml"/><Relationship Id="rId16" Type="http://schemas.openxmlformats.org/officeDocument/2006/relationships/oleObject" Target="../embeddings/oleObject14.bin"/><Relationship Id="rId20" Type="http://schemas.openxmlformats.org/officeDocument/2006/relationships/oleObject" Target="../embeddings/oleObject16.bin"/><Relationship Id="rId1" Type="http://schemas.openxmlformats.org/officeDocument/2006/relationships/vmlDrawing" Target="../drawings/vmlDrawing2.vml"/><Relationship Id="rId6" Type="http://schemas.openxmlformats.org/officeDocument/2006/relationships/oleObject" Target="../embeddings/oleObject9.bin"/><Relationship Id="rId11" Type="http://schemas.openxmlformats.org/officeDocument/2006/relationships/image" Target="../media/image16.wmf"/><Relationship Id="rId5" Type="http://schemas.openxmlformats.org/officeDocument/2006/relationships/image" Target="../media/image22.jpeg"/><Relationship Id="rId15" Type="http://schemas.openxmlformats.org/officeDocument/2006/relationships/image" Target="../media/image18.wmf"/><Relationship Id="rId10" Type="http://schemas.openxmlformats.org/officeDocument/2006/relationships/oleObject" Target="../embeddings/oleObject11.bin"/><Relationship Id="rId19" Type="http://schemas.openxmlformats.org/officeDocument/2006/relationships/image" Target="../media/image20.wmf"/><Relationship Id="rId4" Type="http://schemas.openxmlformats.org/officeDocument/2006/relationships/notesSlide" Target="../notesSlides/notesSlide6.xml"/><Relationship Id="rId9" Type="http://schemas.openxmlformats.org/officeDocument/2006/relationships/image" Target="../media/image15.wmf"/><Relationship Id="rId14"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7.wmf"/><Relationship Id="rId18" Type="http://schemas.openxmlformats.org/officeDocument/2006/relationships/oleObject" Target="../embeddings/oleObject23.bin"/><Relationship Id="rId3" Type="http://schemas.openxmlformats.org/officeDocument/2006/relationships/slideLayout" Target="../slideLayouts/slideLayout3.xml"/><Relationship Id="rId7" Type="http://schemas.openxmlformats.org/officeDocument/2006/relationships/image" Target="../media/image24.wmf"/><Relationship Id="rId12" Type="http://schemas.openxmlformats.org/officeDocument/2006/relationships/oleObject" Target="../embeddings/oleObject20.bin"/><Relationship Id="rId17" Type="http://schemas.openxmlformats.org/officeDocument/2006/relationships/image" Target="../media/image29.wmf"/><Relationship Id="rId2" Type="http://schemas.openxmlformats.org/officeDocument/2006/relationships/tags" Target="../tags/tag7.xml"/><Relationship Id="rId16" Type="http://schemas.openxmlformats.org/officeDocument/2006/relationships/oleObject" Target="../embeddings/oleObject22.bin"/><Relationship Id="rId1" Type="http://schemas.openxmlformats.org/officeDocument/2006/relationships/vmlDrawing" Target="../drawings/vmlDrawing3.vml"/><Relationship Id="rId6" Type="http://schemas.openxmlformats.org/officeDocument/2006/relationships/oleObject" Target="../embeddings/oleObject17.bin"/><Relationship Id="rId11" Type="http://schemas.openxmlformats.org/officeDocument/2006/relationships/image" Target="../media/image26.wmf"/><Relationship Id="rId5" Type="http://schemas.openxmlformats.org/officeDocument/2006/relationships/image" Target="../media/image4.jpeg"/><Relationship Id="rId15" Type="http://schemas.openxmlformats.org/officeDocument/2006/relationships/image" Target="../media/image28.wmf"/><Relationship Id="rId10" Type="http://schemas.openxmlformats.org/officeDocument/2006/relationships/oleObject" Target="../embeddings/oleObject19.bin"/><Relationship Id="rId19" Type="http://schemas.openxmlformats.org/officeDocument/2006/relationships/image" Target="../media/image30.wmf"/><Relationship Id="rId4" Type="http://schemas.openxmlformats.org/officeDocument/2006/relationships/notesSlide" Target="../notesSlides/notesSlide9.xml"/><Relationship Id="rId9" Type="http://schemas.openxmlformats.org/officeDocument/2006/relationships/image" Target="../media/image25.wmf"/><Relationship Id="rId14" Type="http://schemas.openxmlformats.org/officeDocument/2006/relationships/oleObject" Target="../embeddings/oleObject2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26</a:t>
            </a:r>
            <a:endParaRPr lang="en-US" dirty="0"/>
          </a:p>
        </p:txBody>
      </p:sp>
      <p:sp>
        <p:nvSpPr>
          <p:cNvPr id="3" name="Subtitle 2"/>
          <p:cNvSpPr>
            <a:spLocks noGrp="1"/>
          </p:cNvSpPr>
          <p:nvPr>
            <p:ph type="subTitle" idx="1"/>
          </p:nvPr>
        </p:nvSpPr>
        <p:spPr/>
        <p:txBody>
          <a:bodyPr>
            <a:normAutofit/>
          </a:bodyPr>
          <a:lstStyle/>
          <a:p>
            <a:r>
              <a:rPr lang="en-US" sz="2800" dirty="0" smtClean="0"/>
              <a:t>Use of Regeneration in Vapor Power Cycles</a:t>
            </a:r>
          </a:p>
        </p:txBody>
      </p:sp>
    </p:spTree>
    <p:extLst>
      <p:ext uri="{BB962C8B-B14F-4D97-AF65-F5344CB8AC3E}">
        <p14:creationId xmlns:p14="http://schemas.microsoft.com/office/powerpoint/2010/main" val="4205563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Properties</a:t>
            </a:r>
            <a:endParaRPr lang="en-US" dirty="0"/>
          </a:p>
        </p:txBody>
      </p:sp>
      <p:sp>
        <p:nvSpPr>
          <p:cNvPr id="3" name="Slide Number Placeholder 2"/>
          <p:cNvSpPr>
            <a:spLocks noGrp="1"/>
          </p:cNvSpPr>
          <p:nvPr>
            <p:ph type="sldNum" sz="quarter" idx="12"/>
          </p:nvPr>
        </p:nvSpPr>
        <p:spPr/>
        <p:txBody>
          <a:bodyPr/>
          <a:lstStyle/>
          <a:p>
            <a:pPr algn="l"/>
            <a:fld id="{16890861-4B16-40B9-9EE8-90F7D404DB3D}" type="slidenum">
              <a:rPr lang="en-US" smtClean="0"/>
              <a:pPr algn="l"/>
              <a:t>10</a:t>
            </a:fld>
            <a:endParaRPr lang="en-US" dirty="0"/>
          </a:p>
        </p:txBody>
      </p:sp>
      <p:grpSp>
        <p:nvGrpSpPr>
          <p:cNvPr id="19" name="Group 18"/>
          <p:cNvGrpSpPr>
            <a:grpSpLocks noChangeAspect="1"/>
          </p:cNvGrpSpPr>
          <p:nvPr/>
        </p:nvGrpSpPr>
        <p:grpSpPr>
          <a:xfrm>
            <a:off x="5218230" y="1321089"/>
            <a:ext cx="3683070" cy="3226020"/>
            <a:chOff x="1998865" y="1351924"/>
            <a:chExt cx="5121872" cy="4486275"/>
          </a:xfrm>
        </p:grpSpPr>
        <p:grpSp>
          <p:nvGrpSpPr>
            <p:cNvPr id="4" name="Group 3"/>
            <p:cNvGrpSpPr/>
            <p:nvPr/>
          </p:nvGrpSpPr>
          <p:grpSpPr>
            <a:xfrm>
              <a:off x="2037270" y="1351924"/>
              <a:ext cx="5083467" cy="4486275"/>
              <a:chOff x="269768" y="1193800"/>
              <a:chExt cx="5083467" cy="4486275"/>
            </a:xfrm>
          </p:grpSpPr>
          <p:pic>
            <p:nvPicPr>
              <p:cNvPr id="5" name="Picture 2" descr="Fig08_09"/>
              <p:cNvPicPr preferRelativeResize="0">
                <a:picLocks noChangeAspect="1" noChangeArrowheads="1"/>
              </p:cNvPicPr>
              <p:nvPr>
                <p:custDataLst>
                  <p:tags r:id="rId2"/>
                </p:custDataLst>
              </p:nvPr>
            </p:nvPicPr>
            <p:blipFill rotWithShape="1">
              <a:blip r:embed="rId5" cstate="print">
                <a:extLst>
                  <a:ext uri="{28A0092B-C50C-407E-A947-70E740481C1C}">
                    <a14:useLocalDpi xmlns:a14="http://schemas.microsoft.com/office/drawing/2010/main" val="0"/>
                  </a:ext>
                </a:extLst>
              </a:blip>
              <a:srcRect r="40507"/>
              <a:stretch/>
            </p:blipFill>
            <p:spPr bwMode="auto">
              <a:xfrm>
                <a:off x="457200" y="1193800"/>
                <a:ext cx="4896035"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960460" y="1866607"/>
                <a:ext cx="614480"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65495" y="1355130"/>
                <a:ext cx="614480"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20132822">
                <a:off x="2602234" y="2725513"/>
                <a:ext cx="806942"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9768" y="3813050"/>
                <a:ext cx="500137" cy="64067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18380" y="2852925"/>
                <a:ext cx="500137" cy="54470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89420" y="3736240"/>
                <a:ext cx="576075" cy="47273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2" name="Object 11"/>
            <p:cNvGraphicFramePr>
              <a:graphicFrameLocks noChangeAspect="1"/>
            </p:cNvGraphicFramePr>
            <p:nvPr>
              <p:extLst>
                <p:ext uri="{D42A27DB-BD31-4B8C-83A1-F6EECF244321}">
                  <p14:modId xmlns:p14="http://schemas.microsoft.com/office/powerpoint/2010/main" val="1559916164"/>
                </p:ext>
              </p:extLst>
            </p:nvPr>
          </p:nvGraphicFramePr>
          <p:xfrm>
            <a:off x="4002871" y="1679969"/>
            <a:ext cx="991584" cy="418968"/>
          </p:xfrm>
          <a:graphic>
            <a:graphicData uri="http://schemas.openxmlformats.org/presentationml/2006/ole">
              <mc:AlternateContent xmlns:mc="http://schemas.openxmlformats.org/markup-compatibility/2006">
                <mc:Choice xmlns:v="urn:schemas-microsoft-com:vml" Requires="v">
                  <p:oleObj spid="_x0000_s230725" name="Equation" r:id="rId6" imgW="901440" imgH="380880" progId="">
                    <p:embed/>
                  </p:oleObj>
                </mc:Choice>
                <mc:Fallback>
                  <p:oleObj name="Equation" r:id="rId6" imgW="901440" imgH="380880" progId="">
                    <p:embed/>
                    <p:pic>
                      <p:nvPicPr>
                        <p:cNvPr id="0" name="Picture 3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2871" y="1679969"/>
                          <a:ext cx="991584" cy="4189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1961371"/>
                </p:ext>
              </p:extLst>
            </p:nvPr>
          </p:nvGraphicFramePr>
          <p:xfrm>
            <a:off x="4417762" y="2776115"/>
            <a:ext cx="922338" cy="250825"/>
          </p:xfrm>
          <a:graphic>
            <a:graphicData uri="http://schemas.openxmlformats.org/presentationml/2006/ole">
              <mc:AlternateContent xmlns:mc="http://schemas.openxmlformats.org/markup-compatibility/2006">
                <mc:Choice xmlns:v="urn:schemas-microsoft-com:vml" Requires="v">
                  <p:oleObj spid="_x0000_s230726" name="Equation" r:id="rId8" imgW="838080" imgH="228600" progId="">
                    <p:embed/>
                  </p:oleObj>
                </mc:Choice>
                <mc:Fallback>
                  <p:oleObj name="Equation" r:id="rId8" imgW="838080" imgH="228600" progId="">
                    <p:embed/>
                    <p:pic>
                      <p:nvPicPr>
                        <p:cNvPr id="0" name="Picture 30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7762" y="2776115"/>
                          <a:ext cx="922338"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34407394"/>
                </p:ext>
              </p:extLst>
            </p:nvPr>
          </p:nvGraphicFramePr>
          <p:xfrm>
            <a:off x="6223000" y="3054350"/>
            <a:ext cx="741363" cy="250825"/>
          </p:xfrm>
          <a:graphic>
            <a:graphicData uri="http://schemas.openxmlformats.org/presentationml/2006/ole">
              <mc:AlternateContent xmlns:mc="http://schemas.openxmlformats.org/markup-compatibility/2006">
                <mc:Choice xmlns:v="urn:schemas-microsoft-com:vml" Requires="v">
                  <p:oleObj spid="_x0000_s230727" name="Equation" r:id="rId10" imgW="672840" imgH="228600" progId="">
                    <p:embed/>
                  </p:oleObj>
                </mc:Choice>
                <mc:Fallback>
                  <p:oleObj name="Equation" r:id="rId10" imgW="672840" imgH="228600" progId="">
                    <p:embed/>
                    <p:pic>
                      <p:nvPicPr>
                        <p:cNvPr id="0" name="Picture 30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23000" y="3054350"/>
                          <a:ext cx="741363"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886420056"/>
                </p:ext>
              </p:extLst>
            </p:nvPr>
          </p:nvGraphicFramePr>
          <p:xfrm>
            <a:off x="6314262" y="4892675"/>
            <a:ext cx="754063" cy="417513"/>
          </p:xfrm>
          <a:graphic>
            <a:graphicData uri="http://schemas.openxmlformats.org/presentationml/2006/ole">
              <mc:AlternateContent xmlns:mc="http://schemas.openxmlformats.org/markup-compatibility/2006">
                <mc:Choice xmlns:v="urn:schemas-microsoft-com:vml" Requires="v">
                  <p:oleObj spid="_x0000_s230728" name="Equation" r:id="rId12" imgW="685800" imgH="380880" progId="">
                    <p:embed/>
                  </p:oleObj>
                </mc:Choice>
                <mc:Fallback>
                  <p:oleObj name="Equation" r:id="rId12" imgW="685800" imgH="380880" progId="">
                    <p:embed/>
                    <p:pic>
                      <p:nvPicPr>
                        <p:cNvPr id="0" name="Picture 30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14262" y="4892675"/>
                          <a:ext cx="754063"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381434204"/>
                </p:ext>
              </p:extLst>
            </p:nvPr>
          </p:nvGraphicFramePr>
          <p:xfrm>
            <a:off x="4955433" y="4197100"/>
            <a:ext cx="922337" cy="250825"/>
          </p:xfrm>
          <a:graphic>
            <a:graphicData uri="http://schemas.openxmlformats.org/presentationml/2006/ole">
              <mc:AlternateContent xmlns:mc="http://schemas.openxmlformats.org/markup-compatibility/2006">
                <mc:Choice xmlns:v="urn:schemas-microsoft-com:vml" Requires="v">
                  <p:oleObj spid="_x0000_s230729" name="Equation" r:id="rId14" imgW="838080" imgH="228600" progId="">
                    <p:embed/>
                  </p:oleObj>
                </mc:Choice>
                <mc:Fallback>
                  <p:oleObj name="Equation" r:id="rId14" imgW="838080" imgH="228600" progId="">
                    <p:embed/>
                    <p:pic>
                      <p:nvPicPr>
                        <p:cNvPr id="0" name="Picture 30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55433" y="4197100"/>
                          <a:ext cx="922337"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381608606"/>
                </p:ext>
              </p:extLst>
            </p:nvPr>
          </p:nvGraphicFramePr>
          <p:xfrm>
            <a:off x="2882180" y="4048125"/>
            <a:ext cx="922338" cy="417513"/>
          </p:xfrm>
          <a:graphic>
            <a:graphicData uri="http://schemas.openxmlformats.org/presentationml/2006/ole">
              <mc:AlternateContent xmlns:mc="http://schemas.openxmlformats.org/markup-compatibility/2006">
                <mc:Choice xmlns:v="urn:schemas-microsoft-com:vml" Requires="v">
                  <p:oleObj spid="_x0000_s230730" name="Equation" r:id="rId16" imgW="838080" imgH="380880" progId="">
                    <p:embed/>
                  </p:oleObj>
                </mc:Choice>
                <mc:Fallback>
                  <p:oleObj name="Equation" r:id="rId16" imgW="838080" imgH="380880" progId="">
                    <p:embed/>
                    <p:pic>
                      <p:nvPicPr>
                        <p:cNvPr id="0" name="Picture 30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82180" y="4048125"/>
                          <a:ext cx="922338"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475283475"/>
                </p:ext>
              </p:extLst>
            </p:nvPr>
          </p:nvGraphicFramePr>
          <p:xfrm>
            <a:off x="1998865" y="4637565"/>
            <a:ext cx="488950" cy="250825"/>
          </p:xfrm>
          <a:graphic>
            <a:graphicData uri="http://schemas.openxmlformats.org/presentationml/2006/ole">
              <mc:AlternateContent xmlns:mc="http://schemas.openxmlformats.org/markup-compatibility/2006">
                <mc:Choice xmlns:v="urn:schemas-microsoft-com:vml" Requires="v">
                  <p:oleObj spid="_x0000_s230731" name="Equation" r:id="rId18" imgW="444240" imgH="228600" progId="">
                    <p:embed/>
                  </p:oleObj>
                </mc:Choice>
                <mc:Fallback>
                  <p:oleObj name="Equation" r:id="rId18" imgW="444240" imgH="228600" progId="">
                    <p:embed/>
                    <p:pic>
                      <p:nvPicPr>
                        <p:cNvPr id="0" name="Picture 3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98865" y="4637565"/>
                          <a:ext cx="488950"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230402" name="Picture 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7450" y="1309082"/>
            <a:ext cx="4581525"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1612181" y="5002800"/>
            <a:ext cx="5917004" cy="461665"/>
          </a:xfrm>
          <a:prstGeom prst="rect">
            <a:avLst/>
          </a:prstGeom>
          <a:noFill/>
        </p:spPr>
        <p:txBody>
          <a:bodyPr wrap="none" rtlCol="0">
            <a:spAutoFit/>
          </a:bodyPr>
          <a:lstStyle/>
          <a:p>
            <a:r>
              <a:rPr lang="en-US" sz="2400" dirty="0" smtClean="0">
                <a:latin typeface="Arial" pitchFamily="34" charset="0"/>
                <a:cs typeface="Arial" pitchFamily="34" charset="0"/>
              </a:rPr>
              <a:t>The next step is to build the property table</a:t>
            </a:r>
          </a:p>
        </p:txBody>
      </p:sp>
    </p:spTree>
    <p:extLst>
      <p:ext uri="{BB962C8B-B14F-4D97-AF65-F5344CB8AC3E}">
        <p14:creationId xmlns:p14="http://schemas.microsoft.com/office/powerpoint/2010/main" val="399370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Unknown Properties</a:t>
            </a:r>
            <a:endParaRPr lang="en-US" dirty="0"/>
          </a:p>
        </p:txBody>
      </p:sp>
      <p:sp>
        <p:nvSpPr>
          <p:cNvPr id="3" name="Slide Number Placeholder 2"/>
          <p:cNvSpPr>
            <a:spLocks noGrp="1"/>
          </p:cNvSpPr>
          <p:nvPr>
            <p:ph type="sldNum" sz="quarter" idx="12"/>
          </p:nvPr>
        </p:nvSpPr>
        <p:spPr/>
        <p:txBody>
          <a:bodyPr/>
          <a:lstStyle/>
          <a:p>
            <a:pPr algn="l"/>
            <a:fld id="{16890861-4B16-40B9-9EE8-90F7D404DB3D}" type="slidenum">
              <a:rPr lang="en-US" smtClean="0"/>
              <a:pPr algn="l"/>
              <a:t>11</a:t>
            </a:fld>
            <a:endParaRPr lang="en-US" dirty="0"/>
          </a:p>
        </p:txBody>
      </p:sp>
      <p:grpSp>
        <p:nvGrpSpPr>
          <p:cNvPr id="19" name="Group 18"/>
          <p:cNvGrpSpPr>
            <a:grpSpLocks noChangeAspect="1"/>
          </p:cNvGrpSpPr>
          <p:nvPr/>
        </p:nvGrpSpPr>
        <p:grpSpPr>
          <a:xfrm>
            <a:off x="5190614" y="279053"/>
            <a:ext cx="3683070" cy="3226020"/>
            <a:chOff x="1998865" y="1351924"/>
            <a:chExt cx="5121872" cy="4486275"/>
          </a:xfrm>
        </p:grpSpPr>
        <p:grpSp>
          <p:nvGrpSpPr>
            <p:cNvPr id="4" name="Group 3"/>
            <p:cNvGrpSpPr/>
            <p:nvPr/>
          </p:nvGrpSpPr>
          <p:grpSpPr>
            <a:xfrm>
              <a:off x="2037270" y="1351924"/>
              <a:ext cx="5083467" cy="4486275"/>
              <a:chOff x="269768" y="1193800"/>
              <a:chExt cx="5083467" cy="4486275"/>
            </a:xfrm>
          </p:grpSpPr>
          <p:pic>
            <p:nvPicPr>
              <p:cNvPr id="5" name="Picture 2" descr="Fig08_09"/>
              <p:cNvPicPr preferRelativeResize="0">
                <a:picLocks noChangeAspect="1" noChangeArrowheads="1"/>
              </p:cNvPicPr>
              <p:nvPr>
                <p:custDataLst>
                  <p:tags r:id="rId2"/>
                </p:custDataLst>
              </p:nvPr>
            </p:nvPicPr>
            <p:blipFill rotWithShape="1">
              <a:blip r:embed="rId5" cstate="print">
                <a:extLst>
                  <a:ext uri="{28A0092B-C50C-407E-A947-70E740481C1C}">
                    <a14:useLocalDpi xmlns:a14="http://schemas.microsoft.com/office/drawing/2010/main" val="0"/>
                  </a:ext>
                </a:extLst>
              </a:blip>
              <a:srcRect r="40507"/>
              <a:stretch/>
            </p:blipFill>
            <p:spPr bwMode="auto">
              <a:xfrm>
                <a:off x="457200" y="1193800"/>
                <a:ext cx="4896035"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960460" y="1866607"/>
                <a:ext cx="614480"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65495" y="1355130"/>
                <a:ext cx="614480"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20132822">
                <a:off x="2602234" y="2725513"/>
                <a:ext cx="806942"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9768" y="3813050"/>
                <a:ext cx="500137" cy="64067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18380" y="2852925"/>
                <a:ext cx="500137" cy="54470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89420" y="3736240"/>
                <a:ext cx="576075" cy="47273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2" name="Object 11"/>
            <p:cNvGraphicFramePr>
              <a:graphicFrameLocks noChangeAspect="1"/>
            </p:cNvGraphicFramePr>
            <p:nvPr>
              <p:extLst>
                <p:ext uri="{D42A27DB-BD31-4B8C-83A1-F6EECF244321}">
                  <p14:modId xmlns:p14="http://schemas.microsoft.com/office/powerpoint/2010/main" val="2319339987"/>
                </p:ext>
              </p:extLst>
            </p:nvPr>
          </p:nvGraphicFramePr>
          <p:xfrm>
            <a:off x="4002871" y="1679970"/>
            <a:ext cx="991584" cy="418968"/>
          </p:xfrm>
          <a:graphic>
            <a:graphicData uri="http://schemas.openxmlformats.org/presentationml/2006/ole">
              <mc:AlternateContent xmlns:mc="http://schemas.openxmlformats.org/markup-compatibility/2006">
                <mc:Choice xmlns:v="urn:schemas-microsoft-com:vml" Requires="v">
                  <p:oleObj spid="_x0000_s231749" name="Equation" r:id="rId6" imgW="901440" imgH="380880" progId="">
                    <p:embed/>
                  </p:oleObj>
                </mc:Choice>
                <mc:Fallback>
                  <p:oleObj name="Equation" r:id="rId6" imgW="901440" imgH="380880" progId="">
                    <p:embed/>
                    <p:pic>
                      <p:nvPicPr>
                        <p:cNvPr id="0" name="Picture 3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2871" y="1679970"/>
                          <a:ext cx="991584" cy="4189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036998387"/>
                </p:ext>
              </p:extLst>
            </p:nvPr>
          </p:nvGraphicFramePr>
          <p:xfrm>
            <a:off x="4417762" y="2776115"/>
            <a:ext cx="922338" cy="250825"/>
          </p:xfrm>
          <a:graphic>
            <a:graphicData uri="http://schemas.openxmlformats.org/presentationml/2006/ole">
              <mc:AlternateContent xmlns:mc="http://schemas.openxmlformats.org/markup-compatibility/2006">
                <mc:Choice xmlns:v="urn:schemas-microsoft-com:vml" Requires="v">
                  <p:oleObj spid="_x0000_s231750" name="Equation" r:id="rId8" imgW="838080" imgH="228600" progId="">
                    <p:embed/>
                  </p:oleObj>
                </mc:Choice>
                <mc:Fallback>
                  <p:oleObj name="Equation" r:id="rId8" imgW="838080" imgH="228600" progId="">
                    <p:embed/>
                    <p:pic>
                      <p:nvPicPr>
                        <p:cNvPr id="0" name="Picture 30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7762" y="2776115"/>
                          <a:ext cx="922338"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054505223"/>
                </p:ext>
              </p:extLst>
            </p:nvPr>
          </p:nvGraphicFramePr>
          <p:xfrm>
            <a:off x="6223000" y="3054350"/>
            <a:ext cx="741363" cy="250825"/>
          </p:xfrm>
          <a:graphic>
            <a:graphicData uri="http://schemas.openxmlformats.org/presentationml/2006/ole">
              <mc:AlternateContent xmlns:mc="http://schemas.openxmlformats.org/markup-compatibility/2006">
                <mc:Choice xmlns:v="urn:schemas-microsoft-com:vml" Requires="v">
                  <p:oleObj spid="_x0000_s231751" name="Equation" r:id="rId10" imgW="672840" imgH="228600" progId="">
                    <p:embed/>
                  </p:oleObj>
                </mc:Choice>
                <mc:Fallback>
                  <p:oleObj name="Equation" r:id="rId10" imgW="672840" imgH="228600" progId="">
                    <p:embed/>
                    <p:pic>
                      <p:nvPicPr>
                        <p:cNvPr id="0" name="Picture 30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23000" y="3054350"/>
                          <a:ext cx="741363"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943965795"/>
                </p:ext>
              </p:extLst>
            </p:nvPr>
          </p:nvGraphicFramePr>
          <p:xfrm>
            <a:off x="6314262" y="4892675"/>
            <a:ext cx="754063" cy="417513"/>
          </p:xfrm>
          <a:graphic>
            <a:graphicData uri="http://schemas.openxmlformats.org/presentationml/2006/ole">
              <mc:AlternateContent xmlns:mc="http://schemas.openxmlformats.org/markup-compatibility/2006">
                <mc:Choice xmlns:v="urn:schemas-microsoft-com:vml" Requires="v">
                  <p:oleObj spid="_x0000_s231752" name="Equation" r:id="rId12" imgW="685800" imgH="380880" progId="">
                    <p:embed/>
                  </p:oleObj>
                </mc:Choice>
                <mc:Fallback>
                  <p:oleObj name="Equation" r:id="rId12" imgW="685800" imgH="380880" progId="">
                    <p:embed/>
                    <p:pic>
                      <p:nvPicPr>
                        <p:cNvPr id="0" name="Picture 30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14262" y="4892675"/>
                          <a:ext cx="754063"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670073296"/>
                </p:ext>
              </p:extLst>
            </p:nvPr>
          </p:nvGraphicFramePr>
          <p:xfrm>
            <a:off x="4955433" y="4197100"/>
            <a:ext cx="922337" cy="250825"/>
          </p:xfrm>
          <a:graphic>
            <a:graphicData uri="http://schemas.openxmlformats.org/presentationml/2006/ole">
              <mc:AlternateContent xmlns:mc="http://schemas.openxmlformats.org/markup-compatibility/2006">
                <mc:Choice xmlns:v="urn:schemas-microsoft-com:vml" Requires="v">
                  <p:oleObj spid="_x0000_s231753" name="Equation" r:id="rId14" imgW="838080" imgH="228600" progId="">
                    <p:embed/>
                  </p:oleObj>
                </mc:Choice>
                <mc:Fallback>
                  <p:oleObj name="Equation" r:id="rId14" imgW="838080" imgH="228600" progId="">
                    <p:embed/>
                    <p:pic>
                      <p:nvPicPr>
                        <p:cNvPr id="0" name="Picture 30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55433" y="4197100"/>
                          <a:ext cx="922337"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47639050"/>
                </p:ext>
              </p:extLst>
            </p:nvPr>
          </p:nvGraphicFramePr>
          <p:xfrm>
            <a:off x="2882180" y="4048125"/>
            <a:ext cx="922338" cy="417513"/>
          </p:xfrm>
          <a:graphic>
            <a:graphicData uri="http://schemas.openxmlformats.org/presentationml/2006/ole">
              <mc:AlternateContent xmlns:mc="http://schemas.openxmlformats.org/markup-compatibility/2006">
                <mc:Choice xmlns:v="urn:schemas-microsoft-com:vml" Requires="v">
                  <p:oleObj spid="_x0000_s231754" name="Equation" r:id="rId16" imgW="838080" imgH="380880" progId="">
                    <p:embed/>
                  </p:oleObj>
                </mc:Choice>
                <mc:Fallback>
                  <p:oleObj name="Equation" r:id="rId16" imgW="838080" imgH="380880" progId="">
                    <p:embed/>
                    <p:pic>
                      <p:nvPicPr>
                        <p:cNvPr id="0" name="Picture 30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82180" y="4048125"/>
                          <a:ext cx="922338"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037509723"/>
                </p:ext>
              </p:extLst>
            </p:nvPr>
          </p:nvGraphicFramePr>
          <p:xfrm>
            <a:off x="1998865" y="4637565"/>
            <a:ext cx="488950" cy="250825"/>
          </p:xfrm>
          <a:graphic>
            <a:graphicData uri="http://schemas.openxmlformats.org/presentationml/2006/ole">
              <mc:AlternateContent xmlns:mc="http://schemas.openxmlformats.org/markup-compatibility/2006">
                <mc:Choice xmlns:v="urn:schemas-microsoft-com:vml" Requires="v">
                  <p:oleObj spid="_x0000_s231755" name="Equation" r:id="rId18" imgW="444240" imgH="228600" progId="">
                    <p:embed/>
                  </p:oleObj>
                </mc:Choice>
                <mc:Fallback>
                  <p:oleObj name="Equation" r:id="rId18" imgW="444240" imgH="228600" progId="">
                    <p:embed/>
                    <p:pic>
                      <p:nvPicPr>
                        <p:cNvPr id="0" name="Picture 3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98865" y="4637565"/>
                          <a:ext cx="488950"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231426" name="Picture 2"/>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b="28523"/>
          <a:stretch/>
        </p:blipFill>
        <p:spPr bwMode="auto">
          <a:xfrm>
            <a:off x="1115550" y="1163105"/>
            <a:ext cx="3248025" cy="5419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t="72054"/>
          <a:stretch/>
        </p:blipFill>
        <p:spPr bwMode="auto">
          <a:xfrm>
            <a:off x="5321129" y="3736240"/>
            <a:ext cx="3248025" cy="211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10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1426"/>
                                        </p:tgtEl>
                                        <p:attrNameLst>
                                          <p:attrName>style.visibility</p:attrName>
                                        </p:attrNameLst>
                                      </p:cBhvr>
                                      <p:to>
                                        <p:strVal val="visible"/>
                                      </p:to>
                                    </p:set>
                                    <p:animEffect transition="in" filter="wipe(left)">
                                      <p:cBhvr>
                                        <p:cTn id="7" dur="500"/>
                                        <p:tgtEl>
                                          <p:spTgt spid="2314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 Table</a:t>
            </a:r>
            <a:endParaRPr lang="en-US" dirty="0"/>
          </a:p>
        </p:txBody>
      </p:sp>
      <p:sp>
        <p:nvSpPr>
          <p:cNvPr id="3" name="Slide Number Placeholder 2"/>
          <p:cNvSpPr>
            <a:spLocks noGrp="1"/>
          </p:cNvSpPr>
          <p:nvPr>
            <p:ph type="sldNum" sz="quarter" idx="12"/>
          </p:nvPr>
        </p:nvSpPr>
        <p:spPr/>
        <p:txBody>
          <a:bodyPr/>
          <a:lstStyle/>
          <a:p>
            <a:pPr algn="l"/>
            <a:fld id="{16890861-4B16-40B9-9EE8-90F7D404DB3D}" type="slidenum">
              <a:rPr lang="en-US" smtClean="0"/>
              <a:pPr algn="l"/>
              <a:t>12</a:t>
            </a:fld>
            <a:endParaRPr lang="en-US" dirty="0"/>
          </a:p>
        </p:txBody>
      </p:sp>
      <p:grpSp>
        <p:nvGrpSpPr>
          <p:cNvPr id="19" name="Group 18"/>
          <p:cNvGrpSpPr>
            <a:grpSpLocks noChangeAspect="1"/>
          </p:cNvGrpSpPr>
          <p:nvPr/>
        </p:nvGrpSpPr>
        <p:grpSpPr>
          <a:xfrm>
            <a:off x="5378505" y="87765"/>
            <a:ext cx="3683070" cy="3226020"/>
            <a:chOff x="1998865" y="1351924"/>
            <a:chExt cx="5121872" cy="4486275"/>
          </a:xfrm>
        </p:grpSpPr>
        <p:grpSp>
          <p:nvGrpSpPr>
            <p:cNvPr id="4" name="Group 3"/>
            <p:cNvGrpSpPr/>
            <p:nvPr/>
          </p:nvGrpSpPr>
          <p:grpSpPr>
            <a:xfrm>
              <a:off x="2037270" y="1351924"/>
              <a:ext cx="5083467" cy="4486275"/>
              <a:chOff x="269768" y="1193800"/>
              <a:chExt cx="5083467" cy="4486275"/>
            </a:xfrm>
          </p:grpSpPr>
          <p:pic>
            <p:nvPicPr>
              <p:cNvPr id="5" name="Picture 2" descr="Fig08_09"/>
              <p:cNvPicPr preferRelativeResize="0">
                <a:picLocks noChangeAspect="1" noChangeArrowheads="1"/>
              </p:cNvPicPr>
              <p:nvPr>
                <p:custDataLst>
                  <p:tags r:id="rId2"/>
                </p:custDataLst>
              </p:nvPr>
            </p:nvPicPr>
            <p:blipFill rotWithShape="1">
              <a:blip r:embed="rId5" cstate="print">
                <a:extLst>
                  <a:ext uri="{28A0092B-C50C-407E-A947-70E740481C1C}">
                    <a14:useLocalDpi xmlns:a14="http://schemas.microsoft.com/office/drawing/2010/main" val="0"/>
                  </a:ext>
                </a:extLst>
              </a:blip>
              <a:srcRect r="40507"/>
              <a:stretch/>
            </p:blipFill>
            <p:spPr bwMode="auto">
              <a:xfrm>
                <a:off x="457200" y="1193800"/>
                <a:ext cx="4896035"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960460" y="1866607"/>
                <a:ext cx="614480"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65495" y="1355130"/>
                <a:ext cx="614480"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20132822">
                <a:off x="2602234" y="2725513"/>
                <a:ext cx="806942"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9768" y="3813050"/>
                <a:ext cx="500137" cy="64067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18380" y="2852925"/>
                <a:ext cx="500137" cy="54470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89420" y="3736240"/>
                <a:ext cx="576075" cy="47273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2" name="Object 11"/>
            <p:cNvGraphicFramePr>
              <a:graphicFrameLocks noChangeAspect="1"/>
            </p:cNvGraphicFramePr>
            <p:nvPr>
              <p:extLst>
                <p:ext uri="{D42A27DB-BD31-4B8C-83A1-F6EECF244321}">
                  <p14:modId xmlns:p14="http://schemas.microsoft.com/office/powerpoint/2010/main" val="2319339987"/>
                </p:ext>
              </p:extLst>
            </p:nvPr>
          </p:nvGraphicFramePr>
          <p:xfrm>
            <a:off x="4002871" y="1679970"/>
            <a:ext cx="991584" cy="418968"/>
          </p:xfrm>
          <a:graphic>
            <a:graphicData uri="http://schemas.openxmlformats.org/presentationml/2006/ole">
              <mc:AlternateContent xmlns:mc="http://schemas.openxmlformats.org/markup-compatibility/2006">
                <mc:Choice xmlns:v="urn:schemas-microsoft-com:vml" Requires="v">
                  <p:oleObj spid="_x0000_s232773" name="Equation" r:id="rId6" imgW="901440" imgH="380880" progId="">
                    <p:embed/>
                  </p:oleObj>
                </mc:Choice>
                <mc:Fallback>
                  <p:oleObj name="Equation" r:id="rId6" imgW="901440" imgH="380880" progId="">
                    <p:embed/>
                    <p:pic>
                      <p:nvPicPr>
                        <p:cNvPr id="0" name="Picture 3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2871" y="1679970"/>
                          <a:ext cx="991584" cy="4189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036998387"/>
                </p:ext>
              </p:extLst>
            </p:nvPr>
          </p:nvGraphicFramePr>
          <p:xfrm>
            <a:off x="4417762" y="2776115"/>
            <a:ext cx="922338" cy="250825"/>
          </p:xfrm>
          <a:graphic>
            <a:graphicData uri="http://schemas.openxmlformats.org/presentationml/2006/ole">
              <mc:AlternateContent xmlns:mc="http://schemas.openxmlformats.org/markup-compatibility/2006">
                <mc:Choice xmlns:v="urn:schemas-microsoft-com:vml" Requires="v">
                  <p:oleObj spid="_x0000_s232774" name="Equation" r:id="rId8" imgW="838080" imgH="228600" progId="">
                    <p:embed/>
                  </p:oleObj>
                </mc:Choice>
                <mc:Fallback>
                  <p:oleObj name="Equation" r:id="rId8" imgW="838080" imgH="228600" progId="">
                    <p:embed/>
                    <p:pic>
                      <p:nvPicPr>
                        <p:cNvPr id="0" name="Picture 30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7762" y="2776115"/>
                          <a:ext cx="922338"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054505223"/>
                </p:ext>
              </p:extLst>
            </p:nvPr>
          </p:nvGraphicFramePr>
          <p:xfrm>
            <a:off x="6223000" y="3054350"/>
            <a:ext cx="741363" cy="250825"/>
          </p:xfrm>
          <a:graphic>
            <a:graphicData uri="http://schemas.openxmlformats.org/presentationml/2006/ole">
              <mc:AlternateContent xmlns:mc="http://schemas.openxmlformats.org/markup-compatibility/2006">
                <mc:Choice xmlns:v="urn:schemas-microsoft-com:vml" Requires="v">
                  <p:oleObj spid="_x0000_s232775" name="Equation" r:id="rId10" imgW="672840" imgH="228600" progId="">
                    <p:embed/>
                  </p:oleObj>
                </mc:Choice>
                <mc:Fallback>
                  <p:oleObj name="Equation" r:id="rId10" imgW="672840" imgH="228600" progId="">
                    <p:embed/>
                    <p:pic>
                      <p:nvPicPr>
                        <p:cNvPr id="0" name="Picture 30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23000" y="3054350"/>
                          <a:ext cx="741363"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943965795"/>
                </p:ext>
              </p:extLst>
            </p:nvPr>
          </p:nvGraphicFramePr>
          <p:xfrm>
            <a:off x="6314262" y="4892675"/>
            <a:ext cx="754063" cy="417513"/>
          </p:xfrm>
          <a:graphic>
            <a:graphicData uri="http://schemas.openxmlformats.org/presentationml/2006/ole">
              <mc:AlternateContent xmlns:mc="http://schemas.openxmlformats.org/markup-compatibility/2006">
                <mc:Choice xmlns:v="urn:schemas-microsoft-com:vml" Requires="v">
                  <p:oleObj spid="_x0000_s232776" name="Equation" r:id="rId12" imgW="685800" imgH="380880" progId="">
                    <p:embed/>
                  </p:oleObj>
                </mc:Choice>
                <mc:Fallback>
                  <p:oleObj name="Equation" r:id="rId12" imgW="685800" imgH="380880" progId="">
                    <p:embed/>
                    <p:pic>
                      <p:nvPicPr>
                        <p:cNvPr id="0" name="Picture 30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14262" y="4892675"/>
                          <a:ext cx="754063"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670073296"/>
                </p:ext>
              </p:extLst>
            </p:nvPr>
          </p:nvGraphicFramePr>
          <p:xfrm>
            <a:off x="4955433" y="4197100"/>
            <a:ext cx="922337" cy="250825"/>
          </p:xfrm>
          <a:graphic>
            <a:graphicData uri="http://schemas.openxmlformats.org/presentationml/2006/ole">
              <mc:AlternateContent xmlns:mc="http://schemas.openxmlformats.org/markup-compatibility/2006">
                <mc:Choice xmlns:v="urn:schemas-microsoft-com:vml" Requires="v">
                  <p:oleObj spid="_x0000_s232777" name="Equation" r:id="rId14" imgW="838080" imgH="228600" progId="">
                    <p:embed/>
                  </p:oleObj>
                </mc:Choice>
                <mc:Fallback>
                  <p:oleObj name="Equation" r:id="rId14" imgW="838080" imgH="228600" progId="">
                    <p:embed/>
                    <p:pic>
                      <p:nvPicPr>
                        <p:cNvPr id="0" name="Picture 30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55433" y="4197100"/>
                          <a:ext cx="922337"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47639050"/>
                </p:ext>
              </p:extLst>
            </p:nvPr>
          </p:nvGraphicFramePr>
          <p:xfrm>
            <a:off x="2882180" y="4048125"/>
            <a:ext cx="922338" cy="417513"/>
          </p:xfrm>
          <a:graphic>
            <a:graphicData uri="http://schemas.openxmlformats.org/presentationml/2006/ole">
              <mc:AlternateContent xmlns:mc="http://schemas.openxmlformats.org/markup-compatibility/2006">
                <mc:Choice xmlns:v="urn:schemas-microsoft-com:vml" Requires="v">
                  <p:oleObj spid="_x0000_s232778" name="Equation" r:id="rId16" imgW="838080" imgH="380880" progId="">
                    <p:embed/>
                  </p:oleObj>
                </mc:Choice>
                <mc:Fallback>
                  <p:oleObj name="Equation" r:id="rId16" imgW="838080" imgH="380880" progId="">
                    <p:embed/>
                    <p:pic>
                      <p:nvPicPr>
                        <p:cNvPr id="0" name="Picture 30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82180" y="4048125"/>
                          <a:ext cx="922338"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037509723"/>
                </p:ext>
              </p:extLst>
            </p:nvPr>
          </p:nvGraphicFramePr>
          <p:xfrm>
            <a:off x="1998865" y="4637565"/>
            <a:ext cx="488950" cy="250825"/>
          </p:xfrm>
          <a:graphic>
            <a:graphicData uri="http://schemas.openxmlformats.org/presentationml/2006/ole">
              <mc:AlternateContent xmlns:mc="http://schemas.openxmlformats.org/markup-compatibility/2006">
                <mc:Choice xmlns:v="urn:schemas-microsoft-com:vml" Requires="v">
                  <p:oleObj spid="_x0000_s232779" name="Equation" r:id="rId18" imgW="444240" imgH="228600" progId="">
                    <p:embed/>
                  </p:oleObj>
                </mc:Choice>
                <mc:Fallback>
                  <p:oleObj name="Equation" r:id="rId18" imgW="444240" imgH="228600" progId="">
                    <p:embed/>
                    <p:pic>
                      <p:nvPicPr>
                        <p:cNvPr id="0" name="Picture 3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98865" y="4637565"/>
                          <a:ext cx="488950"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232457" name="Picture 9"/>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7450" y="1700775"/>
            <a:ext cx="4980703" cy="237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309045" y="1123895"/>
            <a:ext cx="4358886" cy="461665"/>
          </a:xfrm>
          <a:prstGeom prst="rect">
            <a:avLst/>
          </a:prstGeom>
          <a:noFill/>
        </p:spPr>
        <p:txBody>
          <a:bodyPr wrap="none" rtlCol="0">
            <a:spAutoFit/>
          </a:bodyPr>
          <a:lstStyle/>
          <a:p>
            <a:r>
              <a:rPr lang="en-US" sz="2400" dirty="0" smtClean="0">
                <a:latin typeface="Arial" pitchFamily="34" charset="0"/>
                <a:cs typeface="Arial" pitchFamily="34" charset="0"/>
              </a:rPr>
              <a:t>The resulting property table ...</a:t>
            </a:r>
          </a:p>
        </p:txBody>
      </p:sp>
      <p:sp>
        <p:nvSpPr>
          <p:cNvPr id="21" name="TextBox 20"/>
          <p:cNvSpPr txBox="1"/>
          <p:nvPr/>
        </p:nvSpPr>
        <p:spPr>
          <a:xfrm>
            <a:off x="1230765" y="4657960"/>
            <a:ext cx="6706323" cy="461665"/>
          </a:xfrm>
          <a:prstGeom prst="rect">
            <a:avLst/>
          </a:prstGeom>
          <a:noFill/>
        </p:spPr>
        <p:txBody>
          <a:bodyPr wrap="none" rtlCol="0">
            <a:spAutoFit/>
          </a:bodyPr>
          <a:lstStyle/>
          <a:p>
            <a:r>
              <a:rPr lang="en-US" sz="2400" dirty="0" smtClean="0">
                <a:latin typeface="Arial" pitchFamily="34" charset="0"/>
                <a:cs typeface="Arial" pitchFamily="34" charset="0"/>
              </a:rPr>
              <a:t>Now, we can proceed with the thermodynamics!</a:t>
            </a:r>
          </a:p>
        </p:txBody>
      </p:sp>
    </p:spTree>
    <p:extLst>
      <p:ext uri="{BB962C8B-B14F-4D97-AF65-F5344CB8AC3E}">
        <p14:creationId xmlns:p14="http://schemas.microsoft.com/office/powerpoint/2010/main" val="80610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32457"/>
                                        </p:tgtEl>
                                        <p:attrNameLst>
                                          <p:attrName>style.visibility</p:attrName>
                                        </p:attrNameLst>
                                      </p:cBhvr>
                                      <p:to>
                                        <p:strVal val="visible"/>
                                      </p:to>
                                    </p:set>
                                    <p:anim calcmode="lin" valueType="num">
                                      <p:cBhvr>
                                        <p:cTn id="7" dur="1000" fill="hold"/>
                                        <p:tgtEl>
                                          <p:spTgt spid="232457"/>
                                        </p:tgtEl>
                                        <p:attrNameLst>
                                          <p:attrName>ppt_w</p:attrName>
                                        </p:attrNameLst>
                                      </p:cBhvr>
                                      <p:tavLst>
                                        <p:tav tm="0">
                                          <p:val>
                                            <p:fltVal val="0"/>
                                          </p:val>
                                        </p:tav>
                                        <p:tav tm="100000">
                                          <p:val>
                                            <p:strVal val="#ppt_w"/>
                                          </p:val>
                                        </p:tav>
                                      </p:tavLst>
                                    </p:anim>
                                    <p:anim calcmode="lin" valueType="num">
                                      <p:cBhvr>
                                        <p:cTn id="8" dur="1000" fill="hold"/>
                                        <p:tgtEl>
                                          <p:spTgt spid="232457"/>
                                        </p:tgtEl>
                                        <p:attrNameLst>
                                          <p:attrName>ppt_h</p:attrName>
                                        </p:attrNameLst>
                                      </p:cBhvr>
                                      <p:tavLst>
                                        <p:tav tm="0">
                                          <p:val>
                                            <p:fltVal val="0"/>
                                          </p:val>
                                        </p:tav>
                                        <p:tav tm="100000">
                                          <p:val>
                                            <p:strVal val="#ppt_h"/>
                                          </p:val>
                                        </p:tav>
                                      </p:tavLst>
                                    </p:anim>
                                    <p:anim calcmode="lin" valueType="num">
                                      <p:cBhvr>
                                        <p:cTn id="9" dur="1000" fill="hold"/>
                                        <p:tgtEl>
                                          <p:spTgt spid="232457"/>
                                        </p:tgtEl>
                                        <p:attrNameLst>
                                          <p:attrName>style.rotation</p:attrName>
                                        </p:attrNameLst>
                                      </p:cBhvr>
                                      <p:tavLst>
                                        <p:tav tm="0">
                                          <p:val>
                                            <p:fltVal val="90"/>
                                          </p:val>
                                        </p:tav>
                                        <p:tav tm="100000">
                                          <p:val>
                                            <p:fltVal val="0"/>
                                          </p:val>
                                        </p:tav>
                                      </p:tavLst>
                                    </p:anim>
                                    <p:animEffect transition="in" filter="fade">
                                      <p:cBhvr>
                                        <p:cTn id="10" dur="1000"/>
                                        <p:tgtEl>
                                          <p:spTgt spid="23245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Boiler Modeling</a:t>
            </a:r>
            <a:endParaRPr lang="en-US" dirty="0"/>
          </a:p>
        </p:txBody>
      </p:sp>
      <p:sp>
        <p:nvSpPr>
          <p:cNvPr id="3" name="Slide Number Placeholder 2"/>
          <p:cNvSpPr>
            <a:spLocks noGrp="1"/>
          </p:cNvSpPr>
          <p:nvPr>
            <p:ph type="sldNum" sz="quarter" idx="12"/>
          </p:nvPr>
        </p:nvSpPr>
        <p:spPr/>
        <p:txBody>
          <a:bodyPr/>
          <a:lstStyle/>
          <a:p>
            <a:pPr algn="l"/>
            <a:fld id="{16890861-4B16-40B9-9EE8-90F7D404DB3D}" type="slidenum">
              <a:rPr lang="en-US" smtClean="0"/>
              <a:pPr algn="l"/>
              <a:t>13</a:t>
            </a:fld>
            <a:endParaRPr lang="en-US" dirty="0"/>
          </a:p>
        </p:txBody>
      </p:sp>
      <p:grpSp>
        <p:nvGrpSpPr>
          <p:cNvPr id="19" name="Group 18"/>
          <p:cNvGrpSpPr>
            <a:grpSpLocks noChangeAspect="1"/>
          </p:cNvGrpSpPr>
          <p:nvPr/>
        </p:nvGrpSpPr>
        <p:grpSpPr>
          <a:xfrm>
            <a:off x="5378505" y="87765"/>
            <a:ext cx="3683070" cy="3226020"/>
            <a:chOff x="1998865" y="1351924"/>
            <a:chExt cx="5121872" cy="4486275"/>
          </a:xfrm>
        </p:grpSpPr>
        <p:grpSp>
          <p:nvGrpSpPr>
            <p:cNvPr id="4" name="Group 3"/>
            <p:cNvGrpSpPr/>
            <p:nvPr/>
          </p:nvGrpSpPr>
          <p:grpSpPr>
            <a:xfrm>
              <a:off x="2037270" y="1351924"/>
              <a:ext cx="5083467" cy="4486275"/>
              <a:chOff x="269768" y="1193800"/>
              <a:chExt cx="5083467" cy="4486275"/>
            </a:xfrm>
          </p:grpSpPr>
          <p:pic>
            <p:nvPicPr>
              <p:cNvPr id="5" name="Picture 2" descr="Fig08_09"/>
              <p:cNvPicPr preferRelativeResize="0">
                <a:picLocks noChangeAspect="1" noChangeArrowheads="1"/>
              </p:cNvPicPr>
              <p:nvPr>
                <p:custDataLst>
                  <p:tags r:id="rId2"/>
                </p:custDataLst>
              </p:nvPr>
            </p:nvPicPr>
            <p:blipFill rotWithShape="1">
              <a:blip r:embed="rId5" cstate="print">
                <a:extLst>
                  <a:ext uri="{28A0092B-C50C-407E-A947-70E740481C1C}">
                    <a14:useLocalDpi xmlns:a14="http://schemas.microsoft.com/office/drawing/2010/main" val="0"/>
                  </a:ext>
                </a:extLst>
              </a:blip>
              <a:srcRect r="40507"/>
              <a:stretch/>
            </p:blipFill>
            <p:spPr bwMode="auto">
              <a:xfrm>
                <a:off x="457200" y="1193800"/>
                <a:ext cx="4896035"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960460" y="1866607"/>
                <a:ext cx="614480"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65495" y="1355130"/>
                <a:ext cx="614480"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20132822">
                <a:off x="2602234" y="2725513"/>
                <a:ext cx="806942"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9768" y="3813050"/>
                <a:ext cx="500137" cy="64067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18380" y="2852925"/>
                <a:ext cx="500137" cy="54470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89420" y="3736240"/>
                <a:ext cx="576075" cy="47273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2" name="Object 11"/>
            <p:cNvGraphicFramePr>
              <a:graphicFrameLocks noChangeAspect="1"/>
            </p:cNvGraphicFramePr>
            <p:nvPr>
              <p:extLst>
                <p:ext uri="{D42A27DB-BD31-4B8C-83A1-F6EECF244321}">
                  <p14:modId xmlns:p14="http://schemas.microsoft.com/office/powerpoint/2010/main" val="2319339987"/>
                </p:ext>
              </p:extLst>
            </p:nvPr>
          </p:nvGraphicFramePr>
          <p:xfrm>
            <a:off x="4002871" y="1679970"/>
            <a:ext cx="991584" cy="418968"/>
          </p:xfrm>
          <a:graphic>
            <a:graphicData uri="http://schemas.openxmlformats.org/presentationml/2006/ole">
              <mc:AlternateContent xmlns:mc="http://schemas.openxmlformats.org/markup-compatibility/2006">
                <mc:Choice xmlns:v="urn:schemas-microsoft-com:vml" Requires="v">
                  <p:oleObj spid="_x0000_s233881" name="Equation" r:id="rId6" imgW="901440" imgH="380880" progId="">
                    <p:embed/>
                  </p:oleObj>
                </mc:Choice>
                <mc:Fallback>
                  <p:oleObj name="Equation" r:id="rId6" imgW="901440" imgH="380880" progId="">
                    <p:embed/>
                    <p:pic>
                      <p:nvPicPr>
                        <p:cNvPr id="0" name="Picture 38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2871" y="1679970"/>
                          <a:ext cx="991584" cy="4189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036998387"/>
                </p:ext>
              </p:extLst>
            </p:nvPr>
          </p:nvGraphicFramePr>
          <p:xfrm>
            <a:off x="4417762" y="2776115"/>
            <a:ext cx="922338" cy="250825"/>
          </p:xfrm>
          <a:graphic>
            <a:graphicData uri="http://schemas.openxmlformats.org/presentationml/2006/ole">
              <mc:AlternateContent xmlns:mc="http://schemas.openxmlformats.org/markup-compatibility/2006">
                <mc:Choice xmlns:v="urn:schemas-microsoft-com:vml" Requires="v">
                  <p:oleObj spid="_x0000_s233882" name="Equation" r:id="rId8" imgW="838080" imgH="228600" progId="">
                    <p:embed/>
                  </p:oleObj>
                </mc:Choice>
                <mc:Fallback>
                  <p:oleObj name="Equation" r:id="rId8" imgW="838080" imgH="228600" progId="">
                    <p:embed/>
                    <p:pic>
                      <p:nvPicPr>
                        <p:cNvPr id="0" name="Picture 38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7762" y="2776115"/>
                          <a:ext cx="922338"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054505223"/>
                </p:ext>
              </p:extLst>
            </p:nvPr>
          </p:nvGraphicFramePr>
          <p:xfrm>
            <a:off x="6223000" y="3054350"/>
            <a:ext cx="741363" cy="250825"/>
          </p:xfrm>
          <a:graphic>
            <a:graphicData uri="http://schemas.openxmlformats.org/presentationml/2006/ole">
              <mc:AlternateContent xmlns:mc="http://schemas.openxmlformats.org/markup-compatibility/2006">
                <mc:Choice xmlns:v="urn:schemas-microsoft-com:vml" Requires="v">
                  <p:oleObj spid="_x0000_s233883" name="Equation" r:id="rId10" imgW="672840" imgH="228600" progId="">
                    <p:embed/>
                  </p:oleObj>
                </mc:Choice>
                <mc:Fallback>
                  <p:oleObj name="Equation" r:id="rId10" imgW="672840" imgH="228600" progId="">
                    <p:embed/>
                    <p:pic>
                      <p:nvPicPr>
                        <p:cNvPr id="0" name="Picture 38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23000" y="3054350"/>
                          <a:ext cx="741363"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943965795"/>
                </p:ext>
              </p:extLst>
            </p:nvPr>
          </p:nvGraphicFramePr>
          <p:xfrm>
            <a:off x="6314262" y="4892675"/>
            <a:ext cx="754063" cy="417513"/>
          </p:xfrm>
          <a:graphic>
            <a:graphicData uri="http://schemas.openxmlformats.org/presentationml/2006/ole">
              <mc:AlternateContent xmlns:mc="http://schemas.openxmlformats.org/markup-compatibility/2006">
                <mc:Choice xmlns:v="urn:schemas-microsoft-com:vml" Requires="v">
                  <p:oleObj spid="_x0000_s233884" name="Equation" r:id="rId12" imgW="685800" imgH="380880" progId="">
                    <p:embed/>
                  </p:oleObj>
                </mc:Choice>
                <mc:Fallback>
                  <p:oleObj name="Equation" r:id="rId12" imgW="685800" imgH="380880" progId="">
                    <p:embed/>
                    <p:pic>
                      <p:nvPicPr>
                        <p:cNvPr id="0" name="Picture 38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14262" y="4892675"/>
                          <a:ext cx="754063"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670073296"/>
                </p:ext>
              </p:extLst>
            </p:nvPr>
          </p:nvGraphicFramePr>
          <p:xfrm>
            <a:off x="4955433" y="4197100"/>
            <a:ext cx="922337" cy="250825"/>
          </p:xfrm>
          <a:graphic>
            <a:graphicData uri="http://schemas.openxmlformats.org/presentationml/2006/ole">
              <mc:AlternateContent xmlns:mc="http://schemas.openxmlformats.org/markup-compatibility/2006">
                <mc:Choice xmlns:v="urn:schemas-microsoft-com:vml" Requires="v">
                  <p:oleObj spid="_x0000_s233885" name="Equation" r:id="rId14" imgW="838080" imgH="228600" progId="">
                    <p:embed/>
                  </p:oleObj>
                </mc:Choice>
                <mc:Fallback>
                  <p:oleObj name="Equation" r:id="rId14" imgW="838080" imgH="228600" progId="">
                    <p:embed/>
                    <p:pic>
                      <p:nvPicPr>
                        <p:cNvPr id="0" name="Picture 38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55433" y="4197100"/>
                          <a:ext cx="922337"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47639050"/>
                </p:ext>
              </p:extLst>
            </p:nvPr>
          </p:nvGraphicFramePr>
          <p:xfrm>
            <a:off x="2882180" y="4048125"/>
            <a:ext cx="922338" cy="417513"/>
          </p:xfrm>
          <a:graphic>
            <a:graphicData uri="http://schemas.openxmlformats.org/presentationml/2006/ole">
              <mc:AlternateContent xmlns:mc="http://schemas.openxmlformats.org/markup-compatibility/2006">
                <mc:Choice xmlns:v="urn:schemas-microsoft-com:vml" Requires="v">
                  <p:oleObj spid="_x0000_s233886" name="Equation" r:id="rId16" imgW="838080" imgH="380880" progId="">
                    <p:embed/>
                  </p:oleObj>
                </mc:Choice>
                <mc:Fallback>
                  <p:oleObj name="Equation" r:id="rId16" imgW="838080" imgH="380880" progId="">
                    <p:embed/>
                    <p:pic>
                      <p:nvPicPr>
                        <p:cNvPr id="0" name="Picture 38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82180" y="4048125"/>
                          <a:ext cx="922338"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037509723"/>
                </p:ext>
              </p:extLst>
            </p:nvPr>
          </p:nvGraphicFramePr>
          <p:xfrm>
            <a:off x="1998865" y="4637565"/>
            <a:ext cx="488950" cy="250825"/>
          </p:xfrm>
          <a:graphic>
            <a:graphicData uri="http://schemas.openxmlformats.org/presentationml/2006/ole">
              <mc:AlternateContent xmlns:mc="http://schemas.openxmlformats.org/markup-compatibility/2006">
                <mc:Choice xmlns:v="urn:schemas-microsoft-com:vml" Requires="v">
                  <p:oleObj spid="_x0000_s233887" name="Equation" r:id="rId18" imgW="444240" imgH="228600" progId="">
                    <p:embed/>
                  </p:oleObj>
                </mc:Choice>
                <mc:Fallback>
                  <p:oleObj name="Equation" r:id="rId18" imgW="444240" imgH="228600" progId="">
                    <p:embed/>
                    <p:pic>
                      <p:nvPicPr>
                        <p:cNvPr id="0" name="Picture 38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98865" y="4637565"/>
                          <a:ext cx="488950"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0" name="TextBox 19"/>
          <p:cNvSpPr txBox="1"/>
          <p:nvPr/>
        </p:nvSpPr>
        <p:spPr>
          <a:xfrm>
            <a:off x="309045" y="1133294"/>
            <a:ext cx="4992650" cy="1200329"/>
          </a:xfrm>
          <a:prstGeom prst="rect">
            <a:avLst/>
          </a:prstGeom>
          <a:noFill/>
        </p:spPr>
        <p:txBody>
          <a:bodyPr wrap="square" rtlCol="0">
            <a:spAutoFit/>
          </a:bodyPr>
          <a:lstStyle/>
          <a:p>
            <a:r>
              <a:rPr lang="en-US" sz="2400" dirty="0" smtClean="0">
                <a:latin typeface="Arial" pitchFamily="34" charset="0"/>
                <a:cs typeface="Arial" pitchFamily="34" charset="0"/>
              </a:rPr>
              <a:t>The heat transfer rate at the boiler can be found by applying the First Law,</a:t>
            </a:r>
          </a:p>
        </p:txBody>
      </p:sp>
      <p:graphicFrame>
        <p:nvGraphicFramePr>
          <p:cNvPr id="21" name="Object 20"/>
          <p:cNvGraphicFramePr>
            <a:graphicFrameLocks noChangeAspect="1"/>
          </p:cNvGraphicFramePr>
          <p:nvPr>
            <p:extLst>
              <p:ext uri="{D42A27DB-BD31-4B8C-83A1-F6EECF244321}">
                <p14:modId xmlns:p14="http://schemas.microsoft.com/office/powerpoint/2010/main" val="1708429387"/>
              </p:ext>
            </p:extLst>
          </p:nvPr>
        </p:nvGraphicFramePr>
        <p:xfrm>
          <a:off x="2123540" y="2364045"/>
          <a:ext cx="1910790" cy="488880"/>
        </p:xfrm>
        <a:graphic>
          <a:graphicData uri="http://schemas.openxmlformats.org/presentationml/2006/ole">
            <mc:AlternateContent xmlns:mc="http://schemas.openxmlformats.org/markup-compatibility/2006">
              <mc:Choice xmlns:v="urn:schemas-microsoft-com:vml" Requires="v">
                <p:oleObj spid="_x0000_s233888" name="Equation" r:id="rId20" imgW="1091880" imgH="279360" progId="">
                  <p:embed/>
                </p:oleObj>
              </mc:Choice>
              <mc:Fallback>
                <p:oleObj name="Equation" r:id="rId20" imgW="1091880" imgH="279360" progId="">
                  <p:embed/>
                  <p:pic>
                    <p:nvPicPr>
                      <p:cNvPr id="0" name="Picture 38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23540" y="2364045"/>
                        <a:ext cx="1910790" cy="4888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309045" y="3366103"/>
            <a:ext cx="8640083" cy="830997"/>
          </a:xfrm>
          <a:prstGeom prst="rect">
            <a:avLst/>
          </a:prstGeom>
          <a:noFill/>
        </p:spPr>
        <p:txBody>
          <a:bodyPr wrap="square" rtlCol="0">
            <a:spAutoFit/>
          </a:bodyPr>
          <a:lstStyle/>
          <a:p>
            <a:r>
              <a:rPr lang="en-US" sz="2400" dirty="0" smtClean="0">
                <a:latin typeface="Arial" pitchFamily="34" charset="0"/>
                <a:cs typeface="Arial" pitchFamily="34" charset="0"/>
              </a:rPr>
              <a:t>No flow rate information is given.  However, we can find the  heat transferred per lbm of steam entering the HPT,</a:t>
            </a:r>
          </a:p>
        </p:txBody>
      </p:sp>
      <p:graphicFrame>
        <p:nvGraphicFramePr>
          <p:cNvPr id="23" name="Object 22"/>
          <p:cNvGraphicFramePr>
            <a:graphicFrameLocks noChangeAspect="1"/>
          </p:cNvGraphicFramePr>
          <p:nvPr>
            <p:extLst>
              <p:ext uri="{D42A27DB-BD31-4B8C-83A1-F6EECF244321}">
                <p14:modId xmlns:p14="http://schemas.microsoft.com/office/powerpoint/2010/main" val="622107239"/>
              </p:ext>
            </p:extLst>
          </p:nvPr>
        </p:nvGraphicFramePr>
        <p:xfrm>
          <a:off x="1146433" y="4578350"/>
          <a:ext cx="1954213" cy="844550"/>
        </p:xfrm>
        <a:graphic>
          <a:graphicData uri="http://schemas.openxmlformats.org/presentationml/2006/ole">
            <mc:AlternateContent xmlns:mc="http://schemas.openxmlformats.org/markup-compatibility/2006">
              <mc:Choice xmlns:v="urn:schemas-microsoft-com:vml" Requires="v">
                <p:oleObj spid="_x0000_s233889" name="Equation" r:id="rId22" imgW="1117440" imgH="482400" progId="">
                  <p:embed/>
                </p:oleObj>
              </mc:Choice>
              <mc:Fallback>
                <p:oleObj name="Equation" r:id="rId22" imgW="1117440" imgH="482400" progId="">
                  <p:embed/>
                  <p:pic>
                    <p:nvPicPr>
                      <p:cNvPr id="0" name="Picture 39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46433" y="4578350"/>
                        <a:ext cx="1954213"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3511" name="Picture 39"/>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519750" y="4627423"/>
            <a:ext cx="5229225" cy="733425"/>
          </a:xfrm>
          <a:prstGeom prst="rect">
            <a:avLst/>
          </a:prstGeom>
          <a:noFill/>
          <a:ln w="9525">
            <a:solidFill>
              <a:schemeClr val="accent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10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3511"/>
                                        </p:tgtEl>
                                        <p:attrNameLst>
                                          <p:attrName>style.visibility</p:attrName>
                                        </p:attrNameLst>
                                      </p:cBhvr>
                                      <p:to>
                                        <p:strVal val="visible"/>
                                      </p:to>
                                    </p:set>
                                    <p:animEffect transition="in" filter="wipe(left)">
                                      <p:cBhvr>
                                        <p:cTn id="22" dur="500"/>
                                        <p:tgtEl>
                                          <p:spTgt spid="233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Turbine Modeling</a:t>
            </a:r>
            <a:endParaRPr lang="en-US" dirty="0"/>
          </a:p>
        </p:txBody>
      </p:sp>
      <p:sp>
        <p:nvSpPr>
          <p:cNvPr id="3" name="Slide Number Placeholder 2"/>
          <p:cNvSpPr>
            <a:spLocks noGrp="1"/>
          </p:cNvSpPr>
          <p:nvPr>
            <p:ph type="sldNum" sz="quarter" idx="12"/>
          </p:nvPr>
        </p:nvSpPr>
        <p:spPr/>
        <p:txBody>
          <a:bodyPr/>
          <a:lstStyle/>
          <a:p>
            <a:pPr algn="l"/>
            <a:fld id="{16890861-4B16-40B9-9EE8-90F7D404DB3D}" type="slidenum">
              <a:rPr lang="en-US" smtClean="0"/>
              <a:pPr algn="l"/>
              <a:t>14</a:t>
            </a:fld>
            <a:endParaRPr lang="en-US" dirty="0"/>
          </a:p>
        </p:txBody>
      </p:sp>
      <p:grpSp>
        <p:nvGrpSpPr>
          <p:cNvPr id="19" name="Group 18"/>
          <p:cNvGrpSpPr>
            <a:grpSpLocks noChangeAspect="1"/>
          </p:cNvGrpSpPr>
          <p:nvPr/>
        </p:nvGrpSpPr>
        <p:grpSpPr>
          <a:xfrm>
            <a:off x="5378505" y="87765"/>
            <a:ext cx="3683070" cy="3226020"/>
            <a:chOff x="1998865" y="1351924"/>
            <a:chExt cx="5121872" cy="4486275"/>
          </a:xfrm>
        </p:grpSpPr>
        <p:grpSp>
          <p:nvGrpSpPr>
            <p:cNvPr id="4" name="Group 3"/>
            <p:cNvGrpSpPr/>
            <p:nvPr/>
          </p:nvGrpSpPr>
          <p:grpSpPr>
            <a:xfrm>
              <a:off x="2037270" y="1351924"/>
              <a:ext cx="5083467" cy="4486275"/>
              <a:chOff x="269768" y="1193800"/>
              <a:chExt cx="5083467" cy="4486275"/>
            </a:xfrm>
          </p:grpSpPr>
          <p:pic>
            <p:nvPicPr>
              <p:cNvPr id="5" name="Picture 2" descr="Fig08_09"/>
              <p:cNvPicPr preferRelativeResize="0">
                <a:picLocks noChangeAspect="1" noChangeArrowheads="1"/>
              </p:cNvPicPr>
              <p:nvPr>
                <p:custDataLst>
                  <p:tags r:id="rId2"/>
                </p:custDataLst>
              </p:nvPr>
            </p:nvPicPr>
            <p:blipFill rotWithShape="1">
              <a:blip r:embed="rId5" cstate="print">
                <a:extLst>
                  <a:ext uri="{28A0092B-C50C-407E-A947-70E740481C1C}">
                    <a14:useLocalDpi xmlns:a14="http://schemas.microsoft.com/office/drawing/2010/main" val="0"/>
                  </a:ext>
                </a:extLst>
              </a:blip>
              <a:srcRect r="40507"/>
              <a:stretch/>
            </p:blipFill>
            <p:spPr bwMode="auto">
              <a:xfrm>
                <a:off x="457200" y="1193800"/>
                <a:ext cx="4896035"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960460" y="1866607"/>
                <a:ext cx="614480"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65495" y="1355130"/>
                <a:ext cx="614480"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20132822">
                <a:off x="2602234" y="2725513"/>
                <a:ext cx="806942"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9768" y="3813050"/>
                <a:ext cx="500137" cy="64067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18380" y="2852925"/>
                <a:ext cx="500137" cy="54470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89420" y="3736240"/>
                <a:ext cx="576075" cy="47273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2" name="Object 11"/>
            <p:cNvGraphicFramePr>
              <a:graphicFrameLocks noChangeAspect="1"/>
            </p:cNvGraphicFramePr>
            <p:nvPr>
              <p:extLst>
                <p:ext uri="{D42A27DB-BD31-4B8C-83A1-F6EECF244321}">
                  <p14:modId xmlns:p14="http://schemas.microsoft.com/office/powerpoint/2010/main" val="2319339987"/>
                </p:ext>
              </p:extLst>
            </p:nvPr>
          </p:nvGraphicFramePr>
          <p:xfrm>
            <a:off x="4002871" y="1679970"/>
            <a:ext cx="991584" cy="418968"/>
          </p:xfrm>
          <a:graphic>
            <a:graphicData uri="http://schemas.openxmlformats.org/presentationml/2006/ole">
              <mc:AlternateContent xmlns:mc="http://schemas.openxmlformats.org/markup-compatibility/2006">
                <mc:Choice xmlns:v="urn:schemas-microsoft-com:vml" Requires="v">
                  <p:oleObj spid="_x0000_s234995" name="Equation" r:id="rId6" imgW="901440" imgH="380880" progId="">
                    <p:embed/>
                  </p:oleObj>
                </mc:Choice>
                <mc:Fallback>
                  <p:oleObj name="Equation" r:id="rId6" imgW="901440" imgH="380880" progId="">
                    <p:embed/>
                    <p:pic>
                      <p:nvPicPr>
                        <p:cNvPr id="0" name="Picture 4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2871" y="1679970"/>
                          <a:ext cx="991584" cy="4189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036998387"/>
                </p:ext>
              </p:extLst>
            </p:nvPr>
          </p:nvGraphicFramePr>
          <p:xfrm>
            <a:off x="4417762" y="2776115"/>
            <a:ext cx="922338" cy="250825"/>
          </p:xfrm>
          <a:graphic>
            <a:graphicData uri="http://schemas.openxmlformats.org/presentationml/2006/ole">
              <mc:AlternateContent xmlns:mc="http://schemas.openxmlformats.org/markup-compatibility/2006">
                <mc:Choice xmlns:v="urn:schemas-microsoft-com:vml" Requires="v">
                  <p:oleObj spid="_x0000_s234996" name="Equation" r:id="rId8" imgW="838080" imgH="228600" progId="">
                    <p:embed/>
                  </p:oleObj>
                </mc:Choice>
                <mc:Fallback>
                  <p:oleObj name="Equation" r:id="rId8" imgW="838080" imgH="228600" progId="">
                    <p:embed/>
                    <p:pic>
                      <p:nvPicPr>
                        <p:cNvPr id="0" name="Picture 46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7762" y="2776115"/>
                          <a:ext cx="922338"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054505223"/>
                </p:ext>
              </p:extLst>
            </p:nvPr>
          </p:nvGraphicFramePr>
          <p:xfrm>
            <a:off x="6223000" y="3054350"/>
            <a:ext cx="741363" cy="250825"/>
          </p:xfrm>
          <a:graphic>
            <a:graphicData uri="http://schemas.openxmlformats.org/presentationml/2006/ole">
              <mc:AlternateContent xmlns:mc="http://schemas.openxmlformats.org/markup-compatibility/2006">
                <mc:Choice xmlns:v="urn:schemas-microsoft-com:vml" Requires="v">
                  <p:oleObj spid="_x0000_s234997" name="Equation" r:id="rId10" imgW="672840" imgH="228600" progId="">
                    <p:embed/>
                  </p:oleObj>
                </mc:Choice>
                <mc:Fallback>
                  <p:oleObj name="Equation" r:id="rId10" imgW="672840" imgH="228600" progId="">
                    <p:embed/>
                    <p:pic>
                      <p:nvPicPr>
                        <p:cNvPr id="0" name="Picture 46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23000" y="3054350"/>
                          <a:ext cx="741363"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943965795"/>
                </p:ext>
              </p:extLst>
            </p:nvPr>
          </p:nvGraphicFramePr>
          <p:xfrm>
            <a:off x="6314262" y="4892675"/>
            <a:ext cx="754063" cy="417513"/>
          </p:xfrm>
          <a:graphic>
            <a:graphicData uri="http://schemas.openxmlformats.org/presentationml/2006/ole">
              <mc:AlternateContent xmlns:mc="http://schemas.openxmlformats.org/markup-compatibility/2006">
                <mc:Choice xmlns:v="urn:schemas-microsoft-com:vml" Requires="v">
                  <p:oleObj spid="_x0000_s234998" name="Equation" r:id="rId12" imgW="685800" imgH="380880" progId="">
                    <p:embed/>
                  </p:oleObj>
                </mc:Choice>
                <mc:Fallback>
                  <p:oleObj name="Equation" r:id="rId12" imgW="685800" imgH="380880" progId="">
                    <p:embed/>
                    <p:pic>
                      <p:nvPicPr>
                        <p:cNvPr id="0" name="Picture 46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14262" y="4892675"/>
                          <a:ext cx="754063"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670073296"/>
                </p:ext>
              </p:extLst>
            </p:nvPr>
          </p:nvGraphicFramePr>
          <p:xfrm>
            <a:off x="4955433" y="4197100"/>
            <a:ext cx="922337" cy="250825"/>
          </p:xfrm>
          <a:graphic>
            <a:graphicData uri="http://schemas.openxmlformats.org/presentationml/2006/ole">
              <mc:AlternateContent xmlns:mc="http://schemas.openxmlformats.org/markup-compatibility/2006">
                <mc:Choice xmlns:v="urn:schemas-microsoft-com:vml" Requires="v">
                  <p:oleObj spid="_x0000_s234999" name="Equation" r:id="rId14" imgW="838080" imgH="228600" progId="">
                    <p:embed/>
                  </p:oleObj>
                </mc:Choice>
                <mc:Fallback>
                  <p:oleObj name="Equation" r:id="rId14" imgW="838080" imgH="228600" progId="">
                    <p:embed/>
                    <p:pic>
                      <p:nvPicPr>
                        <p:cNvPr id="0" name="Picture 46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55433" y="4197100"/>
                          <a:ext cx="922337"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47639050"/>
                </p:ext>
              </p:extLst>
            </p:nvPr>
          </p:nvGraphicFramePr>
          <p:xfrm>
            <a:off x="2882180" y="4048125"/>
            <a:ext cx="922338" cy="417513"/>
          </p:xfrm>
          <a:graphic>
            <a:graphicData uri="http://schemas.openxmlformats.org/presentationml/2006/ole">
              <mc:AlternateContent xmlns:mc="http://schemas.openxmlformats.org/markup-compatibility/2006">
                <mc:Choice xmlns:v="urn:schemas-microsoft-com:vml" Requires="v">
                  <p:oleObj spid="_x0000_s235000" name="Equation" r:id="rId16" imgW="838080" imgH="380880" progId="">
                    <p:embed/>
                  </p:oleObj>
                </mc:Choice>
                <mc:Fallback>
                  <p:oleObj name="Equation" r:id="rId16" imgW="838080" imgH="380880" progId="">
                    <p:embed/>
                    <p:pic>
                      <p:nvPicPr>
                        <p:cNvPr id="0" name="Picture 46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82180" y="4048125"/>
                          <a:ext cx="922338"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037509723"/>
                </p:ext>
              </p:extLst>
            </p:nvPr>
          </p:nvGraphicFramePr>
          <p:xfrm>
            <a:off x="1998865" y="4637565"/>
            <a:ext cx="488950" cy="250825"/>
          </p:xfrm>
          <a:graphic>
            <a:graphicData uri="http://schemas.openxmlformats.org/presentationml/2006/ole">
              <mc:AlternateContent xmlns:mc="http://schemas.openxmlformats.org/markup-compatibility/2006">
                <mc:Choice xmlns:v="urn:schemas-microsoft-com:vml" Requires="v">
                  <p:oleObj spid="_x0000_s235001" name="Equation" r:id="rId18" imgW="444240" imgH="228600" progId="">
                    <p:embed/>
                  </p:oleObj>
                </mc:Choice>
                <mc:Fallback>
                  <p:oleObj name="Equation" r:id="rId18" imgW="444240" imgH="228600" progId="">
                    <p:embed/>
                    <p:pic>
                      <p:nvPicPr>
                        <p:cNvPr id="0" name="Picture 46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98865" y="4637565"/>
                          <a:ext cx="488950"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0" name="TextBox 19"/>
          <p:cNvSpPr txBox="1"/>
          <p:nvPr/>
        </p:nvSpPr>
        <p:spPr>
          <a:xfrm>
            <a:off x="309045" y="1162300"/>
            <a:ext cx="4992650" cy="830997"/>
          </a:xfrm>
          <a:prstGeom prst="rect">
            <a:avLst/>
          </a:prstGeom>
          <a:noFill/>
        </p:spPr>
        <p:txBody>
          <a:bodyPr wrap="square" rtlCol="0">
            <a:spAutoFit/>
          </a:bodyPr>
          <a:lstStyle/>
          <a:p>
            <a:r>
              <a:rPr lang="en-US" sz="2400" dirty="0" smtClean="0">
                <a:latin typeface="Arial" pitchFamily="34" charset="0"/>
                <a:cs typeface="Arial" pitchFamily="34" charset="0"/>
              </a:rPr>
              <a:t>The thermal efficiency of the cycle is given by,</a:t>
            </a:r>
          </a:p>
        </p:txBody>
      </p:sp>
      <p:graphicFrame>
        <p:nvGraphicFramePr>
          <p:cNvPr id="21" name="Object 20"/>
          <p:cNvGraphicFramePr>
            <a:graphicFrameLocks noChangeAspect="1"/>
          </p:cNvGraphicFramePr>
          <p:nvPr>
            <p:extLst>
              <p:ext uri="{D42A27DB-BD31-4B8C-83A1-F6EECF244321}">
                <p14:modId xmlns:p14="http://schemas.microsoft.com/office/powerpoint/2010/main" val="2116717082"/>
              </p:ext>
            </p:extLst>
          </p:nvPr>
        </p:nvGraphicFramePr>
        <p:xfrm>
          <a:off x="851705" y="2084825"/>
          <a:ext cx="2222500" cy="822325"/>
        </p:xfrm>
        <a:graphic>
          <a:graphicData uri="http://schemas.openxmlformats.org/presentationml/2006/ole">
            <mc:AlternateContent xmlns:mc="http://schemas.openxmlformats.org/markup-compatibility/2006">
              <mc:Choice xmlns:v="urn:schemas-microsoft-com:vml" Requires="v">
                <p:oleObj spid="_x0000_s235002" name="Equation" r:id="rId20" imgW="1269720" imgH="469800" progId="">
                  <p:embed/>
                </p:oleObj>
              </mc:Choice>
              <mc:Fallback>
                <p:oleObj name="Equation" r:id="rId20" imgW="1269720" imgH="469800" progId="">
                  <p:embed/>
                  <p:pic>
                    <p:nvPicPr>
                      <p:cNvPr id="0" name="Picture 47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51705" y="2084825"/>
                        <a:ext cx="2222500" cy="82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309045" y="3044885"/>
            <a:ext cx="4397358" cy="461665"/>
          </a:xfrm>
          <a:prstGeom prst="rect">
            <a:avLst/>
          </a:prstGeom>
          <a:noFill/>
        </p:spPr>
        <p:txBody>
          <a:bodyPr wrap="none" rtlCol="0">
            <a:spAutoFit/>
          </a:bodyPr>
          <a:lstStyle/>
          <a:p>
            <a:r>
              <a:rPr lang="en-US" sz="2400" dirty="0" smtClean="0">
                <a:latin typeface="Arial" pitchFamily="34" charset="0"/>
                <a:cs typeface="Arial" pitchFamily="34" charset="0"/>
              </a:rPr>
              <a:t>The turbine power delivered is,</a:t>
            </a:r>
          </a:p>
        </p:txBody>
      </p:sp>
      <p:graphicFrame>
        <p:nvGraphicFramePr>
          <p:cNvPr id="24" name="Object 23"/>
          <p:cNvGraphicFramePr>
            <a:graphicFrameLocks noChangeAspect="1"/>
          </p:cNvGraphicFramePr>
          <p:nvPr>
            <p:extLst>
              <p:ext uri="{D42A27DB-BD31-4B8C-83A1-F6EECF244321}">
                <p14:modId xmlns:p14="http://schemas.microsoft.com/office/powerpoint/2010/main" val="2500481093"/>
              </p:ext>
            </p:extLst>
          </p:nvPr>
        </p:nvGraphicFramePr>
        <p:xfrm>
          <a:off x="1266978" y="3689230"/>
          <a:ext cx="2644775" cy="444500"/>
        </p:xfrm>
        <a:graphic>
          <a:graphicData uri="http://schemas.openxmlformats.org/presentationml/2006/ole">
            <mc:AlternateContent xmlns:mc="http://schemas.openxmlformats.org/markup-compatibility/2006">
              <mc:Choice xmlns:v="urn:schemas-microsoft-com:vml" Requires="v">
                <p:oleObj spid="_x0000_s235003" name="Equation" r:id="rId22" imgW="1511280" imgH="253800" progId="">
                  <p:embed/>
                </p:oleObj>
              </mc:Choice>
              <mc:Fallback>
                <p:oleObj name="Equation" r:id="rId22" imgW="1511280" imgH="253800" progId="">
                  <p:embed/>
                  <p:pic>
                    <p:nvPicPr>
                      <p:cNvPr id="0" name="Picture 47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66978" y="3689230"/>
                        <a:ext cx="2644775"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662892481"/>
              </p:ext>
            </p:extLst>
          </p:nvPr>
        </p:nvGraphicFramePr>
        <p:xfrm>
          <a:off x="1196449" y="4265305"/>
          <a:ext cx="2622550" cy="844550"/>
        </p:xfrm>
        <a:graphic>
          <a:graphicData uri="http://schemas.openxmlformats.org/presentationml/2006/ole">
            <mc:AlternateContent xmlns:mc="http://schemas.openxmlformats.org/markup-compatibility/2006">
              <mc:Choice xmlns:v="urn:schemas-microsoft-com:vml" Requires="v">
                <p:oleObj spid="_x0000_s235004" name="Equation" r:id="rId24" imgW="1498320" imgH="482400" progId="">
                  <p:embed/>
                </p:oleObj>
              </mc:Choice>
              <mc:Fallback>
                <p:oleObj name="Equation" r:id="rId24" imgW="1498320" imgH="482400" progId="">
                  <p:embed/>
                  <p:pic>
                    <p:nvPicPr>
                      <p:cNvPr id="0" name="Picture 47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96449" y="4265305"/>
                        <a:ext cx="2622550"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833087160"/>
              </p:ext>
            </p:extLst>
          </p:nvPr>
        </p:nvGraphicFramePr>
        <p:xfrm>
          <a:off x="1266978" y="5110215"/>
          <a:ext cx="2822575" cy="844550"/>
        </p:xfrm>
        <a:graphic>
          <a:graphicData uri="http://schemas.openxmlformats.org/presentationml/2006/ole">
            <mc:AlternateContent xmlns:mc="http://schemas.openxmlformats.org/markup-compatibility/2006">
              <mc:Choice xmlns:v="urn:schemas-microsoft-com:vml" Requires="v">
                <p:oleObj spid="_x0000_s235005" name="Equation" r:id="rId26" imgW="1612800" imgH="482400" progId="">
                  <p:embed/>
                </p:oleObj>
              </mc:Choice>
              <mc:Fallback>
                <p:oleObj name="Equation" r:id="rId26" imgW="1612800" imgH="482400" progId="">
                  <p:embed/>
                  <p:pic>
                    <p:nvPicPr>
                      <p:cNvPr id="0" name="Picture 47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266978" y="5110215"/>
                        <a:ext cx="2822575"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Box 26"/>
          <p:cNvSpPr txBox="1"/>
          <p:nvPr/>
        </p:nvSpPr>
        <p:spPr>
          <a:xfrm>
            <a:off x="4926815" y="5118820"/>
            <a:ext cx="3831330" cy="830997"/>
          </a:xfrm>
          <a:prstGeom prst="rect">
            <a:avLst/>
          </a:prstGeom>
          <a:noFill/>
        </p:spPr>
        <p:txBody>
          <a:bodyPr wrap="square" rtlCol="0">
            <a:spAutoFit/>
          </a:bodyPr>
          <a:lstStyle/>
          <a:p>
            <a:r>
              <a:rPr lang="en-US" sz="2400" dirty="0" smtClean="0">
                <a:latin typeface="Arial" pitchFamily="34" charset="0"/>
                <a:cs typeface="Arial" pitchFamily="34" charset="0"/>
              </a:rPr>
              <a:t>The flow fractions need to be determined!</a:t>
            </a:r>
          </a:p>
        </p:txBody>
      </p:sp>
      <p:cxnSp>
        <p:nvCxnSpPr>
          <p:cNvPr id="29" name="Straight Connector 28"/>
          <p:cNvCxnSpPr>
            <a:stCxn id="27" idx="1"/>
          </p:cNvCxnSpPr>
          <p:nvPr/>
        </p:nvCxnSpPr>
        <p:spPr>
          <a:xfrm flipH="1" flipV="1">
            <a:off x="4326086" y="5534318"/>
            <a:ext cx="600729" cy="1"/>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23" name="Object 22"/>
          <p:cNvGraphicFramePr>
            <a:graphicFrameLocks noChangeAspect="1"/>
          </p:cNvGraphicFramePr>
          <p:nvPr>
            <p:extLst>
              <p:ext uri="{D42A27DB-BD31-4B8C-83A1-F6EECF244321}">
                <p14:modId xmlns:p14="http://schemas.microsoft.com/office/powerpoint/2010/main" val="2798420486"/>
              </p:ext>
            </p:extLst>
          </p:nvPr>
        </p:nvGraphicFramePr>
        <p:xfrm>
          <a:off x="3035800" y="2084825"/>
          <a:ext cx="2089150" cy="866775"/>
        </p:xfrm>
        <a:graphic>
          <a:graphicData uri="http://schemas.openxmlformats.org/presentationml/2006/ole">
            <mc:AlternateContent xmlns:mc="http://schemas.openxmlformats.org/markup-compatibility/2006">
              <mc:Choice xmlns:v="urn:schemas-microsoft-com:vml" Requires="v">
                <p:oleObj spid="_x0000_s235006" name="Equation" r:id="rId28" imgW="1193760" imgH="495000" progId="">
                  <p:embed/>
                </p:oleObj>
              </mc:Choice>
              <mc:Fallback>
                <p:oleObj name="Equation" r:id="rId28" imgW="1193760" imgH="495000" progId="">
                  <p:embed/>
                  <p:pic>
                    <p:nvPicPr>
                      <p:cNvPr id="0" name="Picture 47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035800" y="2084825"/>
                        <a:ext cx="2089150"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0610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par>
                          <p:cTn id="38" fill="hold">
                            <p:stCondLst>
                              <p:cond delay="500"/>
                            </p:stCondLst>
                            <p:childTnLst>
                              <p:par>
                                <p:cTn id="39" presetID="22" presetClass="entr" presetSubtype="2"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right)">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Pump Modeling</a:t>
            </a:r>
            <a:endParaRPr lang="en-US" dirty="0"/>
          </a:p>
        </p:txBody>
      </p:sp>
      <p:sp>
        <p:nvSpPr>
          <p:cNvPr id="3" name="Slide Number Placeholder 2"/>
          <p:cNvSpPr>
            <a:spLocks noGrp="1"/>
          </p:cNvSpPr>
          <p:nvPr>
            <p:ph type="sldNum" sz="quarter" idx="12"/>
          </p:nvPr>
        </p:nvSpPr>
        <p:spPr/>
        <p:txBody>
          <a:bodyPr/>
          <a:lstStyle/>
          <a:p>
            <a:pPr algn="l"/>
            <a:fld id="{16890861-4B16-40B9-9EE8-90F7D404DB3D}" type="slidenum">
              <a:rPr lang="en-US" smtClean="0"/>
              <a:pPr algn="l"/>
              <a:t>15</a:t>
            </a:fld>
            <a:endParaRPr lang="en-US" dirty="0"/>
          </a:p>
        </p:txBody>
      </p:sp>
      <p:grpSp>
        <p:nvGrpSpPr>
          <p:cNvPr id="19" name="Group 18"/>
          <p:cNvGrpSpPr>
            <a:grpSpLocks noChangeAspect="1"/>
          </p:cNvGrpSpPr>
          <p:nvPr/>
        </p:nvGrpSpPr>
        <p:grpSpPr>
          <a:xfrm>
            <a:off x="5378505" y="87765"/>
            <a:ext cx="3683070" cy="3226020"/>
            <a:chOff x="1998865" y="1351924"/>
            <a:chExt cx="5121872" cy="4486275"/>
          </a:xfrm>
        </p:grpSpPr>
        <p:grpSp>
          <p:nvGrpSpPr>
            <p:cNvPr id="4" name="Group 3"/>
            <p:cNvGrpSpPr/>
            <p:nvPr/>
          </p:nvGrpSpPr>
          <p:grpSpPr>
            <a:xfrm>
              <a:off x="2037270" y="1351924"/>
              <a:ext cx="5083467" cy="4486275"/>
              <a:chOff x="269768" y="1193800"/>
              <a:chExt cx="5083467" cy="4486275"/>
            </a:xfrm>
          </p:grpSpPr>
          <p:pic>
            <p:nvPicPr>
              <p:cNvPr id="5" name="Picture 2" descr="Fig08_09"/>
              <p:cNvPicPr preferRelativeResize="0">
                <a:picLocks noChangeAspect="1" noChangeArrowheads="1"/>
              </p:cNvPicPr>
              <p:nvPr>
                <p:custDataLst>
                  <p:tags r:id="rId2"/>
                </p:custDataLst>
              </p:nvPr>
            </p:nvPicPr>
            <p:blipFill rotWithShape="1">
              <a:blip r:embed="rId5" cstate="print">
                <a:extLst>
                  <a:ext uri="{28A0092B-C50C-407E-A947-70E740481C1C}">
                    <a14:useLocalDpi xmlns:a14="http://schemas.microsoft.com/office/drawing/2010/main" val="0"/>
                  </a:ext>
                </a:extLst>
              </a:blip>
              <a:srcRect r="40507"/>
              <a:stretch/>
            </p:blipFill>
            <p:spPr bwMode="auto">
              <a:xfrm>
                <a:off x="457200" y="1193800"/>
                <a:ext cx="4896035"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960460" y="1866607"/>
                <a:ext cx="614480"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65495" y="1355130"/>
                <a:ext cx="614480"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20132822">
                <a:off x="2602234" y="2725513"/>
                <a:ext cx="806942"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9768" y="3813050"/>
                <a:ext cx="500137" cy="64067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18380" y="2852925"/>
                <a:ext cx="500137" cy="54470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89420" y="3736240"/>
                <a:ext cx="576075" cy="47273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2" name="Object 11"/>
            <p:cNvGraphicFramePr>
              <a:graphicFrameLocks noChangeAspect="1"/>
            </p:cNvGraphicFramePr>
            <p:nvPr>
              <p:extLst>
                <p:ext uri="{D42A27DB-BD31-4B8C-83A1-F6EECF244321}">
                  <p14:modId xmlns:p14="http://schemas.microsoft.com/office/powerpoint/2010/main" val="2319339987"/>
                </p:ext>
              </p:extLst>
            </p:nvPr>
          </p:nvGraphicFramePr>
          <p:xfrm>
            <a:off x="4002871" y="1679970"/>
            <a:ext cx="991584" cy="418968"/>
          </p:xfrm>
          <a:graphic>
            <a:graphicData uri="http://schemas.openxmlformats.org/presentationml/2006/ole">
              <mc:AlternateContent xmlns:mc="http://schemas.openxmlformats.org/markup-compatibility/2006">
                <mc:Choice xmlns:v="urn:schemas-microsoft-com:vml" Requires="v">
                  <p:oleObj spid="_x0000_s236039" name="Equation" r:id="rId6" imgW="901440" imgH="380880" progId="">
                    <p:embed/>
                  </p:oleObj>
                </mc:Choice>
                <mc:Fallback>
                  <p:oleObj name="Equation" r:id="rId6" imgW="901440" imgH="380880" progId="">
                    <p:embed/>
                    <p:pic>
                      <p:nvPicPr>
                        <p:cNvPr id="0" name="Picture 4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2871" y="1679970"/>
                          <a:ext cx="991584" cy="4189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036998387"/>
                </p:ext>
              </p:extLst>
            </p:nvPr>
          </p:nvGraphicFramePr>
          <p:xfrm>
            <a:off x="4417762" y="2776115"/>
            <a:ext cx="922338" cy="250825"/>
          </p:xfrm>
          <a:graphic>
            <a:graphicData uri="http://schemas.openxmlformats.org/presentationml/2006/ole">
              <mc:AlternateContent xmlns:mc="http://schemas.openxmlformats.org/markup-compatibility/2006">
                <mc:Choice xmlns:v="urn:schemas-microsoft-com:vml" Requires="v">
                  <p:oleObj spid="_x0000_s236040" name="Equation" r:id="rId8" imgW="838080" imgH="228600" progId="">
                    <p:embed/>
                  </p:oleObj>
                </mc:Choice>
                <mc:Fallback>
                  <p:oleObj name="Equation" r:id="rId8" imgW="838080" imgH="228600" progId="">
                    <p:embed/>
                    <p:pic>
                      <p:nvPicPr>
                        <p:cNvPr id="0" name="Picture 48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7762" y="2776115"/>
                          <a:ext cx="922338"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054505223"/>
                </p:ext>
              </p:extLst>
            </p:nvPr>
          </p:nvGraphicFramePr>
          <p:xfrm>
            <a:off x="6223000" y="3054350"/>
            <a:ext cx="741363" cy="250825"/>
          </p:xfrm>
          <a:graphic>
            <a:graphicData uri="http://schemas.openxmlformats.org/presentationml/2006/ole">
              <mc:AlternateContent xmlns:mc="http://schemas.openxmlformats.org/markup-compatibility/2006">
                <mc:Choice xmlns:v="urn:schemas-microsoft-com:vml" Requires="v">
                  <p:oleObj spid="_x0000_s236041" name="Equation" r:id="rId10" imgW="672840" imgH="228600" progId="">
                    <p:embed/>
                  </p:oleObj>
                </mc:Choice>
                <mc:Fallback>
                  <p:oleObj name="Equation" r:id="rId10" imgW="672840" imgH="228600" progId="">
                    <p:embed/>
                    <p:pic>
                      <p:nvPicPr>
                        <p:cNvPr id="0" name="Picture 48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23000" y="3054350"/>
                          <a:ext cx="741363"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943965795"/>
                </p:ext>
              </p:extLst>
            </p:nvPr>
          </p:nvGraphicFramePr>
          <p:xfrm>
            <a:off x="6314262" y="4892675"/>
            <a:ext cx="754063" cy="417513"/>
          </p:xfrm>
          <a:graphic>
            <a:graphicData uri="http://schemas.openxmlformats.org/presentationml/2006/ole">
              <mc:AlternateContent xmlns:mc="http://schemas.openxmlformats.org/markup-compatibility/2006">
                <mc:Choice xmlns:v="urn:schemas-microsoft-com:vml" Requires="v">
                  <p:oleObj spid="_x0000_s236042" name="Equation" r:id="rId12" imgW="685800" imgH="380880" progId="">
                    <p:embed/>
                  </p:oleObj>
                </mc:Choice>
                <mc:Fallback>
                  <p:oleObj name="Equation" r:id="rId12" imgW="685800" imgH="380880" progId="">
                    <p:embed/>
                    <p:pic>
                      <p:nvPicPr>
                        <p:cNvPr id="0" name="Picture 48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14262" y="4892675"/>
                          <a:ext cx="754063"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670073296"/>
                </p:ext>
              </p:extLst>
            </p:nvPr>
          </p:nvGraphicFramePr>
          <p:xfrm>
            <a:off x="4955433" y="4197100"/>
            <a:ext cx="922337" cy="250825"/>
          </p:xfrm>
          <a:graphic>
            <a:graphicData uri="http://schemas.openxmlformats.org/presentationml/2006/ole">
              <mc:AlternateContent xmlns:mc="http://schemas.openxmlformats.org/markup-compatibility/2006">
                <mc:Choice xmlns:v="urn:schemas-microsoft-com:vml" Requires="v">
                  <p:oleObj spid="_x0000_s236043" name="Equation" r:id="rId14" imgW="838080" imgH="228600" progId="">
                    <p:embed/>
                  </p:oleObj>
                </mc:Choice>
                <mc:Fallback>
                  <p:oleObj name="Equation" r:id="rId14" imgW="838080" imgH="228600" progId="">
                    <p:embed/>
                    <p:pic>
                      <p:nvPicPr>
                        <p:cNvPr id="0" name="Picture 48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55433" y="4197100"/>
                          <a:ext cx="922337"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47639050"/>
                </p:ext>
              </p:extLst>
            </p:nvPr>
          </p:nvGraphicFramePr>
          <p:xfrm>
            <a:off x="2882180" y="4048125"/>
            <a:ext cx="922338" cy="417513"/>
          </p:xfrm>
          <a:graphic>
            <a:graphicData uri="http://schemas.openxmlformats.org/presentationml/2006/ole">
              <mc:AlternateContent xmlns:mc="http://schemas.openxmlformats.org/markup-compatibility/2006">
                <mc:Choice xmlns:v="urn:schemas-microsoft-com:vml" Requires="v">
                  <p:oleObj spid="_x0000_s236044" name="Equation" r:id="rId16" imgW="838080" imgH="380880" progId="">
                    <p:embed/>
                  </p:oleObj>
                </mc:Choice>
                <mc:Fallback>
                  <p:oleObj name="Equation" r:id="rId16" imgW="838080" imgH="380880" progId="">
                    <p:embed/>
                    <p:pic>
                      <p:nvPicPr>
                        <p:cNvPr id="0" name="Picture 48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82180" y="4048125"/>
                          <a:ext cx="922338"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037509723"/>
                </p:ext>
              </p:extLst>
            </p:nvPr>
          </p:nvGraphicFramePr>
          <p:xfrm>
            <a:off x="1998865" y="4637565"/>
            <a:ext cx="488950" cy="250825"/>
          </p:xfrm>
          <a:graphic>
            <a:graphicData uri="http://schemas.openxmlformats.org/presentationml/2006/ole">
              <mc:AlternateContent xmlns:mc="http://schemas.openxmlformats.org/markup-compatibility/2006">
                <mc:Choice xmlns:v="urn:schemas-microsoft-com:vml" Requires="v">
                  <p:oleObj spid="_x0000_s236045" name="Equation" r:id="rId18" imgW="444240" imgH="228600" progId="">
                    <p:embed/>
                  </p:oleObj>
                </mc:Choice>
                <mc:Fallback>
                  <p:oleObj name="Equation" r:id="rId18" imgW="444240" imgH="228600" progId="">
                    <p:embed/>
                    <p:pic>
                      <p:nvPicPr>
                        <p:cNvPr id="0" name="Picture 48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98865" y="4637565"/>
                          <a:ext cx="488950"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0" name="TextBox 19"/>
          <p:cNvSpPr txBox="1"/>
          <p:nvPr/>
        </p:nvSpPr>
        <p:spPr>
          <a:xfrm>
            <a:off x="309045" y="1195286"/>
            <a:ext cx="4806090" cy="830997"/>
          </a:xfrm>
          <a:prstGeom prst="rect">
            <a:avLst/>
          </a:prstGeom>
          <a:noFill/>
        </p:spPr>
        <p:txBody>
          <a:bodyPr wrap="square" rtlCol="0">
            <a:spAutoFit/>
          </a:bodyPr>
          <a:lstStyle/>
          <a:p>
            <a:r>
              <a:rPr lang="en-US" sz="2400" dirty="0" smtClean="0">
                <a:latin typeface="Arial" pitchFamily="34" charset="0"/>
                <a:cs typeface="Arial" pitchFamily="34" charset="0"/>
              </a:rPr>
              <a:t>There are two pumps in the cycle.  Therefore,</a:t>
            </a:r>
          </a:p>
        </p:txBody>
      </p:sp>
      <p:graphicFrame>
        <p:nvGraphicFramePr>
          <p:cNvPr id="21" name="Object 20"/>
          <p:cNvGraphicFramePr>
            <a:graphicFrameLocks noChangeAspect="1"/>
          </p:cNvGraphicFramePr>
          <p:nvPr>
            <p:extLst>
              <p:ext uri="{D42A27DB-BD31-4B8C-83A1-F6EECF244321}">
                <p14:modId xmlns:p14="http://schemas.microsoft.com/office/powerpoint/2010/main" val="2146613878"/>
              </p:ext>
            </p:extLst>
          </p:nvPr>
        </p:nvGraphicFramePr>
        <p:xfrm>
          <a:off x="852180" y="2189371"/>
          <a:ext cx="1666875" cy="444500"/>
        </p:xfrm>
        <a:graphic>
          <a:graphicData uri="http://schemas.openxmlformats.org/presentationml/2006/ole">
            <mc:AlternateContent xmlns:mc="http://schemas.openxmlformats.org/markup-compatibility/2006">
              <mc:Choice xmlns:v="urn:schemas-microsoft-com:vml" Requires="v">
                <p:oleObj spid="_x0000_s236046" name="Equation" r:id="rId20" imgW="952200" imgH="253800" progId="">
                  <p:embed/>
                </p:oleObj>
              </mc:Choice>
              <mc:Fallback>
                <p:oleObj name="Equation" r:id="rId20" imgW="952200" imgH="253800" progId="">
                  <p:embed/>
                  <p:pic>
                    <p:nvPicPr>
                      <p:cNvPr id="0" name="Picture 49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52180" y="2189371"/>
                        <a:ext cx="1666875"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78051249"/>
              </p:ext>
            </p:extLst>
          </p:nvPr>
        </p:nvGraphicFramePr>
        <p:xfrm>
          <a:off x="846715" y="2709620"/>
          <a:ext cx="3489325" cy="488950"/>
        </p:xfrm>
        <a:graphic>
          <a:graphicData uri="http://schemas.openxmlformats.org/presentationml/2006/ole">
            <mc:AlternateContent xmlns:mc="http://schemas.openxmlformats.org/markup-compatibility/2006">
              <mc:Choice xmlns:v="urn:schemas-microsoft-com:vml" Requires="v">
                <p:oleObj spid="_x0000_s236047" name="Equation" r:id="rId22" imgW="1993680" imgH="279360" progId="">
                  <p:embed/>
                </p:oleObj>
              </mc:Choice>
              <mc:Fallback>
                <p:oleObj name="Equation" r:id="rId22" imgW="1993680" imgH="279360" progId="">
                  <p:embed/>
                  <p:pic>
                    <p:nvPicPr>
                      <p:cNvPr id="0" name="Picture 49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46715" y="2709620"/>
                        <a:ext cx="348932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296837080"/>
              </p:ext>
            </p:extLst>
          </p:nvPr>
        </p:nvGraphicFramePr>
        <p:xfrm>
          <a:off x="779525" y="3236975"/>
          <a:ext cx="3600450" cy="866775"/>
        </p:xfrm>
        <a:graphic>
          <a:graphicData uri="http://schemas.openxmlformats.org/presentationml/2006/ole">
            <mc:AlternateContent xmlns:mc="http://schemas.openxmlformats.org/markup-compatibility/2006">
              <mc:Choice xmlns:v="urn:schemas-microsoft-com:vml" Requires="v">
                <p:oleObj spid="_x0000_s236048" name="Equation" r:id="rId24" imgW="2057400" imgH="495000" progId="">
                  <p:embed/>
                </p:oleObj>
              </mc:Choice>
              <mc:Fallback>
                <p:oleObj name="Equation" r:id="rId24" imgW="2057400" imgH="495000" progId="">
                  <p:embed/>
                  <p:pic>
                    <p:nvPicPr>
                      <p:cNvPr id="0" name="Picture 49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9525" y="3236975"/>
                        <a:ext cx="3600450"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121446680"/>
              </p:ext>
            </p:extLst>
          </p:nvPr>
        </p:nvGraphicFramePr>
        <p:xfrm>
          <a:off x="846380" y="4060020"/>
          <a:ext cx="3956050" cy="866775"/>
        </p:xfrm>
        <a:graphic>
          <a:graphicData uri="http://schemas.openxmlformats.org/presentationml/2006/ole">
            <mc:AlternateContent xmlns:mc="http://schemas.openxmlformats.org/markup-compatibility/2006">
              <mc:Choice xmlns:v="urn:schemas-microsoft-com:vml" Requires="v">
                <p:oleObj spid="_x0000_s236049" name="Equation" r:id="rId26" imgW="2260440" imgH="495000" progId="">
                  <p:embed/>
                </p:oleObj>
              </mc:Choice>
              <mc:Fallback>
                <p:oleObj name="Equation" r:id="rId26" imgW="2260440" imgH="495000" progId="">
                  <p:embed/>
                  <p:pic>
                    <p:nvPicPr>
                      <p:cNvPr id="0" name="Picture 49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46380" y="4060020"/>
                        <a:ext cx="3956050"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822777036"/>
              </p:ext>
            </p:extLst>
          </p:nvPr>
        </p:nvGraphicFramePr>
        <p:xfrm>
          <a:off x="2058980" y="5042010"/>
          <a:ext cx="3511550" cy="866775"/>
        </p:xfrm>
        <a:graphic>
          <a:graphicData uri="http://schemas.openxmlformats.org/presentationml/2006/ole">
            <mc:AlternateContent xmlns:mc="http://schemas.openxmlformats.org/markup-compatibility/2006">
              <mc:Choice xmlns:v="urn:schemas-microsoft-com:vml" Requires="v">
                <p:oleObj spid="_x0000_s236050" name="Equation" r:id="rId28" imgW="2006280" imgH="495000" progId="">
                  <p:embed/>
                </p:oleObj>
              </mc:Choice>
              <mc:Fallback>
                <p:oleObj name="Equation" r:id="rId28" imgW="2006280" imgH="495000" progId="">
                  <p:embed/>
                  <p:pic>
                    <p:nvPicPr>
                      <p:cNvPr id="0" name="Picture 49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058980" y="5042010"/>
                        <a:ext cx="3511550"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Box 25"/>
          <p:cNvSpPr txBox="1"/>
          <p:nvPr/>
        </p:nvSpPr>
        <p:spPr>
          <a:xfrm>
            <a:off x="654690" y="5194825"/>
            <a:ext cx="1226618" cy="461665"/>
          </a:xfrm>
          <a:prstGeom prst="rect">
            <a:avLst/>
          </a:prstGeom>
          <a:noFill/>
        </p:spPr>
        <p:txBody>
          <a:bodyPr wrap="none" rtlCol="0">
            <a:spAutoFit/>
          </a:bodyPr>
          <a:lstStyle/>
          <a:p>
            <a:r>
              <a:rPr lang="en-US" sz="2400" dirty="0" smtClean="0">
                <a:latin typeface="Arial" pitchFamily="34" charset="0"/>
                <a:cs typeface="Arial" pitchFamily="34" charset="0"/>
              </a:rPr>
              <a:t>Then ...</a:t>
            </a:r>
          </a:p>
        </p:txBody>
      </p:sp>
      <p:sp>
        <p:nvSpPr>
          <p:cNvPr id="27" name="TextBox 26"/>
          <p:cNvSpPr txBox="1"/>
          <p:nvPr/>
        </p:nvSpPr>
        <p:spPr>
          <a:xfrm>
            <a:off x="5762555" y="3582620"/>
            <a:ext cx="3183805" cy="2554545"/>
          </a:xfrm>
          <a:prstGeom prst="rect">
            <a:avLst/>
          </a:prstGeom>
          <a:noFill/>
        </p:spPr>
        <p:txBody>
          <a:bodyPr wrap="square" rtlCol="0">
            <a:spAutoFit/>
          </a:bodyPr>
          <a:lstStyle/>
          <a:p>
            <a:r>
              <a:rPr lang="en-US" sz="2000" dirty="0" smtClean="0">
                <a:latin typeface="Arial" pitchFamily="34" charset="0"/>
                <a:cs typeface="Arial" pitchFamily="34" charset="0"/>
              </a:rPr>
              <a:t>This is an important step in the analysis.  All specific energy transfers need to be based on the </a:t>
            </a:r>
            <a:r>
              <a:rPr lang="en-US" sz="2000" b="1" dirty="0" smtClean="0">
                <a:latin typeface="Arial" pitchFamily="34" charset="0"/>
                <a:cs typeface="Arial" pitchFamily="34" charset="0"/>
              </a:rPr>
              <a:t>same flow rate</a:t>
            </a:r>
            <a:r>
              <a:rPr lang="en-US" sz="2000" dirty="0" smtClean="0">
                <a:latin typeface="Arial" pitchFamily="34" charset="0"/>
                <a:cs typeface="Arial" pitchFamily="34" charset="0"/>
              </a:rPr>
              <a:t>.  The common value is chosen to be the inlet to the high pressure turbine (HPT).</a:t>
            </a:r>
          </a:p>
        </p:txBody>
      </p:sp>
    </p:spTree>
    <p:extLst>
      <p:ext uri="{BB962C8B-B14F-4D97-AF65-F5344CB8AC3E}">
        <p14:creationId xmlns:p14="http://schemas.microsoft.com/office/powerpoint/2010/main" val="80610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Conservation</a:t>
            </a:r>
            <a:endParaRPr lang="en-US" dirty="0"/>
          </a:p>
        </p:txBody>
      </p:sp>
      <p:sp>
        <p:nvSpPr>
          <p:cNvPr id="3" name="Slide Number Placeholder 2"/>
          <p:cNvSpPr>
            <a:spLocks noGrp="1"/>
          </p:cNvSpPr>
          <p:nvPr>
            <p:ph type="sldNum" sz="quarter" idx="12"/>
          </p:nvPr>
        </p:nvSpPr>
        <p:spPr/>
        <p:txBody>
          <a:bodyPr/>
          <a:lstStyle/>
          <a:p>
            <a:pPr algn="l"/>
            <a:fld id="{16890861-4B16-40B9-9EE8-90F7D404DB3D}" type="slidenum">
              <a:rPr lang="en-US" smtClean="0"/>
              <a:pPr algn="l"/>
              <a:t>16</a:t>
            </a:fld>
            <a:endParaRPr lang="en-US" dirty="0"/>
          </a:p>
        </p:txBody>
      </p:sp>
      <p:grpSp>
        <p:nvGrpSpPr>
          <p:cNvPr id="19" name="Group 18"/>
          <p:cNvGrpSpPr>
            <a:grpSpLocks noChangeAspect="1"/>
          </p:cNvGrpSpPr>
          <p:nvPr/>
        </p:nvGrpSpPr>
        <p:grpSpPr>
          <a:xfrm>
            <a:off x="5378505" y="87765"/>
            <a:ext cx="3683070" cy="3226020"/>
            <a:chOff x="1998865" y="1351924"/>
            <a:chExt cx="5121872" cy="4486275"/>
          </a:xfrm>
        </p:grpSpPr>
        <p:grpSp>
          <p:nvGrpSpPr>
            <p:cNvPr id="4" name="Group 3"/>
            <p:cNvGrpSpPr/>
            <p:nvPr/>
          </p:nvGrpSpPr>
          <p:grpSpPr>
            <a:xfrm>
              <a:off x="2037270" y="1351924"/>
              <a:ext cx="5083467" cy="4486275"/>
              <a:chOff x="269768" y="1193800"/>
              <a:chExt cx="5083467" cy="4486275"/>
            </a:xfrm>
          </p:grpSpPr>
          <p:pic>
            <p:nvPicPr>
              <p:cNvPr id="5" name="Picture 2" descr="Fig08_09"/>
              <p:cNvPicPr preferRelativeResize="0">
                <a:picLocks noChangeAspect="1" noChangeArrowheads="1"/>
              </p:cNvPicPr>
              <p:nvPr>
                <p:custDataLst>
                  <p:tags r:id="rId2"/>
                </p:custDataLst>
              </p:nvPr>
            </p:nvPicPr>
            <p:blipFill rotWithShape="1">
              <a:blip r:embed="rId5" cstate="print">
                <a:extLst>
                  <a:ext uri="{28A0092B-C50C-407E-A947-70E740481C1C}">
                    <a14:useLocalDpi xmlns:a14="http://schemas.microsoft.com/office/drawing/2010/main" val="0"/>
                  </a:ext>
                </a:extLst>
              </a:blip>
              <a:srcRect r="40507"/>
              <a:stretch/>
            </p:blipFill>
            <p:spPr bwMode="auto">
              <a:xfrm>
                <a:off x="457200" y="1193800"/>
                <a:ext cx="4896035"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960460" y="1866607"/>
                <a:ext cx="614480"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65495" y="1355130"/>
                <a:ext cx="614480"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20132822">
                <a:off x="2602234" y="2725513"/>
                <a:ext cx="806942"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9768" y="3813050"/>
                <a:ext cx="500137" cy="64067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18380" y="2852925"/>
                <a:ext cx="500137" cy="54470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89420" y="3736240"/>
                <a:ext cx="576075" cy="47273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2" name="Object 11"/>
            <p:cNvGraphicFramePr>
              <a:graphicFrameLocks noChangeAspect="1"/>
            </p:cNvGraphicFramePr>
            <p:nvPr>
              <p:extLst>
                <p:ext uri="{D42A27DB-BD31-4B8C-83A1-F6EECF244321}">
                  <p14:modId xmlns:p14="http://schemas.microsoft.com/office/powerpoint/2010/main" val="2337050469"/>
                </p:ext>
              </p:extLst>
            </p:nvPr>
          </p:nvGraphicFramePr>
          <p:xfrm>
            <a:off x="4002871" y="1679970"/>
            <a:ext cx="991584" cy="418968"/>
          </p:xfrm>
          <a:graphic>
            <a:graphicData uri="http://schemas.openxmlformats.org/presentationml/2006/ole">
              <mc:AlternateContent xmlns:mc="http://schemas.openxmlformats.org/markup-compatibility/2006">
                <mc:Choice xmlns:v="urn:schemas-microsoft-com:vml" Requires="v">
                  <p:oleObj spid="_x0000_s237026" name="Equation" r:id="rId6" imgW="901440" imgH="380880" progId="">
                    <p:embed/>
                  </p:oleObj>
                </mc:Choice>
                <mc:Fallback>
                  <p:oleObj name="Equation" r:id="rId6" imgW="901440" imgH="380880" progId="">
                    <p:embed/>
                    <p:pic>
                      <p:nvPicPr>
                        <p:cNvPr id="0" name="Picture 4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2871" y="1679970"/>
                          <a:ext cx="991584" cy="4189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461572128"/>
                </p:ext>
              </p:extLst>
            </p:nvPr>
          </p:nvGraphicFramePr>
          <p:xfrm>
            <a:off x="4417762" y="2776115"/>
            <a:ext cx="922338" cy="250825"/>
          </p:xfrm>
          <a:graphic>
            <a:graphicData uri="http://schemas.openxmlformats.org/presentationml/2006/ole">
              <mc:AlternateContent xmlns:mc="http://schemas.openxmlformats.org/markup-compatibility/2006">
                <mc:Choice xmlns:v="urn:schemas-microsoft-com:vml" Requires="v">
                  <p:oleObj spid="_x0000_s237027" name="Equation" r:id="rId8" imgW="838080" imgH="228600" progId="">
                    <p:embed/>
                  </p:oleObj>
                </mc:Choice>
                <mc:Fallback>
                  <p:oleObj name="Equation" r:id="rId8" imgW="838080" imgH="228600" progId="">
                    <p:embed/>
                    <p:pic>
                      <p:nvPicPr>
                        <p:cNvPr id="0" name="Picture 44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7762" y="2776115"/>
                          <a:ext cx="922338"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831809047"/>
                </p:ext>
              </p:extLst>
            </p:nvPr>
          </p:nvGraphicFramePr>
          <p:xfrm>
            <a:off x="6223000" y="3054350"/>
            <a:ext cx="741363" cy="250825"/>
          </p:xfrm>
          <a:graphic>
            <a:graphicData uri="http://schemas.openxmlformats.org/presentationml/2006/ole">
              <mc:AlternateContent xmlns:mc="http://schemas.openxmlformats.org/markup-compatibility/2006">
                <mc:Choice xmlns:v="urn:schemas-microsoft-com:vml" Requires="v">
                  <p:oleObj spid="_x0000_s237028" name="Equation" r:id="rId10" imgW="672840" imgH="228600" progId="">
                    <p:embed/>
                  </p:oleObj>
                </mc:Choice>
                <mc:Fallback>
                  <p:oleObj name="Equation" r:id="rId10" imgW="672840" imgH="228600" progId="">
                    <p:embed/>
                    <p:pic>
                      <p:nvPicPr>
                        <p:cNvPr id="0" name="Picture 44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23000" y="3054350"/>
                          <a:ext cx="741363"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030543478"/>
                </p:ext>
              </p:extLst>
            </p:nvPr>
          </p:nvGraphicFramePr>
          <p:xfrm>
            <a:off x="6314262" y="4892675"/>
            <a:ext cx="754063" cy="417513"/>
          </p:xfrm>
          <a:graphic>
            <a:graphicData uri="http://schemas.openxmlformats.org/presentationml/2006/ole">
              <mc:AlternateContent xmlns:mc="http://schemas.openxmlformats.org/markup-compatibility/2006">
                <mc:Choice xmlns:v="urn:schemas-microsoft-com:vml" Requires="v">
                  <p:oleObj spid="_x0000_s237029" name="Equation" r:id="rId12" imgW="685800" imgH="380880" progId="">
                    <p:embed/>
                  </p:oleObj>
                </mc:Choice>
                <mc:Fallback>
                  <p:oleObj name="Equation" r:id="rId12" imgW="685800" imgH="380880" progId="">
                    <p:embed/>
                    <p:pic>
                      <p:nvPicPr>
                        <p:cNvPr id="0" name="Picture 44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14262" y="4892675"/>
                          <a:ext cx="754063"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115772343"/>
                </p:ext>
              </p:extLst>
            </p:nvPr>
          </p:nvGraphicFramePr>
          <p:xfrm>
            <a:off x="4955433" y="4197100"/>
            <a:ext cx="922337" cy="250825"/>
          </p:xfrm>
          <a:graphic>
            <a:graphicData uri="http://schemas.openxmlformats.org/presentationml/2006/ole">
              <mc:AlternateContent xmlns:mc="http://schemas.openxmlformats.org/markup-compatibility/2006">
                <mc:Choice xmlns:v="urn:schemas-microsoft-com:vml" Requires="v">
                  <p:oleObj spid="_x0000_s237030" name="Equation" r:id="rId14" imgW="838080" imgH="228600" progId="">
                    <p:embed/>
                  </p:oleObj>
                </mc:Choice>
                <mc:Fallback>
                  <p:oleObj name="Equation" r:id="rId14" imgW="838080" imgH="228600" progId="">
                    <p:embed/>
                    <p:pic>
                      <p:nvPicPr>
                        <p:cNvPr id="0" name="Picture 45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55433" y="4197100"/>
                          <a:ext cx="922337"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762821147"/>
                </p:ext>
              </p:extLst>
            </p:nvPr>
          </p:nvGraphicFramePr>
          <p:xfrm>
            <a:off x="2882180" y="4048125"/>
            <a:ext cx="922338" cy="417513"/>
          </p:xfrm>
          <a:graphic>
            <a:graphicData uri="http://schemas.openxmlformats.org/presentationml/2006/ole">
              <mc:AlternateContent xmlns:mc="http://schemas.openxmlformats.org/markup-compatibility/2006">
                <mc:Choice xmlns:v="urn:schemas-microsoft-com:vml" Requires="v">
                  <p:oleObj spid="_x0000_s237031" name="Equation" r:id="rId16" imgW="838080" imgH="380880" progId="">
                    <p:embed/>
                  </p:oleObj>
                </mc:Choice>
                <mc:Fallback>
                  <p:oleObj name="Equation" r:id="rId16" imgW="838080" imgH="380880" progId="">
                    <p:embed/>
                    <p:pic>
                      <p:nvPicPr>
                        <p:cNvPr id="0" name="Picture 45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82180" y="4048125"/>
                          <a:ext cx="922338"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99528223"/>
                </p:ext>
              </p:extLst>
            </p:nvPr>
          </p:nvGraphicFramePr>
          <p:xfrm>
            <a:off x="1998865" y="4637565"/>
            <a:ext cx="488950" cy="250825"/>
          </p:xfrm>
          <a:graphic>
            <a:graphicData uri="http://schemas.openxmlformats.org/presentationml/2006/ole">
              <mc:AlternateContent xmlns:mc="http://schemas.openxmlformats.org/markup-compatibility/2006">
                <mc:Choice xmlns:v="urn:schemas-microsoft-com:vml" Requires="v">
                  <p:oleObj spid="_x0000_s237032" name="Equation" r:id="rId18" imgW="444240" imgH="228600" progId="">
                    <p:embed/>
                  </p:oleObj>
                </mc:Choice>
                <mc:Fallback>
                  <p:oleObj name="Equation" r:id="rId18" imgW="444240" imgH="228600" progId="">
                    <p:embed/>
                    <p:pic>
                      <p:nvPicPr>
                        <p:cNvPr id="0" name="Picture 45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98865" y="4637565"/>
                          <a:ext cx="488950"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0" name="TextBox 19"/>
          <p:cNvSpPr txBox="1"/>
          <p:nvPr/>
        </p:nvSpPr>
        <p:spPr>
          <a:xfrm>
            <a:off x="347449" y="1198102"/>
            <a:ext cx="5031055" cy="830997"/>
          </a:xfrm>
          <a:prstGeom prst="rect">
            <a:avLst/>
          </a:prstGeom>
          <a:noFill/>
        </p:spPr>
        <p:txBody>
          <a:bodyPr wrap="square" rtlCol="0">
            <a:spAutoFit/>
          </a:bodyPr>
          <a:lstStyle/>
          <a:p>
            <a:r>
              <a:rPr lang="en-US" sz="2400" dirty="0" smtClean="0">
                <a:latin typeface="Arial" pitchFamily="34" charset="0"/>
                <a:cs typeface="Arial" pitchFamily="34" charset="0"/>
              </a:rPr>
              <a:t>The flow fractions must be found.  The easy flow fractions are ...</a:t>
            </a:r>
          </a:p>
        </p:txBody>
      </p:sp>
      <p:graphicFrame>
        <p:nvGraphicFramePr>
          <p:cNvPr id="21" name="Object 20"/>
          <p:cNvGraphicFramePr>
            <a:graphicFrameLocks noChangeAspect="1"/>
          </p:cNvGraphicFramePr>
          <p:nvPr>
            <p:extLst>
              <p:ext uri="{D42A27DB-BD31-4B8C-83A1-F6EECF244321}">
                <p14:modId xmlns:p14="http://schemas.microsoft.com/office/powerpoint/2010/main" val="1193689047"/>
              </p:ext>
            </p:extLst>
          </p:nvPr>
        </p:nvGraphicFramePr>
        <p:xfrm>
          <a:off x="914149" y="4359870"/>
          <a:ext cx="1510740" cy="422100"/>
        </p:xfrm>
        <a:graphic>
          <a:graphicData uri="http://schemas.openxmlformats.org/presentationml/2006/ole">
            <mc:AlternateContent xmlns:mc="http://schemas.openxmlformats.org/markup-compatibility/2006">
              <mc:Choice xmlns:v="urn:schemas-microsoft-com:vml" Requires="v">
                <p:oleObj spid="_x0000_s237033" name="Equation" r:id="rId20" imgW="863280" imgH="241200" progId="">
                  <p:embed/>
                </p:oleObj>
              </mc:Choice>
              <mc:Fallback>
                <p:oleObj name="Equation" r:id="rId20" imgW="863280" imgH="241200" progId="">
                  <p:embed/>
                  <p:pic>
                    <p:nvPicPr>
                      <p:cNvPr id="0" name="Picture 45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14149" y="4359870"/>
                        <a:ext cx="1510740" cy="42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331232456"/>
              </p:ext>
            </p:extLst>
          </p:nvPr>
        </p:nvGraphicFramePr>
        <p:xfrm>
          <a:off x="831255" y="4811940"/>
          <a:ext cx="1666875" cy="844550"/>
        </p:xfrm>
        <a:graphic>
          <a:graphicData uri="http://schemas.openxmlformats.org/presentationml/2006/ole">
            <mc:AlternateContent xmlns:mc="http://schemas.openxmlformats.org/markup-compatibility/2006">
              <mc:Choice xmlns:v="urn:schemas-microsoft-com:vml" Requires="v">
                <p:oleObj spid="_x0000_s237034" name="Equation" r:id="rId22" imgW="952200" imgH="482400" progId="">
                  <p:embed/>
                </p:oleObj>
              </mc:Choice>
              <mc:Fallback>
                <p:oleObj name="Equation" r:id="rId22" imgW="952200" imgH="482400" progId="">
                  <p:embed/>
                  <p:pic>
                    <p:nvPicPr>
                      <p:cNvPr id="0" name="Picture 45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31255" y="4811940"/>
                        <a:ext cx="1666875"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146903378"/>
              </p:ext>
            </p:extLst>
          </p:nvPr>
        </p:nvGraphicFramePr>
        <p:xfrm>
          <a:off x="984875" y="5656670"/>
          <a:ext cx="1377950" cy="422275"/>
        </p:xfrm>
        <a:graphic>
          <a:graphicData uri="http://schemas.openxmlformats.org/presentationml/2006/ole">
            <mc:AlternateContent xmlns:mc="http://schemas.openxmlformats.org/markup-compatibility/2006">
              <mc:Choice xmlns:v="urn:schemas-microsoft-com:vml" Requires="v">
                <p:oleObj spid="_x0000_s237035" name="Equation" r:id="rId24" imgW="787320" imgH="241200" progId="">
                  <p:embed/>
                </p:oleObj>
              </mc:Choice>
              <mc:Fallback>
                <p:oleObj name="Equation" r:id="rId24" imgW="787320" imgH="241200" progId="">
                  <p:embed/>
                  <p:pic>
                    <p:nvPicPr>
                      <p:cNvPr id="0" name="Picture 45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84875" y="5656670"/>
                        <a:ext cx="1377950"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237718443"/>
              </p:ext>
            </p:extLst>
          </p:nvPr>
        </p:nvGraphicFramePr>
        <p:xfrm>
          <a:off x="441029" y="2239287"/>
          <a:ext cx="1778000" cy="422275"/>
        </p:xfrm>
        <a:graphic>
          <a:graphicData uri="http://schemas.openxmlformats.org/presentationml/2006/ole">
            <mc:AlternateContent xmlns:mc="http://schemas.openxmlformats.org/markup-compatibility/2006">
              <mc:Choice xmlns:v="urn:schemas-microsoft-com:vml" Requires="v">
                <p:oleObj spid="_x0000_s237036" name="Equation" r:id="rId26" imgW="1015920" imgH="241200" progId="">
                  <p:embed/>
                </p:oleObj>
              </mc:Choice>
              <mc:Fallback>
                <p:oleObj name="Equation" r:id="rId26" imgW="1015920" imgH="241200" progId="">
                  <p:embed/>
                  <p:pic>
                    <p:nvPicPr>
                      <p:cNvPr id="0" name="Picture 45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41029" y="2239287"/>
                        <a:ext cx="1778000"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951359244"/>
              </p:ext>
            </p:extLst>
          </p:nvPr>
        </p:nvGraphicFramePr>
        <p:xfrm>
          <a:off x="424260" y="2622495"/>
          <a:ext cx="1400175" cy="422275"/>
        </p:xfrm>
        <a:graphic>
          <a:graphicData uri="http://schemas.openxmlformats.org/presentationml/2006/ole">
            <mc:AlternateContent xmlns:mc="http://schemas.openxmlformats.org/markup-compatibility/2006">
              <mc:Choice xmlns:v="urn:schemas-microsoft-com:vml" Requires="v">
                <p:oleObj spid="_x0000_s237037" name="Equation" r:id="rId28" imgW="799920" imgH="241200" progId="">
                  <p:embed/>
                </p:oleObj>
              </mc:Choice>
              <mc:Fallback>
                <p:oleObj name="Equation" r:id="rId28" imgW="799920" imgH="241200" progId="">
                  <p:embed/>
                  <p:pic>
                    <p:nvPicPr>
                      <p:cNvPr id="0" name="Picture 45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24260" y="2622495"/>
                        <a:ext cx="1400175"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614" name="Picture 70"/>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536535" y="2123230"/>
            <a:ext cx="2543175" cy="1447800"/>
          </a:xfrm>
          <a:prstGeom prst="rect">
            <a:avLst/>
          </a:prstGeom>
          <a:noFill/>
          <a:ln w="9525">
            <a:solidFill>
              <a:srgbClr val="07679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333722" y="3773840"/>
            <a:ext cx="6773008" cy="461665"/>
          </a:xfrm>
          <a:prstGeom prst="rect">
            <a:avLst/>
          </a:prstGeom>
          <a:noFill/>
        </p:spPr>
        <p:txBody>
          <a:bodyPr wrap="none" rtlCol="0">
            <a:spAutoFit/>
          </a:bodyPr>
          <a:lstStyle/>
          <a:p>
            <a:r>
              <a:rPr lang="en-US" sz="2400" dirty="0" smtClean="0">
                <a:latin typeface="Arial" pitchFamily="34" charset="0"/>
                <a:cs typeface="Arial" pitchFamily="34" charset="0"/>
              </a:rPr>
              <a:t>Conservation of mass applied to the FWH gives,</a:t>
            </a:r>
          </a:p>
        </p:txBody>
      </p:sp>
      <p:pic>
        <p:nvPicPr>
          <p:cNvPr id="236639" name="Picture 95"/>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4034330" y="4350720"/>
            <a:ext cx="3409950" cy="495300"/>
          </a:xfrm>
          <a:prstGeom prst="rect">
            <a:avLst/>
          </a:prstGeom>
          <a:noFill/>
          <a:ln w="9525">
            <a:solidFill>
              <a:srgbClr val="07679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6652" name="Picture 108"/>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928235" y="4918420"/>
            <a:ext cx="575310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91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6614"/>
                                        </p:tgtEl>
                                        <p:attrNameLst>
                                          <p:attrName>style.visibility</p:attrName>
                                        </p:attrNameLst>
                                      </p:cBhvr>
                                      <p:to>
                                        <p:strVal val="visible"/>
                                      </p:to>
                                    </p:set>
                                    <p:animEffect transition="in" filter="wipe(left)">
                                      <p:cBhvr>
                                        <p:cTn id="17" dur="500"/>
                                        <p:tgtEl>
                                          <p:spTgt spid="2366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36639"/>
                                        </p:tgtEl>
                                        <p:attrNameLst>
                                          <p:attrName>style.visibility</p:attrName>
                                        </p:attrNameLst>
                                      </p:cBhvr>
                                      <p:to>
                                        <p:strVal val="visible"/>
                                      </p:to>
                                    </p:set>
                                    <p:animEffect transition="in" filter="wipe(left)">
                                      <p:cBhvr>
                                        <p:cTn id="42" dur="500"/>
                                        <p:tgtEl>
                                          <p:spTgt spid="23663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36652"/>
                                        </p:tgtEl>
                                        <p:attrNameLst>
                                          <p:attrName>style.visibility</p:attrName>
                                        </p:attrNameLst>
                                      </p:cBhvr>
                                      <p:to>
                                        <p:strVal val="visible"/>
                                      </p:to>
                                    </p:set>
                                    <p:anim calcmode="lin" valueType="num">
                                      <p:cBhvr>
                                        <p:cTn id="47" dur="500" fill="hold"/>
                                        <p:tgtEl>
                                          <p:spTgt spid="236652"/>
                                        </p:tgtEl>
                                        <p:attrNameLst>
                                          <p:attrName>ppt_w</p:attrName>
                                        </p:attrNameLst>
                                      </p:cBhvr>
                                      <p:tavLst>
                                        <p:tav tm="0">
                                          <p:val>
                                            <p:fltVal val="0"/>
                                          </p:val>
                                        </p:tav>
                                        <p:tav tm="100000">
                                          <p:val>
                                            <p:strVal val="#ppt_w"/>
                                          </p:val>
                                        </p:tav>
                                      </p:tavLst>
                                    </p:anim>
                                    <p:anim calcmode="lin" valueType="num">
                                      <p:cBhvr>
                                        <p:cTn id="48" dur="500" fill="hold"/>
                                        <p:tgtEl>
                                          <p:spTgt spid="236652"/>
                                        </p:tgtEl>
                                        <p:attrNameLst>
                                          <p:attrName>ppt_h</p:attrName>
                                        </p:attrNameLst>
                                      </p:cBhvr>
                                      <p:tavLst>
                                        <p:tav tm="0">
                                          <p:val>
                                            <p:fltVal val="0"/>
                                          </p:val>
                                        </p:tav>
                                        <p:tav tm="100000">
                                          <p:val>
                                            <p:strVal val="#ppt_h"/>
                                          </p:val>
                                        </p:tav>
                                      </p:tavLst>
                                    </p:anim>
                                    <p:animEffect transition="in" filter="fade">
                                      <p:cBhvr>
                                        <p:cTn id="49" dur="500"/>
                                        <p:tgtEl>
                                          <p:spTgt spid="236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the System</a:t>
            </a:r>
            <a:endParaRPr lang="en-US" dirty="0"/>
          </a:p>
        </p:txBody>
      </p:sp>
      <p:sp>
        <p:nvSpPr>
          <p:cNvPr id="3" name="Slide Number Placeholder 2"/>
          <p:cNvSpPr>
            <a:spLocks noGrp="1"/>
          </p:cNvSpPr>
          <p:nvPr>
            <p:ph type="sldNum" sz="quarter" idx="12"/>
          </p:nvPr>
        </p:nvSpPr>
        <p:spPr/>
        <p:txBody>
          <a:bodyPr/>
          <a:lstStyle/>
          <a:p>
            <a:pPr algn="l"/>
            <a:fld id="{16890861-4B16-40B9-9EE8-90F7D404DB3D}" type="slidenum">
              <a:rPr lang="en-US" smtClean="0"/>
              <a:pPr algn="l"/>
              <a:t>17</a:t>
            </a:fld>
            <a:endParaRPr lang="en-US" dirty="0"/>
          </a:p>
        </p:txBody>
      </p:sp>
      <p:grpSp>
        <p:nvGrpSpPr>
          <p:cNvPr id="19" name="Group 18"/>
          <p:cNvGrpSpPr>
            <a:grpSpLocks noChangeAspect="1"/>
          </p:cNvGrpSpPr>
          <p:nvPr/>
        </p:nvGrpSpPr>
        <p:grpSpPr>
          <a:xfrm>
            <a:off x="5378505" y="87765"/>
            <a:ext cx="3683070" cy="3226020"/>
            <a:chOff x="1998865" y="1351924"/>
            <a:chExt cx="5121872" cy="4486275"/>
          </a:xfrm>
        </p:grpSpPr>
        <p:grpSp>
          <p:nvGrpSpPr>
            <p:cNvPr id="4" name="Group 3"/>
            <p:cNvGrpSpPr/>
            <p:nvPr/>
          </p:nvGrpSpPr>
          <p:grpSpPr>
            <a:xfrm>
              <a:off x="2037270" y="1351924"/>
              <a:ext cx="5083467" cy="4486275"/>
              <a:chOff x="269768" y="1193800"/>
              <a:chExt cx="5083467" cy="4486275"/>
            </a:xfrm>
          </p:grpSpPr>
          <p:pic>
            <p:nvPicPr>
              <p:cNvPr id="5" name="Picture 2" descr="Fig08_09"/>
              <p:cNvPicPr preferRelativeResize="0">
                <a:picLocks noChangeAspect="1" noChangeArrowheads="1"/>
              </p:cNvPicPr>
              <p:nvPr>
                <p:custDataLst>
                  <p:tags r:id="rId2"/>
                </p:custDataLst>
              </p:nvPr>
            </p:nvPicPr>
            <p:blipFill rotWithShape="1">
              <a:blip r:embed="rId5" cstate="print">
                <a:extLst>
                  <a:ext uri="{28A0092B-C50C-407E-A947-70E740481C1C}">
                    <a14:useLocalDpi xmlns:a14="http://schemas.microsoft.com/office/drawing/2010/main" val="0"/>
                  </a:ext>
                </a:extLst>
              </a:blip>
              <a:srcRect r="40507"/>
              <a:stretch/>
            </p:blipFill>
            <p:spPr bwMode="auto">
              <a:xfrm>
                <a:off x="457200" y="1193800"/>
                <a:ext cx="4896035"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960460" y="1866607"/>
                <a:ext cx="614480"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65495" y="1355130"/>
                <a:ext cx="614480"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20132822">
                <a:off x="2602234" y="2725513"/>
                <a:ext cx="806942"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9768" y="3813050"/>
                <a:ext cx="500137" cy="64067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18380" y="2852925"/>
                <a:ext cx="500137" cy="54470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89420" y="3736240"/>
                <a:ext cx="576075" cy="47273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2" name="Object 11"/>
            <p:cNvGraphicFramePr>
              <a:graphicFrameLocks noChangeAspect="1"/>
            </p:cNvGraphicFramePr>
            <p:nvPr>
              <p:extLst>
                <p:ext uri="{D42A27DB-BD31-4B8C-83A1-F6EECF244321}">
                  <p14:modId xmlns:p14="http://schemas.microsoft.com/office/powerpoint/2010/main" val="2337050469"/>
                </p:ext>
              </p:extLst>
            </p:nvPr>
          </p:nvGraphicFramePr>
          <p:xfrm>
            <a:off x="4002871" y="1679970"/>
            <a:ext cx="991584" cy="418968"/>
          </p:xfrm>
          <a:graphic>
            <a:graphicData uri="http://schemas.openxmlformats.org/presentationml/2006/ole">
              <mc:AlternateContent xmlns:mc="http://schemas.openxmlformats.org/markup-compatibility/2006">
                <mc:Choice xmlns:v="urn:schemas-microsoft-com:vml" Requires="v">
                  <p:oleObj spid="_x0000_s237954" name="Equation" r:id="rId6" imgW="901440" imgH="380880" progId="">
                    <p:embed/>
                  </p:oleObj>
                </mc:Choice>
                <mc:Fallback>
                  <p:oleObj name="Equation" r:id="rId6" imgW="901440" imgH="380880" progId="">
                    <p:embed/>
                    <p:pic>
                      <p:nvPicPr>
                        <p:cNvPr id="0" name="Picture 3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2871" y="1679970"/>
                          <a:ext cx="991584" cy="4189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461572128"/>
                </p:ext>
              </p:extLst>
            </p:nvPr>
          </p:nvGraphicFramePr>
          <p:xfrm>
            <a:off x="4417762" y="2776115"/>
            <a:ext cx="922338" cy="250825"/>
          </p:xfrm>
          <a:graphic>
            <a:graphicData uri="http://schemas.openxmlformats.org/presentationml/2006/ole">
              <mc:AlternateContent xmlns:mc="http://schemas.openxmlformats.org/markup-compatibility/2006">
                <mc:Choice xmlns:v="urn:schemas-microsoft-com:vml" Requires="v">
                  <p:oleObj spid="_x0000_s237955" name="Equation" r:id="rId8" imgW="838080" imgH="228600" progId="">
                    <p:embed/>
                  </p:oleObj>
                </mc:Choice>
                <mc:Fallback>
                  <p:oleObj name="Equation" r:id="rId8" imgW="838080" imgH="228600" progId="">
                    <p:embed/>
                    <p:pic>
                      <p:nvPicPr>
                        <p:cNvPr id="0" name="Picture 3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7762" y="2776115"/>
                          <a:ext cx="922338"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831809047"/>
                </p:ext>
              </p:extLst>
            </p:nvPr>
          </p:nvGraphicFramePr>
          <p:xfrm>
            <a:off x="6223000" y="3054350"/>
            <a:ext cx="741363" cy="250825"/>
          </p:xfrm>
          <a:graphic>
            <a:graphicData uri="http://schemas.openxmlformats.org/presentationml/2006/ole">
              <mc:AlternateContent xmlns:mc="http://schemas.openxmlformats.org/markup-compatibility/2006">
                <mc:Choice xmlns:v="urn:schemas-microsoft-com:vml" Requires="v">
                  <p:oleObj spid="_x0000_s237956" name="Equation" r:id="rId10" imgW="672840" imgH="228600" progId="">
                    <p:embed/>
                  </p:oleObj>
                </mc:Choice>
                <mc:Fallback>
                  <p:oleObj name="Equation" r:id="rId10" imgW="672840" imgH="228600" progId="">
                    <p:embed/>
                    <p:pic>
                      <p:nvPicPr>
                        <p:cNvPr id="0" name="Picture 35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23000" y="3054350"/>
                          <a:ext cx="741363"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030543478"/>
                </p:ext>
              </p:extLst>
            </p:nvPr>
          </p:nvGraphicFramePr>
          <p:xfrm>
            <a:off x="6314262" y="4892675"/>
            <a:ext cx="754063" cy="417513"/>
          </p:xfrm>
          <a:graphic>
            <a:graphicData uri="http://schemas.openxmlformats.org/presentationml/2006/ole">
              <mc:AlternateContent xmlns:mc="http://schemas.openxmlformats.org/markup-compatibility/2006">
                <mc:Choice xmlns:v="urn:schemas-microsoft-com:vml" Requires="v">
                  <p:oleObj spid="_x0000_s237957" name="Equation" r:id="rId12" imgW="685800" imgH="380880" progId="">
                    <p:embed/>
                  </p:oleObj>
                </mc:Choice>
                <mc:Fallback>
                  <p:oleObj name="Equation" r:id="rId12" imgW="685800" imgH="380880" progId="">
                    <p:embed/>
                    <p:pic>
                      <p:nvPicPr>
                        <p:cNvPr id="0" name="Picture 35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14262" y="4892675"/>
                          <a:ext cx="754063"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115772343"/>
                </p:ext>
              </p:extLst>
            </p:nvPr>
          </p:nvGraphicFramePr>
          <p:xfrm>
            <a:off x="4955433" y="4197100"/>
            <a:ext cx="922337" cy="250825"/>
          </p:xfrm>
          <a:graphic>
            <a:graphicData uri="http://schemas.openxmlformats.org/presentationml/2006/ole">
              <mc:AlternateContent xmlns:mc="http://schemas.openxmlformats.org/markup-compatibility/2006">
                <mc:Choice xmlns:v="urn:schemas-microsoft-com:vml" Requires="v">
                  <p:oleObj spid="_x0000_s237958" name="Equation" r:id="rId14" imgW="838080" imgH="228600" progId="">
                    <p:embed/>
                  </p:oleObj>
                </mc:Choice>
                <mc:Fallback>
                  <p:oleObj name="Equation" r:id="rId14" imgW="838080" imgH="228600" progId="">
                    <p:embed/>
                    <p:pic>
                      <p:nvPicPr>
                        <p:cNvPr id="0" name="Picture 36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55433" y="4197100"/>
                          <a:ext cx="922337"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762821147"/>
                </p:ext>
              </p:extLst>
            </p:nvPr>
          </p:nvGraphicFramePr>
          <p:xfrm>
            <a:off x="2882180" y="4048125"/>
            <a:ext cx="922338" cy="417513"/>
          </p:xfrm>
          <a:graphic>
            <a:graphicData uri="http://schemas.openxmlformats.org/presentationml/2006/ole">
              <mc:AlternateContent xmlns:mc="http://schemas.openxmlformats.org/markup-compatibility/2006">
                <mc:Choice xmlns:v="urn:schemas-microsoft-com:vml" Requires="v">
                  <p:oleObj spid="_x0000_s237959" name="Equation" r:id="rId16" imgW="838080" imgH="380880" progId="">
                    <p:embed/>
                  </p:oleObj>
                </mc:Choice>
                <mc:Fallback>
                  <p:oleObj name="Equation" r:id="rId16" imgW="838080" imgH="380880" progId="">
                    <p:embed/>
                    <p:pic>
                      <p:nvPicPr>
                        <p:cNvPr id="0" name="Picture 36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82180" y="4048125"/>
                          <a:ext cx="922338"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99528223"/>
                </p:ext>
              </p:extLst>
            </p:nvPr>
          </p:nvGraphicFramePr>
          <p:xfrm>
            <a:off x="1998865" y="4637565"/>
            <a:ext cx="488950" cy="250825"/>
          </p:xfrm>
          <a:graphic>
            <a:graphicData uri="http://schemas.openxmlformats.org/presentationml/2006/ole">
              <mc:AlternateContent xmlns:mc="http://schemas.openxmlformats.org/markup-compatibility/2006">
                <mc:Choice xmlns:v="urn:schemas-microsoft-com:vml" Requires="v">
                  <p:oleObj spid="_x0000_s237960" name="Equation" r:id="rId18" imgW="444240" imgH="228600" progId="">
                    <p:embed/>
                  </p:oleObj>
                </mc:Choice>
                <mc:Fallback>
                  <p:oleObj name="Equation" r:id="rId18" imgW="444240" imgH="228600" progId="">
                    <p:embed/>
                    <p:pic>
                      <p:nvPicPr>
                        <p:cNvPr id="0" name="Picture 36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98865" y="4637565"/>
                          <a:ext cx="488950"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0" name="TextBox 19"/>
          <p:cNvSpPr txBox="1"/>
          <p:nvPr/>
        </p:nvSpPr>
        <p:spPr>
          <a:xfrm>
            <a:off x="347450" y="1201510"/>
            <a:ext cx="5020267" cy="1569660"/>
          </a:xfrm>
          <a:prstGeom prst="rect">
            <a:avLst/>
          </a:prstGeom>
          <a:noFill/>
        </p:spPr>
        <p:txBody>
          <a:bodyPr wrap="square" rtlCol="0">
            <a:spAutoFit/>
          </a:bodyPr>
          <a:lstStyle/>
          <a:p>
            <a:r>
              <a:rPr lang="en-US" sz="2400" dirty="0" smtClean="0">
                <a:latin typeface="Arial" pitchFamily="34" charset="0"/>
                <a:cs typeface="Arial" pitchFamily="34" charset="0"/>
              </a:rPr>
              <a:t>Where is the missing equation?  Mass is conserved in the FWH, but so is energy.  Therefore, we need to apply the First Law to the FWH,</a:t>
            </a:r>
          </a:p>
        </p:txBody>
      </p:sp>
      <p:graphicFrame>
        <p:nvGraphicFramePr>
          <p:cNvPr id="21" name="Object 20"/>
          <p:cNvGraphicFramePr>
            <a:graphicFrameLocks noChangeAspect="1"/>
          </p:cNvGraphicFramePr>
          <p:nvPr>
            <p:extLst>
              <p:ext uri="{D42A27DB-BD31-4B8C-83A1-F6EECF244321}">
                <p14:modId xmlns:p14="http://schemas.microsoft.com/office/powerpoint/2010/main" val="3492694441"/>
              </p:ext>
            </p:extLst>
          </p:nvPr>
        </p:nvGraphicFramePr>
        <p:xfrm>
          <a:off x="838124" y="3086634"/>
          <a:ext cx="2197100" cy="422275"/>
        </p:xfrm>
        <a:graphic>
          <a:graphicData uri="http://schemas.openxmlformats.org/presentationml/2006/ole">
            <mc:AlternateContent xmlns:mc="http://schemas.openxmlformats.org/markup-compatibility/2006">
              <mc:Choice xmlns:v="urn:schemas-microsoft-com:vml" Requires="v">
                <p:oleObj spid="_x0000_s237961" name="Equation" r:id="rId20" imgW="1257120" imgH="241200" progId="">
                  <p:embed/>
                </p:oleObj>
              </mc:Choice>
              <mc:Fallback>
                <p:oleObj name="Equation" r:id="rId20" imgW="1257120" imgH="241200" progId="">
                  <p:embed/>
                  <p:pic>
                    <p:nvPicPr>
                      <p:cNvPr id="0" name="Picture 36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38124" y="3086634"/>
                        <a:ext cx="2197100"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557465338"/>
              </p:ext>
            </p:extLst>
          </p:nvPr>
        </p:nvGraphicFramePr>
        <p:xfrm>
          <a:off x="654690" y="3544575"/>
          <a:ext cx="2486025" cy="844550"/>
        </p:xfrm>
        <a:graphic>
          <a:graphicData uri="http://schemas.openxmlformats.org/presentationml/2006/ole">
            <mc:AlternateContent xmlns:mc="http://schemas.openxmlformats.org/markup-compatibility/2006">
              <mc:Choice xmlns:v="urn:schemas-microsoft-com:vml" Requires="v">
                <p:oleObj spid="_x0000_s237962" name="Equation" r:id="rId22" imgW="1422360" imgH="482400" progId="">
                  <p:embed/>
                </p:oleObj>
              </mc:Choice>
              <mc:Fallback>
                <p:oleObj name="Equation" r:id="rId22" imgW="1422360" imgH="482400" progId="">
                  <p:embed/>
                  <p:pic>
                    <p:nvPicPr>
                      <p:cNvPr id="0" name="Picture 36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54690" y="3544575"/>
                        <a:ext cx="2486025"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798985523"/>
              </p:ext>
            </p:extLst>
          </p:nvPr>
        </p:nvGraphicFramePr>
        <p:xfrm>
          <a:off x="923525" y="4427710"/>
          <a:ext cx="2085975" cy="422275"/>
        </p:xfrm>
        <a:graphic>
          <a:graphicData uri="http://schemas.openxmlformats.org/presentationml/2006/ole">
            <mc:AlternateContent xmlns:mc="http://schemas.openxmlformats.org/markup-compatibility/2006">
              <mc:Choice xmlns:v="urn:schemas-microsoft-com:vml" Requires="v">
                <p:oleObj spid="_x0000_s237963" name="Equation" r:id="rId24" imgW="1193760" imgH="241200" progId="">
                  <p:embed/>
                </p:oleObj>
              </mc:Choice>
              <mc:Fallback>
                <p:oleObj name="Equation" r:id="rId24" imgW="1193760" imgH="241200" progId="">
                  <p:embed/>
                  <p:pic>
                    <p:nvPicPr>
                      <p:cNvPr id="0" name="Picture 36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23525" y="4427710"/>
                        <a:ext cx="2085975"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7652" name="Picture 84"/>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77880" y="5080415"/>
            <a:ext cx="3000375" cy="514350"/>
          </a:xfrm>
          <a:prstGeom prst="rect">
            <a:avLst/>
          </a:prstGeom>
          <a:noFill/>
          <a:ln w="9525">
            <a:solidFill>
              <a:srgbClr val="07679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7653" name="Picture 85"/>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343039" y="3484404"/>
            <a:ext cx="576262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3804942" y="4917021"/>
            <a:ext cx="5068418" cy="1200329"/>
          </a:xfrm>
          <a:prstGeom prst="rect">
            <a:avLst/>
          </a:prstGeom>
          <a:noFill/>
        </p:spPr>
        <p:txBody>
          <a:bodyPr wrap="square" rtlCol="0">
            <a:spAutoFit/>
          </a:bodyPr>
          <a:lstStyle/>
          <a:p>
            <a:r>
              <a:rPr lang="en-US" sz="2400" dirty="0" smtClean="0">
                <a:latin typeface="Arial" pitchFamily="34" charset="0"/>
                <a:cs typeface="Arial" pitchFamily="34" charset="0"/>
              </a:rPr>
              <a:t>The equations can be solved!  The result is a new property table with a column for the mass flow fractions.</a:t>
            </a:r>
          </a:p>
        </p:txBody>
      </p:sp>
    </p:spTree>
    <p:extLst>
      <p:ext uri="{BB962C8B-B14F-4D97-AF65-F5344CB8AC3E}">
        <p14:creationId xmlns:p14="http://schemas.microsoft.com/office/powerpoint/2010/main" val="96191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7652"/>
                                        </p:tgtEl>
                                        <p:attrNameLst>
                                          <p:attrName>style.visibility</p:attrName>
                                        </p:attrNameLst>
                                      </p:cBhvr>
                                      <p:to>
                                        <p:strVal val="visible"/>
                                      </p:to>
                                    </p:set>
                                    <p:animEffect transition="in" filter="wipe(left)">
                                      <p:cBhvr>
                                        <p:cTn id="22" dur="500"/>
                                        <p:tgtEl>
                                          <p:spTgt spid="23765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37653"/>
                                        </p:tgtEl>
                                        <p:attrNameLst>
                                          <p:attrName>style.visibility</p:attrName>
                                        </p:attrNameLst>
                                      </p:cBhvr>
                                      <p:to>
                                        <p:strVal val="visible"/>
                                      </p:to>
                                    </p:set>
                                    <p:anim calcmode="lin" valueType="num">
                                      <p:cBhvr>
                                        <p:cTn id="27" dur="500" fill="hold"/>
                                        <p:tgtEl>
                                          <p:spTgt spid="237653"/>
                                        </p:tgtEl>
                                        <p:attrNameLst>
                                          <p:attrName>ppt_w</p:attrName>
                                        </p:attrNameLst>
                                      </p:cBhvr>
                                      <p:tavLst>
                                        <p:tav tm="0">
                                          <p:val>
                                            <p:fltVal val="0"/>
                                          </p:val>
                                        </p:tav>
                                        <p:tav tm="100000">
                                          <p:val>
                                            <p:strVal val="#ppt_w"/>
                                          </p:val>
                                        </p:tav>
                                      </p:tavLst>
                                    </p:anim>
                                    <p:anim calcmode="lin" valueType="num">
                                      <p:cBhvr>
                                        <p:cTn id="28" dur="500" fill="hold"/>
                                        <p:tgtEl>
                                          <p:spTgt spid="237653"/>
                                        </p:tgtEl>
                                        <p:attrNameLst>
                                          <p:attrName>ppt_h</p:attrName>
                                        </p:attrNameLst>
                                      </p:cBhvr>
                                      <p:tavLst>
                                        <p:tav tm="0">
                                          <p:val>
                                            <p:fltVal val="0"/>
                                          </p:val>
                                        </p:tav>
                                        <p:tav tm="100000">
                                          <p:val>
                                            <p:strVal val="#ppt_h"/>
                                          </p:val>
                                        </p:tav>
                                      </p:tavLst>
                                    </p:anim>
                                    <p:animEffect transition="in" filter="fade">
                                      <p:cBhvr>
                                        <p:cTn id="29" dur="500"/>
                                        <p:tgtEl>
                                          <p:spTgt spid="23765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Augmented Array</a:t>
            </a:r>
            <a:endParaRPr lang="en-US" dirty="0"/>
          </a:p>
        </p:txBody>
      </p:sp>
      <p:sp>
        <p:nvSpPr>
          <p:cNvPr id="3" name="Slide Number Placeholder 2"/>
          <p:cNvSpPr>
            <a:spLocks noGrp="1"/>
          </p:cNvSpPr>
          <p:nvPr>
            <p:ph type="sldNum" sz="quarter" idx="12"/>
          </p:nvPr>
        </p:nvSpPr>
        <p:spPr/>
        <p:txBody>
          <a:bodyPr/>
          <a:lstStyle/>
          <a:p>
            <a:pPr algn="l"/>
            <a:fld id="{16890861-4B16-40B9-9EE8-90F7D404DB3D}" type="slidenum">
              <a:rPr lang="en-US" smtClean="0"/>
              <a:pPr algn="l"/>
              <a:t>18</a:t>
            </a:fld>
            <a:endParaRPr lang="en-US" dirty="0"/>
          </a:p>
        </p:txBody>
      </p:sp>
      <p:grpSp>
        <p:nvGrpSpPr>
          <p:cNvPr id="19" name="Group 18"/>
          <p:cNvGrpSpPr>
            <a:grpSpLocks noChangeAspect="1"/>
          </p:cNvGrpSpPr>
          <p:nvPr/>
        </p:nvGrpSpPr>
        <p:grpSpPr>
          <a:xfrm>
            <a:off x="5460930" y="284154"/>
            <a:ext cx="3683070" cy="3226020"/>
            <a:chOff x="1998865" y="1351924"/>
            <a:chExt cx="5121872" cy="4486275"/>
          </a:xfrm>
        </p:grpSpPr>
        <p:grpSp>
          <p:nvGrpSpPr>
            <p:cNvPr id="4" name="Group 3"/>
            <p:cNvGrpSpPr/>
            <p:nvPr/>
          </p:nvGrpSpPr>
          <p:grpSpPr>
            <a:xfrm>
              <a:off x="2037270" y="1351924"/>
              <a:ext cx="5083467" cy="4486275"/>
              <a:chOff x="269768" y="1193800"/>
              <a:chExt cx="5083467" cy="4486275"/>
            </a:xfrm>
          </p:grpSpPr>
          <p:pic>
            <p:nvPicPr>
              <p:cNvPr id="5" name="Picture 2" descr="Fig08_09"/>
              <p:cNvPicPr preferRelativeResize="0">
                <a:picLocks noChangeAspect="1" noChangeArrowheads="1"/>
              </p:cNvPicPr>
              <p:nvPr>
                <p:custDataLst>
                  <p:tags r:id="rId2"/>
                </p:custDataLst>
              </p:nvPr>
            </p:nvPicPr>
            <p:blipFill rotWithShape="1">
              <a:blip r:embed="rId5" cstate="print">
                <a:extLst>
                  <a:ext uri="{28A0092B-C50C-407E-A947-70E740481C1C}">
                    <a14:useLocalDpi xmlns:a14="http://schemas.microsoft.com/office/drawing/2010/main" val="0"/>
                  </a:ext>
                </a:extLst>
              </a:blip>
              <a:srcRect r="40507"/>
              <a:stretch/>
            </p:blipFill>
            <p:spPr bwMode="auto">
              <a:xfrm>
                <a:off x="457200" y="1193800"/>
                <a:ext cx="4896035"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960460" y="1866607"/>
                <a:ext cx="614480"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65495" y="1355130"/>
                <a:ext cx="614480"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20132822">
                <a:off x="2602234" y="2725513"/>
                <a:ext cx="806942"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9768" y="3813050"/>
                <a:ext cx="500137" cy="64067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18380" y="2852925"/>
                <a:ext cx="500137" cy="54470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89420" y="3736240"/>
                <a:ext cx="576075" cy="47273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2" name="Object 11"/>
            <p:cNvGraphicFramePr>
              <a:graphicFrameLocks noChangeAspect="1"/>
            </p:cNvGraphicFramePr>
            <p:nvPr>
              <p:extLst>
                <p:ext uri="{D42A27DB-BD31-4B8C-83A1-F6EECF244321}">
                  <p14:modId xmlns:p14="http://schemas.microsoft.com/office/powerpoint/2010/main" val="2337050469"/>
                </p:ext>
              </p:extLst>
            </p:nvPr>
          </p:nvGraphicFramePr>
          <p:xfrm>
            <a:off x="4002871" y="1679970"/>
            <a:ext cx="991584" cy="418968"/>
          </p:xfrm>
          <a:graphic>
            <a:graphicData uri="http://schemas.openxmlformats.org/presentationml/2006/ole">
              <mc:AlternateContent xmlns:mc="http://schemas.openxmlformats.org/markup-compatibility/2006">
                <mc:Choice xmlns:v="urn:schemas-microsoft-com:vml" Requires="v">
                  <p:oleObj spid="_x0000_s238968" name="Equation" r:id="rId6" imgW="901440" imgH="380880" progId="">
                    <p:embed/>
                  </p:oleObj>
                </mc:Choice>
                <mc:Fallback>
                  <p:oleObj name="Equation" r:id="rId6" imgW="901440" imgH="380880" progId="">
                    <p:embed/>
                    <p:pic>
                      <p:nvPicPr>
                        <p:cNvPr id="0" name="Picture 3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2871" y="1679970"/>
                          <a:ext cx="991584" cy="4189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461572128"/>
                </p:ext>
              </p:extLst>
            </p:nvPr>
          </p:nvGraphicFramePr>
          <p:xfrm>
            <a:off x="4417762" y="2776115"/>
            <a:ext cx="922338" cy="250825"/>
          </p:xfrm>
          <a:graphic>
            <a:graphicData uri="http://schemas.openxmlformats.org/presentationml/2006/ole">
              <mc:AlternateContent xmlns:mc="http://schemas.openxmlformats.org/markup-compatibility/2006">
                <mc:Choice xmlns:v="urn:schemas-microsoft-com:vml" Requires="v">
                  <p:oleObj spid="_x0000_s238969" name="Equation" r:id="rId8" imgW="838080" imgH="228600" progId="">
                    <p:embed/>
                  </p:oleObj>
                </mc:Choice>
                <mc:Fallback>
                  <p:oleObj name="Equation" r:id="rId8" imgW="838080" imgH="228600" progId="">
                    <p:embed/>
                    <p:pic>
                      <p:nvPicPr>
                        <p:cNvPr id="0" name="Picture 34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7762" y="2776115"/>
                          <a:ext cx="922338"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831809047"/>
                </p:ext>
              </p:extLst>
            </p:nvPr>
          </p:nvGraphicFramePr>
          <p:xfrm>
            <a:off x="6223000" y="3054350"/>
            <a:ext cx="741363" cy="250825"/>
          </p:xfrm>
          <a:graphic>
            <a:graphicData uri="http://schemas.openxmlformats.org/presentationml/2006/ole">
              <mc:AlternateContent xmlns:mc="http://schemas.openxmlformats.org/markup-compatibility/2006">
                <mc:Choice xmlns:v="urn:schemas-microsoft-com:vml" Requires="v">
                  <p:oleObj spid="_x0000_s238970" name="Equation" r:id="rId10" imgW="672840" imgH="228600" progId="">
                    <p:embed/>
                  </p:oleObj>
                </mc:Choice>
                <mc:Fallback>
                  <p:oleObj name="Equation" r:id="rId10" imgW="672840" imgH="228600" progId="">
                    <p:embed/>
                    <p:pic>
                      <p:nvPicPr>
                        <p:cNvPr id="0" name="Picture 34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23000" y="3054350"/>
                          <a:ext cx="741363"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030543478"/>
                </p:ext>
              </p:extLst>
            </p:nvPr>
          </p:nvGraphicFramePr>
          <p:xfrm>
            <a:off x="6314262" y="4892675"/>
            <a:ext cx="754063" cy="417513"/>
          </p:xfrm>
          <a:graphic>
            <a:graphicData uri="http://schemas.openxmlformats.org/presentationml/2006/ole">
              <mc:AlternateContent xmlns:mc="http://schemas.openxmlformats.org/markup-compatibility/2006">
                <mc:Choice xmlns:v="urn:schemas-microsoft-com:vml" Requires="v">
                  <p:oleObj spid="_x0000_s238971" name="Equation" r:id="rId12" imgW="685800" imgH="380880" progId="">
                    <p:embed/>
                  </p:oleObj>
                </mc:Choice>
                <mc:Fallback>
                  <p:oleObj name="Equation" r:id="rId12" imgW="685800" imgH="380880" progId="">
                    <p:embed/>
                    <p:pic>
                      <p:nvPicPr>
                        <p:cNvPr id="0" name="Picture 34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14262" y="4892675"/>
                          <a:ext cx="754063"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115772343"/>
                </p:ext>
              </p:extLst>
            </p:nvPr>
          </p:nvGraphicFramePr>
          <p:xfrm>
            <a:off x="4955433" y="4197100"/>
            <a:ext cx="922337" cy="250825"/>
          </p:xfrm>
          <a:graphic>
            <a:graphicData uri="http://schemas.openxmlformats.org/presentationml/2006/ole">
              <mc:AlternateContent xmlns:mc="http://schemas.openxmlformats.org/markup-compatibility/2006">
                <mc:Choice xmlns:v="urn:schemas-microsoft-com:vml" Requires="v">
                  <p:oleObj spid="_x0000_s238972" name="Equation" r:id="rId14" imgW="838080" imgH="228600" progId="">
                    <p:embed/>
                  </p:oleObj>
                </mc:Choice>
                <mc:Fallback>
                  <p:oleObj name="Equation" r:id="rId14" imgW="838080" imgH="228600" progId="">
                    <p:embed/>
                    <p:pic>
                      <p:nvPicPr>
                        <p:cNvPr id="0" name="Picture 35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55433" y="4197100"/>
                          <a:ext cx="922337"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762821147"/>
                </p:ext>
              </p:extLst>
            </p:nvPr>
          </p:nvGraphicFramePr>
          <p:xfrm>
            <a:off x="2882180" y="4048125"/>
            <a:ext cx="922338" cy="417513"/>
          </p:xfrm>
          <a:graphic>
            <a:graphicData uri="http://schemas.openxmlformats.org/presentationml/2006/ole">
              <mc:AlternateContent xmlns:mc="http://schemas.openxmlformats.org/markup-compatibility/2006">
                <mc:Choice xmlns:v="urn:schemas-microsoft-com:vml" Requires="v">
                  <p:oleObj spid="_x0000_s238973" name="Equation" r:id="rId16" imgW="838080" imgH="380880" progId="">
                    <p:embed/>
                  </p:oleObj>
                </mc:Choice>
                <mc:Fallback>
                  <p:oleObj name="Equation" r:id="rId16" imgW="838080" imgH="380880" progId="">
                    <p:embed/>
                    <p:pic>
                      <p:nvPicPr>
                        <p:cNvPr id="0" name="Picture 35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82180" y="4048125"/>
                          <a:ext cx="922338"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99528223"/>
                </p:ext>
              </p:extLst>
            </p:nvPr>
          </p:nvGraphicFramePr>
          <p:xfrm>
            <a:off x="1998865" y="4637565"/>
            <a:ext cx="488950" cy="250825"/>
          </p:xfrm>
          <a:graphic>
            <a:graphicData uri="http://schemas.openxmlformats.org/presentationml/2006/ole">
              <mc:AlternateContent xmlns:mc="http://schemas.openxmlformats.org/markup-compatibility/2006">
                <mc:Choice xmlns:v="urn:schemas-microsoft-com:vml" Requires="v">
                  <p:oleObj spid="_x0000_s238974" name="Equation" r:id="rId18" imgW="444240" imgH="228600" progId="">
                    <p:embed/>
                  </p:oleObj>
                </mc:Choice>
                <mc:Fallback>
                  <p:oleObj name="Equation" r:id="rId18" imgW="444240" imgH="228600" progId="">
                    <p:embed/>
                    <p:pic>
                      <p:nvPicPr>
                        <p:cNvPr id="0" name="Picture 35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98865" y="4637565"/>
                          <a:ext cx="488950"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238685" name="Picture 9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81428" y="1663369"/>
            <a:ext cx="4905052" cy="2034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155425" y="1124700"/>
            <a:ext cx="4222631" cy="461665"/>
          </a:xfrm>
          <a:prstGeom prst="rect">
            <a:avLst/>
          </a:prstGeom>
          <a:noFill/>
        </p:spPr>
        <p:txBody>
          <a:bodyPr wrap="none" rtlCol="0">
            <a:spAutoFit/>
          </a:bodyPr>
          <a:lstStyle/>
          <a:p>
            <a:r>
              <a:rPr lang="en-US" sz="2400" dirty="0" smtClean="0">
                <a:latin typeface="Arial" pitchFamily="34" charset="0"/>
                <a:cs typeface="Arial" pitchFamily="34" charset="0"/>
              </a:rPr>
              <a:t>The updated property table ...</a:t>
            </a:r>
          </a:p>
        </p:txBody>
      </p:sp>
      <p:sp>
        <p:nvSpPr>
          <p:cNvPr id="21" name="TextBox 20"/>
          <p:cNvSpPr txBox="1"/>
          <p:nvPr/>
        </p:nvSpPr>
        <p:spPr>
          <a:xfrm>
            <a:off x="291754" y="3889860"/>
            <a:ext cx="3437159" cy="461665"/>
          </a:xfrm>
          <a:prstGeom prst="rect">
            <a:avLst/>
          </a:prstGeom>
          <a:noFill/>
        </p:spPr>
        <p:txBody>
          <a:bodyPr wrap="none" rtlCol="0">
            <a:spAutoFit/>
          </a:bodyPr>
          <a:lstStyle/>
          <a:p>
            <a:r>
              <a:rPr lang="en-US" sz="2400" dirty="0" smtClean="0">
                <a:latin typeface="Arial" pitchFamily="34" charset="0"/>
                <a:cs typeface="Arial" pitchFamily="34" charset="0"/>
              </a:rPr>
              <a:t>From previous analysis,</a:t>
            </a:r>
          </a:p>
        </p:txBody>
      </p:sp>
      <p:graphicFrame>
        <p:nvGraphicFramePr>
          <p:cNvPr id="22" name="Object 21"/>
          <p:cNvGraphicFramePr>
            <a:graphicFrameLocks noChangeAspect="1"/>
          </p:cNvGraphicFramePr>
          <p:nvPr>
            <p:extLst>
              <p:ext uri="{D42A27DB-BD31-4B8C-83A1-F6EECF244321}">
                <p14:modId xmlns:p14="http://schemas.microsoft.com/office/powerpoint/2010/main" val="3999885239"/>
              </p:ext>
            </p:extLst>
          </p:nvPr>
        </p:nvGraphicFramePr>
        <p:xfrm>
          <a:off x="852180" y="4351525"/>
          <a:ext cx="1466850" cy="800100"/>
        </p:xfrm>
        <a:graphic>
          <a:graphicData uri="http://schemas.openxmlformats.org/presentationml/2006/ole">
            <mc:AlternateContent xmlns:mc="http://schemas.openxmlformats.org/markup-compatibility/2006">
              <mc:Choice xmlns:v="urn:schemas-microsoft-com:vml" Requires="v">
                <p:oleObj spid="_x0000_s238975" name="Equation" r:id="rId21" imgW="838080" imgH="457200" progId="">
                  <p:embed/>
                </p:oleObj>
              </mc:Choice>
              <mc:Fallback>
                <p:oleObj name="Equation" r:id="rId21" imgW="838080" imgH="457200" progId="">
                  <p:embed/>
                  <p:pic>
                    <p:nvPicPr>
                      <p:cNvPr id="0" name="Picture 35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52180" y="4351525"/>
                        <a:ext cx="146685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184249441"/>
              </p:ext>
            </p:extLst>
          </p:nvPr>
        </p:nvGraphicFramePr>
        <p:xfrm>
          <a:off x="885120" y="5195630"/>
          <a:ext cx="2222500" cy="422275"/>
        </p:xfrm>
        <a:graphic>
          <a:graphicData uri="http://schemas.openxmlformats.org/presentationml/2006/ole">
            <mc:AlternateContent xmlns:mc="http://schemas.openxmlformats.org/markup-compatibility/2006">
              <mc:Choice xmlns:v="urn:schemas-microsoft-com:vml" Requires="v">
                <p:oleObj spid="_x0000_s238976" name="Equation" r:id="rId23" imgW="1269720" imgH="241200" progId="">
                  <p:embed/>
                </p:oleObj>
              </mc:Choice>
              <mc:Fallback>
                <p:oleObj name="Equation" r:id="rId23" imgW="1269720" imgH="241200" progId="">
                  <p:embed/>
                  <p:pic>
                    <p:nvPicPr>
                      <p:cNvPr id="0" name="Picture 35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85120" y="5195630"/>
                        <a:ext cx="2222500"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4023570756"/>
              </p:ext>
            </p:extLst>
          </p:nvPr>
        </p:nvGraphicFramePr>
        <p:xfrm>
          <a:off x="844342" y="5666805"/>
          <a:ext cx="3333750" cy="488950"/>
        </p:xfrm>
        <a:graphic>
          <a:graphicData uri="http://schemas.openxmlformats.org/presentationml/2006/ole">
            <mc:AlternateContent xmlns:mc="http://schemas.openxmlformats.org/markup-compatibility/2006">
              <mc:Choice xmlns:v="urn:schemas-microsoft-com:vml" Requires="v">
                <p:oleObj spid="_x0000_s238977" name="Equation" r:id="rId25" imgW="1904760" imgH="279360" progId="">
                  <p:embed/>
                </p:oleObj>
              </mc:Choice>
              <mc:Fallback>
                <p:oleObj name="Equation" r:id="rId25" imgW="1904760" imgH="279360" progId="">
                  <p:embed/>
                  <p:pic>
                    <p:nvPicPr>
                      <p:cNvPr id="0" name="Picture 35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44342" y="5666805"/>
                        <a:ext cx="3333750"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8696" name="Picture 104"/>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27584" y="4126930"/>
            <a:ext cx="4533900" cy="2028825"/>
          </a:xfrm>
          <a:prstGeom prst="rect">
            <a:avLst/>
          </a:prstGeom>
          <a:noFill/>
          <a:ln w="9525">
            <a:solidFill>
              <a:srgbClr val="07679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91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8685"/>
                                        </p:tgtEl>
                                        <p:attrNameLst>
                                          <p:attrName>style.visibility</p:attrName>
                                        </p:attrNameLst>
                                      </p:cBhvr>
                                      <p:to>
                                        <p:strVal val="visible"/>
                                      </p:to>
                                    </p:set>
                                    <p:anim calcmode="lin" valueType="num">
                                      <p:cBhvr>
                                        <p:cTn id="7" dur="500" fill="hold"/>
                                        <p:tgtEl>
                                          <p:spTgt spid="238685"/>
                                        </p:tgtEl>
                                        <p:attrNameLst>
                                          <p:attrName>ppt_w</p:attrName>
                                        </p:attrNameLst>
                                      </p:cBhvr>
                                      <p:tavLst>
                                        <p:tav tm="0">
                                          <p:val>
                                            <p:fltVal val="0"/>
                                          </p:val>
                                        </p:tav>
                                        <p:tav tm="100000">
                                          <p:val>
                                            <p:strVal val="#ppt_w"/>
                                          </p:val>
                                        </p:tav>
                                      </p:tavLst>
                                    </p:anim>
                                    <p:anim calcmode="lin" valueType="num">
                                      <p:cBhvr>
                                        <p:cTn id="8" dur="500" fill="hold"/>
                                        <p:tgtEl>
                                          <p:spTgt spid="238685"/>
                                        </p:tgtEl>
                                        <p:attrNameLst>
                                          <p:attrName>ppt_h</p:attrName>
                                        </p:attrNameLst>
                                      </p:cBhvr>
                                      <p:tavLst>
                                        <p:tav tm="0">
                                          <p:val>
                                            <p:fltVal val="0"/>
                                          </p:val>
                                        </p:tav>
                                        <p:tav tm="100000">
                                          <p:val>
                                            <p:strVal val="#ppt_h"/>
                                          </p:val>
                                        </p:tav>
                                      </p:tavLst>
                                    </p:anim>
                                    <p:animEffect transition="in" filter="fade">
                                      <p:cBhvr>
                                        <p:cTn id="9" dur="500"/>
                                        <p:tgtEl>
                                          <p:spTgt spid="23868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38696"/>
                                        </p:tgtEl>
                                        <p:attrNameLst>
                                          <p:attrName>style.visibility</p:attrName>
                                        </p:attrNameLst>
                                      </p:cBhvr>
                                      <p:to>
                                        <p:strVal val="visible"/>
                                      </p:to>
                                    </p:set>
                                    <p:animEffect transition="in" filter="wipe(left)">
                                      <p:cBhvr>
                                        <p:cTn id="34" dur="500"/>
                                        <p:tgtEl>
                                          <p:spTgt spid="238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Cycle Performance Parameters</a:t>
            </a:r>
            <a:endParaRPr lang="en-US" dirty="0"/>
          </a:p>
        </p:txBody>
      </p:sp>
      <p:sp>
        <p:nvSpPr>
          <p:cNvPr id="3" name="Slide Number Placeholder 2"/>
          <p:cNvSpPr>
            <a:spLocks noGrp="1"/>
          </p:cNvSpPr>
          <p:nvPr>
            <p:ph type="sldNum" sz="quarter" idx="12"/>
          </p:nvPr>
        </p:nvSpPr>
        <p:spPr/>
        <p:txBody>
          <a:bodyPr/>
          <a:lstStyle/>
          <a:p>
            <a:pPr algn="l"/>
            <a:fld id="{16890861-4B16-40B9-9EE8-90F7D404DB3D}" type="slidenum">
              <a:rPr lang="en-US" smtClean="0"/>
              <a:pPr algn="l"/>
              <a:t>19</a:t>
            </a:fld>
            <a:endParaRPr lang="en-US" dirty="0"/>
          </a:p>
        </p:txBody>
      </p:sp>
      <p:grpSp>
        <p:nvGrpSpPr>
          <p:cNvPr id="19" name="Group 18"/>
          <p:cNvGrpSpPr>
            <a:grpSpLocks noChangeAspect="1"/>
          </p:cNvGrpSpPr>
          <p:nvPr/>
        </p:nvGrpSpPr>
        <p:grpSpPr>
          <a:xfrm>
            <a:off x="5330746" y="994830"/>
            <a:ext cx="3683070" cy="3226020"/>
            <a:chOff x="1998865" y="1351924"/>
            <a:chExt cx="5121872" cy="4486275"/>
          </a:xfrm>
        </p:grpSpPr>
        <p:grpSp>
          <p:nvGrpSpPr>
            <p:cNvPr id="4" name="Group 3"/>
            <p:cNvGrpSpPr/>
            <p:nvPr/>
          </p:nvGrpSpPr>
          <p:grpSpPr>
            <a:xfrm>
              <a:off x="2037270" y="1351924"/>
              <a:ext cx="5083467" cy="4486275"/>
              <a:chOff x="269768" y="1193800"/>
              <a:chExt cx="5083467" cy="4486275"/>
            </a:xfrm>
          </p:grpSpPr>
          <p:pic>
            <p:nvPicPr>
              <p:cNvPr id="5" name="Picture 2" descr="Fig08_09"/>
              <p:cNvPicPr preferRelativeResize="0">
                <a:picLocks noChangeAspect="1" noChangeArrowheads="1"/>
              </p:cNvPicPr>
              <p:nvPr>
                <p:custDataLst>
                  <p:tags r:id="rId2"/>
                </p:custDataLst>
              </p:nvPr>
            </p:nvPicPr>
            <p:blipFill rotWithShape="1">
              <a:blip r:embed="rId5" cstate="print">
                <a:extLst>
                  <a:ext uri="{28A0092B-C50C-407E-A947-70E740481C1C}">
                    <a14:useLocalDpi xmlns:a14="http://schemas.microsoft.com/office/drawing/2010/main" val="0"/>
                  </a:ext>
                </a:extLst>
              </a:blip>
              <a:srcRect r="40507"/>
              <a:stretch/>
            </p:blipFill>
            <p:spPr bwMode="auto">
              <a:xfrm>
                <a:off x="457200" y="1193800"/>
                <a:ext cx="4896035"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960460" y="1866607"/>
                <a:ext cx="614480"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65495" y="1355130"/>
                <a:ext cx="614480"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20132822">
                <a:off x="2602234" y="2725513"/>
                <a:ext cx="806942"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9768" y="3813050"/>
                <a:ext cx="500137" cy="64067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18380" y="2852925"/>
                <a:ext cx="500137" cy="54470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89420" y="3736240"/>
                <a:ext cx="576075" cy="47273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2" name="Object 11"/>
            <p:cNvGraphicFramePr>
              <a:graphicFrameLocks noChangeAspect="1"/>
            </p:cNvGraphicFramePr>
            <p:nvPr>
              <p:extLst>
                <p:ext uri="{D42A27DB-BD31-4B8C-83A1-F6EECF244321}">
                  <p14:modId xmlns:p14="http://schemas.microsoft.com/office/powerpoint/2010/main" val="2469506969"/>
                </p:ext>
              </p:extLst>
            </p:nvPr>
          </p:nvGraphicFramePr>
          <p:xfrm>
            <a:off x="4002871" y="1679970"/>
            <a:ext cx="991584" cy="418968"/>
          </p:xfrm>
          <a:graphic>
            <a:graphicData uri="http://schemas.openxmlformats.org/presentationml/2006/ole">
              <mc:AlternateContent xmlns:mc="http://schemas.openxmlformats.org/markup-compatibility/2006">
                <mc:Choice xmlns:v="urn:schemas-microsoft-com:vml" Requires="v">
                  <p:oleObj spid="_x0000_s239865" name="Equation" r:id="rId6" imgW="901440" imgH="380880" progId="">
                    <p:embed/>
                  </p:oleObj>
                </mc:Choice>
                <mc:Fallback>
                  <p:oleObj name="Equation" r:id="rId6" imgW="901440" imgH="380880" progId="">
                    <p:embed/>
                    <p:pic>
                      <p:nvPicPr>
                        <p:cNvPr id="0" name="Picture 2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2871" y="1679970"/>
                          <a:ext cx="991584" cy="4189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440978490"/>
                </p:ext>
              </p:extLst>
            </p:nvPr>
          </p:nvGraphicFramePr>
          <p:xfrm>
            <a:off x="4417762" y="2776115"/>
            <a:ext cx="922338" cy="250825"/>
          </p:xfrm>
          <a:graphic>
            <a:graphicData uri="http://schemas.openxmlformats.org/presentationml/2006/ole">
              <mc:AlternateContent xmlns:mc="http://schemas.openxmlformats.org/markup-compatibility/2006">
                <mc:Choice xmlns:v="urn:schemas-microsoft-com:vml" Requires="v">
                  <p:oleObj spid="_x0000_s239866" name="Equation" r:id="rId8" imgW="838080" imgH="228600" progId="">
                    <p:embed/>
                  </p:oleObj>
                </mc:Choice>
                <mc:Fallback>
                  <p:oleObj name="Equation" r:id="rId8" imgW="838080" imgH="228600" progId="">
                    <p:embed/>
                    <p:pic>
                      <p:nvPicPr>
                        <p:cNvPr id="0" name="Picture 2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7762" y="2776115"/>
                          <a:ext cx="922338"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85880906"/>
                </p:ext>
              </p:extLst>
            </p:nvPr>
          </p:nvGraphicFramePr>
          <p:xfrm>
            <a:off x="6223000" y="3054350"/>
            <a:ext cx="741363" cy="250825"/>
          </p:xfrm>
          <a:graphic>
            <a:graphicData uri="http://schemas.openxmlformats.org/presentationml/2006/ole">
              <mc:AlternateContent xmlns:mc="http://schemas.openxmlformats.org/markup-compatibility/2006">
                <mc:Choice xmlns:v="urn:schemas-microsoft-com:vml" Requires="v">
                  <p:oleObj spid="_x0000_s239867" name="Equation" r:id="rId10" imgW="672840" imgH="228600" progId="">
                    <p:embed/>
                  </p:oleObj>
                </mc:Choice>
                <mc:Fallback>
                  <p:oleObj name="Equation" r:id="rId10" imgW="672840" imgH="228600" progId="">
                    <p:embed/>
                    <p:pic>
                      <p:nvPicPr>
                        <p:cNvPr id="0" name="Picture 2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23000" y="3054350"/>
                          <a:ext cx="741363"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10669156"/>
                </p:ext>
              </p:extLst>
            </p:nvPr>
          </p:nvGraphicFramePr>
          <p:xfrm>
            <a:off x="6314262" y="4892675"/>
            <a:ext cx="754063" cy="417513"/>
          </p:xfrm>
          <a:graphic>
            <a:graphicData uri="http://schemas.openxmlformats.org/presentationml/2006/ole">
              <mc:AlternateContent xmlns:mc="http://schemas.openxmlformats.org/markup-compatibility/2006">
                <mc:Choice xmlns:v="urn:schemas-microsoft-com:vml" Requires="v">
                  <p:oleObj spid="_x0000_s239868" name="Equation" r:id="rId12" imgW="685800" imgH="380880" progId="">
                    <p:embed/>
                  </p:oleObj>
                </mc:Choice>
                <mc:Fallback>
                  <p:oleObj name="Equation" r:id="rId12" imgW="685800" imgH="380880" progId="">
                    <p:embed/>
                    <p:pic>
                      <p:nvPicPr>
                        <p:cNvPr id="0" name="Picture 2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14262" y="4892675"/>
                          <a:ext cx="754063"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408556709"/>
                </p:ext>
              </p:extLst>
            </p:nvPr>
          </p:nvGraphicFramePr>
          <p:xfrm>
            <a:off x="4955433" y="4197100"/>
            <a:ext cx="922337" cy="250825"/>
          </p:xfrm>
          <a:graphic>
            <a:graphicData uri="http://schemas.openxmlformats.org/presentationml/2006/ole">
              <mc:AlternateContent xmlns:mc="http://schemas.openxmlformats.org/markup-compatibility/2006">
                <mc:Choice xmlns:v="urn:schemas-microsoft-com:vml" Requires="v">
                  <p:oleObj spid="_x0000_s239869" name="Equation" r:id="rId14" imgW="838080" imgH="228600" progId="">
                    <p:embed/>
                  </p:oleObj>
                </mc:Choice>
                <mc:Fallback>
                  <p:oleObj name="Equation" r:id="rId14" imgW="838080" imgH="228600" progId="">
                    <p:embed/>
                    <p:pic>
                      <p:nvPicPr>
                        <p:cNvPr id="0" name="Picture 22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55433" y="4197100"/>
                          <a:ext cx="922337"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267306070"/>
                </p:ext>
              </p:extLst>
            </p:nvPr>
          </p:nvGraphicFramePr>
          <p:xfrm>
            <a:off x="2882180" y="4048125"/>
            <a:ext cx="922338" cy="417513"/>
          </p:xfrm>
          <a:graphic>
            <a:graphicData uri="http://schemas.openxmlformats.org/presentationml/2006/ole">
              <mc:AlternateContent xmlns:mc="http://schemas.openxmlformats.org/markup-compatibility/2006">
                <mc:Choice xmlns:v="urn:schemas-microsoft-com:vml" Requires="v">
                  <p:oleObj spid="_x0000_s239870" name="Equation" r:id="rId16" imgW="838080" imgH="380880" progId="">
                    <p:embed/>
                  </p:oleObj>
                </mc:Choice>
                <mc:Fallback>
                  <p:oleObj name="Equation" r:id="rId16" imgW="838080" imgH="380880" progId="">
                    <p:embed/>
                    <p:pic>
                      <p:nvPicPr>
                        <p:cNvPr id="0" name="Picture 23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82180" y="4048125"/>
                          <a:ext cx="922338"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193710663"/>
                </p:ext>
              </p:extLst>
            </p:nvPr>
          </p:nvGraphicFramePr>
          <p:xfrm>
            <a:off x="1998865" y="4637565"/>
            <a:ext cx="488950" cy="250825"/>
          </p:xfrm>
          <a:graphic>
            <a:graphicData uri="http://schemas.openxmlformats.org/presentationml/2006/ole">
              <mc:AlternateContent xmlns:mc="http://schemas.openxmlformats.org/markup-compatibility/2006">
                <mc:Choice xmlns:v="urn:schemas-microsoft-com:vml" Requires="v">
                  <p:oleObj spid="_x0000_s239871" name="Equation" r:id="rId18" imgW="444240" imgH="228600" progId="">
                    <p:embed/>
                  </p:oleObj>
                </mc:Choice>
                <mc:Fallback>
                  <p:oleObj name="Equation" r:id="rId18" imgW="444240" imgH="228600" progId="">
                    <p:embed/>
                    <p:pic>
                      <p:nvPicPr>
                        <p:cNvPr id="0" name="Picture 23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98865" y="4637565"/>
                          <a:ext cx="488950"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0" name="TextBox 19"/>
          <p:cNvSpPr txBox="1"/>
          <p:nvPr/>
        </p:nvSpPr>
        <p:spPr>
          <a:xfrm>
            <a:off x="309045" y="1208934"/>
            <a:ext cx="4049507" cy="461665"/>
          </a:xfrm>
          <a:prstGeom prst="rect">
            <a:avLst/>
          </a:prstGeom>
          <a:noFill/>
        </p:spPr>
        <p:txBody>
          <a:bodyPr wrap="none" rtlCol="0">
            <a:spAutoFit/>
          </a:bodyPr>
          <a:lstStyle/>
          <a:p>
            <a:r>
              <a:rPr lang="en-US" sz="2400" dirty="0" smtClean="0">
                <a:latin typeface="Arial" pitchFamily="34" charset="0"/>
                <a:cs typeface="Arial" pitchFamily="34" charset="0"/>
              </a:rPr>
              <a:t>The heat rate of the cycle is,</a:t>
            </a:r>
          </a:p>
        </p:txBody>
      </p:sp>
      <p:graphicFrame>
        <p:nvGraphicFramePr>
          <p:cNvPr id="21" name="Object 20"/>
          <p:cNvGraphicFramePr>
            <a:graphicFrameLocks noChangeAspect="1"/>
          </p:cNvGraphicFramePr>
          <p:nvPr>
            <p:extLst>
              <p:ext uri="{D42A27DB-BD31-4B8C-83A1-F6EECF244321}">
                <p14:modId xmlns:p14="http://schemas.microsoft.com/office/powerpoint/2010/main" val="3087683786"/>
              </p:ext>
            </p:extLst>
          </p:nvPr>
        </p:nvGraphicFramePr>
        <p:xfrm>
          <a:off x="539475" y="1882295"/>
          <a:ext cx="4400551" cy="889000"/>
        </p:xfrm>
        <a:graphic>
          <a:graphicData uri="http://schemas.openxmlformats.org/presentationml/2006/ole">
            <mc:AlternateContent xmlns:mc="http://schemas.openxmlformats.org/markup-compatibility/2006">
              <mc:Choice xmlns:v="urn:schemas-microsoft-com:vml" Requires="v">
                <p:oleObj spid="_x0000_s239872" name="Equation" r:id="rId20" imgW="2514600" imgH="507960" progId="">
                  <p:embed/>
                </p:oleObj>
              </mc:Choice>
              <mc:Fallback>
                <p:oleObj name="Equation" r:id="rId20" imgW="2514600" imgH="507960" progId="">
                  <p:embed/>
                  <p:pic>
                    <p:nvPicPr>
                      <p:cNvPr id="0" name="Picture 23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9475" y="1882295"/>
                        <a:ext cx="4400551"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9655" name="Picture 39"/>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81790" y="3006545"/>
            <a:ext cx="4381500" cy="533400"/>
          </a:xfrm>
          <a:prstGeom prst="rect">
            <a:avLst/>
          </a:prstGeom>
          <a:noFill/>
          <a:ln w="9525">
            <a:solidFill>
              <a:srgbClr val="07679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9656" name="Picture 40"/>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309688" y="4350720"/>
            <a:ext cx="6524625" cy="1666875"/>
          </a:xfrm>
          <a:prstGeom prst="rect">
            <a:avLst/>
          </a:prstGeom>
          <a:noFill/>
          <a:ln w="9525">
            <a:solidFill>
              <a:srgbClr val="07679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309045" y="3851455"/>
            <a:ext cx="4252703" cy="461665"/>
          </a:xfrm>
          <a:prstGeom prst="rect">
            <a:avLst/>
          </a:prstGeom>
          <a:noFill/>
        </p:spPr>
        <p:txBody>
          <a:bodyPr wrap="none" rtlCol="0">
            <a:spAutoFit/>
          </a:bodyPr>
          <a:lstStyle/>
          <a:p>
            <a:r>
              <a:rPr lang="en-US" sz="2400" b="1" dirty="0" smtClean="0">
                <a:latin typeface="Arial" pitchFamily="34" charset="0"/>
                <a:cs typeface="Arial" pitchFamily="34" charset="0"/>
              </a:rPr>
              <a:t>EES</a:t>
            </a:r>
            <a:r>
              <a:rPr lang="en-US" sz="2400" dirty="0" smtClean="0">
                <a:latin typeface="Arial" pitchFamily="34" charset="0"/>
                <a:cs typeface="Arial" pitchFamily="34" charset="0"/>
              </a:rPr>
              <a:t> Solution (Key Variables):</a:t>
            </a:r>
          </a:p>
        </p:txBody>
      </p:sp>
    </p:spTree>
    <p:extLst>
      <p:ext uri="{BB962C8B-B14F-4D97-AF65-F5344CB8AC3E}">
        <p14:creationId xmlns:p14="http://schemas.microsoft.com/office/powerpoint/2010/main" val="103031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9655"/>
                                        </p:tgtEl>
                                        <p:attrNameLst>
                                          <p:attrName>style.visibility</p:attrName>
                                        </p:attrNameLst>
                                      </p:cBhvr>
                                      <p:to>
                                        <p:strVal val="visible"/>
                                      </p:to>
                                    </p:set>
                                    <p:animEffect transition="in" filter="wipe(left)">
                                      <p:cBhvr>
                                        <p:cTn id="12" dur="500"/>
                                        <p:tgtEl>
                                          <p:spTgt spid="2396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239656"/>
                                        </p:tgtEl>
                                        <p:attrNameLst>
                                          <p:attrName>style.visibility</p:attrName>
                                        </p:attrNameLst>
                                      </p:cBhvr>
                                      <p:to>
                                        <p:strVal val="visible"/>
                                      </p:to>
                                    </p:set>
                                    <p:anim calcmode="lin" valueType="num">
                                      <p:cBhvr>
                                        <p:cTn id="21" dur="500" fill="hold"/>
                                        <p:tgtEl>
                                          <p:spTgt spid="239656"/>
                                        </p:tgtEl>
                                        <p:attrNameLst>
                                          <p:attrName>ppt_w</p:attrName>
                                        </p:attrNameLst>
                                      </p:cBhvr>
                                      <p:tavLst>
                                        <p:tav tm="0">
                                          <p:val>
                                            <p:fltVal val="0"/>
                                          </p:val>
                                        </p:tav>
                                        <p:tav tm="100000">
                                          <p:val>
                                            <p:strVal val="#ppt_w"/>
                                          </p:val>
                                        </p:tav>
                                      </p:tavLst>
                                    </p:anim>
                                    <p:anim calcmode="lin" valueType="num">
                                      <p:cBhvr>
                                        <p:cTn id="22" dur="500" fill="hold"/>
                                        <p:tgtEl>
                                          <p:spTgt spid="239656"/>
                                        </p:tgtEl>
                                        <p:attrNameLst>
                                          <p:attrName>ppt_h</p:attrName>
                                        </p:attrNameLst>
                                      </p:cBhvr>
                                      <p:tavLst>
                                        <p:tav tm="0">
                                          <p:val>
                                            <p:fltVal val="0"/>
                                          </p:val>
                                        </p:tav>
                                        <p:tav tm="100000">
                                          <p:val>
                                            <p:strVal val="#ppt_h"/>
                                          </p:val>
                                        </p:tav>
                                      </p:tavLst>
                                    </p:anim>
                                    <p:animEffect transition="in" filter="fade">
                                      <p:cBhvr>
                                        <p:cTn id="23" dur="500"/>
                                        <p:tgtEl>
                                          <p:spTgt spid="239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Regeneration?</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Goal of regeneration</a:t>
            </a:r>
          </a:p>
          <a:p>
            <a:pPr lvl="1"/>
            <a:r>
              <a:rPr lang="en-US" dirty="0" smtClean="0"/>
              <a:t>Reduce the fuel input requirements (Q</a:t>
            </a:r>
            <a:r>
              <a:rPr lang="en-US" baseline="-25000" dirty="0" smtClean="0"/>
              <a:t>in</a:t>
            </a:r>
            <a:r>
              <a:rPr lang="en-US" dirty="0" smtClean="0"/>
              <a:t>)</a:t>
            </a:r>
          </a:p>
          <a:p>
            <a:pPr lvl="1"/>
            <a:r>
              <a:rPr lang="en-US" dirty="0" smtClean="0"/>
              <a:t>Increase the temperature of the feedwater entering the </a:t>
            </a:r>
            <a:r>
              <a:rPr lang="en-US" dirty="0" smtClean="0"/>
              <a:t>boiler (increases average </a:t>
            </a:r>
            <a:r>
              <a:rPr lang="en-US" dirty="0" err="1" smtClean="0"/>
              <a:t>Th</a:t>
            </a:r>
            <a:r>
              <a:rPr lang="en-US" dirty="0" smtClean="0"/>
              <a:t> in </a:t>
            </a:r>
            <a:r>
              <a:rPr lang="en-US" dirty="0" smtClean="0"/>
              <a:t>the cycle</a:t>
            </a:r>
          </a:p>
          <a:p>
            <a:r>
              <a:rPr lang="en-US" dirty="0" smtClean="0"/>
              <a:t>Result of regeneration</a:t>
            </a:r>
          </a:p>
          <a:p>
            <a:pPr lvl="1"/>
            <a:r>
              <a:rPr lang="en-US" dirty="0" smtClean="0"/>
              <a:t>Increased thermal efficiency</a:t>
            </a:r>
          </a:p>
          <a:p>
            <a:r>
              <a:rPr lang="en-US" dirty="0" smtClean="0"/>
              <a:t>Energy source for regeneration</a:t>
            </a:r>
          </a:p>
          <a:p>
            <a:pPr lvl="1"/>
            <a:r>
              <a:rPr lang="en-US" dirty="0" smtClean="0"/>
              <a:t>High pressure steam from the turbines</a:t>
            </a:r>
          </a:p>
          <a:p>
            <a:r>
              <a:rPr lang="en-US" dirty="0" smtClean="0"/>
              <a:t>Regeneration equipment</a:t>
            </a:r>
          </a:p>
          <a:p>
            <a:pPr lvl="1"/>
            <a:r>
              <a:rPr lang="en-US" dirty="0" smtClean="0"/>
              <a:t>Feedwater heater (</a:t>
            </a:r>
            <a:r>
              <a:rPr lang="en-US" dirty="0" smtClean="0"/>
              <a:t>FWH)</a:t>
            </a:r>
          </a:p>
          <a:p>
            <a:pPr lvl="1"/>
            <a:r>
              <a:rPr lang="en-US" dirty="0" smtClean="0"/>
              <a:t>This is a</a:t>
            </a:r>
            <a:r>
              <a:rPr lang="en-US" dirty="0" smtClean="0"/>
              <a:t> </a:t>
            </a:r>
            <a:r>
              <a:rPr lang="en-US" dirty="0" smtClean="0"/>
              <a:t>heat exchanger that utilizes the high pressure steam </a:t>
            </a:r>
            <a:r>
              <a:rPr lang="en-US" dirty="0" smtClean="0"/>
              <a:t>extracted from </a:t>
            </a:r>
            <a:r>
              <a:rPr lang="en-US" dirty="0" smtClean="0"/>
              <a:t>the </a:t>
            </a:r>
            <a:r>
              <a:rPr lang="en-US" dirty="0" smtClean="0"/>
              <a:t>turbine to</a:t>
            </a:r>
            <a:br>
              <a:rPr lang="en-US" dirty="0" smtClean="0"/>
            </a:br>
            <a:r>
              <a:rPr lang="en-US" dirty="0" smtClean="0"/>
              <a:t>heat </a:t>
            </a:r>
            <a:r>
              <a:rPr lang="en-US" dirty="0" smtClean="0"/>
              <a:t>the boiler feedwater</a:t>
            </a:r>
          </a:p>
          <a:p>
            <a:endParaRPr lang="en-US" dirty="0" smtClean="0"/>
          </a:p>
        </p:txBody>
      </p:sp>
      <p:sp>
        <p:nvSpPr>
          <p:cNvPr id="3" name="Slide Number Placeholder 2"/>
          <p:cNvSpPr>
            <a:spLocks noGrp="1"/>
          </p:cNvSpPr>
          <p:nvPr>
            <p:ph type="sldNum" sz="quarter" idx="12"/>
          </p:nvPr>
        </p:nvSpPr>
        <p:spPr/>
        <p:txBody>
          <a:bodyPr/>
          <a:lstStyle/>
          <a:p>
            <a:fld id="{16890861-4B16-40B9-9EE8-90F7D404DB3D}" type="slidenum">
              <a:rPr lang="en-US" smtClean="0"/>
              <a:pPr/>
              <a:t>2</a:t>
            </a:fld>
            <a:endParaRPr lang="en-US"/>
          </a:p>
        </p:txBody>
      </p:sp>
    </p:spTree>
    <p:extLst>
      <p:ext uri="{BB962C8B-B14F-4D97-AF65-F5344CB8AC3E}">
        <p14:creationId xmlns:p14="http://schemas.microsoft.com/office/powerpoint/2010/main" val="252890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left)">
                                      <p:cBhvr>
                                        <p:cTn id="21" dur="500"/>
                                        <p:tgtEl>
                                          <p:spTgt spid="4">
                                            <p:txEl>
                                              <p:pRg st="3" end="3"/>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left)">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wipe(left)">
                                      <p:cBhvr>
                                        <p:cTn id="30" dur="500"/>
                                        <p:tgtEl>
                                          <p:spTgt spid="4">
                                            <p:txEl>
                                              <p:pRg st="5" end="5"/>
                                            </p:tx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wipe(left)">
                                      <p:cBhvr>
                                        <p:cTn id="34" dur="500"/>
                                        <p:tgtEl>
                                          <p:spTgt spid="4">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wipe(left)">
                                      <p:cBhvr>
                                        <p:cTn id="39" dur="500"/>
                                        <p:tgtEl>
                                          <p:spTgt spid="4">
                                            <p:txEl>
                                              <p:pRg st="7" end="7"/>
                                            </p:tx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wipe(left)">
                                      <p:cBhvr>
                                        <p:cTn id="43" dur="500"/>
                                        <p:tgtEl>
                                          <p:spTgt spid="4">
                                            <p:txEl>
                                              <p:pRg st="8" end="8"/>
                                            </p:txEl>
                                          </p:spTgt>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wipe(left)">
                                      <p:cBhvr>
                                        <p:cTn id="4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Regeneration – Open FWH</a:t>
            </a:r>
            <a:endParaRPr lang="en-US" dirty="0"/>
          </a:p>
        </p:txBody>
      </p:sp>
      <p:sp>
        <p:nvSpPr>
          <p:cNvPr id="4" name="Slide Number Placeholder 3"/>
          <p:cNvSpPr>
            <a:spLocks noGrp="1"/>
          </p:cNvSpPr>
          <p:nvPr>
            <p:ph type="sldNum" sz="quarter" idx="12"/>
          </p:nvPr>
        </p:nvSpPr>
        <p:spPr/>
        <p:txBody>
          <a:bodyPr/>
          <a:lstStyle/>
          <a:p>
            <a:fld id="{16890861-4B16-40B9-9EE8-90F7D404DB3D}" type="slidenum">
              <a:rPr lang="en-US" smtClean="0"/>
              <a:pPr/>
              <a:t>3</a:t>
            </a:fld>
            <a:endParaRPr lang="en-US"/>
          </a:p>
        </p:txBody>
      </p:sp>
      <p:pic>
        <p:nvPicPr>
          <p:cNvPr id="7" name="Picture 2" descr="Fig08_09"/>
          <p:cNvPicPr preferRelativeResize="0">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193800"/>
            <a:ext cx="82296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a:off x="5762555" y="4005075"/>
            <a:ext cx="2304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762555" y="3429000"/>
            <a:ext cx="5376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877770" y="3436937"/>
            <a:ext cx="0" cy="568138"/>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86785" y="1451109"/>
            <a:ext cx="2309765" cy="830997"/>
          </a:xfrm>
          <a:prstGeom prst="rect">
            <a:avLst/>
          </a:prstGeom>
          <a:noFill/>
        </p:spPr>
        <p:txBody>
          <a:bodyPr wrap="square" rtlCol="0">
            <a:spAutoFit/>
          </a:bodyPr>
          <a:lstStyle/>
          <a:p>
            <a:pPr algn="ctr"/>
            <a:r>
              <a:rPr lang="en-US" sz="1600" dirty="0" smtClean="0">
                <a:latin typeface="Arial" pitchFamily="34" charset="0"/>
                <a:ea typeface="Tahoma" pitchFamily="34" charset="0"/>
                <a:cs typeface="Arial" pitchFamily="34" charset="0"/>
              </a:rPr>
              <a:t>Increased temperature into the boiler due to regenerative heating</a:t>
            </a:r>
          </a:p>
        </p:txBody>
      </p:sp>
      <p:cxnSp>
        <p:nvCxnSpPr>
          <p:cNvPr id="16" name="Straight Connector 15"/>
          <p:cNvCxnSpPr/>
          <p:nvPr/>
        </p:nvCxnSpPr>
        <p:spPr>
          <a:xfrm flipH="1" flipV="1">
            <a:off x="6108200" y="1866607"/>
            <a:ext cx="40622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08200" y="1866608"/>
            <a:ext cx="0" cy="17544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877770" y="3621025"/>
            <a:ext cx="230430" cy="0"/>
          </a:xfrm>
          <a:prstGeom prst="line">
            <a:avLst/>
          </a:prstGeom>
          <a:ln>
            <a:tailEnd type="oval" w="sm" len="sm"/>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960460" y="1866607"/>
            <a:ext cx="614480"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765495" y="1355130"/>
            <a:ext cx="614480"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20132822">
            <a:off x="2602234" y="2725513"/>
            <a:ext cx="806942"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69768" y="3813050"/>
            <a:ext cx="500137" cy="64067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418380" y="2852925"/>
            <a:ext cx="500137" cy="54470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189420" y="3736240"/>
            <a:ext cx="576075" cy="47273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060917" y="3972608"/>
            <a:ext cx="0" cy="416517"/>
          </a:xfrm>
          <a:prstGeom prst="line">
            <a:avLst/>
          </a:prstGeom>
          <a:ln w="19050">
            <a:solidFill>
              <a:srgbClr val="076797"/>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rot="18831185">
            <a:off x="6077966" y="3805521"/>
            <a:ext cx="67095" cy="14513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18831185">
            <a:off x="6159948" y="3697517"/>
            <a:ext cx="67095" cy="14513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8831185">
            <a:off x="6230366" y="3576167"/>
            <a:ext cx="67095" cy="14513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18831185">
            <a:off x="6257000" y="3442997"/>
            <a:ext cx="67095" cy="14513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133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500"/>
                            </p:stCondLst>
                            <p:childTnLst>
                              <p:par>
                                <p:cTn id="12" presetID="16" presetClass="entr" presetSubtype="42"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outHorizontal)">
                                      <p:cBhvr>
                                        <p:cTn id="14" dur="500"/>
                                        <p:tgtEl>
                                          <p:spTgt spid="1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childTnLst>
                          </p:cTn>
                        </p:par>
                        <p:par>
                          <p:cTn id="27" fill="hold">
                            <p:stCondLst>
                              <p:cond delay="2500"/>
                            </p:stCondLst>
                            <p:childTnLst>
                              <p:par>
                                <p:cTn id="28" presetID="22" presetClass="entr" presetSubtype="2"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right)">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Track of Mass Flow Splits</a:t>
            </a:r>
            <a:endParaRPr lang="en-US" dirty="0"/>
          </a:p>
        </p:txBody>
      </p:sp>
      <p:sp>
        <p:nvSpPr>
          <p:cNvPr id="3" name="Slide Number Placeholder 2"/>
          <p:cNvSpPr>
            <a:spLocks noGrp="1"/>
          </p:cNvSpPr>
          <p:nvPr>
            <p:ph type="sldNum" sz="quarter" idx="12"/>
          </p:nvPr>
        </p:nvSpPr>
        <p:spPr/>
        <p:txBody>
          <a:bodyPr/>
          <a:lstStyle/>
          <a:p>
            <a:fld id="{16890861-4B16-40B9-9EE8-90F7D404DB3D}" type="slidenum">
              <a:rPr lang="en-US" smtClean="0"/>
              <a:pPr/>
              <a:t>4</a:t>
            </a:fld>
            <a:endParaRPr lang="en-US"/>
          </a:p>
        </p:txBody>
      </p:sp>
      <p:pic>
        <p:nvPicPr>
          <p:cNvPr id="4" name="Picture 2" descr="Fig08_09"/>
          <p:cNvPicPr preferRelativeResize="0">
            <a:picLocks noChangeAspect="1" noChangeArrowheads="1"/>
          </p:cNvPicPr>
          <p:nvPr>
            <p:custDataLst>
              <p:tags r:id="rId2"/>
            </p:custDataLst>
          </p:nvPr>
        </p:nvPicPr>
        <p:blipFill rotWithShape="1">
          <a:blip r:embed="rId5" cstate="print">
            <a:extLst>
              <a:ext uri="{28A0092B-C50C-407E-A947-70E740481C1C}">
                <a14:useLocalDpi xmlns:a14="http://schemas.microsoft.com/office/drawing/2010/main" val="0"/>
              </a:ext>
            </a:extLst>
          </a:blip>
          <a:srcRect r="40634"/>
          <a:stretch/>
        </p:blipFill>
        <p:spPr bwMode="auto">
          <a:xfrm>
            <a:off x="511300" y="1239554"/>
            <a:ext cx="4099105" cy="376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rot="20314927">
            <a:off x="2808741" y="2529393"/>
            <a:ext cx="208096" cy="13694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954586" y="2597868"/>
            <a:ext cx="164849" cy="52371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01097" y="3470416"/>
            <a:ext cx="461491" cy="192447"/>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1300" y="3761398"/>
            <a:ext cx="164849" cy="26185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72222" y="1482039"/>
            <a:ext cx="242485" cy="52371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452714030"/>
              </p:ext>
            </p:extLst>
          </p:nvPr>
        </p:nvGraphicFramePr>
        <p:xfrm>
          <a:off x="1817688" y="1622425"/>
          <a:ext cx="496887" cy="303213"/>
        </p:xfrm>
        <a:graphic>
          <a:graphicData uri="http://schemas.openxmlformats.org/presentationml/2006/ole">
            <mc:AlternateContent xmlns:mc="http://schemas.openxmlformats.org/markup-compatibility/2006">
              <mc:Choice xmlns:v="urn:schemas-microsoft-com:vml" Requires="v">
                <p:oleObj spid="_x0000_s227858" name="Equation" r:id="rId6" imgW="393480" imgH="241200" progId="">
                  <p:embed/>
                </p:oleObj>
              </mc:Choice>
              <mc:Fallback>
                <p:oleObj name="Equation" r:id="rId6" imgW="393480" imgH="241200" progId="">
                  <p:embed/>
                  <p:pic>
                    <p:nvPicPr>
                      <p:cNvPr id="0" name="Picture 5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7688" y="1622425"/>
                        <a:ext cx="496887"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3178634" y="1336548"/>
            <a:ext cx="775952" cy="339479"/>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1536853362"/>
              </p:ext>
            </p:extLst>
          </p:nvPr>
        </p:nvGraphicFramePr>
        <p:xfrm>
          <a:off x="2552700" y="2343150"/>
          <a:ext cx="239713" cy="304801"/>
        </p:xfrm>
        <a:graphic>
          <a:graphicData uri="http://schemas.openxmlformats.org/presentationml/2006/ole">
            <mc:AlternateContent xmlns:mc="http://schemas.openxmlformats.org/markup-compatibility/2006">
              <mc:Choice xmlns:v="urn:schemas-microsoft-com:vml" Requires="v">
                <p:oleObj spid="_x0000_s227859" name="Equation" r:id="rId8" imgW="190440" imgH="241200" progId="">
                  <p:embed/>
                </p:oleObj>
              </mc:Choice>
              <mc:Fallback>
                <p:oleObj name="Equation" r:id="rId8" imgW="190440" imgH="241200" progId="">
                  <p:embed/>
                  <p:pic>
                    <p:nvPicPr>
                      <p:cNvPr id="0" name="Picture 50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2700" y="2343150"/>
                        <a:ext cx="239713" cy="3048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841899860"/>
              </p:ext>
            </p:extLst>
          </p:nvPr>
        </p:nvGraphicFramePr>
        <p:xfrm>
          <a:off x="3970338" y="2622550"/>
          <a:ext cx="223838" cy="288925"/>
        </p:xfrm>
        <a:graphic>
          <a:graphicData uri="http://schemas.openxmlformats.org/presentationml/2006/ole">
            <mc:AlternateContent xmlns:mc="http://schemas.openxmlformats.org/markup-compatibility/2006">
              <mc:Choice xmlns:v="urn:schemas-microsoft-com:vml" Requires="v">
                <p:oleObj spid="_x0000_s227860" name="Equation" r:id="rId10" imgW="177480" imgH="228600" progId="">
                  <p:embed/>
                </p:oleObj>
              </mc:Choice>
              <mc:Fallback>
                <p:oleObj name="Equation" r:id="rId10" imgW="177480" imgH="228600" progId="">
                  <p:embed/>
                  <p:pic>
                    <p:nvPicPr>
                      <p:cNvPr id="0" name="Picture 50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70338" y="2622550"/>
                        <a:ext cx="223838"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092186739"/>
              </p:ext>
            </p:extLst>
          </p:nvPr>
        </p:nvGraphicFramePr>
        <p:xfrm>
          <a:off x="3997325" y="4232275"/>
          <a:ext cx="239713" cy="304801"/>
        </p:xfrm>
        <a:graphic>
          <a:graphicData uri="http://schemas.openxmlformats.org/presentationml/2006/ole">
            <mc:AlternateContent xmlns:mc="http://schemas.openxmlformats.org/markup-compatibility/2006">
              <mc:Choice xmlns:v="urn:schemas-microsoft-com:vml" Requires="v">
                <p:oleObj spid="_x0000_s227861" name="Equation" r:id="rId12" imgW="190440" imgH="241200" progId="">
                  <p:embed/>
                </p:oleObj>
              </mc:Choice>
              <mc:Fallback>
                <p:oleObj name="Equation" r:id="rId12" imgW="190440" imgH="241200" progId="">
                  <p:embed/>
                  <p:pic>
                    <p:nvPicPr>
                      <p:cNvPr id="0" name="Picture 50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97325" y="4232275"/>
                        <a:ext cx="239713" cy="3048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070482909"/>
              </p:ext>
            </p:extLst>
          </p:nvPr>
        </p:nvGraphicFramePr>
        <p:xfrm>
          <a:off x="3027364" y="3713163"/>
          <a:ext cx="239712" cy="304801"/>
        </p:xfrm>
        <a:graphic>
          <a:graphicData uri="http://schemas.openxmlformats.org/presentationml/2006/ole">
            <mc:AlternateContent xmlns:mc="http://schemas.openxmlformats.org/markup-compatibility/2006">
              <mc:Choice xmlns:v="urn:schemas-microsoft-com:vml" Requires="v">
                <p:oleObj spid="_x0000_s227862" name="Equation" r:id="rId14" imgW="190440" imgH="241200" progId="">
                  <p:embed/>
                </p:oleObj>
              </mc:Choice>
              <mc:Fallback>
                <p:oleObj name="Equation" r:id="rId14" imgW="190440" imgH="241200" progId="">
                  <p:embed/>
                  <p:pic>
                    <p:nvPicPr>
                      <p:cNvPr id="0" name="Picture 5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27364" y="3713163"/>
                        <a:ext cx="239712" cy="3048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085571798"/>
              </p:ext>
            </p:extLst>
          </p:nvPr>
        </p:nvGraphicFramePr>
        <p:xfrm>
          <a:off x="1489075" y="3713163"/>
          <a:ext cx="241300" cy="304801"/>
        </p:xfrm>
        <a:graphic>
          <a:graphicData uri="http://schemas.openxmlformats.org/presentationml/2006/ole">
            <mc:AlternateContent xmlns:mc="http://schemas.openxmlformats.org/markup-compatibility/2006">
              <mc:Choice xmlns:v="urn:schemas-microsoft-com:vml" Requires="v">
                <p:oleObj spid="_x0000_s227863" name="Equation" r:id="rId16" imgW="190440" imgH="241200" progId="">
                  <p:embed/>
                </p:oleObj>
              </mc:Choice>
              <mc:Fallback>
                <p:oleObj name="Equation" r:id="rId16" imgW="190440" imgH="241200" progId="">
                  <p:embed/>
                  <p:pic>
                    <p:nvPicPr>
                      <p:cNvPr id="0" name="Picture 5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89075" y="3713163"/>
                        <a:ext cx="241300" cy="3048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475853083"/>
              </p:ext>
            </p:extLst>
          </p:nvPr>
        </p:nvGraphicFramePr>
        <p:xfrm>
          <a:off x="407988" y="3616325"/>
          <a:ext cx="241300" cy="304801"/>
        </p:xfrm>
        <a:graphic>
          <a:graphicData uri="http://schemas.openxmlformats.org/presentationml/2006/ole">
            <mc:AlternateContent xmlns:mc="http://schemas.openxmlformats.org/markup-compatibility/2006">
              <mc:Choice xmlns:v="urn:schemas-microsoft-com:vml" Requires="v">
                <p:oleObj spid="_x0000_s227864" name="Equation" r:id="rId18" imgW="190440" imgH="241200" progId="">
                  <p:embed/>
                </p:oleObj>
              </mc:Choice>
              <mc:Fallback>
                <p:oleObj name="Equation" r:id="rId18" imgW="190440" imgH="241200" progId="">
                  <p:embed/>
                  <p:pic>
                    <p:nvPicPr>
                      <p:cNvPr id="0" name="Picture 5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7988" y="3616325"/>
                        <a:ext cx="241300" cy="3048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4840835" y="1239110"/>
            <a:ext cx="4070025" cy="461665"/>
          </a:xfrm>
          <a:prstGeom prst="rect">
            <a:avLst/>
          </a:prstGeom>
          <a:noFill/>
        </p:spPr>
        <p:txBody>
          <a:bodyPr wrap="none" rtlCol="0">
            <a:spAutoFit/>
          </a:bodyPr>
          <a:lstStyle/>
          <a:p>
            <a:r>
              <a:rPr lang="en-US" sz="2400" dirty="0" smtClean="0">
                <a:latin typeface="Arial" pitchFamily="34" charset="0"/>
                <a:ea typeface="Tahoma" pitchFamily="34" charset="0"/>
                <a:cs typeface="Arial" pitchFamily="34" charset="0"/>
              </a:rPr>
              <a:t>Define a mass flow fraction, </a:t>
            </a:r>
          </a:p>
        </p:txBody>
      </p:sp>
      <p:graphicFrame>
        <p:nvGraphicFramePr>
          <p:cNvPr id="20" name="Object 19"/>
          <p:cNvGraphicFramePr>
            <a:graphicFrameLocks noChangeAspect="1"/>
          </p:cNvGraphicFramePr>
          <p:nvPr>
            <p:extLst>
              <p:ext uri="{D42A27DB-BD31-4B8C-83A1-F6EECF244321}">
                <p14:modId xmlns:p14="http://schemas.microsoft.com/office/powerpoint/2010/main" val="1899581752"/>
              </p:ext>
            </p:extLst>
          </p:nvPr>
        </p:nvGraphicFramePr>
        <p:xfrm>
          <a:off x="4778375" y="1860550"/>
          <a:ext cx="4076700" cy="723900"/>
        </p:xfrm>
        <a:graphic>
          <a:graphicData uri="http://schemas.openxmlformats.org/presentationml/2006/ole">
            <mc:AlternateContent xmlns:mc="http://schemas.openxmlformats.org/markup-compatibility/2006">
              <mc:Choice xmlns:v="urn:schemas-microsoft-com:vml" Requires="v">
                <p:oleObj spid="_x0000_s227865" name="Equation" r:id="rId20" imgW="2717640" imgH="482400" progId="">
                  <p:embed/>
                </p:oleObj>
              </mc:Choice>
              <mc:Fallback>
                <p:oleObj name="Equation" r:id="rId20" imgW="2717640" imgH="482400" progId="">
                  <p:embed/>
                  <p:pic>
                    <p:nvPicPr>
                      <p:cNvPr id="0" name="Picture 5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778375" y="1860550"/>
                        <a:ext cx="40767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4840835" y="2709999"/>
            <a:ext cx="4147740" cy="2677656"/>
          </a:xfrm>
          <a:prstGeom prst="rect">
            <a:avLst/>
          </a:prstGeom>
          <a:noFill/>
        </p:spPr>
        <p:txBody>
          <a:bodyPr wrap="square" rtlCol="0">
            <a:spAutoFit/>
          </a:bodyPr>
          <a:lstStyle/>
          <a:p>
            <a:r>
              <a:rPr lang="en-US" sz="2400" dirty="0" smtClean="0">
                <a:latin typeface="Arial" pitchFamily="34" charset="0"/>
                <a:ea typeface="Tahoma" pitchFamily="34" charset="0"/>
                <a:cs typeface="Arial" pitchFamily="34" charset="0"/>
              </a:rPr>
              <a:t>Determination of the flow fractions requires application of the conservation of mass throughout the cycle and the conservation of energy around the feedwater heater(s).</a:t>
            </a:r>
          </a:p>
        </p:txBody>
      </p:sp>
      <p:sp>
        <p:nvSpPr>
          <p:cNvPr id="23" name="TextBox 22"/>
          <p:cNvSpPr txBox="1"/>
          <p:nvPr/>
        </p:nvSpPr>
        <p:spPr>
          <a:xfrm>
            <a:off x="270640" y="5464465"/>
            <a:ext cx="8717935" cy="830997"/>
          </a:xfrm>
          <a:prstGeom prst="rect">
            <a:avLst/>
          </a:prstGeom>
          <a:noFill/>
        </p:spPr>
        <p:txBody>
          <a:bodyPr wrap="square" rtlCol="0">
            <a:spAutoFit/>
          </a:bodyPr>
          <a:lstStyle/>
          <a:p>
            <a:r>
              <a:rPr lang="en-US" sz="2400" b="1" dirty="0" smtClean="0">
                <a:latin typeface="Arial" pitchFamily="34" charset="0"/>
                <a:ea typeface="Tahoma" pitchFamily="34" charset="0"/>
                <a:cs typeface="Arial" pitchFamily="34" charset="0"/>
              </a:rPr>
              <a:t>Note:  </a:t>
            </a:r>
            <a:r>
              <a:rPr lang="en-US" sz="2400" dirty="0" smtClean="0">
                <a:latin typeface="Arial" pitchFamily="34" charset="0"/>
                <a:ea typeface="Tahoma" pitchFamily="34" charset="0"/>
                <a:cs typeface="Arial" pitchFamily="34" charset="0"/>
              </a:rPr>
              <a:t>If a mass flow rate is known or can be calculated, then the flow fraction approach is not necessary!</a:t>
            </a:r>
          </a:p>
        </p:txBody>
      </p:sp>
    </p:spTree>
    <p:extLst>
      <p:ext uri="{BB962C8B-B14F-4D97-AF65-F5344CB8AC3E}">
        <p14:creationId xmlns:p14="http://schemas.microsoft.com/office/powerpoint/2010/main" val="362404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500"/>
                            </p:stCondLst>
                            <p:childTnLst>
                              <p:par>
                                <p:cTn id="21" presetID="53" presetClass="entr" presetSubtype="16" fill="hold" nodeType="after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1250"/>
                            </p:stCondLst>
                            <p:childTnLst>
                              <p:par>
                                <p:cTn id="27" presetID="53" presetClass="entr" presetSubtype="16" fill="hold" nodeType="afterEffect">
                                  <p:stCondLst>
                                    <p:cond delay="25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p:stCondLst>
                              <p:cond delay="2000"/>
                            </p:stCondLst>
                            <p:childTnLst>
                              <p:par>
                                <p:cTn id="33" presetID="53" presetClass="entr" presetSubtype="16" fill="hold" nodeType="afterEffect">
                                  <p:stCondLst>
                                    <p:cond delay="25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2750"/>
                            </p:stCondLst>
                            <p:childTnLst>
                              <p:par>
                                <p:cTn id="39" presetID="53" presetClass="entr" presetSubtype="16" fill="hold" nodeType="afterEffect">
                                  <p:stCondLst>
                                    <p:cond delay="25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childTnLst>
                          </p:cTn>
                        </p:par>
                        <p:par>
                          <p:cTn id="44" fill="hold">
                            <p:stCondLst>
                              <p:cond delay="3500"/>
                            </p:stCondLst>
                            <p:childTnLst>
                              <p:par>
                                <p:cTn id="45" presetID="53" presetClass="entr" presetSubtype="16" fill="hold" nodeType="afterEffect">
                                  <p:stCondLst>
                                    <p:cond delay="25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childTnLst>
                          </p:cTn>
                        </p:par>
                        <p:par>
                          <p:cTn id="50" fill="hold">
                            <p:stCondLst>
                              <p:cond delay="4250"/>
                            </p:stCondLst>
                            <p:childTnLst>
                              <p:par>
                                <p:cTn id="51" presetID="53" presetClass="entr" presetSubtype="16" fill="hold" nodeType="afterEffect">
                                  <p:stCondLst>
                                    <p:cond delay="25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2">
                                            <p:txEl>
                                              <p:pRg st="0" end="0"/>
                                            </p:txEl>
                                          </p:spTgt>
                                        </p:tgtEl>
                                        <p:attrNameLst>
                                          <p:attrName>style.visibility</p:attrName>
                                        </p:attrNameLst>
                                      </p:cBhvr>
                                      <p:to>
                                        <p:strVal val="visible"/>
                                      </p:to>
                                    </p:set>
                                    <p:animEffect transition="in" filter="fade">
                                      <p:cBhvr>
                                        <p:cTn id="60" dur="500"/>
                                        <p:tgtEl>
                                          <p:spTgt spid="22">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Regeneration – Closed FWH</a:t>
            </a:r>
            <a:endParaRPr lang="en-US" dirty="0"/>
          </a:p>
        </p:txBody>
      </p:sp>
      <p:sp>
        <p:nvSpPr>
          <p:cNvPr id="3" name="Slide Number Placeholder 2"/>
          <p:cNvSpPr>
            <a:spLocks noGrp="1"/>
          </p:cNvSpPr>
          <p:nvPr>
            <p:ph type="sldNum" sz="quarter" idx="12"/>
          </p:nvPr>
        </p:nvSpPr>
        <p:spPr/>
        <p:txBody>
          <a:bodyPr/>
          <a:lstStyle/>
          <a:p>
            <a:fld id="{16890861-4B16-40B9-9EE8-90F7D404DB3D}" type="slidenum">
              <a:rPr lang="en-US" smtClean="0"/>
              <a:pPr/>
              <a:t>5</a:t>
            </a:fld>
            <a:endParaRPr lang="en-US"/>
          </a:p>
        </p:txBody>
      </p:sp>
      <p:pic>
        <p:nvPicPr>
          <p:cNvPr id="4" name="Picture 2" descr="Fig08_10"/>
          <p:cNvPicPr preferRelativeResize="0">
            <a:picLocks noChangeAspect="1" noChangeArrowheads="1"/>
          </p:cNvPicPr>
          <p:nvPr>
            <p:custDataLst>
              <p:tags r:id="rId1"/>
            </p:custDataLst>
          </p:nvPr>
        </p:nvPicPr>
        <p:blipFill rotWithShape="1">
          <a:blip r:embed="rId5" cstate="print">
            <a:extLst>
              <a:ext uri="{28A0092B-C50C-407E-A947-70E740481C1C}">
                <a14:useLocalDpi xmlns:a14="http://schemas.microsoft.com/office/drawing/2010/main" val="0"/>
              </a:ext>
            </a:extLst>
          </a:blip>
          <a:srcRect r="50000" b="6624"/>
          <a:stretch/>
        </p:blipFill>
        <p:spPr bwMode="auto">
          <a:xfrm>
            <a:off x="1115550" y="1811971"/>
            <a:ext cx="3267157" cy="2538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61314" y="1201510"/>
            <a:ext cx="6867136" cy="461665"/>
          </a:xfrm>
          <a:prstGeom prst="rect">
            <a:avLst/>
          </a:prstGeom>
          <a:noFill/>
        </p:spPr>
        <p:txBody>
          <a:bodyPr wrap="none" rtlCol="0">
            <a:spAutoFit/>
          </a:bodyPr>
          <a:lstStyle/>
          <a:p>
            <a:r>
              <a:rPr lang="en-US" sz="2400" dirty="0" smtClean="0">
                <a:latin typeface="Arial" pitchFamily="34" charset="0"/>
                <a:ea typeface="Tahoma" pitchFamily="34" charset="0"/>
                <a:cs typeface="Arial" pitchFamily="34" charset="0"/>
              </a:rPr>
              <a:t>There are two types of closed feedwater heaters</a:t>
            </a:r>
          </a:p>
        </p:txBody>
      </p:sp>
      <p:sp>
        <p:nvSpPr>
          <p:cNvPr id="6" name="TextBox 5"/>
          <p:cNvSpPr txBox="1"/>
          <p:nvPr/>
        </p:nvSpPr>
        <p:spPr>
          <a:xfrm>
            <a:off x="1230765" y="4657959"/>
            <a:ext cx="3033995" cy="1200329"/>
          </a:xfrm>
          <a:prstGeom prst="rect">
            <a:avLst/>
          </a:prstGeom>
          <a:noFill/>
        </p:spPr>
        <p:txBody>
          <a:bodyPr wrap="square" rtlCol="0">
            <a:spAutoFit/>
          </a:bodyPr>
          <a:lstStyle/>
          <a:p>
            <a:pPr algn="ctr"/>
            <a:r>
              <a:rPr lang="en-US" sz="2400" dirty="0" smtClean="0">
                <a:latin typeface="Arial" pitchFamily="34" charset="0"/>
                <a:ea typeface="Tahoma" pitchFamily="34" charset="0"/>
                <a:cs typeface="Arial" pitchFamily="34" charset="0"/>
              </a:rPr>
              <a:t>Closed FWH with Drain Pumped Forward</a:t>
            </a:r>
          </a:p>
        </p:txBody>
      </p:sp>
      <p:sp>
        <p:nvSpPr>
          <p:cNvPr id="7" name="TextBox 6"/>
          <p:cNvSpPr txBox="1"/>
          <p:nvPr/>
        </p:nvSpPr>
        <p:spPr>
          <a:xfrm>
            <a:off x="4994455" y="4657960"/>
            <a:ext cx="2841970" cy="1200329"/>
          </a:xfrm>
          <a:prstGeom prst="rect">
            <a:avLst/>
          </a:prstGeom>
          <a:noFill/>
        </p:spPr>
        <p:txBody>
          <a:bodyPr wrap="square" rtlCol="0">
            <a:spAutoFit/>
          </a:bodyPr>
          <a:lstStyle/>
          <a:p>
            <a:pPr algn="ctr"/>
            <a:r>
              <a:rPr lang="en-US" sz="2400" dirty="0" smtClean="0">
                <a:latin typeface="Arial" pitchFamily="34" charset="0"/>
                <a:ea typeface="Tahoma" pitchFamily="34" charset="0"/>
                <a:cs typeface="Arial" pitchFamily="34" charset="0"/>
              </a:rPr>
              <a:t>Closed FWH with Drain Cascaded Backward</a:t>
            </a:r>
          </a:p>
        </p:txBody>
      </p:sp>
      <p:pic>
        <p:nvPicPr>
          <p:cNvPr id="8" name="Picture 2" descr="Fig08_10"/>
          <p:cNvPicPr preferRelativeResize="0">
            <a:picLocks noChangeAspect="1" noChangeArrowheads="1"/>
          </p:cNvPicPr>
          <p:nvPr>
            <p:custDataLst>
              <p:tags r:id="rId2"/>
            </p:custDataLst>
          </p:nvPr>
        </p:nvPicPr>
        <p:blipFill rotWithShape="1">
          <a:blip r:embed="rId5" cstate="print">
            <a:extLst>
              <a:ext uri="{28A0092B-C50C-407E-A947-70E740481C1C}">
                <a14:useLocalDpi xmlns:a14="http://schemas.microsoft.com/office/drawing/2010/main" val="0"/>
              </a:ext>
            </a:extLst>
          </a:blip>
          <a:srcRect l="51242" b="6624"/>
          <a:stretch/>
        </p:blipFill>
        <p:spPr bwMode="auto">
          <a:xfrm>
            <a:off x="4802819" y="1964371"/>
            <a:ext cx="3186006" cy="2538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14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Regeneration – Closed FWH</a:t>
            </a:r>
            <a:endParaRPr lang="en-US" dirty="0"/>
          </a:p>
        </p:txBody>
      </p:sp>
      <p:sp>
        <p:nvSpPr>
          <p:cNvPr id="3" name="Slide Number Placeholder 2"/>
          <p:cNvSpPr>
            <a:spLocks noGrp="1"/>
          </p:cNvSpPr>
          <p:nvPr>
            <p:ph type="sldNum" sz="quarter" idx="12"/>
          </p:nvPr>
        </p:nvSpPr>
        <p:spPr/>
        <p:txBody>
          <a:bodyPr/>
          <a:lstStyle/>
          <a:p>
            <a:fld id="{16890861-4B16-40B9-9EE8-90F7D404DB3D}" type="slidenum">
              <a:rPr lang="en-US" smtClean="0"/>
              <a:pPr/>
              <a:t>6</a:t>
            </a:fld>
            <a:endParaRPr lang="en-US"/>
          </a:p>
        </p:txBody>
      </p:sp>
      <p:pic>
        <p:nvPicPr>
          <p:cNvPr id="4" name="Picture 2" descr="Fig08_11"/>
          <p:cNvPicPr preferRelativeResize="0">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802845" y="1776330"/>
            <a:ext cx="7532845" cy="4302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54690" y="1201510"/>
            <a:ext cx="7837402" cy="461665"/>
          </a:xfrm>
          <a:prstGeom prst="rect">
            <a:avLst/>
          </a:prstGeom>
          <a:noFill/>
        </p:spPr>
        <p:txBody>
          <a:bodyPr wrap="none" rtlCol="0">
            <a:spAutoFit/>
          </a:bodyPr>
          <a:lstStyle/>
          <a:p>
            <a:r>
              <a:rPr lang="en-US" sz="2400" dirty="0" smtClean="0">
                <a:latin typeface="Arial" pitchFamily="34" charset="0"/>
                <a:ea typeface="Tahoma" pitchFamily="34" charset="0"/>
                <a:cs typeface="Arial" pitchFamily="34" charset="0"/>
              </a:rPr>
              <a:t>Example – Closed FWH with Drain Cascaded Backward</a:t>
            </a:r>
          </a:p>
        </p:txBody>
      </p:sp>
      <p:sp>
        <p:nvSpPr>
          <p:cNvPr id="6" name="Rectangle 5"/>
          <p:cNvSpPr/>
          <p:nvPr/>
        </p:nvSpPr>
        <p:spPr>
          <a:xfrm rot="19363101">
            <a:off x="2738706" y="3383399"/>
            <a:ext cx="208096" cy="237243"/>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58255" y="1931205"/>
            <a:ext cx="614480" cy="285127"/>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73633" y="2315255"/>
            <a:ext cx="614480" cy="285127"/>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303165" y="3202047"/>
            <a:ext cx="614480" cy="285127"/>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10405" y="5502870"/>
            <a:ext cx="246045" cy="285127"/>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59153" y="4081885"/>
            <a:ext cx="307240" cy="285127"/>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97395" y="5925325"/>
            <a:ext cx="307240" cy="180969"/>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04350" y="4142403"/>
            <a:ext cx="285070" cy="208317"/>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4028603524"/>
              </p:ext>
            </p:extLst>
          </p:nvPr>
        </p:nvGraphicFramePr>
        <p:xfrm>
          <a:off x="2182813" y="2216150"/>
          <a:ext cx="496887" cy="304800"/>
        </p:xfrm>
        <a:graphic>
          <a:graphicData uri="http://schemas.openxmlformats.org/presentationml/2006/ole">
            <mc:AlternateContent xmlns:mc="http://schemas.openxmlformats.org/markup-compatibility/2006">
              <mc:Choice xmlns:v="urn:schemas-microsoft-com:vml" Requires="v">
                <p:oleObj spid="_x0000_s228882" name="Equation" r:id="rId6" imgW="393480" imgH="241200" progId="">
                  <p:embed/>
                </p:oleObj>
              </mc:Choice>
              <mc:Fallback>
                <p:oleObj name="Equation" r:id="rId6" imgW="393480" imgH="241200" progId="">
                  <p:embed/>
                  <p:pic>
                    <p:nvPicPr>
                      <p:cNvPr id="0" name="Picture 5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2813" y="2216150"/>
                        <a:ext cx="496887"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006640418"/>
              </p:ext>
            </p:extLst>
          </p:nvPr>
        </p:nvGraphicFramePr>
        <p:xfrm>
          <a:off x="2774950" y="3317875"/>
          <a:ext cx="239713" cy="303213"/>
        </p:xfrm>
        <a:graphic>
          <a:graphicData uri="http://schemas.openxmlformats.org/presentationml/2006/ole">
            <mc:AlternateContent xmlns:mc="http://schemas.openxmlformats.org/markup-compatibility/2006">
              <mc:Choice xmlns:v="urn:schemas-microsoft-com:vml" Requires="v">
                <p:oleObj spid="_x0000_s228883" name="Equation" r:id="rId8" imgW="190440" imgH="241200" progId="">
                  <p:embed/>
                </p:oleObj>
              </mc:Choice>
              <mc:Fallback>
                <p:oleObj name="Equation" r:id="rId8" imgW="190440" imgH="241200" progId="">
                  <p:embed/>
                  <p:pic>
                    <p:nvPicPr>
                      <p:cNvPr id="0" name="Picture 50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4950" y="3317875"/>
                        <a:ext cx="239713"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762660268"/>
              </p:ext>
            </p:extLst>
          </p:nvPr>
        </p:nvGraphicFramePr>
        <p:xfrm>
          <a:off x="4321175" y="3121025"/>
          <a:ext cx="239713" cy="303213"/>
        </p:xfrm>
        <a:graphic>
          <a:graphicData uri="http://schemas.openxmlformats.org/presentationml/2006/ole">
            <mc:AlternateContent xmlns:mc="http://schemas.openxmlformats.org/markup-compatibility/2006">
              <mc:Choice xmlns:v="urn:schemas-microsoft-com:vml" Requires="v">
                <p:oleObj spid="_x0000_s228884" name="Equation" r:id="rId10" imgW="190440" imgH="241200" progId="">
                  <p:embed/>
                </p:oleObj>
              </mc:Choice>
              <mc:Fallback>
                <p:oleObj name="Equation" r:id="rId10" imgW="190440" imgH="241200" progId="">
                  <p:embed/>
                  <p:pic>
                    <p:nvPicPr>
                      <p:cNvPr id="0" name="Picture 50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21175" y="3121025"/>
                        <a:ext cx="239713"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292723031"/>
              </p:ext>
            </p:extLst>
          </p:nvPr>
        </p:nvGraphicFramePr>
        <p:xfrm>
          <a:off x="4081463" y="4811713"/>
          <a:ext cx="239712" cy="303212"/>
        </p:xfrm>
        <a:graphic>
          <a:graphicData uri="http://schemas.openxmlformats.org/presentationml/2006/ole">
            <mc:AlternateContent xmlns:mc="http://schemas.openxmlformats.org/markup-compatibility/2006">
              <mc:Choice xmlns:v="urn:schemas-microsoft-com:vml" Requires="v">
                <p:oleObj spid="_x0000_s228885" name="Equation" r:id="rId12" imgW="190440" imgH="241200" progId="">
                  <p:embed/>
                </p:oleObj>
              </mc:Choice>
              <mc:Fallback>
                <p:oleObj name="Equation" r:id="rId12" imgW="190440" imgH="241200" progId="">
                  <p:embed/>
                  <p:pic>
                    <p:nvPicPr>
                      <p:cNvPr id="0" name="Picture 50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81463" y="4811713"/>
                        <a:ext cx="239712" cy="303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345944005"/>
              </p:ext>
            </p:extLst>
          </p:nvPr>
        </p:nvGraphicFramePr>
        <p:xfrm>
          <a:off x="3005138" y="4141788"/>
          <a:ext cx="239712" cy="303212"/>
        </p:xfrm>
        <a:graphic>
          <a:graphicData uri="http://schemas.openxmlformats.org/presentationml/2006/ole">
            <mc:AlternateContent xmlns:mc="http://schemas.openxmlformats.org/markup-compatibility/2006">
              <mc:Choice xmlns:v="urn:schemas-microsoft-com:vml" Requires="v">
                <p:oleObj spid="_x0000_s228886" name="Equation" r:id="rId14" imgW="190440" imgH="241200" progId="">
                  <p:embed/>
                </p:oleObj>
              </mc:Choice>
              <mc:Fallback>
                <p:oleObj name="Equation" r:id="rId14" imgW="190440" imgH="241200" progId="">
                  <p:embed/>
                  <p:pic>
                    <p:nvPicPr>
                      <p:cNvPr id="0" name="Picture 5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05138" y="4141788"/>
                        <a:ext cx="239712" cy="303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917670361"/>
              </p:ext>
            </p:extLst>
          </p:nvPr>
        </p:nvGraphicFramePr>
        <p:xfrm>
          <a:off x="1466850" y="4094163"/>
          <a:ext cx="239713" cy="303212"/>
        </p:xfrm>
        <a:graphic>
          <a:graphicData uri="http://schemas.openxmlformats.org/presentationml/2006/ole">
            <mc:AlternateContent xmlns:mc="http://schemas.openxmlformats.org/markup-compatibility/2006">
              <mc:Choice xmlns:v="urn:schemas-microsoft-com:vml" Requires="v">
                <p:oleObj spid="_x0000_s228887" name="Equation" r:id="rId16" imgW="190440" imgH="241200" progId="">
                  <p:embed/>
                </p:oleObj>
              </mc:Choice>
              <mc:Fallback>
                <p:oleObj name="Equation" r:id="rId16" imgW="190440" imgH="241200" progId="">
                  <p:embed/>
                  <p:pic>
                    <p:nvPicPr>
                      <p:cNvPr id="0" name="Picture 5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66850" y="4094163"/>
                        <a:ext cx="239713" cy="303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207948414"/>
              </p:ext>
            </p:extLst>
          </p:nvPr>
        </p:nvGraphicFramePr>
        <p:xfrm>
          <a:off x="3005138" y="5864225"/>
          <a:ext cx="239712" cy="303213"/>
        </p:xfrm>
        <a:graphic>
          <a:graphicData uri="http://schemas.openxmlformats.org/presentationml/2006/ole">
            <mc:AlternateContent xmlns:mc="http://schemas.openxmlformats.org/markup-compatibility/2006">
              <mc:Choice xmlns:v="urn:schemas-microsoft-com:vml" Requires="v">
                <p:oleObj spid="_x0000_s228888" name="Equation" r:id="rId18" imgW="190440" imgH="241200" progId="">
                  <p:embed/>
                </p:oleObj>
              </mc:Choice>
              <mc:Fallback>
                <p:oleObj name="Equation" r:id="rId18" imgW="190440" imgH="241200" progId="">
                  <p:embed/>
                  <p:pic>
                    <p:nvPicPr>
                      <p:cNvPr id="0" name="Picture 5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05138" y="5864225"/>
                        <a:ext cx="239712"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247875059"/>
              </p:ext>
            </p:extLst>
          </p:nvPr>
        </p:nvGraphicFramePr>
        <p:xfrm>
          <a:off x="4632325" y="5514975"/>
          <a:ext cx="239713" cy="303213"/>
        </p:xfrm>
        <a:graphic>
          <a:graphicData uri="http://schemas.openxmlformats.org/presentationml/2006/ole">
            <mc:AlternateContent xmlns:mc="http://schemas.openxmlformats.org/markup-compatibility/2006">
              <mc:Choice xmlns:v="urn:schemas-microsoft-com:vml" Requires="v">
                <p:oleObj spid="_x0000_s228889" name="Equation" r:id="rId20" imgW="190440" imgH="241200" progId="">
                  <p:embed/>
                </p:oleObj>
              </mc:Choice>
              <mc:Fallback>
                <p:oleObj name="Equation" r:id="rId20" imgW="190440" imgH="241200" progId="">
                  <p:embed/>
                  <p:pic>
                    <p:nvPicPr>
                      <p:cNvPr id="0" name="Picture 5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32325" y="5514975"/>
                        <a:ext cx="239713"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91658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Regeneration – Multiple FWH</a:t>
            </a:r>
            <a:endParaRPr lang="en-US" dirty="0"/>
          </a:p>
        </p:txBody>
      </p:sp>
      <p:sp>
        <p:nvSpPr>
          <p:cNvPr id="3" name="Slide Number Placeholder 2"/>
          <p:cNvSpPr>
            <a:spLocks noGrp="1"/>
          </p:cNvSpPr>
          <p:nvPr>
            <p:ph type="sldNum" sz="quarter" idx="12"/>
          </p:nvPr>
        </p:nvSpPr>
        <p:spPr/>
        <p:txBody>
          <a:bodyPr/>
          <a:lstStyle/>
          <a:p>
            <a:fld id="{16890861-4B16-40B9-9EE8-90F7D404DB3D}" type="slidenum">
              <a:rPr lang="en-US" smtClean="0"/>
              <a:pPr/>
              <a:t>7</a:t>
            </a:fld>
            <a:endParaRPr lang="en-US" dirty="0"/>
          </a:p>
        </p:txBody>
      </p:sp>
      <p:pic>
        <p:nvPicPr>
          <p:cNvPr id="4" name="Picture 2" descr="Fig08_12"/>
          <p:cNvPicPr preferRelativeResize="0">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539475" y="1278320"/>
            <a:ext cx="8023186" cy="4762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825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Regeneration Example</a:t>
            </a:r>
            <a:endParaRPr lang="en-US" dirty="0"/>
          </a:p>
        </p:txBody>
      </p:sp>
      <p:sp>
        <p:nvSpPr>
          <p:cNvPr id="3" name="Slide Number Placeholder 2"/>
          <p:cNvSpPr>
            <a:spLocks noGrp="1"/>
          </p:cNvSpPr>
          <p:nvPr>
            <p:ph type="sldNum" sz="quarter" idx="12"/>
          </p:nvPr>
        </p:nvSpPr>
        <p:spPr/>
        <p:txBody>
          <a:bodyPr/>
          <a:lstStyle/>
          <a:p>
            <a:pPr algn="l"/>
            <a:fld id="{16890861-4B16-40B9-9EE8-90F7D404DB3D}" type="slidenum">
              <a:rPr lang="en-US" smtClean="0"/>
              <a:pPr algn="l"/>
              <a:t>8</a:t>
            </a:fld>
            <a:endParaRPr lang="en-US" dirty="0"/>
          </a:p>
        </p:txBody>
      </p:sp>
      <p:sp>
        <p:nvSpPr>
          <p:cNvPr id="4" name="TextBox 3"/>
          <p:cNvSpPr txBox="1"/>
          <p:nvPr/>
        </p:nvSpPr>
        <p:spPr>
          <a:xfrm>
            <a:off x="347450" y="1124700"/>
            <a:ext cx="8339350" cy="3046988"/>
          </a:xfrm>
          <a:prstGeom prst="rect">
            <a:avLst/>
          </a:prstGeom>
          <a:noFill/>
        </p:spPr>
        <p:txBody>
          <a:bodyPr wrap="square" rtlCol="0">
            <a:spAutoFit/>
          </a:bodyPr>
          <a:lstStyle/>
          <a:p>
            <a:r>
              <a:rPr lang="en-US" sz="2400" b="1" dirty="0" smtClean="0">
                <a:latin typeface="Arial" pitchFamily="34" charset="0"/>
                <a:cs typeface="Arial" pitchFamily="34" charset="0"/>
              </a:rPr>
              <a:t>Given</a:t>
            </a:r>
            <a:r>
              <a:rPr lang="en-US" sz="2400" dirty="0" smtClean="0">
                <a:latin typeface="Arial" pitchFamily="34" charset="0"/>
                <a:cs typeface="Arial" pitchFamily="34" charset="0"/>
              </a:rPr>
              <a:t>:  A Rankine cycle is operating with one open feedwater heater.  Steam enters the high pressure turbine at 1500 psia, 900°F.  The steam expands through the high pressure turbine to 100 psia where some of the steam is extracted and diverted to an open feedwater heater.  The remaining steam expands through the low pressure turbine to the condenser pressure of 1 psia.  Saturated liquid exits the feedwater heater and the condenser.</a:t>
            </a:r>
          </a:p>
        </p:txBody>
      </p:sp>
      <p:sp>
        <p:nvSpPr>
          <p:cNvPr id="5" name="TextBox 4"/>
          <p:cNvSpPr txBox="1"/>
          <p:nvPr/>
        </p:nvSpPr>
        <p:spPr>
          <a:xfrm>
            <a:off x="347450" y="4273910"/>
            <a:ext cx="8229600" cy="1938992"/>
          </a:xfrm>
          <a:prstGeom prst="rect">
            <a:avLst/>
          </a:prstGeom>
          <a:noFill/>
        </p:spPr>
        <p:txBody>
          <a:bodyPr wrap="square" rtlCol="0">
            <a:spAutoFit/>
          </a:bodyPr>
          <a:lstStyle/>
          <a:p>
            <a:r>
              <a:rPr lang="en-US" sz="2400" b="1" dirty="0" smtClean="0">
                <a:latin typeface="Arial" pitchFamily="34" charset="0"/>
                <a:cs typeface="Arial" pitchFamily="34" charset="0"/>
              </a:rPr>
              <a:t>Find:</a:t>
            </a:r>
          </a:p>
          <a:p>
            <a:pPr marL="457200" indent="-457200">
              <a:buAutoNum type="alphaLcParenBoth"/>
            </a:pPr>
            <a:r>
              <a:rPr lang="en-US" sz="2400" dirty="0" smtClean="0">
                <a:latin typeface="Arial" pitchFamily="34" charset="0"/>
                <a:cs typeface="Arial" pitchFamily="34" charset="0"/>
              </a:rPr>
              <a:t>the boiler heat transfer per lbm of steam entering the high pressure turbine</a:t>
            </a:r>
          </a:p>
          <a:p>
            <a:pPr marL="457200" indent="-457200">
              <a:buAutoNum type="alphaLcParenBoth"/>
            </a:pPr>
            <a:r>
              <a:rPr lang="en-US" sz="2400" dirty="0" smtClean="0">
                <a:latin typeface="Arial" pitchFamily="34" charset="0"/>
                <a:cs typeface="Arial" pitchFamily="34" charset="0"/>
              </a:rPr>
              <a:t>the thermal efficiency of the cycle</a:t>
            </a:r>
          </a:p>
          <a:p>
            <a:pPr marL="457200" indent="-457200">
              <a:buAutoNum type="alphaLcParenBoth"/>
            </a:pPr>
            <a:r>
              <a:rPr lang="en-US" sz="2400" dirty="0" smtClean="0">
                <a:latin typeface="Arial" pitchFamily="34" charset="0"/>
                <a:cs typeface="Arial" pitchFamily="34" charset="0"/>
              </a:rPr>
              <a:t>the heat rate of the cycle</a:t>
            </a:r>
          </a:p>
        </p:txBody>
      </p:sp>
    </p:spTree>
    <p:extLst>
      <p:ext uri="{BB962C8B-B14F-4D97-AF65-F5344CB8AC3E}">
        <p14:creationId xmlns:p14="http://schemas.microsoft.com/office/powerpoint/2010/main" val="324360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Regeneration Cycle</a:t>
            </a:r>
            <a:endParaRPr lang="en-US" dirty="0"/>
          </a:p>
        </p:txBody>
      </p:sp>
      <p:sp>
        <p:nvSpPr>
          <p:cNvPr id="3" name="Slide Number Placeholder 2"/>
          <p:cNvSpPr>
            <a:spLocks noGrp="1"/>
          </p:cNvSpPr>
          <p:nvPr>
            <p:ph type="sldNum" sz="quarter" idx="12"/>
          </p:nvPr>
        </p:nvSpPr>
        <p:spPr/>
        <p:txBody>
          <a:bodyPr/>
          <a:lstStyle/>
          <a:p>
            <a:pPr algn="l"/>
            <a:fld id="{16890861-4B16-40B9-9EE8-90F7D404DB3D}" type="slidenum">
              <a:rPr lang="en-US" smtClean="0"/>
              <a:pPr algn="l"/>
              <a:t>9</a:t>
            </a:fld>
            <a:endParaRPr lang="en-US" dirty="0"/>
          </a:p>
        </p:txBody>
      </p:sp>
      <p:grpSp>
        <p:nvGrpSpPr>
          <p:cNvPr id="25" name="Group 24"/>
          <p:cNvGrpSpPr/>
          <p:nvPr/>
        </p:nvGrpSpPr>
        <p:grpSpPr>
          <a:xfrm>
            <a:off x="2037270" y="1351924"/>
            <a:ext cx="5083467" cy="4486275"/>
            <a:chOff x="269768" y="1193800"/>
            <a:chExt cx="5083467" cy="4486275"/>
          </a:xfrm>
        </p:grpSpPr>
        <p:pic>
          <p:nvPicPr>
            <p:cNvPr id="5" name="Picture 2" descr="Fig08_09"/>
            <p:cNvPicPr preferRelativeResize="0">
              <a:picLocks noChangeAspect="1" noChangeArrowheads="1"/>
            </p:cNvPicPr>
            <p:nvPr>
              <p:custDataLst>
                <p:tags r:id="rId2"/>
              </p:custDataLst>
            </p:nvPr>
          </p:nvPicPr>
          <p:blipFill rotWithShape="1">
            <a:blip r:embed="rId5" cstate="print">
              <a:extLst>
                <a:ext uri="{28A0092B-C50C-407E-A947-70E740481C1C}">
                  <a14:useLocalDpi xmlns:a14="http://schemas.microsoft.com/office/drawing/2010/main" val="0"/>
                </a:ext>
              </a:extLst>
            </a:blip>
            <a:srcRect r="40507"/>
            <a:stretch/>
          </p:blipFill>
          <p:spPr bwMode="auto">
            <a:xfrm>
              <a:off x="457200" y="1193800"/>
              <a:ext cx="4896035"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960460" y="1866607"/>
              <a:ext cx="614480"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765495" y="1355130"/>
              <a:ext cx="614480"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20132822">
              <a:off x="2602234" y="2725513"/>
              <a:ext cx="806942" cy="33343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69768" y="3813050"/>
              <a:ext cx="500137" cy="64067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418380" y="2852925"/>
              <a:ext cx="500137" cy="54470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189420" y="3736240"/>
              <a:ext cx="576075" cy="47273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6" name="Object 25"/>
          <p:cNvGraphicFramePr>
            <a:graphicFrameLocks noChangeAspect="1"/>
          </p:cNvGraphicFramePr>
          <p:nvPr>
            <p:extLst>
              <p:ext uri="{D42A27DB-BD31-4B8C-83A1-F6EECF244321}">
                <p14:modId xmlns:p14="http://schemas.microsoft.com/office/powerpoint/2010/main" val="1968243145"/>
              </p:ext>
            </p:extLst>
          </p:nvPr>
        </p:nvGraphicFramePr>
        <p:xfrm>
          <a:off x="4002871" y="1679970"/>
          <a:ext cx="991584" cy="418968"/>
        </p:xfrm>
        <a:graphic>
          <a:graphicData uri="http://schemas.openxmlformats.org/presentationml/2006/ole">
            <mc:AlternateContent xmlns:mc="http://schemas.openxmlformats.org/markup-compatibility/2006">
              <mc:Choice xmlns:v="urn:schemas-microsoft-com:vml" Requires="v">
                <p:oleObj spid="_x0000_s229732" name="Equation" r:id="rId6" imgW="901440" imgH="380880" progId="">
                  <p:embed/>
                </p:oleObj>
              </mc:Choice>
              <mc:Fallback>
                <p:oleObj name="Equation" r:id="rId6" imgW="901440" imgH="380880" progId="">
                  <p:embed/>
                  <p:pic>
                    <p:nvPicPr>
                      <p:cNvPr id="0" name="Picture 3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2871" y="1679970"/>
                        <a:ext cx="991584" cy="4189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692269899"/>
              </p:ext>
            </p:extLst>
          </p:nvPr>
        </p:nvGraphicFramePr>
        <p:xfrm>
          <a:off x="4417762" y="2776115"/>
          <a:ext cx="922338" cy="250825"/>
        </p:xfrm>
        <a:graphic>
          <a:graphicData uri="http://schemas.openxmlformats.org/presentationml/2006/ole">
            <mc:AlternateContent xmlns:mc="http://schemas.openxmlformats.org/markup-compatibility/2006">
              <mc:Choice xmlns:v="urn:schemas-microsoft-com:vml" Requires="v">
                <p:oleObj spid="_x0000_s229733" name="Equation" r:id="rId8" imgW="838080" imgH="228600" progId="">
                  <p:embed/>
                </p:oleObj>
              </mc:Choice>
              <mc:Fallback>
                <p:oleObj name="Equation" r:id="rId8" imgW="838080" imgH="228600" progId="">
                  <p:embed/>
                  <p:pic>
                    <p:nvPicPr>
                      <p:cNvPr id="0" name="Picture 3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7762" y="2776115"/>
                        <a:ext cx="922338"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680115861"/>
              </p:ext>
            </p:extLst>
          </p:nvPr>
        </p:nvGraphicFramePr>
        <p:xfrm>
          <a:off x="6223000" y="3054350"/>
          <a:ext cx="741363" cy="250825"/>
        </p:xfrm>
        <a:graphic>
          <a:graphicData uri="http://schemas.openxmlformats.org/presentationml/2006/ole">
            <mc:AlternateContent xmlns:mc="http://schemas.openxmlformats.org/markup-compatibility/2006">
              <mc:Choice xmlns:v="urn:schemas-microsoft-com:vml" Requires="v">
                <p:oleObj spid="_x0000_s229734" name="Equation" r:id="rId10" imgW="672840" imgH="228600" progId="">
                  <p:embed/>
                </p:oleObj>
              </mc:Choice>
              <mc:Fallback>
                <p:oleObj name="Equation" r:id="rId10" imgW="672840" imgH="228600" progId="">
                  <p:embed/>
                  <p:pic>
                    <p:nvPicPr>
                      <p:cNvPr id="0" name="Picture 33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23000" y="3054350"/>
                        <a:ext cx="741363"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018652242"/>
              </p:ext>
            </p:extLst>
          </p:nvPr>
        </p:nvGraphicFramePr>
        <p:xfrm>
          <a:off x="6314262" y="4892675"/>
          <a:ext cx="754063" cy="417513"/>
        </p:xfrm>
        <a:graphic>
          <a:graphicData uri="http://schemas.openxmlformats.org/presentationml/2006/ole">
            <mc:AlternateContent xmlns:mc="http://schemas.openxmlformats.org/markup-compatibility/2006">
              <mc:Choice xmlns:v="urn:schemas-microsoft-com:vml" Requires="v">
                <p:oleObj spid="_x0000_s229735" name="Equation" r:id="rId12" imgW="685800" imgH="380880" progId="">
                  <p:embed/>
                </p:oleObj>
              </mc:Choice>
              <mc:Fallback>
                <p:oleObj name="Equation" r:id="rId12" imgW="685800" imgH="380880" progId="">
                  <p:embed/>
                  <p:pic>
                    <p:nvPicPr>
                      <p:cNvPr id="0" name="Picture 33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14262" y="4892675"/>
                        <a:ext cx="754063"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2861811"/>
              </p:ext>
            </p:extLst>
          </p:nvPr>
        </p:nvGraphicFramePr>
        <p:xfrm>
          <a:off x="4955433" y="4197100"/>
          <a:ext cx="922337" cy="250825"/>
        </p:xfrm>
        <a:graphic>
          <a:graphicData uri="http://schemas.openxmlformats.org/presentationml/2006/ole">
            <mc:AlternateContent xmlns:mc="http://schemas.openxmlformats.org/markup-compatibility/2006">
              <mc:Choice xmlns:v="urn:schemas-microsoft-com:vml" Requires="v">
                <p:oleObj spid="_x0000_s229736" name="Equation" r:id="rId14" imgW="838080" imgH="228600" progId="">
                  <p:embed/>
                </p:oleObj>
              </mc:Choice>
              <mc:Fallback>
                <p:oleObj name="Equation" r:id="rId14" imgW="838080" imgH="228600" progId="">
                  <p:embed/>
                  <p:pic>
                    <p:nvPicPr>
                      <p:cNvPr id="0" name="Picture 33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55433" y="4197100"/>
                        <a:ext cx="922337"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874706759"/>
              </p:ext>
            </p:extLst>
          </p:nvPr>
        </p:nvGraphicFramePr>
        <p:xfrm>
          <a:off x="2882180" y="4048125"/>
          <a:ext cx="922338" cy="417513"/>
        </p:xfrm>
        <a:graphic>
          <a:graphicData uri="http://schemas.openxmlformats.org/presentationml/2006/ole">
            <mc:AlternateContent xmlns:mc="http://schemas.openxmlformats.org/markup-compatibility/2006">
              <mc:Choice xmlns:v="urn:schemas-microsoft-com:vml" Requires="v">
                <p:oleObj spid="_x0000_s229737" name="Equation" r:id="rId16" imgW="838080" imgH="380880" progId="">
                  <p:embed/>
                </p:oleObj>
              </mc:Choice>
              <mc:Fallback>
                <p:oleObj name="Equation" r:id="rId16" imgW="838080" imgH="380880" progId="">
                  <p:embed/>
                  <p:pic>
                    <p:nvPicPr>
                      <p:cNvPr id="0" name="Picture 34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82180" y="4048125"/>
                        <a:ext cx="922338"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1458925140"/>
              </p:ext>
            </p:extLst>
          </p:nvPr>
        </p:nvGraphicFramePr>
        <p:xfrm>
          <a:off x="1998865" y="4637565"/>
          <a:ext cx="488950" cy="250825"/>
        </p:xfrm>
        <a:graphic>
          <a:graphicData uri="http://schemas.openxmlformats.org/presentationml/2006/ole">
            <mc:AlternateContent xmlns:mc="http://schemas.openxmlformats.org/markup-compatibility/2006">
              <mc:Choice xmlns:v="urn:schemas-microsoft-com:vml" Requires="v">
                <p:oleObj spid="_x0000_s229738" name="Equation" r:id="rId18" imgW="444240" imgH="228600" progId="">
                  <p:embed/>
                </p:oleObj>
              </mc:Choice>
              <mc:Fallback>
                <p:oleObj name="Equation" r:id="rId18" imgW="444240" imgH="228600" progId="">
                  <p:embed/>
                  <p:pic>
                    <p:nvPicPr>
                      <p:cNvPr id="0" name="Picture 34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98865" y="4637565"/>
                        <a:ext cx="488950" cy="25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4120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out)">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par>
                          <p:cTn id="15" fill="hold">
                            <p:stCondLst>
                              <p:cond delay="500"/>
                            </p:stCondLst>
                            <p:childTnLst>
                              <p:par>
                                <p:cTn id="16" presetID="53" presetClass="entr" presetSubtype="16" fill="hold" nodeType="afterEffect">
                                  <p:stCondLst>
                                    <p:cond delay="50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1500"/>
                            </p:stCondLst>
                            <p:childTnLst>
                              <p:par>
                                <p:cTn id="22" presetID="53" presetClass="entr" presetSubtype="16" fill="hold" nodeType="afterEffect">
                                  <p:stCondLst>
                                    <p:cond delay="50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500"/>
                            </p:stCondLst>
                            <p:childTnLst>
                              <p:par>
                                <p:cTn id="28" presetID="53" presetClass="entr" presetSubtype="16" fill="hold" nodeType="afterEffect">
                                  <p:stCondLst>
                                    <p:cond delay="50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3500"/>
                            </p:stCondLst>
                            <p:childTnLst>
                              <p:par>
                                <p:cTn id="34" presetID="53" presetClass="entr" presetSubtype="16" fill="hold" nodeType="afterEffect">
                                  <p:stCondLst>
                                    <p:cond delay="50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Effect transition="in" filter="fade">
                                      <p:cBhvr>
                                        <p:cTn id="38" dur="500"/>
                                        <p:tgtEl>
                                          <p:spTgt spid="30"/>
                                        </p:tgtEl>
                                      </p:cBhvr>
                                    </p:animEffect>
                                  </p:childTnLst>
                                </p:cTn>
                              </p:par>
                            </p:childTnLst>
                          </p:cTn>
                        </p:par>
                        <p:par>
                          <p:cTn id="39" fill="hold">
                            <p:stCondLst>
                              <p:cond delay="4500"/>
                            </p:stCondLst>
                            <p:childTnLst>
                              <p:par>
                                <p:cTn id="40" presetID="53" presetClass="entr" presetSubtype="16" fill="hold" nodeType="afterEffect">
                                  <p:stCondLst>
                                    <p:cond delay="50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5500"/>
                            </p:stCondLst>
                            <p:childTnLst>
                              <p:par>
                                <p:cTn id="46" presetID="53" presetClass="entr" presetSubtype="16" fill="hold" nodeType="afterEffect">
                                  <p:stCondLst>
                                    <p:cond delay="50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9.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Office Theme">
  <a:themeElements>
    <a:clrScheme name="Balmer Thermodynamics">
      <a:dk1>
        <a:srgbClr val="000000"/>
      </a:dk1>
      <a:lt1>
        <a:srgbClr val="FFFFFF"/>
      </a:lt1>
      <a:dk2>
        <a:srgbClr val="BFBFBF"/>
      </a:dk2>
      <a:lt2>
        <a:srgbClr val="FFFFFF"/>
      </a:lt2>
      <a:accent1>
        <a:srgbClr val="000000"/>
      </a:accent1>
      <a:accent2>
        <a:srgbClr val="B18E5F"/>
      </a:accent2>
      <a:accent3>
        <a:srgbClr val="CDC9C8"/>
      </a:accent3>
      <a:accent4>
        <a:srgbClr val="076797"/>
      </a:accent4>
      <a:accent5>
        <a:srgbClr val="D20000"/>
      </a:accent5>
      <a:accent6>
        <a:srgbClr val="57797B"/>
      </a:accent6>
      <a:hlink>
        <a:srgbClr val="635476"/>
      </a:hlink>
      <a:folHlink>
        <a:srgbClr val="8F49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4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6165</TotalTime>
  <Words>596</Words>
  <Application>Microsoft Office PowerPoint</Application>
  <PresentationFormat>On-screen Show (4:3)</PresentationFormat>
  <Paragraphs>99</Paragraphs>
  <Slides>19</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Equation</vt:lpstr>
      <vt:lpstr>Lecture 26</vt:lpstr>
      <vt:lpstr>What is Regeneration?</vt:lpstr>
      <vt:lpstr>Regeneration – Open FWH</vt:lpstr>
      <vt:lpstr>Keeping Track of Mass Flow Splits</vt:lpstr>
      <vt:lpstr>Regeneration – Closed FWH</vt:lpstr>
      <vt:lpstr>Regeneration – Closed FWH</vt:lpstr>
      <vt:lpstr>Regeneration – Multiple FWH</vt:lpstr>
      <vt:lpstr>Regeneration Example</vt:lpstr>
      <vt:lpstr>Regeneration Cycle</vt:lpstr>
      <vt:lpstr>Known Properties</vt:lpstr>
      <vt:lpstr>Unknown Properties</vt:lpstr>
      <vt:lpstr>Array Table</vt:lpstr>
      <vt:lpstr>Boiler Modeling</vt:lpstr>
      <vt:lpstr>Turbine Modeling</vt:lpstr>
      <vt:lpstr>Pump Modeling</vt:lpstr>
      <vt:lpstr>Mass Conservation</vt:lpstr>
      <vt:lpstr>Closing the System</vt:lpstr>
      <vt:lpstr>Augmented Array</vt:lpstr>
      <vt:lpstr>Cycle Performance Parameters</vt:lpstr>
    </vt:vector>
  </TitlesOfParts>
  <Company>University of Idaho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SteveP</dc:creator>
  <cp:lastModifiedBy>Beyerlein, Steven</cp:lastModifiedBy>
  <cp:revision>961</cp:revision>
  <cp:lastPrinted>2012-10-25T15:02:33Z</cp:lastPrinted>
  <dcterms:created xsi:type="dcterms:W3CDTF">2008-11-21T16:06:48Z</dcterms:created>
  <dcterms:modified xsi:type="dcterms:W3CDTF">2014-04-03T17:38:10Z</dcterms:modified>
</cp:coreProperties>
</file>