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123"/>
  </p:notesMasterIdLst>
  <p:sldIdLst>
    <p:sldId id="1021" r:id="rId2"/>
    <p:sldId id="357" r:id="rId3"/>
    <p:sldId id="380" r:id="rId4"/>
    <p:sldId id="545" r:id="rId5"/>
    <p:sldId id="381" r:id="rId6"/>
    <p:sldId id="382" r:id="rId7"/>
    <p:sldId id="385" r:id="rId8"/>
    <p:sldId id="383" r:id="rId9"/>
    <p:sldId id="384" r:id="rId10"/>
    <p:sldId id="386" r:id="rId11"/>
    <p:sldId id="387" r:id="rId12"/>
    <p:sldId id="389" r:id="rId13"/>
    <p:sldId id="390" r:id="rId14"/>
    <p:sldId id="393" r:id="rId15"/>
    <p:sldId id="1038" r:id="rId16"/>
    <p:sldId id="1039" r:id="rId17"/>
    <p:sldId id="1040" r:id="rId18"/>
    <p:sldId id="1041" r:id="rId19"/>
    <p:sldId id="1042" r:id="rId20"/>
    <p:sldId id="1043" r:id="rId21"/>
    <p:sldId id="1044" r:id="rId22"/>
    <p:sldId id="1045" r:id="rId23"/>
    <p:sldId id="394" r:id="rId24"/>
    <p:sldId id="395" r:id="rId25"/>
    <p:sldId id="397" r:id="rId26"/>
    <p:sldId id="1046" r:id="rId27"/>
    <p:sldId id="399" r:id="rId28"/>
    <p:sldId id="1047" r:id="rId29"/>
    <p:sldId id="1048" r:id="rId30"/>
    <p:sldId id="1049" r:id="rId31"/>
    <p:sldId id="1050" r:id="rId32"/>
    <p:sldId id="400" r:id="rId33"/>
    <p:sldId id="401" r:id="rId34"/>
    <p:sldId id="1051" r:id="rId35"/>
    <p:sldId id="1052" r:id="rId36"/>
    <p:sldId id="1053" r:id="rId37"/>
    <p:sldId id="1054" r:id="rId38"/>
    <p:sldId id="1055" r:id="rId39"/>
    <p:sldId id="1056" r:id="rId40"/>
    <p:sldId id="1057" r:id="rId41"/>
    <p:sldId id="1058" r:id="rId42"/>
    <p:sldId id="402" r:id="rId43"/>
    <p:sldId id="556" r:id="rId44"/>
    <p:sldId id="404" r:id="rId45"/>
    <p:sldId id="1059" r:id="rId46"/>
    <p:sldId id="1060" r:id="rId47"/>
    <p:sldId id="1061" r:id="rId48"/>
    <p:sldId id="1062" r:id="rId49"/>
    <p:sldId id="1063" r:id="rId50"/>
    <p:sldId id="405" r:id="rId51"/>
    <p:sldId id="569" r:id="rId52"/>
    <p:sldId id="567" r:id="rId53"/>
    <p:sldId id="426" r:id="rId54"/>
    <p:sldId id="1031" r:id="rId55"/>
    <p:sldId id="1032" r:id="rId56"/>
    <p:sldId id="1033" r:id="rId57"/>
    <p:sldId id="1034" r:id="rId58"/>
    <p:sldId id="1035" r:id="rId59"/>
    <p:sldId id="1036" r:id="rId60"/>
    <p:sldId id="427" r:id="rId61"/>
    <p:sldId id="1037" r:id="rId62"/>
    <p:sldId id="428" r:id="rId63"/>
    <p:sldId id="429" r:id="rId64"/>
    <p:sldId id="430" r:id="rId65"/>
    <p:sldId id="431" r:id="rId66"/>
    <p:sldId id="432" r:id="rId67"/>
    <p:sldId id="433" r:id="rId68"/>
    <p:sldId id="434" r:id="rId69"/>
    <p:sldId id="435" r:id="rId70"/>
    <p:sldId id="436" r:id="rId71"/>
    <p:sldId id="439" r:id="rId72"/>
    <p:sldId id="437" r:id="rId73"/>
    <p:sldId id="438" r:id="rId74"/>
    <p:sldId id="1064" r:id="rId75"/>
    <p:sldId id="1065" r:id="rId76"/>
    <p:sldId id="440" r:id="rId77"/>
    <p:sldId id="1066" r:id="rId78"/>
    <p:sldId id="1067" r:id="rId79"/>
    <p:sldId id="1068" r:id="rId80"/>
    <p:sldId id="1069" r:id="rId81"/>
    <p:sldId id="1070" r:id="rId82"/>
    <p:sldId id="1071" r:id="rId83"/>
    <p:sldId id="1072" r:id="rId84"/>
    <p:sldId id="1073" r:id="rId85"/>
    <p:sldId id="1074" r:id="rId86"/>
    <p:sldId id="441" r:id="rId87"/>
    <p:sldId id="442" r:id="rId88"/>
    <p:sldId id="443" r:id="rId89"/>
    <p:sldId id="445" r:id="rId90"/>
    <p:sldId id="446" r:id="rId91"/>
    <p:sldId id="1075" r:id="rId92"/>
    <p:sldId id="1076" r:id="rId93"/>
    <p:sldId id="1077" r:id="rId94"/>
    <p:sldId id="1078" r:id="rId95"/>
    <p:sldId id="1079" r:id="rId96"/>
    <p:sldId id="448" r:id="rId97"/>
    <p:sldId id="450" r:id="rId98"/>
    <p:sldId id="452" r:id="rId99"/>
    <p:sldId id="453" r:id="rId100"/>
    <p:sldId id="454" r:id="rId101"/>
    <p:sldId id="455" r:id="rId102"/>
    <p:sldId id="457" r:id="rId103"/>
    <p:sldId id="458" r:id="rId104"/>
    <p:sldId id="459" r:id="rId105"/>
    <p:sldId id="460" r:id="rId106"/>
    <p:sldId id="461" r:id="rId107"/>
    <p:sldId id="463" r:id="rId108"/>
    <p:sldId id="464" r:id="rId109"/>
    <p:sldId id="466" r:id="rId110"/>
    <p:sldId id="467" r:id="rId111"/>
    <p:sldId id="582" r:id="rId112"/>
    <p:sldId id="581" r:id="rId113"/>
    <p:sldId id="580" r:id="rId114"/>
    <p:sldId id="579" r:id="rId115"/>
    <p:sldId id="578" r:id="rId116"/>
    <p:sldId id="577" r:id="rId117"/>
    <p:sldId id="576" r:id="rId118"/>
    <p:sldId id="575" r:id="rId119"/>
    <p:sldId id="574" r:id="rId120"/>
    <p:sldId id="584" r:id="rId121"/>
    <p:sldId id="585" r:id="rId1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D70803"/>
    <a:srgbClr val="C506D4"/>
    <a:srgbClr val="666699"/>
    <a:srgbClr val="FFFF00"/>
    <a:srgbClr val="CCECFF"/>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72" autoAdjust="0"/>
  </p:normalViewPr>
  <p:slideViewPr>
    <p:cSldViewPr>
      <p:cViewPr varScale="1">
        <p:scale>
          <a:sx n="82" d="100"/>
          <a:sy n="82" d="100"/>
        </p:scale>
        <p:origin x="9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3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73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3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E7B8B01-31A9-4BB8-A664-71A70CFD7EFA}" type="slidenum">
              <a:rPr lang="en-US"/>
              <a:pPr/>
              <a:t>‹#›</a:t>
            </a:fld>
            <a:endParaRPr lang="en-US"/>
          </a:p>
        </p:txBody>
      </p:sp>
    </p:spTree>
    <p:extLst>
      <p:ext uri="{BB962C8B-B14F-4D97-AF65-F5344CB8AC3E}">
        <p14:creationId xmlns:p14="http://schemas.microsoft.com/office/powerpoint/2010/main" val="17177090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FE2F6D-A38E-41CD-8EC9-0A9E243B466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diet, high serum, high urine (renal regulation)</a:t>
            </a:r>
          </a:p>
          <a:p>
            <a:r>
              <a:rPr lang="en-US" dirty="0" smtClean="0"/>
              <a:t>	 - unlike calcium: High diet: high serum: high BMD</a:t>
            </a:r>
            <a:endParaRPr lang="en-US" dirty="0"/>
          </a:p>
        </p:txBody>
      </p:sp>
      <p:sp>
        <p:nvSpPr>
          <p:cNvPr id="4" name="Slide Number Placeholder 3"/>
          <p:cNvSpPr>
            <a:spLocks noGrp="1"/>
          </p:cNvSpPr>
          <p:nvPr>
            <p:ph type="sldNum" sz="quarter" idx="10"/>
          </p:nvPr>
        </p:nvSpPr>
        <p:spPr/>
        <p:txBody>
          <a:bodyPr/>
          <a:lstStyle/>
          <a:p>
            <a:fld id="{2D466DF8-2542-465F-A735-72534EADF4B1}" type="slidenum">
              <a:rPr lang="en-US" smtClean="0"/>
              <a:t>95</a:t>
            </a:fld>
            <a:endParaRPr lang="en-US" dirty="0"/>
          </a:p>
        </p:txBody>
      </p:sp>
    </p:spTree>
    <p:extLst>
      <p:ext uri="{BB962C8B-B14F-4D97-AF65-F5344CB8AC3E}">
        <p14:creationId xmlns:p14="http://schemas.microsoft.com/office/powerpoint/2010/main" val="356560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The diagnosis is based on the presence of a) gross cavitations and gelatinous lesions of the cerebral white matter in 16 of 24 (66.67%) lambs examined, b) central </a:t>
            </a:r>
            <a:r>
              <a:rPr lang="en-US" sz="1200" b="0" i="0" kern="1200" dirty="0" err="1" smtClean="0">
                <a:solidFill>
                  <a:schemeClr val="tx1"/>
                </a:solidFill>
                <a:latin typeface="Arial" charset="0"/>
                <a:ea typeface="+mn-ea"/>
                <a:cs typeface="+mn-cs"/>
              </a:rPr>
              <a:t>chromatolysis</a:t>
            </a:r>
            <a:r>
              <a:rPr lang="en-US" sz="1200" b="0" i="0" kern="1200" dirty="0" smtClean="0">
                <a:solidFill>
                  <a:schemeClr val="tx1"/>
                </a:solidFill>
                <a:latin typeface="Arial" charset="0"/>
                <a:ea typeface="+mn-ea"/>
                <a:cs typeface="+mn-cs"/>
              </a:rPr>
              <a:t> and hyalinization of neurons of the red and vestibular nuclei and reticular formation and of the lateral and ventral horns of the spinal cord, c) myelin deficiencies of the </a:t>
            </a:r>
            <a:r>
              <a:rPr lang="en-US" sz="1200" b="0" i="0" kern="1200" dirty="0" err="1" smtClean="0">
                <a:solidFill>
                  <a:schemeClr val="tx1"/>
                </a:solidFill>
                <a:latin typeface="Arial" charset="0"/>
                <a:ea typeface="+mn-ea"/>
                <a:cs typeface="+mn-cs"/>
              </a:rPr>
              <a:t>dorsolateral</a:t>
            </a:r>
            <a:r>
              <a:rPr lang="en-US" sz="1200" b="0" i="0" kern="1200" dirty="0" smtClean="0">
                <a:solidFill>
                  <a:schemeClr val="tx1"/>
                </a:solidFill>
                <a:latin typeface="Arial" charset="0"/>
                <a:ea typeface="+mn-ea"/>
                <a:cs typeface="+mn-cs"/>
              </a:rPr>
              <a:t> and </a:t>
            </a:r>
            <a:r>
              <a:rPr lang="en-US" sz="1200" b="0" i="0" kern="1200" dirty="0" err="1" smtClean="0">
                <a:solidFill>
                  <a:schemeClr val="tx1"/>
                </a:solidFill>
                <a:latin typeface="Arial" charset="0"/>
                <a:ea typeface="+mn-ea"/>
                <a:cs typeface="+mn-cs"/>
              </a:rPr>
              <a:t>sulcomarginal</a:t>
            </a:r>
            <a:r>
              <a:rPr lang="en-US" sz="1200" b="0" i="0" kern="1200" dirty="0" smtClean="0">
                <a:solidFill>
                  <a:schemeClr val="tx1"/>
                </a:solidFill>
                <a:latin typeface="Arial" charset="0"/>
                <a:ea typeface="+mn-ea"/>
                <a:cs typeface="+mn-cs"/>
              </a:rPr>
              <a:t> </a:t>
            </a:r>
            <a:r>
              <a:rPr lang="en-US" sz="1200" b="0" i="0" kern="1200" dirty="0" err="1" smtClean="0">
                <a:solidFill>
                  <a:schemeClr val="tx1"/>
                </a:solidFill>
                <a:latin typeface="Arial" charset="0"/>
                <a:ea typeface="+mn-ea"/>
                <a:cs typeface="+mn-cs"/>
              </a:rPr>
              <a:t>funiculi</a:t>
            </a:r>
            <a:r>
              <a:rPr lang="en-US" sz="1200" b="0" i="0" kern="1200" dirty="0" smtClean="0">
                <a:solidFill>
                  <a:schemeClr val="tx1"/>
                </a:solidFill>
                <a:latin typeface="Arial" charset="0"/>
                <a:ea typeface="+mn-ea"/>
                <a:cs typeface="+mn-cs"/>
              </a:rPr>
              <a:t> of the spinal cord and d) low hepatic and serum copper levels in affected lambs and low serum copper levels in the ewes</a:t>
            </a:r>
            <a:endParaRPr lang="en-US" dirty="0"/>
          </a:p>
        </p:txBody>
      </p:sp>
      <p:sp>
        <p:nvSpPr>
          <p:cNvPr id="4" name="Slide Number Placeholder 3"/>
          <p:cNvSpPr>
            <a:spLocks noGrp="1"/>
          </p:cNvSpPr>
          <p:nvPr>
            <p:ph type="sldNum" sz="quarter" idx="10"/>
          </p:nvPr>
        </p:nvSpPr>
        <p:spPr/>
        <p:txBody>
          <a:bodyPr/>
          <a:lstStyle/>
          <a:p>
            <a:fld id="{EE7B8B01-31A9-4BB8-A664-71A70CFD7EFA}" type="slidenum">
              <a:rPr lang="en-US" smtClean="0"/>
              <a:pPr/>
              <a:t>113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D8338-C61E-4D96-A8D0-0C9520A104E5}" type="slidenum">
              <a:rPr lang="en-US"/>
              <a:pPr/>
              <a:t>54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302B1-2468-45ED-AA34-C9B3CBB49D34}" type="slidenum">
              <a:rPr lang="en-US"/>
              <a:pPr/>
              <a:t>56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range between safe supplementation and toxic levels is quite narrow for many of the trace minerals. Formulation of mineral supplements requires considerable expertise since the addition of high levels of one may depress the utilization of another, causing a deficiency. Also, some trace minerals can be toxic in excess. </a:t>
            </a:r>
          </a:p>
          <a:p>
            <a:endParaRPr lang="en-US" dirty="0"/>
          </a:p>
        </p:txBody>
      </p:sp>
      <p:sp>
        <p:nvSpPr>
          <p:cNvPr id="4" name="Slide Number Placeholder 3"/>
          <p:cNvSpPr>
            <a:spLocks noGrp="1"/>
          </p:cNvSpPr>
          <p:nvPr>
            <p:ph type="sldNum" sz="quarter" idx="10"/>
          </p:nvPr>
        </p:nvSpPr>
        <p:spPr/>
        <p:txBody>
          <a:bodyPr/>
          <a:lstStyle/>
          <a:p>
            <a:pPr>
              <a:defRPr/>
            </a:pPr>
            <a:fld id="{E78C1523-2C18-4EE3-9741-EC80D7981210}" type="slidenum">
              <a:rPr lang="en-US" smtClean="0"/>
              <a:pPr>
                <a:defRPr/>
              </a:pPr>
              <a:t>61</a:t>
            </a:fld>
            <a:endParaRPr lang="en-US"/>
          </a:p>
        </p:txBody>
      </p:sp>
    </p:spTree>
    <p:extLst>
      <p:ext uri="{BB962C8B-B14F-4D97-AF65-F5344CB8AC3E}">
        <p14:creationId xmlns:p14="http://schemas.microsoft.com/office/powerpoint/2010/main" val="177046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Synthesized by the thyroid</a:t>
            </a:r>
            <a:r>
              <a:rPr lang="en-US" baseline="0" dirty="0" smtClean="0"/>
              <a:t> gland </a:t>
            </a:r>
            <a:endParaRPr lang="en-US" dirty="0"/>
          </a:p>
        </p:txBody>
      </p:sp>
      <p:sp>
        <p:nvSpPr>
          <p:cNvPr id="4" name="Slide Number Placeholder 3"/>
          <p:cNvSpPr>
            <a:spLocks noGrp="1"/>
          </p:cNvSpPr>
          <p:nvPr>
            <p:ph type="sldNum" sz="quarter" idx="10"/>
          </p:nvPr>
        </p:nvSpPr>
        <p:spPr/>
        <p:txBody>
          <a:bodyPr/>
          <a:lstStyle/>
          <a:p>
            <a:fld id="{2D466DF8-2542-465F-A735-72534EADF4B1}" type="slidenum">
              <a:rPr lang="en-US" smtClean="0"/>
              <a:t>80</a:t>
            </a:fld>
            <a:endParaRPr lang="en-US" dirty="0"/>
          </a:p>
        </p:txBody>
      </p:sp>
    </p:spTree>
    <p:extLst>
      <p:ext uri="{BB962C8B-B14F-4D97-AF65-F5344CB8AC3E}">
        <p14:creationId xmlns:p14="http://schemas.microsoft.com/office/powerpoint/2010/main" val="401459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Blood clotting (binding phospholipids with GLA proteins)</a:t>
            </a:r>
          </a:p>
          <a:p>
            <a:pPr lvl="1"/>
            <a:r>
              <a:rPr lang="en-US" sz="1200" kern="1200" dirty="0" smtClean="0">
                <a:solidFill>
                  <a:schemeClr val="tx1"/>
                </a:solidFill>
                <a:effectLst/>
                <a:latin typeface="+mn-lt"/>
                <a:ea typeface="+mn-ea"/>
                <a:cs typeface="+mn-cs"/>
              </a:rPr>
              <a:t>Nerve conduction</a:t>
            </a:r>
          </a:p>
          <a:p>
            <a:pPr lvl="1"/>
            <a:r>
              <a:rPr lang="en-US" sz="1200" kern="1200" dirty="0" smtClean="0">
                <a:solidFill>
                  <a:schemeClr val="tx1"/>
                </a:solidFill>
                <a:effectLst/>
                <a:latin typeface="+mn-lt"/>
                <a:ea typeface="+mn-ea"/>
                <a:cs typeface="+mn-cs"/>
              </a:rPr>
              <a:t>Muscle contraction (released from sarcoplasmic reticulum. The released calcium then bind to troponin C, which has four calcium binding sites. Conformational change. Actin and myosin can now interact resulting in muscle contraction.</a:t>
            </a:r>
          </a:p>
          <a:p>
            <a:pPr lvl="1"/>
            <a:r>
              <a:rPr lang="en-US" sz="1200" kern="1200" dirty="0" smtClean="0">
                <a:solidFill>
                  <a:schemeClr val="tx1"/>
                </a:solidFill>
                <a:effectLst/>
                <a:latin typeface="+mn-lt"/>
                <a:ea typeface="+mn-ea"/>
                <a:cs typeface="+mn-cs"/>
              </a:rPr>
              <a:t>Ion channels. </a:t>
            </a:r>
          </a:p>
          <a:p>
            <a:pPr lvl="1"/>
            <a:r>
              <a:rPr lang="en-US" sz="1200" kern="1200" dirty="0" smtClean="0">
                <a:solidFill>
                  <a:schemeClr val="tx1"/>
                </a:solidFill>
                <a:effectLst/>
                <a:latin typeface="+mn-lt"/>
                <a:ea typeface="+mn-ea"/>
                <a:cs typeface="+mn-cs"/>
              </a:rPr>
              <a:t>Regulates a bajillion enzymes as just calcium or with calmodulin</a:t>
            </a:r>
          </a:p>
          <a:p>
            <a:endParaRPr lang="en-US" dirty="0"/>
          </a:p>
        </p:txBody>
      </p:sp>
      <p:sp>
        <p:nvSpPr>
          <p:cNvPr id="4" name="Slide Number Placeholder 3"/>
          <p:cNvSpPr>
            <a:spLocks noGrp="1"/>
          </p:cNvSpPr>
          <p:nvPr>
            <p:ph type="sldNum" sz="quarter" idx="10"/>
          </p:nvPr>
        </p:nvSpPr>
        <p:spPr/>
        <p:txBody>
          <a:bodyPr/>
          <a:lstStyle/>
          <a:p>
            <a:fld id="{2D466DF8-2542-465F-A735-72534EADF4B1}" type="slidenum">
              <a:rPr lang="en-US" smtClean="0"/>
              <a:t>84</a:t>
            </a:fld>
            <a:endParaRPr lang="en-US" dirty="0"/>
          </a:p>
        </p:txBody>
      </p:sp>
    </p:spTree>
    <p:extLst>
      <p:ext uri="{BB962C8B-B14F-4D97-AF65-F5344CB8AC3E}">
        <p14:creationId xmlns:p14="http://schemas.microsoft.com/office/powerpoint/2010/main" val="123290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B8B01-31A9-4BB8-A664-71A70CFD7EFA}" type="slidenum">
              <a:rPr lang="en-US" smtClean="0"/>
              <a:pPr/>
              <a:t>87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Oxygen availability: phosphate is indirectly</a:t>
            </a:r>
            <a:r>
              <a:rPr lang="en-US" baseline="0" dirty="0" smtClean="0"/>
              <a:t> involved in oxygen delivery. In rBC, the synthesis of 2,3-diphosphoglycerate, which influences oxygen release from hemoglobin, requires phosphorus.</a:t>
            </a:r>
            <a:endParaRPr lang="en-US" dirty="0"/>
          </a:p>
        </p:txBody>
      </p:sp>
      <p:sp>
        <p:nvSpPr>
          <p:cNvPr id="4" name="Slide Number Placeholder 3"/>
          <p:cNvSpPr>
            <a:spLocks noGrp="1"/>
          </p:cNvSpPr>
          <p:nvPr>
            <p:ph type="sldNum" sz="quarter" idx="10"/>
          </p:nvPr>
        </p:nvSpPr>
        <p:spPr/>
        <p:txBody>
          <a:bodyPr/>
          <a:lstStyle/>
          <a:p>
            <a:fld id="{2D466DF8-2542-465F-A735-72534EADF4B1}" type="slidenum">
              <a:rPr lang="en-US" smtClean="0"/>
              <a:t>93</a:t>
            </a:fld>
            <a:endParaRPr lang="en-US" dirty="0"/>
          </a:p>
        </p:txBody>
      </p:sp>
    </p:spTree>
    <p:extLst>
      <p:ext uri="{BB962C8B-B14F-4D97-AF65-F5344CB8AC3E}">
        <p14:creationId xmlns:p14="http://schemas.microsoft.com/office/powerpoint/2010/main" val="389646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66DF8-2542-465F-A735-72534EADF4B1}" type="slidenum">
              <a:rPr lang="en-US" smtClean="0"/>
              <a:t>94</a:t>
            </a:fld>
            <a:endParaRPr lang="en-US" dirty="0"/>
          </a:p>
        </p:txBody>
      </p:sp>
    </p:spTree>
    <p:extLst>
      <p:ext uri="{BB962C8B-B14F-4D97-AF65-F5344CB8AC3E}">
        <p14:creationId xmlns:p14="http://schemas.microsoft.com/office/powerpoint/2010/main" val="379778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C7193E3-BF96-4C7E-AFC9-D2E8E0D653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FEB79-89C1-4141-9101-B75010AD94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1A0EDDE-F2D6-49DB-93EA-1006990C08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F9D09B3-93F6-4D71-A0A1-6B3A887D1E0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10272" y="498158"/>
            <a:ext cx="6523454" cy="69596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251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2AEFCD-D18D-462F-81F0-A5D9BBB7DCC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7F3B4EF-FE42-4991-8DD9-DB2F5B886E1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80D24DD-6B75-4531-89DF-A66E0A597B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7D81B400-2966-486F-B8C8-504E1AFB908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BD45405-9F0C-4238-A94F-99C46AD77F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0C68977-99CF-4495-A1F3-6F6AC0164C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A676EFB-2D2E-4B53-81BC-9231BA31273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ED5D5B6-7FA6-4EB6-B57E-EDF160F6107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EFFC60-CF51-4DE7-B311-15E1A5E65B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1" r:id="rId12"/>
    <p:sldLayoutId id="2147483822"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youtube.com/watch?v=B53de17Isnc"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3600"/>
            <a:ext cx="6477000" cy="1143000"/>
          </a:xfrm>
        </p:spPr>
        <p:txBody>
          <a:bodyPr/>
          <a:lstStyle/>
          <a:p>
            <a:r>
              <a:rPr lang="en-US" b="1" dirty="0" smtClean="0">
                <a:solidFill>
                  <a:schemeClr val="tx1"/>
                </a:solidFill>
              </a:rPr>
              <a:t>Vitamins &amp; Minerals</a:t>
            </a:r>
            <a:endParaRPr lang="en-US" b="1" dirty="0">
              <a:solidFill>
                <a:schemeClr val="tx1"/>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r>
              <a:rPr lang="en-US" sz="4400">
                <a:solidFill>
                  <a:schemeClr val="accent2"/>
                </a:solidFill>
              </a:rPr>
              <a:t>Some Characteristics of Vitamins</a:t>
            </a:r>
          </a:p>
        </p:txBody>
      </p:sp>
      <p:sp>
        <p:nvSpPr>
          <p:cNvPr id="173059" name="Rectangle 3"/>
          <p:cNvSpPr>
            <a:spLocks noChangeArrowheads="1"/>
          </p:cNvSpPr>
          <p:nvPr/>
        </p:nvSpPr>
        <p:spPr bwMode="auto">
          <a:xfrm>
            <a:off x="685800" y="1981200"/>
            <a:ext cx="3810000" cy="1066800"/>
          </a:xfrm>
          <a:prstGeom prst="rect">
            <a:avLst/>
          </a:prstGeom>
          <a:noFill/>
          <a:ln w="9525">
            <a:noFill/>
            <a:miter lim="800000"/>
            <a:headEnd/>
            <a:tailEnd/>
          </a:ln>
        </p:spPr>
        <p:txBody>
          <a:bodyPr/>
          <a:lstStyle/>
          <a:p>
            <a:pPr marL="342900" indent="-342900">
              <a:spcBef>
                <a:spcPct val="20000"/>
              </a:spcBef>
              <a:buFontTx/>
              <a:buChar char="•"/>
            </a:pPr>
            <a:r>
              <a:rPr lang="en-US" sz="2800" b="1" u="sng">
                <a:solidFill>
                  <a:srgbClr val="FF0000"/>
                </a:solidFill>
                <a:effectLst>
                  <a:outerShdw blurRad="38100" dist="38100" dir="2700000" algn="tl">
                    <a:srgbClr val="C0C0C0"/>
                  </a:outerShdw>
                </a:effectLst>
              </a:rPr>
              <a:t>Fat Soluble</a:t>
            </a:r>
          </a:p>
          <a:p>
            <a:pPr marL="742950" lvl="1" indent="-285750">
              <a:spcBef>
                <a:spcPct val="20000"/>
              </a:spcBef>
              <a:buFontTx/>
              <a:buChar char="–"/>
            </a:pPr>
            <a:r>
              <a:rPr lang="en-US" sz="2400" b="1">
                <a:effectLst>
                  <a:outerShdw blurRad="38100" dist="38100" dir="2700000" algn="tl">
                    <a:srgbClr val="C0C0C0"/>
                  </a:outerShdw>
                </a:effectLst>
              </a:rPr>
              <a:t>Contain C, H, O</a:t>
            </a:r>
          </a:p>
          <a:p>
            <a:pPr marL="742950" lvl="1" indent="-285750">
              <a:spcBef>
                <a:spcPct val="20000"/>
              </a:spcBef>
              <a:buFontTx/>
              <a:buChar char="–"/>
            </a:pPr>
            <a:endParaRPr lang="en-US" sz="2400" b="1">
              <a:effectLst>
                <a:outerShdw blurRad="38100" dist="38100" dir="2700000" algn="tl">
                  <a:srgbClr val="C0C0C0"/>
                </a:outerShdw>
              </a:effectLst>
            </a:endParaRPr>
          </a:p>
          <a:p>
            <a:pPr marL="742950" lvl="1" indent="-285750">
              <a:spcBef>
                <a:spcPct val="20000"/>
              </a:spcBef>
              <a:buFontTx/>
              <a:buChar char="–"/>
            </a:pPr>
            <a:r>
              <a:rPr lang="en-US" sz="2400" b="1">
                <a:effectLst>
                  <a:outerShdw blurRad="38100" dist="38100" dir="2700000" algn="tl">
                    <a:srgbClr val="C0C0C0"/>
                  </a:outerShdw>
                </a:effectLst>
              </a:rPr>
              <a:t>Can be present as a Pro-vitamin</a:t>
            </a:r>
            <a:endParaRPr lang="en-US" sz="2400"/>
          </a:p>
          <a:p>
            <a:pPr marL="742950" lvl="1" indent="-285750">
              <a:spcBef>
                <a:spcPct val="20000"/>
              </a:spcBef>
              <a:buFontTx/>
              <a:buChar char="–"/>
            </a:pPr>
            <a:endParaRPr lang="en-US" sz="2400" b="1">
              <a:effectLst>
                <a:outerShdw blurRad="38100" dist="38100" dir="2700000" algn="tl">
                  <a:srgbClr val="C0C0C0"/>
                </a:outerShdw>
              </a:effectLst>
            </a:endParaRPr>
          </a:p>
        </p:txBody>
      </p:sp>
      <p:sp>
        <p:nvSpPr>
          <p:cNvPr id="173060" name="Rectangle 4"/>
          <p:cNvSpPr>
            <a:spLocks noChangeArrowheads="1"/>
          </p:cNvSpPr>
          <p:nvPr/>
        </p:nvSpPr>
        <p:spPr bwMode="auto">
          <a:xfrm>
            <a:off x="46482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b="1" u="sng">
                <a:solidFill>
                  <a:srgbClr val="009900"/>
                </a:solidFill>
                <a:effectLst>
                  <a:outerShdw blurRad="38100" dist="38100" dir="2700000" algn="tl">
                    <a:srgbClr val="C0C0C0"/>
                  </a:outerShdw>
                </a:effectLst>
              </a:rPr>
              <a:t>Water Soluble</a:t>
            </a:r>
          </a:p>
          <a:p>
            <a:pPr marL="742950" lvl="1" indent="-285750">
              <a:spcBef>
                <a:spcPct val="20000"/>
              </a:spcBef>
              <a:buFontTx/>
              <a:buChar char="–"/>
            </a:pPr>
            <a:r>
              <a:rPr lang="en-US" sz="2400" b="1">
                <a:effectLst>
                  <a:outerShdw blurRad="38100" dist="38100" dir="2700000" algn="tl">
                    <a:srgbClr val="C0C0C0"/>
                  </a:outerShdw>
                </a:effectLst>
              </a:rPr>
              <a:t>Contain C, H, O and N, or S, or Co</a:t>
            </a:r>
            <a:endParaRPr lang="en-US" sz="2800" b="1">
              <a:effectLst>
                <a:outerShdw blurRad="38100" dist="38100" dir="2700000" algn="tl">
                  <a:srgbClr val="C0C0C0"/>
                </a:outerShdw>
              </a:effectLst>
            </a:endParaRPr>
          </a:p>
          <a:p>
            <a:pPr marL="1143000" lvl="2" indent="-228600">
              <a:spcBef>
                <a:spcPct val="20000"/>
              </a:spcBef>
              <a:buFontTx/>
              <a:buChar char="•"/>
            </a:pPr>
            <a:endParaRPr lang="en-US" sz="2000"/>
          </a:p>
        </p:txBody>
      </p:sp>
      <p:sp>
        <p:nvSpPr>
          <p:cNvPr id="173061" name="Rectangle 5"/>
          <p:cNvSpPr>
            <a:spLocks noChangeArrowheads="1"/>
          </p:cNvSpPr>
          <p:nvPr/>
        </p:nvSpPr>
        <p:spPr bwMode="auto">
          <a:xfrm>
            <a:off x="228600" y="4191000"/>
            <a:ext cx="4745038" cy="1552575"/>
          </a:xfrm>
          <a:prstGeom prst="rect">
            <a:avLst/>
          </a:prstGeom>
          <a:noFill/>
          <a:ln w="9525">
            <a:noFill/>
            <a:miter lim="800000"/>
            <a:headEnd/>
            <a:tailEnd/>
          </a:ln>
          <a:effectLst/>
        </p:spPr>
        <p:txBody>
          <a:bodyPr wrap="none">
            <a:spAutoFit/>
          </a:bodyPr>
          <a:lstStyle/>
          <a:p>
            <a:pPr lvl="1" eaLnBrk="0" hangingPunct="0"/>
            <a:r>
              <a:rPr lang="en-US" sz="2400" b="1">
                <a:effectLst>
                  <a:outerShdw blurRad="38100" dist="38100" dir="2700000" algn="tl">
                    <a:srgbClr val="C0C0C0"/>
                  </a:outerShdw>
                </a:effectLst>
                <a:latin typeface="Times New Roman" pitchFamily="18" charset="0"/>
              </a:rPr>
              <a:t>    </a:t>
            </a:r>
          </a:p>
          <a:p>
            <a:pPr lvl="1" eaLnBrk="0" hangingPunct="0"/>
            <a:r>
              <a:rPr lang="en-US" sz="2400" b="1">
                <a:effectLst>
                  <a:outerShdw blurRad="38100" dist="38100" dir="2700000" algn="tl">
                    <a:srgbClr val="C0C0C0"/>
                  </a:outerShdw>
                </a:effectLst>
                <a:latin typeface="Times New Roman" pitchFamily="18" charset="0"/>
              </a:rPr>
              <a:t>    Primarily stored in fat tissue </a:t>
            </a:r>
          </a:p>
          <a:p>
            <a:pPr lvl="1" eaLnBrk="0" hangingPunct="0"/>
            <a:r>
              <a:rPr lang="en-US" sz="2400" b="1">
                <a:effectLst>
                  <a:outerShdw blurRad="38100" dist="38100" dir="2700000" algn="tl">
                    <a:srgbClr val="C0C0C0"/>
                  </a:outerShdw>
                </a:effectLst>
                <a:latin typeface="Times New Roman" pitchFamily="18" charset="0"/>
              </a:rPr>
              <a:t>     and liver</a:t>
            </a:r>
          </a:p>
          <a:p>
            <a:pPr lvl="1" eaLnBrk="0" hangingPunct="0"/>
            <a:endParaRPr lang="en-US" sz="2400" b="1">
              <a:effectLst>
                <a:outerShdw blurRad="38100" dist="38100" dir="2700000" algn="tl">
                  <a:srgbClr val="C0C0C0"/>
                </a:outerShdw>
              </a:effectLst>
              <a:latin typeface="Times New Roman" pitchFamily="18" charset="0"/>
            </a:endParaRPr>
          </a:p>
        </p:txBody>
      </p:sp>
      <p:sp>
        <p:nvSpPr>
          <p:cNvPr id="173062" name="Rectangle 6"/>
          <p:cNvSpPr>
            <a:spLocks noChangeArrowheads="1"/>
          </p:cNvSpPr>
          <p:nvPr/>
        </p:nvSpPr>
        <p:spPr bwMode="auto">
          <a:xfrm>
            <a:off x="4495800" y="3429000"/>
            <a:ext cx="4359275" cy="884238"/>
          </a:xfrm>
          <a:prstGeom prst="rect">
            <a:avLst/>
          </a:prstGeom>
          <a:noFill/>
          <a:ln w="9525">
            <a:noFill/>
            <a:miter lim="800000"/>
            <a:headEnd/>
            <a:tailEnd/>
          </a:ln>
          <a:effectLst/>
        </p:spPr>
        <p:txBody>
          <a:bodyPr wrap="none">
            <a:spAutoFit/>
          </a:bodyPr>
          <a:lstStyle/>
          <a:p>
            <a:pPr lvl="1" eaLnBrk="0" hangingPunct="0"/>
            <a:r>
              <a:rPr lang="en-US" sz="2400" b="1">
                <a:effectLst>
                  <a:outerShdw blurRad="38100" dist="38100" dir="2700000" algn="tl">
                    <a:srgbClr val="C0C0C0"/>
                  </a:outerShdw>
                </a:effectLst>
                <a:latin typeface="Times New Roman" pitchFamily="18" charset="0"/>
              </a:rPr>
              <a:t>No Provitamin forms known</a:t>
            </a:r>
            <a:endParaRPr lang="en-US" sz="2800" b="1">
              <a:effectLst>
                <a:outerShdw blurRad="38100" dist="38100" dir="2700000" algn="tl">
                  <a:srgbClr val="C0C0C0"/>
                </a:outerShdw>
              </a:effectLst>
              <a:latin typeface="Times New Roman" pitchFamily="18" charset="0"/>
            </a:endParaRPr>
          </a:p>
          <a:p>
            <a:pPr lvl="1" eaLnBrk="0" hangingPunct="0"/>
            <a:endParaRPr lang="en-US" sz="2800" b="1">
              <a:effectLst>
                <a:outerShdw blurRad="38100" dist="38100" dir="2700000" algn="tl">
                  <a:srgbClr val="C0C0C0"/>
                </a:outerShdw>
              </a:effectLst>
              <a:latin typeface="Times New Roman" pitchFamily="18" charset="0"/>
            </a:endParaRPr>
          </a:p>
        </p:txBody>
      </p:sp>
      <p:sp>
        <p:nvSpPr>
          <p:cNvPr id="173063" name="Rectangle 7"/>
          <p:cNvSpPr>
            <a:spLocks noChangeArrowheads="1"/>
          </p:cNvSpPr>
          <p:nvPr/>
        </p:nvSpPr>
        <p:spPr bwMode="auto">
          <a:xfrm>
            <a:off x="4953000" y="4572000"/>
            <a:ext cx="3994150" cy="1249363"/>
          </a:xfrm>
          <a:prstGeom prst="rect">
            <a:avLst/>
          </a:prstGeom>
          <a:noFill/>
          <a:ln w="9525">
            <a:noFill/>
            <a:miter lim="800000"/>
            <a:headEnd/>
            <a:tailEnd/>
          </a:ln>
          <a:effectLst/>
        </p:spPr>
        <p:txBody>
          <a:bodyPr wrap="none">
            <a:spAutoFit/>
          </a:bodyPr>
          <a:lstStyle/>
          <a:p>
            <a:pPr lvl="1" eaLnBrk="0" hangingPunct="0"/>
            <a:r>
              <a:rPr lang="en-US" sz="2400" b="1">
                <a:effectLst>
                  <a:outerShdw blurRad="38100" dist="38100" dir="2700000" algn="tl">
                    <a:srgbClr val="C0C0C0"/>
                  </a:outerShdw>
                </a:effectLst>
                <a:latin typeface="Times New Roman" pitchFamily="18" charset="0"/>
              </a:rPr>
              <a:t>No storage in body except</a:t>
            </a:r>
          </a:p>
          <a:p>
            <a:pPr lvl="1" eaLnBrk="0" hangingPunct="0"/>
            <a:r>
              <a:rPr lang="en-US" sz="2400" b="1">
                <a:effectLst>
                  <a:outerShdw blurRad="38100" dist="38100" dir="2700000" algn="tl">
                    <a:srgbClr val="C0C0C0"/>
                  </a:outerShdw>
                </a:effectLst>
                <a:latin typeface="Times New Roman" pitchFamily="18" charset="0"/>
              </a:rPr>
              <a:t> Vit. B</a:t>
            </a:r>
            <a:r>
              <a:rPr lang="en-US" sz="2400" b="1" baseline="-25000">
                <a:effectLst>
                  <a:outerShdw blurRad="38100" dist="38100" dir="2700000" algn="tl">
                    <a:srgbClr val="C0C0C0"/>
                  </a:outerShdw>
                </a:effectLst>
                <a:latin typeface="Times New Roman" pitchFamily="18" charset="0"/>
              </a:rPr>
              <a:t>12</a:t>
            </a:r>
            <a:endParaRPr lang="en-US" sz="2400" b="1">
              <a:effectLst>
                <a:outerShdw blurRad="38100" dist="38100" dir="2700000" algn="tl">
                  <a:srgbClr val="C0C0C0"/>
                </a:outerShdw>
              </a:effectLst>
              <a:latin typeface="Times New Roman" pitchFamily="18" charset="0"/>
            </a:endParaRPr>
          </a:p>
          <a:p>
            <a:pPr lvl="1" eaLnBrk="0" hangingPunct="0"/>
            <a:endParaRPr lang="en-US" sz="2800" b="1">
              <a:effectLst>
                <a:outerShdw blurRad="38100" dist="38100" dir="2700000" algn="tl">
                  <a:srgbClr val="C0C0C0"/>
                </a:outerShdw>
              </a:effectLst>
              <a:latin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b="1">
                <a:solidFill>
                  <a:schemeClr val="accent2"/>
                </a:solidFill>
              </a:rPr>
              <a:t>Ca:P Ratio</a:t>
            </a:r>
          </a:p>
        </p:txBody>
      </p:sp>
      <p:sp>
        <p:nvSpPr>
          <p:cNvPr id="242691" name="Rectangle 3"/>
          <p:cNvSpPr>
            <a:spLocks noGrp="1" noChangeArrowheads="1"/>
          </p:cNvSpPr>
          <p:nvPr>
            <p:ph sz="quarter" idx="1"/>
          </p:nvPr>
        </p:nvSpPr>
        <p:spPr/>
        <p:txBody>
          <a:bodyPr/>
          <a:lstStyle/>
          <a:p>
            <a:pPr>
              <a:buFontTx/>
              <a:buNone/>
            </a:pPr>
            <a:r>
              <a:rPr lang="en-US" b="1" u="sng" dirty="0">
                <a:latin typeface="CG Times" pitchFamily="18" charset="0"/>
                <a:cs typeface="Times New Roman" pitchFamily="18" charset="0"/>
              </a:rPr>
              <a:t>Species</a:t>
            </a:r>
            <a:r>
              <a:rPr lang="en-US" b="1" dirty="0">
                <a:latin typeface="CG Times" pitchFamily="18" charset="0"/>
                <a:cs typeface="Times New Roman" pitchFamily="18" charset="0"/>
              </a:rPr>
              <a:t>	                 </a:t>
            </a:r>
            <a:r>
              <a:rPr lang="en-US" b="1" u="sng" dirty="0" err="1">
                <a:latin typeface="CG Times" pitchFamily="18" charset="0"/>
                <a:cs typeface="Times New Roman" pitchFamily="18" charset="0"/>
              </a:rPr>
              <a:t>Ca:P</a:t>
            </a:r>
            <a:r>
              <a:rPr lang="en-US" b="1" u="sng" dirty="0">
                <a:latin typeface="CG Times" pitchFamily="18" charset="0"/>
                <a:cs typeface="Times New Roman" pitchFamily="18" charset="0"/>
              </a:rPr>
              <a:t> Ratio</a:t>
            </a:r>
            <a:endParaRPr lang="en-US" b="1" u="sng" dirty="0">
              <a:cs typeface="Times New Roman" pitchFamily="18" charset="0"/>
            </a:endParaRPr>
          </a:p>
          <a:p>
            <a:pPr>
              <a:buFontTx/>
              <a:buNone/>
            </a:pPr>
            <a:r>
              <a:rPr lang="en-US" b="1" dirty="0">
                <a:latin typeface="CG Times" pitchFamily="18" charset="0"/>
                <a:cs typeface="Times New Roman" pitchFamily="18" charset="0"/>
              </a:rPr>
              <a:t>Adult Horses	         1:1 - 3:1 (6:1)</a:t>
            </a:r>
            <a:endParaRPr lang="en-US" b="1" dirty="0">
              <a:cs typeface="Times New Roman" pitchFamily="18" charset="0"/>
            </a:endParaRPr>
          </a:p>
          <a:p>
            <a:pPr>
              <a:buFontTx/>
              <a:buNone/>
            </a:pPr>
            <a:r>
              <a:rPr lang="en-US" b="1" dirty="0">
                <a:latin typeface="CG Times" pitchFamily="18" charset="0"/>
                <a:cs typeface="Times New Roman" pitchFamily="18" charset="0"/>
              </a:rPr>
              <a:t>Swine + Poultry	   1.1 - 1.5</a:t>
            </a:r>
            <a:endParaRPr lang="en-US" b="1" dirty="0">
              <a:cs typeface="Times New Roman" pitchFamily="18" charset="0"/>
            </a:endParaRPr>
          </a:p>
          <a:p>
            <a:pPr>
              <a:buFontTx/>
              <a:buNone/>
            </a:pPr>
            <a:r>
              <a:rPr lang="en-US" b="1" dirty="0">
                <a:latin typeface="CG Times" pitchFamily="18" charset="0"/>
                <a:cs typeface="Times New Roman" pitchFamily="18" charset="0"/>
              </a:rPr>
              <a:t>Cows + Sheep	          1.1 - 2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b="1">
                <a:solidFill>
                  <a:schemeClr val="accent2"/>
                </a:solidFill>
              </a:rPr>
              <a:t>Ca:P Ratio</a:t>
            </a:r>
          </a:p>
        </p:txBody>
      </p:sp>
      <p:sp>
        <p:nvSpPr>
          <p:cNvPr id="243715" name="Rectangle 3"/>
          <p:cNvSpPr>
            <a:spLocks noGrp="1" noChangeArrowheads="1"/>
          </p:cNvSpPr>
          <p:nvPr>
            <p:ph sz="quarter" idx="1"/>
          </p:nvPr>
        </p:nvSpPr>
        <p:spPr/>
        <p:txBody>
          <a:bodyPr/>
          <a:lstStyle/>
          <a:p>
            <a:r>
              <a:rPr lang="en-US" b="1">
                <a:latin typeface="CG Times" pitchFamily="18" charset="0"/>
                <a:cs typeface="Times New Roman" pitchFamily="18" charset="0"/>
              </a:rPr>
              <a:t>Calcium and Phosphorus frequently require supplementation and should be checked when determining the adequacy of a diet.</a:t>
            </a:r>
            <a:endParaRPr lang="en-US" b="1">
              <a:cs typeface="Times New Roman" pitchFamily="18" charset="0"/>
            </a:endParaRPr>
          </a:p>
          <a:p>
            <a:pPr>
              <a:buFontTx/>
              <a:buNone/>
            </a:pPr>
            <a:endParaRPr lang="en-US" b="1"/>
          </a:p>
        </p:txBody>
      </p:sp>
      <p:sp>
        <p:nvSpPr>
          <p:cNvPr id="4" name="Rectangle 3"/>
          <p:cNvSpPr txBox="1">
            <a:spLocks noChangeArrowheads="1"/>
          </p:cNvSpPr>
          <p:nvPr/>
        </p:nvSpPr>
        <p:spPr>
          <a:xfrm>
            <a:off x="533400" y="3962400"/>
            <a:ext cx="5711952" cy="2667000"/>
          </a:xfrm>
          <a:prstGeom prst="rect">
            <a:avLst/>
          </a:prstGeom>
        </p:spPr>
        <p:txBody>
          <a:bodyPr vert="horz">
            <a:normAutofit fontScale="92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8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A.	High Calcium feedstuffs</a:t>
            </a:r>
            <a:endParaRPr kumimoji="0" lang="en-US" sz="28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8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Legume hay</a:t>
            </a:r>
            <a:endParaRPr kumimoji="0" lang="en-US" sz="28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8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Milk</a:t>
            </a:r>
            <a:endParaRPr kumimoji="0" lang="en-US" sz="28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8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By-products containing bone</a:t>
            </a:r>
            <a:endParaRPr kumimoji="0" lang="en-US" sz="28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8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Fish meal</a:t>
            </a:r>
            <a:endParaRPr kumimoji="0" lang="en-US" sz="28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8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        </a:t>
            </a:r>
            <a:endParaRPr kumimoji="0" lang="en-US" sz="2800" b="0" i="0" u="none" strike="noStrike" kern="1200" cap="none" spc="0" normalizeH="0" baseline="0" noProof="0" dirty="0">
              <a:ln>
                <a:noFill/>
              </a:ln>
              <a:solidFill>
                <a:schemeClr val="tx1"/>
              </a:solidFill>
              <a:effectLst/>
              <a:uLnTx/>
              <a:uFillTx/>
              <a:latin typeface="CG Times" pitchFamily="18" charset="0"/>
              <a:ea typeface="+mn-ea"/>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	</a:t>
            </a:r>
          </a:p>
        </p:txBody>
      </p:sp>
      <p:sp>
        <p:nvSpPr>
          <p:cNvPr id="245763" name="Rectangle 3"/>
          <p:cNvSpPr>
            <a:spLocks noGrp="1" noChangeArrowheads="1"/>
          </p:cNvSpPr>
          <p:nvPr>
            <p:ph sz="quarter" idx="1"/>
          </p:nvPr>
        </p:nvSpPr>
        <p:spPr/>
        <p:txBody>
          <a:bodyPr/>
          <a:lstStyle/>
          <a:p>
            <a:pPr>
              <a:lnSpc>
                <a:spcPct val="90000"/>
              </a:lnSpc>
              <a:buFontTx/>
              <a:buNone/>
            </a:pPr>
            <a:r>
              <a:rPr lang="en-US" b="1">
                <a:latin typeface="CG Times" pitchFamily="18" charset="0"/>
                <a:cs typeface="Times New Roman" pitchFamily="18" charset="0"/>
              </a:rPr>
              <a:t>  B. Low Calcium feedstuffs</a:t>
            </a:r>
            <a:endParaRPr lang="en-US" b="1">
              <a:cs typeface="Times New Roman" pitchFamily="18" charset="0"/>
            </a:endParaRPr>
          </a:p>
          <a:p>
            <a:pPr>
              <a:lnSpc>
                <a:spcPct val="90000"/>
              </a:lnSpc>
              <a:buFontTx/>
              <a:buNone/>
            </a:pPr>
            <a:r>
              <a:rPr lang="en-US" b="1">
                <a:cs typeface="Times New Roman" pitchFamily="18" charset="0"/>
              </a:rPr>
              <a:t>	</a:t>
            </a:r>
            <a:r>
              <a:rPr lang="en-US" b="1">
                <a:latin typeface="CG Times" pitchFamily="18" charset="0"/>
                <a:cs typeface="Times New Roman" pitchFamily="18" charset="0"/>
              </a:rPr>
              <a:t>(1) Cereal grains</a:t>
            </a:r>
          </a:p>
          <a:p>
            <a:pPr>
              <a:lnSpc>
                <a:spcPct val="90000"/>
              </a:lnSpc>
              <a:buFontTx/>
              <a:buNone/>
            </a:pPr>
            <a:endParaRPr lang="en-US" b="1">
              <a:cs typeface="Times New Roman" pitchFamily="18" charset="0"/>
            </a:endParaRPr>
          </a:p>
          <a:p>
            <a:pPr>
              <a:lnSpc>
                <a:spcPct val="90000"/>
              </a:lnSpc>
              <a:buFontTx/>
              <a:buNone/>
            </a:pPr>
            <a:r>
              <a:rPr lang="en-US" b="1">
                <a:latin typeface="CG Times" pitchFamily="18" charset="0"/>
                <a:cs typeface="Times New Roman" pitchFamily="18" charset="0"/>
              </a:rPr>
              <a:t>  C. High Phosphorus feedstuffs</a:t>
            </a:r>
            <a:endParaRPr lang="en-US" b="1">
              <a:cs typeface="Times New Roman" pitchFamily="18" charset="0"/>
            </a:endParaRPr>
          </a:p>
          <a:p>
            <a:pPr>
              <a:lnSpc>
                <a:spcPct val="90000"/>
              </a:lnSpc>
              <a:buFontTx/>
              <a:buNone/>
            </a:pPr>
            <a:r>
              <a:rPr lang="en-US" b="1">
                <a:latin typeface="CG Times" pitchFamily="18" charset="0"/>
                <a:cs typeface="Times New Roman" pitchFamily="18" charset="0"/>
              </a:rPr>
              <a:t>	(1) Protein rich plant by-products</a:t>
            </a:r>
            <a:endParaRPr lang="en-US" b="1">
              <a:cs typeface="Times New Roman" pitchFamily="18" charset="0"/>
            </a:endParaRPr>
          </a:p>
          <a:p>
            <a:pPr>
              <a:lnSpc>
                <a:spcPct val="90000"/>
              </a:lnSpc>
              <a:buFontTx/>
              <a:buNone/>
            </a:pPr>
            <a:r>
              <a:rPr lang="en-US" b="1">
                <a:latin typeface="CG Times" pitchFamily="18" charset="0"/>
                <a:cs typeface="Times New Roman" pitchFamily="18" charset="0"/>
              </a:rPr>
              <a:t>  </a:t>
            </a:r>
          </a:p>
          <a:p>
            <a:pPr>
              <a:lnSpc>
                <a:spcPct val="90000"/>
              </a:lnSpc>
              <a:buFontTx/>
              <a:buNone/>
            </a:pPr>
            <a:r>
              <a:rPr lang="en-US" b="1">
                <a:latin typeface="CG Times" pitchFamily="18" charset="0"/>
                <a:cs typeface="Times New Roman" pitchFamily="18" charset="0"/>
              </a:rPr>
              <a:t>  D. Low Phosphorus feedstuffs</a:t>
            </a:r>
            <a:endParaRPr lang="en-US" b="1">
              <a:cs typeface="Times New Roman" pitchFamily="18" charset="0"/>
            </a:endParaRPr>
          </a:p>
          <a:p>
            <a:pPr>
              <a:lnSpc>
                <a:spcPct val="90000"/>
              </a:lnSpc>
              <a:buFontTx/>
              <a:buNone/>
            </a:pPr>
            <a:r>
              <a:rPr lang="en-US" b="1">
                <a:latin typeface="CG Times" pitchFamily="18" charset="0"/>
                <a:cs typeface="Times New Roman" pitchFamily="18" charset="0"/>
              </a:rPr>
              <a:t>    (1) Pasture or hay from low P soils</a:t>
            </a:r>
            <a:r>
              <a:rPr lang="en-US" b="1"/>
              <a:t> </a:t>
            </a:r>
          </a:p>
        </p:txBody>
      </p:sp>
      <p:sp>
        <p:nvSpPr>
          <p:cNvPr id="245764" name="Rectangle 4"/>
          <p:cNvSpPr>
            <a:spLocks noChangeArrowheads="1"/>
          </p:cNvSpPr>
          <p:nvPr/>
        </p:nvSpPr>
        <p:spPr bwMode="auto">
          <a:xfrm>
            <a:off x="838200" y="609600"/>
            <a:ext cx="7772400" cy="1143000"/>
          </a:xfrm>
          <a:prstGeom prst="rect">
            <a:avLst/>
          </a:prstGeom>
          <a:noFill/>
          <a:ln w="9525">
            <a:noFill/>
            <a:miter lim="800000"/>
            <a:headEnd/>
            <a:tailEnd/>
          </a:ln>
        </p:spPr>
        <p:txBody>
          <a:bodyPr anchor="b"/>
          <a:lstStyle/>
          <a:p>
            <a:pPr algn="ctr"/>
            <a:r>
              <a:rPr lang="en-US" sz="4000" b="1">
                <a:solidFill>
                  <a:schemeClr val="accent2"/>
                </a:solidFill>
                <a:latin typeface="CG Times" pitchFamily="18" charset="0"/>
                <a:cs typeface="Times New Roman" pitchFamily="18" charset="0"/>
              </a:rPr>
              <a:t>Supplements</a:t>
            </a:r>
            <a:r>
              <a:rPr lang="en-US" sz="4000" b="1">
                <a:solidFill>
                  <a:schemeClr val="tx2"/>
                </a:solidFill>
                <a:cs typeface="Times New Roman" pitchFamily="18" charset="0"/>
              </a:rPr>
              <a:t/>
            </a:r>
            <a:br>
              <a:rPr lang="en-US" sz="4000" b="1">
                <a:solidFill>
                  <a:schemeClr val="tx2"/>
                </a:solidFill>
                <a:cs typeface="Times New Roman" pitchFamily="18" charset="0"/>
              </a:rPr>
            </a:br>
            <a:endParaRPr lang="en-US" sz="4000" b="1">
              <a:solidFill>
                <a:schemeClr val="tx2"/>
              </a:solidFill>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b="1">
                <a:solidFill>
                  <a:schemeClr val="accent2"/>
                </a:solidFill>
              </a:rPr>
              <a:t>Magnesium (Mg)</a:t>
            </a:r>
          </a:p>
        </p:txBody>
      </p:sp>
      <p:sp>
        <p:nvSpPr>
          <p:cNvPr id="246787" name="Rectangle 3"/>
          <p:cNvSpPr>
            <a:spLocks noGrp="1" noChangeArrowheads="1"/>
          </p:cNvSpPr>
          <p:nvPr>
            <p:ph sz="quarter" idx="1"/>
          </p:nvPr>
        </p:nvSpPr>
        <p:spPr/>
        <p:txBody>
          <a:bodyPr/>
          <a:lstStyle/>
          <a:p>
            <a:r>
              <a:rPr lang="en-US" dirty="0">
                <a:latin typeface="CG Times" pitchFamily="18" charset="0"/>
                <a:cs typeface="Times New Roman" pitchFamily="18" charset="0"/>
              </a:rPr>
              <a:t>Functions</a:t>
            </a:r>
            <a:endParaRPr lang="en-US" dirty="0">
              <a:cs typeface="Times New Roman" pitchFamily="18" charset="0"/>
            </a:endParaRPr>
          </a:p>
          <a:p>
            <a:r>
              <a:rPr lang="en-US" dirty="0" smtClean="0">
                <a:latin typeface="CG Times" pitchFamily="18" charset="0"/>
                <a:cs typeface="Times New Roman" pitchFamily="18" charset="0"/>
              </a:rPr>
              <a:t>Activation </a:t>
            </a:r>
            <a:r>
              <a:rPr lang="en-US" dirty="0">
                <a:latin typeface="CG Times" pitchFamily="18" charset="0"/>
                <a:cs typeface="Times New Roman" pitchFamily="18" charset="0"/>
              </a:rPr>
              <a:t>of enzymes which split ATP</a:t>
            </a:r>
            <a:endParaRPr lang="en-US" dirty="0">
              <a:cs typeface="Times New Roman" pitchFamily="18" charset="0"/>
            </a:endParaRPr>
          </a:p>
          <a:p>
            <a:r>
              <a:rPr lang="en-US" dirty="0" smtClean="0">
                <a:latin typeface="CG Times" pitchFamily="18" charset="0"/>
                <a:cs typeface="Times New Roman" pitchFamily="18" charset="0"/>
              </a:rPr>
              <a:t>Important </a:t>
            </a:r>
            <a:r>
              <a:rPr lang="en-US" dirty="0">
                <a:latin typeface="CG Times" pitchFamily="18" charset="0"/>
                <a:cs typeface="Times New Roman" pitchFamily="18" charset="0"/>
              </a:rPr>
              <a:t>in carbohydrate metabolism</a:t>
            </a:r>
            <a:endParaRPr lang="en-US" dirty="0">
              <a:cs typeface="Times New Roman" pitchFamily="18" charset="0"/>
            </a:endParaRPr>
          </a:p>
          <a:p>
            <a:r>
              <a:rPr lang="en-US" dirty="0" smtClean="0">
                <a:latin typeface="CG Times" pitchFamily="18" charset="0"/>
                <a:cs typeface="Times New Roman" pitchFamily="18" charset="0"/>
              </a:rPr>
              <a:t>Proper </a:t>
            </a:r>
            <a:r>
              <a:rPr lang="en-US" dirty="0">
                <a:latin typeface="CG Times" pitchFamily="18" charset="0"/>
                <a:cs typeface="Times New Roman" pitchFamily="18" charset="0"/>
              </a:rPr>
              <a:t>function of nervous system</a:t>
            </a:r>
            <a:endParaRPr lang="en-US" dirty="0">
              <a:cs typeface="Times New Roman" pitchFamily="18" charset="0"/>
            </a:endParaRPr>
          </a:p>
          <a:p>
            <a:r>
              <a:rPr lang="en-US" dirty="0" smtClean="0">
                <a:latin typeface="CG Times" pitchFamily="18" charset="0"/>
                <a:cs typeface="Times New Roman" pitchFamily="18" charset="0"/>
              </a:rPr>
              <a:t>About </a:t>
            </a:r>
            <a:r>
              <a:rPr lang="en-US" dirty="0">
                <a:latin typeface="CG Times" pitchFamily="18" charset="0"/>
                <a:cs typeface="Times New Roman" pitchFamily="18" charset="0"/>
              </a:rPr>
              <a:t>½ is in bone.</a:t>
            </a:r>
            <a:endParaRPr lang="en-US" dirty="0">
              <a:cs typeface="Times New Roman" pitchFamily="18" charset="0"/>
            </a:endParaRPr>
          </a:p>
          <a:p>
            <a:pPr>
              <a:buFontTx/>
              <a:buNone/>
            </a:pP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b="1">
                <a:solidFill>
                  <a:schemeClr val="accent2"/>
                </a:solidFill>
              </a:rPr>
              <a:t>Magnesium (Mg)</a:t>
            </a:r>
          </a:p>
        </p:txBody>
      </p:sp>
      <p:sp>
        <p:nvSpPr>
          <p:cNvPr id="247811" name="Rectangle 3"/>
          <p:cNvSpPr>
            <a:spLocks noGrp="1" noChangeArrowheads="1"/>
          </p:cNvSpPr>
          <p:nvPr>
            <p:ph sz="quarter" idx="1"/>
          </p:nvPr>
        </p:nvSpPr>
        <p:spPr>
          <a:xfrm>
            <a:off x="612648" y="1600200"/>
            <a:ext cx="8378952" cy="4495800"/>
          </a:xfrm>
        </p:spPr>
        <p:txBody>
          <a:bodyPr/>
          <a:lstStyle/>
          <a:p>
            <a:r>
              <a:rPr lang="en-US" dirty="0">
                <a:latin typeface="CG Times" pitchFamily="18" charset="0"/>
                <a:cs typeface="Times New Roman" pitchFamily="18" charset="0"/>
              </a:rPr>
              <a:t>Deficiency</a:t>
            </a:r>
            <a:endParaRPr lang="en-US" dirty="0">
              <a:cs typeface="Times New Roman" pitchFamily="18" charset="0"/>
            </a:endParaRPr>
          </a:p>
          <a:p>
            <a:r>
              <a:rPr lang="en-US" dirty="0" smtClean="0">
                <a:latin typeface="CG Times" pitchFamily="18" charset="0"/>
                <a:cs typeface="Times New Roman" pitchFamily="18" charset="0"/>
              </a:rPr>
              <a:t>High </a:t>
            </a:r>
            <a:r>
              <a:rPr lang="en-US" dirty="0">
                <a:latin typeface="CG Times" pitchFamily="18" charset="0"/>
                <a:cs typeface="Times New Roman" pitchFamily="18" charset="0"/>
              </a:rPr>
              <a:t>Ca and P aggravate Mg deficiency</a:t>
            </a:r>
            <a:endParaRPr lang="en-US" dirty="0">
              <a:cs typeface="Times New Roman" pitchFamily="18" charset="0"/>
            </a:endParaRPr>
          </a:p>
          <a:p>
            <a:r>
              <a:rPr lang="en-US" dirty="0" smtClean="0">
                <a:latin typeface="CG Times" pitchFamily="18" charset="0"/>
                <a:cs typeface="Times New Roman" pitchFamily="18" charset="0"/>
              </a:rPr>
              <a:t>Symptoms</a:t>
            </a:r>
            <a:endParaRPr lang="en-US" dirty="0">
              <a:cs typeface="Times New Roman" pitchFamily="18" charset="0"/>
            </a:endParaRPr>
          </a:p>
          <a:p>
            <a:pPr lvl="1"/>
            <a:r>
              <a:rPr lang="en-US" dirty="0" smtClean="0">
                <a:latin typeface="CG Times" pitchFamily="18" charset="0"/>
                <a:cs typeface="Times New Roman" pitchFamily="18" charset="0"/>
              </a:rPr>
              <a:t> </a:t>
            </a:r>
            <a:r>
              <a:rPr lang="en-US" dirty="0">
                <a:latin typeface="CG Times" pitchFamily="18" charset="0"/>
                <a:cs typeface="Times New Roman" pitchFamily="18" charset="0"/>
              </a:rPr>
              <a:t>Hyper-irritability (stepping syndrome </a:t>
            </a:r>
            <a:r>
              <a:rPr lang="en-US" dirty="0" smtClean="0">
                <a:latin typeface="CG Times" pitchFamily="18" charset="0"/>
                <a:cs typeface="Times New Roman" pitchFamily="18" charset="0"/>
              </a:rPr>
              <a:t>in pigs</a:t>
            </a:r>
            <a:r>
              <a:rPr lang="en-US" dirty="0">
                <a:latin typeface="CG Times" pitchFamily="18" charset="0"/>
                <a:cs typeface="Times New Roman" pitchFamily="18" charset="0"/>
              </a:rPr>
              <a:t>)</a:t>
            </a:r>
            <a:endParaRPr lang="en-US" dirty="0">
              <a:cs typeface="Times New Roman" pitchFamily="18" charset="0"/>
            </a:endParaRPr>
          </a:p>
          <a:p>
            <a:pPr lvl="1"/>
            <a:r>
              <a:rPr lang="en-US" dirty="0" err="1" smtClean="0">
                <a:latin typeface="CG Times" pitchFamily="18" charset="0"/>
                <a:cs typeface="Times New Roman" pitchFamily="18" charset="0"/>
              </a:rPr>
              <a:t>Tetany</a:t>
            </a:r>
            <a:endParaRPr lang="en-US" dirty="0">
              <a:cs typeface="Times New Roman" pitchFamily="18" charset="0"/>
            </a:endParaRPr>
          </a:p>
          <a:p>
            <a:pPr lvl="1"/>
            <a:r>
              <a:rPr lang="en-US" dirty="0" smtClean="0">
                <a:latin typeface="CG Times" pitchFamily="18" charset="0"/>
                <a:cs typeface="Times New Roman" pitchFamily="18" charset="0"/>
              </a:rPr>
              <a:t>Death</a:t>
            </a:r>
            <a:r>
              <a:rPr lang="en-US" dirty="0" smtClean="0"/>
              <a:t> </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b="1">
                <a:solidFill>
                  <a:schemeClr val="accent2"/>
                </a:solidFill>
              </a:rPr>
              <a:t>Magnesium (Mg)</a:t>
            </a:r>
          </a:p>
        </p:txBody>
      </p:sp>
      <p:sp>
        <p:nvSpPr>
          <p:cNvPr id="248835" name="Rectangle 3"/>
          <p:cNvSpPr>
            <a:spLocks noGrp="1" noChangeArrowheads="1"/>
          </p:cNvSpPr>
          <p:nvPr>
            <p:ph sz="quarter" idx="1"/>
          </p:nvPr>
        </p:nvSpPr>
        <p:spPr/>
        <p:txBody>
          <a:bodyPr>
            <a:normAutofit/>
          </a:bodyPr>
          <a:lstStyle/>
          <a:p>
            <a:pPr>
              <a:buFontTx/>
              <a:buNone/>
            </a:pPr>
            <a:r>
              <a:rPr lang="en-US" dirty="0">
                <a:latin typeface="CG Times" pitchFamily="18" charset="0"/>
                <a:cs typeface="Times New Roman" pitchFamily="18" charset="0"/>
              </a:rPr>
              <a:t>Grass </a:t>
            </a:r>
            <a:r>
              <a:rPr lang="en-US" dirty="0" err="1">
                <a:latin typeface="CG Times" pitchFamily="18" charset="0"/>
                <a:cs typeface="Times New Roman" pitchFamily="18" charset="0"/>
              </a:rPr>
              <a:t>tetany</a:t>
            </a:r>
            <a:r>
              <a:rPr lang="en-US" dirty="0">
                <a:latin typeface="CG Times" pitchFamily="18" charset="0"/>
                <a:cs typeface="Times New Roman" pitchFamily="18" charset="0"/>
              </a:rPr>
              <a:t> or wheat pasture poisoning</a:t>
            </a:r>
            <a:endParaRPr lang="en-US" dirty="0">
              <a:cs typeface="Times New Roman" pitchFamily="18" charset="0"/>
            </a:endParaRPr>
          </a:p>
          <a:p>
            <a:r>
              <a:rPr lang="en-US" dirty="0" smtClean="0">
                <a:latin typeface="CG Times" pitchFamily="18" charset="0"/>
                <a:cs typeface="Times New Roman" pitchFamily="18" charset="0"/>
              </a:rPr>
              <a:t>Occurs </a:t>
            </a:r>
            <a:r>
              <a:rPr lang="en-US" dirty="0">
                <a:latin typeface="CG Times" pitchFamily="18" charset="0"/>
                <a:cs typeface="Times New Roman" pitchFamily="18" charset="0"/>
              </a:rPr>
              <a:t>on native pastures in periods of lush growth</a:t>
            </a:r>
            <a:endParaRPr lang="en-US" dirty="0">
              <a:cs typeface="Times New Roman" pitchFamily="18" charset="0"/>
            </a:endParaRPr>
          </a:p>
          <a:p>
            <a:r>
              <a:rPr lang="en-US" dirty="0" smtClean="0">
                <a:latin typeface="CG Times" pitchFamily="18" charset="0"/>
                <a:cs typeface="Times New Roman" pitchFamily="18" charset="0"/>
              </a:rPr>
              <a:t>Animals </a:t>
            </a:r>
            <a:r>
              <a:rPr lang="en-US" dirty="0">
                <a:latin typeface="CG Times" pitchFamily="18" charset="0"/>
                <a:cs typeface="Times New Roman" pitchFamily="18" charset="0"/>
              </a:rPr>
              <a:t>have low blood Mg.</a:t>
            </a:r>
            <a:endParaRPr lang="en-US" dirty="0">
              <a:cs typeface="Times New Roman" pitchFamily="18" charset="0"/>
            </a:endParaRPr>
          </a:p>
          <a:p>
            <a:r>
              <a:rPr lang="en-US" dirty="0" smtClean="0">
                <a:latin typeface="CG Times" pitchFamily="18" charset="0"/>
                <a:cs typeface="Times New Roman" pitchFamily="18" charset="0"/>
              </a:rPr>
              <a:t>Forage </a:t>
            </a:r>
            <a:r>
              <a:rPr lang="en-US" dirty="0">
                <a:latin typeface="CG Times" pitchFamily="18" charset="0"/>
                <a:cs typeface="Times New Roman" pitchFamily="18" charset="0"/>
              </a:rPr>
              <a:t>not necessarily low in Mg.  May be due to factors inhibiting uptake or a change in distribution within the body and rumen.</a:t>
            </a:r>
            <a:endParaRPr lang="en-US" dirty="0">
              <a:cs typeface="Times New Roman" pitchFamily="18" charset="0"/>
            </a:endParaRPr>
          </a:p>
          <a:p>
            <a:pPr>
              <a:buFont typeface="Wingdings" pitchFamily="2" charset="2"/>
              <a:buChar char="Ø"/>
            </a:pPr>
            <a:r>
              <a:rPr lang="en-US" dirty="0">
                <a:latin typeface="CG Times" pitchFamily="18" charset="0"/>
                <a:cs typeface="Times New Roman" pitchFamily="18" charset="0"/>
              </a:rPr>
              <a:t>   </a:t>
            </a:r>
            <a:r>
              <a:rPr lang="en-US" dirty="0" smtClean="0">
                <a:latin typeface="CG Times" pitchFamily="18" charset="0"/>
                <a:cs typeface="Times New Roman" pitchFamily="18" charset="0"/>
              </a:rPr>
              <a:t>Supplemental </a:t>
            </a:r>
            <a:r>
              <a:rPr lang="en-US" dirty="0">
                <a:latin typeface="CG Times" pitchFamily="18" charset="0"/>
                <a:cs typeface="Times New Roman" pitchFamily="18" charset="0"/>
              </a:rPr>
              <a:t>Mg will prevent </a:t>
            </a:r>
            <a:endParaRPr lang="en-US" dirty="0" smtClean="0">
              <a:latin typeface="CG Times" pitchFamily="18" charset="0"/>
              <a:cs typeface="Times New Roman" pitchFamily="18" charset="0"/>
            </a:endParaRPr>
          </a:p>
          <a:p>
            <a:pPr>
              <a:buFontTx/>
              <a:buNone/>
            </a:pPr>
            <a:r>
              <a:rPr lang="en-US" dirty="0" smtClean="0">
                <a:latin typeface="CG Times" pitchFamily="18" charset="0"/>
                <a:cs typeface="Times New Roman" pitchFamily="18" charset="0"/>
              </a:rPr>
              <a:t>Toxicity: not a common issue</a:t>
            </a:r>
            <a:endParaRPr lang="en-US" dirty="0">
              <a:latin typeface="CG Times"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14ADE642"/>
          <p:cNvPicPr>
            <a:picLocks noChangeAspect="1" noChangeArrowheads="1"/>
          </p:cNvPicPr>
          <p:nvPr/>
        </p:nvPicPr>
        <p:blipFill>
          <a:blip r:embed="rId2" cstate="print"/>
          <a:srcRect/>
          <a:stretch>
            <a:fillRect/>
          </a:stretch>
        </p:blipFill>
        <p:spPr bwMode="auto">
          <a:xfrm>
            <a:off x="838200" y="685800"/>
            <a:ext cx="7543800" cy="5562600"/>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72161FA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b="1">
                <a:solidFill>
                  <a:schemeClr val="accent2"/>
                </a:solidFill>
              </a:rPr>
              <a:t>Sulfur (S)</a:t>
            </a:r>
          </a:p>
        </p:txBody>
      </p:sp>
      <p:sp>
        <p:nvSpPr>
          <p:cNvPr id="252931" name="Rectangle 3"/>
          <p:cNvSpPr>
            <a:spLocks noGrp="1" noChangeArrowheads="1"/>
          </p:cNvSpPr>
          <p:nvPr>
            <p:ph sz="quarter" idx="1"/>
          </p:nvPr>
        </p:nvSpPr>
        <p:spPr/>
        <p:txBody>
          <a:bodyPr>
            <a:normAutofit lnSpcReduction="10000"/>
          </a:bodyPr>
          <a:lstStyle/>
          <a:p>
            <a:pPr>
              <a:buFontTx/>
              <a:buNone/>
            </a:pPr>
            <a:r>
              <a:rPr lang="en-US" b="1" dirty="0">
                <a:latin typeface="CG Times" pitchFamily="18" charset="0"/>
                <a:cs typeface="Times New Roman" pitchFamily="18" charset="0"/>
              </a:rPr>
              <a:t>Functions</a:t>
            </a:r>
            <a:endParaRPr lang="en-US" b="1" dirty="0">
              <a:cs typeface="Times New Roman" pitchFamily="18" charset="0"/>
            </a:endParaRPr>
          </a:p>
          <a:p>
            <a:pPr>
              <a:buFontTx/>
              <a:buNone/>
            </a:pPr>
            <a:r>
              <a:rPr lang="en-US" dirty="0" smtClean="0">
                <a:latin typeface="CG Times" pitchFamily="18" charset="0"/>
                <a:cs typeface="Times New Roman" pitchFamily="18" charset="0"/>
              </a:rPr>
              <a:t>Part </a:t>
            </a:r>
            <a:r>
              <a:rPr lang="en-US" dirty="0">
                <a:latin typeface="CG Times" pitchFamily="18" charset="0"/>
                <a:cs typeface="Times New Roman" pitchFamily="18" charset="0"/>
              </a:rPr>
              <a:t>of </a:t>
            </a:r>
            <a:r>
              <a:rPr lang="en-US" dirty="0" err="1">
                <a:latin typeface="CG Times" pitchFamily="18" charset="0"/>
                <a:cs typeface="Times New Roman" pitchFamily="18" charset="0"/>
              </a:rPr>
              <a:t>Cystine</a:t>
            </a:r>
            <a:r>
              <a:rPr lang="en-US" dirty="0">
                <a:latin typeface="CG Times" pitchFamily="18" charset="0"/>
                <a:cs typeface="Times New Roman" pitchFamily="18" charset="0"/>
              </a:rPr>
              <a:t>, </a:t>
            </a:r>
            <a:r>
              <a:rPr lang="en-US" dirty="0" err="1">
                <a:latin typeface="CG Times" pitchFamily="18" charset="0"/>
                <a:cs typeface="Times New Roman" pitchFamily="18" charset="0"/>
              </a:rPr>
              <a:t>cysteine</a:t>
            </a:r>
            <a:r>
              <a:rPr lang="en-US" dirty="0">
                <a:latin typeface="CG Times" pitchFamily="18" charset="0"/>
                <a:cs typeface="Times New Roman" pitchFamily="18" charset="0"/>
              </a:rPr>
              <a:t>, and </a:t>
            </a:r>
            <a:r>
              <a:rPr lang="en-US" dirty="0" err="1" smtClean="0">
                <a:latin typeface="CG Times" pitchFamily="18" charset="0"/>
                <a:cs typeface="Times New Roman" pitchFamily="18" charset="0"/>
              </a:rPr>
              <a:t>Methionine</a:t>
            </a:r>
            <a:endParaRPr lang="en-US" dirty="0" smtClean="0">
              <a:latin typeface="CG Times" pitchFamily="18" charset="0"/>
              <a:cs typeface="Times New Roman" pitchFamily="18" charset="0"/>
            </a:endParaRPr>
          </a:p>
          <a:p>
            <a:pPr>
              <a:buFontTx/>
              <a:buNone/>
            </a:pPr>
            <a:endParaRPr lang="en-US" dirty="0" smtClean="0">
              <a:latin typeface="CG Times" pitchFamily="18" charset="0"/>
              <a:cs typeface="Times New Roman" pitchFamily="18" charset="0"/>
            </a:endParaRPr>
          </a:p>
          <a:p>
            <a:pPr>
              <a:buFontTx/>
              <a:buNone/>
            </a:pPr>
            <a:r>
              <a:rPr lang="en-US" b="1" dirty="0" smtClean="0">
                <a:latin typeface="CG Times" pitchFamily="18" charset="0"/>
                <a:cs typeface="Times New Roman" pitchFamily="18" charset="0"/>
              </a:rPr>
              <a:t>Deficiency</a:t>
            </a:r>
            <a:endParaRPr lang="en-US" b="1" dirty="0" smtClean="0">
              <a:cs typeface="Times New Roman" pitchFamily="18" charset="0"/>
            </a:endParaRPr>
          </a:p>
          <a:p>
            <a:pPr>
              <a:buFontTx/>
              <a:buNone/>
            </a:pPr>
            <a:r>
              <a:rPr lang="en-US" dirty="0" smtClean="0">
                <a:latin typeface="CG Times" pitchFamily="18" charset="0"/>
                <a:cs typeface="Times New Roman" pitchFamily="18" charset="0"/>
              </a:rPr>
              <a:t>     a. Protein deficiency - general unthrifty condition and poor performance.</a:t>
            </a:r>
            <a:endParaRPr lang="en-US" dirty="0" smtClean="0">
              <a:cs typeface="Times New Roman" pitchFamily="18" charset="0"/>
            </a:endParaRPr>
          </a:p>
          <a:p>
            <a:pPr>
              <a:buFontTx/>
              <a:buNone/>
            </a:pPr>
            <a:r>
              <a:rPr lang="en-US" dirty="0" smtClean="0">
                <a:latin typeface="CG Times" pitchFamily="18" charset="0"/>
                <a:cs typeface="Times New Roman" pitchFamily="18" charset="0"/>
              </a:rPr>
              <a:t>     b. In Ruminant - poor cellulose digestion and altered volatile fatty acid proportions.</a:t>
            </a:r>
            <a:r>
              <a:rPr lang="en-US" dirty="0" smtClean="0"/>
              <a:t> </a:t>
            </a:r>
          </a:p>
          <a:p>
            <a:pPr>
              <a:buFontTx/>
              <a:buNone/>
            </a:pPr>
            <a:r>
              <a:rPr lang="en-US" dirty="0" smtClean="0"/>
              <a:t> </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b="1">
                <a:solidFill>
                  <a:schemeClr val="accent2"/>
                </a:solidFill>
              </a:rPr>
              <a:t>Sulfur (S)</a:t>
            </a:r>
          </a:p>
        </p:txBody>
      </p:sp>
      <p:sp>
        <p:nvSpPr>
          <p:cNvPr id="254979" name="Rectangle 3"/>
          <p:cNvSpPr>
            <a:spLocks noGrp="1" noChangeArrowheads="1"/>
          </p:cNvSpPr>
          <p:nvPr>
            <p:ph sz="quarter" idx="1"/>
          </p:nvPr>
        </p:nvSpPr>
        <p:spPr/>
        <p:txBody>
          <a:bodyPr/>
          <a:lstStyle/>
          <a:p>
            <a:pPr>
              <a:buFontTx/>
              <a:buNone/>
            </a:pPr>
            <a:r>
              <a:rPr lang="en-US" dirty="0">
                <a:latin typeface="CG Times" pitchFamily="18" charset="0"/>
                <a:cs typeface="Times New Roman" pitchFamily="18" charset="0"/>
              </a:rPr>
              <a:t>   Deficiency and toxicity are not practical problems.</a:t>
            </a:r>
            <a:endParaRPr lang="en-US" dirty="0">
              <a:cs typeface="Times New Roman" pitchFamily="18" charset="0"/>
            </a:endParaRPr>
          </a:p>
          <a:p>
            <a:pPr>
              <a:buFontTx/>
              <a:buNone/>
            </a:pPr>
            <a:r>
              <a:rPr lang="en-US" dirty="0">
                <a:latin typeface="CG Times" pitchFamily="18" charset="0"/>
                <a:cs typeface="Times New Roman" pitchFamily="18" charset="0"/>
              </a:rPr>
              <a:t>	Heavy wool producing sheep on mature grass and animals on high levels of urea and low sulfur feed will sometimes show a response to Sulfur supplementation.</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152400" y="1752600"/>
            <a:ext cx="2924175" cy="822325"/>
          </a:xfrm>
          <a:prstGeom prst="rect">
            <a:avLst/>
          </a:prstGeom>
          <a:noFill/>
          <a:ln w="9525">
            <a:noFill/>
            <a:miter lim="800000"/>
            <a:headEnd/>
            <a:tailEnd/>
          </a:ln>
          <a:effectLst/>
        </p:spPr>
        <p:txBody>
          <a:bodyPr wrap="none">
            <a:spAutoFit/>
          </a:bodyPr>
          <a:lstStyle/>
          <a:p>
            <a:pPr lvl="1" eaLnBrk="0" hangingPunct="0"/>
            <a:r>
              <a:rPr lang="en-US" sz="2400" b="1">
                <a:effectLst>
                  <a:outerShdw blurRad="38100" dist="38100" dir="2700000" algn="tl">
                    <a:srgbClr val="C0C0C0"/>
                  </a:outerShdw>
                </a:effectLst>
                <a:latin typeface="Times New Roman" pitchFamily="18" charset="0"/>
              </a:rPr>
              <a:t>Excreted in Feces</a:t>
            </a:r>
          </a:p>
          <a:p>
            <a:pPr lvl="1" eaLnBrk="0" hangingPunct="0"/>
            <a:endParaRPr lang="en-US" sz="2400" b="1">
              <a:effectLst>
                <a:outerShdw blurRad="38100" dist="38100" dir="2700000" algn="tl">
                  <a:srgbClr val="C0C0C0"/>
                </a:outerShdw>
              </a:effectLst>
              <a:latin typeface="Times New Roman" pitchFamily="18" charset="0"/>
            </a:endParaRPr>
          </a:p>
        </p:txBody>
      </p:sp>
      <p:sp>
        <p:nvSpPr>
          <p:cNvPr id="174083" name="Rectangle 3"/>
          <p:cNvSpPr>
            <a:spLocks noChangeArrowheads="1"/>
          </p:cNvSpPr>
          <p:nvPr/>
        </p:nvSpPr>
        <p:spPr bwMode="auto">
          <a:xfrm>
            <a:off x="152400" y="2743200"/>
            <a:ext cx="4340225" cy="1187450"/>
          </a:xfrm>
          <a:prstGeom prst="rect">
            <a:avLst/>
          </a:prstGeom>
          <a:noFill/>
          <a:ln w="9525">
            <a:noFill/>
            <a:miter lim="800000"/>
            <a:headEnd/>
            <a:tailEnd/>
          </a:ln>
          <a:effectLst/>
        </p:spPr>
        <p:txBody>
          <a:bodyPr wrap="none">
            <a:spAutoFit/>
          </a:bodyPr>
          <a:lstStyle/>
          <a:p>
            <a:pPr lvl="1" eaLnBrk="0" hangingPunct="0"/>
            <a:r>
              <a:rPr lang="en-US" sz="2400" b="1" dirty="0">
                <a:effectLst>
                  <a:outerShdw blurRad="38100" dist="38100" dir="2700000" algn="tl">
                    <a:srgbClr val="C0C0C0"/>
                  </a:outerShdw>
                </a:effectLst>
                <a:latin typeface="Times New Roman" pitchFamily="18" charset="0"/>
              </a:rPr>
              <a:t>Function in the regulation</a:t>
            </a:r>
          </a:p>
          <a:p>
            <a:pPr lvl="1" eaLnBrk="0" hangingPunct="0"/>
            <a:r>
              <a:rPr lang="en-US" sz="2400" b="1" dirty="0">
                <a:effectLst>
                  <a:outerShdw blurRad="38100" dist="38100" dir="2700000" algn="tl">
                    <a:srgbClr val="C0C0C0"/>
                  </a:outerShdw>
                </a:effectLst>
                <a:latin typeface="Times New Roman" pitchFamily="18" charset="0"/>
              </a:rPr>
              <a:t> of metabolism of structural </a:t>
            </a:r>
          </a:p>
          <a:p>
            <a:pPr lvl="1" eaLnBrk="0" hangingPunct="0"/>
            <a:r>
              <a:rPr lang="en-US" sz="2400" b="1" dirty="0">
                <a:effectLst>
                  <a:outerShdw blurRad="38100" dist="38100" dir="2700000" algn="tl">
                    <a:srgbClr val="C0C0C0"/>
                  </a:outerShdw>
                </a:effectLst>
                <a:latin typeface="Times New Roman" pitchFamily="18" charset="0"/>
              </a:rPr>
              <a:t>units</a:t>
            </a:r>
          </a:p>
        </p:txBody>
      </p:sp>
      <p:sp>
        <p:nvSpPr>
          <p:cNvPr id="174084" name="Rectangle 4"/>
          <p:cNvSpPr>
            <a:spLocks noChangeArrowheads="1"/>
          </p:cNvSpPr>
          <p:nvPr/>
        </p:nvSpPr>
        <p:spPr bwMode="auto">
          <a:xfrm>
            <a:off x="1295400" y="1066800"/>
            <a:ext cx="1665288" cy="457200"/>
          </a:xfrm>
          <a:prstGeom prst="rect">
            <a:avLst/>
          </a:prstGeom>
          <a:noFill/>
          <a:ln w="9525">
            <a:noFill/>
            <a:miter lim="800000"/>
            <a:headEnd/>
            <a:tailEnd/>
          </a:ln>
          <a:effectLst/>
        </p:spPr>
        <p:txBody>
          <a:bodyPr wrap="none">
            <a:spAutoFit/>
          </a:bodyPr>
          <a:lstStyle/>
          <a:p>
            <a:pPr eaLnBrk="0" hangingPunct="0"/>
            <a:r>
              <a:rPr lang="en-US" sz="2400" b="1" u="sng" dirty="0">
                <a:solidFill>
                  <a:srgbClr val="FF0000"/>
                </a:solidFill>
                <a:effectLst>
                  <a:outerShdw blurRad="38100" dist="38100" dir="2700000" algn="tl">
                    <a:srgbClr val="C0C0C0"/>
                  </a:outerShdw>
                </a:effectLst>
                <a:latin typeface="Times New Roman" pitchFamily="18" charset="0"/>
              </a:rPr>
              <a:t>Fat Soluble</a:t>
            </a:r>
          </a:p>
        </p:txBody>
      </p:sp>
      <p:sp>
        <p:nvSpPr>
          <p:cNvPr id="174085" name="Text Box 5"/>
          <p:cNvSpPr txBox="1">
            <a:spLocks noChangeArrowheads="1"/>
          </p:cNvSpPr>
          <p:nvPr/>
        </p:nvSpPr>
        <p:spPr bwMode="auto">
          <a:xfrm>
            <a:off x="669925" y="4613275"/>
            <a:ext cx="3902075" cy="830997"/>
          </a:xfrm>
          <a:prstGeom prst="rect">
            <a:avLst/>
          </a:prstGeom>
          <a:noFill/>
          <a:ln w="9525">
            <a:noFill/>
            <a:miter lim="800000"/>
            <a:headEnd/>
            <a:tailEnd/>
          </a:ln>
          <a:effectLst/>
        </p:spPr>
        <p:txBody>
          <a:bodyPr wrap="square">
            <a:spAutoFit/>
          </a:bodyPr>
          <a:lstStyle/>
          <a:p>
            <a:pPr eaLnBrk="0" hangingPunct="0"/>
            <a:r>
              <a:rPr lang="en-US" sz="2400" b="1" dirty="0">
                <a:effectLst>
                  <a:outerShdw blurRad="38100" dist="38100" dir="2700000" algn="tl">
                    <a:srgbClr val="C0C0C0"/>
                  </a:outerShdw>
                </a:effectLst>
                <a:latin typeface="Times New Roman" pitchFamily="18" charset="0"/>
              </a:rPr>
              <a:t>Only vitamin K synthesized </a:t>
            </a:r>
            <a:r>
              <a:rPr lang="en-US" sz="2400" b="1" dirty="0" smtClean="0">
                <a:effectLst>
                  <a:outerShdw blurRad="38100" dist="38100" dir="2700000" algn="tl">
                    <a:srgbClr val="C0C0C0"/>
                  </a:outerShdw>
                </a:effectLst>
                <a:latin typeface="Times New Roman" pitchFamily="18" charset="0"/>
              </a:rPr>
              <a:t>by GI </a:t>
            </a:r>
            <a:r>
              <a:rPr lang="en-US" sz="2400" b="1" dirty="0" err="1">
                <a:effectLst>
                  <a:outerShdw blurRad="38100" dist="38100" dir="2700000" algn="tl">
                    <a:srgbClr val="C0C0C0"/>
                  </a:outerShdw>
                </a:effectLst>
                <a:latin typeface="Times New Roman" pitchFamily="18" charset="0"/>
              </a:rPr>
              <a:t>microflora</a:t>
            </a:r>
            <a:endParaRPr lang="en-US" sz="2400" b="1" dirty="0">
              <a:effectLst>
                <a:outerShdw blurRad="38100" dist="38100" dir="2700000" algn="tl">
                  <a:srgbClr val="C0C0C0"/>
                </a:outerShdw>
              </a:effectLst>
              <a:latin typeface="Times New Roman" pitchFamily="18" charset="0"/>
            </a:endParaRPr>
          </a:p>
        </p:txBody>
      </p:sp>
      <p:sp>
        <p:nvSpPr>
          <p:cNvPr id="174086" name="Rectangle 6"/>
          <p:cNvSpPr>
            <a:spLocks noChangeArrowheads="1"/>
          </p:cNvSpPr>
          <p:nvPr/>
        </p:nvSpPr>
        <p:spPr bwMode="auto">
          <a:xfrm>
            <a:off x="3789363" y="1676400"/>
            <a:ext cx="3441700" cy="946150"/>
          </a:xfrm>
          <a:prstGeom prst="rect">
            <a:avLst/>
          </a:prstGeom>
          <a:noFill/>
          <a:ln w="9525">
            <a:noFill/>
            <a:miter lim="800000"/>
            <a:headEnd/>
            <a:tailEnd/>
          </a:ln>
          <a:effectLst/>
        </p:spPr>
        <p:txBody>
          <a:bodyPr wrap="none">
            <a:spAutoFit/>
          </a:bodyPr>
          <a:lstStyle/>
          <a:p>
            <a:pPr lvl="1" eaLnBrk="0" hangingPunct="0"/>
            <a:r>
              <a:rPr lang="en-US" sz="2800" b="1">
                <a:effectLst>
                  <a:outerShdw blurRad="38100" dist="38100" dir="2700000" algn="tl">
                    <a:srgbClr val="C0C0C0"/>
                  </a:outerShdw>
                </a:effectLst>
                <a:latin typeface="Times New Roman" pitchFamily="18" charset="0"/>
              </a:rPr>
              <a:t>      </a:t>
            </a:r>
            <a:r>
              <a:rPr lang="en-US" sz="2400" b="1">
                <a:effectLst>
                  <a:outerShdw blurRad="38100" dist="38100" dir="2700000" algn="tl">
                    <a:srgbClr val="C0C0C0"/>
                  </a:outerShdw>
                </a:effectLst>
                <a:latin typeface="Times New Roman" pitchFamily="18" charset="0"/>
              </a:rPr>
              <a:t>Excreted in urine</a:t>
            </a:r>
            <a:endParaRPr lang="en-US" sz="2800" b="1">
              <a:effectLst>
                <a:outerShdw blurRad="38100" dist="38100" dir="2700000" algn="tl">
                  <a:srgbClr val="C0C0C0"/>
                </a:outerShdw>
              </a:effectLst>
              <a:latin typeface="Times New Roman" pitchFamily="18" charset="0"/>
            </a:endParaRPr>
          </a:p>
          <a:p>
            <a:pPr lvl="1" eaLnBrk="0" hangingPunct="0"/>
            <a:endParaRPr lang="en-US" sz="2800" b="1">
              <a:effectLst>
                <a:outerShdw blurRad="38100" dist="38100" dir="2700000" algn="tl">
                  <a:srgbClr val="C0C0C0"/>
                </a:outerShdw>
              </a:effectLst>
              <a:latin typeface="Times New Roman" pitchFamily="18" charset="0"/>
            </a:endParaRPr>
          </a:p>
        </p:txBody>
      </p:sp>
      <p:sp>
        <p:nvSpPr>
          <p:cNvPr id="174087" name="Rectangle 7"/>
          <p:cNvSpPr>
            <a:spLocks noChangeArrowheads="1"/>
          </p:cNvSpPr>
          <p:nvPr/>
        </p:nvSpPr>
        <p:spPr bwMode="auto">
          <a:xfrm>
            <a:off x="4876799" y="2819400"/>
            <a:ext cx="3857625" cy="892552"/>
          </a:xfrm>
          <a:prstGeom prst="rect">
            <a:avLst/>
          </a:prstGeom>
          <a:noFill/>
          <a:ln w="9525">
            <a:noFill/>
            <a:miter lim="800000"/>
            <a:headEnd/>
            <a:tailEnd/>
          </a:ln>
          <a:effectLst/>
        </p:spPr>
        <p:txBody>
          <a:bodyPr wrap="square">
            <a:spAutoFit/>
          </a:bodyPr>
          <a:lstStyle/>
          <a:p>
            <a:pPr eaLnBrk="0" hangingPunct="0"/>
            <a:r>
              <a:rPr lang="en-US" sz="2800" b="1" dirty="0">
                <a:effectLst>
                  <a:outerShdw blurRad="38100" dist="38100" dir="2700000" algn="tl">
                    <a:srgbClr val="C0C0C0"/>
                  </a:outerShdw>
                </a:effectLst>
                <a:latin typeface="Times New Roman" pitchFamily="18" charset="0"/>
              </a:rPr>
              <a:t>   </a:t>
            </a:r>
            <a:r>
              <a:rPr lang="en-US" sz="2400" b="1" dirty="0">
                <a:effectLst>
                  <a:outerShdw blurRad="38100" dist="38100" dir="2700000" algn="tl">
                    <a:srgbClr val="C0C0C0"/>
                  </a:outerShdw>
                </a:effectLst>
                <a:latin typeface="Times New Roman" pitchFamily="18" charset="0"/>
              </a:rPr>
              <a:t>Function in energy metabolism</a:t>
            </a:r>
            <a:endParaRPr lang="en-US" sz="2800" b="1" dirty="0">
              <a:effectLst>
                <a:outerShdw blurRad="38100" dist="38100" dir="2700000" algn="tl">
                  <a:srgbClr val="C0C0C0"/>
                </a:outerShdw>
              </a:effectLst>
              <a:latin typeface="Times New Roman" pitchFamily="18" charset="0"/>
            </a:endParaRPr>
          </a:p>
        </p:txBody>
      </p:sp>
      <p:sp>
        <p:nvSpPr>
          <p:cNvPr id="174088" name="Rectangle 8"/>
          <p:cNvSpPr>
            <a:spLocks noChangeArrowheads="1"/>
          </p:cNvSpPr>
          <p:nvPr/>
        </p:nvSpPr>
        <p:spPr bwMode="auto">
          <a:xfrm>
            <a:off x="5181600" y="1066800"/>
            <a:ext cx="2054225" cy="457200"/>
          </a:xfrm>
          <a:prstGeom prst="rect">
            <a:avLst/>
          </a:prstGeom>
          <a:noFill/>
          <a:ln w="9525">
            <a:noFill/>
            <a:miter lim="800000"/>
            <a:headEnd/>
            <a:tailEnd/>
          </a:ln>
          <a:effectLst/>
        </p:spPr>
        <p:txBody>
          <a:bodyPr wrap="none">
            <a:spAutoFit/>
          </a:bodyPr>
          <a:lstStyle/>
          <a:p>
            <a:pPr eaLnBrk="0" hangingPunct="0"/>
            <a:r>
              <a:rPr lang="en-US" sz="2400" b="1" u="sng">
                <a:solidFill>
                  <a:srgbClr val="009900"/>
                </a:solidFill>
                <a:effectLst>
                  <a:outerShdw blurRad="38100" dist="38100" dir="2700000" algn="tl">
                    <a:srgbClr val="C0C0C0"/>
                  </a:outerShdw>
                </a:effectLst>
                <a:latin typeface="Times New Roman" pitchFamily="18" charset="0"/>
              </a:rPr>
              <a:t>Water Soluble</a:t>
            </a:r>
          </a:p>
        </p:txBody>
      </p:sp>
      <p:sp>
        <p:nvSpPr>
          <p:cNvPr id="174089" name="Text Box 9"/>
          <p:cNvSpPr txBox="1">
            <a:spLocks noChangeArrowheads="1"/>
          </p:cNvSpPr>
          <p:nvPr/>
        </p:nvSpPr>
        <p:spPr bwMode="auto">
          <a:xfrm>
            <a:off x="5181599" y="4613275"/>
            <a:ext cx="3857625" cy="830997"/>
          </a:xfrm>
          <a:prstGeom prst="rect">
            <a:avLst/>
          </a:prstGeom>
          <a:noFill/>
          <a:ln w="9525">
            <a:noFill/>
            <a:miter lim="800000"/>
            <a:headEnd/>
            <a:tailEnd/>
          </a:ln>
          <a:effectLst/>
        </p:spPr>
        <p:txBody>
          <a:bodyPr wrap="square">
            <a:spAutoFit/>
          </a:bodyPr>
          <a:lstStyle/>
          <a:p>
            <a:pPr eaLnBrk="0" hangingPunct="0"/>
            <a:r>
              <a:rPr lang="en-US" sz="2400" b="1" dirty="0">
                <a:effectLst>
                  <a:outerShdw blurRad="38100" dist="38100" dir="2700000" algn="tl">
                    <a:srgbClr val="C0C0C0"/>
                  </a:outerShdw>
                </a:effectLst>
                <a:latin typeface="Times New Roman" pitchFamily="18" charset="0"/>
              </a:rPr>
              <a:t>GI tract </a:t>
            </a:r>
            <a:r>
              <a:rPr lang="en-US" sz="2400" b="1" dirty="0" err="1">
                <a:effectLst>
                  <a:outerShdw blurRad="38100" dist="38100" dir="2700000" algn="tl">
                    <a:srgbClr val="C0C0C0"/>
                  </a:outerShdw>
                </a:effectLst>
                <a:latin typeface="Times New Roman" pitchFamily="18" charset="0"/>
              </a:rPr>
              <a:t>microflora</a:t>
            </a:r>
            <a:r>
              <a:rPr lang="en-US" sz="2400" b="1" dirty="0">
                <a:effectLst>
                  <a:outerShdw blurRad="38100" dist="38100" dir="2700000" algn="tl">
                    <a:srgbClr val="C0C0C0"/>
                  </a:outerShdw>
                </a:effectLst>
                <a:latin typeface="Times New Roman" pitchFamily="18" charset="0"/>
              </a:rPr>
              <a:t> synthesis</a:t>
            </a:r>
            <a:endParaRPr lang="en-US" sz="2400" dirty="0">
              <a:effectLst>
                <a:outerShdw blurRad="38100" dist="38100" dir="2700000" algn="tl">
                  <a:srgbClr val="C0C0C0"/>
                </a:outerShdw>
              </a:effectLst>
              <a:latin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8F11C6A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b="1">
                <a:solidFill>
                  <a:schemeClr val="accent2"/>
                </a:solidFill>
              </a:rPr>
              <a:t>Iron (Fe)</a:t>
            </a:r>
          </a:p>
        </p:txBody>
      </p:sp>
      <p:sp>
        <p:nvSpPr>
          <p:cNvPr id="377859" name="Rectangle 3"/>
          <p:cNvSpPr>
            <a:spLocks noGrp="1" noChangeArrowheads="1"/>
          </p:cNvSpPr>
          <p:nvPr>
            <p:ph sz="quarter" idx="1"/>
          </p:nvPr>
        </p:nvSpPr>
        <p:spPr/>
        <p:txBody>
          <a:bodyPr/>
          <a:lstStyle/>
          <a:p>
            <a:r>
              <a:rPr lang="en-US" dirty="0"/>
              <a:t>&gt; 90% along with proteins</a:t>
            </a:r>
          </a:p>
          <a:p>
            <a:r>
              <a:rPr lang="en-US" smtClean="0"/>
              <a:t>Transferrin</a:t>
            </a:r>
            <a:r>
              <a:rPr lang="en-US" dirty="0" smtClean="0"/>
              <a:t> </a:t>
            </a:r>
            <a:r>
              <a:rPr lang="en-US" dirty="0"/>
              <a:t>(serum transporter of Fe)</a:t>
            </a:r>
          </a:p>
          <a:p>
            <a:r>
              <a:rPr lang="en-US" dirty="0" err="1"/>
              <a:t>Ferritin</a:t>
            </a:r>
            <a:r>
              <a:rPr lang="en-US" dirty="0"/>
              <a:t> (Fe storage; liver, kidney, spleen)</a:t>
            </a:r>
          </a:p>
          <a:p>
            <a:r>
              <a:rPr lang="en-US" dirty="0"/>
              <a:t>Hemoglobin; O</a:t>
            </a:r>
            <a:r>
              <a:rPr lang="en-US" baseline="-25000" dirty="0"/>
              <a:t>2</a:t>
            </a:r>
            <a:r>
              <a:rPr lang="en-US" dirty="0"/>
              <a:t> transfer</a:t>
            </a:r>
          </a:p>
          <a:p>
            <a:r>
              <a:rPr lang="en-US" dirty="0" err="1"/>
              <a:t>Cytochromes</a:t>
            </a:r>
            <a:r>
              <a:rPr lang="en-US" dirty="0"/>
              <a:t>, </a:t>
            </a:r>
            <a:r>
              <a:rPr lang="en-US" dirty="0" err="1"/>
              <a:t>flavoproteins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b="1">
                <a:solidFill>
                  <a:schemeClr val="accent2"/>
                </a:solidFill>
              </a:rPr>
              <a:t>Iron (Fe)</a:t>
            </a:r>
          </a:p>
        </p:txBody>
      </p:sp>
      <p:sp>
        <p:nvSpPr>
          <p:cNvPr id="376835" name="Rectangle 3"/>
          <p:cNvSpPr>
            <a:spLocks noGrp="1" noChangeArrowheads="1"/>
          </p:cNvSpPr>
          <p:nvPr>
            <p:ph sz="quarter" idx="1"/>
          </p:nvPr>
        </p:nvSpPr>
        <p:spPr/>
        <p:txBody>
          <a:bodyPr/>
          <a:lstStyle/>
          <a:p>
            <a:r>
              <a:rPr lang="en-US"/>
              <a:t>Anemia (esp. young animals: piglets)</a:t>
            </a:r>
          </a:p>
          <a:p>
            <a:r>
              <a:rPr lang="en-US"/>
              <a:t>Delayed growth rate</a:t>
            </a:r>
          </a:p>
          <a:p>
            <a:r>
              <a:rPr lang="en-US"/>
              <a:t>Green leaves</a:t>
            </a:r>
          </a:p>
          <a:p>
            <a:r>
              <a:rPr lang="en-US"/>
              <a:t>Legumes</a:t>
            </a:r>
          </a:p>
          <a:p>
            <a:r>
              <a:rPr lang="en-US"/>
              <a:t>Animal-based feeds</a:t>
            </a:r>
          </a:p>
          <a:p>
            <a:r>
              <a:rPr lang="en-US"/>
              <a:t>Fe vs. P</a:t>
            </a:r>
          </a:p>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b="1">
                <a:solidFill>
                  <a:schemeClr val="accent2"/>
                </a:solidFill>
              </a:rPr>
              <a:t>Copper (Cu)</a:t>
            </a:r>
          </a:p>
        </p:txBody>
      </p:sp>
      <p:sp>
        <p:nvSpPr>
          <p:cNvPr id="375811" name="Rectangle 3"/>
          <p:cNvSpPr>
            <a:spLocks noGrp="1" noChangeArrowheads="1"/>
          </p:cNvSpPr>
          <p:nvPr>
            <p:ph sz="quarter" idx="1"/>
          </p:nvPr>
        </p:nvSpPr>
        <p:spPr/>
        <p:txBody>
          <a:bodyPr/>
          <a:lstStyle/>
          <a:p>
            <a:r>
              <a:rPr lang="en-US" dirty="0"/>
              <a:t>In proteins</a:t>
            </a:r>
          </a:p>
          <a:p>
            <a:r>
              <a:rPr lang="en-US" dirty="0"/>
              <a:t>Hemoglobin synthesis</a:t>
            </a:r>
          </a:p>
          <a:p>
            <a:r>
              <a:rPr lang="en-US" dirty="0"/>
              <a:t>Many enzymes: </a:t>
            </a:r>
            <a:r>
              <a:rPr lang="en-US" dirty="0" err="1"/>
              <a:t>cytochrome</a:t>
            </a:r>
            <a:r>
              <a:rPr lang="en-US" dirty="0"/>
              <a:t> </a:t>
            </a:r>
            <a:r>
              <a:rPr lang="en-US" dirty="0" err="1"/>
              <a:t>oxidase</a:t>
            </a:r>
            <a:endParaRPr lang="en-US" dirty="0"/>
          </a:p>
          <a:p>
            <a:r>
              <a:rPr lang="en-US" dirty="0"/>
              <a:t>Pigmentation: feathers, hair, and wool</a:t>
            </a:r>
          </a:p>
          <a:p>
            <a:r>
              <a:rPr lang="en-US" dirty="0"/>
              <a:t>Deficiency: “Enzootic ataxia”</a:t>
            </a:r>
          </a:p>
          <a:p>
            <a:pPr>
              <a:buFontTx/>
              <a:buNone/>
            </a:pPr>
            <a:r>
              <a:rPr lang="en-US" dirty="0"/>
              <a:t>			      Stringy or steely wool</a:t>
            </a:r>
          </a:p>
          <a:p>
            <a:pPr>
              <a:buFontTx/>
              <a:buNone/>
            </a:pPr>
            <a:r>
              <a:rPr lang="en-US" dirty="0"/>
              <a:t>			      Anemia</a:t>
            </a:r>
          </a:p>
          <a:p>
            <a:pPr>
              <a:buFontTx/>
              <a:buNone/>
            </a:pP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b="1">
                <a:solidFill>
                  <a:schemeClr val="accent2"/>
                </a:solidFill>
              </a:rPr>
              <a:t>Copper (Cu)</a:t>
            </a:r>
          </a:p>
        </p:txBody>
      </p:sp>
      <p:sp>
        <p:nvSpPr>
          <p:cNvPr id="374787" name="Rectangle 3"/>
          <p:cNvSpPr>
            <a:spLocks noGrp="1" noChangeArrowheads="1"/>
          </p:cNvSpPr>
          <p:nvPr>
            <p:ph sz="quarter" idx="1"/>
          </p:nvPr>
        </p:nvSpPr>
        <p:spPr/>
        <p:txBody>
          <a:bodyPr/>
          <a:lstStyle/>
          <a:p>
            <a:r>
              <a:rPr lang="en-US"/>
              <a:t>Cu, Mo, and S</a:t>
            </a:r>
          </a:p>
          <a:p>
            <a:r>
              <a:rPr lang="en-US"/>
              <a:t>Toxicity: sheep very susceptible</a:t>
            </a:r>
          </a:p>
          <a:p>
            <a:r>
              <a:rPr lang="en-US"/>
              <a:t>Swine and cattle; less susceptible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b="1">
                <a:solidFill>
                  <a:schemeClr val="accent2"/>
                </a:solidFill>
              </a:rPr>
              <a:t>Cobalt (Co)</a:t>
            </a:r>
          </a:p>
        </p:txBody>
      </p:sp>
      <p:sp>
        <p:nvSpPr>
          <p:cNvPr id="373763" name="Rectangle 3"/>
          <p:cNvSpPr>
            <a:spLocks noGrp="1" noChangeArrowheads="1"/>
          </p:cNvSpPr>
          <p:nvPr>
            <p:ph sz="quarter" idx="1"/>
          </p:nvPr>
        </p:nvSpPr>
        <p:spPr/>
        <p:txBody>
          <a:bodyPr/>
          <a:lstStyle/>
          <a:p>
            <a:r>
              <a:rPr lang="en-US"/>
              <a:t>Synthesis of B</a:t>
            </a:r>
            <a:r>
              <a:rPr lang="en-US" sz="4000" b="1" baseline="-25000"/>
              <a:t>12</a:t>
            </a:r>
          </a:p>
          <a:p>
            <a:r>
              <a:rPr lang="en-US"/>
              <a:t>Used by rumen microbes</a:t>
            </a:r>
          </a:p>
          <a:p>
            <a:r>
              <a:rPr lang="en-US"/>
              <a:t>Its deficiency associated with B</a:t>
            </a:r>
            <a:r>
              <a:rPr lang="en-US" sz="4000" b="1" baseline="-25000"/>
              <a:t>12 </a:t>
            </a:r>
            <a:r>
              <a:rPr lang="en-US"/>
              <a:t>deficiency</a:t>
            </a:r>
          </a:p>
          <a:p>
            <a:r>
              <a:rPr lang="en-US"/>
              <a:t>Good pasture, forages</a:t>
            </a:r>
          </a:p>
          <a:p>
            <a:r>
              <a:rPr lang="en-US"/>
              <a:t>Toxicity: cattle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b="1">
                <a:solidFill>
                  <a:schemeClr val="accent2"/>
                </a:solidFill>
              </a:rPr>
              <a:t>Iodine (I)</a:t>
            </a:r>
          </a:p>
        </p:txBody>
      </p:sp>
      <p:sp>
        <p:nvSpPr>
          <p:cNvPr id="372739" name="Rectangle 3"/>
          <p:cNvSpPr>
            <a:spLocks noGrp="1" noChangeArrowheads="1"/>
          </p:cNvSpPr>
          <p:nvPr>
            <p:ph sz="quarter" idx="1"/>
          </p:nvPr>
        </p:nvSpPr>
        <p:spPr>
          <a:xfrm>
            <a:off x="457200" y="1600200"/>
            <a:ext cx="8229600" cy="1752600"/>
          </a:xfrm>
        </p:spPr>
        <p:txBody>
          <a:bodyPr/>
          <a:lstStyle/>
          <a:p>
            <a:r>
              <a:rPr lang="en-US"/>
              <a:t>Thyroid hormones</a:t>
            </a:r>
          </a:p>
          <a:p>
            <a:pPr lvl="1"/>
            <a:r>
              <a:rPr lang="en-US"/>
              <a:t>Triiodthyronine (T3)</a:t>
            </a:r>
          </a:p>
          <a:p>
            <a:pPr lvl="1"/>
            <a:r>
              <a:rPr lang="en-US"/>
              <a:t>Tetraiodothyronine (T4)</a:t>
            </a:r>
          </a:p>
          <a:p>
            <a:pPr lvl="1"/>
            <a:endParaRPr lang="en-US"/>
          </a:p>
          <a:p>
            <a:pPr lvl="1">
              <a:buFontTx/>
              <a:buNone/>
            </a:pPr>
            <a:endParaRPr lang="en-US"/>
          </a:p>
        </p:txBody>
      </p:sp>
      <p:sp>
        <p:nvSpPr>
          <p:cNvPr id="372740" name="Rectangle 4"/>
          <p:cNvSpPr>
            <a:spLocks noChangeArrowheads="1"/>
          </p:cNvSpPr>
          <p:nvPr/>
        </p:nvSpPr>
        <p:spPr bwMode="auto">
          <a:xfrm>
            <a:off x="533400" y="3429000"/>
            <a:ext cx="8229600" cy="1143000"/>
          </a:xfrm>
          <a:prstGeom prst="rect">
            <a:avLst/>
          </a:prstGeom>
          <a:noFill/>
          <a:ln w="9525">
            <a:noFill/>
            <a:miter lim="800000"/>
            <a:headEnd/>
            <a:tailEnd/>
          </a:ln>
          <a:effectLst/>
        </p:spPr>
        <p:txBody>
          <a:bodyPr/>
          <a:lstStyle/>
          <a:p>
            <a:pPr marL="342900" indent="-342900">
              <a:spcBef>
                <a:spcPct val="20000"/>
              </a:spcBef>
              <a:buFontTx/>
              <a:buChar char="•"/>
            </a:pPr>
            <a:r>
              <a:rPr lang="en-US" sz="3200"/>
              <a:t>Deficiency:</a:t>
            </a:r>
          </a:p>
          <a:p>
            <a:pPr marL="342900" indent="-342900">
              <a:spcBef>
                <a:spcPct val="20000"/>
              </a:spcBef>
            </a:pPr>
            <a:r>
              <a:rPr lang="en-US" sz="2800"/>
              <a:t> Enlargement of the thyroid gland; Goiter</a:t>
            </a:r>
          </a:p>
          <a:p>
            <a:pPr marL="742950" lvl="1" indent="-285750">
              <a:spcBef>
                <a:spcPct val="20000"/>
              </a:spcBef>
            </a:pPr>
            <a:endParaRPr lang="en-US" sz="2800"/>
          </a:p>
        </p:txBody>
      </p:sp>
      <p:sp>
        <p:nvSpPr>
          <p:cNvPr id="372741" name="Rectangle 5"/>
          <p:cNvSpPr>
            <a:spLocks noChangeArrowheads="1"/>
          </p:cNvSpPr>
          <p:nvPr/>
        </p:nvSpPr>
        <p:spPr bwMode="auto">
          <a:xfrm>
            <a:off x="609600" y="4876800"/>
            <a:ext cx="8229600" cy="1143000"/>
          </a:xfrm>
          <a:prstGeom prst="rect">
            <a:avLst/>
          </a:prstGeom>
          <a:noFill/>
          <a:ln w="9525">
            <a:noFill/>
            <a:miter lim="800000"/>
            <a:headEnd/>
            <a:tailEnd/>
          </a:ln>
          <a:effectLst/>
        </p:spPr>
        <p:txBody>
          <a:bodyPr/>
          <a:lstStyle/>
          <a:p>
            <a:pPr marL="342900" indent="-342900">
              <a:spcBef>
                <a:spcPct val="20000"/>
              </a:spcBef>
              <a:buFontTx/>
              <a:buChar char="•"/>
            </a:pPr>
            <a:r>
              <a:rPr lang="en-US" sz="3200"/>
              <a:t>Sources:</a:t>
            </a:r>
          </a:p>
          <a:p>
            <a:pPr marL="342900" indent="-342900">
              <a:spcBef>
                <a:spcPct val="20000"/>
              </a:spcBef>
            </a:pPr>
            <a:r>
              <a:rPr lang="en-US" sz="2800"/>
              <a:t>Marine foods; fish meal, seaweeds</a:t>
            </a:r>
          </a:p>
          <a:p>
            <a:pPr marL="742950" lvl="1" indent="-285750">
              <a:spcBef>
                <a:spcPct val="20000"/>
              </a:spcBef>
            </a:pPr>
            <a:endParaRPr lang="en-US" sz="28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b="1">
                <a:solidFill>
                  <a:schemeClr val="accent2"/>
                </a:solidFill>
              </a:rPr>
              <a:t>Manganese (Mn)</a:t>
            </a:r>
          </a:p>
        </p:txBody>
      </p:sp>
      <p:sp>
        <p:nvSpPr>
          <p:cNvPr id="371715" name="Rectangle 3"/>
          <p:cNvSpPr>
            <a:spLocks noGrp="1" noChangeArrowheads="1"/>
          </p:cNvSpPr>
          <p:nvPr>
            <p:ph sz="quarter" idx="1"/>
          </p:nvPr>
        </p:nvSpPr>
        <p:spPr/>
        <p:txBody>
          <a:bodyPr/>
          <a:lstStyle/>
          <a:p>
            <a:r>
              <a:rPr lang="en-US" dirty="0"/>
              <a:t>Many enzymes: TCA cycle</a:t>
            </a:r>
          </a:p>
          <a:p>
            <a:endParaRPr lang="en-US" dirty="0"/>
          </a:p>
          <a:p>
            <a:r>
              <a:rPr lang="en-US" dirty="0"/>
              <a:t>Deficiency:   growth rate; ataxia; reproductive failures, </a:t>
            </a:r>
            <a:r>
              <a:rPr lang="en-US" dirty="0" err="1"/>
              <a:t>perosis</a:t>
            </a:r>
            <a:r>
              <a:rPr lang="en-US" dirty="0"/>
              <a:t> (chicken)</a:t>
            </a:r>
          </a:p>
          <a:p>
            <a:endParaRPr lang="en-US" dirty="0"/>
          </a:p>
          <a:p>
            <a:r>
              <a:rPr lang="en-US" dirty="0"/>
              <a:t>Sources: Pastures, seed (not corn), rice and wheat bran </a:t>
            </a:r>
          </a:p>
        </p:txBody>
      </p:sp>
      <p:sp>
        <p:nvSpPr>
          <p:cNvPr id="371716" name="Line 4"/>
          <p:cNvSpPr>
            <a:spLocks noChangeShapeType="1"/>
          </p:cNvSpPr>
          <p:nvPr/>
        </p:nvSpPr>
        <p:spPr bwMode="auto">
          <a:xfrm>
            <a:off x="2819400" y="2743200"/>
            <a:ext cx="0" cy="3810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b="1">
                <a:solidFill>
                  <a:schemeClr val="accent2"/>
                </a:solidFill>
              </a:rPr>
              <a:t>Zinc (Zn)</a:t>
            </a:r>
          </a:p>
        </p:txBody>
      </p:sp>
      <p:sp>
        <p:nvSpPr>
          <p:cNvPr id="370691" name="Rectangle 3"/>
          <p:cNvSpPr>
            <a:spLocks noGrp="1" noChangeArrowheads="1"/>
          </p:cNvSpPr>
          <p:nvPr>
            <p:ph sz="quarter" idx="1"/>
          </p:nvPr>
        </p:nvSpPr>
        <p:spPr/>
        <p:txBody>
          <a:bodyPr/>
          <a:lstStyle/>
          <a:p>
            <a:pPr>
              <a:lnSpc>
                <a:spcPct val="90000"/>
              </a:lnSpc>
            </a:pPr>
            <a:r>
              <a:rPr lang="en-US" dirty="0"/>
              <a:t>In all </a:t>
            </a:r>
            <a:r>
              <a:rPr lang="en-US" dirty="0" smtClean="0"/>
              <a:t>enzymatic </a:t>
            </a:r>
            <a:r>
              <a:rPr lang="en-US" dirty="0"/>
              <a:t>reactions</a:t>
            </a:r>
          </a:p>
          <a:p>
            <a:pPr>
              <a:lnSpc>
                <a:spcPct val="90000"/>
              </a:lnSpc>
            </a:pPr>
            <a:r>
              <a:rPr lang="en-US" dirty="0"/>
              <a:t>In skin, wool, hair</a:t>
            </a:r>
          </a:p>
          <a:p>
            <a:pPr>
              <a:lnSpc>
                <a:spcPct val="90000"/>
              </a:lnSpc>
              <a:buNone/>
            </a:pPr>
            <a:endParaRPr lang="en-US" dirty="0"/>
          </a:p>
          <a:p>
            <a:pPr>
              <a:lnSpc>
                <a:spcPct val="90000"/>
              </a:lnSpc>
              <a:buFontTx/>
              <a:buNone/>
            </a:pPr>
            <a:r>
              <a:rPr lang="en-US" dirty="0"/>
              <a:t>Sources: yeast, cereal bran and germ</a:t>
            </a:r>
          </a:p>
          <a:p>
            <a:pPr>
              <a:lnSpc>
                <a:spcPct val="90000"/>
              </a:lnSpc>
              <a:buFontTx/>
              <a:buNone/>
            </a:pPr>
            <a:r>
              <a:rPr lang="en-US" dirty="0"/>
              <a:t>Toxicity: induce Cu deficiency</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b="1">
                <a:solidFill>
                  <a:schemeClr val="accent2"/>
                </a:solidFill>
              </a:rPr>
              <a:t>Molybdenum (Mo)</a:t>
            </a:r>
          </a:p>
        </p:txBody>
      </p:sp>
      <p:sp>
        <p:nvSpPr>
          <p:cNvPr id="369667" name="Rectangle 3"/>
          <p:cNvSpPr>
            <a:spLocks noGrp="1" noChangeArrowheads="1"/>
          </p:cNvSpPr>
          <p:nvPr>
            <p:ph sz="quarter" idx="1"/>
          </p:nvPr>
        </p:nvSpPr>
        <p:spPr/>
        <p:txBody>
          <a:bodyPr/>
          <a:lstStyle/>
          <a:p>
            <a:r>
              <a:rPr lang="en-US"/>
              <a:t>Purine metabolism; xanthine oxidase</a:t>
            </a:r>
          </a:p>
          <a:p>
            <a:pPr>
              <a:buFontTx/>
              <a:buNone/>
            </a:pPr>
            <a:r>
              <a:rPr lang="en-US"/>
              <a:t>Deficiency: ???</a:t>
            </a:r>
          </a:p>
          <a:p>
            <a:pPr>
              <a:buFontTx/>
              <a:buNone/>
            </a:pPr>
            <a:r>
              <a:rPr lang="en-US"/>
              <a:t>Toxicity: cattle (dairy and young)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r>
              <a:rPr lang="en-US" dirty="0">
                <a:solidFill>
                  <a:schemeClr val="accent2"/>
                </a:solidFill>
              </a:rPr>
              <a:t>Vitamin A (Retinol </a:t>
            </a:r>
            <a:r>
              <a:rPr lang="en-US" dirty="0" smtClean="0">
                <a:solidFill>
                  <a:schemeClr val="accent2"/>
                </a:solidFill>
              </a:rPr>
              <a:t>form, </a:t>
            </a:r>
            <a:r>
              <a:rPr lang="en-US" dirty="0">
                <a:solidFill>
                  <a:schemeClr val="accent2"/>
                </a:solidFill>
              </a:rPr>
              <a:t>most active)</a:t>
            </a:r>
          </a:p>
        </p:txBody>
      </p:sp>
      <p:sp>
        <p:nvSpPr>
          <p:cNvPr id="176131" name="Rectangle 3"/>
          <p:cNvSpPr>
            <a:spLocks noChangeArrowheads="1"/>
          </p:cNvSpPr>
          <p:nvPr/>
        </p:nvSpPr>
        <p:spPr bwMode="auto">
          <a:xfrm>
            <a:off x="609600" y="1981200"/>
            <a:ext cx="6262688" cy="1552575"/>
          </a:xfrm>
          <a:prstGeom prst="rect">
            <a:avLst/>
          </a:prstGeom>
          <a:noFill/>
          <a:ln w="9525">
            <a:noFill/>
            <a:miter lim="800000"/>
            <a:headEnd/>
            <a:tailEnd/>
          </a:ln>
          <a:effectLst/>
        </p:spPr>
        <p:txBody>
          <a:bodyPr wrap="none">
            <a:spAutoFit/>
          </a:bodyPr>
          <a:lstStyle/>
          <a:p>
            <a:pPr eaLnBrk="0" hangingPunct="0"/>
            <a:r>
              <a:rPr lang="en-US" sz="2400" b="1" dirty="0">
                <a:effectLst>
                  <a:outerShdw blurRad="38100" dist="38100" dir="2700000" algn="tl">
                    <a:srgbClr val="C0C0C0"/>
                  </a:outerShdw>
                </a:effectLst>
                <a:latin typeface="Times New Roman" pitchFamily="18" charset="0"/>
              </a:rPr>
              <a:t>Functions:</a:t>
            </a:r>
          </a:p>
          <a:p>
            <a:pPr eaLnBrk="0" hangingPunct="0"/>
            <a:endParaRPr lang="en-US" sz="2400" b="1" dirty="0">
              <a:effectLst>
                <a:outerShdw blurRad="38100" dist="38100" dir="2700000" algn="tl">
                  <a:srgbClr val="C0C0C0"/>
                </a:outerShdw>
              </a:effectLst>
              <a:latin typeface="Times New Roman" pitchFamily="18" charset="0"/>
            </a:endParaRPr>
          </a:p>
          <a:p>
            <a:pPr eaLnBrk="0" hangingPunct="0"/>
            <a:r>
              <a:rPr lang="en-US" sz="2400" b="1" dirty="0">
                <a:effectLst>
                  <a:outerShdw blurRad="38100" dist="38100" dir="2700000" algn="tl">
                    <a:srgbClr val="C0C0C0"/>
                  </a:outerShdw>
                </a:effectLst>
                <a:latin typeface="Times New Roman" pitchFamily="18" charset="0"/>
              </a:rPr>
              <a:t>1. Vision: Maintains normal vision in dim light</a:t>
            </a:r>
          </a:p>
          <a:p>
            <a:pPr lvl="1" eaLnBrk="0" hangingPunct="0"/>
            <a:r>
              <a:rPr lang="en-US" sz="2400" b="1" dirty="0">
                <a:effectLst>
                  <a:outerShdw blurRad="38100" dist="38100" dir="2700000" algn="tl">
                    <a:srgbClr val="C0C0C0"/>
                  </a:outerShdw>
                </a:effectLst>
                <a:latin typeface="Times New Roman" pitchFamily="18" charset="0"/>
              </a:rPr>
              <a:t>formation of </a:t>
            </a:r>
            <a:r>
              <a:rPr lang="en-US" sz="2400" b="1" dirty="0" err="1">
                <a:effectLst>
                  <a:outerShdw blurRad="38100" dist="38100" dir="2700000" algn="tl">
                    <a:srgbClr val="C0C0C0"/>
                  </a:outerShdw>
                </a:effectLst>
                <a:latin typeface="Times New Roman" pitchFamily="18" charset="0"/>
              </a:rPr>
              <a:t>Rhodopsin</a:t>
            </a:r>
            <a:endParaRPr lang="en-US" sz="2400" b="1" dirty="0">
              <a:effectLst>
                <a:outerShdw blurRad="38100" dist="38100" dir="2700000" algn="tl">
                  <a:srgbClr val="C0C0C0"/>
                </a:outerShdw>
              </a:effectLst>
              <a:latin typeface="Times New Roman" pitchFamily="18" charset="0"/>
            </a:endParaRPr>
          </a:p>
        </p:txBody>
      </p:sp>
      <p:sp>
        <p:nvSpPr>
          <p:cNvPr id="176132" name="Rectangle 4"/>
          <p:cNvSpPr>
            <a:spLocks noChangeArrowheads="1"/>
          </p:cNvSpPr>
          <p:nvPr/>
        </p:nvSpPr>
        <p:spPr bwMode="auto">
          <a:xfrm>
            <a:off x="228600" y="4495800"/>
            <a:ext cx="3005138" cy="1917700"/>
          </a:xfrm>
          <a:prstGeom prst="rect">
            <a:avLst/>
          </a:prstGeom>
          <a:noFill/>
          <a:ln w="9525">
            <a:noFill/>
            <a:miter lim="800000"/>
            <a:headEnd/>
            <a:tailEnd/>
          </a:ln>
          <a:effectLst/>
        </p:spPr>
        <p:txBody>
          <a:bodyPr wrap="none">
            <a:spAutoFit/>
          </a:bodyPr>
          <a:lstStyle/>
          <a:p>
            <a:pPr lvl="1" eaLnBrk="0" hangingPunct="0"/>
            <a:r>
              <a:rPr lang="en-US" sz="2400" b="1">
                <a:effectLst>
                  <a:outerShdw blurRad="38100" dist="38100" dir="2700000" algn="tl">
                    <a:srgbClr val="C0C0C0"/>
                  </a:outerShdw>
                </a:effectLst>
                <a:latin typeface="Times New Roman" pitchFamily="18" charset="0"/>
              </a:rPr>
              <a:t>3. Reproduction</a:t>
            </a:r>
          </a:p>
          <a:p>
            <a:pPr lvl="1" eaLnBrk="0" hangingPunct="0"/>
            <a:endParaRPr lang="en-US" sz="2400" b="1">
              <a:effectLst>
                <a:outerShdw blurRad="38100" dist="38100" dir="2700000" algn="tl">
                  <a:srgbClr val="C0C0C0"/>
                </a:outerShdw>
              </a:effectLst>
              <a:latin typeface="Times New Roman" pitchFamily="18" charset="0"/>
            </a:endParaRPr>
          </a:p>
          <a:p>
            <a:pPr lvl="1" eaLnBrk="0" hangingPunct="0"/>
            <a:r>
              <a:rPr lang="en-US" sz="2400" b="1">
                <a:effectLst>
                  <a:outerShdw blurRad="38100" dist="38100" dir="2700000" algn="tl">
                    <a:srgbClr val="C0C0C0"/>
                  </a:outerShdw>
                </a:effectLst>
                <a:latin typeface="Times New Roman" pitchFamily="18" charset="0"/>
              </a:rPr>
              <a:t>4. Skeletal growth</a:t>
            </a:r>
          </a:p>
          <a:p>
            <a:pPr lvl="1" eaLnBrk="0" hangingPunct="0"/>
            <a:endParaRPr lang="en-US" sz="2400" b="1">
              <a:effectLst>
                <a:outerShdw blurRad="38100" dist="38100" dir="2700000" algn="tl">
                  <a:srgbClr val="C0C0C0"/>
                </a:outerShdw>
              </a:effectLst>
              <a:latin typeface="Times New Roman" pitchFamily="18" charset="0"/>
            </a:endParaRPr>
          </a:p>
          <a:p>
            <a:pPr lvl="1" eaLnBrk="0" hangingPunct="0"/>
            <a:r>
              <a:rPr lang="en-US" sz="2400" b="1">
                <a:effectLst>
                  <a:outerShdw blurRad="38100" dist="38100" dir="2700000" algn="tl">
                    <a:srgbClr val="C0C0C0"/>
                  </a:outerShdw>
                </a:effectLst>
                <a:latin typeface="Times New Roman" pitchFamily="18" charset="0"/>
              </a:rPr>
              <a:t>5. Immune system</a:t>
            </a:r>
          </a:p>
        </p:txBody>
      </p:sp>
      <p:sp>
        <p:nvSpPr>
          <p:cNvPr id="176133" name="Text Box 5"/>
          <p:cNvSpPr txBox="1">
            <a:spLocks noChangeArrowheads="1"/>
          </p:cNvSpPr>
          <p:nvPr/>
        </p:nvSpPr>
        <p:spPr bwMode="auto">
          <a:xfrm>
            <a:off x="593725" y="3851275"/>
            <a:ext cx="3959225" cy="457200"/>
          </a:xfrm>
          <a:prstGeom prst="rect">
            <a:avLst/>
          </a:prstGeom>
          <a:noFill/>
          <a:ln w="9525">
            <a:noFill/>
            <a:miter lim="800000"/>
            <a:headEnd/>
            <a:tailEnd/>
          </a:ln>
          <a:effectLst/>
        </p:spPr>
        <p:txBody>
          <a:bodyPr wrap="none">
            <a:spAutoFit/>
          </a:bodyPr>
          <a:lstStyle/>
          <a:p>
            <a:pPr eaLnBrk="0" hangingPunct="0"/>
            <a:r>
              <a:rPr lang="en-US" sz="2400" b="1">
                <a:effectLst>
                  <a:outerShdw blurRad="38100" dist="38100" dir="2700000" algn="tl">
                    <a:srgbClr val="C0C0C0"/>
                  </a:outerShdw>
                </a:effectLst>
                <a:latin typeface="Times New Roman" pitchFamily="18" charset="0"/>
              </a:rPr>
              <a:t>2. Epithelium (skin integrity)</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b="1">
                <a:solidFill>
                  <a:schemeClr val="accent2"/>
                </a:solidFill>
              </a:rPr>
              <a:t>Selenium (Se)</a:t>
            </a:r>
          </a:p>
        </p:txBody>
      </p:sp>
      <p:sp>
        <p:nvSpPr>
          <p:cNvPr id="379907" name="Rectangle 3"/>
          <p:cNvSpPr>
            <a:spLocks noGrp="1" noChangeArrowheads="1"/>
          </p:cNvSpPr>
          <p:nvPr>
            <p:ph sz="quarter" idx="1"/>
          </p:nvPr>
        </p:nvSpPr>
        <p:spPr/>
        <p:txBody>
          <a:bodyPr/>
          <a:lstStyle/>
          <a:p>
            <a:r>
              <a:rPr lang="en-US" dirty="0"/>
              <a:t>A component of Glutathione </a:t>
            </a:r>
            <a:r>
              <a:rPr lang="en-US" dirty="0" err="1"/>
              <a:t>peroxidase</a:t>
            </a:r>
            <a:endParaRPr lang="en-US" dirty="0"/>
          </a:p>
          <a:p>
            <a:r>
              <a:rPr lang="en-US" dirty="0"/>
              <a:t>Antioxidant</a:t>
            </a:r>
          </a:p>
          <a:p>
            <a:r>
              <a:rPr lang="en-US" dirty="0"/>
              <a:t>Closely working with vitamin E</a:t>
            </a:r>
          </a:p>
          <a:p>
            <a:r>
              <a:rPr lang="en-US" dirty="0" err="1" smtClean="0"/>
              <a:t>Myopathies</a:t>
            </a:r>
            <a:r>
              <a:rPr lang="en-US" dirty="0" smtClean="0"/>
              <a:t> </a:t>
            </a:r>
            <a:r>
              <a:rPr lang="en-US" dirty="0"/>
              <a:t>in sheep and cattle</a:t>
            </a:r>
          </a:p>
          <a:p>
            <a:r>
              <a:rPr lang="en-US" dirty="0" smtClean="0"/>
              <a:t>Toxicity</a:t>
            </a:r>
            <a:r>
              <a:rPr lang="en-US" dirty="0"/>
              <a:t>: Alkali disease (blind stagger)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b="1">
                <a:solidFill>
                  <a:schemeClr val="accent2"/>
                </a:solidFill>
              </a:rPr>
              <a:t>Micro-minerals</a:t>
            </a:r>
          </a:p>
        </p:txBody>
      </p:sp>
      <p:sp>
        <p:nvSpPr>
          <p:cNvPr id="380931" name="Rectangle 3"/>
          <p:cNvSpPr>
            <a:spLocks noGrp="1" noChangeArrowheads="1"/>
          </p:cNvSpPr>
          <p:nvPr>
            <p:ph sz="quarter" idx="1"/>
          </p:nvPr>
        </p:nvSpPr>
        <p:spPr/>
        <p:txBody>
          <a:bodyPr/>
          <a:lstStyle/>
          <a:p>
            <a:r>
              <a:rPr lang="en-US" dirty="0"/>
              <a:t>All can be provided by feeding mixed supplements.</a:t>
            </a:r>
          </a:p>
          <a:p>
            <a:r>
              <a:rPr lang="en-US" dirty="0"/>
              <a:t>Mineral blocks (free access)</a:t>
            </a:r>
          </a:p>
          <a:p>
            <a:pPr>
              <a:buFontTx/>
              <a:buNone/>
            </a:pPr>
            <a:r>
              <a:rPr lang="en-US" b="1" dirty="0">
                <a:solidFill>
                  <a:srgbClr val="FF0000"/>
                </a:solidFill>
                <a:effectLst>
                  <a:outerShdw blurRad="38100" dist="38100" dir="2700000" algn="tl">
                    <a:srgbClr val="C0C0C0"/>
                  </a:outerShdw>
                </a:effectLst>
              </a:rPr>
              <a:t>				</a:t>
            </a:r>
          </a:p>
          <a:p>
            <a:pPr>
              <a:buFontTx/>
              <a:buNone/>
            </a:pPr>
            <a:r>
              <a:rPr lang="en-US" b="1" dirty="0">
                <a:solidFill>
                  <a:srgbClr val="FF0000"/>
                </a:solidFill>
                <a:effectLst>
                  <a:outerShdw blurRad="38100" dist="38100" dir="2700000" algn="tl">
                    <a:srgbClr val="C0C0C0"/>
                  </a:outerShdw>
                </a:effectLst>
              </a:rPr>
              <a:t>			   </a:t>
            </a:r>
            <a:r>
              <a:rPr lang="en-US" sz="4000" b="1" dirty="0">
                <a:solidFill>
                  <a:srgbClr val="00B0F0"/>
                </a:solidFill>
                <a:effectLst>
                  <a:outerShdw blurRad="38100" dist="38100" dir="2700000" algn="tl">
                    <a:srgbClr val="C0C0C0"/>
                  </a:outerShdw>
                </a:effectLst>
              </a:rPr>
              <a:t>TOXICITY levels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12648" y="609600"/>
            <a:ext cx="8153400" cy="609600"/>
          </a:xfrm>
        </p:spPr>
        <p:txBody>
          <a:bodyPr>
            <a:normAutofit fontScale="90000"/>
          </a:bodyPr>
          <a:lstStyle/>
          <a:p>
            <a:r>
              <a:rPr lang="en-US" b="1" dirty="0">
                <a:solidFill>
                  <a:schemeClr val="accent2"/>
                </a:solidFill>
              </a:rPr>
              <a:t>Vitamin </a:t>
            </a:r>
            <a:r>
              <a:rPr lang="en-US" b="1" dirty="0" smtClean="0">
                <a:solidFill>
                  <a:schemeClr val="accent2"/>
                </a:solidFill>
              </a:rPr>
              <a:t>A- </a:t>
            </a:r>
            <a:r>
              <a:rPr lang="en-US" b="1" dirty="0" smtClean="0">
                <a:solidFill>
                  <a:srgbClr val="009900"/>
                </a:solidFill>
                <a:effectLst>
                  <a:outerShdw blurRad="38100" dist="38100" dir="2700000" algn="tl">
                    <a:srgbClr val="C0C0C0"/>
                  </a:outerShdw>
                </a:effectLst>
              </a:rPr>
              <a:t>Deficiency Symptoms</a:t>
            </a:r>
            <a:br>
              <a:rPr lang="en-US" b="1" dirty="0" smtClean="0">
                <a:solidFill>
                  <a:srgbClr val="009900"/>
                </a:solidFill>
                <a:effectLst>
                  <a:outerShdw blurRad="38100" dist="38100" dir="2700000" algn="tl">
                    <a:srgbClr val="C0C0C0"/>
                  </a:outerShdw>
                </a:effectLst>
              </a:rPr>
            </a:br>
            <a:endParaRPr lang="en-US" b="1" dirty="0">
              <a:solidFill>
                <a:schemeClr val="accent2"/>
              </a:solidFill>
            </a:endParaRPr>
          </a:p>
        </p:txBody>
      </p:sp>
      <p:sp>
        <p:nvSpPr>
          <p:cNvPr id="177155" name="Rectangle 3"/>
          <p:cNvSpPr>
            <a:spLocks noGrp="1" noChangeArrowheads="1"/>
          </p:cNvSpPr>
          <p:nvPr>
            <p:ph sz="quarter" idx="1"/>
          </p:nvPr>
        </p:nvSpPr>
        <p:spPr>
          <a:xfrm>
            <a:off x="612648" y="1600200"/>
            <a:ext cx="8153400" cy="3657600"/>
          </a:xfrm>
        </p:spPr>
        <p:txBody>
          <a:bodyPr>
            <a:normAutofit lnSpcReduction="10000"/>
          </a:bodyPr>
          <a:lstStyle/>
          <a:p>
            <a:pPr lvl="1"/>
            <a:r>
              <a:rPr lang="en-US" sz="2800" b="1" dirty="0" smtClean="0">
                <a:effectLst>
                  <a:outerShdw blurRad="38100" dist="38100" dir="2700000" algn="tl">
                    <a:srgbClr val="C0C0C0"/>
                  </a:outerShdw>
                </a:effectLst>
              </a:rPr>
              <a:t>Epithelium</a:t>
            </a:r>
            <a:r>
              <a:rPr lang="en-US" dirty="0" smtClean="0">
                <a:effectLst>
                  <a:outerShdw blurRad="38100" dist="38100" dir="2700000" algn="tl">
                    <a:srgbClr val="C0C0C0"/>
                  </a:outerShdw>
                </a:effectLst>
              </a:rPr>
              <a:t> </a:t>
            </a:r>
            <a:endParaRPr lang="en-US" dirty="0">
              <a:effectLst>
                <a:outerShdw blurRad="38100" dist="38100" dir="2700000" algn="tl">
                  <a:srgbClr val="C0C0C0"/>
                </a:outerShdw>
              </a:effectLst>
            </a:endParaRPr>
          </a:p>
          <a:p>
            <a:pPr lvl="2"/>
            <a:r>
              <a:rPr lang="en-US" sz="2800" dirty="0">
                <a:effectLst>
                  <a:outerShdw blurRad="38100" dist="38100" dir="2700000" algn="tl">
                    <a:srgbClr val="C0C0C0"/>
                  </a:outerShdw>
                </a:effectLst>
              </a:rPr>
              <a:t>Degeneration of mucosa of respiratory tract, mouth, salivary glands, intestinal tract, and kidneys</a:t>
            </a:r>
          </a:p>
          <a:p>
            <a:pPr lvl="2"/>
            <a:r>
              <a:rPr lang="en-US" sz="2800" dirty="0" err="1">
                <a:effectLst>
                  <a:outerShdw blurRad="38100" dist="38100" dir="2700000" algn="tl">
                    <a:srgbClr val="C0C0C0"/>
                  </a:outerShdw>
                </a:effectLst>
              </a:rPr>
              <a:t>Lacrimation</a:t>
            </a:r>
            <a:r>
              <a:rPr lang="en-US" sz="2800" dirty="0">
                <a:effectLst>
                  <a:outerShdw blurRad="38100" dist="38100" dir="2700000" algn="tl">
                    <a:srgbClr val="C0C0C0"/>
                  </a:outerShdw>
                </a:effectLst>
              </a:rPr>
              <a:t> (</a:t>
            </a:r>
            <a:r>
              <a:rPr lang="en-US" sz="2800" dirty="0" err="1">
                <a:effectLst>
                  <a:outerShdw blurRad="38100" dist="38100" dir="2700000" algn="tl">
                    <a:srgbClr val="C0C0C0"/>
                  </a:outerShdw>
                </a:effectLst>
              </a:rPr>
              <a:t>xerophthalmia</a:t>
            </a:r>
            <a:r>
              <a:rPr lang="en-US" sz="2800" dirty="0">
                <a:effectLst>
                  <a:outerShdw blurRad="38100" dist="38100" dir="2700000" algn="tl">
                    <a:srgbClr val="C0C0C0"/>
                  </a:outerShdw>
                </a:effectLst>
              </a:rPr>
              <a:t>, dryness and irritation of the cornea)</a:t>
            </a:r>
          </a:p>
          <a:p>
            <a:pPr lvl="2"/>
            <a:r>
              <a:rPr lang="en-US" sz="2800" dirty="0">
                <a:effectLst>
                  <a:outerShdw blurRad="38100" dist="38100" dir="2700000" algn="tl">
                    <a:srgbClr val="C0C0C0"/>
                  </a:outerShdw>
                </a:effectLst>
              </a:rPr>
              <a:t>Susceptible to infection and pneumonia</a:t>
            </a:r>
          </a:p>
          <a:p>
            <a:pPr lvl="2"/>
            <a:r>
              <a:rPr lang="en-US" sz="2800" dirty="0" smtClean="0">
                <a:effectLst>
                  <a:outerShdw blurRad="38100" dist="38100" dir="2700000" algn="tl">
                    <a:srgbClr val="C0C0C0"/>
                  </a:outerShdw>
                </a:effectLst>
              </a:rPr>
              <a:t>Diarrhea</a:t>
            </a:r>
          </a:p>
        </p:txBody>
      </p:sp>
      <p:sp>
        <p:nvSpPr>
          <p:cNvPr id="4" name="Rectangle 3"/>
          <p:cNvSpPr txBox="1">
            <a:spLocks noChangeArrowheads="1"/>
          </p:cNvSpPr>
          <p:nvPr/>
        </p:nvSpPr>
        <p:spPr>
          <a:xfrm>
            <a:off x="533400" y="5105400"/>
            <a:ext cx="8153400" cy="16002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Vision</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Night blindness (decreased formation of </a:t>
            </a:r>
            <a:r>
              <a:rPr kumimoji="0" lang="en-US" sz="2600" i="0"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Rhodopsin</a:t>
            </a:r>
            <a:r>
              <a:rPr kumimoji="0" lang="en-US" sz="26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Later stages permanent eye damage</a:t>
            </a:r>
            <a:endParaRPr kumimoji="0" lang="en-US" sz="260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b="1">
                <a:solidFill>
                  <a:schemeClr val="accent2"/>
                </a:solidFill>
              </a:rPr>
              <a:t>Vitamin A-Deficiency</a:t>
            </a:r>
          </a:p>
        </p:txBody>
      </p:sp>
      <p:sp>
        <p:nvSpPr>
          <p:cNvPr id="180227" name="Rectangle 3"/>
          <p:cNvSpPr>
            <a:spLocks noGrp="1" noChangeArrowheads="1"/>
          </p:cNvSpPr>
          <p:nvPr>
            <p:ph type="body" sz="half" idx="1"/>
          </p:nvPr>
        </p:nvSpPr>
        <p:spPr>
          <a:xfrm>
            <a:off x="457200" y="1600200"/>
            <a:ext cx="4033838" cy="4525963"/>
          </a:xfrm>
        </p:spPr>
        <p:txBody>
          <a:bodyPr/>
          <a:lstStyle/>
          <a:p>
            <a:r>
              <a:rPr lang="en-US" sz="2800"/>
              <a:t>Main symptoms</a:t>
            </a:r>
          </a:p>
          <a:p>
            <a:pPr lvl="1"/>
            <a:r>
              <a:rPr lang="en-US" sz="2400"/>
              <a:t>Night blindness</a:t>
            </a:r>
          </a:p>
          <a:p>
            <a:pPr lvl="1"/>
            <a:r>
              <a:rPr lang="en-US" sz="2400"/>
              <a:t>Dry skin</a:t>
            </a:r>
          </a:p>
          <a:p>
            <a:pPr lvl="1"/>
            <a:r>
              <a:rPr lang="en-US" sz="2400"/>
              <a:t>Immune dysfunction</a:t>
            </a:r>
          </a:p>
          <a:p>
            <a:r>
              <a:rPr lang="en-US" sz="2800"/>
              <a:t>Rare in industrialized world</a:t>
            </a:r>
          </a:p>
          <a:p>
            <a:r>
              <a:rPr lang="en-US" sz="2800"/>
              <a:t>Leading cause of blindness in areas of poverty</a:t>
            </a:r>
          </a:p>
        </p:txBody>
      </p:sp>
      <p:pic>
        <p:nvPicPr>
          <p:cNvPr id="180228" name="Picture 4" descr="Vitamin A deficiency cattle"/>
          <p:cNvPicPr>
            <a:picLocks noGrp="1" noChangeAspect="1" noChangeArrowheads="1"/>
          </p:cNvPicPr>
          <p:nvPr>
            <p:ph type="clipArt" sz="half" idx="2"/>
          </p:nvPr>
        </p:nvPicPr>
        <p:blipFill>
          <a:blip r:embed="rId2" cstate="print"/>
          <a:stretch>
            <a:fillRect/>
          </a:stretch>
        </p:blipFill>
        <p:spPr>
          <a:xfrm>
            <a:off x="4724400" y="2077159"/>
            <a:ext cx="3809999" cy="3644946"/>
          </a:xfrm>
          <a:noFill/>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10272" y="498158"/>
            <a:ext cx="7147928" cy="689932"/>
          </a:xfrm>
          <a:prstGeom prst="rect">
            <a:avLst/>
          </a:prstGeom>
        </p:spPr>
        <p:txBody>
          <a:bodyPr vert="horz" wrap="square" lIns="0" tIns="12700" rIns="0" bIns="0" rtlCol="0">
            <a:spAutoFit/>
          </a:bodyPr>
          <a:lstStyle/>
          <a:p>
            <a:pPr marL="17780">
              <a:lnSpc>
                <a:spcPct val="100000"/>
              </a:lnSpc>
              <a:spcBef>
                <a:spcPts val="100"/>
              </a:spcBef>
            </a:pPr>
            <a:r>
              <a:rPr spc="25" dirty="0" smtClean="0"/>
              <a:t>Func</a:t>
            </a:r>
            <a:r>
              <a:rPr lang="en-US" spc="25" dirty="0" smtClean="0"/>
              <a:t>ti</a:t>
            </a:r>
            <a:r>
              <a:rPr spc="25" dirty="0" smtClean="0"/>
              <a:t>ons </a:t>
            </a:r>
            <a:r>
              <a:rPr dirty="0"/>
              <a:t>– Gene</a:t>
            </a:r>
            <a:r>
              <a:rPr spc="-100" dirty="0"/>
              <a:t> </a:t>
            </a:r>
            <a:r>
              <a:rPr spc="-5" dirty="0"/>
              <a:t>Expression</a:t>
            </a:r>
          </a:p>
        </p:txBody>
      </p:sp>
      <p:sp>
        <p:nvSpPr>
          <p:cNvPr id="3" name="object 3"/>
          <p:cNvSpPr txBox="1"/>
          <p:nvPr/>
        </p:nvSpPr>
        <p:spPr>
          <a:xfrm>
            <a:off x="535938" y="1633220"/>
            <a:ext cx="4188461" cy="505267"/>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15" dirty="0" smtClean="0">
                <a:latin typeface="Calibri"/>
                <a:cs typeface="Calibri"/>
              </a:rPr>
              <a:t>Re</a:t>
            </a:r>
            <a:r>
              <a:rPr lang="en-US" sz="3200" spc="15" dirty="0" smtClean="0">
                <a:latin typeface="Calibri"/>
                <a:cs typeface="Calibri"/>
              </a:rPr>
              <a:t>ti</a:t>
            </a:r>
            <a:r>
              <a:rPr sz="3200" spc="15" dirty="0" smtClean="0">
                <a:latin typeface="Calibri"/>
                <a:cs typeface="Calibri"/>
              </a:rPr>
              <a:t>noic </a:t>
            </a:r>
            <a:r>
              <a:rPr sz="3200" spc="-5" dirty="0">
                <a:latin typeface="Calibri"/>
                <a:cs typeface="Calibri"/>
              </a:rPr>
              <a:t>acid,</a:t>
            </a:r>
            <a:r>
              <a:rPr sz="3200" spc="-45" dirty="0">
                <a:latin typeface="Calibri"/>
                <a:cs typeface="Calibri"/>
              </a:rPr>
              <a:t> </a:t>
            </a:r>
            <a:r>
              <a:rPr sz="3200" spc="25" dirty="0" smtClean="0">
                <a:latin typeface="Calibri"/>
                <a:cs typeface="Calibri"/>
              </a:rPr>
              <a:t>re</a:t>
            </a:r>
            <a:r>
              <a:rPr lang="en-US" sz="3200" spc="25" dirty="0" smtClean="0">
                <a:latin typeface="Calibri"/>
                <a:cs typeface="Calibri"/>
              </a:rPr>
              <a:t>ti</a:t>
            </a:r>
            <a:r>
              <a:rPr sz="3200" spc="25" dirty="0" smtClean="0">
                <a:latin typeface="Calibri"/>
                <a:cs typeface="Calibri"/>
              </a:rPr>
              <a:t>nol</a:t>
            </a:r>
            <a:endParaRPr sz="3200" dirty="0">
              <a:latin typeface="Calibri"/>
              <a:cs typeface="Calibri"/>
            </a:endParaRPr>
          </a:p>
        </p:txBody>
      </p:sp>
    </p:spTree>
    <p:extLst>
      <p:ext uri="{BB962C8B-B14F-4D97-AF65-F5344CB8AC3E}">
        <p14:creationId xmlns:p14="http://schemas.microsoft.com/office/powerpoint/2010/main" val="175480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198" y="498158"/>
            <a:ext cx="7553402" cy="689932"/>
          </a:xfrm>
          <a:prstGeom prst="rect">
            <a:avLst/>
          </a:prstGeom>
        </p:spPr>
        <p:txBody>
          <a:bodyPr vert="horz" wrap="square" lIns="0" tIns="12700" rIns="0" bIns="0" rtlCol="0">
            <a:spAutoFit/>
          </a:bodyPr>
          <a:lstStyle/>
          <a:p>
            <a:pPr marL="12700">
              <a:lnSpc>
                <a:spcPct val="100000"/>
              </a:lnSpc>
              <a:spcBef>
                <a:spcPts val="100"/>
              </a:spcBef>
            </a:pPr>
            <a:r>
              <a:rPr spc="25" dirty="0" smtClean="0"/>
              <a:t>Func</a:t>
            </a:r>
            <a:r>
              <a:rPr lang="en-US" spc="25" dirty="0" smtClean="0"/>
              <a:t>ti</a:t>
            </a:r>
            <a:r>
              <a:rPr spc="25" dirty="0" smtClean="0"/>
              <a:t>ons </a:t>
            </a:r>
            <a:r>
              <a:rPr dirty="0"/>
              <a:t>– </a:t>
            </a:r>
            <a:r>
              <a:rPr spc="-5" dirty="0"/>
              <a:t>Cell</a:t>
            </a:r>
            <a:r>
              <a:rPr spc="-95" dirty="0"/>
              <a:t> </a:t>
            </a:r>
            <a:r>
              <a:rPr spc="35" dirty="0" smtClean="0"/>
              <a:t>Diﬀeren</a:t>
            </a:r>
            <a:r>
              <a:rPr lang="en-US" spc="35" dirty="0" smtClean="0"/>
              <a:t>ti</a:t>
            </a:r>
            <a:r>
              <a:rPr spc="35" dirty="0" smtClean="0"/>
              <a:t>a</a:t>
            </a:r>
            <a:r>
              <a:rPr lang="en-US" spc="35" dirty="0" smtClean="0"/>
              <a:t>tio</a:t>
            </a:r>
            <a:r>
              <a:rPr spc="35" dirty="0" smtClean="0"/>
              <a:t>n</a:t>
            </a:r>
            <a:endParaRPr spc="35" dirty="0"/>
          </a:p>
        </p:txBody>
      </p:sp>
      <p:sp>
        <p:nvSpPr>
          <p:cNvPr id="3" name="object 3"/>
          <p:cNvSpPr txBox="1"/>
          <p:nvPr/>
        </p:nvSpPr>
        <p:spPr>
          <a:xfrm>
            <a:off x="535939" y="1557020"/>
            <a:ext cx="7487284" cy="1787156"/>
          </a:xfrm>
          <a:prstGeom prst="rect">
            <a:avLst/>
          </a:prstGeom>
        </p:spPr>
        <p:txBody>
          <a:bodyPr vert="horz" wrap="square" lIns="0" tIns="114300" rIns="0" bIns="0" rtlCol="0">
            <a:spAutoFit/>
          </a:bodyPr>
          <a:lstStyle/>
          <a:p>
            <a:pPr marL="355600" marR="5080" indent="-342900">
              <a:lnSpc>
                <a:spcPct val="77800"/>
              </a:lnSpc>
              <a:spcBef>
                <a:spcPts val="900"/>
              </a:spcBef>
              <a:buFont typeface="Arial"/>
              <a:buChar char="•"/>
              <a:tabLst>
                <a:tab pos="354965" algn="l"/>
                <a:tab pos="355600" algn="l"/>
              </a:tabLst>
            </a:pPr>
            <a:r>
              <a:rPr sz="3000" spc="-5" dirty="0">
                <a:latin typeface="Calibri"/>
                <a:cs typeface="Calibri"/>
              </a:rPr>
              <a:t>Immature </a:t>
            </a:r>
            <a:r>
              <a:rPr sz="3000" dirty="0">
                <a:latin typeface="Calibri"/>
                <a:cs typeface="Calibri"/>
              </a:rPr>
              <a:t>cells </a:t>
            </a:r>
            <a:r>
              <a:rPr sz="3000" spc="-5" dirty="0">
                <a:latin typeface="Calibri"/>
                <a:cs typeface="Calibri"/>
              </a:rPr>
              <a:t>are transformed </a:t>
            </a:r>
            <a:r>
              <a:rPr sz="3000" dirty="0">
                <a:latin typeface="Calibri"/>
                <a:cs typeface="Calibri"/>
              </a:rPr>
              <a:t>into a </a:t>
            </a:r>
            <a:r>
              <a:rPr sz="3000" spc="-5" dirty="0">
                <a:latin typeface="Calibri"/>
                <a:cs typeface="Calibri"/>
              </a:rPr>
              <a:t>speciﬁc  type of mature</a:t>
            </a:r>
            <a:r>
              <a:rPr sz="3000" spc="0" dirty="0">
                <a:latin typeface="Calibri"/>
                <a:cs typeface="Calibri"/>
              </a:rPr>
              <a:t> </a:t>
            </a:r>
            <a:r>
              <a:rPr sz="3000" dirty="0">
                <a:latin typeface="Calibri"/>
                <a:cs typeface="Calibri"/>
              </a:rPr>
              <a:t>cell</a:t>
            </a:r>
          </a:p>
          <a:p>
            <a:pPr>
              <a:lnSpc>
                <a:spcPct val="100000"/>
              </a:lnSpc>
              <a:spcBef>
                <a:spcPts val="50"/>
              </a:spcBef>
              <a:buFont typeface="Arial"/>
              <a:buChar char="•"/>
            </a:pPr>
            <a:endParaRPr sz="3100" dirty="0">
              <a:latin typeface="Times New Roman"/>
              <a:cs typeface="Times New Roman"/>
            </a:endParaRPr>
          </a:p>
          <a:p>
            <a:pPr marL="355600" indent="-342900">
              <a:lnSpc>
                <a:spcPct val="100000"/>
              </a:lnSpc>
              <a:spcBef>
                <a:spcPts val="5"/>
              </a:spcBef>
              <a:buFont typeface="Arial"/>
              <a:buChar char="•"/>
              <a:tabLst>
                <a:tab pos="354965" algn="l"/>
                <a:tab pos="355600" algn="l"/>
              </a:tabLst>
            </a:pPr>
            <a:r>
              <a:rPr sz="3000" spc="5" dirty="0" smtClean="0">
                <a:latin typeface="Calibri"/>
                <a:cs typeface="Calibri"/>
              </a:rPr>
              <a:t>Kera</a:t>
            </a:r>
            <a:r>
              <a:rPr lang="en-US" sz="3000" spc="5" dirty="0" smtClean="0">
                <a:latin typeface="Calibri"/>
                <a:cs typeface="Calibri"/>
              </a:rPr>
              <a:t>ti</a:t>
            </a:r>
            <a:r>
              <a:rPr sz="3000" spc="5" dirty="0" smtClean="0">
                <a:latin typeface="Calibri"/>
                <a:cs typeface="Calibri"/>
              </a:rPr>
              <a:t>nocytes </a:t>
            </a:r>
            <a:r>
              <a:rPr sz="3000" spc="-1470" dirty="0">
                <a:latin typeface="Wingdings"/>
                <a:cs typeface="Wingdings"/>
              </a:rPr>
              <a:t></a:t>
            </a:r>
            <a:r>
              <a:rPr sz="3000" spc="-80" dirty="0">
                <a:latin typeface="Times New Roman"/>
                <a:cs typeface="Times New Roman"/>
              </a:rPr>
              <a:t> </a:t>
            </a:r>
            <a:r>
              <a:rPr lang="en-US" sz="3000" spc="-80" dirty="0" smtClean="0">
                <a:latin typeface="Times New Roman"/>
                <a:cs typeface="Times New Roman"/>
              </a:rPr>
              <a:t>   </a:t>
            </a:r>
            <a:r>
              <a:rPr sz="3000" spc="-5" dirty="0" smtClean="0">
                <a:latin typeface="Calibri"/>
                <a:cs typeface="Calibri"/>
              </a:rPr>
              <a:t>Mature </a:t>
            </a:r>
            <a:r>
              <a:rPr sz="3000" spc="-5" dirty="0">
                <a:latin typeface="Calibri"/>
                <a:cs typeface="Calibri"/>
              </a:rPr>
              <a:t>epithelial</a:t>
            </a:r>
            <a:r>
              <a:rPr sz="3000" spc="-10" dirty="0">
                <a:latin typeface="Calibri"/>
                <a:cs typeface="Calibri"/>
              </a:rPr>
              <a:t> </a:t>
            </a:r>
            <a:r>
              <a:rPr sz="3000" dirty="0">
                <a:latin typeface="Calibri"/>
                <a:cs typeface="Calibri"/>
              </a:rPr>
              <a:t>cells</a:t>
            </a:r>
          </a:p>
        </p:txBody>
      </p:sp>
      <p:sp>
        <p:nvSpPr>
          <p:cNvPr id="4" name="object 4"/>
          <p:cNvSpPr txBox="1"/>
          <p:nvPr/>
        </p:nvSpPr>
        <p:spPr>
          <a:xfrm>
            <a:off x="535939" y="4201159"/>
            <a:ext cx="7505700" cy="1576714"/>
          </a:xfrm>
          <a:prstGeom prst="rect">
            <a:avLst/>
          </a:prstGeom>
        </p:spPr>
        <p:txBody>
          <a:bodyPr vert="horz" wrap="square" lIns="0" tIns="100965" rIns="0" bIns="0" rtlCol="0">
            <a:spAutoFit/>
          </a:bodyPr>
          <a:lstStyle/>
          <a:p>
            <a:pPr marL="355600" marR="27940" indent="-342900">
              <a:lnSpc>
                <a:spcPts val="2880"/>
              </a:lnSpc>
              <a:spcBef>
                <a:spcPts val="795"/>
              </a:spcBef>
              <a:buFont typeface="Arial"/>
              <a:buChar char="•"/>
              <a:tabLst>
                <a:tab pos="354965" algn="l"/>
                <a:tab pos="355600" algn="l"/>
              </a:tabLst>
            </a:pPr>
            <a:r>
              <a:rPr sz="3000" spc="15" dirty="0" smtClean="0">
                <a:latin typeface="Calibri"/>
                <a:cs typeface="Calibri"/>
              </a:rPr>
              <a:t>Re</a:t>
            </a:r>
            <a:r>
              <a:rPr lang="en-US" sz="3000" spc="15" dirty="0" smtClean="0">
                <a:latin typeface="Calibri"/>
                <a:cs typeface="Calibri"/>
              </a:rPr>
              <a:t>ti</a:t>
            </a:r>
            <a:r>
              <a:rPr sz="3000" spc="15" dirty="0" smtClean="0">
                <a:latin typeface="Calibri"/>
                <a:cs typeface="Calibri"/>
              </a:rPr>
              <a:t>noic </a:t>
            </a:r>
            <a:r>
              <a:rPr sz="3000" spc="-5" dirty="0">
                <a:latin typeface="Calibri"/>
                <a:cs typeface="Calibri"/>
              </a:rPr>
              <a:t>acid interacts with nuclear </a:t>
            </a:r>
            <a:r>
              <a:rPr sz="3000" spc="10" dirty="0" smtClean="0">
                <a:latin typeface="Calibri"/>
                <a:cs typeface="Calibri"/>
              </a:rPr>
              <a:t>chroma</a:t>
            </a:r>
            <a:r>
              <a:rPr lang="en-US" sz="3000" spc="10" dirty="0" smtClean="0">
                <a:latin typeface="Calibri"/>
                <a:cs typeface="Calibri"/>
              </a:rPr>
              <a:t>ti</a:t>
            </a:r>
            <a:r>
              <a:rPr sz="3000" spc="10" dirty="0" smtClean="0">
                <a:latin typeface="Calibri"/>
                <a:cs typeface="Calibri"/>
              </a:rPr>
              <a:t>n  </a:t>
            </a:r>
            <a:r>
              <a:rPr sz="3000" spc="-5" dirty="0">
                <a:latin typeface="Calibri"/>
                <a:cs typeface="Calibri"/>
              </a:rPr>
              <a:t>(coiled DNA </a:t>
            </a:r>
            <a:r>
              <a:rPr sz="3000" dirty="0">
                <a:latin typeface="Calibri"/>
                <a:cs typeface="Calibri"/>
              </a:rPr>
              <a:t>+ </a:t>
            </a:r>
            <a:r>
              <a:rPr sz="3000" spc="-5" dirty="0">
                <a:latin typeface="Calibri"/>
                <a:cs typeface="Calibri"/>
              </a:rPr>
              <a:t>histones)</a:t>
            </a:r>
            <a:endParaRPr sz="3000" dirty="0">
              <a:latin typeface="Calibri"/>
              <a:cs typeface="Calibri"/>
            </a:endParaRPr>
          </a:p>
          <a:p>
            <a:pPr marL="749300" marR="5080" indent="-279400">
              <a:lnSpc>
                <a:spcPct val="79400"/>
              </a:lnSpc>
              <a:spcBef>
                <a:spcPts val="670"/>
              </a:spcBef>
            </a:pPr>
            <a:r>
              <a:rPr sz="2600" dirty="0">
                <a:latin typeface="Arial"/>
                <a:cs typeface="Arial"/>
              </a:rPr>
              <a:t>– </a:t>
            </a:r>
            <a:r>
              <a:rPr sz="2600" spc="-5" dirty="0">
                <a:latin typeface="Calibri"/>
                <a:cs typeface="Calibri"/>
              </a:rPr>
              <a:t>Uncoiling allows for </a:t>
            </a:r>
            <a:r>
              <a:rPr sz="2600" spc="5" dirty="0" smtClean="0">
                <a:latin typeface="Calibri"/>
                <a:cs typeface="Calibri"/>
              </a:rPr>
              <a:t>transcrip</a:t>
            </a:r>
            <a:r>
              <a:rPr lang="en-US" sz="2600" spc="5" dirty="0" smtClean="0">
                <a:latin typeface="Calibri"/>
                <a:cs typeface="Calibri"/>
              </a:rPr>
              <a:t>ti</a:t>
            </a:r>
            <a:r>
              <a:rPr sz="2600" spc="5" dirty="0" smtClean="0">
                <a:latin typeface="Calibri"/>
                <a:cs typeface="Calibri"/>
              </a:rPr>
              <a:t>on </a:t>
            </a:r>
            <a:r>
              <a:rPr sz="2600" spc="-5" dirty="0">
                <a:latin typeface="Calibri"/>
                <a:cs typeface="Calibri"/>
              </a:rPr>
              <a:t>factors </a:t>
            </a:r>
            <a:r>
              <a:rPr sz="2600" dirty="0">
                <a:latin typeface="Calibri"/>
                <a:cs typeface="Calibri"/>
              </a:rPr>
              <a:t>to </a:t>
            </a:r>
            <a:r>
              <a:rPr sz="2600" spc="-5" dirty="0">
                <a:latin typeface="Calibri"/>
                <a:cs typeface="Calibri"/>
              </a:rPr>
              <a:t>access  DNA</a:t>
            </a:r>
            <a:endParaRPr sz="2600" dirty="0">
              <a:latin typeface="Calibri"/>
              <a:cs typeface="Calibri"/>
            </a:endParaRPr>
          </a:p>
        </p:txBody>
      </p:sp>
      <p:sp>
        <p:nvSpPr>
          <p:cNvPr id="5" name="object 5"/>
          <p:cNvSpPr/>
          <p:nvPr/>
        </p:nvSpPr>
        <p:spPr>
          <a:xfrm>
            <a:off x="2676525" y="3687763"/>
            <a:ext cx="1625600" cy="370205"/>
          </a:xfrm>
          <a:custGeom>
            <a:avLst/>
            <a:gdLst/>
            <a:ahLst/>
            <a:cxnLst/>
            <a:rect l="l" t="t" r="r" b="b"/>
            <a:pathLst>
              <a:path w="1625600" h="370204">
                <a:moveTo>
                  <a:pt x="0" y="0"/>
                </a:moveTo>
                <a:lnTo>
                  <a:pt x="1625599" y="0"/>
                </a:lnTo>
                <a:lnTo>
                  <a:pt x="1625599" y="369886"/>
                </a:lnTo>
                <a:lnTo>
                  <a:pt x="0" y="369886"/>
                </a:lnTo>
                <a:lnTo>
                  <a:pt x="0" y="0"/>
                </a:lnTo>
                <a:close/>
              </a:path>
            </a:pathLst>
          </a:custGeom>
          <a:ln w="9524">
            <a:solidFill>
              <a:srgbClr val="000000"/>
            </a:solidFill>
          </a:ln>
        </p:spPr>
        <p:txBody>
          <a:bodyPr wrap="square" lIns="0" tIns="0" rIns="0" bIns="0" rtlCol="0"/>
          <a:lstStyle/>
          <a:p>
            <a:endParaRPr/>
          </a:p>
        </p:txBody>
      </p:sp>
      <p:sp>
        <p:nvSpPr>
          <p:cNvPr id="6" name="object 6"/>
          <p:cNvSpPr txBox="1"/>
          <p:nvPr/>
        </p:nvSpPr>
        <p:spPr>
          <a:xfrm>
            <a:off x="2676525" y="3687763"/>
            <a:ext cx="1625600" cy="323164"/>
          </a:xfrm>
          <a:prstGeom prst="rect">
            <a:avLst/>
          </a:prstGeom>
          <a:ln w="9524">
            <a:solidFill>
              <a:srgbClr val="000000"/>
            </a:solidFill>
          </a:ln>
        </p:spPr>
        <p:txBody>
          <a:bodyPr vert="horz" wrap="square" lIns="0" tIns="45719" rIns="0" bIns="0" rtlCol="0">
            <a:spAutoFit/>
          </a:bodyPr>
          <a:lstStyle/>
          <a:p>
            <a:pPr marL="90805">
              <a:lnSpc>
                <a:spcPct val="100000"/>
              </a:lnSpc>
              <a:spcBef>
                <a:spcPts val="359"/>
              </a:spcBef>
            </a:pPr>
            <a:r>
              <a:rPr sz="1800" spc="5" dirty="0" smtClean="0">
                <a:latin typeface="Calibri"/>
                <a:cs typeface="Calibri"/>
              </a:rPr>
              <a:t>Re</a:t>
            </a:r>
            <a:r>
              <a:rPr lang="en-US" sz="1800" spc="5" dirty="0" smtClean="0">
                <a:latin typeface="Calibri"/>
                <a:cs typeface="Calibri"/>
              </a:rPr>
              <a:t>ti</a:t>
            </a:r>
            <a:r>
              <a:rPr sz="1800" spc="5" dirty="0" smtClean="0">
                <a:latin typeface="Calibri"/>
                <a:cs typeface="Calibri"/>
              </a:rPr>
              <a:t>noic</a:t>
            </a:r>
            <a:r>
              <a:rPr sz="1800" spc="-10" dirty="0" smtClean="0">
                <a:latin typeface="Calibri"/>
                <a:cs typeface="Calibri"/>
              </a:rPr>
              <a:t> </a:t>
            </a:r>
            <a:r>
              <a:rPr sz="1800" spc="-5" dirty="0">
                <a:latin typeface="Calibri"/>
                <a:cs typeface="Calibri"/>
              </a:rPr>
              <a:t>acid</a:t>
            </a:r>
            <a:endParaRPr sz="1800" dirty="0">
              <a:latin typeface="Calibri"/>
              <a:cs typeface="Calibri"/>
            </a:endParaRPr>
          </a:p>
        </p:txBody>
      </p:sp>
      <p:sp>
        <p:nvSpPr>
          <p:cNvPr id="7" name="object 7"/>
          <p:cNvSpPr/>
          <p:nvPr/>
        </p:nvSpPr>
        <p:spPr>
          <a:xfrm>
            <a:off x="3196243" y="3150523"/>
            <a:ext cx="295101" cy="60267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344862" y="3301806"/>
            <a:ext cx="0" cy="386080"/>
          </a:xfrm>
          <a:custGeom>
            <a:avLst/>
            <a:gdLst/>
            <a:ahLst/>
            <a:cxnLst/>
            <a:rect l="l" t="t" r="r" b="b"/>
            <a:pathLst>
              <a:path h="386079">
                <a:moveTo>
                  <a:pt x="0" y="385957"/>
                </a:moveTo>
                <a:lnTo>
                  <a:pt x="0" y="0"/>
                </a:lnTo>
              </a:path>
            </a:pathLst>
          </a:custGeom>
          <a:ln w="25399">
            <a:solidFill>
              <a:srgbClr val="6095C9"/>
            </a:solidFill>
          </a:ln>
        </p:spPr>
        <p:txBody>
          <a:bodyPr wrap="square" lIns="0" tIns="0" rIns="0" bIns="0" rtlCol="0"/>
          <a:lstStyle/>
          <a:p>
            <a:endParaRPr/>
          </a:p>
        </p:txBody>
      </p:sp>
      <p:sp>
        <p:nvSpPr>
          <p:cNvPr id="9" name="object 9"/>
          <p:cNvSpPr/>
          <p:nvPr/>
        </p:nvSpPr>
        <p:spPr>
          <a:xfrm>
            <a:off x="3285907" y="3276601"/>
            <a:ext cx="117909" cy="11590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2679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198" y="498158"/>
            <a:ext cx="7477202" cy="689932"/>
          </a:xfrm>
          <a:prstGeom prst="rect">
            <a:avLst/>
          </a:prstGeom>
        </p:spPr>
        <p:txBody>
          <a:bodyPr vert="horz" wrap="square" lIns="0" tIns="12700" rIns="0" bIns="0" rtlCol="0">
            <a:spAutoFit/>
          </a:bodyPr>
          <a:lstStyle/>
          <a:p>
            <a:pPr marL="12700">
              <a:lnSpc>
                <a:spcPct val="100000"/>
              </a:lnSpc>
              <a:spcBef>
                <a:spcPts val="100"/>
              </a:spcBef>
            </a:pPr>
            <a:r>
              <a:rPr spc="25" dirty="0" smtClean="0"/>
              <a:t>Func</a:t>
            </a:r>
            <a:r>
              <a:rPr lang="en-US" spc="25" dirty="0" smtClean="0"/>
              <a:t>ti</a:t>
            </a:r>
            <a:r>
              <a:rPr spc="25" dirty="0" smtClean="0"/>
              <a:t>ons </a:t>
            </a:r>
            <a:r>
              <a:rPr dirty="0"/>
              <a:t>– </a:t>
            </a:r>
            <a:r>
              <a:rPr spc="-5" dirty="0"/>
              <a:t>Cell</a:t>
            </a:r>
            <a:r>
              <a:rPr spc="-95" dirty="0"/>
              <a:t> </a:t>
            </a:r>
            <a:r>
              <a:rPr spc="35" dirty="0" smtClean="0"/>
              <a:t>Diﬀeren</a:t>
            </a:r>
            <a:r>
              <a:rPr lang="en-US" spc="35" dirty="0" smtClean="0"/>
              <a:t>ti</a:t>
            </a:r>
            <a:r>
              <a:rPr spc="35" dirty="0" smtClean="0"/>
              <a:t>a</a:t>
            </a:r>
            <a:r>
              <a:rPr lang="en-US" spc="35" dirty="0" smtClean="0"/>
              <a:t>ti</a:t>
            </a:r>
            <a:r>
              <a:rPr spc="35" dirty="0" smtClean="0"/>
              <a:t>on</a:t>
            </a:r>
            <a:endParaRPr spc="35" dirty="0"/>
          </a:p>
        </p:txBody>
      </p:sp>
      <p:sp>
        <p:nvSpPr>
          <p:cNvPr id="3" name="object 3"/>
          <p:cNvSpPr txBox="1"/>
          <p:nvPr/>
        </p:nvSpPr>
        <p:spPr>
          <a:xfrm>
            <a:off x="535939" y="1633220"/>
            <a:ext cx="7841615" cy="170559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smtClean="0">
                <a:latin typeface="Calibri"/>
                <a:cs typeface="Calibri"/>
              </a:rPr>
              <a:t>Kera</a:t>
            </a:r>
            <a:r>
              <a:rPr lang="en-US" sz="3200" spc="5" dirty="0" smtClean="0">
                <a:latin typeface="Calibri"/>
                <a:cs typeface="Calibri"/>
              </a:rPr>
              <a:t>ti</a:t>
            </a:r>
            <a:r>
              <a:rPr sz="3200" spc="5" dirty="0" smtClean="0">
                <a:latin typeface="Calibri"/>
                <a:cs typeface="Calibri"/>
              </a:rPr>
              <a:t>nocytes </a:t>
            </a:r>
            <a:r>
              <a:rPr sz="3200" spc="-5" dirty="0">
                <a:latin typeface="Calibri"/>
                <a:cs typeface="Calibri"/>
              </a:rPr>
              <a:t>secrete </a:t>
            </a:r>
            <a:r>
              <a:rPr sz="3200" dirty="0">
                <a:latin typeface="Calibri"/>
                <a:cs typeface="Calibri"/>
              </a:rPr>
              <a:t>a </a:t>
            </a:r>
            <a:r>
              <a:rPr sz="3200" spc="-5" dirty="0">
                <a:latin typeface="Calibri"/>
                <a:cs typeface="Calibri"/>
              </a:rPr>
              <a:t>protein called</a:t>
            </a:r>
            <a:r>
              <a:rPr sz="3200" spc="25" dirty="0">
                <a:latin typeface="Calibri"/>
                <a:cs typeface="Calibri"/>
              </a:rPr>
              <a:t> </a:t>
            </a:r>
            <a:r>
              <a:rPr sz="3200" spc="25" dirty="0" smtClean="0">
                <a:latin typeface="Calibri"/>
                <a:cs typeface="Calibri"/>
              </a:rPr>
              <a:t>kera</a:t>
            </a:r>
            <a:r>
              <a:rPr lang="en-US" sz="3200" spc="25" dirty="0" smtClean="0">
                <a:latin typeface="Calibri"/>
                <a:cs typeface="Calibri"/>
              </a:rPr>
              <a:t>ti</a:t>
            </a:r>
            <a:r>
              <a:rPr sz="3200" spc="25" dirty="0" smtClean="0">
                <a:latin typeface="Calibri"/>
                <a:cs typeface="Calibri"/>
              </a:rPr>
              <a:t>n</a:t>
            </a:r>
            <a:endParaRPr sz="3200" dirty="0">
              <a:latin typeface="Calibri"/>
              <a:cs typeface="Calibri"/>
            </a:endParaRPr>
          </a:p>
          <a:p>
            <a:pPr>
              <a:lnSpc>
                <a:spcPct val="100000"/>
              </a:lnSpc>
              <a:spcBef>
                <a:spcPts val="35"/>
              </a:spcBef>
              <a:buFont typeface="Arial"/>
              <a:buChar char="•"/>
            </a:pPr>
            <a:endParaRPr sz="4600" dirty="0">
              <a:latin typeface="Times New Roman"/>
              <a:cs typeface="Times New Roman"/>
            </a:endParaRPr>
          </a:p>
          <a:p>
            <a:pPr marL="355600" indent="-342900">
              <a:lnSpc>
                <a:spcPct val="100000"/>
              </a:lnSpc>
              <a:buFont typeface="Arial"/>
              <a:buChar char="•"/>
              <a:tabLst>
                <a:tab pos="354965" algn="l"/>
                <a:tab pos="355600" algn="l"/>
              </a:tabLst>
            </a:pPr>
            <a:r>
              <a:rPr sz="3200" spc="-5" dirty="0">
                <a:latin typeface="Calibri"/>
                <a:cs typeface="Calibri"/>
              </a:rPr>
              <a:t>Mature epithelial </a:t>
            </a:r>
            <a:r>
              <a:rPr sz="3200" dirty="0">
                <a:latin typeface="Calibri"/>
                <a:cs typeface="Calibri"/>
              </a:rPr>
              <a:t>cells </a:t>
            </a:r>
            <a:r>
              <a:rPr sz="3200" spc="-5" dirty="0">
                <a:latin typeface="Calibri"/>
                <a:cs typeface="Calibri"/>
              </a:rPr>
              <a:t>secrete</a:t>
            </a:r>
            <a:r>
              <a:rPr sz="3200" spc="0" dirty="0">
                <a:latin typeface="Calibri"/>
                <a:cs typeface="Calibri"/>
              </a:rPr>
              <a:t> </a:t>
            </a:r>
            <a:r>
              <a:rPr sz="3200" spc="-5" dirty="0">
                <a:latin typeface="Calibri"/>
                <a:cs typeface="Calibri"/>
              </a:rPr>
              <a:t>mucous</a:t>
            </a:r>
            <a:endParaRPr sz="3200" dirty="0">
              <a:latin typeface="Calibri"/>
              <a:cs typeface="Calibri"/>
            </a:endParaRPr>
          </a:p>
        </p:txBody>
      </p:sp>
      <p:sp>
        <p:nvSpPr>
          <p:cNvPr id="4" name="object 4"/>
          <p:cNvSpPr txBox="1"/>
          <p:nvPr/>
        </p:nvSpPr>
        <p:spPr>
          <a:xfrm>
            <a:off x="535939" y="4550155"/>
            <a:ext cx="7625715" cy="1495425"/>
          </a:xfrm>
          <a:prstGeom prst="rect">
            <a:avLst/>
          </a:prstGeom>
        </p:spPr>
        <p:txBody>
          <a:bodyPr vert="horz" wrap="square" lIns="0" tIns="8890" rIns="0" bIns="0" rtlCol="0">
            <a:spAutoFit/>
          </a:bodyPr>
          <a:lstStyle/>
          <a:p>
            <a:pPr marL="355600" marR="5080" indent="-342900" algn="just">
              <a:lnSpc>
                <a:spcPct val="100699"/>
              </a:lnSpc>
              <a:spcBef>
                <a:spcPts val="70"/>
              </a:spcBef>
              <a:buFont typeface="Arial"/>
              <a:buChar char="•"/>
              <a:tabLst>
                <a:tab pos="355600" algn="l"/>
              </a:tabLst>
            </a:pPr>
            <a:r>
              <a:rPr sz="3200" spc="-5" dirty="0">
                <a:latin typeface="Calibri"/>
                <a:cs typeface="Calibri"/>
              </a:rPr>
              <a:t>What problems could occur </a:t>
            </a:r>
            <a:r>
              <a:rPr sz="3200" dirty="0">
                <a:latin typeface="Calibri"/>
                <a:cs typeface="Calibri"/>
              </a:rPr>
              <a:t>if </a:t>
            </a:r>
            <a:r>
              <a:rPr sz="3200" spc="5" dirty="0" smtClean="0">
                <a:latin typeface="Calibri"/>
                <a:cs typeface="Calibri"/>
              </a:rPr>
              <a:t>kera</a:t>
            </a:r>
            <a:r>
              <a:rPr lang="en-US" sz="3200" spc="5" dirty="0" smtClean="0">
                <a:latin typeface="Calibri"/>
                <a:cs typeface="Calibri"/>
              </a:rPr>
              <a:t>ti</a:t>
            </a:r>
            <a:r>
              <a:rPr sz="3200" spc="5" dirty="0" smtClean="0">
                <a:latin typeface="Calibri"/>
                <a:cs typeface="Calibri"/>
              </a:rPr>
              <a:t>nocytes  </a:t>
            </a:r>
            <a:r>
              <a:rPr sz="3200" spc="-5" dirty="0">
                <a:latin typeface="Calibri"/>
                <a:cs typeface="Calibri"/>
              </a:rPr>
              <a:t>took </a:t>
            </a:r>
            <a:r>
              <a:rPr sz="3200" dirty="0">
                <a:latin typeface="Calibri"/>
                <a:cs typeface="Calibri"/>
              </a:rPr>
              <a:t>the </a:t>
            </a:r>
            <a:r>
              <a:rPr sz="3200" spc="-5" dirty="0">
                <a:latin typeface="Calibri"/>
                <a:cs typeface="Calibri"/>
              </a:rPr>
              <a:t>place of mature epithelial </a:t>
            </a:r>
            <a:r>
              <a:rPr sz="3200" dirty="0">
                <a:latin typeface="Calibri"/>
                <a:cs typeface="Calibri"/>
              </a:rPr>
              <a:t>cells </a:t>
            </a:r>
            <a:r>
              <a:rPr sz="3200" spc="-5" dirty="0">
                <a:latin typeface="Calibri"/>
                <a:cs typeface="Calibri"/>
              </a:rPr>
              <a:t>(d/t  vitamin </a:t>
            </a:r>
            <a:r>
              <a:rPr sz="3200" dirty="0">
                <a:latin typeface="Calibri"/>
                <a:cs typeface="Calibri"/>
              </a:rPr>
              <a:t>A </a:t>
            </a:r>
            <a:r>
              <a:rPr sz="3200" spc="-5" dirty="0">
                <a:latin typeface="Calibri"/>
                <a:cs typeface="Calibri"/>
              </a:rPr>
              <a:t>deﬁciency)?</a:t>
            </a:r>
            <a:endParaRPr sz="3200" dirty="0">
              <a:latin typeface="Calibri"/>
              <a:cs typeface="Calibri"/>
            </a:endParaRPr>
          </a:p>
        </p:txBody>
      </p:sp>
    </p:spTree>
    <p:extLst>
      <p:ext uri="{BB962C8B-B14F-4D97-AF65-F5344CB8AC3E}">
        <p14:creationId xmlns:p14="http://schemas.microsoft.com/office/powerpoint/2010/main" val="284006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0351" y="498158"/>
            <a:ext cx="2367280" cy="695960"/>
          </a:xfrm>
          <a:prstGeom prst="rect">
            <a:avLst/>
          </a:prstGeom>
        </p:spPr>
        <p:txBody>
          <a:bodyPr vert="horz" wrap="square" lIns="0" tIns="12700" rIns="0" bIns="0" rtlCol="0">
            <a:spAutoFit/>
          </a:bodyPr>
          <a:lstStyle/>
          <a:p>
            <a:pPr marL="12700">
              <a:lnSpc>
                <a:spcPct val="100000"/>
              </a:lnSpc>
              <a:spcBef>
                <a:spcPts val="100"/>
              </a:spcBef>
            </a:pPr>
            <a:r>
              <a:rPr spc="-5" dirty="0"/>
              <a:t>Deﬁciency</a:t>
            </a:r>
          </a:p>
        </p:txBody>
      </p:sp>
      <p:sp>
        <p:nvSpPr>
          <p:cNvPr id="3" name="object 3"/>
          <p:cNvSpPr/>
          <p:nvPr/>
        </p:nvSpPr>
        <p:spPr>
          <a:xfrm>
            <a:off x="5248275" y="1704976"/>
            <a:ext cx="3246436" cy="22097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78475" y="5365750"/>
            <a:ext cx="1063623" cy="13334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19890" y="4852009"/>
            <a:ext cx="2163096" cy="190779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03650" y="5326062"/>
            <a:ext cx="1049337" cy="136207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58140" y="1567686"/>
            <a:ext cx="6663690" cy="2941190"/>
          </a:xfrm>
          <a:prstGeom prst="rect">
            <a:avLst/>
          </a:prstGeom>
        </p:spPr>
        <p:txBody>
          <a:bodyPr vert="horz" wrap="square" lIns="0" tIns="78105" rIns="0" bIns="0" rtlCol="0">
            <a:spAutoFit/>
          </a:bodyPr>
          <a:lstStyle/>
          <a:p>
            <a:pPr marL="533400" indent="-342900">
              <a:lnSpc>
                <a:spcPct val="100000"/>
              </a:lnSpc>
              <a:spcBef>
                <a:spcPts val="615"/>
              </a:spcBef>
              <a:buFont typeface="Arial"/>
              <a:buChar char="•"/>
              <a:tabLst>
                <a:tab pos="532765" algn="l"/>
                <a:tab pos="533400" algn="l"/>
              </a:tabLst>
            </a:pPr>
            <a:r>
              <a:rPr sz="3200" spc="25" dirty="0" smtClean="0">
                <a:latin typeface="Calibri"/>
                <a:cs typeface="Calibri"/>
              </a:rPr>
              <a:t>Kera</a:t>
            </a:r>
            <a:r>
              <a:rPr lang="en-US" sz="3200" spc="25" dirty="0" smtClean="0">
                <a:latin typeface="Calibri"/>
                <a:cs typeface="Calibri"/>
              </a:rPr>
              <a:t>ti</a:t>
            </a:r>
            <a:r>
              <a:rPr sz="3200" spc="25" dirty="0" smtClean="0">
                <a:latin typeface="Calibri"/>
                <a:cs typeface="Calibri"/>
              </a:rPr>
              <a:t>n</a:t>
            </a:r>
            <a:r>
              <a:rPr sz="3200" spc="-5" dirty="0" smtClean="0">
                <a:latin typeface="Calibri"/>
                <a:cs typeface="Calibri"/>
              </a:rPr>
              <a:t> </a:t>
            </a:r>
            <a:r>
              <a:rPr sz="3200" spc="5" dirty="0" smtClean="0">
                <a:latin typeface="Calibri"/>
                <a:cs typeface="Calibri"/>
              </a:rPr>
              <a:t>accumula</a:t>
            </a:r>
            <a:r>
              <a:rPr lang="en-US" sz="3200" spc="5" dirty="0" smtClean="0">
                <a:latin typeface="Calibri"/>
                <a:cs typeface="Calibri"/>
              </a:rPr>
              <a:t>ti</a:t>
            </a:r>
            <a:r>
              <a:rPr sz="3200" spc="5" dirty="0" smtClean="0">
                <a:latin typeface="Calibri"/>
                <a:cs typeface="Calibri"/>
              </a:rPr>
              <a:t>on</a:t>
            </a:r>
            <a:r>
              <a:rPr sz="3200" spc="5" dirty="0">
                <a:latin typeface="Calibri"/>
                <a:cs typeface="Calibri"/>
              </a:rPr>
              <a:t>:</a:t>
            </a:r>
            <a:endParaRPr sz="3200" dirty="0">
              <a:latin typeface="Calibri"/>
              <a:cs typeface="Calibri"/>
            </a:endParaRPr>
          </a:p>
          <a:p>
            <a:pPr marL="12700" marR="3209290">
              <a:lnSpc>
                <a:spcPct val="100000"/>
              </a:lnSpc>
              <a:spcBef>
                <a:spcPts val="320"/>
              </a:spcBef>
            </a:pPr>
            <a:r>
              <a:rPr sz="2000" dirty="0">
                <a:latin typeface="Calibri"/>
                <a:cs typeface="Calibri"/>
              </a:rPr>
              <a:t>Skin, GI, </a:t>
            </a:r>
            <a:r>
              <a:rPr sz="2000" spc="-5" dirty="0">
                <a:latin typeface="Calibri"/>
                <a:cs typeface="Calibri"/>
              </a:rPr>
              <a:t>urinary tract, respiratory  tract,</a:t>
            </a:r>
            <a:r>
              <a:rPr sz="2000" spc="-10" dirty="0">
                <a:latin typeface="Calibri"/>
                <a:cs typeface="Calibri"/>
              </a:rPr>
              <a:t> </a:t>
            </a:r>
            <a:r>
              <a:rPr sz="2000" spc="-5" dirty="0">
                <a:latin typeface="Calibri"/>
                <a:cs typeface="Calibri"/>
              </a:rPr>
              <a:t>eyes</a:t>
            </a:r>
            <a:endParaRPr sz="2000" dirty="0">
              <a:latin typeface="Calibri"/>
              <a:cs typeface="Calibri"/>
            </a:endParaRPr>
          </a:p>
          <a:p>
            <a:pPr>
              <a:lnSpc>
                <a:spcPct val="100000"/>
              </a:lnSpc>
              <a:spcBef>
                <a:spcPts val="45"/>
              </a:spcBef>
            </a:pPr>
            <a:endParaRPr sz="2050" dirty="0">
              <a:latin typeface="Times New Roman"/>
              <a:cs typeface="Times New Roman"/>
            </a:endParaRPr>
          </a:p>
          <a:p>
            <a:pPr marL="12700">
              <a:lnSpc>
                <a:spcPct val="100000"/>
              </a:lnSpc>
            </a:pPr>
            <a:r>
              <a:rPr sz="2000" spc="-5" dirty="0">
                <a:latin typeface="Calibri"/>
                <a:cs typeface="Calibri"/>
              </a:rPr>
              <a:t>Xeropthlamia </a:t>
            </a:r>
            <a:r>
              <a:rPr sz="2000" spc="-980" dirty="0">
                <a:latin typeface="Wingdings"/>
                <a:cs typeface="Wingdings"/>
              </a:rPr>
              <a:t></a:t>
            </a:r>
            <a:endParaRPr sz="2000" dirty="0">
              <a:latin typeface="Wingdings"/>
              <a:cs typeface="Wingdings"/>
            </a:endParaRPr>
          </a:p>
          <a:p>
            <a:pPr marL="12700">
              <a:lnSpc>
                <a:spcPct val="100000"/>
              </a:lnSpc>
            </a:pPr>
            <a:r>
              <a:rPr sz="2000" dirty="0">
                <a:latin typeface="Calibri"/>
                <a:cs typeface="Calibri"/>
              </a:rPr>
              <a:t># </a:t>
            </a:r>
            <a:r>
              <a:rPr sz="2000" spc="-5" dirty="0">
                <a:latin typeface="Calibri"/>
                <a:cs typeface="Calibri"/>
              </a:rPr>
              <a:t>cause of blindness</a:t>
            </a:r>
            <a:r>
              <a:rPr sz="2000" dirty="0">
                <a:latin typeface="Calibri"/>
                <a:cs typeface="Calibri"/>
              </a:rPr>
              <a:t> </a:t>
            </a:r>
            <a:r>
              <a:rPr sz="2000" spc="-5" dirty="0">
                <a:latin typeface="Calibri"/>
                <a:cs typeface="Calibri"/>
              </a:rPr>
              <a:t>worldwide</a:t>
            </a:r>
            <a:endParaRPr sz="2000" dirty="0">
              <a:latin typeface="Calibri"/>
              <a:cs typeface="Calibri"/>
            </a:endParaRPr>
          </a:p>
          <a:p>
            <a:pPr>
              <a:lnSpc>
                <a:spcPct val="100000"/>
              </a:lnSpc>
              <a:spcBef>
                <a:spcPts val="20"/>
              </a:spcBef>
            </a:pPr>
            <a:endParaRPr sz="1900" dirty="0">
              <a:latin typeface="Times New Roman"/>
              <a:cs typeface="Times New Roman"/>
            </a:endParaRPr>
          </a:p>
          <a:p>
            <a:pPr marL="533400" indent="-342900">
              <a:lnSpc>
                <a:spcPct val="100000"/>
              </a:lnSpc>
              <a:buFont typeface="Arial"/>
              <a:buChar char="•"/>
              <a:tabLst>
                <a:tab pos="532765" algn="l"/>
                <a:tab pos="533400" algn="l"/>
              </a:tabLst>
            </a:pPr>
            <a:r>
              <a:rPr sz="3200" spc="5" dirty="0" smtClean="0">
                <a:latin typeface="Calibri"/>
                <a:cs typeface="Calibri"/>
              </a:rPr>
              <a:t>Deteriora</a:t>
            </a:r>
            <a:r>
              <a:rPr lang="en-US" sz="3200" spc="5" dirty="0" smtClean="0">
                <a:latin typeface="Calibri"/>
                <a:cs typeface="Calibri"/>
              </a:rPr>
              <a:t>ti</a:t>
            </a:r>
            <a:r>
              <a:rPr sz="3200" spc="5" dirty="0" smtClean="0">
                <a:latin typeface="Calibri"/>
                <a:cs typeface="Calibri"/>
              </a:rPr>
              <a:t>on </a:t>
            </a:r>
            <a:r>
              <a:rPr sz="3200" spc="-5" dirty="0">
                <a:latin typeface="Calibri"/>
                <a:cs typeface="Calibri"/>
              </a:rPr>
              <a:t>of mucous</a:t>
            </a:r>
            <a:r>
              <a:rPr sz="3200" spc="-20" dirty="0">
                <a:latin typeface="Calibri"/>
                <a:cs typeface="Calibri"/>
              </a:rPr>
              <a:t> </a:t>
            </a:r>
            <a:r>
              <a:rPr sz="3200" spc="-5" dirty="0">
                <a:latin typeface="Calibri"/>
                <a:cs typeface="Calibri"/>
              </a:rPr>
              <a:t>membranes</a:t>
            </a:r>
            <a:endParaRPr sz="3200" dirty="0">
              <a:latin typeface="Calibri"/>
              <a:cs typeface="Calibri"/>
            </a:endParaRPr>
          </a:p>
        </p:txBody>
      </p:sp>
      <p:sp>
        <p:nvSpPr>
          <p:cNvPr id="8" name="object 8"/>
          <p:cNvSpPr/>
          <p:nvPr/>
        </p:nvSpPr>
        <p:spPr>
          <a:xfrm>
            <a:off x="3803650" y="2668588"/>
            <a:ext cx="1200148" cy="1090611"/>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1883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8986" y="498158"/>
            <a:ext cx="4269014" cy="695960"/>
          </a:xfrm>
          <a:prstGeom prst="rect">
            <a:avLst/>
          </a:prstGeom>
        </p:spPr>
        <p:txBody>
          <a:bodyPr vert="horz" wrap="square" lIns="0" tIns="12700" rIns="0" bIns="0" rtlCol="0">
            <a:spAutoFit/>
          </a:bodyPr>
          <a:lstStyle/>
          <a:p>
            <a:pPr marL="12700">
              <a:lnSpc>
                <a:spcPct val="100000"/>
              </a:lnSpc>
              <a:spcBef>
                <a:spcPts val="100"/>
              </a:spcBef>
            </a:pPr>
            <a:r>
              <a:rPr spc="25" dirty="0" smtClean="0"/>
              <a:t>Func</a:t>
            </a:r>
            <a:r>
              <a:rPr lang="en-US" spc="25" dirty="0" smtClean="0"/>
              <a:t>ti</a:t>
            </a:r>
            <a:r>
              <a:rPr spc="25" dirty="0" smtClean="0"/>
              <a:t>ons </a:t>
            </a:r>
            <a:r>
              <a:rPr spc="-900" dirty="0"/>
              <a:t>-­‐</a:t>
            </a:r>
            <a:r>
              <a:rPr spc="-850" dirty="0"/>
              <a:t> </a:t>
            </a:r>
            <a:r>
              <a:rPr lang="en-US" spc="-850" dirty="0" smtClean="0"/>
              <a:t>     </a:t>
            </a:r>
            <a:r>
              <a:rPr spc="-5" dirty="0" smtClean="0"/>
              <a:t>Other</a:t>
            </a:r>
            <a:endParaRPr spc="-5" dirty="0"/>
          </a:p>
        </p:txBody>
      </p:sp>
      <p:sp>
        <p:nvSpPr>
          <p:cNvPr id="3" name="object 3"/>
          <p:cNvSpPr txBox="1">
            <a:spLocks noGrp="1"/>
          </p:cNvSpPr>
          <p:nvPr>
            <p:ph type="body" idx="1"/>
          </p:nvPr>
        </p:nvSpPr>
        <p:spPr>
          <a:prstGeom prst="rect">
            <a:avLst/>
          </a:prstGeom>
        </p:spPr>
        <p:txBody>
          <a:bodyPr vert="horz" wrap="square" lIns="0" tIns="104139" rIns="0" bIns="0" rtlCol="0">
            <a:spAutoFit/>
          </a:bodyPr>
          <a:lstStyle/>
          <a:p>
            <a:pPr marL="358775" indent="-342900">
              <a:lnSpc>
                <a:spcPct val="100000"/>
              </a:lnSpc>
              <a:spcBef>
                <a:spcPts val="819"/>
              </a:spcBef>
              <a:buFont typeface="Arial"/>
              <a:buChar char="•"/>
              <a:tabLst>
                <a:tab pos="358140" algn="l"/>
                <a:tab pos="358775" algn="l"/>
              </a:tabLst>
            </a:pPr>
            <a:r>
              <a:rPr spc="-5" dirty="0"/>
              <a:t>Bone growth </a:t>
            </a:r>
            <a:r>
              <a:rPr dirty="0"/>
              <a:t>– </a:t>
            </a:r>
            <a:r>
              <a:rPr spc="10" dirty="0" smtClean="0"/>
              <a:t>s</a:t>
            </a:r>
            <a:r>
              <a:rPr lang="en-US" spc="10" dirty="0" smtClean="0"/>
              <a:t>ti</a:t>
            </a:r>
            <a:r>
              <a:rPr spc="10" dirty="0" smtClean="0"/>
              <a:t>mulates</a:t>
            </a:r>
            <a:r>
              <a:rPr dirty="0" smtClean="0"/>
              <a:t> </a:t>
            </a:r>
            <a:r>
              <a:rPr spc="-5" dirty="0"/>
              <a:t>osteoclasts</a:t>
            </a:r>
          </a:p>
          <a:p>
            <a:pPr marL="758825" lvl="1" indent="-285750">
              <a:lnSpc>
                <a:spcPct val="100000"/>
              </a:lnSpc>
              <a:spcBef>
                <a:spcPts val="635"/>
              </a:spcBef>
              <a:buFont typeface="Arial"/>
              <a:buChar char="–"/>
              <a:tabLst>
                <a:tab pos="758825" algn="l"/>
              </a:tabLst>
            </a:pPr>
            <a:r>
              <a:rPr sz="2800" spc="-5" dirty="0">
                <a:latin typeface="Calibri"/>
                <a:cs typeface="Calibri"/>
              </a:rPr>
              <a:t>Vitamin </a:t>
            </a:r>
            <a:r>
              <a:rPr sz="2800" dirty="0">
                <a:latin typeface="Calibri"/>
                <a:cs typeface="Calibri"/>
              </a:rPr>
              <a:t>A </a:t>
            </a:r>
            <a:r>
              <a:rPr sz="2800" spc="-5" dirty="0">
                <a:latin typeface="Calibri"/>
                <a:cs typeface="Calibri"/>
              </a:rPr>
              <a:t>deﬁciency: </a:t>
            </a:r>
            <a:r>
              <a:rPr sz="2800" dirty="0">
                <a:latin typeface="Calibri"/>
                <a:cs typeface="Calibri"/>
              </a:rPr>
              <a:t>too </a:t>
            </a:r>
            <a:r>
              <a:rPr sz="2800" spc="-5" dirty="0">
                <a:latin typeface="Calibri"/>
                <a:cs typeface="Calibri"/>
              </a:rPr>
              <a:t>much mineral</a:t>
            </a:r>
            <a:r>
              <a:rPr sz="2800" spc="25" dirty="0">
                <a:latin typeface="Calibri"/>
                <a:cs typeface="Calibri"/>
              </a:rPr>
              <a:t> </a:t>
            </a:r>
            <a:r>
              <a:rPr sz="2800" spc="10" dirty="0" smtClean="0">
                <a:latin typeface="Calibri"/>
                <a:cs typeface="Calibri"/>
              </a:rPr>
              <a:t>deposi</a:t>
            </a:r>
            <a:r>
              <a:rPr lang="en-US" sz="2800" spc="10" dirty="0" smtClean="0">
                <a:latin typeface="Calibri"/>
                <a:cs typeface="Calibri"/>
              </a:rPr>
              <a:t>ti</a:t>
            </a:r>
            <a:r>
              <a:rPr sz="2800" spc="10" dirty="0" smtClean="0">
                <a:latin typeface="Calibri"/>
                <a:cs typeface="Calibri"/>
              </a:rPr>
              <a:t>on</a:t>
            </a:r>
            <a:endParaRPr sz="2800" dirty="0">
              <a:latin typeface="Calibri"/>
              <a:cs typeface="Calibri"/>
            </a:endParaRPr>
          </a:p>
          <a:p>
            <a:pPr marL="758825" lvl="1" indent="-285750">
              <a:lnSpc>
                <a:spcPct val="100000"/>
              </a:lnSpc>
              <a:spcBef>
                <a:spcPts val="640"/>
              </a:spcBef>
              <a:buFont typeface="Arial"/>
              <a:buChar char="–"/>
              <a:tabLst>
                <a:tab pos="758825" algn="l"/>
              </a:tabLst>
            </a:pPr>
            <a:r>
              <a:rPr sz="2800" spc="-5" dirty="0">
                <a:latin typeface="Calibri"/>
                <a:cs typeface="Calibri"/>
              </a:rPr>
              <a:t>Vitamin </a:t>
            </a:r>
            <a:r>
              <a:rPr sz="2800" dirty="0">
                <a:latin typeface="Calibri"/>
                <a:cs typeface="Calibri"/>
              </a:rPr>
              <a:t>A </a:t>
            </a:r>
            <a:r>
              <a:rPr sz="2800" spc="-5" dirty="0">
                <a:latin typeface="Calibri"/>
                <a:cs typeface="Calibri"/>
              </a:rPr>
              <a:t>toxicity: accelerated bone</a:t>
            </a:r>
            <a:r>
              <a:rPr sz="2800" spc="25" dirty="0">
                <a:latin typeface="Calibri"/>
                <a:cs typeface="Calibri"/>
              </a:rPr>
              <a:t> </a:t>
            </a:r>
            <a:r>
              <a:rPr sz="2800" spc="-5" dirty="0">
                <a:latin typeface="Calibri"/>
                <a:cs typeface="Calibri"/>
              </a:rPr>
              <a:t>breakdown</a:t>
            </a:r>
            <a:endParaRPr sz="2800" dirty="0">
              <a:latin typeface="Calibri"/>
              <a:cs typeface="Calibri"/>
            </a:endParaRPr>
          </a:p>
          <a:p>
            <a:pPr marL="358775" indent="-342900">
              <a:lnSpc>
                <a:spcPct val="100000"/>
              </a:lnSpc>
              <a:spcBef>
                <a:spcPts val="835"/>
              </a:spcBef>
              <a:buFont typeface="Arial"/>
              <a:buChar char="•"/>
              <a:tabLst>
                <a:tab pos="358140" algn="l"/>
                <a:tab pos="358775" algn="l"/>
              </a:tabLst>
            </a:pPr>
            <a:r>
              <a:rPr spc="-5" dirty="0"/>
              <a:t>Hematopoiesis</a:t>
            </a:r>
          </a:p>
          <a:p>
            <a:pPr marL="758825" lvl="1" indent="-285750">
              <a:lnSpc>
                <a:spcPct val="100000"/>
              </a:lnSpc>
              <a:spcBef>
                <a:spcPts val="665"/>
              </a:spcBef>
              <a:buFont typeface="Arial"/>
              <a:buChar char="–"/>
              <a:tabLst>
                <a:tab pos="758825" algn="l"/>
              </a:tabLst>
            </a:pPr>
            <a:r>
              <a:rPr sz="2800" spc="-5" dirty="0">
                <a:latin typeface="Calibri"/>
                <a:cs typeface="Calibri"/>
              </a:rPr>
              <a:t>Vitamin </a:t>
            </a:r>
            <a:r>
              <a:rPr sz="2800" dirty="0">
                <a:latin typeface="Calibri"/>
                <a:cs typeface="Calibri"/>
              </a:rPr>
              <a:t>A deﬁciency </a:t>
            </a:r>
            <a:r>
              <a:rPr sz="2800" spc="-5" dirty="0">
                <a:latin typeface="Calibri"/>
                <a:cs typeface="Calibri"/>
              </a:rPr>
              <a:t>results</a:t>
            </a:r>
            <a:r>
              <a:rPr sz="2800" dirty="0">
                <a:latin typeface="Calibri"/>
                <a:cs typeface="Calibri"/>
              </a:rPr>
              <a:t> in:</a:t>
            </a:r>
          </a:p>
          <a:p>
            <a:pPr marL="1158875" lvl="2" indent="-228600">
              <a:lnSpc>
                <a:spcPct val="100000"/>
              </a:lnSpc>
              <a:spcBef>
                <a:spcPts val="540"/>
              </a:spcBef>
              <a:buFont typeface="Arial"/>
              <a:buChar char="•"/>
              <a:tabLst>
                <a:tab pos="1158875" algn="l"/>
              </a:tabLst>
            </a:pPr>
            <a:r>
              <a:rPr sz="2400" spc="-5" dirty="0">
                <a:latin typeface="Calibri"/>
                <a:cs typeface="Calibri"/>
              </a:rPr>
              <a:t>Decreased </a:t>
            </a:r>
            <a:r>
              <a:rPr sz="2400" spc="0" dirty="0" smtClean="0">
                <a:latin typeface="Calibri"/>
                <a:cs typeface="Calibri"/>
              </a:rPr>
              <a:t>incorpora</a:t>
            </a:r>
            <a:r>
              <a:rPr lang="en-US" sz="2400" spc="0" dirty="0" smtClean="0">
                <a:latin typeface="Calibri"/>
                <a:cs typeface="Calibri"/>
              </a:rPr>
              <a:t>ti</a:t>
            </a:r>
            <a:r>
              <a:rPr sz="2400" spc="0" dirty="0" smtClean="0">
                <a:latin typeface="Calibri"/>
                <a:cs typeface="Calibri"/>
              </a:rPr>
              <a:t>on </a:t>
            </a:r>
            <a:r>
              <a:rPr sz="2400" spc="-5" dirty="0">
                <a:latin typeface="Calibri"/>
                <a:cs typeface="Calibri"/>
              </a:rPr>
              <a:t>of iron </a:t>
            </a:r>
            <a:r>
              <a:rPr sz="2400" dirty="0">
                <a:latin typeface="Calibri"/>
                <a:cs typeface="Calibri"/>
              </a:rPr>
              <a:t>into</a:t>
            </a:r>
            <a:r>
              <a:rPr sz="2400" spc="5" dirty="0">
                <a:latin typeface="Calibri"/>
                <a:cs typeface="Calibri"/>
              </a:rPr>
              <a:t> </a:t>
            </a:r>
            <a:r>
              <a:rPr sz="2400" spc="-5" dirty="0">
                <a:latin typeface="Calibri"/>
                <a:cs typeface="Calibri"/>
              </a:rPr>
              <a:t>RBC</a:t>
            </a:r>
            <a:endParaRPr sz="2400" dirty="0">
              <a:latin typeface="Calibri"/>
              <a:cs typeface="Calibri"/>
            </a:endParaRPr>
          </a:p>
          <a:p>
            <a:pPr marL="1158875" lvl="2" indent="-228600">
              <a:lnSpc>
                <a:spcPct val="100000"/>
              </a:lnSpc>
              <a:spcBef>
                <a:spcPts val="620"/>
              </a:spcBef>
              <a:buFont typeface="Arial"/>
              <a:buChar char="•"/>
              <a:tabLst>
                <a:tab pos="1158875" algn="l"/>
              </a:tabLst>
            </a:pPr>
            <a:r>
              <a:rPr sz="2400" spc="-5" dirty="0">
                <a:latin typeface="Calibri"/>
                <a:cs typeface="Calibri"/>
              </a:rPr>
              <a:t>Decreased </a:t>
            </a:r>
            <a:r>
              <a:rPr sz="2400" spc="5" dirty="0" smtClean="0">
                <a:latin typeface="Calibri"/>
                <a:cs typeface="Calibri"/>
              </a:rPr>
              <a:t>mobiliza</a:t>
            </a:r>
            <a:r>
              <a:rPr lang="en-US" sz="2400" spc="5" dirty="0" smtClean="0">
                <a:latin typeface="Calibri"/>
                <a:cs typeface="Calibri"/>
              </a:rPr>
              <a:t>ti</a:t>
            </a:r>
            <a:r>
              <a:rPr sz="2400" spc="5" dirty="0" smtClean="0">
                <a:latin typeface="Calibri"/>
                <a:cs typeface="Calibri"/>
              </a:rPr>
              <a:t>on </a:t>
            </a:r>
            <a:r>
              <a:rPr sz="2400" spc="-5" dirty="0">
                <a:latin typeface="Calibri"/>
                <a:cs typeface="Calibri"/>
              </a:rPr>
              <a:t>of iron stores</a:t>
            </a:r>
            <a:endParaRPr sz="2400" dirty="0">
              <a:latin typeface="Calibri"/>
              <a:cs typeface="Calibri"/>
            </a:endParaRPr>
          </a:p>
        </p:txBody>
      </p:sp>
    </p:spTree>
    <p:extLst>
      <p:ext uri="{BB962C8B-B14F-4D97-AF65-F5344CB8AC3E}">
        <p14:creationId xmlns:p14="http://schemas.microsoft.com/office/powerpoint/2010/main" val="296208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noFill/>
          <a:ln/>
        </p:spPr>
        <p:txBody>
          <a:bodyPr lIns="92075" tIns="46038" rIns="92075" bIns="46038"/>
          <a:lstStyle/>
          <a:p>
            <a:r>
              <a:rPr lang="en-US"/>
              <a:t>Vitamins</a:t>
            </a:r>
          </a:p>
        </p:txBody>
      </p:sp>
      <p:sp>
        <p:nvSpPr>
          <p:cNvPr id="143363" name="Rectangle 3"/>
          <p:cNvSpPr>
            <a:spLocks noGrp="1" noChangeArrowheads="1"/>
          </p:cNvSpPr>
          <p:nvPr>
            <p:ph sz="quarter" idx="1"/>
          </p:nvPr>
        </p:nvSpPr>
        <p:spPr>
          <a:noFill/>
          <a:ln/>
        </p:spPr>
        <p:txBody>
          <a:bodyPr lIns="92075" tIns="46038" rIns="92075" bIns="46038"/>
          <a:lstStyle/>
          <a:p>
            <a:pPr>
              <a:buFont typeface="Wingdings" panose="05000000000000000000" pitchFamily="2" charset="2"/>
              <a:buChar char="v"/>
            </a:pPr>
            <a:r>
              <a:rPr lang="en-US" sz="2800" dirty="0"/>
              <a:t>Fat Soluble</a:t>
            </a:r>
          </a:p>
          <a:p>
            <a:pPr>
              <a:buFont typeface="Wingdings" panose="05000000000000000000" pitchFamily="2" charset="2"/>
              <a:buChar char="v"/>
            </a:pPr>
            <a:r>
              <a:rPr lang="en-US" sz="2800" dirty="0"/>
              <a:t>Water Soluble</a:t>
            </a:r>
          </a:p>
          <a:p>
            <a:pPr>
              <a:buFontTx/>
              <a:buNone/>
            </a:pPr>
            <a:endParaRPr lang="en-US" sz="2800" dirty="0"/>
          </a:p>
          <a:p>
            <a:r>
              <a:rPr lang="en-US" sz="2800" dirty="0" smtClean="0">
                <a:solidFill>
                  <a:schemeClr val="accent1">
                    <a:lumMod val="50000"/>
                  </a:schemeClr>
                </a:solidFill>
              </a:rPr>
              <a:t>in </a:t>
            </a:r>
            <a:r>
              <a:rPr lang="en-US" sz="2800" dirty="0">
                <a:solidFill>
                  <a:schemeClr val="accent1">
                    <a:lumMod val="50000"/>
                  </a:schemeClr>
                </a:solidFill>
              </a:rPr>
              <a:t>energy metabolism</a:t>
            </a:r>
          </a:p>
          <a:p>
            <a:r>
              <a:rPr lang="en-US" sz="2800" dirty="0">
                <a:solidFill>
                  <a:schemeClr val="accent1">
                    <a:lumMod val="50000"/>
                  </a:schemeClr>
                </a:solidFill>
              </a:rPr>
              <a:t>in protein metabolism</a:t>
            </a:r>
          </a:p>
          <a:p>
            <a:r>
              <a:rPr lang="en-US" sz="2800" dirty="0">
                <a:solidFill>
                  <a:schemeClr val="accent1">
                    <a:lumMod val="50000"/>
                  </a:schemeClr>
                </a:solidFill>
              </a:rPr>
              <a:t>In immune system</a:t>
            </a:r>
          </a:p>
          <a:p>
            <a:r>
              <a:rPr lang="en-US" sz="2800" dirty="0">
                <a:solidFill>
                  <a:schemeClr val="accent1">
                    <a:lumMod val="50000"/>
                  </a:schemeClr>
                </a:solidFill>
              </a:rPr>
              <a:t>In bone formation, maintenance, and repair</a:t>
            </a:r>
          </a:p>
          <a:p>
            <a:endParaRPr lang="en-US" sz="2800" dirty="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8986" y="498158"/>
            <a:ext cx="3971925" cy="695960"/>
          </a:xfrm>
          <a:prstGeom prst="rect">
            <a:avLst/>
          </a:prstGeom>
        </p:spPr>
        <p:txBody>
          <a:bodyPr vert="horz" wrap="square" lIns="0" tIns="12700" rIns="0" bIns="0" rtlCol="0">
            <a:spAutoFit/>
          </a:bodyPr>
          <a:lstStyle/>
          <a:p>
            <a:pPr marL="12700">
              <a:lnSpc>
                <a:spcPct val="100000"/>
              </a:lnSpc>
              <a:spcBef>
                <a:spcPts val="100"/>
              </a:spcBef>
            </a:pPr>
            <a:r>
              <a:rPr spc="25" dirty="0" smtClean="0"/>
              <a:t>Func</a:t>
            </a:r>
            <a:r>
              <a:rPr lang="en-US" spc="25" dirty="0" smtClean="0"/>
              <a:t>ti</a:t>
            </a:r>
            <a:r>
              <a:rPr spc="25" dirty="0" smtClean="0"/>
              <a:t>ons </a:t>
            </a:r>
            <a:r>
              <a:rPr spc="-900" dirty="0"/>
              <a:t>-­‐</a:t>
            </a:r>
            <a:r>
              <a:rPr spc="-850" dirty="0"/>
              <a:t> </a:t>
            </a:r>
            <a:r>
              <a:rPr lang="en-US" spc="-850" dirty="0" smtClean="0"/>
              <a:t>    </a:t>
            </a:r>
            <a:r>
              <a:rPr spc="-5" dirty="0" smtClean="0"/>
              <a:t>Other</a:t>
            </a:r>
            <a:endParaRPr spc="-5" dirty="0"/>
          </a:p>
        </p:txBody>
      </p:sp>
      <p:sp>
        <p:nvSpPr>
          <p:cNvPr id="3" name="object 3"/>
          <p:cNvSpPr txBox="1"/>
          <p:nvPr/>
        </p:nvSpPr>
        <p:spPr>
          <a:xfrm>
            <a:off x="535938" y="1540764"/>
            <a:ext cx="7312661" cy="2280920"/>
          </a:xfrm>
          <a:prstGeom prst="rect">
            <a:avLst/>
          </a:prstGeom>
        </p:spPr>
        <p:txBody>
          <a:bodyPr vert="horz" wrap="square" lIns="0" tIns="104775" rIns="0" bIns="0" rtlCol="0">
            <a:spAutoFit/>
          </a:bodyPr>
          <a:lstStyle/>
          <a:p>
            <a:pPr marL="355600" indent="-342900">
              <a:lnSpc>
                <a:spcPct val="100000"/>
              </a:lnSpc>
              <a:spcBef>
                <a:spcPts val="825"/>
              </a:spcBef>
              <a:buFont typeface="Arial"/>
              <a:buChar char="•"/>
              <a:tabLst>
                <a:tab pos="354965" algn="l"/>
                <a:tab pos="355600" algn="l"/>
              </a:tabLst>
            </a:pPr>
            <a:r>
              <a:rPr sz="3200" spc="-5" dirty="0">
                <a:latin typeface="Calibri"/>
                <a:cs typeface="Calibri"/>
              </a:rPr>
              <a:t>Embryonic development </a:t>
            </a:r>
            <a:r>
              <a:rPr sz="3200" spc="15" dirty="0">
                <a:latin typeface="Calibri"/>
                <a:cs typeface="Calibri"/>
              </a:rPr>
              <a:t>(</a:t>
            </a:r>
            <a:r>
              <a:rPr sz="3200" spc="15" dirty="0" smtClean="0">
                <a:latin typeface="Calibri"/>
                <a:cs typeface="Calibri"/>
              </a:rPr>
              <a:t>re</a:t>
            </a:r>
            <a:r>
              <a:rPr lang="en-US" sz="3200" spc="15" dirty="0" smtClean="0">
                <a:latin typeface="Calibri"/>
                <a:cs typeface="Calibri"/>
              </a:rPr>
              <a:t>ti</a:t>
            </a:r>
            <a:r>
              <a:rPr sz="3200" spc="15" dirty="0" smtClean="0">
                <a:latin typeface="Calibri"/>
                <a:cs typeface="Calibri"/>
              </a:rPr>
              <a:t>noic</a:t>
            </a:r>
            <a:r>
              <a:rPr sz="3200" spc="0" dirty="0" smtClean="0">
                <a:latin typeface="Calibri"/>
                <a:cs typeface="Calibri"/>
              </a:rPr>
              <a:t> </a:t>
            </a:r>
            <a:r>
              <a:rPr sz="3200" spc="-5" dirty="0">
                <a:latin typeface="Calibri"/>
                <a:cs typeface="Calibri"/>
              </a:rPr>
              <a:t>acid)</a:t>
            </a:r>
            <a:endParaRPr sz="3200" dirty="0">
              <a:latin typeface="Calibri"/>
              <a:cs typeface="Calibri"/>
            </a:endParaRPr>
          </a:p>
          <a:p>
            <a:pPr marL="355600" indent="-342900">
              <a:lnSpc>
                <a:spcPct val="100000"/>
              </a:lnSpc>
              <a:spcBef>
                <a:spcPts val="730"/>
              </a:spcBef>
              <a:buFont typeface="Arial"/>
              <a:buChar char="•"/>
              <a:tabLst>
                <a:tab pos="354965" algn="l"/>
                <a:tab pos="355600" algn="l"/>
              </a:tabLst>
            </a:pPr>
            <a:r>
              <a:rPr sz="3200" spc="-5" dirty="0">
                <a:latin typeface="Calibri"/>
                <a:cs typeface="Calibri"/>
              </a:rPr>
              <a:t>Growth and </a:t>
            </a:r>
            <a:r>
              <a:rPr sz="3200" spc="5" dirty="0" smtClean="0">
                <a:latin typeface="Calibri"/>
                <a:cs typeface="Calibri"/>
              </a:rPr>
              <a:t>reproduc</a:t>
            </a:r>
            <a:r>
              <a:rPr lang="en-US" sz="3200" spc="5" dirty="0" smtClean="0">
                <a:latin typeface="Calibri"/>
                <a:cs typeface="Calibri"/>
              </a:rPr>
              <a:t>ti</a:t>
            </a:r>
            <a:r>
              <a:rPr sz="3200" spc="5" dirty="0" smtClean="0">
                <a:latin typeface="Calibri"/>
                <a:cs typeface="Calibri"/>
              </a:rPr>
              <a:t>on</a:t>
            </a:r>
            <a:r>
              <a:rPr sz="3200" spc="0" dirty="0" smtClean="0">
                <a:latin typeface="Calibri"/>
                <a:cs typeface="Calibri"/>
              </a:rPr>
              <a:t> </a:t>
            </a:r>
            <a:r>
              <a:rPr sz="3200" spc="15" dirty="0">
                <a:latin typeface="Calibri"/>
                <a:cs typeface="Calibri"/>
              </a:rPr>
              <a:t>(</a:t>
            </a:r>
            <a:r>
              <a:rPr sz="3200" spc="15" dirty="0" smtClean="0">
                <a:latin typeface="Calibri"/>
                <a:cs typeface="Calibri"/>
              </a:rPr>
              <a:t>re</a:t>
            </a:r>
            <a:r>
              <a:rPr lang="en-US" sz="3200" spc="15" dirty="0" smtClean="0">
                <a:latin typeface="Calibri"/>
                <a:cs typeface="Calibri"/>
              </a:rPr>
              <a:t>ti</a:t>
            </a:r>
            <a:r>
              <a:rPr sz="3200" spc="15" dirty="0" smtClean="0">
                <a:latin typeface="Calibri"/>
                <a:cs typeface="Calibri"/>
              </a:rPr>
              <a:t>nol</a:t>
            </a:r>
            <a:r>
              <a:rPr sz="3200" spc="15" dirty="0">
                <a:latin typeface="Calibri"/>
                <a:cs typeface="Calibri"/>
              </a:rPr>
              <a:t>)</a:t>
            </a:r>
            <a:endParaRPr sz="3200" dirty="0">
              <a:latin typeface="Calibri"/>
              <a:cs typeface="Calibri"/>
            </a:endParaRPr>
          </a:p>
          <a:p>
            <a:pPr marL="355600" indent="-342900">
              <a:lnSpc>
                <a:spcPct val="100000"/>
              </a:lnSpc>
              <a:spcBef>
                <a:spcPts val="760"/>
              </a:spcBef>
              <a:buFont typeface="Arial"/>
              <a:buChar char="•"/>
              <a:tabLst>
                <a:tab pos="354965" algn="l"/>
                <a:tab pos="355600" algn="l"/>
              </a:tabLst>
            </a:pPr>
            <a:r>
              <a:rPr sz="3200" spc="-5" dirty="0">
                <a:latin typeface="Calibri"/>
                <a:cs typeface="Calibri"/>
              </a:rPr>
              <a:t>Immunity</a:t>
            </a:r>
            <a:endParaRPr sz="3200" dirty="0">
              <a:latin typeface="Calibri"/>
              <a:cs typeface="Calibri"/>
            </a:endParaRPr>
          </a:p>
          <a:p>
            <a:pPr marL="469900">
              <a:lnSpc>
                <a:spcPct val="100000"/>
              </a:lnSpc>
              <a:spcBef>
                <a:spcPts val="665"/>
              </a:spcBef>
            </a:pPr>
            <a:r>
              <a:rPr sz="2800" dirty="0">
                <a:latin typeface="Arial"/>
                <a:cs typeface="Arial"/>
              </a:rPr>
              <a:t>– </a:t>
            </a:r>
            <a:r>
              <a:rPr sz="2800" spc="15" dirty="0" smtClean="0">
                <a:latin typeface="Calibri"/>
                <a:cs typeface="Calibri"/>
              </a:rPr>
              <a:t>Re</a:t>
            </a:r>
            <a:r>
              <a:rPr lang="en-US" sz="2800" spc="15" dirty="0" smtClean="0">
                <a:latin typeface="Calibri"/>
                <a:cs typeface="Calibri"/>
              </a:rPr>
              <a:t>ti</a:t>
            </a:r>
            <a:r>
              <a:rPr sz="2800" spc="15" dirty="0" smtClean="0">
                <a:latin typeface="Calibri"/>
                <a:cs typeface="Calibri"/>
              </a:rPr>
              <a:t>noic </a:t>
            </a:r>
            <a:r>
              <a:rPr sz="2800" spc="-5" dirty="0">
                <a:latin typeface="Calibri"/>
                <a:cs typeface="Calibri"/>
              </a:rPr>
              <a:t>acid </a:t>
            </a:r>
            <a:r>
              <a:rPr sz="2800" dirty="0">
                <a:latin typeface="Calibri"/>
                <a:cs typeface="Calibri"/>
              </a:rPr>
              <a:t>is </a:t>
            </a:r>
            <a:r>
              <a:rPr sz="2800" spc="-5" dirty="0">
                <a:latin typeface="Calibri"/>
                <a:cs typeface="Calibri"/>
              </a:rPr>
              <a:t>necessary for </a:t>
            </a:r>
            <a:r>
              <a:rPr sz="2800" spc="-215" dirty="0">
                <a:latin typeface="Calibri"/>
                <a:cs typeface="Calibri"/>
              </a:rPr>
              <a:t>T-</a:t>
            </a:r>
            <a:r>
              <a:rPr sz="2800" spc="-215" dirty="0" smtClean="0">
                <a:latin typeface="Calibri"/>
                <a:cs typeface="Calibri"/>
              </a:rPr>
              <a:t>­‐</a:t>
            </a:r>
            <a:r>
              <a:rPr lang="en-US" sz="2800" spc="-215" dirty="0" smtClean="0">
                <a:latin typeface="Calibri"/>
                <a:cs typeface="Calibri"/>
              </a:rPr>
              <a:t> </a:t>
            </a:r>
            <a:r>
              <a:rPr sz="2800" spc="-215" dirty="0" smtClean="0">
                <a:latin typeface="Calibri"/>
                <a:cs typeface="Calibri"/>
              </a:rPr>
              <a:t>cell</a:t>
            </a:r>
            <a:r>
              <a:rPr sz="2800" spc="-125" dirty="0" smtClean="0">
                <a:latin typeface="Calibri"/>
                <a:cs typeface="Calibri"/>
              </a:rPr>
              <a:t> </a:t>
            </a:r>
            <a:r>
              <a:rPr sz="2800" spc="15" dirty="0" smtClean="0">
                <a:latin typeface="Calibri"/>
                <a:cs typeface="Calibri"/>
              </a:rPr>
              <a:t>func</a:t>
            </a:r>
            <a:r>
              <a:rPr lang="en-US" sz="2800" spc="15" dirty="0" smtClean="0">
                <a:latin typeface="Calibri"/>
                <a:cs typeface="Calibri"/>
              </a:rPr>
              <a:t>ti</a:t>
            </a:r>
            <a:r>
              <a:rPr sz="2800" spc="15" dirty="0" smtClean="0">
                <a:latin typeface="Calibri"/>
                <a:cs typeface="Calibri"/>
              </a:rPr>
              <a:t>on</a:t>
            </a:r>
            <a:endParaRPr sz="2800" dirty="0">
              <a:latin typeface="Calibri"/>
              <a:cs typeface="Calibri"/>
            </a:endParaRPr>
          </a:p>
        </p:txBody>
      </p:sp>
    </p:spTree>
    <p:extLst>
      <p:ext uri="{BB962C8B-B14F-4D97-AF65-F5344CB8AC3E}">
        <p14:creationId xmlns:p14="http://schemas.microsoft.com/office/powerpoint/2010/main" val="3238936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716" y="498158"/>
            <a:ext cx="7741484" cy="689932"/>
          </a:xfrm>
          <a:prstGeom prst="rect">
            <a:avLst/>
          </a:prstGeom>
        </p:spPr>
        <p:txBody>
          <a:bodyPr vert="horz" wrap="square" lIns="0" tIns="12700" rIns="0" bIns="0" rtlCol="0">
            <a:spAutoFit/>
          </a:bodyPr>
          <a:lstStyle/>
          <a:p>
            <a:pPr marL="12700">
              <a:lnSpc>
                <a:spcPct val="100000"/>
              </a:lnSpc>
              <a:spcBef>
                <a:spcPts val="100"/>
              </a:spcBef>
            </a:pPr>
            <a:r>
              <a:rPr spc="-5" dirty="0"/>
              <a:t>Carotenoids </a:t>
            </a:r>
            <a:r>
              <a:rPr spc="25" dirty="0" smtClean="0"/>
              <a:t>Func</a:t>
            </a:r>
            <a:r>
              <a:rPr lang="en-US" spc="25" dirty="0" smtClean="0"/>
              <a:t>ti</a:t>
            </a:r>
            <a:r>
              <a:rPr spc="25" dirty="0" smtClean="0"/>
              <a:t>ons </a:t>
            </a:r>
            <a:r>
              <a:rPr dirty="0"/>
              <a:t>–</a:t>
            </a:r>
            <a:r>
              <a:rPr spc="-75" dirty="0"/>
              <a:t> </a:t>
            </a:r>
            <a:r>
              <a:rPr spc="-5" dirty="0"/>
              <a:t>Other</a:t>
            </a:r>
          </a:p>
        </p:txBody>
      </p:sp>
      <p:sp>
        <p:nvSpPr>
          <p:cNvPr id="3" name="object 3"/>
          <p:cNvSpPr txBox="1"/>
          <p:nvPr/>
        </p:nvSpPr>
        <p:spPr>
          <a:xfrm>
            <a:off x="535939" y="1553101"/>
            <a:ext cx="7399655" cy="4214495"/>
          </a:xfrm>
          <a:prstGeom prst="rect">
            <a:avLst/>
          </a:prstGeom>
        </p:spPr>
        <p:txBody>
          <a:bodyPr vert="horz" wrap="square" lIns="0" tIns="52069" rIns="0" bIns="0" rtlCol="0">
            <a:spAutoFit/>
          </a:bodyPr>
          <a:lstStyle/>
          <a:p>
            <a:pPr marL="355600" indent="-342900">
              <a:lnSpc>
                <a:spcPct val="100000"/>
              </a:lnSpc>
              <a:spcBef>
                <a:spcPts val="409"/>
              </a:spcBef>
              <a:buFont typeface="Arial"/>
              <a:buChar char="•"/>
              <a:tabLst>
                <a:tab pos="354965" algn="l"/>
                <a:tab pos="355600" algn="l"/>
              </a:tabLst>
            </a:pPr>
            <a:r>
              <a:rPr sz="3200" spc="10" dirty="0" smtClean="0">
                <a:latin typeface="Calibri"/>
                <a:cs typeface="Calibri"/>
              </a:rPr>
              <a:t>An</a:t>
            </a:r>
            <a:r>
              <a:rPr lang="en-US" sz="3200" spc="10" dirty="0" smtClean="0">
                <a:latin typeface="Calibri"/>
                <a:cs typeface="Calibri"/>
              </a:rPr>
              <a:t>ti</a:t>
            </a:r>
            <a:r>
              <a:rPr sz="3200" spc="10" dirty="0" smtClean="0">
                <a:latin typeface="Calibri"/>
                <a:cs typeface="Calibri"/>
              </a:rPr>
              <a:t>oxidant</a:t>
            </a:r>
            <a:endParaRPr sz="3200" dirty="0">
              <a:latin typeface="Calibri"/>
              <a:cs typeface="Calibri"/>
            </a:endParaRPr>
          </a:p>
          <a:p>
            <a:pPr marL="749300" lvl="1" indent="-279400">
              <a:lnSpc>
                <a:spcPct val="100000"/>
              </a:lnSpc>
              <a:spcBef>
                <a:spcPts val="270"/>
              </a:spcBef>
              <a:buFont typeface="Arial"/>
              <a:buChar char="–"/>
              <a:tabLst>
                <a:tab pos="755650" algn="l"/>
              </a:tabLst>
            </a:pPr>
            <a:r>
              <a:rPr sz="2800" spc="-5" dirty="0">
                <a:latin typeface="Calibri"/>
                <a:cs typeface="Calibri"/>
              </a:rPr>
              <a:t>Donates electrons </a:t>
            </a:r>
            <a:r>
              <a:rPr sz="2800" dirty="0">
                <a:latin typeface="Calibri"/>
                <a:cs typeface="Calibri"/>
              </a:rPr>
              <a:t>to quench </a:t>
            </a:r>
            <a:r>
              <a:rPr sz="2800" spc="-5" dirty="0">
                <a:latin typeface="Calibri"/>
                <a:cs typeface="Calibri"/>
              </a:rPr>
              <a:t>free</a:t>
            </a:r>
            <a:r>
              <a:rPr sz="2800" dirty="0">
                <a:latin typeface="Calibri"/>
                <a:cs typeface="Calibri"/>
              </a:rPr>
              <a:t> </a:t>
            </a:r>
            <a:r>
              <a:rPr sz="2800" spc="-5" dirty="0">
                <a:latin typeface="Calibri"/>
                <a:cs typeface="Calibri"/>
              </a:rPr>
              <a:t>radicals</a:t>
            </a:r>
            <a:endParaRPr sz="2800" dirty="0">
              <a:latin typeface="Calibri"/>
              <a:cs typeface="Calibri"/>
            </a:endParaRPr>
          </a:p>
          <a:p>
            <a:pPr marL="749300" marR="5080" lvl="1" indent="-279400">
              <a:lnSpc>
                <a:spcPts val="3030"/>
              </a:lnSpc>
              <a:spcBef>
                <a:spcPts val="715"/>
              </a:spcBef>
              <a:buFont typeface="Arial"/>
              <a:buChar char="–"/>
              <a:tabLst>
                <a:tab pos="755650" algn="l"/>
              </a:tabLst>
            </a:pPr>
            <a:r>
              <a:rPr sz="2800" spc="-5" dirty="0">
                <a:latin typeface="Calibri"/>
                <a:cs typeface="Calibri"/>
              </a:rPr>
              <a:t>The </a:t>
            </a:r>
            <a:r>
              <a:rPr sz="2800" spc="15" dirty="0" smtClean="0">
                <a:latin typeface="Calibri"/>
                <a:cs typeface="Calibri"/>
              </a:rPr>
              <a:t>mul</a:t>
            </a:r>
            <a:r>
              <a:rPr lang="en-US" sz="2800" spc="15" dirty="0" smtClean="0">
                <a:latin typeface="Calibri"/>
                <a:cs typeface="Calibri"/>
              </a:rPr>
              <a:t>ti</a:t>
            </a:r>
            <a:r>
              <a:rPr sz="2800" spc="15" dirty="0" smtClean="0">
                <a:latin typeface="Calibri"/>
                <a:cs typeface="Calibri"/>
              </a:rPr>
              <a:t>ple </a:t>
            </a:r>
            <a:r>
              <a:rPr sz="2800" spc="-5" dirty="0">
                <a:latin typeface="Calibri"/>
                <a:cs typeface="Calibri"/>
              </a:rPr>
              <a:t>double bond structure allows for  more stability</a:t>
            </a:r>
            <a:endParaRPr sz="2800" dirty="0">
              <a:latin typeface="Calibri"/>
              <a:cs typeface="Calibri"/>
            </a:endParaRPr>
          </a:p>
          <a:p>
            <a:pPr marL="1155700" lvl="2" indent="-228600">
              <a:lnSpc>
                <a:spcPct val="100000"/>
              </a:lnSpc>
              <a:spcBef>
                <a:spcPts val="210"/>
              </a:spcBef>
              <a:buFont typeface="Arial"/>
              <a:buChar char="•"/>
              <a:tabLst>
                <a:tab pos="1155700" algn="l"/>
              </a:tabLst>
            </a:pPr>
            <a:r>
              <a:rPr sz="2400" spc="-5" dirty="0">
                <a:latin typeface="Calibri"/>
                <a:cs typeface="Calibri"/>
              </a:rPr>
              <a:t>Electron </a:t>
            </a:r>
            <a:r>
              <a:rPr sz="2400" spc="0" dirty="0" smtClean="0">
                <a:latin typeface="Calibri"/>
                <a:cs typeface="Calibri"/>
              </a:rPr>
              <a:t>delocaliza</a:t>
            </a:r>
            <a:r>
              <a:rPr lang="en-US" sz="2400" dirty="0" smtClean="0">
                <a:latin typeface="Calibri"/>
                <a:cs typeface="Calibri"/>
              </a:rPr>
              <a:t>ti</a:t>
            </a:r>
            <a:r>
              <a:rPr sz="2400" spc="0" dirty="0" smtClean="0">
                <a:latin typeface="Calibri"/>
                <a:cs typeface="Calibri"/>
              </a:rPr>
              <a:t>on</a:t>
            </a:r>
            <a:endParaRPr sz="2400" dirty="0">
              <a:latin typeface="Calibri"/>
              <a:cs typeface="Calibri"/>
            </a:endParaRPr>
          </a:p>
          <a:p>
            <a:pPr marL="355600" indent="-342900">
              <a:lnSpc>
                <a:spcPct val="100000"/>
              </a:lnSpc>
              <a:spcBef>
                <a:spcPts val="430"/>
              </a:spcBef>
              <a:buFont typeface="Arial"/>
              <a:buChar char="•"/>
              <a:tabLst>
                <a:tab pos="354965" algn="l"/>
                <a:tab pos="355600" algn="l"/>
              </a:tabLst>
            </a:pPr>
            <a:r>
              <a:rPr sz="3200" spc="-5" dirty="0">
                <a:latin typeface="Calibri"/>
                <a:cs typeface="Calibri"/>
              </a:rPr>
              <a:t>Does that improve </a:t>
            </a:r>
            <a:r>
              <a:rPr sz="3200" dirty="0">
                <a:latin typeface="Calibri"/>
                <a:cs typeface="Calibri"/>
              </a:rPr>
              <a:t>the </a:t>
            </a:r>
            <a:r>
              <a:rPr sz="3200" spc="-5" dirty="0">
                <a:latin typeface="Calibri"/>
                <a:cs typeface="Calibri"/>
              </a:rPr>
              <a:t>health</a:t>
            </a:r>
            <a:r>
              <a:rPr sz="3200" spc="5" dirty="0">
                <a:latin typeface="Calibri"/>
                <a:cs typeface="Calibri"/>
              </a:rPr>
              <a:t> </a:t>
            </a:r>
            <a:r>
              <a:rPr sz="3200" spc="-5" dirty="0">
                <a:latin typeface="Calibri"/>
                <a:cs typeface="Calibri"/>
              </a:rPr>
              <a:t>of?...</a:t>
            </a:r>
            <a:endParaRPr sz="3200" dirty="0">
              <a:latin typeface="Calibri"/>
              <a:cs typeface="Calibri"/>
            </a:endParaRPr>
          </a:p>
          <a:p>
            <a:pPr marL="755650" lvl="1" indent="-285750">
              <a:lnSpc>
                <a:spcPct val="100000"/>
              </a:lnSpc>
              <a:spcBef>
                <a:spcPts val="305"/>
              </a:spcBef>
              <a:buFont typeface="Arial"/>
              <a:buChar char="–"/>
              <a:tabLst>
                <a:tab pos="755650" algn="l"/>
              </a:tabLst>
            </a:pPr>
            <a:r>
              <a:rPr sz="2800" spc="-5" dirty="0">
                <a:latin typeface="Calibri"/>
                <a:cs typeface="Calibri"/>
              </a:rPr>
              <a:t>Eyes</a:t>
            </a:r>
            <a:endParaRPr sz="2800" dirty="0">
              <a:latin typeface="Calibri"/>
              <a:cs typeface="Calibri"/>
            </a:endParaRPr>
          </a:p>
          <a:p>
            <a:pPr marL="755650" lvl="1" indent="-285750">
              <a:lnSpc>
                <a:spcPct val="100000"/>
              </a:lnSpc>
              <a:spcBef>
                <a:spcPts val="340"/>
              </a:spcBef>
              <a:buFont typeface="Arial"/>
              <a:buChar char="–"/>
              <a:tabLst>
                <a:tab pos="755650" algn="l"/>
              </a:tabLst>
            </a:pPr>
            <a:r>
              <a:rPr sz="2800" spc="-5" dirty="0">
                <a:latin typeface="Calibri"/>
                <a:cs typeface="Calibri"/>
              </a:rPr>
              <a:t>Heart (LDL</a:t>
            </a:r>
            <a:r>
              <a:rPr sz="2800" dirty="0">
                <a:latin typeface="Calibri"/>
                <a:cs typeface="Calibri"/>
              </a:rPr>
              <a:t> </a:t>
            </a:r>
            <a:r>
              <a:rPr sz="2800" spc="10" dirty="0" smtClean="0">
                <a:latin typeface="Calibri"/>
                <a:cs typeface="Calibri"/>
              </a:rPr>
              <a:t>oxida</a:t>
            </a:r>
            <a:r>
              <a:rPr lang="en-US" sz="2800" spc="10" dirty="0" smtClean="0">
                <a:latin typeface="Calibri"/>
                <a:cs typeface="Calibri"/>
              </a:rPr>
              <a:t>ti</a:t>
            </a:r>
            <a:r>
              <a:rPr sz="2800" spc="10" dirty="0" smtClean="0">
                <a:latin typeface="Calibri"/>
                <a:cs typeface="Calibri"/>
              </a:rPr>
              <a:t>on</a:t>
            </a:r>
            <a:r>
              <a:rPr sz="2800" spc="10" dirty="0">
                <a:latin typeface="Calibri"/>
                <a:cs typeface="Calibri"/>
              </a:rPr>
              <a:t>)</a:t>
            </a:r>
            <a:endParaRPr sz="2800" dirty="0">
              <a:latin typeface="Calibri"/>
              <a:cs typeface="Calibri"/>
            </a:endParaRPr>
          </a:p>
          <a:p>
            <a:pPr marL="755650" lvl="1" indent="-285750">
              <a:lnSpc>
                <a:spcPct val="100000"/>
              </a:lnSpc>
              <a:spcBef>
                <a:spcPts val="340"/>
              </a:spcBef>
              <a:buFont typeface="Arial"/>
              <a:buChar char="–"/>
              <a:tabLst>
                <a:tab pos="755650" algn="l"/>
              </a:tabLst>
            </a:pPr>
            <a:r>
              <a:rPr sz="2800" spc="-5" dirty="0">
                <a:latin typeface="Calibri"/>
                <a:cs typeface="Calibri"/>
              </a:rPr>
              <a:t>Lungs</a:t>
            </a:r>
            <a:endParaRPr sz="2800" dirty="0">
              <a:latin typeface="Calibri"/>
              <a:cs typeface="Calibri"/>
            </a:endParaRPr>
          </a:p>
        </p:txBody>
      </p:sp>
    </p:spTree>
    <p:extLst>
      <p:ext uri="{BB962C8B-B14F-4D97-AF65-F5344CB8AC3E}">
        <p14:creationId xmlns:p14="http://schemas.microsoft.com/office/powerpoint/2010/main" val="61516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39" y="1541489"/>
            <a:ext cx="8010525" cy="1693545"/>
          </a:xfrm>
          <a:prstGeom prst="rect">
            <a:avLst/>
          </a:prstGeom>
        </p:spPr>
        <p:txBody>
          <a:bodyPr vert="horz" wrap="square" lIns="0" tIns="104139" rIns="0" bIns="0" rtlCol="0">
            <a:spAutoFit/>
          </a:bodyPr>
          <a:lstStyle/>
          <a:p>
            <a:pPr marL="355600" indent="-342900">
              <a:lnSpc>
                <a:spcPct val="100000"/>
              </a:lnSpc>
              <a:spcBef>
                <a:spcPts val="819"/>
              </a:spcBef>
              <a:buFont typeface="Arial"/>
              <a:buChar char="•"/>
              <a:tabLst>
                <a:tab pos="354965" algn="l"/>
                <a:tab pos="355600" algn="l"/>
              </a:tabLst>
            </a:pPr>
            <a:r>
              <a:rPr sz="3200" spc="-5" dirty="0">
                <a:latin typeface="Calibri"/>
                <a:cs typeface="Calibri"/>
              </a:rPr>
              <a:t>Vitamin </a:t>
            </a:r>
            <a:r>
              <a:rPr sz="3200" dirty="0">
                <a:latin typeface="Calibri"/>
                <a:cs typeface="Calibri"/>
              </a:rPr>
              <a:t>A </a:t>
            </a:r>
            <a:r>
              <a:rPr sz="3200" spc="5" dirty="0" smtClean="0">
                <a:latin typeface="Calibri"/>
                <a:cs typeface="Calibri"/>
              </a:rPr>
              <a:t>supplementa</a:t>
            </a:r>
            <a:r>
              <a:rPr lang="en-US" sz="3200" spc="5" dirty="0" smtClean="0">
                <a:latin typeface="Calibri"/>
                <a:cs typeface="Calibri"/>
              </a:rPr>
              <a:t>ti</a:t>
            </a:r>
            <a:r>
              <a:rPr sz="3200" spc="5" dirty="0" smtClean="0">
                <a:latin typeface="Calibri"/>
                <a:cs typeface="Calibri"/>
              </a:rPr>
              <a:t>on</a:t>
            </a:r>
            <a:endParaRPr sz="3200" dirty="0">
              <a:latin typeface="Calibri"/>
              <a:cs typeface="Calibri"/>
            </a:endParaRPr>
          </a:p>
          <a:p>
            <a:pPr marL="469900">
              <a:lnSpc>
                <a:spcPct val="100000"/>
              </a:lnSpc>
              <a:spcBef>
                <a:spcPts val="635"/>
              </a:spcBef>
            </a:pPr>
            <a:r>
              <a:rPr sz="2800" dirty="0">
                <a:latin typeface="Arial"/>
                <a:cs typeface="Arial"/>
              </a:rPr>
              <a:t>–</a:t>
            </a:r>
            <a:r>
              <a:rPr sz="2800" spc="-45" dirty="0">
                <a:solidFill>
                  <a:srgbClr val="0000FF"/>
                </a:solidFill>
                <a:latin typeface="Arial"/>
                <a:cs typeface="Arial"/>
              </a:rPr>
              <a:t> </a:t>
            </a:r>
            <a:r>
              <a:rPr sz="2800" u="heavy" spc="5" dirty="0">
                <a:solidFill>
                  <a:srgbClr val="0000FF"/>
                </a:solidFill>
                <a:uFill>
                  <a:solidFill>
                    <a:srgbClr val="0433FF"/>
                  </a:solidFill>
                </a:uFill>
                <a:latin typeface="Calibri"/>
                <a:cs typeface="Calibri"/>
              </a:rPr>
              <a:t>h\ps://</a:t>
            </a:r>
            <a:r>
              <a:rPr sz="2800" u="heavy" spc="5" dirty="0">
                <a:solidFill>
                  <a:srgbClr val="0000FF"/>
                </a:solidFill>
                <a:uFill>
                  <a:solidFill>
                    <a:srgbClr val="0433FF"/>
                  </a:solidFill>
                </a:uFill>
                <a:latin typeface="Calibri"/>
                <a:cs typeface="Calibri"/>
                <a:hlinkClick r:id="rId2"/>
              </a:rPr>
              <a:t>www.youtube.com/watch?v=B53de17Isnc</a:t>
            </a:r>
            <a:endParaRPr sz="2800" dirty="0">
              <a:latin typeface="Calibri"/>
              <a:cs typeface="Calibri"/>
            </a:endParaRPr>
          </a:p>
          <a:p>
            <a:pPr marL="355600" indent="-342900">
              <a:lnSpc>
                <a:spcPct val="100000"/>
              </a:lnSpc>
              <a:spcBef>
                <a:spcPts val="735"/>
              </a:spcBef>
              <a:buFont typeface="Arial"/>
              <a:buChar char="•"/>
              <a:tabLst>
                <a:tab pos="354965" algn="l"/>
                <a:tab pos="355600" algn="l"/>
              </a:tabLst>
            </a:pPr>
            <a:r>
              <a:rPr sz="3200" dirty="0">
                <a:latin typeface="Calibri"/>
                <a:cs typeface="Calibri"/>
              </a:rPr>
              <a:t>Golden</a:t>
            </a:r>
            <a:r>
              <a:rPr sz="3200" spc="-5" dirty="0">
                <a:latin typeface="Calibri"/>
                <a:cs typeface="Calibri"/>
              </a:rPr>
              <a:t> </a:t>
            </a:r>
            <a:r>
              <a:rPr sz="3200" dirty="0">
                <a:latin typeface="Calibri"/>
                <a:cs typeface="Calibri"/>
              </a:rPr>
              <a:t>rice</a:t>
            </a:r>
          </a:p>
        </p:txBody>
      </p:sp>
      <p:sp>
        <p:nvSpPr>
          <p:cNvPr id="3" name="object 3"/>
          <p:cNvSpPr/>
          <p:nvPr/>
        </p:nvSpPr>
        <p:spPr>
          <a:xfrm>
            <a:off x="2219325" y="3360738"/>
            <a:ext cx="4762498" cy="316071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5882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solidFill>
                  <a:schemeClr val="accent2"/>
                </a:solidFill>
              </a:rPr>
              <a:t>Vitamin A</a:t>
            </a:r>
          </a:p>
        </p:txBody>
      </p:sp>
      <p:sp>
        <p:nvSpPr>
          <p:cNvPr id="181251" name="Rectangle 3"/>
          <p:cNvSpPr>
            <a:spLocks noGrp="1" noChangeArrowheads="1"/>
          </p:cNvSpPr>
          <p:nvPr>
            <p:ph sz="quarter" idx="1"/>
          </p:nvPr>
        </p:nvSpPr>
        <p:spPr/>
        <p:txBody>
          <a:bodyPr/>
          <a:lstStyle/>
          <a:p>
            <a:r>
              <a:rPr lang="en-US" b="1">
                <a:effectLst>
                  <a:outerShdw blurRad="38100" dist="38100" dir="2700000" algn="tl">
                    <a:srgbClr val="C0C0C0"/>
                  </a:outerShdw>
                </a:effectLst>
              </a:rPr>
              <a:t>Other</a:t>
            </a:r>
          </a:p>
          <a:p>
            <a:pPr lvl="1"/>
            <a:r>
              <a:rPr lang="en-US" b="1">
                <a:effectLst>
                  <a:outerShdw blurRad="38100" dist="38100" dir="2700000" algn="tl">
                    <a:srgbClr val="C0C0C0"/>
                  </a:outerShdw>
                </a:effectLst>
              </a:rPr>
              <a:t>Higher incidence of retained placenta</a:t>
            </a:r>
          </a:p>
          <a:p>
            <a:pPr lvl="1"/>
            <a:r>
              <a:rPr lang="en-US" b="1">
                <a:effectLst>
                  <a:outerShdw blurRad="38100" dist="38100" dir="2700000" algn="tl">
                    <a:srgbClr val="C0C0C0"/>
                  </a:outerShdw>
                </a:effectLst>
              </a:rPr>
              <a:t>Shortened gestation periods</a:t>
            </a:r>
          </a:p>
          <a:p>
            <a:pPr lvl="1"/>
            <a:r>
              <a:rPr lang="en-US" b="1">
                <a:effectLst>
                  <a:outerShdw blurRad="38100" dist="38100" dir="2700000" algn="tl">
                    <a:srgbClr val="C0C0C0"/>
                  </a:outerShdw>
                </a:effectLst>
              </a:rPr>
              <a:t>Poor growth (skeletal)</a:t>
            </a:r>
          </a:p>
          <a:p>
            <a:pPr lvl="1"/>
            <a:r>
              <a:rPr lang="en-US" b="1">
                <a:effectLst>
                  <a:outerShdw blurRad="38100" dist="38100" dir="2700000" algn="tl">
                    <a:srgbClr val="C0C0C0"/>
                  </a:outerShdw>
                </a:effectLst>
              </a:rPr>
              <a:t>Higher incidence of Mastitis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b="1" dirty="0">
                <a:solidFill>
                  <a:schemeClr val="accent2"/>
                </a:solidFill>
              </a:rPr>
              <a:t>Vitamin </a:t>
            </a:r>
            <a:r>
              <a:rPr lang="en-US" b="1" dirty="0" smtClean="0">
                <a:solidFill>
                  <a:schemeClr val="accent2"/>
                </a:solidFill>
              </a:rPr>
              <a:t>A- Carotenoids</a:t>
            </a:r>
            <a:endParaRPr lang="en-US" b="1" dirty="0">
              <a:solidFill>
                <a:schemeClr val="accent2"/>
              </a:solidFill>
            </a:endParaRPr>
          </a:p>
        </p:txBody>
      </p:sp>
      <p:sp>
        <p:nvSpPr>
          <p:cNvPr id="182275" name="Rectangle 3"/>
          <p:cNvSpPr>
            <a:spLocks noGrp="1" noChangeArrowheads="1"/>
          </p:cNvSpPr>
          <p:nvPr>
            <p:ph sz="quarter" idx="1"/>
          </p:nvPr>
        </p:nvSpPr>
        <p:spPr/>
        <p:txBody>
          <a:bodyPr>
            <a:normAutofit lnSpcReduction="10000"/>
          </a:bodyPr>
          <a:lstStyle/>
          <a:p>
            <a:r>
              <a:rPr lang="en-US" dirty="0">
                <a:effectLst>
                  <a:outerShdw blurRad="38100" dist="38100" dir="2700000" algn="tl">
                    <a:srgbClr val="C0C0C0"/>
                  </a:outerShdw>
                </a:effectLst>
              </a:rPr>
              <a:t>Carotene is converted to Vitamin A in the animal body.</a:t>
            </a:r>
          </a:p>
          <a:p>
            <a:pPr lvl="1"/>
            <a:r>
              <a:rPr lang="en-US" sz="3200" dirty="0">
                <a:effectLst>
                  <a:outerShdw blurRad="38100" dist="38100" dir="2700000" algn="tl">
                    <a:srgbClr val="C0C0C0"/>
                  </a:outerShdw>
                </a:effectLst>
              </a:rPr>
              <a:t>Efficiency varies with species</a:t>
            </a:r>
          </a:p>
          <a:p>
            <a:pPr lvl="2"/>
            <a:r>
              <a:rPr lang="en-US" sz="3200" dirty="0">
                <a:effectLst>
                  <a:outerShdw blurRad="38100" dist="38100" dir="2700000" algn="tl">
                    <a:srgbClr val="C0C0C0"/>
                  </a:outerShdw>
                </a:effectLst>
              </a:rPr>
              <a:t>Approximately 50% efficient</a:t>
            </a:r>
          </a:p>
          <a:p>
            <a:pPr lvl="1"/>
            <a:r>
              <a:rPr lang="en-US" sz="3200" dirty="0" smtClean="0">
                <a:effectLst>
                  <a:outerShdw blurRad="38100" dist="38100" dir="2700000" algn="tl">
                    <a:srgbClr val="C0C0C0"/>
                  </a:outerShdw>
                </a:effectLst>
              </a:rPr>
              <a:t>Guernsey cows </a:t>
            </a:r>
            <a:r>
              <a:rPr lang="en-US" sz="3200" dirty="0">
                <a:effectLst>
                  <a:outerShdw blurRad="38100" dist="38100" dir="2700000" algn="tl">
                    <a:srgbClr val="C0C0C0"/>
                  </a:outerShdw>
                </a:effectLst>
              </a:rPr>
              <a:t>are less efficient than other breeds of cattle</a:t>
            </a:r>
          </a:p>
          <a:p>
            <a:pPr lvl="1"/>
            <a:r>
              <a:rPr lang="en-US" sz="3200" dirty="0">
                <a:effectLst>
                  <a:outerShdw blurRad="38100" dist="38100" dir="2700000" algn="tl">
                    <a:srgbClr val="C0C0C0"/>
                  </a:outerShdw>
                </a:effectLst>
              </a:rPr>
              <a:t>Can be stored in the liver for up to 6 </a:t>
            </a:r>
            <a:r>
              <a:rPr lang="en-US" sz="3200" dirty="0" smtClean="0">
                <a:effectLst>
                  <a:outerShdw blurRad="38100" dist="38100" dir="2700000" algn="tl">
                    <a:srgbClr val="C0C0C0"/>
                  </a:outerShdw>
                </a:effectLst>
              </a:rPr>
              <a:t>months</a:t>
            </a:r>
          </a:p>
          <a:p>
            <a:r>
              <a:rPr lang="en-US" dirty="0" smtClean="0">
                <a:effectLst>
                  <a:outerShdw blurRad="38100" dist="38100" dir="2700000" algn="tl">
                    <a:srgbClr val="C0C0C0"/>
                  </a:outerShdw>
                </a:effectLst>
              </a:rPr>
              <a:t>frequently needs supplementation </a:t>
            </a:r>
          </a:p>
          <a:p>
            <a:pPr lvl="1"/>
            <a:r>
              <a:rPr lang="en-US" sz="3200" dirty="0" smtClean="0">
                <a:effectLst>
                  <a:outerShdw blurRad="38100" dist="38100" dir="2700000" algn="tl">
                    <a:srgbClr val="C0C0C0"/>
                  </a:outerShdw>
                </a:effectLst>
              </a:rPr>
              <a:t>It should be checked when balancing rations</a:t>
            </a:r>
          </a:p>
          <a:p>
            <a:pPr lvl="1"/>
            <a:endParaRPr lang="en-US" sz="3200" b="1" dirty="0">
              <a:effectLst>
                <a:outerShdw blurRad="38100" dist="38100" dir="2700000" algn="tl">
                  <a:srgbClr val="C0C0C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title"/>
          </p:nvPr>
        </p:nvSpPr>
        <p:spPr>
          <a:noFill/>
          <a:ln/>
        </p:spPr>
        <p:txBody>
          <a:bodyPr anchor="b"/>
          <a:lstStyle/>
          <a:p>
            <a:r>
              <a:rPr lang="en-US" b="1">
                <a:solidFill>
                  <a:schemeClr val="accent2"/>
                </a:solidFill>
              </a:rPr>
              <a:t>Calciferol (Vitamin D)</a:t>
            </a:r>
          </a:p>
        </p:txBody>
      </p:sp>
      <p:sp>
        <p:nvSpPr>
          <p:cNvPr id="184322" name="Rectangle 2"/>
          <p:cNvSpPr>
            <a:spLocks noGrp="1" noChangeArrowheads="1"/>
          </p:cNvSpPr>
          <p:nvPr>
            <p:ph sz="quarter" idx="1"/>
          </p:nvPr>
        </p:nvSpPr>
        <p:spPr/>
        <p:txBody>
          <a:bodyPr/>
          <a:lstStyle/>
          <a:p>
            <a:r>
              <a:rPr lang="en-US" b="1" dirty="0">
                <a:effectLst>
                  <a:outerShdw blurRad="38100" dist="38100" dir="2700000" algn="tl">
                    <a:srgbClr val="C0C0C0"/>
                  </a:outerShdw>
                </a:effectLst>
              </a:rPr>
              <a:t>Functions</a:t>
            </a:r>
          </a:p>
          <a:p>
            <a:r>
              <a:rPr lang="en-US" b="1" dirty="0">
                <a:effectLst>
                  <a:outerShdw blurRad="38100" dist="38100" dir="2700000" algn="tl">
                    <a:srgbClr val="C0C0C0"/>
                  </a:outerShdw>
                </a:effectLst>
              </a:rPr>
              <a:t> Aids in absorption and utilization of calcium and </a:t>
            </a:r>
            <a:r>
              <a:rPr lang="en-US" b="1" dirty="0" smtClean="0">
                <a:effectLst>
                  <a:outerShdw blurRad="38100" dist="38100" dir="2700000" algn="tl">
                    <a:srgbClr val="C0C0C0"/>
                  </a:outerShdw>
                </a:effectLst>
              </a:rPr>
              <a:t>phosphorous </a:t>
            </a:r>
            <a:endParaRPr lang="en-US" b="1" dirty="0">
              <a:effectLst>
                <a:outerShdw blurRad="38100" dist="38100" dir="2700000" algn="tl">
                  <a:srgbClr val="C0C0C0"/>
                </a:outerShdw>
              </a:effectLst>
            </a:endParaRPr>
          </a:p>
          <a:p>
            <a:r>
              <a:rPr lang="en-US" b="1" dirty="0">
                <a:effectLst>
                  <a:outerShdw blurRad="38100" dist="38100" dir="2700000" algn="tl">
                    <a:srgbClr val="C0C0C0"/>
                  </a:outerShdw>
                </a:effectLst>
              </a:rPr>
              <a:t>Promotes bone and teeth growth</a:t>
            </a:r>
          </a:p>
          <a:p>
            <a:r>
              <a:rPr lang="en-US" b="1" dirty="0">
                <a:effectLst>
                  <a:outerShdw blurRad="38100" dist="38100" dir="2700000" algn="tl">
                    <a:srgbClr val="C0C0C0"/>
                  </a:outerShdw>
                </a:effectLst>
              </a:rPr>
              <a:t>bone mineralization</a:t>
            </a:r>
          </a:p>
          <a:p>
            <a:r>
              <a:rPr lang="en-US" b="1" dirty="0">
                <a:effectLst>
                  <a:outerShdw blurRad="38100" dist="38100" dir="2700000" algn="tl">
                    <a:srgbClr val="C0C0C0"/>
                  </a:outerShdw>
                </a:effectLst>
              </a:rPr>
              <a:t>functions as a hormone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5200" y="1"/>
            <a:ext cx="7208828" cy="68435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07567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b="1">
                <a:solidFill>
                  <a:schemeClr val="accent2"/>
                </a:solidFill>
              </a:rPr>
              <a:t>Vitamin D</a:t>
            </a:r>
          </a:p>
        </p:txBody>
      </p:sp>
      <p:sp>
        <p:nvSpPr>
          <p:cNvPr id="186371" name="Rectangle 3"/>
          <p:cNvSpPr>
            <a:spLocks noGrp="1" noChangeArrowheads="1"/>
          </p:cNvSpPr>
          <p:nvPr>
            <p:ph sz="quarter" idx="1"/>
          </p:nvPr>
        </p:nvSpPr>
        <p:spPr/>
        <p:txBody>
          <a:bodyPr>
            <a:normAutofit fontScale="85000" lnSpcReduction="20000"/>
          </a:bodyPr>
          <a:lstStyle/>
          <a:p>
            <a:endParaRPr lang="en-US" b="1" dirty="0" smtClean="0">
              <a:solidFill>
                <a:srgbClr val="FF0000"/>
              </a:solidFill>
            </a:endParaRPr>
          </a:p>
          <a:p>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r>
              <a:rPr lang="en-US" b="1" dirty="0" smtClean="0">
                <a:solidFill>
                  <a:srgbClr val="FF0000"/>
                </a:solidFill>
              </a:rPr>
              <a:t>Plant </a:t>
            </a:r>
            <a:r>
              <a:rPr lang="en-US" b="1" dirty="0">
                <a:solidFill>
                  <a:srgbClr val="FF0000"/>
                </a:solidFill>
              </a:rPr>
              <a:t>Source</a:t>
            </a:r>
          </a:p>
          <a:p>
            <a:pPr>
              <a:buFontTx/>
              <a:buNone/>
            </a:pPr>
            <a:endParaRPr lang="en-US" b="1" dirty="0"/>
          </a:p>
          <a:p>
            <a:pPr>
              <a:buFontTx/>
              <a:buNone/>
            </a:pPr>
            <a:r>
              <a:rPr lang="en-US" b="1" dirty="0" err="1"/>
              <a:t>Ergosterol</a:t>
            </a:r>
            <a:r>
              <a:rPr lang="en-US" b="1" dirty="0"/>
              <a:t> </a:t>
            </a:r>
            <a:r>
              <a:rPr lang="en-US" b="1" dirty="0">
                <a:sym typeface="Wingdings" pitchFamily="2" charset="2"/>
              </a:rPr>
              <a:t> 		</a:t>
            </a:r>
            <a:r>
              <a:rPr lang="en-US" b="1" dirty="0" smtClean="0">
                <a:sym typeface="Wingdings" pitchFamily="2" charset="2"/>
              </a:rPr>
              <a:t>         Vitamin </a:t>
            </a:r>
            <a:r>
              <a:rPr lang="en-US" b="1" dirty="0">
                <a:sym typeface="Wingdings" pitchFamily="2" charset="2"/>
              </a:rPr>
              <a:t>D2</a:t>
            </a:r>
          </a:p>
          <a:p>
            <a:pPr>
              <a:buFontTx/>
              <a:buNone/>
            </a:pPr>
            <a:endParaRPr lang="en-US" b="1" dirty="0">
              <a:sym typeface="Wingdings" pitchFamily="2" charset="2"/>
            </a:endParaRPr>
          </a:p>
          <a:p>
            <a:r>
              <a:rPr lang="en-US" b="1" dirty="0">
                <a:solidFill>
                  <a:srgbClr val="009900"/>
                </a:solidFill>
                <a:sym typeface="Wingdings" pitchFamily="2" charset="2"/>
              </a:rPr>
              <a:t>Animal Source</a:t>
            </a:r>
          </a:p>
          <a:p>
            <a:pPr>
              <a:buFontTx/>
              <a:buNone/>
            </a:pPr>
            <a:endParaRPr lang="en-US" b="1" dirty="0">
              <a:solidFill>
                <a:srgbClr val="009900"/>
              </a:solidFill>
            </a:endParaRPr>
          </a:p>
          <a:p>
            <a:pPr>
              <a:buFontTx/>
              <a:buNone/>
            </a:pPr>
            <a:r>
              <a:rPr lang="en-US" b="1" dirty="0"/>
              <a:t>7-dehydrocholesterol </a:t>
            </a:r>
            <a:r>
              <a:rPr lang="en-US" b="1" dirty="0">
                <a:sym typeface="Wingdings" pitchFamily="2" charset="2"/>
              </a:rPr>
              <a:t> 		</a:t>
            </a:r>
            <a:r>
              <a:rPr lang="en-US" b="1" dirty="0" smtClean="0">
                <a:sym typeface="Wingdings" pitchFamily="2" charset="2"/>
              </a:rPr>
              <a:t> Vitamin </a:t>
            </a:r>
            <a:r>
              <a:rPr lang="en-US" b="1" dirty="0">
                <a:sym typeface="Wingdings" pitchFamily="2" charset="2"/>
              </a:rPr>
              <a:t>D3</a:t>
            </a:r>
            <a:endParaRPr lang="en-US" dirty="0"/>
          </a:p>
        </p:txBody>
      </p:sp>
      <p:grpSp>
        <p:nvGrpSpPr>
          <p:cNvPr id="11" name="Group 10"/>
          <p:cNvGrpSpPr/>
          <p:nvPr/>
        </p:nvGrpSpPr>
        <p:grpSpPr>
          <a:xfrm>
            <a:off x="2590800" y="3810000"/>
            <a:ext cx="5334000" cy="2209800"/>
            <a:chOff x="2667000" y="2471057"/>
            <a:chExt cx="5257800" cy="3472543"/>
          </a:xfrm>
        </p:grpSpPr>
        <p:sp>
          <p:nvSpPr>
            <p:cNvPr id="186372" name="Text Box 4"/>
            <p:cNvSpPr txBox="1">
              <a:spLocks noChangeArrowheads="1"/>
            </p:cNvSpPr>
            <p:nvPr/>
          </p:nvSpPr>
          <p:spPr bwMode="auto">
            <a:xfrm>
              <a:off x="2743200" y="2471057"/>
              <a:ext cx="1447800" cy="461665"/>
            </a:xfrm>
            <a:prstGeom prst="rect">
              <a:avLst/>
            </a:prstGeom>
            <a:noFill/>
            <a:ln w="9525">
              <a:noFill/>
              <a:miter lim="800000"/>
              <a:headEnd/>
              <a:tailEnd/>
            </a:ln>
            <a:effectLst/>
          </p:spPr>
          <p:txBody>
            <a:bodyPr wrap="square">
              <a:spAutoFit/>
            </a:bodyPr>
            <a:lstStyle/>
            <a:p>
              <a:pPr eaLnBrk="0" hangingPunct="0"/>
              <a:r>
                <a:rPr lang="en-US" sz="2400" dirty="0" smtClean="0">
                  <a:latin typeface="Times New Roman" pitchFamily="18" charset="0"/>
                </a:rPr>
                <a:t>UV light      </a:t>
              </a:r>
              <a:endParaRPr lang="en-US" sz="2400" dirty="0">
                <a:latin typeface="Times New Roman" pitchFamily="18" charset="0"/>
              </a:endParaRPr>
            </a:p>
          </p:txBody>
        </p:sp>
        <p:sp>
          <p:nvSpPr>
            <p:cNvPr id="186373" name="Text Box 5"/>
            <p:cNvSpPr txBox="1">
              <a:spLocks noChangeArrowheads="1"/>
            </p:cNvSpPr>
            <p:nvPr/>
          </p:nvSpPr>
          <p:spPr bwMode="auto">
            <a:xfrm>
              <a:off x="4953000" y="3276600"/>
              <a:ext cx="1924050" cy="457200"/>
            </a:xfrm>
            <a:prstGeom prst="rect">
              <a:avLst/>
            </a:prstGeom>
            <a:noFill/>
            <a:ln w="9525">
              <a:noFill/>
              <a:miter lim="800000"/>
              <a:headEnd/>
              <a:tailEnd/>
            </a:ln>
            <a:effectLst/>
          </p:spPr>
          <p:txBody>
            <a:bodyPr wrap="none">
              <a:spAutoFit/>
            </a:bodyPr>
            <a:lstStyle/>
            <a:p>
              <a:pPr eaLnBrk="0" hangingPunct="0"/>
              <a:r>
                <a:rPr lang="en-US" sz="2400" dirty="0" err="1">
                  <a:latin typeface="Times New Roman" pitchFamily="18" charset="0"/>
                </a:rPr>
                <a:t>Ergocalciferol</a:t>
              </a:r>
              <a:endParaRPr lang="en-US" sz="2400" dirty="0">
                <a:latin typeface="Times New Roman" pitchFamily="18" charset="0"/>
              </a:endParaRPr>
            </a:p>
          </p:txBody>
        </p:sp>
        <p:sp>
          <p:nvSpPr>
            <p:cNvPr id="186374" name="Text Box 6"/>
            <p:cNvSpPr txBox="1">
              <a:spLocks noChangeArrowheads="1"/>
            </p:cNvSpPr>
            <p:nvPr/>
          </p:nvSpPr>
          <p:spPr bwMode="auto">
            <a:xfrm>
              <a:off x="4114800" y="4648200"/>
              <a:ext cx="1122363" cy="457200"/>
            </a:xfrm>
            <a:prstGeom prst="rect">
              <a:avLst/>
            </a:prstGeom>
            <a:noFill/>
            <a:ln w="9525">
              <a:noFill/>
              <a:miter lim="800000"/>
              <a:headEnd/>
              <a:tailEnd/>
            </a:ln>
            <a:effectLst/>
          </p:spPr>
          <p:txBody>
            <a:bodyPr wrap="none">
              <a:spAutoFit/>
            </a:bodyPr>
            <a:lstStyle/>
            <a:p>
              <a:pPr eaLnBrk="0" hangingPunct="0"/>
              <a:r>
                <a:rPr lang="en-US" sz="2400" dirty="0" err="1">
                  <a:latin typeface="Times New Roman" pitchFamily="18" charset="0"/>
                </a:rPr>
                <a:t>uv</a:t>
              </a:r>
              <a:r>
                <a:rPr lang="en-US" sz="2400" dirty="0">
                  <a:latin typeface="Times New Roman" pitchFamily="18" charset="0"/>
                </a:rPr>
                <a:t> light</a:t>
              </a:r>
            </a:p>
          </p:txBody>
        </p:sp>
        <p:sp>
          <p:nvSpPr>
            <p:cNvPr id="186375" name="Text Box 7"/>
            <p:cNvSpPr txBox="1">
              <a:spLocks noChangeArrowheads="1"/>
            </p:cNvSpPr>
            <p:nvPr/>
          </p:nvSpPr>
          <p:spPr bwMode="auto">
            <a:xfrm>
              <a:off x="5791200" y="5486400"/>
              <a:ext cx="2133600" cy="457200"/>
            </a:xfrm>
            <a:prstGeom prst="rect">
              <a:avLst/>
            </a:prstGeom>
            <a:noFill/>
            <a:ln w="9525">
              <a:noFill/>
              <a:miter lim="800000"/>
              <a:headEnd/>
              <a:tailEnd/>
            </a:ln>
            <a:effectLst/>
          </p:spPr>
          <p:txBody>
            <a:bodyPr>
              <a:spAutoFit/>
            </a:bodyPr>
            <a:lstStyle/>
            <a:p>
              <a:pPr eaLnBrk="0" hangingPunct="0">
                <a:spcBef>
                  <a:spcPct val="50000"/>
                </a:spcBef>
              </a:pPr>
              <a:r>
                <a:rPr lang="en-US" sz="2400" dirty="0" err="1">
                  <a:latin typeface="Times New Roman" pitchFamily="18" charset="0"/>
                </a:rPr>
                <a:t>Cholecalciferol</a:t>
              </a:r>
              <a:endParaRPr lang="en-US" sz="2400" dirty="0">
                <a:latin typeface="Times New Roman" pitchFamily="18" charset="0"/>
              </a:endParaRPr>
            </a:p>
          </p:txBody>
        </p:sp>
        <p:sp>
          <p:nvSpPr>
            <p:cNvPr id="186376" name="Line 8"/>
            <p:cNvSpPr>
              <a:spLocks noChangeShapeType="1"/>
            </p:cNvSpPr>
            <p:nvPr/>
          </p:nvSpPr>
          <p:spPr bwMode="auto">
            <a:xfrm>
              <a:off x="2667000" y="3124200"/>
              <a:ext cx="1447800" cy="0"/>
            </a:xfrm>
            <a:prstGeom prst="line">
              <a:avLst/>
            </a:prstGeom>
            <a:noFill/>
            <a:ln w="38100">
              <a:solidFill>
                <a:srgbClr val="FF0000"/>
              </a:solidFill>
              <a:round/>
              <a:headEnd/>
              <a:tailEnd type="arrow" w="lg" len="lg"/>
            </a:ln>
            <a:effectLst/>
          </p:spPr>
          <p:txBody>
            <a:bodyPr/>
            <a:lstStyle/>
            <a:p>
              <a:endParaRPr lang="en-US"/>
            </a:p>
          </p:txBody>
        </p:sp>
        <p:sp>
          <p:nvSpPr>
            <p:cNvPr id="186377" name="Line 9"/>
            <p:cNvSpPr>
              <a:spLocks noChangeShapeType="1"/>
            </p:cNvSpPr>
            <p:nvPr/>
          </p:nvSpPr>
          <p:spPr bwMode="auto">
            <a:xfrm>
              <a:off x="3943894" y="5464629"/>
              <a:ext cx="1219200" cy="0"/>
            </a:xfrm>
            <a:prstGeom prst="line">
              <a:avLst/>
            </a:prstGeom>
            <a:noFill/>
            <a:ln w="38100">
              <a:solidFill>
                <a:srgbClr val="FF0000"/>
              </a:solidFill>
              <a:round/>
              <a:headEnd/>
              <a:tailEnd type="arrow" w="lg" len="lg"/>
            </a:ln>
            <a:effectLst/>
          </p:spPr>
          <p:txBody>
            <a:bodyPr/>
            <a:lstStyle/>
            <a:p>
              <a:endParaRPr lang="en-US"/>
            </a:p>
          </p:txBody>
        </p:sp>
      </p:grpSp>
      <p:sp>
        <p:nvSpPr>
          <p:cNvPr id="12" name="Rectangle 3"/>
          <p:cNvSpPr txBox="1">
            <a:spLocks noChangeArrowheads="1"/>
          </p:cNvSpPr>
          <p:nvPr/>
        </p:nvSpPr>
        <p:spPr>
          <a:xfrm>
            <a:off x="533400" y="1371600"/>
            <a:ext cx="3806952" cy="17526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Deficiency Symptoms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Rickets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Osteomalcia</a:t>
            </a:r>
          </a:p>
          <a:p>
            <a:pPr marL="640080" marR="0" lvl="1" indent="-274320" algn="l" defTabSz="914400" rtl="0" eaLnBrk="1" fontAlgn="auto" latinLnBrk="0" hangingPunct="1">
              <a:lnSpc>
                <a:spcPct val="100000"/>
              </a:lnSpc>
              <a:spcBef>
                <a:spcPts val="550"/>
              </a:spcBef>
              <a:spcAft>
                <a:spcPts val="0"/>
              </a:spcAft>
              <a:buClr>
                <a:schemeClr val="accent1"/>
              </a:buClr>
              <a:buSzPct val="70000"/>
              <a:buFontTx/>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223838"/>
            <a:ext cx="7467600" cy="1243930"/>
          </a:xfrm>
          <a:prstGeom prst="rect">
            <a:avLst/>
          </a:prstGeom>
        </p:spPr>
        <p:txBody>
          <a:bodyPr vert="horz" wrap="square" lIns="0" tIns="12700" rIns="0" bIns="0" rtlCol="0">
            <a:spAutoFit/>
          </a:bodyPr>
          <a:lstStyle/>
          <a:p>
            <a:pPr marL="12700" marR="5080" indent="1482725" algn="ctr">
              <a:lnSpc>
                <a:spcPct val="100000"/>
              </a:lnSpc>
              <a:spcBef>
                <a:spcPts val="100"/>
              </a:spcBef>
            </a:pPr>
            <a:r>
              <a:rPr sz="4000" b="1" dirty="0"/>
              <a:t>Metabolism  </a:t>
            </a:r>
            <a:r>
              <a:rPr sz="4000" b="1" spc="-5" dirty="0"/>
              <a:t>Conversion </a:t>
            </a:r>
            <a:r>
              <a:rPr sz="4000" b="1" dirty="0"/>
              <a:t>to </a:t>
            </a:r>
            <a:r>
              <a:rPr lang="en-US" sz="4000" b="1" dirty="0"/>
              <a:t> </a:t>
            </a:r>
            <a:r>
              <a:rPr lang="en-US" sz="4000" b="1" dirty="0" smtClean="0"/>
              <a:t>a</a:t>
            </a:r>
            <a:r>
              <a:rPr sz="4000" b="1" spc="60" dirty="0" smtClean="0">
                <a:latin typeface="Calibri"/>
                <a:cs typeface="Calibri"/>
              </a:rPr>
              <a:t>c</a:t>
            </a:r>
            <a:r>
              <a:rPr lang="en-US" sz="4000" b="1" spc="60" dirty="0" smtClean="0">
                <a:latin typeface="Calibri"/>
                <a:cs typeface="Calibri"/>
              </a:rPr>
              <a:t>ti</a:t>
            </a:r>
            <a:r>
              <a:rPr sz="4000" b="1" spc="60" dirty="0" smtClean="0">
                <a:latin typeface="Calibri"/>
                <a:cs typeface="Calibri"/>
              </a:rPr>
              <a:t>ve</a:t>
            </a:r>
            <a:r>
              <a:rPr sz="4000" b="1" spc="-70" dirty="0" smtClean="0">
                <a:latin typeface="Calibri"/>
                <a:cs typeface="Calibri"/>
              </a:rPr>
              <a:t> </a:t>
            </a:r>
            <a:r>
              <a:rPr sz="4000" b="1" spc="-5" dirty="0">
                <a:latin typeface="Calibri"/>
                <a:cs typeface="Calibri"/>
              </a:rPr>
              <a:t>form</a:t>
            </a:r>
            <a:endParaRPr sz="4000" dirty="0">
              <a:latin typeface="Calibri"/>
              <a:cs typeface="Calibri"/>
            </a:endParaRPr>
          </a:p>
        </p:txBody>
      </p:sp>
      <p:sp>
        <p:nvSpPr>
          <p:cNvPr id="3" name="object 3"/>
          <p:cNvSpPr txBox="1"/>
          <p:nvPr/>
        </p:nvSpPr>
        <p:spPr>
          <a:xfrm>
            <a:off x="304800" y="1557020"/>
            <a:ext cx="4677232" cy="4474210"/>
          </a:xfrm>
          <a:prstGeom prst="rect">
            <a:avLst/>
          </a:prstGeom>
        </p:spPr>
        <p:txBody>
          <a:bodyPr vert="horz" wrap="square" lIns="0" tIns="114300" rIns="0" bIns="0" rtlCol="0">
            <a:spAutoFit/>
          </a:bodyPr>
          <a:lstStyle/>
          <a:p>
            <a:pPr marL="355600" marR="1368425" indent="-342900">
              <a:lnSpc>
                <a:spcPct val="77700"/>
              </a:lnSpc>
              <a:spcBef>
                <a:spcPts val="900"/>
              </a:spcBef>
              <a:buFont typeface="Arial"/>
              <a:buChar char="•"/>
              <a:tabLst>
                <a:tab pos="354965" algn="l"/>
                <a:tab pos="355600" algn="l"/>
              </a:tabLst>
            </a:pPr>
            <a:r>
              <a:rPr sz="3000" dirty="0">
                <a:latin typeface="Calibri"/>
                <a:cs typeface="Calibri"/>
              </a:rPr>
              <a:t>D</a:t>
            </a:r>
            <a:r>
              <a:rPr sz="3000" baseline="-20833" dirty="0">
                <a:latin typeface="Calibri"/>
                <a:cs typeface="Calibri"/>
              </a:rPr>
              <a:t>3 </a:t>
            </a:r>
            <a:r>
              <a:rPr sz="3000" spc="-5" dirty="0">
                <a:latin typeface="Calibri"/>
                <a:cs typeface="Calibri"/>
              </a:rPr>
              <a:t>(from food or  sunlight)</a:t>
            </a:r>
            <a:endParaRPr sz="3000" dirty="0">
              <a:latin typeface="Calibri"/>
              <a:cs typeface="Calibri"/>
            </a:endParaRPr>
          </a:p>
          <a:p>
            <a:pPr marL="469900" marR="487045">
              <a:lnSpc>
                <a:spcPct val="79300"/>
              </a:lnSpc>
              <a:spcBef>
                <a:spcPts val="650"/>
              </a:spcBef>
            </a:pPr>
            <a:r>
              <a:rPr sz="2600" spc="-5" dirty="0">
                <a:latin typeface="Calibri"/>
                <a:cs typeface="Calibri"/>
              </a:rPr>
              <a:t>[Liver] </a:t>
            </a:r>
            <a:r>
              <a:rPr sz="2600" spc="-465" dirty="0" smtClean="0">
                <a:latin typeface="Wingdings"/>
                <a:cs typeface="Wingdings"/>
              </a:rPr>
              <a:t></a:t>
            </a:r>
            <a:r>
              <a:rPr lang="en-US" sz="2600" spc="-465" dirty="0">
                <a:latin typeface="Wingdings"/>
                <a:cs typeface="Wingdings"/>
              </a:rPr>
              <a:t> </a:t>
            </a:r>
            <a:r>
              <a:rPr sz="2600" spc="-465" dirty="0" smtClean="0">
                <a:latin typeface="Calibri"/>
                <a:cs typeface="Calibri"/>
              </a:rPr>
              <a:t>25-</a:t>
            </a:r>
            <a:r>
              <a:rPr sz="2600" spc="-465" dirty="0">
                <a:latin typeface="Calibri"/>
                <a:cs typeface="Calibri"/>
              </a:rPr>
              <a:t>­‐OH  </a:t>
            </a:r>
            <a:r>
              <a:rPr sz="2600" dirty="0">
                <a:latin typeface="Calibri"/>
                <a:cs typeface="Calibri"/>
              </a:rPr>
              <a:t>cholecalciferol</a:t>
            </a:r>
            <a:r>
              <a:rPr sz="2600" spc="-90" dirty="0">
                <a:latin typeface="Calibri"/>
                <a:cs typeface="Calibri"/>
              </a:rPr>
              <a:t> </a:t>
            </a:r>
            <a:r>
              <a:rPr sz="2600" spc="-5" dirty="0">
                <a:latin typeface="Calibri"/>
                <a:cs typeface="Calibri"/>
              </a:rPr>
              <a:t>(calcidiol)</a:t>
            </a:r>
            <a:endParaRPr sz="2600" dirty="0">
              <a:latin typeface="Calibri"/>
              <a:cs typeface="Calibri"/>
            </a:endParaRPr>
          </a:p>
          <a:p>
            <a:pPr marL="469265" marR="5080">
              <a:lnSpc>
                <a:spcPct val="79400"/>
              </a:lnSpc>
              <a:spcBef>
                <a:spcPts val="640"/>
              </a:spcBef>
              <a:tabLst>
                <a:tab pos="2225675" algn="l"/>
              </a:tabLst>
            </a:pPr>
            <a:r>
              <a:rPr sz="2600" spc="-260" dirty="0">
                <a:latin typeface="Calibri"/>
                <a:cs typeface="Calibri"/>
              </a:rPr>
              <a:t>[Kidney</a:t>
            </a:r>
            <a:r>
              <a:rPr sz="2600" spc="-260" dirty="0" smtClean="0">
                <a:latin typeface="Calibri"/>
                <a:cs typeface="Calibri"/>
              </a:rPr>
              <a:t>]</a:t>
            </a:r>
            <a:r>
              <a:rPr lang="en-US" sz="2600" spc="-260" dirty="0" smtClean="0">
                <a:latin typeface="Calibri"/>
                <a:cs typeface="Calibri"/>
              </a:rPr>
              <a:t>  </a:t>
            </a:r>
            <a:r>
              <a:rPr sz="2600" spc="-260" dirty="0" smtClean="0">
                <a:latin typeface="Wingdings"/>
                <a:cs typeface="Wingdings"/>
              </a:rPr>
              <a:t></a:t>
            </a:r>
            <a:r>
              <a:rPr sz="2600" spc="-260" dirty="0">
                <a:latin typeface="Times New Roman"/>
                <a:cs typeface="Times New Roman"/>
              </a:rPr>
              <a:t>	</a:t>
            </a:r>
            <a:r>
              <a:rPr sz="2600" b="1" spc="-5" dirty="0">
                <a:latin typeface="Calibri"/>
                <a:cs typeface="Calibri"/>
              </a:rPr>
              <a:t>1,25</a:t>
            </a:r>
            <a:r>
              <a:rPr sz="2600" b="1" spc="-95" dirty="0">
                <a:latin typeface="Calibri"/>
                <a:cs typeface="Calibri"/>
              </a:rPr>
              <a:t> </a:t>
            </a:r>
            <a:r>
              <a:rPr sz="2600" b="1" dirty="0">
                <a:latin typeface="Calibri"/>
                <a:cs typeface="Calibri"/>
              </a:rPr>
              <a:t>dihydroxy  cholecalciferol</a:t>
            </a:r>
            <a:r>
              <a:rPr sz="2600" b="1" spc="-15" dirty="0">
                <a:latin typeface="Calibri"/>
                <a:cs typeface="Calibri"/>
              </a:rPr>
              <a:t> </a:t>
            </a:r>
            <a:r>
              <a:rPr sz="2600" b="1" dirty="0">
                <a:latin typeface="Calibri"/>
                <a:cs typeface="Calibri"/>
              </a:rPr>
              <a:t>(calcitrol)</a:t>
            </a:r>
            <a:endParaRPr sz="2600" dirty="0">
              <a:latin typeface="Calibri"/>
              <a:cs typeface="Calibri"/>
            </a:endParaRPr>
          </a:p>
          <a:p>
            <a:pPr marL="355600" indent="-342900">
              <a:lnSpc>
                <a:spcPts val="3590"/>
              </a:lnSpc>
              <a:spcBef>
                <a:spcPts val="30"/>
              </a:spcBef>
              <a:buFont typeface="Arial"/>
              <a:buChar char="•"/>
              <a:tabLst>
                <a:tab pos="354965" algn="l"/>
                <a:tab pos="355600" algn="l"/>
              </a:tabLst>
            </a:pPr>
            <a:r>
              <a:rPr sz="3000" dirty="0">
                <a:latin typeface="Calibri"/>
                <a:cs typeface="Calibri"/>
              </a:rPr>
              <a:t>D</a:t>
            </a:r>
            <a:r>
              <a:rPr sz="3000" baseline="-20833" dirty="0">
                <a:latin typeface="Calibri"/>
                <a:cs typeface="Calibri"/>
              </a:rPr>
              <a:t>2</a:t>
            </a:r>
          </a:p>
          <a:p>
            <a:pPr marL="748665" marR="180340" lvl="1" indent="-278765">
              <a:lnSpc>
                <a:spcPct val="81000"/>
              </a:lnSpc>
              <a:spcBef>
                <a:spcPts val="585"/>
              </a:spcBef>
              <a:buFont typeface="Arial"/>
              <a:buChar char="–"/>
              <a:tabLst>
                <a:tab pos="755650" algn="l"/>
              </a:tabLst>
            </a:pPr>
            <a:r>
              <a:rPr sz="2600" spc="-5" dirty="0">
                <a:latin typeface="Calibri"/>
                <a:cs typeface="Calibri"/>
              </a:rPr>
              <a:t>Can also be </a:t>
            </a:r>
            <a:r>
              <a:rPr sz="2600" dirty="0">
                <a:latin typeface="Calibri"/>
                <a:cs typeface="Calibri"/>
              </a:rPr>
              <a:t>converted</a:t>
            </a:r>
            <a:r>
              <a:rPr sz="2600" spc="-85" dirty="0">
                <a:latin typeface="Calibri"/>
                <a:cs typeface="Calibri"/>
              </a:rPr>
              <a:t> </a:t>
            </a:r>
            <a:r>
              <a:rPr sz="2600" dirty="0">
                <a:latin typeface="Calibri"/>
                <a:cs typeface="Calibri"/>
              </a:rPr>
              <a:t>to  the </a:t>
            </a:r>
            <a:r>
              <a:rPr sz="2600" spc="25" dirty="0" smtClean="0">
                <a:latin typeface="Calibri"/>
                <a:cs typeface="Calibri"/>
              </a:rPr>
              <a:t>ac</a:t>
            </a:r>
            <a:r>
              <a:rPr lang="en-US" sz="2600" spc="25" dirty="0" smtClean="0">
                <a:latin typeface="Calibri"/>
                <a:cs typeface="Calibri"/>
              </a:rPr>
              <a:t>ti</a:t>
            </a:r>
            <a:r>
              <a:rPr sz="2600" spc="25" dirty="0" smtClean="0">
                <a:latin typeface="Calibri"/>
                <a:cs typeface="Calibri"/>
              </a:rPr>
              <a:t>ve </a:t>
            </a:r>
            <a:r>
              <a:rPr sz="2600" spc="-5" dirty="0">
                <a:latin typeface="Calibri"/>
                <a:cs typeface="Calibri"/>
              </a:rPr>
              <a:t>form </a:t>
            </a:r>
            <a:r>
              <a:rPr sz="2600" dirty="0">
                <a:latin typeface="Calibri"/>
                <a:cs typeface="Calibri"/>
              </a:rPr>
              <a:t>via the  </a:t>
            </a:r>
            <a:r>
              <a:rPr sz="2600" spc="-5" dirty="0">
                <a:latin typeface="Calibri"/>
                <a:cs typeface="Calibri"/>
              </a:rPr>
              <a:t>same </a:t>
            </a:r>
            <a:r>
              <a:rPr sz="2600" dirty="0">
                <a:latin typeface="Calibri"/>
                <a:cs typeface="Calibri"/>
              </a:rPr>
              <a:t>1, </a:t>
            </a:r>
            <a:r>
              <a:rPr sz="2600" spc="-5" dirty="0">
                <a:latin typeface="Calibri"/>
                <a:cs typeface="Calibri"/>
              </a:rPr>
              <a:t>and </a:t>
            </a:r>
            <a:r>
              <a:rPr sz="2600" dirty="0">
                <a:latin typeface="Calibri"/>
                <a:cs typeface="Calibri"/>
              </a:rPr>
              <a:t>25  </a:t>
            </a:r>
            <a:r>
              <a:rPr sz="2600" spc="-5" dirty="0">
                <a:latin typeface="Calibri"/>
                <a:cs typeface="Calibri"/>
              </a:rPr>
              <a:t>hydroxylases</a:t>
            </a:r>
            <a:endParaRPr sz="2600" dirty="0">
              <a:latin typeface="Calibri"/>
              <a:cs typeface="Calibri"/>
            </a:endParaRPr>
          </a:p>
          <a:p>
            <a:pPr marL="748665" lvl="1" indent="-278765">
              <a:lnSpc>
                <a:spcPct val="100000"/>
              </a:lnSpc>
              <a:spcBef>
                <a:spcPts val="5"/>
              </a:spcBef>
              <a:buFont typeface="Arial"/>
              <a:buChar char="–"/>
              <a:tabLst>
                <a:tab pos="755650" algn="l"/>
              </a:tabLst>
            </a:pPr>
            <a:r>
              <a:rPr sz="2600" spc="-5" dirty="0">
                <a:latin typeface="Calibri"/>
                <a:cs typeface="Calibri"/>
              </a:rPr>
              <a:t>Less</a:t>
            </a:r>
            <a:r>
              <a:rPr sz="2600" spc="-10" dirty="0">
                <a:latin typeface="Calibri"/>
                <a:cs typeface="Calibri"/>
              </a:rPr>
              <a:t> </a:t>
            </a:r>
            <a:r>
              <a:rPr sz="2600" dirty="0">
                <a:latin typeface="Calibri"/>
                <a:cs typeface="Calibri"/>
              </a:rPr>
              <a:t>eﬃcient</a:t>
            </a:r>
          </a:p>
        </p:txBody>
      </p:sp>
      <p:sp>
        <p:nvSpPr>
          <p:cNvPr id="4" name="object 4"/>
          <p:cNvSpPr/>
          <p:nvPr/>
        </p:nvSpPr>
        <p:spPr>
          <a:xfrm>
            <a:off x="4982032" y="1417637"/>
            <a:ext cx="4003535" cy="522763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9471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639" y="177801"/>
            <a:ext cx="8229598" cy="628377"/>
          </a:xfrm>
          <a:prstGeom prst="rect">
            <a:avLst/>
          </a:prstGeom>
        </p:spPr>
        <p:txBody>
          <a:bodyPr vert="horz" wrap="square" lIns="0" tIns="12700" rIns="0" bIns="0" rtlCol="0">
            <a:spAutoFit/>
          </a:bodyPr>
          <a:lstStyle/>
          <a:p>
            <a:pPr marL="1308100" marR="5080" indent="-1296035">
              <a:lnSpc>
                <a:spcPct val="100000"/>
              </a:lnSpc>
              <a:spcBef>
                <a:spcPts val="100"/>
              </a:spcBef>
            </a:pPr>
            <a:r>
              <a:rPr sz="4000" spc="25" dirty="0" smtClean="0"/>
              <a:t>Func</a:t>
            </a:r>
            <a:r>
              <a:rPr lang="en-US" sz="4000" spc="25" dirty="0" smtClean="0"/>
              <a:t>ti</a:t>
            </a:r>
            <a:r>
              <a:rPr sz="4000" spc="25" dirty="0" smtClean="0"/>
              <a:t>on </a:t>
            </a:r>
            <a:r>
              <a:rPr sz="4000" dirty="0"/>
              <a:t>– </a:t>
            </a:r>
            <a:r>
              <a:rPr sz="4000" spc="-5" dirty="0"/>
              <a:t>Blood</a:t>
            </a:r>
            <a:r>
              <a:rPr sz="4000" spc="-85" dirty="0"/>
              <a:t> </a:t>
            </a:r>
            <a:r>
              <a:rPr sz="4000" spc="-5" dirty="0"/>
              <a:t>Calcium  Homeostasis</a:t>
            </a:r>
            <a:endParaRPr sz="4000" dirty="0"/>
          </a:p>
        </p:txBody>
      </p:sp>
      <p:sp>
        <p:nvSpPr>
          <p:cNvPr id="3" name="object 3"/>
          <p:cNvSpPr txBox="1"/>
          <p:nvPr/>
        </p:nvSpPr>
        <p:spPr>
          <a:xfrm>
            <a:off x="548639" y="1684416"/>
            <a:ext cx="461645" cy="501015"/>
          </a:xfrm>
          <a:prstGeom prst="rect">
            <a:avLst/>
          </a:prstGeom>
        </p:spPr>
        <p:txBody>
          <a:bodyPr vert="horz" wrap="square" lIns="0" tIns="0" rIns="0" bIns="0" rtlCol="0">
            <a:spAutoFit/>
          </a:bodyPr>
          <a:lstStyle/>
          <a:p>
            <a:pPr>
              <a:lnSpc>
                <a:spcPts val="3535"/>
              </a:lnSpc>
              <a:tabLst>
                <a:tab pos="342265" algn="l"/>
              </a:tabLst>
            </a:pPr>
            <a:r>
              <a:rPr sz="3200" dirty="0">
                <a:latin typeface="Arial"/>
                <a:cs typeface="Arial"/>
              </a:rPr>
              <a:t>•	</a:t>
            </a:r>
            <a:r>
              <a:rPr sz="3200" dirty="0">
                <a:latin typeface="Perpetua"/>
                <a:cs typeface="Perpetua"/>
              </a:rPr>
              <a:t>.</a:t>
            </a:r>
            <a:endParaRPr sz="3200">
              <a:latin typeface="Perpetua"/>
              <a:cs typeface="Perpetua"/>
            </a:endParaRPr>
          </a:p>
        </p:txBody>
      </p:sp>
      <p:sp>
        <p:nvSpPr>
          <p:cNvPr id="4" name="object 4"/>
          <p:cNvSpPr/>
          <p:nvPr/>
        </p:nvSpPr>
        <p:spPr>
          <a:xfrm>
            <a:off x="381000" y="1371601"/>
            <a:ext cx="8229598" cy="538797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199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r>
              <a:rPr lang="en-US" sz="4400" b="1">
                <a:solidFill>
                  <a:schemeClr val="accent2"/>
                </a:solidFill>
              </a:rPr>
              <a:t>Vitamins</a:t>
            </a:r>
          </a:p>
        </p:txBody>
      </p:sp>
      <p:sp>
        <p:nvSpPr>
          <p:cNvPr id="166915"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b="1">
                <a:effectLst>
                  <a:outerShdw blurRad="38100" dist="38100" dir="2700000" algn="tl">
                    <a:srgbClr val="C0C0C0"/>
                  </a:outerShdw>
                </a:effectLst>
              </a:rPr>
              <a:t>Characteristics</a:t>
            </a:r>
          </a:p>
          <a:p>
            <a:pPr marL="742950" lvl="1" indent="-285750">
              <a:spcBef>
                <a:spcPct val="20000"/>
              </a:spcBef>
              <a:buFontTx/>
              <a:buChar char="–"/>
            </a:pPr>
            <a:r>
              <a:rPr lang="en-US" sz="3200" b="1">
                <a:effectLst>
                  <a:outerShdw blurRad="38100" dist="38100" dir="2700000" algn="tl">
                    <a:srgbClr val="C0C0C0"/>
                  </a:outerShdw>
                </a:effectLst>
              </a:rPr>
              <a:t>Cannot be synthesized by all species</a:t>
            </a:r>
          </a:p>
          <a:p>
            <a:pPr marL="742950" lvl="1" indent="-285750">
              <a:spcBef>
                <a:spcPct val="20000"/>
              </a:spcBef>
              <a:buFontTx/>
              <a:buChar char="–"/>
            </a:pPr>
            <a:r>
              <a:rPr lang="en-US" sz="3200" b="1">
                <a:effectLst>
                  <a:outerShdw blurRad="38100" dist="38100" dir="2700000" algn="tl">
                    <a:srgbClr val="C0C0C0"/>
                  </a:outerShdw>
                </a:effectLst>
              </a:rPr>
              <a:t>Needed for life and health</a:t>
            </a:r>
          </a:p>
          <a:p>
            <a:pPr marL="742950" lvl="1" indent="-285750">
              <a:spcBef>
                <a:spcPct val="20000"/>
              </a:spcBef>
              <a:buFontTx/>
              <a:buChar char="–"/>
            </a:pPr>
            <a:r>
              <a:rPr lang="en-US" sz="3200" b="1">
                <a:effectLst>
                  <a:outerShdw blurRad="38100" dist="38100" dir="2700000" algn="tl">
                    <a:srgbClr val="C0C0C0"/>
                  </a:outerShdw>
                </a:effectLst>
              </a:rPr>
              <a:t>organic</a:t>
            </a:r>
          </a:p>
          <a:p>
            <a:pPr marL="742950" lvl="1" indent="-285750">
              <a:spcBef>
                <a:spcPct val="20000"/>
              </a:spcBef>
              <a:buFontTx/>
              <a:buChar char="–"/>
            </a:pPr>
            <a:r>
              <a:rPr lang="en-US" sz="3200" b="1">
                <a:effectLst>
                  <a:outerShdw blurRad="38100" dist="38100" dir="2700000" algn="tl">
                    <a:srgbClr val="C0C0C0"/>
                  </a:outerShdw>
                </a:effectLst>
              </a:rPr>
              <a:t>Not chemically related as a group</a:t>
            </a:r>
            <a:endParaRPr 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585" y="528638"/>
            <a:ext cx="7454900" cy="635000"/>
          </a:xfrm>
          <a:prstGeom prst="rect">
            <a:avLst/>
          </a:prstGeom>
        </p:spPr>
        <p:txBody>
          <a:bodyPr vert="horz" wrap="square" lIns="0" tIns="12700" rIns="0" bIns="0" rtlCol="0">
            <a:spAutoFit/>
          </a:bodyPr>
          <a:lstStyle/>
          <a:p>
            <a:pPr marL="12700">
              <a:lnSpc>
                <a:spcPct val="100000"/>
              </a:lnSpc>
              <a:spcBef>
                <a:spcPts val="100"/>
              </a:spcBef>
            </a:pPr>
            <a:r>
              <a:rPr sz="4000" spc="-5" dirty="0"/>
              <a:t>Vitamin </a:t>
            </a:r>
            <a:r>
              <a:rPr sz="4000" dirty="0"/>
              <a:t>D </a:t>
            </a:r>
            <a:r>
              <a:rPr sz="4000" spc="-5" dirty="0"/>
              <a:t>and Calcium</a:t>
            </a:r>
            <a:r>
              <a:rPr sz="4000" spc="5" dirty="0"/>
              <a:t> </a:t>
            </a:r>
            <a:r>
              <a:rPr sz="4000" spc="-5" dirty="0"/>
              <a:t>Homeostasis</a:t>
            </a:r>
            <a:endParaRPr sz="4000"/>
          </a:p>
        </p:txBody>
      </p:sp>
      <p:sp>
        <p:nvSpPr>
          <p:cNvPr id="3" name="object 3"/>
          <p:cNvSpPr txBox="1"/>
          <p:nvPr/>
        </p:nvSpPr>
        <p:spPr>
          <a:xfrm>
            <a:off x="304800" y="1541489"/>
            <a:ext cx="8458200" cy="4166235"/>
          </a:xfrm>
          <a:prstGeom prst="rect">
            <a:avLst/>
          </a:prstGeom>
        </p:spPr>
        <p:txBody>
          <a:bodyPr vert="horz" wrap="square" lIns="0" tIns="104139" rIns="0" bIns="0" rtlCol="0">
            <a:spAutoFit/>
          </a:bodyPr>
          <a:lstStyle/>
          <a:p>
            <a:pPr marL="355600" indent="-342900">
              <a:lnSpc>
                <a:spcPct val="100000"/>
              </a:lnSpc>
              <a:spcBef>
                <a:spcPts val="819"/>
              </a:spcBef>
              <a:buFont typeface="Arial"/>
              <a:buChar char="•"/>
              <a:tabLst>
                <a:tab pos="354965" algn="l"/>
                <a:tab pos="355600" algn="l"/>
              </a:tabLst>
            </a:pPr>
            <a:r>
              <a:rPr sz="3200" spc="-5" dirty="0">
                <a:latin typeface="Calibri"/>
                <a:cs typeface="Calibri"/>
              </a:rPr>
              <a:t>When blood calcium </a:t>
            </a:r>
            <a:r>
              <a:rPr sz="3200" dirty="0">
                <a:latin typeface="Calibri"/>
                <a:cs typeface="Calibri"/>
              </a:rPr>
              <a:t>is</a:t>
            </a:r>
            <a:r>
              <a:rPr sz="3200" spc="5" dirty="0">
                <a:latin typeface="Calibri"/>
                <a:cs typeface="Calibri"/>
              </a:rPr>
              <a:t> </a:t>
            </a:r>
            <a:r>
              <a:rPr sz="3200" spc="-5" dirty="0">
                <a:latin typeface="Calibri"/>
                <a:cs typeface="Calibri"/>
              </a:rPr>
              <a:t>low:</a:t>
            </a:r>
            <a:endParaRPr sz="3200" dirty="0">
              <a:latin typeface="Calibri"/>
              <a:cs typeface="Calibri"/>
            </a:endParaRPr>
          </a:p>
          <a:p>
            <a:pPr marL="749300" marR="875665" lvl="1" indent="-279400">
              <a:lnSpc>
                <a:spcPts val="3329"/>
              </a:lnSpc>
              <a:spcBef>
                <a:spcPts val="770"/>
              </a:spcBef>
              <a:buFont typeface="Arial"/>
              <a:buChar char="–"/>
              <a:tabLst>
                <a:tab pos="755650" algn="l"/>
              </a:tabLst>
            </a:pPr>
            <a:r>
              <a:rPr sz="2800" spc="-5" dirty="0">
                <a:latin typeface="Calibri"/>
                <a:cs typeface="Calibri"/>
              </a:rPr>
              <a:t>The parathyroid glands release parathyroid  hormone</a:t>
            </a:r>
            <a:r>
              <a:rPr sz="2800" spc="-10" dirty="0">
                <a:latin typeface="Calibri"/>
                <a:cs typeface="Calibri"/>
              </a:rPr>
              <a:t> </a:t>
            </a:r>
            <a:r>
              <a:rPr sz="2800" spc="-5" dirty="0">
                <a:latin typeface="Calibri"/>
                <a:cs typeface="Calibri"/>
              </a:rPr>
              <a:t>(</a:t>
            </a:r>
            <a:r>
              <a:rPr sz="2800" b="1" spc="-5" dirty="0">
                <a:latin typeface="Calibri"/>
                <a:cs typeface="Calibri"/>
              </a:rPr>
              <a:t>PTH</a:t>
            </a:r>
            <a:r>
              <a:rPr sz="2800" spc="-5" dirty="0">
                <a:latin typeface="Calibri"/>
                <a:cs typeface="Calibri"/>
              </a:rPr>
              <a:t>)</a:t>
            </a:r>
            <a:endParaRPr sz="2800" dirty="0">
              <a:latin typeface="Calibri"/>
              <a:cs typeface="Calibri"/>
            </a:endParaRPr>
          </a:p>
          <a:p>
            <a:pPr marL="1155700" lvl="2" indent="-228600">
              <a:lnSpc>
                <a:spcPct val="100000"/>
              </a:lnSpc>
              <a:spcBef>
                <a:spcPts val="505"/>
              </a:spcBef>
              <a:buFont typeface="Arial"/>
              <a:buChar char="•"/>
              <a:tabLst>
                <a:tab pos="1155700" algn="l"/>
              </a:tabLst>
            </a:pPr>
            <a:r>
              <a:rPr sz="2400" spc="5" dirty="0" smtClean="0">
                <a:latin typeface="Calibri"/>
                <a:cs typeface="Calibri"/>
              </a:rPr>
              <a:t>S</a:t>
            </a:r>
            <a:r>
              <a:rPr lang="en-US" sz="2400" spc="5" dirty="0" smtClean="0">
                <a:latin typeface="Calibri"/>
                <a:cs typeface="Calibri"/>
              </a:rPr>
              <a:t>ti</a:t>
            </a:r>
            <a:r>
              <a:rPr sz="2400" spc="5" dirty="0" smtClean="0">
                <a:latin typeface="Calibri"/>
                <a:cs typeface="Calibri"/>
              </a:rPr>
              <a:t>mulates </a:t>
            </a:r>
            <a:r>
              <a:rPr sz="2400" spc="-5" dirty="0">
                <a:latin typeface="Calibri"/>
                <a:cs typeface="Calibri"/>
              </a:rPr>
              <a:t>conversion </a:t>
            </a:r>
            <a:r>
              <a:rPr sz="2400" dirty="0">
                <a:latin typeface="Calibri"/>
                <a:cs typeface="Calibri"/>
              </a:rPr>
              <a:t>to </a:t>
            </a:r>
            <a:r>
              <a:rPr sz="2400" spc="-5" dirty="0">
                <a:latin typeface="Calibri"/>
                <a:cs typeface="Calibri"/>
              </a:rPr>
              <a:t>calcitriol </a:t>
            </a:r>
            <a:r>
              <a:rPr sz="2400" spc="15" dirty="0">
                <a:latin typeface="Calibri"/>
                <a:cs typeface="Calibri"/>
              </a:rPr>
              <a:t>(</a:t>
            </a:r>
            <a:r>
              <a:rPr sz="2400" spc="15" dirty="0" smtClean="0">
                <a:latin typeface="Calibri"/>
                <a:cs typeface="Calibri"/>
              </a:rPr>
              <a:t>ac</a:t>
            </a:r>
            <a:r>
              <a:rPr lang="en-US" sz="2400" spc="15" dirty="0" smtClean="0">
                <a:latin typeface="Calibri"/>
                <a:cs typeface="Calibri"/>
              </a:rPr>
              <a:t>ti</a:t>
            </a:r>
            <a:r>
              <a:rPr sz="2400" spc="15" dirty="0" smtClean="0">
                <a:latin typeface="Calibri"/>
                <a:cs typeface="Calibri"/>
              </a:rPr>
              <a:t>ve</a:t>
            </a:r>
            <a:r>
              <a:rPr sz="2400" spc="0" dirty="0" smtClean="0">
                <a:latin typeface="Calibri"/>
                <a:cs typeface="Calibri"/>
              </a:rPr>
              <a:t> </a:t>
            </a:r>
            <a:r>
              <a:rPr sz="2400" spc="-5" dirty="0">
                <a:latin typeface="Calibri"/>
                <a:cs typeface="Calibri"/>
              </a:rPr>
              <a:t>form)</a:t>
            </a:r>
            <a:endParaRPr sz="2400" dirty="0">
              <a:latin typeface="Calibri"/>
              <a:cs typeface="Calibri"/>
            </a:endParaRPr>
          </a:p>
          <a:p>
            <a:pPr marL="749300" lvl="1" indent="-279400">
              <a:lnSpc>
                <a:spcPct val="100000"/>
              </a:lnSpc>
              <a:spcBef>
                <a:spcPts val="620"/>
              </a:spcBef>
              <a:buFont typeface="Arial"/>
              <a:buChar char="–"/>
              <a:tabLst>
                <a:tab pos="755650" algn="l"/>
              </a:tabLst>
            </a:pPr>
            <a:r>
              <a:rPr sz="2800" spc="-5" dirty="0">
                <a:latin typeface="Calibri"/>
                <a:cs typeface="Calibri"/>
              </a:rPr>
              <a:t>Increased </a:t>
            </a:r>
            <a:r>
              <a:rPr sz="2800" spc="25" dirty="0" smtClean="0">
                <a:latin typeface="Calibri"/>
                <a:cs typeface="Calibri"/>
              </a:rPr>
              <a:t>ac</a:t>
            </a:r>
            <a:r>
              <a:rPr lang="en-US" sz="2800" spc="25" dirty="0" smtClean="0">
                <a:latin typeface="Calibri"/>
                <a:cs typeface="Calibri"/>
              </a:rPr>
              <a:t>ti</a:t>
            </a:r>
            <a:r>
              <a:rPr sz="2800" spc="25" dirty="0" smtClean="0">
                <a:latin typeface="Calibri"/>
                <a:cs typeface="Calibri"/>
              </a:rPr>
              <a:t>ve </a:t>
            </a:r>
            <a:r>
              <a:rPr sz="2800" spc="-5" dirty="0">
                <a:latin typeface="Calibri"/>
                <a:cs typeface="Calibri"/>
              </a:rPr>
              <a:t>form of </a:t>
            </a:r>
            <a:r>
              <a:rPr sz="2800" b="1" spc="-5" dirty="0">
                <a:latin typeface="Calibri"/>
                <a:cs typeface="Calibri"/>
              </a:rPr>
              <a:t>vitamin</a:t>
            </a:r>
            <a:r>
              <a:rPr sz="2800" b="1" spc="-30" dirty="0">
                <a:latin typeface="Calibri"/>
                <a:cs typeface="Calibri"/>
              </a:rPr>
              <a:t> </a:t>
            </a:r>
            <a:r>
              <a:rPr sz="2800" b="1" dirty="0">
                <a:latin typeface="Calibri"/>
                <a:cs typeface="Calibri"/>
              </a:rPr>
              <a:t>D</a:t>
            </a:r>
            <a:endParaRPr sz="2800" dirty="0">
              <a:latin typeface="Calibri"/>
              <a:cs typeface="Calibri"/>
            </a:endParaRPr>
          </a:p>
          <a:p>
            <a:pPr marL="1155700" lvl="2" indent="-228600">
              <a:lnSpc>
                <a:spcPct val="100000"/>
              </a:lnSpc>
              <a:spcBef>
                <a:spcPts val="640"/>
              </a:spcBef>
              <a:buFont typeface="Arial"/>
              <a:buChar char="•"/>
              <a:tabLst>
                <a:tab pos="1155700" algn="l"/>
              </a:tabLst>
            </a:pPr>
            <a:r>
              <a:rPr sz="2400" spc="-5" dirty="0">
                <a:latin typeface="Calibri"/>
                <a:cs typeface="Calibri"/>
              </a:rPr>
              <a:t>Increased </a:t>
            </a:r>
            <a:r>
              <a:rPr sz="2400" spc="5" dirty="0" smtClean="0">
                <a:latin typeface="Calibri"/>
                <a:cs typeface="Calibri"/>
              </a:rPr>
              <a:t>absorp</a:t>
            </a:r>
            <a:r>
              <a:rPr lang="en-US" sz="2400" spc="5" dirty="0" smtClean="0">
                <a:latin typeface="Calibri"/>
                <a:cs typeface="Calibri"/>
              </a:rPr>
              <a:t>ti</a:t>
            </a:r>
            <a:r>
              <a:rPr sz="2400" spc="5" dirty="0" smtClean="0">
                <a:latin typeface="Calibri"/>
                <a:cs typeface="Calibri"/>
              </a:rPr>
              <a:t>on </a:t>
            </a:r>
            <a:r>
              <a:rPr sz="2400" spc="-5" dirty="0">
                <a:latin typeface="Calibri"/>
                <a:cs typeface="Calibri"/>
              </a:rPr>
              <a:t>of </a:t>
            </a:r>
            <a:r>
              <a:rPr sz="2400" dirty="0">
                <a:latin typeface="Calibri"/>
                <a:cs typeface="Calibri"/>
              </a:rPr>
              <a:t>calcium in the</a:t>
            </a:r>
            <a:r>
              <a:rPr sz="2400" spc="-20" dirty="0">
                <a:latin typeface="Calibri"/>
                <a:cs typeface="Calibri"/>
              </a:rPr>
              <a:t> </a:t>
            </a:r>
            <a:r>
              <a:rPr sz="2400" b="1" spc="15" dirty="0" smtClean="0">
                <a:latin typeface="Calibri"/>
                <a:cs typeface="Calibri"/>
              </a:rPr>
              <a:t>intes</a:t>
            </a:r>
            <a:r>
              <a:rPr lang="en-US" sz="2400" b="1" spc="15" dirty="0" smtClean="0">
                <a:latin typeface="Calibri"/>
                <a:cs typeface="Calibri"/>
              </a:rPr>
              <a:t>ti</a:t>
            </a:r>
            <a:r>
              <a:rPr sz="2400" b="1" spc="15" dirty="0" smtClean="0">
                <a:latin typeface="Calibri"/>
                <a:cs typeface="Calibri"/>
              </a:rPr>
              <a:t>nes</a:t>
            </a:r>
            <a:endParaRPr sz="2400" dirty="0">
              <a:latin typeface="Calibri"/>
              <a:cs typeface="Calibri"/>
            </a:endParaRPr>
          </a:p>
          <a:p>
            <a:pPr marL="1155700" lvl="2" indent="-228600">
              <a:lnSpc>
                <a:spcPct val="100000"/>
              </a:lnSpc>
              <a:spcBef>
                <a:spcPts val="520"/>
              </a:spcBef>
              <a:buFont typeface="Arial"/>
              <a:buChar char="•"/>
              <a:tabLst>
                <a:tab pos="1155700" algn="l"/>
              </a:tabLst>
            </a:pPr>
            <a:r>
              <a:rPr sz="2400" spc="-5" dirty="0">
                <a:latin typeface="Calibri"/>
                <a:cs typeface="Calibri"/>
              </a:rPr>
              <a:t>Increased </a:t>
            </a:r>
            <a:r>
              <a:rPr sz="2400" spc="5" dirty="0" smtClean="0">
                <a:latin typeface="Calibri"/>
                <a:cs typeface="Calibri"/>
              </a:rPr>
              <a:t>reabsorp</a:t>
            </a:r>
            <a:r>
              <a:rPr lang="en-US" sz="2400" spc="5" dirty="0" smtClean="0">
                <a:latin typeface="Calibri"/>
                <a:cs typeface="Calibri"/>
              </a:rPr>
              <a:t>ti</a:t>
            </a:r>
            <a:r>
              <a:rPr sz="2400" spc="5" dirty="0" smtClean="0">
                <a:latin typeface="Calibri"/>
                <a:cs typeface="Calibri"/>
              </a:rPr>
              <a:t>on </a:t>
            </a:r>
            <a:r>
              <a:rPr sz="2400" spc="-5" dirty="0">
                <a:latin typeface="Calibri"/>
                <a:cs typeface="Calibri"/>
              </a:rPr>
              <a:t>of </a:t>
            </a:r>
            <a:r>
              <a:rPr sz="2400" dirty="0">
                <a:latin typeface="Calibri"/>
                <a:cs typeface="Calibri"/>
              </a:rPr>
              <a:t>calcium in the</a:t>
            </a:r>
            <a:r>
              <a:rPr sz="2400" spc="-30" dirty="0">
                <a:latin typeface="Calibri"/>
                <a:cs typeface="Calibri"/>
              </a:rPr>
              <a:t> </a:t>
            </a:r>
            <a:r>
              <a:rPr sz="2400" b="1" spc="-5" dirty="0">
                <a:latin typeface="Calibri"/>
                <a:cs typeface="Calibri"/>
              </a:rPr>
              <a:t>kidneys</a:t>
            </a:r>
            <a:endParaRPr sz="2400" dirty="0">
              <a:latin typeface="Calibri"/>
              <a:cs typeface="Calibri"/>
            </a:endParaRPr>
          </a:p>
          <a:p>
            <a:pPr marL="1155700" lvl="2" indent="-228600">
              <a:lnSpc>
                <a:spcPts val="2850"/>
              </a:lnSpc>
              <a:spcBef>
                <a:spcPts val="620"/>
              </a:spcBef>
              <a:buFont typeface="Arial"/>
              <a:buChar char="•"/>
              <a:tabLst>
                <a:tab pos="1155700" algn="l"/>
              </a:tabLst>
            </a:pPr>
            <a:r>
              <a:rPr sz="2400" spc="-5" dirty="0">
                <a:latin typeface="Calibri"/>
                <a:cs typeface="Calibri"/>
              </a:rPr>
              <a:t>Increased bone turnover (calcium </a:t>
            </a:r>
            <a:r>
              <a:rPr sz="2400" dirty="0">
                <a:latin typeface="Calibri"/>
                <a:cs typeface="Calibri"/>
              </a:rPr>
              <a:t>is </a:t>
            </a:r>
            <a:r>
              <a:rPr sz="2400" spc="-5" dirty="0">
                <a:latin typeface="Calibri"/>
                <a:cs typeface="Calibri"/>
              </a:rPr>
              <a:t>released from</a:t>
            </a:r>
            <a:r>
              <a:rPr sz="2400" spc="80" dirty="0">
                <a:latin typeface="Calibri"/>
                <a:cs typeface="Calibri"/>
              </a:rPr>
              <a:t> </a:t>
            </a:r>
            <a:r>
              <a:rPr sz="2400" dirty="0">
                <a:latin typeface="Calibri"/>
                <a:cs typeface="Calibri"/>
              </a:rPr>
              <a:t>the</a:t>
            </a:r>
          </a:p>
          <a:p>
            <a:pPr marL="1155700">
              <a:lnSpc>
                <a:spcPts val="2850"/>
              </a:lnSpc>
            </a:pPr>
            <a:r>
              <a:rPr sz="2400" b="1" spc="-5" dirty="0">
                <a:latin typeface="Calibri"/>
                <a:cs typeface="Calibri"/>
              </a:rPr>
              <a:t>bones</a:t>
            </a:r>
            <a:r>
              <a:rPr sz="2400" spc="-5" dirty="0">
                <a:latin typeface="Calibri"/>
                <a:cs typeface="Calibri"/>
              </a:rPr>
              <a:t>)</a:t>
            </a:r>
            <a:endParaRPr sz="2400" dirty="0">
              <a:latin typeface="Calibri"/>
              <a:cs typeface="Calibri"/>
            </a:endParaRPr>
          </a:p>
        </p:txBody>
      </p:sp>
    </p:spTree>
    <p:extLst>
      <p:ext uri="{BB962C8B-B14F-4D97-AF65-F5344CB8AC3E}">
        <p14:creationId xmlns:p14="http://schemas.microsoft.com/office/powerpoint/2010/main" val="2019554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639" y="498158"/>
            <a:ext cx="7175925" cy="689932"/>
          </a:xfrm>
          <a:prstGeom prst="rect">
            <a:avLst/>
          </a:prstGeom>
        </p:spPr>
        <p:txBody>
          <a:bodyPr vert="horz" wrap="square" lIns="0" tIns="12700" rIns="0" bIns="0" rtlCol="0">
            <a:spAutoFit/>
          </a:bodyPr>
          <a:lstStyle/>
          <a:p>
            <a:pPr marL="12700">
              <a:lnSpc>
                <a:spcPct val="100000"/>
              </a:lnSpc>
              <a:spcBef>
                <a:spcPts val="100"/>
              </a:spcBef>
            </a:pPr>
            <a:r>
              <a:rPr spc="30" dirty="0" smtClean="0"/>
              <a:t>Func</a:t>
            </a:r>
            <a:r>
              <a:rPr lang="en-US" spc="30" dirty="0" smtClean="0"/>
              <a:t>ti</a:t>
            </a:r>
            <a:r>
              <a:rPr spc="30" dirty="0" smtClean="0"/>
              <a:t>on </a:t>
            </a:r>
            <a:r>
              <a:rPr dirty="0"/>
              <a:t>– Gene</a:t>
            </a:r>
            <a:r>
              <a:rPr spc="-110" dirty="0"/>
              <a:t> </a:t>
            </a:r>
            <a:r>
              <a:rPr spc="-5" dirty="0"/>
              <a:t>Expression</a:t>
            </a:r>
          </a:p>
        </p:txBody>
      </p:sp>
      <p:sp>
        <p:nvSpPr>
          <p:cNvPr id="3" name="object 3"/>
          <p:cNvSpPr txBox="1"/>
          <p:nvPr/>
        </p:nvSpPr>
        <p:spPr>
          <a:xfrm>
            <a:off x="548639" y="1684416"/>
            <a:ext cx="461645" cy="501015"/>
          </a:xfrm>
          <a:prstGeom prst="rect">
            <a:avLst/>
          </a:prstGeom>
        </p:spPr>
        <p:txBody>
          <a:bodyPr vert="horz" wrap="square" lIns="0" tIns="0" rIns="0" bIns="0" rtlCol="0">
            <a:spAutoFit/>
          </a:bodyPr>
          <a:lstStyle/>
          <a:p>
            <a:pPr>
              <a:lnSpc>
                <a:spcPts val="3535"/>
              </a:lnSpc>
              <a:tabLst>
                <a:tab pos="342265" algn="l"/>
              </a:tabLst>
            </a:pPr>
            <a:r>
              <a:rPr sz="3200" dirty="0">
                <a:latin typeface="Arial"/>
                <a:cs typeface="Arial"/>
              </a:rPr>
              <a:t>•	</a:t>
            </a:r>
            <a:r>
              <a:rPr sz="3200" dirty="0">
                <a:latin typeface="Perpetua"/>
                <a:cs typeface="Perpetua"/>
              </a:rPr>
              <a:t>.</a:t>
            </a:r>
            <a:endParaRPr sz="3200">
              <a:latin typeface="Perpetua"/>
              <a:cs typeface="Perpetua"/>
            </a:endParaRPr>
          </a:p>
        </p:txBody>
      </p:sp>
      <p:sp>
        <p:nvSpPr>
          <p:cNvPr id="4" name="object 4"/>
          <p:cNvSpPr/>
          <p:nvPr/>
        </p:nvSpPr>
        <p:spPr>
          <a:xfrm>
            <a:off x="15875" y="1524000"/>
            <a:ext cx="9128123" cy="47005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84453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b="1">
                <a:solidFill>
                  <a:schemeClr val="accent2"/>
                </a:solidFill>
              </a:rPr>
              <a:t>Vitamin D</a:t>
            </a:r>
          </a:p>
        </p:txBody>
      </p:sp>
      <p:sp>
        <p:nvSpPr>
          <p:cNvPr id="187395" name="Rectangle 3"/>
          <p:cNvSpPr>
            <a:spLocks noGrp="1" noChangeArrowheads="1"/>
          </p:cNvSpPr>
          <p:nvPr>
            <p:ph sz="quarter" idx="1"/>
          </p:nvPr>
        </p:nvSpPr>
        <p:spPr/>
        <p:txBody>
          <a:bodyPr/>
          <a:lstStyle/>
          <a:p>
            <a:r>
              <a:rPr lang="en-US" b="1" dirty="0">
                <a:effectLst>
                  <a:outerShdw blurRad="38100" dist="38100" dir="2700000" algn="tl">
                    <a:srgbClr val="C0C0C0"/>
                  </a:outerShdw>
                </a:effectLst>
              </a:rPr>
              <a:t>Poultry require the </a:t>
            </a:r>
            <a:r>
              <a:rPr lang="en-US" b="1" dirty="0" err="1">
                <a:effectLst>
                  <a:outerShdw blurRad="38100" dist="38100" dir="2700000" algn="tl">
                    <a:srgbClr val="C0C0C0"/>
                  </a:outerShdw>
                </a:effectLst>
              </a:rPr>
              <a:t>Vit</a:t>
            </a:r>
            <a:r>
              <a:rPr lang="en-US" b="1" dirty="0">
                <a:effectLst>
                  <a:outerShdw blurRad="38100" dist="38100" dir="2700000" algn="tl">
                    <a:srgbClr val="C0C0C0"/>
                  </a:outerShdw>
                </a:effectLst>
              </a:rPr>
              <a:t> D3 </a:t>
            </a:r>
            <a:r>
              <a:rPr lang="en-US" b="1" dirty="0" smtClean="0">
                <a:effectLst>
                  <a:outerShdw blurRad="38100" dist="38100" dir="2700000" algn="tl">
                    <a:srgbClr val="C0C0C0"/>
                  </a:outerShdw>
                </a:effectLst>
              </a:rPr>
              <a:t>source; ruminants ?</a:t>
            </a:r>
            <a:endParaRPr lang="en-US" b="1" dirty="0">
              <a:effectLst>
                <a:outerShdw blurRad="38100" dist="38100" dir="2700000" algn="tl">
                  <a:srgbClr val="C0C0C0"/>
                </a:outerShdw>
              </a:effectLst>
            </a:endParaRPr>
          </a:p>
          <a:p>
            <a:r>
              <a:rPr lang="en-US" b="1" dirty="0">
                <a:effectLst>
                  <a:outerShdw blurRad="38100" dist="38100" dir="2700000" algn="tl">
                    <a:srgbClr val="C0C0C0"/>
                  </a:outerShdw>
                </a:effectLst>
              </a:rPr>
              <a:t>May need fortification for swine not exposed to sun. Not usually a problem for animals on sun cured forage or pasture.</a:t>
            </a:r>
          </a:p>
          <a:p>
            <a:r>
              <a:rPr lang="en-US" b="1" dirty="0">
                <a:effectLst>
                  <a:outerShdw blurRad="38100" dist="38100" dir="2700000" algn="tl">
                    <a:srgbClr val="C0C0C0"/>
                  </a:outerShdw>
                </a:effectLst>
              </a:rPr>
              <a:t>Generally added to rations for animals at high levels of production and/or </a:t>
            </a:r>
            <a:r>
              <a:rPr lang="en-US" b="1" dirty="0" smtClean="0">
                <a:effectLst>
                  <a:outerShdw blurRad="38100" dist="38100" dir="2700000" algn="tl">
                    <a:srgbClr val="C0C0C0"/>
                  </a:outerShdw>
                </a:effectLst>
              </a:rPr>
              <a:t>confined systems.</a:t>
            </a:r>
            <a:endParaRPr lang="en-US" b="1" dirty="0">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b="1">
                <a:solidFill>
                  <a:schemeClr val="accent2"/>
                </a:solidFill>
                <a:cs typeface="Times New Roman" pitchFamily="18" charset="0"/>
              </a:rPr>
              <a:t>Alpha- Tocopherol (Vitamin E)</a:t>
            </a:r>
            <a:endParaRPr lang="en-US" b="1">
              <a:solidFill>
                <a:schemeClr val="accent2"/>
              </a:solidFill>
            </a:endParaRPr>
          </a:p>
        </p:txBody>
      </p:sp>
      <p:sp>
        <p:nvSpPr>
          <p:cNvPr id="188419" name="Rectangle 3"/>
          <p:cNvSpPr>
            <a:spLocks noGrp="1" noChangeArrowheads="1"/>
          </p:cNvSpPr>
          <p:nvPr>
            <p:ph sz="quarter" idx="1"/>
          </p:nvPr>
        </p:nvSpPr>
        <p:spPr/>
        <p:txBody>
          <a:bodyPr/>
          <a:lstStyle/>
          <a:p>
            <a:pPr>
              <a:lnSpc>
                <a:spcPct val="90000"/>
              </a:lnSpc>
            </a:pPr>
            <a:r>
              <a:rPr lang="en-US" b="1">
                <a:effectLst>
                  <a:outerShdw blurRad="38100" dist="38100" dir="2700000" algn="tl">
                    <a:srgbClr val="C0C0C0"/>
                  </a:outerShdw>
                </a:effectLst>
              </a:rPr>
              <a:t>Functions</a:t>
            </a:r>
          </a:p>
          <a:p>
            <a:pPr>
              <a:lnSpc>
                <a:spcPct val="90000"/>
              </a:lnSpc>
            </a:pPr>
            <a:r>
              <a:rPr lang="en-US" b="1">
                <a:effectLst>
                  <a:outerShdw blurRad="38100" dist="38100" dir="2700000" algn="tl">
                    <a:srgbClr val="C0C0C0"/>
                  </a:outerShdw>
                </a:effectLst>
              </a:rPr>
              <a:t>Antioxidant - 1. prevents rancidification of fats in plants  2. Prevents body cells from oxidative damage.</a:t>
            </a:r>
            <a:r>
              <a:rPr lang="en-US" sz="4000" b="1">
                <a:effectLst>
                  <a:outerShdw blurRad="38100" dist="38100" dir="2700000" algn="tl">
                    <a:srgbClr val="C0C0C0"/>
                  </a:outerShdw>
                </a:effectLst>
              </a:rPr>
              <a:t> </a:t>
            </a:r>
          </a:p>
          <a:p>
            <a:pPr>
              <a:lnSpc>
                <a:spcPct val="90000"/>
              </a:lnSpc>
            </a:pPr>
            <a:r>
              <a:rPr lang="en-US" b="1">
                <a:effectLst>
                  <a:outerShdw blurRad="38100" dist="38100" dir="2700000" algn="tl">
                    <a:srgbClr val="C0C0C0"/>
                  </a:outerShdw>
                </a:effectLst>
              </a:rPr>
              <a:t>Integrity of red blood cells</a:t>
            </a:r>
          </a:p>
          <a:p>
            <a:pPr>
              <a:lnSpc>
                <a:spcPct val="90000"/>
              </a:lnSpc>
            </a:pPr>
            <a:r>
              <a:rPr lang="en-US" b="1">
                <a:effectLst>
                  <a:outerShdw blurRad="38100" dist="38100" dir="2700000" algn="tl">
                    <a:srgbClr val="C0C0C0"/>
                  </a:outerShdw>
                </a:effectLst>
              </a:rPr>
              <a:t>Heart and skeletal muscle respiration</a:t>
            </a:r>
          </a:p>
          <a:p>
            <a:pPr>
              <a:lnSpc>
                <a:spcPct val="90000"/>
              </a:lnSpc>
            </a:pPr>
            <a:r>
              <a:rPr lang="en-US" b="1">
                <a:effectLst>
                  <a:outerShdw blurRad="38100" dist="38100" dir="2700000" algn="tl">
                    <a:srgbClr val="C0C0C0"/>
                  </a:outerShdw>
                </a:effectLst>
              </a:rPr>
              <a:t> spares Selenium</a:t>
            </a:r>
          </a:p>
          <a:p>
            <a:pPr>
              <a:lnSpc>
                <a:spcPct val="90000"/>
              </a:lnSpc>
            </a:pPr>
            <a:r>
              <a:rPr lang="en-US" b="1">
                <a:effectLst>
                  <a:outerShdw blurRad="38100" dist="38100" dir="2700000" algn="tl">
                    <a:srgbClr val="C0C0C0"/>
                  </a:outerShdw>
                </a:effectLst>
              </a:rPr>
              <a:t> Reproduction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76201"/>
            <a:ext cx="7238998" cy="67817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79071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56245" y="498158"/>
            <a:ext cx="1436370" cy="695960"/>
          </a:xfrm>
          <a:prstGeom prst="rect">
            <a:avLst/>
          </a:prstGeom>
        </p:spPr>
        <p:txBody>
          <a:bodyPr vert="horz" wrap="square" lIns="0" tIns="12700" rIns="0" bIns="0" rtlCol="0">
            <a:spAutoFit/>
          </a:bodyPr>
          <a:lstStyle/>
          <a:p>
            <a:pPr marL="12700">
              <a:lnSpc>
                <a:spcPct val="100000"/>
              </a:lnSpc>
              <a:spcBef>
                <a:spcPts val="100"/>
              </a:spcBef>
            </a:pPr>
            <a:r>
              <a:rPr dirty="0"/>
              <a:t>Fo</a:t>
            </a:r>
            <a:r>
              <a:rPr spc="-5" dirty="0"/>
              <a:t>rm</a:t>
            </a:r>
            <a:r>
              <a:rPr dirty="0"/>
              <a:t>s</a:t>
            </a:r>
          </a:p>
        </p:txBody>
      </p:sp>
      <p:sp>
        <p:nvSpPr>
          <p:cNvPr id="3" name="object 3"/>
          <p:cNvSpPr txBox="1"/>
          <p:nvPr/>
        </p:nvSpPr>
        <p:spPr>
          <a:xfrm>
            <a:off x="535939" y="1556434"/>
            <a:ext cx="7673340" cy="4550605"/>
          </a:xfrm>
          <a:prstGeom prst="rect">
            <a:avLst/>
          </a:prstGeom>
        </p:spPr>
        <p:txBody>
          <a:bodyPr vert="horz" wrap="square" lIns="0" tIns="51435" rIns="0" bIns="0" rtlCol="0">
            <a:spAutoFit/>
          </a:bodyPr>
          <a:lstStyle/>
          <a:p>
            <a:pPr marL="355600" indent="-342900">
              <a:lnSpc>
                <a:spcPct val="100000"/>
              </a:lnSpc>
              <a:spcBef>
                <a:spcPts val="405"/>
              </a:spcBef>
              <a:buFont typeface="Arial"/>
              <a:buChar char="•"/>
              <a:tabLst>
                <a:tab pos="354965" algn="l"/>
                <a:tab pos="355600" algn="l"/>
              </a:tabLst>
            </a:pPr>
            <a:r>
              <a:rPr sz="3000" spc="-5" dirty="0">
                <a:latin typeface="Calibri"/>
                <a:cs typeface="Calibri"/>
              </a:rPr>
              <a:t>Tocopherols</a:t>
            </a:r>
            <a:endParaRPr sz="3000" dirty="0">
              <a:latin typeface="Calibri"/>
              <a:cs typeface="Calibri"/>
            </a:endParaRPr>
          </a:p>
          <a:p>
            <a:pPr marL="749300" lvl="1" indent="-279400">
              <a:lnSpc>
                <a:spcPct val="100000"/>
              </a:lnSpc>
              <a:spcBef>
                <a:spcPts val="260"/>
              </a:spcBef>
              <a:buFont typeface="Arial"/>
              <a:buChar char="–"/>
              <a:tabLst>
                <a:tab pos="755650" algn="l"/>
              </a:tabLst>
            </a:pPr>
            <a:r>
              <a:rPr sz="2600" spc="-5" dirty="0">
                <a:latin typeface="Calibri"/>
                <a:cs typeface="Calibri"/>
              </a:rPr>
              <a:t>Have </a:t>
            </a:r>
            <a:r>
              <a:rPr sz="2600" b="1" spc="-5" dirty="0">
                <a:latin typeface="Calibri"/>
                <a:cs typeface="Calibri"/>
              </a:rPr>
              <a:t>saturated </a:t>
            </a:r>
            <a:r>
              <a:rPr sz="2600" spc="-5" dirty="0">
                <a:latin typeface="Calibri"/>
                <a:cs typeface="Calibri"/>
              </a:rPr>
              <a:t>side chains with</a:t>
            </a:r>
            <a:r>
              <a:rPr sz="2600" spc="0" dirty="0">
                <a:latin typeface="Calibri"/>
                <a:cs typeface="Calibri"/>
              </a:rPr>
              <a:t> </a:t>
            </a:r>
            <a:r>
              <a:rPr sz="2600" spc="-5" dirty="0">
                <a:latin typeface="Calibri"/>
                <a:cs typeface="Calibri"/>
              </a:rPr>
              <a:t>16C</a:t>
            </a:r>
            <a:endParaRPr sz="2600" dirty="0">
              <a:latin typeface="Calibri"/>
              <a:cs typeface="Calibri"/>
            </a:endParaRPr>
          </a:p>
          <a:p>
            <a:pPr marL="749300" marR="5080" lvl="1" indent="-279400">
              <a:lnSpc>
                <a:spcPts val="2880"/>
              </a:lnSpc>
              <a:spcBef>
                <a:spcPts val="580"/>
              </a:spcBef>
              <a:buFont typeface="Arial"/>
              <a:buChar char="–"/>
              <a:tabLst>
                <a:tab pos="755650" algn="l"/>
              </a:tabLst>
            </a:pPr>
            <a:r>
              <a:rPr sz="2600" dirty="0">
                <a:latin typeface="Calibri"/>
                <a:cs typeface="Calibri"/>
              </a:rPr>
              <a:t>RRR </a:t>
            </a:r>
            <a:r>
              <a:rPr sz="2600" spc="-5" dirty="0">
                <a:latin typeface="Calibri"/>
                <a:cs typeface="Calibri"/>
              </a:rPr>
              <a:t>alpha tocopherol </a:t>
            </a:r>
            <a:r>
              <a:rPr sz="2600" dirty="0">
                <a:latin typeface="Calibri"/>
                <a:cs typeface="Calibri"/>
              </a:rPr>
              <a:t>is the </a:t>
            </a:r>
            <a:r>
              <a:rPr sz="2600" spc="-5" dirty="0">
                <a:latin typeface="Calibri"/>
                <a:cs typeface="Calibri"/>
              </a:rPr>
              <a:t>most biologically </a:t>
            </a:r>
            <a:r>
              <a:rPr sz="2600" spc="25" dirty="0" smtClean="0">
                <a:latin typeface="Calibri"/>
                <a:cs typeface="Calibri"/>
              </a:rPr>
              <a:t>ac</a:t>
            </a:r>
            <a:r>
              <a:rPr lang="en-US" sz="2600" spc="25" dirty="0" smtClean="0">
                <a:latin typeface="Calibri"/>
                <a:cs typeface="Calibri"/>
              </a:rPr>
              <a:t>ti</a:t>
            </a:r>
            <a:r>
              <a:rPr sz="2600" spc="25" dirty="0" smtClean="0">
                <a:latin typeface="Calibri"/>
                <a:cs typeface="Calibri"/>
              </a:rPr>
              <a:t>ve  </a:t>
            </a:r>
            <a:r>
              <a:rPr sz="2600" spc="-5" dirty="0">
                <a:latin typeface="Calibri"/>
                <a:cs typeface="Calibri"/>
              </a:rPr>
              <a:t>form </a:t>
            </a:r>
            <a:r>
              <a:rPr sz="2600" spc="-165" dirty="0">
                <a:latin typeface="Calibri"/>
                <a:cs typeface="Calibri"/>
              </a:rPr>
              <a:t>(d-­‐α-­‐tocopherol)</a:t>
            </a:r>
            <a:endParaRPr sz="2600" dirty="0">
              <a:latin typeface="Calibri"/>
              <a:cs typeface="Calibri"/>
            </a:endParaRPr>
          </a:p>
          <a:p>
            <a:pPr marL="355600" indent="-342900">
              <a:lnSpc>
                <a:spcPct val="100000"/>
              </a:lnSpc>
              <a:spcBef>
                <a:spcPts val="300"/>
              </a:spcBef>
              <a:buFont typeface="Arial"/>
              <a:buChar char="•"/>
              <a:tabLst>
                <a:tab pos="354965" algn="l"/>
                <a:tab pos="355600" algn="l"/>
              </a:tabLst>
            </a:pPr>
            <a:r>
              <a:rPr sz="3000" spc="-5" dirty="0">
                <a:latin typeface="Calibri"/>
                <a:cs typeface="Calibri"/>
              </a:rPr>
              <a:t>Tocotrienols</a:t>
            </a:r>
            <a:endParaRPr sz="3000" dirty="0">
              <a:latin typeface="Calibri"/>
              <a:cs typeface="Calibri"/>
            </a:endParaRPr>
          </a:p>
          <a:p>
            <a:pPr marL="755650" lvl="1" indent="-285750">
              <a:lnSpc>
                <a:spcPct val="100000"/>
              </a:lnSpc>
              <a:spcBef>
                <a:spcPts val="240"/>
              </a:spcBef>
              <a:buFont typeface="Arial"/>
              <a:buChar char="–"/>
              <a:tabLst>
                <a:tab pos="755650" algn="l"/>
              </a:tabLst>
            </a:pPr>
            <a:r>
              <a:rPr sz="2600" spc="-5" dirty="0">
                <a:latin typeface="Calibri"/>
                <a:cs typeface="Calibri"/>
              </a:rPr>
              <a:t>Trienols</a:t>
            </a:r>
            <a:endParaRPr sz="2600" dirty="0">
              <a:latin typeface="Calibri"/>
              <a:cs typeface="Calibri"/>
            </a:endParaRPr>
          </a:p>
          <a:p>
            <a:pPr marL="755650" lvl="1" indent="-285750">
              <a:lnSpc>
                <a:spcPct val="100000"/>
              </a:lnSpc>
              <a:spcBef>
                <a:spcPts val="380"/>
              </a:spcBef>
              <a:buFont typeface="Arial"/>
              <a:buChar char="–"/>
              <a:tabLst>
                <a:tab pos="755650" algn="l"/>
              </a:tabLst>
            </a:pPr>
            <a:r>
              <a:rPr sz="2600" spc="-5" dirty="0">
                <a:latin typeface="Calibri"/>
                <a:cs typeface="Calibri"/>
              </a:rPr>
              <a:t>Have </a:t>
            </a:r>
            <a:r>
              <a:rPr sz="2600" b="1" spc="-5" dirty="0">
                <a:latin typeface="Calibri"/>
                <a:cs typeface="Calibri"/>
              </a:rPr>
              <a:t>unsaturated </a:t>
            </a:r>
            <a:r>
              <a:rPr sz="2600" spc="-5" dirty="0">
                <a:latin typeface="Calibri"/>
                <a:cs typeface="Calibri"/>
              </a:rPr>
              <a:t>side chains with</a:t>
            </a:r>
            <a:r>
              <a:rPr sz="2600" spc="5" dirty="0">
                <a:latin typeface="Calibri"/>
                <a:cs typeface="Calibri"/>
              </a:rPr>
              <a:t> </a:t>
            </a:r>
            <a:r>
              <a:rPr sz="2600" spc="-5" dirty="0">
                <a:latin typeface="Calibri"/>
                <a:cs typeface="Calibri"/>
              </a:rPr>
              <a:t>16C</a:t>
            </a:r>
            <a:endParaRPr sz="2600" dirty="0">
              <a:latin typeface="Calibri"/>
              <a:cs typeface="Calibri"/>
            </a:endParaRPr>
          </a:p>
          <a:p>
            <a:pPr lvl="1">
              <a:lnSpc>
                <a:spcPct val="100000"/>
              </a:lnSpc>
              <a:buFont typeface="Arial"/>
              <a:buChar char="–"/>
            </a:pPr>
            <a:endParaRPr sz="3250" dirty="0">
              <a:latin typeface="Times New Roman"/>
              <a:cs typeface="Times New Roman"/>
            </a:endParaRPr>
          </a:p>
          <a:p>
            <a:pPr marL="355600" indent="-342900">
              <a:lnSpc>
                <a:spcPct val="100000"/>
              </a:lnSpc>
              <a:buFont typeface="Arial"/>
              <a:buChar char="•"/>
              <a:tabLst>
                <a:tab pos="354965" algn="l"/>
                <a:tab pos="355600" algn="l"/>
              </a:tabLst>
            </a:pPr>
            <a:r>
              <a:rPr sz="3000" spc="-5" dirty="0">
                <a:latin typeface="Calibri"/>
                <a:cs typeface="Calibri"/>
              </a:rPr>
              <a:t>Supplements use </a:t>
            </a:r>
            <a:r>
              <a:rPr sz="3000" dirty="0">
                <a:latin typeface="Calibri"/>
                <a:cs typeface="Calibri"/>
              </a:rPr>
              <a:t>a </a:t>
            </a:r>
            <a:r>
              <a:rPr sz="3000" spc="-5" dirty="0">
                <a:latin typeface="Calibri"/>
                <a:cs typeface="Calibri"/>
              </a:rPr>
              <a:t>mix of</a:t>
            </a:r>
            <a:r>
              <a:rPr sz="3000" spc="10" dirty="0">
                <a:latin typeface="Calibri"/>
                <a:cs typeface="Calibri"/>
              </a:rPr>
              <a:t> </a:t>
            </a:r>
            <a:r>
              <a:rPr sz="3000" spc="-5" dirty="0">
                <a:latin typeface="Calibri"/>
                <a:cs typeface="Calibri"/>
              </a:rPr>
              <a:t>sterioisomers</a:t>
            </a:r>
            <a:endParaRPr sz="3000" dirty="0">
              <a:latin typeface="Calibri"/>
              <a:cs typeface="Calibri"/>
            </a:endParaRPr>
          </a:p>
          <a:p>
            <a:pPr marL="755650" lvl="1" indent="-285750">
              <a:lnSpc>
                <a:spcPct val="100000"/>
              </a:lnSpc>
              <a:spcBef>
                <a:spcPts val="345"/>
              </a:spcBef>
              <a:buFont typeface="Arial"/>
              <a:buChar char="–"/>
              <a:tabLst>
                <a:tab pos="755650" algn="l"/>
              </a:tabLst>
            </a:pPr>
            <a:r>
              <a:rPr sz="2600" spc="-5" dirty="0">
                <a:latin typeface="Calibri"/>
                <a:cs typeface="Calibri"/>
              </a:rPr>
              <a:t>Not as </a:t>
            </a:r>
            <a:r>
              <a:rPr sz="2600" spc="25" dirty="0" smtClean="0">
                <a:latin typeface="Calibri"/>
                <a:cs typeface="Calibri"/>
              </a:rPr>
              <a:t>ac</a:t>
            </a:r>
            <a:r>
              <a:rPr lang="en-US" sz="2600" spc="25" dirty="0" smtClean="0">
                <a:latin typeface="Calibri"/>
                <a:cs typeface="Calibri"/>
              </a:rPr>
              <a:t>ti</a:t>
            </a:r>
            <a:r>
              <a:rPr sz="2600" spc="25" dirty="0" smtClean="0">
                <a:latin typeface="Calibri"/>
                <a:cs typeface="Calibri"/>
              </a:rPr>
              <a:t>ve </a:t>
            </a:r>
            <a:r>
              <a:rPr sz="2600" spc="-5" dirty="0">
                <a:latin typeface="Calibri"/>
                <a:cs typeface="Calibri"/>
              </a:rPr>
              <a:t>as </a:t>
            </a:r>
            <a:r>
              <a:rPr sz="2600" dirty="0">
                <a:latin typeface="Calibri"/>
                <a:cs typeface="Calibri"/>
              </a:rPr>
              <a:t>the </a:t>
            </a:r>
            <a:r>
              <a:rPr sz="2600" spc="-5" dirty="0">
                <a:latin typeface="Calibri"/>
                <a:cs typeface="Calibri"/>
              </a:rPr>
              <a:t>naturally occurring </a:t>
            </a:r>
            <a:r>
              <a:rPr sz="2600" dirty="0">
                <a:latin typeface="Calibri"/>
                <a:cs typeface="Calibri"/>
              </a:rPr>
              <a:t>RRR</a:t>
            </a:r>
            <a:r>
              <a:rPr sz="2600" spc="-5" dirty="0">
                <a:latin typeface="Calibri"/>
                <a:cs typeface="Calibri"/>
              </a:rPr>
              <a:t> isomer</a:t>
            </a:r>
            <a:endParaRPr sz="2600" dirty="0">
              <a:latin typeface="Calibri"/>
              <a:cs typeface="Calibri"/>
            </a:endParaRPr>
          </a:p>
        </p:txBody>
      </p:sp>
    </p:spTree>
    <p:extLst>
      <p:ext uri="{BB962C8B-B14F-4D97-AF65-F5344CB8AC3E}">
        <p14:creationId xmlns:p14="http://schemas.microsoft.com/office/powerpoint/2010/main" val="443377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0227" y="498158"/>
            <a:ext cx="6385573" cy="689932"/>
          </a:xfrm>
          <a:prstGeom prst="rect">
            <a:avLst/>
          </a:prstGeom>
        </p:spPr>
        <p:txBody>
          <a:bodyPr vert="horz" wrap="square" lIns="0" tIns="12700" rIns="0" bIns="0" rtlCol="0">
            <a:spAutoFit/>
          </a:bodyPr>
          <a:lstStyle/>
          <a:p>
            <a:pPr marL="12700">
              <a:lnSpc>
                <a:spcPct val="100000"/>
              </a:lnSpc>
              <a:spcBef>
                <a:spcPts val="100"/>
              </a:spcBef>
            </a:pPr>
            <a:r>
              <a:rPr spc="25" dirty="0" smtClean="0"/>
              <a:t>Diges</a:t>
            </a:r>
            <a:r>
              <a:rPr lang="en-US" spc="25" dirty="0" smtClean="0"/>
              <a:t>ti</a:t>
            </a:r>
            <a:r>
              <a:rPr spc="25" dirty="0" smtClean="0"/>
              <a:t>on </a:t>
            </a:r>
            <a:r>
              <a:rPr dirty="0"/>
              <a:t>&amp;</a:t>
            </a:r>
            <a:r>
              <a:rPr spc="-70" dirty="0"/>
              <a:t> </a:t>
            </a:r>
            <a:r>
              <a:rPr spc="15" dirty="0" smtClean="0"/>
              <a:t>Absorp</a:t>
            </a:r>
            <a:r>
              <a:rPr lang="en-US" spc="15" dirty="0" smtClean="0"/>
              <a:t>ti</a:t>
            </a:r>
            <a:r>
              <a:rPr spc="15" dirty="0" smtClean="0"/>
              <a:t>on</a:t>
            </a:r>
            <a:endParaRPr spc="15" dirty="0"/>
          </a:p>
        </p:txBody>
      </p:sp>
      <p:sp>
        <p:nvSpPr>
          <p:cNvPr id="3" name="object 3"/>
          <p:cNvSpPr txBox="1"/>
          <p:nvPr/>
        </p:nvSpPr>
        <p:spPr>
          <a:xfrm>
            <a:off x="535939" y="1541489"/>
            <a:ext cx="6483985" cy="3143885"/>
          </a:xfrm>
          <a:prstGeom prst="rect">
            <a:avLst/>
          </a:prstGeom>
        </p:spPr>
        <p:txBody>
          <a:bodyPr vert="horz" wrap="square" lIns="0" tIns="104139" rIns="0" bIns="0" rtlCol="0">
            <a:spAutoFit/>
          </a:bodyPr>
          <a:lstStyle/>
          <a:p>
            <a:pPr marL="355600" indent="-342900">
              <a:lnSpc>
                <a:spcPct val="100000"/>
              </a:lnSpc>
              <a:spcBef>
                <a:spcPts val="819"/>
              </a:spcBef>
              <a:buFont typeface="Arial"/>
              <a:buChar char="•"/>
              <a:tabLst>
                <a:tab pos="354965" algn="l"/>
                <a:tab pos="355600" algn="l"/>
              </a:tabLst>
            </a:pPr>
            <a:r>
              <a:rPr sz="3200" spc="10" dirty="0" smtClean="0">
                <a:latin typeface="Calibri"/>
                <a:cs typeface="Calibri"/>
              </a:rPr>
              <a:t>Diges</a:t>
            </a:r>
            <a:r>
              <a:rPr lang="en-US" sz="3200" spc="10" dirty="0" smtClean="0">
                <a:latin typeface="Calibri"/>
                <a:cs typeface="Calibri"/>
              </a:rPr>
              <a:t>ti</a:t>
            </a:r>
            <a:r>
              <a:rPr sz="3200" spc="10" dirty="0" smtClean="0">
                <a:latin typeface="Calibri"/>
                <a:cs typeface="Calibri"/>
              </a:rPr>
              <a:t>on</a:t>
            </a:r>
            <a:endParaRPr sz="3200" dirty="0">
              <a:latin typeface="Calibri"/>
              <a:cs typeface="Calibri"/>
            </a:endParaRPr>
          </a:p>
          <a:p>
            <a:pPr marL="749300" marR="5080" lvl="1" indent="-279400">
              <a:lnSpc>
                <a:spcPts val="3329"/>
              </a:lnSpc>
              <a:spcBef>
                <a:spcPts val="770"/>
              </a:spcBef>
              <a:buFont typeface="Arial"/>
              <a:buChar char="–"/>
              <a:tabLst>
                <a:tab pos="755650" algn="l"/>
              </a:tabLst>
            </a:pPr>
            <a:r>
              <a:rPr sz="2800" spc="-95" dirty="0" smtClean="0">
                <a:latin typeface="Calibri"/>
                <a:cs typeface="Calibri"/>
              </a:rPr>
              <a:t>De­‐esteriﬁca</a:t>
            </a:r>
            <a:r>
              <a:rPr lang="en-US" sz="2800" spc="-95" dirty="0" smtClean="0">
                <a:latin typeface="Calibri"/>
                <a:cs typeface="Calibri"/>
              </a:rPr>
              <a:t>ti</a:t>
            </a:r>
            <a:r>
              <a:rPr sz="2800" spc="-95" dirty="0" smtClean="0">
                <a:latin typeface="Calibri"/>
                <a:cs typeface="Calibri"/>
              </a:rPr>
              <a:t>on </a:t>
            </a:r>
            <a:r>
              <a:rPr sz="2800" spc="-5" dirty="0">
                <a:latin typeface="Calibri"/>
                <a:cs typeface="Calibri"/>
              </a:rPr>
              <a:t>prior </a:t>
            </a:r>
            <a:r>
              <a:rPr sz="2800" dirty="0">
                <a:latin typeface="Calibri"/>
                <a:cs typeface="Calibri"/>
              </a:rPr>
              <a:t>to </a:t>
            </a:r>
            <a:r>
              <a:rPr sz="2800" spc="10" dirty="0" smtClean="0">
                <a:latin typeface="Calibri"/>
                <a:cs typeface="Calibri"/>
              </a:rPr>
              <a:t>absorp</a:t>
            </a:r>
            <a:r>
              <a:rPr lang="en-US" sz="2800" spc="10" dirty="0" smtClean="0">
                <a:latin typeface="Calibri"/>
                <a:cs typeface="Calibri"/>
              </a:rPr>
              <a:t>ti</a:t>
            </a:r>
            <a:r>
              <a:rPr sz="2800" spc="10" dirty="0" smtClean="0">
                <a:latin typeface="Calibri"/>
                <a:cs typeface="Calibri"/>
              </a:rPr>
              <a:t>on </a:t>
            </a:r>
            <a:r>
              <a:rPr sz="2800" dirty="0">
                <a:latin typeface="Calibri"/>
                <a:cs typeface="Calibri"/>
              </a:rPr>
              <a:t>via  </a:t>
            </a:r>
            <a:r>
              <a:rPr sz="2800" spc="10" dirty="0" smtClean="0">
                <a:latin typeface="Calibri"/>
                <a:cs typeface="Calibri"/>
              </a:rPr>
              <a:t>pancrea</a:t>
            </a:r>
            <a:r>
              <a:rPr lang="en-US" sz="2800" spc="10" dirty="0" smtClean="0">
                <a:latin typeface="Calibri"/>
                <a:cs typeface="Calibri"/>
              </a:rPr>
              <a:t>ti</a:t>
            </a:r>
            <a:r>
              <a:rPr sz="2800" spc="10" dirty="0" smtClean="0">
                <a:latin typeface="Calibri"/>
                <a:cs typeface="Calibri"/>
              </a:rPr>
              <a:t>c </a:t>
            </a:r>
            <a:r>
              <a:rPr sz="2800" spc="-5" dirty="0">
                <a:latin typeface="Calibri"/>
                <a:cs typeface="Calibri"/>
              </a:rPr>
              <a:t>and </a:t>
            </a:r>
            <a:r>
              <a:rPr sz="2800" spc="-5" dirty="0" smtClean="0">
                <a:latin typeface="Calibri"/>
                <a:cs typeface="Calibri"/>
              </a:rPr>
              <a:t>brush</a:t>
            </a:r>
            <a:r>
              <a:rPr lang="en-US" sz="2800" spc="-5" dirty="0" smtClean="0">
                <a:latin typeface="Calibri"/>
                <a:cs typeface="Calibri"/>
              </a:rPr>
              <a:t>-</a:t>
            </a:r>
            <a:r>
              <a:rPr sz="2800" spc="-5" dirty="0" smtClean="0">
                <a:latin typeface="Calibri"/>
                <a:cs typeface="Calibri"/>
              </a:rPr>
              <a:t>border</a:t>
            </a:r>
            <a:r>
              <a:rPr sz="2800" spc="-20" dirty="0" smtClean="0">
                <a:latin typeface="Calibri"/>
                <a:cs typeface="Calibri"/>
              </a:rPr>
              <a:t> </a:t>
            </a:r>
            <a:r>
              <a:rPr sz="2800" spc="-5" dirty="0">
                <a:latin typeface="Calibri"/>
                <a:cs typeface="Calibri"/>
              </a:rPr>
              <a:t>enzymes</a:t>
            </a:r>
            <a:endParaRPr sz="2800" dirty="0">
              <a:latin typeface="Calibri"/>
              <a:cs typeface="Calibri"/>
            </a:endParaRPr>
          </a:p>
          <a:p>
            <a:pPr marL="355600" indent="-342900">
              <a:lnSpc>
                <a:spcPct val="100000"/>
              </a:lnSpc>
              <a:spcBef>
                <a:spcPts val="700"/>
              </a:spcBef>
              <a:buFont typeface="Arial"/>
              <a:buChar char="•"/>
              <a:tabLst>
                <a:tab pos="354965" algn="l"/>
                <a:tab pos="355600" algn="l"/>
              </a:tabLst>
            </a:pPr>
            <a:r>
              <a:rPr sz="3200" spc="10" dirty="0" smtClean="0">
                <a:latin typeface="Calibri"/>
                <a:cs typeface="Calibri"/>
              </a:rPr>
              <a:t>Absorp</a:t>
            </a:r>
            <a:r>
              <a:rPr lang="en-US" sz="3200" spc="10" dirty="0" smtClean="0">
                <a:latin typeface="Calibri"/>
                <a:cs typeface="Calibri"/>
              </a:rPr>
              <a:t>ti</a:t>
            </a:r>
            <a:r>
              <a:rPr sz="3200" spc="10" dirty="0" smtClean="0">
                <a:latin typeface="Calibri"/>
                <a:cs typeface="Calibri"/>
              </a:rPr>
              <a:t>on</a:t>
            </a:r>
            <a:endParaRPr sz="3200" dirty="0">
              <a:latin typeface="Calibri"/>
              <a:cs typeface="Calibri"/>
            </a:endParaRPr>
          </a:p>
          <a:p>
            <a:pPr marL="755650" lvl="1" indent="-285750">
              <a:lnSpc>
                <a:spcPct val="100000"/>
              </a:lnSpc>
              <a:spcBef>
                <a:spcPts val="665"/>
              </a:spcBef>
              <a:buFont typeface="Arial"/>
              <a:buChar char="–"/>
              <a:tabLst>
                <a:tab pos="755650" algn="l"/>
              </a:tabLst>
            </a:pPr>
            <a:r>
              <a:rPr sz="2800" spc="-5" dirty="0">
                <a:latin typeface="Calibri"/>
                <a:cs typeface="Calibri"/>
              </a:rPr>
              <a:t>Passive diﬀusion</a:t>
            </a:r>
            <a:endParaRPr sz="2800" dirty="0">
              <a:latin typeface="Calibri"/>
              <a:cs typeface="Calibri"/>
            </a:endParaRPr>
          </a:p>
          <a:p>
            <a:pPr marL="755650" lvl="1" indent="-285750">
              <a:lnSpc>
                <a:spcPct val="100000"/>
              </a:lnSpc>
              <a:spcBef>
                <a:spcPts val="640"/>
              </a:spcBef>
              <a:buFont typeface="Arial"/>
              <a:buChar char="–"/>
              <a:tabLst>
                <a:tab pos="755650" algn="l"/>
              </a:tabLst>
            </a:pPr>
            <a:r>
              <a:rPr sz="2800" spc="-5" dirty="0">
                <a:latin typeface="Calibri"/>
                <a:cs typeface="Calibri"/>
              </a:rPr>
              <a:t>Formed </a:t>
            </a:r>
            <a:r>
              <a:rPr sz="2800" dirty="0">
                <a:latin typeface="Calibri"/>
                <a:cs typeface="Calibri"/>
              </a:rPr>
              <a:t>into </a:t>
            </a:r>
            <a:r>
              <a:rPr sz="2800" spc="-5" dirty="0">
                <a:latin typeface="Calibri"/>
                <a:cs typeface="Calibri"/>
              </a:rPr>
              <a:t>micelles</a:t>
            </a:r>
            <a:endParaRPr sz="2800" dirty="0">
              <a:latin typeface="Calibri"/>
              <a:cs typeface="Calibri"/>
            </a:endParaRPr>
          </a:p>
        </p:txBody>
      </p:sp>
    </p:spTree>
    <p:extLst>
      <p:ext uri="{BB962C8B-B14F-4D97-AF65-F5344CB8AC3E}">
        <p14:creationId xmlns:p14="http://schemas.microsoft.com/office/powerpoint/2010/main" val="266960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5248" y="498158"/>
            <a:ext cx="4618990" cy="695960"/>
          </a:xfrm>
          <a:prstGeom prst="rect">
            <a:avLst/>
          </a:prstGeom>
        </p:spPr>
        <p:txBody>
          <a:bodyPr vert="horz" wrap="square" lIns="0" tIns="12700" rIns="0" bIns="0" rtlCol="0">
            <a:spAutoFit/>
          </a:bodyPr>
          <a:lstStyle/>
          <a:p>
            <a:pPr marL="12700">
              <a:lnSpc>
                <a:spcPct val="100000"/>
              </a:lnSpc>
              <a:spcBef>
                <a:spcPts val="100"/>
              </a:spcBef>
            </a:pPr>
            <a:r>
              <a:rPr spc="-5" dirty="0"/>
              <a:t>Transport </a:t>
            </a:r>
            <a:r>
              <a:rPr dirty="0"/>
              <a:t>&amp;</a:t>
            </a:r>
            <a:r>
              <a:rPr spc="-60" dirty="0"/>
              <a:t> </a:t>
            </a:r>
            <a:r>
              <a:rPr spc="-5" dirty="0"/>
              <a:t>Storage</a:t>
            </a:r>
          </a:p>
        </p:txBody>
      </p:sp>
      <p:sp>
        <p:nvSpPr>
          <p:cNvPr id="3" name="object 3"/>
          <p:cNvSpPr txBox="1"/>
          <p:nvPr/>
        </p:nvSpPr>
        <p:spPr>
          <a:xfrm>
            <a:off x="535939" y="1633220"/>
            <a:ext cx="7412990" cy="4324261"/>
          </a:xfrm>
          <a:prstGeom prst="rect">
            <a:avLst/>
          </a:prstGeom>
        </p:spPr>
        <p:txBody>
          <a:bodyPr vert="horz" wrap="square" lIns="0" tIns="33020" rIns="0" bIns="0" rtlCol="0">
            <a:spAutoFit/>
          </a:bodyPr>
          <a:lstStyle/>
          <a:p>
            <a:pPr marL="355600" marR="5080" indent="-342900">
              <a:lnSpc>
                <a:spcPts val="3800"/>
              </a:lnSpc>
              <a:spcBef>
                <a:spcPts val="260"/>
              </a:spcBef>
              <a:buFont typeface="Arial"/>
              <a:buChar char="•"/>
              <a:tabLst>
                <a:tab pos="354965" algn="l"/>
                <a:tab pos="355600" algn="l"/>
              </a:tabLst>
            </a:pPr>
            <a:r>
              <a:rPr sz="3200" spc="-5" dirty="0">
                <a:latin typeface="Calibri"/>
                <a:cs typeface="Calibri"/>
              </a:rPr>
              <a:t>Chylomicrons transport vitamin </a:t>
            </a:r>
            <a:r>
              <a:rPr sz="3200" dirty="0">
                <a:latin typeface="Calibri"/>
                <a:cs typeface="Calibri"/>
              </a:rPr>
              <a:t>E </a:t>
            </a:r>
            <a:r>
              <a:rPr sz="3200" spc="-5" dirty="0">
                <a:latin typeface="Calibri"/>
                <a:cs typeface="Calibri"/>
              </a:rPr>
              <a:t>from </a:t>
            </a:r>
            <a:r>
              <a:rPr sz="3200" dirty="0">
                <a:latin typeface="Calibri"/>
                <a:cs typeface="Calibri"/>
              </a:rPr>
              <a:t>the  </a:t>
            </a:r>
            <a:r>
              <a:rPr sz="3200" spc="-5" dirty="0">
                <a:latin typeface="Calibri"/>
                <a:cs typeface="Calibri"/>
              </a:rPr>
              <a:t>enterocyte </a:t>
            </a:r>
            <a:r>
              <a:rPr sz="3200" dirty="0">
                <a:latin typeface="Calibri"/>
                <a:cs typeface="Calibri"/>
              </a:rPr>
              <a:t>to </a:t>
            </a:r>
            <a:r>
              <a:rPr sz="3200" spc="-5" dirty="0">
                <a:latin typeface="Calibri"/>
                <a:cs typeface="Calibri"/>
              </a:rPr>
              <a:t>various </a:t>
            </a:r>
            <a:r>
              <a:rPr lang="en-US" sz="3200" spc="-5" dirty="0" smtClean="0">
                <a:latin typeface="Calibri"/>
                <a:cs typeface="Calibri"/>
              </a:rPr>
              <a:t>ti</a:t>
            </a:r>
            <a:r>
              <a:rPr sz="3200" spc="25" dirty="0" smtClean="0">
                <a:latin typeface="Calibri"/>
                <a:cs typeface="Calibri"/>
              </a:rPr>
              <a:t>ssues</a:t>
            </a:r>
            <a:endParaRPr sz="3200" dirty="0">
              <a:latin typeface="Calibri"/>
              <a:cs typeface="Calibri"/>
            </a:endParaRPr>
          </a:p>
          <a:p>
            <a:pPr marL="355600" indent="-342900">
              <a:lnSpc>
                <a:spcPct val="100000"/>
              </a:lnSpc>
              <a:spcBef>
                <a:spcPts val="605"/>
              </a:spcBef>
              <a:buFont typeface="Arial"/>
              <a:buChar char="•"/>
              <a:tabLst>
                <a:tab pos="354965" algn="l"/>
                <a:tab pos="355600" algn="l"/>
              </a:tabLst>
            </a:pPr>
            <a:r>
              <a:rPr sz="3200" spc="-5" dirty="0">
                <a:latin typeface="Calibri"/>
                <a:cs typeface="Calibri"/>
              </a:rPr>
              <a:t>Chylomicron remnants return </a:t>
            </a:r>
            <a:r>
              <a:rPr sz="3200" dirty="0">
                <a:latin typeface="Calibri"/>
                <a:cs typeface="Calibri"/>
              </a:rPr>
              <a:t>to the</a:t>
            </a:r>
            <a:r>
              <a:rPr sz="3200" spc="-5" dirty="0">
                <a:latin typeface="Calibri"/>
                <a:cs typeface="Calibri"/>
              </a:rPr>
              <a:t> </a:t>
            </a:r>
            <a:r>
              <a:rPr sz="3200" dirty="0">
                <a:latin typeface="Calibri"/>
                <a:cs typeface="Calibri"/>
              </a:rPr>
              <a:t>liver</a:t>
            </a:r>
          </a:p>
          <a:p>
            <a:pPr marL="355600" indent="-342900">
              <a:lnSpc>
                <a:spcPct val="100000"/>
              </a:lnSpc>
              <a:spcBef>
                <a:spcPts val="760"/>
              </a:spcBef>
              <a:buFont typeface="Arial"/>
              <a:buChar char="•"/>
              <a:tabLst>
                <a:tab pos="354965" algn="l"/>
                <a:tab pos="355600" algn="l"/>
              </a:tabLst>
            </a:pPr>
            <a:r>
              <a:rPr sz="3200" spc="-5" dirty="0">
                <a:latin typeface="Calibri"/>
                <a:cs typeface="Calibri"/>
              </a:rPr>
              <a:t>Vitamin </a:t>
            </a:r>
            <a:r>
              <a:rPr sz="3200" dirty="0">
                <a:latin typeface="Calibri"/>
                <a:cs typeface="Calibri"/>
              </a:rPr>
              <a:t>E </a:t>
            </a:r>
            <a:r>
              <a:rPr sz="3200" spc="-5" dirty="0">
                <a:latin typeface="Calibri"/>
                <a:cs typeface="Calibri"/>
              </a:rPr>
              <a:t>incorporated </a:t>
            </a:r>
            <a:r>
              <a:rPr sz="3200" dirty="0">
                <a:latin typeface="Calibri"/>
                <a:cs typeface="Calibri"/>
              </a:rPr>
              <a:t>into </a:t>
            </a:r>
            <a:r>
              <a:rPr sz="3200" spc="-5" dirty="0">
                <a:latin typeface="Calibri"/>
                <a:cs typeface="Calibri"/>
              </a:rPr>
              <a:t>Lipoproteins</a:t>
            </a:r>
            <a:endParaRPr sz="3200" dirty="0">
              <a:latin typeface="Calibri"/>
              <a:cs typeface="Calibri"/>
            </a:endParaRPr>
          </a:p>
          <a:p>
            <a:pPr marL="469900">
              <a:lnSpc>
                <a:spcPct val="100000"/>
              </a:lnSpc>
              <a:spcBef>
                <a:spcPts val="665"/>
              </a:spcBef>
            </a:pPr>
            <a:r>
              <a:rPr sz="2800" dirty="0">
                <a:latin typeface="Arial"/>
                <a:cs typeface="Arial"/>
              </a:rPr>
              <a:t>– </a:t>
            </a:r>
            <a:r>
              <a:rPr sz="2800" spc="-5" dirty="0">
                <a:latin typeface="Calibri"/>
                <a:cs typeface="Calibri"/>
              </a:rPr>
              <a:t>Delivered </a:t>
            </a:r>
            <a:r>
              <a:rPr sz="2800" dirty="0">
                <a:latin typeface="Calibri"/>
                <a:cs typeface="Calibri"/>
              </a:rPr>
              <a:t>to cell</a:t>
            </a:r>
            <a:r>
              <a:rPr sz="2800" spc="-90" dirty="0">
                <a:latin typeface="Calibri"/>
                <a:cs typeface="Calibri"/>
              </a:rPr>
              <a:t> </a:t>
            </a:r>
            <a:r>
              <a:rPr sz="2800" spc="-5" dirty="0">
                <a:latin typeface="Calibri"/>
                <a:cs typeface="Calibri"/>
              </a:rPr>
              <a:t>membranes</a:t>
            </a:r>
            <a:endParaRPr sz="2800" dirty="0">
              <a:latin typeface="Calibri"/>
              <a:cs typeface="Calibri"/>
            </a:endParaRPr>
          </a:p>
          <a:p>
            <a:pPr>
              <a:lnSpc>
                <a:spcPct val="100000"/>
              </a:lnSpc>
              <a:spcBef>
                <a:spcPts val="5"/>
              </a:spcBef>
            </a:pPr>
            <a:endParaRPr sz="4200" dirty="0">
              <a:latin typeface="Times New Roman"/>
              <a:cs typeface="Times New Roman"/>
            </a:endParaRPr>
          </a:p>
          <a:p>
            <a:pPr marL="355600" marR="197485" indent="-342900">
              <a:lnSpc>
                <a:spcPct val="100000"/>
              </a:lnSpc>
              <a:buFont typeface="Arial"/>
              <a:buChar char="•"/>
              <a:tabLst>
                <a:tab pos="354965" algn="l"/>
                <a:tab pos="355600" algn="l"/>
              </a:tabLst>
            </a:pPr>
            <a:r>
              <a:rPr sz="3200" spc="-5" dirty="0">
                <a:latin typeface="Calibri"/>
                <a:cs typeface="Calibri"/>
              </a:rPr>
              <a:t>Stored </a:t>
            </a:r>
            <a:r>
              <a:rPr sz="3200" dirty="0">
                <a:latin typeface="Calibri"/>
                <a:cs typeface="Calibri"/>
              </a:rPr>
              <a:t>in cell </a:t>
            </a:r>
            <a:r>
              <a:rPr sz="3200" spc="-5" dirty="0">
                <a:latin typeface="Calibri"/>
                <a:cs typeface="Calibri"/>
              </a:rPr>
              <a:t>membranes, adipose </a:t>
            </a:r>
            <a:r>
              <a:rPr lang="en-US" sz="3200" spc="25" dirty="0" smtClean="0">
                <a:latin typeface="Calibri"/>
                <a:cs typeface="Calibri"/>
              </a:rPr>
              <a:t>ti</a:t>
            </a:r>
            <a:r>
              <a:rPr sz="3200" spc="25" dirty="0" smtClean="0">
                <a:latin typeface="Calibri"/>
                <a:cs typeface="Calibri"/>
              </a:rPr>
              <a:t>ssue</a:t>
            </a:r>
            <a:r>
              <a:rPr sz="3200" spc="25" dirty="0">
                <a:latin typeface="Calibri"/>
                <a:cs typeface="Calibri"/>
              </a:rPr>
              <a:t>,  </a:t>
            </a:r>
            <a:r>
              <a:rPr sz="3200" spc="-5" dirty="0">
                <a:latin typeface="Calibri"/>
                <a:cs typeface="Calibri"/>
              </a:rPr>
              <a:t>lungs, liver, heart, muscle,</a:t>
            </a:r>
            <a:r>
              <a:rPr sz="3200" spc="5" dirty="0">
                <a:latin typeface="Calibri"/>
                <a:cs typeface="Calibri"/>
              </a:rPr>
              <a:t> </a:t>
            </a:r>
            <a:r>
              <a:rPr sz="3200" spc="-5" dirty="0">
                <a:latin typeface="Calibri"/>
                <a:cs typeface="Calibri"/>
              </a:rPr>
              <a:t>spleen</a:t>
            </a:r>
            <a:endParaRPr sz="3200" dirty="0">
              <a:latin typeface="Calibri"/>
              <a:cs typeface="Calibri"/>
            </a:endParaRPr>
          </a:p>
        </p:txBody>
      </p:sp>
    </p:spTree>
    <p:extLst>
      <p:ext uri="{BB962C8B-B14F-4D97-AF65-F5344CB8AC3E}">
        <p14:creationId xmlns:p14="http://schemas.microsoft.com/office/powerpoint/2010/main" val="2900097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2657" y="498158"/>
            <a:ext cx="3014343" cy="689932"/>
          </a:xfrm>
          <a:prstGeom prst="rect">
            <a:avLst/>
          </a:prstGeom>
        </p:spPr>
        <p:txBody>
          <a:bodyPr vert="horz" wrap="square" lIns="0" tIns="12700" rIns="0" bIns="0" rtlCol="0">
            <a:spAutoFit/>
          </a:bodyPr>
          <a:lstStyle/>
          <a:p>
            <a:pPr marL="12700">
              <a:lnSpc>
                <a:spcPct val="100000"/>
              </a:lnSpc>
              <a:spcBef>
                <a:spcPts val="100"/>
              </a:spcBef>
            </a:pPr>
            <a:r>
              <a:rPr dirty="0" smtClean="0"/>
              <a:t>Fun</a:t>
            </a:r>
            <a:r>
              <a:rPr spc="-5" dirty="0" smtClean="0"/>
              <a:t>c</a:t>
            </a:r>
            <a:r>
              <a:rPr lang="en-US" spc="55" dirty="0" smtClean="0"/>
              <a:t>ti</a:t>
            </a:r>
            <a:r>
              <a:rPr spc="55" dirty="0" smtClean="0"/>
              <a:t>ons</a:t>
            </a:r>
            <a:endParaRPr spc="55" dirty="0"/>
          </a:p>
        </p:txBody>
      </p:sp>
      <p:sp>
        <p:nvSpPr>
          <p:cNvPr id="3" name="object 3"/>
          <p:cNvSpPr txBox="1"/>
          <p:nvPr/>
        </p:nvSpPr>
        <p:spPr>
          <a:xfrm>
            <a:off x="535939" y="1540764"/>
            <a:ext cx="7724140" cy="2204720"/>
          </a:xfrm>
          <a:prstGeom prst="rect">
            <a:avLst/>
          </a:prstGeom>
        </p:spPr>
        <p:txBody>
          <a:bodyPr vert="horz" wrap="square" lIns="0" tIns="104775" rIns="0" bIns="0" rtlCol="0">
            <a:spAutoFit/>
          </a:bodyPr>
          <a:lstStyle/>
          <a:p>
            <a:pPr marL="355600" indent="-342900">
              <a:lnSpc>
                <a:spcPct val="100000"/>
              </a:lnSpc>
              <a:spcBef>
                <a:spcPts val="825"/>
              </a:spcBef>
              <a:buFont typeface="Arial"/>
              <a:buChar char="•"/>
              <a:tabLst>
                <a:tab pos="354965" algn="l"/>
                <a:tab pos="355600" algn="l"/>
              </a:tabLst>
            </a:pPr>
            <a:r>
              <a:rPr sz="3200" dirty="0">
                <a:latin typeface="Calibri"/>
                <a:cs typeface="Calibri"/>
              </a:rPr>
              <a:t>Main </a:t>
            </a:r>
            <a:r>
              <a:rPr sz="3200" spc="25" dirty="0" smtClean="0">
                <a:latin typeface="Calibri"/>
                <a:cs typeface="Calibri"/>
              </a:rPr>
              <a:t>func</a:t>
            </a:r>
            <a:r>
              <a:rPr lang="en-US" sz="3200" spc="25" dirty="0" smtClean="0">
                <a:latin typeface="Calibri"/>
                <a:cs typeface="Calibri"/>
              </a:rPr>
              <a:t>ti</a:t>
            </a:r>
            <a:r>
              <a:rPr sz="3200" spc="25" dirty="0" smtClean="0">
                <a:latin typeface="Calibri"/>
                <a:cs typeface="Calibri"/>
              </a:rPr>
              <a:t>on </a:t>
            </a:r>
            <a:r>
              <a:rPr sz="3200" dirty="0">
                <a:latin typeface="Calibri"/>
                <a:cs typeface="Calibri"/>
              </a:rPr>
              <a:t>is </a:t>
            </a:r>
            <a:r>
              <a:rPr sz="3200" spc="-5" dirty="0">
                <a:latin typeface="Calibri"/>
                <a:cs typeface="Calibri"/>
              </a:rPr>
              <a:t>as an</a:t>
            </a:r>
            <a:r>
              <a:rPr sz="3200" spc="-35" dirty="0">
                <a:latin typeface="Calibri"/>
                <a:cs typeface="Calibri"/>
              </a:rPr>
              <a:t> </a:t>
            </a:r>
            <a:r>
              <a:rPr sz="3200" spc="10" dirty="0" smtClean="0">
                <a:latin typeface="Calibri"/>
                <a:cs typeface="Calibri"/>
              </a:rPr>
              <a:t>an</a:t>
            </a:r>
            <a:r>
              <a:rPr lang="en-US" sz="3200" spc="10" dirty="0" smtClean="0">
                <a:latin typeface="Calibri"/>
                <a:cs typeface="Calibri"/>
              </a:rPr>
              <a:t>ti</a:t>
            </a:r>
            <a:r>
              <a:rPr sz="3200" spc="10" dirty="0" smtClean="0">
                <a:latin typeface="Calibri"/>
                <a:cs typeface="Calibri"/>
              </a:rPr>
              <a:t>oxidant</a:t>
            </a:r>
            <a:endParaRPr sz="3200" dirty="0">
              <a:latin typeface="Calibri"/>
              <a:cs typeface="Calibri"/>
            </a:endParaRPr>
          </a:p>
          <a:p>
            <a:pPr marL="355600" indent="-342900">
              <a:lnSpc>
                <a:spcPct val="100000"/>
              </a:lnSpc>
              <a:spcBef>
                <a:spcPts val="730"/>
              </a:spcBef>
              <a:buFont typeface="Arial"/>
              <a:buChar char="•"/>
              <a:tabLst>
                <a:tab pos="354965" algn="l"/>
                <a:tab pos="355600" algn="l"/>
              </a:tabLst>
            </a:pPr>
            <a:r>
              <a:rPr sz="3200" spc="-5" dirty="0">
                <a:latin typeface="Calibri"/>
                <a:cs typeface="Calibri"/>
              </a:rPr>
              <a:t>Cell membrane</a:t>
            </a:r>
            <a:r>
              <a:rPr sz="3200" dirty="0">
                <a:latin typeface="Calibri"/>
                <a:cs typeface="Calibri"/>
              </a:rPr>
              <a:t> </a:t>
            </a:r>
            <a:r>
              <a:rPr sz="3200" spc="-5" dirty="0">
                <a:latin typeface="Calibri"/>
                <a:cs typeface="Calibri"/>
              </a:rPr>
              <a:t>integrity</a:t>
            </a:r>
            <a:endParaRPr sz="3200" dirty="0">
              <a:latin typeface="Calibri"/>
              <a:cs typeface="Calibri"/>
            </a:endParaRPr>
          </a:p>
          <a:p>
            <a:pPr marL="755650" lvl="1" indent="-285750">
              <a:lnSpc>
                <a:spcPct val="100000"/>
              </a:lnSpc>
              <a:spcBef>
                <a:spcPts val="665"/>
              </a:spcBef>
              <a:buFont typeface="Arial"/>
              <a:buChar char="–"/>
              <a:tabLst>
                <a:tab pos="755650" algn="l"/>
              </a:tabLst>
            </a:pPr>
            <a:r>
              <a:rPr sz="2800" spc="-5" dirty="0">
                <a:latin typeface="Calibri"/>
                <a:cs typeface="Calibri"/>
              </a:rPr>
              <a:t>Prevent </a:t>
            </a:r>
            <a:r>
              <a:rPr sz="2800" spc="10" dirty="0" smtClean="0">
                <a:latin typeface="Calibri"/>
                <a:cs typeface="Calibri"/>
              </a:rPr>
              <a:t>oxida</a:t>
            </a:r>
            <a:r>
              <a:rPr lang="en-US" sz="2800" spc="10" dirty="0" smtClean="0">
                <a:latin typeface="Calibri"/>
                <a:cs typeface="Calibri"/>
              </a:rPr>
              <a:t>ti</a:t>
            </a:r>
            <a:r>
              <a:rPr sz="2800" spc="10" dirty="0" smtClean="0">
                <a:latin typeface="Calibri"/>
                <a:cs typeface="Calibri"/>
              </a:rPr>
              <a:t>on </a:t>
            </a:r>
            <a:r>
              <a:rPr sz="2800" spc="-5" dirty="0">
                <a:latin typeface="Calibri"/>
                <a:cs typeface="Calibri"/>
              </a:rPr>
              <a:t>of polyunsaturated </a:t>
            </a:r>
            <a:r>
              <a:rPr sz="2800" spc="75" dirty="0" smtClean="0">
                <a:latin typeface="Calibri"/>
                <a:cs typeface="Calibri"/>
              </a:rPr>
              <a:t>fa</a:t>
            </a:r>
            <a:r>
              <a:rPr lang="en-US" sz="2800" spc="75" dirty="0" smtClean="0">
                <a:latin typeface="Calibri"/>
                <a:cs typeface="Calibri"/>
              </a:rPr>
              <a:t>tt</a:t>
            </a:r>
            <a:r>
              <a:rPr sz="2800" spc="75" dirty="0" smtClean="0">
                <a:latin typeface="Calibri"/>
                <a:cs typeface="Calibri"/>
              </a:rPr>
              <a:t>y</a:t>
            </a:r>
            <a:r>
              <a:rPr sz="2800" spc="15" dirty="0" smtClean="0">
                <a:latin typeface="Calibri"/>
                <a:cs typeface="Calibri"/>
              </a:rPr>
              <a:t> </a:t>
            </a:r>
            <a:r>
              <a:rPr sz="2800" spc="-5" dirty="0">
                <a:latin typeface="Calibri"/>
                <a:cs typeface="Calibri"/>
              </a:rPr>
              <a:t>acids</a:t>
            </a:r>
            <a:endParaRPr sz="2800" dirty="0">
              <a:latin typeface="Calibri"/>
              <a:cs typeface="Calibri"/>
            </a:endParaRPr>
          </a:p>
          <a:p>
            <a:pPr marL="755650" lvl="1" indent="-285750">
              <a:lnSpc>
                <a:spcPct val="100000"/>
              </a:lnSpc>
              <a:spcBef>
                <a:spcPts val="640"/>
              </a:spcBef>
              <a:buFont typeface="Arial"/>
              <a:buChar char="–"/>
              <a:tabLst>
                <a:tab pos="755650" algn="l"/>
              </a:tabLst>
            </a:pPr>
            <a:r>
              <a:rPr sz="2800" spc="-5" dirty="0">
                <a:latin typeface="Calibri"/>
                <a:cs typeface="Calibri"/>
              </a:rPr>
              <a:t>LUNGS, BRAIN,</a:t>
            </a:r>
            <a:r>
              <a:rPr sz="2800" dirty="0">
                <a:latin typeface="Calibri"/>
                <a:cs typeface="Calibri"/>
              </a:rPr>
              <a:t> </a:t>
            </a:r>
            <a:r>
              <a:rPr sz="2800" spc="-5" dirty="0">
                <a:latin typeface="Calibri"/>
                <a:cs typeface="Calibri"/>
              </a:rPr>
              <a:t>ERYTHROCYTES</a:t>
            </a:r>
            <a:endParaRPr sz="2800" dirty="0">
              <a:latin typeface="Calibri"/>
              <a:cs typeface="Calibri"/>
            </a:endParaRPr>
          </a:p>
        </p:txBody>
      </p:sp>
    </p:spTree>
    <p:extLst>
      <p:ext uri="{BB962C8B-B14F-4D97-AF65-F5344CB8AC3E}">
        <p14:creationId xmlns:p14="http://schemas.microsoft.com/office/powerpoint/2010/main" val="1783464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4240" y="498158"/>
            <a:ext cx="3308960" cy="689932"/>
          </a:xfrm>
          <a:prstGeom prst="rect">
            <a:avLst/>
          </a:prstGeom>
        </p:spPr>
        <p:txBody>
          <a:bodyPr vert="horz" wrap="square" lIns="0" tIns="12700" rIns="0" bIns="0" rtlCol="0">
            <a:spAutoFit/>
          </a:bodyPr>
          <a:lstStyle/>
          <a:p>
            <a:pPr marL="12700">
              <a:lnSpc>
                <a:spcPct val="100000"/>
              </a:lnSpc>
              <a:spcBef>
                <a:spcPts val="100"/>
              </a:spcBef>
            </a:pPr>
            <a:r>
              <a:rPr spc="15" dirty="0" smtClean="0"/>
              <a:t>An</a:t>
            </a:r>
            <a:r>
              <a:rPr lang="en-US" spc="15" dirty="0" smtClean="0"/>
              <a:t>ti</a:t>
            </a:r>
            <a:r>
              <a:rPr spc="15" dirty="0" smtClean="0"/>
              <a:t>oxidant</a:t>
            </a:r>
            <a:endParaRPr spc="15" dirty="0"/>
          </a:p>
        </p:txBody>
      </p:sp>
      <p:sp>
        <p:nvSpPr>
          <p:cNvPr id="3" name="object 3"/>
          <p:cNvSpPr txBox="1"/>
          <p:nvPr/>
        </p:nvSpPr>
        <p:spPr>
          <a:xfrm>
            <a:off x="535939" y="1472429"/>
            <a:ext cx="7919084" cy="2646680"/>
          </a:xfrm>
          <a:prstGeom prst="rect">
            <a:avLst/>
          </a:prstGeom>
        </p:spPr>
        <p:txBody>
          <a:bodyPr vert="horz" wrap="square" lIns="0" tIns="33020" rIns="0" bIns="0" rtlCol="0">
            <a:spAutoFit/>
          </a:bodyPr>
          <a:lstStyle/>
          <a:p>
            <a:pPr marL="355600" marR="24765" indent="-342900">
              <a:lnSpc>
                <a:spcPts val="3800"/>
              </a:lnSpc>
              <a:spcBef>
                <a:spcPts val="260"/>
              </a:spcBef>
              <a:buFont typeface="Arial"/>
              <a:buChar char="•"/>
              <a:tabLst>
                <a:tab pos="354965" algn="l"/>
                <a:tab pos="355600" algn="l"/>
              </a:tabLst>
            </a:pPr>
            <a:r>
              <a:rPr sz="3200" spc="-5" dirty="0">
                <a:latin typeface="Calibri"/>
                <a:cs typeface="Calibri"/>
              </a:rPr>
              <a:t>Vitamin </a:t>
            </a:r>
            <a:r>
              <a:rPr sz="3200" dirty="0">
                <a:latin typeface="Calibri"/>
                <a:cs typeface="Calibri"/>
              </a:rPr>
              <a:t>E </a:t>
            </a:r>
            <a:r>
              <a:rPr sz="3200" spc="-5" dirty="0">
                <a:latin typeface="Calibri"/>
                <a:cs typeface="Calibri"/>
              </a:rPr>
              <a:t>has </a:t>
            </a:r>
            <a:r>
              <a:rPr sz="3200" dirty="0">
                <a:latin typeface="Calibri"/>
                <a:cs typeface="Calibri"/>
              </a:rPr>
              <a:t>quenching </a:t>
            </a:r>
            <a:r>
              <a:rPr sz="3200" spc="-5" dirty="0">
                <a:latin typeface="Calibri"/>
                <a:cs typeface="Calibri"/>
              </a:rPr>
              <a:t>power b/c of </a:t>
            </a:r>
            <a:r>
              <a:rPr sz="3200" dirty="0">
                <a:latin typeface="Calibri"/>
                <a:cs typeface="Calibri"/>
              </a:rPr>
              <a:t>the </a:t>
            </a:r>
            <a:r>
              <a:rPr sz="3200" spc="-5" dirty="0">
                <a:latin typeface="Calibri"/>
                <a:cs typeface="Calibri"/>
              </a:rPr>
              <a:t>OH  on </a:t>
            </a:r>
            <a:r>
              <a:rPr sz="3200" dirty="0">
                <a:latin typeface="Calibri"/>
                <a:cs typeface="Calibri"/>
              </a:rPr>
              <a:t>the </a:t>
            </a:r>
            <a:r>
              <a:rPr sz="3200" spc="0" dirty="0">
                <a:latin typeface="Calibri"/>
                <a:cs typeface="Calibri"/>
              </a:rPr>
              <a:t>6</a:t>
            </a:r>
            <a:r>
              <a:rPr sz="3150" spc="0" baseline="25132" dirty="0">
                <a:latin typeface="Calibri"/>
                <a:cs typeface="Calibri"/>
              </a:rPr>
              <a:t>th </a:t>
            </a:r>
            <a:r>
              <a:rPr sz="3200" spc="-5" dirty="0">
                <a:latin typeface="Calibri"/>
                <a:cs typeface="Calibri"/>
              </a:rPr>
              <a:t>carbon</a:t>
            </a:r>
            <a:endParaRPr sz="3200" dirty="0">
              <a:latin typeface="Calibri"/>
              <a:cs typeface="Calibri"/>
            </a:endParaRPr>
          </a:p>
          <a:p>
            <a:pPr marL="355600" indent="-342900">
              <a:lnSpc>
                <a:spcPct val="100000"/>
              </a:lnSpc>
              <a:spcBef>
                <a:spcPts val="605"/>
              </a:spcBef>
              <a:buFont typeface="Arial"/>
              <a:buChar char="•"/>
              <a:tabLst>
                <a:tab pos="354965" algn="l"/>
                <a:tab pos="355600" algn="l"/>
              </a:tabLst>
            </a:pPr>
            <a:r>
              <a:rPr sz="3200" dirty="0">
                <a:latin typeface="Calibri"/>
                <a:cs typeface="Calibri"/>
              </a:rPr>
              <a:t>Ring </a:t>
            </a:r>
            <a:r>
              <a:rPr sz="3200" spc="-5" dirty="0">
                <a:latin typeface="Calibri"/>
                <a:cs typeface="Calibri"/>
              </a:rPr>
              <a:t>structure can stabilize </a:t>
            </a:r>
            <a:r>
              <a:rPr sz="3200" dirty="0">
                <a:latin typeface="Calibri"/>
                <a:cs typeface="Calibri"/>
              </a:rPr>
              <a:t>the </a:t>
            </a:r>
            <a:r>
              <a:rPr sz="3200" spc="-5" dirty="0">
                <a:latin typeface="Calibri"/>
                <a:cs typeface="Calibri"/>
              </a:rPr>
              <a:t>free</a:t>
            </a:r>
            <a:r>
              <a:rPr sz="3200" spc="5" dirty="0">
                <a:latin typeface="Calibri"/>
                <a:cs typeface="Calibri"/>
              </a:rPr>
              <a:t> </a:t>
            </a:r>
            <a:r>
              <a:rPr sz="3200" spc="-5" dirty="0">
                <a:latin typeface="Calibri"/>
                <a:cs typeface="Calibri"/>
              </a:rPr>
              <a:t>radical</a:t>
            </a:r>
            <a:endParaRPr sz="3200" dirty="0">
              <a:latin typeface="Calibri"/>
              <a:cs typeface="Calibri"/>
            </a:endParaRPr>
          </a:p>
          <a:p>
            <a:pPr marL="355600" marR="5080" indent="-342900">
              <a:lnSpc>
                <a:spcPct val="100000"/>
              </a:lnSpc>
              <a:spcBef>
                <a:spcPts val="760"/>
              </a:spcBef>
              <a:buFont typeface="Arial"/>
              <a:buChar char="•"/>
              <a:tabLst>
                <a:tab pos="354965" algn="l"/>
                <a:tab pos="355600" algn="l"/>
              </a:tabLst>
            </a:pPr>
            <a:r>
              <a:rPr sz="3200" spc="-5" dirty="0">
                <a:latin typeface="Calibri"/>
                <a:cs typeface="Calibri"/>
              </a:rPr>
              <a:t>Vitamin </a:t>
            </a:r>
            <a:r>
              <a:rPr sz="3200" dirty="0">
                <a:latin typeface="Calibri"/>
                <a:cs typeface="Calibri"/>
              </a:rPr>
              <a:t>E </a:t>
            </a:r>
            <a:r>
              <a:rPr sz="3200" spc="-5" dirty="0">
                <a:latin typeface="Calibri"/>
                <a:cs typeface="Calibri"/>
              </a:rPr>
              <a:t>can </a:t>
            </a:r>
            <a:r>
              <a:rPr sz="3200" dirty="0">
                <a:latin typeface="Calibri"/>
                <a:cs typeface="Calibri"/>
              </a:rPr>
              <a:t>be </a:t>
            </a:r>
            <a:r>
              <a:rPr sz="3200" spc="-5" dirty="0">
                <a:latin typeface="Calibri"/>
                <a:cs typeface="Calibri"/>
              </a:rPr>
              <a:t>regenerated or converted </a:t>
            </a:r>
            <a:r>
              <a:rPr sz="3200" dirty="0">
                <a:latin typeface="Calibri"/>
                <a:cs typeface="Calibri"/>
              </a:rPr>
              <a:t>to  </a:t>
            </a:r>
            <a:r>
              <a:rPr sz="3200" spc="-5" dirty="0">
                <a:latin typeface="Calibri"/>
                <a:cs typeface="Calibri"/>
              </a:rPr>
              <a:t>an </a:t>
            </a:r>
            <a:r>
              <a:rPr sz="3200" spc="15" dirty="0" smtClean="0">
                <a:latin typeface="Calibri"/>
                <a:cs typeface="Calibri"/>
              </a:rPr>
              <a:t>inac</a:t>
            </a:r>
            <a:r>
              <a:rPr lang="en-US" sz="3200" spc="15" dirty="0" smtClean="0">
                <a:latin typeface="Calibri"/>
                <a:cs typeface="Calibri"/>
              </a:rPr>
              <a:t>ti</a:t>
            </a:r>
            <a:r>
              <a:rPr sz="3200" spc="15" dirty="0" smtClean="0">
                <a:latin typeface="Calibri"/>
                <a:cs typeface="Calibri"/>
              </a:rPr>
              <a:t>ve</a:t>
            </a:r>
            <a:r>
              <a:rPr sz="3200" dirty="0" smtClean="0">
                <a:latin typeface="Calibri"/>
                <a:cs typeface="Calibri"/>
              </a:rPr>
              <a:t> </a:t>
            </a:r>
            <a:r>
              <a:rPr sz="3200" spc="-5" dirty="0">
                <a:latin typeface="Calibri"/>
                <a:cs typeface="Calibri"/>
              </a:rPr>
              <a:t>product</a:t>
            </a:r>
            <a:endParaRPr sz="3200" dirty="0">
              <a:latin typeface="Calibri"/>
              <a:cs typeface="Calibri"/>
            </a:endParaRPr>
          </a:p>
        </p:txBody>
      </p:sp>
      <p:sp>
        <p:nvSpPr>
          <p:cNvPr id="4" name="object 4"/>
          <p:cNvSpPr/>
          <p:nvPr/>
        </p:nvSpPr>
        <p:spPr>
          <a:xfrm>
            <a:off x="990600" y="4572000"/>
            <a:ext cx="7239464" cy="197530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0160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28600" y="304800"/>
            <a:ext cx="7772400" cy="1066800"/>
          </a:xfrm>
        </p:spPr>
        <p:txBody>
          <a:bodyPr/>
          <a:lstStyle/>
          <a:p>
            <a:pPr algn="l"/>
            <a:r>
              <a:rPr lang="en-US" sz="4800" b="1" dirty="0" smtClean="0">
                <a:solidFill>
                  <a:schemeClr val="accent2"/>
                </a:solidFill>
                <a:effectLst>
                  <a:outerShdw blurRad="38100" dist="38100" dir="2700000" algn="tl">
                    <a:srgbClr val="C0C0C0"/>
                  </a:outerShdw>
                </a:effectLst>
              </a:rPr>
              <a:t>Vitamins</a:t>
            </a:r>
            <a:endParaRPr lang="en-US" sz="4800" b="1" dirty="0">
              <a:solidFill>
                <a:schemeClr val="accent2"/>
              </a:solidFill>
              <a:effectLst>
                <a:outerShdw blurRad="38100" dist="38100" dir="2700000" algn="tl">
                  <a:srgbClr val="C0C0C0"/>
                </a:outerShdw>
              </a:effectLst>
            </a:endParaRPr>
          </a:p>
        </p:txBody>
      </p:sp>
      <p:sp>
        <p:nvSpPr>
          <p:cNvPr id="335875" name="Rectangle 3"/>
          <p:cNvSpPr>
            <a:spLocks noGrp="1" noChangeArrowheads="1"/>
          </p:cNvSpPr>
          <p:nvPr>
            <p:ph sz="quarter" idx="1"/>
          </p:nvPr>
        </p:nvSpPr>
        <p:spPr>
          <a:xfrm>
            <a:off x="685800" y="1676400"/>
            <a:ext cx="7772400" cy="2438400"/>
          </a:xfrm>
        </p:spPr>
        <p:txBody>
          <a:bodyPr>
            <a:normAutofit lnSpcReduction="10000"/>
          </a:bodyPr>
          <a:lstStyle/>
          <a:p>
            <a:pPr>
              <a:lnSpc>
                <a:spcPct val="90000"/>
              </a:lnSpc>
            </a:pPr>
            <a:r>
              <a:rPr lang="en-US" sz="2800" b="1" dirty="0">
                <a:effectLst>
                  <a:outerShdw blurRad="38100" dist="38100" dir="2700000" algn="tl">
                    <a:srgbClr val="C0C0C0"/>
                  </a:outerShdw>
                </a:effectLst>
              </a:rPr>
              <a:t>Laboratory methods</a:t>
            </a:r>
          </a:p>
          <a:p>
            <a:pPr lvl="2">
              <a:lnSpc>
                <a:spcPct val="90000"/>
              </a:lnSpc>
            </a:pPr>
            <a:r>
              <a:rPr lang="en-US" sz="2800" dirty="0" err="1">
                <a:effectLst>
                  <a:outerShdw blurRad="38100" dist="38100" dir="2700000" algn="tl">
                    <a:srgbClr val="C0C0C0"/>
                  </a:outerShdw>
                </a:effectLst>
              </a:rPr>
              <a:t>Spectrophometery</a:t>
            </a:r>
            <a:endParaRPr lang="en-US" sz="2800" dirty="0">
              <a:effectLst>
                <a:outerShdw blurRad="38100" dist="38100" dir="2700000" algn="tl">
                  <a:srgbClr val="C0C0C0"/>
                </a:outerShdw>
              </a:effectLst>
            </a:endParaRPr>
          </a:p>
          <a:p>
            <a:pPr lvl="2">
              <a:lnSpc>
                <a:spcPct val="90000"/>
              </a:lnSpc>
            </a:pPr>
            <a:r>
              <a:rPr lang="en-US" sz="2800" dirty="0">
                <a:effectLst>
                  <a:outerShdw blurRad="38100" dist="38100" dir="2700000" algn="tl">
                    <a:srgbClr val="C0C0C0"/>
                  </a:outerShdw>
                </a:effectLst>
              </a:rPr>
              <a:t>Atomic absorption</a:t>
            </a:r>
          </a:p>
          <a:p>
            <a:pPr lvl="2">
              <a:lnSpc>
                <a:spcPct val="90000"/>
              </a:lnSpc>
            </a:pPr>
            <a:r>
              <a:rPr lang="en-US" sz="2800" dirty="0">
                <a:effectLst>
                  <a:outerShdw blurRad="38100" dist="38100" dir="2700000" algn="tl">
                    <a:srgbClr val="C0C0C0"/>
                  </a:outerShdw>
                </a:effectLst>
              </a:rPr>
              <a:t>High pressure (performance) liquid chromatography</a:t>
            </a:r>
          </a:p>
          <a:p>
            <a:pPr lvl="2">
              <a:lnSpc>
                <a:spcPct val="90000"/>
              </a:lnSpc>
            </a:pPr>
            <a:r>
              <a:rPr lang="en-US" sz="2800" dirty="0">
                <a:effectLst>
                  <a:outerShdw blurRad="38100" dist="38100" dir="2700000" algn="tl">
                    <a:srgbClr val="C0C0C0"/>
                  </a:outerShdw>
                </a:effectLst>
              </a:rPr>
              <a:t>Gas chromatography</a:t>
            </a:r>
          </a:p>
          <a:p>
            <a:pPr lvl="2">
              <a:lnSpc>
                <a:spcPct val="90000"/>
              </a:lnSpc>
            </a:pPr>
            <a:endParaRPr lang="en-US" sz="2800" dirty="0">
              <a:effectLst>
                <a:outerShdw blurRad="38100" dist="38100" dir="2700000" algn="tl">
                  <a:srgbClr val="C0C0C0"/>
                </a:outerShdw>
              </a:effectLst>
            </a:endParaRPr>
          </a:p>
        </p:txBody>
      </p:sp>
      <p:sp>
        <p:nvSpPr>
          <p:cNvPr id="335876" name="Rectangle 4"/>
          <p:cNvSpPr>
            <a:spLocks noChangeArrowheads="1"/>
          </p:cNvSpPr>
          <p:nvPr/>
        </p:nvSpPr>
        <p:spPr bwMode="auto">
          <a:xfrm>
            <a:off x="609600" y="4419600"/>
            <a:ext cx="7772400" cy="2133600"/>
          </a:xfrm>
          <a:prstGeom prst="rect">
            <a:avLst/>
          </a:prstGeom>
          <a:noFill/>
          <a:ln w="9525">
            <a:noFill/>
            <a:miter lim="800000"/>
            <a:headEnd/>
            <a:tailEnd/>
          </a:ln>
          <a:effectLst/>
        </p:spPr>
        <p:txBody>
          <a:bodyPr/>
          <a:lstStyle/>
          <a:p>
            <a:pPr marL="342900" indent="-342900">
              <a:spcBef>
                <a:spcPct val="20000"/>
              </a:spcBef>
              <a:buFontTx/>
              <a:buChar char="•"/>
            </a:pPr>
            <a:r>
              <a:rPr lang="en-US" sz="2800" b="1" dirty="0">
                <a:effectLst>
                  <a:outerShdw blurRad="38100" dist="38100" dir="2700000" algn="tl">
                    <a:srgbClr val="C0C0C0"/>
                  </a:outerShdw>
                </a:effectLst>
              </a:rPr>
              <a:t>Biological methods</a:t>
            </a:r>
          </a:p>
          <a:p>
            <a:pPr marL="1143000" lvl="2" indent="-228600">
              <a:spcBef>
                <a:spcPct val="20000"/>
              </a:spcBef>
              <a:buFontTx/>
              <a:buChar char="•"/>
            </a:pPr>
            <a:r>
              <a:rPr lang="en-US" sz="2800" dirty="0">
                <a:effectLst>
                  <a:outerShdw blurRad="38100" dist="38100" dir="2700000" algn="tl">
                    <a:srgbClr val="C0C0C0"/>
                  </a:outerShdw>
                </a:effectLst>
              </a:rPr>
              <a:t>  Feeding studies</a:t>
            </a:r>
          </a:p>
          <a:p>
            <a:pPr marL="1143000" lvl="2" indent="-228600">
              <a:spcBef>
                <a:spcPct val="20000"/>
              </a:spcBef>
              <a:buFontTx/>
              <a:buChar char="•"/>
            </a:pPr>
            <a:r>
              <a:rPr lang="en-US" sz="2800" dirty="0">
                <a:effectLst>
                  <a:outerShdw blurRad="38100" dist="38100" dir="2700000" algn="tl">
                    <a:srgbClr val="C0C0C0"/>
                  </a:outerShdw>
                </a:effectLst>
              </a:rPr>
              <a:t>  Purified rations</a:t>
            </a:r>
          </a:p>
          <a:p>
            <a:pPr marL="1143000" lvl="2" indent="-228600">
              <a:spcBef>
                <a:spcPct val="20000"/>
              </a:spcBef>
              <a:buFontTx/>
              <a:buChar char="•"/>
            </a:pPr>
            <a:r>
              <a:rPr lang="en-US" sz="2800" dirty="0">
                <a:effectLst>
                  <a:outerShdw blurRad="38100" dist="38100" dir="2700000" algn="tl">
                    <a:srgbClr val="C0C0C0"/>
                  </a:outerShdw>
                </a:effectLst>
              </a:rPr>
              <a:t>  Slaughter studies</a:t>
            </a:r>
          </a:p>
          <a:p>
            <a:pPr marL="1143000" lvl="2" indent="-228600">
              <a:spcBef>
                <a:spcPct val="20000"/>
              </a:spcBef>
              <a:buFontTx/>
              <a:buChar char="•"/>
            </a:pP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8986" y="498158"/>
            <a:ext cx="3971925" cy="695960"/>
          </a:xfrm>
          <a:prstGeom prst="rect">
            <a:avLst/>
          </a:prstGeom>
        </p:spPr>
        <p:txBody>
          <a:bodyPr vert="horz" wrap="square" lIns="0" tIns="12700" rIns="0" bIns="0" rtlCol="0">
            <a:spAutoFit/>
          </a:bodyPr>
          <a:lstStyle/>
          <a:p>
            <a:pPr marL="12700">
              <a:lnSpc>
                <a:spcPct val="100000"/>
              </a:lnSpc>
              <a:spcBef>
                <a:spcPts val="100"/>
              </a:spcBef>
            </a:pPr>
            <a:r>
              <a:rPr spc="25" dirty="0" smtClean="0"/>
              <a:t>Func</a:t>
            </a:r>
            <a:r>
              <a:rPr lang="en-US" spc="25" dirty="0" smtClean="0"/>
              <a:t>ti</a:t>
            </a:r>
            <a:r>
              <a:rPr spc="25" dirty="0" smtClean="0"/>
              <a:t>ons </a:t>
            </a:r>
            <a:r>
              <a:rPr spc="-900" dirty="0"/>
              <a:t>-­‐</a:t>
            </a:r>
            <a:r>
              <a:rPr spc="-850" dirty="0"/>
              <a:t> </a:t>
            </a:r>
            <a:r>
              <a:rPr lang="en-US" spc="-850" dirty="0" smtClean="0"/>
              <a:t>     </a:t>
            </a:r>
            <a:r>
              <a:rPr spc="-5" dirty="0" smtClean="0"/>
              <a:t>Other</a:t>
            </a:r>
            <a:endParaRPr spc="-5" dirty="0"/>
          </a:p>
        </p:txBody>
      </p:sp>
      <p:sp>
        <p:nvSpPr>
          <p:cNvPr id="3" name="object 3"/>
          <p:cNvSpPr txBox="1"/>
          <p:nvPr/>
        </p:nvSpPr>
        <p:spPr>
          <a:xfrm>
            <a:off x="535939" y="1633220"/>
            <a:ext cx="8068945" cy="3188052"/>
          </a:xfrm>
          <a:prstGeom prst="rect">
            <a:avLst/>
          </a:prstGeom>
        </p:spPr>
        <p:txBody>
          <a:bodyPr vert="horz" wrap="square" lIns="0" tIns="33020" rIns="0" bIns="0" rtlCol="0">
            <a:spAutoFit/>
          </a:bodyPr>
          <a:lstStyle/>
          <a:p>
            <a:pPr marL="355600" marR="1343025" indent="-342900">
              <a:lnSpc>
                <a:spcPts val="3800"/>
              </a:lnSpc>
              <a:spcBef>
                <a:spcPts val="260"/>
              </a:spcBef>
              <a:buFont typeface="Arial"/>
              <a:buChar char="•"/>
              <a:tabLst>
                <a:tab pos="354965" algn="l"/>
                <a:tab pos="355600" algn="l"/>
              </a:tabLst>
            </a:pPr>
            <a:r>
              <a:rPr sz="3200" spc="-5" dirty="0">
                <a:latin typeface="Calibri"/>
                <a:cs typeface="Calibri"/>
              </a:rPr>
              <a:t>Low dietary intake associated with  development of cataracts and macular  </a:t>
            </a:r>
            <a:r>
              <a:rPr sz="3200" spc="10" dirty="0" smtClean="0">
                <a:latin typeface="Calibri"/>
                <a:cs typeface="Calibri"/>
              </a:rPr>
              <a:t>degenera</a:t>
            </a:r>
            <a:r>
              <a:rPr lang="en-US" sz="3200" spc="10" dirty="0" smtClean="0">
                <a:latin typeface="Calibri"/>
                <a:cs typeface="Calibri"/>
              </a:rPr>
              <a:t>ti</a:t>
            </a:r>
            <a:r>
              <a:rPr sz="3200" spc="10" dirty="0" smtClean="0">
                <a:latin typeface="Calibri"/>
                <a:cs typeface="Calibri"/>
              </a:rPr>
              <a:t>on</a:t>
            </a:r>
            <a:endParaRPr sz="3200" dirty="0">
              <a:latin typeface="Calibri"/>
              <a:cs typeface="Calibri"/>
            </a:endParaRPr>
          </a:p>
          <a:p>
            <a:pPr>
              <a:lnSpc>
                <a:spcPct val="100000"/>
              </a:lnSpc>
              <a:spcBef>
                <a:spcPts val="15"/>
              </a:spcBef>
              <a:buFont typeface="Arial"/>
              <a:buChar char="•"/>
            </a:pPr>
            <a:endParaRPr sz="4600" dirty="0">
              <a:latin typeface="Times New Roman"/>
              <a:cs typeface="Times New Roman"/>
            </a:endParaRPr>
          </a:p>
          <a:p>
            <a:pPr marL="355600" marR="5080" indent="-342900">
              <a:lnSpc>
                <a:spcPct val="100000"/>
              </a:lnSpc>
              <a:buFont typeface="Arial"/>
              <a:buChar char="•"/>
              <a:tabLst>
                <a:tab pos="354965" algn="l"/>
                <a:tab pos="355600" algn="l"/>
              </a:tabLst>
            </a:pPr>
            <a:r>
              <a:rPr sz="3200" spc="-5" dirty="0">
                <a:latin typeface="Calibri"/>
                <a:cs typeface="Calibri"/>
              </a:rPr>
              <a:t>Tocotrienols suppress </a:t>
            </a:r>
            <a:r>
              <a:rPr sz="3200" dirty="0">
                <a:latin typeface="Calibri"/>
                <a:cs typeface="Calibri"/>
              </a:rPr>
              <a:t>the </a:t>
            </a:r>
            <a:r>
              <a:rPr sz="3200" spc="15" dirty="0" smtClean="0">
                <a:latin typeface="Calibri"/>
                <a:cs typeface="Calibri"/>
              </a:rPr>
              <a:t>ac</a:t>
            </a:r>
            <a:r>
              <a:rPr lang="en-US" sz="3200" spc="15" dirty="0" smtClean="0">
                <a:latin typeface="Calibri"/>
                <a:cs typeface="Calibri"/>
              </a:rPr>
              <a:t>ti</a:t>
            </a:r>
            <a:r>
              <a:rPr sz="3200" spc="15" dirty="0" smtClean="0">
                <a:latin typeface="Calibri"/>
                <a:cs typeface="Calibri"/>
              </a:rPr>
              <a:t>vity </a:t>
            </a:r>
            <a:r>
              <a:rPr sz="3200" spc="-5" dirty="0">
                <a:latin typeface="Calibri"/>
                <a:cs typeface="Calibri"/>
              </a:rPr>
              <a:t>of </a:t>
            </a:r>
            <a:r>
              <a:rPr sz="3200" spc="-225" dirty="0">
                <a:latin typeface="Calibri"/>
                <a:cs typeface="Calibri"/>
              </a:rPr>
              <a:t>HMG-­‐CoA  </a:t>
            </a:r>
            <a:r>
              <a:rPr sz="3200" spc="-5" dirty="0">
                <a:latin typeface="Calibri"/>
                <a:cs typeface="Calibri"/>
              </a:rPr>
              <a:t>reductase </a:t>
            </a:r>
            <a:r>
              <a:rPr sz="3200" spc="-1570" dirty="0">
                <a:latin typeface="Wingdings"/>
                <a:cs typeface="Wingdings"/>
              </a:rPr>
              <a:t></a:t>
            </a:r>
            <a:r>
              <a:rPr sz="3200" spc="-80" dirty="0">
                <a:latin typeface="Times New Roman"/>
                <a:cs typeface="Times New Roman"/>
              </a:rPr>
              <a:t> </a:t>
            </a:r>
            <a:r>
              <a:rPr lang="en-US" sz="3200" spc="-80" dirty="0" smtClean="0">
                <a:latin typeface="Times New Roman"/>
                <a:cs typeface="Times New Roman"/>
              </a:rPr>
              <a:t>   </a:t>
            </a:r>
            <a:r>
              <a:rPr sz="3200" spc="-5" dirty="0" smtClean="0">
                <a:latin typeface="Calibri"/>
                <a:cs typeface="Calibri"/>
              </a:rPr>
              <a:t>decreased </a:t>
            </a:r>
            <a:r>
              <a:rPr sz="3200" spc="-5" dirty="0">
                <a:latin typeface="Calibri"/>
                <a:cs typeface="Calibri"/>
              </a:rPr>
              <a:t>blood</a:t>
            </a:r>
            <a:r>
              <a:rPr sz="3200" spc="5" dirty="0">
                <a:latin typeface="Calibri"/>
                <a:cs typeface="Calibri"/>
              </a:rPr>
              <a:t> </a:t>
            </a:r>
            <a:r>
              <a:rPr sz="3200" spc="-5" dirty="0">
                <a:latin typeface="Calibri"/>
                <a:cs typeface="Calibri"/>
              </a:rPr>
              <a:t>cholesterol</a:t>
            </a:r>
            <a:endParaRPr sz="3200" dirty="0">
              <a:latin typeface="Calibri"/>
              <a:cs typeface="Calibri"/>
            </a:endParaRPr>
          </a:p>
        </p:txBody>
      </p:sp>
    </p:spTree>
    <p:extLst>
      <p:ext uri="{BB962C8B-B14F-4D97-AF65-F5344CB8AC3E}">
        <p14:creationId xmlns:p14="http://schemas.microsoft.com/office/powerpoint/2010/main" val="2659951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9169" y="223838"/>
            <a:ext cx="7031355" cy="635000"/>
          </a:xfrm>
          <a:prstGeom prst="rect">
            <a:avLst/>
          </a:prstGeom>
        </p:spPr>
        <p:txBody>
          <a:bodyPr vert="horz" wrap="square" lIns="0" tIns="12700" rIns="0" bIns="0" rtlCol="0">
            <a:spAutoFit/>
          </a:bodyPr>
          <a:lstStyle/>
          <a:p>
            <a:pPr marL="12700">
              <a:lnSpc>
                <a:spcPct val="100000"/>
              </a:lnSpc>
              <a:spcBef>
                <a:spcPts val="100"/>
              </a:spcBef>
            </a:pPr>
            <a:r>
              <a:rPr sz="4000" spc="-5" dirty="0"/>
              <a:t>Vitamin </a:t>
            </a:r>
            <a:r>
              <a:rPr sz="4000" dirty="0"/>
              <a:t>E – </a:t>
            </a:r>
            <a:r>
              <a:rPr sz="4000" spc="15" dirty="0" smtClean="0"/>
              <a:t>Interac</a:t>
            </a:r>
            <a:r>
              <a:rPr lang="en-US" sz="4000" spc="15" dirty="0" smtClean="0"/>
              <a:t>ti</a:t>
            </a:r>
            <a:r>
              <a:rPr sz="4000" spc="15" dirty="0" smtClean="0"/>
              <a:t>on </a:t>
            </a:r>
            <a:r>
              <a:rPr sz="4000" spc="-5" dirty="0"/>
              <a:t>with</a:t>
            </a:r>
            <a:r>
              <a:rPr sz="4000" spc="-50" dirty="0"/>
              <a:t> </a:t>
            </a:r>
            <a:r>
              <a:rPr sz="4000" spc="-5" dirty="0"/>
              <a:t>other</a:t>
            </a:r>
            <a:endParaRPr sz="4000" dirty="0"/>
          </a:p>
        </p:txBody>
      </p:sp>
      <p:sp>
        <p:nvSpPr>
          <p:cNvPr id="3" name="object 3"/>
          <p:cNvSpPr txBox="1"/>
          <p:nvPr/>
        </p:nvSpPr>
        <p:spPr>
          <a:xfrm>
            <a:off x="3618765" y="833438"/>
            <a:ext cx="1911985" cy="635000"/>
          </a:xfrm>
          <a:prstGeom prst="rect">
            <a:avLst/>
          </a:prstGeom>
        </p:spPr>
        <p:txBody>
          <a:bodyPr vert="horz" wrap="square" lIns="0" tIns="12700" rIns="0" bIns="0" rtlCol="0">
            <a:spAutoFit/>
          </a:bodyPr>
          <a:lstStyle/>
          <a:p>
            <a:pPr marL="12700">
              <a:lnSpc>
                <a:spcPct val="100000"/>
              </a:lnSpc>
              <a:spcBef>
                <a:spcPts val="100"/>
              </a:spcBef>
            </a:pPr>
            <a:r>
              <a:rPr sz="4000" spc="-5" dirty="0">
                <a:latin typeface="Calibri"/>
                <a:cs typeface="Calibri"/>
              </a:rPr>
              <a:t>nutrients</a:t>
            </a:r>
            <a:endParaRPr sz="4000">
              <a:latin typeface="Calibri"/>
              <a:cs typeface="Calibri"/>
            </a:endParaRPr>
          </a:p>
        </p:txBody>
      </p:sp>
      <p:sp>
        <p:nvSpPr>
          <p:cNvPr id="4" name="object 4"/>
          <p:cNvSpPr txBox="1"/>
          <p:nvPr/>
        </p:nvSpPr>
        <p:spPr>
          <a:xfrm>
            <a:off x="993139" y="1252220"/>
            <a:ext cx="1839595" cy="48260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000" b="1" dirty="0">
                <a:latin typeface="Calibri"/>
                <a:cs typeface="Calibri"/>
              </a:rPr>
              <a:t>Selenium</a:t>
            </a:r>
            <a:endParaRPr sz="3000">
              <a:latin typeface="Calibri"/>
              <a:cs typeface="Calibri"/>
            </a:endParaRP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749300" indent="-279400">
              <a:lnSpc>
                <a:spcPts val="3110"/>
              </a:lnSpc>
              <a:spcBef>
                <a:spcPts val="100"/>
              </a:spcBef>
              <a:buFont typeface="Arial"/>
              <a:buChar char="–"/>
              <a:tabLst>
                <a:tab pos="755650" algn="l"/>
              </a:tabLst>
            </a:pPr>
            <a:r>
              <a:rPr spc="-5" dirty="0"/>
              <a:t>Part of glutathione peroxidase </a:t>
            </a:r>
            <a:r>
              <a:rPr spc="5" dirty="0"/>
              <a:t>(</a:t>
            </a:r>
            <a:r>
              <a:rPr spc="5" dirty="0" smtClean="0"/>
              <a:t>an</a:t>
            </a:r>
            <a:r>
              <a:rPr lang="en-US" spc="5" dirty="0" smtClean="0"/>
              <a:t>ti</a:t>
            </a:r>
            <a:r>
              <a:rPr spc="5" dirty="0" smtClean="0"/>
              <a:t>oxidant</a:t>
            </a:r>
            <a:r>
              <a:rPr spc="25" dirty="0" smtClean="0"/>
              <a:t> </a:t>
            </a:r>
            <a:r>
              <a:rPr dirty="0"/>
              <a:t>eﬀects)</a:t>
            </a:r>
          </a:p>
          <a:p>
            <a:pPr marL="749300" marR="501015" indent="-279400">
              <a:lnSpc>
                <a:spcPts val="2580"/>
              </a:lnSpc>
              <a:spcBef>
                <a:spcPts val="525"/>
              </a:spcBef>
              <a:buFont typeface="Arial"/>
              <a:buChar char="–"/>
              <a:tabLst>
                <a:tab pos="755650" algn="l"/>
              </a:tabLst>
            </a:pPr>
            <a:r>
              <a:rPr spc="-5" dirty="0"/>
              <a:t>High </a:t>
            </a:r>
            <a:r>
              <a:rPr dirty="0"/>
              <a:t>levels </a:t>
            </a:r>
            <a:r>
              <a:rPr spc="-5" dirty="0"/>
              <a:t>of vitamin </a:t>
            </a:r>
            <a:r>
              <a:rPr dirty="0"/>
              <a:t>E </a:t>
            </a:r>
            <a:r>
              <a:rPr spc="-5" dirty="0"/>
              <a:t>or selenium may </a:t>
            </a:r>
            <a:r>
              <a:rPr dirty="0"/>
              <a:t>inhibit  the </a:t>
            </a:r>
            <a:r>
              <a:rPr spc="-5" dirty="0"/>
              <a:t>other’s </a:t>
            </a:r>
            <a:r>
              <a:rPr dirty="0"/>
              <a:t>eﬀects</a:t>
            </a:r>
          </a:p>
          <a:p>
            <a:pPr marL="355600" indent="-342900">
              <a:lnSpc>
                <a:spcPts val="3590"/>
              </a:lnSpc>
              <a:spcBef>
                <a:spcPts val="20"/>
              </a:spcBef>
              <a:buFont typeface="Arial"/>
              <a:buChar char="•"/>
              <a:tabLst>
                <a:tab pos="354965" algn="l"/>
                <a:tab pos="355600" algn="l"/>
              </a:tabLst>
            </a:pPr>
            <a:r>
              <a:rPr sz="3000" b="1" spc="-5" dirty="0">
                <a:latin typeface="Calibri"/>
                <a:cs typeface="Calibri"/>
              </a:rPr>
              <a:t>Vitamin</a:t>
            </a:r>
            <a:r>
              <a:rPr sz="3000" b="1" spc="-10" dirty="0">
                <a:latin typeface="Calibri"/>
                <a:cs typeface="Calibri"/>
              </a:rPr>
              <a:t> </a:t>
            </a:r>
            <a:r>
              <a:rPr sz="3000" b="1" dirty="0">
                <a:latin typeface="Calibri"/>
                <a:cs typeface="Calibri"/>
              </a:rPr>
              <a:t>C</a:t>
            </a:r>
            <a:endParaRPr sz="3000" dirty="0">
              <a:latin typeface="Calibri"/>
              <a:cs typeface="Calibri"/>
            </a:endParaRPr>
          </a:p>
          <a:p>
            <a:pPr marL="755650" lvl="1" indent="-285750">
              <a:lnSpc>
                <a:spcPts val="3110"/>
              </a:lnSpc>
              <a:buFont typeface="Arial"/>
              <a:buChar char="–"/>
              <a:tabLst>
                <a:tab pos="755650" algn="l"/>
              </a:tabLst>
            </a:pPr>
            <a:r>
              <a:rPr sz="2600" spc="-5" dirty="0">
                <a:latin typeface="Calibri"/>
                <a:cs typeface="Calibri"/>
              </a:rPr>
              <a:t>Regenerates (reduces) vitamin</a:t>
            </a:r>
            <a:r>
              <a:rPr sz="2600" spc="0" dirty="0">
                <a:latin typeface="Calibri"/>
                <a:cs typeface="Calibri"/>
              </a:rPr>
              <a:t> </a:t>
            </a:r>
            <a:r>
              <a:rPr sz="2600" dirty="0">
                <a:latin typeface="Calibri"/>
                <a:cs typeface="Calibri"/>
              </a:rPr>
              <a:t>E</a:t>
            </a:r>
          </a:p>
          <a:p>
            <a:pPr marL="355600" indent="-342900">
              <a:lnSpc>
                <a:spcPts val="3590"/>
              </a:lnSpc>
              <a:buFont typeface="Arial"/>
              <a:buChar char="•"/>
              <a:tabLst>
                <a:tab pos="354965" algn="l"/>
                <a:tab pos="355600" algn="l"/>
              </a:tabLst>
            </a:pPr>
            <a:r>
              <a:rPr sz="3000" b="1" spc="-5" dirty="0">
                <a:latin typeface="Calibri"/>
                <a:cs typeface="Calibri"/>
              </a:rPr>
              <a:t>Beta Carotene</a:t>
            </a:r>
            <a:endParaRPr sz="3000" dirty="0">
              <a:latin typeface="Calibri"/>
              <a:cs typeface="Calibri"/>
            </a:endParaRPr>
          </a:p>
          <a:p>
            <a:pPr marL="755650" lvl="1" indent="-285750">
              <a:lnSpc>
                <a:spcPts val="3110"/>
              </a:lnSpc>
              <a:buFont typeface="Arial"/>
              <a:buChar char="–"/>
              <a:tabLst>
                <a:tab pos="755650" algn="l"/>
              </a:tabLst>
            </a:pPr>
            <a:r>
              <a:rPr sz="2600" spc="-5" dirty="0">
                <a:latin typeface="Calibri"/>
                <a:cs typeface="Calibri"/>
              </a:rPr>
              <a:t>Vitamin </a:t>
            </a:r>
            <a:r>
              <a:rPr sz="2600" dirty="0">
                <a:latin typeface="Calibri"/>
                <a:cs typeface="Calibri"/>
              </a:rPr>
              <a:t>E inhibits </a:t>
            </a:r>
            <a:r>
              <a:rPr sz="2600" spc="5" dirty="0" smtClean="0">
                <a:latin typeface="Calibri"/>
                <a:cs typeface="Calibri"/>
              </a:rPr>
              <a:t>absorp</a:t>
            </a:r>
            <a:r>
              <a:rPr lang="en-US" sz="2600" spc="5" dirty="0" smtClean="0">
                <a:latin typeface="Calibri"/>
                <a:cs typeface="Calibri"/>
              </a:rPr>
              <a:t>ti</a:t>
            </a:r>
            <a:r>
              <a:rPr sz="2600" spc="5" dirty="0" smtClean="0">
                <a:latin typeface="Calibri"/>
                <a:cs typeface="Calibri"/>
              </a:rPr>
              <a:t>on </a:t>
            </a:r>
            <a:r>
              <a:rPr sz="2600" spc="-5" dirty="0">
                <a:latin typeface="Calibri"/>
                <a:cs typeface="Calibri"/>
              </a:rPr>
              <a:t>and conversion</a:t>
            </a:r>
            <a:endParaRPr sz="2600" dirty="0">
              <a:latin typeface="Calibri"/>
              <a:cs typeface="Calibri"/>
            </a:endParaRPr>
          </a:p>
          <a:p>
            <a:pPr marL="355600" indent="-342900">
              <a:lnSpc>
                <a:spcPts val="3590"/>
              </a:lnSpc>
              <a:buFont typeface="Arial"/>
              <a:buChar char="•"/>
              <a:tabLst>
                <a:tab pos="354965" algn="l"/>
                <a:tab pos="355600" algn="l"/>
              </a:tabLst>
            </a:pPr>
            <a:r>
              <a:rPr sz="3000" b="1" spc="-5" dirty="0">
                <a:latin typeface="Calibri"/>
                <a:cs typeface="Calibri"/>
              </a:rPr>
              <a:t>Vitamin</a:t>
            </a:r>
            <a:r>
              <a:rPr sz="3000" b="1" spc="-10" dirty="0">
                <a:latin typeface="Calibri"/>
                <a:cs typeface="Calibri"/>
              </a:rPr>
              <a:t> </a:t>
            </a:r>
            <a:r>
              <a:rPr sz="3000" b="1" dirty="0">
                <a:latin typeface="Calibri"/>
                <a:cs typeface="Calibri"/>
              </a:rPr>
              <a:t>K</a:t>
            </a:r>
            <a:endParaRPr sz="3000" dirty="0">
              <a:latin typeface="Calibri"/>
              <a:cs typeface="Calibri"/>
            </a:endParaRPr>
          </a:p>
          <a:p>
            <a:pPr marL="755650" lvl="1" indent="-285750">
              <a:lnSpc>
                <a:spcPts val="3100"/>
              </a:lnSpc>
              <a:buFont typeface="Arial"/>
              <a:buChar char="–"/>
              <a:tabLst>
                <a:tab pos="755650" algn="l"/>
              </a:tabLst>
            </a:pPr>
            <a:r>
              <a:rPr sz="2600" spc="-5" dirty="0">
                <a:latin typeface="Calibri"/>
                <a:cs typeface="Calibri"/>
              </a:rPr>
              <a:t>Vitamin </a:t>
            </a:r>
            <a:r>
              <a:rPr sz="2600" dirty="0">
                <a:latin typeface="Calibri"/>
                <a:cs typeface="Calibri"/>
              </a:rPr>
              <a:t>E inhibits </a:t>
            </a:r>
            <a:r>
              <a:rPr sz="2600" spc="5" dirty="0" smtClean="0">
                <a:latin typeface="Calibri"/>
                <a:cs typeface="Calibri"/>
              </a:rPr>
              <a:t>absorp</a:t>
            </a:r>
            <a:r>
              <a:rPr lang="en-US" sz="2600" spc="5" dirty="0" smtClean="0">
                <a:latin typeface="Calibri"/>
                <a:cs typeface="Calibri"/>
              </a:rPr>
              <a:t>ti</a:t>
            </a:r>
            <a:r>
              <a:rPr sz="2600" spc="5" dirty="0" smtClean="0">
                <a:latin typeface="Calibri"/>
                <a:cs typeface="Calibri"/>
              </a:rPr>
              <a:t>on </a:t>
            </a:r>
            <a:r>
              <a:rPr sz="2600" spc="-5" dirty="0">
                <a:latin typeface="Calibri"/>
                <a:cs typeface="Calibri"/>
              </a:rPr>
              <a:t>and conversion</a:t>
            </a:r>
            <a:endParaRPr sz="2600" dirty="0">
              <a:latin typeface="Calibri"/>
              <a:cs typeface="Calibri"/>
            </a:endParaRPr>
          </a:p>
          <a:p>
            <a:pPr marL="755650" lvl="1" indent="-285750">
              <a:lnSpc>
                <a:spcPts val="3110"/>
              </a:lnSpc>
              <a:buFont typeface="Arial"/>
              <a:buChar char="–"/>
              <a:tabLst>
                <a:tab pos="755650" algn="l"/>
              </a:tabLst>
            </a:pPr>
            <a:r>
              <a:rPr sz="2600" spc="-5" dirty="0">
                <a:latin typeface="Calibri"/>
                <a:cs typeface="Calibri"/>
              </a:rPr>
              <a:t>interferes with blood</a:t>
            </a:r>
            <a:r>
              <a:rPr sz="2600" spc="0" dirty="0">
                <a:latin typeface="Calibri"/>
                <a:cs typeface="Calibri"/>
              </a:rPr>
              <a:t> </a:t>
            </a:r>
            <a:r>
              <a:rPr sz="2600" spc="135" dirty="0" smtClean="0">
                <a:latin typeface="Calibri"/>
                <a:cs typeface="Calibri"/>
              </a:rPr>
              <a:t>clo</a:t>
            </a:r>
            <a:r>
              <a:rPr lang="en-US" sz="2600" spc="135" dirty="0" smtClean="0">
                <a:latin typeface="Calibri"/>
                <a:cs typeface="Calibri"/>
              </a:rPr>
              <a:t>tti</a:t>
            </a:r>
            <a:r>
              <a:rPr sz="2600" spc="135" dirty="0" smtClean="0">
                <a:latin typeface="Calibri"/>
                <a:cs typeface="Calibri"/>
              </a:rPr>
              <a:t>ng</a:t>
            </a:r>
            <a:endParaRPr sz="2600" dirty="0">
              <a:latin typeface="Calibri"/>
              <a:cs typeface="Calibri"/>
            </a:endParaRPr>
          </a:p>
        </p:txBody>
      </p:sp>
    </p:spTree>
    <p:extLst>
      <p:ext uri="{BB962C8B-B14F-4D97-AF65-F5344CB8AC3E}">
        <p14:creationId xmlns:p14="http://schemas.microsoft.com/office/powerpoint/2010/main" val="355147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457200" y="304800"/>
            <a:ext cx="8229600" cy="838200"/>
          </a:xfrm>
          <a:prstGeom prst="rect">
            <a:avLst/>
          </a:prstGeom>
          <a:noFill/>
          <a:ln w="9525">
            <a:noFill/>
            <a:miter lim="800000"/>
            <a:headEnd/>
            <a:tailEnd/>
          </a:ln>
        </p:spPr>
        <p:txBody>
          <a:bodyPr anchor="b"/>
          <a:lstStyle/>
          <a:p>
            <a:pPr algn="ctr"/>
            <a:r>
              <a:rPr lang="en-US" sz="4400" b="1" dirty="0">
                <a:solidFill>
                  <a:schemeClr val="accent2"/>
                </a:solidFill>
                <a:cs typeface="Times New Roman" pitchFamily="18" charset="0"/>
              </a:rPr>
              <a:t>Vitamin E</a:t>
            </a:r>
          </a:p>
        </p:txBody>
      </p:sp>
      <p:sp>
        <p:nvSpPr>
          <p:cNvPr id="189443" name="Rectangle 3"/>
          <p:cNvSpPr>
            <a:spLocks noChangeArrowheads="1"/>
          </p:cNvSpPr>
          <p:nvPr/>
        </p:nvSpPr>
        <p:spPr bwMode="auto">
          <a:xfrm>
            <a:off x="685800" y="1143000"/>
            <a:ext cx="7772400" cy="3352800"/>
          </a:xfrm>
          <a:prstGeom prst="rect">
            <a:avLst/>
          </a:prstGeom>
          <a:noFill/>
          <a:ln w="9525">
            <a:noFill/>
            <a:miter lim="800000"/>
            <a:headEnd/>
            <a:tailEnd/>
          </a:ln>
        </p:spPr>
        <p:txBody>
          <a:bodyPr/>
          <a:lstStyle/>
          <a:p>
            <a:pPr marL="342900" indent="-342900">
              <a:spcBef>
                <a:spcPct val="20000"/>
              </a:spcBef>
            </a:pPr>
            <a:r>
              <a:rPr lang="en-US" sz="3200" b="1" dirty="0">
                <a:effectLst>
                  <a:outerShdw blurRad="38100" dist="38100" dir="2700000" algn="tl">
                    <a:srgbClr val="C0C0C0"/>
                  </a:outerShdw>
                </a:effectLst>
              </a:rPr>
              <a:t>Deficiency Symptoms</a:t>
            </a:r>
          </a:p>
          <a:p>
            <a:pPr marL="742950" lvl="1" indent="-285750">
              <a:spcBef>
                <a:spcPct val="20000"/>
              </a:spcBef>
              <a:buFontTx/>
              <a:buChar char="–"/>
            </a:pPr>
            <a:r>
              <a:rPr lang="en-US" sz="2600" dirty="0">
                <a:effectLst>
                  <a:outerShdw blurRad="38100" dist="38100" dir="2700000" algn="tl">
                    <a:srgbClr val="C0C0C0"/>
                  </a:outerShdw>
                </a:effectLst>
              </a:rPr>
              <a:t>Muscular dystrophy</a:t>
            </a:r>
          </a:p>
          <a:p>
            <a:pPr marL="742950" lvl="1" indent="-285750">
              <a:spcBef>
                <a:spcPct val="20000"/>
              </a:spcBef>
              <a:buFontTx/>
              <a:buChar char="–"/>
            </a:pPr>
            <a:r>
              <a:rPr lang="en-US" sz="2600" dirty="0">
                <a:effectLst>
                  <a:outerShdw blurRad="38100" dist="38100" dir="2700000" algn="tl">
                    <a:srgbClr val="C0C0C0"/>
                  </a:outerShdw>
                </a:effectLst>
              </a:rPr>
              <a:t>White Muscle disease</a:t>
            </a:r>
          </a:p>
          <a:p>
            <a:pPr marL="1143000" lvl="2" indent="-228600">
              <a:spcBef>
                <a:spcPct val="20000"/>
              </a:spcBef>
              <a:buFontTx/>
              <a:buChar char="•"/>
            </a:pPr>
            <a:r>
              <a:rPr lang="en-US" sz="2600" dirty="0">
                <a:effectLst>
                  <a:outerShdw blurRad="38100" dist="38100" dir="2700000" algn="tl">
                    <a:srgbClr val="C0C0C0"/>
                  </a:outerShdw>
                </a:effectLst>
              </a:rPr>
              <a:t>Weakening of leg muscles-crossing of hind legs</a:t>
            </a:r>
          </a:p>
          <a:p>
            <a:pPr marL="1143000" lvl="2" indent="-228600">
              <a:spcBef>
                <a:spcPct val="20000"/>
              </a:spcBef>
              <a:buFontTx/>
              <a:buChar char="•"/>
            </a:pPr>
            <a:r>
              <a:rPr lang="en-US" sz="2600" dirty="0">
                <a:effectLst>
                  <a:outerShdw blurRad="38100" dist="38100" dir="2700000" algn="tl">
                    <a:srgbClr val="C0C0C0"/>
                  </a:outerShdw>
                </a:effectLst>
              </a:rPr>
              <a:t>Unable to stand</a:t>
            </a:r>
          </a:p>
          <a:p>
            <a:pPr marL="1143000" lvl="2" indent="-228600">
              <a:spcBef>
                <a:spcPct val="20000"/>
              </a:spcBef>
              <a:buFontTx/>
              <a:buChar char="•"/>
            </a:pPr>
            <a:r>
              <a:rPr lang="en-US" sz="2600" dirty="0">
                <a:effectLst>
                  <a:outerShdw blurRad="38100" dist="38100" dir="2700000" algn="tl">
                    <a:srgbClr val="C0C0C0"/>
                  </a:outerShdw>
                </a:effectLst>
              </a:rPr>
              <a:t>Heart may fail</a:t>
            </a:r>
          </a:p>
        </p:txBody>
      </p:sp>
      <p:sp>
        <p:nvSpPr>
          <p:cNvPr id="4" name="Rectangle 3"/>
          <p:cNvSpPr txBox="1">
            <a:spLocks noChangeArrowheads="1"/>
          </p:cNvSpPr>
          <p:nvPr/>
        </p:nvSpPr>
        <p:spPr>
          <a:xfrm>
            <a:off x="609600" y="4419600"/>
            <a:ext cx="8153400" cy="2209800"/>
          </a:xfrm>
          <a:prstGeom prst="rect">
            <a:avLst/>
          </a:prstGeom>
        </p:spPr>
        <p:txBody>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Epithelium integrity </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en-US" sz="26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Derangement of cell permeability-edema</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kumimoji="0" lang="en-US" sz="2600" i="0" u="none" strike="noStrike" kern="1200" cap="none" spc="0" normalizeH="0" baseline="0" noProof="0" dirty="0" err="1" smtClean="0">
                <a:ln>
                  <a:noFill/>
                </a:ln>
                <a:solidFill>
                  <a:schemeClr val="tx1"/>
                </a:solidFill>
                <a:effectLst>
                  <a:outerShdw blurRad="38100" dist="38100" dir="2700000" algn="tl">
                    <a:srgbClr val="C0C0C0"/>
                  </a:outerShdw>
                </a:effectLst>
                <a:uLnTx/>
                <a:uFillTx/>
                <a:latin typeface="+mn-lt"/>
                <a:ea typeface="+mn-ea"/>
                <a:cs typeface="+mn-cs"/>
              </a:rPr>
              <a:t>Encephalomalacia</a:t>
            </a:r>
            <a:endParaRPr kumimoji="0" lang="en-US" sz="260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Reproductive failures</a:t>
            </a:r>
            <a:endParaRPr kumimoji="0" lang="en-US" sz="29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0210" name="Object 2"/>
          <p:cNvGraphicFramePr>
            <a:graphicFrameLocks noChangeAspect="1"/>
          </p:cNvGraphicFramePr>
          <p:nvPr/>
        </p:nvGraphicFramePr>
        <p:xfrm>
          <a:off x="109538" y="1447800"/>
          <a:ext cx="4386262" cy="5029200"/>
        </p:xfrm>
        <a:graphic>
          <a:graphicData uri="http://schemas.openxmlformats.org/presentationml/2006/ole">
            <mc:AlternateContent xmlns:mc="http://schemas.openxmlformats.org/markup-compatibility/2006">
              <mc:Choice xmlns:v="urn:schemas-microsoft-com:vml" Requires="v">
                <p:oleObj spid="_x0000_s350225" name="Chart" r:id="rId3" imgW="4857902" imgH="3552749" progId="Excel.Sheet.8">
                  <p:embed/>
                </p:oleObj>
              </mc:Choice>
              <mc:Fallback>
                <p:oleObj name="Chart" r:id="rId3" imgW="4857902" imgH="3552749"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447800"/>
                        <a:ext cx="438626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0211" name="Text Box 3"/>
          <p:cNvSpPr txBox="1">
            <a:spLocks noChangeArrowheads="1"/>
          </p:cNvSpPr>
          <p:nvPr/>
        </p:nvSpPr>
        <p:spPr bwMode="auto">
          <a:xfrm>
            <a:off x="6172200" y="6491288"/>
            <a:ext cx="2971800" cy="366712"/>
          </a:xfrm>
          <a:prstGeom prst="rect">
            <a:avLst/>
          </a:prstGeom>
          <a:noFill/>
          <a:ln w="25400" algn="ctr">
            <a:noFill/>
            <a:miter lim="800000"/>
            <a:headEnd/>
            <a:tailEnd/>
          </a:ln>
          <a:effectLst/>
        </p:spPr>
        <p:txBody>
          <a:bodyPr>
            <a:spAutoFit/>
          </a:bodyPr>
          <a:lstStyle/>
          <a:p>
            <a:pPr>
              <a:spcBef>
                <a:spcPct val="50000"/>
              </a:spcBef>
            </a:pPr>
            <a:r>
              <a:rPr lang="en-US"/>
              <a:t>Hogan et al., 1992;1993</a:t>
            </a:r>
          </a:p>
        </p:txBody>
      </p:sp>
      <p:graphicFrame>
        <p:nvGraphicFramePr>
          <p:cNvPr id="350212" name="Object 4"/>
          <p:cNvGraphicFramePr>
            <a:graphicFrameLocks noChangeAspect="1"/>
          </p:cNvGraphicFramePr>
          <p:nvPr/>
        </p:nvGraphicFramePr>
        <p:xfrm>
          <a:off x="4572000" y="1447800"/>
          <a:ext cx="4486275" cy="5029200"/>
        </p:xfrm>
        <a:graphic>
          <a:graphicData uri="http://schemas.openxmlformats.org/presentationml/2006/ole">
            <mc:AlternateContent xmlns:mc="http://schemas.openxmlformats.org/markup-compatibility/2006">
              <mc:Choice xmlns:v="urn:schemas-microsoft-com:vml" Requires="v">
                <p:oleObj spid="_x0000_s350226" name="Chart" r:id="rId5" imgW="4676851" imgH="2724302" progId="Excel.Sheet.8">
                  <p:embed/>
                </p:oleObj>
              </mc:Choice>
              <mc:Fallback>
                <p:oleObj name="Chart" r:id="rId5" imgW="4676851" imgH="2724302"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447800"/>
                        <a:ext cx="44862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0213" name="Text Box 5"/>
          <p:cNvSpPr txBox="1">
            <a:spLocks noChangeArrowheads="1"/>
          </p:cNvSpPr>
          <p:nvPr/>
        </p:nvSpPr>
        <p:spPr bwMode="auto">
          <a:xfrm>
            <a:off x="762000" y="152400"/>
            <a:ext cx="7924800" cy="1066800"/>
          </a:xfrm>
          <a:prstGeom prst="rect">
            <a:avLst/>
          </a:prstGeom>
          <a:noFill/>
          <a:ln w="25400" algn="ctr">
            <a:noFill/>
            <a:miter lim="800000"/>
            <a:headEnd/>
            <a:tailEnd/>
          </a:ln>
          <a:effectLst/>
        </p:spPr>
        <p:txBody>
          <a:bodyPr>
            <a:spAutoFit/>
          </a:bodyPr>
          <a:lstStyle/>
          <a:p>
            <a:pPr>
              <a:spcBef>
                <a:spcPct val="50000"/>
              </a:spcBef>
            </a:pPr>
            <a:r>
              <a:rPr lang="en-US" sz="3200" b="1">
                <a:solidFill>
                  <a:schemeClr val="accent2"/>
                </a:solidFill>
                <a:effectLst>
                  <a:outerShdw blurRad="38100" dist="38100" dir="2700000" algn="tl">
                    <a:srgbClr val="C0C0C0"/>
                  </a:outerShdw>
                </a:effectLst>
              </a:rPr>
              <a:t>Effects of </a:t>
            </a:r>
            <a:r>
              <a:rPr lang="el-GR" sz="3200" b="1">
                <a:solidFill>
                  <a:schemeClr val="accent2"/>
                </a:solidFill>
                <a:effectLst>
                  <a:outerShdw blurRad="38100" dist="38100" dir="2700000" algn="tl">
                    <a:srgbClr val="C0C0C0"/>
                  </a:outerShdw>
                </a:effectLst>
                <a:cs typeface="Arial" charset="0"/>
              </a:rPr>
              <a:t>α</a:t>
            </a:r>
            <a:r>
              <a:rPr lang="en-US" sz="3200" b="1">
                <a:solidFill>
                  <a:schemeClr val="accent2"/>
                </a:solidFill>
                <a:effectLst>
                  <a:outerShdw blurRad="38100" dist="38100" dir="2700000" algn="tl">
                    <a:srgbClr val="C0C0C0"/>
                  </a:outerShdw>
                </a:effectLst>
                <a:cs typeface="Arial" charset="0"/>
              </a:rPr>
              <a:t> – Tocopherol on neutrophil function during transition period</a:t>
            </a:r>
            <a:endParaRPr lang="el-GR" sz="3200" b="1">
              <a:solidFill>
                <a:schemeClr val="accent2"/>
              </a:solidFill>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fontScale="90000"/>
          </a:bodyPr>
          <a:lstStyle/>
          <a:p>
            <a:r>
              <a:rPr lang="en-US">
                <a:solidFill>
                  <a:schemeClr val="accent2"/>
                </a:solidFill>
              </a:rPr>
              <a:t>Vitamin K(phylloquinone-4) synthetic-menadione</a:t>
            </a:r>
          </a:p>
        </p:txBody>
      </p:sp>
      <p:sp>
        <p:nvSpPr>
          <p:cNvPr id="191491" name="Rectangle 3"/>
          <p:cNvSpPr>
            <a:spLocks noGrp="1" noChangeArrowheads="1"/>
          </p:cNvSpPr>
          <p:nvPr>
            <p:ph sz="quarter" idx="1"/>
          </p:nvPr>
        </p:nvSpPr>
        <p:spPr/>
        <p:txBody>
          <a:bodyPr/>
          <a:lstStyle/>
          <a:p>
            <a:pPr>
              <a:lnSpc>
                <a:spcPct val="90000"/>
              </a:lnSpc>
            </a:pPr>
            <a:r>
              <a:rPr lang="en-US" sz="2800" b="1">
                <a:effectLst>
                  <a:outerShdw blurRad="38100" dist="38100" dir="2700000" algn="tl">
                    <a:srgbClr val="C0C0C0"/>
                  </a:outerShdw>
                </a:effectLst>
              </a:rPr>
              <a:t>It is needed for the synthesis of prothrombin </a:t>
            </a:r>
          </a:p>
          <a:p>
            <a:pPr>
              <a:lnSpc>
                <a:spcPct val="90000"/>
              </a:lnSpc>
            </a:pPr>
            <a:endParaRPr lang="en-US" sz="2800" b="1">
              <a:effectLst>
                <a:outerShdw blurRad="38100" dist="38100" dir="2700000" algn="tl">
                  <a:srgbClr val="C0C0C0"/>
                </a:outerShdw>
              </a:effectLst>
            </a:endParaRPr>
          </a:p>
          <a:p>
            <a:pPr>
              <a:lnSpc>
                <a:spcPct val="90000"/>
              </a:lnSpc>
            </a:pPr>
            <a:r>
              <a:rPr lang="en-US" sz="2800" b="1">
                <a:effectLst>
                  <a:outerShdw blurRad="38100" dist="38100" dir="2700000" algn="tl">
                    <a:srgbClr val="C0C0C0"/>
                  </a:outerShdw>
                </a:effectLst>
              </a:rPr>
              <a:t>Deficiency symptoms- Increased blood clotting time</a:t>
            </a:r>
          </a:p>
          <a:p>
            <a:pPr>
              <a:lnSpc>
                <a:spcPct val="90000"/>
              </a:lnSpc>
            </a:pPr>
            <a:r>
              <a:rPr lang="en-US" sz="2800" b="1">
                <a:effectLst>
                  <a:outerShdw blurRad="38100" dist="38100" dir="2700000" algn="tl">
                    <a:srgbClr val="C0C0C0"/>
                  </a:outerShdw>
                </a:effectLst>
              </a:rPr>
              <a:t>Due to bacterial synthesis even in pig, it is not a practical problem</a:t>
            </a:r>
          </a:p>
          <a:p>
            <a:pPr>
              <a:lnSpc>
                <a:spcPct val="90000"/>
              </a:lnSpc>
            </a:pPr>
            <a:r>
              <a:rPr lang="en-US" sz="2800" b="1">
                <a:effectLst>
                  <a:outerShdw blurRad="38100" dist="38100" dir="2700000" algn="tl">
                    <a:srgbClr val="C0C0C0"/>
                  </a:outerShdw>
                </a:effectLst>
              </a:rPr>
              <a:t>Vit K antagonist-High dicoumarol content of moldy sweet clover has been shown to result in generalized hemorrhaging. Excess Vitamin K can be used to treat this.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2657" y="498158"/>
            <a:ext cx="3242943" cy="689932"/>
          </a:xfrm>
          <a:prstGeom prst="rect">
            <a:avLst/>
          </a:prstGeom>
        </p:spPr>
        <p:txBody>
          <a:bodyPr vert="horz" wrap="square" lIns="0" tIns="12700" rIns="0" bIns="0" rtlCol="0">
            <a:spAutoFit/>
          </a:bodyPr>
          <a:lstStyle/>
          <a:p>
            <a:pPr marL="12700">
              <a:lnSpc>
                <a:spcPct val="100000"/>
              </a:lnSpc>
              <a:spcBef>
                <a:spcPts val="100"/>
              </a:spcBef>
            </a:pPr>
            <a:r>
              <a:rPr dirty="0" smtClean="0"/>
              <a:t>Fun</a:t>
            </a:r>
            <a:r>
              <a:rPr spc="-5" dirty="0" smtClean="0"/>
              <a:t>c</a:t>
            </a:r>
            <a:r>
              <a:rPr lang="en-US" spc="55" dirty="0" smtClean="0"/>
              <a:t>ti</a:t>
            </a:r>
            <a:r>
              <a:rPr spc="55" dirty="0" smtClean="0"/>
              <a:t>ons</a:t>
            </a:r>
            <a:endParaRPr spc="55" dirty="0"/>
          </a:p>
        </p:txBody>
      </p:sp>
      <p:sp>
        <p:nvSpPr>
          <p:cNvPr id="3" name="object 3"/>
          <p:cNvSpPr txBox="1"/>
          <p:nvPr/>
        </p:nvSpPr>
        <p:spPr>
          <a:xfrm>
            <a:off x="535939" y="1215934"/>
            <a:ext cx="8009890" cy="2705869"/>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a:latin typeface="Calibri"/>
                <a:cs typeface="Calibri"/>
              </a:rPr>
              <a:t>Blood </a:t>
            </a:r>
            <a:r>
              <a:rPr sz="3200" spc="175" dirty="0" smtClean="0">
                <a:latin typeface="Calibri"/>
                <a:cs typeface="Calibri"/>
              </a:rPr>
              <a:t>clo</a:t>
            </a:r>
            <a:r>
              <a:rPr lang="en-US" sz="3200" spc="175" dirty="0" smtClean="0">
                <a:latin typeface="Calibri"/>
                <a:cs typeface="Calibri"/>
              </a:rPr>
              <a:t>tti</a:t>
            </a:r>
            <a:r>
              <a:rPr sz="3200" spc="175" dirty="0" smtClean="0">
                <a:latin typeface="Calibri"/>
                <a:cs typeface="Calibri"/>
              </a:rPr>
              <a:t>ng </a:t>
            </a:r>
            <a:r>
              <a:rPr sz="3200" spc="-5" dirty="0">
                <a:latin typeface="Calibri"/>
                <a:cs typeface="Calibri"/>
              </a:rPr>
              <a:t>(vitamin </a:t>
            </a:r>
            <a:r>
              <a:rPr sz="3200" dirty="0">
                <a:latin typeface="Calibri"/>
                <a:cs typeface="Calibri"/>
              </a:rPr>
              <a:t>K –</a:t>
            </a:r>
            <a:r>
              <a:rPr sz="3200" spc="-180" dirty="0">
                <a:latin typeface="Calibri"/>
                <a:cs typeface="Calibri"/>
              </a:rPr>
              <a:t> </a:t>
            </a:r>
            <a:r>
              <a:rPr sz="3200" i="1" spc="65" dirty="0" err="1" smtClean="0">
                <a:latin typeface="Calibri"/>
                <a:cs typeface="Calibri"/>
              </a:rPr>
              <a:t>koagula</a:t>
            </a:r>
            <a:r>
              <a:rPr lang="en-US" sz="3200" i="1" spc="65" dirty="0" err="1" smtClean="0">
                <a:latin typeface="Calibri"/>
                <a:cs typeface="Calibri"/>
              </a:rPr>
              <a:t>ti</a:t>
            </a:r>
            <a:r>
              <a:rPr sz="3200" i="1" spc="65" dirty="0" err="1" smtClean="0">
                <a:latin typeface="Calibri"/>
                <a:cs typeface="Calibri"/>
              </a:rPr>
              <a:t>on</a:t>
            </a:r>
            <a:r>
              <a:rPr sz="3200" i="1" spc="65" dirty="0">
                <a:latin typeface="Calibri"/>
                <a:cs typeface="Calibri"/>
              </a:rPr>
              <a:t>)</a:t>
            </a:r>
            <a:endParaRPr sz="3200" dirty="0">
              <a:latin typeface="Calibri"/>
              <a:cs typeface="Calibri"/>
            </a:endParaRPr>
          </a:p>
          <a:p>
            <a:pPr>
              <a:lnSpc>
                <a:spcPct val="100000"/>
              </a:lnSpc>
              <a:spcBef>
                <a:spcPts val="35"/>
              </a:spcBef>
              <a:buFont typeface="Arial"/>
              <a:buChar char="•"/>
            </a:pPr>
            <a:endParaRPr sz="4600" dirty="0">
              <a:latin typeface="Times New Roman"/>
              <a:cs typeface="Times New Roman"/>
            </a:endParaRPr>
          </a:p>
          <a:p>
            <a:pPr marL="355600" marR="5080" indent="-342900">
              <a:lnSpc>
                <a:spcPct val="100000"/>
              </a:lnSpc>
              <a:buFont typeface="Arial"/>
              <a:buChar char="•"/>
              <a:tabLst>
                <a:tab pos="354965" algn="l"/>
                <a:tab pos="355600" algn="l"/>
              </a:tabLst>
            </a:pPr>
            <a:r>
              <a:rPr sz="3200" spc="-5" dirty="0">
                <a:latin typeface="Calibri"/>
                <a:cs typeface="Calibri"/>
              </a:rPr>
              <a:t>Prothrombin and other proteins must become  carboxylated </a:t>
            </a:r>
            <a:r>
              <a:rPr sz="3200" dirty="0">
                <a:latin typeface="Calibri"/>
                <a:cs typeface="Calibri"/>
              </a:rPr>
              <a:t>to be </a:t>
            </a:r>
            <a:r>
              <a:rPr sz="3200" spc="10" dirty="0" smtClean="0">
                <a:latin typeface="Calibri"/>
                <a:cs typeface="Calibri"/>
              </a:rPr>
              <a:t>func</a:t>
            </a:r>
            <a:r>
              <a:rPr lang="en-US" sz="3200" spc="10" dirty="0" smtClean="0">
                <a:latin typeface="Calibri"/>
                <a:cs typeface="Calibri"/>
              </a:rPr>
              <a:t>ti</a:t>
            </a:r>
            <a:r>
              <a:rPr sz="3200" spc="10" dirty="0" smtClean="0">
                <a:latin typeface="Calibri"/>
                <a:cs typeface="Calibri"/>
              </a:rPr>
              <a:t>onal</a:t>
            </a:r>
            <a:endParaRPr sz="3200" dirty="0">
              <a:latin typeface="Calibri"/>
              <a:cs typeface="Calibri"/>
            </a:endParaRPr>
          </a:p>
          <a:p>
            <a:pPr marL="469900">
              <a:lnSpc>
                <a:spcPct val="100000"/>
              </a:lnSpc>
              <a:spcBef>
                <a:spcPts val="625"/>
              </a:spcBef>
            </a:pPr>
            <a:r>
              <a:rPr sz="2800" dirty="0">
                <a:latin typeface="Arial"/>
                <a:cs typeface="Arial"/>
              </a:rPr>
              <a:t>– </a:t>
            </a:r>
            <a:r>
              <a:rPr sz="2800" spc="-5" dirty="0">
                <a:latin typeface="Calibri"/>
                <a:cs typeface="Calibri"/>
              </a:rPr>
              <a:t>This process </a:t>
            </a:r>
            <a:r>
              <a:rPr sz="2800" dirty="0">
                <a:latin typeface="Calibri"/>
                <a:cs typeface="Calibri"/>
              </a:rPr>
              <a:t>is </a:t>
            </a:r>
            <a:r>
              <a:rPr sz="2800" spc="-5" dirty="0">
                <a:latin typeface="Calibri"/>
                <a:cs typeface="Calibri"/>
              </a:rPr>
              <a:t>vitamin </a:t>
            </a:r>
            <a:r>
              <a:rPr sz="2800" dirty="0" smtClean="0">
                <a:latin typeface="Calibri"/>
                <a:cs typeface="Calibri"/>
              </a:rPr>
              <a:t>K</a:t>
            </a:r>
            <a:r>
              <a:rPr lang="en-US" sz="2800" dirty="0" smtClean="0">
                <a:latin typeface="Calibri"/>
                <a:cs typeface="Calibri"/>
              </a:rPr>
              <a:t>-</a:t>
            </a:r>
            <a:r>
              <a:rPr sz="2800" dirty="0" smtClean="0">
                <a:latin typeface="Calibri"/>
                <a:cs typeface="Calibri"/>
              </a:rPr>
              <a:t>dependent</a:t>
            </a:r>
            <a:endParaRPr sz="2800" dirty="0">
              <a:latin typeface="Calibri"/>
              <a:cs typeface="Calibri"/>
            </a:endParaRPr>
          </a:p>
        </p:txBody>
      </p:sp>
      <p:sp>
        <p:nvSpPr>
          <p:cNvPr id="4" name="object 4"/>
          <p:cNvSpPr/>
          <p:nvPr/>
        </p:nvSpPr>
        <p:spPr>
          <a:xfrm>
            <a:off x="12700" y="4042229"/>
            <a:ext cx="8964611" cy="279783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55686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65512" y="1"/>
            <a:ext cx="5678486"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74201" y="1295400"/>
            <a:ext cx="6067425" cy="3829252"/>
          </a:xfrm>
          <a:prstGeom prst="rect">
            <a:avLst/>
          </a:prstGeom>
        </p:spPr>
        <p:txBody>
          <a:bodyPr vert="horz" wrap="square" lIns="0" tIns="104139" rIns="0" bIns="0" rtlCol="0">
            <a:spAutoFit/>
          </a:bodyPr>
          <a:lstStyle/>
          <a:p>
            <a:pPr marL="355600" indent="-342900">
              <a:lnSpc>
                <a:spcPct val="100000"/>
              </a:lnSpc>
              <a:spcBef>
                <a:spcPts val="819"/>
              </a:spcBef>
              <a:buFont typeface="Arial"/>
              <a:buChar char="•"/>
              <a:tabLst>
                <a:tab pos="354965" algn="l"/>
                <a:tab pos="355600" algn="l"/>
              </a:tabLst>
            </a:pPr>
            <a:r>
              <a:rPr sz="3200" spc="5" dirty="0" smtClean="0">
                <a:latin typeface="Calibri"/>
                <a:cs typeface="Calibri"/>
              </a:rPr>
              <a:t>Carboxyla</a:t>
            </a:r>
            <a:r>
              <a:rPr lang="en-US" sz="3200" spc="5" dirty="0" smtClean="0">
                <a:latin typeface="Calibri"/>
                <a:cs typeface="Calibri"/>
              </a:rPr>
              <a:t>ti</a:t>
            </a:r>
            <a:r>
              <a:rPr sz="3200" spc="5" dirty="0" smtClean="0">
                <a:latin typeface="Calibri"/>
                <a:cs typeface="Calibri"/>
              </a:rPr>
              <a:t>on</a:t>
            </a:r>
            <a:endParaRPr sz="3200" dirty="0">
              <a:latin typeface="Calibri"/>
              <a:cs typeface="Calibri"/>
            </a:endParaRPr>
          </a:p>
          <a:p>
            <a:pPr marL="755650" lvl="1" indent="-285750">
              <a:lnSpc>
                <a:spcPct val="100000"/>
              </a:lnSpc>
              <a:spcBef>
                <a:spcPts val="635"/>
              </a:spcBef>
              <a:buFont typeface="Arial"/>
              <a:buChar char="–"/>
              <a:tabLst>
                <a:tab pos="755650" algn="l"/>
              </a:tabLst>
            </a:pPr>
            <a:r>
              <a:rPr sz="2800" spc="-5" dirty="0">
                <a:latin typeface="Calibri"/>
                <a:cs typeface="Calibri"/>
              </a:rPr>
              <a:t>Vitamin </a:t>
            </a:r>
            <a:r>
              <a:rPr sz="2800" spc="-135" dirty="0">
                <a:latin typeface="Calibri"/>
                <a:cs typeface="Calibri"/>
              </a:rPr>
              <a:t>K-­‐dependent</a:t>
            </a:r>
            <a:r>
              <a:rPr sz="2800" dirty="0">
                <a:latin typeface="Calibri"/>
                <a:cs typeface="Calibri"/>
              </a:rPr>
              <a:t> </a:t>
            </a:r>
            <a:r>
              <a:rPr sz="2800" spc="-5" dirty="0">
                <a:latin typeface="Calibri"/>
                <a:cs typeface="Calibri"/>
              </a:rPr>
              <a:t>Proteins</a:t>
            </a:r>
            <a:endParaRPr sz="2800" dirty="0">
              <a:latin typeface="Calibri"/>
              <a:cs typeface="Calibri"/>
            </a:endParaRPr>
          </a:p>
          <a:p>
            <a:pPr marL="755650" lvl="1" indent="-285750">
              <a:lnSpc>
                <a:spcPct val="100000"/>
              </a:lnSpc>
              <a:spcBef>
                <a:spcPts val="640"/>
              </a:spcBef>
              <a:buFont typeface="Arial"/>
              <a:buChar char="–"/>
              <a:tabLst>
                <a:tab pos="755650" algn="l"/>
              </a:tabLst>
            </a:pPr>
            <a:r>
              <a:rPr sz="2800" spc="-5" dirty="0">
                <a:latin typeface="Calibri"/>
                <a:cs typeface="Calibri"/>
              </a:rPr>
              <a:t>Prothrombin (factor</a:t>
            </a:r>
            <a:r>
              <a:rPr sz="2800" dirty="0">
                <a:latin typeface="Calibri"/>
                <a:cs typeface="Calibri"/>
              </a:rPr>
              <a:t> II)</a:t>
            </a:r>
          </a:p>
          <a:p>
            <a:pPr marL="755650" lvl="1" indent="-285750">
              <a:lnSpc>
                <a:spcPct val="100000"/>
              </a:lnSpc>
              <a:spcBef>
                <a:spcPts val="740"/>
              </a:spcBef>
              <a:buFont typeface="Arial"/>
              <a:buChar char="–"/>
              <a:tabLst>
                <a:tab pos="755650" algn="l"/>
              </a:tabLst>
            </a:pPr>
            <a:r>
              <a:rPr sz="2800" spc="-5" dirty="0">
                <a:latin typeface="Calibri"/>
                <a:cs typeface="Calibri"/>
              </a:rPr>
              <a:t>Factor </a:t>
            </a:r>
            <a:r>
              <a:rPr sz="2800" dirty="0">
                <a:latin typeface="Calibri"/>
                <a:cs typeface="Calibri"/>
              </a:rPr>
              <a:t>VII</a:t>
            </a:r>
          </a:p>
          <a:p>
            <a:pPr marL="755650" lvl="1" indent="-285750">
              <a:lnSpc>
                <a:spcPct val="100000"/>
              </a:lnSpc>
              <a:spcBef>
                <a:spcPts val="640"/>
              </a:spcBef>
              <a:buFont typeface="Arial"/>
              <a:buChar char="–"/>
              <a:tabLst>
                <a:tab pos="755650" algn="l"/>
              </a:tabLst>
            </a:pPr>
            <a:r>
              <a:rPr sz="2800" spc="-5" dirty="0">
                <a:latin typeface="Calibri"/>
                <a:cs typeface="Calibri"/>
              </a:rPr>
              <a:t>Factor </a:t>
            </a:r>
            <a:r>
              <a:rPr sz="2800" dirty="0">
                <a:latin typeface="Calibri"/>
                <a:cs typeface="Calibri"/>
              </a:rPr>
              <a:t>IX</a:t>
            </a:r>
          </a:p>
          <a:p>
            <a:pPr marL="755650" lvl="1" indent="-285750">
              <a:lnSpc>
                <a:spcPct val="100000"/>
              </a:lnSpc>
              <a:spcBef>
                <a:spcPts val="640"/>
              </a:spcBef>
              <a:buFont typeface="Arial"/>
              <a:buChar char="–"/>
              <a:tabLst>
                <a:tab pos="755650" algn="l"/>
              </a:tabLst>
            </a:pPr>
            <a:r>
              <a:rPr sz="2800" spc="-5" dirty="0">
                <a:latin typeface="Calibri"/>
                <a:cs typeface="Calibri"/>
              </a:rPr>
              <a:t>Factor </a:t>
            </a:r>
            <a:r>
              <a:rPr sz="2800" dirty="0">
                <a:latin typeface="Calibri"/>
                <a:cs typeface="Calibri"/>
              </a:rPr>
              <a:t>X</a:t>
            </a:r>
          </a:p>
          <a:p>
            <a:pPr marL="1384300">
              <a:lnSpc>
                <a:spcPct val="100000"/>
              </a:lnSpc>
              <a:spcBef>
                <a:spcPts val="545"/>
              </a:spcBef>
            </a:pPr>
            <a:r>
              <a:rPr sz="2000" dirty="0">
                <a:latin typeface="Arial"/>
                <a:cs typeface="Arial"/>
              </a:rPr>
              <a:t>– </a:t>
            </a:r>
            <a:r>
              <a:rPr sz="2000" spc="-980" dirty="0">
                <a:latin typeface="Wingdings"/>
                <a:cs typeface="Wingdings"/>
              </a:rPr>
              <a:t></a:t>
            </a:r>
            <a:r>
              <a:rPr sz="2000" spc="-50" dirty="0">
                <a:latin typeface="Times New Roman"/>
                <a:cs typeface="Times New Roman"/>
              </a:rPr>
              <a:t> </a:t>
            </a:r>
            <a:r>
              <a:rPr lang="en-US" sz="2000" spc="-50" dirty="0" smtClean="0">
                <a:latin typeface="Times New Roman"/>
                <a:cs typeface="Times New Roman"/>
              </a:rPr>
              <a:t>  </a:t>
            </a:r>
            <a:r>
              <a:rPr sz="2000" spc="-5" dirty="0" smtClean="0">
                <a:latin typeface="Calibri"/>
                <a:cs typeface="Calibri"/>
              </a:rPr>
              <a:t>Allows </a:t>
            </a:r>
            <a:r>
              <a:rPr sz="2000" spc="-5" dirty="0">
                <a:latin typeface="Calibri"/>
                <a:cs typeface="Calibri"/>
              </a:rPr>
              <a:t>conversion of ﬁbrinogen </a:t>
            </a:r>
            <a:r>
              <a:rPr sz="2000" dirty="0">
                <a:latin typeface="Calibri"/>
                <a:cs typeface="Calibri"/>
              </a:rPr>
              <a:t>to</a:t>
            </a:r>
            <a:r>
              <a:rPr sz="2000" spc="150" dirty="0">
                <a:latin typeface="Calibri"/>
                <a:cs typeface="Calibri"/>
              </a:rPr>
              <a:t> </a:t>
            </a:r>
            <a:r>
              <a:rPr sz="2000" spc="-5" dirty="0">
                <a:latin typeface="Calibri"/>
                <a:cs typeface="Calibri"/>
              </a:rPr>
              <a:t>ﬁbrin</a:t>
            </a:r>
            <a:endParaRPr sz="2000" dirty="0">
              <a:latin typeface="Calibri"/>
              <a:cs typeface="Calibri"/>
            </a:endParaRPr>
          </a:p>
        </p:txBody>
      </p:sp>
    </p:spTree>
    <p:extLst>
      <p:ext uri="{BB962C8B-B14F-4D97-AF65-F5344CB8AC3E}">
        <p14:creationId xmlns:p14="http://schemas.microsoft.com/office/powerpoint/2010/main" val="3405372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6720" y="498158"/>
            <a:ext cx="6627680" cy="689932"/>
          </a:xfrm>
          <a:prstGeom prst="rect">
            <a:avLst/>
          </a:prstGeom>
        </p:spPr>
        <p:txBody>
          <a:bodyPr vert="horz" wrap="square" lIns="0" tIns="12700" rIns="0" bIns="0" rtlCol="0">
            <a:spAutoFit/>
          </a:bodyPr>
          <a:lstStyle/>
          <a:p>
            <a:pPr marL="12700">
              <a:lnSpc>
                <a:spcPct val="100000"/>
              </a:lnSpc>
              <a:spcBef>
                <a:spcPts val="100"/>
              </a:spcBef>
            </a:pPr>
            <a:r>
              <a:rPr spc="30" dirty="0" smtClean="0"/>
              <a:t>Func</a:t>
            </a:r>
            <a:r>
              <a:rPr lang="en-US" spc="30" dirty="0" smtClean="0"/>
              <a:t>ti</a:t>
            </a:r>
            <a:r>
              <a:rPr spc="30" dirty="0" smtClean="0"/>
              <a:t>on </a:t>
            </a:r>
            <a:r>
              <a:rPr dirty="0"/>
              <a:t>– </a:t>
            </a:r>
            <a:r>
              <a:rPr spc="-5" dirty="0"/>
              <a:t>Bone</a:t>
            </a:r>
            <a:r>
              <a:rPr spc="-110" dirty="0"/>
              <a:t> </a:t>
            </a:r>
            <a:r>
              <a:rPr spc="-5" dirty="0"/>
              <a:t>Health</a:t>
            </a:r>
          </a:p>
        </p:txBody>
      </p:sp>
      <p:sp>
        <p:nvSpPr>
          <p:cNvPr id="3" name="object 3"/>
          <p:cNvSpPr txBox="1"/>
          <p:nvPr/>
        </p:nvSpPr>
        <p:spPr>
          <a:xfrm>
            <a:off x="535939" y="1633220"/>
            <a:ext cx="7585709" cy="1503045"/>
          </a:xfrm>
          <a:prstGeom prst="rect">
            <a:avLst/>
          </a:prstGeom>
        </p:spPr>
        <p:txBody>
          <a:bodyPr vert="horz" wrap="square" lIns="0" tIns="33020" rIns="0" bIns="0" rtlCol="0">
            <a:spAutoFit/>
          </a:bodyPr>
          <a:lstStyle/>
          <a:p>
            <a:pPr marL="355600" marR="937894" indent="-342900">
              <a:lnSpc>
                <a:spcPts val="3800"/>
              </a:lnSpc>
              <a:spcBef>
                <a:spcPts val="260"/>
              </a:spcBef>
              <a:buFont typeface="Arial"/>
              <a:buChar char="•"/>
              <a:tabLst>
                <a:tab pos="354965" algn="l"/>
                <a:tab pos="355600" algn="l"/>
              </a:tabLst>
            </a:pPr>
            <a:r>
              <a:rPr sz="3200" spc="-5" dirty="0">
                <a:latin typeface="Calibri"/>
                <a:cs typeface="Calibri"/>
              </a:rPr>
              <a:t>Vitamin </a:t>
            </a:r>
            <a:r>
              <a:rPr sz="3200" spc="-155" dirty="0">
                <a:latin typeface="Calibri"/>
                <a:cs typeface="Calibri"/>
              </a:rPr>
              <a:t>K-</a:t>
            </a:r>
            <a:r>
              <a:rPr sz="3200" spc="-155" dirty="0" smtClean="0">
                <a:latin typeface="Calibri"/>
                <a:cs typeface="Calibri"/>
              </a:rPr>
              <a:t>­dependent </a:t>
            </a:r>
            <a:r>
              <a:rPr sz="3200" spc="5" dirty="0" smtClean="0">
                <a:latin typeface="Calibri"/>
                <a:cs typeface="Calibri"/>
              </a:rPr>
              <a:t>carboxyla</a:t>
            </a:r>
            <a:r>
              <a:rPr lang="en-US" sz="3200" spc="5" dirty="0" smtClean="0">
                <a:latin typeface="Calibri"/>
                <a:cs typeface="Calibri"/>
              </a:rPr>
              <a:t>ti</a:t>
            </a:r>
            <a:r>
              <a:rPr sz="3200" spc="5" dirty="0" smtClean="0">
                <a:latin typeface="Calibri"/>
                <a:cs typeface="Calibri"/>
              </a:rPr>
              <a:t>on </a:t>
            </a:r>
            <a:r>
              <a:rPr sz="3200" spc="-5" dirty="0">
                <a:latin typeface="Calibri"/>
                <a:cs typeface="Calibri"/>
              </a:rPr>
              <a:t>of  Ostoecalcin and matrix </a:t>
            </a:r>
            <a:r>
              <a:rPr sz="3200" dirty="0">
                <a:latin typeface="Calibri"/>
                <a:cs typeface="Calibri"/>
              </a:rPr>
              <a:t>Gla</a:t>
            </a:r>
            <a:r>
              <a:rPr sz="3200" spc="0" dirty="0">
                <a:latin typeface="Calibri"/>
                <a:cs typeface="Calibri"/>
              </a:rPr>
              <a:t> </a:t>
            </a:r>
            <a:r>
              <a:rPr sz="3200" spc="-5" dirty="0">
                <a:latin typeface="Calibri"/>
                <a:cs typeface="Calibri"/>
              </a:rPr>
              <a:t>protein</a:t>
            </a:r>
            <a:endParaRPr sz="3200" dirty="0">
              <a:latin typeface="Calibri"/>
              <a:cs typeface="Calibri"/>
            </a:endParaRPr>
          </a:p>
          <a:p>
            <a:pPr marL="469900">
              <a:lnSpc>
                <a:spcPct val="100000"/>
              </a:lnSpc>
              <a:spcBef>
                <a:spcPts val="509"/>
              </a:spcBef>
            </a:pPr>
            <a:r>
              <a:rPr sz="2800" dirty="0">
                <a:latin typeface="Arial"/>
                <a:cs typeface="Arial"/>
              </a:rPr>
              <a:t>– </a:t>
            </a:r>
            <a:r>
              <a:rPr sz="2800" spc="-5" dirty="0">
                <a:latin typeface="Calibri"/>
                <a:cs typeface="Calibri"/>
              </a:rPr>
              <a:t>Facilitate </a:t>
            </a:r>
            <a:r>
              <a:rPr sz="2800" dirty="0">
                <a:latin typeface="Calibri"/>
                <a:cs typeface="Calibri"/>
              </a:rPr>
              <a:t>binding </a:t>
            </a:r>
            <a:r>
              <a:rPr sz="2800" spc="-5" dirty="0">
                <a:latin typeface="Calibri"/>
                <a:cs typeface="Calibri"/>
              </a:rPr>
              <a:t>of calcium </a:t>
            </a:r>
            <a:r>
              <a:rPr sz="2800" dirty="0">
                <a:latin typeface="Calibri"/>
                <a:cs typeface="Calibri"/>
              </a:rPr>
              <a:t>to the </a:t>
            </a:r>
            <a:r>
              <a:rPr sz="2800" spc="-5" dirty="0">
                <a:latin typeface="Calibri"/>
                <a:cs typeface="Calibri"/>
              </a:rPr>
              <a:t>bone</a:t>
            </a:r>
            <a:r>
              <a:rPr sz="2800" spc="-80" dirty="0">
                <a:latin typeface="Calibri"/>
                <a:cs typeface="Calibri"/>
              </a:rPr>
              <a:t> </a:t>
            </a:r>
            <a:r>
              <a:rPr sz="2800" spc="-5" dirty="0">
                <a:latin typeface="Calibri"/>
                <a:cs typeface="Calibri"/>
              </a:rPr>
              <a:t>matrix</a:t>
            </a:r>
            <a:endParaRPr sz="2800" dirty="0">
              <a:latin typeface="Calibri"/>
              <a:cs typeface="Calibri"/>
            </a:endParaRPr>
          </a:p>
        </p:txBody>
      </p:sp>
      <p:sp>
        <p:nvSpPr>
          <p:cNvPr id="4" name="object 4"/>
          <p:cNvSpPr/>
          <p:nvPr/>
        </p:nvSpPr>
        <p:spPr>
          <a:xfrm>
            <a:off x="3733800" y="3429000"/>
            <a:ext cx="3846512" cy="309244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72703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9450" y="498158"/>
            <a:ext cx="3530600" cy="695960"/>
          </a:xfrm>
          <a:prstGeom prst="rect">
            <a:avLst/>
          </a:prstGeom>
        </p:spPr>
        <p:txBody>
          <a:bodyPr vert="horz" wrap="square" lIns="0" tIns="12700" rIns="0" bIns="0" rtlCol="0">
            <a:spAutoFit/>
          </a:bodyPr>
          <a:lstStyle/>
          <a:p>
            <a:pPr marL="12700">
              <a:lnSpc>
                <a:spcPct val="100000"/>
              </a:lnSpc>
              <a:spcBef>
                <a:spcPts val="100"/>
              </a:spcBef>
            </a:pPr>
            <a:r>
              <a:rPr spc="-5" dirty="0"/>
              <a:t>Vitamin </a:t>
            </a:r>
            <a:r>
              <a:rPr dirty="0"/>
              <a:t>K</a:t>
            </a:r>
            <a:r>
              <a:rPr spc="-50" dirty="0"/>
              <a:t> </a:t>
            </a:r>
            <a:r>
              <a:rPr spc="-5" dirty="0"/>
              <a:t>Cycle</a:t>
            </a:r>
          </a:p>
        </p:txBody>
      </p:sp>
      <p:sp>
        <p:nvSpPr>
          <p:cNvPr id="3" name="object 3"/>
          <p:cNvSpPr txBox="1"/>
          <p:nvPr/>
        </p:nvSpPr>
        <p:spPr>
          <a:xfrm>
            <a:off x="535939" y="1633220"/>
            <a:ext cx="7742555" cy="3141980"/>
          </a:xfrm>
          <a:prstGeom prst="rect">
            <a:avLst/>
          </a:prstGeom>
        </p:spPr>
        <p:txBody>
          <a:bodyPr vert="horz" wrap="square" lIns="0" tIns="33020" rIns="0" bIns="0" rtlCol="0">
            <a:spAutoFit/>
          </a:bodyPr>
          <a:lstStyle/>
          <a:p>
            <a:pPr marL="355600" marR="5080" indent="-342900">
              <a:lnSpc>
                <a:spcPts val="3800"/>
              </a:lnSpc>
              <a:spcBef>
                <a:spcPts val="260"/>
              </a:spcBef>
              <a:buFont typeface="Arial"/>
              <a:buChar char="•"/>
              <a:tabLst>
                <a:tab pos="354965" algn="l"/>
                <a:tab pos="355600" algn="l"/>
              </a:tabLst>
            </a:pPr>
            <a:r>
              <a:rPr sz="3200" spc="-5" dirty="0">
                <a:latin typeface="Calibri"/>
                <a:cs typeface="Calibri"/>
              </a:rPr>
              <a:t>Vitamin </a:t>
            </a:r>
            <a:r>
              <a:rPr sz="3200" dirty="0">
                <a:latin typeface="Calibri"/>
                <a:cs typeface="Calibri"/>
              </a:rPr>
              <a:t>K is </a:t>
            </a:r>
            <a:r>
              <a:rPr sz="3200" spc="-5" dirty="0">
                <a:latin typeface="Calibri"/>
                <a:cs typeface="Calibri"/>
              </a:rPr>
              <a:t>rapidly depleted without dietary  intake</a:t>
            </a:r>
            <a:endParaRPr sz="3200" dirty="0">
              <a:latin typeface="Calibri"/>
              <a:cs typeface="Calibri"/>
            </a:endParaRPr>
          </a:p>
          <a:p>
            <a:pPr marL="355600" marR="722630" indent="-342900">
              <a:lnSpc>
                <a:spcPct val="100000"/>
              </a:lnSpc>
              <a:spcBef>
                <a:spcPts val="605"/>
              </a:spcBef>
              <a:buFont typeface="Arial"/>
              <a:buChar char="•"/>
              <a:tabLst>
                <a:tab pos="354965" algn="l"/>
                <a:tab pos="355600" algn="l"/>
              </a:tabLst>
            </a:pPr>
            <a:r>
              <a:rPr sz="3200" spc="-5" dirty="0">
                <a:latin typeface="Calibri"/>
                <a:cs typeface="Calibri"/>
              </a:rPr>
              <a:t>Recycled (reduces) </a:t>
            </a:r>
            <a:r>
              <a:rPr sz="3200" dirty="0">
                <a:latin typeface="Calibri"/>
                <a:cs typeface="Calibri"/>
              </a:rPr>
              <a:t>via </a:t>
            </a:r>
            <a:r>
              <a:rPr sz="3200" spc="-5" dirty="0">
                <a:latin typeface="Calibri"/>
                <a:cs typeface="Calibri"/>
              </a:rPr>
              <a:t>vitamin </a:t>
            </a:r>
            <a:r>
              <a:rPr sz="3200" dirty="0">
                <a:latin typeface="Calibri"/>
                <a:cs typeface="Calibri"/>
              </a:rPr>
              <a:t>K </a:t>
            </a:r>
            <a:r>
              <a:rPr sz="3200" spc="-5" dirty="0">
                <a:latin typeface="Calibri"/>
                <a:cs typeface="Calibri"/>
              </a:rPr>
              <a:t>cycle </a:t>
            </a:r>
            <a:r>
              <a:rPr sz="3200" dirty="0">
                <a:latin typeface="Calibri"/>
                <a:cs typeface="Calibri"/>
              </a:rPr>
              <a:t>to  </a:t>
            </a:r>
            <a:r>
              <a:rPr sz="3200" spc="-5" dirty="0">
                <a:latin typeface="Calibri"/>
                <a:cs typeface="Calibri"/>
              </a:rPr>
              <a:t>insure blood</a:t>
            </a:r>
            <a:r>
              <a:rPr sz="3200" dirty="0">
                <a:latin typeface="Calibri"/>
                <a:cs typeface="Calibri"/>
              </a:rPr>
              <a:t> </a:t>
            </a:r>
            <a:r>
              <a:rPr sz="3200" spc="175" dirty="0">
                <a:latin typeface="Calibri"/>
                <a:cs typeface="Calibri"/>
              </a:rPr>
              <a:t>cloung</a:t>
            </a:r>
            <a:endParaRPr sz="3200" dirty="0">
              <a:latin typeface="Calibri"/>
              <a:cs typeface="Calibri"/>
            </a:endParaRPr>
          </a:p>
          <a:p>
            <a:pPr marL="355600" marR="17145" indent="-342900">
              <a:lnSpc>
                <a:spcPct val="100000"/>
              </a:lnSpc>
              <a:spcBef>
                <a:spcPts val="819"/>
              </a:spcBef>
              <a:buFont typeface="Arial"/>
              <a:buChar char="•"/>
              <a:tabLst>
                <a:tab pos="354965" algn="l"/>
                <a:tab pos="355600" algn="l"/>
              </a:tabLst>
            </a:pPr>
            <a:r>
              <a:rPr sz="3200" spc="-5" dirty="0">
                <a:latin typeface="Calibri"/>
                <a:cs typeface="Calibri"/>
              </a:rPr>
              <a:t>Vitamin </a:t>
            </a:r>
            <a:r>
              <a:rPr sz="3200" dirty="0">
                <a:latin typeface="Calibri"/>
                <a:cs typeface="Calibri"/>
              </a:rPr>
              <a:t>K </a:t>
            </a:r>
            <a:r>
              <a:rPr sz="3200" spc="-5" dirty="0">
                <a:latin typeface="Calibri"/>
                <a:cs typeface="Calibri"/>
              </a:rPr>
              <a:t>must </a:t>
            </a:r>
            <a:r>
              <a:rPr sz="3200" dirty="0">
                <a:latin typeface="Calibri"/>
                <a:cs typeface="Calibri"/>
              </a:rPr>
              <a:t>be in the </a:t>
            </a:r>
            <a:r>
              <a:rPr sz="3200" spc="-5" dirty="0">
                <a:latin typeface="Calibri"/>
                <a:cs typeface="Calibri"/>
              </a:rPr>
              <a:t>reduced form </a:t>
            </a:r>
            <a:r>
              <a:rPr sz="3200" dirty="0">
                <a:latin typeface="Calibri"/>
                <a:cs typeface="Calibri"/>
              </a:rPr>
              <a:t>to be  </a:t>
            </a:r>
            <a:r>
              <a:rPr sz="3200" spc="10" dirty="0" smtClean="0">
                <a:latin typeface="Calibri"/>
                <a:cs typeface="Calibri"/>
              </a:rPr>
              <a:t>func</a:t>
            </a:r>
            <a:r>
              <a:rPr lang="en-US" sz="3200" spc="10" dirty="0" smtClean="0">
                <a:latin typeface="Calibri"/>
                <a:cs typeface="Calibri"/>
              </a:rPr>
              <a:t>ti</a:t>
            </a:r>
            <a:r>
              <a:rPr sz="3200" spc="10" dirty="0" smtClean="0">
                <a:latin typeface="Calibri"/>
                <a:cs typeface="Calibri"/>
              </a:rPr>
              <a:t>onal</a:t>
            </a:r>
            <a:endParaRPr sz="3200" dirty="0">
              <a:latin typeface="Calibri"/>
              <a:cs typeface="Calibri"/>
            </a:endParaRPr>
          </a:p>
        </p:txBody>
      </p:sp>
    </p:spTree>
    <p:extLst>
      <p:ext uri="{BB962C8B-B14F-4D97-AF65-F5344CB8AC3E}">
        <p14:creationId xmlns:p14="http://schemas.microsoft.com/office/powerpoint/2010/main" val="3336847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900" y="501651"/>
            <a:ext cx="8964611" cy="58546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981457" y="6613278"/>
            <a:ext cx="109855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Calibri"/>
                <a:cs typeface="Calibri"/>
              </a:rPr>
              <a:t>Fig. </a:t>
            </a:r>
            <a:r>
              <a:rPr sz="1200" b="1" spc="-95" dirty="0">
                <a:latin typeface="Calibri"/>
                <a:cs typeface="Calibri"/>
              </a:rPr>
              <a:t>10-­‐24, </a:t>
            </a:r>
            <a:r>
              <a:rPr sz="1200" b="1" spc="-5" dirty="0">
                <a:latin typeface="Calibri"/>
                <a:cs typeface="Calibri"/>
              </a:rPr>
              <a:t>p.</a:t>
            </a:r>
            <a:r>
              <a:rPr sz="1200" b="1" spc="-140" dirty="0">
                <a:latin typeface="Calibri"/>
                <a:cs typeface="Calibri"/>
              </a:rPr>
              <a:t> </a:t>
            </a:r>
            <a:r>
              <a:rPr sz="1200" b="1" spc="-5" dirty="0">
                <a:latin typeface="Calibri"/>
                <a:cs typeface="Calibri"/>
              </a:rPr>
              <a:t>414</a:t>
            </a:r>
            <a:endParaRPr sz="1200">
              <a:latin typeface="Calibri"/>
              <a:cs typeface="Calibri"/>
            </a:endParaRPr>
          </a:p>
        </p:txBody>
      </p:sp>
      <p:sp>
        <p:nvSpPr>
          <p:cNvPr id="4" name="object 4"/>
          <p:cNvSpPr txBox="1"/>
          <p:nvPr/>
        </p:nvSpPr>
        <p:spPr>
          <a:xfrm>
            <a:off x="3279140" y="6281420"/>
            <a:ext cx="14344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Vitamin </a:t>
            </a:r>
            <a:r>
              <a:rPr sz="1800" dirty="0">
                <a:latin typeface="Calibri"/>
                <a:cs typeface="Calibri"/>
              </a:rPr>
              <a:t>K</a:t>
            </a:r>
            <a:r>
              <a:rPr sz="1800" spc="-40" dirty="0">
                <a:latin typeface="Calibri"/>
                <a:cs typeface="Calibri"/>
              </a:rPr>
              <a:t> </a:t>
            </a:r>
            <a:r>
              <a:rPr sz="1800" spc="-5" dirty="0">
                <a:latin typeface="Calibri"/>
                <a:cs typeface="Calibri"/>
              </a:rPr>
              <a:t>cycle</a:t>
            </a:r>
            <a:endParaRPr sz="1800">
              <a:latin typeface="Calibri"/>
              <a:cs typeface="Calibri"/>
            </a:endParaRPr>
          </a:p>
        </p:txBody>
      </p:sp>
    </p:spTree>
    <p:extLst>
      <p:ext uri="{BB962C8B-B14F-4D97-AF65-F5344CB8AC3E}">
        <p14:creationId xmlns:p14="http://schemas.microsoft.com/office/powerpoint/2010/main" val="420063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r>
              <a:rPr lang="en-US" sz="4400" b="1">
                <a:solidFill>
                  <a:schemeClr val="accent2"/>
                </a:solidFill>
              </a:rPr>
              <a:t>Vitamins</a:t>
            </a:r>
          </a:p>
        </p:txBody>
      </p:sp>
      <p:sp>
        <p:nvSpPr>
          <p:cNvPr id="167939"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b="1">
                <a:effectLst>
                  <a:outerShdw blurRad="38100" dist="38100" dir="2700000" algn="tl">
                    <a:srgbClr val="C0C0C0"/>
                  </a:outerShdw>
                </a:effectLst>
              </a:rPr>
              <a:t>Fat Soluble</a:t>
            </a:r>
          </a:p>
          <a:p>
            <a:pPr marL="742950" lvl="1" indent="-285750">
              <a:spcBef>
                <a:spcPct val="20000"/>
              </a:spcBef>
              <a:buFontTx/>
              <a:buChar char="–"/>
            </a:pPr>
            <a:r>
              <a:rPr lang="en-US" sz="3200" b="1">
                <a:effectLst>
                  <a:outerShdw blurRad="38100" dist="38100" dir="2700000" algn="tl">
                    <a:srgbClr val="C0C0C0"/>
                  </a:outerShdw>
                </a:effectLst>
              </a:rPr>
              <a:t>Vitamin A - related to Carotene</a:t>
            </a:r>
          </a:p>
          <a:p>
            <a:pPr marL="742950" lvl="1" indent="-285750">
              <a:spcBef>
                <a:spcPct val="20000"/>
              </a:spcBef>
              <a:buFontTx/>
              <a:buChar char="–"/>
            </a:pPr>
            <a:r>
              <a:rPr lang="en-US" sz="3200" b="1">
                <a:effectLst>
                  <a:outerShdw blurRad="38100" dist="38100" dir="2700000" algn="tl">
                    <a:srgbClr val="C0C0C0"/>
                  </a:outerShdw>
                </a:effectLst>
              </a:rPr>
              <a:t>Vitamin D</a:t>
            </a:r>
          </a:p>
          <a:p>
            <a:pPr marL="742950" lvl="1" indent="-285750">
              <a:spcBef>
                <a:spcPct val="20000"/>
              </a:spcBef>
              <a:buFontTx/>
              <a:buChar char="–"/>
            </a:pPr>
            <a:r>
              <a:rPr lang="en-US" sz="3200" b="1">
                <a:effectLst>
                  <a:outerShdw blurRad="38100" dist="38100" dir="2700000" algn="tl">
                    <a:srgbClr val="C0C0C0"/>
                  </a:outerShdw>
                </a:effectLst>
              </a:rPr>
              <a:t>Vitamin E - Tocopherols</a:t>
            </a:r>
          </a:p>
          <a:p>
            <a:pPr marL="742950" lvl="1" indent="-285750">
              <a:spcBef>
                <a:spcPct val="20000"/>
              </a:spcBef>
              <a:buFontTx/>
              <a:buChar char="–"/>
            </a:pPr>
            <a:r>
              <a:rPr lang="en-US" sz="3200" b="1">
                <a:effectLst>
                  <a:outerShdw blurRad="38100" dist="38100" dir="2700000" algn="tl">
                    <a:srgbClr val="C0C0C0"/>
                  </a:outerShdw>
                </a:effectLst>
              </a:rPr>
              <a:t>Vitamin K</a:t>
            </a:r>
            <a:endParaRPr lang="en-US" sz="2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b="1">
                <a:solidFill>
                  <a:schemeClr val="accent2"/>
                </a:solidFill>
              </a:rPr>
              <a:t>Water Soluble Vitamins</a:t>
            </a:r>
          </a:p>
        </p:txBody>
      </p:sp>
      <p:sp>
        <p:nvSpPr>
          <p:cNvPr id="192515" name="Rectangle 3"/>
          <p:cNvSpPr>
            <a:spLocks noGrp="1" noChangeArrowheads="1"/>
          </p:cNvSpPr>
          <p:nvPr>
            <p:ph sz="quarter" idx="1"/>
          </p:nvPr>
        </p:nvSpPr>
        <p:spPr/>
        <p:txBody>
          <a:bodyPr/>
          <a:lstStyle/>
          <a:p>
            <a:pPr lvl="1">
              <a:buFontTx/>
              <a:buNone/>
            </a:pPr>
            <a:r>
              <a:rPr lang="en-US" sz="3200" b="1" dirty="0">
                <a:solidFill>
                  <a:schemeClr val="accent2"/>
                </a:solidFill>
                <a:effectLst>
                  <a:outerShdw blurRad="38100" dist="38100" dir="2700000" algn="tl">
                    <a:srgbClr val="C0C0C0"/>
                  </a:outerShdw>
                </a:effectLst>
                <a:latin typeface="Tahoma" pitchFamily="34" charset="0"/>
              </a:rPr>
              <a:t>Ascorbic acid (Vitamin C)</a:t>
            </a:r>
          </a:p>
          <a:p>
            <a:pPr lvl="1"/>
            <a:r>
              <a:rPr lang="en-US" sz="3200" b="1" dirty="0">
                <a:effectLst>
                  <a:outerShdw blurRad="38100" dist="38100" dir="2700000" algn="tl">
                    <a:srgbClr val="C0C0C0"/>
                  </a:outerShdw>
                </a:effectLst>
              </a:rPr>
              <a:t>None required by domestic animals</a:t>
            </a:r>
          </a:p>
          <a:p>
            <a:pPr lvl="1"/>
            <a:r>
              <a:rPr lang="en-US" sz="3200" b="1" dirty="0">
                <a:effectLst>
                  <a:outerShdw blurRad="38100" dist="38100" dir="2700000" algn="tl">
                    <a:srgbClr val="C0C0C0"/>
                  </a:outerShdw>
                </a:effectLst>
              </a:rPr>
              <a:t>Man, primates and guinea pig require</a:t>
            </a:r>
          </a:p>
          <a:p>
            <a:pPr lvl="2"/>
            <a:r>
              <a:rPr lang="en-US" sz="3200" b="1" dirty="0">
                <a:effectLst>
                  <a:outerShdw blurRad="38100" dist="38100" dir="2700000" algn="tl">
                    <a:srgbClr val="C0C0C0"/>
                  </a:outerShdw>
                </a:effectLst>
              </a:rPr>
              <a:t>Collagen formation (</a:t>
            </a:r>
            <a:r>
              <a:rPr lang="en-US" sz="3200" b="1" dirty="0" smtClean="0">
                <a:effectLst>
                  <a:outerShdw blurRad="38100" dist="38100" dir="2700000" algn="tl">
                    <a:srgbClr val="C0C0C0"/>
                  </a:outerShdw>
                </a:effectLst>
              </a:rPr>
              <a:t>Hydroxylation </a:t>
            </a:r>
            <a:r>
              <a:rPr lang="en-US" sz="3200" b="1" dirty="0">
                <a:effectLst>
                  <a:outerShdw blurRad="38100" dist="38100" dir="2700000" algn="tl">
                    <a:srgbClr val="C0C0C0"/>
                  </a:outerShdw>
                </a:effectLst>
              </a:rPr>
              <a:t>of Lys		OH-Lys</a:t>
            </a:r>
          </a:p>
          <a:p>
            <a:pPr lvl="2"/>
            <a:r>
              <a:rPr lang="en-US" sz="3200" b="1" dirty="0">
                <a:effectLst>
                  <a:outerShdw blurRad="38100" dist="38100" dir="2700000" algn="tl">
                    <a:srgbClr val="C0C0C0"/>
                  </a:outerShdw>
                </a:effectLst>
              </a:rPr>
              <a:t>Fe (reducing to Fe</a:t>
            </a:r>
            <a:r>
              <a:rPr lang="en-US" sz="3600" b="1" baseline="30000" dirty="0">
                <a:effectLst>
                  <a:outerShdw blurRad="38100" dist="38100" dir="2700000" algn="tl">
                    <a:srgbClr val="C0C0C0"/>
                  </a:outerShdw>
                </a:effectLst>
              </a:rPr>
              <a:t>+2</a:t>
            </a:r>
            <a:r>
              <a:rPr lang="en-US" sz="3200" b="1" dirty="0">
                <a:effectLst>
                  <a:outerShdw blurRad="38100" dist="38100" dir="2700000" algn="tl">
                    <a:srgbClr val="C0C0C0"/>
                  </a:outerShdw>
                </a:effectLst>
              </a:rPr>
              <a:t>)</a:t>
            </a:r>
          </a:p>
          <a:p>
            <a:pPr lvl="2"/>
            <a:r>
              <a:rPr lang="en-US" sz="3200" b="1" dirty="0">
                <a:effectLst>
                  <a:outerShdw blurRad="38100" dist="38100" dir="2700000" algn="tl">
                    <a:srgbClr val="C0C0C0"/>
                  </a:outerShdw>
                </a:effectLst>
              </a:rPr>
              <a:t>Steroid </a:t>
            </a:r>
            <a:r>
              <a:rPr lang="en-US" sz="3200" b="1" dirty="0" smtClean="0">
                <a:effectLst>
                  <a:outerShdw blurRad="38100" dist="38100" dir="2700000" algn="tl">
                    <a:srgbClr val="C0C0C0"/>
                  </a:outerShdw>
                </a:effectLst>
              </a:rPr>
              <a:t>hormone synthesis</a:t>
            </a:r>
            <a:endParaRPr lang="en-US" sz="3200" b="1" dirty="0">
              <a:effectLst>
                <a:outerShdw blurRad="38100" dist="38100" dir="2700000" algn="tl">
                  <a:srgbClr val="C0C0C0"/>
                </a:outerShdw>
              </a:effectLst>
            </a:endParaRPr>
          </a:p>
          <a:p>
            <a:pPr lvl="2"/>
            <a:endParaRPr lang="en-US" sz="3200" b="1" dirty="0">
              <a:effectLst>
                <a:outerShdw blurRad="38100" dist="38100" dir="2700000" algn="tl">
                  <a:srgbClr val="C0C0C0"/>
                </a:outerShdw>
              </a:effectLst>
            </a:endParaRPr>
          </a:p>
        </p:txBody>
      </p:sp>
      <p:sp>
        <p:nvSpPr>
          <p:cNvPr id="192517" name="Line 5"/>
          <p:cNvSpPr>
            <a:spLocks noChangeShapeType="1"/>
          </p:cNvSpPr>
          <p:nvPr/>
        </p:nvSpPr>
        <p:spPr bwMode="auto">
          <a:xfrm>
            <a:off x="2362200" y="4114800"/>
            <a:ext cx="1066800" cy="0"/>
          </a:xfrm>
          <a:prstGeom prst="line">
            <a:avLst/>
          </a:prstGeom>
          <a:noFill/>
          <a:ln w="38100">
            <a:solidFill>
              <a:srgbClr val="FF0000"/>
            </a:solidFill>
            <a:round/>
            <a:headEnd/>
            <a:tailEnd type="arrow" w="lg" len="lg"/>
          </a:ln>
          <a:effec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sz="4000" b="1">
                <a:solidFill>
                  <a:schemeClr val="accent2"/>
                </a:solidFill>
                <a:effectLst>
                  <a:outerShdw blurRad="38100" dist="38100" dir="2700000" algn="tl">
                    <a:srgbClr val="C0C0C0"/>
                  </a:outerShdw>
                </a:effectLst>
                <a:latin typeface="Tahoma" pitchFamily="34" charset="0"/>
              </a:rPr>
              <a:t>Ascorbic acid (Vitamin C)</a:t>
            </a:r>
          </a:p>
        </p:txBody>
      </p:sp>
      <p:sp>
        <p:nvSpPr>
          <p:cNvPr id="364547" name="Rectangle 3"/>
          <p:cNvSpPr>
            <a:spLocks noGrp="1" noChangeArrowheads="1"/>
          </p:cNvSpPr>
          <p:nvPr>
            <p:ph sz="quarter" idx="1"/>
          </p:nvPr>
        </p:nvSpPr>
        <p:spPr/>
        <p:txBody>
          <a:bodyPr/>
          <a:lstStyle/>
          <a:p>
            <a:r>
              <a:rPr lang="en-US"/>
              <a:t>Carnitine synthesis</a:t>
            </a:r>
          </a:p>
          <a:p>
            <a:r>
              <a:rPr lang="en-US"/>
              <a:t>Tyrosine synthesis (From Phe)</a:t>
            </a:r>
          </a:p>
          <a:p>
            <a:r>
              <a:rPr lang="en-US"/>
              <a:t>Synthesis of Cu</a:t>
            </a:r>
            <a:r>
              <a:rPr lang="en-US" sz="3600" baseline="30000"/>
              <a:t>+</a:t>
            </a:r>
            <a:r>
              <a:rPr lang="en-US"/>
              <a:t>-dependent neurotransmitters:</a:t>
            </a:r>
          </a:p>
          <a:p>
            <a:pPr>
              <a:buFontTx/>
              <a:buNone/>
            </a:pPr>
            <a:r>
              <a:rPr lang="en-US"/>
              <a:t>			Norepinephrine</a:t>
            </a:r>
          </a:p>
          <a:p>
            <a:pPr>
              <a:buFontTx/>
              <a:buNone/>
            </a:pPr>
            <a:r>
              <a:rPr lang="en-US"/>
              <a:t>			Serotonin (From Trp)</a:t>
            </a:r>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b="1">
                <a:solidFill>
                  <a:schemeClr val="accent2"/>
                </a:solidFill>
                <a:effectLst>
                  <a:outerShdw blurRad="38100" dist="38100" dir="2700000" algn="tl">
                    <a:srgbClr val="C0C0C0"/>
                  </a:outerShdw>
                </a:effectLst>
              </a:rPr>
              <a:t>Ascorbic acid (Vitamin C)</a:t>
            </a:r>
          </a:p>
        </p:txBody>
      </p:sp>
      <p:sp>
        <p:nvSpPr>
          <p:cNvPr id="362499" name="Rectangle 3"/>
          <p:cNvSpPr>
            <a:spLocks noGrp="1" noChangeArrowheads="1"/>
          </p:cNvSpPr>
          <p:nvPr>
            <p:ph sz="quarter" idx="1"/>
          </p:nvPr>
        </p:nvSpPr>
        <p:spPr/>
        <p:txBody>
          <a:bodyPr/>
          <a:lstStyle/>
          <a:p>
            <a:r>
              <a:rPr lang="en-US"/>
              <a:t>Common cold and vitamin C</a:t>
            </a:r>
          </a:p>
          <a:p>
            <a:r>
              <a:rPr lang="en-US"/>
              <a:t>Antioxidant: may regenerate vitamin E</a:t>
            </a:r>
          </a:p>
          <a:p>
            <a:r>
              <a:rPr lang="en-US"/>
              <a:t>Deficiency: Scurvy</a:t>
            </a:r>
          </a:p>
          <a:p>
            <a:pPr lvl="1"/>
            <a:r>
              <a:rPr lang="en-US"/>
              <a:t>Bleeding gums, skin decoloration, impaired wound and fracture healing,….</a:t>
            </a:r>
          </a:p>
          <a:p>
            <a:r>
              <a:rPr lang="en-US"/>
              <a:t>Sources: vegetables</a:t>
            </a:r>
          </a:p>
          <a:p>
            <a:pPr lvl="4">
              <a:buFontTx/>
              <a:buNone/>
            </a:pPr>
            <a:r>
              <a:rPr lang="en-US" sz="3200"/>
              <a:t>	Citrus</a:t>
            </a:r>
          </a:p>
          <a:p>
            <a:pPr lvl="4">
              <a:buFontTx/>
              <a:buNone/>
            </a:pPr>
            <a:r>
              <a:rPr lang="en-US" sz="3200"/>
              <a:t>  Tomato</a:t>
            </a:r>
          </a:p>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b="1">
                <a:solidFill>
                  <a:schemeClr val="accent2"/>
                </a:solidFill>
              </a:rPr>
              <a:t>Macro Minerals</a:t>
            </a:r>
          </a:p>
        </p:txBody>
      </p:sp>
      <p:sp>
        <p:nvSpPr>
          <p:cNvPr id="214019" name="Rectangle 3"/>
          <p:cNvSpPr>
            <a:spLocks noGrp="1" noChangeArrowheads="1"/>
          </p:cNvSpPr>
          <p:nvPr>
            <p:ph sz="quarter" idx="1"/>
          </p:nvPr>
        </p:nvSpPr>
        <p:spPr>
          <a:xfrm>
            <a:off x="612648" y="1600200"/>
            <a:ext cx="8153400" cy="990600"/>
          </a:xfrm>
        </p:spPr>
        <p:txBody>
          <a:bodyPr/>
          <a:lstStyle/>
          <a:p>
            <a:r>
              <a:rPr lang="en-US" b="1" dirty="0" smtClean="0"/>
              <a:t>Sodium, Chloride, Calcium, Phosphorus, Magnesium, Potassium, Sulfur</a:t>
            </a:r>
            <a:endParaRPr lang="en-US" b="1" dirty="0"/>
          </a:p>
        </p:txBody>
      </p:sp>
      <p:sp>
        <p:nvSpPr>
          <p:cNvPr id="214020" name="Text Box 4"/>
          <p:cNvSpPr txBox="1">
            <a:spLocks noChangeArrowheads="1"/>
          </p:cNvSpPr>
          <p:nvPr/>
        </p:nvSpPr>
        <p:spPr bwMode="auto">
          <a:xfrm>
            <a:off x="304800" y="2667000"/>
            <a:ext cx="8382000" cy="492443"/>
          </a:xfrm>
          <a:prstGeom prst="rect">
            <a:avLst/>
          </a:prstGeom>
          <a:noFill/>
          <a:ln w="9525">
            <a:noFill/>
            <a:miter lim="800000"/>
            <a:headEnd/>
            <a:tailEnd/>
          </a:ln>
          <a:effectLst/>
        </p:spPr>
        <p:txBody>
          <a:bodyPr wrap="square">
            <a:spAutoFit/>
          </a:bodyPr>
          <a:lstStyle/>
          <a:p>
            <a:r>
              <a:rPr lang="en-US" sz="2600" b="1" dirty="0">
                <a:solidFill>
                  <a:schemeClr val="accent1">
                    <a:lumMod val="50000"/>
                  </a:schemeClr>
                </a:solidFill>
                <a:effectLst>
                  <a:outerShdw blurRad="38100" dist="38100" dir="2700000" algn="tl">
                    <a:srgbClr val="C0C0C0"/>
                  </a:outerShdw>
                </a:effectLst>
                <a:latin typeface="Times New Roman" pitchFamily="18" charset="0"/>
              </a:rPr>
              <a:t>Required in </a:t>
            </a:r>
            <a:r>
              <a:rPr lang="en-US" sz="2600" b="1" dirty="0" smtClean="0">
                <a:solidFill>
                  <a:schemeClr val="accent1">
                    <a:lumMod val="50000"/>
                  </a:schemeClr>
                </a:solidFill>
                <a:effectLst>
                  <a:outerShdw blurRad="38100" dist="38100" dir="2700000" algn="tl">
                    <a:srgbClr val="C0C0C0"/>
                  </a:outerShdw>
                </a:effectLst>
                <a:latin typeface="Times New Roman" pitchFamily="18" charset="0"/>
              </a:rPr>
              <a:t>amounts greater </a:t>
            </a:r>
            <a:r>
              <a:rPr lang="en-US" sz="2600" b="1" dirty="0">
                <a:solidFill>
                  <a:schemeClr val="accent1">
                    <a:lumMod val="50000"/>
                  </a:schemeClr>
                </a:solidFill>
                <a:effectLst>
                  <a:outerShdw blurRad="38100" dist="38100" dir="2700000" algn="tl">
                    <a:srgbClr val="C0C0C0"/>
                  </a:outerShdw>
                </a:effectLst>
                <a:latin typeface="Times New Roman" pitchFamily="18" charset="0"/>
              </a:rPr>
              <a:t>than </a:t>
            </a:r>
            <a:r>
              <a:rPr lang="en-US" sz="2600" b="1" dirty="0" smtClean="0">
                <a:solidFill>
                  <a:schemeClr val="accent1">
                    <a:lumMod val="50000"/>
                  </a:schemeClr>
                </a:solidFill>
                <a:effectLst>
                  <a:outerShdw blurRad="38100" dist="38100" dir="2700000" algn="tl">
                    <a:srgbClr val="C0C0C0"/>
                  </a:outerShdw>
                </a:effectLst>
                <a:latin typeface="Times New Roman" pitchFamily="18" charset="0"/>
              </a:rPr>
              <a:t>0.1</a:t>
            </a:r>
            <a:r>
              <a:rPr lang="en-US" sz="2600" b="1" dirty="0">
                <a:solidFill>
                  <a:schemeClr val="accent1">
                    <a:lumMod val="50000"/>
                  </a:schemeClr>
                </a:solidFill>
                <a:effectLst>
                  <a:outerShdw blurRad="38100" dist="38100" dir="2700000" algn="tl">
                    <a:srgbClr val="C0C0C0"/>
                  </a:outerShdw>
                </a:effectLst>
                <a:latin typeface="Times New Roman" pitchFamily="18" charset="0"/>
              </a:rPr>
              <a:t>% </a:t>
            </a:r>
            <a:r>
              <a:rPr lang="en-US" sz="2600" b="1" dirty="0" smtClean="0">
                <a:solidFill>
                  <a:schemeClr val="accent1">
                    <a:lumMod val="50000"/>
                  </a:schemeClr>
                </a:solidFill>
                <a:effectLst>
                  <a:outerShdw blurRad="38100" dist="38100" dir="2700000" algn="tl">
                    <a:srgbClr val="C0C0C0"/>
                  </a:outerShdw>
                </a:effectLst>
                <a:latin typeface="Times New Roman" pitchFamily="18" charset="0"/>
              </a:rPr>
              <a:t>of the </a:t>
            </a:r>
            <a:r>
              <a:rPr lang="en-US" sz="2600" b="1" dirty="0">
                <a:solidFill>
                  <a:schemeClr val="accent1">
                    <a:lumMod val="50000"/>
                  </a:schemeClr>
                </a:solidFill>
                <a:effectLst>
                  <a:outerShdw blurRad="38100" dist="38100" dir="2700000" algn="tl">
                    <a:srgbClr val="C0C0C0"/>
                  </a:outerShdw>
                </a:effectLst>
                <a:latin typeface="Times New Roman" pitchFamily="18" charset="0"/>
              </a:rPr>
              <a:t>ration</a:t>
            </a:r>
          </a:p>
        </p:txBody>
      </p:sp>
      <p:sp>
        <p:nvSpPr>
          <p:cNvPr id="5" name="Rectangle 3"/>
          <p:cNvSpPr txBox="1">
            <a:spLocks noChangeArrowheads="1"/>
          </p:cNvSpPr>
          <p:nvPr/>
        </p:nvSpPr>
        <p:spPr>
          <a:xfrm>
            <a:off x="457200" y="3581400"/>
            <a:ext cx="8153400" cy="1676400"/>
          </a:xfrm>
          <a:prstGeom prst="rect">
            <a:avLst/>
          </a:prstGeom>
        </p:spPr>
        <p:txBody>
          <a:bodyPr vert="horz">
            <a:normAutofit/>
          </a:bodyPr>
          <a:lstStyle/>
          <a:p>
            <a:pPr marL="320040" marR="0" lvl="0" indent="-320040" algn="l" defTabSz="914400" rtl="0" eaLnBrk="1" fontAlgn="auto" latinLnBrk="0" hangingPunct="1">
              <a:lnSpc>
                <a:spcPct val="9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tx1"/>
                </a:solidFill>
                <a:effectLst/>
                <a:uLnTx/>
                <a:uFillTx/>
                <a:latin typeface="+mn-lt"/>
                <a:ea typeface="+mn-ea"/>
                <a:cs typeface="+mn-cs"/>
              </a:rPr>
              <a:t>Fe, Cu, Co, I, </a:t>
            </a:r>
            <a:r>
              <a:rPr kumimoji="0" lang="en-US" sz="2900" b="1" i="0" u="none" strike="noStrike" kern="1200" cap="none" spc="0" normalizeH="0" baseline="0" noProof="0" dirty="0" err="1" smtClean="0">
                <a:ln>
                  <a:noFill/>
                </a:ln>
                <a:solidFill>
                  <a:schemeClr val="tx1"/>
                </a:solidFill>
                <a:effectLst/>
                <a:uLnTx/>
                <a:uFillTx/>
                <a:latin typeface="+mn-lt"/>
                <a:ea typeface="+mn-ea"/>
                <a:cs typeface="+mn-cs"/>
              </a:rPr>
              <a:t>Mn</a:t>
            </a:r>
            <a:r>
              <a:rPr kumimoji="0" lang="en-US" sz="2900" b="1" i="0" u="none" strike="noStrike" kern="1200" cap="none" spc="0" normalizeH="0" baseline="0" noProof="0" dirty="0" smtClean="0">
                <a:ln>
                  <a:noFill/>
                </a:ln>
                <a:solidFill>
                  <a:schemeClr val="tx1"/>
                </a:solidFill>
                <a:effectLst/>
                <a:uLnTx/>
                <a:uFillTx/>
                <a:latin typeface="+mn-lt"/>
                <a:ea typeface="+mn-ea"/>
                <a:cs typeface="+mn-cs"/>
              </a:rPr>
              <a:t>, Zn, Se</a:t>
            </a:r>
            <a:endParaRPr lang="en-US" sz="2900" b="1" dirty="0" smtClean="0">
              <a:latin typeface="+mn-lt"/>
            </a:endParaRPr>
          </a:p>
          <a:p>
            <a:pPr marL="320040" marR="0" lvl="0" indent="-320040" algn="l" defTabSz="914400" rtl="0" eaLnBrk="1" fontAlgn="auto" latinLnBrk="0" hangingPunct="1">
              <a:lnSpc>
                <a:spcPct val="9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90000"/>
              </a:lnSpc>
              <a:spcBef>
                <a:spcPts val="700"/>
              </a:spcBef>
              <a:spcAft>
                <a:spcPts val="0"/>
              </a:spcAft>
              <a:buClr>
                <a:schemeClr val="accent2"/>
              </a:buClr>
              <a:buSzPct val="60000"/>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This is a dynamic list …</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304800"/>
            <a:ext cx="8534400" cy="914400"/>
          </a:xfrm>
        </p:spPr>
        <p:txBody>
          <a:bodyPr/>
          <a:lstStyle/>
          <a:p>
            <a:pPr algn="l"/>
            <a:r>
              <a:rPr lang="en-US" sz="3600" b="1" u="sng">
                <a:solidFill>
                  <a:schemeClr val="accent2"/>
                </a:solidFill>
                <a:effectLst>
                  <a:outerShdw blurRad="38100" dist="38100" dir="2700000" algn="tl">
                    <a:srgbClr val="C0C0C0"/>
                  </a:outerShdw>
                </a:effectLst>
              </a:rPr>
              <a:t>Mineral (macro) Sources for animal diet</a:t>
            </a:r>
            <a:endParaRPr lang="en-US" b="1"/>
          </a:p>
        </p:txBody>
      </p:sp>
      <p:sp>
        <p:nvSpPr>
          <p:cNvPr id="2051" name="Rectangle 3"/>
          <p:cNvSpPr>
            <a:spLocks noGrp="1" noChangeArrowheads="1"/>
          </p:cNvSpPr>
          <p:nvPr>
            <p:ph type="body" idx="1"/>
          </p:nvPr>
        </p:nvSpPr>
        <p:spPr>
          <a:xfrm>
            <a:off x="685800" y="1371600"/>
            <a:ext cx="7772400" cy="4724400"/>
          </a:xfrm>
        </p:spPr>
        <p:txBody>
          <a:bodyPr/>
          <a:lstStyle/>
          <a:p>
            <a:r>
              <a:rPr lang="en-US" b="1"/>
              <a:t>Calcium</a:t>
            </a:r>
            <a:r>
              <a:rPr lang="en-US"/>
              <a:t>: legume hay/ alfalfa</a:t>
            </a:r>
          </a:p>
          <a:p>
            <a:pPr>
              <a:buFontTx/>
              <a:buNone/>
            </a:pPr>
            <a:r>
              <a:rPr lang="en-US"/>
              <a:t>		  bone meal/ tankage/fish meal</a:t>
            </a:r>
          </a:p>
          <a:p>
            <a:pPr>
              <a:buFontTx/>
              <a:buNone/>
            </a:pPr>
            <a:r>
              <a:rPr lang="en-US"/>
              <a:t>		  milk and dairy by-products/ citrus pulp</a:t>
            </a:r>
          </a:p>
          <a:p>
            <a:pPr>
              <a:buFontTx/>
              <a:buNone/>
            </a:pPr>
            <a:r>
              <a:rPr lang="en-US"/>
              <a:t>		  limestone/ dicalcium phosphate</a:t>
            </a:r>
          </a:p>
          <a:p>
            <a:r>
              <a:rPr lang="en-US" b="1"/>
              <a:t>Phosphorus</a:t>
            </a:r>
            <a:r>
              <a:rPr lang="en-US"/>
              <a:t>: bone meal/ tankage/ fish meal</a:t>
            </a:r>
          </a:p>
          <a:p>
            <a:pPr>
              <a:buFontTx/>
              <a:buNone/>
            </a:pPr>
            <a:r>
              <a:rPr lang="en-US"/>
              <a:t>	     wheat bran/distillers solubles/ whey</a:t>
            </a:r>
          </a:p>
          <a:p>
            <a:pPr>
              <a:buFontTx/>
              <a:buNone/>
            </a:pPr>
            <a:r>
              <a:rPr lang="en-US"/>
              <a:t>	     soybean meal/ dicalcium phosphate</a:t>
            </a:r>
          </a:p>
          <a:p>
            <a:pPr>
              <a:buFontTx/>
              <a:buNone/>
            </a:pPr>
            <a:r>
              <a:rPr lang="en-US"/>
              <a:t>		monosodium phosphate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8077200" cy="838200"/>
          </a:xfrm>
        </p:spPr>
        <p:txBody>
          <a:bodyPr/>
          <a:lstStyle/>
          <a:p>
            <a:r>
              <a:rPr lang="en-US" sz="3600" b="1" u="sng">
                <a:solidFill>
                  <a:schemeClr val="accent2"/>
                </a:solidFill>
                <a:effectLst>
                  <a:outerShdw blurRad="38100" dist="38100" dir="2700000" algn="tl">
                    <a:srgbClr val="C0C0C0"/>
                  </a:outerShdw>
                </a:effectLst>
              </a:rPr>
              <a:t>Mineral (macro) Sources for animal diet</a:t>
            </a:r>
            <a:endParaRPr lang="en-US" sz="3600" b="1"/>
          </a:p>
        </p:txBody>
      </p:sp>
      <p:sp>
        <p:nvSpPr>
          <p:cNvPr id="4099" name="Rectangle 3"/>
          <p:cNvSpPr>
            <a:spLocks noGrp="1" noChangeArrowheads="1"/>
          </p:cNvSpPr>
          <p:nvPr>
            <p:ph type="body" idx="1"/>
          </p:nvPr>
        </p:nvSpPr>
        <p:spPr>
          <a:xfrm>
            <a:off x="609600" y="1676400"/>
            <a:ext cx="7772400" cy="4953000"/>
          </a:xfrm>
        </p:spPr>
        <p:txBody>
          <a:bodyPr/>
          <a:lstStyle/>
          <a:p>
            <a:r>
              <a:rPr lang="en-US" b="1" dirty="0"/>
              <a:t>Potassium: </a:t>
            </a:r>
            <a:r>
              <a:rPr lang="en-US" dirty="0"/>
              <a:t>forages/ molasses/ whey</a:t>
            </a:r>
          </a:p>
          <a:p>
            <a:pPr>
              <a:buFontTx/>
              <a:buNone/>
            </a:pPr>
            <a:r>
              <a:rPr lang="en-US" dirty="0"/>
              <a:t>			     carrots/ tomato </a:t>
            </a:r>
            <a:r>
              <a:rPr lang="en-US" dirty="0" err="1"/>
              <a:t>pomace</a:t>
            </a:r>
            <a:endParaRPr lang="en-US" dirty="0"/>
          </a:p>
          <a:p>
            <a:r>
              <a:rPr lang="en-US" b="1" dirty="0"/>
              <a:t>Sodium: </a:t>
            </a:r>
            <a:r>
              <a:rPr lang="en-US" dirty="0"/>
              <a:t>fish meal/ meat meal/ </a:t>
            </a:r>
            <a:r>
              <a:rPr lang="en-US" dirty="0" err="1"/>
              <a:t>tankage</a:t>
            </a:r>
            <a:endParaRPr lang="en-US" dirty="0"/>
          </a:p>
          <a:p>
            <a:pPr>
              <a:buFontTx/>
              <a:buNone/>
            </a:pPr>
            <a:r>
              <a:rPr lang="en-US" dirty="0"/>
              <a:t>			 molasses/ whey/ common salt</a:t>
            </a:r>
          </a:p>
          <a:p>
            <a:pPr>
              <a:buFontTx/>
              <a:buNone/>
            </a:pPr>
            <a:r>
              <a:rPr lang="en-US" dirty="0"/>
              <a:t>			monosodium glutamate</a:t>
            </a:r>
          </a:p>
          <a:p>
            <a:r>
              <a:rPr lang="en-US" b="1" dirty="0"/>
              <a:t>Sulfur: </a:t>
            </a:r>
            <a:r>
              <a:rPr lang="en-US" dirty="0"/>
              <a:t>whey/ meat meal/ </a:t>
            </a:r>
            <a:r>
              <a:rPr lang="en-US" dirty="0" err="1"/>
              <a:t>tankage</a:t>
            </a:r>
            <a:endParaRPr lang="en-US" dirty="0"/>
          </a:p>
          <a:p>
            <a:pPr>
              <a:buFontTx/>
              <a:buNone/>
            </a:pPr>
            <a:r>
              <a:rPr lang="en-US" dirty="0"/>
              <a:t>		        gluten feed and meal</a:t>
            </a:r>
          </a:p>
          <a:p>
            <a:pPr>
              <a:buFontTx/>
              <a:buNone/>
            </a:pPr>
            <a:r>
              <a:rPr lang="en-US" dirty="0"/>
              <a:t>		        fish meal/ molasses/oilseed meals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152400"/>
            <a:ext cx="8153400" cy="990600"/>
          </a:xfrm>
        </p:spPr>
        <p:txBody>
          <a:bodyPr/>
          <a:lstStyle/>
          <a:p>
            <a:r>
              <a:rPr lang="en-US" sz="3600" b="1" u="sng">
                <a:solidFill>
                  <a:schemeClr val="accent2"/>
                </a:solidFill>
                <a:effectLst>
                  <a:outerShdw blurRad="38100" dist="38100" dir="2700000" algn="tl">
                    <a:srgbClr val="C0C0C0"/>
                  </a:outerShdw>
                </a:effectLst>
              </a:rPr>
              <a:t>Mineral (macro) Sources for animal diet</a:t>
            </a:r>
            <a:endParaRPr lang="en-US" sz="3600" b="1"/>
          </a:p>
        </p:txBody>
      </p:sp>
      <p:sp>
        <p:nvSpPr>
          <p:cNvPr id="3075" name="Rectangle 3"/>
          <p:cNvSpPr>
            <a:spLocks noGrp="1" noChangeArrowheads="1"/>
          </p:cNvSpPr>
          <p:nvPr>
            <p:ph type="body" idx="1"/>
          </p:nvPr>
        </p:nvSpPr>
        <p:spPr>
          <a:xfrm>
            <a:off x="685800" y="1447800"/>
            <a:ext cx="7772400" cy="4648200"/>
          </a:xfrm>
        </p:spPr>
        <p:txBody>
          <a:bodyPr/>
          <a:lstStyle/>
          <a:p>
            <a:r>
              <a:rPr lang="en-US" b="1"/>
              <a:t>Chlorine</a:t>
            </a:r>
            <a:r>
              <a:rPr lang="en-US"/>
              <a:t>: meat meal/ tankage/ fish meal</a:t>
            </a:r>
          </a:p>
          <a:p>
            <a:pPr>
              <a:buFontTx/>
              <a:buNone/>
            </a:pPr>
            <a:r>
              <a:rPr lang="en-US"/>
              <a:t>			 poultry by-products/ legumes</a:t>
            </a:r>
          </a:p>
          <a:p>
            <a:pPr>
              <a:buFontTx/>
              <a:buNone/>
            </a:pPr>
            <a:r>
              <a:rPr lang="en-US"/>
              <a:t>			 molasses/ common salt/ Kcl</a:t>
            </a:r>
          </a:p>
          <a:p>
            <a:r>
              <a:rPr lang="en-US" b="1"/>
              <a:t>Magnesium</a:t>
            </a:r>
            <a:r>
              <a:rPr lang="en-US"/>
              <a:t>: meat meal/ tankage with bone</a:t>
            </a:r>
          </a:p>
          <a:p>
            <a:pPr>
              <a:buFontTx/>
              <a:buNone/>
            </a:pPr>
            <a:r>
              <a:rPr lang="en-US"/>
              <a:t>			       grains bran/ molasses</a:t>
            </a:r>
          </a:p>
          <a:p>
            <a:pPr>
              <a:buFontTx/>
              <a:buNone/>
            </a:pPr>
            <a:r>
              <a:rPr lang="en-US"/>
              <a:t>			      distillers solubles/ legumes</a:t>
            </a:r>
          </a:p>
          <a:p>
            <a:pPr>
              <a:buFontTx/>
              <a:buNone/>
            </a:pPr>
            <a:r>
              <a:rPr lang="en-US"/>
              <a:t>			      supplements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8153400" cy="914400"/>
          </a:xfrm>
        </p:spPr>
        <p:txBody>
          <a:bodyPr/>
          <a:lstStyle/>
          <a:p>
            <a:r>
              <a:rPr lang="en-US" sz="3600" b="1" u="sng">
                <a:solidFill>
                  <a:srgbClr val="CC3300"/>
                </a:solidFill>
                <a:effectLst>
                  <a:outerShdw blurRad="38100" dist="38100" dir="2700000" algn="tl">
                    <a:srgbClr val="C0C0C0"/>
                  </a:outerShdw>
                </a:effectLst>
              </a:rPr>
              <a:t>Mineral (micro) Sources for animal diet</a:t>
            </a:r>
            <a:endParaRPr lang="en-US"/>
          </a:p>
        </p:txBody>
      </p:sp>
      <p:sp>
        <p:nvSpPr>
          <p:cNvPr id="5123" name="Rectangle 3"/>
          <p:cNvSpPr>
            <a:spLocks noGrp="1" noChangeArrowheads="1"/>
          </p:cNvSpPr>
          <p:nvPr>
            <p:ph type="body" idx="1"/>
          </p:nvPr>
        </p:nvSpPr>
        <p:spPr>
          <a:xfrm>
            <a:off x="381000" y="1447800"/>
            <a:ext cx="8458200" cy="4876800"/>
          </a:xfrm>
        </p:spPr>
        <p:txBody>
          <a:bodyPr/>
          <a:lstStyle/>
          <a:p>
            <a:r>
              <a:rPr lang="en-US" b="1" dirty="0"/>
              <a:t>Chromium</a:t>
            </a:r>
            <a:r>
              <a:rPr lang="en-US" dirty="0"/>
              <a:t>: liver meal/ molasses/ wheat bran</a:t>
            </a:r>
          </a:p>
          <a:p>
            <a:pPr>
              <a:buFontTx/>
              <a:buNone/>
            </a:pPr>
            <a:r>
              <a:rPr lang="en-US" dirty="0"/>
              <a:t>			     wheat/ corn/ potatoes (dried)</a:t>
            </a:r>
          </a:p>
          <a:p>
            <a:r>
              <a:rPr lang="en-US" b="1" dirty="0"/>
              <a:t>Cobalt</a:t>
            </a:r>
            <a:r>
              <a:rPr lang="en-US" dirty="0"/>
              <a:t>: poultry by-products/ meat meal</a:t>
            </a:r>
          </a:p>
          <a:p>
            <a:pPr>
              <a:buFontTx/>
              <a:buNone/>
            </a:pPr>
            <a:r>
              <a:rPr lang="en-US" dirty="0"/>
              <a:t>		        soybean meal/ oilseed meals/ molasses</a:t>
            </a:r>
          </a:p>
          <a:p>
            <a:r>
              <a:rPr lang="en-US" b="1" dirty="0"/>
              <a:t>Copper</a:t>
            </a:r>
            <a:r>
              <a:rPr lang="en-US" dirty="0"/>
              <a:t>: citrus molasses/ liver meal</a:t>
            </a:r>
          </a:p>
          <a:p>
            <a:pPr>
              <a:buFontTx/>
              <a:buNone/>
            </a:pPr>
            <a:r>
              <a:rPr lang="en-US" dirty="0"/>
              <a:t>			distillers’ </a:t>
            </a:r>
            <a:r>
              <a:rPr lang="en-US" dirty="0" err="1"/>
              <a:t>solubles</a:t>
            </a:r>
            <a:r>
              <a:rPr lang="en-US" dirty="0"/>
              <a:t>/ grass hay/ whey</a:t>
            </a:r>
          </a:p>
          <a:p>
            <a:r>
              <a:rPr lang="en-US" b="1" dirty="0"/>
              <a:t>Fluorine</a:t>
            </a:r>
            <a:r>
              <a:rPr lang="en-US" dirty="0"/>
              <a:t>: fish meal/ kelp/ drinking water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8153400" cy="838200"/>
          </a:xfrm>
        </p:spPr>
        <p:txBody>
          <a:bodyPr/>
          <a:lstStyle/>
          <a:p>
            <a:r>
              <a:rPr lang="en-US" sz="3600" b="1" u="sng">
                <a:solidFill>
                  <a:srgbClr val="CC3300"/>
                </a:solidFill>
                <a:effectLst>
                  <a:outerShdw blurRad="38100" dist="38100" dir="2700000" algn="tl">
                    <a:srgbClr val="C0C0C0"/>
                  </a:outerShdw>
                </a:effectLst>
              </a:rPr>
              <a:t>Mineral (micro) Sources for animal diet</a:t>
            </a:r>
            <a:endParaRPr lang="en-US" sz="3600" b="1"/>
          </a:p>
        </p:txBody>
      </p:sp>
      <p:sp>
        <p:nvSpPr>
          <p:cNvPr id="6147" name="Rectangle 3"/>
          <p:cNvSpPr>
            <a:spLocks noGrp="1" noChangeArrowheads="1"/>
          </p:cNvSpPr>
          <p:nvPr>
            <p:ph type="body" idx="1"/>
          </p:nvPr>
        </p:nvSpPr>
        <p:spPr>
          <a:xfrm>
            <a:off x="152400" y="1676400"/>
            <a:ext cx="8763000" cy="4800600"/>
          </a:xfrm>
        </p:spPr>
        <p:txBody>
          <a:bodyPr/>
          <a:lstStyle/>
          <a:p>
            <a:r>
              <a:rPr lang="en-US" b="1" dirty="0"/>
              <a:t>Iodine</a:t>
            </a:r>
            <a:r>
              <a:rPr lang="en-US" dirty="0"/>
              <a:t>: whey/ fish meal/ poultry by-products</a:t>
            </a:r>
          </a:p>
          <a:p>
            <a:pPr>
              <a:buFontTx/>
              <a:buNone/>
            </a:pPr>
            <a:r>
              <a:rPr lang="en-US" dirty="0"/>
              <a:t>		        molasses/ meat + bone meal</a:t>
            </a:r>
          </a:p>
          <a:p>
            <a:pPr>
              <a:buFontTx/>
              <a:buNone/>
            </a:pPr>
            <a:r>
              <a:rPr lang="en-US" dirty="0"/>
              <a:t>			Iodized salt</a:t>
            </a:r>
          </a:p>
          <a:p>
            <a:r>
              <a:rPr lang="en-US" b="1" dirty="0"/>
              <a:t>Iron: </a:t>
            </a:r>
            <a:r>
              <a:rPr lang="en-US" dirty="0"/>
              <a:t>meat meal/ </a:t>
            </a:r>
            <a:r>
              <a:rPr lang="en-US" dirty="0" err="1"/>
              <a:t>tankage</a:t>
            </a:r>
            <a:r>
              <a:rPr lang="en-US" dirty="0"/>
              <a:t>/ fish meal</a:t>
            </a:r>
          </a:p>
          <a:p>
            <a:pPr>
              <a:buFontTx/>
              <a:buNone/>
            </a:pPr>
            <a:r>
              <a:rPr lang="en-US" dirty="0"/>
              <a:t>		    legumes hay/ safflower meal/ </a:t>
            </a:r>
          </a:p>
          <a:p>
            <a:pPr>
              <a:buFontTx/>
              <a:buNone/>
            </a:pPr>
            <a:r>
              <a:rPr lang="en-US" dirty="0"/>
              <a:t>		    poultry by-products/ distillers’ </a:t>
            </a:r>
            <a:r>
              <a:rPr lang="en-US" dirty="0" err="1"/>
              <a:t>solubles</a:t>
            </a:r>
            <a:endParaRPr lang="en-US" dirty="0"/>
          </a:p>
          <a:p>
            <a:r>
              <a:rPr lang="en-US" b="1" dirty="0"/>
              <a:t>Manganese</a:t>
            </a:r>
            <a:r>
              <a:rPr lang="en-US" dirty="0"/>
              <a:t>: rice/rice by-products/ </a:t>
            </a:r>
            <a:r>
              <a:rPr lang="en-US" dirty="0" smtClean="0"/>
              <a:t>legumes</a:t>
            </a:r>
            <a:r>
              <a:rPr lang="en-US" dirty="0"/>
              <a:t>	</a:t>
            </a:r>
          </a:p>
          <a:p>
            <a:pPr>
              <a:buFontTx/>
              <a:buNone/>
            </a:pPr>
            <a:r>
              <a:rPr lang="en-US" dirty="0"/>
              <a:t>			       molasses/ cottonseed hulls/ kelp</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8077200" cy="914400"/>
          </a:xfrm>
        </p:spPr>
        <p:txBody>
          <a:bodyPr/>
          <a:lstStyle/>
          <a:p>
            <a:r>
              <a:rPr lang="en-US" sz="3600" b="1" u="sng">
                <a:solidFill>
                  <a:srgbClr val="CC3300"/>
                </a:solidFill>
                <a:effectLst>
                  <a:outerShdw blurRad="38100" dist="38100" dir="2700000" algn="tl">
                    <a:srgbClr val="C0C0C0"/>
                  </a:outerShdw>
                </a:effectLst>
              </a:rPr>
              <a:t>Mineral (micro) Sources for animal diet</a:t>
            </a:r>
            <a:endParaRPr lang="en-US" sz="3600" b="1"/>
          </a:p>
        </p:txBody>
      </p:sp>
      <p:sp>
        <p:nvSpPr>
          <p:cNvPr id="10243" name="Rectangle 3"/>
          <p:cNvSpPr>
            <a:spLocks noGrp="1" noChangeArrowheads="1"/>
          </p:cNvSpPr>
          <p:nvPr>
            <p:ph type="body" idx="1"/>
          </p:nvPr>
        </p:nvSpPr>
        <p:spPr>
          <a:xfrm>
            <a:off x="228600" y="1905000"/>
            <a:ext cx="8077200" cy="4953000"/>
          </a:xfrm>
        </p:spPr>
        <p:txBody>
          <a:bodyPr/>
          <a:lstStyle/>
          <a:p>
            <a:r>
              <a:rPr lang="en-US" b="1" dirty="0"/>
              <a:t>Molybdenum: </a:t>
            </a:r>
            <a:r>
              <a:rPr lang="en-US" dirty="0"/>
              <a:t>grass &amp; legume hay &amp; pasture</a:t>
            </a:r>
          </a:p>
          <a:p>
            <a:pPr>
              <a:buFontTx/>
              <a:buNone/>
            </a:pPr>
            <a:r>
              <a:rPr lang="en-US" dirty="0"/>
              <a:t>				  meat by-products</a:t>
            </a:r>
          </a:p>
          <a:p>
            <a:pPr>
              <a:buFontTx/>
              <a:buNone/>
            </a:pPr>
            <a:r>
              <a:rPr lang="en-US" dirty="0"/>
              <a:t>				  whole grains/ yeast</a:t>
            </a:r>
          </a:p>
          <a:p>
            <a:r>
              <a:rPr lang="en-US" b="1" dirty="0"/>
              <a:t>Selenium</a:t>
            </a:r>
            <a:r>
              <a:rPr lang="en-US" dirty="0"/>
              <a:t>: fish meal/ cereal grains</a:t>
            </a:r>
          </a:p>
          <a:p>
            <a:pPr>
              <a:buFontTx/>
              <a:buNone/>
            </a:pPr>
            <a:r>
              <a:rPr lang="en-US" dirty="0"/>
              <a:t>			   wheat by-products/ corn</a:t>
            </a:r>
          </a:p>
          <a:p>
            <a:pPr>
              <a:buFontTx/>
              <a:buNone/>
            </a:pPr>
            <a:r>
              <a:rPr lang="en-US" dirty="0"/>
              <a:t>			   meat by-products/ oilseed meals</a:t>
            </a:r>
          </a:p>
          <a:p>
            <a:r>
              <a:rPr lang="en-US" b="1" dirty="0"/>
              <a:t>Zinc</a:t>
            </a:r>
            <a:r>
              <a:rPr lang="en-US" dirty="0"/>
              <a:t>: fish meal/ poultry by-products</a:t>
            </a:r>
          </a:p>
          <a:p>
            <a:pPr>
              <a:buFontTx/>
              <a:buNone/>
            </a:pPr>
            <a:r>
              <a:rPr lang="en-US" dirty="0"/>
              <a:t>		     grain by-products/ distillers’ </a:t>
            </a:r>
            <a:r>
              <a:rPr lang="en-US" dirty="0" err="1"/>
              <a:t>solubles</a:t>
            </a:r>
            <a:endParaRPr lang="en-US" dirty="0"/>
          </a:p>
          <a:p>
            <a:pPr>
              <a:buFontTx/>
              <a:buNone/>
            </a:pP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1066800" y="304800"/>
            <a:ext cx="7772400" cy="762000"/>
          </a:xfrm>
          <a:prstGeom prst="rect">
            <a:avLst/>
          </a:prstGeom>
          <a:noFill/>
          <a:ln w="9525">
            <a:noFill/>
            <a:miter lim="800000"/>
            <a:headEnd/>
            <a:tailEnd/>
          </a:ln>
        </p:spPr>
        <p:txBody>
          <a:bodyPr anchor="b"/>
          <a:lstStyle/>
          <a:p>
            <a:pPr algn="ctr"/>
            <a:r>
              <a:rPr lang="en-US" sz="4400" b="1">
                <a:solidFill>
                  <a:schemeClr val="accent2"/>
                </a:solidFill>
                <a:effectLst>
                  <a:outerShdw blurRad="38100" dist="38100" dir="2700000" algn="tl">
                    <a:srgbClr val="C0C0C0"/>
                  </a:outerShdw>
                </a:effectLst>
              </a:rPr>
              <a:t>Water Soluble</a:t>
            </a:r>
            <a:r>
              <a:rPr lang="en-US" sz="4400" b="1">
                <a:solidFill>
                  <a:schemeClr val="accent2"/>
                </a:solidFill>
              </a:rPr>
              <a:t> Vitamins</a:t>
            </a:r>
          </a:p>
        </p:txBody>
      </p:sp>
      <p:sp>
        <p:nvSpPr>
          <p:cNvPr id="168963" name="Rectangle 3"/>
          <p:cNvSpPr>
            <a:spLocks noChangeArrowheads="1"/>
          </p:cNvSpPr>
          <p:nvPr/>
        </p:nvSpPr>
        <p:spPr bwMode="auto">
          <a:xfrm>
            <a:off x="228600" y="1447800"/>
            <a:ext cx="4191000" cy="4114800"/>
          </a:xfrm>
          <a:prstGeom prst="rect">
            <a:avLst/>
          </a:prstGeom>
          <a:noFill/>
          <a:ln w="9525">
            <a:noFill/>
            <a:miter lim="800000"/>
            <a:headEnd/>
            <a:tailEnd/>
          </a:ln>
        </p:spPr>
        <p:txBody>
          <a:bodyPr/>
          <a:lstStyle/>
          <a:p>
            <a:pPr marL="342900" indent="-342900">
              <a:spcBef>
                <a:spcPct val="20000"/>
              </a:spcBef>
            </a:pPr>
            <a:endParaRPr lang="en-US" sz="2800" b="1">
              <a:solidFill>
                <a:schemeClr val="accent2"/>
              </a:solidFill>
              <a:effectLst>
                <a:outerShdw blurRad="38100" dist="38100" dir="2700000" algn="tl">
                  <a:srgbClr val="C0C0C0"/>
                </a:outerShdw>
              </a:effectLst>
            </a:endParaRPr>
          </a:p>
          <a:p>
            <a:pPr marL="742950" lvl="1" indent="-285750">
              <a:spcBef>
                <a:spcPct val="20000"/>
              </a:spcBef>
              <a:buFontTx/>
              <a:buChar char="–"/>
            </a:pPr>
            <a:r>
              <a:rPr lang="en-US" sz="2800" b="1">
                <a:effectLst>
                  <a:outerShdw blurRad="38100" dist="38100" dir="2700000" algn="tl">
                    <a:srgbClr val="C0C0C0"/>
                  </a:outerShdw>
                </a:effectLst>
              </a:rPr>
              <a:t>Thiamine - B</a:t>
            </a:r>
            <a:r>
              <a:rPr lang="en-US" sz="2800" b="1" baseline="-25000">
                <a:effectLst>
                  <a:outerShdw blurRad="38100" dist="38100" dir="2700000" algn="tl">
                    <a:srgbClr val="C0C0C0"/>
                  </a:outerShdw>
                </a:effectLst>
              </a:rPr>
              <a:t>1</a:t>
            </a:r>
          </a:p>
          <a:p>
            <a:pPr marL="742950" lvl="1" indent="-285750">
              <a:spcBef>
                <a:spcPct val="20000"/>
              </a:spcBef>
              <a:buFontTx/>
              <a:buChar char="–"/>
            </a:pPr>
            <a:r>
              <a:rPr lang="en-US" sz="2800" b="1">
                <a:effectLst>
                  <a:outerShdw blurRad="38100" dist="38100" dir="2700000" algn="tl">
                    <a:srgbClr val="C0C0C0"/>
                  </a:outerShdw>
                </a:effectLst>
              </a:rPr>
              <a:t>Riboflavin - B</a:t>
            </a:r>
            <a:r>
              <a:rPr lang="en-US" sz="2800" b="1" baseline="-25000">
                <a:effectLst>
                  <a:outerShdw blurRad="38100" dist="38100" dir="2700000" algn="tl">
                    <a:srgbClr val="C0C0C0"/>
                  </a:outerShdw>
                </a:effectLst>
              </a:rPr>
              <a:t>2</a:t>
            </a:r>
          </a:p>
          <a:p>
            <a:pPr marL="742950" lvl="1" indent="-285750">
              <a:spcBef>
                <a:spcPct val="20000"/>
              </a:spcBef>
              <a:buFontTx/>
              <a:buChar char="–"/>
            </a:pPr>
            <a:r>
              <a:rPr lang="en-US" sz="2800" b="1">
                <a:effectLst>
                  <a:outerShdw blurRad="38100" dist="38100" dir="2700000" algn="tl">
                    <a:srgbClr val="C0C0C0"/>
                  </a:outerShdw>
                </a:effectLst>
              </a:rPr>
              <a:t>Niacin</a:t>
            </a:r>
          </a:p>
          <a:p>
            <a:pPr marL="742950" lvl="1" indent="-285750">
              <a:spcBef>
                <a:spcPct val="20000"/>
              </a:spcBef>
              <a:buFontTx/>
              <a:buChar char="–"/>
            </a:pPr>
            <a:r>
              <a:rPr lang="en-US" sz="2800" b="1">
                <a:effectLst>
                  <a:outerShdw blurRad="38100" dist="38100" dir="2700000" algn="tl">
                    <a:srgbClr val="C0C0C0"/>
                  </a:outerShdw>
                </a:effectLst>
              </a:rPr>
              <a:t>Pyridoxamine - B</a:t>
            </a:r>
            <a:r>
              <a:rPr lang="en-US" sz="2800" b="1" baseline="-25000">
                <a:effectLst>
                  <a:outerShdw blurRad="38100" dist="38100" dir="2700000" algn="tl">
                    <a:srgbClr val="C0C0C0"/>
                  </a:outerShdw>
                </a:effectLst>
              </a:rPr>
              <a:t>6</a:t>
            </a:r>
          </a:p>
          <a:p>
            <a:pPr marL="742950" lvl="1" indent="-285750">
              <a:spcBef>
                <a:spcPct val="20000"/>
              </a:spcBef>
              <a:buFontTx/>
              <a:buChar char="–"/>
            </a:pPr>
            <a:r>
              <a:rPr lang="en-US" sz="2800" b="1">
                <a:effectLst>
                  <a:outerShdw blurRad="38100" dist="38100" dir="2700000" algn="tl">
                    <a:srgbClr val="C0C0C0"/>
                  </a:outerShdw>
                </a:effectLst>
              </a:rPr>
              <a:t>Pantothenic Acid</a:t>
            </a:r>
          </a:p>
          <a:p>
            <a:pPr marL="742950" lvl="1" indent="-285750">
              <a:spcBef>
                <a:spcPct val="20000"/>
              </a:spcBef>
              <a:buFontTx/>
              <a:buChar char="–"/>
            </a:pPr>
            <a:r>
              <a:rPr lang="en-US" sz="2800" b="1">
                <a:effectLst>
                  <a:outerShdw blurRad="38100" dist="38100" dir="2700000" algn="tl">
                    <a:srgbClr val="C0C0C0"/>
                  </a:outerShdw>
                </a:effectLst>
              </a:rPr>
              <a:t>Biotin</a:t>
            </a:r>
          </a:p>
          <a:p>
            <a:pPr marL="742950" lvl="1" indent="-285750">
              <a:spcBef>
                <a:spcPct val="20000"/>
              </a:spcBef>
              <a:buFontTx/>
              <a:buChar char="–"/>
            </a:pPr>
            <a:r>
              <a:rPr lang="en-US" sz="2800" b="1">
                <a:effectLst>
                  <a:outerShdw blurRad="38100" dist="38100" dir="2700000" algn="tl">
                    <a:srgbClr val="C0C0C0"/>
                  </a:outerShdw>
                </a:effectLst>
              </a:rPr>
              <a:t>Choline</a:t>
            </a:r>
            <a:endParaRPr lang="en-US" sz="2800"/>
          </a:p>
          <a:p>
            <a:pPr marL="342900" indent="-342900">
              <a:spcBef>
                <a:spcPct val="20000"/>
              </a:spcBef>
              <a:buFontTx/>
              <a:buChar char="•"/>
            </a:pPr>
            <a:endParaRPr lang="en-US" sz="2800"/>
          </a:p>
        </p:txBody>
      </p:sp>
      <p:sp>
        <p:nvSpPr>
          <p:cNvPr id="168964" name="Rectangle 4"/>
          <p:cNvSpPr>
            <a:spLocks noChangeArrowheads="1"/>
          </p:cNvSpPr>
          <p:nvPr/>
        </p:nvSpPr>
        <p:spPr bwMode="auto">
          <a:xfrm>
            <a:off x="4572000" y="1295400"/>
            <a:ext cx="4191000" cy="4114800"/>
          </a:xfrm>
          <a:prstGeom prst="rect">
            <a:avLst/>
          </a:prstGeom>
          <a:noFill/>
          <a:ln w="9525">
            <a:noFill/>
            <a:miter lim="800000"/>
            <a:headEnd/>
            <a:tailEnd/>
          </a:ln>
        </p:spPr>
        <p:txBody>
          <a:bodyPr/>
          <a:lstStyle/>
          <a:p>
            <a:pPr marL="742950" lvl="1" indent="-285750">
              <a:spcBef>
                <a:spcPct val="20000"/>
              </a:spcBef>
              <a:buFontTx/>
              <a:buChar char="–"/>
            </a:pPr>
            <a:endParaRPr lang="en-US" sz="2800" b="1">
              <a:effectLst>
                <a:outerShdw blurRad="38100" dist="38100" dir="2700000" algn="tl">
                  <a:srgbClr val="C0C0C0"/>
                </a:outerShdw>
              </a:effectLst>
            </a:endParaRPr>
          </a:p>
          <a:p>
            <a:pPr marL="742950" lvl="1" indent="-285750">
              <a:spcBef>
                <a:spcPct val="20000"/>
              </a:spcBef>
              <a:buFontTx/>
              <a:buChar char="–"/>
            </a:pPr>
            <a:r>
              <a:rPr lang="en-US" sz="2800" b="1">
                <a:effectLst>
                  <a:outerShdw blurRad="38100" dist="38100" dir="2700000" algn="tl">
                    <a:srgbClr val="C0C0C0"/>
                  </a:outerShdw>
                </a:effectLst>
              </a:rPr>
              <a:t>Folic Acid</a:t>
            </a:r>
          </a:p>
          <a:p>
            <a:pPr marL="742950" lvl="1" indent="-285750">
              <a:spcBef>
                <a:spcPct val="20000"/>
              </a:spcBef>
              <a:buFontTx/>
              <a:buChar char="–"/>
            </a:pPr>
            <a:r>
              <a:rPr lang="en-US" sz="2800" b="1">
                <a:effectLst>
                  <a:outerShdw blurRad="38100" dist="38100" dir="2700000" algn="tl">
                    <a:srgbClr val="C0C0C0"/>
                  </a:outerShdw>
                </a:effectLst>
              </a:rPr>
              <a:t>Cobalamine - B</a:t>
            </a:r>
            <a:r>
              <a:rPr lang="en-US" sz="2800" b="1" baseline="-25000">
                <a:effectLst>
                  <a:outerShdw blurRad="38100" dist="38100" dir="2700000" algn="tl">
                    <a:srgbClr val="C0C0C0"/>
                  </a:outerShdw>
                </a:effectLst>
              </a:rPr>
              <a:t>12</a:t>
            </a:r>
          </a:p>
          <a:p>
            <a:pPr marL="742950" lvl="1" indent="-285750">
              <a:spcBef>
                <a:spcPct val="20000"/>
              </a:spcBef>
              <a:buFontTx/>
              <a:buChar char="–"/>
            </a:pPr>
            <a:r>
              <a:rPr lang="en-US" sz="2800" b="1">
                <a:effectLst>
                  <a:outerShdw blurRad="38100" dist="38100" dir="2700000" algn="tl">
                    <a:srgbClr val="C0C0C0"/>
                  </a:outerShdw>
                </a:effectLst>
              </a:rPr>
              <a:t>Inositol</a:t>
            </a:r>
          </a:p>
          <a:p>
            <a:pPr marL="742950" lvl="1" indent="-285750">
              <a:spcBef>
                <a:spcPct val="20000"/>
              </a:spcBef>
              <a:buFontTx/>
              <a:buChar char="–"/>
            </a:pPr>
            <a:r>
              <a:rPr lang="en-US" sz="2800" b="1">
                <a:effectLst>
                  <a:outerShdw blurRad="38100" dist="38100" dir="2700000" algn="tl">
                    <a:srgbClr val="C0C0C0"/>
                  </a:outerShdw>
                </a:effectLst>
              </a:rPr>
              <a:t>Para-aminobenzoic acid</a:t>
            </a:r>
          </a:p>
          <a:p>
            <a:pPr marL="742950" lvl="1" indent="-285750">
              <a:spcBef>
                <a:spcPct val="20000"/>
              </a:spcBef>
              <a:buFontTx/>
              <a:buChar char="–"/>
            </a:pPr>
            <a:r>
              <a:rPr lang="en-US" sz="2800" b="1">
                <a:effectLst>
                  <a:outerShdw blurRad="38100" dist="38100" dir="2700000" algn="tl">
                    <a:srgbClr val="C0C0C0"/>
                  </a:outerShdw>
                </a:effectLst>
              </a:rPr>
              <a:t>Ascorbic Acid - C</a:t>
            </a:r>
            <a:endParaRPr lang="en-US"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61DC1C12"/>
          <p:cNvPicPr>
            <a:picLocks noChangeAspect="1" noChangeArrowheads="1"/>
          </p:cNvPicPr>
          <p:nvPr/>
        </p:nvPicPr>
        <p:blipFill>
          <a:blip r:embed="rId2" cstate="print"/>
          <a:srcRect/>
          <a:stretch>
            <a:fillRect/>
          </a:stretch>
        </p:blipFill>
        <p:spPr bwMode="auto">
          <a:xfrm>
            <a:off x="152400" y="228600"/>
            <a:ext cx="8763000" cy="63246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 minerals</a:t>
            </a:r>
            <a:endParaRPr lang="en-US" dirty="0"/>
          </a:p>
        </p:txBody>
      </p:sp>
      <p:sp>
        <p:nvSpPr>
          <p:cNvPr id="3" name="Content Placeholder 2"/>
          <p:cNvSpPr>
            <a:spLocks noGrp="1"/>
          </p:cNvSpPr>
          <p:nvPr>
            <p:ph sz="quarter" idx="1"/>
          </p:nvPr>
        </p:nvSpPr>
        <p:spPr/>
        <p:txBody>
          <a:bodyPr/>
          <a:lstStyle/>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3520440" y="3886200"/>
            <a:ext cx="243840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913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b="1">
                <a:solidFill>
                  <a:schemeClr val="accent2"/>
                </a:solidFill>
              </a:rPr>
              <a:t>Sodium and Chloride</a:t>
            </a:r>
          </a:p>
        </p:txBody>
      </p:sp>
      <p:sp>
        <p:nvSpPr>
          <p:cNvPr id="216067" name="Rectangle 3"/>
          <p:cNvSpPr>
            <a:spLocks noGrp="1" noChangeArrowheads="1"/>
          </p:cNvSpPr>
          <p:nvPr>
            <p:ph sz="quarter" idx="1"/>
          </p:nvPr>
        </p:nvSpPr>
        <p:spPr/>
        <p:txBody>
          <a:bodyPr/>
          <a:lstStyle/>
          <a:p>
            <a:r>
              <a:rPr lang="en-US" b="1" dirty="0">
                <a:latin typeface="CG Times" pitchFamily="18" charset="0"/>
                <a:cs typeface="Times New Roman" pitchFamily="18" charset="0"/>
              </a:rPr>
              <a:t>Sodium (Na) and Chloride (</a:t>
            </a:r>
            <a:r>
              <a:rPr lang="en-US" b="1" dirty="0" err="1">
                <a:latin typeface="CG Times" pitchFamily="18" charset="0"/>
                <a:cs typeface="Times New Roman" pitchFamily="18" charset="0"/>
              </a:rPr>
              <a:t>Cl</a:t>
            </a:r>
            <a:r>
              <a:rPr lang="en-US" b="1" dirty="0">
                <a:latin typeface="CG Times" pitchFamily="18" charset="0"/>
                <a:cs typeface="Times New Roman" pitchFamily="18" charset="0"/>
              </a:rPr>
              <a:t>)</a:t>
            </a:r>
            <a:endParaRPr lang="en-US" b="1" dirty="0">
              <a:cs typeface="Times New Roman" pitchFamily="18" charset="0"/>
            </a:endParaRPr>
          </a:p>
          <a:p>
            <a:r>
              <a:rPr lang="en-US" b="1" dirty="0" smtClean="0">
                <a:latin typeface="CG Times" pitchFamily="18" charset="0"/>
                <a:cs typeface="Times New Roman" pitchFamily="18" charset="0"/>
              </a:rPr>
              <a:t>Functions</a:t>
            </a:r>
            <a:endParaRPr lang="en-US" b="1" dirty="0">
              <a:cs typeface="Times New Roman" pitchFamily="18" charset="0"/>
            </a:endParaRPr>
          </a:p>
          <a:p>
            <a:pPr lvl="1"/>
            <a:r>
              <a:rPr lang="en-US" b="1" dirty="0" smtClean="0">
                <a:latin typeface="CG Times" pitchFamily="18" charset="0"/>
                <a:cs typeface="Times New Roman" pitchFamily="18" charset="0"/>
              </a:rPr>
              <a:t> </a:t>
            </a:r>
            <a:r>
              <a:rPr lang="en-US" b="1" dirty="0">
                <a:latin typeface="CG Times" pitchFamily="18" charset="0"/>
                <a:cs typeface="Times New Roman" pitchFamily="18" charset="0"/>
              </a:rPr>
              <a:t>Osmotic equilibrium (body fluid   			   concentration)</a:t>
            </a:r>
            <a:endParaRPr lang="en-US" b="1" dirty="0">
              <a:cs typeface="Times New Roman" pitchFamily="18" charset="0"/>
            </a:endParaRPr>
          </a:p>
          <a:p>
            <a:pPr lvl="1"/>
            <a:r>
              <a:rPr lang="en-US" b="1" dirty="0" smtClean="0">
                <a:latin typeface="CG Times" pitchFamily="18" charset="0"/>
                <a:cs typeface="Times New Roman" pitchFamily="18" charset="0"/>
              </a:rPr>
              <a:t> </a:t>
            </a:r>
            <a:r>
              <a:rPr lang="en-US" b="1" dirty="0">
                <a:latin typeface="CG Times" pitchFamily="18" charset="0"/>
                <a:cs typeface="Times New Roman" pitchFamily="18" charset="0"/>
              </a:rPr>
              <a:t>Acid - Base balance (pH of blood)</a:t>
            </a:r>
            <a:endParaRPr lang="en-US" b="1" dirty="0">
              <a:cs typeface="Times New Roman" pitchFamily="18" charset="0"/>
            </a:endParaRPr>
          </a:p>
          <a:p>
            <a:pPr lvl="1"/>
            <a:r>
              <a:rPr lang="en-US" b="1" dirty="0" smtClean="0">
                <a:latin typeface="CG Times" pitchFamily="18" charset="0"/>
                <a:cs typeface="Times New Roman" pitchFamily="18" charset="0"/>
              </a:rPr>
              <a:t> </a:t>
            </a:r>
            <a:r>
              <a:rPr lang="en-US" b="1" dirty="0">
                <a:latin typeface="CG Times" pitchFamily="18" charset="0"/>
                <a:cs typeface="Times New Roman" pitchFamily="18" charset="0"/>
              </a:rPr>
              <a:t>Nerve excitability (also K</a:t>
            </a:r>
            <a:r>
              <a:rPr lang="en-US" b="1" baseline="30000" dirty="0">
                <a:latin typeface="CG Times" pitchFamily="18" charset="0"/>
                <a:cs typeface="Times New Roman" pitchFamily="18" charset="0"/>
              </a:rPr>
              <a:t>+</a:t>
            </a:r>
            <a:r>
              <a:rPr lang="en-US" b="1" dirty="0">
                <a:latin typeface="CG Times" pitchFamily="18" charset="0"/>
                <a:cs typeface="Times New Roman" pitchFamily="18" charset="0"/>
              </a:rPr>
              <a:t>)</a:t>
            </a:r>
            <a:endParaRPr lang="en-US" b="1" dirty="0">
              <a:cs typeface="Times New Roman" pitchFamily="18" charset="0"/>
            </a:endParaRPr>
          </a:p>
          <a:p>
            <a:pPr lvl="1"/>
            <a:r>
              <a:rPr lang="en-US" b="1" dirty="0" smtClean="0">
                <a:latin typeface="CG Times" pitchFamily="18" charset="0"/>
                <a:cs typeface="Times New Roman" pitchFamily="18" charset="0"/>
              </a:rPr>
              <a:t> </a:t>
            </a:r>
            <a:r>
              <a:rPr lang="en-US" b="1" dirty="0">
                <a:latin typeface="CG Times" pitchFamily="18" charset="0"/>
                <a:cs typeface="Times New Roman" pitchFamily="18" charset="0"/>
              </a:rPr>
              <a:t>Enzyme systems</a:t>
            </a:r>
            <a:endParaRPr lang="en-US" b="1" dirty="0">
              <a:cs typeface="Times New Roman" pitchFamily="18" charset="0"/>
            </a:endParaRPr>
          </a:p>
          <a:p>
            <a:pPr lvl="1"/>
            <a:r>
              <a:rPr lang="en-US" b="1" dirty="0" smtClean="0">
                <a:latin typeface="CG Times" pitchFamily="18" charset="0"/>
                <a:cs typeface="Times New Roman" pitchFamily="18" charset="0"/>
              </a:rPr>
              <a:t> </a:t>
            </a:r>
            <a:r>
              <a:rPr lang="en-US" b="1" dirty="0" err="1" smtClean="0">
                <a:latin typeface="CG Times" pitchFamily="18" charset="0"/>
                <a:cs typeface="Times New Roman" pitchFamily="18" charset="0"/>
              </a:rPr>
              <a:t>Hcl</a:t>
            </a:r>
            <a:r>
              <a:rPr lang="en-US" b="1" dirty="0" smtClean="0">
                <a:latin typeface="CG Times" pitchFamily="18" charset="0"/>
                <a:cs typeface="Times New Roman" pitchFamily="18" charset="0"/>
              </a:rPr>
              <a:t> </a:t>
            </a:r>
            <a:r>
              <a:rPr lang="en-US" b="1" dirty="0">
                <a:latin typeface="CG Times" pitchFamily="18" charset="0"/>
                <a:cs typeface="Times New Roman" pitchFamily="18" charset="0"/>
              </a:rPr>
              <a:t>(in stomach)</a:t>
            </a:r>
            <a:r>
              <a:rPr lang="en-US" b="1" dirty="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b="1">
                <a:solidFill>
                  <a:schemeClr val="accent2"/>
                </a:solidFill>
              </a:rPr>
              <a:t>Sodium</a:t>
            </a:r>
          </a:p>
        </p:txBody>
      </p:sp>
      <p:sp>
        <p:nvSpPr>
          <p:cNvPr id="217091" name="Rectangle 3"/>
          <p:cNvSpPr>
            <a:spLocks noGrp="1" noChangeArrowheads="1"/>
          </p:cNvSpPr>
          <p:nvPr>
            <p:ph sz="quarter" idx="1"/>
          </p:nvPr>
        </p:nvSpPr>
        <p:spPr/>
        <p:txBody>
          <a:bodyPr/>
          <a:lstStyle/>
          <a:p>
            <a:r>
              <a:rPr lang="en-US" b="1" dirty="0">
                <a:latin typeface="CG Times" pitchFamily="18" charset="0"/>
                <a:cs typeface="Times New Roman" pitchFamily="18" charset="0"/>
              </a:rPr>
              <a:t>Requirement</a:t>
            </a:r>
            <a:endParaRPr lang="en-US" b="1" dirty="0">
              <a:cs typeface="Times New Roman" pitchFamily="18" charset="0"/>
            </a:endParaRPr>
          </a:p>
          <a:p>
            <a:pPr lvl="1"/>
            <a:r>
              <a:rPr lang="en-US" b="1" dirty="0" smtClean="0">
                <a:latin typeface="CG Times" pitchFamily="18" charset="0"/>
                <a:cs typeface="Times New Roman" pitchFamily="18" charset="0"/>
              </a:rPr>
              <a:t> Commonly </a:t>
            </a:r>
            <a:r>
              <a:rPr lang="en-US" b="1" dirty="0">
                <a:latin typeface="CG Times" pitchFamily="18" charset="0"/>
                <a:cs typeface="Times New Roman" pitchFamily="18" charset="0"/>
              </a:rPr>
              <a:t>required as supplement</a:t>
            </a:r>
            <a:endParaRPr lang="en-US" b="1" dirty="0">
              <a:cs typeface="Times New Roman" pitchFamily="18" charset="0"/>
            </a:endParaRPr>
          </a:p>
          <a:p>
            <a:pPr lvl="1"/>
            <a:r>
              <a:rPr lang="en-US" b="1" dirty="0" smtClean="0">
                <a:latin typeface="CG Times" pitchFamily="18" charset="0"/>
                <a:cs typeface="Times New Roman" pitchFamily="18" charset="0"/>
              </a:rPr>
              <a:t> </a:t>
            </a:r>
            <a:r>
              <a:rPr lang="en-US" b="1" dirty="0">
                <a:latin typeface="CG Times" pitchFamily="18" charset="0"/>
                <a:cs typeface="Times New Roman" pitchFamily="18" charset="0"/>
              </a:rPr>
              <a:t>Daily secretion into G.I. tract 4-5 times dietary intake.</a:t>
            </a:r>
            <a:endParaRPr lang="en-US" b="1" dirty="0">
              <a:cs typeface="Times New Roman" pitchFamily="18" charset="0"/>
            </a:endParaRPr>
          </a:p>
          <a:p>
            <a:pPr lvl="1"/>
            <a:r>
              <a:rPr lang="en-US" b="1" dirty="0" smtClean="0">
                <a:latin typeface="CG Times" pitchFamily="18" charset="0"/>
                <a:cs typeface="Times New Roman" pitchFamily="18" charset="0"/>
              </a:rPr>
              <a:t> </a:t>
            </a:r>
            <a:r>
              <a:rPr lang="en-US" b="1" dirty="0">
                <a:latin typeface="CG Times" pitchFamily="18" charset="0"/>
                <a:cs typeface="Times New Roman" pitchFamily="18" charset="0"/>
              </a:rPr>
              <a:t>About 1% of dairy concentrate</a:t>
            </a:r>
            <a:endParaRPr lang="en-US" b="1" dirty="0">
              <a:cs typeface="Times New Roman" pitchFamily="18" charset="0"/>
            </a:endParaRPr>
          </a:p>
          <a:p>
            <a:endParaRPr lang="en-US" sz="28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b="1">
                <a:solidFill>
                  <a:schemeClr val="accent2"/>
                </a:solidFill>
              </a:rPr>
              <a:t>Sodium</a:t>
            </a:r>
          </a:p>
        </p:txBody>
      </p:sp>
      <p:sp>
        <p:nvSpPr>
          <p:cNvPr id="218115" name="Rectangle 3"/>
          <p:cNvSpPr>
            <a:spLocks noGrp="1" noChangeArrowheads="1"/>
          </p:cNvSpPr>
          <p:nvPr>
            <p:ph sz="quarter" idx="1"/>
          </p:nvPr>
        </p:nvSpPr>
        <p:spPr/>
        <p:txBody>
          <a:bodyPr/>
          <a:lstStyle/>
          <a:p>
            <a:pPr>
              <a:buFontTx/>
              <a:buNone/>
            </a:pPr>
            <a:r>
              <a:rPr lang="en-US" b="1">
                <a:latin typeface="CG Times" pitchFamily="18" charset="0"/>
                <a:cs typeface="Times New Roman" pitchFamily="18" charset="0"/>
              </a:rPr>
              <a:t>Deficiency</a:t>
            </a:r>
            <a:endParaRPr lang="en-US" b="1">
              <a:cs typeface="Times New Roman" pitchFamily="18" charset="0"/>
            </a:endParaRPr>
          </a:p>
          <a:p>
            <a:pPr>
              <a:buFontTx/>
              <a:buNone/>
            </a:pPr>
            <a:r>
              <a:rPr lang="en-US" b="1">
                <a:latin typeface="CG Times" pitchFamily="18" charset="0"/>
                <a:cs typeface="Times New Roman" pitchFamily="18" charset="0"/>
              </a:rPr>
              <a:t>a.	Sodium</a:t>
            </a:r>
            <a:endParaRPr lang="en-US" b="1">
              <a:cs typeface="Times New Roman" pitchFamily="18" charset="0"/>
            </a:endParaRPr>
          </a:p>
          <a:p>
            <a:pPr>
              <a:buFontTx/>
              <a:buNone/>
            </a:pPr>
            <a:r>
              <a:rPr lang="en-US" b="1">
                <a:latin typeface="CG Times" pitchFamily="18" charset="0"/>
                <a:cs typeface="Times New Roman" pitchFamily="18" charset="0"/>
              </a:rPr>
              <a:t>(1)	reduced growth rate and feed efficiency</a:t>
            </a:r>
            <a:endParaRPr lang="en-US" b="1">
              <a:cs typeface="Times New Roman" pitchFamily="18" charset="0"/>
            </a:endParaRPr>
          </a:p>
          <a:p>
            <a:pPr>
              <a:buFontTx/>
              <a:buNone/>
            </a:pPr>
            <a:r>
              <a:rPr lang="en-US" b="1">
                <a:latin typeface="CG Times" pitchFamily="18" charset="0"/>
                <a:cs typeface="Times New Roman" pitchFamily="18" charset="0"/>
              </a:rPr>
              <a:t>(2)	reduced milk production</a:t>
            </a:r>
            <a:endParaRPr lang="en-US" b="1">
              <a:cs typeface="Times New Roman" pitchFamily="18" charset="0"/>
            </a:endParaRPr>
          </a:p>
          <a:p>
            <a:pPr>
              <a:buFontTx/>
              <a:buNone/>
            </a:pPr>
            <a:r>
              <a:rPr lang="en-US" b="1">
                <a:latin typeface="CG Times" pitchFamily="18" charset="0"/>
                <a:cs typeface="Times New Roman" pitchFamily="18" charset="0"/>
              </a:rPr>
              <a:t>(3)	reduced appetite</a:t>
            </a:r>
            <a:endParaRPr lang="en-US" b="1">
              <a:cs typeface="Times New Roman" pitchFamily="18" charset="0"/>
            </a:endParaRPr>
          </a:p>
          <a:p>
            <a:pPr>
              <a:buFontTx/>
              <a:buNone/>
            </a:pPr>
            <a:r>
              <a:rPr lang="en-US" b="1">
                <a:latin typeface="CG Times" pitchFamily="18" charset="0"/>
                <a:cs typeface="Times New Roman" pitchFamily="18" charset="0"/>
              </a:rPr>
              <a:t>(4)	weight loss</a:t>
            </a:r>
            <a:endParaRPr lang="en-US" b="1">
              <a:cs typeface="Times New Roman" pitchFamily="18" charset="0"/>
            </a:endParaRPr>
          </a:p>
          <a:p>
            <a:pPr>
              <a:buFontTx/>
              <a:buNone/>
            </a:pPr>
            <a:r>
              <a:rPr lang="en-US" b="1">
                <a:latin typeface="CG Times" pitchFamily="18" charset="0"/>
                <a:cs typeface="Times New Roman" pitchFamily="18" charset="0"/>
              </a:rPr>
              <a:t>	Not very specific symptoms</a:t>
            </a:r>
            <a:r>
              <a:rPr lang="en-US" b="1"/>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b="1">
                <a:solidFill>
                  <a:schemeClr val="accent2"/>
                </a:solidFill>
              </a:rPr>
              <a:t>Sodium</a:t>
            </a:r>
          </a:p>
        </p:txBody>
      </p:sp>
      <p:sp>
        <p:nvSpPr>
          <p:cNvPr id="219139" name="Rectangle 3"/>
          <p:cNvSpPr>
            <a:spLocks noGrp="1" noChangeArrowheads="1"/>
          </p:cNvSpPr>
          <p:nvPr>
            <p:ph sz="quarter" idx="1"/>
          </p:nvPr>
        </p:nvSpPr>
        <p:spPr/>
        <p:txBody>
          <a:bodyPr/>
          <a:lstStyle/>
          <a:p>
            <a:r>
              <a:rPr lang="en-US" b="1" dirty="0">
                <a:latin typeface="CG Times" pitchFamily="18" charset="0"/>
                <a:cs typeface="Times New Roman" pitchFamily="18" charset="0"/>
              </a:rPr>
              <a:t>Toxicity</a:t>
            </a:r>
            <a:endParaRPr lang="en-US" b="1" dirty="0">
              <a:cs typeface="Times New Roman" pitchFamily="18" charset="0"/>
            </a:endParaRPr>
          </a:p>
          <a:p>
            <a:r>
              <a:rPr lang="en-US" b="1" dirty="0" smtClean="0">
                <a:latin typeface="CG Times" pitchFamily="18" charset="0"/>
                <a:cs typeface="Times New Roman" pitchFamily="18" charset="0"/>
              </a:rPr>
              <a:t>Animals </a:t>
            </a:r>
            <a:r>
              <a:rPr lang="en-US" b="1" dirty="0">
                <a:latin typeface="CG Times" pitchFamily="18" charset="0"/>
                <a:cs typeface="Times New Roman" pitchFamily="18" charset="0"/>
              </a:rPr>
              <a:t>will not eat too much as long as good water is available and they have not been deprived.</a:t>
            </a:r>
            <a:endParaRPr lang="en-US" b="1" dirty="0">
              <a:cs typeface="Times New Roman" pitchFamily="18" charset="0"/>
            </a:endParaRPr>
          </a:p>
          <a:p>
            <a:r>
              <a:rPr lang="en-US" b="1" dirty="0" smtClean="0">
                <a:latin typeface="CG Times" pitchFamily="18" charset="0"/>
                <a:cs typeface="Times New Roman" pitchFamily="18" charset="0"/>
              </a:rPr>
              <a:t>Salt </a:t>
            </a:r>
            <a:r>
              <a:rPr lang="en-US" b="1" dirty="0">
                <a:latin typeface="CG Times" pitchFamily="18" charset="0"/>
                <a:cs typeface="Times New Roman" pitchFamily="18" charset="0"/>
              </a:rPr>
              <a:t>and protein supplement can be used to self-feed the supplement.  Need water available and will get increased urine output.</a:t>
            </a:r>
            <a:endParaRPr lang="en-US" b="1" dirty="0">
              <a:cs typeface="Times New Roman" pitchFamily="18" charset="0"/>
            </a:endParaRPr>
          </a:p>
          <a:p>
            <a:pPr>
              <a:buFontTx/>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766E65F0"/>
          <p:cNvPicPr>
            <a:picLocks noChangeAspect="1" noChangeArrowheads="1"/>
          </p:cNvPicPr>
          <p:nvPr/>
        </p:nvPicPr>
        <p:blipFill>
          <a:blip r:embed="rId2" cstate="print">
            <a:lum bright="-12000" contrast="24000"/>
          </a:blip>
          <a:srcRect/>
          <a:stretch>
            <a:fillRect/>
          </a:stretch>
        </p:blipFill>
        <p:spPr bwMode="auto">
          <a:xfrm>
            <a:off x="0" y="0"/>
            <a:ext cx="9144000"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b="1">
                <a:solidFill>
                  <a:schemeClr val="accent2"/>
                </a:solidFill>
              </a:rPr>
              <a:t>Potassium (K)</a:t>
            </a:r>
          </a:p>
        </p:txBody>
      </p:sp>
      <p:sp>
        <p:nvSpPr>
          <p:cNvPr id="221187" name="Rectangle 3"/>
          <p:cNvSpPr>
            <a:spLocks noGrp="1" noChangeArrowheads="1"/>
          </p:cNvSpPr>
          <p:nvPr>
            <p:ph sz="quarter" idx="1"/>
          </p:nvPr>
        </p:nvSpPr>
        <p:spPr/>
        <p:txBody>
          <a:bodyPr/>
          <a:lstStyle/>
          <a:p>
            <a:r>
              <a:rPr lang="en-US" b="1" dirty="0">
                <a:latin typeface="CG Times" pitchFamily="18" charset="0"/>
                <a:cs typeface="Times New Roman" pitchFamily="18" charset="0"/>
              </a:rPr>
              <a:t>Functions</a:t>
            </a:r>
            <a:endParaRPr lang="en-US" b="1" dirty="0">
              <a:cs typeface="Times New Roman" pitchFamily="18" charset="0"/>
            </a:endParaRPr>
          </a:p>
          <a:p>
            <a:r>
              <a:rPr lang="en-US" b="1" dirty="0" smtClean="0">
                <a:latin typeface="CG Times" pitchFamily="18" charset="0"/>
                <a:cs typeface="Times New Roman" pitchFamily="18" charset="0"/>
              </a:rPr>
              <a:t>osmotic </a:t>
            </a:r>
            <a:r>
              <a:rPr lang="en-US" b="1" dirty="0">
                <a:latin typeface="CG Times" pitchFamily="18" charset="0"/>
                <a:cs typeface="Times New Roman" pitchFamily="18" charset="0"/>
              </a:rPr>
              <a:t>equilibrium</a:t>
            </a:r>
            <a:endParaRPr lang="en-US" b="1" dirty="0">
              <a:cs typeface="Times New Roman" pitchFamily="18" charset="0"/>
            </a:endParaRPr>
          </a:p>
          <a:p>
            <a:r>
              <a:rPr lang="en-US" b="1" dirty="0" smtClean="0">
                <a:latin typeface="CG Times" pitchFamily="18" charset="0"/>
                <a:cs typeface="Times New Roman" pitchFamily="18" charset="0"/>
              </a:rPr>
              <a:t>acid </a:t>
            </a:r>
            <a:r>
              <a:rPr lang="en-US" b="1" dirty="0">
                <a:latin typeface="CG Times" pitchFamily="18" charset="0"/>
                <a:cs typeface="Times New Roman" pitchFamily="18" charset="0"/>
              </a:rPr>
              <a:t>base balance</a:t>
            </a:r>
            <a:endParaRPr lang="en-US" b="1" dirty="0">
              <a:cs typeface="Times New Roman" pitchFamily="18" charset="0"/>
            </a:endParaRPr>
          </a:p>
          <a:p>
            <a:r>
              <a:rPr lang="en-US" b="1" dirty="0" smtClean="0">
                <a:latin typeface="CG Times" pitchFamily="18" charset="0"/>
                <a:cs typeface="Times New Roman" pitchFamily="18" charset="0"/>
              </a:rPr>
              <a:t>nerve </a:t>
            </a:r>
            <a:r>
              <a:rPr lang="en-US" b="1" dirty="0">
                <a:latin typeface="CG Times" pitchFamily="18" charset="0"/>
                <a:cs typeface="Times New Roman" pitchFamily="18" charset="0"/>
              </a:rPr>
              <a:t>excitability</a:t>
            </a:r>
            <a:endParaRPr lang="en-US" b="1" dirty="0">
              <a:cs typeface="Times New Roman" pitchFamily="18" charset="0"/>
            </a:endParaRPr>
          </a:p>
          <a:p>
            <a:r>
              <a:rPr lang="en-US" b="1" dirty="0" smtClean="0">
                <a:latin typeface="CG Times" pitchFamily="18" charset="0"/>
                <a:cs typeface="Times New Roman" pitchFamily="18" charset="0"/>
              </a:rPr>
              <a:t>digestion</a:t>
            </a:r>
            <a:endParaRPr lang="en-US" dirty="0">
              <a:cs typeface="Times New Roman" pitchFamily="18" charset="0"/>
            </a:endParaRPr>
          </a:p>
          <a:p>
            <a:pPr>
              <a:buFontTx/>
              <a:buNone/>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a:bodyPr>
          <a:lstStyle/>
          <a:p>
            <a:r>
              <a:rPr lang="en-US" dirty="0" smtClean="0">
                <a:solidFill>
                  <a:srgbClr val="996633"/>
                </a:solidFill>
                <a:latin typeface="Albany AMT" pitchFamily="34" charset="0"/>
                <a:cs typeface="Albany AMT" pitchFamily="34" charset="0"/>
              </a:rPr>
              <a:t>Potassium Deficiency</a:t>
            </a:r>
            <a:endParaRPr lang="en-US" dirty="0">
              <a:solidFill>
                <a:srgbClr val="996633"/>
              </a:solidFill>
              <a:latin typeface="Albany AMT" pitchFamily="34" charset="0"/>
              <a:cs typeface="Albany AMT" pitchFamily="34" charset="0"/>
            </a:endParaRPr>
          </a:p>
        </p:txBody>
      </p:sp>
      <p:sp>
        <p:nvSpPr>
          <p:cNvPr id="222211" name="Rectangle 3"/>
          <p:cNvSpPr>
            <a:spLocks noGrp="1" noChangeArrowheads="1"/>
          </p:cNvSpPr>
          <p:nvPr>
            <p:ph sz="quarter" idx="1"/>
          </p:nvPr>
        </p:nvSpPr>
        <p:spPr/>
        <p:txBody>
          <a:bodyPr/>
          <a:lstStyle/>
          <a:p>
            <a:r>
              <a:rPr lang="en-US" b="1" dirty="0" smtClean="0">
                <a:latin typeface="CG Times" pitchFamily="18" charset="0"/>
                <a:cs typeface="Times New Roman" pitchFamily="18" charset="0"/>
              </a:rPr>
              <a:t>Pica </a:t>
            </a:r>
            <a:r>
              <a:rPr lang="en-US" b="1" dirty="0">
                <a:latin typeface="CG Times" pitchFamily="18" charset="0"/>
                <a:cs typeface="Times New Roman" pitchFamily="18" charset="0"/>
              </a:rPr>
              <a:t>(depraved appetite)</a:t>
            </a:r>
            <a:endParaRPr lang="en-US" b="1" dirty="0">
              <a:cs typeface="Times New Roman" pitchFamily="18" charset="0"/>
            </a:endParaRPr>
          </a:p>
          <a:p>
            <a:r>
              <a:rPr lang="en-US" b="1" dirty="0" smtClean="0">
                <a:latin typeface="CG Times" pitchFamily="18" charset="0"/>
                <a:cs typeface="Times New Roman" pitchFamily="18" charset="0"/>
              </a:rPr>
              <a:t>Sheep </a:t>
            </a:r>
            <a:r>
              <a:rPr lang="en-US" b="1" dirty="0">
                <a:latin typeface="CG Times" pitchFamily="18" charset="0"/>
                <a:cs typeface="Times New Roman" pitchFamily="18" charset="0"/>
              </a:rPr>
              <a:t>may bite and pull wool</a:t>
            </a:r>
            <a:endParaRPr lang="en-US" b="1" dirty="0">
              <a:cs typeface="Times New Roman" pitchFamily="18" charset="0"/>
            </a:endParaRPr>
          </a:p>
          <a:p>
            <a:r>
              <a:rPr lang="en-US" b="1" dirty="0" smtClean="0">
                <a:latin typeface="CG Times" pitchFamily="18" charset="0"/>
                <a:cs typeface="Times New Roman" pitchFamily="18" charset="0"/>
              </a:rPr>
              <a:t>Anorexia</a:t>
            </a:r>
            <a:endParaRPr lang="en-US" b="1" dirty="0">
              <a:cs typeface="Times New Roman" pitchFamily="18" charset="0"/>
            </a:endParaRPr>
          </a:p>
          <a:p>
            <a:r>
              <a:rPr lang="en-US" b="1" dirty="0" smtClean="0">
                <a:latin typeface="CG Times" pitchFamily="18" charset="0"/>
                <a:cs typeface="Times New Roman" pitchFamily="18" charset="0"/>
              </a:rPr>
              <a:t>General </a:t>
            </a:r>
            <a:r>
              <a:rPr lang="en-US" b="1" dirty="0">
                <a:latin typeface="CG Times" pitchFamily="18" charset="0"/>
                <a:cs typeface="Times New Roman" pitchFamily="18" charset="0"/>
              </a:rPr>
              <a:t>overall muscle weakness</a:t>
            </a:r>
            <a:endParaRPr lang="en-US" b="1" dirty="0">
              <a:cs typeface="Times New Roman" pitchFamily="18" charset="0"/>
            </a:endParaRPr>
          </a:p>
          <a:p>
            <a:r>
              <a:rPr lang="en-US" b="1" dirty="0" smtClean="0">
                <a:latin typeface="CG Times" pitchFamily="18" charset="0"/>
                <a:cs typeface="Times New Roman" pitchFamily="18" charset="0"/>
              </a:rPr>
              <a:t>Abnormal </a:t>
            </a:r>
            <a:r>
              <a:rPr lang="en-US" b="1" dirty="0">
                <a:latin typeface="CG Times" pitchFamily="18" charset="0"/>
                <a:cs typeface="Times New Roman" pitchFamily="18" charset="0"/>
              </a:rPr>
              <a:t>electrocardiograms</a:t>
            </a:r>
            <a:endParaRPr lang="en-US" b="1" dirty="0">
              <a:cs typeface="Times New Roman" pitchFamily="18" charset="0"/>
            </a:endParaRPr>
          </a:p>
          <a:p>
            <a:r>
              <a:rPr lang="en-US" b="1" dirty="0" smtClean="0">
                <a:latin typeface="CG Times" pitchFamily="18" charset="0"/>
                <a:cs typeface="Times New Roman" pitchFamily="18" charset="0"/>
              </a:rPr>
              <a:t>Higher </a:t>
            </a:r>
            <a:r>
              <a:rPr lang="en-US" b="1" dirty="0" err="1">
                <a:latin typeface="CG Times" pitchFamily="18" charset="0"/>
                <a:cs typeface="Times New Roman" pitchFamily="18" charset="0"/>
              </a:rPr>
              <a:t>hematocrit</a:t>
            </a:r>
            <a:r>
              <a:rPr lang="en-US" b="1" dirty="0">
                <a:latin typeface="CG Times" pitchFamily="18" charset="0"/>
                <a:cs typeface="Times New Roman" pitchFamily="18" charset="0"/>
              </a:rPr>
              <a:t> reading</a:t>
            </a:r>
            <a:endParaRPr lang="en-US" dirty="0">
              <a:cs typeface="Times New Roman" pitchFamily="18" charset="0"/>
            </a:endParaRPr>
          </a:p>
          <a:p>
            <a:pPr>
              <a:buFontTx/>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b="1">
                <a:solidFill>
                  <a:schemeClr val="accent2"/>
                </a:solidFill>
              </a:rPr>
              <a:t>Potassium</a:t>
            </a:r>
          </a:p>
        </p:txBody>
      </p:sp>
      <p:sp>
        <p:nvSpPr>
          <p:cNvPr id="223235" name="Rectangle 3"/>
          <p:cNvSpPr>
            <a:spLocks noGrp="1" noChangeArrowheads="1"/>
          </p:cNvSpPr>
          <p:nvPr>
            <p:ph sz="quarter" idx="1"/>
          </p:nvPr>
        </p:nvSpPr>
        <p:spPr>
          <a:xfrm>
            <a:off x="685800" y="1676400"/>
            <a:ext cx="7772400" cy="990600"/>
          </a:xfrm>
        </p:spPr>
        <p:txBody>
          <a:bodyPr/>
          <a:lstStyle/>
          <a:p>
            <a:pPr>
              <a:lnSpc>
                <a:spcPct val="90000"/>
              </a:lnSpc>
            </a:pPr>
            <a:r>
              <a:rPr lang="en-US" b="1">
                <a:latin typeface="CG Times" pitchFamily="18" charset="0"/>
                <a:cs typeface="Times New Roman" pitchFamily="18" charset="0"/>
              </a:rPr>
              <a:t>Neither deficiency or toxicity is often a practical problem.</a:t>
            </a:r>
            <a:r>
              <a:rPr lang="en-US"/>
              <a:t> </a:t>
            </a:r>
          </a:p>
        </p:txBody>
      </p:sp>
      <p:pic>
        <p:nvPicPr>
          <p:cNvPr id="223236" name="Picture 4" descr="B81CF17E"/>
          <p:cNvPicPr>
            <a:picLocks noChangeAspect="1" noChangeArrowheads="1"/>
          </p:cNvPicPr>
          <p:nvPr/>
        </p:nvPicPr>
        <p:blipFill>
          <a:blip r:embed="rId2" cstate="print">
            <a:lum bright="12000" contrast="-24000"/>
          </a:blip>
          <a:srcRect/>
          <a:stretch>
            <a:fillRect/>
          </a:stretch>
        </p:blipFill>
        <p:spPr bwMode="auto">
          <a:xfrm>
            <a:off x="0" y="2667000"/>
            <a:ext cx="9144000" cy="4191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b="1">
                <a:solidFill>
                  <a:schemeClr val="accent2"/>
                </a:solidFill>
              </a:rPr>
              <a:t>Vitamins</a:t>
            </a:r>
          </a:p>
        </p:txBody>
      </p:sp>
      <p:sp>
        <p:nvSpPr>
          <p:cNvPr id="172035" name="Rectangle 3"/>
          <p:cNvSpPr>
            <a:spLocks noGrp="1" noChangeArrowheads="1"/>
          </p:cNvSpPr>
          <p:nvPr>
            <p:ph sz="quarter" idx="1"/>
          </p:nvPr>
        </p:nvSpPr>
        <p:spPr/>
        <p:txBody>
          <a:bodyPr/>
          <a:lstStyle/>
          <a:p>
            <a:pPr>
              <a:buFont typeface="Wingdings" pitchFamily="2" charset="2"/>
              <a:buChar char="§"/>
            </a:pPr>
            <a:r>
              <a:rPr lang="en-US" b="1" dirty="0">
                <a:effectLst>
                  <a:outerShdw blurRad="38100" dist="38100" dir="2700000" algn="tl">
                    <a:srgbClr val="C0C0C0"/>
                  </a:outerShdw>
                </a:effectLst>
              </a:rPr>
              <a:t>Function</a:t>
            </a:r>
          </a:p>
          <a:p>
            <a:pPr>
              <a:buFont typeface="Wingdings" pitchFamily="2" charset="2"/>
              <a:buChar char="§"/>
            </a:pPr>
            <a:r>
              <a:rPr lang="en-US" b="1" dirty="0">
                <a:effectLst>
                  <a:outerShdw blurRad="38100" dist="38100" dir="2700000" algn="tl">
                    <a:srgbClr val="C0C0C0"/>
                  </a:outerShdw>
                </a:effectLst>
              </a:rPr>
              <a:t>Deficiencies</a:t>
            </a:r>
          </a:p>
          <a:p>
            <a:pPr>
              <a:buFont typeface="Wingdings" pitchFamily="2" charset="2"/>
              <a:buChar char="§"/>
            </a:pPr>
            <a:r>
              <a:rPr lang="en-US" b="1" dirty="0">
                <a:effectLst>
                  <a:outerShdw blurRad="38100" dist="38100" dir="2700000" algn="tl">
                    <a:srgbClr val="C0C0C0"/>
                  </a:outerShdw>
                </a:effectLst>
              </a:rPr>
              <a:t>Species  affected</a:t>
            </a:r>
          </a:p>
          <a:p>
            <a:pPr>
              <a:buFont typeface="Wingdings" pitchFamily="2" charset="2"/>
              <a:buChar char="§"/>
            </a:pPr>
            <a:r>
              <a:rPr lang="en-US" b="1" dirty="0">
                <a:effectLst>
                  <a:outerShdw blurRad="38100" dist="38100" dir="2700000" algn="tl">
                    <a:srgbClr val="C0C0C0"/>
                  </a:outerShdw>
                </a:effectLst>
              </a:rPr>
              <a:t>Feed  sources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178E1A3C"/>
          <p:cNvPicPr>
            <a:picLocks noChangeAspect="1" noChangeArrowheads="1"/>
          </p:cNvPicPr>
          <p:nvPr/>
        </p:nvPicPr>
        <p:blipFill>
          <a:blip r:embed="rId2" cstate="print">
            <a:lum contrast="6000"/>
          </a:blip>
          <a:srcRect/>
          <a:stretch>
            <a:fillRect/>
          </a:stretch>
        </p:blipFill>
        <p:spPr bwMode="auto">
          <a:xfrm>
            <a:off x="0" y="0"/>
            <a:ext cx="9144000" cy="6858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b="1">
                <a:solidFill>
                  <a:schemeClr val="accent2"/>
                </a:solidFill>
              </a:rPr>
              <a:t>Calcium</a:t>
            </a:r>
          </a:p>
        </p:txBody>
      </p:sp>
      <p:sp>
        <p:nvSpPr>
          <p:cNvPr id="227331" name="Rectangle 3"/>
          <p:cNvSpPr>
            <a:spLocks noGrp="1" noChangeArrowheads="1"/>
          </p:cNvSpPr>
          <p:nvPr>
            <p:ph sz="quarter" idx="1"/>
          </p:nvPr>
        </p:nvSpPr>
        <p:spPr/>
        <p:txBody>
          <a:bodyPr/>
          <a:lstStyle/>
          <a:p>
            <a:pPr>
              <a:lnSpc>
                <a:spcPct val="90000"/>
              </a:lnSpc>
            </a:pPr>
            <a:r>
              <a:rPr lang="en-US" sz="2800" b="1" dirty="0">
                <a:latin typeface="CG Times" pitchFamily="18" charset="0"/>
                <a:cs typeface="Times New Roman" pitchFamily="18" charset="0"/>
              </a:rPr>
              <a:t>Bone storage.</a:t>
            </a:r>
            <a:endParaRPr lang="en-US" sz="2800" b="1" dirty="0">
              <a:cs typeface="Times New Roman" pitchFamily="18" charset="0"/>
            </a:endParaRPr>
          </a:p>
          <a:p>
            <a:pPr>
              <a:lnSpc>
                <a:spcPct val="90000"/>
              </a:lnSpc>
            </a:pPr>
            <a:r>
              <a:rPr lang="en-US" sz="2800" b="1" dirty="0" smtClean="0">
                <a:latin typeface="CG Times" pitchFamily="18" charset="0"/>
                <a:cs typeface="Times New Roman" pitchFamily="18" charset="0"/>
              </a:rPr>
              <a:t>99</a:t>
            </a:r>
            <a:r>
              <a:rPr lang="en-US" sz="2800" b="1" dirty="0">
                <a:latin typeface="CG Times" pitchFamily="18" charset="0"/>
                <a:cs typeface="Times New Roman" pitchFamily="18" charset="0"/>
              </a:rPr>
              <a:t>% of stored calcium is in bone and teeth</a:t>
            </a:r>
            <a:endParaRPr lang="en-US" sz="2800" b="1" dirty="0">
              <a:cs typeface="Times New Roman" pitchFamily="18" charset="0"/>
            </a:endParaRPr>
          </a:p>
          <a:p>
            <a:pPr>
              <a:lnSpc>
                <a:spcPct val="90000"/>
              </a:lnSpc>
            </a:pPr>
            <a:r>
              <a:rPr lang="en-US" sz="2800" b="1" dirty="0" smtClean="0">
                <a:latin typeface="CG Times" pitchFamily="18" charset="0"/>
                <a:cs typeface="Times New Roman" pitchFamily="18" charset="0"/>
              </a:rPr>
              <a:t>found </a:t>
            </a:r>
            <a:r>
              <a:rPr lang="en-US" sz="2800" b="1" dirty="0">
                <a:latin typeface="CG Times" pitchFamily="18" charset="0"/>
                <a:cs typeface="Times New Roman" pitchFamily="18" charset="0"/>
              </a:rPr>
              <a:t>in bone as </a:t>
            </a:r>
            <a:r>
              <a:rPr lang="en-US" sz="2800" b="1" dirty="0" err="1">
                <a:latin typeface="CG Times" pitchFamily="18" charset="0"/>
                <a:cs typeface="Times New Roman" pitchFamily="18" charset="0"/>
              </a:rPr>
              <a:t>hydroxyapatite</a:t>
            </a:r>
            <a:r>
              <a:rPr lang="en-US" sz="2800" b="1" dirty="0">
                <a:latin typeface="CG Times" pitchFamily="18" charset="0"/>
                <a:cs typeface="Times New Roman" pitchFamily="18" charset="0"/>
              </a:rPr>
              <a:t> in 2:1 ratio with P.</a:t>
            </a:r>
            <a:endParaRPr lang="en-US" sz="2800" b="1" dirty="0">
              <a:cs typeface="Times New Roman" pitchFamily="18" charset="0"/>
            </a:endParaRPr>
          </a:p>
          <a:p>
            <a:pPr>
              <a:lnSpc>
                <a:spcPct val="90000"/>
              </a:lnSpc>
              <a:buFontTx/>
              <a:buNone/>
            </a:pPr>
            <a:endParaRPr lang="en-US" sz="2800"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b="1">
                <a:solidFill>
                  <a:schemeClr val="accent2"/>
                </a:solidFill>
              </a:rPr>
              <a:t>Calcium (Ca)</a:t>
            </a:r>
          </a:p>
        </p:txBody>
      </p:sp>
      <p:sp>
        <p:nvSpPr>
          <p:cNvPr id="225283" name="Rectangle 3"/>
          <p:cNvSpPr>
            <a:spLocks noGrp="1" noChangeArrowheads="1"/>
          </p:cNvSpPr>
          <p:nvPr>
            <p:ph sz="quarter" idx="1"/>
          </p:nvPr>
        </p:nvSpPr>
        <p:spPr/>
        <p:txBody>
          <a:bodyPr/>
          <a:lstStyle/>
          <a:p>
            <a:r>
              <a:rPr lang="en-US" b="1" dirty="0">
                <a:latin typeface="CG Times" pitchFamily="18" charset="0"/>
                <a:cs typeface="Times New Roman" pitchFamily="18" charset="0"/>
              </a:rPr>
              <a:t>Functions</a:t>
            </a:r>
            <a:endParaRPr lang="en-US" b="1" dirty="0">
              <a:cs typeface="Times New Roman" pitchFamily="18" charset="0"/>
            </a:endParaRPr>
          </a:p>
          <a:p>
            <a:r>
              <a:rPr lang="en-US" b="1" dirty="0" smtClean="0">
                <a:latin typeface="CG Times" pitchFamily="18" charset="0"/>
                <a:cs typeface="Times New Roman" pitchFamily="18" charset="0"/>
              </a:rPr>
              <a:t>Bone </a:t>
            </a:r>
            <a:r>
              <a:rPr lang="en-US" b="1" dirty="0">
                <a:latin typeface="CG Times" pitchFamily="18" charset="0"/>
                <a:cs typeface="Times New Roman" pitchFamily="18" charset="0"/>
              </a:rPr>
              <a:t>mineral</a:t>
            </a:r>
            <a:endParaRPr lang="en-US" b="1" dirty="0">
              <a:cs typeface="Times New Roman" pitchFamily="18" charset="0"/>
            </a:endParaRPr>
          </a:p>
          <a:p>
            <a:r>
              <a:rPr lang="en-US" b="1" dirty="0" smtClean="0">
                <a:latin typeface="CG Times" pitchFamily="18" charset="0"/>
                <a:cs typeface="Times New Roman" pitchFamily="18" charset="0"/>
              </a:rPr>
              <a:t>Milk </a:t>
            </a:r>
            <a:r>
              <a:rPr lang="en-US" b="1" dirty="0">
                <a:latin typeface="CG Times" pitchFamily="18" charset="0"/>
                <a:cs typeface="Times New Roman" pitchFamily="18" charset="0"/>
              </a:rPr>
              <a:t>and Egg shell mineral</a:t>
            </a:r>
            <a:endParaRPr lang="en-US" b="1" dirty="0">
              <a:cs typeface="Times New Roman" pitchFamily="18" charset="0"/>
            </a:endParaRPr>
          </a:p>
          <a:p>
            <a:r>
              <a:rPr lang="en-US" b="1" dirty="0" smtClean="0">
                <a:latin typeface="CG Times" pitchFamily="18" charset="0"/>
                <a:cs typeface="Times New Roman" pitchFamily="18" charset="0"/>
              </a:rPr>
              <a:t>Muscle </a:t>
            </a:r>
            <a:r>
              <a:rPr lang="en-US" b="1" dirty="0">
                <a:latin typeface="CG Times" pitchFamily="18" charset="0"/>
                <a:cs typeface="Times New Roman" pitchFamily="18" charset="0"/>
              </a:rPr>
              <a:t>contraction</a:t>
            </a:r>
            <a:endParaRPr lang="en-US" b="1" dirty="0">
              <a:cs typeface="Times New Roman" pitchFamily="18" charset="0"/>
            </a:endParaRPr>
          </a:p>
          <a:p>
            <a:r>
              <a:rPr lang="en-US" b="1" dirty="0" smtClean="0">
                <a:latin typeface="CG Times" pitchFamily="18" charset="0"/>
                <a:cs typeface="Times New Roman" pitchFamily="18" charset="0"/>
              </a:rPr>
              <a:t>Blood </a:t>
            </a:r>
            <a:r>
              <a:rPr lang="en-US" b="1" dirty="0">
                <a:latin typeface="CG Times" pitchFamily="18" charset="0"/>
                <a:cs typeface="Times New Roman" pitchFamily="18" charset="0"/>
              </a:rPr>
              <a:t>clotting</a:t>
            </a:r>
          </a:p>
          <a:p>
            <a:r>
              <a:rPr lang="en-US" b="1" dirty="0">
                <a:latin typeface="CG Times" pitchFamily="18" charset="0"/>
                <a:cs typeface="Times New Roman" pitchFamily="18" charset="0"/>
              </a:rPr>
              <a:t>Cell signal transduction</a:t>
            </a:r>
            <a:endParaRPr lang="en-US" b="1" dirty="0">
              <a:cs typeface="Times New Roman" pitchFamily="18" charset="0"/>
            </a:endParaRP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b="1">
                <a:solidFill>
                  <a:schemeClr val="accent2"/>
                </a:solidFill>
              </a:rPr>
              <a:t>Calcium</a:t>
            </a:r>
          </a:p>
        </p:txBody>
      </p:sp>
      <p:sp>
        <p:nvSpPr>
          <p:cNvPr id="226307" name="Rectangle 3"/>
          <p:cNvSpPr>
            <a:spLocks noGrp="1" noChangeArrowheads="1"/>
          </p:cNvSpPr>
          <p:nvPr>
            <p:ph sz="quarter" idx="1"/>
          </p:nvPr>
        </p:nvSpPr>
        <p:spPr/>
        <p:txBody>
          <a:bodyPr/>
          <a:lstStyle/>
          <a:p>
            <a:pPr>
              <a:lnSpc>
                <a:spcPct val="90000"/>
              </a:lnSpc>
            </a:pPr>
            <a:r>
              <a:rPr lang="en-US" sz="2800" b="1" dirty="0">
                <a:effectLst>
                  <a:outerShdw blurRad="38100" dist="38100" dir="2700000" algn="tl">
                    <a:srgbClr val="C0C0C0"/>
                  </a:outerShdw>
                </a:effectLst>
                <a:latin typeface="CG Times" pitchFamily="18" charset="0"/>
                <a:cs typeface="Times New Roman" pitchFamily="18" charset="0"/>
              </a:rPr>
              <a:t>Absorption, storage and </a:t>
            </a:r>
            <a:r>
              <a:rPr lang="en-US" sz="2800" b="1" dirty="0" smtClean="0">
                <a:effectLst>
                  <a:outerShdw blurRad="38100" dist="38100" dir="2700000" algn="tl">
                    <a:srgbClr val="C0C0C0"/>
                  </a:outerShdw>
                </a:effectLst>
                <a:latin typeface="CG Times" pitchFamily="18" charset="0"/>
                <a:cs typeface="Times New Roman" pitchFamily="18" charset="0"/>
              </a:rPr>
              <a:t>control</a:t>
            </a:r>
          </a:p>
          <a:p>
            <a:pPr>
              <a:lnSpc>
                <a:spcPct val="90000"/>
              </a:lnSpc>
            </a:pPr>
            <a:endParaRPr lang="en-US" sz="2800" b="1" dirty="0">
              <a:effectLst>
                <a:outerShdw blurRad="38100" dist="38100" dir="2700000" algn="tl">
                  <a:srgbClr val="C0C0C0"/>
                </a:outerShdw>
              </a:effectLst>
              <a:cs typeface="Times New Roman" pitchFamily="18" charset="0"/>
            </a:endParaRPr>
          </a:p>
          <a:p>
            <a:pPr lvl="2">
              <a:lnSpc>
                <a:spcPct val="90000"/>
              </a:lnSpc>
              <a:buFont typeface="Wingdings" pitchFamily="2" charset="2"/>
              <a:buChar char="Ø"/>
            </a:pPr>
            <a:r>
              <a:rPr lang="en-US" sz="3200" b="1" dirty="0" smtClean="0">
                <a:effectLst>
                  <a:outerShdw blurRad="38100" dist="38100" dir="2700000" algn="tl">
                    <a:srgbClr val="C0C0C0"/>
                  </a:outerShdw>
                </a:effectLst>
                <a:latin typeface="CG Times" pitchFamily="18" charset="0"/>
                <a:cs typeface="Times New Roman" pitchFamily="18" charset="0"/>
              </a:rPr>
              <a:t>Vitamin </a:t>
            </a:r>
            <a:r>
              <a:rPr lang="en-US" sz="3200" b="1" dirty="0">
                <a:effectLst>
                  <a:outerShdw blurRad="38100" dist="38100" dir="2700000" algn="tl">
                    <a:srgbClr val="C0C0C0"/>
                  </a:outerShdw>
                </a:effectLst>
                <a:latin typeface="CG Times" pitchFamily="18" charset="0"/>
                <a:cs typeface="Times New Roman" pitchFamily="18" charset="0"/>
              </a:rPr>
              <a:t>D required for Ca uptake from G.I. tract.</a:t>
            </a:r>
            <a:endParaRPr lang="en-US" sz="3200" b="1" dirty="0">
              <a:effectLst>
                <a:outerShdw blurRad="38100" dist="38100" dir="2700000" algn="tl">
                  <a:srgbClr val="C0C0C0"/>
                </a:outerShdw>
              </a:effectLst>
              <a:cs typeface="Times New Roman" pitchFamily="18" charset="0"/>
            </a:endParaRPr>
          </a:p>
          <a:p>
            <a:pPr lvl="2">
              <a:lnSpc>
                <a:spcPct val="90000"/>
              </a:lnSpc>
              <a:buFont typeface="Wingdings" pitchFamily="2" charset="2"/>
              <a:buChar char="Ø"/>
            </a:pPr>
            <a:r>
              <a:rPr lang="en-US" sz="3200" b="1" dirty="0" smtClean="0">
                <a:effectLst>
                  <a:outerShdw blurRad="38100" dist="38100" dir="2700000" algn="tl">
                    <a:srgbClr val="C0C0C0"/>
                  </a:outerShdw>
                </a:effectLst>
                <a:latin typeface="CG Times" pitchFamily="18" charset="0"/>
                <a:cs typeface="Times New Roman" pitchFamily="18" charset="0"/>
              </a:rPr>
              <a:t>Ca </a:t>
            </a:r>
            <a:r>
              <a:rPr lang="en-US" sz="3200" b="1" dirty="0">
                <a:effectLst>
                  <a:outerShdw blurRad="38100" dist="38100" dir="2700000" algn="tl">
                    <a:srgbClr val="C0C0C0"/>
                  </a:outerShdw>
                </a:effectLst>
                <a:latin typeface="CG Times" pitchFamily="18" charset="0"/>
                <a:cs typeface="Times New Roman" pitchFamily="18" charset="0"/>
              </a:rPr>
              <a:t>absorption is about 50% (apparent) and decreases as dietary level increases and with animal age.</a:t>
            </a:r>
            <a:endParaRPr lang="en-US" sz="3200" b="1" dirty="0">
              <a:effectLst>
                <a:outerShdw blurRad="38100" dist="38100" dir="2700000" algn="tl">
                  <a:srgbClr val="C0C0C0"/>
                </a:outerShdw>
              </a:effectLst>
              <a:cs typeface="Times New Roman" pitchFamily="18" charset="0"/>
            </a:endParaRPr>
          </a:p>
          <a:p>
            <a:pPr lvl="2">
              <a:lnSpc>
                <a:spcPct val="90000"/>
              </a:lnSpc>
              <a:buFont typeface="Wingdings" pitchFamily="2" charset="2"/>
              <a:buChar char="Ø"/>
            </a:pPr>
            <a:r>
              <a:rPr lang="en-US" sz="3200" b="1" dirty="0" smtClean="0">
                <a:effectLst>
                  <a:outerShdw blurRad="38100" dist="38100" dir="2700000" algn="tl">
                    <a:srgbClr val="C0C0C0"/>
                  </a:outerShdw>
                </a:effectLst>
                <a:latin typeface="CG Times" pitchFamily="18" charset="0"/>
                <a:cs typeface="Times New Roman" pitchFamily="18" charset="0"/>
              </a:rPr>
              <a:t>Lactose </a:t>
            </a:r>
            <a:r>
              <a:rPr lang="en-US" sz="3200" b="1" dirty="0">
                <a:effectLst>
                  <a:outerShdw blurRad="38100" dist="38100" dir="2700000" algn="tl">
                    <a:srgbClr val="C0C0C0"/>
                  </a:outerShdw>
                </a:effectLst>
                <a:latin typeface="CG Times" pitchFamily="18" charset="0"/>
                <a:cs typeface="Times New Roman" pitchFamily="18" charset="0"/>
              </a:rPr>
              <a:t>and lysine will enhance Ca absorption</a:t>
            </a:r>
            <a:r>
              <a:rPr lang="en-US" sz="2200" b="1" dirty="0">
                <a:effectLst>
                  <a:outerShdw blurRad="38100" dist="38100" dir="2700000" algn="tl">
                    <a:srgbClr val="C0C0C0"/>
                  </a:outerShdw>
                </a:effectLst>
                <a:latin typeface="CG Times" pitchFamily="18" charset="0"/>
                <a:cs typeface="Times New Roman" pitchFamily="18" charset="0"/>
              </a:rPr>
              <a:t>.</a:t>
            </a:r>
            <a:endParaRPr lang="en-US" sz="2200" b="1" dirty="0">
              <a:effectLst>
                <a:outerShdw blurRad="38100" dist="38100" dir="2700000" algn="tl">
                  <a:srgbClr val="C0C0C0"/>
                </a:outerShdw>
              </a:effectLst>
              <a:cs typeface="Times New Roman" pitchFamily="18" charset="0"/>
            </a:endParaRPr>
          </a:p>
          <a:p>
            <a:pPr>
              <a:lnSpc>
                <a:spcPct val="90000"/>
              </a:lnSpc>
              <a:buFontTx/>
              <a:buNone/>
            </a:pPr>
            <a:endParaRPr lang="en-US" sz="2800" b="1" dirty="0">
              <a:effectLst>
                <a:outerShdw blurRad="38100" dist="38100" dir="2700000" algn="tl">
                  <a:srgbClr val="C0C0C0"/>
                </a:outerShdw>
              </a:effectLs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t>
            </a:r>
            <a:endParaRPr lang="en-US" dirty="0"/>
          </a:p>
        </p:txBody>
      </p:sp>
      <p:pic>
        <p:nvPicPr>
          <p:cNvPr id="5" name="Picture 4"/>
          <p:cNvPicPr>
            <a:picLocks noChangeAspect="1"/>
          </p:cNvPicPr>
          <p:nvPr/>
        </p:nvPicPr>
        <p:blipFill rotWithShape="1">
          <a:blip r:embed="rId2"/>
          <a:srcRect l="-954" t="67310" r="73506" b="7372"/>
          <a:stretch/>
        </p:blipFill>
        <p:spPr>
          <a:xfrm>
            <a:off x="1600200" y="-609600"/>
            <a:ext cx="2280735" cy="1736367"/>
          </a:xfrm>
          <a:prstGeom prst="rect">
            <a:avLst/>
          </a:prstGeom>
        </p:spPr>
      </p:pic>
      <p:pic>
        <p:nvPicPr>
          <p:cNvPr id="4" name="Picture 3"/>
          <p:cNvPicPr>
            <a:picLocks noChangeAspect="1"/>
          </p:cNvPicPr>
          <p:nvPr/>
        </p:nvPicPr>
        <p:blipFill rotWithShape="1">
          <a:blip r:embed="rId2"/>
          <a:srcRect l="6026" r="1182" b="28200"/>
          <a:stretch/>
        </p:blipFill>
        <p:spPr>
          <a:xfrm>
            <a:off x="286555" y="457200"/>
            <a:ext cx="9545615" cy="6096000"/>
          </a:xfrm>
          <a:prstGeom prst="rect">
            <a:avLst/>
          </a:prstGeom>
        </p:spPr>
      </p:pic>
    </p:spTree>
    <p:extLst>
      <p:ext uri="{BB962C8B-B14F-4D97-AF65-F5344CB8AC3E}">
        <p14:creationId xmlns:p14="http://schemas.microsoft.com/office/powerpoint/2010/main" val="30112873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Absorption</a:t>
            </a:r>
            <a:endParaRPr lang="en-US" dirty="0"/>
          </a:p>
        </p:txBody>
      </p:sp>
      <p:sp>
        <p:nvSpPr>
          <p:cNvPr id="3" name="Content Placeholder 2"/>
          <p:cNvSpPr>
            <a:spLocks noGrp="1"/>
          </p:cNvSpPr>
          <p:nvPr>
            <p:ph idx="1"/>
          </p:nvPr>
        </p:nvSpPr>
        <p:spPr>
          <a:xfrm>
            <a:off x="1143000" y="1676400"/>
            <a:ext cx="6858000" cy="4114800"/>
          </a:xfrm>
        </p:spPr>
        <p:txBody>
          <a:bodyPr/>
          <a:lstStyle/>
          <a:p>
            <a:r>
              <a:rPr lang="en-US" sz="2800" b="1" dirty="0" smtClean="0"/>
              <a:t>Active transport </a:t>
            </a:r>
            <a:r>
              <a:rPr lang="en-US" sz="2800" dirty="0" smtClean="0"/>
              <a:t>in duodenum and jejunum </a:t>
            </a:r>
          </a:p>
          <a:p>
            <a:pPr lvl="1"/>
            <a:r>
              <a:rPr lang="en-US" sz="2400" dirty="0" smtClean="0"/>
              <a:t>Saturable </a:t>
            </a:r>
          </a:p>
          <a:p>
            <a:pPr lvl="1"/>
            <a:r>
              <a:rPr lang="en-US" sz="2400" dirty="0" smtClean="0"/>
              <a:t>Transport Protein: </a:t>
            </a:r>
            <a:r>
              <a:rPr lang="en-US" sz="2400" b="1" dirty="0" smtClean="0"/>
              <a:t>TRPV6 </a:t>
            </a:r>
            <a:r>
              <a:rPr lang="en-US" sz="2400" dirty="0" smtClean="0"/>
              <a:t>(transient receptor potential vanilloid 6)</a:t>
            </a:r>
          </a:p>
          <a:p>
            <a:pPr lvl="1"/>
            <a:r>
              <a:rPr lang="en-US" sz="2400" dirty="0" smtClean="0"/>
              <a:t> </a:t>
            </a:r>
            <a:r>
              <a:rPr lang="en-US" sz="2400" u="sng" dirty="0" smtClean="0"/>
              <a:t>Calbindin (</a:t>
            </a:r>
            <a:r>
              <a:rPr lang="en-US" sz="2400" dirty="0" smtClean="0"/>
              <a:t>cytosolic binding protein; stimulated by vitamin D), shuttles calcium across the cytosol</a:t>
            </a:r>
          </a:p>
          <a:p>
            <a:pPr lvl="1"/>
            <a:r>
              <a:rPr lang="en-US" sz="2400" dirty="0" smtClean="0"/>
              <a:t>*TRPV6 and Calbindin decline with age</a:t>
            </a:r>
          </a:p>
          <a:p>
            <a:r>
              <a:rPr lang="en-US" sz="2800" dirty="0" smtClean="0"/>
              <a:t>Paracellular absorption</a:t>
            </a:r>
          </a:p>
        </p:txBody>
      </p:sp>
    </p:spTree>
    <p:extLst>
      <p:ext uri="{BB962C8B-B14F-4D97-AF65-F5344CB8AC3E}">
        <p14:creationId xmlns:p14="http://schemas.microsoft.com/office/powerpoint/2010/main" val="21138382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r>
              <a:rPr lang="en-US" dirty="0" smtClean="0">
                <a:solidFill>
                  <a:srgbClr val="996633"/>
                </a:solidFill>
                <a:latin typeface="Albertus" pitchFamily="34" charset="0"/>
              </a:rPr>
              <a:t>Calcium </a:t>
            </a:r>
            <a:r>
              <a:rPr lang="en-US" dirty="0" smtClean="0">
                <a:solidFill>
                  <a:srgbClr val="996633"/>
                </a:solidFill>
                <a:latin typeface="Albertus" pitchFamily="34" charset="0"/>
                <a:cs typeface="Times New Roman" pitchFamily="18" charset="0"/>
              </a:rPr>
              <a:t>Deficiency</a:t>
            </a:r>
            <a:endParaRPr lang="en-US" dirty="0">
              <a:solidFill>
                <a:srgbClr val="996633"/>
              </a:solidFill>
              <a:latin typeface="Albertus" pitchFamily="34" charset="0"/>
            </a:endParaRPr>
          </a:p>
        </p:txBody>
      </p:sp>
      <p:sp>
        <p:nvSpPr>
          <p:cNvPr id="228355" name="Rectangle 3"/>
          <p:cNvSpPr>
            <a:spLocks noGrp="1" noChangeArrowheads="1"/>
          </p:cNvSpPr>
          <p:nvPr>
            <p:ph sz="quarter" idx="1"/>
          </p:nvPr>
        </p:nvSpPr>
        <p:spPr/>
        <p:txBody>
          <a:bodyPr/>
          <a:lstStyle/>
          <a:p>
            <a:r>
              <a:rPr lang="en-US" b="1" dirty="0" smtClean="0">
                <a:latin typeface="CG Times" pitchFamily="18" charset="0"/>
                <a:cs typeface="Times New Roman" pitchFamily="18" charset="0"/>
              </a:rPr>
              <a:t>Young </a:t>
            </a:r>
            <a:r>
              <a:rPr lang="en-US" b="1" dirty="0">
                <a:latin typeface="CG Times" pitchFamily="18" charset="0"/>
                <a:cs typeface="Times New Roman" pitchFamily="18" charset="0"/>
              </a:rPr>
              <a:t>- rickets = enlarged joints, bones soft and deformed</a:t>
            </a:r>
            <a:endParaRPr lang="en-US" b="1" dirty="0">
              <a:cs typeface="Times New Roman" pitchFamily="18" charset="0"/>
            </a:endParaRPr>
          </a:p>
          <a:p>
            <a:r>
              <a:rPr lang="en-US" b="1" dirty="0" smtClean="0">
                <a:latin typeface="CG Times" pitchFamily="18" charset="0"/>
                <a:cs typeface="Times New Roman" pitchFamily="18" charset="0"/>
              </a:rPr>
              <a:t>Adult </a:t>
            </a:r>
            <a:r>
              <a:rPr lang="en-US" b="1" dirty="0">
                <a:latin typeface="CG Times" pitchFamily="18" charset="0"/>
                <a:cs typeface="Times New Roman" pitchFamily="18" charset="0"/>
              </a:rPr>
              <a:t>- </a:t>
            </a:r>
            <a:r>
              <a:rPr lang="en-US" b="1" dirty="0" err="1">
                <a:latin typeface="CG Times" pitchFamily="18" charset="0"/>
                <a:cs typeface="Times New Roman" pitchFamily="18" charset="0"/>
              </a:rPr>
              <a:t>Osteomalacia</a:t>
            </a:r>
            <a:r>
              <a:rPr lang="en-US" b="1" dirty="0">
                <a:latin typeface="CG Times" pitchFamily="18" charset="0"/>
                <a:cs typeface="Times New Roman" pitchFamily="18" charset="0"/>
              </a:rPr>
              <a:t> = bones porous and weak</a:t>
            </a:r>
            <a:endParaRPr lang="en-US" b="1" dirty="0">
              <a:cs typeface="Times New Roman" pitchFamily="18" charset="0"/>
            </a:endParaRPr>
          </a:p>
          <a:p>
            <a:r>
              <a:rPr lang="en-US" b="1" dirty="0" smtClean="0">
                <a:latin typeface="CG Times" pitchFamily="18" charset="0"/>
                <a:cs typeface="Times New Roman" pitchFamily="18" charset="0"/>
              </a:rPr>
              <a:t>Acute </a:t>
            </a:r>
            <a:r>
              <a:rPr lang="en-US" b="1" dirty="0">
                <a:latin typeface="CG Times" pitchFamily="18" charset="0"/>
                <a:cs typeface="Times New Roman" pitchFamily="18" charset="0"/>
              </a:rPr>
              <a:t>deficiency - </a:t>
            </a:r>
            <a:r>
              <a:rPr lang="en-US" b="1" dirty="0" err="1">
                <a:latin typeface="CG Times" pitchFamily="18" charset="0"/>
                <a:cs typeface="Times New Roman" pitchFamily="18" charset="0"/>
              </a:rPr>
              <a:t>Hypocalcemia</a:t>
            </a:r>
            <a:r>
              <a:rPr lang="en-US" b="1" dirty="0">
                <a:latin typeface="CG Times" pitchFamily="18" charset="0"/>
                <a:cs typeface="Times New Roman" pitchFamily="18" charset="0"/>
              </a:rPr>
              <a:t> and </a:t>
            </a:r>
            <a:r>
              <a:rPr lang="en-US" b="1" dirty="0" err="1">
                <a:latin typeface="CG Times" pitchFamily="18" charset="0"/>
                <a:cs typeface="Times New Roman" pitchFamily="18" charset="0"/>
              </a:rPr>
              <a:t>tetany</a:t>
            </a:r>
            <a:endParaRPr lang="en-US" b="1" dirty="0">
              <a:cs typeface="Times New Roman" pitchFamily="18" charset="0"/>
            </a:endParaRPr>
          </a:p>
          <a:p>
            <a:pPr>
              <a:buFontTx/>
              <a:buNone/>
            </a:pPr>
            <a:endParaRPr lang="en-US"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82633"/>
            <a:ext cx="7987937" cy="527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Regulation of calcium:</a:t>
            </a:r>
            <a:br>
              <a:rPr lang="en-US" dirty="0" smtClean="0"/>
            </a:br>
            <a:r>
              <a:rPr lang="en-US" dirty="0" smtClean="0"/>
              <a:t>extracellular</a:t>
            </a:r>
            <a:endParaRPr lang="en-US" dirty="0"/>
          </a:p>
        </p:txBody>
      </p:sp>
      <p:sp>
        <p:nvSpPr>
          <p:cNvPr id="3" name="Content Placeholder 2"/>
          <p:cNvSpPr>
            <a:spLocks noGrp="1"/>
          </p:cNvSpPr>
          <p:nvPr>
            <p:ph idx="1"/>
          </p:nvPr>
        </p:nvSpPr>
        <p:spPr>
          <a:xfrm>
            <a:off x="6355080" y="152400"/>
            <a:ext cx="2743200" cy="4114800"/>
          </a:xfrm>
        </p:spPr>
        <p:txBody>
          <a:bodyPr/>
          <a:lstStyle/>
          <a:p>
            <a:r>
              <a:rPr lang="en-US" dirty="0" smtClean="0"/>
              <a:t>PTH</a:t>
            </a:r>
          </a:p>
          <a:p>
            <a:r>
              <a:rPr lang="en-US" dirty="0" smtClean="0"/>
              <a:t>Calcitriol</a:t>
            </a:r>
          </a:p>
          <a:p>
            <a:r>
              <a:rPr lang="en-US" dirty="0" smtClean="0"/>
              <a:t>Calcitonin</a:t>
            </a:r>
            <a:endParaRPr lang="en-US" dirty="0"/>
          </a:p>
        </p:txBody>
      </p:sp>
    </p:spTree>
    <p:extLst>
      <p:ext uri="{BB962C8B-B14F-4D97-AF65-F5344CB8AC3E}">
        <p14:creationId xmlns:p14="http://schemas.microsoft.com/office/powerpoint/2010/main" val="28021441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82633"/>
            <a:ext cx="7987937" cy="527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PTH</a:t>
            </a:r>
            <a:endParaRPr lang="en-US" dirty="0"/>
          </a:p>
        </p:txBody>
      </p:sp>
      <p:sp>
        <p:nvSpPr>
          <p:cNvPr id="3" name="Content Placeholder 2"/>
          <p:cNvSpPr>
            <a:spLocks noGrp="1"/>
          </p:cNvSpPr>
          <p:nvPr>
            <p:ph idx="1"/>
          </p:nvPr>
        </p:nvSpPr>
        <p:spPr>
          <a:xfrm>
            <a:off x="6355080" y="152400"/>
            <a:ext cx="2743200" cy="1371600"/>
          </a:xfrm>
        </p:spPr>
        <p:txBody>
          <a:bodyPr/>
          <a:lstStyle/>
          <a:p>
            <a:r>
              <a:rPr lang="en-US" sz="2800" dirty="0" smtClean="0"/>
              <a:t>Secreted when calcium is low</a:t>
            </a:r>
          </a:p>
        </p:txBody>
      </p:sp>
      <p:sp>
        <p:nvSpPr>
          <p:cNvPr id="4" name="TextBox 3"/>
          <p:cNvSpPr txBox="1"/>
          <p:nvPr/>
        </p:nvSpPr>
        <p:spPr>
          <a:xfrm>
            <a:off x="6019800" y="4572000"/>
            <a:ext cx="1295400" cy="1905000"/>
          </a:xfrm>
          <a:prstGeom prst="rect">
            <a:avLst/>
          </a:prstGeom>
          <a:solidFill>
            <a:schemeClr val="bg2">
              <a:lumMod val="90000"/>
              <a:alpha val="26000"/>
            </a:schemeClr>
          </a:solidFill>
          <a:ln>
            <a:solidFill>
              <a:schemeClr val="accent6"/>
            </a:solidFill>
          </a:ln>
        </p:spPr>
        <p:txBody>
          <a:bodyPr wrap="square" rtlCol="0">
            <a:spAutoFit/>
          </a:bodyPr>
          <a:lstStyle/>
          <a:p>
            <a:endParaRPr lang="en-US" dirty="0"/>
          </a:p>
        </p:txBody>
      </p:sp>
      <p:sp>
        <p:nvSpPr>
          <p:cNvPr id="6" name="TextBox 5"/>
          <p:cNvSpPr txBox="1"/>
          <p:nvPr/>
        </p:nvSpPr>
        <p:spPr>
          <a:xfrm>
            <a:off x="5105400" y="1447800"/>
            <a:ext cx="1600200" cy="1524000"/>
          </a:xfrm>
          <a:prstGeom prst="rect">
            <a:avLst/>
          </a:prstGeom>
          <a:solidFill>
            <a:schemeClr val="bg2">
              <a:lumMod val="90000"/>
              <a:alpha val="26000"/>
            </a:schemeClr>
          </a:solidFill>
          <a:ln>
            <a:solidFill>
              <a:schemeClr val="accent6"/>
            </a:solidFill>
          </a:ln>
        </p:spPr>
        <p:txBody>
          <a:bodyPr wrap="square" rtlCol="0">
            <a:spAutoFit/>
          </a:bodyPr>
          <a:lstStyle/>
          <a:p>
            <a:endParaRPr lang="en-US" dirty="0"/>
          </a:p>
        </p:txBody>
      </p:sp>
      <p:pic>
        <p:nvPicPr>
          <p:cNvPr id="7" name="Picture 6"/>
          <p:cNvPicPr>
            <a:picLocks noChangeAspect="1"/>
          </p:cNvPicPr>
          <p:nvPr/>
        </p:nvPicPr>
        <p:blipFill rotWithShape="1">
          <a:blip r:embed="rId3"/>
          <a:srcRect l="1010" t="74581" r="84174" b="17673"/>
          <a:stretch/>
        </p:blipFill>
        <p:spPr>
          <a:xfrm>
            <a:off x="2438400" y="914400"/>
            <a:ext cx="1942281" cy="838200"/>
          </a:xfrm>
          <a:prstGeom prst="rect">
            <a:avLst/>
          </a:prstGeom>
        </p:spPr>
      </p:pic>
      <p:sp>
        <p:nvSpPr>
          <p:cNvPr id="8" name="Content Placeholder 2"/>
          <p:cNvSpPr txBox="1">
            <a:spLocks/>
          </p:cNvSpPr>
          <p:nvPr/>
        </p:nvSpPr>
        <p:spPr bwMode="auto">
          <a:xfrm>
            <a:off x="3810000" y="-1944"/>
            <a:ext cx="2743200" cy="1394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a:lstStyle>
          <a:p>
            <a:r>
              <a:rPr lang="en-US" sz="2800" dirty="0" smtClean="0"/>
              <a:t>Promotes synthesis of calbindin</a:t>
            </a:r>
            <a:endParaRPr lang="en-US" sz="2800" dirty="0"/>
          </a:p>
        </p:txBody>
      </p:sp>
      <p:sp>
        <p:nvSpPr>
          <p:cNvPr id="10" name="TextBox 9"/>
          <p:cNvSpPr txBox="1"/>
          <p:nvPr/>
        </p:nvSpPr>
        <p:spPr>
          <a:xfrm>
            <a:off x="3886200" y="4876800"/>
            <a:ext cx="1600200" cy="1524000"/>
          </a:xfrm>
          <a:prstGeom prst="rect">
            <a:avLst/>
          </a:prstGeom>
          <a:solidFill>
            <a:schemeClr val="bg2">
              <a:lumMod val="90000"/>
              <a:alpha val="26000"/>
            </a:schemeClr>
          </a:solidFill>
          <a:ln>
            <a:solidFill>
              <a:schemeClr val="accent6"/>
            </a:solidFill>
          </a:ln>
        </p:spPr>
        <p:txBody>
          <a:bodyPr wrap="square" rtlCol="0">
            <a:spAutoFit/>
          </a:bodyPr>
          <a:lstStyle/>
          <a:p>
            <a:endParaRPr lang="en-US" dirty="0"/>
          </a:p>
        </p:txBody>
      </p:sp>
    </p:spTree>
    <p:extLst>
      <p:ext uri="{BB962C8B-B14F-4D97-AF65-F5344CB8AC3E}">
        <p14:creationId xmlns:p14="http://schemas.microsoft.com/office/powerpoint/2010/main" val="394611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82633"/>
            <a:ext cx="7987937" cy="527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16629"/>
            <a:ext cx="7772400" cy="1143000"/>
          </a:xfrm>
        </p:spPr>
        <p:txBody>
          <a:bodyPr/>
          <a:lstStyle/>
          <a:p>
            <a:r>
              <a:rPr lang="en-US" dirty="0" smtClean="0"/>
              <a:t>Calcitriol</a:t>
            </a:r>
            <a:endParaRPr lang="en-US" dirty="0"/>
          </a:p>
        </p:txBody>
      </p:sp>
      <p:sp>
        <p:nvSpPr>
          <p:cNvPr id="3" name="Content Placeholder 2"/>
          <p:cNvSpPr>
            <a:spLocks noGrp="1"/>
          </p:cNvSpPr>
          <p:nvPr>
            <p:ph idx="1"/>
          </p:nvPr>
        </p:nvSpPr>
        <p:spPr>
          <a:xfrm>
            <a:off x="6355080" y="152400"/>
            <a:ext cx="2743200" cy="4114800"/>
          </a:xfrm>
        </p:spPr>
        <p:txBody>
          <a:bodyPr/>
          <a:lstStyle/>
          <a:p>
            <a:r>
              <a:rPr lang="en-US" dirty="0" smtClean="0"/>
              <a:t>Increases TRPV6 and ATPases</a:t>
            </a:r>
          </a:p>
        </p:txBody>
      </p:sp>
      <p:pic>
        <p:nvPicPr>
          <p:cNvPr id="5" name="Picture 4"/>
          <p:cNvPicPr>
            <a:picLocks noChangeAspect="1"/>
          </p:cNvPicPr>
          <p:nvPr/>
        </p:nvPicPr>
        <p:blipFill rotWithShape="1">
          <a:blip r:embed="rId3"/>
          <a:srcRect l="1010" t="74581" r="84174" b="17673"/>
          <a:stretch/>
        </p:blipFill>
        <p:spPr>
          <a:xfrm>
            <a:off x="2438400" y="914400"/>
            <a:ext cx="1942281" cy="838200"/>
          </a:xfrm>
          <a:prstGeom prst="rect">
            <a:avLst/>
          </a:prstGeom>
        </p:spPr>
      </p:pic>
      <p:sp>
        <p:nvSpPr>
          <p:cNvPr id="6" name="Content Placeholder 2"/>
          <p:cNvSpPr txBox="1">
            <a:spLocks/>
          </p:cNvSpPr>
          <p:nvPr/>
        </p:nvSpPr>
        <p:spPr bwMode="auto">
          <a:xfrm>
            <a:off x="3810000" y="-1944"/>
            <a:ext cx="2743200" cy="1394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a:lstStyle>
          <a:p>
            <a:r>
              <a:rPr lang="en-US" sz="2800" dirty="0" smtClean="0"/>
              <a:t>Promotes synthesis of calbindin</a:t>
            </a:r>
            <a:endParaRPr lang="en-US" sz="2800" dirty="0"/>
          </a:p>
        </p:txBody>
      </p:sp>
      <p:sp>
        <p:nvSpPr>
          <p:cNvPr id="7" name="TextBox 6"/>
          <p:cNvSpPr txBox="1"/>
          <p:nvPr/>
        </p:nvSpPr>
        <p:spPr>
          <a:xfrm>
            <a:off x="6019800" y="4572000"/>
            <a:ext cx="1295400" cy="1905000"/>
          </a:xfrm>
          <a:prstGeom prst="rect">
            <a:avLst/>
          </a:prstGeom>
          <a:solidFill>
            <a:schemeClr val="bg2">
              <a:lumMod val="90000"/>
              <a:alpha val="26000"/>
            </a:schemeClr>
          </a:solidFill>
          <a:ln>
            <a:solidFill>
              <a:schemeClr val="accent6"/>
            </a:solidFill>
          </a:ln>
        </p:spPr>
        <p:txBody>
          <a:bodyPr wrap="square" rtlCol="0">
            <a:spAutoFit/>
          </a:bodyPr>
          <a:lstStyle/>
          <a:p>
            <a:endParaRPr lang="en-US" dirty="0"/>
          </a:p>
        </p:txBody>
      </p:sp>
      <p:sp>
        <p:nvSpPr>
          <p:cNvPr id="8" name="TextBox 7"/>
          <p:cNvSpPr txBox="1"/>
          <p:nvPr/>
        </p:nvSpPr>
        <p:spPr>
          <a:xfrm>
            <a:off x="5105400" y="1447800"/>
            <a:ext cx="1600200" cy="1524000"/>
          </a:xfrm>
          <a:prstGeom prst="rect">
            <a:avLst/>
          </a:prstGeom>
          <a:solidFill>
            <a:schemeClr val="bg2">
              <a:lumMod val="90000"/>
              <a:alpha val="26000"/>
            </a:schemeClr>
          </a:solidFill>
          <a:ln>
            <a:solidFill>
              <a:schemeClr val="accent6"/>
            </a:solidFill>
          </a:ln>
        </p:spPr>
        <p:txBody>
          <a:bodyPr wrap="square" rtlCol="0">
            <a:spAutoFit/>
          </a:bodyPr>
          <a:lstStyle/>
          <a:p>
            <a:endParaRPr lang="en-US" dirty="0"/>
          </a:p>
        </p:txBody>
      </p:sp>
      <p:sp>
        <p:nvSpPr>
          <p:cNvPr id="9" name="TextBox 8"/>
          <p:cNvSpPr txBox="1"/>
          <p:nvPr/>
        </p:nvSpPr>
        <p:spPr>
          <a:xfrm>
            <a:off x="3886200" y="4876800"/>
            <a:ext cx="1600200" cy="1524000"/>
          </a:xfrm>
          <a:prstGeom prst="rect">
            <a:avLst/>
          </a:prstGeom>
          <a:solidFill>
            <a:schemeClr val="bg2">
              <a:lumMod val="90000"/>
              <a:alpha val="26000"/>
            </a:schemeClr>
          </a:solidFill>
          <a:ln>
            <a:solidFill>
              <a:schemeClr val="accent6"/>
            </a:solidFill>
          </a:ln>
        </p:spPr>
        <p:txBody>
          <a:bodyPr wrap="square" rtlCol="0">
            <a:spAutoFit/>
          </a:bodyPr>
          <a:lstStyle/>
          <a:p>
            <a:endParaRPr lang="en-US" dirty="0"/>
          </a:p>
        </p:txBody>
      </p:sp>
    </p:spTree>
    <p:extLst>
      <p:ext uri="{BB962C8B-B14F-4D97-AF65-F5344CB8AC3E}">
        <p14:creationId xmlns:p14="http://schemas.microsoft.com/office/powerpoint/2010/main" val="201682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r>
              <a:rPr lang="en-US" sz="4400" b="1">
                <a:solidFill>
                  <a:schemeClr val="accent2"/>
                </a:solidFill>
              </a:rPr>
              <a:t>Vitamins</a:t>
            </a:r>
          </a:p>
        </p:txBody>
      </p:sp>
      <p:sp>
        <p:nvSpPr>
          <p:cNvPr id="169987"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b="1" dirty="0">
                <a:effectLst>
                  <a:outerShdw blurRad="38100" dist="38100" dir="2700000" algn="tl">
                    <a:srgbClr val="C0C0C0"/>
                  </a:outerShdw>
                </a:effectLst>
              </a:rPr>
              <a:t>Sources of Vitamins</a:t>
            </a:r>
          </a:p>
          <a:p>
            <a:pPr marL="742950" lvl="1" indent="-285750">
              <a:spcBef>
                <a:spcPct val="20000"/>
              </a:spcBef>
              <a:buFontTx/>
              <a:buChar char="–"/>
            </a:pPr>
            <a:r>
              <a:rPr lang="en-US" sz="3200" b="1" dirty="0">
                <a:effectLst>
                  <a:outerShdw blurRad="38100" dist="38100" dir="2700000" algn="tl">
                    <a:srgbClr val="C0C0C0"/>
                  </a:outerShdw>
                </a:effectLst>
              </a:rPr>
              <a:t>Fat Soluble</a:t>
            </a:r>
          </a:p>
          <a:p>
            <a:pPr marL="1143000" lvl="2" indent="-228600">
              <a:spcBef>
                <a:spcPct val="20000"/>
              </a:spcBef>
              <a:buFontTx/>
              <a:buChar char="•"/>
            </a:pPr>
            <a:r>
              <a:rPr lang="en-US" sz="3200" b="1" dirty="0">
                <a:effectLst>
                  <a:outerShdw blurRad="38100" dist="38100" dir="2700000" algn="tl">
                    <a:srgbClr val="C0C0C0"/>
                  </a:outerShdw>
                </a:effectLst>
              </a:rPr>
              <a:t>A- Green Leafy Forages</a:t>
            </a:r>
          </a:p>
          <a:p>
            <a:pPr marL="1143000" lvl="2" indent="-228600">
              <a:spcBef>
                <a:spcPct val="20000"/>
              </a:spcBef>
              <a:buFontTx/>
              <a:buChar char="•"/>
            </a:pPr>
            <a:r>
              <a:rPr lang="en-US" sz="3200" b="1" dirty="0">
                <a:effectLst>
                  <a:outerShdw blurRad="38100" dist="38100" dir="2700000" algn="tl">
                    <a:srgbClr val="C0C0C0"/>
                  </a:outerShdw>
                </a:effectLst>
              </a:rPr>
              <a:t>D- Fish Oils, Sun-Cured Forages</a:t>
            </a:r>
          </a:p>
          <a:p>
            <a:pPr marL="1143000" lvl="2" indent="-228600">
              <a:spcBef>
                <a:spcPct val="20000"/>
              </a:spcBef>
              <a:buFontTx/>
              <a:buChar char="•"/>
            </a:pPr>
            <a:r>
              <a:rPr lang="en-US" sz="3200" b="1" dirty="0">
                <a:effectLst>
                  <a:outerShdw blurRad="38100" dist="38100" dir="2700000" algn="tl">
                    <a:srgbClr val="C0C0C0"/>
                  </a:outerShdw>
                </a:effectLst>
              </a:rPr>
              <a:t>E- Seed Germ, Germ Oils</a:t>
            </a:r>
          </a:p>
          <a:p>
            <a:pPr marL="1143000" lvl="2" indent="-228600">
              <a:spcBef>
                <a:spcPct val="20000"/>
              </a:spcBef>
              <a:buFontTx/>
              <a:buChar char="•"/>
            </a:pPr>
            <a:r>
              <a:rPr lang="en-US" sz="3200" b="1" dirty="0">
                <a:effectLst>
                  <a:outerShdw blurRad="38100" dist="38100" dir="2700000" algn="tl">
                    <a:srgbClr val="C0C0C0"/>
                  </a:outerShdw>
                </a:effectLst>
              </a:rPr>
              <a:t>K- Green Forage, Sun-Cured Hay</a:t>
            </a:r>
            <a:endParaRPr lang="en-US"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82633"/>
            <a:ext cx="7987937" cy="527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Calcitonin</a:t>
            </a:r>
            <a:endParaRPr lang="en-US" dirty="0"/>
          </a:p>
        </p:txBody>
      </p:sp>
      <p:sp>
        <p:nvSpPr>
          <p:cNvPr id="3" name="Content Placeholder 2"/>
          <p:cNvSpPr>
            <a:spLocks noGrp="1"/>
          </p:cNvSpPr>
          <p:nvPr>
            <p:ph idx="1"/>
          </p:nvPr>
        </p:nvSpPr>
        <p:spPr>
          <a:xfrm>
            <a:off x="6355080" y="152400"/>
            <a:ext cx="2743200" cy="4114800"/>
          </a:xfrm>
        </p:spPr>
        <p:txBody>
          <a:bodyPr/>
          <a:lstStyle/>
          <a:p>
            <a:r>
              <a:rPr lang="en-US" sz="2800" dirty="0" smtClean="0"/>
              <a:t>Suppresses PTH formation and synthesis</a:t>
            </a:r>
            <a:endParaRPr lang="en-US" sz="2800" dirty="0"/>
          </a:p>
        </p:txBody>
      </p:sp>
      <p:sp>
        <p:nvSpPr>
          <p:cNvPr id="4" name="Multiply 3"/>
          <p:cNvSpPr/>
          <p:nvPr/>
        </p:nvSpPr>
        <p:spPr bwMode="auto">
          <a:xfrm>
            <a:off x="3657600" y="2590800"/>
            <a:ext cx="1600200" cy="1447800"/>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6" name="Content Placeholder 2"/>
          <p:cNvSpPr txBox="1">
            <a:spLocks/>
          </p:cNvSpPr>
          <p:nvPr/>
        </p:nvSpPr>
        <p:spPr bwMode="auto">
          <a:xfrm>
            <a:off x="3276600" y="0"/>
            <a:ext cx="32004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a:lstStyle>
          <a:p>
            <a:r>
              <a:rPr lang="en-US" sz="2800" dirty="0" smtClean="0"/>
              <a:t>Secreted by the thyroid gland</a:t>
            </a:r>
          </a:p>
        </p:txBody>
      </p:sp>
      <p:sp>
        <p:nvSpPr>
          <p:cNvPr id="5" name="Multiply 4"/>
          <p:cNvSpPr/>
          <p:nvPr/>
        </p:nvSpPr>
        <p:spPr bwMode="auto">
          <a:xfrm>
            <a:off x="5410200" y="1447800"/>
            <a:ext cx="1066800" cy="1143000"/>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1143000" y="6396335"/>
            <a:ext cx="7848600" cy="523220"/>
          </a:xfrm>
          <a:prstGeom prst="rect">
            <a:avLst/>
          </a:prstGeom>
          <a:noFill/>
        </p:spPr>
        <p:txBody>
          <a:bodyPr wrap="square" rtlCol="0">
            <a:spAutoFit/>
          </a:bodyPr>
          <a:lstStyle/>
          <a:p>
            <a:r>
              <a:rPr lang="en-US" sz="2800" dirty="0" smtClean="0">
                <a:solidFill>
                  <a:srgbClr val="FF0000"/>
                </a:solidFill>
              </a:rPr>
              <a:t>Calcitonin DECREASES blood calcium</a:t>
            </a:r>
            <a:endParaRPr lang="en-US" sz="2800" dirty="0">
              <a:solidFill>
                <a:srgbClr val="FF0000"/>
              </a:solidFill>
            </a:endParaRPr>
          </a:p>
        </p:txBody>
      </p:sp>
      <p:sp>
        <p:nvSpPr>
          <p:cNvPr id="9" name="Content Placeholder 2"/>
          <p:cNvSpPr txBox="1">
            <a:spLocks/>
          </p:cNvSpPr>
          <p:nvPr/>
        </p:nvSpPr>
        <p:spPr bwMode="auto">
          <a:xfrm>
            <a:off x="3505200" y="914400"/>
            <a:ext cx="2743200"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a:lstStyle>
          <a:p>
            <a:r>
              <a:rPr lang="en-US" sz="2800" dirty="0" smtClean="0"/>
              <a:t>Inhibits osteoclasts</a:t>
            </a:r>
            <a:endParaRPr lang="en-US" sz="2800" dirty="0"/>
          </a:p>
        </p:txBody>
      </p:sp>
      <p:sp>
        <p:nvSpPr>
          <p:cNvPr id="10" name="Multiply 9"/>
          <p:cNvSpPr/>
          <p:nvPr/>
        </p:nvSpPr>
        <p:spPr bwMode="auto">
          <a:xfrm>
            <a:off x="6172200" y="4648200"/>
            <a:ext cx="1066800" cy="1143000"/>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11" name="Multiply 10"/>
          <p:cNvSpPr/>
          <p:nvPr/>
        </p:nvSpPr>
        <p:spPr bwMode="auto">
          <a:xfrm>
            <a:off x="3962400" y="4800600"/>
            <a:ext cx="1066800" cy="1143000"/>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007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9" grpId="0"/>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Regulation of calcium:</a:t>
            </a:r>
            <a:br>
              <a:rPr lang="en-US" dirty="0" smtClean="0"/>
            </a:br>
            <a:r>
              <a:rPr lang="en-US" dirty="0" smtClean="0"/>
              <a:t>intracellular</a:t>
            </a:r>
            <a:endParaRPr lang="en-US" dirty="0"/>
          </a:p>
        </p:txBody>
      </p:sp>
      <p:sp>
        <p:nvSpPr>
          <p:cNvPr id="3" name="Content Placeholder 2"/>
          <p:cNvSpPr>
            <a:spLocks noGrp="1"/>
          </p:cNvSpPr>
          <p:nvPr>
            <p:ph idx="1"/>
          </p:nvPr>
        </p:nvSpPr>
        <p:spPr>
          <a:xfrm>
            <a:off x="914400" y="1828800"/>
            <a:ext cx="7772400" cy="4114800"/>
          </a:xfrm>
        </p:spPr>
        <p:txBody>
          <a:bodyPr/>
          <a:lstStyle/>
          <a:p>
            <a:r>
              <a:rPr lang="en-US" sz="2800" dirty="0" smtClean="0"/>
              <a:t>Low concentrations within the cytoplasm</a:t>
            </a:r>
          </a:p>
          <a:p>
            <a:r>
              <a:rPr lang="en-US" sz="2800" dirty="0" smtClean="0"/>
              <a:t>Ca</a:t>
            </a:r>
            <a:r>
              <a:rPr lang="en-US" sz="2800" baseline="30000" dirty="0" smtClean="0"/>
              <a:t>2+</a:t>
            </a:r>
            <a:r>
              <a:rPr lang="en-US" sz="2800" dirty="0" smtClean="0"/>
              <a:t> pumps maintain this level based on cell needs</a:t>
            </a:r>
            <a:endParaRPr lang="en-US" sz="2800" baseline="30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78124"/>
            <a:ext cx="6091646" cy="397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543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 Functions</a:t>
            </a:r>
            <a:endParaRPr lang="en-US" dirty="0"/>
          </a:p>
        </p:txBody>
      </p:sp>
      <p:sp>
        <p:nvSpPr>
          <p:cNvPr id="3" name="Content Placeholder 2"/>
          <p:cNvSpPr>
            <a:spLocks noGrp="1"/>
          </p:cNvSpPr>
          <p:nvPr>
            <p:ph idx="1"/>
          </p:nvPr>
        </p:nvSpPr>
        <p:spPr/>
        <p:txBody>
          <a:bodyPr/>
          <a:lstStyle/>
          <a:p>
            <a:r>
              <a:rPr lang="en-US" dirty="0" smtClean="0"/>
              <a:t>99% found in bones and teeth</a:t>
            </a:r>
          </a:p>
          <a:p>
            <a:r>
              <a:rPr lang="en-US" dirty="0" smtClean="0"/>
              <a:t>Calcium and other minerals are added to the protein matrix</a:t>
            </a:r>
          </a:p>
          <a:p>
            <a:pPr lvl="1"/>
            <a:r>
              <a:rPr lang="en-US" dirty="0" smtClean="0"/>
              <a:t>Osteoblasts secrete substances that promote calcium deposition</a:t>
            </a:r>
          </a:p>
          <a:p>
            <a:pPr lvl="1"/>
            <a:r>
              <a:rPr lang="en-US" dirty="0" smtClean="0"/>
              <a:t>Osteoclasts contain lysosomes that release minerals from bone</a:t>
            </a:r>
          </a:p>
          <a:p>
            <a:pPr lvl="2"/>
            <a:r>
              <a:rPr lang="en-US" dirty="0" smtClean="0"/>
              <a:t>Sensitive to PTH, calcitriol, and calcitonin</a:t>
            </a:r>
            <a:endParaRPr lang="en-US" dirty="0"/>
          </a:p>
        </p:txBody>
      </p:sp>
      <p:pic>
        <p:nvPicPr>
          <p:cNvPr id="4" name="Picture 1"/>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4541"/>
            <a:ext cx="1981200" cy="186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2498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 Functions</a:t>
            </a:r>
            <a:endParaRPr lang="en-US" dirty="0"/>
          </a:p>
        </p:txBody>
      </p:sp>
      <p:sp>
        <p:nvSpPr>
          <p:cNvPr id="3" name="Content Placeholder 2"/>
          <p:cNvSpPr>
            <a:spLocks noGrp="1"/>
          </p:cNvSpPr>
          <p:nvPr>
            <p:ph idx="1"/>
          </p:nvPr>
        </p:nvSpPr>
        <p:spPr/>
        <p:txBody>
          <a:bodyPr/>
          <a:lstStyle/>
          <a:p>
            <a:r>
              <a:rPr lang="en-US" dirty="0" smtClean="0"/>
              <a:t>Cortical bone</a:t>
            </a:r>
          </a:p>
          <a:p>
            <a:pPr lvl="1"/>
            <a:r>
              <a:rPr lang="en-US" dirty="0" smtClean="0"/>
              <a:t>Outer, hard, 75-80% of bone</a:t>
            </a:r>
          </a:p>
          <a:p>
            <a:r>
              <a:rPr lang="en-US" dirty="0" smtClean="0"/>
              <a:t>Trabecular</a:t>
            </a:r>
          </a:p>
          <a:p>
            <a:pPr lvl="1"/>
            <a:r>
              <a:rPr lang="en-US" dirty="0" smtClean="0"/>
              <a:t>Inner (vertebrae, shaft of long bones, pelvis, etc.), spongy</a:t>
            </a:r>
          </a:p>
          <a:p>
            <a:pPr lvl="1"/>
            <a:r>
              <a:rPr lang="en-US" dirty="0" smtClean="0"/>
              <a:t>*Sensitive to changes in nutrients, hormones, etc.</a:t>
            </a:r>
          </a:p>
        </p:txBody>
      </p:sp>
    </p:spTree>
    <p:extLst>
      <p:ext uri="{BB962C8B-B14F-4D97-AF65-F5344CB8AC3E}">
        <p14:creationId xmlns:p14="http://schemas.microsoft.com/office/powerpoint/2010/main" val="12587610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 Other roles</a:t>
            </a:r>
            <a:endParaRPr lang="en-US" dirty="0"/>
          </a:p>
        </p:txBody>
      </p:sp>
      <p:sp>
        <p:nvSpPr>
          <p:cNvPr id="3" name="Content Placeholder 2"/>
          <p:cNvSpPr>
            <a:spLocks noGrp="1"/>
          </p:cNvSpPr>
          <p:nvPr>
            <p:ph idx="1"/>
          </p:nvPr>
        </p:nvSpPr>
        <p:spPr>
          <a:xfrm>
            <a:off x="1173163" y="1981200"/>
            <a:ext cx="7589837" cy="4114800"/>
          </a:xfrm>
        </p:spPr>
        <p:txBody>
          <a:bodyPr>
            <a:normAutofit lnSpcReduction="10000"/>
          </a:bodyPr>
          <a:lstStyle/>
          <a:p>
            <a:r>
              <a:rPr lang="en-US" dirty="0" smtClean="0"/>
              <a:t>1% Ca not associate with bone</a:t>
            </a:r>
          </a:p>
          <a:p>
            <a:r>
              <a:rPr lang="en-US" dirty="0" smtClean="0"/>
              <a:t>50% is ionized (active)</a:t>
            </a:r>
          </a:p>
          <a:p>
            <a:r>
              <a:rPr lang="en-US" dirty="0" smtClean="0"/>
              <a:t>Alone or with </a:t>
            </a:r>
            <a:r>
              <a:rPr lang="en-US" dirty="0" err="1" smtClean="0"/>
              <a:t>calmodulin</a:t>
            </a:r>
            <a:r>
              <a:rPr lang="en-US" dirty="0" smtClean="0"/>
              <a:t>, it affects enzymes that regulate</a:t>
            </a:r>
          </a:p>
          <a:p>
            <a:pPr lvl="1"/>
            <a:r>
              <a:rPr lang="en-US" dirty="0" smtClean="0"/>
              <a:t>Blood clotting</a:t>
            </a:r>
          </a:p>
          <a:p>
            <a:pPr lvl="1"/>
            <a:r>
              <a:rPr lang="en-US" dirty="0" smtClean="0"/>
              <a:t>Nerve conduction</a:t>
            </a:r>
          </a:p>
          <a:p>
            <a:pPr lvl="1"/>
            <a:r>
              <a:rPr lang="en-US" dirty="0" smtClean="0"/>
              <a:t>Muscle contraction</a:t>
            </a:r>
          </a:p>
          <a:p>
            <a:pPr lvl="1"/>
            <a:r>
              <a:rPr lang="en-US" dirty="0" smtClean="0"/>
              <a:t>Enzyme regulation</a:t>
            </a:r>
          </a:p>
          <a:p>
            <a:pPr lvl="1"/>
            <a:r>
              <a:rPr lang="en-US" dirty="0" smtClean="0"/>
              <a:t>Membrane permeability</a:t>
            </a:r>
          </a:p>
          <a:p>
            <a:pPr marL="457200" lvl="1" indent="0">
              <a:buNone/>
            </a:pPr>
            <a:endParaRPr lang="en-US" dirty="0"/>
          </a:p>
        </p:txBody>
      </p:sp>
      <p:pic>
        <p:nvPicPr>
          <p:cNvPr id="4" name="Picture 3"/>
          <p:cNvPicPr>
            <a:picLocks noChangeAspect="1"/>
          </p:cNvPicPr>
          <p:nvPr/>
        </p:nvPicPr>
        <p:blipFill rotWithShape="1">
          <a:blip r:embed="rId3"/>
          <a:srcRect l="63462" t="-1802" b="38562"/>
          <a:stretch/>
        </p:blipFill>
        <p:spPr>
          <a:xfrm>
            <a:off x="7086600" y="0"/>
            <a:ext cx="1775514" cy="2198255"/>
          </a:xfrm>
          <a:prstGeom prst="rect">
            <a:avLst/>
          </a:prstGeom>
        </p:spPr>
      </p:pic>
      <p:sp>
        <p:nvSpPr>
          <p:cNvPr id="5" name="TextBox 4"/>
          <p:cNvSpPr txBox="1"/>
          <p:nvPr/>
        </p:nvSpPr>
        <p:spPr>
          <a:xfrm>
            <a:off x="8229600" y="2819400"/>
            <a:ext cx="609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927397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7403147" cy="4842510"/>
          </a:xfrm>
          <a:prstGeom prst="rect">
            <a:avLst/>
          </a:prstGeom>
          <a:noFill/>
          <a:ln>
            <a:noFill/>
          </a:ln>
        </p:spPr>
      </p:pic>
    </p:spTree>
    <p:extLst>
      <p:ext uri="{BB962C8B-B14F-4D97-AF65-F5344CB8AC3E}">
        <p14:creationId xmlns:p14="http://schemas.microsoft.com/office/powerpoint/2010/main" val="17318955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BF7647AA"/>
          <p:cNvPicPr>
            <a:picLocks noChangeAspect="1" noChangeArrowheads="1"/>
          </p:cNvPicPr>
          <p:nvPr/>
        </p:nvPicPr>
        <p:blipFill>
          <a:blip r:embed="rId2" cstate="print">
            <a:lum bright="12000" contrast="12000"/>
          </a:blip>
          <a:srcRect/>
          <a:stretch>
            <a:fillRect/>
          </a:stretch>
        </p:blipFill>
        <p:spPr bwMode="auto">
          <a:xfrm>
            <a:off x="0" y="1295400"/>
            <a:ext cx="9144000" cy="4257675"/>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b="1">
                <a:solidFill>
                  <a:schemeClr val="accent2"/>
                </a:solidFill>
              </a:rPr>
              <a:t>Calcium</a:t>
            </a:r>
          </a:p>
        </p:txBody>
      </p:sp>
      <p:sp>
        <p:nvSpPr>
          <p:cNvPr id="230403" name="Rectangle 3"/>
          <p:cNvSpPr>
            <a:spLocks noGrp="1" noChangeArrowheads="1"/>
          </p:cNvSpPr>
          <p:nvPr>
            <p:ph sz="quarter" idx="1"/>
          </p:nvPr>
        </p:nvSpPr>
        <p:spPr/>
        <p:txBody>
          <a:bodyPr/>
          <a:lstStyle/>
          <a:p>
            <a:r>
              <a:rPr lang="en-US" b="1" dirty="0">
                <a:latin typeface="CG Times" pitchFamily="18" charset="0"/>
                <a:cs typeface="Times New Roman" pitchFamily="18" charset="0"/>
              </a:rPr>
              <a:t>Acute deficiency - </a:t>
            </a:r>
            <a:r>
              <a:rPr lang="en-US" b="1" dirty="0" err="1">
                <a:latin typeface="CG Times" pitchFamily="18" charset="0"/>
                <a:cs typeface="Times New Roman" pitchFamily="18" charset="0"/>
              </a:rPr>
              <a:t>Hypocalcemia</a:t>
            </a:r>
            <a:r>
              <a:rPr lang="en-US" b="1" dirty="0">
                <a:latin typeface="CG Times" pitchFamily="18" charset="0"/>
                <a:cs typeface="Times New Roman" pitchFamily="18" charset="0"/>
              </a:rPr>
              <a:t> and </a:t>
            </a:r>
            <a:r>
              <a:rPr lang="en-US" b="1" dirty="0" err="1">
                <a:latin typeface="CG Times" pitchFamily="18" charset="0"/>
                <a:cs typeface="Times New Roman" pitchFamily="18" charset="0"/>
              </a:rPr>
              <a:t>tetany</a:t>
            </a:r>
            <a:endParaRPr lang="en-US" b="1" dirty="0">
              <a:cs typeface="Times New Roman" pitchFamily="18" charset="0"/>
            </a:endParaRPr>
          </a:p>
          <a:p>
            <a:r>
              <a:rPr lang="en-US" b="1" dirty="0" smtClean="0">
                <a:latin typeface="CG Times" pitchFamily="18" charset="0"/>
                <a:cs typeface="Times New Roman" pitchFamily="18" charset="0"/>
              </a:rPr>
              <a:t>Parturient </a:t>
            </a:r>
            <a:r>
              <a:rPr lang="en-US" b="1" dirty="0">
                <a:latin typeface="CG Times" pitchFamily="18" charset="0"/>
                <a:cs typeface="Times New Roman" pitchFamily="18" charset="0"/>
              </a:rPr>
              <a:t>Paresis (Milk Fever)	</a:t>
            </a:r>
            <a:endParaRPr lang="en-US" b="1" dirty="0">
              <a:cs typeface="Times New Roman" pitchFamily="18" charset="0"/>
            </a:endParaRPr>
          </a:p>
          <a:p>
            <a:r>
              <a:rPr lang="en-US" b="1" dirty="0" smtClean="0">
                <a:latin typeface="CG Times" pitchFamily="18" charset="0"/>
                <a:cs typeface="Times New Roman" pitchFamily="18" charset="0"/>
              </a:rPr>
              <a:t>Vitamin </a:t>
            </a:r>
            <a:r>
              <a:rPr lang="en-US" b="1" dirty="0">
                <a:latin typeface="CG Times" pitchFamily="18" charset="0"/>
                <a:cs typeface="Times New Roman" pitchFamily="18" charset="0"/>
              </a:rPr>
              <a:t>D just before parturition</a:t>
            </a:r>
            <a:endParaRPr lang="en-US" b="1" dirty="0">
              <a:cs typeface="Times New Roman" pitchFamily="18" charset="0"/>
            </a:endParaRPr>
          </a:p>
          <a:p>
            <a:r>
              <a:rPr lang="en-US" b="1" dirty="0" smtClean="0">
                <a:latin typeface="CG Times" pitchFamily="18" charset="0"/>
                <a:cs typeface="Times New Roman" pitchFamily="18" charset="0"/>
              </a:rPr>
              <a:t>Calcium </a:t>
            </a:r>
            <a:r>
              <a:rPr lang="en-US" b="1" dirty="0">
                <a:latin typeface="CG Times" pitchFamily="18" charset="0"/>
                <a:cs typeface="Times New Roman" pitchFamily="18" charset="0"/>
              </a:rPr>
              <a:t>Phosphorus ratio</a:t>
            </a:r>
            <a:endParaRPr lang="en-US" b="1" dirty="0">
              <a:cs typeface="Times New Roman" pitchFamily="18" charset="0"/>
            </a:endParaRPr>
          </a:p>
          <a:p>
            <a:pPr>
              <a:buFontTx/>
              <a:buNone/>
            </a:pPr>
            <a:r>
              <a:rPr lang="en-US" b="1" dirty="0">
                <a:latin typeface="CG Times" pitchFamily="18" charset="0"/>
                <a:cs typeface="Times New Roman" pitchFamily="18" charset="0"/>
              </a:rPr>
              <a:t>    </a:t>
            </a:r>
            <a:endParaRPr lang="en-US" b="1" dirty="0" smtClean="0">
              <a:latin typeface="CG Times" pitchFamily="18" charset="0"/>
              <a:cs typeface="Times New Roman" pitchFamily="18" charset="0"/>
            </a:endParaRPr>
          </a:p>
          <a:p>
            <a:pPr>
              <a:buFontTx/>
              <a:buNone/>
            </a:pPr>
            <a:r>
              <a:rPr lang="en-US" b="1" dirty="0" smtClean="0">
                <a:latin typeface="CG Times" pitchFamily="18" charset="0"/>
                <a:cs typeface="Times New Roman" pitchFamily="18" charset="0"/>
              </a:rPr>
              <a:t>Low </a:t>
            </a:r>
            <a:r>
              <a:rPr lang="en-US" b="1" dirty="0">
                <a:latin typeface="CG Times" pitchFamily="18" charset="0"/>
                <a:cs typeface="Times New Roman" pitchFamily="18" charset="0"/>
              </a:rPr>
              <a:t>calcium (and Phosphorus) before parturition</a:t>
            </a:r>
            <a:r>
              <a:rPr lang="en-US" dirty="0"/>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b="1">
                <a:solidFill>
                  <a:schemeClr val="accent2"/>
                </a:solidFill>
              </a:rPr>
              <a:t>Calcium</a:t>
            </a:r>
          </a:p>
        </p:txBody>
      </p:sp>
      <p:sp>
        <p:nvSpPr>
          <p:cNvPr id="231427" name="Rectangle 3"/>
          <p:cNvSpPr>
            <a:spLocks noGrp="1" noChangeArrowheads="1"/>
          </p:cNvSpPr>
          <p:nvPr>
            <p:ph sz="quarter" idx="1"/>
          </p:nvPr>
        </p:nvSpPr>
        <p:spPr/>
        <p:txBody>
          <a:bodyPr/>
          <a:lstStyle/>
          <a:p>
            <a:r>
              <a:rPr lang="en-US" b="1">
                <a:latin typeface="CG Times" pitchFamily="18" charset="0"/>
                <a:cs typeface="Times New Roman" pitchFamily="18" charset="0"/>
              </a:rPr>
              <a:t>expect good cow should need to remove Ca from bone to make milk for first part of lactation.</a:t>
            </a:r>
            <a:endParaRPr lang="en-US" b="1">
              <a:cs typeface="Times New Roman" pitchFamily="18" charset="0"/>
            </a:endParaRPr>
          </a:p>
          <a:p>
            <a:pPr>
              <a:buFontTx/>
              <a:buNone/>
            </a:pPr>
            <a:endParaRPr lang="en-US"/>
          </a:p>
        </p:txBody>
      </p:sp>
      <p:sp>
        <p:nvSpPr>
          <p:cNvPr id="4" name="Rectangle 3"/>
          <p:cNvSpPr txBox="1">
            <a:spLocks noChangeArrowheads="1"/>
          </p:cNvSpPr>
          <p:nvPr/>
        </p:nvSpPr>
        <p:spPr>
          <a:xfrm>
            <a:off x="685800" y="3657600"/>
            <a:ext cx="6550152" cy="27432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Supplementation may be required.</a:t>
            </a:r>
            <a:endParaRPr kumimoji="0" lang="en-US" sz="29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Tx/>
              <a:buNone/>
              <a:tabLst/>
              <a:defRPr/>
            </a:pPr>
            <a:endParaRPr lang="en-US" sz="2900" b="1" dirty="0" smtClean="0">
              <a:latin typeface="CG Times" pitchFamily="18" charset="0"/>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Ø"/>
              <a:tabLst/>
              <a:defRPr/>
            </a:pPr>
            <a:r>
              <a:rPr kumimoji="0" lang="en-US" sz="29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Toxicity </a:t>
            </a:r>
            <a:endParaRPr kumimoji="0" lang="en-US" sz="29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900" b="1" i="0" u="none" strike="noStrike" kern="1200" cap="none" spc="0" normalizeH="0" baseline="0" noProof="0" dirty="0" smtClean="0">
                <a:ln>
                  <a:noFill/>
                </a:ln>
                <a:solidFill>
                  <a:schemeClr val="tx1"/>
                </a:solidFill>
                <a:effectLst/>
                <a:uLnTx/>
                <a:uFillTx/>
                <a:latin typeface="+mn-lt"/>
                <a:ea typeface="+mn-ea"/>
                <a:cs typeface="Times New Roman" pitchFamily="18" charset="0"/>
              </a:rPr>
              <a:t>        </a:t>
            </a:r>
            <a:r>
              <a:rPr kumimoji="0" lang="en-US" sz="29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a.	Lower Zn utilization</a:t>
            </a:r>
            <a:endParaRPr kumimoji="0" lang="en-US" sz="29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9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   	b.	Calcification of soft tissues</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DA1FCD48"/>
          <p:cNvPicPr>
            <a:picLocks noChangeAspect="1" noChangeArrowheads="1"/>
          </p:cNvPicPr>
          <p:nvPr/>
        </p:nvPicPr>
        <p:blipFill>
          <a:blip r:embed="rId2" cstate="print">
            <a:lum contrast="6000"/>
          </a:blip>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762000" y="152400"/>
            <a:ext cx="7772400" cy="1143000"/>
          </a:xfrm>
          <a:prstGeom prst="rect">
            <a:avLst/>
          </a:prstGeom>
          <a:noFill/>
          <a:ln w="9525">
            <a:noFill/>
            <a:miter lim="800000"/>
            <a:headEnd/>
            <a:tailEnd/>
          </a:ln>
        </p:spPr>
        <p:txBody>
          <a:bodyPr anchor="b"/>
          <a:lstStyle/>
          <a:p>
            <a:pPr algn="ctr"/>
            <a:r>
              <a:rPr lang="en-US" sz="4400" b="1">
                <a:solidFill>
                  <a:schemeClr val="accent2"/>
                </a:solidFill>
              </a:rPr>
              <a:t>Vitamins</a:t>
            </a:r>
          </a:p>
        </p:txBody>
      </p:sp>
      <p:sp>
        <p:nvSpPr>
          <p:cNvPr id="171011" name="Rectangle 3"/>
          <p:cNvSpPr>
            <a:spLocks noChangeArrowheads="1"/>
          </p:cNvSpPr>
          <p:nvPr/>
        </p:nvSpPr>
        <p:spPr bwMode="auto">
          <a:xfrm>
            <a:off x="685800" y="1371600"/>
            <a:ext cx="7772400" cy="4191000"/>
          </a:xfrm>
          <a:prstGeom prst="rect">
            <a:avLst/>
          </a:prstGeom>
          <a:noFill/>
          <a:ln w="9525">
            <a:noFill/>
            <a:miter lim="800000"/>
            <a:headEnd/>
            <a:tailEnd/>
          </a:ln>
        </p:spPr>
        <p:txBody>
          <a:bodyPr/>
          <a:lstStyle/>
          <a:p>
            <a:pPr marL="342900" indent="-342900">
              <a:spcBef>
                <a:spcPct val="20000"/>
              </a:spcBef>
              <a:buFontTx/>
              <a:buChar char="•"/>
            </a:pPr>
            <a:r>
              <a:rPr lang="en-US" sz="2800" b="1" dirty="0">
                <a:effectLst>
                  <a:outerShdw blurRad="38100" dist="38100" dir="2700000" algn="tl">
                    <a:srgbClr val="C0C0C0"/>
                  </a:outerShdw>
                </a:effectLst>
              </a:rPr>
              <a:t>Water Soluble</a:t>
            </a:r>
          </a:p>
          <a:p>
            <a:pPr marL="742950" lvl="1" indent="-285750">
              <a:spcBef>
                <a:spcPct val="20000"/>
              </a:spcBef>
              <a:buFontTx/>
              <a:buChar char="–"/>
            </a:pPr>
            <a:r>
              <a:rPr lang="en-US" sz="2800" b="1" dirty="0">
                <a:effectLst>
                  <a:outerShdw blurRad="38100" dist="38100" dir="2700000" algn="tl">
                    <a:srgbClr val="C0C0C0"/>
                  </a:outerShdw>
                </a:effectLst>
              </a:rPr>
              <a:t>Overall:</a:t>
            </a:r>
          </a:p>
          <a:p>
            <a:pPr marL="1143000" lvl="2" indent="-228600">
              <a:spcBef>
                <a:spcPct val="20000"/>
              </a:spcBef>
              <a:buFontTx/>
              <a:buChar char="•"/>
            </a:pPr>
            <a:r>
              <a:rPr lang="en-US" sz="2800" b="1" dirty="0">
                <a:effectLst>
                  <a:outerShdw blurRad="38100" dist="38100" dir="2700000" algn="tl">
                    <a:srgbClr val="C0C0C0"/>
                  </a:outerShdw>
                </a:effectLst>
              </a:rPr>
              <a:t>Legumes, Whole </a:t>
            </a:r>
            <a:r>
              <a:rPr lang="en-US" sz="2800" b="1" dirty="0" smtClean="0">
                <a:effectLst>
                  <a:outerShdw blurRad="38100" dist="38100" dir="2700000" algn="tl">
                    <a:srgbClr val="C0C0C0"/>
                  </a:outerShdw>
                </a:effectLst>
              </a:rPr>
              <a:t>Grains, </a:t>
            </a:r>
            <a:r>
              <a:rPr lang="en-US" sz="2800" b="1" dirty="0">
                <a:effectLst>
                  <a:outerShdw blurRad="38100" dist="38100" dir="2700000" algn="tl">
                    <a:srgbClr val="C0C0C0"/>
                  </a:outerShdw>
                </a:effectLst>
              </a:rPr>
              <a:t>Leafy Green Plants, </a:t>
            </a:r>
            <a:r>
              <a:rPr lang="en-US" sz="2800" b="1" dirty="0" smtClean="0">
                <a:effectLst>
                  <a:outerShdw blurRad="38100" dist="38100" dir="2700000" algn="tl">
                    <a:srgbClr val="C0C0C0"/>
                  </a:outerShdw>
                </a:effectLst>
              </a:rPr>
              <a:t>Yeast, </a:t>
            </a:r>
            <a:r>
              <a:rPr lang="en-US" sz="2800" b="1" dirty="0">
                <a:effectLst>
                  <a:outerShdw blurRad="38100" dist="38100" dir="2700000" algn="tl">
                    <a:srgbClr val="C0C0C0"/>
                  </a:outerShdw>
                </a:effectLst>
              </a:rPr>
              <a:t>Meat and Milk</a:t>
            </a:r>
          </a:p>
          <a:p>
            <a:pPr marL="742950" lvl="1" indent="-285750">
              <a:spcBef>
                <a:spcPct val="20000"/>
              </a:spcBef>
              <a:buFontTx/>
              <a:buChar char="–"/>
            </a:pPr>
            <a:r>
              <a:rPr lang="en-US" sz="2800" b="1" dirty="0">
                <a:effectLst>
                  <a:outerShdw blurRad="38100" dist="38100" dir="2700000" algn="tl">
                    <a:srgbClr val="C0C0C0"/>
                  </a:outerShdw>
                </a:effectLst>
              </a:rPr>
              <a:t>Specific:</a:t>
            </a:r>
          </a:p>
          <a:p>
            <a:pPr marL="1143000" lvl="2" indent="-228600">
              <a:spcBef>
                <a:spcPct val="20000"/>
              </a:spcBef>
              <a:buFontTx/>
              <a:buChar char="•"/>
            </a:pPr>
            <a:r>
              <a:rPr lang="en-US" sz="2800" b="1" dirty="0">
                <a:effectLst>
                  <a:outerShdw blurRad="38100" dist="38100" dir="2700000" algn="tl">
                    <a:srgbClr val="C0C0C0"/>
                  </a:outerShdw>
                </a:effectLst>
              </a:rPr>
              <a:t>Riboflavin- Milk Products</a:t>
            </a:r>
          </a:p>
          <a:p>
            <a:pPr marL="1143000" lvl="2" indent="-228600">
              <a:spcBef>
                <a:spcPct val="20000"/>
              </a:spcBef>
              <a:buFontTx/>
              <a:buChar char="•"/>
            </a:pPr>
            <a:r>
              <a:rPr lang="en-US" sz="2800" b="1" dirty="0">
                <a:effectLst>
                  <a:outerShdw blurRad="38100" dist="38100" dir="2700000" algn="tl">
                    <a:srgbClr val="C0C0C0"/>
                  </a:outerShdw>
                </a:effectLst>
              </a:rPr>
              <a:t>Biotin- Egg Yolk</a:t>
            </a:r>
          </a:p>
          <a:p>
            <a:pPr marL="1143000" lvl="2" indent="-228600">
              <a:spcBef>
                <a:spcPct val="20000"/>
              </a:spcBef>
              <a:buFontTx/>
              <a:buChar char="•"/>
            </a:pPr>
            <a:r>
              <a:rPr lang="en-US" sz="2800" b="1" dirty="0">
                <a:effectLst>
                  <a:outerShdw blurRad="38100" dist="38100" dir="2700000" algn="tl">
                    <a:srgbClr val="C0C0C0"/>
                  </a:outerShdw>
                </a:effectLst>
              </a:rPr>
              <a:t>B</a:t>
            </a:r>
            <a:r>
              <a:rPr lang="en-US" sz="2800" b="1" baseline="-25000" dirty="0">
                <a:effectLst>
                  <a:outerShdw blurRad="38100" dist="38100" dir="2700000" algn="tl">
                    <a:srgbClr val="C0C0C0"/>
                  </a:outerShdw>
                </a:effectLst>
              </a:rPr>
              <a:t>12</a:t>
            </a:r>
            <a:r>
              <a:rPr lang="en-US" sz="2800" b="1" dirty="0">
                <a:effectLst>
                  <a:outerShdw blurRad="38100" dist="38100" dir="2700000" algn="tl">
                    <a:srgbClr val="C0C0C0"/>
                  </a:outerShdw>
                </a:effectLst>
              </a:rPr>
              <a:t>- Animal Protein, Fermentation Products</a:t>
            </a:r>
          </a:p>
          <a:p>
            <a:pPr marL="1143000" lvl="2" indent="-228600">
              <a:spcBef>
                <a:spcPct val="20000"/>
              </a:spcBef>
              <a:buFontTx/>
              <a:buChar char="•"/>
            </a:pPr>
            <a:r>
              <a:rPr lang="en-US" sz="2800" b="1" dirty="0">
                <a:effectLst>
                  <a:outerShdw blurRad="38100" dist="38100" dir="2700000" algn="tl">
                    <a:srgbClr val="C0C0C0"/>
                  </a:outerShdw>
                </a:effectLst>
              </a:rPr>
              <a:t>C- Citrus, Green, Leafy Plants</a:t>
            </a:r>
            <a:endParaRPr lang="en-US"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b="1">
                <a:solidFill>
                  <a:schemeClr val="accent2"/>
                </a:solidFill>
              </a:rPr>
              <a:t>Phosphorus (P)</a:t>
            </a:r>
          </a:p>
        </p:txBody>
      </p:sp>
      <p:sp>
        <p:nvSpPr>
          <p:cNvPr id="234499" name="Rectangle 3"/>
          <p:cNvSpPr>
            <a:spLocks noGrp="1" noChangeArrowheads="1"/>
          </p:cNvSpPr>
          <p:nvPr>
            <p:ph sz="quarter" idx="1"/>
          </p:nvPr>
        </p:nvSpPr>
        <p:spPr>
          <a:xfrm>
            <a:off x="612648" y="1447800"/>
            <a:ext cx="8153400" cy="2819400"/>
          </a:xfrm>
        </p:spPr>
        <p:txBody>
          <a:bodyPr/>
          <a:lstStyle/>
          <a:p>
            <a:r>
              <a:rPr lang="en-US" b="1" dirty="0">
                <a:latin typeface="CG Times" pitchFamily="18" charset="0"/>
                <a:cs typeface="Times New Roman" pitchFamily="18" charset="0"/>
              </a:rPr>
              <a:t>Functions</a:t>
            </a:r>
            <a:endParaRPr lang="en-US" b="1" dirty="0">
              <a:cs typeface="Times New Roman" pitchFamily="18" charset="0"/>
            </a:endParaRPr>
          </a:p>
          <a:p>
            <a:r>
              <a:rPr lang="en-US" b="1" dirty="0" smtClean="0">
                <a:latin typeface="CG Times" pitchFamily="18" charset="0"/>
                <a:cs typeface="Times New Roman" pitchFamily="18" charset="0"/>
              </a:rPr>
              <a:t>bone </a:t>
            </a:r>
            <a:r>
              <a:rPr lang="en-US" b="1" dirty="0">
                <a:latin typeface="CG Times" pitchFamily="18" charset="0"/>
                <a:cs typeface="Times New Roman" pitchFamily="18" charset="0"/>
              </a:rPr>
              <a:t>mineral - 80% of body P is in skeleton</a:t>
            </a:r>
            <a:endParaRPr lang="en-US" b="1" dirty="0">
              <a:cs typeface="Times New Roman" pitchFamily="18" charset="0"/>
            </a:endParaRPr>
          </a:p>
          <a:p>
            <a:r>
              <a:rPr lang="en-US" b="1" dirty="0" smtClean="0">
                <a:latin typeface="CG Times" pitchFamily="18" charset="0"/>
                <a:cs typeface="Times New Roman" pitchFamily="18" charset="0"/>
              </a:rPr>
              <a:t>ATP</a:t>
            </a:r>
            <a:endParaRPr lang="en-US" b="1" dirty="0">
              <a:cs typeface="Times New Roman" pitchFamily="18" charset="0"/>
            </a:endParaRPr>
          </a:p>
          <a:p>
            <a:r>
              <a:rPr lang="en-US" b="1" dirty="0" smtClean="0">
                <a:latin typeface="CG Times" pitchFamily="18" charset="0"/>
                <a:cs typeface="Times New Roman" pitchFamily="18" charset="0"/>
              </a:rPr>
              <a:t>Phospholipids</a:t>
            </a:r>
            <a:endParaRPr lang="en-US" b="1" dirty="0">
              <a:cs typeface="Times New Roman" pitchFamily="18" charset="0"/>
            </a:endParaRPr>
          </a:p>
          <a:p>
            <a:r>
              <a:rPr lang="en-US" b="1" dirty="0" smtClean="0">
                <a:latin typeface="CG Times" pitchFamily="18" charset="0"/>
                <a:cs typeface="Times New Roman" pitchFamily="18" charset="0"/>
              </a:rPr>
              <a:t>RNA</a:t>
            </a:r>
            <a:endParaRPr lang="en-US" b="1" dirty="0">
              <a:cs typeface="Times New Roman" pitchFamily="18" charset="0"/>
            </a:endParaRPr>
          </a:p>
          <a:p>
            <a:pPr>
              <a:buFontTx/>
              <a:buNone/>
            </a:pPr>
            <a:endParaRPr lang="en-US" b="1" dirty="0"/>
          </a:p>
        </p:txBody>
      </p:sp>
      <p:sp>
        <p:nvSpPr>
          <p:cNvPr id="4" name="Rectangle 3"/>
          <p:cNvSpPr txBox="1">
            <a:spLocks noChangeArrowheads="1"/>
          </p:cNvSpPr>
          <p:nvPr/>
        </p:nvSpPr>
        <p:spPr>
          <a:xfrm>
            <a:off x="228600" y="4495800"/>
            <a:ext cx="8153400" cy="2209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Absorption</a:t>
            </a:r>
            <a:endParaRPr kumimoji="0" lang="en-US" sz="29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9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Passive from G.I. tract</a:t>
            </a:r>
            <a:endParaRPr kumimoji="0" lang="en-US" sz="2900" b="1"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Ø"/>
              <a:tabLst/>
              <a:defRPr/>
            </a:pPr>
            <a:r>
              <a:rPr kumimoji="0" lang="en-US" sz="29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   </a:t>
            </a:r>
            <a:r>
              <a:rPr kumimoji="0" lang="en-US" sz="2900" b="1" i="0" u="none" strike="noStrike" kern="1200" cap="none" spc="0" normalizeH="0" baseline="0" noProof="0" dirty="0" err="1" smtClean="0">
                <a:ln>
                  <a:noFill/>
                </a:ln>
                <a:solidFill>
                  <a:schemeClr val="tx1"/>
                </a:solidFill>
                <a:effectLst/>
                <a:uLnTx/>
                <a:uFillTx/>
                <a:latin typeface="CG Times" pitchFamily="18" charset="0"/>
                <a:ea typeface="+mn-ea"/>
                <a:cs typeface="Times New Roman" pitchFamily="18" charset="0"/>
              </a:rPr>
              <a:t>Phytic</a:t>
            </a:r>
            <a:r>
              <a:rPr kumimoji="0" lang="en-US" sz="2900" b="1" i="0" u="none" strike="noStrike" kern="1200" cap="none" spc="0" normalizeH="0" baseline="0" noProof="0" dirty="0" smtClean="0">
                <a:ln>
                  <a:noFill/>
                </a:ln>
                <a:solidFill>
                  <a:schemeClr val="tx1"/>
                </a:solidFill>
                <a:effectLst/>
                <a:uLnTx/>
                <a:uFillTx/>
                <a:latin typeface="CG Times" pitchFamily="18" charset="0"/>
                <a:ea typeface="+mn-ea"/>
                <a:cs typeface="Times New Roman" pitchFamily="18" charset="0"/>
              </a:rPr>
              <a:t> acid - Organic form not available to poultry and poorly available to swine.</a:t>
            </a:r>
            <a:endParaRPr kumimoji="0" lang="en-US" sz="29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a:t>
            </a:r>
            <a:endParaRPr lang="en-US" dirty="0"/>
          </a:p>
        </p:txBody>
      </p:sp>
      <p:sp>
        <p:nvSpPr>
          <p:cNvPr id="3" name="Content Placeholder 2"/>
          <p:cNvSpPr>
            <a:spLocks noGrp="1"/>
          </p:cNvSpPr>
          <p:nvPr>
            <p:ph idx="1"/>
          </p:nvPr>
        </p:nvSpPr>
        <p:spPr/>
        <p:txBody>
          <a:bodyPr/>
          <a:lstStyle/>
          <a:p>
            <a:r>
              <a:rPr lang="en-US" dirty="0" smtClean="0"/>
              <a:t>Digestion</a:t>
            </a:r>
          </a:p>
          <a:p>
            <a:pPr lvl="1"/>
            <a:r>
              <a:rPr lang="en-US" dirty="0" smtClean="0"/>
              <a:t>Cleaved from proteins, sugars and lipids</a:t>
            </a:r>
          </a:p>
          <a:p>
            <a:r>
              <a:rPr lang="en-US" dirty="0" smtClean="0"/>
              <a:t>Absorption</a:t>
            </a:r>
          </a:p>
          <a:p>
            <a:pPr lvl="1"/>
            <a:r>
              <a:rPr lang="en-US" dirty="0" smtClean="0"/>
              <a:t>Saturable – carrier mediated active transport</a:t>
            </a:r>
          </a:p>
          <a:p>
            <a:pPr lvl="1"/>
            <a:r>
              <a:rPr lang="en-US" dirty="0" smtClean="0"/>
              <a:t>Concentration-dependent facilitated diffusion</a:t>
            </a:r>
          </a:p>
        </p:txBody>
      </p:sp>
    </p:spTree>
    <p:extLst>
      <p:ext uri="{BB962C8B-B14F-4D97-AF65-F5344CB8AC3E}">
        <p14:creationId xmlns:p14="http://schemas.microsoft.com/office/powerpoint/2010/main" val="6891028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&amp; Storage	</a:t>
            </a:r>
            <a:endParaRPr lang="en-US" dirty="0"/>
          </a:p>
        </p:txBody>
      </p:sp>
      <p:sp>
        <p:nvSpPr>
          <p:cNvPr id="3" name="Content Placeholder 2"/>
          <p:cNvSpPr>
            <a:spLocks noGrp="1"/>
          </p:cNvSpPr>
          <p:nvPr>
            <p:ph idx="1"/>
          </p:nvPr>
        </p:nvSpPr>
        <p:spPr/>
        <p:txBody>
          <a:bodyPr/>
          <a:lstStyle/>
          <a:p>
            <a:r>
              <a:rPr lang="en-US" dirty="0" smtClean="0"/>
              <a:t>Intestine to blood </a:t>
            </a:r>
          </a:p>
          <a:p>
            <a:pPr lvl="1"/>
            <a:r>
              <a:rPr lang="en-US" dirty="0" smtClean="0"/>
              <a:t>Organic 70% (lipoproteins, phospholipids)</a:t>
            </a:r>
          </a:p>
          <a:p>
            <a:pPr lvl="1"/>
            <a:r>
              <a:rPr lang="en-US" dirty="0" smtClean="0"/>
              <a:t>Inorganic forms 30%</a:t>
            </a:r>
          </a:p>
          <a:p>
            <a:r>
              <a:rPr lang="en-US" dirty="0" smtClean="0"/>
              <a:t>Storage</a:t>
            </a:r>
          </a:p>
          <a:p>
            <a:pPr lvl="1"/>
            <a:r>
              <a:rPr lang="en-US" dirty="0" smtClean="0"/>
              <a:t>Circulating is in equilibrium with skeletal &amp; cellular </a:t>
            </a:r>
          </a:p>
          <a:p>
            <a:pPr lvl="1"/>
            <a:r>
              <a:rPr lang="en-US" dirty="0">
                <a:solidFill>
                  <a:srgbClr val="FF0000"/>
                </a:solidFill>
              </a:rPr>
              <a:t>F</a:t>
            </a:r>
            <a:r>
              <a:rPr lang="en-US" dirty="0" smtClean="0">
                <a:solidFill>
                  <a:srgbClr val="FF0000"/>
                </a:solidFill>
              </a:rPr>
              <a:t>ound in all cells, especially bone and muscle</a:t>
            </a:r>
          </a:p>
          <a:p>
            <a:endParaRPr lang="en-US" dirty="0"/>
          </a:p>
        </p:txBody>
      </p:sp>
    </p:spTree>
    <p:extLst>
      <p:ext uri="{BB962C8B-B14F-4D97-AF65-F5344CB8AC3E}">
        <p14:creationId xmlns:p14="http://schemas.microsoft.com/office/powerpoint/2010/main" val="27514533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r>
              <a:rPr lang="en-US" dirty="0" smtClean="0"/>
              <a:t>Phosphorus - Functions</a:t>
            </a:r>
            <a:endParaRPr lang="en-US" dirty="0"/>
          </a:p>
        </p:txBody>
      </p:sp>
      <p:sp>
        <p:nvSpPr>
          <p:cNvPr id="3" name="Content Placeholder 2"/>
          <p:cNvSpPr>
            <a:spLocks noGrp="1"/>
          </p:cNvSpPr>
          <p:nvPr>
            <p:ph idx="1"/>
          </p:nvPr>
        </p:nvSpPr>
        <p:spPr>
          <a:xfrm>
            <a:off x="990600" y="1066800"/>
            <a:ext cx="8153400" cy="5410200"/>
          </a:xfrm>
        </p:spPr>
        <p:txBody>
          <a:bodyPr/>
          <a:lstStyle/>
          <a:p>
            <a:r>
              <a:rPr lang="en-US" dirty="0" smtClean="0"/>
              <a:t>Nucleotide Phosphates</a:t>
            </a:r>
          </a:p>
          <a:p>
            <a:pPr lvl="1"/>
            <a:r>
              <a:rPr lang="en-US" dirty="0" smtClean="0"/>
              <a:t>Structural roles (DNA &amp; RNA)</a:t>
            </a:r>
          </a:p>
          <a:p>
            <a:pPr lvl="1"/>
            <a:r>
              <a:rPr lang="en-US" dirty="0" smtClean="0"/>
              <a:t>Energy Storage (ATP)</a:t>
            </a:r>
          </a:p>
          <a:p>
            <a:pPr lvl="1"/>
            <a:r>
              <a:rPr lang="en-US" dirty="0" smtClean="0"/>
              <a:t>Intracellular 2nd messenger (cAMP)</a:t>
            </a:r>
          </a:p>
          <a:p>
            <a:r>
              <a:rPr lang="en-US" dirty="0" smtClean="0"/>
              <a:t>Structural Roles</a:t>
            </a:r>
          </a:p>
          <a:p>
            <a:pPr lvl="1"/>
            <a:r>
              <a:rPr lang="en-US" dirty="0" smtClean="0"/>
              <a:t>phospholipids</a:t>
            </a:r>
          </a:p>
          <a:p>
            <a:r>
              <a:rPr lang="en-US" dirty="0" smtClean="0"/>
              <a:t>Acid-Base Balance </a:t>
            </a:r>
          </a:p>
          <a:p>
            <a:pPr lvl="1"/>
            <a:r>
              <a:rPr lang="en-US" dirty="0" smtClean="0"/>
              <a:t>buffer</a:t>
            </a:r>
          </a:p>
          <a:p>
            <a:r>
              <a:rPr lang="en-US" dirty="0" smtClean="0"/>
              <a:t>Oxygen availability</a:t>
            </a:r>
          </a:p>
          <a:p>
            <a:pPr lvl="1"/>
            <a:r>
              <a:rPr lang="en-US" dirty="0" smtClean="0"/>
              <a:t>2,3-diphosphoglycerate required for oxygen release from hemoglobin</a:t>
            </a:r>
          </a:p>
          <a:p>
            <a:pPr marL="0" indent="0">
              <a:buNone/>
            </a:pPr>
            <a:endParaRPr lang="en-US" dirty="0" smtClean="0"/>
          </a:p>
          <a:p>
            <a:pPr lvl="1"/>
            <a:endParaRPr lang="en-US" dirty="0"/>
          </a:p>
        </p:txBody>
      </p:sp>
      <p:pic>
        <p:nvPicPr>
          <p:cNvPr id="4" name="Picture 3"/>
          <p:cNvPicPr>
            <a:picLocks noChangeAspect="1"/>
          </p:cNvPicPr>
          <p:nvPr/>
        </p:nvPicPr>
        <p:blipFill rotWithShape="1">
          <a:blip r:embed="rId3"/>
          <a:srcRect l="35997" t="516" r="21205" b="-240"/>
          <a:stretch/>
        </p:blipFill>
        <p:spPr>
          <a:xfrm>
            <a:off x="6934200" y="3276600"/>
            <a:ext cx="1751491" cy="2777863"/>
          </a:xfrm>
          <a:prstGeom prst="rect">
            <a:avLst/>
          </a:prstGeom>
        </p:spPr>
      </p:pic>
    </p:spTree>
    <p:extLst>
      <p:ext uri="{BB962C8B-B14F-4D97-AF65-F5344CB8AC3E}">
        <p14:creationId xmlns:p14="http://schemas.microsoft.com/office/powerpoint/2010/main" val="26213368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72400" cy="1143000"/>
          </a:xfrm>
        </p:spPr>
        <p:txBody>
          <a:bodyPr/>
          <a:lstStyle/>
          <a:p>
            <a:r>
              <a:rPr lang="en-US" dirty="0" smtClean="0"/>
              <a:t>Phosphorus - Functions</a:t>
            </a:r>
            <a:endParaRPr lang="en-US" dirty="0"/>
          </a:p>
        </p:txBody>
      </p:sp>
      <p:sp>
        <p:nvSpPr>
          <p:cNvPr id="3" name="Content Placeholder 2"/>
          <p:cNvSpPr>
            <a:spLocks noGrp="1"/>
          </p:cNvSpPr>
          <p:nvPr>
            <p:ph idx="1"/>
          </p:nvPr>
        </p:nvSpPr>
        <p:spPr>
          <a:xfrm>
            <a:off x="1143000" y="1219200"/>
            <a:ext cx="7772400" cy="5410200"/>
          </a:xfrm>
        </p:spPr>
        <p:txBody>
          <a:bodyPr/>
          <a:lstStyle/>
          <a:p>
            <a:r>
              <a:rPr lang="en-US" dirty="0" smtClean="0"/>
              <a:t>Bone mineralization – 85% as hydroxyapatite </a:t>
            </a:r>
          </a:p>
          <a:p>
            <a:pPr lvl="1"/>
            <a:r>
              <a:rPr lang="en-US" dirty="0" smtClean="0"/>
              <a:t>Calcitonin – promotes ossification of phosphorus onto matrix</a:t>
            </a:r>
          </a:p>
          <a:p>
            <a:pPr lvl="1"/>
            <a:r>
              <a:rPr lang="en-US" dirty="0" smtClean="0"/>
              <a:t>PTH – promotes resorption of phosphorus from bone and </a:t>
            </a:r>
            <a:r>
              <a:rPr lang="en-US" b="1" dirty="0" smtClean="0"/>
              <a:t>excretion</a:t>
            </a:r>
            <a:r>
              <a:rPr lang="en-US" dirty="0" smtClean="0"/>
              <a:t> in urine</a:t>
            </a:r>
          </a:p>
          <a:p>
            <a:pPr lvl="1"/>
            <a:r>
              <a:rPr lang="en-US" dirty="0" smtClean="0"/>
              <a:t>Calcitriol – promotes increased phosphorus absorption in the intestine</a:t>
            </a:r>
          </a:p>
          <a:p>
            <a:pPr marL="0" indent="0">
              <a:buNone/>
            </a:pPr>
            <a:endParaRPr lang="en-US" dirty="0" smtClean="0"/>
          </a:p>
          <a:p>
            <a:pPr lvl="1"/>
            <a:endParaRPr lang="en-US" dirty="0"/>
          </a:p>
        </p:txBody>
      </p:sp>
    </p:spTree>
    <p:extLst>
      <p:ext uri="{BB962C8B-B14F-4D97-AF65-F5344CB8AC3E}">
        <p14:creationId xmlns:p14="http://schemas.microsoft.com/office/powerpoint/2010/main" val="23817702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Excretion</a:t>
            </a:r>
            <a:endParaRPr lang="en-US" dirty="0"/>
          </a:p>
        </p:txBody>
      </p:sp>
      <p:sp>
        <p:nvSpPr>
          <p:cNvPr id="3" name="Content Placeholder 2"/>
          <p:cNvSpPr>
            <a:spLocks noGrp="1"/>
          </p:cNvSpPr>
          <p:nvPr>
            <p:ph idx="1"/>
          </p:nvPr>
        </p:nvSpPr>
        <p:spPr/>
        <p:txBody>
          <a:bodyPr/>
          <a:lstStyle/>
          <a:p>
            <a:r>
              <a:rPr lang="en-US" dirty="0" smtClean="0"/>
              <a:t>Urine – inorganic form 67-90%</a:t>
            </a:r>
          </a:p>
          <a:p>
            <a:r>
              <a:rPr lang="en-US" dirty="0" smtClean="0"/>
              <a:t>Feces – 10-33%</a:t>
            </a:r>
          </a:p>
          <a:p>
            <a:r>
              <a:rPr lang="en-US" dirty="0" smtClean="0"/>
              <a:t>High diet, high serum, high urine (renal regulation)</a:t>
            </a:r>
          </a:p>
          <a:p>
            <a:endParaRPr lang="en-US" dirty="0"/>
          </a:p>
        </p:txBody>
      </p:sp>
    </p:spTree>
    <p:extLst>
      <p:ext uri="{BB962C8B-B14F-4D97-AF65-F5344CB8AC3E}">
        <p14:creationId xmlns:p14="http://schemas.microsoft.com/office/powerpoint/2010/main" val="20259657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b="1">
                <a:solidFill>
                  <a:schemeClr val="accent2"/>
                </a:solidFill>
              </a:rPr>
              <a:t>Phosphorus</a:t>
            </a:r>
          </a:p>
        </p:txBody>
      </p:sp>
      <p:sp>
        <p:nvSpPr>
          <p:cNvPr id="236547" name="Rectangle 3"/>
          <p:cNvSpPr>
            <a:spLocks noGrp="1" noChangeArrowheads="1"/>
          </p:cNvSpPr>
          <p:nvPr>
            <p:ph sz="quarter" idx="1"/>
          </p:nvPr>
        </p:nvSpPr>
        <p:spPr>
          <a:xfrm>
            <a:off x="609600" y="1371600"/>
            <a:ext cx="4949952" cy="1676400"/>
          </a:xfrm>
        </p:spPr>
        <p:txBody>
          <a:bodyPr>
            <a:normAutofit fontScale="92500" lnSpcReduction="10000"/>
          </a:bodyPr>
          <a:lstStyle/>
          <a:p>
            <a:r>
              <a:rPr lang="en-US" sz="2600" b="1" dirty="0">
                <a:latin typeface="CG Times" pitchFamily="18" charset="0"/>
                <a:cs typeface="Times New Roman" pitchFamily="18" charset="0"/>
              </a:rPr>
              <a:t>Deficiency</a:t>
            </a:r>
            <a:endParaRPr lang="en-US" sz="2600" b="1" dirty="0">
              <a:cs typeface="Times New Roman" pitchFamily="18" charset="0"/>
            </a:endParaRPr>
          </a:p>
          <a:p>
            <a:pPr>
              <a:buNone/>
            </a:pPr>
            <a:r>
              <a:rPr lang="en-US" sz="2600" b="1" dirty="0">
                <a:latin typeface="CG Times" pitchFamily="18" charset="0"/>
                <a:cs typeface="Times New Roman" pitchFamily="18" charset="0"/>
              </a:rPr>
              <a:t>a.	Pica - depraved appetite</a:t>
            </a:r>
            <a:endParaRPr lang="en-US" sz="2600" b="1" dirty="0">
              <a:cs typeface="Times New Roman" pitchFamily="18" charset="0"/>
            </a:endParaRPr>
          </a:p>
          <a:p>
            <a:pPr>
              <a:buNone/>
            </a:pPr>
            <a:r>
              <a:rPr lang="en-US" sz="2600" b="1" dirty="0">
                <a:latin typeface="CG Times" pitchFamily="18" charset="0"/>
                <a:cs typeface="Times New Roman" pitchFamily="18" charset="0"/>
              </a:rPr>
              <a:t>b.	impaired fertility</a:t>
            </a:r>
            <a:endParaRPr lang="en-US" sz="2600" b="1" dirty="0">
              <a:cs typeface="Times New Roman" pitchFamily="18" charset="0"/>
            </a:endParaRPr>
          </a:p>
          <a:p>
            <a:pPr>
              <a:buNone/>
            </a:pPr>
            <a:r>
              <a:rPr lang="en-US" sz="2600" b="1" dirty="0">
                <a:latin typeface="CG Times" pitchFamily="18" charset="0"/>
                <a:cs typeface="Times New Roman" pitchFamily="18" charset="0"/>
              </a:rPr>
              <a:t> </a:t>
            </a:r>
            <a:r>
              <a:rPr lang="en-US" sz="2600" b="1" dirty="0" smtClean="0">
                <a:latin typeface="CG Times" pitchFamily="18" charset="0"/>
                <a:cs typeface="Times New Roman" pitchFamily="18" charset="0"/>
              </a:rPr>
              <a:t>c. rickets</a:t>
            </a:r>
            <a:r>
              <a:rPr lang="en-US" sz="2600" dirty="0" smtClean="0"/>
              <a:t> </a:t>
            </a:r>
            <a:endParaRPr lang="en-US" sz="2600" dirty="0"/>
          </a:p>
        </p:txBody>
      </p:sp>
      <p:pic>
        <p:nvPicPr>
          <p:cNvPr id="4" name="Picture 2" descr="CC9DCA96"/>
          <p:cNvPicPr>
            <a:picLocks noChangeAspect="1" noChangeArrowheads="1"/>
          </p:cNvPicPr>
          <p:nvPr/>
        </p:nvPicPr>
        <p:blipFill>
          <a:blip r:embed="rId2" cstate="print">
            <a:lum bright="6000" contrast="-18000"/>
          </a:blip>
          <a:srcRect/>
          <a:stretch>
            <a:fillRect/>
          </a:stretch>
        </p:blipFill>
        <p:spPr bwMode="auto">
          <a:xfrm>
            <a:off x="171450" y="3124200"/>
            <a:ext cx="8896350" cy="3686692"/>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b="1">
                <a:solidFill>
                  <a:schemeClr val="accent2"/>
                </a:solidFill>
              </a:rPr>
              <a:t>Phosphorus</a:t>
            </a:r>
          </a:p>
        </p:txBody>
      </p:sp>
      <p:sp>
        <p:nvSpPr>
          <p:cNvPr id="238595" name="Rectangle 3"/>
          <p:cNvSpPr>
            <a:spLocks noGrp="1" noChangeArrowheads="1"/>
          </p:cNvSpPr>
          <p:nvPr>
            <p:ph sz="quarter" idx="1"/>
          </p:nvPr>
        </p:nvSpPr>
        <p:spPr/>
        <p:txBody>
          <a:bodyPr/>
          <a:lstStyle/>
          <a:p>
            <a:r>
              <a:rPr lang="en-US" b="1" dirty="0">
                <a:latin typeface="CG Times" pitchFamily="18" charset="0"/>
                <a:cs typeface="Times New Roman" pitchFamily="18" charset="0"/>
              </a:rPr>
              <a:t>Toxicity</a:t>
            </a:r>
            <a:endParaRPr lang="en-US" b="1" dirty="0">
              <a:cs typeface="Times New Roman" pitchFamily="18" charset="0"/>
            </a:endParaRPr>
          </a:p>
          <a:p>
            <a:r>
              <a:rPr lang="en-US" b="1" dirty="0" smtClean="0">
                <a:latin typeface="CG Times" pitchFamily="18" charset="0"/>
                <a:cs typeface="Times New Roman" pitchFamily="18" charset="0"/>
              </a:rPr>
              <a:t>Acts </a:t>
            </a:r>
            <a:r>
              <a:rPr lang="en-US" b="1" dirty="0">
                <a:latin typeface="CG Times" pitchFamily="18" charset="0"/>
                <a:cs typeface="Times New Roman" pitchFamily="18" charset="0"/>
              </a:rPr>
              <a:t>like Ca deficiency</a:t>
            </a:r>
            <a:endParaRPr lang="en-US" b="1" dirty="0">
              <a:cs typeface="Times New Roman" pitchFamily="18" charset="0"/>
            </a:endParaRPr>
          </a:p>
          <a:p>
            <a:r>
              <a:rPr lang="en-US" b="1" dirty="0" smtClean="0">
                <a:latin typeface="CG Times" pitchFamily="18" charset="0"/>
                <a:cs typeface="Times New Roman" pitchFamily="18" charset="0"/>
              </a:rPr>
              <a:t>May </a:t>
            </a:r>
            <a:r>
              <a:rPr lang="en-US" b="1" dirty="0">
                <a:latin typeface="CG Times" pitchFamily="18" charset="0"/>
                <a:cs typeface="Times New Roman" pitchFamily="18" charset="0"/>
              </a:rPr>
              <a:t>result in diarrhea</a:t>
            </a:r>
            <a:endParaRPr lang="en-US" b="1" dirty="0">
              <a:cs typeface="Times New Roman" pitchFamily="18" charset="0"/>
            </a:endParaRPr>
          </a:p>
          <a:p>
            <a:endParaRPr lang="en-US" b="1" dirty="0">
              <a:cs typeface="Times New Roman" pitchFamily="18" charset="0"/>
            </a:endParaRPr>
          </a:p>
          <a:p>
            <a:pPr>
              <a:buFontTx/>
              <a:buNone/>
            </a:pP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93E20B1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b="1">
                <a:solidFill>
                  <a:schemeClr val="accent2"/>
                </a:solidFill>
              </a:rPr>
              <a:t>Ca:P Ratio</a:t>
            </a:r>
          </a:p>
        </p:txBody>
      </p:sp>
      <p:sp>
        <p:nvSpPr>
          <p:cNvPr id="241667" name="Rectangle 3"/>
          <p:cNvSpPr>
            <a:spLocks noGrp="1" noChangeArrowheads="1"/>
          </p:cNvSpPr>
          <p:nvPr>
            <p:ph sz="quarter" idx="1"/>
          </p:nvPr>
        </p:nvSpPr>
        <p:spPr/>
        <p:txBody>
          <a:bodyPr/>
          <a:lstStyle/>
          <a:p>
            <a:r>
              <a:rPr lang="en-US" b="1">
                <a:latin typeface="CG Times" pitchFamily="18" charset="0"/>
                <a:cs typeface="Times New Roman" pitchFamily="18" charset="0"/>
              </a:rPr>
              <a:t>Wide deviations from proper Ca:P ratio will result in unsatisfactory performance even if both Ca and P are present in excess of minimum requirements.</a:t>
            </a:r>
            <a:endParaRPr lang="en-US" b="1">
              <a:cs typeface="Times New Roman" pitchFamily="18" charset="0"/>
            </a:endParaRPr>
          </a:p>
          <a:p>
            <a:pPr>
              <a:buFontTx/>
              <a:buNone/>
            </a:pPr>
            <a:endParaRPr lang="en-US" b="1"/>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2741</TotalTime>
  <Words>3318</Words>
  <Application>Microsoft Office PowerPoint</Application>
  <PresentationFormat>On-screen Show (4:3)</PresentationFormat>
  <Paragraphs>721</Paragraphs>
  <Slides>121</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121</vt:i4>
      </vt:variant>
    </vt:vector>
  </HeadingPairs>
  <TitlesOfParts>
    <vt:vector size="134" baseType="lpstr">
      <vt:lpstr>Albany AMT</vt:lpstr>
      <vt:lpstr>Albertus</vt:lpstr>
      <vt:lpstr>Arial</vt:lpstr>
      <vt:lpstr>Calibri</vt:lpstr>
      <vt:lpstr>CG Times</vt:lpstr>
      <vt:lpstr>Perpetua</vt:lpstr>
      <vt:lpstr>Tahoma</vt:lpstr>
      <vt:lpstr>Times New Roman</vt:lpstr>
      <vt:lpstr>Tw Cen MT</vt:lpstr>
      <vt:lpstr>Wingdings</vt:lpstr>
      <vt:lpstr>Wingdings 2</vt:lpstr>
      <vt:lpstr>Median</vt:lpstr>
      <vt:lpstr>Chart</vt:lpstr>
      <vt:lpstr>Vitamins &amp; Minerals</vt:lpstr>
      <vt:lpstr>Vitamins</vt:lpstr>
      <vt:lpstr>PowerPoint Presentation</vt:lpstr>
      <vt:lpstr>Vitamins</vt:lpstr>
      <vt:lpstr>PowerPoint Presentation</vt:lpstr>
      <vt:lpstr>PowerPoint Presentation</vt:lpstr>
      <vt:lpstr>Vitamins</vt:lpstr>
      <vt:lpstr>PowerPoint Presentation</vt:lpstr>
      <vt:lpstr>PowerPoint Presentation</vt:lpstr>
      <vt:lpstr>PowerPoint Presentation</vt:lpstr>
      <vt:lpstr>PowerPoint Presentation</vt:lpstr>
      <vt:lpstr>Vitamin A (Retinol form, most active)</vt:lpstr>
      <vt:lpstr>Vitamin A- Deficiency Symptoms </vt:lpstr>
      <vt:lpstr>Vitamin A-Deficiency</vt:lpstr>
      <vt:lpstr>Functions – Gene Expression</vt:lpstr>
      <vt:lpstr>Functions – Cell Diﬀerentiation</vt:lpstr>
      <vt:lpstr>Functions – Cell Diﬀerentiation</vt:lpstr>
      <vt:lpstr>Deﬁciency</vt:lpstr>
      <vt:lpstr>Functions -­‐      Other</vt:lpstr>
      <vt:lpstr>Functions -­‐     Other</vt:lpstr>
      <vt:lpstr>Carotenoids Functions – Other</vt:lpstr>
      <vt:lpstr>PowerPoint Presentation</vt:lpstr>
      <vt:lpstr>Vitamin A</vt:lpstr>
      <vt:lpstr>Vitamin A- Carotenoids</vt:lpstr>
      <vt:lpstr>Calciferol (Vitamin D)</vt:lpstr>
      <vt:lpstr>PowerPoint Presentation</vt:lpstr>
      <vt:lpstr>Vitamin D</vt:lpstr>
      <vt:lpstr>Metabolism  Conversion to  active form</vt:lpstr>
      <vt:lpstr>Function – Blood Calcium  Homeostasis</vt:lpstr>
      <vt:lpstr>Vitamin D and Calcium Homeostasis</vt:lpstr>
      <vt:lpstr>Function – Gene Expression</vt:lpstr>
      <vt:lpstr>Vitamin D</vt:lpstr>
      <vt:lpstr>Alpha- Tocopherol (Vitamin E)</vt:lpstr>
      <vt:lpstr>PowerPoint Presentation</vt:lpstr>
      <vt:lpstr>Forms</vt:lpstr>
      <vt:lpstr>Digestion &amp; Absorption</vt:lpstr>
      <vt:lpstr>Transport &amp; Storage</vt:lpstr>
      <vt:lpstr>Functions</vt:lpstr>
      <vt:lpstr>Antioxidant</vt:lpstr>
      <vt:lpstr>Functions -­‐      Other</vt:lpstr>
      <vt:lpstr>Vitamin E – Interaction with other</vt:lpstr>
      <vt:lpstr>PowerPoint Presentation</vt:lpstr>
      <vt:lpstr>PowerPoint Presentation</vt:lpstr>
      <vt:lpstr>Vitamin K(phylloquinone-4) synthetic-menadione</vt:lpstr>
      <vt:lpstr>Functions</vt:lpstr>
      <vt:lpstr>PowerPoint Presentation</vt:lpstr>
      <vt:lpstr>Function – Bone Health</vt:lpstr>
      <vt:lpstr>Vitamin K Cycle</vt:lpstr>
      <vt:lpstr>PowerPoint Presentation</vt:lpstr>
      <vt:lpstr>Water Soluble Vitamins</vt:lpstr>
      <vt:lpstr>Ascorbic acid (Vitamin C)</vt:lpstr>
      <vt:lpstr>Ascorbic acid (Vitamin C)</vt:lpstr>
      <vt:lpstr>Macro Minerals</vt:lpstr>
      <vt:lpstr>Mineral (macro) Sources for animal diet</vt:lpstr>
      <vt:lpstr>Mineral (macro) Sources for animal diet</vt:lpstr>
      <vt:lpstr>Mineral (macro) Sources for animal diet</vt:lpstr>
      <vt:lpstr>Mineral (micro) Sources for animal diet</vt:lpstr>
      <vt:lpstr>Mineral (micro) Sources for animal diet</vt:lpstr>
      <vt:lpstr>Mineral (micro) Sources for animal diet</vt:lpstr>
      <vt:lpstr>PowerPoint Presentation</vt:lpstr>
      <vt:lpstr>Trace minerals</vt:lpstr>
      <vt:lpstr>Sodium and Chloride</vt:lpstr>
      <vt:lpstr>Sodium</vt:lpstr>
      <vt:lpstr>Sodium</vt:lpstr>
      <vt:lpstr>Sodium</vt:lpstr>
      <vt:lpstr>PowerPoint Presentation</vt:lpstr>
      <vt:lpstr>Potassium (K)</vt:lpstr>
      <vt:lpstr>Potassium Deficiency</vt:lpstr>
      <vt:lpstr>Potassium</vt:lpstr>
      <vt:lpstr>PowerPoint Presentation</vt:lpstr>
      <vt:lpstr>Calcium</vt:lpstr>
      <vt:lpstr>Calcium (Ca)</vt:lpstr>
      <vt:lpstr>Calcium</vt:lpstr>
      <vt:lpstr>PowerPoint Presentation</vt:lpstr>
      <vt:lpstr>Calcium Absorption</vt:lpstr>
      <vt:lpstr>Calcium Deficiency</vt:lpstr>
      <vt:lpstr>Regulation of calcium: extracellular</vt:lpstr>
      <vt:lpstr>PTH</vt:lpstr>
      <vt:lpstr>Calcitriol</vt:lpstr>
      <vt:lpstr>Calcitonin</vt:lpstr>
      <vt:lpstr>Regulation of calcium: intracellular</vt:lpstr>
      <vt:lpstr>Calcium - Functions</vt:lpstr>
      <vt:lpstr>Calcium - Functions</vt:lpstr>
      <vt:lpstr>Calcium – Other roles</vt:lpstr>
      <vt:lpstr>PowerPoint Presentation</vt:lpstr>
      <vt:lpstr>PowerPoint Presentation</vt:lpstr>
      <vt:lpstr>Calcium</vt:lpstr>
      <vt:lpstr>Calcium</vt:lpstr>
      <vt:lpstr>PowerPoint Presentation</vt:lpstr>
      <vt:lpstr>Phosphorus (P)</vt:lpstr>
      <vt:lpstr>Phosphorus </vt:lpstr>
      <vt:lpstr>Transport &amp; Storage </vt:lpstr>
      <vt:lpstr>Phosphorus - Functions</vt:lpstr>
      <vt:lpstr>Phosphorus - Functions</vt:lpstr>
      <vt:lpstr>Excretion</vt:lpstr>
      <vt:lpstr>Phosphorus</vt:lpstr>
      <vt:lpstr>Phosphorus</vt:lpstr>
      <vt:lpstr>PowerPoint Presentation</vt:lpstr>
      <vt:lpstr>Ca:P Ratio</vt:lpstr>
      <vt:lpstr>Ca:P Ratio</vt:lpstr>
      <vt:lpstr>Ca:P Ratio</vt:lpstr>
      <vt:lpstr> </vt:lpstr>
      <vt:lpstr>Magnesium (Mg)</vt:lpstr>
      <vt:lpstr>Magnesium (Mg)</vt:lpstr>
      <vt:lpstr>Magnesium (Mg)</vt:lpstr>
      <vt:lpstr>PowerPoint Presentation</vt:lpstr>
      <vt:lpstr>PowerPoint Presentation</vt:lpstr>
      <vt:lpstr>Sulfur (S)</vt:lpstr>
      <vt:lpstr>Sulfur (S)</vt:lpstr>
      <vt:lpstr>PowerPoint Presentation</vt:lpstr>
      <vt:lpstr>Iron (Fe)</vt:lpstr>
      <vt:lpstr>Iron (Fe)</vt:lpstr>
      <vt:lpstr>Copper (Cu)</vt:lpstr>
      <vt:lpstr>Copper (Cu)</vt:lpstr>
      <vt:lpstr>Cobalt (Co)</vt:lpstr>
      <vt:lpstr>Iodine (I)</vt:lpstr>
      <vt:lpstr>Manganese (Mn)</vt:lpstr>
      <vt:lpstr>Zinc (Zn)</vt:lpstr>
      <vt:lpstr>Molybdenum (Mo)</vt:lpstr>
      <vt:lpstr>Selenium (Se)</vt:lpstr>
      <vt:lpstr>Micro-minerals</vt:lpstr>
    </vt:vector>
  </TitlesOfParts>
  <Company>UCONN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Gastrointestinal Tract</dc:title>
  <dc:creator>HuskyPC</dc:creator>
  <cp:lastModifiedBy>Rezamand, Pedram (rezamand@uidaho.edu)</cp:lastModifiedBy>
  <cp:revision>178</cp:revision>
  <dcterms:created xsi:type="dcterms:W3CDTF">2006-04-26T18:22:48Z</dcterms:created>
  <dcterms:modified xsi:type="dcterms:W3CDTF">2020-01-10T21:51:02Z</dcterms:modified>
</cp:coreProperties>
</file>