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38"/>
  </p:notesMasterIdLst>
  <p:sldIdLst>
    <p:sldId id="1142" r:id="rId2"/>
    <p:sldId id="1147" r:id="rId3"/>
    <p:sldId id="1145" r:id="rId4"/>
    <p:sldId id="633" r:id="rId5"/>
    <p:sldId id="628" r:id="rId6"/>
    <p:sldId id="643" r:id="rId7"/>
    <p:sldId id="622" r:id="rId8"/>
    <p:sldId id="632" r:id="rId9"/>
    <p:sldId id="1146" r:id="rId10"/>
    <p:sldId id="308" r:id="rId11"/>
    <p:sldId id="274" r:id="rId12"/>
    <p:sldId id="312" r:id="rId13"/>
    <p:sldId id="624" r:id="rId14"/>
    <p:sldId id="273" r:id="rId15"/>
    <p:sldId id="1170" r:id="rId16"/>
    <p:sldId id="1149" r:id="rId17"/>
    <p:sldId id="1150" r:id="rId18"/>
    <p:sldId id="1151" r:id="rId19"/>
    <p:sldId id="1152" r:id="rId20"/>
    <p:sldId id="1153" r:id="rId21"/>
    <p:sldId id="1154" r:id="rId22"/>
    <p:sldId id="1155" r:id="rId23"/>
    <p:sldId id="1156" r:id="rId24"/>
    <p:sldId id="1157" r:id="rId25"/>
    <p:sldId id="1158" r:id="rId26"/>
    <p:sldId id="1159" r:id="rId27"/>
    <p:sldId id="1160" r:id="rId28"/>
    <p:sldId id="1161" r:id="rId29"/>
    <p:sldId id="1162" r:id="rId30"/>
    <p:sldId id="1163" r:id="rId31"/>
    <p:sldId id="1164" r:id="rId32"/>
    <p:sldId id="1165" r:id="rId33"/>
    <p:sldId id="1166" r:id="rId34"/>
    <p:sldId id="1167" r:id="rId35"/>
    <p:sldId id="1168" r:id="rId36"/>
    <p:sldId id="116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803"/>
    <a:srgbClr val="C506D4"/>
    <a:srgbClr val="996633"/>
    <a:srgbClr val="666699"/>
    <a:srgbClr val="FFFF00"/>
    <a:srgbClr val="CCEC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34" autoAdjust="0"/>
  </p:normalViewPr>
  <p:slideViewPr>
    <p:cSldViewPr>
      <p:cViewPr varScale="1">
        <p:scale>
          <a:sx n="82" d="100"/>
          <a:sy n="82" d="100"/>
        </p:scale>
        <p:origin x="9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7B8B01-31A9-4BB8-A664-71A70CFD7E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82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Sheep digestive</a:t>
            </a:r>
            <a:r>
              <a:rPr lang="en-US" baseline="0" dirty="0" smtClean="0"/>
              <a:t> 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8B01-31A9-4BB8-A664-71A70CFD7E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DDD82-FE4B-4172-B8EE-4E89719ADEB0}" type="slidenum">
              <a:rPr lang="en-US"/>
              <a:pPr/>
              <a:t>10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55613"/>
            <a:ext cx="5029200" cy="8002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DE2B3-A298-47BB-A2A2-A936958831A1}" type="slidenum">
              <a:rPr lang="en-US"/>
              <a:pPr/>
              <a:t>12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31813"/>
            <a:ext cx="5029200" cy="792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D5E88-9645-4B36-BC27-8EB7F7991531}" type="slidenum">
              <a:rPr lang="en-US"/>
              <a:pPr/>
              <a:t>23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03213"/>
            <a:ext cx="5029200" cy="8154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056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95231-224D-43A6-A924-B5822E302590}" type="slidenum">
              <a:rPr lang="en-US"/>
              <a:pPr/>
              <a:t>25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03213"/>
            <a:ext cx="5029200" cy="8154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930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77581-B2C8-4BB4-88B6-C95A753ACE3A}" type="slidenum">
              <a:rPr lang="en-US"/>
              <a:pPr/>
              <a:t>31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31813"/>
            <a:ext cx="5029200" cy="792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7210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6D782-9D9B-4AA7-952D-172BCEF1DE31}" type="slidenum">
              <a:rPr lang="en-US"/>
              <a:pPr/>
              <a:t>33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79413"/>
            <a:ext cx="5029200" cy="792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227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193E3-BF96-4C7E-AFC9-D2E8E0D65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EB79-89C1-4141-9101-B75010AD9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1A0EDDE-F2D6-49DB-93EA-1006990C0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9D09B3-93F6-4D71-A0A1-6B3A887D1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0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2AEFCD-D18D-462F-81F0-A5D9BBB7DC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F3B4EF-FE42-4991-8DD9-DB2F5B886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0D24DD-6B75-4531-89DF-A66E0A59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81B400-2966-486F-B8C8-504E1AFB9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D45405-9F0C-4238-A94F-99C46AD77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C68977-99CF-4495-A1F3-6F6AC0164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676EFB-2D2E-4B53-81BC-9231BA3127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ED5D5B6-7FA6-4EB6-B57E-EDF160F610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EFFC60-CF51-4DE7-B311-15E1A5E65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en-US" sz="6700" dirty="0" smtClean="0">
                <a:solidFill>
                  <a:schemeClr val="tx1"/>
                </a:solidFill>
              </a:rPr>
              <a:t>digestive tract in Ruminants</a:t>
            </a:r>
            <a:endParaRPr lang="en-US" sz="67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Reticulum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Lies against the </a:t>
            </a:r>
            <a:r>
              <a:rPr lang="en-US" sz="2400" u="sng" dirty="0"/>
              <a:t>diaphragm</a:t>
            </a:r>
            <a:r>
              <a:rPr lang="en-US" sz="2400" dirty="0"/>
              <a:t> and  is the most cranial component.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AKA the “</a:t>
            </a:r>
            <a:r>
              <a:rPr lang="en-US" sz="2400" i="1" dirty="0"/>
              <a:t>honeycomb”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-Lined with mucous membrane containing many intersecting ridges which subdivide the surface into many folds that form polygonal cells that give it a reticular, honeycomb-like appearance.  This </a:t>
            </a:r>
            <a:r>
              <a:rPr lang="en-US" sz="2400" b="1" i="1" u="sng" dirty="0"/>
              <a:t>increases surface area</a:t>
            </a:r>
            <a:r>
              <a:rPr lang="en-US" sz="2400" dirty="0"/>
              <a:t> of organ for increased digestion.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Serves as a protection mechanism:  Heart can be damaged by appositional location next to heart by “Hardware Disease.” 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Stratified squamous epithelium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No enzyme secretion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Reticulum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4111752" cy="2895600"/>
          </a:xfrm>
        </p:spPr>
        <p:txBody>
          <a:bodyPr>
            <a:normAutofit/>
          </a:bodyPr>
          <a:lstStyle/>
          <a:p>
            <a:r>
              <a:rPr lang="en-US" dirty="0"/>
              <a:t>Honeycomb appearance</a:t>
            </a:r>
          </a:p>
          <a:p>
            <a:r>
              <a:rPr lang="en-US" dirty="0"/>
              <a:t>Hardware problems (magnets)</a:t>
            </a:r>
          </a:p>
          <a:p>
            <a:r>
              <a:rPr lang="en-US" dirty="0"/>
              <a:t>Muscular for eructation and milk groove.   </a:t>
            </a:r>
          </a:p>
        </p:txBody>
      </p:sp>
      <p:pic>
        <p:nvPicPr>
          <p:cNvPr id="4" name="Picture 2" descr="reticul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667000"/>
            <a:ext cx="4267200" cy="3997124"/>
          </a:xfrm>
          <a:prstGeom prst="rect">
            <a:avLst/>
          </a:prstGeom>
          <a:noFill/>
        </p:spPr>
      </p:pic>
      <p:pic>
        <p:nvPicPr>
          <p:cNvPr id="5" name="Picture 2" descr="digl103reticul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648" y="4191000"/>
            <a:ext cx="313651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Rumen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largest of the </a:t>
            </a:r>
            <a:r>
              <a:rPr lang="en-US" sz="2800" dirty="0" err="1"/>
              <a:t>forestomachs</a:t>
            </a:r>
            <a:r>
              <a:rPr lang="en-US" sz="2800" dirty="0"/>
              <a:t> extending from the diaphragm to the pelvis and almost entirely filling the left side of the abdominal cavity.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Sacculated</a:t>
            </a:r>
            <a:r>
              <a:rPr lang="en-US" sz="2800" dirty="0"/>
              <a:t> by </a:t>
            </a:r>
            <a:r>
              <a:rPr lang="en-US" sz="2800" dirty="0" err="1"/>
              <a:t>muscularis</a:t>
            </a:r>
            <a:r>
              <a:rPr lang="en-US" sz="2800" dirty="0"/>
              <a:t> pillars into what are known as the dorsal, ventral, </a:t>
            </a:r>
            <a:r>
              <a:rPr lang="en-US" sz="2800" dirty="0" err="1"/>
              <a:t>caudodorsal</a:t>
            </a:r>
            <a:r>
              <a:rPr lang="en-US" sz="2800" dirty="0"/>
              <a:t>, and </a:t>
            </a:r>
            <a:r>
              <a:rPr lang="en-US" sz="2800" dirty="0" err="1"/>
              <a:t>caudoventral</a:t>
            </a:r>
            <a:r>
              <a:rPr lang="en-US" sz="2800" dirty="0"/>
              <a:t> sacs.  Many times the reticulum is considered a fifth </a:t>
            </a:r>
            <a:r>
              <a:rPr lang="en-US" sz="2800" dirty="0" err="1"/>
              <a:t>cranioventral</a:t>
            </a:r>
            <a:r>
              <a:rPr lang="en-US" sz="2800" dirty="0"/>
              <a:t> sac because </a:t>
            </a:r>
            <a:r>
              <a:rPr lang="en-US" sz="2800" dirty="0" err="1"/>
              <a:t>ingesta</a:t>
            </a:r>
            <a:r>
              <a:rPr lang="en-US" sz="2800" dirty="0"/>
              <a:t> flows freely between these two organs.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surface is covered by a stratified </a:t>
            </a:r>
            <a:r>
              <a:rPr lang="en-US" sz="2800" dirty="0" err="1"/>
              <a:t>squamous</a:t>
            </a:r>
            <a:r>
              <a:rPr lang="en-US" sz="2800" dirty="0"/>
              <a:t> epithelium.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0510"/>
            <a:ext cx="3889022" cy="26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ru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124200"/>
            <a:ext cx="3810000" cy="2971799"/>
          </a:xfrm>
          <a:prstGeom prst="rect">
            <a:avLst/>
          </a:prstGeom>
          <a:noFill/>
        </p:spPr>
      </p:pic>
      <p:pic>
        <p:nvPicPr>
          <p:cNvPr id="4" name="Picture 3" descr="papill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1638300"/>
            <a:ext cx="2836333" cy="5105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0494" y="264644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Rumen Epithelium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Ruminants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4648200" cy="4495800"/>
          </a:xfrm>
        </p:spPr>
        <p:txBody>
          <a:bodyPr>
            <a:normAutofit/>
          </a:bodyPr>
          <a:lstStyle/>
          <a:p>
            <a:r>
              <a:rPr lang="en-US" dirty="0"/>
              <a:t>Cellular lining of first three stomachs is stratified squamous epithelium not typical of absorption sites however it is only two layers thick so some compounds can be absorbed.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reticulum 1fol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4682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90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Growth &amp; development of digestive tract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9967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Early stages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abomasum is the largest component (~ 50% of total weight)</a:t>
            </a:r>
          </a:p>
          <a:p>
            <a:r>
              <a:rPr lang="en-US" dirty="0" smtClean="0"/>
              <a:t>Feeding </a:t>
            </a:r>
            <a:r>
              <a:rPr lang="en-US" u="sng" dirty="0" smtClean="0"/>
              <a:t>dry feed</a:t>
            </a:r>
            <a:r>
              <a:rPr lang="en-US" dirty="0" smtClean="0"/>
              <a:t> causes rapid growth in weight, volume, musculature &amp; absorptive capacity</a:t>
            </a:r>
          </a:p>
          <a:p>
            <a:r>
              <a:rPr lang="en-US" dirty="0" smtClean="0"/>
              <a:t>Rumen growth: VFAs, resident dry feed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8715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7058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1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Reticular groove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1"/>
            <a:ext cx="3124200" cy="4571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Reflex; Suckling process; chemical stimulation</a:t>
            </a:r>
          </a:p>
          <a:p>
            <a:r>
              <a:rPr lang="en-US" dirty="0" smtClean="0"/>
              <a:t>Lips closing to form a canal to bypass reticulo-rumen                	milk through omasal groove to the abomasum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9800"/>
            <a:ext cx="5791200" cy="423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78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96633"/>
                </a:solidFill>
              </a:rPr>
              <a:t>Growth and development of the rumen</a:t>
            </a:r>
            <a:endParaRPr lang="en-US" sz="3200" b="1" dirty="0">
              <a:solidFill>
                <a:srgbClr val="99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Sources of rumen microbes: surrounding environment</a:t>
            </a:r>
          </a:p>
          <a:p>
            <a:pPr lvl="1"/>
            <a:r>
              <a:rPr lang="en-US" dirty="0" smtClean="0"/>
              <a:t>Feces</a:t>
            </a:r>
          </a:p>
          <a:p>
            <a:pPr lvl="1"/>
            <a:r>
              <a:rPr lang="en-US" dirty="0" smtClean="0"/>
              <a:t>Saliva</a:t>
            </a: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Over a 4 wk period, grows 4-8X</a:t>
            </a:r>
          </a:p>
          <a:p>
            <a:pPr lvl="1"/>
            <a:r>
              <a:rPr lang="en-US" dirty="0" smtClean="0"/>
              <a:t>Rumen papillae</a:t>
            </a:r>
          </a:p>
          <a:p>
            <a:pPr lvl="1"/>
            <a:r>
              <a:rPr lang="en-US" dirty="0" smtClean="0"/>
              <a:t>Forage intake</a:t>
            </a:r>
          </a:p>
        </p:txBody>
      </p:sp>
    </p:spTree>
    <p:extLst>
      <p:ext uri="{BB962C8B-B14F-4D97-AF65-F5344CB8AC3E}">
        <p14:creationId xmlns:p14="http://schemas.microsoft.com/office/powerpoint/2010/main" val="26785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Ruminants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Reticulum, rumen, </a:t>
            </a:r>
            <a:r>
              <a:rPr lang="en-US" dirty="0" err="1"/>
              <a:t>omasum</a:t>
            </a:r>
            <a:r>
              <a:rPr lang="en-US" dirty="0"/>
              <a:t>, </a:t>
            </a:r>
            <a:r>
              <a:rPr lang="en-US" dirty="0" err="1"/>
              <a:t>abomasum</a:t>
            </a:r>
            <a:endParaRPr lang="en-US" dirty="0"/>
          </a:p>
          <a:p>
            <a:r>
              <a:rPr lang="en-US" dirty="0" smtClean="0"/>
              <a:t>Pseudo-ruminants: </a:t>
            </a:r>
            <a:r>
              <a:rPr lang="en-US" dirty="0"/>
              <a:t>camel </a:t>
            </a:r>
            <a:r>
              <a:rPr lang="en-US" dirty="0" smtClean="0"/>
              <a:t>w/ </a:t>
            </a:r>
            <a:r>
              <a:rPr lang="en-US" dirty="0"/>
              <a:t>three compartments.</a:t>
            </a:r>
          </a:p>
          <a:p>
            <a:r>
              <a:rPr lang="en-US" dirty="0"/>
              <a:t>Extensive </a:t>
            </a:r>
            <a:r>
              <a:rPr lang="en-US" dirty="0" smtClean="0"/>
              <a:t>pre-gastric </a:t>
            </a:r>
            <a:r>
              <a:rPr lang="en-US" dirty="0"/>
              <a:t>microbial fermentation (60 % to 75 %)</a:t>
            </a:r>
          </a:p>
          <a:p>
            <a:r>
              <a:rPr lang="en-US" dirty="0"/>
              <a:t>Stomach is </a:t>
            </a:r>
            <a:r>
              <a:rPr lang="en-US" dirty="0" smtClean="0"/>
              <a:t>~26% </a:t>
            </a:r>
            <a:r>
              <a:rPr lang="en-US" dirty="0"/>
              <a:t>of body weight compared </a:t>
            </a:r>
            <a:r>
              <a:rPr lang="en-US" dirty="0" smtClean="0"/>
              <a:t>with 4% </a:t>
            </a:r>
            <a:r>
              <a:rPr lang="en-US" dirty="0"/>
              <a:t>in swine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458200" cy="399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6633"/>
                </a:solidFill>
              </a:rPr>
              <a:t>Relative size of stomach compartments; birth to maturity</a:t>
            </a:r>
            <a:endParaRPr lang="en-US" sz="2800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Motility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Mixing</a:t>
            </a:r>
          </a:p>
          <a:p>
            <a:r>
              <a:rPr lang="en-US" dirty="0" smtClean="0"/>
              <a:t>Regurgitation </a:t>
            </a:r>
          </a:p>
          <a:p>
            <a:r>
              <a:rPr lang="en-US" dirty="0" smtClean="0"/>
              <a:t>Pushing food to omasum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Overall, circulates digesta within the reticulo-rumen (~ 40s in resting)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Rumen Gas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Upper part of the dorsal rumen</a:t>
            </a:r>
          </a:p>
          <a:p>
            <a:r>
              <a:rPr lang="en-US" dirty="0" smtClean="0"/>
              <a:t>Mainly CO</a:t>
            </a:r>
            <a:r>
              <a:rPr lang="en-US" baseline="-25000" dirty="0" smtClean="0"/>
              <a:t>2</a:t>
            </a:r>
            <a:r>
              <a:rPr lang="en-US" dirty="0" smtClean="0"/>
              <a:t> (0.67-0.75 of total) and CH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Minor: N, O</a:t>
            </a:r>
            <a:r>
              <a:rPr lang="en-US" baseline="-25000" dirty="0" smtClean="0"/>
              <a:t>2</a:t>
            </a:r>
            <a:r>
              <a:rPr lang="en-US" dirty="0" smtClean="0"/>
              <a:t>, H, HS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Mostly eliminated via eructation</a:t>
            </a:r>
          </a:p>
          <a:p>
            <a:r>
              <a:rPr lang="en-US" dirty="0" smtClean="0"/>
              <a:t>Also, across rumen wall (CH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r>
              <a:rPr lang="en-US" dirty="0" smtClean="0"/>
              <a:t>Bloat: failed eructation</a:t>
            </a:r>
          </a:p>
          <a:p>
            <a:pPr lvl="1"/>
            <a:r>
              <a:rPr lang="en-US" dirty="0" smtClean="0"/>
              <a:t>Legume bloat</a:t>
            </a:r>
          </a:p>
          <a:p>
            <a:pPr lvl="1"/>
            <a:r>
              <a:rPr lang="en-US" dirty="0" smtClean="0"/>
              <a:t>Feedlot bloat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6633"/>
                </a:solidFill>
              </a:rPr>
              <a:t>Reticulum Physiology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Regurgitation is initiated with a reticular contraction.</a:t>
            </a:r>
          </a:p>
          <a:p>
            <a:pPr>
              <a:lnSpc>
                <a:spcPct val="90000"/>
              </a:lnSpc>
            </a:pPr>
            <a:r>
              <a:rPr lang="en-US" dirty="0"/>
              <a:t>Heavy objects (grain, rocks, nails) fall into the reticulum while lighter materials such as grass and hay enter the rumen</a:t>
            </a:r>
          </a:p>
          <a:p>
            <a:pPr>
              <a:lnSpc>
                <a:spcPct val="90000"/>
              </a:lnSpc>
            </a:pPr>
            <a:r>
              <a:rPr lang="en-US" dirty="0"/>
              <a:t> Gases flow from the rumen into the reticulum and eructation or belching occurs with a reticular contraction to rid of the </a:t>
            </a:r>
            <a:r>
              <a:rPr lang="en-US" dirty="0" smtClean="0"/>
              <a:t>fermentation </a:t>
            </a:r>
            <a:r>
              <a:rPr lang="en-US" dirty="0"/>
              <a:t>gases.</a:t>
            </a:r>
          </a:p>
        </p:txBody>
      </p:sp>
    </p:spTree>
    <p:extLst>
      <p:ext uri="{BB962C8B-B14F-4D97-AF65-F5344CB8AC3E}">
        <p14:creationId xmlns:p14="http://schemas.microsoft.com/office/powerpoint/2010/main" val="32389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Rumen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Largest</a:t>
            </a:r>
          </a:p>
          <a:p>
            <a:r>
              <a:rPr lang="en-US"/>
              <a:t>Papillae, </a:t>
            </a:r>
            <a:r>
              <a:rPr lang="en-US" smtClean="0"/>
              <a:t>tongue-like </a:t>
            </a:r>
            <a:r>
              <a:rPr lang="en-US"/>
              <a:t>projections</a:t>
            </a:r>
          </a:p>
          <a:p>
            <a:r>
              <a:rPr lang="en-US" dirty="0"/>
              <a:t>Extensive blood supply</a:t>
            </a:r>
          </a:p>
          <a:p>
            <a:r>
              <a:rPr lang="en-US" dirty="0"/>
              <a:t>Density and size of papillae differ in locations and in different species.</a:t>
            </a:r>
          </a:p>
          <a:p>
            <a:r>
              <a:rPr lang="en-US" dirty="0"/>
              <a:t>Muscular pillars divide it into several sacs contract in a rhythmic manner mixing the ingested feed with rumen contents.</a:t>
            </a:r>
          </a:p>
        </p:txBody>
      </p:sp>
    </p:spTree>
    <p:extLst>
      <p:ext uri="{BB962C8B-B14F-4D97-AF65-F5344CB8AC3E}">
        <p14:creationId xmlns:p14="http://schemas.microsoft.com/office/powerpoint/2010/main" val="33876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6633"/>
                </a:solidFill>
              </a:rPr>
              <a:t>Rumen Physiology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Enormous space filled with chewed and half-chewed material that the animal has ingested, swallowed, regurgitated, and swallowed again.   </a:t>
            </a:r>
          </a:p>
          <a:p>
            <a:r>
              <a:rPr lang="en-US"/>
              <a:t>“Chewing Cud”</a:t>
            </a:r>
          </a:p>
          <a:p>
            <a:r>
              <a:rPr lang="en-US"/>
              <a:t>Nutrient absorption occurs here despite the presence of keratinized, stratified, squamous epithelium.</a:t>
            </a:r>
          </a:p>
        </p:txBody>
      </p:sp>
    </p:spTree>
    <p:extLst>
      <p:ext uri="{BB962C8B-B14F-4D97-AF65-F5344CB8AC3E}">
        <p14:creationId xmlns:p14="http://schemas.microsoft.com/office/powerpoint/2010/main" val="7819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07" y="838200"/>
            <a:ext cx="763036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65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Rumination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Process of regurgitation of ingested feed for further mastication</a:t>
            </a:r>
          </a:p>
          <a:p>
            <a:r>
              <a:rPr lang="en-US" dirty="0"/>
              <a:t>Undigested coarse feed collects in reticulum and is send back up the esophagus.</a:t>
            </a:r>
          </a:p>
          <a:p>
            <a:r>
              <a:rPr lang="en-US" dirty="0"/>
              <a:t>Eight </a:t>
            </a:r>
            <a:r>
              <a:rPr lang="en-US" dirty="0" smtClean="0"/>
              <a:t>hours/day; </a:t>
            </a:r>
            <a:r>
              <a:rPr lang="en-US" dirty="0"/>
              <a:t>function of diet </a:t>
            </a:r>
          </a:p>
        </p:txBody>
      </p:sp>
    </p:spTree>
    <p:extLst>
      <p:ext uri="{BB962C8B-B14F-4D97-AF65-F5344CB8AC3E}">
        <p14:creationId xmlns:p14="http://schemas.microsoft.com/office/powerpoint/2010/main" val="8159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6633"/>
                </a:solidFill>
              </a:rPr>
              <a:t>Rumination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Regurgitation of ingesta: </a:t>
            </a:r>
          </a:p>
          <a:p>
            <a:pPr lvl="1"/>
            <a:r>
              <a:rPr lang="en-US" dirty="0" smtClean="0"/>
              <a:t>Mastication</a:t>
            </a:r>
          </a:p>
          <a:p>
            <a:pPr lvl="1"/>
            <a:r>
              <a:rPr lang="en-US" dirty="0" smtClean="0"/>
              <a:t>Reforming the bolus</a:t>
            </a:r>
          </a:p>
          <a:p>
            <a:pPr lvl="1"/>
            <a:r>
              <a:rPr lang="en-US" dirty="0" smtClean="0"/>
              <a:t>Re-swallowing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Reticulo-rumen contents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	esophagus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	mouth</a:t>
            </a:r>
          </a:p>
          <a:p>
            <a:pPr lvl="1">
              <a:buNone/>
            </a:pPr>
            <a:r>
              <a:rPr lang="en-US" dirty="0" smtClean="0"/>
              <a:t>Scratch factor: forage diets vs. concentrate diets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6400"/>
            <a:ext cx="754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74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Tongue</a:t>
            </a:r>
          </a:p>
          <a:p>
            <a:pPr lvl="1"/>
            <a:r>
              <a:rPr lang="en-US" dirty="0" smtClean="0"/>
              <a:t>More used by cattle &amp; goats (also lips)</a:t>
            </a:r>
          </a:p>
          <a:p>
            <a:r>
              <a:rPr lang="en-US" dirty="0" smtClean="0"/>
              <a:t>Teeth</a:t>
            </a:r>
          </a:p>
          <a:p>
            <a:pPr lvl="1"/>
            <a:r>
              <a:rPr lang="en-US" dirty="0" smtClean="0"/>
              <a:t>No upper incisors</a:t>
            </a:r>
          </a:p>
          <a:p>
            <a:pPr lvl="1"/>
            <a:r>
              <a:rPr lang="en-US" dirty="0" smtClean="0"/>
              <a:t>Used more by sheep (use lips more to sort)</a:t>
            </a:r>
          </a:p>
          <a:p>
            <a:r>
              <a:rPr lang="en-US" dirty="0" smtClean="0"/>
              <a:t>Saliva</a:t>
            </a:r>
          </a:p>
          <a:p>
            <a:pPr lvl="1"/>
            <a:r>
              <a:rPr lang="en-US" dirty="0" smtClean="0"/>
              <a:t>Continual production</a:t>
            </a:r>
          </a:p>
          <a:p>
            <a:pPr lvl="1"/>
            <a:r>
              <a:rPr lang="en-US" dirty="0" smtClean="0"/>
              <a:t> Cattle: 12-15 gal/d; sheep: ~2 gal/d</a:t>
            </a:r>
          </a:p>
          <a:p>
            <a:pPr lvl="1"/>
            <a:r>
              <a:rPr lang="en-US" dirty="0" smtClean="0"/>
              <a:t>No enzymatic function; adjusting pH (alkaline)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</a:p>
          <a:p>
            <a:r>
              <a:rPr lang="en-US" dirty="0" smtClean="0"/>
              <a:t>Soaking</a:t>
            </a:r>
          </a:p>
          <a:p>
            <a:r>
              <a:rPr lang="en-US" dirty="0" smtClean="0"/>
              <a:t>Physical mixing &amp; breakdown (physical digestion)</a:t>
            </a:r>
          </a:p>
          <a:p>
            <a:r>
              <a:rPr lang="en-US" dirty="0" smtClean="0"/>
              <a:t>Fermentation (breakdown fibrous particles)</a:t>
            </a:r>
          </a:p>
          <a:p>
            <a:pPr lvl="1"/>
            <a:r>
              <a:rPr lang="en-US" dirty="0" smtClean="0"/>
              <a:t>Volatile fatty acids</a:t>
            </a:r>
          </a:p>
          <a:p>
            <a:pPr lvl="1"/>
            <a:r>
              <a:rPr lang="en-US" dirty="0" smtClean="0"/>
              <a:t>Vitamins</a:t>
            </a:r>
          </a:p>
          <a:p>
            <a:pPr lvl="1"/>
            <a:r>
              <a:rPr lang="en-US" dirty="0" smtClean="0"/>
              <a:t>Amino acids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4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6633"/>
                </a:solidFill>
              </a:rPr>
              <a:t>Rumen Physiology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sz="2800" dirty="0"/>
              <a:t>The by-products of fermentation that results from the microorganisms are fatty acids and gases in the form of CO</a:t>
            </a:r>
            <a:r>
              <a:rPr lang="en-US" sz="2800" baseline="-25000" dirty="0"/>
              <a:t>2</a:t>
            </a:r>
            <a:r>
              <a:rPr lang="en-US" sz="2800" dirty="0"/>
              <a:t> and methane.  These gases rise to the top of everything. </a:t>
            </a:r>
          </a:p>
        </p:txBody>
      </p:sp>
      <p:pic>
        <p:nvPicPr>
          <p:cNvPr id="108548" name="Picture 4" descr="layers in rum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97413" y="1851025"/>
            <a:ext cx="3389312" cy="2925763"/>
          </a:xfrm>
          <a:solidFill>
            <a:schemeClr val="tx1"/>
          </a:solidFill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6781800" y="2362200"/>
            <a:ext cx="990600" cy="39687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Gases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934200" y="2819400"/>
            <a:ext cx="990600" cy="70167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Today’s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grain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781800" y="3810000"/>
            <a:ext cx="1143000" cy="738664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</a:rPr>
              <a:t>Yesterday grain and hay</a:t>
            </a:r>
          </a:p>
        </p:txBody>
      </p:sp>
    </p:spTree>
    <p:extLst>
      <p:ext uri="{BB962C8B-B14F-4D97-AF65-F5344CB8AC3E}">
        <p14:creationId xmlns:p14="http://schemas.microsoft.com/office/powerpoint/2010/main" val="37312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468" y="685800"/>
            <a:ext cx="806974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51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6633"/>
                </a:solidFill>
              </a:rPr>
              <a:t>Saliva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Ruminants produce 100-150 </a:t>
            </a:r>
            <a:r>
              <a:rPr lang="en-US" dirty="0" smtClean="0"/>
              <a:t>L/d</a:t>
            </a:r>
            <a:endParaRPr lang="en-US" dirty="0"/>
          </a:p>
          <a:p>
            <a:r>
              <a:rPr lang="en-US" dirty="0"/>
              <a:t>Serves two important functions: </a:t>
            </a:r>
            <a:r>
              <a:rPr lang="en-US" u="sng" dirty="0" smtClean="0">
                <a:solidFill>
                  <a:srgbClr val="0070C0"/>
                </a:solidFill>
              </a:rPr>
              <a:t>A</a:t>
            </a:r>
            <a:r>
              <a:rPr lang="en-US" u="sng" dirty="0">
                <a:solidFill>
                  <a:srgbClr val="0070C0"/>
                </a:solidFill>
              </a:rPr>
              <a:t>.</a:t>
            </a:r>
            <a:r>
              <a:rPr lang="en-US" dirty="0"/>
              <a:t>  Provision of fluid for </a:t>
            </a:r>
            <a:r>
              <a:rPr lang="en-US" dirty="0" smtClean="0"/>
              <a:t>fermentation  </a:t>
            </a:r>
            <a:r>
              <a:rPr lang="en-US" u="sng" dirty="0" smtClean="0">
                <a:solidFill>
                  <a:srgbClr val="0070C0"/>
                </a:solidFill>
              </a:rPr>
              <a:t>B</a:t>
            </a:r>
            <a:r>
              <a:rPr lang="en-US" u="sng" dirty="0">
                <a:solidFill>
                  <a:srgbClr val="0070C0"/>
                </a:solidFill>
              </a:rPr>
              <a:t>.</a:t>
            </a:r>
            <a:r>
              <a:rPr lang="en-US" dirty="0"/>
              <a:t>  Alkaline buffering which is critical </a:t>
            </a:r>
            <a:r>
              <a:rPr lang="en-US" dirty="0" smtClean="0"/>
              <a:t>for </a:t>
            </a:r>
            <a:r>
              <a:rPr lang="en-US" dirty="0"/>
              <a:t>rumen </a:t>
            </a:r>
            <a:r>
              <a:rPr lang="en-US" dirty="0" err="1"/>
              <a:t>pH.</a:t>
            </a:r>
            <a:endParaRPr lang="en-US" dirty="0"/>
          </a:p>
          <a:p>
            <a:r>
              <a:rPr lang="en-US" dirty="0"/>
              <a:t>Feed, water and saliva are delivered to the reticulum through the esophageal orifice.</a:t>
            </a:r>
          </a:p>
        </p:txBody>
      </p:sp>
    </p:spTree>
    <p:extLst>
      <p:ext uri="{BB962C8B-B14F-4D97-AF65-F5344CB8AC3E}">
        <p14:creationId xmlns:p14="http://schemas.microsoft.com/office/powerpoint/2010/main" val="24577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6633"/>
                </a:solidFill>
              </a:rPr>
              <a:t>Saliva</a:t>
            </a:r>
            <a:endParaRPr lang="en-US" b="1" dirty="0">
              <a:solidFill>
                <a:srgbClr val="99663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pH: 8.1</a:t>
            </a:r>
          </a:p>
          <a:p>
            <a:pPr>
              <a:buNone/>
            </a:pPr>
            <a:r>
              <a:rPr lang="en-US" dirty="0" smtClean="0"/>
              <a:t>DM: 1.3%</a:t>
            </a:r>
          </a:p>
          <a:p>
            <a:pPr>
              <a:buNone/>
            </a:pPr>
            <a:r>
              <a:rPr lang="en-US" dirty="0" smtClean="0"/>
              <a:t>Ash: 0.97%</a:t>
            </a:r>
          </a:p>
          <a:p>
            <a:pPr>
              <a:buNone/>
            </a:pPr>
            <a:r>
              <a:rPr lang="en-US" dirty="0" smtClean="0"/>
              <a:t>Na: </a:t>
            </a:r>
            <a:r>
              <a:rPr lang="en-US" sz="2700" dirty="0" smtClean="0"/>
              <a:t>352-447 mg/100 mL</a:t>
            </a:r>
          </a:p>
          <a:p>
            <a:pPr>
              <a:buNone/>
            </a:pPr>
            <a:r>
              <a:rPr lang="en-US" dirty="0" smtClean="0"/>
              <a:t>K: 12-45 mg/100 mL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N: 16-35 mg/100 mL</a:t>
            </a:r>
          </a:p>
          <a:p>
            <a:pPr>
              <a:buNone/>
            </a:pPr>
            <a:r>
              <a:rPr lang="en-US" dirty="0" smtClean="0"/>
              <a:t>P: 19-129 mg/100 mL</a:t>
            </a:r>
          </a:p>
          <a:p>
            <a:pPr>
              <a:buNone/>
            </a:pPr>
            <a:r>
              <a:rPr lang="en-US" dirty="0" smtClean="0"/>
              <a:t>Ca: 0.8 mg/100 mL</a:t>
            </a:r>
          </a:p>
          <a:p>
            <a:pPr>
              <a:buNone/>
            </a:pPr>
            <a:r>
              <a:rPr lang="en-US" dirty="0" smtClean="0"/>
              <a:t>Mg: 0.8 mg/100 mL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6633"/>
                </a:solidFill>
              </a:rPr>
              <a:t>Saliva and salivary glands</a:t>
            </a:r>
            <a:endParaRPr lang="en-US" b="1" dirty="0">
              <a:solidFill>
                <a:srgbClr val="99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ruminants, no digestive enzymes</a:t>
            </a:r>
          </a:p>
          <a:p>
            <a:r>
              <a:rPr lang="en-US" dirty="0" smtClean="0"/>
              <a:t>Fluid: transport</a:t>
            </a:r>
          </a:p>
          <a:p>
            <a:r>
              <a:rPr lang="en-US" dirty="0" smtClean="0"/>
              <a:t>Adequate phosphate; cellulose degradation</a:t>
            </a:r>
          </a:p>
          <a:p>
            <a:r>
              <a:rPr lang="en-US" dirty="0" smtClean="0"/>
              <a:t>Buffer: neutralize low pH created by FA (e.g., lactic acid)</a:t>
            </a:r>
          </a:p>
          <a:p>
            <a:pPr>
              <a:buNone/>
            </a:pPr>
            <a:r>
              <a:rPr lang="en-US" u="sng" dirty="0" smtClean="0"/>
              <a:t>Glands:</a:t>
            </a:r>
          </a:p>
          <a:p>
            <a:r>
              <a:rPr lang="en-US" dirty="0" smtClean="0"/>
              <a:t>The biggest is </a:t>
            </a:r>
            <a:r>
              <a:rPr lang="en-US" dirty="0" err="1" smtClean="0"/>
              <a:t>mandibular</a:t>
            </a:r>
            <a:endParaRPr lang="en-US" dirty="0" smtClean="0"/>
          </a:p>
          <a:p>
            <a:r>
              <a:rPr lang="en-US" dirty="0" smtClean="0"/>
              <a:t>The most important one is the parotid: 				Alkalinity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89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257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454367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80" y="457201"/>
            <a:ext cx="856962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273" y="838199"/>
            <a:ext cx="7779457" cy="56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8452"/>
            <a:ext cx="876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sphincter valve</a:t>
            </a:r>
          </a:p>
          <a:p>
            <a:r>
              <a:rPr lang="en-US" dirty="0" smtClean="0"/>
              <a:t>Opens into reticulum &amp; rumen</a:t>
            </a:r>
          </a:p>
          <a:p>
            <a:r>
              <a:rPr lang="en-US" dirty="0" smtClean="0"/>
              <a:t>Muscle contractions, move in both directions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2754</TotalTime>
  <Words>801</Words>
  <Application>Microsoft Office PowerPoint</Application>
  <PresentationFormat>On-screen Show (4:3)</PresentationFormat>
  <Paragraphs>143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Times New Roman</vt:lpstr>
      <vt:lpstr>Tw Cen MT</vt:lpstr>
      <vt:lpstr>Wingdings</vt:lpstr>
      <vt:lpstr>Wingdings 2</vt:lpstr>
      <vt:lpstr>Median</vt:lpstr>
      <vt:lpstr>digestive tract in Ruminants</vt:lpstr>
      <vt:lpstr>Ruminants</vt:lpstr>
      <vt:lpstr>Mouth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Esophagus</vt:lpstr>
      <vt:lpstr>Reticulum</vt:lpstr>
      <vt:lpstr>Reticulum</vt:lpstr>
      <vt:lpstr>Rumen</vt:lpstr>
      <vt:lpstr>PowerPoint Presentation</vt:lpstr>
      <vt:lpstr>Ruminants</vt:lpstr>
      <vt:lpstr>Growth &amp; development of digestive tract</vt:lpstr>
      <vt:lpstr>Early stages</vt:lpstr>
      <vt:lpstr>PowerPoint Presentation</vt:lpstr>
      <vt:lpstr>Reticular groove</vt:lpstr>
      <vt:lpstr>Growth and development of the rumen</vt:lpstr>
      <vt:lpstr>PowerPoint Presentation</vt:lpstr>
      <vt:lpstr>Motility</vt:lpstr>
      <vt:lpstr>Rumen Gas</vt:lpstr>
      <vt:lpstr>Reticulum Physiology</vt:lpstr>
      <vt:lpstr>Rumen</vt:lpstr>
      <vt:lpstr>Rumen Physiology</vt:lpstr>
      <vt:lpstr>PowerPoint Presentation</vt:lpstr>
      <vt:lpstr>Rumination</vt:lpstr>
      <vt:lpstr>Rumination</vt:lpstr>
      <vt:lpstr>PowerPoint Presentation</vt:lpstr>
      <vt:lpstr>Functions</vt:lpstr>
      <vt:lpstr>Rumen Physiology</vt:lpstr>
      <vt:lpstr>PowerPoint Presentation</vt:lpstr>
      <vt:lpstr>Saliva</vt:lpstr>
      <vt:lpstr>Saliva</vt:lpstr>
      <vt:lpstr>Saliva and salivary glands</vt:lpstr>
      <vt:lpstr>PowerPoint Presentation</vt:lpstr>
    </vt:vector>
  </TitlesOfParts>
  <Company>UCONN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Gastrointestinal Tract</dc:title>
  <dc:creator>HuskyPC</dc:creator>
  <cp:lastModifiedBy>Rezamand, Pedram (rezamand@uidaho.edu)</cp:lastModifiedBy>
  <cp:revision>184</cp:revision>
  <dcterms:created xsi:type="dcterms:W3CDTF">2006-04-26T18:22:48Z</dcterms:created>
  <dcterms:modified xsi:type="dcterms:W3CDTF">2020-01-10T21:12:40Z</dcterms:modified>
</cp:coreProperties>
</file>