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23"/>
  </p:notesMasterIdLst>
  <p:sldIdLst>
    <p:sldId id="1121" r:id="rId2"/>
    <p:sldId id="285" r:id="rId3"/>
    <p:sldId id="1149" r:id="rId4"/>
    <p:sldId id="1150" r:id="rId5"/>
    <p:sldId id="734" r:id="rId6"/>
    <p:sldId id="735" r:id="rId7"/>
    <p:sldId id="736" r:id="rId8"/>
    <p:sldId id="737" r:id="rId9"/>
    <p:sldId id="738" r:id="rId10"/>
    <p:sldId id="739" r:id="rId11"/>
    <p:sldId id="740" r:id="rId12"/>
    <p:sldId id="741" r:id="rId13"/>
    <p:sldId id="742" r:id="rId14"/>
    <p:sldId id="743" r:id="rId15"/>
    <p:sldId id="744" r:id="rId16"/>
    <p:sldId id="1151" r:id="rId17"/>
    <p:sldId id="1152" r:id="rId18"/>
    <p:sldId id="1153" r:id="rId19"/>
    <p:sldId id="1154" r:id="rId20"/>
    <p:sldId id="1155" r:id="rId21"/>
    <p:sldId id="115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0803"/>
    <a:srgbClr val="C506D4"/>
    <a:srgbClr val="996633"/>
    <a:srgbClr val="666699"/>
    <a:srgbClr val="FFFF00"/>
    <a:srgbClr val="CCECFF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80" autoAdjust="0"/>
  </p:normalViewPr>
  <p:slideViewPr>
    <p:cSldViewPr>
      <p:cViewPr varScale="1">
        <p:scale>
          <a:sx n="82" d="100"/>
          <a:sy n="82" d="100"/>
        </p:scale>
        <p:origin x="96" y="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7B8B01-31A9-4BB8-A664-71A70CFD7E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93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193E3-BF96-4C7E-AFC9-D2E8E0D65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B79-89C1-4141-9101-B75010AD9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1A0EDDE-F2D6-49DB-93EA-1006990C0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2AEFCD-D18D-462F-81F0-A5D9BBB7D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7F3B4EF-FE42-4991-8DD9-DB2F5B886E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0D24DD-6B75-4531-89DF-A66E0A597B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81B400-2966-486F-B8C8-504E1AFB9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D45405-9F0C-4238-A94F-99C46AD77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C68977-99CF-4495-A1F3-6F6AC0164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676EFB-2D2E-4B53-81BC-9231BA312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ED5D5B6-7FA6-4EB6-B57E-EDF160F610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EFFC60-CF51-4DE7-B311-15E1A5E65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133600"/>
            <a:ext cx="6477000" cy="1828800"/>
          </a:xfrm>
        </p:spPr>
        <p:txBody>
          <a:bodyPr>
            <a:noAutofit/>
          </a:bodyPr>
          <a:lstStyle/>
          <a:p>
            <a:pPr algn="ctr"/>
            <a:r>
              <a:rPr lang="en-US" sz="7000" b="1" dirty="0" smtClean="0"/>
              <a:t>Volatile fatty acids</a:t>
            </a:r>
            <a:endParaRPr lang="en-US" sz="7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7200" dirty="0" smtClean="0"/>
              <a:t>Propionate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752600"/>
            <a:ext cx="81534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Pyruvate + </a:t>
            </a:r>
            <a:r>
              <a:rPr lang="en-US" dirty="0" err="1" smtClean="0"/>
              <a:t>CoA</a:t>
            </a:r>
            <a:r>
              <a:rPr lang="en-US" dirty="0" smtClean="0"/>
              <a:t> + 4H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  Propionate + H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O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>
                <a:sym typeface="Symbol" pitchFamily="18" charset="2"/>
              </a:rPr>
              <a:t>Amylolytic</a:t>
            </a:r>
            <a:r>
              <a:rPr lang="en-US" dirty="0" smtClean="0">
                <a:sym typeface="Symbol" pitchFamily="18" charset="2"/>
              </a:rPr>
              <a:t> bacteria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Utilized by rumen epithelium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Converted to lactate and pyruvate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Important as a precursor for gluconeogenesis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8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Hepatic propionate metabolism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669925" y="2166938"/>
            <a:ext cx="1255713" cy="4826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Glucose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114800" y="6172200"/>
            <a:ext cx="1635125" cy="461963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Propionate</a:t>
            </a:r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 flipV="1">
            <a:off x="4953000" y="54864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870325" y="4910138"/>
            <a:ext cx="204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Propionyl CoA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3657600" y="3962400"/>
            <a:ext cx="274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Methylmalonyl CoA</a:t>
            </a:r>
          </a:p>
        </p:txBody>
      </p:sp>
      <p:sp>
        <p:nvSpPr>
          <p:cNvPr id="20488" name="Oval 13"/>
          <p:cNvSpPr>
            <a:spLocks noChangeArrowheads="1"/>
          </p:cNvSpPr>
          <p:nvPr/>
        </p:nvSpPr>
        <p:spPr bwMode="auto">
          <a:xfrm>
            <a:off x="3733800" y="1447800"/>
            <a:ext cx="2895600" cy="2133600"/>
          </a:xfrm>
          <a:prstGeom prst="ellips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114800" y="3200400"/>
            <a:ext cx="18938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Succinyl CoA</a:t>
            </a:r>
          </a:p>
        </p:txBody>
      </p:sp>
      <p:sp>
        <p:nvSpPr>
          <p:cNvPr id="20490" name="Rectangle 14"/>
          <p:cNvSpPr>
            <a:spLocks noChangeArrowheads="1"/>
          </p:cNvSpPr>
          <p:nvPr/>
        </p:nvSpPr>
        <p:spPr bwMode="auto">
          <a:xfrm>
            <a:off x="3429000" y="2057400"/>
            <a:ext cx="7651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OAA</a:t>
            </a:r>
          </a:p>
        </p:txBody>
      </p:sp>
      <p:sp>
        <p:nvSpPr>
          <p:cNvPr id="20491" name="Line 15"/>
          <p:cNvSpPr>
            <a:spLocks noChangeShapeType="1"/>
          </p:cNvSpPr>
          <p:nvPr/>
        </p:nvSpPr>
        <p:spPr bwMode="auto">
          <a:xfrm flipH="1">
            <a:off x="1981200" y="2362200"/>
            <a:ext cx="1295400" cy="762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92" name="Line 16"/>
          <p:cNvSpPr>
            <a:spLocks noChangeShapeType="1"/>
          </p:cNvSpPr>
          <p:nvPr/>
        </p:nvSpPr>
        <p:spPr bwMode="auto">
          <a:xfrm flipV="1">
            <a:off x="4953000" y="43434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93" name="Line 17"/>
          <p:cNvSpPr>
            <a:spLocks noChangeShapeType="1"/>
          </p:cNvSpPr>
          <p:nvPr/>
        </p:nvSpPr>
        <p:spPr bwMode="auto">
          <a:xfrm flipV="1">
            <a:off x="4953000" y="3657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94" name="AutoShape 18"/>
          <p:cNvSpPr>
            <a:spLocks noChangeArrowheads="1"/>
          </p:cNvSpPr>
          <p:nvPr/>
        </p:nvSpPr>
        <p:spPr bwMode="auto">
          <a:xfrm>
            <a:off x="3657600" y="2438400"/>
            <a:ext cx="219075" cy="2286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AutoShape 19"/>
          <p:cNvSpPr>
            <a:spLocks noChangeArrowheads="1"/>
          </p:cNvSpPr>
          <p:nvPr/>
        </p:nvSpPr>
        <p:spPr bwMode="auto">
          <a:xfrm rot="-7100466">
            <a:off x="6024563" y="2967037"/>
            <a:ext cx="300038" cy="614363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Text Box 20"/>
          <p:cNvSpPr txBox="1">
            <a:spLocks noChangeArrowheads="1"/>
          </p:cNvSpPr>
          <p:nvPr/>
        </p:nvSpPr>
        <p:spPr bwMode="auto">
          <a:xfrm>
            <a:off x="4708525" y="1938338"/>
            <a:ext cx="890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</a:rPr>
              <a:t>TCA</a:t>
            </a:r>
          </a:p>
          <a:p>
            <a:pPr algn="ctr"/>
            <a:r>
              <a:rPr lang="en-US">
                <a:solidFill>
                  <a:schemeClr val="folHlink"/>
                </a:solidFill>
              </a:rPr>
              <a:t>Cycle</a:t>
            </a:r>
          </a:p>
        </p:txBody>
      </p:sp>
      <p:sp>
        <p:nvSpPr>
          <p:cNvPr id="20497" name="Text Box 21"/>
          <p:cNvSpPr txBox="1">
            <a:spLocks noChangeArrowheads="1"/>
          </p:cNvSpPr>
          <p:nvPr/>
        </p:nvSpPr>
        <p:spPr bwMode="auto">
          <a:xfrm>
            <a:off x="5089525" y="3587750"/>
            <a:ext cx="1744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hlink"/>
                </a:solidFill>
              </a:rPr>
              <a:t>Coenzyme B</a:t>
            </a:r>
            <a:r>
              <a:rPr lang="en-US" sz="2000" i="1" baseline="-25000">
                <a:solidFill>
                  <a:schemeClr val="hlink"/>
                </a:solidFill>
              </a:rPr>
              <a:t>12</a:t>
            </a:r>
          </a:p>
        </p:txBody>
      </p:sp>
      <p:sp>
        <p:nvSpPr>
          <p:cNvPr id="20498" name="Rectangle 22"/>
          <p:cNvSpPr>
            <a:spLocks noChangeArrowheads="1"/>
          </p:cNvSpPr>
          <p:nvPr/>
        </p:nvSpPr>
        <p:spPr bwMode="auto">
          <a:xfrm>
            <a:off x="5105400" y="4468813"/>
            <a:ext cx="15937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hlink"/>
                </a:solidFill>
              </a:rPr>
              <a:t>Biotin, </a:t>
            </a:r>
            <a:r>
              <a:rPr lang="en-US" sz="2000" i="1" dirty="0" smtClean="0">
                <a:solidFill>
                  <a:schemeClr val="hlink"/>
                </a:solidFill>
              </a:rPr>
              <a:t>Mg </a:t>
            </a:r>
            <a:r>
              <a:rPr lang="en-US" sz="2000" i="1" baseline="30000" dirty="0" smtClean="0">
                <a:solidFill>
                  <a:schemeClr val="hlink"/>
                </a:solidFill>
              </a:rPr>
              <a:t>++</a:t>
            </a:r>
            <a:endParaRPr lang="en-US" sz="2000" i="1" baseline="30000" dirty="0">
              <a:solidFill>
                <a:schemeClr val="hlink"/>
              </a:solidFill>
            </a:endParaRPr>
          </a:p>
        </p:txBody>
      </p:sp>
      <p:sp>
        <p:nvSpPr>
          <p:cNvPr id="20499" name="Text Box 24"/>
          <p:cNvSpPr txBox="1">
            <a:spLocks noChangeArrowheads="1"/>
          </p:cNvSpPr>
          <p:nvPr/>
        </p:nvSpPr>
        <p:spPr bwMode="auto">
          <a:xfrm>
            <a:off x="3870325" y="5770563"/>
            <a:ext cx="538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ATP</a:t>
            </a:r>
          </a:p>
        </p:txBody>
      </p:sp>
      <p:sp>
        <p:nvSpPr>
          <p:cNvPr id="20500" name="Text Box 25"/>
          <p:cNvSpPr txBox="1">
            <a:spLocks noChangeArrowheads="1"/>
          </p:cNvSpPr>
          <p:nvPr/>
        </p:nvSpPr>
        <p:spPr bwMode="auto">
          <a:xfrm>
            <a:off x="3276600" y="5410200"/>
            <a:ext cx="1184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AMP + 2 Pi</a:t>
            </a:r>
          </a:p>
        </p:txBody>
      </p:sp>
      <p:cxnSp>
        <p:nvCxnSpPr>
          <p:cNvPr id="20501" name="AutoShape 26"/>
          <p:cNvCxnSpPr>
            <a:cxnSpLocks noChangeShapeType="1"/>
            <a:stCxn id="20499" idx="3"/>
            <a:endCxn id="20500" idx="3"/>
          </p:cNvCxnSpPr>
          <p:nvPr/>
        </p:nvCxnSpPr>
        <p:spPr bwMode="auto">
          <a:xfrm flipV="1">
            <a:off x="4408488" y="5578475"/>
            <a:ext cx="52387" cy="360363"/>
          </a:xfrm>
          <a:prstGeom prst="curvedConnector3">
            <a:avLst>
              <a:gd name="adj1" fmla="val 996968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0502" name="Text Box 27"/>
          <p:cNvSpPr txBox="1">
            <a:spLocks noChangeArrowheads="1"/>
          </p:cNvSpPr>
          <p:nvPr/>
        </p:nvSpPr>
        <p:spPr bwMode="auto">
          <a:xfrm>
            <a:off x="3870325" y="4703763"/>
            <a:ext cx="538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ATP</a:t>
            </a:r>
          </a:p>
        </p:txBody>
      </p:sp>
      <p:sp>
        <p:nvSpPr>
          <p:cNvPr id="20503" name="Text Box 28"/>
          <p:cNvSpPr txBox="1">
            <a:spLocks noChangeArrowheads="1"/>
          </p:cNvSpPr>
          <p:nvPr/>
        </p:nvSpPr>
        <p:spPr bwMode="auto">
          <a:xfrm>
            <a:off x="3581400" y="43434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ADP + Pi</a:t>
            </a:r>
          </a:p>
        </p:txBody>
      </p:sp>
      <p:cxnSp>
        <p:nvCxnSpPr>
          <p:cNvPr id="20504" name="AutoShape 29"/>
          <p:cNvCxnSpPr>
            <a:cxnSpLocks noChangeShapeType="1"/>
            <a:stCxn id="20502" idx="3"/>
            <a:endCxn id="20503" idx="3"/>
          </p:cNvCxnSpPr>
          <p:nvPr/>
        </p:nvCxnSpPr>
        <p:spPr bwMode="auto">
          <a:xfrm flipV="1">
            <a:off x="4408488" y="4511675"/>
            <a:ext cx="163512" cy="360363"/>
          </a:xfrm>
          <a:prstGeom prst="curvedConnector3">
            <a:avLst>
              <a:gd name="adj1" fmla="val 324269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0505" name="Text Box 30"/>
          <p:cNvSpPr txBox="1">
            <a:spLocks noChangeArrowheads="1"/>
          </p:cNvSpPr>
          <p:nvPr/>
        </p:nvSpPr>
        <p:spPr bwMode="auto">
          <a:xfrm>
            <a:off x="5334000" y="5791200"/>
            <a:ext cx="539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CoA</a:t>
            </a:r>
          </a:p>
        </p:txBody>
      </p:sp>
      <p:sp>
        <p:nvSpPr>
          <p:cNvPr id="20506" name="Line 33"/>
          <p:cNvSpPr>
            <a:spLocks noChangeShapeType="1"/>
          </p:cNvSpPr>
          <p:nvPr/>
        </p:nvSpPr>
        <p:spPr bwMode="auto">
          <a:xfrm flipH="1" flipV="1">
            <a:off x="4953000" y="5791200"/>
            <a:ext cx="304800" cy="1524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7200" dirty="0" smtClean="0"/>
              <a:t>Butyrate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Pyruvate + </a:t>
            </a:r>
            <a:r>
              <a:rPr lang="en-US" dirty="0" err="1" smtClean="0"/>
              <a:t>CoA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Acetyl-</a:t>
            </a:r>
            <a:r>
              <a:rPr lang="en-US" dirty="0" err="1" smtClean="0">
                <a:sym typeface="Symbol" pitchFamily="18" charset="2"/>
              </a:rPr>
              <a:t>CoA</a:t>
            </a:r>
            <a:r>
              <a:rPr lang="en-US" dirty="0" smtClean="0">
                <a:sym typeface="Symbol" pitchFamily="18" charset="2"/>
              </a:rPr>
              <a:t> + H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+ CO</a:t>
            </a:r>
            <a:r>
              <a:rPr lang="en-US" baseline="-25000" dirty="0" smtClean="0">
                <a:sym typeface="Symbol" pitchFamily="18" charset="2"/>
              </a:rPr>
              <a:t>2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2 Acetyl-</a:t>
            </a:r>
            <a:r>
              <a:rPr lang="en-US" dirty="0" err="1" smtClean="0"/>
              <a:t>CoA</a:t>
            </a:r>
            <a:r>
              <a:rPr lang="en-US" dirty="0" smtClean="0"/>
              <a:t> + 4H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Butyrate + H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O + </a:t>
            </a:r>
            <a:r>
              <a:rPr lang="en-US" dirty="0" err="1" smtClean="0">
                <a:sym typeface="Symbol" pitchFamily="18" charset="2"/>
              </a:rPr>
              <a:t>CoA</a:t>
            </a:r>
            <a:endParaRPr lang="en-US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Metabolized by rumen epithelium to ketone bodies (</a:t>
            </a:r>
            <a:r>
              <a:rPr lang="en-US" dirty="0" err="1" smtClean="0">
                <a:sym typeface="Symbol" pitchFamily="18" charset="2"/>
              </a:rPr>
              <a:t>acetoacetate</a:t>
            </a:r>
            <a:r>
              <a:rPr lang="en-US" dirty="0" smtClean="0">
                <a:sym typeface="Symbol" pitchFamily="18" charset="2"/>
              </a:rPr>
              <a:t>,  -</a:t>
            </a:r>
            <a:r>
              <a:rPr lang="en-US" dirty="0" err="1" smtClean="0">
                <a:sym typeface="Symbol" pitchFamily="18" charset="2"/>
              </a:rPr>
              <a:t>hydroxybutyrate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Later metabolized in liver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Net ATP production is 25 per mole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"/>
            <a:ext cx="7793038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7030A0"/>
                </a:solidFill>
              </a:rPr>
              <a:t>Ruminal VFA absorption</a:t>
            </a:r>
          </a:p>
        </p:txBody>
      </p:sp>
      <p:sp>
        <p:nvSpPr>
          <p:cNvPr id="22531" name="Line 4"/>
          <p:cNvSpPr>
            <a:spLocks noChangeShapeType="1"/>
          </p:cNvSpPr>
          <p:nvPr/>
        </p:nvSpPr>
        <p:spPr bwMode="auto">
          <a:xfrm>
            <a:off x="3171825" y="28194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3095625" y="4038600"/>
            <a:ext cx="35052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3171825" y="54102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2257425" y="1905000"/>
            <a:ext cx="892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Rumen</a:t>
            </a:r>
          </a:p>
          <a:p>
            <a:pPr algn="ctr"/>
            <a:r>
              <a:rPr lang="en-US" sz="1800">
                <a:solidFill>
                  <a:schemeClr val="hlink"/>
                </a:solidFill>
              </a:rPr>
              <a:t>lumen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4543425" y="1905000"/>
            <a:ext cx="892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Rumen</a:t>
            </a:r>
          </a:p>
          <a:p>
            <a:pPr algn="ctr"/>
            <a:r>
              <a:rPr lang="en-US" sz="1800">
                <a:solidFill>
                  <a:schemeClr val="hlink"/>
                </a:solidFill>
              </a:rPr>
              <a:t>wall</a:t>
            </a: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6816725" y="1905000"/>
            <a:ext cx="765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Portal</a:t>
            </a:r>
          </a:p>
          <a:p>
            <a:pPr algn="ctr"/>
            <a:r>
              <a:rPr lang="en-US" sz="1800">
                <a:solidFill>
                  <a:schemeClr val="hlink"/>
                </a:solidFill>
              </a:rPr>
              <a:t>vein</a:t>
            </a:r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>
            <a:off x="3781425" y="2133600"/>
            <a:ext cx="0" cy="4191000"/>
          </a:xfrm>
          <a:prstGeom prst="line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>
            <a:off x="6143625" y="2209800"/>
            <a:ext cx="0" cy="4191000"/>
          </a:xfrm>
          <a:prstGeom prst="line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1038225" y="2590800"/>
            <a:ext cx="1203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Acetate</a:t>
            </a:r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809625" y="3810000"/>
            <a:ext cx="163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Propionate</a:t>
            </a:r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990600" y="5105400"/>
            <a:ext cx="1323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Butyrate</a:t>
            </a: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6981825" y="25908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50</a:t>
            </a:r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6981825" y="38100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7058025" y="5181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2409825" y="254793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70</a:t>
            </a: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2409825" y="38100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2409825" y="513873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2546350" y="6205538"/>
            <a:ext cx="4014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Values are </a:t>
            </a:r>
            <a:r>
              <a:rPr lang="en-US" i="1"/>
              <a:t>relative</a:t>
            </a:r>
            <a:r>
              <a:rPr lang="en-US"/>
              <a:t> flux rates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4772025" y="30480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4772025" y="44196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4848225" y="57150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22552" name="Line 26"/>
          <p:cNvSpPr>
            <a:spLocks noChangeShapeType="1"/>
          </p:cNvSpPr>
          <p:nvPr/>
        </p:nvSpPr>
        <p:spPr bwMode="auto">
          <a:xfrm>
            <a:off x="4543425" y="28194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53" name="Line 27"/>
          <p:cNvSpPr>
            <a:spLocks noChangeShapeType="1"/>
          </p:cNvSpPr>
          <p:nvPr/>
        </p:nvSpPr>
        <p:spPr bwMode="auto">
          <a:xfrm>
            <a:off x="4619625" y="41148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54" name="Line 28"/>
          <p:cNvSpPr>
            <a:spLocks noChangeShapeType="1"/>
          </p:cNvSpPr>
          <p:nvPr/>
        </p:nvSpPr>
        <p:spPr bwMode="auto">
          <a:xfrm>
            <a:off x="4619625" y="54102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5000" dirty="0" smtClean="0">
                <a:solidFill>
                  <a:srgbClr val="7030A0"/>
                </a:solidFill>
              </a:rPr>
              <a:t>Hepatic metabolism of VFA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362200" y="28194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286000" y="40386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286000" y="54102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447800" y="1905000"/>
            <a:ext cx="892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Rumen</a:t>
            </a:r>
          </a:p>
          <a:p>
            <a:pPr algn="ctr"/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3505200" y="1905000"/>
            <a:ext cx="765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Portal</a:t>
            </a:r>
          </a:p>
          <a:p>
            <a:pPr algn="ctr"/>
            <a:r>
              <a:rPr lang="en-US" sz="1800">
                <a:solidFill>
                  <a:schemeClr val="hlink"/>
                </a:solidFill>
              </a:rPr>
              <a:t>vein</a:t>
            </a:r>
          </a:p>
        </p:txBody>
      </p:sp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228600" y="2590800"/>
            <a:ext cx="1203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Acetate</a:t>
            </a:r>
          </a:p>
        </p:txBody>
      </p:sp>
      <p:sp>
        <p:nvSpPr>
          <p:cNvPr id="23561" name="Text Box 12"/>
          <p:cNvSpPr txBox="1">
            <a:spLocks noChangeArrowheads="1"/>
          </p:cNvSpPr>
          <p:nvPr/>
        </p:nvSpPr>
        <p:spPr bwMode="auto">
          <a:xfrm>
            <a:off x="0" y="3810000"/>
            <a:ext cx="163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Propionate</a:t>
            </a:r>
          </a:p>
        </p:txBody>
      </p:sp>
      <p:sp>
        <p:nvSpPr>
          <p:cNvPr id="23562" name="Text Box 13"/>
          <p:cNvSpPr txBox="1">
            <a:spLocks noChangeArrowheads="1"/>
          </p:cNvSpPr>
          <p:nvPr/>
        </p:nvSpPr>
        <p:spPr bwMode="auto">
          <a:xfrm>
            <a:off x="228600" y="5181600"/>
            <a:ext cx="1323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Butyrate</a:t>
            </a:r>
          </a:p>
        </p:txBody>
      </p:sp>
      <p:sp>
        <p:nvSpPr>
          <p:cNvPr id="23563" name="Text Box 14"/>
          <p:cNvSpPr txBox="1">
            <a:spLocks noChangeArrowheads="1"/>
          </p:cNvSpPr>
          <p:nvPr/>
        </p:nvSpPr>
        <p:spPr bwMode="auto">
          <a:xfrm>
            <a:off x="3657600" y="25908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50</a:t>
            </a:r>
          </a:p>
        </p:txBody>
      </p:sp>
      <p:sp>
        <p:nvSpPr>
          <p:cNvPr id="23564" name="Text Box 15"/>
          <p:cNvSpPr txBox="1">
            <a:spLocks noChangeArrowheads="1"/>
          </p:cNvSpPr>
          <p:nvPr/>
        </p:nvSpPr>
        <p:spPr bwMode="auto">
          <a:xfrm>
            <a:off x="7467600" y="3810000"/>
            <a:ext cx="123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Glucose</a:t>
            </a:r>
          </a:p>
        </p:txBody>
      </p:sp>
      <p:sp>
        <p:nvSpPr>
          <p:cNvPr id="23565" name="Text Box 16"/>
          <p:cNvSpPr txBox="1">
            <a:spLocks noChangeArrowheads="1"/>
          </p:cNvSpPr>
          <p:nvPr/>
        </p:nvSpPr>
        <p:spPr bwMode="auto">
          <a:xfrm>
            <a:off x="7391400" y="5029200"/>
            <a:ext cx="11977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3-hydroxy</a:t>
            </a:r>
          </a:p>
          <a:p>
            <a:r>
              <a:rPr lang="en-US" dirty="0"/>
              <a:t>Butyrate </a:t>
            </a:r>
          </a:p>
          <a:p>
            <a:r>
              <a:rPr lang="en-US" dirty="0"/>
              <a:t>(</a:t>
            </a:r>
            <a:r>
              <a:rPr lang="en-US" dirty="0" smtClean="0"/>
              <a:t>BHB)</a:t>
            </a:r>
            <a:endParaRPr lang="en-US" dirty="0"/>
          </a:p>
        </p:txBody>
      </p:sp>
      <p:sp>
        <p:nvSpPr>
          <p:cNvPr id="23566" name="Text Box 17"/>
          <p:cNvSpPr txBox="1">
            <a:spLocks noChangeArrowheads="1"/>
          </p:cNvSpPr>
          <p:nvPr/>
        </p:nvSpPr>
        <p:spPr bwMode="auto">
          <a:xfrm>
            <a:off x="1600200" y="254793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70</a:t>
            </a:r>
          </a:p>
        </p:txBody>
      </p:sp>
      <p:sp>
        <p:nvSpPr>
          <p:cNvPr id="23567" name="Text Box 18"/>
          <p:cNvSpPr txBox="1">
            <a:spLocks noChangeArrowheads="1"/>
          </p:cNvSpPr>
          <p:nvPr/>
        </p:nvSpPr>
        <p:spPr bwMode="auto">
          <a:xfrm>
            <a:off x="1600200" y="38100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23568" name="Text Box 19"/>
          <p:cNvSpPr txBox="1">
            <a:spLocks noChangeArrowheads="1"/>
          </p:cNvSpPr>
          <p:nvPr/>
        </p:nvSpPr>
        <p:spPr bwMode="auto">
          <a:xfrm>
            <a:off x="1600200" y="51816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3569" name="Text Box 22"/>
          <p:cNvSpPr txBox="1">
            <a:spLocks noChangeArrowheads="1"/>
          </p:cNvSpPr>
          <p:nvPr/>
        </p:nvSpPr>
        <p:spPr bwMode="auto">
          <a:xfrm>
            <a:off x="3657600" y="38100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3570" name="Text Box 23"/>
          <p:cNvSpPr txBox="1">
            <a:spLocks noChangeArrowheads="1"/>
          </p:cNvSpPr>
          <p:nvPr/>
        </p:nvSpPr>
        <p:spPr bwMode="auto">
          <a:xfrm>
            <a:off x="3740150" y="5181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71" name="Line 26"/>
          <p:cNvSpPr>
            <a:spLocks noChangeShapeType="1"/>
          </p:cNvSpPr>
          <p:nvPr/>
        </p:nvSpPr>
        <p:spPr bwMode="auto">
          <a:xfrm flipV="1">
            <a:off x="6781800" y="5638800"/>
            <a:ext cx="533400" cy="3810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2" name="Line 27"/>
          <p:cNvSpPr>
            <a:spLocks noChangeShapeType="1"/>
          </p:cNvSpPr>
          <p:nvPr/>
        </p:nvSpPr>
        <p:spPr bwMode="auto">
          <a:xfrm>
            <a:off x="4876800" y="40386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3" name="Text Box 29"/>
          <p:cNvSpPr txBox="1">
            <a:spLocks noChangeArrowheads="1"/>
          </p:cNvSpPr>
          <p:nvPr/>
        </p:nvSpPr>
        <p:spPr bwMode="auto">
          <a:xfrm>
            <a:off x="5410200" y="1981200"/>
            <a:ext cx="668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Liver</a:t>
            </a:r>
          </a:p>
        </p:txBody>
      </p:sp>
      <p:sp>
        <p:nvSpPr>
          <p:cNvPr id="23574" name="Rectangle 30"/>
          <p:cNvSpPr>
            <a:spLocks noChangeArrowheads="1"/>
          </p:cNvSpPr>
          <p:nvPr/>
        </p:nvSpPr>
        <p:spPr bwMode="auto">
          <a:xfrm>
            <a:off x="4876800" y="2362200"/>
            <a:ext cx="1752600" cy="3962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Text Box 31"/>
          <p:cNvSpPr txBox="1">
            <a:spLocks noChangeArrowheads="1"/>
          </p:cNvSpPr>
          <p:nvPr/>
        </p:nvSpPr>
        <p:spPr bwMode="auto">
          <a:xfrm>
            <a:off x="5334000" y="5105400"/>
            <a:ext cx="1028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/>
              <a:t>3-OH</a:t>
            </a:r>
          </a:p>
          <a:p>
            <a:pPr algn="ctr"/>
            <a:r>
              <a:rPr lang="en-US" sz="1800"/>
              <a:t>butyrate</a:t>
            </a:r>
          </a:p>
        </p:txBody>
      </p:sp>
      <p:sp>
        <p:nvSpPr>
          <p:cNvPr id="23576" name="Line 33"/>
          <p:cNvSpPr>
            <a:spLocks noChangeShapeType="1"/>
          </p:cNvSpPr>
          <p:nvPr/>
        </p:nvSpPr>
        <p:spPr bwMode="auto">
          <a:xfrm>
            <a:off x="4191000" y="54102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7" name="Line 34"/>
          <p:cNvSpPr>
            <a:spLocks noChangeShapeType="1"/>
          </p:cNvSpPr>
          <p:nvPr/>
        </p:nvSpPr>
        <p:spPr bwMode="auto">
          <a:xfrm>
            <a:off x="6248400" y="54102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8" name="Line 35"/>
          <p:cNvSpPr>
            <a:spLocks noChangeShapeType="1"/>
          </p:cNvSpPr>
          <p:nvPr/>
        </p:nvSpPr>
        <p:spPr bwMode="auto">
          <a:xfrm>
            <a:off x="4267200" y="40386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9" name="Line 36"/>
          <p:cNvSpPr>
            <a:spLocks noChangeShapeType="1"/>
          </p:cNvSpPr>
          <p:nvPr/>
        </p:nvSpPr>
        <p:spPr bwMode="auto">
          <a:xfrm>
            <a:off x="4343400" y="2819400"/>
            <a:ext cx="30480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80" name="Line 37"/>
          <p:cNvSpPr>
            <a:spLocks noChangeShapeType="1"/>
          </p:cNvSpPr>
          <p:nvPr/>
        </p:nvSpPr>
        <p:spPr bwMode="auto">
          <a:xfrm>
            <a:off x="6390968" y="398944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81" name="Rectangle 38"/>
          <p:cNvSpPr>
            <a:spLocks noChangeArrowheads="1"/>
          </p:cNvSpPr>
          <p:nvPr/>
        </p:nvSpPr>
        <p:spPr bwMode="auto">
          <a:xfrm>
            <a:off x="7467600" y="2590800"/>
            <a:ext cx="1203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Acetate</a:t>
            </a:r>
          </a:p>
        </p:txBody>
      </p:sp>
      <p:sp>
        <p:nvSpPr>
          <p:cNvPr id="23582" name="Text Box 40"/>
          <p:cNvSpPr txBox="1">
            <a:spLocks noChangeArrowheads="1"/>
          </p:cNvSpPr>
          <p:nvPr/>
        </p:nvSpPr>
        <p:spPr bwMode="auto">
          <a:xfrm>
            <a:off x="7467600" y="1828800"/>
            <a:ext cx="1195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Peripheral</a:t>
            </a:r>
          </a:p>
          <a:p>
            <a:pPr algn="ctr"/>
            <a:r>
              <a:rPr lang="en-US" sz="1800">
                <a:solidFill>
                  <a:schemeClr val="hlink"/>
                </a:solidFill>
              </a:rPr>
              <a:t>blood</a:t>
            </a:r>
          </a:p>
        </p:txBody>
      </p:sp>
      <p:sp>
        <p:nvSpPr>
          <p:cNvPr id="23583" name="Text Box 41"/>
          <p:cNvSpPr txBox="1">
            <a:spLocks noChangeArrowheads="1"/>
          </p:cNvSpPr>
          <p:nvPr/>
        </p:nvSpPr>
        <p:spPr bwMode="auto">
          <a:xfrm>
            <a:off x="5410200" y="3810000"/>
            <a:ext cx="966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Glucose</a:t>
            </a:r>
          </a:p>
        </p:txBody>
      </p:sp>
      <p:sp>
        <p:nvSpPr>
          <p:cNvPr id="23584" name="Rectangle 42"/>
          <p:cNvSpPr>
            <a:spLocks noChangeArrowheads="1"/>
          </p:cNvSpPr>
          <p:nvPr/>
        </p:nvSpPr>
        <p:spPr bwMode="auto">
          <a:xfrm>
            <a:off x="5181600" y="42672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CO</a:t>
            </a:r>
            <a:r>
              <a:rPr lang="en-US" sz="1800" baseline="-25000"/>
              <a:t>2</a:t>
            </a:r>
          </a:p>
        </p:txBody>
      </p:sp>
      <p:sp>
        <p:nvSpPr>
          <p:cNvPr id="23585" name="Line 43"/>
          <p:cNvSpPr>
            <a:spLocks noChangeShapeType="1"/>
          </p:cNvSpPr>
          <p:nvPr/>
        </p:nvSpPr>
        <p:spPr bwMode="auto">
          <a:xfrm>
            <a:off x="2362200" y="5410200"/>
            <a:ext cx="1828800" cy="609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86" name="Line 44"/>
          <p:cNvSpPr>
            <a:spLocks noChangeShapeType="1"/>
          </p:cNvSpPr>
          <p:nvPr/>
        </p:nvSpPr>
        <p:spPr bwMode="auto">
          <a:xfrm>
            <a:off x="4191000" y="6019800"/>
            <a:ext cx="25908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87" name="Text Box 45"/>
          <p:cNvSpPr txBox="1">
            <a:spLocks noChangeArrowheads="1"/>
          </p:cNvSpPr>
          <p:nvPr/>
        </p:nvSpPr>
        <p:spPr bwMode="auto">
          <a:xfrm>
            <a:off x="3581400" y="5867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3588" name="Rectangle 46"/>
          <p:cNvSpPr>
            <a:spLocks noChangeArrowheads="1"/>
          </p:cNvSpPr>
          <p:nvPr/>
        </p:nvSpPr>
        <p:spPr bwMode="auto">
          <a:xfrm>
            <a:off x="76200" y="2286000"/>
            <a:ext cx="3124200" cy="411480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Absorption to portal blood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2057400"/>
            <a:ext cx="80772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Passively absorbed by rumen epithelium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Rate: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Concentration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Chain length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Tissue uptake related to rate of fermentation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Absorbed in undissociated acid form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</a:t>
            </a:r>
            <a:r>
              <a:rPr lang="en-US" baseline="-25000" smtClean="0"/>
              <a:t>3</a:t>
            </a:r>
            <a:r>
              <a:rPr lang="en-US" smtClean="0"/>
              <a:t>COOH (acetic acid) vs CH</a:t>
            </a:r>
            <a:r>
              <a:rPr lang="en-US" baseline="-25000" smtClean="0"/>
              <a:t>3</a:t>
            </a:r>
            <a:r>
              <a:rPr lang="en-US" smtClean="0"/>
              <a:t>COO</a:t>
            </a:r>
            <a:r>
              <a:rPr lang="en-US" baseline="30000" smtClean="0"/>
              <a:t>- </a:t>
            </a:r>
            <a:r>
              <a:rPr lang="en-US" smtClean="0"/>
              <a:t> (acetate)</a:t>
            </a:r>
            <a:endParaRPr lang="en-US" baseline="30000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pK ~4.75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converting acetate to pyruvate </a:t>
            </a:r>
          </a:p>
          <a:p>
            <a:pPr lvl="1"/>
            <a:r>
              <a:rPr lang="en-US" dirty="0" smtClean="0"/>
              <a:t>also CO</a:t>
            </a:r>
            <a:r>
              <a:rPr lang="en-US" baseline="-25000" dirty="0" smtClean="0"/>
              <a:t>2</a:t>
            </a:r>
            <a:r>
              <a:rPr lang="en-US" dirty="0" smtClean="0"/>
              <a:t>; CH</a:t>
            </a:r>
            <a:r>
              <a:rPr lang="en-US" baseline="-25000" dirty="0" smtClean="0"/>
              <a:t>4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Ionophore feed additives</a:t>
            </a:r>
          </a:p>
          <a:p>
            <a:pPr lvl="1"/>
            <a:r>
              <a:rPr lang="en-US" dirty="0" smtClean="0"/>
              <a:t>Increases propionate</a:t>
            </a:r>
          </a:p>
          <a:p>
            <a:pPr lvl="1"/>
            <a:r>
              <a:rPr lang="en-US" dirty="0" smtClean="0"/>
              <a:t>Decreases acetate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Propionate to lactate (normal process)</a:t>
            </a:r>
          </a:p>
          <a:p>
            <a:r>
              <a:rPr lang="en-US" dirty="0" smtClean="0"/>
              <a:t>Causes lowering pH</a:t>
            </a:r>
          </a:p>
          <a:p>
            <a:endParaRPr lang="en-US" dirty="0" smtClean="0"/>
          </a:p>
          <a:p>
            <a:r>
              <a:rPr lang="en-US" dirty="0" smtClean="0"/>
              <a:t>Lactate to pyruvate</a:t>
            </a:r>
          </a:p>
          <a:p>
            <a:r>
              <a:rPr lang="en-US" dirty="0" smtClean="0"/>
              <a:t>Requires lactate fermenters (altering pH)</a:t>
            </a:r>
          </a:p>
          <a:p>
            <a:r>
              <a:rPr lang="en-US" dirty="0" smtClean="0"/>
              <a:t>this pyruvate is mainly used to synthesize glucose (hepatic tissues)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Sudden dietary changes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Propionate to lactate; reduced pH</a:t>
            </a:r>
          </a:p>
          <a:p>
            <a:r>
              <a:rPr lang="en-US" dirty="0" smtClean="0"/>
              <a:t>Lactate needs to be converted to pyruvate</a:t>
            </a:r>
          </a:p>
          <a:p>
            <a:r>
              <a:rPr lang="en-US" dirty="0" smtClean="0"/>
              <a:t>Microbes converting lactate grow slow !!!!!</a:t>
            </a:r>
          </a:p>
          <a:p>
            <a:r>
              <a:rPr lang="en-US" dirty="0" smtClean="0"/>
              <a:t>pH continues to drop</a:t>
            </a:r>
          </a:p>
          <a:p>
            <a:r>
              <a:rPr lang="en-US" dirty="0" smtClean="0"/>
              <a:t>Too acidic environment</a:t>
            </a:r>
          </a:p>
          <a:p>
            <a:r>
              <a:rPr lang="en-US" dirty="0" smtClean="0"/>
              <a:t>Lactic acidosis; can be lethal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Sudden changes in diet; too much concentrate</a:t>
            </a:r>
          </a:p>
          <a:p>
            <a:r>
              <a:rPr lang="en-US" dirty="0" smtClean="0"/>
              <a:t>Stress + reduced feed intake</a:t>
            </a:r>
          </a:p>
          <a:p>
            <a:r>
              <a:rPr lang="en-US" dirty="0" smtClean="0"/>
              <a:t>Empty feed bunks</a:t>
            </a:r>
          </a:p>
          <a:p>
            <a:r>
              <a:rPr lang="en-US" dirty="0" smtClean="0"/>
              <a:t>Reduced feed intake; how palatable ?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7030A0"/>
                </a:solidFill>
              </a:rPr>
              <a:t>IMBALANCE BETWEEN MICROBES PRODUCING LACTATE AND MICROBES CONVERTING LACTATE TO PYRUVATE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Volatile Fatty Acids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Major VFA: acetic acid; propionic acid; butyric acid.</a:t>
            </a:r>
          </a:p>
          <a:p>
            <a:r>
              <a:rPr lang="en-US" dirty="0" smtClean="0"/>
              <a:t>Major VFAs are absorbed </a:t>
            </a:r>
            <a:r>
              <a:rPr lang="en-US" dirty="0"/>
              <a:t>and used as primary energy source by ruminants.</a:t>
            </a:r>
          </a:p>
          <a:p>
            <a:r>
              <a:rPr lang="en-US" dirty="0"/>
              <a:t>The tissue use of VFA is lower than tissue use of the </a:t>
            </a:r>
            <a:r>
              <a:rPr lang="en-US" dirty="0" smtClean="0"/>
              <a:t>sugars (e.g., glucose).</a:t>
            </a:r>
            <a:endParaRPr lang="en-US" dirty="0"/>
          </a:p>
          <a:p>
            <a:r>
              <a:rPr lang="en-US" dirty="0"/>
              <a:t>~10 % of energy consumed </a:t>
            </a:r>
            <a:r>
              <a:rPr lang="en-US" dirty="0" smtClean="0"/>
              <a:t>goes towards fermentation </a:t>
            </a:r>
            <a:r>
              <a:rPr lang="en-US" dirty="0"/>
              <a:t>(methane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VFAs</a:t>
            </a:r>
          </a:p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4</a:t>
            </a:r>
          </a:p>
          <a:p>
            <a:r>
              <a:rPr lang="en-US" dirty="0" smtClean="0"/>
              <a:t>NH</a:t>
            </a:r>
            <a:r>
              <a:rPr lang="en-US" baseline="-25000" dirty="0" smtClean="0"/>
              <a:t>3</a:t>
            </a:r>
          </a:p>
          <a:p>
            <a:r>
              <a:rPr lang="en-US" dirty="0" smtClean="0"/>
              <a:t>Microbes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pH is altered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Diet</a:t>
            </a:r>
          </a:p>
          <a:p>
            <a:r>
              <a:rPr lang="en-US" dirty="0" smtClean="0"/>
              <a:t>Intake</a:t>
            </a:r>
          </a:p>
          <a:p>
            <a:r>
              <a:rPr lang="en-US" dirty="0" smtClean="0"/>
              <a:t>Feeding frequency</a:t>
            </a:r>
          </a:p>
          <a:p>
            <a:r>
              <a:rPr lang="en-US" dirty="0" smtClean="0"/>
              <a:t>Chewing/rumination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Regulation of microbial growth/function</a:t>
            </a:r>
          </a:p>
          <a:p>
            <a:pPr lvl="1"/>
            <a:r>
              <a:rPr lang="en-US" dirty="0" smtClean="0"/>
              <a:t>Bacteria vs. protozoa</a:t>
            </a:r>
          </a:p>
          <a:p>
            <a:pPr lvl="1"/>
            <a:r>
              <a:rPr lang="en-US" dirty="0" smtClean="0"/>
              <a:t>Competition</a:t>
            </a:r>
          </a:p>
          <a:p>
            <a:pPr lvl="1"/>
            <a:r>
              <a:rPr lang="en-US" dirty="0" smtClean="0"/>
              <a:t>Environmental pH</a:t>
            </a:r>
          </a:p>
          <a:p>
            <a:pPr lvl="1"/>
            <a:r>
              <a:rPr lang="en-US" dirty="0" smtClean="0"/>
              <a:t>Alteration with diet</a:t>
            </a:r>
          </a:p>
          <a:p>
            <a:pPr lvl="1"/>
            <a:r>
              <a:rPr lang="en-US" dirty="0" smtClean="0"/>
              <a:t>Alteration with intake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Acetate: mostly from cellulose</a:t>
            </a:r>
          </a:p>
          <a:p>
            <a:pPr lvl="1"/>
            <a:r>
              <a:rPr lang="en-US" dirty="0" smtClean="0"/>
              <a:t>Important for milk fat synthesis</a:t>
            </a:r>
          </a:p>
          <a:p>
            <a:r>
              <a:rPr lang="en-US" dirty="0" smtClean="0"/>
              <a:t>Propionate: mostly from starch</a:t>
            </a:r>
          </a:p>
          <a:p>
            <a:pPr lvl="1"/>
            <a:r>
              <a:rPr lang="en-US" dirty="0" smtClean="0"/>
              <a:t>Important to produce glucose</a:t>
            </a:r>
          </a:p>
          <a:p>
            <a:r>
              <a:rPr lang="en-US" dirty="0" smtClean="0"/>
              <a:t>Butyrate: mostly derived from acetate</a:t>
            </a:r>
          </a:p>
          <a:p>
            <a:pPr lvl="1"/>
            <a:r>
              <a:rPr lang="en-US" dirty="0" smtClean="0"/>
              <a:t>Important in ketones usage as an energy source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Volatile Fatty Acids (VFA)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Produced from the fermentation of pyruvate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Rumen and hind gut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Types/ratios depends on diet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3 major VFAs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Acetic acid 		CH</a:t>
            </a:r>
            <a:r>
              <a:rPr lang="en-US" baseline="-25000" dirty="0" smtClean="0"/>
              <a:t>3</a:t>
            </a:r>
            <a:r>
              <a:rPr lang="en-US" dirty="0" smtClean="0"/>
              <a:t>COOH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Propionic acid		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COOH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Butyric acid		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COOH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Rumen Fermentation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381000" y="2967038"/>
            <a:ext cx="1381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Cellulose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168400" y="1905000"/>
            <a:ext cx="7662863" cy="4487863"/>
            <a:chOff x="1168400" y="1905000"/>
            <a:chExt cx="7662863" cy="4487863"/>
          </a:xfrm>
        </p:grpSpPr>
        <p:sp>
          <p:nvSpPr>
            <p:cNvPr id="15363" name="TextBox 3"/>
            <p:cNvSpPr txBox="1">
              <a:spLocks noChangeArrowheads="1"/>
            </p:cNvSpPr>
            <p:nvPr/>
          </p:nvSpPr>
          <p:spPr bwMode="auto">
            <a:xfrm>
              <a:off x="3490913" y="2967038"/>
              <a:ext cx="124142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Glucose</a:t>
              </a:r>
            </a:p>
          </p:txBody>
        </p:sp>
        <p:sp>
          <p:nvSpPr>
            <p:cNvPr id="15364" name="TextBox 4"/>
            <p:cNvSpPr txBox="1">
              <a:spLocks noChangeArrowheads="1"/>
            </p:cNvSpPr>
            <p:nvPr/>
          </p:nvSpPr>
          <p:spPr bwMode="auto">
            <a:xfrm>
              <a:off x="3429000" y="3810000"/>
              <a:ext cx="13652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Pyruvate</a:t>
              </a:r>
            </a:p>
          </p:txBody>
        </p:sp>
        <p:sp>
          <p:nvSpPr>
            <p:cNvPr id="15366" name="TextBox 6"/>
            <p:cNvSpPr txBox="1">
              <a:spLocks noChangeArrowheads="1"/>
            </p:cNvSpPr>
            <p:nvPr/>
          </p:nvSpPr>
          <p:spPr bwMode="auto">
            <a:xfrm>
              <a:off x="1447800" y="2286000"/>
              <a:ext cx="20383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Hemicellulose</a:t>
              </a:r>
            </a:p>
          </p:txBody>
        </p:sp>
        <p:sp>
          <p:nvSpPr>
            <p:cNvPr id="15367" name="TextBox 7"/>
            <p:cNvSpPr txBox="1">
              <a:spLocks noChangeArrowheads="1"/>
            </p:cNvSpPr>
            <p:nvPr/>
          </p:nvSpPr>
          <p:spPr bwMode="auto">
            <a:xfrm>
              <a:off x="3589338" y="1905000"/>
              <a:ext cx="10445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Starch</a:t>
              </a:r>
            </a:p>
          </p:txBody>
        </p:sp>
        <p:sp>
          <p:nvSpPr>
            <p:cNvPr id="15368" name="TextBox 8"/>
            <p:cNvSpPr txBox="1">
              <a:spLocks noChangeArrowheads="1"/>
            </p:cNvSpPr>
            <p:nvPr/>
          </p:nvSpPr>
          <p:spPr bwMode="auto">
            <a:xfrm>
              <a:off x="5181600" y="2362200"/>
              <a:ext cx="11080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Sugars</a:t>
              </a:r>
            </a:p>
          </p:txBody>
        </p:sp>
        <p:sp>
          <p:nvSpPr>
            <p:cNvPr id="15369" name="TextBox 9"/>
            <p:cNvSpPr txBox="1">
              <a:spLocks noChangeArrowheads="1"/>
            </p:cNvSpPr>
            <p:nvPr/>
          </p:nvSpPr>
          <p:spPr bwMode="auto">
            <a:xfrm>
              <a:off x="6477000" y="2967038"/>
              <a:ext cx="1135063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err="1"/>
                <a:t>Pectins</a:t>
              </a:r>
              <a:endParaRPr lang="en-US" dirty="0"/>
            </a:p>
          </p:txBody>
        </p:sp>
        <p:sp>
          <p:nvSpPr>
            <p:cNvPr id="15370" name="TextBox 10"/>
            <p:cNvSpPr txBox="1">
              <a:spLocks noChangeArrowheads="1"/>
            </p:cNvSpPr>
            <p:nvPr/>
          </p:nvSpPr>
          <p:spPr bwMode="auto">
            <a:xfrm>
              <a:off x="1400175" y="4495800"/>
              <a:ext cx="9588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Lactic</a:t>
              </a:r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3616325" y="4495800"/>
              <a:ext cx="9906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Acetic</a:t>
              </a:r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5619750" y="4495800"/>
              <a:ext cx="10858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Formic</a:t>
              </a:r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7586663" y="4495800"/>
              <a:ext cx="124460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H</a:t>
              </a:r>
              <a:r>
                <a:rPr lang="en-US" baseline="-25000"/>
                <a:t>2</a:t>
              </a:r>
              <a:r>
                <a:rPr lang="en-US"/>
                <a:t>+CO</a:t>
              </a:r>
              <a:r>
                <a:rPr lang="en-US" baseline="-25000"/>
                <a:t>2</a:t>
              </a:r>
            </a:p>
            <a:p>
              <a:pPr algn="ctr"/>
              <a:endParaRPr lang="en-US" baseline="-25000"/>
            </a:p>
          </p:txBody>
        </p:sp>
        <p:sp>
          <p:nvSpPr>
            <p:cNvPr id="15374" name="Rectangle 15"/>
            <p:cNvSpPr>
              <a:spLocks noChangeArrowheads="1"/>
            </p:cNvSpPr>
            <p:nvPr/>
          </p:nvSpPr>
          <p:spPr bwMode="auto">
            <a:xfrm>
              <a:off x="3552825" y="5486400"/>
              <a:ext cx="111601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Butyric</a:t>
              </a:r>
            </a:p>
          </p:txBody>
        </p:sp>
        <p:sp>
          <p:nvSpPr>
            <p:cNvPr id="15375" name="Rectangle 16"/>
            <p:cNvSpPr>
              <a:spLocks noChangeArrowheads="1"/>
            </p:cNvSpPr>
            <p:nvPr/>
          </p:nvSpPr>
          <p:spPr bwMode="auto">
            <a:xfrm>
              <a:off x="1168400" y="5486400"/>
              <a:ext cx="14224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Propionic</a:t>
              </a:r>
            </a:p>
          </p:txBody>
        </p:sp>
        <p:sp>
          <p:nvSpPr>
            <p:cNvPr id="15376" name="Rectangle 17"/>
            <p:cNvSpPr>
              <a:spLocks noChangeArrowheads="1"/>
            </p:cNvSpPr>
            <p:nvPr/>
          </p:nvSpPr>
          <p:spPr bwMode="auto">
            <a:xfrm>
              <a:off x="6324600" y="5562600"/>
              <a:ext cx="13525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Methane</a:t>
              </a:r>
            </a:p>
            <a:p>
              <a:pPr algn="ctr"/>
              <a:r>
                <a:rPr lang="en-US"/>
                <a:t>(CH</a:t>
              </a:r>
              <a:r>
                <a:rPr lang="en-US" baseline="-25000"/>
                <a:t>4</a:t>
              </a:r>
              <a:r>
                <a:rPr lang="en-US"/>
                <a:t>)</a:t>
              </a:r>
            </a:p>
          </p:txBody>
        </p:sp>
        <p:cxnSp>
          <p:nvCxnSpPr>
            <p:cNvPr id="20" name="Straight Arrow Connector 19"/>
            <p:cNvCxnSpPr>
              <a:stCxn id="15365" idx="3"/>
            </p:cNvCxnSpPr>
            <p:nvPr/>
          </p:nvCxnSpPr>
          <p:spPr bwMode="auto">
            <a:xfrm>
              <a:off x="1762125" y="3198813"/>
              <a:ext cx="1666875" cy="1587"/>
            </a:xfrm>
            <a:prstGeom prst="straightConnector1">
              <a:avLst/>
            </a:prstGeom>
            <a:ln w="25400"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2743200" y="2819400"/>
              <a:ext cx="838200" cy="228600"/>
            </a:xfrm>
            <a:prstGeom prst="straightConnector1">
              <a:avLst/>
            </a:prstGeom>
            <a:ln w="25400"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 bwMode="auto">
            <a:xfrm rot="5400000">
              <a:off x="3729832" y="2663031"/>
              <a:ext cx="763588" cy="9525"/>
            </a:xfrm>
            <a:prstGeom prst="straightConnector1">
              <a:avLst/>
            </a:prstGeom>
            <a:ln w="25400"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endCxn id="15363" idx="3"/>
            </p:cNvCxnSpPr>
            <p:nvPr/>
          </p:nvCxnSpPr>
          <p:spPr bwMode="auto">
            <a:xfrm rot="10800000">
              <a:off x="4732338" y="3198813"/>
              <a:ext cx="1668462" cy="1587"/>
            </a:xfrm>
            <a:prstGeom prst="straightConnector1">
              <a:avLst/>
            </a:prstGeom>
            <a:ln w="25400"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 bwMode="auto">
            <a:xfrm rot="10800000" flipV="1">
              <a:off x="4419600" y="2667000"/>
              <a:ext cx="609600" cy="381000"/>
            </a:xfrm>
            <a:prstGeom prst="straightConnector1">
              <a:avLst/>
            </a:prstGeom>
            <a:ln w="25400"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 flipH="1">
              <a:off x="4113213" y="3276602"/>
              <a:ext cx="1589" cy="620483"/>
            </a:xfrm>
            <a:prstGeom prst="straightConnector1">
              <a:avLst/>
            </a:prstGeom>
            <a:ln w="28575">
              <a:prstDash val="sysDash"/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 bwMode="auto">
            <a:xfrm rot="16200000" flipH="1">
              <a:off x="1639888" y="5218112"/>
              <a:ext cx="533400" cy="3175"/>
            </a:xfrm>
            <a:prstGeom prst="straightConnector1">
              <a:avLst/>
            </a:prstGeom>
            <a:ln w="25400"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 bwMode="auto">
            <a:xfrm rot="16200000" flipH="1">
              <a:off x="3849688" y="5294312"/>
              <a:ext cx="533400" cy="3175"/>
            </a:xfrm>
            <a:prstGeom prst="straightConnector1">
              <a:avLst/>
            </a:prstGeom>
            <a:ln w="25400"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 bwMode="auto">
            <a:xfrm rot="16200000" flipH="1">
              <a:off x="6096000" y="5029200"/>
              <a:ext cx="533400" cy="381000"/>
            </a:xfrm>
            <a:prstGeom prst="straightConnector1">
              <a:avLst/>
            </a:prstGeom>
            <a:ln w="25400"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 bwMode="auto">
            <a:xfrm rot="5400000">
              <a:off x="7353300" y="5067300"/>
              <a:ext cx="457200" cy="381000"/>
            </a:xfrm>
            <a:prstGeom prst="straightConnector1">
              <a:avLst/>
            </a:prstGeom>
            <a:ln w="25400"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auto">
            <a:xfrm rot="16200000" flipH="1">
              <a:off x="3963988" y="4341813"/>
              <a:ext cx="304800" cy="3175"/>
            </a:xfrm>
            <a:prstGeom prst="straightConnector1">
              <a:avLst/>
            </a:prstGeom>
            <a:ln w="25400"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4800600" y="4191000"/>
              <a:ext cx="914400" cy="381000"/>
            </a:xfrm>
            <a:prstGeom prst="straightConnector1">
              <a:avLst/>
            </a:prstGeom>
            <a:ln w="25400"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 bwMode="auto">
            <a:xfrm rot="10800000" flipV="1">
              <a:off x="2289175" y="4191000"/>
              <a:ext cx="1063625" cy="304800"/>
            </a:xfrm>
            <a:prstGeom prst="straightConnector1">
              <a:avLst/>
            </a:prstGeom>
            <a:ln w="25400"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5372" idx="3"/>
            </p:cNvCxnSpPr>
            <p:nvPr/>
          </p:nvCxnSpPr>
          <p:spPr bwMode="auto">
            <a:xfrm flipV="1">
              <a:off x="6705600" y="4724400"/>
              <a:ext cx="838200" cy="3175"/>
            </a:xfrm>
            <a:prstGeom prst="straightConnector1">
              <a:avLst/>
            </a:prstGeom>
            <a:ln w="25400">
              <a:headEnd type="none" w="med" len="med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7200" dirty="0" smtClean="0"/>
              <a:t>Acetate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Pyruvate + Pi + ADP </a:t>
            </a:r>
            <a:r>
              <a:rPr lang="en-US" dirty="0" smtClean="0">
                <a:sym typeface="Symbol" pitchFamily="18" charset="2"/>
              </a:rPr>
              <a:t>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		                            Acetate + ATP + H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+ CO</a:t>
            </a:r>
            <a:r>
              <a:rPr lang="en-US" baseline="-25000" dirty="0" smtClean="0">
                <a:sym typeface="Symbol" pitchFamily="18" charset="2"/>
              </a:rPr>
              <a:t>2</a:t>
            </a:r>
            <a:endParaRPr lang="en-US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sym typeface="Symbol" pitchFamily="18" charset="2"/>
              </a:rPr>
              <a:t>Cellulolytic</a:t>
            </a:r>
            <a:r>
              <a:rPr lang="en-US" dirty="0" smtClean="0">
                <a:sym typeface="Symbol" pitchFamily="18" charset="2"/>
              </a:rPr>
              <a:t> bacteria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Energy source for rumen epithelium and muscle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Not utilized by liver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Acetate utilization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763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Important as a precursor to </a:t>
            </a:r>
            <a:r>
              <a:rPr lang="en-US" i="1" dirty="0" smtClean="0">
                <a:sym typeface="Symbol" pitchFamily="18" charset="2"/>
              </a:rPr>
              <a:t>de novo </a:t>
            </a:r>
            <a:r>
              <a:rPr lang="en-US" dirty="0" smtClean="0">
                <a:sym typeface="Symbol" pitchFamily="18" charset="2"/>
              </a:rPr>
              <a:t>fatty acid synthesis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Adipose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Lactating mammary gland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Oxidized via TCA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Activated to acetyl </a:t>
            </a:r>
            <a:r>
              <a:rPr lang="en-US" dirty="0" err="1" smtClean="0">
                <a:sym typeface="Symbol" pitchFamily="18" charset="2"/>
              </a:rPr>
              <a:t>CoA</a:t>
            </a:r>
            <a:endParaRPr lang="en-US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Used by skeletal muscle, kidneys, and heart for energy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Net gain of 10 ATP per mole of acetate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Acetate utilization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Dependent upon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Energy balance</a:t>
            </a:r>
          </a:p>
          <a:p>
            <a:pPr lvl="2" eaLnBrk="1" hangingPunct="1"/>
            <a:r>
              <a:rPr lang="en-US" smtClean="0">
                <a:sym typeface="Symbol" pitchFamily="18" charset="2"/>
              </a:rPr>
              <a:t>Generates CO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and H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O (i.e., ATP) when in low energy balance</a:t>
            </a:r>
          </a:p>
          <a:p>
            <a:pPr lvl="2" eaLnBrk="1" hangingPunct="1"/>
            <a:r>
              <a:rPr lang="en-US" smtClean="0">
                <a:sym typeface="Symbol" pitchFamily="18" charset="2"/>
              </a:rPr>
              <a:t>Used for fatty acid synthesis when animal is in high energy balance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Arterial concentration</a:t>
            </a:r>
          </a:p>
          <a:p>
            <a:pPr lvl="2" eaLnBrk="1" hangingPunct="1"/>
            <a:r>
              <a:rPr lang="en-US" smtClean="0">
                <a:sym typeface="Symbol" pitchFamily="18" charset="2"/>
              </a:rPr>
              <a:t>Tissue uptake is directly related to rate of rumen fermentation [blood concentration]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2818</TotalTime>
  <Words>596</Words>
  <Application>Microsoft Office PowerPoint</Application>
  <PresentationFormat>On-screen Show (4:3)</PresentationFormat>
  <Paragraphs>191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Symbol</vt:lpstr>
      <vt:lpstr>Tw Cen MT</vt:lpstr>
      <vt:lpstr>Wingdings</vt:lpstr>
      <vt:lpstr>Wingdings 2</vt:lpstr>
      <vt:lpstr>Median</vt:lpstr>
      <vt:lpstr>Volatile fatty acids</vt:lpstr>
      <vt:lpstr>Volatile Fatty Acids</vt:lpstr>
      <vt:lpstr>Cont.</vt:lpstr>
      <vt:lpstr>Cont.</vt:lpstr>
      <vt:lpstr>Volatile Fatty Acids (VFA)</vt:lpstr>
      <vt:lpstr>Rumen Fermentation</vt:lpstr>
      <vt:lpstr>Acetate</vt:lpstr>
      <vt:lpstr>Acetate utilization</vt:lpstr>
      <vt:lpstr>Acetate utilization</vt:lpstr>
      <vt:lpstr>Propionate</vt:lpstr>
      <vt:lpstr>Hepatic propionate metabolism</vt:lpstr>
      <vt:lpstr>Butyrate</vt:lpstr>
      <vt:lpstr>Ruminal VFA absorption</vt:lpstr>
      <vt:lpstr>Hepatic metabolism of VFA</vt:lpstr>
      <vt:lpstr>Absorption to portal blood</vt:lpstr>
      <vt:lpstr>Cont.</vt:lpstr>
      <vt:lpstr>Normal process</vt:lpstr>
      <vt:lpstr>Sudden dietary changes</vt:lpstr>
      <vt:lpstr>why</vt:lpstr>
      <vt:lpstr>End products</vt:lpstr>
      <vt:lpstr>How pH is altered</vt:lpstr>
    </vt:vector>
  </TitlesOfParts>
  <Company>UCONN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Gastrointestinal Tract</dc:title>
  <dc:creator>HuskyPC</dc:creator>
  <cp:lastModifiedBy>Rezamand, Pedram (rezamand@uidaho.edu)</cp:lastModifiedBy>
  <cp:revision>178</cp:revision>
  <dcterms:created xsi:type="dcterms:W3CDTF">2006-04-26T18:22:48Z</dcterms:created>
  <dcterms:modified xsi:type="dcterms:W3CDTF">2020-01-10T21:16:37Z</dcterms:modified>
</cp:coreProperties>
</file>