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27"/>
  </p:notesMasterIdLst>
  <p:sldIdLst>
    <p:sldId id="1122" r:id="rId2"/>
    <p:sldId id="1163" r:id="rId3"/>
    <p:sldId id="1164" r:id="rId4"/>
    <p:sldId id="1165" r:id="rId5"/>
    <p:sldId id="1166" r:id="rId6"/>
    <p:sldId id="648" r:id="rId7"/>
    <p:sldId id="276" r:id="rId8"/>
    <p:sldId id="317" r:id="rId9"/>
    <p:sldId id="333" r:id="rId10"/>
    <p:sldId id="318" r:id="rId11"/>
    <p:sldId id="335" r:id="rId12"/>
    <p:sldId id="319" r:id="rId13"/>
    <p:sldId id="320" r:id="rId14"/>
    <p:sldId id="334" r:id="rId15"/>
    <p:sldId id="1158" r:id="rId16"/>
    <p:sldId id="1159" r:id="rId17"/>
    <p:sldId id="1160" r:id="rId18"/>
    <p:sldId id="277" r:id="rId19"/>
    <p:sldId id="322" r:id="rId20"/>
    <p:sldId id="323" r:id="rId21"/>
    <p:sldId id="1161" r:id="rId22"/>
    <p:sldId id="279" r:id="rId23"/>
    <p:sldId id="324" r:id="rId24"/>
    <p:sldId id="1167" r:id="rId25"/>
    <p:sldId id="28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0803"/>
    <a:srgbClr val="C506D4"/>
    <a:srgbClr val="996633"/>
    <a:srgbClr val="666699"/>
    <a:srgbClr val="FFFF00"/>
    <a:srgbClr val="CCECFF"/>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00" autoAdjust="0"/>
  </p:normalViewPr>
  <p:slideViewPr>
    <p:cSldViewPr>
      <p:cViewPr varScale="1">
        <p:scale>
          <a:sx n="82" d="100"/>
          <a:sy n="82" d="100"/>
        </p:scale>
        <p:origin x="96"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73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73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7B8B01-31A9-4BB8-A664-71A70CFD7EFA}" type="slidenum">
              <a:rPr lang="en-US"/>
              <a:pPr/>
              <a:t>‹#›</a:t>
            </a:fld>
            <a:endParaRPr lang="en-US"/>
          </a:p>
        </p:txBody>
      </p:sp>
    </p:spTree>
    <p:extLst>
      <p:ext uri="{BB962C8B-B14F-4D97-AF65-F5344CB8AC3E}">
        <p14:creationId xmlns:p14="http://schemas.microsoft.com/office/powerpoint/2010/main" val="13380899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4D0127F-B3C6-4D3A-BE92-B15D8388BC82}" type="slidenum">
              <a:rPr lang="en-US"/>
              <a:pPr/>
              <a:t>4</a:t>
            </a:fld>
            <a:endParaRPr lang="en-US"/>
          </a:p>
        </p:txBody>
      </p:sp>
      <p:sp>
        <p:nvSpPr>
          <p:cNvPr id="111618" name="Rectangle 2"/>
          <p:cNvSpPr>
            <a:spLocks noGrp="1" noChangeArrowheads="1"/>
          </p:cNvSpPr>
          <p:nvPr>
            <p:ph type="body" idx="1"/>
          </p:nvPr>
        </p:nvSpPr>
        <p:spPr bwMode="auto">
          <a:xfrm>
            <a:off x="914400" y="455613"/>
            <a:ext cx="5029200" cy="8002587"/>
          </a:xfrm>
          <a:prstGeom prst="rect">
            <a:avLst/>
          </a:prstGeom>
          <a:solidFill>
            <a:srgbClr val="FFFFFF"/>
          </a:solidFill>
          <a:ln>
            <a:solidFill>
              <a:srgbClr val="000000"/>
            </a:solidFill>
            <a:miter lim="800000"/>
            <a:headEnd/>
            <a:tailEnd/>
          </a:ln>
        </p:spPr>
        <p:txBody>
          <a:bodyPr/>
          <a:lstStyle/>
          <a:p>
            <a:endParaRPr lang="en-US" sz="28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8DBF87-4F3F-4262-B656-B8206E5F4E33}" type="slidenum">
              <a:rPr lang="en-US"/>
              <a:pPr/>
              <a:t>19</a:t>
            </a:fld>
            <a:endParaRPr lang="en-US"/>
          </a:p>
        </p:txBody>
      </p:sp>
      <p:sp>
        <p:nvSpPr>
          <p:cNvPr id="9113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1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6FF41-53B7-49A4-8458-CAEA761462C1}" type="slidenum">
              <a:rPr lang="en-US"/>
              <a:pPr/>
              <a:t>20</a:t>
            </a:fld>
            <a:endParaRPr lang="en-US"/>
          </a:p>
        </p:txBody>
      </p:sp>
      <p:sp>
        <p:nvSpPr>
          <p:cNvPr id="931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8CCAC55-0BC8-477A-8BB1-4A7369655B6B}" type="slidenum">
              <a:rPr lang="en-US"/>
              <a:pPr/>
              <a:t>23</a:t>
            </a:fld>
            <a:endParaRPr lang="en-US"/>
          </a:p>
        </p:txBody>
      </p:sp>
      <p:sp>
        <p:nvSpPr>
          <p:cNvPr id="95234" name="Rectangle 2"/>
          <p:cNvSpPr>
            <a:spLocks noGrp="1" noChangeArrowheads="1"/>
          </p:cNvSpPr>
          <p:nvPr>
            <p:ph type="body" idx="1"/>
          </p:nvPr>
        </p:nvSpPr>
        <p:spPr bwMode="auto">
          <a:xfrm>
            <a:off x="914400" y="531813"/>
            <a:ext cx="5029200" cy="7926387"/>
          </a:xfrm>
          <a:prstGeom prst="rect">
            <a:avLst/>
          </a:prstGeom>
          <a:solidFill>
            <a:srgbClr val="FFFFFF"/>
          </a:solidFill>
          <a:ln>
            <a:solidFill>
              <a:srgbClr val="000000"/>
            </a:solidFill>
            <a:miter lim="800000"/>
            <a:headEnd/>
            <a:tailEnd/>
          </a:ln>
        </p:spPr>
        <p:txBody>
          <a:bodyPr/>
          <a:lstStyle/>
          <a:p>
            <a:endParaRPr lang="en-US" sz="28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8D65EA1-C7FC-4F4B-A1AB-60448607819F}" type="slidenum">
              <a:rPr lang="en-US"/>
              <a:pPr/>
              <a:t>5</a:t>
            </a:fld>
            <a:endParaRPr lang="en-US"/>
          </a:p>
        </p:txBody>
      </p:sp>
      <p:sp>
        <p:nvSpPr>
          <p:cNvPr id="97282" name="Rectangle 2"/>
          <p:cNvSpPr>
            <a:spLocks noGrp="1" noChangeArrowheads="1"/>
          </p:cNvSpPr>
          <p:nvPr>
            <p:ph type="body" idx="1"/>
          </p:nvPr>
        </p:nvSpPr>
        <p:spPr bwMode="auto">
          <a:xfrm>
            <a:off x="914400" y="455613"/>
            <a:ext cx="5029200" cy="8002587"/>
          </a:xfrm>
          <a:prstGeom prst="rect">
            <a:avLst/>
          </a:prstGeom>
          <a:solidFill>
            <a:srgbClr val="FFFFFF"/>
          </a:solidFill>
          <a:ln>
            <a:solidFill>
              <a:srgbClr val="000000"/>
            </a:solidFill>
            <a:miter lim="800000"/>
            <a:headEnd/>
            <a:tailEnd/>
          </a:ln>
        </p:spPr>
        <p:txBody>
          <a:bodyPr/>
          <a:lstStyle/>
          <a:p>
            <a:endParaRPr lang="en-US" sz="4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FF51B53-8513-47CD-AD9F-BE443181B294}" type="slidenum">
              <a:rPr lang="en-US"/>
              <a:pPr/>
              <a:t>8</a:t>
            </a:fld>
            <a:endParaRPr lang="en-US"/>
          </a:p>
        </p:txBody>
      </p:sp>
      <p:sp>
        <p:nvSpPr>
          <p:cNvPr id="78850" name="Rectangle 2"/>
          <p:cNvSpPr>
            <a:spLocks noGrp="1" noChangeArrowheads="1"/>
          </p:cNvSpPr>
          <p:nvPr>
            <p:ph type="body" idx="1"/>
          </p:nvPr>
        </p:nvSpPr>
        <p:spPr bwMode="auto">
          <a:xfrm>
            <a:off x="914400" y="531813"/>
            <a:ext cx="5029200" cy="7926387"/>
          </a:xfrm>
          <a:prstGeom prst="rect">
            <a:avLst/>
          </a:prstGeom>
          <a:solidFill>
            <a:srgbClr val="FFFFFF"/>
          </a:solidFill>
          <a:ln>
            <a:solidFill>
              <a:srgbClr val="000000"/>
            </a:solidFill>
            <a:miter lim="800000"/>
            <a:headEnd/>
            <a:tailEnd/>
          </a:ln>
        </p:spPr>
        <p:txBody>
          <a:bodyPr/>
          <a:lstStyle/>
          <a:p>
            <a:endParaRPr lang="en-US" sz="36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5EF7A9E-6442-40EF-8BFC-0C4F8D958006}" type="slidenum">
              <a:rPr lang="en-US"/>
              <a:pPr/>
              <a:t>9</a:t>
            </a:fld>
            <a:endParaRPr lang="en-US"/>
          </a:p>
        </p:txBody>
      </p:sp>
      <p:sp>
        <p:nvSpPr>
          <p:cNvPr id="113666" name="Rectangle 2"/>
          <p:cNvSpPr>
            <a:spLocks noGrp="1" noChangeArrowheads="1"/>
          </p:cNvSpPr>
          <p:nvPr>
            <p:ph type="body" idx="1"/>
          </p:nvPr>
        </p:nvSpPr>
        <p:spPr bwMode="auto">
          <a:xfrm>
            <a:off x="914400" y="455613"/>
            <a:ext cx="5029200" cy="8002587"/>
          </a:xfrm>
          <a:prstGeom prst="rect">
            <a:avLst/>
          </a:prstGeom>
          <a:solidFill>
            <a:srgbClr val="FFFFFF"/>
          </a:solidFill>
          <a:ln>
            <a:solidFill>
              <a:srgbClr val="000000"/>
            </a:solidFill>
            <a:miter lim="800000"/>
            <a:headEnd/>
            <a:tailEnd/>
          </a:ln>
        </p:spPr>
        <p:txBody>
          <a:bodyPr/>
          <a:lstStyle/>
          <a:p>
            <a:endParaRPr lang="en-US" sz="3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C69A127-4082-4615-A3D4-77AA6EB358D1}" type="slidenum">
              <a:rPr lang="en-US"/>
              <a:pPr/>
              <a:t>10</a:t>
            </a:fld>
            <a:endParaRPr lang="en-US"/>
          </a:p>
        </p:txBody>
      </p:sp>
      <p:sp>
        <p:nvSpPr>
          <p:cNvPr id="80898" name="Rectangle 2"/>
          <p:cNvSpPr>
            <a:spLocks noGrp="1" noChangeArrowheads="1"/>
          </p:cNvSpPr>
          <p:nvPr>
            <p:ph type="body" idx="1"/>
          </p:nvPr>
        </p:nvSpPr>
        <p:spPr bwMode="auto">
          <a:xfrm>
            <a:off x="914400" y="531813"/>
            <a:ext cx="5029200" cy="7926387"/>
          </a:xfrm>
          <a:prstGeom prst="rect">
            <a:avLst/>
          </a:prstGeom>
          <a:solidFill>
            <a:srgbClr val="FFFFFF"/>
          </a:solidFill>
          <a:ln>
            <a:solidFill>
              <a:srgbClr val="000000"/>
            </a:solidFill>
            <a:miter lim="800000"/>
            <a:headEnd/>
            <a:tailEnd/>
          </a:ln>
        </p:spPr>
        <p:txBody>
          <a:bodyPr/>
          <a:lstStyle/>
          <a:p>
            <a:endParaRPr lang="en-US" sz="2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D7C8F34-6533-4F1C-A23D-62F470E58A69}" type="slidenum">
              <a:rPr lang="en-US"/>
              <a:pPr/>
              <a:t>11</a:t>
            </a:fld>
            <a:endParaRPr lang="en-US"/>
          </a:p>
        </p:txBody>
      </p:sp>
      <p:sp>
        <p:nvSpPr>
          <p:cNvPr id="117762" name="Rectangle 2"/>
          <p:cNvSpPr>
            <a:spLocks noGrp="1" noChangeArrowheads="1"/>
          </p:cNvSpPr>
          <p:nvPr>
            <p:ph type="body" idx="1"/>
          </p:nvPr>
        </p:nvSpPr>
        <p:spPr bwMode="auto">
          <a:xfrm>
            <a:off x="914400" y="379413"/>
            <a:ext cx="5029200" cy="8078787"/>
          </a:xfrm>
          <a:prstGeom prst="rect">
            <a:avLst/>
          </a:prstGeom>
          <a:solidFill>
            <a:srgbClr val="FFFFFF"/>
          </a:solidFill>
          <a:ln>
            <a:solidFill>
              <a:srgbClr val="000000"/>
            </a:solidFill>
            <a:miter lim="800000"/>
            <a:headEnd/>
            <a:tailEnd/>
          </a:ln>
        </p:spPr>
        <p:txBody>
          <a:bodyPr/>
          <a:lstStyle/>
          <a:p>
            <a:endParaRPr lang="en-US" sz="2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8A24066-BEFA-407E-A004-7B5EE59E45E8}" type="slidenum">
              <a:rPr lang="en-US"/>
              <a:pPr/>
              <a:t>12</a:t>
            </a:fld>
            <a:endParaRPr lang="en-US"/>
          </a:p>
        </p:txBody>
      </p:sp>
      <p:sp>
        <p:nvSpPr>
          <p:cNvPr id="82946" name="Rectangle 2"/>
          <p:cNvSpPr>
            <a:spLocks noGrp="1" noChangeArrowheads="1"/>
          </p:cNvSpPr>
          <p:nvPr>
            <p:ph type="body" idx="1"/>
          </p:nvPr>
        </p:nvSpPr>
        <p:spPr bwMode="auto">
          <a:xfrm>
            <a:off x="914400" y="455613"/>
            <a:ext cx="5029200" cy="8002587"/>
          </a:xfrm>
          <a:prstGeom prst="rect">
            <a:avLst/>
          </a:prstGeom>
          <a:solidFill>
            <a:srgbClr val="FFFFFF"/>
          </a:solidFill>
          <a:ln>
            <a:solidFill>
              <a:srgbClr val="000000"/>
            </a:solidFill>
            <a:miter lim="800000"/>
            <a:headEnd/>
            <a:tailEnd/>
          </a:ln>
        </p:spPr>
        <p:txBody>
          <a:bodyPr/>
          <a:lstStyle/>
          <a:p>
            <a:endParaRPr lang="en-US" sz="24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8B8E052-F8A2-46A1-9C6F-5FA3F8847DB7}" type="slidenum">
              <a:rPr lang="en-US"/>
              <a:pPr/>
              <a:t>13</a:t>
            </a:fld>
            <a:endParaRPr lang="en-US" dirty="0"/>
          </a:p>
        </p:txBody>
      </p:sp>
      <p:sp>
        <p:nvSpPr>
          <p:cNvPr id="84994" name="Rectangle 2"/>
          <p:cNvSpPr>
            <a:spLocks noGrp="1" noChangeArrowheads="1"/>
          </p:cNvSpPr>
          <p:nvPr>
            <p:ph type="body" idx="1"/>
          </p:nvPr>
        </p:nvSpPr>
        <p:spPr bwMode="auto">
          <a:xfrm>
            <a:off x="914400" y="379413"/>
            <a:ext cx="5029200" cy="8078787"/>
          </a:xfrm>
          <a:prstGeom prst="rect">
            <a:avLst/>
          </a:prstGeom>
          <a:solidFill>
            <a:srgbClr val="FFFFFF"/>
          </a:solidFill>
          <a:ln>
            <a:solidFill>
              <a:srgbClr val="000000"/>
            </a:solidFill>
            <a:miter lim="800000"/>
            <a:headEnd/>
            <a:tailEnd/>
          </a:ln>
        </p:spPr>
        <p:txBody>
          <a:bodyPr/>
          <a:lstStyle/>
          <a:p>
            <a:endParaRPr lang="en-US" sz="20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880FC31-2ABF-4604-A532-7535C8012578}" type="slidenum">
              <a:rPr lang="en-US"/>
              <a:pPr/>
              <a:t>14</a:t>
            </a:fld>
            <a:endParaRPr lang="en-US"/>
          </a:p>
        </p:txBody>
      </p:sp>
      <p:sp>
        <p:nvSpPr>
          <p:cNvPr id="115714" name="Rectangle 2"/>
          <p:cNvSpPr>
            <a:spLocks noGrp="1" noChangeArrowheads="1"/>
          </p:cNvSpPr>
          <p:nvPr>
            <p:ph type="body" idx="1"/>
          </p:nvPr>
        </p:nvSpPr>
        <p:spPr bwMode="auto">
          <a:xfrm>
            <a:off x="914400" y="379413"/>
            <a:ext cx="5029200" cy="8078787"/>
          </a:xfrm>
          <a:prstGeom prst="rect">
            <a:avLst/>
          </a:prstGeom>
          <a:solidFill>
            <a:srgbClr val="FFFFFF"/>
          </a:solidFill>
          <a:ln>
            <a:solidFill>
              <a:srgbClr val="000000"/>
            </a:solidFill>
            <a:miter lim="800000"/>
            <a:headEnd/>
            <a:tailEnd/>
          </a:ln>
        </p:spPr>
        <p:txBody>
          <a:bodyPr/>
          <a:lstStyle/>
          <a:p>
            <a:endParaRPr lang="en-US" sz="16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C7193E3-BF96-4C7E-AFC9-D2E8E0D653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FEB79-89C1-4141-9101-B75010AD94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1A0EDDE-F2D6-49DB-93EA-1006990C08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2AEFCD-D18D-462F-81F0-A5D9BBB7DC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7F3B4EF-FE42-4991-8DD9-DB2F5B886E1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280D24DD-6B75-4531-89DF-A66E0A597B3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7D81B400-2966-486F-B8C8-504E1AFB908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BD45405-9F0C-4238-A94F-99C46AD77F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0C68977-99CF-4495-A1F3-6F6AC0164C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A676EFB-2D2E-4B53-81BC-9231BA31273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ED5D5B6-7FA6-4EB6-B57E-EDF160F6107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8EFFC60-CF51-4DE7-B311-15E1A5E65B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828800"/>
          </a:xfrm>
        </p:spPr>
        <p:txBody>
          <a:bodyPr>
            <a:noAutofit/>
          </a:bodyPr>
          <a:lstStyle/>
          <a:p>
            <a:r>
              <a:rPr lang="en-US" sz="6000" dirty="0" smtClean="0"/>
              <a:t>Other components of digestive tract</a:t>
            </a:r>
            <a:endParaRPr lang="en-US" sz="60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Detailed Omasum Epithelium</a:t>
            </a:r>
          </a:p>
        </p:txBody>
      </p:sp>
      <p:pic>
        <p:nvPicPr>
          <p:cNvPr id="79875" name="Picture 3" descr="digl105omasum"/>
          <p:cNvPicPr>
            <a:picLocks noChangeAspect="1" noChangeArrowheads="1"/>
          </p:cNvPicPr>
          <p:nvPr/>
        </p:nvPicPr>
        <p:blipFill>
          <a:blip r:embed="rId3" cstate="print"/>
          <a:srcRect/>
          <a:stretch>
            <a:fillRect/>
          </a:stretch>
        </p:blipFill>
        <p:spPr bwMode="auto">
          <a:xfrm>
            <a:off x="1600200" y="1909763"/>
            <a:ext cx="6324600" cy="471963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solidFill>
                  <a:schemeClr val="accent2"/>
                </a:solidFill>
              </a:rPr>
              <a:t>How does all this work?</a:t>
            </a:r>
          </a:p>
        </p:txBody>
      </p:sp>
      <p:sp>
        <p:nvSpPr>
          <p:cNvPr id="116739" name="Rectangle 3"/>
          <p:cNvSpPr>
            <a:spLocks noGrp="1" noChangeArrowheads="1"/>
          </p:cNvSpPr>
          <p:nvPr>
            <p:ph sz="quarter" idx="1"/>
          </p:nvPr>
        </p:nvSpPr>
        <p:spPr/>
        <p:txBody>
          <a:bodyPr/>
          <a:lstStyle/>
          <a:p>
            <a:pPr>
              <a:lnSpc>
                <a:spcPct val="90000"/>
              </a:lnSpc>
            </a:pPr>
            <a:r>
              <a:rPr lang="en-US"/>
              <a:t>The forestomachs possess an enteric nervous system that sends signals to the brainstem to control both the rate of motility and the strength of the contractions.</a:t>
            </a:r>
          </a:p>
          <a:p>
            <a:pPr>
              <a:lnSpc>
                <a:spcPct val="90000"/>
              </a:lnSpc>
            </a:pPr>
            <a:r>
              <a:rPr lang="en-US"/>
              <a:t>Cycle of contractions occurs 1-3 times/min.</a:t>
            </a:r>
          </a:p>
          <a:p>
            <a:pPr>
              <a:lnSpc>
                <a:spcPct val="90000"/>
              </a:lnSpc>
            </a:pPr>
            <a:r>
              <a:rPr lang="en-US"/>
              <a:t>Two types of contractions: primary and secondary.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b="1">
                <a:solidFill>
                  <a:schemeClr val="accent2"/>
                </a:solidFill>
              </a:rPr>
              <a:t>Abomasum</a:t>
            </a:r>
          </a:p>
        </p:txBody>
      </p:sp>
      <p:sp>
        <p:nvSpPr>
          <p:cNvPr id="81923" name="Rectangle 3"/>
          <p:cNvSpPr>
            <a:spLocks noGrp="1" noChangeArrowheads="1"/>
          </p:cNvSpPr>
          <p:nvPr>
            <p:ph sz="quarter" idx="1"/>
          </p:nvPr>
        </p:nvSpPr>
        <p:spPr/>
        <p:txBody>
          <a:bodyPr/>
          <a:lstStyle/>
          <a:p>
            <a:pPr>
              <a:lnSpc>
                <a:spcPct val="90000"/>
              </a:lnSpc>
            </a:pPr>
            <a:r>
              <a:rPr lang="en-US" sz="2800"/>
              <a:t>AKA the </a:t>
            </a:r>
            <a:r>
              <a:rPr lang="en-US" sz="2800" b="1" i="1" u="sng"/>
              <a:t>“</a:t>
            </a:r>
            <a:r>
              <a:rPr lang="en-US" sz="2800" b="1" i="1" u="sng">
                <a:effectLst>
                  <a:outerShdw blurRad="38100" dist="38100" dir="2700000" algn="tl">
                    <a:srgbClr val="C0C0C0"/>
                  </a:outerShdw>
                </a:effectLst>
              </a:rPr>
              <a:t>True Stomach”</a:t>
            </a:r>
            <a:endParaRPr lang="en-US" sz="2800"/>
          </a:p>
          <a:p>
            <a:pPr>
              <a:lnSpc>
                <a:spcPct val="90000"/>
              </a:lnSpc>
            </a:pPr>
            <a:r>
              <a:rPr lang="en-US" sz="2800"/>
              <a:t>First glandular portion of the ruminant digestive system.</a:t>
            </a:r>
          </a:p>
          <a:p>
            <a:pPr>
              <a:lnSpc>
                <a:spcPct val="90000"/>
              </a:lnSpc>
            </a:pPr>
            <a:r>
              <a:rPr lang="en-US" sz="2800"/>
              <a:t>Located ventral to the omasum and extends caudal on the right side of the rumen.</a:t>
            </a:r>
          </a:p>
          <a:p>
            <a:pPr>
              <a:lnSpc>
                <a:spcPct val="90000"/>
              </a:lnSpc>
            </a:pPr>
            <a:r>
              <a:rPr lang="en-US" sz="2800"/>
              <a:t>The pylorus is a sphinctor at the junction of the abomasum that joins the small intestine.</a:t>
            </a:r>
          </a:p>
          <a:p>
            <a:pPr>
              <a:lnSpc>
                <a:spcPct val="90000"/>
              </a:lnSpc>
            </a:pPr>
            <a:r>
              <a:rPr lang="en-US" sz="2800"/>
              <a:t>Surface changes from a stratified squamous epithelium near the omasum to a tall simple columnar epithelium capable of producing mucus.</a:t>
            </a:r>
            <a:endParaRPr lang="en-US" sz="2800" b="1" i="1" u="sng"/>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Epithelium of Abomasum</a:t>
            </a:r>
          </a:p>
        </p:txBody>
      </p:sp>
      <p:pic>
        <p:nvPicPr>
          <p:cNvPr id="4" name="Picture 2"/>
          <p:cNvPicPr>
            <a:picLocks noChangeAspect="1" noChangeArrowheads="1"/>
          </p:cNvPicPr>
          <p:nvPr/>
        </p:nvPicPr>
        <p:blipFill>
          <a:blip r:embed="rId3" cstate="print"/>
          <a:srcRect/>
          <a:stretch>
            <a:fillRect/>
          </a:stretch>
        </p:blipFill>
        <p:spPr bwMode="auto">
          <a:xfrm>
            <a:off x="838200" y="1403350"/>
            <a:ext cx="7696200" cy="4540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b="1" dirty="0">
                <a:solidFill>
                  <a:schemeClr val="accent2"/>
                </a:solidFill>
              </a:rPr>
              <a:t>Abomasum Function</a:t>
            </a:r>
          </a:p>
        </p:txBody>
      </p:sp>
      <p:sp>
        <p:nvSpPr>
          <p:cNvPr id="114691" name="Rectangle 3"/>
          <p:cNvSpPr>
            <a:spLocks noGrp="1" noChangeArrowheads="1"/>
          </p:cNvSpPr>
          <p:nvPr>
            <p:ph sz="quarter" idx="1"/>
          </p:nvPr>
        </p:nvSpPr>
        <p:spPr/>
        <p:txBody>
          <a:bodyPr/>
          <a:lstStyle/>
          <a:p>
            <a:pPr>
              <a:lnSpc>
                <a:spcPct val="90000"/>
              </a:lnSpc>
            </a:pPr>
            <a:r>
              <a:rPr lang="en-US" dirty="0"/>
              <a:t>Functions very similar to the monogastric stomach by secreting </a:t>
            </a:r>
            <a:r>
              <a:rPr lang="en-US" dirty="0" smtClean="0"/>
              <a:t>acid.          </a:t>
            </a:r>
            <a:endParaRPr lang="en-US" dirty="0"/>
          </a:p>
          <a:p>
            <a:pPr>
              <a:lnSpc>
                <a:spcPct val="90000"/>
              </a:lnSpc>
            </a:pPr>
            <a:r>
              <a:rPr lang="en-US" dirty="0"/>
              <a:t>Processes large masses of bacteria.</a:t>
            </a:r>
          </a:p>
          <a:p>
            <a:pPr>
              <a:lnSpc>
                <a:spcPct val="90000"/>
              </a:lnSpc>
            </a:pPr>
            <a:r>
              <a:rPr lang="en-US" dirty="0"/>
              <a:t>Secretes </a:t>
            </a:r>
            <a:r>
              <a:rPr lang="en-US" b="1" u="sng" dirty="0" err="1">
                <a:solidFill>
                  <a:srgbClr val="7030A0"/>
                </a:solidFill>
              </a:rPr>
              <a:t>lysozyme</a:t>
            </a:r>
            <a:r>
              <a:rPr lang="en-US" dirty="0"/>
              <a:t>, an enzyme that efficiently breaks down bacterial cell walls.</a:t>
            </a:r>
          </a:p>
          <a:p>
            <a:pPr>
              <a:lnSpc>
                <a:spcPct val="90000"/>
              </a:lnSpc>
            </a:pPr>
            <a:r>
              <a:rPr lang="en-US" dirty="0"/>
              <a:t>Allows material to enter the small intestine via the pylorus.</a:t>
            </a:r>
          </a:p>
          <a:p>
            <a:pPr>
              <a:lnSpc>
                <a:spcPct val="90000"/>
              </a:lnSpc>
            </a:pPr>
            <a:r>
              <a:rPr lang="en-US" dirty="0"/>
              <a:t>Closure of the reticular groove in young ruminants.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fluids</a:t>
            </a:r>
            <a:endParaRPr lang="en-US" dirty="0"/>
          </a:p>
        </p:txBody>
      </p:sp>
      <p:sp>
        <p:nvSpPr>
          <p:cNvPr id="3" name="Content Placeholder 2"/>
          <p:cNvSpPr>
            <a:spLocks noGrp="1"/>
          </p:cNvSpPr>
          <p:nvPr>
            <p:ph sz="quarter" idx="1"/>
          </p:nvPr>
        </p:nvSpPr>
        <p:spPr/>
        <p:txBody>
          <a:bodyPr>
            <a:normAutofit/>
          </a:bodyPr>
          <a:lstStyle/>
          <a:p>
            <a:r>
              <a:rPr lang="en-US" sz="3600" dirty="0" smtClean="0"/>
              <a:t>Saliva</a:t>
            </a:r>
          </a:p>
          <a:p>
            <a:r>
              <a:rPr lang="en-US" sz="3600" dirty="0" smtClean="0"/>
              <a:t>Gastric juice</a:t>
            </a:r>
          </a:p>
          <a:p>
            <a:pPr lvl="1"/>
            <a:r>
              <a:rPr lang="en-US" sz="3600" dirty="0" err="1" smtClean="0"/>
              <a:t>Pepsinogen</a:t>
            </a:r>
            <a:endParaRPr lang="en-US" sz="3600" dirty="0" smtClean="0"/>
          </a:p>
          <a:p>
            <a:pPr lvl="1"/>
            <a:r>
              <a:rPr lang="en-US" sz="3600" dirty="0" smtClean="0"/>
              <a:t>Rennin</a:t>
            </a:r>
          </a:p>
          <a:p>
            <a:pPr lvl="1"/>
            <a:r>
              <a:rPr lang="en-US" sz="3600" dirty="0" smtClean="0"/>
              <a:t>Lipase</a:t>
            </a:r>
          </a:p>
          <a:p>
            <a:pPr lvl="1"/>
            <a:r>
              <a:rPr lang="en-US" sz="3600" dirty="0" err="1" smtClean="0"/>
              <a:t>HCl</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sz="3200" dirty="0" smtClean="0"/>
              <a:t>Pancreatic juice</a:t>
            </a:r>
          </a:p>
          <a:p>
            <a:pPr lvl="1"/>
            <a:r>
              <a:rPr lang="en-US" sz="3200" dirty="0" err="1" smtClean="0"/>
              <a:t>Chymotrypsin</a:t>
            </a:r>
            <a:r>
              <a:rPr lang="en-US" sz="3200" dirty="0" smtClean="0"/>
              <a:t>; </a:t>
            </a:r>
            <a:r>
              <a:rPr lang="en-US" sz="3200" dirty="0" err="1" smtClean="0"/>
              <a:t>Trypsin</a:t>
            </a:r>
            <a:r>
              <a:rPr lang="en-US" sz="3200" dirty="0" smtClean="0"/>
              <a:t>; </a:t>
            </a:r>
            <a:r>
              <a:rPr lang="en-US" sz="3200" dirty="0" err="1" smtClean="0"/>
              <a:t>carboxypeptidase</a:t>
            </a:r>
            <a:endParaRPr lang="en-US" sz="3200" dirty="0" smtClean="0"/>
          </a:p>
          <a:p>
            <a:pPr lvl="1"/>
            <a:r>
              <a:rPr lang="en-US" sz="3200" dirty="0" smtClean="0"/>
              <a:t>Amylase</a:t>
            </a:r>
          </a:p>
          <a:p>
            <a:pPr lvl="1"/>
            <a:r>
              <a:rPr lang="en-US" sz="3200" dirty="0" smtClean="0"/>
              <a:t>Lipase</a:t>
            </a:r>
          </a:p>
          <a:p>
            <a:pPr lvl="1"/>
            <a:r>
              <a:rPr lang="en-US" sz="3200" dirty="0" smtClean="0"/>
              <a:t>Buffers</a:t>
            </a:r>
          </a:p>
          <a:p>
            <a:r>
              <a:rPr lang="en-US" sz="3200" dirty="0" smtClean="0"/>
              <a:t>Hepatic secretion</a:t>
            </a:r>
          </a:p>
          <a:p>
            <a:pPr lvl="1"/>
            <a:r>
              <a:rPr lang="en-US" sz="3200" dirty="0" smtClean="0"/>
              <a:t>Bile salts; no enzyme</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sz="3600" dirty="0" smtClean="0"/>
              <a:t>Intestinal enzymes:</a:t>
            </a:r>
          </a:p>
          <a:p>
            <a:pPr lvl="1"/>
            <a:r>
              <a:rPr lang="en-US" sz="3600" dirty="0" smtClean="0"/>
              <a:t>Amino-peptidase</a:t>
            </a:r>
          </a:p>
          <a:p>
            <a:pPr lvl="1"/>
            <a:r>
              <a:rPr lang="en-US" sz="3600" dirty="0" smtClean="0"/>
              <a:t>Peptidase</a:t>
            </a:r>
          </a:p>
          <a:p>
            <a:pPr lvl="1"/>
            <a:r>
              <a:rPr lang="en-US" sz="3600" dirty="0" smtClean="0"/>
              <a:t>Nucleases</a:t>
            </a:r>
          </a:p>
          <a:p>
            <a:pPr lvl="1"/>
            <a:r>
              <a:rPr lang="en-US" sz="3600" dirty="0" smtClean="0"/>
              <a:t>Maltase</a:t>
            </a:r>
          </a:p>
          <a:p>
            <a:pPr lvl="1"/>
            <a:r>
              <a:rPr lang="en-US" sz="3600" dirty="0" smtClean="0"/>
              <a:t>Lactase</a:t>
            </a:r>
          </a:p>
          <a:p>
            <a:pPr lvl="1"/>
            <a:r>
              <a:rPr lang="en-US" sz="3600" dirty="0" err="1" smtClean="0"/>
              <a:t>sucrase</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b="1" dirty="0" err="1">
                <a:solidFill>
                  <a:schemeClr val="accent2"/>
                </a:solidFill>
              </a:rPr>
              <a:t>Abomasum</a:t>
            </a:r>
            <a:r>
              <a:rPr lang="en-US" b="1" dirty="0">
                <a:solidFill>
                  <a:schemeClr val="accent2"/>
                </a:solidFill>
              </a:rPr>
              <a:t>, </a:t>
            </a:r>
            <a:r>
              <a:rPr lang="en-US" b="1" dirty="0" smtClean="0">
                <a:solidFill>
                  <a:schemeClr val="accent2"/>
                </a:solidFill>
              </a:rPr>
              <a:t>Small &amp; Large Intestine</a:t>
            </a:r>
            <a:endParaRPr lang="en-US" b="1" dirty="0">
              <a:solidFill>
                <a:schemeClr val="accent2"/>
              </a:solidFill>
            </a:endParaRPr>
          </a:p>
        </p:txBody>
      </p:sp>
      <p:sp>
        <p:nvSpPr>
          <p:cNvPr id="24579" name="Rectangle 3"/>
          <p:cNvSpPr>
            <a:spLocks noGrp="1" noChangeArrowheads="1"/>
          </p:cNvSpPr>
          <p:nvPr>
            <p:ph sz="quarter" idx="1"/>
          </p:nvPr>
        </p:nvSpPr>
        <p:spPr/>
        <p:txBody>
          <a:bodyPr>
            <a:normAutofit/>
          </a:bodyPr>
          <a:lstStyle/>
          <a:p>
            <a:r>
              <a:rPr lang="en-US" sz="3200" dirty="0"/>
              <a:t>Glandular stomach</a:t>
            </a:r>
          </a:p>
          <a:p>
            <a:r>
              <a:rPr lang="en-US" sz="3200" dirty="0"/>
              <a:t>Small intestine is similar to monogastric species</a:t>
            </a:r>
          </a:p>
          <a:p>
            <a:r>
              <a:rPr lang="en-US" sz="3200" dirty="0"/>
              <a:t>Large intestine is larger than in </a:t>
            </a:r>
            <a:r>
              <a:rPr lang="en-US" sz="3200" dirty="0" smtClean="0"/>
              <a:t>omnivores </a:t>
            </a:r>
            <a:r>
              <a:rPr lang="en-US" sz="3200" dirty="0"/>
              <a:t>species yet smaller than in horses and rabbits.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b="1">
                <a:solidFill>
                  <a:schemeClr val="accent2"/>
                </a:solidFill>
              </a:rPr>
              <a:t>Small intestine</a:t>
            </a:r>
          </a:p>
        </p:txBody>
      </p:sp>
      <p:sp>
        <p:nvSpPr>
          <p:cNvPr id="90115" name="Rectangle 3"/>
          <p:cNvSpPr>
            <a:spLocks noGrp="1" noChangeArrowheads="1"/>
          </p:cNvSpPr>
          <p:nvPr>
            <p:ph sz="quarter" idx="1"/>
          </p:nvPr>
        </p:nvSpPr>
        <p:spPr/>
        <p:txBody>
          <a:bodyPr>
            <a:normAutofit/>
          </a:bodyPr>
          <a:lstStyle/>
          <a:p>
            <a:pPr>
              <a:lnSpc>
                <a:spcPct val="90000"/>
              </a:lnSpc>
            </a:pPr>
            <a:r>
              <a:rPr lang="en-US" sz="3200" dirty="0"/>
              <a:t>The small intestine is divided into three parts:                                                            </a:t>
            </a:r>
          </a:p>
          <a:p>
            <a:pPr>
              <a:lnSpc>
                <a:spcPct val="90000"/>
              </a:lnSpc>
              <a:buNone/>
            </a:pPr>
            <a:r>
              <a:rPr lang="en-US" sz="3200" dirty="0"/>
              <a:t>A.  Duodenum- 1st part of small intestine responsible for most of nutrient absorption. </a:t>
            </a:r>
          </a:p>
          <a:p>
            <a:pPr>
              <a:lnSpc>
                <a:spcPct val="90000"/>
              </a:lnSpc>
              <a:buNone/>
            </a:pPr>
            <a:r>
              <a:rPr lang="en-US" sz="3200" dirty="0"/>
              <a:t>B.  Jejunum- Middle portion of small intestine responsible for further absorption. </a:t>
            </a:r>
          </a:p>
          <a:p>
            <a:pPr>
              <a:lnSpc>
                <a:spcPct val="90000"/>
              </a:lnSpc>
              <a:buNone/>
            </a:pPr>
            <a:r>
              <a:rPr lang="en-US" sz="3200" dirty="0"/>
              <a:t>C.  Ileum- Last portion of small intestine that opens up into the </a:t>
            </a:r>
            <a:r>
              <a:rPr lang="en-US" sz="3200" dirty="0" err="1"/>
              <a:t>cecum</a:t>
            </a:r>
            <a:r>
              <a:rPr lang="en-US" sz="3200" dirty="0"/>
              <a:t> and colon of the ruminant.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9106" name="Picture 2"/>
          <p:cNvPicPr>
            <a:picLocks noChangeAspect="1" noChangeArrowheads="1"/>
          </p:cNvPicPr>
          <p:nvPr/>
        </p:nvPicPr>
        <p:blipFill>
          <a:blip r:embed="rId2" cstate="print"/>
          <a:srcRect/>
          <a:stretch>
            <a:fillRect/>
          </a:stretch>
        </p:blipFill>
        <p:spPr bwMode="auto">
          <a:xfrm>
            <a:off x="228600" y="381000"/>
            <a:ext cx="8719541"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b="1">
                <a:solidFill>
                  <a:schemeClr val="accent2"/>
                </a:solidFill>
              </a:rPr>
              <a:t>Colon and the cecum</a:t>
            </a:r>
          </a:p>
        </p:txBody>
      </p:sp>
      <p:sp>
        <p:nvSpPr>
          <p:cNvPr id="92163" name="Rectangle 3"/>
          <p:cNvSpPr>
            <a:spLocks noGrp="1" noChangeArrowheads="1"/>
          </p:cNvSpPr>
          <p:nvPr>
            <p:ph sz="quarter" idx="1"/>
          </p:nvPr>
        </p:nvSpPr>
        <p:spPr/>
        <p:txBody>
          <a:bodyPr>
            <a:normAutofit lnSpcReduction="10000"/>
          </a:bodyPr>
          <a:lstStyle/>
          <a:p>
            <a:r>
              <a:rPr lang="en-US" sz="2800" dirty="0"/>
              <a:t>The </a:t>
            </a:r>
            <a:r>
              <a:rPr lang="en-US" sz="2800" dirty="0" smtClean="0"/>
              <a:t>ileum </a:t>
            </a:r>
            <a:r>
              <a:rPr lang="en-US" sz="2800" dirty="0"/>
              <a:t>opens up into two anatomical features:    </a:t>
            </a:r>
            <a:r>
              <a:rPr lang="en-US" sz="2400" dirty="0"/>
              <a:t>                                                             </a:t>
            </a:r>
          </a:p>
          <a:p>
            <a:endParaRPr lang="en-US" sz="2400" dirty="0"/>
          </a:p>
          <a:p>
            <a:pPr>
              <a:buNone/>
            </a:pPr>
            <a:r>
              <a:rPr lang="en-US" sz="2400" dirty="0" smtClean="0"/>
              <a:t>    </a:t>
            </a:r>
            <a:r>
              <a:rPr lang="en-US" sz="2400" b="1" dirty="0" smtClean="0"/>
              <a:t>A</a:t>
            </a:r>
            <a:r>
              <a:rPr lang="en-US" sz="2400" b="1" dirty="0"/>
              <a:t>)</a:t>
            </a:r>
            <a:r>
              <a:rPr lang="en-US" sz="2400" dirty="0" smtClean="0"/>
              <a:t> </a:t>
            </a:r>
            <a:r>
              <a:rPr lang="en-US" sz="2400" dirty="0"/>
              <a:t>Cecum- blind ended pouch which is of little importance compared to the pig and horse where it is absolutely critical for absorption of nutrients.                                                            </a:t>
            </a:r>
          </a:p>
          <a:p>
            <a:pPr>
              <a:buNone/>
            </a:pPr>
            <a:r>
              <a:rPr lang="en-US" sz="2400" dirty="0" smtClean="0"/>
              <a:t>    </a:t>
            </a:r>
            <a:r>
              <a:rPr lang="en-US" sz="2400" b="1" dirty="0" smtClean="0"/>
              <a:t>B)</a:t>
            </a:r>
            <a:r>
              <a:rPr lang="en-US" sz="2400" dirty="0" smtClean="0"/>
              <a:t> </a:t>
            </a:r>
            <a:r>
              <a:rPr lang="en-US" sz="2400" dirty="0"/>
              <a:t>Colon which functions similarly to </a:t>
            </a:r>
            <a:r>
              <a:rPr lang="en-US" sz="2400" dirty="0" err="1"/>
              <a:t>monogastrics</a:t>
            </a:r>
            <a:r>
              <a:rPr lang="en-US" sz="2400" dirty="0"/>
              <a:t> with mucous secretion and water absorption. Only a small amount of  nutrient absorption occurs in the colon.  </a:t>
            </a:r>
          </a:p>
          <a:p>
            <a:endParaRPr lang="en-US" sz="2400" dirty="0"/>
          </a:p>
          <a:p>
            <a:r>
              <a:rPr lang="en-US" sz="2800" dirty="0"/>
              <a:t>The colon opens up to excrete fecal material and wastes through the rectum and anus out of the body.</a:t>
            </a:r>
          </a:p>
        </p:txBody>
      </p:sp>
      <p:sp>
        <p:nvSpPr>
          <p:cNvPr id="92164" name="Rectangle 4"/>
          <p:cNvSpPr>
            <a:spLocks noChangeArrowheads="1"/>
          </p:cNvSpPr>
          <p:nvPr/>
        </p:nvSpPr>
        <p:spPr bwMode="auto">
          <a:xfrm>
            <a:off x="8912225" y="6376988"/>
            <a:ext cx="184150" cy="396875"/>
          </a:xfrm>
          <a:prstGeom prst="rect">
            <a:avLst/>
          </a:prstGeom>
          <a:noFill/>
          <a:ln w="12700">
            <a:noFill/>
            <a:miter lim="800000"/>
            <a:headEnd type="none" w="sm" len="sm"/>
            <a:tailEnd type="none" w="sm" len="sm"/>
          </a:ln>
          <a:effectLst/>
        </p:spPr>
        <p:txBody>
          <a:bodyPr wrap="none">
            <a:spAutoFit/>
          </a:bodyPr>
          <a:lstStyle/>
          <a:p>
            <a:pPr eaLnBrk="0" hangingPunct="0"/>
            <a:endParaRPr lang="en-US" sz="200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differences</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r>
              <a:rPr lang="en-US" dirty="0" smtClean="0"/>
              <a:t>Esophageal groove</a:t>
            </a:r>
          </a:p>
          <a:p>
            <a:pPr lvl="1"/>
            <a:r>
              <a:rPr lang="en-US" dirty="0" smtClean="0"/>
              <a:t>By-passing reticulum/rumen in young animals</a:t>
            </a:r>
          </a:p>
          <a:p>
            <a:r>
              <a:rPr lang="en-US" dirty="0" smtClean="0"/>
              <a:t>Rumination</a:t>
            </a:r>
          </a:p>
          <a:p>
            <a:pPr lvl="1"/>
            <a:r>
              <a:rPr lang="en-US" dirty="0" smtClean="0"/>
              <a:t>Chewing food bolus</a:t>
            </a:r>
          </a:p>
          <a:p>
            <a:pPr lvl="1"/>
            <a:r>
              <a:rPr lang="en-US" dirty="0" smtClean="0"/>
              <a:t>~ 8 h/d depending on diet type</a:t>
            </a:r>
          </a:p>
          <a:p>
            <a:pPr lvl="2"/>
            <a:r>
              <a:rPr lang="en-US" dirty="0" smtClean="0"/>
              <a:t>Particle size</a:t>
            </a:r>
          </a:p>
          <a:p>
            <a:pPr lvl="2"/>
            <a:r>
              <a:rPr lang="en-US" dirty="0" smtClean="0"/>
              <a:t>Saliva production</a:t>
            </a:r>
          </a:p>
          <a:p>
            <a:r>
              <a:rPr lang="en-US" dirty="0"/>
              <a:t>Eructation (belching):</a:t>
            </a:r>
          </a:p>
          <a:p>
            <a:pPr lvl="1"/>
            <a:r>
              <a:rPr lang="en-US" dirty="0"/>
              <a:t>CO</a:t>
            </a:r>
            <a:r>
              <a:rPr lang="en-US" baseline="-25000" dirty="0"/>
              <a:t>2</a:t>
            </a:r>
            <a:r>
              <a:rPr lang="en-US" dirty="0"/>
              <a:t> &amp; CH</a:t>
            </a:r>
            <a:r>
              <a:rPr lang="en-US" baseline="-25000" dirty="0"/>
              <a:t>4</a:t>
            </a:r>
          </a:p>
          <a:p>
            <a:pPr lvl="1"/>
            <a:r>
              <a:rPr lang="en-US" dirty="0"/>
              <a:t>Contraction of the rumen= gasses out</a:t>
            </a:r>
          </a:p>
          <a:p>
            <a:pPr lvl="1"/>
            <a:r>
              <a:rPr lang="en-US" dirty="0"/>
              <a:t>Bloat</a:t>
            </a:r>
          </a:p>
          <a:p>
            <a:pPr marL="685800" lvl="2" indent="0">
              <a:buNone/>
            </a:pPr>
            <a:endParaRPr lang="en-US" dirty="0"/>
          </a:p>
          <a:p>
            <a:pPr marL="685800" lvl="2" indent="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solidFill>
                  <a:schemeClr val="accent2"/>
                </a:solidFill>
              </a:rPr>
              <a:t>Eructation</a:t>
            </a:r>
          </a:p>
        </p:txBody>
      </p:sp>
      <p:sp>
        <p:nvSpPr>
          <p:cNvPr id="26627" name="Rectangle 3"/>
          <p:cNvSpPr>
            <a:spLocks noGrp="1" noChangeArrowheads="1"/>
          </p:cNvSpPr>
          <p:nvPr>
            <p:ph sz="quarter" idx="1"/>
          </p:nvPr>
        </p:nvSpPr>
        <p:spPr/>
        <p:txBody>
          <a:bodyPr/>
          <a:lstStyle/>
          <a:p>
            <a:r>
              <a:rPr lang="en-US" sz="2800"/>
              <a:t>Belching of gas</a:t>
            </a:r>
          </a:p>
          <a:p>
            <a:r>
              <a:rPr lang="en-US" sz="2800"/>
              <a:t>Microbial fermentation produces large amounts of gas (carbon dioxide and methane)</a:t>
            </a:r>
          </a:p>
          <a:p>
            <a:r>
              <a:rPr lang="en-US" sz="2800"/>
              <a:t>Muscles in rumen contract and force the gas to the reticulum and then into the esophagus which dilates and allows gas to mix with inspired air and released out the nostrils. </a:t>
            </a:r>
          </a:p>
          <a:p>
            <a:r>
              <a:rPr lang="en-US" sz="2800"/>
              <a:t>Bloat could happen (froth) with high-concentrates and alfalfa, clover.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a:solidFill>
                  <a:schemeClr val="accent2"/>
                </a:solidFill>
              </a:rPr>
              <a:t>Evolution</a:t>
            </a:r>
          </a:p>
        </p:txBody>
      </p:sp>
      <p:sp>
        <p:nvSpPr>
          <p:cNvPr id="94211" name="Rectangle 3"/>
          <p:cNvSpPr>
            <a:spLocks noGrp="1" noChangeArrowheads="1"/>
          </p:cNvSpPr>
          <p:nvPr>
            <p:ph sz="quarter" idx="1"/>
          </p:nvPr>
        </p:nvSpPr>
        <p:spPr/>
        <p:txBody>
          <a:bodyPr/>
          <a:lstStyle/>
          <a:p>
            <a:pPr>
              <a:lnSpc>
                <a:spcPct val="90000"/>
              </a:lnSpc>
            </a:pPr>
            <a:r>
              <a:rPr lang="en-US"/>
              <a:t>Very efficient digestive system in extracting nutrition from low quality food.</a:t>
            </a:r>
          </a:p>
          <a:p>
            <a:pPr>
              <a:lnSpc>
                <a:spcPct val="90000"/>
              </a:lnSpc>
            </a:pPr>
            <a:r>
              <a:rPr lang="en-US"/>
              <a:t>Able to do this by symbiotic micro-organisms in gut, particularly in the forestomachs.</a:t>
            </a:r>
          </a:p>
          <a:p>
            <a:pPr>
              <a:lnSpc>
                <a:spcPct val="90000"/>
              </a:lnSpc>
            </a:pPr>
            <a:r>
              <a:rPr lang="en-US"/>
              <a:t>Turns the animals into a mobile fermentation plant.</a:t>
            </a:r>
          </a:p>
          <a:p>
            <a:pPr>
              <a:lnSpc>
                <a:spcPct val="90000"/>
              </a:lnSpc>
            </a:pPr>
            <a:r>
              <a:rPr lang="en-US"/>
              <a:t>Rumination occurs when the animal is at rest.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a:solidFill>
                  <a:schemeClr val="accent2"/>
                </a:solidFill>
              </a:rPr>
              <a:t>Symbiotic Relationship</a:t>
            </a:r>
          </a:p>
        </p:txBody>
      </p:sp>
      <p:sp>
        <p:nvSpPr>
          <p:cNvPr id="27651" name="Rectangle 3"/>
          <p:cNvSpPr>
            <a:spLocks noGrp="1" noChangeArrowheads="1"/>
          </p:cNvSpPr>
          <p:nvPr>
            <p:ph sz="quarter" idx="1"/>
          </p:nvPr>
        </p:nvSpPr>
        <p:spPr/>
        <p:txBody>
          <a:bodyPr/>
          <a:lstStyle/>
          <a:p>
            <a:pPr>
              <a:lnSpc>
                <a:spcPct val="90000"/>
              </a:lnSpc>
            </a:pPr>
            <a:r>
              <a:rPr lang="en-US" dirty="0"/>
              <a:t>Ruminant and microbes</a:t>
            </a:r>
          </a:p>
          <a:p>
            <a:pPr>
              <a:lnSpc>
                <a:spcPct val="90000"/>
              </a:lnSpc>
            </a:pPr>
            <a:r>
              <a:rPr lang="en-US" dirty="0" err="1"/>
              <a:t>Reticulo</a:t>
            </a:r>
            <a:r>
              <a:rPr lang="en-US" dirty="0"/>
              <a:t>-rumen environment is moist, warm, nutrients, removal of end products great for microbial growth.</a:t>
            </a:r>
          </a:p>
          <a:p>
            <a:pPr>
              <a:lnSpc>
                <a:spcPct val="90000"/>
              </a:lnSpc>
            </a:pPr>
            <a:r>
              <a:rPr lang="en-US" dirty="0"/>
              <a:t>25 to 80 </a:t>
            </a:r>
            <a:r>
              <a:rPr lang="en-US" dirty="0" smtClean="0"/>
              <a:t>billion/mL </a:t>
            </a:r>
            <a:r>
              <a:rPr lang="en-US" dirty="0"/>
              <a:t>bacteria</a:t>
            </a:r>
          </a:p>
          <a:p>
            <a:pPr>
              <a:lnSpc>
                <a:spcPct val="90000"/>
              </a:lnSpc>
            </a:pPr>
            <a:r>
              <a:rPr lang="en-US" dirty="0"/>
              <a:t>35 or more species of ciliated protozoa 20,000 to </a:t>
            </a:r>
            <a:r>
              <a:rPr lang="en-US" dirty="0" smtClean="0"/>
              <a:t>500,000/mL  </a:t>
            </a:r>
            <a:r>
              <a:rPr lang="en-US" dirty="0"/>
              <a:t>They account for same amount of microbial protoplasm for the ruminant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a:solidFill>
                  <a:schemeClr val="accent2"/>
                </a:solidFill>
              </a:rPr>
              <a:t>Young Ruminants</a:t>
            </a:r>
          </a:p>
        </p:txBody>
      </p:sp>
      <p:sp>
        <p:nvSpPr>
          <p:cNvPr id="34819" name="Rectangle 3"/>
          <p:cNvSpPr>
            <a:spLocks noGrp="1" noChangeArrowheads="1"/>
          </p:cNvSpPr>
          <p:nvPr>
            <p:ph sz="quarter" idx="1"/>
          </p:nvPr>
        </p:nvSpPr>
        <p:spPr/>
        <p:txBody>
          <a:bodyPr/>
          <a:lstStyle/>
          <a:p>
            <a:r>
              <a:rPr lang="en-US"/>
              <a:t>Essentially are mono-gastric</a:t>
            </a:r>
          </a:p>
          <a:p>
            <a:r>
              <a:rPr lang="en-US"/>
              <a:t>Esophageal (reticular) groove</a:t>
            </a:r>
          </a:p>
          <a:p>
            <a:r>
              <a:rPr lang="en-US"/>
              <a:t>Milk bypass</a:t>
            </a:r>
          </a:p>
          <a:p>
            <a:r>
              <a:rPr lang="en-US"/>
              <a:t>8 weeks in lambs and 6 to 9 months in cattle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Passage rate</a:t>
            </a:r>
            <a:endParaRPr lang="en-US" dirty="0"/>
          </a:p>
        </p:txBody>
      </p:sp>
      <p:sp>
        <p:nvSpPr>
          <p:cNvPr id="3" name="Content Placeholder 2"/>
          <p:cNvSpPr>
            <a:spLocks noGrp="1"/>
          </p:cNvSpPr>
          <p:nvPr>
            <p:ph sz="quarter" idx="1"/>
          </p:nvPr>
        </p:nvSpPr>
        <p:spPr/>
        <p:txBody>
          <a:bodyPr/>
          <a:lstStyle/>
          <a:p>
            <a:r>
              <a:rPr lang="en-US" dirty="0" smtClean="0"/>
              <a:t>How fast ingesta passes through the rumen</a:t>
            </a:r>
          </a:p>
          <a:p>
            <a:r>
              <a:rPr lang="en-US" dirty="0" smtClean="0"/>
              <a:t>Physical form of feed ingredients</a:t>
            </a:r>
          </a:p>
          <a:p>
            <a:r>
              <a:rPr lang="en-US" dirty="0" smtClean="0"/>
              <a:t>Rumination</a:t>
            </a:r>
          </a:p>
          <a:p>
            <a:r>
              <a:rPr lang="en-US" dirty="0" smtClean="0"/>
              <a:t>Feeding frequency; meal size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b="1">
                <a:solidFill>
                  <a:schemeClr val="accent2"/>
                </a:solidFill>
              </a:rPr>
              <a:t>Rate of Flow</a:t>
            </a:r>
          </a:p>
        </p:txBody>
      </p:sp>
      <p:sp>
        <p:nvSpPr>
          <p:cNvPr id="110595" name="Rectangle 3"/>
          <p:cNvSpPr>
            <a:spLocks noGrp="1" noChangeArrowheads="1"/>
          </p:cNvSpPr>
          <p:nvPr>
            <p:ph sz="quarter" idx="1"/>
          </p:nvPr>
        </p:nvSpPr>
        <p:spPr/>
        <p:txBody>
          <a:bodyPr/>
          <a:lstStyle/>
          <a:p>
            <a:pPr>
              <a:lnSpc>
                <a:spcPct val="90000"/>
              </a:lnSpc>
            </a:pPr>
            <a:r>
              <a:rPr lang="en-US" dirty="0"/>
              <a:t>Rate of flow of solid is slow and dependent </a:t>
            </a:r>
            <a:r>
              <a:rPr lang="en-US" dirty="0" smtClean="0"/>
              <a:t>upon </a:t>
            </a:r>
            <a:r>
              <a:rPr lang="en-US" dirty="0"/>
              <a:t>its size and density.</a:t>
            </a:r>
          </a:p>
          <a:p>
            <a:pPr>
              <a:lnSpc>
                <a:spcPct val="90000"/>
              </a:lnSpc>
            </a:pPr>
            <a:r>
              <a:rPr lang="en-US" dirty="0"/>
              <a:t>Water flows quickly.</a:t>
            </a:r>
          </a:p>
          <a:p>
            <a:pPr>
              <a:lnSpc>
                <a:spcPct val="90000"/>
              </a:lnSpc>
            </a:pPr>
            <a:r>
              <a:rPr lang="en-US" dirty="0"/>
              <a:t>Microbes proliferate.</a:t>
            </a:r>
          </a:p>
          <a:p>
            <a:pPr>
              <a:lnSpc>
                <a:spcPct val="90000"/>
              </a:lnSpc>
            </a:pPr>
            <a:r>
              <a:rPr lang="en-US" dirty="0"/>
              <a:t>Lighter solids are flushed back into the rumen.</a:t>
            </a:r>
          </a:p>
          <a:p>
            <a:pPr>
              <a:lnSpc>
                <a:spcPct val="90000"/>
              </a:lnSpc>
            </a:pPr>
            <a:r>
              <a:rPr lang="en-US" dirty="0"/>
              <a:t>Smaller, more dense particles are pushed into the reticulum or cranial sac of the rumen to be ejected into the </a:t>
            </a:r>
            <a:r>
              <a:rPr lang="en-US" dirty="0" err="1"/>
              <a:t>omasum</a:t>
            </a:r>
            <a:r>
              <a:rPr lang="en-US"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rumination_time"/>
          <p:cNvPicPr>
            <a:picLocks noChangeAspect="1" noChangeArrowheads="1"/>
          </p:cNvPicPr>
          <p:nvPr/>
        </p:nvPicPr>
        <p:blipFill>
          <a:blip r:embed="rId3" cstate="print"/>
          <a:srcRect/>
          <a:stretch>
            <a:fillRect/>
          </a:stretch>
        </p:blipFill>
        <p:spPr bwMode="auto">
          <a:xfrm>
            <a:off x="1676400" y="1066800"/>
            <a:ext cx="6096000" cy="4648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7330" name="Picture 2"/>
          <p:cNvPicPr>
            <a:picLocks noChangeAspect="1" noChangeArrowheads="1"/>
          </p:cNvPicPr>
          <p:nvPr/>
        </p:nvPicPr>
        <p:blipFill>
          <a:blip r:embed="rId2" cstate="print"/>
          <a:srcRect/>
          <a:stretch>
            <a:fillRect/>
          </a:stretch>
        </p:blipFill>
        <p:spPr bwMode="auto">
          <a:xfrm>
            <a:off x="533400" y="838200"/>
            <a:ext cx="8373064" cy="55935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a:solidFill>
                  <a:schemeClr val="accent2"/>
                </a:solidFill>
              </a:rPr>
              <a:t>Omasum</a:t>
            </a:r>
          </a:p>
        </p:txBody>
      </p:sp>
      <p:sp>
        <p:nvSpPr>
          <p:cNvPr id="23555" name="Rectangle 3"/>
          <p:cNvSpPr>
            <a:spLocks noGrp="1" noChangeArrowheads="1"/>
          </p:cNvSpPr>
          <p:nvPr>
            <p:ph sz="quarter" idx="1"/>
          </p:nvPr>
        </p:nvSpPr>
        <p:spPr/>
        <p:txBody>
          <a:bodyPr>
            <a:normAutofit fontScale="92500" lnSpcReduction="10000"/>
          </a:bodyPr>
          <a:lstStyle/>
          <a:p>
            <a:r>
              <a:rPr lang="en-US" sz="3000" dirty="0"/>
              <a:t>Spherical </a:t>
            </a:r>
            <a:r>
              <a:rPr lang="en-US" sz="3000" dirty="0" smtClean="0"/>
              <a:t>shape; located to the right of the rumen and reticulum, just caudal to the liver</a:t>
            </a:r>
            <a:endParaRPr lang="en-US" sz="3000" dirty="0"/>
          </a:p>
          <a:p>
            <a:r>
              <a:rPr lang="en-US" sz="3000" dirty="0"/>
              <a:t>Lots of leaves </a:t>
            </a:r>
            <a:r>
              <a:rPr lang="en-US" sz="3000" dirty="0" smtClean="0"/>
              <a:t>that </a:t>
            </a:r>
            <a:r>
              <a:rPr lang="en-US" sz="3000" dirty="0"/>
              <a:t>sieves the undigested material from the </a:t>
            </a:r>
            <a:r>
              <a:rPr lang="en-US" sz="3000" dirty="0" smtClean="0"/>
              <a:t>digested ones.</a:t>
            </a:r>
          </a:p>
          <a:p>
            <a:r>
              <a:rPr lang="en-US" sz="3000" dirty="0" smtClean="0"/>
              <a:t>Filled with muscular </a:t>
            </a:r>
            <a:r>
              <a:rPr lang="en-US" sz="3000" dirty="0" err="1" smtClean="0"/>
              <a:t>laminae</a:t>
            </a:r>
            <a:r>
              <a:rPr lang="en-US" sz="3000" dirty="0" smtClean="0"/>
              <a:t> that descend from the roof of the organ.</a:t>
            </a:r>
          </a:p>
          <a:p>
            <a:r>
              <a:rPr lang="en-US" sz="3000" dirty="0" smtClean="0"/>
              <a:t>The inner surface is covered by stratified </a:t>
            </a:r>
            <a:r>
              <a:rPr lang="en-US" sz="3000" dirty="0" err="1" smtClean="0"/>
              <a:t>squamous</a:t>
            </a:r>
            <a:r>
              <a:rPr lang="en-US" sz="3000" dirty="0" smtClean="0"/>
              <a:t> epithelium consisting of a mucous membrane covering the </a:t>
            </a:r>
            <a:r>
              <a:rPr lang="en-US" sz="3000" dirty="0" err="1" smtClean="0"/>
              <a:t>laminae</a:t>
            </a:r>
            <a:r>
              <a:rPr lang="en-US" sz="3000" dirty="0" smtClean="0"/>
              <a:t> studded with papillae that grind roughage before it enters the </a:t>
            </a:r>
            <a:r>
              <a:rPr lang="en-US" sz="3000" dirty="0" err="1" smtClean="0"/>
              <a:t>abomasum</a:t>
            </a:r>
            <a:r>
              <a:rPr lang="en-US" sz="3000"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 Omasum Surface Area</a:t>
            </a:r>
          </a:p>
        </p:txBody>
      </p:sp>
      <p:pic>
        <p:nvPicPr>
          <p:cNvPr id="77827" name="Picture 3" descr="omasum"/>
          <p:cNvPicPr>
            <a:picLocks noChangeAspect="1" noChangeArrowheads="1"/>
          </p:cNvPicPr>
          <p:nvPr/>
        </p:nvPicPr>
        <p:blipFill>
          <a:blip r:embed="rId3" cstate="print"/>
          <a:srcRect/>
          <a:stretch>
            <a:fillRect/>
          </a:stretch>
        </p:blipFill>
        <p:spPr bwMode="auto">
          <a:xfrm>
            <a:off x="1574346" y="1600200"/>
            <a:ext cx="6045654" cy="4876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b="1">
                <a:solidFill>
                  <a:schemeClr val="accent2"/>
                </a:solidFill>
              </a:rPr>
              <a:t>Omasum Function</a:t>
            </a:r>
          </a:p>
        </p:txBody>
      </p:sp>
      <p:sp>
        <p:nvSpPr>
          <p:cNvPr id="112643" name="Rectangle 3"/>
          <p:cNvSpPr>
            <a:spLocks noGrp="1" noChangeArrowheads="1"/>
          </p:cNvSpPr>
          <p:nvPr>
            <p:ph sz="quarter" idx="1"/>
          </p:nvPr>
        </p:nvSpPr>
        <p:spPr/>
        <p:txBody>
          <a:bodyPr/>
          <a:lstStyle/>
          <a:p>
            <a:r>
              <a:rPr lang="en-US" dirty="0"/>
              <a:t>Poorly understood.</a:t>
            </a:r>
          </a:p>
          <a:p>
            <a:r>
              <a:rPr lang="en-US" dirty="0"/>
              <a:t>Absorbs residual volatile fatty acids and bicarbonate.</a:t>
            </a:r>
          </a:p>
          <a:p>
            <a:r>
              <a:rPr lang="en-US" dirty="0" smtClean="0"/>
              <a:t>fluid </a:t>
            </a:r>
            <a:r>
              <a:rPr lang="en-US" dirty="0"/>
              <a:t>to pass rapidly through the canal, but for matter to be retained between the </a:t>
            </a:r>
            <a:r>
              <a:rPr lang="en-US" dirty="0" err="1"/>
              <a:t>omasal</a:t>
            </a:r>
            <a:r>
              <a:rPr lang="en-US" dirty="0"/>
              <a:t> leaves.</a:t>
            </a:r>
          </a:p>
          <a:p>
            <a:r>
              <a:rPr lang="en-US" dirty="0"/>
              <a:t>Periodic contractions knock the material out of the leaves and into the </a:t>
            </a:r>
            <a:r>
              <a:rPr lang="en-US" dirty="0" err="1"/>
              <a:t>abomasum</a:t>
            </a:r>
            <a:r>
              <a:rPr lang="en-US" dirty="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2696</TotalTime>
  <Words>832</Words>
  <Application>Microsoft Office PowerPoint</Application>
  <PresentationFormat>On-screen Show (4:3)</PresentationFormat>
  <Paragraphs>124</Paragraphs>
  <Slides>25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Times New Roman</vt:lpstr>
      <vt:lpstr>Tw Cen MT</vt:lpstr>
      <vt:lpstr>Wingdings</vt:lpstr>
      <vt:lpstr>Wingdings 2</vt:lpstr>
      <vt:lpstr>Median</vt:lpstr>
      <vt:lpstr>Other components of digestive tract</vt:lpstr>
      <vt:lpstr>PowerPoint Presentation</vt:lpstr>
      <vt:lpstr>Passage rate</vt:lpstr>
      <vt:lpstr>Rate of Flow</vt:lpstr>
      <vt:lpstr>PowerPoint Presentation</vt:lpstr>
      <vt:lpstr>PowerPoint Presentation</vt:lpstr>
      <vt:lpstr>Omasum</vt:lpstr>
      <vt:lpstr> Omasum Surface Area</vt:lpstr>
      <vt:lpstr>Omasum Function</vt:lpstr>
      <vt:lpstr>Detailed Omasum Epithelium</vt:lpstr>
      <vt:lpstr>How does all this work?</vt:lpstr>
      <vt:lpstr>Abomasum</vt:lpstr>
      <vt:lpstr>Epithelium of Abomasum</vt:lpstr>
      <vt:lpstr>Abomasum Function</vt:lpstr>
      <vt:lpstr>Digestive fluids</vt:lpstr>
      <vt:lpstr>Cont.</vt:lpstr>
      <vt:lpstr>Cont.</vt:lpstr>
      <vt:lpstr>Abomasum, Small &amp; Large Intestine</vt:lpstr>
      <vt:lpstr>Small intestine</vt:lpstr>
      <vt:lpstr>Colon and the cecum</vt:lpstr>
      <vt:lpstr>Major differences</vt:lpstr>
      <vt:lpstr>Eructation</vt:lpstr>
      <vt:lpstr>Evolution</vt:lpstr>
      <vt:lpstr>Symbiotic Relationship</vt:lpstr>
      <vt:lpstr>Young Ruminants</vt:lpstr>
    </vt:vector>
  </TitlesOfParts>
  <Company>UCONN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Gastrointestinal Tract</dc:title>
  <dc:creator>HuskyPC</dc:creator>
  <cp:lastModifiedBy>Rezamand, Pedram (rezamand@uidaho.edu)</cp:lastModifiedBy>
  <cp:revision>184</cp:revision>
  <dcterms:created xsi:type="dcterms:W3CDTF">2006-04-26T18:22:48Z</dcterms:created>
  <dcterms:modified xsi:type="dcterms:W3CDTF">2020-01-10T21:22:29Z</dcterms:modified>
</cp:coreProperties>
</file>