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3"/>
  </p:notesMasterIdLst>
  <p:sldIdLst>
    <p:sldId id="1124" r:id="rId2"/>
    <p:sldId id="550" r:id="rId3"/>
    <p:sldId id="551" r:id="rId4"/>
    <p:sldId id="552" r:id="rId5"/>
    <p:sldId id="368" r:id="rId6"/>
    <p:sldId id="471" r:id="rId7"/>
    <p:sldId id="470" r:id="rId8"/>
    <p:sldId id="1128" r:id="rId9"/>
    <p:sldId id="472" r:id="rId10"/>
    <p:sldId id="1129" r:id="rId11"/>
    <p:sldId id="1130" r:id="rId12"/>
    <p:sldId id="1131" r:id="rId13"/>
    <p:sldId id="1132" r:id="rId14"/>
    <p:sldId id="1126" r:id="rId15"/>
    <p:sldId id="1133" r:id="rId16"/>
    <p:sldId id="1134" r:id="rId17"/>
    <p:sldId id="1135" r:id="rId18"/>
    <p:sldId id="1136" r:id="rId19"/>
    <p:sldId id="1137" r:id="rId20"/>
    <p:sldId id="1138" r:id="rId21"/>
    <p:sldId id="1139" r:id="rId22"/>
    <p:sldId id="1140" r:id="rId23"/>
    <p:sldId id="1141" r:id="rId24"/>
    <p:sldId id="1142" r:id="rId25"/>
    <p:sldId id="1143" r:id="rId26"/>
    <p:sldId id="1144" r:id="rId27"/>
    <p:sldId id="1075" r:id="rId28"/>
    <p:sldId id="1073" r:id="rId29"/>
    <p:sldId id="1127" r:id="rId30"/>
    <p:sldId id="1074" r:id="rId31"/>
    <p:sldId id="1145" r:id="rId32"/>
    <p:sldId id="1146" r:id="rId33"/>
    <p:sldId id="1147" r:id="rId34"/>
    <p:sldId id="1076" r:id="rId35"/>
    <p:sldId id="1077" r:id="rId36"/>
    <p:sldId id="1078" r:id="rId37"/>
    <p:sldId id="473" r:id="rId38"/>
    <p:sldId id="1148" r:id="rId39"/>
    <p:sldId id="1149" r:id="rId40"/>
    <p:sldId id="1150" r:id="rId41"/>
    <p:sldId id="1151" r:id="rId42"/>
    <p:sldId id="1152" r:id="rId43"/>
    <p:sldId id="1153" r:id="rId44"/>
    <p:sldId id="1154" r:id="rId45"/>
    <p:sldId id="1155" r:id="rId46"/>
    <p:sldId id="1156" r:id="rId47"/>
    <p:sldId id="636" r:id="rId48"/>
    <p:sldId id="549" r:id="rId49"/>
    <p:sldId id="369" r:id="rId50"/>
    <p:sldId id="370" r:id="rId51"/>
    <p:sldId id="37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70803"/>
    <a:srgbClr val="C506D4"/>
    <a:srgbClr val="996633"/>
    <a:srgbClr val="666699"/>
    <a:srgbClr val="FFFF00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7" autoAdjust="0"/>
  </p:normalViewPr>
  <p:slideViewPr>
    <p:cSldViewPr>
      <p:cViewPr varScale="1">
        <p:scale>
          <a:sx n="82" d="100"/>
          <a:sy n="82" d="100"/>
        </p:scale>
        <p:origin x="9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B8B01-31A9-4BB8-A664-71A70CFD7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Enzyme that activates pancreatic lipase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Anchor/linking point for attachment of the enzyme to the bile salt-stabilized micelles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2A3E0B-615E-4423-9524-B4D7A2995E9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71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80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04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71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26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8B01-31A9-4BB8-A664-71A70CFD7EF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http://www.youtube.com/watch?v=zKieFWkXdHk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Trans fats and boogers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http://www.youtube.com/watch?v=DwzKa9wJSVY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D45F37-B7DE-47B3-9877-031E2DFB0E6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81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Apo A-E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Apo C: activates LPL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Component of Chylomicrons &amp; VLDL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B9AF2DF-A459-4D87-A0F4-59C4D70D71BB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9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866958C-52D5-4AB0-BF13-A1D52968D562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91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42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61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65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4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7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193E3-BF96-4C7E-AFC9-D2E8E0D65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EB79-89C1-4141-9101-B75010AD9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A0EDDE-F2D6-49DB-93EA-1006990C0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523A24-7533-4319-BC04-715E16F0B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2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AEFCD-D18D-462F-81F0-A5D9BBB7D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F3B4EF-FE42-4991-8DD9-DB2F5B886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0D24DD-6B75-4531-89DF-A66E0A59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81B400-2966-486F-B8C8-504E1AFB9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45405-9F0C-4238-A94F-99C46AD77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68977-99CF-4495-A1F3-6F6AC0164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676EFB-2D2E-4B53-81BC-9231BA312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D5D5B6-7FA6-4EB6-B57E-EDF160F61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EFFC60-CF51-4DE7-B311-15E1A5E65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76400"/>
            <a:ext cx="6934200" cy="1905000"/>
          </a:xfrm>
        </p:spPr>
        <p:txBody>
          <a:bodyPr/>
          <a:lstStyle/>
          <a:p>
            <a:r>
              <a:rPr lang="en-US" b="1" dirty="0" smtClean="0"/>
              <a:t>Digestion &amp; absorption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Emulsification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TAG are hydrophobic</a:t>
            </a:r>
          </a:p>
          <a:p>
            <a:pPr eaLnBrk="1" hangingPunct="1"/>
            <a:r>
              <a:rPr lang="en-US" altLang="en-US" smtClean="0"/>
              <a:t>Stomach churning and bile salts emulsify the lipids</a:t>
            </a:r>
          </a:p>
          <a:p>
            <a:pPr lvl="1" eaLnBrk="1" hangingPunct="1"/>
            <a:r>
              <a:rPr lang="en-US" altLang="en-US" smtClean="0"/>
              <a:t>Increases the accessibility of fat to digestive enzymes </a:t>
            </a:r>
          </a:p>
          <a:p>
            <a:pPr lvl="1" eaLnBrk="1" hangingPunct="1"/>
            <a:r>
              <a:rPr lang="en-US" altLang="en-US" smtClean="0"/>
              <a:t>Increases surface area of dietary lipids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29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Emulsification </a:t>
            </a: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76313"/>
            <a:ext cx="855503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3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Triacylglycerol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09713"/>
            <a:ext cx="7886700" cy="5032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Occurs mostly in lumen of SI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Beings in mouth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Lingual lipase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Stomach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Gastric lipase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Emulsification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Small intestine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Jejunum: most TAG digestion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Pancreatic lipase (with the help of colipase)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Duodenum: Bile released from gallbladder as a result of stimulation by the hormone CCK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Secretin stimulates release of pancreatic lipase and bicarbonate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61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Cholesterol &amp; Phospholipid Digestion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57638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Esterified cholesterol undergoes hydrolysis to free cholesterol and a fatty acid via cholesterol esterase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Products of partial digestion of dietary lipids combine with bile salts to form micelles </a:t>
            </a:r>
          </a:p>
        </p:txBody>
      </p:sp>
      <p:pic>
        <p:nvPicPr>
          <p:cNvPr id="46084" name="Picture 4" descr="figure_05_14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3" b="3706"/>
          <a:stretch>
            <a:fillRect/>
          </a:stretch>
        </p:blipFill>
        <p:spPr bwMode="auto">
          <a:xfrm>
            <a:off x="6099175" y="1417638"/>
            <a:ext cx="25876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Content Placeholder 4" descr="figure_05_14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t="60812" r="60387" b="28683"/>
          <a:stretch>
            <a:fillRect/>
          </a:stretch>
        </p:blipFill>
        <p:spPr bwMode="auto">
          <a:xfrm>
            <a:off x="4368800" y="4268788"/>
            <a:ext cx="21113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2813050" y="6396038"/>
            <a:ext cx="222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  <a:cs typeface="Arial" panose="020B0604020202020204" pitchFamily="34" charset="0"/>
              </a:rPr>
              <a:t>Micelle</a:t>
            </a:r>
          </a:p>
        </p:txBody>
      </p:sp>
    </p:spTree>
    <p:extLst>
      <p:ext uri="{BB962C8B-B14F-4D97-AF65-F5344CB8AC3E}">
        <p14:creationId xmlns:p14="http://schemas.microsoft.com/office/powerpoint/2010/main" val="530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Chylomicron</a:t>
            </a:r>
          </a:p>
          <a:p>
            <a:endParaRPr lang="en-US" dirty="0" smtClean="0"/>
          </a:p>
          <a:p>
            <a:r>
              <a:rPr lang="en-US" dirty="0" smtClean="0"/>
              <a:t>VLDL: very light density lipoprotein</a:t>
            </a:r>
          </a:p>
          <a:p>
            <a:r>
              <a:rPr lang="en-US" dirty="0" smtClean="0"/>
              <a:t>HDL: heavy density lipoproteins</a:t>
            </a:r>
          </a:p>
          <a:p>
            <a:r>
              <a:rPr lang="en-US" dirty="0" smtClean="0"/>
              <a:t>IDL: intermediate density lipoproteins</a:t>
            </a:r>
          </a:p>
          <a:p>
            <a:r>
              <a:rPr lang="en-US" dirty="0" smtClean="0"/>
              <a:t>LDL: low density lipoproteins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Chylomicron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95275" y="1276350"/>
            <a:ext cx="4189413" cy="4351338"/>
          </a:xfrm>
        </p:spPr>
        <p:txBody>
          <a:bodyPr/>
          <a:lstStyle/>
          <a:p>
            <a:pPr eaLnBrk="1" hangingPunct="1"/>
            <a:r>
              <a:rPr lang="en-US" altLang="en-US" smtClean="0"/>
              <a:t>Lipids resynthesized in ER of enterocyte</a:t>
            </a:r>
          </a:p>
          <a:p>
            <a:pPr eaLnBrk="1" hangingPunct="1"/>
            <a:r>
              <a:rPr lang="en-US" altLang="en-US" smtClean="0"/>
              <a:t>Contain TAG, cholesterol esters, phospholipids, and Vitamins A &amp; E in core, with a surface of phospholipids, free cholesterol, and proteins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b="4666"/>
          <a:stretch>
            <a:fillRect/>
          </a:stretch>
        </p:blipFill>
        <p:spPr bwMode="auto">
          <a:xfrm>
            <a:off x="5116513" y="1127125"/>
            <a:ext cx="389413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4643438" y="5697538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  <a:cs typeface="Arial" panose="020B0604020202020204" pitchFamily="34" charset="0"/>
              </a:rPr>
              <a:t>Chylomicron</a:t>
            </a:r>
          </a:p>
        </p:txBody>
      </p:sp>
    </p:spTree>
    <p:extLst>
      <p:ext uri="{BB962C8B-B14F-4D97-AF65-F5344CB8AC3E}">
        <p14:creationId xmlns:p14="http://schemas.microsoft.com/office/powerpoint/2010/main" val="17733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r="50992" b="50491"/>
          <a:stretch>
            <a:fillRect/>
          </a:stretch>
        </p:blipFill>
        <p:spPr bwMode="auto">
          <a:xfrm>
            <a:off x="6235700" y="12700"/>
            <a:ext cx="288131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288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Chylomicrons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0025"/>
            <a:ext cx="7847013" cy="4351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</a:rPr>
              <a:t>Re-formed lipids derived from </a:t>
            </a:r>
            <a:r>
              <a:rPr lang="en-US" sz="2800" b="1" dirty="0" smtClean="0">
                <a:ea typeface="+mn-ea"/>
              </a:rPr>
              <a:t>dietary sources (exogenous lipids)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</a:rPr>
              <a:t>Exit enterocyte by exocytosis and transported in blood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Blood plasma levels peak 30mins-3hrs after a mean and return to normal within 5-6hrs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</a:rPr>
              <a:t>Deliver dietary lipid to tissues other than the liver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Muscle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Adipose tissue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</a:rPr>
              <a:t>Remaining lipids delivered to liver as chylomicron remnant</a:t>
            </a:r>
          </a:p>
        </p:txBody>
      </p:sp>
    </p:spTree>
    <p:extLst>
      <p:ext uri="{BB962C8B-B14F-4D97-AF65-F5344CB8AC3E}">
        <p14:creationId xmlns:p14="http://schemas.microsoft.com/office/powerpoint/2010/main" val="174964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24722"/>
          <a:stretch>
            <a:fillRect/>
          </a:stretch>
        </p:blipFill>
        <p:spPr bwMode="auto">
          <a:xfrm>
            <a:off x="1108075" y="825500"/>
            <a:ext cx="6602413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4"/>
          <p:cNvSpPr>
            <a:spLocks noGrp="1"/>
          </p:cNvSpPr>
          <p:nvPr>
            <p:ph type="title"/>
          </p:nvPr>
        </p:nvSpPr>
        <p:spPr>
          <a:xfrm>
            <a:off x="457200" y="-30003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a Lipoprotein</a:t>
            </a:r>
          </a:p>
        </p:txBody>
      </p:sp>
    </p:spTree>
    <p:extLst>
      <p:ext uri="{BB962C8B-B14F-4D97-AF65-F5344CB8AC3E}">
        <p14:creationId xmlns:p14="http://schemas.microsoft.com/office/powerpoint/2010/main" val="228156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Apoprotein/Apolipoprotein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4519613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Protein component of the lipoprotein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Stabilizes the lipoprotein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Allows lipoproteins to be recognized by receptors on cell surfaces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Stimulates LPL to remove lipids from the lipoprotein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24722"/>
          <a:stretch>
            <a:fillRect/>
          </a:stretch>
        </p:blipFill>
        <p:spPr bwMode="auto">
          <a:xfrm>
            <a:off x="4672013" y="1731963"/>
            <a:ext cx="417036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81713" y="1962150"/>
            <a:ext cx="1824037" cy="1403350"/>
          </a:xfrm>
          <a:prstGeom prst="ellipse">
            <a:avLst/>
          </a:prstGeom>
          <a:noFill/>
          <a:ln w="508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64125" y="3252788"/>
            <a:ext cx="1824038" cy="1404937"/>
          </a:xfrm>
          <a:prstGeom prst="ellipse">
            <a:avLst/>
          </a:prstGeom>
          <a:noFill/>
          <a:ln w="508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464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6"/>
          <a:stretch>
            <a:fillRect/>
          </a:stretch>
        </p:blipFill>
        <p:spPr bwMode="auto">
          <a:xfrm>
            <a:off x="360363" y="1560513"/>
            <a:ext cx="84947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Lipoprotein: Chylomicron</a:t>
            </a:r>
          </a:p>
        </p:txBody>
      </p:sp>
    </p:spTree>
    <p:extLst>
      <p:ext uri="{BB962C8B-B14F-4D97-AF65-F5344CB8AC3E}">
        <p14:creationId xmlns:p14="http://schemas.microsoft.com/office/powerpoint/2010/main" val="1099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Digestion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610600" cy="3810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Mechanical: mastication, rumination, grinding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Chemical: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HCl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Enzymes: lipases, proteases, amylase, ….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Microbial: enzymes produced by microbial populations in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digestive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tract</a:t>
            </a: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04775"/>
            <a:ext cx="61277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7975" y="141288"/>
            <a:ext cx="5749925" cy="512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Lipoprotein: VLDL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8" y="1600200"/>
            <a:ext cx="3886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Very low density lipoprotein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Delivers </a:t>
            </a:r>
            <a:r>
              <a:rPr lang="en-US" b="1" dirty="0" smtClean="0">
                <a:ea typeface="+mn-ea"/>
              </a:rPr>
              <a:t>endogenous </a:t>
            </a:r>
            <a:r>
              <a:rPr lang="en-US" dirty="0" smtClean="0">
                <a:ea typeface="+mn-ea"/>
              </a:rPr>
              <a:t>lipids from the LIVER to FAT and MUSCLE cells with the help of LPL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sym typeface="Wingdings"/>
              </a:rPr>
              <a:t> Becomes IDL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762000"/>
            <a:ext cx="45116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13388" y="3376613"/>
            <a:ext cx="1544637" cy="1238250"/>
          </a:xfrm>
          <a:prstGeom prst="ellipse">
            <a:avLst/>
          </a:prstGeom>
          <a:noFill/>
          <a:ln w="508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075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7975" y="177800"/>
            <a:ext cx="4984750" cy="512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Lipoprotein: IDL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438" y="1600200"/>
            <a:ext cx="3792537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Intermediate Density Lipoprotein</a:t>
            </a:r>
          </a:p>
          <a:p>
            <a:pPr lvl="1" eaLnBrk="1" hangingPunct="1"/>
            <a:r>
              <a:rPr lang="en-US" altLang="en-US" smtClean="0"/>
              <a:t>Transient</a:t>
            </a:r>
          </a:p>
          <a:p>
            <a:pPr lvl="1" eaLnBrk="1" hangingPunct="1"/>
            <a:r>
              <a:rPr lang="en-US" altLang="en-US" smtClean="0"/>
              <a:t>Little nutritional impact</a:t>
            </a:r>
          </a:p>
          <a:p>
            <a:pPr lvl="1" eaLnBrk="1" hangingPunct="1"/>
            <a:r>
              <a:rPr lang="en-US" altLang="en-US" smtClean="0"/>
              <a:t>TAGs are removed…becomes LDL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19113"/>
            <a:ext cx="4676775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626100" y="4252913"/>
            <a:ext cx="1268413" cy="1065212"/>
          </a:xfrm>
          <a:prstGeom prst="ellipse">
            <a:avLst/>
          </a:prstGeom>
          <a:noFill/>
          <a:ln w="508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12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81488" cy="595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Lipoprotein: LDL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19075" y="1035050"/>
            <a:ext cx="3860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Low Density Lipoprotein</a:t>
            </a:r>
          </a:p>
          <a:p>
            <a:pPr lvl="1" eaLnBrk="1" hangingPunct="1"/>
            <a:r>
              <a:rPr lang="en-US" altLang="en-US" smtClean="0"/>
              <a:t>Delivers fat and cholesterol to cells (including arteries)</a:t>
            </a: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42925"/>
            <a:ext cx="465137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776913" y="5100638"/>
            <a:ext cx="1025525" cy="922337"/>
          </a:xfrm>
          <a:prstGeom prst="ellipse">
            <a:avLst/>
          </a:prstGeom>
          <a:noFill/>
          <a:ln w="508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77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Lipoprotein: LDL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LDL = Lousy Cholesterol</a:t>
            </a:r>
          </a:p>
          <a:p>
            <a:pPr eaLnBrk="1" hangingPunct="1"/>
            <a:r>
              <a:rPr lang="en-US" altLang="en-US" smtClean="0"/>
              <a:t>Atherogenic; Increases risk for heart disease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4" t="3786" b="48651"/>
          <a:stretch>
            <a:fillRect/>
          </a:stretch>
        </p:blipFill>
        <p:spPr bwMode="auto">
          <a:xfrm>
            <a:off x="3398838" y="2762250"/>
            <a:ext cx="52879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Lipoprotein: HDL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Removes cholesterol from cells and other lipoproteins</a:t>
            </a:r>
          </a:p>
          <a:p>
            <a:pPr eaLnBrk="1" hangingPunct="1"/>
            <a:r>
              <a:rPr lang="en-US" altLang="en-US" smtClean="0"/>
              <a:t>Cholesterol is transported to the liver to be incorporated into bile </a:t>
            </a:r>
          </a:p>
        </p:txBody>
      </p:sp>
    </p:spTree>
    <p:extLst>
      <p:ext uri="{BB962C8B-B14F-4D97-AF65-F5344CB8AC3E}">
        <p14:creationId xmlns:p14="http://schemas.microsoft.com/office/powerpoint/2010/main" val="2481341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ApoProteins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17638"/>
            <a:ext cx="857091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91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219203"/>
          <a:ext cx="8839200" cy="538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063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Chylomicron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VLDL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LDL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Light HDL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Heavy HDL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6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lymph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plasma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lymph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plasma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lymph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plasma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lymph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plasma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lymph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plasma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Free CHL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CHL ester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16-      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29-33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13-29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0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67-88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72-87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45-63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0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0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Protein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41-47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39-68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Diameter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650-2400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310-680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190-260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120-150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90-120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8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Density,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g/ml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&lt;0.95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&lt;1.006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1.026-1.076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1.06-1.091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1.091-1.18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153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Percentage of composition of the plasma &amp; lymph lipoproteins in the bovine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96633"/>
                </a:solidFill>
              </a:rPr>
              <a:t>The tissue origins &amp; post-secretory metabolic transformation of lipoproteins within plasma compartment in ruminants</a:t>
            </a:r>
            <a:endParaRPr lang="en-US" b="1" dirty="0">
              <a:solidFill>
                <a:srgbClr val="9966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57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Bauchart</a:t>
            </a:r>
            <a:r>
              <a:rPr lang="en-US" sz="1400" dirty="0" smtClean="0"/>
              <a:t>, 1993)</a:t>
            </a:r>
            <a:endParaRPr lang="en-US" sz="14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418011" y="990600"/>
            <a:ext cx="8573588" cy="5675531"/>
            <a:chOff x="418011" y="990600"/>
            <a:chExt cx="8728746" cy="5675531"/>
          </a:xfrm>
        </p:grpSpPr>
        <p:grpSp>
          <p:nvGrpSpPr>
            <p:cNvPr id="14" name="Group 13"/>
            <p:cNvGrpSpPr/>
            <p:nvPr/>
          </p:nvGrpSpPr>
          <p:grpSpPr>
            <a:xfrm>
              <a:off x="2743200" y="990600"/>
              <a:ext cx="2589775" cy="990600"/>
              <a:chOff x="2743200" y="1295400"/>
              <a:chExt cx="2589775" cy="9906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743200" y="1295400"/>
                <a:ext cx="2057400" cy="9906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47175" y="12954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liver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48400" y="1015425"/>
              <a:ext cx="2898357" cy="1270575"/>
              <a:chOff x="7315200" y="1701225"/>
              <a:chExt cx="2898357" cy="1270575"/>
            </a:xfrm>
          </p:grpSpPr>
          <p:sp>
            <p:nvSpPr>
              <p:cNvPr id="7" name="Cube 6"/>
              <p:cNvSpPr/>
              <p:nvPr/>
            </p:nvSpPr>
            <p:spPr>
              <a:xfrm>
                <a:off x="7315200" y="2057400"/>
                <a:ext cx="1447800" cy="91440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460957" y="1701225"/>
                <a:ext cx="175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Adipose tissue</a:t>
                </a:r>
              </a:p>
              <a:p>
                <a:pPr algn="ctr"/>
                <a:r>
                  <a:rPr lang="en-US" sz="1400" dirty="0" smtClean="0"/>
                  <a:t>TG storage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274537">
              <a:off x="418011" y="1988685"/>
              <a:ext cx="990600" cy="2895600"/>
              <a:chOff x="418011" y="1988685"/>
              <a:chExt cx="990600" cy="2895600"/>
            </a:xfrm>
          </p:grpSpPr>
          <p:sp>
            <p:nvSpPr>
              <p:cNvPr id="10" name="Flowchart: Magnetic Disk 9"/>
              <p:cNvSpPr/>
              <p:nvPr/>
            </p:nvSpPr>
            <p:spPr>
              <a:xfrm rot="505613">
                <a:off x="449735" y="1988685"/>
                <a:ext cx="903734" cy="2895600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8011" y="3200400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Small intestine</a:t>
                </a:r>
                <a:endParaRPr lang="en-US" sz="16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286000" y="4495800"/>
              <a:ext cx="3733800" cy="2170331"/>
              <a:chOff x="2209800" y="4495800"/>
              <a:chExt cx="3733800" cy="2170331"/>
            </a:xfrm>
          </p:grpSpPr>
          <p:sp>
            <p:nvSpPr>
              <p:cNvPr id="12" name="Regular Pentagon 11"/>
              <p:cNvSpPr/>
              <p:nvPr/>
            </p:nvSpPr>
            <p:spPr>
              <a:xfrm>
                <a:off x="2209800" y="4495800"/>
                <a:ext cx="3733800" cy="1600200"/>
              </a:xfrm>
              <a:prstGeom prst="pent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19600" y="6019800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peripheral tissue</a:t>
                </a:r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10400" y="28956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Muscles</a:t>
              </a:r>
            </a:p>
            <a:p>
              <a:r>
                <a:rPr lang="en-US" sz="1400" dirty="0" smtClean="0"/>
                <a:t>FA oxidation</a:t>
              </a:r>
              <a:endParaRPr lang="en-US" sz="1400" dirty="0"/>
            </a:p>
          </p:txBody>
        </p:sp>
        <p:pic>
          <p:nvPicPr>
            <p:cNvPr id="15544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5420" y="5181600"/>
              <a:ext cx="1948479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7315200" y="4572000"/>
              <a:ext cx="1676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Mammary gland</a:t>
              </a:r>
            </a:p>
            <a:p>
              <a:r>
                <a:rPr lang="en-US" sz="1400" dirty="0" smtClean="0"/>
                <a:t>TG secretion</a:t>
              </a:r>
              <a:endParaRPr lang="en-US" sz="1400" dirty="0"/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1676400" y="4419600"/>
              <a:ext cx="457200" cy="228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219200" y="4267200"/>
              <a:ext cx="3810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209800" y="4495800"/>
              <a:ext cx="3810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Magnetic Disk 24"/>
            <p:cNvSpPr/>
            <p:nvPr/>
          </p:nvSpPr>
          <p:spPr>
            <a:xfrm>
              <a:off x="2667000" y="4495800"/>
              <a:ext cx="304800" cy="228600"/>
            </a:xfrm>
            <a:prstGeom prst="flowChartMagneticDisk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3276600" y="3962400"/>
              <a:ext cx="457200" cy="228600"/>
            </a:xfrm>
            <a:prstGeom prst="flowChartMagneticDisk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9800" y="2590800"/>
              <a:ext cx="609600" cy="5334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648200" y="2286000"/>
              <a:ext cx="609600" cy="533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22966" y="2971800"/>
              <a:ext cx="609600" cy="5334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5181600" y="3810000"/>
              <a:ext cx="457200" cy="228600"/>
            </a:xfrm>
            <a:prstGeom prst="flowChartMagneticDisk">
              <a:avLst/>
            </a:prstGeom>
            <a:solidFill>
              <a:srgbClr val="C506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4419600" y="4114800"/>
              <a:ext cx="304800" cy="228600"/>
            </a:xfrm>
            <a:prstGeom prst="flowChartMagneticDisk">
              <a:avLst/>
            </a:prstGeom>
            <a:solidFill>
              <a:srgbClr val="D7080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971800" y="4191000"/>
              <a:ext cx="3048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6" idx="4"/>
            </p:cNvCxnSpPr>
            <p:nvPr/>
          </p:nvCxnSpPr>
          <p:spPr>
            <a:xfrm rot="5400000" flipH="1" flipV="1">
              <a:off x="2647950" y="2762250"/>
              <a:ext cx="1905000" cy="3429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V="1">
              <a:off x="3200400" y="2743200"/>
              <a:ext cx="2057400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1"/>
            </p:cNvCxnSpPr>
            <p:nvPr/>
          </p:nvCxnSpPr>
          <p:spPr>
            <a:xfrm rot="16200000" flipV="1">
              <a:off x="3810000" y="2209800"/>
              <a:ext cx="1828800" cy="1371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5669406" y="3548879"/>
              <a:ext cx="382915" cy="2917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4832162" y="4159438"/>
              <a:ext cx="609602" cy="5203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4800600" y="4114800"/>
              <a:ext cx="609600" cy="152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108" idx="2"/>
            </p:cNvCxnSpPr>
            <p:nvPr/>
          </p:nvCxnSpPr>
          <p:spPr>
            <a:xfrm>
              <a:off x="3696788" y="4254137"/>
              <a:ext cx="739888" cy="4041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1600200" y="2362200"/>
              <a:ext cx="3048000" cy="76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5326503" y="2735705"/>
              <a:ext cx="154317" cy="317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524000" y="2819400"/>
              <a:ext cx="609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971800" y="2895600"/>
              <a:ext cx="24384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/>
            <p:nvPr/>
          </p:nvCxnSpPr>
          <p:spPr>
            <a:xfrm rot="10800000" flipV="1">
              <a:off x="3124200" y="4267200"/>
              <a:ext cx="457200" cy="3810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048000" y="48006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CE    </a:t>
              </a:r>
              <a:endParaRPr lang="en-US" sz="14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00252" y="5331023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FC    </a:t>
              </a:r>
              <a:endParaRPr lang="en-US" sz="1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52800" y="5715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steroids    </a:t>
              </a:r>
              <a:endParaRPr lang="en-US" sz="14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76400" y="57150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membranes   </a:t>
              </a:r>
              <a:endParaRPr lang="en-US" sz="1400" b="1" dirty="0"/>
            </a:p>
          </p:txBody>
        </p:sp>
        <p:cxnSp>
          <p:nvCxnSpPr>
            <p:cNvPr id="82" name="Straight Arrow Connector 81"/>
            <p:cNvCxnSpPr>
              <a:stCxn id="29" idx="6"/>
              <a:endCxn id="13" idx="11"/>
            </p:cNvCxnSpPr>
            <p:nvPr/>
          </p:nvCxnSpPr>
          <p:spPr>
            <a:xfrm flipV="1">
              <a:off x="6032566" y="3187337"/>
              <a:ext cx="2276281" cy="5116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29" idx="6"/>
            </p:cNvCxnSpPr>
            <p:nvPr/>
          </p:nvCxnSpPr>
          <p:spPr>
            <a:xfrm>
              <a:off x="6032566" y="3238500"/>
              <a:ext cx="1066800" cy="19431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25" idx="3"/>
            </p:cNvCxnSpPr>
            <p:nvPr/>
          </p:nvCxnSpPr>
          <p:spPr>
            <a:xfrm rot="16200000" flipV="1">
              <a:off x="2603319" y="4940482"/>
              <a:ext cx="736963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8" idx="2"/>
            </p:cNvCxnSpPr>
            <p:nvPr/>
          </p:nvCxnSpPr>
          <p:spPr>
            <a:xfrm rot="5400000">
              <a:off x="3182839" y="5202138"/>
              <a:ext cx="225623" cy="381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80" idx="0"/>
            </p:cNvCxnSpPr>
            <p:nvPr/>
          </p:nvCxnSpPr>
          <p:spPr>
            <a:xfrm>
              <a:off x="3429000" y="5562600"/>
              <a:ext cx="3810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79" idx="1"/>
            </p:cNvCxnSpPr>
            <p:nvPr/>
          </p:nvCxnSpPr>
          <p:spPr>
            <a:xfrm rot="10800000" flipV="1">
              <a:off x="2590800" y="5484912"/>
              <a:ext cx="509452" cy="3062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79" idx="1"/>
              <a:endCxn id="21" idx="3"/>
            </p:cNvCxnSpPr>
            <p:nvPr/>
          </p:nvCxnSpPr>
          <p:spPr>
            <a:xfrm rot="10800000">
              <a:off x="1905000" y="4648200"/>
              <a:ext cx="1195252" cy="83671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Cube 107"/>
            <p:cNvSpPr/>
            <p:nvPr/>
          </p:nvSpPr>
          <p:spPr>
            <a:xfrm rot="1504993">
              <a:off x="4419600" y="4677878"/>
              <a:ext cx="533400" cy="152400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114800" y="487382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receptors    </a:t>
              </a:r>
              <a:endParaRPr lang="en-US" sz="1400" b="1" dirty="0"/>
            </a:p>
          </p:txBody>
        </p:sp>
        <p:cxnSp>
          <p:nvCxnSpPr>
            <p:cNvPr id="111" name="Straight Arrow Connector 110"/>
            <p:cNvCxnSpPr>
              <a:stCxn id="31" idx="3"/>
              <a:endCxn id="108" idx="0"/>
            </p:cNvCxnSpPr>
            <p:nvPr/>
          </p:nvCxnSpPr>
          <p:spPr>
            <a:xfrm rot="16200000" flipH="1">
              <a:off x="4479058" y="4436341"/>
              <a:ext cx="349740" cy="1638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183674" y="26640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VLDL    </a:t>
              </a:r>
              <a:endParaRPr lang="en-US" sz="14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628608" y="2362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Chylo</a:t>
              </a:r>
              <a:r>
                <a:rPr lang="en-US" sz="1400" b="1" dirty="0" smtClean="0"/>
                <a:t>    </a:t>
              </a:r>
              <a:endParaRPr lang="en-US" sz="14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590800" y="3844034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L-HDL    </a:t>
              </a:r>
              <a:endParaRPr lang="en-US" sz="14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86000" y="4191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H-HDL    </a:t>
              </a:r>
              <a:endParaRPr lang="en-US" sz="14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90600" y="46482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Nascent HDL    </a:t>
              </a:r>
              <a:endParaRPr lang="en-US" sz="14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871387" y="3962400"/>
              <a:ext cx="6244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LDL    </a:t>
              </a:r>
              <a:endParaRPr lang="en-US" sz="14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24400" y="37338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IDL    </a:t>
              </a:r>
              <a:endParaRPr lang="en-US" sz="1400" b="1" dirty="0"/>
            </a:p>
          </p:txBody>
        </p:sp>
        <p:sp>
          <p:nvSpPr>
            <p:cNvPr id="121" name="Cube 120"/>
            <p:cNvSpPr/>
            <p:nvPr/>
          </p:nvSpPr>
          <p:spPr>
            <a:xfrm>
              <a:off x="3512353" y="1828800"/>
              <a:ext cx="533400" cy="152400"/>
            </a:xfrm>
            <a:prstGeom prst="cub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276600" y="159722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receptors    </a:t>
              </a:r>
              <a:endParaRPr lang="en-US" sz="1400" b="1" dirty="0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rot="16200000" flipH="1">
              <a:off x="2490788" y="3183107"/>
              <a:ext cx="840115" cy="56606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2476500" y="3238500"/>
              <a:ext cx="6858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8060652" y="2286000"/>
              <a:ext cx="849086" cy="2069129"/>
            </a:xfrm>
            <a:custGeom>
              <a:avLst/>
              <a:gdLst>
                <a:gd name="connsiteX0" fmla="*/ 849086 w 849086"/>
                <a:gd name="connsiteY0" fmla="*/ 0 h 2069129"/>
                <a:gd name="connsiteX1" fmla="*/ 836023 w 849086"/>
                <a:gd name="connsiteY1" fmla="*/ 91440 h 2069129"/>
                <a:gd name="connsiteX2" fmla="*/ 770709 w 849086"/>
                <a:gd name="connsiteY2" fmla="*/ 182880 h 2069129"/>
                <a:gd name="connsiteX3" fmla="*/ 718457 w 849086"/>
                <a:gd name="connsiteY3" fmla="*/ 287383 h 2069129"/>
                <a:gd name="connsiteX4" fmla="*/ 705395 w 849086"/>
                <a:gd name="connsiteY4" fmla="*/ 326572 h 2069129"/>
                <a:gd name="connsiteX5" fmla="*/ 640080 w 849086"/>
                <a:gd name="connsiteY5" fmla="*/ 418012 h 2069129"/>
                <a:gd name="connsiteX6" fmla="*/ 600892 w 849086"/>
                <a:gd name="connsiteY6" fmla="*/ 457200 h 2069129"/>
                <a:gd name="connsiteX7" fmla="*/ 509452 w 849086"/>
                <a:gd name="connsiteY7" fmla="*/ 561703 h 2069129"/>
                <a:gd name="connsiteX8" fmla="*/ 483326 w 849086"/>
                <a:gd name="connsiteY8" fmla="*/ 627017 h 2069129"/>
                <a:gd name="connsiteX9" fmla="*/ 391886 w 849086"/>
                <a:gd name="connsiteY9" fmla="*/ 718457 h 2069129"/>
                <a:gd name="connsiteX10" fmla="*/ 313509 w 849086"/>
                <a:gd name="connsiteY10" fmla="*/ 783772 h 2069129"/>
                <a:gd name="connsiteX11" fmla="*/ 248195 w 849086"/>
                <a:gd name="connsiteY11" fmla="*/ 901337 h 2069129"/>
                <a:gd name="connsiteX12" fmla="*/ 143692 w 849086"/>
                <a:gd name="connsiteY12" fmla="*/ 1031966 h 2069129"/>
                <a:gd name="connsiteX13" fmla="*/ 117566 w 849086"/>
                <a:gd name="connsiteY13" fmla="*/ 1097280 h 2069129"/>
                <a:gd name="connsiteX14" fmla="*/ 104503 w 849086"/>
                <a:gd name="connsiteY14" fmla="*/ 1136469 h 2069129"/>
                <a:gd name="connsiteX15" fmla="*/ 78377 w 849086"/>
                <a:gd name="connsiteY15" fmla="*/ 1201783 h 2069129"/>
                <a:gd name="connsiteX16" fmla="*/ 39189 w 849086"/>
                <a:gd name="connsiteY16" fmla="*/ 1397726 h 2069129"/>
                <a:gd name="connsiteX17" fmla="*/ 13063 w 849086"/>
                <a:gd name="connsiteY17" fmla="*/ 1502229 h 2069129"/>
                <a:gd name="connsiteX18" fmla="*/ 13063 w 849086"/>
                <a:gd name="connsiteY18" fmla="*/ 1920240 h 2069129"/>
                <a:gd name="connsiteX19" fmla="*/ 0 w 849086"/>
                <a:gd name="connsiteY19" fmla="*/ 1959429 h 2069129"/>
                <a:gd name="connsiteX20" fmla="*/ 26126 w 849086"/>
                <a:gd name="connsiteY20" fmla="*/ 1881052 h 2069129"/>
                <a:gd name="connsiteX21" fmla="*/ 52252 w 849086"/>
                <a:gd name="connsiteY21" fmla="*/ 1828800 h 2069129"/>
                <a:gd name="connsiteX22" fmla="*/ 78377 w 849086"/>
                <a:gd name="connsiteY22" fmla="*/ 1737360 h 2069129"/>
                <a:gd name="connsiteX23" fmla="*/ 117566 w 849086"/>
                <a:gd name="connsiteY23" fmla="*/ 1580606 h 2069129"/>
                <a:gd name="connsiteX24" fmla="*/ 130629 w 849086"/>
                <a:gd name="connsiteY24" fmla="*/ 1528354 h 2069129"/>
                <a:gd name="connsiteX25" fmla="*/ 222069 w 849086"/>
                <a:gd name="connsiteY25" fmla="*/ 1436914 h 2069129"/>
                <a:gd name="connsiteX26" fmla="*/ 261257 w 849086"/>
                <a:gd name="connsiteY26" fmla="*/ 1384663 h 2069129"/>
                <a:gd name="connsiteX27" fmla="*/ 313509 w 849086"/>
                <a:gd name="connsiteY27" fmla="*/ 1345474 h 2069129"/>
                <a:gd name="connsiteX28" fmla="*/ 352697 w 849086"/>
                <a:gd name="connsiteY28" fmla="*/ 1306286 h 2069129"/>
                <a:gd name="connsiteX29" fmla="*/ 404949 w 849086"/>
                <a:gd name="connsiteY29" fmla="*/ 1188720 h 2069129"/>
                <a:gd name="connsiteX30" fmla="*/ 483326 w 849086"/>
                <a:gd name="connsiteY30" fmla="*/ 1110343 h 2069129"/>
                <a:gd name="connsiteX31" fmla="*/ 535577 w 849086"/>
                <a:gd name="connsiteY31" fmla="*/ 1018903 h 2069129"/>
                <a:gd name="connsiteX32" fmla="*/ 574766 w 849086"/>
                <a:gd name="connsiteY32" fmla="*/ 992777 h 2069129"/>
                <a:gd name="connsiteX33" fmla="*/ 600892 w 849086"/>
                <a:gd name="connsiteY33" fmla="*/ 953589 h 2069129"/>
                <a:gd name="connsiteX34" fmla="*/ 640080 w 849086"/>
                <a:gd name="connsiteY34" fmla="*/ 914400 h 2069129"/>
                <a:gd name="connsiteX35" fmla="*/ 666206 w 849086"/>
                <a:gd name="connsiteY35" fmla="*/ 836023 h 2069129"/>
                <a:gd name="connsiteX36" fmla="*/ 679269 w 849086"/>
                <a:gd name="connsiteY36" fmla="*/ 796834 h 2069129"/>
                <a:gd name="connsiteX37" fmla="*/ 692332 w 849086"/>
                <a:gd name="connsiteY37" fmla="*/ 757646 h 2069129"/>
                <a:gd name="connsiteX38" fmla="*/ 705395 w 849086"/>
                <a:gd name="connsiteY38" fmla="*/ 209006 h 2069129"/>
                <a:gd name="connsiteX39" fmla="*/ 744583 w 849086"/>
                <a:gd name="connsiteY39" fmla="*/ 182880 h 2069129"/>
                <a:gd name="connsiteX40" fmla="*/ 770709 w 849086"/>
                <a:gd name="connsiteY40" fmla="*/ 143692 h 2069129"/>
                <a:gd name="connsiteX41" fmla="*/ 783772 w 849086"/>
                <a:gd name="connsiteY41" fmla="*/ 52252 h 2069129"/>
                <a:gd name="connsiteX42" fmla="*/ 822960 w 849086"/>
                <a:gd name="connsiteY42" fmla="*/ 39189 h 2069129"/>
                <a:gd name="connsiteX43" fmla="*/ 836023 w 849086"/>
                <a:gd name="connsiteY43" fmla="*/ 78377 h 2069129"/>
                <a:gd name="connsiteX44" fmla="*/ 822960 w 849086"/>
                <a:gd name="connsiteY44" fmla="*/ 117566 h 2069129"/>
                <a:gd name="connsiteX45" fmla="*/ 744583 w 849086"/>
                <a:gd name="connsiteY45" fmla="*/ 156754 h 2069129"/>
                <a:gd name="connsiteX46" fmla="*/ 731520 w 849086"/>
                <a:gd name="connsiteY46" fmla="*/ 195943 h 2069129"/>
                <a:gd name="connsiteX47" fmla="*/ 744583 w 849086"/>
                <a:gd name="connsiteY47" fmla="*/ 143692 h 2069129"/>
                <a:gd name="connsiteX48" fmla="*/ 783772 w 849086"/>
                <a:gd name="connsiteY48" fmla="*/ 117566 h 2069129"/>
                <a:gd name="connsiteX49" fmla="*/ 796835 w 849086"/>
                <a:gd name="connsiteY49" fmla="*/ 78377 h 20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49086" h="2069129">
                  <a:moveTo>
                    <a:pt x="849086" y="0"/>
                  </a:moveTo>
                  <a:cubicBezTo>
                    <a:pt x="844732" y="30480"/>
                    <a:pt x="844870" y="61949"/>
                    <a:pt x="836023" y="91440"/>
                  </a:cubicBezTo>
                  <a:cubicBezTo>
                    <a:pt x="832840" y="102051"/>
                    <a:pt x="770755" y="182818"/>
                    <a:pt x="770709" y="182880"/>
                  </a:cubicBezTo>
                  <a:cubicBezTo>
                    <a:pt x="741251" y="271255"/>
                    <a:pt x="780157" y="163981"/>
                    <a:pt x="718457" y="287383"/>
                  </a:cubicBezTo>
                  <a:cubicBezTo>
                    <a:pt x="712299" y="299699"/>
                    <a:pt x="711553" y="314256"/>
                    <a:pt x="705395" y="326572"/>
                  </a:cubicBezTo>
                  <a:cubicBezTo>
                    <a:pt x="697126" y="343110"/>
                    <a:pt x="647177" y="409732"/>
                    <a:pt x="640080" y="418012"/>
                  </a:cubicBezTo>
                  <a:cubicBezTo>
                    <a:pt x="628058" y="432038"/>
                    <a:pt x="613057" y="443297"/>
                    <a:pt x="600892" y="457200"/>
                  </a:cubicBezTo>
                  <a:cubicBezTo>
                    <a:pt x="489248" y="584792"/>
                    <a:pt x="600061" y="471092"/>
                    <a:pt x="509452" y="561703"/>
                  </a:cubicBezTo>
                  <a:cubicBezTo>
                    <a:pt x="500743" y="583474"/>
                    <a:pt x="497395" y="608258"/>
                    <a:pt x="483326" y="627017"/>
                  </a:cubicBezTo>
                  <a:cubicBezTo>
                    <a:pt x="457463" y="661501"/>
                    <a:pt x="422366" y="687977"/>
                    <a:pt x="391886" y="718457"/>
                  </a:cubicBezTo>
                  <a:cubicBezTo>
                    <a:pt x="341596" y="768747"/>
                    <a:pt x="368068" y="747398"/>
                    <a:pt x="313509" y="783772"/>
                  </a:cubicBezTo>
                  <a:cubicBezTo>
                    <a:pt x="287348" y="849173"/>
                    <a:pt x="293977" y="849015"/>
                    <a:pt x="248195" y="901337"/>
                  </a:cubicBezTo>
                  <a:cubicBezTo>
                    <a:pt x="204003" y="951842"/>
                    <a:pt x="171030" y="963623"/>
                    <a:pt x="143692" y="1031966"/>
                  </a:cubicBezTo>
                  <a:cubicBezTo>
                    <a:pt x="134983" y="1053737"/>
                    <a:pt x="125799" y="1075325"/>
                    <a:pt x="117566" y="1097280"/>
                  </a:cubicBezTo>
                  <a:cubicBezTo>
                    <a:pt x="112731" y="1110173"/>
                    <a:pt x="109338" y="1123576"/>
                    <a:pt x="104503" y="1136469"/>
                  </a:cubicBezTo>
                  <a:cubicBezTo>
                    <a:pt x="96270" y="1158424"/>
                    <a:pt x="87086" y="1180012"/>
                    <a:pt x="78377" y="1201783"/>
                  </a:cubicBezTo>
                  <a:lnTo>
                    <a:pt x="39189" y="1397726"/>
                  </a:lnTo>
                  <a:cubicBezTo>
                    <a:pt x="32147" y="1432935"/>
                    <a:pt x="13063" y="1502229"/>
                    <a:pt x="13063" y="1502229"/>
                  </a:cubicBezTo>
                  <a:cubicBezTo>
                    <a:pt x="22030" y="1699497"/>
                    <a:pt x="38444" y="1755266"/>
                    <a:pt x="13063" y="1920240"/>
                  </a:cubicBezTo>
                  <a:cubicBezTo>
                    <a:pt x="10969" y="1933849"/>
                    <a:pt x="4354" y="1946366"/>
                    <a:pt x="0" y="1959429"/>
                  </a:cubicBezTo>
                  <a:cubicBezTo>
                    <a:pt x="27426" y="2069129"/>
                    <a:pt x="2139" y="1992992"/>
                    <a:pt x="26126" y="1881052"/>
                  </a:cubicBezTo>
                  <a:cubicBezTo>
                    <a:pt x="30206" y="1862011"/>
                    <a:pt x="44581" y="1846699"/>
                    <a:pt x="52252" y="1828800"/>
                  </a:cubicBezTo>
                  <a:cubicBezTo>
                    <a:pt x="66889" y="1794647"/>
                    <a:pt x="67326" y="1774198"/>
                    <a:pt x="78377" y="1737360"/>
                  </a:cubicBezTo>
                  <a:cubicBezTo>
                    <a:pt x="130756" y="1562762"/>
                    <a:pt x="82782" y="1754523"/>
                    <a:pt x="117566" y="1580606"/>
                  </a:cubicBezTo>
                  <a:cubicBezTo>
                    <a:pt x="121087" y="1563001"/>
                    <a:pt x="120069" y="1542874"/>
                    <a:pt x="130629" y="1528354"/>
                  </a:cubicBezTo>
                  <a:cubicBezTo>
                    <a:pt x="155982" y="1493493"/>
                    <a:pt x="191589" y="1467394"/>
                    <a:pt x="222069" y="1436914"/>
                  </a:cubicBezTo>
                  <a:cubicBezTo>
                    <a:pt x="237464" y="1421519"/>
                    <a:pt x="245862" y="1400058"/>
                    <a:pt x="261257" y="1384663"/>
                  </a:cubicBezTo>
                  <a:cubicBezTo>
                    <a:pt x="276652" y="1369268"/>
                    <a:pt x="296979" y="1359643"/>
                    <a:pt x="313509" y="1345474"/>
                  </a:cubicBezTo>
                  <a:cubicBezTo>
                    <a:pt x="327535" y="1333452"/>
                    <a:pt x="339634" y="1319349"/>
                    <a:pt x="352697" y="1306286"/>
                  </a:cubicBezTo>
                  <a:cubicBezTo>
                    <a:pt x="369263" y="1256589"/>
                    <a:pt x="371828" y="1225982"/>
                    <a:pt x="404949" y="1188720"/>
                  </a:cubicBezTo>
                  <a:cubicBezTo>
                    <a:pt x="429495" y="1161105"/>
                    <a:pt x="457200" y="1136469"/>
                    <a:pt x="483326" y="1110343"/>
                  </a:cubicBezTo>
                  <a:cubicBezTo>
                    <a:pt x="534834" y="1058835"/>
                    <a:pt x="484346" y="1080380"/>
                    <a:pt x="535577" y="1018903"/>
                  </a:cubicBezTo>
                  <a:cubicBezTo>
                    <a:pt x="545628" y="1006842"/>
                    <a:pt x="561703" y="1001486"/>
                    <a:pt x="574766" y="992777"/>
                  </a:cubicBezTo>
                  <a:cubicBezTo>
                    <a:pt x="583475" y="979714"/>
                    <a:pt x="590841" y="965650"/>
                    <a:pt x="600892" y="953589"/>
                  </a:cubicBezTo>
                  <a:cubicBezTo>
                    <a:pt x="612719" y="939397"/>
                    <a:pt x="631108" y="930549"/>
                    <a:pt x="640080" y="914400"/>
                  </a:cubicBezTo>
                  <a:cubicBezTo>
                    <a:pt x="653454" y="890327"/>
                    <a:pt x="657497" y="862149"/>
                    <a:pt x="666206" y="836023"/>
                  </a:cubicBezTo>
                  <a:lnTo>
                    <a:pt x="679269" y="796834"/>
                  </a:lnTo>
                  <a:lnTo>
                    <a:pt x="692332" y="757646"/>
                  </a:lnTo>
                  <a:cubicBezTo>
                    <a:pt x="696686" y="574766"/>
                    <a:pt x="688833" y="391187"/>
                    <a:pt x="705395" y="209006"/>
                  </a:cubicBezTo>
                  <a:cubicBezTo>
                    <a:pt x="706816" y="193371"/>
                    <a:pt x="733482" y="193981"/>
                    <a:pt x="744583" y="182880"/>
                  </a:cubicBezTo>
                  <a:cubicBezTo>
                    <a:pt x="755684" y="171779"/>
                    <a:pt x="762000" y="156755"/>
                    <a:pt x="770709" y="143692"/>
                  </a:cubicBezTo>
                  <a:cubicBezTo>
                    <a:pt x="775063" y="113212"/>
                    <a:pt x="770003" y="79791"/>
                    <a:pt x="783772" y="52252"/>
                  </a:cubicBezTo>
                  <a:cubicBezTo>
                    <a:pt x="789930" y="39936"/>
                    <a:pt x="810644" y="33031"/>
                    <a:pt x="822960" y="39189"/>
                  </a:cubicBezTo>
                  <a:cubicBezTo>
                    <a:pt x="835276" y="45347"/>
                    <a:pt x="831669" y="65314"/>
                    <a:pt x="836023" y="78377"/>
                  </a:cubicBezTo>
                  <a:cubicBezTo>
                    <a:pt x="831669" y="91440"/>
                    <a:pt x="831562" y="106814"/>
                    <a:pt x="822960" y="117566"/>
                  </a:cubicBezTo>
                  <a:cubicBezTo>
                    <a:pt x="804542" y="140589"/>
                    <a:pt x="770401" y="148149"/>
                    <a:pt x="744583" y="156754"/>
                  </a:cubicBezTo>
                  <a:cubicBezTo>
                    <a:pt x="740229" y="169817"/>
                    <a:pt x="731520" y="209713"/>
                    <a:pt x="731520" y="195943"/>
                  </a:cubicBezTo>
                  <a:cubicBezTo>
                    <a:pt x="731520" y="177990"/>
                    <a:pt x="734624" y="158630"/>
                    <a:pt x="744583" y="143692"/>
                  </a:cubicBezTo>
                  <a:cubicBezTo>
                    <a:pt x="753292" y="130629"/>
                    <a:pt x="770709" y="126275"/>
                    <a:pt x="783772" y="117566"/>
                  </a:cubicBezTo>
                  <a:lnTo>
                    <a:pt x="796835" y="78377"/>
                  </a:lnTo>
                </a:path>
              </a:pathLst>
            </a:custGeom>
            <a:solidFill>
              <a:srgbClr val="C00000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Arrow Connector 68"/>
          <p:cNvCxnSpPr>
            <a:stCxn id="29" idx="6"/>
          </p:cNvCxnSpPr>
          <p:nvPr/>
        </p:nvCxnSpPr>
        <p:spPr>
          <a:xfrm flipV="1">
            <a:off x="5932764" y="2286001"/>
            <a:ext cx="481928" cy="95249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LIVER: CHL esters to FC to bile; TG &amp; FC synthesis</a:t>
            </a:r>
          </a:p>
          <a:p>
            <a:r>
              <a:rPr lang="en-US" dirty="0" smtClean="0"/>
              <a:t>ADIPOSE TISSUE: FA to TG</a:t>
            </a:r>
          </a:p>
          <a:p>
            <a:r>
              <a:rPr lang="en-US" dirty="0" smtClean="0"/>
              <a:t>MUSCLE: FA oxidation</a:t>
            </a:r>
          </a:p>
          <a:p>
            <a:r>
              <a:rPr lang="en-US" dirty="0" smtClean="0"/>
              <a:t>MAMMARY GLAND: FA to TG</a:t>
            </a:r>
          </a:p>
          <a:p>
            <a:r>
              <a:rPr lang="en-US" dirty="0" smtClean="0"/>
              <a:t>PERIPHERAL TISSUE: CHL esters to FC to membrane components &amp; steroid synthesis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Digestion in monogastric animal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8763000" cy="41148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Carbohydrates: amylase, sucrase, maltase, …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Lipids: Lipase, Bile salts, lecithinase, cholesterol esterase,  …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Proteins: proteases, Pepsin, tripsinogen, chymotripsinogen, carboxy peptidase, …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acids: nucleases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1400" y="6324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Bauchart</a:t>
            </a:r>
            <a:r>
              <a:rPr lang="en-US" sz="1400" dirty="0" smtClean="0"/>
              <a:t>, 1993</a:t>
            </a:r>
            <a:endParaRPr lang="en-US" sz="1400" dirty="0"/>
          </a:p>
        </p:txBody>
      </p:sp>
      <p:pic>
        <p:nvPicPr>
          <p:cNvPr id="1553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94" y="1066800"/>
            <a:ext cx="8855306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bio-synthetic origins, plasma distributions, and ascribed functions of major </a:t>
            </a:r>
            <a:r>
              <a:rPr lang="en-US" sz="2000" dirty="0" err="1" smtClean="0"/>
              <a:t>apolipoproteins</a:t>
            </a:r>
            <a:r>
              <a:rPr lang="en-US" sz="2000" dirty="0" smtClean="0"/>
              <a:t> in the ruminants </a:t>
            </a:r>
            <a:r>
              <a:rPr lang="en-US" sz="1200" dirty="0" smtClean="0"/>
              <a:t>(</a:t>
            </a:r>
            <a:r>
              <a:rPr lang="en-US" sz="1200" dirty="0" err="1" smtClean="0"/>
              <a:t>Bauchart</a:t>
            </a:r>
            <a:r>
              <a:rPr lang="en-US" sz="1200" dirty="0" smtClean="0"/>
              <a:t>, 1993)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LDL Receptor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8" y="1831975"/>
            <a:ext cx="3748087" cy="43513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Attaches with apoB and apoE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Endocytosis of LDL and receptor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Receptor returns to the membrane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LDL fuses with lysosome and contents distributed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Protein </a:t>
            </a:r>
            <a:r>
              <a:rPr lang="en-US" dirty="0" smtClean="0">
                <a:ea typeface="+mn-ea"/>
                <a:sym typeface="Wingdings"/>
              </a:rPr>
              <a:t>AA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  <a:sym typeface="Wingdings"/>
              </a:rPr>
              <a:t>Cholesterol re-esterified for storage </a:t>
            </a:r>
            <a:r>
              <a:rPr lang="en-US" dirty="0">
                <a:ea typeface="+mn-ea"/>
                <a:sym typeface="Wingdings"/>
              </a:rPr>
              <a:t>via ACAT (Acyl-coA: Cholesterol acyl transferase)</a:t>
            </a:r>
            <a:endParaRPr lang="en-US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sym typeface="Wingdings"/>
              </a:rPr>
              <a:t> </a:t>
            </a:r>
            <a:endParaRPr lang="en-US" dirty="0">
              <a:ea typeface="+mn-ea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7"/>
          <a:stretch>
            <a:fillRect/>
          </a:stretch>
        </p:blipFill>
        <p:spPr bwMode="auto">
          <a:xfrm>
            <a:off x="3946525" y="1211263"/>
            <a:ext cx="50482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489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apoA &amp; apoC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Activates LCAT (Lecithin: Cholesterol Acyl Transferase)</a:t>
            </a:r>
          </a:p>
          <a:p>
            <a:pPr lvl="1" eaLnBrk="1" hangingPunct="1"/>
            <a:r>
              <a:rPr lang="en-US" altLang="en-US" smtClean="0"/>
              <a:t>Promotes preparation for cholesterol to be transported</a:t>
            </a:r>
          </a:p>
          <a:p>
            <a:pPr eaLnBrk="1" hangingPunct="1"/>
            <a:r>
              <a:rPr lang="en-US" altLang="en-US" smtClean="0"/>
              <a:t>Present on Chylomicrons and HDLs</a:t>
            </a:r>
          </a:p>
          <a:p>
            <a:pPr eaLnBrk="1" hangingPunct="1"/>
            <a:r>
              <a:rPr lang="en-US" altLang="en-US" smtClean="0"/>
              <a:t>apoC2 activates extrahepatic LPL </a:t>
            </a:r>
          </a:p>
        </p:txBody>
      </p:sp>
    </p:spTree>
    <p:extLst>
      <p:ext uri="{BB962C8B-B14F-4D97-AF65-F5344CB8AC3E}">
        <p14:creationId xmlns:p14="http://schemas.microsoft.com/office/powerpoint/2010/main" val="296252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Lipid Storage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Lipids are stored in adipocytes</a:t>
            </a:r>
          </a:p>
          <a:p>
            <a:pPr eaLnBrk="1" hangingPunct="1"/>
            <a:r>
              <a:rPr lang="en-US" altLang="en-US" smtClean="0"/>
              <a:t>Insulin promotes lipid storage by suppressing hormone-sensitive LPL (which acts to release lipids from storage) </a:t>
            </a:r>
          </a:p>
        </p:txBody>
      </p:sp>
    </p:spTree>
    <p:extLst>
      <p:ext uri="{BB962C8B-B14F-4D97-AF65-F5344CB8AC3E}">
        <p14:creationId xmlns:p14="http://schemas.microsoft.com/office/powerpoint/2010/main" val="3853864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Key steps in the conversion of esterified plant lipid to saturated FA by lipolysis &amp; bio-hydrogenation in the rumen</a:t>
            </a:r>
            <a:endParaRPr lang="en-US" sz="2000" b="1" dirty="0"/>
          </a:p>
        </p:txBody>
      </p:sp>
      <p:pic>
        <p:nvPicPr>
          <p:cNvPr id="200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96200" y="6400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Jenkins, 1993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Microbial synthesis of mono-unsaturated FA by the anaerobic pathway</a:t>
            </a:r>
            <a:endParaRPr lang="en-US" sz="2400" b="1" dirty="0"/>
          </a:p>
        </p:txBody>
      </p:sp>
      <p:pic>
        <p:nvPicPr>
          <p:cNvPr id="201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648" y="1581294"/>
            <a:ext cx="5805551" cy="48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96200" y="6400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Jenkins, 1993</a:t>
            </a:r>
            <a:endParaRPr 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Events in the rumen that modify the pool size of unsaturated free FA</a:t>
            </a:r>
            <a:endParaRPr lang="en-US" sz="2800" b="1" dirty="0"/>
          </a:p>
        </p:txBody>
      </p:sp>
      <p:pic>
        <p:nvPicPr>
          <p:cNvPr id="201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7744"/>
            <a:ext cx="6705600" cy="46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96200" y="6400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Jenkins, 1993</a:t>
            </a:r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000" b="1" dirty="0"/>
              <a:t>Pro</a:t>
            </a:r>
            <a:r>
              <a:rPr lang="en-US" b="1" dirty="0"/>
              <a:t>tein</a:t>
            </a:r>
          </a:p>
        </p:txBody>
      </p:sp>
      <p:graphicFrame>
        <p:nvGraphicFramePr>
          <p:cNvPr id="262147" name="Object 3"/>
          <p:cNvGraphicFramePr>
            <a:graphicFrameLocks noGrp="1"/>
          </p:cNvGraphicFramePr>
          <p:nvPr>
            <p:ph type="tbl" idx="1"/>
          </p:nvPr>
        </p:nvGraphicFramePr>
        <p:xfrm>
          <a:off x="1143000" y="1665288"/>
          <a:ext cx="7239000" cy="496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0" name="Document" r:id="rId3" imgW="7935386" imgH="6472287" progId="Word.Document.8">
                  <p:embed/>
                </p:oleObj>
              </mc:Choice>
              <mc:Fallback>
                <p:oleObj name="Document" r:id="rId3" imgW="7935386" imgH="6472287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65288"/>
                        <a:ext cx="7239000" cy="496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990600" y="2133600"/>
            <a:ext cx="723900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19" y="332765"/>
            <a:ext cx="8223961" cy="968253"/>
          </a:xfrm>
          <a:prstGeom prst="rect">
            <a:avLst/>
          </a:prstGeom>
        </p:spPr>
        <p:txBody>
          <a:bodyPr vert="horz" wrap="square" lIns="0" tIns="288329" rIns="0" bIns="0" rtlCol="0">
            <a:spAutoFit/>
          </a:bodyPr>
          <a:lstStyle/>
          <a:p>
            <a:pPr marL="989965">
              <a:lnSpc>
                <a:spcPct val="100000"/>
              </a:lnSpc>
            </a:pPr>
            <a:r>
              <a:rPr spc="-5" dirty="0"/>
              <a:t>D</a:t>
            </a:r>
            <a:r>
              <a:rPr dirty="0"/>
              <a:t>i</a:t>
            </a:r>
            <a:r>
              <a:rPr spc="-25" dirty="0"/>
              <a:t>ge</a:t>
            </a:r>
            <a:r>
              <a:rPr dirty="0"/>
              <a:t>s</a:t>
            </a:r>
            <a:r>
              <a:rPr lang="en-US" spc="195" dirty="0"/>
              <a:t>ti</a:t>
            </a:r>
            <a:r>
              <a:rPr spc="-25" dirty="0"/>
              <a:t>ve</a:t>
            </a:r>
            <a:r>
              <a:rPr dirty="0"/>
              <a:t> En</a:t>
            </a:r>
            <a:r>
              <a:rPr spc="-20" dirty="0"/>
              <a:t>z</a:t>
            </a:r>
            <a:r>
              <a:rPr spc="-35" dirty="0"/>
              <a:t>ym</a:t>
            </a:r>
            <a:r>
              <a:rPr spc="-25" dirty="0"/>
              <a:t>e</a:t>
            </a:r>
            <a:r>
              <a:rPr dirty="0"/>
              <a:t> Su</a:t>
            </a:r>
            <a:r>
              <a:rPr spc="-45" dirty="0"/>
              <a:t>mm</a:t>
            </a:r>
            <a:r>
              <a:rPr spc="-25" dirty="0"/>
              <a:t>ar</a:t>
            </a:r>
            <a:r>
              <a:rPr spc="-20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111645"/>
            <a:ext cx="9143998" cy="33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354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19" y="332765"/>
            <a:ext cx="8223961" cy="926189"/>
          </a:xfrm>
          <a:prstGeom prst="rect">
            <a:avLst/>
          </a:prstGeom>
        </p:spPr>
        <p:txBody>
          <a:bodyPr vert="horz" wrap="square" lIns="0" tIns="307632" rIns="0" bIns="0" rtlCol="0">
            <a:spAutoFit/>
          </a:bodyPr>
          <a:lstStyle/>
          <a:p>
            <a:pPr marL="302260">
              <a:lnSpc>
                <a:spcPct val="100000"/>
              </a:lnSpc>
            </a:pPr>
            <a:r>
              <a:rPr sz="4000" dirty="0"/>
              <a:t>Amino</a:t>
            </a:r>
            <a:r>
              <a:rPr sz="4000" spc="-15" dirty="0"/>
              <a:t> </a:t>
            </a:r>
            <a:r>
              <a:rPr sz="4000" dirty="0"/>
              <a:t>Acid</a:t>
            </a:r>
            <a:r>
              <a:rPr sz="4000" spc="-15" dirty="0"/>
              <a:t> </a:t>
            </a:r>
            <a:r>
              <a:rPr sz="4000" spc="10" dirty="0"/>
              <a:t>Diges</a:t>
            </a:r>
            <a:r>
              <a:rPr lang="en-US" sz="4000" spc="10" dirty="0"/>
              <a:t>ti</a:t>
            </a:r>
            <a:r>
              <a:rPr sz="4000" spc="10" dirty="0"/>
              <a:t>on: </a:t>
            </a:r>
            <a:r>
              <a:rPr sz="4000" dirty="0"/>
              <a:t>Brush</a:t>
            </a:r>
            <a:r>
              <a:rPr sz="4000" spc="-5" dirty="0"/>
              <a:t> </a:t>
            </a:r>
            <a:r>
              <a:rPr sz="4000" spc="-20" dirty="0"/>
              <a:t>Border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5490"/>
            <a:ext cx="7841615" cy="4537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Amino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pep</a:t>
            </a:r>
            <a:r>
              <a:rPr lang="en-US" sz="3000" spc="5" dirty="0">
                <a:latin typeface="Calibri"/>
                <a:cs typeface="Calibri"/>
              </a:rPr>
              <a:t>ti</a:t>
            </a:r>
            <a:r>
              <a:rPr sz="3000" spc="5" dirty="0">
                <a:latin typeface="Calibri"/>
                <a:cs typeface="Calibri"/>
              </a:rPr>
              <a:t>dases</a:t>
            </a:r>
            <a:endParaRPr sz="3000" dirty="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20" dirty="0">
                <a:latin typeface="Calibri"/>
                <a:cs typeface="Calibri"/>
              </a:rPr>
              <a:t>Cleav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 pep</a:t>
            </a:r>
            <a:r>
              <a:rPr lang="en-US" sz="2600" spc="5" dirty="0">
                <a:latin typeface="Calibri"/>
                <a:cs typeface="Calibri"/>
              </a:rPr>
              <a:t>ti</a:t>
            </a:r>
            <a:r>
              <a:rPr sz="2600" spc="5" dirty="0">
                <a:latin typeface="Calibri"/>
                <a:cs typeface="Calibri"/>
              </a:rPr>
              <a:t>d</a:t>
            </a:r>
            <a:r>
              <a:rPr sz="2600" spc="10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bond</a:t>
            </a:r>
            <a:r>
              <a:rPr sz="2600" dirty="0">
                <a:latin typeface="Calibri"/>
                <a:cs typeface="Calibri"/>
              </a:rPr>
              <a:t>s </a:t>
            </a:r>
            <a:r>
              <a:rPr sz="2600" spc="-15" dirty="0">
                <a:latin typeface="Calibri"/>
                <a:cs typeface="Calibri"/>
              </a:rPr>
              <a:t>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-170" dirty="0">
                <a:latin typeface="Calibri"/>
                <a:cs typeface="Calibri"/>
              </a:rPr>
              <a:t>-­‐termina</a:t>
            </a:r>
            <a:r>
              <a:rPr sz="2600" spc="-90" dirty="0">
                <a:latin typeface="Calibri"/>
                <a:cs typeface="Calibri"/>
              </a:rPr>
              <a:t>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end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Dipep</a:t>
            </a:r>
            <a:r>
              <a:rPr lang="en-US" sz="3000" spc="-5" dirty="0">
                <a:latin typeface="Calibri"/>
                <a:cs typeface="Calibri"/>
              </a:rPr>
              <a:t>ti</a:t>
            </a:r>
            <a:r>
              <a:rPr sz="3000" spc="-5" dirty="0">
                <a:latin typeface="Calibri"/>
                <a:cs typeface="Calibri"/>
              </a:rPr>
              <a:t>dases</a:t>
            </a:r>
            <a:endParaRPr sz="3000" dirty="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20" dirty="0">
                <a:latin typeface="Calibri"/>
                <a:cs typeface="Calibri"/>
              </a:rPr>
              <a:t>Cleav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 dipep</a:t>
            </a:r>
            <a:r>
              <a:rPr lang="en-US" sz="2600" spc="5" dirty="0">
                <a:latin typeface="Calibri"/>
                <a:cs typeface="Calibri"/>
              </a:rPr>
              <a:t>ti</a:t>
            </a:r>
            <a:r>
              <a:rPr sz="2600" spc="5" dirty="0">
                <a:latin typeface="Calibri"/>
                <a:cs typeface="Calibri"/>
              </a:rPr>
              <a:t>de</a:t>
            </a:r>
            <a:r>
              <a:rPr sz="2600" spc="10" dirty="0">
                <a:latin typeface="Calibri"/>
                <a:cs typeface="Calibri"/>
              </a:rPr>
              <a:t>s </a:t>
            </a:r>
            <a:r>
              <a:rPr sz="2600" spc="-5" dirty="0">
                <a:latin typeface="Calibri"/>
                <a:cs typeface="Calibri"/>
              </a:rPr>
              <a:t>int</a:t>
            </a:r>
            <a:r>
              <a:rPr sz="2600" dirty="0">
                <a:latin typeface="Calibri"/>
                <a:cs typeface="Calibri"/>
              </a:rPr>
              <a:t>o </a:t>
            </a:r>
            <a:r>
              <a:rPr sz="2600" spc="-15" dirty="0">
                <a:latin typeface="Calibri"/>
                <a:cs typeface="Calibri"/>
              </a:rPr>
              <a:t>2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free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Amino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Acids</a:t>
            </a: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 err="1">
                <a:latin typeface="Calibri"/>
                <a:cs typeface="Calibri"/>
              </a:rPr>
              <a:t>Tripep</a:t>
            </a:r>
            <a:r>
              <a:rPr lang="en-US" sz="3000" spc="-5" dirty="0" err="1">
                <a:latin typeface="Calibri"/>
                <a:cs typeface="Calibri"/>
              </a:rPr>
              <a:t>ti</a:t>
            </a:r>
            <a:r>
              <a:rPr sz="3000" spc="-5" dirty="0" err="1">
                <a:latin typeface="Calibri"/>
                <a:cs typeface="Calibri"/>
              </a:rPr>
              <a:t>dases</a:t>
            </a:r>
            <a:endParaRPr sz="3000" dirty="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20" dirty="0">
                <a:latin typeface="Calibri"/>
                <a:cs typeface="Calibri"/>
              </a:rPr>
              <a:t>Cleav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tripep</a:t>
            </a:r>
            <a:r>
              <a:rPr lang="en-US" sz="2600" spc="10" dirty="0">
                <a:latin typeface="Calibri"/>
                <a:cs typeface="Calibri"/>
              </a:rPr>
              <a:t>ti</a:t>
            </a:r>
            <a:r>
              <a:rPr sz="2600" spc="10" dirty="0">
                <a:latin typeface="Calibri"/>
                <a:cs typeface="Calibri"/>
              </a:rPr>
              <a:t>des</a:t>
            </a:r>
            <a:r>
              <a:rPr sz="2600" spc="-5" dirty="0">
                <a:latin typeface="Calibri"/>
                <a:cs typeface="Calibri"/>
              </a:rPr>
              <a:t> int</a:t>
            </a:r>
            <a:r>
              <a:rPr sz="2600" dirty="0">
                <a:latin typeface="Calibri"/>
                <a:cs typeface="Calibri"/>
              </a:rPr>
              <a:t>o </a:t>
            </a:r>
            <a:r>
              <a:rPr sz="2600" spc="5" dirty="0">
                <a:latin typeface="Calibri"/>
                <a:cs typeface="Calibri"/>
              </a:rPr>
              <a:t>dipep</a:t>
            </a:r>
            <a:r>
              <a:rPr lang="en-US" sz="2600" spc="5" dirty="0">
                <a:latin typeface="Calibri"/>
                <a:cs typeface="Calibri"/>
              </a:rPr>
              <a:t>ti</a:t>
            </a:r>
            <a:r>
              <a:rPr sz="2600" spc="5" dirty="0">
                <a:latin typeface="Calibri"/>
                <a:cs typeface="Calibri"/>
              </a:rPr>
              <a:t>de</a:t>
            </a:r>
            <a:r>
              <a:rPr sz="2600" spc="10" dirty="0">
                <a:latin typeface="Calibri"/>
                <a:cs typeface="Calibri"/>
              </a:rPr>
              <a:t>s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free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AA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En</a:t>
            </a:r>
            <a:r>
              <a:rPr sz="3000" dirty="0">
                <a:latin typeface="Calibri"/>
                <a:cs typeface="Calibri"/>
              </a:rPr>
              <a:t>d </a:t>
            </a:r>
            <a:r>
              <a:rPr sz="3000" spc="-5" dirty="0">
                <a:latin typeface="Calibri"/>
                <a:cs typeface="Calibri"/>
              </a:rPr>
              <a:t>product</a:t>
            </a:r>
            <a:r>
              <a:rPr sz="3000" dirty="0">
                <a:latin typeface="Calibri"/>
                <a:cs typeface="Calibri"/>
              </a:rPr>
              <a:t>: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Fre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AA</a:t>
            </a:r>
            <a:r>
              <a:rPr sz="3000" dirty="0">
                <a:latin typeface="Calibri"/>
                <a:cs typeface="Calibri"/>
              </a:rPr>
              <a:t> and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ipe</a:t>
            </a:r>
            <a:r>
              <a:rPr sz="3000" spc="25" dirty="0">
                <a:latin typeface="Calibri"/>
                <a:cs typeface="Calibri"/>
              </a:rPr>
              <a:t>p</a:t>
            </a:r>
            <a:r>
              <a:rPr lang="en-US" sz="3000" spc="25" dirty="0">
                <a:latin typeface="Calibri"/>
                <a:cs typeface="Calibri"/>
              </a:rPr>
              <a:t>ti</a:t>
            </a:r>
            <a:r>
              <a:rPr sz="3000" spc="25" dirty="0">
                <a:latin typeface="Calibri"/>
                <a:cs typeface="Calibri"/>
              </a:rPr>
              <a:t>de</a:t>
            </a:r>
            <a:r>
              <a:rPr sz="3000" dirty="0">
                <a:latin typeface="Calibri"/>
                <a:cs typeface="Calibri"/>
              </a:rPr>
              <a:t>s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*Fre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provid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nega</a:t>
            </a:r>
            <a:r>
              <a:rPr lang="en-US" sz="2000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 </a:t>
            </a:r>
            <a:r>
              <a:rPr sz="2000" spc="-15" dirty="0">
                <a:latin typeface="Calibri"/>
                <a:cs typeface="Calibri"/>
              </a:rPr>
              <a:t>feedbac</a:t>
            </a:r>
            <a:r>
              <a:rPr sz="2000" spc="-10" dirty="0">
                <a:latin typeface="Calibri"/>
                <a:cs typeface="Calibri"/>
              </a:rPr>
              <a:t>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decreas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ac</a:t>
            </a:r>
            <a:r>
              <a:rPr lang="en-US" sz="2000" spc="5" dirty="0">
                <a:latin typeface="Calibri"/>
                <a:cs typeface="Calibri"/>
              </a:rPr>
              <a:t>ti</a:t>
            </a:r>
            <a:r>
              <a:rPr sz="2000" spc="5" dirty="0">
                <a:latin typeface="Calibri"/>
                <a:cs typeface="Calibri"/>
              </a:rPr>
              <a:t>vity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10" dirty="0">
                <a:latin typeface="Calibri"/>
                <a:cs typeface="Calibri"/>
              </a:rPr>
              <a:t>these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enzymes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65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Digestion in ruminant animal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38100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Rumen</a:t>
            </a:r>
            <a:r>
              <a:rPr lang="en-US" dirty="0"/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degradable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6934200" y="38862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indigestible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0" y="38100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1600200"/>
            <a:ext cx="8763000" cy="4999038"/>
            <a:chOff x="152400" y="1600200"/>
            <a:chExt cx="8763000" cy="4999038"/>
          </a:xfrm>
        </p:grpSpPr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4572000" y="1600200"/>
              <a:ext cx="426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/>
                <a:t>Rumen </a:t>
              </a:r>
              <a:r>
                <a:rPr lang="en-US" sz="3200" dirty="0" smtClean="0"/>
                <a:t>un-degradable</a:t>
              </a:r>
              <a:endParaRPr lang="en-US" sz="3200" dirty="0"/>
            </a:p>
          </p:txBody>
        </p:sp>
        <p:sp>
          <p:nvSpPr>
            <p:cNvPr id="346117" name="Text Box 5"/>
            <p:cNvSpPr txBox="1">
              <a:spLocks noChangeArrowheads="1"/>
            </p:cNvSpPr>
            <p:nvPr/>
          </p:nvSpPr>
          <p:spPr bwMode="auto">
            <a:xfrm>
              <a:off x="685800" y="2057400"/>
              <a:ext cx="3124200" cy="1554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VFAs, microbes, CH</a:t>
              </a:r>
              <a:r>
                <a:rPr lang="en-US" sz="3200" baseline="-25000" dirty="0">
                  <a:latin typeface="Times New Roman" pitchFamily="18" charset="0"/>
                </a:rPr>
                <a:t>4</a:t>
              </a:r>
              <a:r>
                <a:rPr lang="en-US" sz="3200" dirty="0">
                  <a:latin typeface="Times New Roman" pitchFamily="18" charset="0"/>
                </a:rPr>
                <a:t>, CO</a:t>
              </a:r>
              <a:r>
                <a:rPr lang="en-US" sz="3600" baseline="-25000" dirty="0">
                  <a:latin typeface="Times New Roman" pitchFamily="18" charset="0"/>
                </a:rPr>
                <a:t>2</a:t>
              </a:r>
              <a:r>
                <a:rPr lang="en-US" sz="3200" dirty="0">
                  <a:latin typeface="Times New Roman" pitchFamily="18" charset="0"/>
                </a:rPr>
                <a:t>, FAs, Glycerol</a:t>
              </a:r>
            </a:p>
          </p:txBody>
        </p:sp>
        <p:sp>
          <p:nvSpPr>
            <p:cNvPr id="346118" name="Text Box 6"/>
            <p:cNvSpPr txBox="1">
              <a:spLocks noChangeArrowheads="1"/>
            </p:cNvSpPr>
            <p:nvPr/>
          </p:nvSpPr>
          <p:spPr bwMode="auto">
            <a:xfrm>
              <a:off x="5486400" y="3200400"/>
              <a:ext cx="19050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3200">
                  <a:latin typeface="Times New Roman" pitchFamily="18" charset="0"/>
                </a:rPr>
                <a:t>digestible</a:t>
              </a:r>
            </a:p>
          </p:txBody>
        </p:sp>
        <p:sp>
          <p:nvSpPr>
            <p:cNvPr id="346120" name="Text Box 8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24384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abomasum</a:t>
              </a:r>
            </a:p>
          </p:txBody>
        </p:sp>
        <p:sp>
          <p:nvSpPr>
            <p:cNvPr id="346121" name="Text Box 9"/>
            <p:cNvSpPr txBox="1">
              <a:spLocks noChangeArrowheads="1"/>
            </p:cNvSpPr>
            <p:nvPr/>
          </p:nvSpPr>
          <p:spPr bwMode="auto">
            <a:xfrm>
              <a:off x="2590800" y="4876800"/>
              <a:ext cx="2971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Small intestine</a:t>
              </a:r>
            </a:p>
          </p:txBody>
        </p:sp>
        <p:sp>
          <p:nvSpPr>
            <p:cNvPr id="346122" name="Text Box 10"/>
            <p:cNvSpPr txBox="1">
              <a:spLocks noChangeArrowheads="1"/>
            </p:cNvSpPr>
            <p:nvPr/>
          </p:nvSpPr>
          <p:spPr bwMode="auto">
            <a:xfrm>
              <a:off x="2667000" y="5867400"/>
              <a:ext cx="2971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Large intestine</a:t>
              </a:r>
            </a:p>
          </p:txBody>
        </p:sp>
        <p:sp>
          <p:nvSpPr>
            <p:cNvPr id="346123" name="AutoShape 11"/>
            <p:cNvSpPr>
              <a:spLocks noChangeArrowheads="1"/>
            </p:cNvSpPr>
            <p:nvPr/>
          </p:nvSpPr>
          <p:spPr bwMode="auto">
            <a:xfrm>
              <a:off x="685800" y="1981200"/>
              <a:ext cx="2895600" cy="1600200"/>
            </a:xfrm>
            <a:prstGeom prst="flowChartAlternateProcess">
              <a:avLst/>
            </a:prstGeom>
            <a:noFill/>
            <a:ln w="254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6124" name="AutoShape 12"/>
            <p:cNvSpPr>
              <a:spLocks noChangeArrowheads="1"/>
            </p:cNvSpPr>
            <p:nvPr/>
          </p:nvSpPr>
          <p:spPr bwMode="auto">
            <a:xfrm>
              <a:off x="6934200" y="3886200"/>
              <a:ext cx="1981200" cy="762000"/>
            </a:xfrm>
            <a:prstGeom prst="flowChartAlternateProcess">
              <a:avLst/>
            </a:prstGeom>
            <a:noFill/>
            <a:ln w="254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6125" name="AutoShape 13"/>
            <p:cNvSpPr>
              <a:spLocks noChangeArrowheads="1"/>
            </p:cNvSpPr>
            <p:nvPr/>
          </p:nvSpPr>
          <p:spPr bwMode="auto">
            <a:xfrm>
              <a:off x="2590800" y="4876800"/>
              <a:ext cx="2667000" cy="609600"/>
            </a:xfrm>
            <a:prstGeom prst="flowChartAlternateProcess">
              <a:avLst/>
            </a:prstGeom>
            <a:noFill/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6126" name="AutoShape 14"/>
            <p:cNvSpPr>
              <a:spLocks noChangeArrowheads="1"/>
            </p:cNvSpPr>
            <p:nvPr/>
          </p:nvSpPr>
          <p:spPr bwMode="auto">
            <a:xfrm>
              <a:off x="5562600" y="3200400"/>
              <a:ext cx="1752600" cy="685800"/>
            </a:xfrm>
            <a:prstGeom prst="flowChartAlternateProcess">
              <a:avLst/>
            </a:prstGeom>
            <a:noFill/>
            <a:ln w="254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6127" name="AutoShape 15"/>
            <p:cNvSpPr>
              <a:spLocks noChangeArrowheads="1"/>
            </p:cNvSpPr>
            <p:nvPr/>
          </p:nvSpPr>
          <p:spPr bwMode="auto">
            <a:xfrm>
              <a:off x="2667000" y="5943600"/>
              <a:ext cx="2667000" cy="609600"/>
            </a:xfrm>
            <a:prstGeom prst="flowChartAlternateProcess">
              <a:avLst/>
            </a:prstGeom>
            <a:noFill/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>
              <a:off x="3810000" y="1828800"/>
              <a:ext cx="762000" cy="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30" name="Line 18"/>
            <p:cNvSpPr>
              <a:spLocks noChangeShapeType="1"/>
            </p:cNvSpPr>
            <p:nvPr/>
          </p:nvSpPr>
          <p:spPr bwMode="auto">
            <a:xfrm flipH="1">
              <a:off x="6172200" y="2438400"/>
              <a:ext cx="304800" cy="7620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31" name="Line 19"/>
            <p:cNvSpPr>
              <a:spLocks noChangeShapeType="1"/>
            </p:cNvSpPr>
            <p:nvPr/>
          </p:nvSpPr>
          <p:spPr bwMode="auto">
            <a:xfrm>
              <a:off x="6324600" y="2286000"/>
              <a:ext cx="1676400" cy="16764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>
              <a:off x="3048000" y="3581400"/>
              <a:ext cx="457200" cy="304800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33" name="Text Box 21"/>
            <p:cNvSpPr txBox="1">
              <a:spLocks noChangeArrowheads="1"/>
            </p:cNvSpPr>
            <p:nvPr/>
          </p:nvSpPr>
          <p:spPr bwMode="auto">
            <a:xfrm>
              <a:off x="6553200" y="5486400"/>
              <a:ext cx="2209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Absorption</a:t>
              </a:r>
            </a:p>
          </p:txBody>
        </p:sp>
        <p:sp>
          <p:nvSpPr>
            <p:cNvPr id="346134" name="Text Box 22"/>
            <p:cNvSpPr txBox="1">
              <a:spLocks noChangeArrowheads="1"/>
            </p:cNvSpPr>
            <p:nvPr/>
          </p:nvSpPr>
          <p:spPr bwMode="auto">
            <a:xfrm>
              <a:off x="152400" y="6019800"/>
              <a:ext cx="2209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Excretion</a:t>
              </a:r>
            </a:p>
          </p:txBody>
        </p:sp>
        <p:sp>
          <p:nvSpPr>
            <p:cNvPr id="346135" name="Line 23"/>
            <p:cNvSpPr>
              <a:spLocks noChangeShapeType="1"/>
            </p:cNvSpPr>
            <p:nvPr/>
          </p:nvSpPr>
          <p:spPr bwMode="auto">
            <a:xfrm flipH="1" flipV="1">
              <a:off x="4800600" y="4267200"/>
              <a:ext cx="1828800" cy="1524000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36" name="Line 24"/>
            <p:cNvSpPr>
              <a:spLocks noChangeShapeType="1"/>
            </p:cNvSpPr>
            <p:nvPr/>
          </p:nvSpPr>
          <p:spPr bwMode="auto">
            <a:xfrm flipH="1" flipV="1">
              <a:off x="5334000" y="5410200"/>
              <a:ext cx="1219200" cy="381000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37" name="Line 25"/>
            <p:cNvSpPr>
              <a:spLocks noChangeShapeType="1"/>
            </p:cNvSpPr>
            <p:nvPr/>
          </p:nvSpPr>
          <p:spPr bwMode="auto">
            <a:xfrm flipH="1">
              <a:off x="5486400" y="5791200"/>
              <a:ext cx="1143000" cy="381000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38" name="AutoShape 26"/>
            <p:cNvSpPr>
              <a:spLocks noChangeArrowheads="1"/>
            </p:cNvSpPr>
            <p:nvPr/>
          </p:nvSpPr>
          <p:spPr bwMode="auto">
            <a:xfrm>
              <a:off x="152400" y="6158389"/>
              <a:ext cx="1752600" cy="408623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46139" name="Line 27"/>
            <p:cNvSpPr>
              <a:spLocks noChangeShapeType="1"/>
            </p:cNvSpPr>
            <p:nvPr/>
          </p:nvSpPr>
          <p:spPr bwMode="auto">
            <a:xfrm flipH="1">
              <a:off x="1676400" y="3581400"/>
              <a:ext cx="457200" cy="914400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40" name="Line 28"/>
            <p:cNvSpPr>
              <a:spLocks noChangeShapeType="1"/>
            </p:cNvSpPr>
            <p:nvPr/>
          </p:nvSpPr>
          <p:spPr bwMode="auto">
            <a:xfrm flipH="1">
              <a:off x="609600" y="3581400"/>
              <a:ext cx="304800" cy="304800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41" name="Line 29"/>
            <p:cNvSpPr>
              <a:spLocks noChangeShapeType="1"/>
            </p:cNvSpPr>
            <p:nvPr/>
          </p:nvSpPr>
          <p:spPr bwMode="auto">
            <a:xfrm flipH="1">
              <a:off x="1905000" y="6248400"/>
              <a:ext cx="762000" cy="1524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6143" name="Text Box 31"/>
            <p:cNvSpPr txBox="1">
              <a:spLocks noChangeArrowheads="1"/>
            </p:cNvSpPr>
            <p:nvPr/>
          </p:nvSpPr>
          <p:spPr bwMode="auto">
            <a:xfrm>
              <a:off x="609600" y="4419600"/>
              <a:ext cx="1752600" cy="822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   </a:t>
              </a:r>
              <a:r>
                <a:rPr lang="en-US" sz="2400" b="1">
                  <a:latin typeface="Times New Roman" pitchFamily="18" charset="0"/>
                </a:rPr>
                <a:t>direct   absorption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476" y="152400"/>
            <a:ext cx="8223961" cy="981077"/>
          </a:xfrm>
          <a:prstGeom prst="rect">
            <a:avLst/>
          </a:prstGeom>
        </p:spPr>
        <p:txBody>
          <a:bodyPr vert="horz" wrap="square" lIns="0" tIns="301029" rIns="0" bIns="0" rtlCol="0">
            <a:spAutoFit/>
          </a:bodyPr>
          <a:lstStyle/>
          <a:p>
            <a:pPr marL="1494790">
              <a:lnSpc>
                <a:spcPct val="100000"/>
              </a:lnSpc>
            </a:pPr>
            <a:r>
              <a:rPr spc="-35" dirty="0"/>
              <a:t>Am</a:t>
            </a:r>
            <a:r>
              <a:rPr spc="-15" dirty="0"/>
              <a:t>i</a:t>
            </a:r>
            <a:r>
              <a:rPr dirty="0"/>
              <a:t>no </a:t>
            </a:r>
            <a:r>
              <a:rPr spc="-25" dirty="0"/>
              <a:t>Ac</a:t>
            </a:r>
            <a:r>
              <a:rPr spc="-15" dirty="0"/>
              <a:t>i</a:t>
            </a:r>
            <a:r>
              <a:rPr dirty="0"/>
              <a:t>d Abso</a:t>
            </a:r>
            <a:r>
              <a:rPr spc="-5" dirty="0"/>
              <a:t>r</a:t>
            </a:r>
            <a:r>
              <a:rPr dirty="0"/>
              <a:t>p</a:t>
            </a:r>
            <a:r>
              <a:rPr lang="en-US" spc="20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339" y="1133477"/>
            <a:ext cx="4325620" cy="427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3835" indent="-342900">
              <a:lnSpc>
                <a:spcPct val="8960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AA must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cross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the</a:t>
            </a:r>
            <a:r>
              <a:rPr sz="3000" spc="-5" dirty="0">
                <a:latin typeface="Calibri"/>
                <a:cs typeface="Calibri"/>
              </a:rPr>
              <a:t> brush </a:t>
            </a:r>
            <a:r>
              <a:rPr sz="3000" spc="-20" dirty="0">
                <a:latin typeface="Calibri"/>
                <a:cs typeface="Calibri"/>
              </a:rPr>
              <a:t>borde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(apical</a:t>
            </a:r>
            <a:r>
              <a:rPr sz="3000" dirty="0">
                <a:latin typeface="Calibri"/>
                <a:cs typeface="Calibri"/>
              </a:rPr>
              <a:t>) and </a:t>
            </a:r>
            <a:r>
              <a:rPr sz="3000" spc="-5" dirty="0">
                <a:latin typeface="Calibri"/>
                <a:cs typeface="Calibri"/>
              </a:rPr>
              <a:t>basolatera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(serosa</a:t>
            </a:r>
            <a:r>
              <a:rPr sz="3000" dirty="0">
                <a:latin typeface="Calibri"/>
                <a:cs typeface="Calibri"/>
              </a:rPr>
              <a:t>l) </a:t>
            </a:r>
            <a:r>
              <a:rPr sz="3000" spc="-20" dirty="0">
                <a:latin typeface="Calibri"/>
                <a:cs typeface="Calibri"/>
              </a:rPr>
              <a:t>membranes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before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reaching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the</a:t>
            </a:r>
            <a:r>
              <a:rPr sz="3000" spc="-5" dirty="0">
                <a:latin typeface="Calibri"/>
                <a:cs typeface="Calibri"/>
              </a:rPr>
              <a:t> blood</a:t>
            </a:r>
            <a:endParaRPr sz="3000" dirty="0">
              <a:latin typeface="Calibri"/>
              <a:cs typeface="Calibri"/>
            </a:endParaRPr>
          </a:p>
          <a:p>
            <a:pPr marL="355600" marR="590550" indent="-342900">
              <a:lnSpc>
                <a:spcPct val="900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Most</a:t>
            </a:r>
            <a:r>
              <a:rPr sz="3000" spc="-5" dirty="0">
                <a:latin typeface="Calibri"/>
                <a:cs typeface="Calibri"/>
              </a:rPr>
              <a:t> occur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 </a:t>
            </a:r>
            <a:r>
              <a:rPr sz="3000" spc="-15" dirty="0">
                <a:latin typeface="Calibri"/>
                <a:cs typeface="Calibri"/>
              </a:rPr>
              <a:t>the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duodenu</a:t>
            </a:r>
            <a:r>
              <a:rPr sz="3000" dirty="0">
                <a:latin typeface="Calibri"/>
                <a:cs typeface="Calibri"/>
              </a:rPr>
              <a:t>m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upper </a:t>
            </a:r>
            <a:r>
              <a:rPr sz="3000" spc="-10" dirty="0">
                <a:latin typeface="Calibri"/>
                <a:cs typeface="Calibri"/>
              </a:rPr>
              <a:t>j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junum</a:t>
            </a:r>
          </a:p>
          <a:p>
            <a:pPr marL="355600" marR="5080" indent="-342900">
              <a:lnSpc>
                <a:spcPts val="3279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Types</a:t>
            </a:r>
            <a:r>
              <a:rPr sz="3000" spc="-10" dirty="0">
                <a:latin typeface="Calibri"/>
                <a:cs typeface="Calibri"/>
              </a:rPr>
              <a:t>: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facilitated</a:t>
            </a:r>
            <a:r>
              <a:rPr sz="3000" dirty="0">
                <a:latin typeface="Calibri"/>
                <a:cs typeface="Calibri"/>
              </a:rPr>
              <a:t>, </a:t>
            </a:r>
            <a:r>
              <a:rPr sz="3000" spc="-5" dirty="0">
                <a:latin typeface="Calibri"/>
                <a:cs typeface="Calibri"/>
              </a:rPr>
              <a:t>sodium dependent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paracellular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4959" y="1676400"/>
            <a:ext cx="4599039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096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332765"/>
            <a:ext cx="86077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4870" marR="5080" indent="-2758440">
              <a:lnSpc>
                <a:spcPct val="100000"/>
              </a:lnSpc>
            </a:pPr>
            <a:r>
              <a:rPr sz="3600" dirty="0"/>
              <a:t>Abso</a:t>
            </a:r>
            <a:r>
              <a:rPr sz="3600" spc="-5" dirty="0"/>
              <a:t>r</a:t>
            </a:r>
            <a:r>
              <a:rPr sz="3600" dirty="0"/>
              <a:t>p</a:t>
            </a:r>
            <a:r>
              <a:rPr lang="en-US" sz="3600" spc="180" dirty="0"/>
              <a:t>ti</a:t>
            </a:r>
            <a:r>
              <a:rPr sz="3600" dirty="0"/>
              <a:t>on of </a:t>
            </a:r>
            <a:r>
              <a:rPr sz="3600" spc="-30" dirty="0"/>
              <a:t>Am</a:t>
            </a:r>
            <a:r>
              <a:rPr sz="3600" spc="-15" dirty="0"/>
              <a:t>i</a:t>
            </a:r>
            <a:r>
              <a:rPr sz="3600" dirty="0"/>
              <a:t>no </a:t>
            </a:r>
            <a:r>
              <a:rPr sz="3600" spc="-20" dirty="0"/>
              <a:t>Ac</a:t>
            </a:r>
            <a:r>
              <a:rPr sz="3600" spc="-15" dirty="0"/>
              <a:t>i</a:t>
            </a:r>
            <a:r>
              <a:rPr sz="3600" dirty="0"/>
              <a:t>ds</a:t>
            </a:r>
            <a:r>
              <a:rPr sz="3600" spc="-15" dirty="0"/>
              <a:t>:</a:t>
            </a:r>
            <a:r>
              <a:rPr sz="3600" dirty="0"/>
              <a:t> </a:t>
            </a:r>
            <a:r>
              <a:rPr sz="3600" spc="-25" dirty="0"/>
              <a:t>Bru</a:t>
            </a:r>
            <a:r>
              <a:rPr sz="3600" dirty="0"/>
              <a:t>sh </a:t>
            </a:r>
            <a:r>
              <a:rPr sz="3600" spc="-5" dirty="0"/>
              <a:t>Bor</a:t>
            </a:r>
            <a:r>
              <a:rPr sz="3600" dirty="0"/>
              <a:t>d</a:t>
            </a:r>
            <a:r>
              <a:rPr sz="3600" spc="-20" dirty="0"/>
              <a:t>er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2368"/>
            <a:ext cx="8027034" cy="4126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Facilitate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transport</a:t>
            </a:r>
          </a:p>
          <a:p>
            <a:pPr marL="755650" lvl="1" indent="-285750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Most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sodiu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dependent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20" dirty="0">
                <a:latin typeface="Calibri"/>
                <a:cs typeface="Calibri"/>
              </a:rPr>
              <a:t>Work</a:t>
            </a:r>
            <a:r>
              <a:rPr sz="2800" spc="-5" dirty="0">
                <a:latin typeface="Calibri"/>
                <a:cs typeface="Calibri"/>
              </a:rPr>
              <a:t> i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10" dirty="0">
                <a:latin typeface="Calibri"/>
                <a:cs typeface="Calibri"/>
              </a:rPr>
              <a:t>conjunc</a:t>
            </a:r>
            <a:r>
              <a:rPr lang="en-US" sz="2800" spc="10" dirty="0">
                <a:latin typeface="Calibri"/>
                <a:cs typeface="Calibri"/>
              </a:rPr>
              <a:t>ti</a:t>
            </a:r>
            <a:r>
              <a:rPr sz="2800" spc="1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ATPase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20" dirty="0">
                <a:latin typeface="Calibri"/>
                <a:cs typeface="Calibri"/>
              </a:rPr>
              <a:t>Favor:</a:t>
            </a:r>
            <a:endParaRPr sz="2800" dirty="0">
              <a:latin typeface="Calibri"/>
              <a:cs typeface="Calibri"/>
            </a:endParaRPr>
          </a:p>
          <a:p>
            <a:pPr marL="1155700" marR="5080" lvl="2" indent="-228600">
              <a:lnSpc>
                <a:spcPts val="2620"/>
              </a:lnSpc>
              <a:spcBef>
                <a:spcPts val="59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10" dirty="0">
                <a:latin typeface="Calibri"/>
                <a:cs typeface="Calibri"/>
              </a:rPr>
              <a:t>Pep</a:t>
            </a:r>
            <a:r>
              <a:rPr lang="en-US" sz="2400" spc="1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" dirty="0">
                <a:latin typeface="Calibri"/>
                <a:cs typeface="Calibri"/>
              </a:rPr>
              <a:t> hig</a:t>
            </a:r>
            <a:r>
              <a:rPr sz="2400" dirty="0">
                <a:latin typeface="Calibri"/>
                <a:cs typeface="Calibri"/>
              </a:rPr>
              <a:t>h </a:t>
            </a:r>
            <a:r>
              <a:rPr sz="2400" spc="-5" dirty="0">
                <a:latin typeface="Calibri"/>
                <a:cs typeface="Calibri"/>
              </a:rPr>
              <a:t>hydrocarbo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electrical</a:t>
            </a:r>
            <a:r>
              <a:rPr sz="2400" spc="-15" dirty="0">
                <a:latin typeface="Calibri"/>
                <a:cs typeface="Calibri"/>
              </a:rPr>
              <a:t> charge</a:t>
            </a:r>
            <a:endParaRPr sz="2400" dirty="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195"/>
              </a:spcBef>
              <a:buFont typeface="Arial"/>
              <a:buChar char="–"/>
              <a:tabLst>
                <a:tab pos="1612900" algn="l"/>
              </a:tabLst>
            </a:pPr>
            <a:r>
              <a:rPr sz="2000" spc="-15" dirty="0">
                <a:latin typeface="Calibri"/>
                <a:cs typeface="Calibri"/>
              </a:rPr>
              <a:t>BCAA</a:t>
            </a:r>
            <a:endParaRPr sz="2000" dirty="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200"/>
              </a:spcBef>
              <a:buFont typeface="Arial"/>
              <a:buChar char="–"/>
              <a:tabLst>
                <a:tab pos="1612900" algn="l"/>
              </a:tabLst>
            </a:pP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eutral</a:t>
            </a:r>
          </a:p>
          <a:p>
            <a:pPr marL="1612900" lvl="3" indent="-228600">
              <a:lnSpc>
                <a:spcPct val="100000"/>
              </a:lnSpc>
              <a:spcBef>
                <a:spcPts val="200"/>
              </a:spcBef>
              <a:buFont typeface="Arial"/>
              <a:buChar char="–"/>
              <a:tabLst>
                <a:tab pos="1612900" algn="l"/>
              </a:tabLst>
            </a:pPr>
            <a:r>
              <a:rPr sz="2000" dirty="0">
                <a:latin typeface="Calibri"/>
                <a:cs typeface="Calibri"/>
              </a:rPr>
              <a:t>Essen</a:t>
            </a:r>
            <a:r>
              <a:rPr lang="en-US" sz="2000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al</a:t>
            </a:r>
          </a:p>
          <a:p>
            <a:pPr marL="755650" lvl="1" indent="-285750">
              <a:lnSpc>
                <a:spcPct val="100000"/>
              </a:lnSpc>
              <a:spcBef>
                <a:spcPts val="409"/>
              </a:spcBef>
              <a:buFont typeface="Arial"/>
              <a:buChar char="–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Amino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compete</a:t>
            </a:r>
            <a:r>
              <a:rPr sz="2800" spc="-5" dirty="0">
                <a:latin typeface="Calibri"/>
                <a:cs typeface="Calibri"/>
              </a:rPr>
              <a:t> fo</a:t>
            </a:r>
            <a:r>
              <a:rPr sz="2800" dirty="0">
                <a:latin typeface="Calibri"/>
                <a:cs typeface="Calibri"/>
              </a:rPr>
              <a:t>r </a:t>
            </a:r>
            <a:r>
              <a:rPr sz="2800" spc="-5" dirty="0">
                <a:latin typeface="Calibri"/>
                <a:cs typeface="Calibri"/>
              </a:rPr>
              <a:t>speciﬁ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15" dirty="0">
                <a:latin typeface="Calibri"/>
                <a:cs typeface="Calibri"/>
              </a:rPr>
              <a:t>transporters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802568"/>
            <a:ext cx="2666999" cy="2474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983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841" y="-86751"/>
            <a:ext cx="8223961" cy="926190"/>
          </a:xfrm>
          <a:prstGeom prst="rect">
            <a:avLst/>
          </a:prstGeom>
        </p:spPr>
        <p:txBody>
          <a:bodyPr vert="horz" wrap="square" lIns="0" tIns="307633" rIns="0" bIns="0" rtlCol="0">
            <a:spAutoFit/>
          </a:bodyPr>
          <a:lstStyle/>
          <a:p>
            <a:pPr marL="271780">
              <a:lnSpc>
                <a:spcPct val="100000"/>
              </a:lnSpc>
            </a:pPr>
            <a:r>
              <a:rPr sz="4000" dirty="0"/>
              <a:t>Abso</a:t>
            </a:r>
            <a:r>
              <a:rPr sz="4000" spc="-5" dirty="0"/>
              <a:t>r</a:t>
            </a:r>
            <a:r>
              <a:rPr sz="4000" dirty="0"/>
              <a:t>p</a:t>
            </a:r>
            <a:r>
              <a:rPr lang="en-US" sz="4000" spc="180" dirty="0"/>
              <a:t>ti</a:t>
            </a:r>
            <a:r>
              <a:rPr sz="4000" dirty="0"/>
              <a:t>on of </a:t>
            </a:r>
            <a:r>
              <a:rPr sz="4000" spc="-25" dirty="0"/>
              <a:t>Pep</a:t>
            </a:r>
            <a:r>
              <a:rPr lang="en-US" sz="4000" spc="180" dirty="0"/>
              <a:t>ti</a:t>
            </a:r>
            <a:r>
              <a:rPr sz="4000" dirty="0"/>
              <a:t>d</a:t>
            </a:r>
            <a:r>
              <a:rPr sz="4000" spc="-20" dirty="0"/>
              <a:t>es:</a:t>
            </a:r>
            <a:r>
              <a:rPr sz="4000" dirty="0"/>
              <a:t> </a:t>
            </a:r>
            <a:r>
              <a:rPr sz="4000" spc="-25" dirty="0"/>
              <a:t>Bru</a:t>
            </a:r>
            <a:r>
              <a:rPr sz="4000" dirty="0"/>
              <a:t>sh bo</a:t>
            </a:r>
            <a:r>
              <a:rPr sz="4000" spc="-5" dirty="0"/>
              <a:t>r</a:t>
            </a:r>
            <a:r>
              <a:rPr sz="4000" dirty="0"/>
              <a:t>d</a:t>
            </a:r>
            <a:r>
              <a:rPr sz="4000" spc="-20" dirty="0"/>
              <a:t>er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16415" y="1371600"/>
            <a:ext cx="3141185" cy="49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997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10" dirty="0">
                <a:latin typeface="Calibri"/>
                <a:cs typeface="Calibri"/>
              </a:rPr>
              <a:t>Absorp</a:t>
            </a:r>
            <a:r>
              <a:rPr lang="en-US" sz="2400" spc="1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5" dirty="0">
                <a:latin typeface="Calibri"/>
                <a:cs typeface="Calibri"/>
              </a:rPr>
              <a:t>pep</a:t>
            </a:r>
            <a:r>
              <a:rPr lang="en-US" sz="2400" spc="5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de</a:t>
            </a:r>
            <a:r>
              <a:rPr sz="2400" spc="10" dirty="0">
                <a:latin typeface="Calibri"/>
                <a:cs typeface="Calibri"/>
              </a:rPr>
              <a:t>s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primar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20" dirty="0">
                <a:latin typeface="Calibri"/>
                <a:cs typeface="Calibri"/>
              </a:rPr>
              <a:t>AA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absorp</a:t>
            </a:r>
            <a:r>
              <a:rPr lang="en-US" sz="2400" spc="1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i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20" dirty="0">
                <a:latin typeface="Calibri"/>
                <a:cs typeface="Calibri"/>
              </a:rPr>
              <a:t>more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rapid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absorp</a:t>
            </a:r>
            <a:r>
              <a:rPr lang="en-US" sz="2400" spc="1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on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20" dirty="0">
                <a:latin typeface="Calibri"/>
                <a:cs typeface="Calibri"/>
              </a:rPr>
              <a:t>free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AA</a:t>
            </a:r>
            <a:endParaRPr sz="2400" dirty="0">
              <a:latin typeface="Calibri"/>
              <a:cs typeface="Calibri"/>
            </a:endParaRPr>
          </a:p>
          <a:p>
            <a:pPr marL="355600" marR="832485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PEPT1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transports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9" dirty="0">
                <a:latin typeface="Calibri"/>
                <a:cs typeface="Calibri"/>
              </a:rPr>
              <a:t>di-­</a:t>
            </a:r>
            <a:r>
              <a:rPr sz="2400" spc="-365" dirty="0">
                <a:latin typeface="Calibri"/>
                <a:cs typeface="Calibri"/>
              </a:rPr>
              <a:t>‐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tripep</a:t>
            </a:r>
            <a:r>
              <a:rPr lang="en-US" sz="2400" spc="1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des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20" dirty="0">
                <a:latin typeface="Calibri"/>
                <a:cs typeface="Calibri"/>
              </a:rPr>
              <a:t>ATPase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15" dirty="0">
                <a:latin typeface="Calibri"/>
                <a:cs typeface="Calibri"/>
              </a:rPr>
              <a:t>Pep</a:t>
            </a:r>
            <a:r>
              <a:rPr lang="en-US" sz="2400" spc="15" dirty="0">
                <a:latin typeface="Calibri"/>
                <a:cs typeface="Calibri"/>
              </a:rPr>
              <a:t>ti</a:t>
            </a:r>
            <a:r>
              <a:rPr sz="2400" spc="15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cleaved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enterocyte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1" y="1143000"/>
            <a:ext cx="5271388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262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19" y="332765"/>
            <a:ext cx="8223961" cy="981077"/>
          </a:xfrm>
          <a:prstGeom prst="rect">
            <a:avLst/>
          </a:prstGeom>
        </p:spPr>
        <p:txBody>
          <a:bodyPr vert="horz" wrap="square" lIns="0" tIns="301029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pc="-25" dirty="0"/>
              <a:t>Pep</a:t>
            </a:r>
            <a:r>
              <a:rPr lang="en-US" spc="200" dirty="0"/>
              <a:t>ti</a:t>
            </a:r>
            <a:r>
              <a:rPr spc="200" dirty="0"/>
              <a:t>d</a:t>
            </a:r>
            <a:r>
              <a:rPr spc="-25" dirty="0"/>
              <a:t>e Abso</a:t>
            </a:r>
            <a:r>
              <a:rPr spc="-5" dirty="0"/>
              <a:t>r</a:t>
            </a:r>
            <a:r>
              <a:rPr dirty="0"/>
              <a:t>p</a:t>
            </a:r>
            <a:r>
              <a:rPr lang="en-US" spc="200" dirty="0"/>
              <a:t>ti</a:t>
            </a:r>
            <a:r>
              <a:rPr dirty="0"/>
              <a:t>on</a:t>
            </a:r>
            <a:r>
              <a:rPr spc="-15" dirty="0"/>
              <a:t>: </a:t>
            </a:r>
            <a:r>
              <a:rPr dirty="0"/>
              <a:t>Paracellular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0090"/>
            <a:ext cx="8051165" cy="4345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Paracellular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absorp</a:t>
            </a:r>
            <a:r>
              <a:rPr lang="en-US" sz="3000" spc="10" dirty="0">
                <a:latin typeface="Calibri"/>
                <a:cs typeface="Calibri"/>
              </a:rPr>
              <a:t>ti</a:t>
            </a:r>
            <a:r>
              <a:rPr sz="3000" spc="10" dirty="0">
                <a:latin typeface="Calibri"/>
                <a:cs typeface="Calibri"/>
              </a:rPr>
              <a:t>on</a:t>
            </a:r>
            <a:r>
              <a:rPr sz="3000" spc="-5" dirty="0">
                <a:latin typeface="Calibri"/>
                <a:cs typeface="Calibri"/>
              </a:rPr>
              <a:t> o</a:t>
            </a:r>
            <a:r>
              <a:rPr sz="3000" dirty="0">
                <a:latin typeface="Calibri"/>
                <a:cs typeface="Calibri"/>
              </a:rPr>
              <a:t>f </a:t>
            </a:r>
            <a:r>
              <a:rPr sz="3000" spc="5" dirty="0">
                <a:latin typeface="Calibri"/>
                <a:cs typeface="Calibri"/>
              </a:rPr>
              <a:t>pep</a:t>
            </a:r>
            <a:r>
              <a:rPr lang="en-US" sz="3000" spc="5" dirty="0">
                <a:latin typeface="Calibri"/>
                <a:cs typeface="Calibri"/>
              </a:rPr>
              <a:t>ti</a:t>
            </a:r>
            <a:r>
              <a:rPr sz="3000" spc="5" dirty="0">
                <a:latin typeface="Calibri"/>
                <a:cs typeface="Calibri"/>
              </a:rPr>
              <a:t>des</a:t>
            </a:r>
            <a:endParaRPr sz="3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2600" dirty="0">
                <a:latin typeface="Arial"/>
                <a:cs typeface="Arial"/>
              </a:rPr>
              <a:t>–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-15" dirty="0">
                <a:latin typeface="Calibri"/>
                <a:cs typeface="Calibri"/>
              </a:rPr>
              <a:t>Passage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lang="en-US" sz="2600" spc="20" dirty="0">
                <a:latin typeface="Calibri"/>
                <a:cs typeface="Calibri"/>
              </a:rPr>
              <a:t>ti</a:t>
            </a:r>
            <a:r>
              <a:rPr sz="2600" spc="20" dirty="0">
                <a:latin typeface="Calibri"/>
                <a:cs typeface="Calibri"/>
              </a:rPr>
              <a:t>gh</a:t>
            </a:r>
            <a:r>
              <a:rPr sz="2600" spc="1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junc</a:t>
            </a:r>
            <a:r>
              <a:rPr lang="en-US" sz="2600" spc="5" dirty="0">
                <a:latin typeface="Calibri"/>
                <a:cs typeface="Calibri"/>
              </a:rPr>
              <a:t>ti</a:t>
            </a:r>
            <a:r>
              <a:rPr sz="2600" spc="5" dirty="0">
                <a:latin typeface="Calibri"/>
                <a:cs typeface="Calibri"/>
              </a:rPr>
              <a:t>on</a:t>
            </a:r>
            <a:r>
              <a:rPr sz="2600" spc="1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 </a:t>
            </a:r>
            <a:r>
              <a:rPr sz="2600" spc="-15" dirty="0">
                <a:latin typeface="Calibri"/>
                <a:cs typeface="Calibri"/>
              </a:rPr>
              <a:t>enterocytes</a:t>
            </a:r>
            <a:endParaRPr sz="2600" dirty="0">
              <a:latin typeface="Calibri"/>
              <a:cs typeface="Calibri"/>
            </a:endParaRPr>
          </a:p>
          <a:p>
            <a:pPr marL="355600" marR="1315085" indent="-342900">
              <a:lnSpc>
                <a:spcPts val="3279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Increased</a:t>
            </a:r>
            <a:r>
              <a:rPr sz="3000" spc="-5" dirty="0">
                <a:latin typeface="Calibri"/>
                <a:cs typeface="Calibri"/>
              </a:rPr>
              <a:t> likelihoo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f </a:t>
            </a:r>
            <a:r>
              <a:rPr sz="3000" spc="-15" dirty="0">
                <a:latin typeface="Calibri"/>
                <a:cs typeface="Calibri"/>
              </a:rPr>
              <a:t>GI</a:t>
            </a:r>
            <a:r>
              <a:rPr sz="3000" spc="-5" dirty="0">
                <a:latin typeface="Calibri"/>
                <a:cs typeface="Calibri"/>
              </a:rPr>
              <a:t> illnes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increases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intes</a:t>
            </a:r>
            <a:r>
              <a:rPr lang="en-US" sz="3000" spc="5" dirty="0">
                <a:latin typeface="Calibri"/>
                <a:cs typeface="Calibri"/>
              </a:rPr>
              <a:t>ti</a:t>
            </a:r>
            <a:r>
              <a:rPr sz="3000" spc="5" dirty="0">
                <a:latin typeface="Calibri"/>
                <a:cs typeface="Calibri"/>
              </a:rPr>
              <a:t>nal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permeability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279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10" dirty="0">
                <a:latin typeface="Calibri"/>
                <a:cs typeface="Calibri"/>
              </a:rPr>
              <a:t>Pep</a:t>
            </a:r>
            <a:r>
              <a:rPr lang="en-US" sz="3000" spc="10" dirty="0">
                <a:latin typeface="Calibri"/>
                <a:cs typeface="Calibri"/>
              </a:rPr>
              <a:t>ti</a:t>
            </a:r>
            <a:r>
              <a:rPr sz="3000" spc="10" dirty="0">
                <a:latin typeface="Calibri"/>
                <a:cs typeface="Calibri"/>
              </a:rPr>
              <a:t>des</a:t>
            </a:r>
            <a:r>
              <a:rPr sz="3000" spc="-15" dirty="0">
                <a:latin typeface="Calibri"/>
                <a:cs typeface="Calibri"/>
              </a:rPr>
              <a:t> are</a:t>
            </a:r>
            <a:r>
              <a:rPr sz="3000" dirty="0">
                <a:latin typeface="Calibri"/>
                <a:cs typeface="Calibri"/>
              </a:rPr>
              <a:t> then</a:t>
            </a:r>
            <a:r>
              <a:rPr sz="3000" spc="-5" dirty="0">
                <a:latin typeface="Calibri"/>
                <a:cs typeface="Calibri"/>
              </a:rPr>
              <a:t> hydrolyze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</a:t>
            </a:r>
            <a:r>
              <a:rPr sz="3000" dirty="0">
                <a:latin typeface="Calibri"/>
                <a:cs typeface="Calibri"/>
              </a:rPr>
              <a:t>y </a:t>
            </a:r>
            <a:r>
              <a:rPr sz="3000" spc="5" dirty="0">
                <a:latin typeface="Calibri"/>
                <a:cs typeface="Calibri"/>
              </a:rPr>
              <a:t>pep</a:t>
            </a:r>
            <a:r>
              <a:rPr lang="en-US" sz="3000" spc="5" dirty="0">
                <a:latin typeface="Calibri"/>
                <a:cs typeface="Calibri"/>
              </a:rPr>
              <a:t>ti</a:t>
            </a:r>
            <a:r>
              <a:rPr sz="3000" spc="5" dirty="0">
                <a:latin typeface="Calibri"/>
                <a:cs typeface="Calibri"/>
              </a:rPr>
              <a:t>dase</a:t>
            </a:r>
            <a:r>
              <a:rPr sz="3000" spc="10" dirty="0">
                <a:latin typeface="Calibri"/>
                <a:cs typeface="Calibri"/>
              </a:rPr>
              <a:t>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15" dirty="0">
                <a:latin typeface="Calibri"/>
                <a:cs typeface="Calibri"/>
              </a:rPr>
              <a:t>the</a:t>
            </a:r>
            <a:r>
              <a:rPr sz="3000" spc="-5" dirty="0">
                <a:latin typeface="Calibri"/>
                <a:cs typeface="Calibri"/>
              </a:rPr>
              <a:t> plasma</a:t>
            </a:r>
            <a:r>
              <a:rPr sz="3000" dirty="0">
                <a:latin typeface="Calibri"/>
                <a:cs typeface="Calibri"/>
              </a:rPr>
              <a:t>, 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the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cell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membrane,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 </a:t>
            </a:r>
            <a:r>
              <a:rPr sz="3000" spc="-15" dirty="0">
                <a:latin typeface="Calibri"/>
                <a:cs typeface="Calibri"/>
              </a:rPr>
              <a:t>the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lang="en-US" sz="3000" spc="20" dirty="0">
                <a:latin typeface="Calibri"/>
                <a:cs typeface="Calibri"/>
              </a:rPr>
              <a:t>ti</a:t>
            </a:r>
            <a:r>
              <a:rPr sz="3000" spc="20" dirty="0">
                <a:latin typeface="Calibri"/>
                <a:cs typeface="Calibri"/>
              </a:rPr>
              <a:t>ssue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3900" dirty="0">
              <a:latin typeface="Times New Roman"/>
              <a:cs typeface="Times New Roman"/>
            </a:endParaRPr>
          </a:p>
          <a:p>
            <a:pPr marL="12700" marR="366395">
              <a:lnSpc>
                <a:spcPct val="89000"/>
              </a:lnSpc>
            </a:pPr>
            <a:r>
              <a:rPr sz="2400" spc="-15" dirty="0">
                <a:latin typeface="Calibri"/>
                <a:cs typeface="Calibri"/>
              </a:rPr>
              <a:t>*It</a:t>
            </a:r>
            <a:r>
              <a:rPr sz="2400" spc="-10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cool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pep</a:t>
            </a:r>
            <a:r>
              <a:rPr lang="en-US" sz="2400" spc="5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des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transported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blood. Som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unstabl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 their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free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form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Thi</a:t>
            </a:r>
            <a:r>
              <a:rPr sz="2400" dirty="0">
                <a:latin typeface="Calibri"/>
                <a:cs typeface="Calibri"/>
              </a:rPr>
              <a:t>s characteris</a:t>
            </a:r>
            <a:r>
              <a:rPr lang="en-US" sz="2400" dirty="0">
                <a:latin typeface="Calibri"/>
                <a:cs typeface="Calibri"/>
              </a:rPr>
              <a:t>ti</a:t>
            </a:r>
            <a:r>
              <a:rPr sz="2400" dirty="0">
                <a:latin typeface="Calibri"/>
                <a:cs typeface="Calibri"/>
              </a:rPr>
              <a:t>c allows</a:t>
            </a:r>
            <a:r>
              <a:rPr sz="2400" spc="-5" dirty="0">
                <a:latin typeface="Calibri"/>
                <a:cs typeface="Calibri"/>
              </a:rPr>
              <a:t> fo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15" dirty="0">
                <a:latin typeface="Calibri"/>
                <a:cs typeface="Calibri"/>
              </a:rPr>
              <a:t>AA</a:t>
            </a:r>
            <a:r>
              <a:rPr sz="2400" dirty="0">
                <a:latin typeface="Calibri"/>
                <a:cs typeface="Calibri"/>
              </a:rPr>
              <a:t> 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20" dirty="0">
                <a:latin typeface="Calibri"/>
                <a:cs typeface="Calibri"/>
              </a:rPr>
              <a:t>parentera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nutri</a:t>
            </a:r>
            <a:r>
              <a:rPr lang="en-US" sz="2400" spc="5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formulas.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703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280" y="348298"/>
            <a:ext cx="734504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220" marR="5080" indent="-2509520">
              <a:lnSpc>
                <a:spcPct val="100000"/>
              </a:lnSpc>
            </a:pPr>
            <a:r>
              <a:rPr sz="4000" spc="-30" dirty="0">
                <a:latin typeface="Calibri"/>
                <a:cs typeface="Calibri"/>
              </a:rPr>
              <a:t>Am</a:t>
            </a:r>
            <a:r>
              <a:rPr sz="4000" spc="-15" dirty="0">
                <a:latin typeface="Calibri"/>
                <a:cs typeface="Calibri"/>
              </a:rPr>
              <a:t>i</a:t>
            </a:r>
            <a:r>
              <a:rPr sz="4000" dirty="0">
                <a:latin typeface="Calibri"/>
                <a:cs typeface="Calibri"/>
              </a:rPr>
              <a:t>no </a:t>
            </a:r>
            <a:r>
              <a:rPr sz="4000" spc="-20" dirty="0">
                <a:latin typeface="Calibri"/>
                <a:cs typeface="Calibri"/>
              </a:rPr>
              <a:t>Ac</a:t>
            </a:r>
            <a:r>
              <a:rPr sz="4000" spc="-15" dirty="0">
                <a:latin typeface="Calibri"/>
                <a:cs typeface="Calibri"/>
              </a:rPr>
              <a:t>i</a:t>
            </a:r>
            <a:r>
              <a:rPr sz="4000" dirty="0">
                <a:latin typeface="Calibri"/>
                <a:cs typeface="Calibri"/>
              </a:rPr>
              <a:t>d Abso</a:t>
            </a:r>
            <a:r>
              <a:rPr sz="4000" spc="-5" dirty="0">
                <a:latin typeface="Calibri"/>
                <a:cs typeface="Calibri"/>
              </a:rPr>
              <a:t>r</a:t>
            </a:r>
            <a:r>
              <a:rPr sz="4000" dirty="0">
                <a:latin typeface="Calibri"/>
                <a:cs typeface="Calibri"/>
              </a:rPr>
              <a:t>p</a:t>
            </a:r>
            <a:r>
              <a:rPr lang="en-US" sz="4000" spc="180" dirty="0">
                <a:latin typeface="Calibri"/>
                <a:cs typeface="Calibri"/>
              </a:rPr>
              <a:t>ti</a:t>
            </a:r>
            <a:r>
              <a:rPr sz="4000" dirty="0">
                <a:latin typeface="Calibri"/>
                <a:cs typeface="Calibri"/>
              </a:rPr>
              <a:t>on</a:t>
            </a:r>
            <a:r>
              <a:rPr sz="4000" spc="-15" dirty="0">
                <a:latin typeface="Calibri"/>
                <a:cs typeface="Calibri"/>
              </a:rPr>
              <a:t>: </a:t>
            </a:r>
            <a:r>
              <a:rPr sz="4000" dirty="0">
                <a:latin typeface="Calibri"/>
                <a:cs typeface="Calibri"/>
              </a:rPr>
              <a:t>Basolateral </a:t>
            </a:r>
            <a:r>
              <a:rPr sz="4000" spc="-25" dirty="0">
                <a:latin typeface="Calibri"/>
                <a:cs typeface="Calibri"/>
              </a:rPr>
              <a:t>Membrane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23008"/>
            <a:ext cx="312166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Transporter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15" dirty="0">
                <a:latin typeface="Calibri"/>
                <a:cs typeface="Calibri"/>
              </a:rPr>
              <a:t>require </a:t>
            </a:r>
            <a:r>
              <a:rPr sz="3200" spc="-5" dirty="0">
                <a:latin typeface="Calibri"/>
                <a:cs typeface="Calibri"/>
              </a:rPr>
              <a:t>sodium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1723008"/>
            <a:ext cx="4827639" cy="4601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514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332765"/>
            <a:ext cx="860778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0070" marR="5080" indent="-264160" algn="ctr">
              <a:lnSpc>
                <a:spcPct val="100000"/>
              </a:lnSpc>
            </a:pPr>
            <a:r>
              <a:rPr sz="4000" spc="-30" dirty="0"/>
              <a:t>Am</a:t>
            </a:r>
            <a:r>
              <a:rPr sz="4000" spc="-15" dirty="0"/>
              <a:t>i</a:t>
            </a:r>
            <a:r>
              <a:rPr sz="4000" dirty="0"/>
              <a:t>no </a:t>
            </a:r>
            <a:r>
              <a:rPr sz="4000" spc="-20" dirty="0"/>
              <a:t>Ac</a:t>
            </a:r>
            <a:r>
              <a:rPr sz="4000" spc="-15" dirty="0"/>
              <a:t>i</a:t>
            </a:r>
            <a:r>
              <a:rPr sz="4000" dirty="0"/>
              <a:t>ds Abso</a:t>
            </a:r>
            <a:r>
              <a:rPr sz="4000" spc="-5" dirty="0"/>
              <a:t>r</a:t>
            </a:r>
            <a:r>
              <a:rPr sz="4000" dirty="0"/>
              <a:t>p</a:t>
            </a:r>
            <a:r>
              <a:rPr lang="en-US" sz="4000" spc="180" dirty="0"/>
              <a:t>ti</a:t>
            </a:r>
            <a:r>
              <a:rPr sz="4000" dirty="0"/>
              <a:t>on</a:t>
            </a:r>
            <a:r>
              <a:rPr sz="4000" spc="-15" dirty="0"/>
              <a:t>:</a:t>
            </a:r>
            <a:r>
              <a:rPr sz="4000" spc="-10" dirty="0"/>
              <a:t> </a:t>
            </a:r>
            <a:r>
              <a:rPr sz="4000" spc="-5" dirty="0" smtClean="0"/>
              <a:t>Extra</a:t>
            </a:r>
            <a:r>
              <a:rPr lang="en-US" sz="4000" spc="-5" dirty="0" smtClean="0"/>
              <a:t>-</a:t>
            </a:r>
            <a:r>
              <a:rPr sz="4000" spc="-5" dirty="0" smtClean="0"/>
              <a:t>intes</a:t>
            </a:r>
            <a:r>
              <a:rPr lang="en-US" sz="4000" spc="-5" dirty="0"/>
              <a:t>ti</a:t>
            </a:r>
            <a:r>
              <a:rPr sz="4000" spc="-5" dirty="0"/>
              <a:t>na</a:t>
            </a:r>
            <a:r>
              <a:rPr sz="4000" dirty="0"/>
              <a:t>l</a:t>
            </a:r>
            <a:r>
              <a:rPr sz="4000" spc="5" dirty="0"/>
              <a:t> </a:t>
            </a:r>
            <a:r>
              <a:rPr sz="4000" spc="-5" dirty="0"/>
              <a:t>Tissue</a:t>
            </a:r>
            <a:r>
              <a:rPr sz="4000" dirty="0"/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1680090"/>
            <a:ext cx="8610600" cy="31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5" dirty="0" smtClean="0"/>
              <a:t>Sodiu</a:t>
            </a:r>
            <a:r>
              <a:rPr dirty="0" smtClean="0"/>
              <a:t>m</a:t>
            </a:r>
            <a:r>
              <a:rPr lang="en-US" dirty="0" smtClean="0"/>
              <a:t>-</a:t>
            </a:r>
            <a:r>
              <a:rPr spc="-5" dirty="0" smtClean="0"/>
              <a:t>dependen</a:t>
            </a:r>
            <a:r>
              <a:rPr dirty="0" smtClean="0"/>
              <a:t>t</a:t>
            </a:r>
            <a:r>
              <a:rPr spc="15" dirty="0" smtClean="0"/>
              <a:t> </a:t>
            </a:r>
            <a:r>
              <a:rPr spc="-20" dirty="0"/>
              <a:t>N</a:t>
            </a:r>
            <a:r>
              <a:rPr dirty="0"/>
              <a:t> </a:t>
            </a:r>
            <a:r>
              <a:rPr spc="-20" dirty="0"/>
              <a:t>system</a:t>
            </a:r>
          </a:p>
          <a:p>
            <a:pPr marL="755015" lvl="1" indent="-285115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5" dirty="0">
                <a:latin typeface="Calibri"/>
                <a:cs typeface="Calibri"/>
              </a:rPr>
              <a:t>Exchange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baseline="30000" dirty="0">
                <a:latin typeface="Calibri"/>
                <a:cs typeface="Calibri"/>
              </a:rPr>
              <a:t>+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fo</a:t>
            </a:r>
            <a:r>
              <a:rPr sz="2600" dirty="0">
                <a:latin typeface="Calibri"/>
                <a:cs typeface="Calibri"/>
              </a:rPr>
              <a:t>r </a:t>
            </a:r>
            <a:r>
              <a:rPr sz="2600" spc="-15" dirty="0">
                <a:latin typeface="Calibri"/>
                <a:cs typeface="Calibri"/>
              </a:rPr>
              <a:t>AA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pc="-20" dirty="0"/>
              <a:t>Syste</a:t>
            </a:r>
            <a:r>
              <a:rPr spc="-25" dirty="0"/>
              <a:t>m</a:t>
            </a:r>
            <a:r>
              <a:rPr spc="15" dirty="0"/>
              <a:t> </a:t>
            </a:r>
            <a:r>
              <a:rPr spc="-20" dirty="0"/>
              <a:t>A</a:t>
            </a:r>
          </a:p>
          <a:p>
            <a:pPr marL="748665" marR="1200785" lvl="1" indent="-278765">
              <a:lnSpc>
                <a:spcPts val="2780"/>
              </a:lnSpc>
              <a:spcBef>
                <a:spcPts val="720"/>
              </a:spcBef>
              <a:buFont typeface="Arial"/>
              <a:buChar char="–"/>
              <a:tabLst>
                <a:tab pos="755650" algn="l"/>
              </a:tabLst>
            </a:pPr>
            <a:r>
              <a:rPr sz="2600" dirty="0">
                <a:latin typeface="Calibri"/>
                <a:cs typeface="Calibri"/>
              </a:rPr>
              <a:t>Induced</a:t>
            </a:r>
            <a:r>
              <a:rPr sz="2600" spc="-5" dirty="0">
                <a:latin typeface="Calibri"/>
                <a:cs typeface="Calibri"/>
              </a:rPr>
              <a:t> b</a:t>
            </a:r>
            <a:r>
              <a:rPr sz="2600" dirty="0">
                <a:latin typeface="Calibri"/>
                <a:cs typeface="Calibri"/>
              </a:rPr>
              <a:t>y glucagon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provide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amino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acid </a:t>
            </a:r>
            <a:r>
              <a:rPr sz="2600" spc="-5" dirty="0">
                <a:latin typeface="Calibri"/>
                <a:cs typeface="Calibri"/>
              </a:rPr>
              <a:t>substrate</a:t>
            </a:r>
            <a:r>
              <a:rPr sz="2600" dirty="0">
                <a:latin typeface="Calibri"/>
                <a:cs typeface="Calibri"/>
              </a:rPr>
              <a:t>s </a:t>
            </a:r>
            <a:r>
              <a:rPr sz="2600" spc="-5" dirty="0">
                <a:latin typeface="Calibri"/>
                <a:cs typeface="Calibri"/>
              </a:rPr>
              <a:t>fo</a:t>
            </a:r>
            <a:r>
              <a:rPr sz="2600" dirty="0">
                <a:latin typeface="Calibri"/>
                <a:cs typeface="Calibri"/>
              </a:rPr>
              <a:t>r gluconeogenesis</a:t>
            </a: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5600" algn="l"/>
              </a:tabLst>
            </a:pPr>
            <a:r>
              <a:rPr spc="-20" dirty="0"/>
              <a:t>Syste</a:t>
            </a:r>
            <a:r>
              <a:rPr spc="-25" dirty="0"/>
              <a:t>m</a:t>
            </a:r>
            <a:r>
              <a:rPr spc="15" dirty="0"/>
              <a:t> </a:t>
            </a:r>
            <a:r>
              <a:rPr dirty="0"/>
              <a:t>GLY</a:t>
            </a:r>
          </a:p>
          <a:p>
            <a:pPr marL="748665" marR="5080" lvl="1" indent="-278765">
              <a:lnSpc>
                <a:spcPts val="2780"/>
              </a:lnSpc>
              <a:spcBef>
                <a:spcPts val="72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5" dirty="0">
                <a:latin typeface="Calibri"/>
                <a:cs typeface="Calibri"/>
              </a:rPr>
              <a:t>Sodiu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dependen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speciﬁ</a:t>
            </a:r>
            <a:r>
              <a:rPr sz="2600" dirty="0">
                <a:latin typeface="Calibri"/>
                <a:cs typeface="Calibri"/>
              </a:rPr>
              <a:t>c </a:t>
            </a:r>
            <a:r>
              <a:rPr sz="2600" spc="-5" dirty="0">
                <a:latin typeface="Calibri"/>
                <a:cs typeface="Calibri"/>
              </a:rPr>
              <a:t>fo</a:t>
            </a:r>
            <a:r>
              <a:rPr sz="2600" dirty="0">
                <a:latin typeface="Calibri"/>
                <a:cs typeface="Calibri"/>
              </a:rPr>
              <a:t>r glycine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neutral </a:t>
            </a:r>
            <a:r>
              <a:rPr sz="2600" spc="-15" dirty="0">
                <a:latin typeface="Calibri"/>
                <a:cs typeface="Calibri"/>
              </a:rPr>
              <a:t>AA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755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41118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3444" marR="5080" indent="-881380">
              <a:lnSpc>
                <a:spcPct val="100000"/>
              </a:lnSpc>
            </a:pPr>
            <a:r>
              <a:rPr sz="4000" dirty="0"/>
              <a:t>Amino</a:t>
            </a:r>
            <a:r>
              <a:rPr sz="4000" spc="-20" dirty="0"/>
              <a:t> </a:t>
            </a:r>
            <a:r>
              <a:rPr sz="4000" dirty="0"/>
              <a:t>Acids</a:t>
            </a:r>
            <a:r>
              <a:rPr sz="4000" spc="-20" dirty="0"/>
              <a:t> </a:t>
            </a:r>
            <a:r>
              <a:rPr sz="4000" spc="15" dirty="0"/>
              <a:t>Absorp</a:t>
            </a:r>
            <a:r>
              <a:rPr lang="en-US" sz="4000" spc="15" dirty="0"/>
              <a:t>ti</a:t>
            </a:r>
            <a:r>
              <a:rPr sz="4000" spc="15" dirty="0"/>
              <a:t>on:</a:t>
            </a:r>
            <a:r>
              <a:rPr sz="4000" spc="-35" dirty="0"/>
              <a:t> </a:t>
            </a:r>
            <a:r>
              <a:rPr sz="4000" spc="-5" dirty="0" smtClean="0"/>
              <a:t>Extra</a:t>
            </a:r>
            <a:r>
              <a:rPr lang="en-US" sz="4000" spc="-5" dirty="0" smtClean="0"/>
              <a:t>-</a:t>
            </a:r>
            <a:r>
              <a:rPr sz="4000" spc="-5" dirty="0" smtClean="0"/>
              <a:t>intes</a:t>
            </a:r>
            <a:r>
              <a:rPr lang="en-US" sz="4000" spc="-5" dirty="0"/>
              <a:t>ti</a:t>
            </a:r>
            <a:r>
              <a:rPr sz="4000" spc="-5" dirty="0"/>
              <a:t>nal Tissues</a:t>
            </a:r>
            <a:r>
              <a:rPr sz="4000" dirty="0"/>
              <a:t>:</a:t>
            </a:r>
            <a:r>
              <a:rPr sz="4000" spc="15" dirty="0"/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Gamma Glutamyl Cycle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6120" y="1795919"/>
            <a:ext cx="4608791" cy="4211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" y="1600200"/>
            <a:ext cx="6207760" cy="518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8490" marR="2259330" indent="-342900">
              <a:lnSpc>
                <a:spcPts val="2900"/>
              </a:lnSpc>
              <a:buFont typeface="Arial"/>
              <a:buChar char="•"/>
              <a:tabLst>
                <a:tab pos="619125" algn="l"/>
              </a:tabLst>
            </a:pPr>
            <a:r>
              <a:rPr sz="2700" dirty="0">
                <a:latin typeface="Calibri"/>
                <a:cs typeface="Calibri"/>
              </a:rPr>
              <a:t>Glutathione</a:t>
            </a:r>
            <a:r>
              <a:rPr sz="2700" spc="-15" dirty="0">
                <a:latin typeface="Calibri"/>
                <a:cs typeface="Calibri"/>
              </a:rPr>
              <a:t> acts</a:t>
            </a:r>
            <a:r>
              <a:rPr sz="2700" dirty="0">
                <a:latin typeface="Calibri"/>
                <a:cs typeface="Calibri"/>
              </a:rPr>
              <a:t> as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5" dirty="0">
                <a:latin typeface="Calibri"/>
                <a:cs typeface="Calibri"/>
              </a:rPr>
              <a:t>carrier</a:t>
            </a:r>
            <a:r>
              <a:rPr sz="2700" spc="-5" dirty="0">
                <a:latin typeface="Calibri"/>
                <a:cs typeface="Calibri"/>
              </a:rPr>
              <a:t> o</a:t>
            </a:r>
            <a:r>
              <a:rPr sz="2700" dirty="0">
                <a:latin typeface="Calibri"/>
                <a:cs typeface="Calibri"/>
              </a:rPr>
              <a:t>f </a:t>
            </a:r>
            <a:r>
              <a:rPr sz="2700" spc="-5" dirty="0">
                <a:latin typeface="Calibri"/>
                <a:cs typeface="Calibri"/>
              </a:rPr>
              <a:t>neutra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lang="en-US" sz="2700" dirty="0" smtClean="0">
                <a:latin typeface="Calibri"/>
                <a:cs typeface="Calibri"/>
              </a:rPr>
              <a:t>AA</a:t>
            </a:r>
            <a:endParaRPr sz="2700" dirty="0">
              <a:latin typeface="Calibri"/>
              <a:cs typeface="Calibri"/>
            </a:endParaRPr>
          </a:p>
          <a:p>
            <a:pPr marL="1012190" marR="2063750" lvl="1" indent="-279400">
              <a:lnSpc>
                <a:spcPct val="90500"/>
              </a:lnSpc>
              <a:spcBef>
                <a:spcPts val="500"/>
              </a:spcBef>
              <a:buFont typeface="Arial"/>
              <a:buChar char="–"/>
              <a:tabLst>
                <a:tab pos="1019175" algn="l"/>
              </a:tabLst>
            </a:pPr>
            <a:r>
              <a:rPr sz="2400" spc="-15" dirty="0">
                <a:latin typeface="Calibri"/>
                <a:cs typeface="Calibri"/>
              </a:rPr>
              <a:t>Reacts</a:t>
            </a:r>
            <a:r>
              <a:rPr sz="2400" dirty="0">
                <a:latin typeface="Calibri"/>
                <a:cs typeface="Calibri"/>
              </a:rPr>
              <a:t> with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enzyme gamma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glutamyl transpep</a:t>
            </a:r>
            <a:r>
              <a:rPr lang="en-US" sz="2400" dirty="0">
                <a:latin typeface="Calibri"/>
                <a:cs typeface="Calibri"/>
              </a:rPr>
              <a:t>ti</a:t>
            </a:r>
            <a:r>
              <a:rPr sz="2400" dirty="0">
                <a:latin typeface="Calibri"/>
                <a:cs typeface="Calibri"/>
              </a:rPr>
              <a:t>dase</a:t>
            </a:r>
            <a:r>
              <a:rPr sz="2400" spc="-5" dirty="0">
                <a:latin typeface="Calibri"/>
                <a:cs typeface="Calibri"/>
              </a:rPr>
              <a:t> i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 </a:t>
            </a:r>
            <a:r>
              <a:rPr sz="2400" spc="-15" dirty="0">
                <a:latin typeface="Calibri"/>
                <a:cs typeface="Calibri"/>
              </a:rPr>
              <a:t>membrane</a:t>
            </a:r>
            <a:endParaRPr sz="2400" dirty="0">
              <a:latin typeface="Calibri"/>
              <a:cs typeface="Calibri"/>
            </a:endParaRPr>
          </a:p>
          <a:p>
            <a:pPr marL="1011555" marR="2131060" lvl="1" indent="-279400">
              <a:lnSpc>
                <a:spcPct val="90700"/>
              </a:lnSpc>
              <a:spcBef>
                <a:spcPts val="464"/>
              </a:spcBef>
              <a:buFont typeface="Arial"/>
              <a:buChar char="–"/>
              <a:tabLst>
                <a:tab pos="1018540" algn="l"/>
              </a:tabLst>
            </a:pPr>
            <a:r>
              <a:rPr sz="2400" spc="-5" dirty="0">
                <a:latin typeface="Calibri"/>
                <a:cs typeface="Calibri"/>
              </a:rPr>
              <a:t>Form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gamma­‐glutamyl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enzyme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bind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neutra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amino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</a:t>
            </a:r>
          </a:p>
          <a:p>
            <a:pPr marL="1011555" marR="2407920" lvl="1" indent="-279400">
              <a:lnSpc>
                <a:spcPts val="2620"/>
              </a:lnSpc>
              <a:spcBef>
                <a:spcPts val="600"/>
              </a:spcBef>
              <a:buFont typeface="Arial"/>
              <a:buChar char="–"/>
              <a:tabLst>
                <a:tab pos="1018540" algn="l"/>
              </a:tabLst>
            </a:pPr>
            <a:r>
              <a:rPr sz="2400" spc="-15" dirty="0">
                <a:latin typeface="Calibri"/>
                <a:cs typeface="Calibri"/>
              </a:rPr>
              <a:t>AA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 transported</a:t>
            </a:r>
            <a:r>
              <a:rPr sz="2400" spc="-5" dirty="0">
                <a:latin typeface="Calibri"/>
                <a:cs typeface="Calibri"/>
              </a:rPr>
              <a:t> into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cytosol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</a:t>
            </a:r>
            <a:r>
              <a:rPr sz="2400" dirty="0">
                <a:latin typeface="Calibri"/>
                <a:cs typeface="Calibri"/>
              </a:rPr>
              <a:t>r cell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use</a:t>
            </a:r>
            <a:endParaRPr lang="en-US" sz="2400" spc="-5" dirty="0" smtClean="0">
              <a:latin typeface="Calibri"/>
              <a:cs typeface="Calibri"/>
            </a:endParaRPr>
          </a:p>
          <a:p>
            <a:pPr marL="1011555" marR="2407920" lvl="1" indent="-279400">
              <a:lnSpc>
                <a:spcPts val="2620"/>
              </a:lnSpc>
              <a:spcBef>
                <a:spcPts val="600"/>
              </a:spcBef>
              <a:buFont typeface="Arial"/>
              <a:buChar char="–"/>
              <a:tabLst>
                <a:tab pos="1018540" algn="l"/>
              </a:tabLst>
            </a:pPr>
            <a:endParaRPr sz="2400" dirty="0">
              <a:latin typeface="Calibri"/>
              <a:cs typeface="Calibri"/>
            </a:endParaRPr>
          </a:p>
          <a:p>
            <a:pPr marL="12700" marR="5080" indent="5715">
              <a:lnSpc>
                <a:spcPts val="2880"/>
              </a:lnSpc>
              <a:spcBef>
                <a:spcPts val="450"/>
              </a:spcBef>
            </a:pP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Occur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tubular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cells,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erythrocytes,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neurons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335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73" y="533400"/>
            <a:ext cx="844145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4074" y="594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evel 19"/>
          <p:cNvSpPr/>
          <p:nvPr/>
        </p:nvSpPr>
        <p:spPr>
          <a:xfrm>
            <a:off x="609600" y="1219200"/>
            <a:ext cx="1905000" cy="304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09600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 degradation (Ruminants)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47800"/>
            <a:ext cx="16764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Cellulose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Starch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Pectin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H-Cellulose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Sucrose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Fructans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Pentoses</a:t>
            </a:r>
            <a:endParaRPr lang="en-US" sz="2400" dirty="0"/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5562600" y="1295400"/>
            <a:ext cx="2514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Pyruvate C</a:t>
            </a:r>
            <a:r>
              <a:rPr lang="en-US" sz="2400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2057400" y="4419600"/>
            <a:ext cx="1600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Formate</a:t>
            </a:r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3810000" y="4191000"/>
            <a:ext cx="1905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Acetate        (C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7162800" y="4419600"/>
            <a:ext cx="17526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Butyrate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(C</a:t>
            </a:r>
            <a:r>
              <a:rPr lang="en-US" sz="2800" baseline="-25000" dirty="0">
                <a:latin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</a:rPr>
              <a:t>)</a:t>
            </a:r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5257800" y="3581400"/>
            <a:ext cx="2362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Propionate            	(C</a:t>
            </a:r>
            <a:r>
              <a:rPr lang="en-US" sz="2400" baseline="-25000">
                <a:latin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H="1">
            <a:off x="2971800" y="1752600"/>
            <a:ext cx="2895600" cy="2514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lg" len="med"/>
          </a:ln>
          <a:effectLst/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H="1">
            <a:off x="4800600" y="1905000"/>
            <a:ext cx="1524000" cy="2286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 sz="2400"/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>
            <a:off x="6324600" y="1905000"/>
            <a:ext cx="152400" cy="1600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 sz="2400"/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6324600" y="1905000"/>
            <a:ext cx="1295400" cy="2514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 sz="2400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667000" y="5029200"/>
            <a:ext cx="76200" cy="1066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lg" len="med"/>
          </a:ln>
          <a:effectLst/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343055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62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CO</a:t>
            </a:r>
            <a:r>
              <a:rPr lang="en-US" sz="2400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343056" name="AutoShape 16"/>
          <p:cNvSpPr>
            <a:spLocks noChangeArrowheads="1"/>
          </p:cNvSpPr>
          <p:nvPr/>
        </p:nvSpPr>
        <p:spPr bwMode="auto">
          <a:xfrm>
            <a:off x="228600" y="4724400"/>
            <a:ext cx="1905000" cy="461665"/>
          </a:xfrm>
          <a:prstGeom prst="curvedRightArrow">
            <a:avLst>
              <a:gd name="adj1" fmla="val 21739"/>
              <a:gd name="adj2" fmla="val 43478"/>
              <a:gd name="adj3" fmla="val 33333"/>
            </a:avLst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2286000" y="6019800"/>
            <a:ext cx="99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</a:t>
            </a:r>
            <a:r>
              <a:rPr lang="en-US" sz="2400" baseline="-25000">
                <a:latin typeface="Times New Roman" pitchFamily="18" charset="0"/>
              </a:rPr>
              <a:t>4</a:t>
            </a:r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2438400" y="1676400"/>
            <a:ext cx="30480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med"/>
          </a:ln>
          <a:effectLst/>
        </p:spPr>
        <p:txBody>
          <a:bodyPr wrap="square">
            <a:spAutoFit/>
          </a:bodyPr>
          <a:lstStyle/>
          <a:p>
            <a:endParaRPr lang="en-US" sz="2400"/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 rot="20925577">
            <a:off x="2692082" y="1646390"/>
            <a:ext cx="19335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Large Intestine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Resorption of water and electrolytes and compaction into feces</a:t>
            </a:r>
          </a:p>
          <a:p>
            <a:r>
              <a:rPr lang="en-US"/>
              <a:t>Resorption of vitamins liberated from bacterial action</a:t>
            </a:r>
          </a:p>
          <a:p>
            <a:r>
              <a:rPr lang="en-US"/>
              <a:t>Storage of fecal material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</a:rPr>
              <a:t>Digestion &amp; Absorption: Small Intestine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8229600" cy="4525963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Maltase</a:t>
            </a:r>
          </a:p>
          <a:p>
            <a:r>
              <a:rPr lang="en-US" dirty="0"/>
              <a:t>Lactase</a:t>
            </a:r>
          </a:p>
          <a:p>
            <a:r>
              <a:rPr lang="en-US" dirty="0" err="1"/>
              <a:t>Polypeptidase</a:t>
            </a:r>
            <a:endParaRPr lang="en-US" dirty="0"/>
          </a:p>
          <a:p>
            <a:r>
              <a:rPr lang="en-US" dirty="0"/>
              <a:t>Secretin, </a:t>
            </a:r>
            <a:r>
              <a:rPr lang="en-US" dirty="0" err="1" smtClean="0"/>
              <a:t>Pancreozymin</a:t>
            </a:r>
            <a:r>
              <a:rPr lang="en-US" smtClean="0"/>
              <a:t> (Cholecystokinin)</a:t>
            </a:r>
            <a:endParaRPr lang="en-US" dirty="0"/>
          </a:p>
          <a:p>
            <a:r>
              <a:rPr lang="en-US" dirty="0" err="1"/>
              <a:t>Villi</a:t>
            </a:r>
            <a:r>
              <a:rPr lang="en-US" dirty="0"/>
              <a:t> - </a:t>
            </a:r>
          </a:p>
          <a:p>
            <a:pPr lvl="1"/>
            <a:r>
              <a:rPr lang="en-US" dirty="0"/>
              <a:t>Absorption</a:t>
            </a:r>
          </a:p>
          <a:p>
            <a:pPr lvl="1"/>
            <a:r>
              <a:rPr lang="en-US" dirty="0"/>
              <a:t>surface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Cecum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First portion like a pouch</a:t>
            </a:r>
          </a:p>
          <a:p>
            <a:r>
              <a:rPr lang="en-US"/>
              <a:t>Collects material from small intestine and begins compaction</a:t>
            </a:r>
          </a:p>
          <a:p>
            <a:r>
              <a:rPr lang="en-US"/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Colon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Series of pouches</a:t>
            </a:r>
          </a:p>
          <a:p>
            <a:r>
              <a:rPr lang="en-US"/>
              <a:t>Three regions: </a:t>
            </a:r>
            <a:r>
              <a:rPr lang="en-US" smtClean="0"/>
              <a:t>ascending, transverse, </a:t>
            </a:r>
            <a:r>
              <a:rPr lang="en-US"/>
              <a:t>descending</a:t>
            </a:r>
          </a:p>
          <a:p>
            <a:r>
              <a:rPr lang="en-US" dirty="0"/>
              <a:t>Rectum: storage just before defecation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Carbohydrates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Carbohydrates are absorbed into the capillaries of the small intestine by active transport as simple sugars.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18120"/>
              </p:ext>
            </p:extLst>
          </p:nvPr>
        </p:nvGraphicFramePr>
        <p:xfrm>
          <a:off x="1295400" y="2667001"/>
          <a:ext cx="6553200" cy="331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04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substrate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enzyme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products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site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Pancreatic amylase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Maltose + glucose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Small Intestine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maltose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maltase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glucose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Small Intestine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lactose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lactase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glucose</a:t>
                      </a:r>
                      <a:r>
                        <a:rPr lang="en-US" sz="2000" baseline="0" dirty="0" smtClean="0"/>
                        <a:t> + </a:t>
                      </a:r>
                      <a:r>
                        <a:rPr lang="en-US" sz="2000" baseline="0" dirty="0" err="1" smtClean="0"/>
                        <a:t>galactose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Small Intestine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sucrose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sucrase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Glucose</a:t>
                      </a:r>
                      <a:r>
                        <a:rPr lang="en-US" sz="2000" baseline="0" dirty="0" smtClean="0"/>
                        <a:t> + fructose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Small Intestine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Lipids</a:t>
            </a:r>
          </a:p>
        </p:txBody>
      </p:sp>
      <p:graphicFrame>
        <p:nvGraphicFramePr>
          <p:cNvPr id="259075" name="Object 3"/>
          <p:cNvGraphicFramePr>
            <a:graphicFrameLocks noGrp="1"/>
          </p:cNvGraphicFramePr>
          <p:nvPr>
            <p:ph type="tbl" idx="1"/>
          </p:nvPr>
        </p:nvGraphicFramePr>
        <p:xfrm>
          <a:off x="1189038" y="1514475"/>
          <a:ext cx="68675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8" name="Document" r:id="rId3" imgW="7778520" imgH="4456080" progId="Word.Document.8">
                  <p:embed/>
                </p:oleObj>
              </mc:Choice>
              <mc:Fallback>
                <p:oleObj name="Document" r:id="rId3" imgW="7778520" imgH="445608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514475"/>
                        <a:ext cx="6867525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990600" y="2133600"/>
            <a:ext cx="647700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http://www.ivis.org/images/advances/rc/chap03/fig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7848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Lipids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Bile - aids by breaking up fat into small droplets (increases surface area).</a:t>
            </a:r>
          </a:p>
          <a:p>
            <a:r>
              <a:rPr lang="en-US" dirty="0"/>
              <a:t>Absorption - is into Lymph as fat droplets called </a:t>
            </a:r>
            <a:r>
              <a:rPr lang="en-US" dirty="0" err="1"/>
              <a:t>chylomicrons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2769</TotalTime>
  <Words>1502</Words>
  <Application>Microsoft Office PowerPoint</Application>
  <PresentationFormat>On-screen Show (4:3)</PresentationFormat>
  <Paragraphs>361</Paragraphs>
  <Slides>51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MS PGothic</vt:lpstr>
      <vt:lpstr>Arial</vt:lpstr>
      <vt:lpstr>Calibri</vt:lpstr>
      <vt:lpstr>Comic Sans MS</vt:lpstr>
      <vt:lpstr>Times New Roman</vt:lpstr>
      <vt:lpstr>Tw Cen MT</vt:lpstr>
      <vt:lpstr>Wingdings</vt:lpstr>
      <vt:lpstr>Wingdings 2</vt:lpstr>
      <vt:lpstr>Median</vt:lpstr>
      <vt:lpstr>Document</vt:lpstr>
      <vt:lpstr>Digestion &amp; absorption</vt:lpstr>
      <vt:lpstr>Digestion</vt:lpstr>
      <vt:lpstr>Digestion in monogastric animal</vt:lpstr>
      <vt:lpstr>Digestion in ruminant animal</vt:lpstr>
      <vt:lpstr>Digestion &amp; Absorption: Small Intestine</vt:lpstr>
      <vt:lpstr>Carbohydrates</vt:lpstr>
      <vt:lpstr>Lipids</vt:lpstr>
      <vt:lpstr>PowerPoint Presentation</vt:lpstr>
      <vt:lpstr>Lipids</vt:lpstr>
      <vt:lpstr>Emulsification </vt:lpstr>
      <vt:lpstr>Emulsification </vt:lpstr>
      <vt:lpstr>Triacylglycerol Digestion</vt:lpstr>
      <vt:lpstr>Cholesterol &amp; Phospholipid Digestion</vt:lpstr>
      <vt:lpstr>Lipoproteins</vt:lpstr>
      <vt:lpstr>Chylomicron</vt:lpstr>
      <vt:lpstr>Chylomicrons</vt:lpstr>
      <vt:lpstr>Structure of a Lipoprotein</vt:lpstr>
      <vt:lpstr>Apoprotein/Apolipoprotein</vt:lpstr>
      <vt:lpstr>Lipoprotein: Chylomicron</vt:lpstr>
      <vt:lpstr>PowerPoint Presentation</vt:lpstr>
      <vt:lpstr>Lipoprotein: VLDL</vt:lpstr>
      <vt:lpstr>Lipoprotein: IDL</vt:lpstr>
      <vt:lpstr>Lipoprotein: LDL</vt:lpstr>
      <vt:lpstr>Lipoprotein: LDL</vt:lpstr>
      <vt:lpstr>Lipoprotein: HDL</vt:lpstr>
      <vt:lpstr>ApoProteins</vt:lpstr>
      <vt:lpstr>PowerPoint Presentation</vt:lpstr>
      <vt:lpstr>PowerPoint Presentation</vt:lpstr>
      <vt:lpstr>Major events</vt:lpstr>
      <vt:lpstr>PowerPoint Presentation</vt:lpstr>
      <vt:lpstr>LDL Receptor</vt:lpstr>
      <vt:lpstr>apoA &amp; apoC</vt:lpstr>
      <vt:lpstr>Lipid Storage</vt:lpstr>
      <vt:lpstr>Key steps in the conversion of esterified plant lipid to saturated FA by lipolysis &amp; bio-hydrogenation in the rumen</vt:lpstr>
      <vt:lpstr>Microbial synthesis of mono-unsaturated FA by the anaerobic pathway</vt:lpstr>
      <vt:lpstr>Events in the rumen that modify the pool size of unsaturated free FA</vt:lpstr>
      <vt:lpstr>Protein</vt:lpstr>
      <vt:lpstr>Digestive Enzyme Summary</vt:lpstr>
      <vt:lpstr>Amino Acid Digestion: Brush Border</vt:lpstr>
      <vt:lpstr>Amino Acid Absorption</vt:lpstr>
      <vt:lpstr>Absorption of Amino Acids: Brush Border</vt:lpstr>
      <vt:lpstr>Absorption of Peptides: Brush border</vt:lpstr>
      <vt:lpstr>Peptide Absorption: Paracellular</vt:lpstr>
      <vt:lpstr>PowerPoint Presentation</vt:lpstr>
      <vt:lpstr>Amino Acids Absorption: Extra-intestinal Tissues</vt:lpstr>
      <vt:lpstr>Amino Acids Absorption: Extra-intestinal Tissues: Gamma Glutamyl Cycle</vt:lpstr>
      <vt:lpstr>PowerPoint Presentation</vt:lpstr>
      <vt:lpstr>Carbohydrates degradation (Ruminants)</vt:lpstr>
      <vt:lpstr>Large Intestine</vt:lpstr>
      <vt:lpstr>Cecum</vt:lpstr>
      <vt:lpstr>Colon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Tract</dc:title>
  <dc:creator>HuskyPC</dc:creator>
  <cp:lastModifiedBy>Rezamand, Pedram (rezamand@uidaho.edu)</cp:lastModifiedBy>
  <cp:revision>187</cp:revision>
  <dcterms:created xsi:type="dcterms:W3CDTF">2006-04-26T18:22:48Z</dcterms:created>
  <dcterms:modified xsi:type="dcterms:W3CDTF">2020-01-10T21:32:15Z</dcterms:modified>
</cp:coreProperties>
</file>