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62" r:id="rId3"/>
    <p:sldId id="257" r:id="rId4"/>
    <p:sldId id="323" r:id="rId5"/>
    <p:sldId id="297" r:id="rId6"/>
    <p:sldId id="299" r:id="rId7"/>
    <p:sldId id="324" r:id="rId8"/>
    <p:sldId id="258" r:id="rId9"/>
    <p:sldId id="259" r:id="rId10"/>
    <p:sldId id="265" r:id="rId11"/>
    <p:sldId id="267" r:id="rId12"/>
    <p:sldId id="266" r:id="rId13"/>
    <p:sldId id="264" r:id="rId14"/>
    <p:sldId id="269" r:id="rId15"/>
    <p:sldId id="311" r:id="rId16"/>
    <p:sldId id="271" r:id="rId17"/>
    <p:sldId id="302" r:id="rId18"/>
    <p:sldId id="301" r:id="rId19"/>
    <p:sldId id="317" r:id="rId20"/>
    <p:sldId id="325" r:id="rId21"/>
    <p:sldId id="314" r:id="rId22"/>
    <p:sldId id="318" r:id="rId23"/>
    <p:sldId id="312" r:id="rId24"/>
    <p:sldId id="305" r:id="rId25"/>
    <p:sldId id="304" r:id="rId26"/>
    <p:sldId id="326" r:id="rId27"/>
    <p:sldId id="309" r:id="rId28"/>
    <p:sldId id="308" r:id="rId29"/>
    <p:sldId id="310" r:id="rId30"/>
    <p:sldId id="306" r:id="rId31"/>
    <p:sldId id="303" r:id="rId32"/>
    <p:sldId id="316" r:id="rId33"/>
    <p:sldId id="315" r:id="rId34"/>
    <p:sldId id="263" r:id="rId35"/>
    <p:sldId id="270" r:id="rId36"/>
    <p:sldId id="274" r:id="rId37"/>
    <p:sldId id="273" r:id="rId38"/>
    <p:sldId id="277" r:id="rId39"/>
    <p:sldId id="281" r:id="rId40"/>
    <p:sldId id="276" r:id="rId41"/>
    <p:sldId id="290" r:id="rId42"/>
    <p:sldId id="287" r:id="rId43"/>
    <p:sldId id="288" r:id="rId44"/>
    <p:sldId id="320" r:id="rId45"/>
    <p:sldId id="284" r:id="rId46"/>
    <p:sldId id="283" r:id="rId47"/>
    <p:sldId id="282" r:id="rId48"/>
    <p:sldId id="278" r:id="rId49"/>
    <p:sldId id="286" r:id="rId50"/>
    <p:sldId id="321" r:id="rId51"/>
    <p:sldId id="322" r:id="rId52"/>
    <p:sldId id="30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4" autoAdjust="0"/>
  </p:normalViewPr>
  <p:slideViewPr>
    <p:cSldViewPr snapToGrid="0">
      <p:cViewPr varScale="1">
        <p:scale>
          <a:sx n="105" d="100"/>
          <a:sy n="105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244FB-8961-478A-A6E0-C64E47767016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BEC6-ABB7-4A10-856A-9B59E468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1BEC6-ABB7-4A10-856A-9B59E46899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50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1BEC6-ABB7-4A10-856A-9B59E46899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7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1BEC6-ABB7-4A10-856A-9B59E46899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1BEC6-ABB7-4A10-856A-9B59E46899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A43F-33B5-4E79-AB92-FA3A57A8E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0C80E-57BF-4372-B9D0-C645DF340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3E861-2B80-42CE-8F49-71029998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E75D-12AC-49D9-AFAD-67A9106862F6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434B3-C0F3-4A9C-8C8D-7205C84B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68B1C-ACD7-42CF-9DFA-DAB671DC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8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0800E-8586-4F7F-BFE2-7BFDFA81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4C5A6-325F-4D92-8828-A8677A870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467ED-3759-49E1-A324-BB163C2C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40D4-164F-405F-A56A-AA0F7CA98BE7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2377-ACF3-409B-94D3-1761A100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EC61A-D4E4-453E-84C9-14FACAEA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5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FB0664-0A60-493B-8618-61D3B45EBF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63823-60B6-4C24-9A44-F404FF08D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953B0-CA30-4249-BE01-4DB1AC91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0CE5-D088-4D8C-9CC2-EF502E235E00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C7094-2C35-4C8F-B57E-EAC64B58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2444E-3D9E-4197-9041-9234D51B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7CCC-9295-4414-8A48-A2643CE9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82C0-4DB1-43E0-8759-4A91D0C8F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24B92-0957-429F-BED0-5CC43245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8D724-CE3D-484F-A56E-0F64E2CA1543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C7FB-3690-486A-AC47-B3B5DF8D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9C516-E931-48CD-8ADE-4CD46FBBE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C8B9-57D4-469D-AC3E-BC7D1156E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4969F-CB8A-4D7A-A6F1-7E8437DCB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9B5B2-DC68-4230-B8EB-DCFF5F09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0422-14BA-4C4A-81D1-D94B6772782A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CA553-9FFC-44F1-A914-E477C7E8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DCC98-9465-4381-8DFC-3DBA356E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5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AA14-8C7E-4F9C-816D-95A63313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6BE03-67FD-4FEF-81A7-608C7471D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D4715-09EF-4940-B54F-2CEDDB3A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A8959-5809-4A09-B2EB-93266763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29A12-133D-438E-8F3B-1A630415B492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88521-5FAB-4386-B6B4-21A0B8F3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24B53-E291-4B9E-9F91-E9432462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8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9FE3-EAEF-43F6-88E4-6C693B336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AFAF-9B92-49D0-951F-20B265850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8D4C6-FAC2-47D3-936A-C3B8B42FD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A45C7-EB98-49BF-A585-CFA5984D0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E7212-E003-4C24-89F2-F75AD837E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CAADCC-BCD4-4E45-9789-EDD9408B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4640-5CA2-4FF1-AC35-AF8A1BA8BE64}" type="datetime1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75D1A-AB9E-43C4-8CC7-C0A59C25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238CC0-87C5-4484-959A-F1E1A5C6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9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93AC-4060-4D53-A189-2E66FC9B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A6B66-5B89-4397-BF6D-C156DD6A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8A30-9B1D-4B77-B2D9-E1BE038EDF97}" type="datetime1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5F9C8-FF04-44B3-8572-898A6314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BCCE4-8D96-425B-A5FF-60C65941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5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50C04-74FF-447A-A054-5C8D1874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8CE-88F6-4171-A443-5C7F14D47AEE}" type="datetime1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EBDB9A-2AF6-420D-86CF-63019EB2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CD788-2431-47B3-857A-FDC8AFDD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4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571E-9516-412D-958E-58A964078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A3B1-3C3D-451B-B534-1C53C90C2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4BA4-838C-4C76-BB80-79EDB601A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7D0BB-702F-4A12-B59E-E16F96D8E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D6F65-8AD9-4EB3-8D3D-A658C4E5F898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2FB19-EC35-4DEB-9252-057790E7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46223-4F97-49AD-8A36-C08A3CFC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6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E385-655F-4C59-AE29-552F893D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548E0-9A22-43E5-8B7D-598F3C052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50578-B074-4609-81FF-FCEE3B1D6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5E5A4-BF05-4415-ADA4-578F9CBF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47F2-88DE-4B20-8589-743BD99DD619}" type="datetime1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C9518-8DC5-4FD6-A5B4-5E0C0B8C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1CA11-F425-45BE-886E-AF6282BF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1E28F-123A-49B8-AD11-FE6279FE8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62E39-7393-49DA-BBE9-4D3553801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EA04A-8953-41F5-A0CD-62AE0C397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6AA92-ABEF-486C-B7F5-EFD0066BA9D0}" type="datetime1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B1914-9101-4087-840E-24BC20356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E652A-1C55-4351-9807-32738F47D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64723-6F66-4FBE-9ECD-A7D0ED97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tatistical_mode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c/nips-2017-defense-against-adversarial-attack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c/nips-2017-targeted-adversarial-attack" TargetMode="External"/><Relationship Id="rId2" Type="http://schemas.openxmlformats.org/officeDocument/2006/relationships/hyperlink" Target="https://www.kaggle.com/c/nips-2017-non-targeted-adversarial-attac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83A8-0A2E-4767-BCB2-1B271A24E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121" y="1640786"/>
            <a:ext cx="9144000" cy="1256957"/>
          </a:xfrm>
        </p:spPr>
        <p:txBody>
          <a:bodyPr>
            <a:noAutofit/>
          </a:bodyPr>
          <a:lstStyle/>
          <a:p>
            <a:r>
              <a:rPr lang="en-US" sz="4800" dirty="0" smtClean="0"/>
              <a:t>Defenses </a:t>
            </a:r>
            <a:r>
              <a:rPr lang="en-US" sz="4800" dirty="0"/>
              <a:t>Against Adversarial </a:t>
            </a:r>
            <a:r>
              <a:rPr lang="en-US" sz="4800" dirty="0" smtClean="0"/>
              <a:t>Attacks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52CA9-B4F9-4F10-BE57-FC85BEB92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0853" y="3706233"/>
            <a:ext cx="6190268" cy="2157239"/>
          </a:xfrm>
        </p:spPr>
        <p:txBody>
          <a:bodyPr/>
          <a:lstStyle/>
          <a:p>
            <a:r>
              <a:rPr lang="en-US" dirty="0"/>
              <a:t>Haotian Wang</a:t>
            </a:r>
          </a:p>
          <a:p>
            <a:r>
              <a:rPr lang="en-US" smtClean="0"/>
              <a:t>Ph.D</a:t>
            </a:r>
            <a:r>
              <a:rPr lang="en-US" dirty="0"/>
              <a:t>. </a:t>
            </a:r>
            <a:r>
              <a:rPr lang="en-US" dirty="0" smtClean="0"/>
              <a:t>Student</a:t>
            </a:r>
            <a:endParaRPr lang="en-US" dirty="0"/>
          </a:p>
          <a:p>
            <a:r>
              <a:rPr lang="en-US" dirty="0"/>
              <a:t>University of Idaho</a:t>
            </a:r>
          </a:p>
          <a:p>
            <a:r>
              <a:rPr lang="en-US" dirty="0"/>
              <a:t>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52061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0570-3EDF-480F-A469-0DE1037E9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DEFENSIVE 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6793B-E4FC-4FC0-A426-733C5337D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Papernot</a:t>
            </a:r>
            <a:r>
              <a:rPr lang="en-US" dirty="0" smtClean="0"/>
              <a:t> et </a:t>
            </a:r>
            <a:r>
              <a:rPr lang="en-US" dirty="0"/>
              <a:t>al. "</a:t>
            </a:r>
            <a:r>
              <a:rPr lang="en-US" u="sng" dirty="0">
                <a:solidFill>
                  <a:srgbClr val="0070C0"/>
                </a:solidFill>
              </a:rPr>
              <a:t>Distillation as a defense to adversarial perturbations against deep neural networks</a:t>
            </a:r>
            <a:r>
              <a:rPr lang="en-US" dirty="0"/>
              <a:t>." In </a:t>
            </a:r>
            <a:r>
              <a:rPr lang="en-US" i="1" dirty="0"/>
              <a:t>2016 IEEE Symposium on Security and Privacy (SP)</a:t>
            </a:r>
            <a:r>
              <a:rPr lang="en-US" dirty="0"/>
              <a:t>, pp. 582-597. IEEE, 2016. </a:t>
            </a:r>
            <a:r>
              <a:rPr lang="en-US" dirty="0">
                <a:solidFill>
                  <a:srgbClr val="FF0000"/>
                </a:solidFill>
              </a:rPr>
              <a:t>1476 cites </a:t>
            </a:r>
            <a:r>
              <a:rPr lang="en-US" altLang="zh-CN" dirty="0">
                <a:solidFill>
                  <a:srgbClr val="FF0000"/>
                </a:solidFill>
              </a:rPr>
              <a:t>Penn State and US Army lab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FDF9E7-33B9-44D6-A421-6C5531B0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8745A-5C5F-474F-8819-6502EA39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5378"/>
            <a:ext cx="10515600" cy="5241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Problem: </a:t>
            </a:r>
            <a:r>
              <a:rPr lang="en-US" dirty="0"/>
              <a:t>Deep learning is vulnerable to adversarial samples.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Method: </a:t>
            </a:r>
            <a:r>
              <a:rPr lang="en-US" dirty="0"/>
              <a:t>The </a:t>
            </a:r>
            <a:r>
              <a:rPr lang="en-US" dirty="0" smtClean="0"/>
              <a:t>authors introduced </a:t>
            </a:r>
            <a:r>
              <a:rPr lang="en-US" dirty="0"/>
              <a:t>a defensive mechanism, namely, </a:t>
            </a:r>
            <a:r>
              <a:rPr lang="en-US" i="1" dirty="0"/>
              <a:t>defensive distillation </a:t>
            </a:r>
            <a:r>
              <a:rPr lang="en-US" dirty="0"/>
              <a:t>to reduce the effectiveness of adversarial samples on DNNs. The algorithm </a:t>
            </a:r>
            <a:r>
              <a:rPr lang="en-US" dirty="0" smtClean="0"/>
              <a:t>is based </a:t>
            </a:r>
            <a:r>
              <a:rPr lang="en-US" dirty="0"/>
              <a:t>on </a:t>
            </a:r>
            <a:r>
              <a:rPr lang="en-US" dirty="0">
                <a:highlight>
                  <a:srgbClr val="FFFF00"/>
                </a:highlight>
              </a:rPr>
              <a:t>gradient obfuscation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Results: The defensive distillation </a:t>
            </a:r>
            <a:r>
              <a:rPr lang="en-US" dirty="0" smtClean="0"/>
              <a:t>reduced </a:t>
            </a:r>
            <a:r>
              <a:rPr lang="en-US" dirty="0"/>
              <a:t>the success rate of adversarial sample crafting [1].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MNIST: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95.89%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-&gt; 0.45%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CIFAR10: 87.89% -&gt; 5.11%</a:t>
            </a:r>
          </a:p>
          <a:p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60B45-656A-4242-9985-E1C0E5D8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0224">
            <a:off x="7994875" y="4468333"/>
            <a:ext cx="3952875" cy="1847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AE4B80-F93A-4B85-906D-22816EA15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5373">
            <a:off x="5536665" y="4576295"/>
            <a:ext cx="2609850" cy="1485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2ED027-2194-41AD-8FC5-BCBCBC27E55C}"/>
              </a:ext>
            </a:extLst>
          </p:cNvPr>
          <p:cNvSpPr/>
          <p:nvPr/>
        </p:nvSpPr>
        <p:spPr>
          <a:xfrm>
            <a:off x="838200" y="6210939"/>
            <a:ext cx="8848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[1] </a:t>
            </a:r>
            <a:r>
              <a:rPr lang="en-US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Papernot</a:t>
            </a:r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et al. "The limitations of deep learning in adversarial settings." In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22222"/>
                </a:solidFill>
                <a:latin typeface="Arial" panose="020B0604020202020204" pitchFamily="34" charset="0"/>
              </a:rPr>
              <a:t>EuroS&amp;P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, pp. 372-387. 2016.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8CEB4-59F6-4192-B490-D899BEE8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1E83-6A8D-4883-B341-AD13CAB9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76C5-AB8C-4208-A717-30A721670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concept </a:t>
            </a:r>
            <a:r>
              <a:rPr lang="en-US" dirty="0" smtClean="0"/>
              <a:t>of ‘Distillation</a:t>
            </a:r>
            <a:r>
              <a:rPr lang="en-US" dirty="0"/>
              <a:t>’ </a:t>
            </a:r>
            <a:r>
              <a:rPr lang="en-US" dirty="0" smtClean="0"/>
              <a:t>was </a:t>
            </a:r>
            <a:r>
              <a:rPr lang="en-US" dirty="0"/>
              <a:t>first introduced by Hinton [1].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F3DC1-DC6A-47A8-8C21-7F7C0653AF1A}"/>
              </a:ext>
            </a:extLst>
          </p:cNvPr>
          <p:cNvSpPr/>
          <p:nvPr/>
        </p:nvSpPr>
        <p:spPr>
          <a:xfrm>
            <a:off x="838200" y="2844225"/>
            <a:ext cx="103796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[1] G. Hinton, O.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Vinyals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J. Dean, “</a:t>
            </a:r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Distilling the knowledge in a neural network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,” in Deep Learning and Representation Learning Workshop at NIPS 2014. </a:t>
            </a:r>
            <a:endParaRPr 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07589-CD89-4154-B7E0-635D3A4A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B8865-248B-453B-9D3E-71B54178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741"/>
            <a:ext cx="10515600" cy="912690"/>
          </a:xfrm>
        </p:spPr>
        <p:txBody>
          <a:bodyPr>
            <a:normAutofit/>
          </a:bodyPr>
          <a:lstStyle/>
          <a:p>
            <a:r>
              <a:rPr lang="en-US" sz="3200" dirty="0"/>
              <a:t>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7C06F-E1C6-411D-AF16-0760D6F5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031"/>
            <a:ext cx="10515600" cy="3727938"/>
          </a:xfrm>
        </p:spPr>
        <p:txBody>
          <a:bodyPr>
            <a:normAutofit/>
          </a:bodyPr>
          <a:lstStyle/>
          <a:p>
            <a:r>
              <a:rPr lang="en-US" b="1" dirty="0"/>
              <a:t>Knowledge distillation: </a:t>
            </a:r>
            <a:r>
              <a:rPr lang="en-US" dirty="0" smtClean="0"/>
              <a:t>is the </a:t>
            </a:r>
            <a:r>
              <a:rPr lang="en-US" dirty="0"/>
              <a:t>process of transferring knowledge from a large </a:t>
            </a:r>
            <a:r>
              <a:rPr lang="en-US" dirty="0">
                <a:hlinkClick r:id="rId2" tooltip="Statistical mode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model</a:t>
            </a:r>
            <a:r>
              <a:rPr lang="en-US" dirty="0"/>
              <a:t> to a smaller one, and achieving similar results. </a:t>
            </a:r>
            <a:r>
              <a:rPr lang="en-US" sz="2400" dirty="0"/>
              <a:t>The general intuition behind </a:t>
            </a:r>
            <a:r>
              <a:rPr lang="en-US" sz="2400" dirty="0" smtClean="0"/>
              <a:t>this </a:t>
            </a:r>
            <a:r>
              <a:rPr lang="en-US" sz="2400" dirty="0"/>
              <a:t>technique is to </a:t>
            </a:r>
            <a:r>
              <a:rPr lang="en-US" sz="2400" dirty="0">
                <a:highlight>
                  <a:srgbClr val="FFFF00"/>
                </a:highlight>
              </a:rPr>
              <a:t>extract class probability vectors produced by a first DNN to train a second DNN </a:t>
            </a:r>
            <a:r>
              <a:rPr lang="en-US" sz="2400" dirty="0"/>
              <a:t>of </a:t>
            </a:r>
            <a:r>
              <a:rPr lang="en-US" sz="2400" dirty="0" smtClean="0"/>
              <a:t>reduced dimensionality, </a:t>
            </a:r>
            <a:r>
              <a:rPr lang="en-US" sz="2400" dirty="0"/>
              <a:t>without loss of accuracy. </a:t>
            </a:r>
            <a:r>
              <a:rPr lang="en-US" dirty="0"/>
              <a:t> </a:t>
            </a:r>
            <a:r>
              <a:rPr lang="en-US" sz="2400" dirty="0"/>
              <a:t>It can be computationally </a:t>
            </a:r>
            <a:r>
              <a:rPr lang="en-US" sz="2400" dirty="0" smtClean="0"/>
              <a:t>expensive </a:t>
            </a:r>
            <a:r>
              <a:rPr lang="en-US" sz="2400" dirty="0"/>
              <a:t>to evaluate a model on a resource constrained device, e.g. phone.</a:t>
            </a:r>
          </a:p>
          <a:p>
            <a:r>
              <a:rPr lang="en-US" b="1" dirty="0"/>
              <a:t>Transfer learning (TL): </a:t>
            </a:r>
            <a:r>
              <a:rPr lang="en-US" dirty="0"/>
              <a:t> focuses on storing knowledge gained while solving one problem and applying it to a </a:t>
            </a:r>
            <a:r>
              <a:rPr lang="en-US" dirty="0" smtClean="0"/>
              <a:t>different, </a:t>
            </a:r>
            <a:r>
              <a:rPr lang="en-US" dirty="0"/>
              <a:t>but related problem.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BEDE4-D257-46F4-B19D-20C1D6BC78F9}"/>
              </a:ext>
            </a:extLst>
          </p:cNvPr>
          <p:cNvSpPr/>
          <p:nvPr/>
        </p:nvSpPr>
        <p:spPr>
          <a:xfrm>
            <a:off x="1040089" y="5787928"/>
            <a:ext cx="10064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Motivation: Distillation is motivated by the goal of reducing the size of DNN architectures or ensembles of DNN architectures for </a:t>
            </a:r>
            <a:r>
              <a:rPr lang="en-US" sz="2000" dirty="0">
                <a:highlight>
                  <a:srgbClr val="FFFF00"/>
                </a:highlight>
              </a:rPr>
              <a:t>reducing </a:t>
            </a:r>
            <a:r>
              <a:rPr lang="en-US" sz="2000" dirty="0" smtClean="0">
                <a:highlight>
                  <a:srgbClr val="FFFF00"/>
                </a:highlight>
              </a:rPr>
              <a:t>the computing </a:t>
            </a:r>
            <a:r>
              <a:rPr lang="en-US" sz="2000" dirty="0">
                <a:highlight>
                  <a:srgbClr val="FFFF00"/>
                </a:highlight>
              </a:rPr>
              <a:t>cost.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4F111-C65D-4262-91B2-224CE5B4D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5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25DE-8CD9-401C-A2F1-C16A818A2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6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DISTILLATION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2CD35-A36B-4D87-B92A-54B4E9AF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0749"/>
            <a:ext cx="10968859" cy="29714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70834C-CA54-4953-8D05-39B6F5F88E71}"/>
              </a:ext>
            </a:extLst>
          </p:cNvPr>
          <p:cNvSpPr/>
          <p:nvPr/>
        </p:nvSpPr>
        <p:spPr>
          <a:xfrm>
            <a:off x="838200" y="4641016"/>
            <a:ext cx="10417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NimbusRomNo9L-Regu"/>
              </a:rPr>
              <a:t>Use the prediction results </a:t>
            </a:r>
            <a:r>
              <a:rPr lang="en-US" sz="2000" dirty="0">
                <a:highlight>
                  <a:srgbClr val="FFFF00"/>
                </a:highlight>
                <a:latin typeface="NimbusRomNo9L-Regu"/>
              </a:rPr>
              <a:t>(soft labels) </a:t>
            </a:r>
            <a:r>
              <a:rPr lang="en-US" sz="2000" dirty="0">
                <a:latin typeface="NimbusRomNo9L-Regu"/>
              </a:rPr>
              <a:t>from the first network to train the second network. The second network has a </a:t>
            </a:r>
            <a:r>
              <a:rPr lang="en-US" sz="2000" i="1" dirty="0">
                <a:latin typeface="NimbusRomNo9L-Regu"/>
              </a:rPr>
              <a:t>distillation temperature </a:t>
            </a:r>
            <a:r>
              <a:rPr lang="en-US" sz="2000" dirty="0">
                <a:latin typeface="NimbusRomNo9L-Regu"/>
              </a:rPr>
              <a:t>[1]</a:t>
            </a:r>
            <a:r>
              <a:rPr lang="en-US" sz="2000" i="1" dirty="0">
                <a:latin typeface="NimbusRomNo9L-Regu"/>
              </a:rPr>
              <a:t> </a:t>
            </a:r>
            <a:r>
              <a:rPr lang="en-US" sz="2000" dirty="0">
                <a:latin typeface="NimbusRomNo9L-Regu"/>
              </a:rPr>
              <a:t>mechanism on </a:t>
            </a:r>
            <a:r>
              <a:rPr lang="en-US" sz="2000" dirty="0" smtClean="0">
                <a:latin typeface="NimbusRomNo9L-Regu"/>
              </a:rPr>
              <a:t>the </a:t>
            </a:r>
            <a:r>
              <a:rPr lang="en-US" sz="2000" dirty="0" err="1" smtClean="0">
                <a:latin typeface="NimbusRomNo9L-Regu"/>
              </a:rPr>
              <a:t>softmax</a:t>
            </a:r>
            <a:r>
              <a:rPr lang="en-US" sz="2000" dirty="0" smtClean="0">
                <a:latin typeface="NimbusRomNo9L-Regu"/>
              </a:rPr>
              <a:t> </a:t>
            </a:r>
            <a:r>
              <a:rPr lang="en-US" sz="2000" dirty="0">
                <a:latin typeface="NimbusRomNo9L-Regu"/>
              </a:rPr>
              <a:t>function for achieving a comparable </a:t>
            </a:r>
            <a:r>
              <a:rPr lang="en-US" sz="2000" dirty="0" smtClean="0">
                <a:latin typeface="NimbusRomNo9L-Regu"/>
              </a:rPr>
              <a:t>results to </a:t>
            </a:r>
            <a:r>
              <a:rPr lang="en-US" sz="2000" dirty="0">
                <a:latin typeface="NimbusRomNo9L-Regu"/>
              </a:rPr>
              <a:t>the first network. </a:t>
            </a:r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it is trained </a:t>
            </a:r>
            <a:r>
              <a:rPr lang="en-US" dirty="0" smtClean="0"/>
              <a:t>properly, </a:t>
            </a:r>
            <a:r>
              <a:rPr lang="en-US" dirty="0"/>
              <a:t>the second network can </a:t>
            </a:r>
            <a:r>
              <a:rPr lang="en-US" dirty="0">
                <a:highlight>
                  <a:srgbClr val="FFFF00"/>
                </a:highlight>
              </a:rPr>
              <a:t>achieve the same accuracy</a:t>
            </a:r>
            <a:r>
              <a:rPr lang="en-US" dirty="0"/>
              <a:t> </a:t>
            </a:r>
            <a:r>
              <a:rPr lang="en-US" dirty="0" smtClean="0"/>
              <a:t>even though </a:t>
            </a:r>
            <a:r>
              <a:rPr lang="en-US" dirty="0"/>
              <a:t>it has a smaller </a:t>
            </a:r>
            <a:r>
              <a:rPr lang="en-US" dirty="0" smtClean="0"/>
              <a:t>capacity, </a:t>
            </a:r>
            <a:r>
              <a:rPr lang="en-US" dirty="0"/>
              <a:t>and improves </a:t>
            </a:r>
            <a:r>
              <a:rPr lang="en-US" dirty="0" smtClean="0"/>
              <a:t>the generalization.</a:t>
            </a:r>
            <a:endParaRPr lang="en-US" sz="2000" dirty="0">
              <a:latin typeface="NimbusRomNo9L-Regu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07909-93A8-42EF-AE0C-1B90BA7E2BC5}"/>
              </a:ext>
            </a:extLst>
          </p:cNvPr>
          <p:cNvSpPr txBox="1"/>
          <p:nvPr/>
        </p:nvSpPr>
        <p:spPr>
          <a:xfrm>
            <a:off x="273626" y="1480008"/>
            <a:ext cx="461665" cy="13951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Network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22A0D0-40E9-4443-B84A-DADDD06C6AEC}"/>
              </a:ext>
            </a:extLst>
          </p:cNvPr>
          <p:cNvSpPr txBox="1"/>
          <p:nvPr/>
        </p:nvSpPr>
        <p:spPr>
          <a:xfrm>
            <a:off x="273626" y="3179975"/>
            <a:ext cx="461665" cy="13951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Network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902629-C7F7-4AD4-9469-889C73D6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1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FAB9-B224-4EF6-B080-8417FA480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842B-CD1C-4C43-9C0E-BEBE00159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Benefits: when we train a DNN, we use </a:t>
            </a:r>
            <a:r>
              <a:rPr lang="en-US" b="1" dirty="0">
                <a:highlight>
                  <a:srgbClr val="FFFF00"/>
                </a:highlight>
              </a:rPr>
              <a:t>hard labels</a:t>
            </a:r>
            <a:r>
              <a:rPr lang="en-US" dirty="0"/>
              <a:t>, i.e</a:t>
            </a:r>
            <a:r>
              <a:rPr lang="en-US" dirty="0" smtClean="0"/>
              <a:t>., </a:t>
            </a:r>
            <a:r>
              <a:rPr lang="en-US" dirty="0"/>
              <a:t>we assign 100% probability </a:t>
            </a:r>
            <a:r>
              <a:rPr lang="en-US" dirty="0" smtClean="0"/>
              <a:t>to </a:t>
            </a:r>
            <a:r>
              <a:rPr lang="en-US" dirty="0"/>
              <a:t>the “ground truth” and 0% </a:t>
            </a:r>
            <a:r>
              <a:rPr lang="en-US" dirty="0" smtClean="0"/>
              <a:t>to the other labels.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reality, </a:t>
            </a:r>
            <a:r>
              <a:rPr lang="en-US" dirty="0">
                <a:highlight>
                  <a:srgbClr val="FFFF00"/>
                </a:highlight>
              </a:rPr>
              <a:t>information has its uncertainty</a:t>
            </a:r>
            <a:r>
              <a:rPr lang="en-US" dirty="0"/>
              <a:t>. After the training, the output of the DNN model is a probability distribution (say, 0.1, 0.02, …, 0.05).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distribution actually </a:t>
            </a:r>
            <a:r>
              <a:rPr lang="en-US" dirty="0">
                <a:highlight>
                  <a:srgbClr val="FFFF00"/>
                </a:highlight>
              </a:rPr>
              <a:t>captures better information</a:t>
            </a:r>
            <a:r>
              <a:rPr lang="en-US" dirty="0"/>
              <a:t> on uncertainty and </a:t>
            </a:r>
            <a:r>
              <a:rPr lang="en-US" dirty="0" smtClean="0"/>
              <a:t>models </a:t>
            </a:r>
            <a:r>
              <a:rPr lang="en-US" dirty="0"/>
              <a:t>it better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/>
              <a:t>many real problems.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CA61D-25D8-41AA-8C0B-AE7418B4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095" y="5286848"/>
            <a:ext cx="1167016" cy="11670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E3F19-301E-46B7-9BD4-4B8576F35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95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E61C12-2072-4D18-ACA7-45E3B3F1F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E185D-8233-49AF-A55F-B9D53D8B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09550"/>
            <a:ext cx="12153900" cy="64389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7DB76-7A84-4779-BFB6-3B781446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4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EDE1-8DAE-4AD7-991E-1D368CE4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Masking/Obfuscation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F606-64D6-4B64-BB7B-874C15AC0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DEFENSIVE DISTILLATION</a:t>
            </a:r>
          </a:p>
          <a:p>
            <a:r>
              <a:rPr lang="en-US" b="1" dirty="0"/>
              <a:t>SHATTERED GRADIENTS</a:t>
            </a:r>
          </a:p>
          <a:p>
            <a:r>
              <a:rPr lang="en-US" dirty="0"/>
              <a:t>STOCHASTIC/RANDOMIZED GRADIENTS</a:t>
            </a:r>
          </a:p>
          <a:p>
            <a:r>
              <a:rPr lang="en-US" dirty="0"/>
              <a:t>EXPLODING &amp; VANISHING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CD6CC-D2BD-4DBC-BCE7-CAC7B995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01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2681-6FEE-47CE-AD0D-00EF9BEE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SHATTERED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9A817-89EC-41F3-97FE-CC8789EA2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517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Concept: </a:t>
            </a:r>
            <a:r>
              <a:rPr lang="en-US" b="1" dirty="0"/>
              <a:t>The algorithm </a:t>
            </a:r>
            <a:r>
              <a:rPr lang="en-US" b="1" dirty="0" smtClean="0"/>
              <a:t>protects </a:t>
            </a:r>
            <a:r>
              <a:rPr lang="en-US" b="1" dirty="0"/>
              <a:t>the model by preprocessing the input data.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example, </a:t>
            </a:r>
            <a:r>
              <a:rPr lang="en-US" dirty="0" smtClean="0"/>
              <a:t>adding </a:t>
            </a:r>
            <a:r>
              <a:rPr lang="en-US" dirty="0">
                <a:highlight>
                  <a:srgbClr val="FFFF00"/>
                </a:highlight>
              </a:rPr>
              <a:t>a non-smooth or non-differentiable </a:t>
            </a:r>
            <a:r>
              <a:rPr lang="en-US" dirty="0"/>
              <a:t>preprocessor g(.) and then train a DNN model f on g(X). The trained classifier f(g(.)) is not differentiable in term of </a:t>
            </a:r>
            <a:r>
              <a:rPr lang="en-US" dirty="0"/>
              <a:t>X, </a:t>
            </a:r>
            <a:r>
              <a:rPr lang="en-US" dirty="0"/>
              <a:t>causing </a:t>
            </a:r>
            <a:r>
              <a:rPr lang="en-US" dirty="0" smtClean="0"/>
              <a:t>failure </a:t>
            </a:r>
            <a:r>
              <a:rPr lang="en-US" dirty="0"/>
              <a:t>of adversarial attacks.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BC8BE-A0F9-4DB4-9CA8-ECEB70E3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27631-FB66-4563-8EF0-71E686375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6B7CF-01D6-492E-9F2F-AA0AA7883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Guo [1] </a:t>
            </a:r>
            <a:r>
              <a:rPr lang="en-US" dirty="0" smtClean="0"/>
              <a:t>studied </a:t>
            </a:r>
            <a:r>
              <a:rPr lang="en-US" dirty="0">
                <a:highlight>
                  <a:srgbClr val="FFFF00"/>
                </a:highlight>
              </a:rPr>
              <a:t>a number of image processing tools</a:t>
            </a:r>
            <a:r>
              <a:rPr lang="en-US" dirty="0"/>
              <a:t>, such as image cropping, </a:t>
            </a:r>
            <a:r>
              <a:rPr lang="en-US" dirty="0" smtClean="0"/>
              <a:t>compressing, total-variance </a:t>
            </a:r>
            <a:r>
              <a:rPr lang="en-US" dirty="0"/>
              <a:t>minimization</a:t>
            </a:r>
            <a:r>
              <a:rPr lang="en-US" dirty="0" smtClean="0"/>
              <a:t>, </a:t>
            </a:r>
            <a:r>
              <a:rPr lang="en-US" dirty="0"/>
              <a:t>bit-depth reduction, image </a:t>
            </a:r>
            <a:r>
              <a:rPr lang="en-US" dirty="0" smtClean="0"/>
              <a:t>quilting, </a:t>
            </a:r>
            <a:r>
              <a:rPr lang="en-US" dirty="0"/>
              <a:t>to </a:t>
            </a:r>
            <a:r>
              <a:rPr lang="en-US" dirty="0" smtClean="0"/>
              <a:t>determine whether </a:t>
            </a:r>
            <a:r>
              <a:rPr lang="en-US" dirty="0"/>
              <a:t>these techniques </a:t>
            </a:r>
            <a:r>
              <a:rPr lang="en-US" dirty="0" smtClean="0"/>
              <a:t>can help </a:t>
            </a:r>
            <a:r>
              <a:rPr lang="en-US" dirty="0"/>
              <a:t>to protect the </a:t>
            </a:r>
            <a:r>
              <a:rPr lang="en-US" dirty="0" smtClean="0"/>
              <a:t>models </a:t>
            </a:r>
            <a:r>
              <a:rPr lang="en-US" dirty="0"/>
              <a:t>against adversarial examples.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96D011-D955-4877-94A1-0C13AF60DB0A}"/>
              </a:ext>
            </a:extLst>
          </p:cNvPr>
          <p:cNvSpPr/>
          <p:nvPr/>
        </p:nvSpPr>
        <p:spPr>
          <a:xfrm>
            <a:off x="3212182" y="5727125"/>
            <a:ext cx="8141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[1] Guo et al. "</a:t>
            </a: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</a:rPr>
              <a:t>Countering adversarial images using input transformations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." </a:t>
            </a:r>
            <a:r>
              <a:rPr lang="en-US" sz="1600" i="1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sz="1600" i="1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arXiv:1711.00117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 (2017).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497 cites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83873-583B-4A91-99FD-DDA6700FF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9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40D8-03C8-4C24-A0B6-056A87AD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28F9-5076-4B00-A1E6-8C79F45D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r>
              <a:rPr lang="en-US" dirty="0" smtClean="0"/>
              <a:t>Defense </a:t>
            </a:r>
            <a:r>
              <a:rPr lang="en-US" dirty="0"/>
              <a:t>a</a:t>
            </a:r>
            <a:r>
              <a:rPr lang="en-US" dirty="0" smtClean="0"/>
              <a:t>gainst </a:t>
            </a:r>
            <a:r>
              <a:rPr lang="en-US" dirty="0"/>
              <a:t>Adversarial Attack Methods</a:t>
            </a:r>
          </a:p>
          <a:p>
            <a:pPr lvl="1"/>
            <a:r>
              <a:rPr lang="en-US" dirty="0"/>
              <a:t>Gradient Masking/Obfuscation</a:t>
            </a:r>
          </a:p>
          <a:p>
            <a:pPr lvl="1"/>
            <a:r>
              <a:rPr lang="en-US" dirty="0"/>
              <a:t>Robust Optimization</a:t>
            </a:r>
          </a:p>
          <a:p>
            <a:pPr lvl="1"/>
            <a:r>
              <a:rPr lang="en-US" dirty="0"/>
              <a:t>Adversarial Examples Detection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9BE6DF-5327-4014-8FC2-E11519A1A772}"/>
              </a:ext>
            </a:extLst>
          </p:cNvPr>
          <p:cNvSpPr/>
          <p:nvPr/>
        </p:nvSpPr>
        <p:spPr>
          <a:xfrm>
            <a:off x="3787218" y="5720104"/>
            <a:ext cx="7958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Xu</a:t>
            </a:r>
            <a:r>
              <a:rPr lang="en-US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al. "</a:t>
            </a:r>
            <a:r>
              <a:rPr lang="en-US" sz="1600" b="0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Adversarial attacks and defenses in images, graphs and text: A review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Automation and Computing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17, no. 2 (2020): 151-178.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AFD7A-6A4A-4856-B2E4-E5D3DFF0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66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8C2F-05D7-4668-9F4E-DCF78728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75C5-59D1-4ABD-8BCD-EB5D0D77F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4679"/>
            <a:ext cx="10515600" cy="8883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Results show that the total variance minimization and image qui</a:t>
            </a:r>
            <a:r>
              <a:rPr lang="en-US" dirty="0"/>
              <a:t>lting ar</a:t>
            </a:r>
            <a:r>
              <a:rPr lang="en-US" dirty="0"/>
              <a:t>e efficient </a:t>
            </a:r>
            <a:r>
              <a:rPr lang="en-US" dirty="0" smtClean="0"/>
              <a:t>for</a:t>
            </a:r>
            <a:r>
              <a:rPr lang="en-US" dirty="0" smtClean="0"/>
              <a:t> defending against </a:t>
            </a:r>
            <a:r>
              <a:rPr lang="en-US" dirty="0"/>
              <a:t>attacks.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937BBA-E9AF-46E8-AD79-7BB89D9A7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25" y="296829"/>
            <a:ext cx="5772150" cy="5657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8BAA9-9B44-4C3C-9FBC-3106F270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F5F9-3E8F-4EBC-920D-4F211F085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SHATTERED GRADIENTS </a:t>
            </a:r>
            <a:r>
              <a:rPr lang="en-US" altLang="zh-CN" sz="3200" b="1" dirty="0"/>
              <a:t>- </a:t>
            </a:r>
            <a:r>
              <a:rPr lang="en-US" sz="3200" dirty="0"/>
              <a:t>Denoiser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E4779-D01F-4D53-8C3F-33307F424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92929"/>
                </a:solidFill>
                <a:latin typeface="charter"/>
              </a:rPr>
              <a:t>One defense strategy is to restore the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adversarial examples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closer to the originals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examples, and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remove the added manipulation — a.k.a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.,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denoising.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F681-7B51-4A2B-B283-D55C15B3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8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08F8-DBDA-49D2-AB0D-AEF0071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5CC5BB-A8F9-49DE-97B6-F733693C1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550" y="1266825"/>
            <a:ext cx="8505825" cy="432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46F73-458B-4392-8B46-57387A454CB5}"/>
              </a:ext>
            </a:extLst>
          </p:cNvPr>
          <p:cNvSpPr txBox="1"/>
          <p:nvPr/>
        </p:nvSpPr>
        <p:spPr>
          <a:xfrm>
            <a:off x="4964783" y="5769205"/>
            <a:ext cx="2262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Fig. Autoencoder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C2A186-1168-409C-966B-2AA48CD4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157F6-75C7-4BE2-A033-510E4E66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Denoiser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C58E47-6587-4FC3-AEF1-BD5164FA8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245" y="3115068"/>
            <a:ext cx="8569637" cy="25007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78F460-3CDA-4258-9C28-712021C90046}"/>
              </a:ext>
            </a:extLst>
          </p:cNvPr>
          <p:cNvSpPr/>
          <p:nvPr/>
        </p:nvSpPr>
        <p:spPr>
          <a:xfrm>
            <a:off x="4132867" y="6169942"/>
            <a:ext cx="72209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Liu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et al. "Deep neural network ensembles against deception: Ensemble diversity, accuracy and robustness." In 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MASS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, pp. 274-282. IEEE, 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2019.</a:t>
            </a:r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C57AE2-9654-4209-80EC-4A7F17A6D584}"/>
              </a:ext>
            </a:extLst>
          </p:cNvPr>
          <p:cNvSpPr txBox="1">
            <a:spLocks/>
          </p:cNvSpPr>
          <p:nvPr/>
        </p:nvSpPr>
        <p:spPr>
          <a:xfrm>
            <a:off x="838199" y="1574518"/>
            <a:ext cx="107756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92929"/>
                </a:solidFill>
                <a:latin typeface="charter"/>
              </a:rPr>
              <a:t>Liu presents a method that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utilizes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an autoencoder architecture to restore the original image. The reconstructed image will </a:t>
            </a:r>
            <a:r>
              <a:rPr lang="en-US" dirty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have </a:t>
            </a:r>
            <a:r>
              <a:rPr lang="en-US" dirty="0" smtClean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the manipulated </a:t>
            </a:r>
            <a:r>
              <a:rPr lang="en-US" dirty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data removed (theoretically)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. Then, feed the denoised data into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the model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033631-C428-48A9-A680-CF8A01D9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34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EDE1-8DAE-4AD7-991E-1D368CE4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Masking/Obfuscation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F606-64D6-4B64-BB7B-874C15AC0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DEFENSIVE DISTILLATION</a:t>
            </a:r>
          </a:p>
          <a:p>
            <a:r>
              <a:rPr lang="en-US" dirty="0"/>
              <a:t>SHATTERED GRADIENTS</a:t>
            </a:r>
          </a:p>
          <a:p>
            <a:r>
              <a:rPr lang="en-US" b="1" dirty="0"/>
              <a:t>STOCHASTIC/RANDOMIZED GRADIENTS</a:t>
            </a:r>
          </a:p>
          <a:p>
            <a:r>
              <a:rPr lang="en-US" dirty="0"/>
              <a:t>EXPLODING &amp; VANISHING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9C515-4A20-4E20-A482-160BC415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87A50-EDFA-4A87-8943-3AE2D8D7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RANDOMIZED GRADIENTS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86CA1-5217-4619-AFCD-403F69909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6868"/>
            <a:ext cx="10515600" cy="825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Try to randomize the DNN model in order to confound the adversary.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A5CE-EA81-462B-836F-769D1DA1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1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8DB87-0C51-40B6-A4F2-9F33147E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RANDOMIZED GRADIENTS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2EF01-6A86-4DA4-92A2-8CB67DFE5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Prepare multiple classifiers, and randomly select one to predict.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F60D53-B010-49FE-BDCC-863FEF4A483F}"/>
              </a:ext>
            </a:extLst>
          </p:cNvPr>
          <p:cNvSpPr/>
          <p:nvPr/>
        </p:nvSpPr>
        <p:spPr>
          <a:xfrm>
            <a:off x="5101471" y="2571160"/>
            <a:ext cx="1838227" cy="725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151D34-2B2E-4367-969C-B76577E58A5C}"/>
              </a:ext>
            </a:extLst>
          </p:cNvPr>
          <p:cNvSpPr/>
          <p:nvPr/>
        </p:nvSpPr>
        <p:spPr>
          <a:xfrm>
            <a:off x="5101470" y="3658417"/>
            <a:ext cx="1838227" cy="725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82368A-5D7E-449D-9A7A-53FDC12B26E0}"/>
              </a:ext>
            </a:extLst>
          </p:cNvPr>
          <p:cNvSpPr/>
          <p:nvPr/>
        </p:nvSpPr>
        <p:spPr>
          <a:xfrm>
            <a:off x="5101469" y="5345149"/>
            <a:ext cx="1838227" cy="725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8ED1E-2374-4F7D-8BC1-D1BEA6890C78}"/>
              </a:ext>
            </a:extLst>
          </p:cNvPr>
          <p:cNvSpPr txBox="1"/>
          <p:nvPr/>
        </p:nvSpPr>
        <p:spPr>
          <a:xfrm>
            <a:off x="5789625" y="4645564"/>
            <a:ext cx="46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1679893-206F-44C8-A619-A7EEDFA222C7}"/>
              </a:ext>
            </a:extLst>
          </p:cNvPr>
          <p:cNvSpPr/>
          <p:nvPr/>
        </p:nvSpPr>
        <p:spPr>
          <a:xfrm>
            <a:off x="4517010" y="3535657"/>
            <a:ext cx="3157980" cy="10275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A02A09-0FF8-4DDC-80DA-4C18D37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71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F9D-EFFE-4852-B9E0-E54D9A95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RANDOMIZED GRADIENTS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91FE1-9767-44AF-8629-8DF2543B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8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</a:t>
            </a:r>
            <a:r>
              <a:rPr lang="en-US" sz="2400" dirty="0" err="1"/>
              <a:t>Xie’s</a:t>
            </a:r>
            <a:r>
              <a:rPr lang="en-US" sz="2400" dirty="0"/>
              <a:t> approach, </a:t>
            </a:r>
            <a:r>
              <a:rPr lang="en-US" sz="2400" dirty="0" smtClean="0"/>
              <a:t>the images were </a:t>
            </a:r>
            <a:r>
              <a:rPr lang="en-US" sz="2400" dirty="0"/>
              <a:t>resized to a random size and </a:t>
            </a:r>
            <a:r>
              <a:rPr lang="en-US" sz="2400" dirty="0" smtClean="0"/>
              <a:t>padded with </a:t>
            </a:r>
            <a:r>
              <a:rPr lang="en-US" sz="2400" dirty="0"/>
              <a:t>zeros around the </a:t>
            </a:r>
            <a:r>
              <a:rPr lang="en-US" sz="2400" dirty="0" smtClean="0"/>
              <a:t>input image. </a:t>
            </a:r>
            <a:r>
              <a:rPr lang="en-US" sz="2400" dirty="0"/>
              <a:t>(</a:t>
            </a:r>
            <a:r>
              <a:rPr lang="en-US" sz="2400" dirty="0" smtClean="0"/>
              <a:t>Ranked </a:t>
            </a: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in 2017 </a:t>
            </a:r>
            <a:r>
              <a:rPr lang="en-US" altLang="zh-CN" sz="2400" dirty="0"/>
              <a:t>NIPS defense AML competition among 200 teams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A8DC0D-6B05-41EA-BAEE-7366E607C44C}"/>
              </a:ext>
            </a:extLst>
          </p:cNvPr>
          <p:cNvSpPr/>
          <p:nvPr/>
        </p:nvSpPr>
        <p:spPr>
          <a:xfrm>
            <a:off x="2850038" y="6035080"/>
            <a:ext cx="881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Xie</a:t>
            </a:r>
            <a:r>
              <a:rPr lang="en-US" sz="1600" dirty="0"/>
              <a:t>, </a:t>
            </a:r>
            <a:r>
              <a:rPr lang="en-US" sz="1600" dirty="0" err="1"/>
              <a:t>Cihang</a:t>
            </a:r>
            <a:r>
              <a:rPr lang="en-US" sz="1600" dirty="0"/>
              <a:t>, </a:t>
            </a:r>
            <a:r>
              <a:rPr lang="en-US" sz="1600" dirty="0" err="1"/>
              <a:t>Jianyu</a:t>
            </a:r>
            <a:r>
              <a:rPr lang="en-US" sz="1600" dirty="0"/>
              <a:t> Wang, </a:t>
            </a:r>
            <a:r>
              <a:rPr lang="en-US" sz="1600" dirty="0" err="1"/>
              <a:t>Zhishuai</a:t>
            </a:r>
            <a:r>
              <a:rPr lang="en-US" sz="1600" dirty="0"/>
              <a:t> Zhang, Zhou Ren, and Alan Yuille. "</a:t>
            </a:r>
            <a:r>
              <a:rPr lang="en-US" sz="1600" u="sng" dirty="0">
                <a:solidFill>
                  <a:srgbClr val="0070C0"/>
                </a:solidFill>
              </a:rPr>
              <a:t>Mitigating adversarial effects through randomization.</a:t>
            </a:r>
            <a:r>
              <a:rPr lang="en-US" sz="1600" dirty="0"/>
              <a:t>" ICLR </a:t>
            </a:r>
            <a:r>
              <a:rPr lang="en-US" altLang="zh-CN" sz="1600" dirty="0"/>
              <a:t>2018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FF0000"/>
                </a:solidFill>
              </a:rPr>
              <a:t>368 cites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2B72F-C34D-4667-B469-675481437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834" y="2646225"/>
            <a:ext cx="6906312" cy="320031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2E6D1-6E01-4D60-94F4-A89CD67F9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DCA04-94A1-4D6A-A5DA-4B3AE6C0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STOCHASTIC </a:t>
            </a:r>
            <a:r>
              <a:rPr lang="en-US" sz="3200" dirty="0" smtClean="0"/>
              <a:t>GRADIENTS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BA6B-3DED-4B48-B92E-5A0166CDF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Dhillon’s approach, during inference, random nodes in the DNN models are dropped.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4E7C8-0457-488B-ADB2-98D5469F52A1}"/>
              </a:ext>
            </a:extLst>
          </p:cNvPr>
          <p:cNvSpPr/>
          <p:nvPr/>
        </p:nvSpPr>
        <p:spPr>
          <a:xfrm>
            <a:off x="2731416" y="5744795"/>
            <a:ext cx="862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Dhillon et al. "Stochastic activation pruning for robust adversarial defense." ICLR 2018. 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237 cites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5E1BF-AE29-453A-8253-28FF8FBBD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21" y="2746817"/>
            <a:ext cx="4219357" cy="293050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C060-8C81-482A-92E6-CFED60FB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91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736B-C5C7-4583-9720-AFB242191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248"/>
            <a:ext cx="10515600" cy="728384"/>
          </a:xfrm>
        </p:spPr>
        <p:txBody>
          <a:bodyPr>
            <a:normAutofit/>
          </a:bodyPr>
          <a:lstStyle/>
          <a:p>
            <a:r>
              <a:rPr lang="en-US" sz="3200" dirty="0"/>
              <a:t>STOCHASTIC </a:t>
            </a:r>
            <a:r>
              <a:rPr lang="en-US" sz="3200" dirty="0" smtClean="0"/>
              <a:t>GRADIENTS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04B2C-E2A6-4228-BD4D-3495C263B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864"/>
            <a:ext cx="10610819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Liu’s approach adds </a:t>
            </a:r>
            <a:r>
              <a:rPr lang="en-US" sz="2400" dirty="0" smtClean="0"/>
              <a:t>noise layers </a:t>
            </a:r>
            <a:r>
              <a:rPr lang="en-US" sz="2400" dirty="0"/>
              <a:t>before the convolution </a:t>
            </a:r>
            <a:r>
              <a:rPr lang="en-US" sz="2400" dirty="0" smtClean="0"/>
              <a:t>layers </a:t>
            </a:r>
            <a:r>
              <a:rPr lang="en-US" sz="2400" dirty="0"/>
              <a:t>to perturb the </a:t>
            </a:r>
            <a:r>
              <a:rPr lang="en-US" sz="2400" dirty="0" smtClean="0"/>
              <a:t>inputs to </a:t>
            </a:r>
            <a:r>
              <a:rPr lang="en-US" sz="2400" dirty="0"/>
              <a:t>the CNN </a:t>
            </a:r>
            <a:r>
              <a:rPr lang="en-US" sz="2400" dirty="0" smtClean="0"/>
              <a:t>layers. 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B4D22D-15CF-4A00-9A19-EC54E74EFF36}"/>
              </a:ext>
            </a:extLst>
          </p:cNvPr>
          <p:cNvSpPr/>
          <p:nvPr/>
        </p:nvSpPr>
        <p:spPr>
          <a:xfrm>
            <a:off x="2011051" y="5973941"/>
            <a:ext cx="8396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Liu, </a:t>
            </a:r>
            <a:r>
              <a:rPr lang="en-US" dirty="0" err="1"/>
              <a:t>Xuanqing</a:t>
            </a:r>
            <a:r>
              <a:rPr lang="en-US" dirty="0"/>
              <a:t>, </a:t>
            </a:r>
            <a:r>
              <a:rPr lang="en-US" dirty="0" err="1"/>
              <a:t>Minhao</a:t>
            </a:r>
            <a:r>
              <a:rPr lang="en-US" dirty="0"/>
              <a:t> Cheng, Huan Zhang, and Cho-</a:t>
            </a:r>
            <a:r>
              <a:rPr lang="en-US" dirty="0" err="1"/>
              <a:t>Jui</a:t>
            </a:r>
            <a:r>
              <a:rPr lang="en-US" dirty="0"/>
              <a:t> Hsieh. "</a:t>
            </a:r>
            <a:r>
              <a:rPr lang="en-US" u="sng" dirty="0">
                <a:solidFill>
                  <a:srgbClr val="0070C0"/>
                </a:solidFill>
              </a:rPr>
              <a:t>Towards robust neural networks via random self-ensemble</a:t>
            </a:r>
            <a:r>
              <a:rPr lang="en-US" dirty="0"/>
              <a:t>." In ECCV, pp. 369-385. 2018.</a:t>
            </a:r>
            <a:r>
              <a:rPr lang="en-US" dirty="0">
                <a:solidFill>
                  <a:srgbClr val="FF0000"/>
                </a:solidFill>
              </a:rPr>
              <a:t> 137 cites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7F143-1F6D-4BBB-B9EA-FFAD68C0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981" y="2472260"/>
            <a:ext cx="6875153" cy="350168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24B8E-9E56-4CEC-BBAE-5134EA6D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4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ABEAE-0E16-4689-9FF4-FF2B1189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3913981"/>
          </a:xfrm>
        </p:spPr>
        <p:txBody>
          <a:bodyPr/>
          <a:lstStyle/>
          <a:p>
            <a:pPr fontAlgn="base"/>
            <a:r>
              <a:rPr lang="en-US" dirty="0">
                <a:hlinkClick r:id="rId2"/>
              </a:rPr>
              <a:t>Defense </a:t>
            </a:r>
            <a:r>
              <a:rPr lang="en-US" dirty="0" smtClean="0">
                <a:hlinkClick r:id="rId2"/>
              </a:rPr>
              <a:t>against </a:t>
            </a:r>
            <a:r>
              <a:rPr lang="en-US" dirty="0">
                <a:hlinkClick r:id="rId2"/>
              </a:rPr>
              <a:t>Adversarial Attack</a:t>
            </a:r>
            <a:r>
              <a:rPr lang="en-US" dirty="0"/>
              <a:t>. The goal of the defense is to </a:t>
            </a:r>
            <a:r>
              <a:rPr lang="en-US" dirty="0">
                <a:highlight>
                  <a:srgbClr val="FFFF00"/>
                </a:highlight>
              </a:rPr>
              <a:t>build machine learning </a:t>
            </a:r>
            <a:r>
              <a:rPr lang="en-US" dirty="0" smtClean="0">
                <a:highlight>
                  <a:srgbClr val="FFFF00"/>
                </a:highlight>
              </a:rPr>
              <a:t>models </a:t>
            </a:r>
            <a:r>
              <a:rPr lang="en-US" dirty="0">
                <a:highlight>
                  <a:srgbClr val="FFFF00"/>
                </a:highlight>
              </a:rPr>
              <a:t>which </a:t>
            </a:r>
            <a:r>
              <a:rPr lang="en-US" dirty="0" smtClean="0">
                <a:highlight>
                  <a:srgbClr val="FFFF00"/>
                </a:highlight>
              </a:rPr>
              <a:t>are</a:t>
            </a:r>
            <a:r>
              <a:rPr lang="en-US" dirty="0" smtClean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robust to adversarial </a:t>
            </a:r>
            <a:r>
              <a:rPr lang="en-US" dirty="0" smtClean="0">
                <a:highlight>
                  <a:srgbClr val="FFFF00"/>
                </a:highlight>
              </a:rPr>
              <a:t>examples</a:t>
            </a:r>
            <a:r>
              <a:rPr lang="en-US" dirty="0" smtClean="0"/>
              <a:t>, </a:t>
            </a:r>
            <a:r>
              <a:rPr lang="en-US" dirty="0"/>
              <a:t>i.e</a:t>
            </a:r>
            <a:r>
              <a:rPr lang="en-US" dirty="0" smtClean="0"/>
              <a:t>., </a:t>
            </a:r>
            <a:r>
              <a:rPr lang="en-US" dirty="0"/>
              <a:t>can classify adversarial images correctly.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E31CA-C7AD-4A7F-B5EF-73CB69624C22}"/>
              </a:ext>
            </a:extLst>
          </p:cNvPr>
          <p:cNvSpPr/>
          <p:nvPr/>
        </p:nvSpPr>
        <p:spPr>
          <a:xfrm>
            <a:off x="4069080" y="5874412"/>
            <a:ext cx="736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i="0" dirty="0">
                <a:effectLst/>
                <a:latin typeface="zeitung"/>
              </a:rPr>
              <a:t>Cited: NIPS 2017 - Defense Against Adversarial Attack workshop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64D36-A8AE-4438-95C2-E99453F9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FEE7AD-F658-4D6A-A109-EF5ACA8A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ADVERSARY’S KNOWLEDGE</a:t>
            </a:r>
          </a:p>
        </p:txBody>
      </p:sp>
    </p:spTree>
    <p:extLst>
      <p:ext uri="{BB962C8B-B14F-4D97-AF65-F5344CB8AC3E}">
        <p14:creationId xmlns:p14="http://schemas.microsoft.com/office/powerpoint/2010/main" val="2338740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EDE1-8DAE-4AD7-991E-1D368CE4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Masking/Obfuscation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F606-64D6-4B64-BB7B-874C15AC0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DEFENSIVE DISTILLATION</a:t>
            </a:r>
          </a:p>
          <a:p>
            <a:r>
              <a:rPr lang="en-US" dirty="0"/>
              <a:t>SHATTERED GRADIENTS</a:t>
            </a:r>
          </a:p>
          <a:p>
            <a:r>
              <a:rPr lang="en-US" dirty="0"/>
              <a:t>STOCHASTIC/RANDOMIZED GRADIENTS</a:t>
            </a:r>
          </a:p>
          <a:p>
            <a:r>
              <a:rPr lang="en-US" b="1" dirty="0"/>
              <a:t>EXPLODING &amp; VANISHING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943EC-9900-4A3A-830E-F429A5B27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19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E968D-E1F6-438A-9377-5BB31DB5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EXPLODING &amp; VANISHING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A9736-16C9-4119-83EA-C369D8F39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GAN </a:t>
            </a:r>
            <a:r>
              <a:rPr lang="en-US" dirty="0" smtClean="0"/>
              <a:t>to </a:t>
            </a:r>
            <a:r>
              <a:rPr lang="en-US" dirty="0"/>
              <a:t>generate a better classifier (discriminator) in detecting adversarial </a:t>
            </a:r>
            <a:r>
              <a:rPr lang="en-US" dirty="0" smtClean="0"/>
              <a:t>samples.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C4758-088A-4D6B-AAA2-4C2A2C07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744" y="2719388"/>
            <a:ext cx="7419975" cy="34575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ADB22-78FE-4715-BE21-557F6054D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777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45000-EAE3-434E-8E3D-874EAA73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8E6AE-E68F-4141-8143-911DE34E6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Lee, </a:t>
            </a:r>
            <a:r>
              <a:rPr lang="en-US" dirty="0" err="1"/>
              <a:t>Hyeungill</a:t>
            </a:r>
            <a:r>
              <a:rPr lang="en-US" dirty="0"/>
              <a:t>, </a:t>
            </a:r>
            <a:r>
              <a:rPr lang="en-US" dirty="0" err="1"/>
              <a:t>Sungyeob</a:t>
            </a:r>
            <a:r>
              <a:rPr lang="en-US" dirty="0"/>
              <a:t> Han, and </a:t>
            </a:r>
            <a:r>
              <a:rPr lang="en-US" dirty="0" err="1"/>
              <a:t>Jungwoo</a:t>
            </a:r>
            <a:r>
              <a:rPr lang="en-US" dirty="0"/>
              <a:t> Lee. "</a:t>
            </a:r>
            <a:r>
              <a:rPr lang="en-US" u="sng" dirty="0">
                <a:solidFill>
                  <a:srgbClr val="0070C0"/>
                </a:solidFill>
              </a:rPr>
              <a:t>Generative adversarial trainer: Defense to adversarial perturbations with </a:t>
            </a:r>
            <a:r>
              <a:rPr lang="en-US" u="sng" dirty="0" smtClean="0">
                <a:solidFill>
                  <a:srgbClr val="0070C0"/>
                </a:solidFill>
              </a:rPr>
              <a:t>GAN</a:t>
            </a:r>
            <a:r>
              <a:rPr lang="en-US" dirty="0" smtClean="0"/>
              <a:t>."</a:t>
            </a:r>
            <a:r>
              <a:rPr lang="en-US" dirty="0"/>
              <a:t> </a:t>
            </a:r>
            <a:r>
              <a:rPr lang="en-US" i="1" dirty="0" err="1"/>
              <a:t>arXiv</a:t>
            </a:r>
            <a:r>
              <a:rPr lang="en-US" i="1" dirty="0"/>
              <a:t> preprint arXiv:1705.03387</a:t>
            </a:r>
            <a:r>
              <a:rPr lang="en-US" dirty="0"/>
              <a:t> (2017). </a:t>
            </a:r>
            <a:r>
              <a:rPr lang="en-US" dirty="0">
                <a:solidFill>
                  <a:srgbClr val="FF0000"/>
                </a:solidFill>
              </a:rPr>
              <a:t>82 cites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2E9C1-5BEF-47CA-A5A3-BC7F7A56A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30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54DD00-8EAB-47EF-80B1-5B2990A6E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307" y="845331"/>
            <a:ext cx="9448775" cy="5647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449E20-1381-4691-A74F-EF1EE2E2AE94}"/>
              </a:ext>
            </a:extLst>
          </p:cNvPr>
          <p:cNvSpPr/>
          <p:nvPr/>
        </p:nvSpPr>
        <p:spPr>
          <a:xfrm>
            <a:off x="932233" y="253972"/>
            <a:ext cx="10327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2929"/>
                </a:solidFill>
                <a:latin typeface="charter"/>
              </a:rPr>
              <a:t>Both the classifier and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the generator are trained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in step to improve each other and eventually the classifier will get better and better in </a:t>
            </a:r>
            <a:r>
              <a:rPr lang="en-US" dirty="0" smtClean="0">
                <a:solidFill>
                  <a:srgbClr val="292929"/>
                </a:solidFill>
                <a:latin typeface="charter"/>
              </a:rPr>
              <a:t>discriminating </a:t>
            </a:r>
            <a:r>
              <a:rPr lang="en-US" dirty="0">
                <a:solidFill>
                  <a:srgbClr val="292929"/>
                </a:solidFill>
                <a:latin typeface="charter"/>
              </a:rPr>
              <a:t>adversarial samples.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11950-6A33-43E5-9CC6-C127D9927ED3}"/>
              </a:ext>
            </a:extLst>
          </p:cNvPr>
          <p:cNvSpPr/>
          <p:nvPr/>
        </p:nvSpPr>
        <p:spPr>
          <a:xfrm>
            <a:off x="2432115" y="4224721"/>
            <a:ext cx="4317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1. computes the gradient of the classifier output  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15057D-3312-4A47-B2B8-F53BECAC9EEA}"/>
              </a:ext>
            </a:extLst>
          </p:cNvPr>
          <p:cNvSpPr/>
          <p:nvPr/>
        </p:nvSpPr>
        <p:spPr>
          <a:xfrm>
            <a:off x="2337847" y="4778522"/>
            <a:ext cx="6689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92929"/>
                </a:solidFill>
                <a:latin typeface="charter"/>
              </a:rPr>
              <a:t>2. </a:t>
            </a:r>
            <a:r>
              <a:rPr lang="en-US" sz="1600" dirty="0" smtClean="0">
                <a:solidFill>
                  <a:srgbClr val="292929"/>
                </a:solidFill>
                <a:latin typeface="charter"/>
              </a:rPr>
              <a:t>used </a:t>
            </a:r>
            <a:r>
              <a:rPr lang="en-US" sz="1600" dirty="0">
                <a:solidFill>
                  <a:srgbClr val="292929"/>
                </a:solidFill>
                <a:latin typeface="charter"/>
              </a:rPr>
              <a:t>as </a:t>
            </a:r>
            <a:r>
              <a:rPr lang="en-US" sz="1600" dirty="0" smtClean="0">
                <a:solidFill>
                  <a:srgbClr val="292929"/>
                </a:solidFill>
                <a:latin typeface="charter"/>
              </a:rPr>
              <a:t>input </a:t>
            </a:r>
            <a:r>
              <a:rPr lang="en-US" sz="1600" dirty="0">
                <a:solidFill>
                  <a:srgbClr val="292929"/>
                </a:solidFill>
                <a:latin typeface="charter"/>
              </a:rPr>
              <a:t>to the </a:t>
            </a:r>
            <a:r>
              <a:rPr lang="en-US" sz="1600" dirty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generator to create adversarial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perturbation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02621-CA53-4FF9-81D5-9880890CA36E}"/>
              </a:ext>
            </a:extLst>
          </p:cNvPr>
          <p:cNvSpPr/>
          <p:nvPr/>
        </p:nvSpPr>
        <p:spPr>
          <a:xfrm>
            <a:off x="227480" y="1923728"/>
            <a:ext cx="31577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train to discriminate against the real and the </a:t>
            </a:r>
            <a:r>
              <a:rPr lang="en-US" sz="1600" dirty="0" smtClean="0">
                <a:solidFill>
                  <a:srgbClr val="292929"/>
                </a:solidFill>
                <a:highlight>
                  <a:srgbClr val="FFFF00"/>
                </a:highlight>
                <a:latin typeface="charter"/>
              </a:rPr>
              <a:t>perturbed inputs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A20B4E-F52D-400D-B652-3FB8FF76EF15}"/>
              </a:ext>
            </a:extLst>
          </p:cNvPr>
          <p:cNvSpPr/>
          <p:nvPr/>
        </p:nvSpPr>
        <p:spPr>
          <a:xfrm>
            <a:off x="5936137" y="1843216"/>
            <a:ext cx="26984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92929"/>
                </a:solidFill>
                <a:latin typeface="charter"/>
              </a:rPr>
              <a:t>backpropagated to the generator to learn how to create better attacks</a:t>
            </a:r>
            <a:endParaRPr lang="en-US" sz="16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3A94ACF-97DA-48AA-9878-FDD5CDF7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7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20CC-52A2-47FC-93BB-6E031E0F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 of Gradient Masking/Obfuscation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4160-34DA-4E94-A892-5ED81A419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weakness of the gradient masking strategy is that: it can only “confound” the adversaries, but it cannot eliminate the existence of adversarial examples.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B8A039-7C19-44C1-BA57-528A55270897}"/>
              </a:ext>
            </a:extLst>
          </p:cNvPr>
          <p:cNvSpPr/>
          <p:nvPr/>
        </p:nvSpPr>
        <p:spPr>
          <a:xfrm>
            <a:off x="2818614" y="5727125"/>
            <a:ext cx="8535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Carlini</a:t>
            </a:r>
            <a:r>
              <a:rPr lang="en-US" sz="1600" dirty="0"/>
              <a:t>, N. and Wagner, D. </a:t>
            </a:r>
            <a:r>
              <a:rPr lang="en-US" sz="1600" u="sng" dirty="0">
                <a:solidFill>
                  <a:srgbClr val="0070C0"/>
                </a:solidFill>
              </a:rPr>
              <a:t>Towards evaluating the robustness of neural networks</a:t>
            </a:r>
            <a:r>
              <a:rPr lang="en-US" sz="1600" dirty="0"/>
              <a:t>. In 2017 IEEE Symposium on Security and Privacy (SP), pp. 39–57. IEEE, </a:t>
            </a:r>
            <a:r>
              <a:rPr lang="en-US" sz="1600" dirty="0">
                <a:solidFill>
                  <a:srgbClr val="FF0000"/>
                </a:solidFill>
              </a:rPr>
              <a:t>2758 cites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2C4C8-2766-4B2B-9C3B-B3BC0E559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89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E986-2A00-4C51-9683-F6AC65FC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98293-0058-49BE-A9AC-2260E994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ADVERSARIAL (RE)TRAINING</a:t>
            </a:r>
          </a:p>
          <a:p>
            <a:r>
              <a:rPr lang="en-US" dirty="0"/>
              <a:t>PROVABLE DEFENSES</a:t>
            </a:r>
            <a:endParaRPr lang="en-US" b="1" dirty="0"/>
          </a:p>
          <a:p>
            <a:r>
              <a:rPr lang="en-US" dirty="0"/>
              <a:t>REGULARIZATION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C9C8-3299-4049-90E5-80FBF9E2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0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E610-2F80-404A-BC6B-6797908E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Adversarial (Re)training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DD4B-08A4-4E88-9D33-3DA108341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19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Concept: Feeding generated adversarial examples </a:t>
            </a:r>
            <a:r>
              <a:rPr lang="en-US" dirty="0" smtClean="0"/>
              <a:t>when </a:t>
            </a:r>
            <a:r>
              <a:rPr lang="en-US" dirty="0"/>
              <a:t>training </a:t>
            </a:r>
            <a:r>
              <a:rPr lang="en-US" dirty="0" smtClean="0"/>
              <a:t>a model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D7499-143D-493C-9BE8-7336F85E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67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43E8D-0006-4560-A8A1-94F067BD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Adversarial (Re)training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9FB9-0FCA-49EE-B6DE-78E6C43EA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Tramèr</a:t>
            </a:r>
            <a:r>
              <a:rPr lang="en-US" dirty="0"/>
              <a:t>, Florian, Alexey </a:t>
            </a:r>
            <a:r>
              <a:rPr lang="en-US" dirty="0" err="1"/>
              <a:t>Kurakin</a:t>
            </a:r>
            <a:r>
              <a:rPr lang="en-US" dirty="0"/>
              <a:t>, Nicolas </a:t>
            </a:r>
            <a:r>
              <a:rPr lang="en-US" dirty="0" err="1"/>
              <a:t>Papernot</a:t>
            </a:r>
            <a:r>
              <a:rPr lang="en-US" dirty="0"/>
              <a:t>, Ian Goodfellow, Dan </a:t>
            </a:r>
            <a:r>
              <a:rPr lang="en-US" dirty="0" err="1"/>
              <a:t>Boneh</a:t>
            </a:r>
            <a:r>
              <a:rPr lang="en-US" dirty="0"/>
              <a:t>, and Patrick McDaniel. "</a:t>
            </a:r>
            <a:r>
              <a:rPr lang="en-US" u="sng" dirty="0">
                <a:solidFill>
                  <a:srgbClr val="0070C0"/>
                </a:solidFill>
              </a:rPr>
              <a:t>Ensemble adversarial training: Attacks and defenses</a:t>
            </a:r>
            <a:r>
              <a:rPr lang="en-US" dirty="0"/>
              <a:t>." </a:t>
            </a:r>
            <a:r>
              <a:rPr lang="en-US" i="1" dirty="0" err="1"/>
              <a:t>arXiv</a:t>
            </a:r>
            <a:r>
              <a:rPr lang="en-US" i="1" dirty="0"/>
              <a:t> preprint arXiv:1705.07204</a:t>
            </a:r>
            <a:r>
              <a:rPr lang="en-US" dirty="0"/>
              <a:t> (2017). </a:t>
            </a:r>
            <a:r>
              <a:rPr lang="en-US" dirty="0">
                <a:solidFill>
                  <a:srgbClr val="FF0000"/>
                </a:solidFill>
              </a:rPr>
              <a:t>1027 cites Google Brain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E5633-0C75-4747-88B1-757D105D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06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B57D-53D5-4FC5-9557-67B416747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6449"/>
            <a:ext cx="10515600" cy="27983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Method: </a:t>
            </a:r>
            <a:r>
              <a:rPr lang="en-US" dirty="0"/>
              <a:t>The </a:t>
            </a:r>
            <a:r>
              <a:rPr lang="en-US" dirty="0" smtClean="0"/>
              <a:t>authors </a:t>
            </a:r>
            <a:r>
              <a:rPr lang="en-US" dirty="0"/>
              <a:t>introduced an adversarial training method based on </a:t>
            </a:r>
            <a:r>
              <a:rPr lang="en-US" b="1" dirty="0">
                <a:highlight>
                  <a:srgbClr val="FFFF00"/>
                </a:highlight>
              </a:rPr>
              <a:t>Transferability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in Adversarial Images. It </a:t>
            </a:r>
            <a:r>
              <a:rPr lang="en-US" dirty="0" smtClean="0"/>
              <a:t>protects </a:t>
            </a:r>
            <a:r>
              <a:rPr lang="en-US" dirty="0"/>
              <a:t>CNN models against single-step attacks and can be also applied to large </a:t>
            </a:r>
            <a:r>
              <a:rPr lang="en-US" dirty="0" smtClean="0"/>
              <a:t>datasets, </a:t>
            </a:r>
            <a:r>
              <a:rPr lang="en-US" dirty="0"/>
              <a:t>such as ImageNet.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Results: The model won the first round of the NIPS 2017 competition on Defenses against Adversarial Attacks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79473D-F6B6-43C1-A13F-13202FCF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Ensemble </a:t>
            </a:r>
            <a:r>
              <a:rPr lang="en-US" sz="3200" dirty="0" smtClean="0"/>
              <a:t>Adversarial </a:t>
            </a:r>
            <a:r>
              <a:rPr lang="en-US" sz="3200" dirty="0"/>
              <a:t>T</a:t>
            </a:r>
            <a:r>
              <a:rPr lang="en-US" sz="3200" dirty="0" smtClean="0"/>
              <a:t>raining</a:t>
            </a:r>
            <a:endParaRPr lang="en-US" sz="32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64397A8-E8A7-473D-B265-E07E9BD0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00" y="4212374"/>
            <a:ext cx="5439676" cy="238341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CC6A88-6100-4B11-A1EF-871DF5F5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207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78E5-4D25-4E99-B73F-8F4349DA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Transferability</a:t>
            </a:r>
            <a:r>
              <a:rPr lang="en-US" sz="3200" dirty="0"/>
              <a:t> in Adversarial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E0C8F-8F90-4F7A-9914-DC87B0CEB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048"/>
            <a:ext cx="10515600" cy="11909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Concept: The adversarial images generated to target one victim model also have a high probability of misleading other models.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460C1-BCCA-494B-882A-5F5ED2A5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8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B0CA-A7CC-45E5-825A-ED99320B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1541-2FF5-4F8E-A049-E8C5E6D46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dirty="0">
                <a:hlinkClick r:id="rId2"/>
              </a:rPr>
              <a:t>Non-targeted Adversarial Attack</a:t>
            </a:r>
            <a:r>
              <a:rPr lang="en-US" dirty="0"/>
              <a:t>. The goal of the non-targeted attack is to slightly modify </a:t>
            </a:r>
            <a:r>
              <a:rPr lang="en-US" dirty="0" smtClean="0"/>
              <a:t>a source </a:t>
            </a:r>
            <a:r>
              <a:rPr lang="en-US" dirty="0"/>
              <a:t>image in a way </a:t>
            </a:r>
            <a:r>
              <a:rPr lang="en-US" dirty="0" smtClean="0"/>
              <a:t>that the </a:t>
            </a:r>
            <a:r>
              <a:rPr lang="en-US" dirty="0">
                <a:highlight>
                  <a:srgbClr val="FFFF00"/>
                </a:highlight>
              </a:rPr>
              <a:t>image will be classified incorrectly </a:t>
            </a:r>
            <a:r>
              <a:rPr lang="en-US" dirty="0"/>
              <a:t>by </a:t>
            </a:r>
            <a:r>
              <a:rPr lang="en-US" dirty="0" smtClean="0"/>
              <a:t>a generally </a:t>
            </a:r>
            <a:r>
              <a:rPr lang="en-US" dirty="0"/>
              <a:t>unknown machine learning classifier.</a:t>
            </a:r>
          </a:p>
          <a:p>
            <a:pPr marL="0" indent="0" fontAlgn="base">
              <a:buNone/>
            </a:pPr>
            <a:r>
              <a:rPr lang="en-US" dirty="0">
                <a:hlinkClick r:id="rId3"/>
              </a:rPr>
              <a:t>Targeted Adversarial Attack</a:t>
            </a:r>
            <a:r>
              <a:rPr lang="en-US" dirty="0"/>
              <a:t>. The goal of the targeted attack is to slightly modify </a:t>
            </a:r>
            <a:r>
              <a:rPr lang="en-US" dirty="0" smtClean="0"/>
              <a:t>a source </a:t>
            </a:r>
            <a:r>
              <a:rPr lang="en-US" dirty="0"/>
              <a:t>image in a way </a:t>
            </a:r>
            <a:r>
              <a:rPr lang="en-US" dirty="0" smtClean="0"/>
              <a:t>that the </a:t>
            </a:r>
            <a:r>
              <a:rPr lang="en-US" dirty="0">
                <a:highlight>
                  <a:srgbClr val="FFFF00"/>
                </a:highlight>
              </a:rPr>
              <a:t>image will be classified as specified target class</a:t>
            </a:r>
            <a:r>
              <a:rPr lang="en-US" dirty="0"/>
              <a:t> by </a:t>
            </a:r>
            <a:r>
              <a:rPr lang="en-US" dirty="0" smtClean="0"/>
              <a:t>a generally </a:t>
            </a:r>
            <a:r>
              <a:rPr lang="en-US" dirty="0"/>
              <a:t>unknown machine learning classifier.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D0B919-CCCC-4DC9-938B-15E29416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37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BF93AF1-B7CE-43CF-91D6-782BB50CDB7B}"/>
              </a:ext>
            </a:extLst>
          </p:cNvPr>
          <p:cNvSpPr/>
          <p:nvPr/>
        </p:nvSpPr>
        <p:spPr>
          <a:xfrm>
            <a:off x="6775516" y="2533267"/>
            <a:ext cx="708583" cy="40600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6CA4-4D12-4EC1-B161-7521DCDD7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61" y="700787"/>
            <a:ext cx="10515600" cy="1552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ensemble adverbial training is based on </a:t>
            </a:r>
            <a:r>
              <a:rPr lang="en-US" sz="2400" dirty="0" smtClean="0"/>
              <a:t>the property </a:t>
            </a:r>
            <a:r>
              <a:rPr lang="en-US" sz="2400" dirty="0"/>
              <a:t>of </a:t>
            </a:r>
            <a:r>
              <a:rPr lang="en-US" sz="2400" dirty="0">
                <a:highlight>
                  <a:srgbClr val="FFFF00"/>
                </a:highlight>
              </a:rPr>
              <a:t>Transferability </a:t>
            </a:r>
            <a:r>
              <a:rPr lang="en-US" sz="2400" dirty="0"/>
              <a:t>in adversarial images</a:t>
            </a:r>
            <a:r>
              <a:rPr lang="en-US" sz="2400" dirty="0"/>
              <a:t>. </a:t>
            </a:r>
            <a:r>
              <a:rPr lang="en-US" sz="2400" dirty="0"/>
              <a:t>The main approach is to augment the classifier’s training set with adversarial examples crafted from other pre-trained </a:t>
            </a:r>
            <a:r>
              <a:rPr lang="en-US" sz="2400" dirty="0" smtClean="0"/>
              <a:t>classifiers.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30BC71-D7DD-4576-A250-0B33843366A9}"/>
              </a:ext>
            </a:extLst>
          </p:cNvPr>
          <p:cNvSpPr/>
          <p:nvPr/>
        </p:nvSpPr>
        <p:spPr>
          <a:xfrm>
            <a:off x="2828041" y="2728305"/>
            <a:ext cx="1838227" cy="725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EFA16B-EEEC-42EA-A115-639F0E191F33}"/>
              </a:ext>
            </a:extLst>
          </p:cNvPr>
          <p:cNvSpPr/>
          <p:nvPr/>
        </p:nvSpPr>
        <p:spPr>
          <a:xfrm>
            <a:off x="2828040" y="3815562"/>
            <a:ext cx="1838227" cy="725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809EC7-8155-4D78-B93D-C383EB530FFB}"/>
              </a:ext>
            </a:extLst>
          </p:cNvPr>
          <p:cNvSpPr/>
          <p:nvPr/>
        </p:nvSpPr>
        <p:spPr>
          <a:xfrm>
            <a:off x="2828040" y="5011163"/>
            <a:ext cx="1838227" cy="725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67E546-84E5-4A01-AAB3-9733EB82DC65}"/>
              </a:ext>
            </a:extLst>
          </p:cNvPr>
          <p:cNvSpPr txBox="1"/>
          <p:nvPr/>
        </p:nvSpPr>
        <p:spPr>
          <a:xfrm>
            <a:off x="1668545" y="2905058"/>
            <a:ext cx="5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 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B82177-90C4-49F3-88E9-A03DEAAA53DD}"/>
              </a:ext>
            </a:extLst>
          </p:cNvPr>
          <p:cNvCxnSpPr>
            <a:cxnSpLocks/>
          </p:cNvCxnSpPr>
          <p:nvPr/>
        </p:nvCxnSpPr>
        <p:spPr>
          <a:xfrm>
            <a:off x="2187019" y="3095951"/>
            <a:ext cx="3676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D72ABB-BF55-4785-B894-46C932D430EA}"/>
              </a:ext>
            </a:extLst>
          </p:cNvPr>
          <p:cNvSpPr txBox="1"/>
          <p:nvPr/>
        </p:nvSpPr>
        <p:spPr>
          <a:xfrm>
            <a:off x="1668545" y="3962431"/>
            <a:ext cx="5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  <a:r>
              <a:rPr lang="en-US" dirty="0"/>
              <a:t>  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CEE25F-ACD2-4FA5-A47C-ACAB3489FE16}"/>
              </a:ext>
            </a:extLst>
          </p:cNvPr>
          <p:cNvCxnSpPr>
            <a:cxnSpLocks/>
          </p:cNvCxnSpPr>
          <p:nvPr/>
        </p:nvCxnSpPr>
        <p:spPr>
          <a:xfrm>
            <a:off x="2187019" y="4153324"/>
            <a:ext cx="3676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9EC32B-1013-481B-9327-B830084D39FB}"/>
              </a:ext>
            </a:extLst>
          </p:cNvPr>
          <p:cNvSpPr txBox="1"/>
          <p:nvPr/>
        </p:nvSpPr>
        <p:spPr>
          <a:xfrm>
            <a:off x="1668545" y="5204469"/>
            <a:ext cx="5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</a:t>
            </a:r>
            <a:r>
              <a:rPr lang="en-US" dirty="0"/>
              <a:t> 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F9B4DE-6AD6-4EB7-99E3-A29F07F8BC2F}"/>
              </a:ext>
            </a:extLst>
          </p:cNvPr>
          <p:cNvCxnSpPr>
            <a:cxnSpLocks/>
          </p:cNvCxnSpPr>
          <p:nvPr/>
        </p:nvCxnSpPr>
        <p:spPr>
          <a:xfrm>
            <a:off x="2187019" y="5395362"/>
            <a:ext cx="3676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1B8691-00A0-424B-912A-61A6456E0A29}"/>
              </a:ext>
            </a:extLst>
          </p:cNvPr>
          <p:cNvCxnSpPr/>
          <p:nvPr/>
        </p:nvCxnSpPr>
        <p:spPr>
          <a:xfrm flipH="1">
            <a:off x="4732256" y="2533268"/>
            <a:ext cx="311084" cy="253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DE1273-4E07-4078-BEC2-EB5B61EBCF6A}"/>
              </a:ext>
            </a:extLst>
          </p:cNvPr>
          <p:cNvSpPr txBox="1"/>
          <p:nvPr/>
        </p:nvSpPr>
        <p:spPr>
          <a:xfrm>
            <a:off x="5043340" y="2313526"/>
            <a:ext cx="149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FGSM Attack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902B53-D5F1-4C79-941A-16DC5065B43B}"/>
              </a:ext>
            </a:extLst>
          </p:cNvPr>
          <p:cNvCxnSpPr/>
          <p:nvPr/>
        </p:nvCxnSpPr>
        <p:spPr>
          <a:xfrm flipH="1">
            <a:off x="4732256" y="3665972"/>
            <a:ext cx="311084" cy="253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F1A2EA-43A6-4B74-AC43-0556F001320B}"/>
              </a:ext>
            </a:extLst>
          </p:cNvPr>
          <p:cNvSpPr txBox="1"/>
          <p:nvPr/>
        </p:nvSpPr>
        <p:spPr>
          <a:xfrm>
            <a:off x="5043340" y="3446230"/>
            <a:ext cx="149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FGSM Attack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0AC4DFE-E4C1-4958-B6EB-6030CC73D6A7}"/>
              </a:ext>
            </a:extLst>
          </p:cNvPr>
          <p:cNvCxnSpPr/>
          <p:nvPr/>
        </p:nvCxnSpPr>
        <p:spPr>
          <a:xfrm flipH="1">
            <a:off x="4751110" y="4914870"/>
            <a:ext cx="311084" cy="2531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60F3B43-9D8D-47E9-B70D-3FFB4894EDE5}"/>
              </a:ext>
            </a:extLst>
          </p:cNvPr>
          <p:cNvSpPr txBox="1"/>
          <p:nvPr/>
        </p:nvSpPr>
        <p:spPr>
          <a:xfrm>
            <a:off x="5062194" y="4695128"/>
            <a:ext cx="149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FGSM Attack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D3EF11-4514-4713-B55F-726F0EF363B4}"/>
              </a:ext>
            </a:extLst>
          </p:cNvPr>
          <p:cNvCxnSpPr>
            <a:cxnSpLocks/>
          </p:cNvCxnSpPr>
          <p:nvPr/>
        </p:nvCxnSpPr>
        <p:spPr>
          <a:xfrm>
            <a:off x="4941217" y="3095951"/>
            <a:ext cx="17141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B57A765-F252-4EA3-8479-C052484601EF}"/>
              </a:ext>
            </a:extLst>
          </p:cNvPr>
          <p:cNvSpPr txBox="1"/>
          <p:nvPr/>
        </p:nvSpPr>
        <p:spPr>
          <a:xfrm>
            <a:off x="6817150" y="2905058"/>
            <a:ext cx="70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 adv</a:t>
            </a:r>
            <a:r>
              <a:rPr lang="en-US" dirty="0"/>
              <a:t> 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D96DD1-C57A-4C75-9B70-FCB9A30C8C62}"/>
              </a:ext>
            </a:extLst>
          </p:cNvPr>
          <p:cNvCxnSpPr>
            <a:cxnSpLocks/>
          </p:cNvCxnSpPr>
          <p:nvPr/>
        </p:nvCxnSpPr>
        <p:spPr>
          <a:xfrm>
            <a:off x="4941217" y="4153324"/>
            <a:ext cx="17141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C45B6E1-3EF1-4A05-BCF4-1F0F52FE49BE}"/>
              </a:ext>
            </a:extLst>
          </p:cNvPr>
          <p:cNvSpPr txBox="1"/>
          <p:nvPr/>
        </p:nvSpPr>
        <p:spPr>
          <a:xfrm>
            <a:off x="6817150" y="3962431"/>
            <a:ext cx="70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 adv</a:t>
            </a:r>
            <a:r>
              <a:rPr lang="en-US" dirty="0"/>
              <a:t>  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391C42-EBC5-404B-9828-3196AEC896A3}"/>
              </a:ext>
            </a:extLst>
          </p:cNvPr>
          <p:cNvCxnSpPr>
            <a:cxnSpLocks/>
          </p:cNvCxnSpPr>
          <p:nvPr/>
        </p:nvCxnSpPr>
        <p:spPr>
          <a:xfrm>
            <a:off x="4941217" y="5395362"/>
            <a:ext cx="171410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95357FE-740D-46DD-93C2-4CDA32371155}"/>
              </a:ext>
            </a:extLst>
          </p:cNvPr>
          <p:cNvSpPr txBox="1"/>
          <p:nvPr/>
        </p:nvSpPr>
        <p:spPr>
          <a:xfrm>
            <a:off x="6817150" y="5204469"/>
            <a:ext cx="70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3 adv</a:t>
            </a:r>
            <a:r>
              <a:rPr lang="en-US" dirty="0"/>
              <a:t> 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CEE625-03BE-4045-9AAF-407C23C4DE11}"/>
              </a:ext>
            </a:extLst>
          </p:cNvPr>
          <p:cNvSpPr txBox="1"/>
          <p:nvPr/>
        </p:nvSpPr>
        <p:spPr>
          <a:xfrm>
            <a:off x="6965625" y="6149322"/>
            <a:ext cx="51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  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B480AA2-19BB-433A-B2C3-9FB4C32203DD}"/>
              </a:ext>
            </a:extLst>
          </p:cNvPr>
          <p:cNvSpPr/>
          <p:nvPr/>
        </p:nvSpPr>
        <p:spPr>
          <a:xfrm>
            <a:off x="8444846" y="3822632"/>
            <a:ext cx="1670115" cy="7258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Model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F479FC4-B821-4D05-923E-BBDAE57F2771}"/>
              </a:ext>
            </a:extLst>
          </p:cNvPr>
          <p:cNvCxnSpPr>
            <a:cxnSpLocks/>
          </p:cNvCxnSpPr>
          <p:nvPr/>
        </p:nvCxnSpPr>
        <p:spPr>
          <a:xfrm>
            <a:off x="7835246" y="4196562"/>
            <a:ext cx="3676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7165BE-65C7-4EF6-94A7-1F9BFFDC6CFF}"/>
              </a:ext>
            </a:extLst>
          </p:cNvPr>
          <p:cNvCxnSpPr>
            <a:cxnSpLocks/>
          </p:cNvCxnSpPr>
          <p:nvPr/>
        </p:nvCxnSpPr>
        <p:spPr>
          <a:xfrm>
            <a:off x="10353774" y="4176954"/>
            <a:ext cx="36764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2B83E8A-C906-4B0B-8AB9-71BA9573A0C0}"/>
              </a:ext>
            </a:extLst>
          </p:cNvPr>
          <p:cNvSpPr txBox="1"/>
          <p:nvPr/>
        </p:nvSpPr>
        <p:spPr>
          <a:xfrm>
            <a:off x="10959449" y="3992288"/>
            <a:ext cx="36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zh-CN" altLang="en-US" dirty="0"/>
              <a:t>‘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62816C-F74A-4596-8BCB-AFCBCCB88015}"/>
              </a:ext>
            </a:extLst>
          </p:cNvPr>
          <p:cNvSpPr txBox="1"/>
          <p:nvPr/>
        </p:nvSpPr>
        <p:spPr>
          <a:xfrm>
            <a:off x="970961" y="6149327"/>
            <a:ext cx="158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 = X</a:t>
            </a:r>
            <a:r>
              <a:rPr lang="en-US" altLang="zh-CN" baseline="-25000" dirty="0"/>
              <a:t>1</a:t>
            </a:r>
            <a:r>
              <a:rPr lang="en-US" altLang="zh-CN" dirty="0"/>
              <a:t> = X</a:t>
            </a:r>
            <a:r>
              <a:rPr lang="en-US" altLang="zh-CN" baseline="-25000" dirty="0"/>
              <a:t>2</a:t>
            </a:r>
            <a:r>
              <a:rPr lang="en-US" altLang="zh-CN" dirty="0"/>
              <a:t> = X</a:t>
            </a:r>
            <a:r>
              <a:rPr lang="en-US" altLang="zh-CN" baseline="-25000" dirty="0"/>
              <a:t>3</a:t>
            </a:r>
            <a:endParaRPr lang="en-US" baseline="-25000" dirty="0"/>
          </a:p>
        </p:txBody>
      </p:sp>
      <p:sp>
        <p:nvSpPr>
          <p:cNvPr id="39" name="Plus Sign 38">
            <a:extLst>
              <a:ext uri="{FF2B5EF4-FFF2-40B4-BE49-F238E27FC236}">
                <a16:creationId xmlns:a16="http://schemas.microsoft.com/office/drawing/2014/main" id="{F6EC2263-3927-4420-8E95-1BD10E38225D}"/>
              </a:ext>
            </a:extLst>
          </p:cNvPr>
          <p:cNvSpPr/>
          <p:nvPr/>
        </p:nvSpPr>
        <p:spPr>
          <a:xfrm>
            <a:off x="6959734" y="3422739"/>
            <a:ext cx="336612" cy="288005"/>
          </a:xfrm>
          <a:prstGeom prst="mathPlus">
            <a:avLst>
              <a:gd name="adj1" fmla="val 6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lus Sign 39">
            <a:extLst>
              <a:ext uri="{FF2B5EF4-FFF2-40B4-BE49-F238E27FC236}">
                <a16:creationId xmlns:a16="http://schemas.microsoft.com/office/drawing/2014/main" id="{1B33884F-0E1D-454F-BE03-DA90C1A5E87C}"/>
              </a:ext>
            </a:extLst>
          </p:cNvPr>
          <p:cNvSpPr/>
          <p:nvPr/>
        </p:nvSpPr>
        <p:spPr>
          <a:xfrm>
            <a:off x="6959732" y="4583450"/>
            <a:ext cx="336613" cy="331420"/>
          </a:xfrm>
          <a:prstGeom prst="mathPlus">
            <a:avLst>
              <a:gd name="adj1" fmla="val 6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8D8E19BC-73A7-4759-B85D-CAAB479436A2}"/>
              </a:ext>
            </a:extLst>
          </p:cNvPr>
          <p:cNvSpPr/>
          <p:nvPr/>
        </p:nvSpPr>
        <p:spPr>
          <a:xfrm>
            <a:off x="6959732" y="5730012"/>
            <a:ext cx="336613" cy="284804"/>
          </a:xfrm>
          <a:prstGeom prst="mathPlus">
            <a:avLst>
              <a:gd name="adj1" fmla="val 6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FE7815-41F9-4B8E-9188-37452DD25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334"/>
            <a:ext cx="2743200" cy="365125"/>
          </a:xfrm>
        </p:spPr>
        <p:txBody>
          <a:bodyPr/>
          <a:lstStyle/>
          <a:p>
            <a:fld id="{16064723-6F66-4FBE-9ECD-A7D0ED97CD7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62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E986-2A00-4C51-9683-F6AC65FC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98293-0058-49BE-A9AC-2260E994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ADVERSARIAL (RE)TRAINING</a:t>
            </a:r>
          </a:p>
          <a:p>
            <a:r>
              <a:rPr lang="en-US" b="1" dirty="0"/>
              <a:t>REGULARIZATION METHODS</a:t>
            </a:r>
          </a:p>
          <a:p>
            <a:r>
              <a:rPr lang="en-US" dirty="0"/>
              <a:t>PROVABLE DEFENSES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5F46A-278F-410C-9A9C-1AAAF7ED0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51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BA365-D99A-4127-BAC4-DE90C765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Regularization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6E52-6D24-48F6-8D9C-DF1695040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Zhang et al. "</a:t>
            </a: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Theoretically principled trade-off between robustness and accuracy</a:t>
            </a:r>
            <a:r>
              <a:rPr lang="en-US" dirty="0"/>
              <a:t>." </a:t>
            </a:r>
            <a:r>
              <a:rPr lang="en-US" i="1" dirty="0" err="1"/>
              <a:t>arXiv</a:t>
            </a:r>
            <a:r>
              <a:rPr lang="en-US" i="1" dirty="0"/>
              <a:t> preprint arXiv:1901.08573</a:t>
            </a:r>
            <a:r>
              <a:rPr lang="en-US" dirty="0"/>
              <a:t> (2019). </a:t>
            </a:r>
            <a:r>
              <a:rPr lang="en-US" dirty="0">
                <a:solidFill>
                  <a:srgbClr val="FF0000"/>
                </a:solidFill>
              </a:rPr>
              <a:t>333 cites CMU, Berkeley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6E031-CD1C-45B6-861D-A895D29C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037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213BA-EAB0-4373-8D7C-C5694ADD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9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Problem: </a:t>
            </a:r>
            <a:r>
              <a:rPr lang="en-US" dirty="0"/>
              <a:t>The </a:t>
            </a:r>
            <a:r>
              <a:rPr lang="en-US" dirty="0" smtClean="0"/>
              <a:t>trade-off </a:t>
            </a:r>
            <a:r>
              <a:rPr lang="en-US" dirty="0"/>
              <a:t>between DNNs robustness and accuracy.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Method: </a:t>
            </a:r>
            <a:r>
              <a:rPr lang="en-US" dirty="0"/>
              <a:t>The </a:t>
            </a:r>
            <a:r>
              <a:rPr lang="en-US" dirty="0" smtClean="0"/>
              <a:t>authors </a:t>
            </a:r>
            <a:r>
              <a:rPr lang="en-US" dirty="0"/>
              <a:t>proposed a </a:t>
            </a:r>
            <a:r>
              <a:rPr lang="en-US" dirty="0" smtClean="0"/>
              <a:t>surrogate-loss </a:t>
            </a:r>
            <a:r>
              <a:rPr lang="en-US" dirty="0"/>
              <a:t>that </a:t>
            </a:r>
            <a:r>
              <a:rPr lang="en-US" dirty="0" smtClean="0"/>
              <a:t>evaluates </a:t>
            </a:r>
            <a:r>
              <a:rPr lang="en-US" dirty="0"/>
              <a:t>the </a:t>
            </a:r>
            <a:r>
              <a:rPr lang="en-US" dirty="0" smtClean="0"/>
              <a:t>trade-off </a:t>
            </a:r>
            <a:r>
              <a:rPr lang="en-US" dirty="0"/>
              <a:t>between robustness against accuracy.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Results: </a:t>
            </a:r>
            <a:r>
              <a:rPr lang="en-US" dirty="0" smtClean="0"/>
              <a:t>Won </a:t>
            </a:r>
            <a:r>
              <a:rPr lang="en-US" dirty="0"/>
              <a:t>the 1st place out of ~2,000 submissions on </a:t>
            </a:r>
            <a:r>
              <a:rPr lang="en-US" dirty="0" err="1"/>
              <a:t>NeurIPS</a:t>
            </a:r>
            <a:r>
              <a:rPr lang="en-US" dirty="0"/>
              <a:t> 2018 Adversarial Vision Challenge.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CC438-F341-45C4-B184-F58ED2C7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Theoretically principled trade-off between robustness and accuracy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0FC64-CBB9-4E86-8E0D-8567B5E4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5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84E14-8BBE-4698-9582-6EA8475C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E20B-4B43-4B7B-B6D9-1DE9AD334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9DE2AA-D4D0-48B0-BDAF-4E1ED05A2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4"/>
          <a:stretch/>
        </p:blipFill>
        <p:spPr>
          <a:xfrm>
            <a:off x="274319" y="785284"/>
            <a:ext cx="11757425" cy="525085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4E72E-BD5A-465B-882E-6BB77C14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19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E986-2A00-4C51-9683-F6AC65FC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98293-0058-49BE-A9AC-2260E994C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ADVERSARIAL (RE)TRAINING</a:t>
            </a:r>
          </a:p>
          <a:p>
            <a:r>
              <a:rPr lang="en-US" dirty="0"/>
              <a:t>REGULARIZATION METHODS</a:t>
            </a:r>
          </a:p>
          <a:p>
            <a:r>
              <a:rPr lang="en-US" b="1" dirty="0"/>
              <a:t>PROVABLE DEFENSES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5E610-D9F0-448C-84D1-7DA7F1E7A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0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743B-9064-419D-B9D0-7DDAA5BEA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PROVABLE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43FB9-652E-4E4B-9693-5204118C6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2459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Problem: </a:t>
            </a:r>
            <a:r>
              <a:rPr lang="en-US" dirty="0"/>
              <a:t>There </a:t>
            </a:r>
            <a:r>
              <a:rPr lang="en-US" dirty="0" smtClean="0"/>
              <a:t>is</a:t>
            </a:r>
            <a:r>
              <a:rPr lang="en-US" dirty="0" smtClean="0"/>
              <a:t> </a:t>
            </a:r>
            <a:r>
              <a:rPr lang="en-US" dirty="0">
                <a:highlight>
                  <a:srgbClr val="FFFF00"/>
                </a:highlight>
              </a:rPr>
              <a:t>no formal guarantee</a:t>
            </a:r>
            <a:r>
              <a:rPr lang="en-US" dirty="0"/>
              <a:t> about the safety of the trained classifiers for </a:t>
            </a:r>
            <a:r>
              <a:rPr lang="en-US" dirty="0" smtClean="0"/>
              <a:t>defending against attacks</a:t>
            </a:r>
            <a:r>
              <a:rPr lang="en-US" dirty="0"/>
              <a:t>. We will never know whether there are more aggressive attacks that can break those defenses. It’s not responsible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/>
              <a:t>apply those strategies to safety-critical tasks.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Approach: </a:t>
            </a:r>
            <a:r>
              <a:rPr lang="en-US" dirty="0"/>
              <a:t>Develop an algorithm to verify the robustness of DNNs architecture.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B6E29-F006-4791-8C8C-A8B5F86F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EFBC-41FF-470A-93A6-114FDFEB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PROVABLE DEFENSES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A52C-55AE-45A0-B3F5-D3A1E06C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Raghunathan, Aditi, Jacob Steinhardt, and Percy Liang. "</a:t>
            </a:r>
            <a:r>
              <a:rPr lang="en-US" u="sng" dirty="0">
                <a:solidFill>
                  <a:srgbClr val="0070C0"/>
                </a:solidFill>
              </a:rPr>
              <a:t>Certified defenses against adversarial examples</a:t>
            </a:r>
            <a:r>
              <a:rPr lang="en-US" dirty="0"/>
              <a:t>." ICLR 2018.  </a:t>
            </a:r>
            <a:r>
              <a:rPr lang="en-US" dirty="0">
                <a:solidFill>
                  <a:srgbClr val="FF0000"/>
                </a:solidFill>
              </a:rPr>
              <a:t>423 cites Stanford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62BDF-4E31-4853-893F-6C3A5A48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474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2F4E-0433-46E5-8FD5-8C33820CC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624794" cy="2618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authors </a:t>
            </a:r>
            <a:r>
              <a:rPr lang="en-US" dirty="0" smtClean="0"/>
              <a:t>used </a:t>
            </a:r>
            <a:r>
              <a:rPr lang="en-US" dirty="0">
                <a:highlight>
                  <a:srgbClr val="FFFF00"/>
                </a:highlight>
              </a:rPr>
              <a:t>integration inequalities</a:t>
            </a:r>
            <a:r>
              <a:rPr lang="en-US" dirty="0"/>
              <a:t> to derive </a:t>
            </a:r>
            <a:r>
              <a:rPr lang="en-US" dirty="0" smtClean="0"/>
              <a:t>a </a:t>
            </a:r>
            <a:r>
              <a:rPr lang="en-US" dirty="0"/>
              <a:t>certificate </a:t>
            </a:r>
            <a:r>
              <a:rPr lang="en-US" dirty="0" smtClean="0"/>
              <a:t>and they applied </a:t>
            </a:r>
            <a:r>
              <a:rPr lang="en-US" dirty="0"/>
              <a:t>semidefinite programming (SDP) [1] to solve the certificate. </a:t>
            </a:r>
            <a:r>
              <a:rPr lang="en-US" dirty="0" smtClean="0"/>
              <a:t>Then, </a:t>
            </a:r>
            <a:r>
              <a:rPr lang="en-US" dirty="0"/>
              <a:t>they </a:t>
            </a:r>
            <a:r>
              <a:rPr lang="en-US" dirty="0" smtClean="0"/>
              <a:t>optimized a </a:t>
            </a:r>
            <a:r>
              <a:rPr lang="en-US" dirty="0"/>
              <a:t>certain value </a:t>
            </a:r>
            <a:r>
              <a:rPr lang="en-US" dirty="0" smtClean="0"/>
              <a:t>to encourage robustness against </a:t>
            </a:r>
            <a:r>
              <a:rPr lang="en-US" dirty="0"/>
              <a:t>attacks.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emidefinite </a:t>
            </a:r>
            <a:r>
              <a:rPr lang="en-US" dirty="0"/>
              <a:t>programming (SDP) is a convex optimization method.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EE5557-92BE-4F28-8193-3EE78D49F075}"/>
              </a:ext>
            </a:extLst>
          </p:cNvPr>
          <p:cNvSpPr/>
          <p:nvPr/>
        </p:nvSpPr>
        <p:spPr>
          <a:xfrm>
            <a:off x="3608108" y="6019512"/>
            <a:ext cx="774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[1] "Semidefinite programming." In </a:t>
            </a:r>
            <a:r>
              <a:rPr lang="en-US" sz="1600" i="1" dirty="0"/>
              <a:t>Interior point methods of mathematical programming</a:t>
            </a:r>
            <a:r>
              <a:rPr lang="en-US" sz="1600" dirty="0"/>
              <a:t>, pp. 369-398. Springer, Boston, MA, 1996.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A32554-6EDB-4CF3-BF63-B532231A9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Certified defenses against adversarial examples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803BF7-8098-4F46-BE8E-1274D77F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93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FCF4-BF2A-41BC-AF18-542A0C80D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Adversarial Example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F8920-7C23-488E-81F8-9BB4476E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approaches distinguish whether the input is benign or adversarial. Then, </a:t>
            </a:r>
            <a:r>
              <a:rPr lang="en-US" dirty="0" smtClean="0"/>
              <a:t>the classifier </a:t>
            </a:r>
            <a:r>
              <a:rPr lang="en-US" dirty="0"/>
              <a:t>will refuse to </a:t>
            </a:r>
            <a:r>
              <a:rPr lang="en-US" dirty="0" smtClean="0"/>
              <a:t>make predictions on adversarial images.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C7A28-B032-4A3C-8E83-A9B22871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3D2C-D978-4D84-98F6-F66BD522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CFCF6-3AA7-45D4-BE73-26F6CCBA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Proactive defense</a:t>
            </a:r>
            <a:r>
              <a:rPr lang="en-US" dirty="0"/>
              <a:t>: The defenses are constantly looking for </a:t>
            </a:r>
            <a:r>
              <a:rPr lang="en-US" dirty="0">
                <a:highlight>
                  <a:srgbClr val="FFFF00"/>
                </a:highlight>
              </a:rPr>
              <a:t>potential attackers.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Reactivate defense: </a:t>
            </a:r>
            <a:r>
              <a:rPr lang="en-US" dirty="0"/>
              <a:t>The </a:t>
            </a:r>
            <a:r>
              <a:rPr lang="en-US" dirty="0" smtClean="0"/>
              <a:t>defenses react on </a:t>
            </a:r>
            <a:r>
              <a:rPr lang="en-US" dirty="0">
                <a:highlight>
                  <a:srgbClr val="FFFF00"/>
                </a:highlight>
              </a:rPr>
              <a:t>current attacks</a:t>
            </a:r>
            <a:r>
              <a:rPr lang="en-US" dirty="0"/>
              <a:t>. 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04497-3D23-49AD-8948-30EF129F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359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CB62-DFEE-411F-8759-9FC042F5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C9BD4-D74A-495A-9F0E-EA5BFA995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Gong, </a:t>
            </a:r>
            <a:r>
              <a:rPr lang="en-US" dirty="0" err="1"/>
              <a:t>Zhitao</a:t>
            </a:r>
            <a:r>
              <a:rPr lang="en-US" dirty="0"/>
              <a:t>, </a:t>
            </a:r>
            <a:r>
              <a:rPr lang="en-US" dirty="0" err="1"/>
              <a:t>Wenlu</a:t>
            </a:r>
            <a:r>
              <a:rPr lang="en-US" dirty="0"/>
              <a:t> Wang, and Wei-Shinn Ku. "Adversarial and clean data are not twins." </a:t>
            </a:r>
            <a:r>
              <a:rPr lang="en-US" i="1" dirty="0" err="1"/>
              <a:t>arXiv</a:t>
            </a:r>
            <a:r>
              <a:rPr lang="en-US" i="1" dirty="0"/>
              <a:t> preprint arXiv:1704.04960</a:t>
            </a:r>
            <a:r>
              <a:rPr lang="en-US" dirty="0"/>
              <a:t> (2017). </a:t>
            </a:r>
            <a:r>
              <a:rPr lang="en-US" dirty="0">
                <a:solidFill>
                  <a:srgbClr val="FF0000"/>
                </a:solidFill>
              </a:rPr>
              <a:t>139 cites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16611-BB30-4A29-846C-CFDB8376F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319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D251-7518-4289-B979-F48D4D9E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2457BB-6430-4F09-8E0B-7A8B879E7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109" y="872332"/>
            <a:ext cx="9887419" cy="31906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229EAC-FACB-4679-B84C-CA06FAABD47D}"/>
              </a:ext>
            </a:extLst>
          </p:cNvPr>
          <p:cNvSpPr/>
          <p:nvPr/>
        </p:nvSpPr>
        <p:spPr>
          <a:xfrm>
            <a:off x="2084832" y="5145195"/>
            <a:ext cx="7891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Train a 2-layer </a:t>
            </a:r>
            <a:r>
              <a:rPr lang="en-US" dirty="0" smtClean="0"/>
              <a:t>CNN to discriminate between </a:t>
            </a:r>
            <a:r>
              <a:rPr lang="en-US" dirty="0"/>
              <a:t>adversarial </a:t>
            </a:r>
            <a:r>
              <a:rPr lang="en-US" dirty="0" smtClean="0"/>
              <a:t>images </a:t>
            </a:r>
            <a:r>
              <a:rPr lang="en-US" dirty="0"/>
              <a:t>and clean </a:t>
            </a:r>
            <a:r>
              <a:rPr lang="en-US" dirty="0" smtClean="0"/>
              <a:t>images.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635C7-2267-443F-A408-4CC09509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6862-D4E3-46A6-A9D6-F4EFAC3A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3ED78-476F-4AEF-9A1C-5275764CE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7CF0C-2CFE-4CA0-A0A8-7CA10897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7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08F33-E5ED-4F68-B5DF-513D5C4EE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918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Black-box attack: </a:t>
            </a:r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design, or the parameters of the models are not known</a:t>
            </a:r>
            <a:r>
              <a:rPr lang="en-US" dirty="0"/>
              <a:t>. The type of attack when the inner working is not available is called </a:t>
            </a:r>
            <a:r>
              <a:rPr lang="en-US" dirty="0" smtClean="0"/>
              <a:t>black-box attack.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White-box attack: </a:t>
            </a:r>
            <a:r>
              <a:rPr lang="en-US" dirty="0"/>
              <a:t>The </a:t>
            </a:r>
            <a:r>
              <a:rPr lang="en-US" dirty="0">
                <a:highlight>
                  <a:srgbClr val="FFFF00"/>
                </a:highlight>
              </a:rPr>
              <a:t>design, or the parameters of the models are known</a:t>
            </a:r>
            <a:r>
              <a:rPr lang="en-US" dirty="0"/>
              <a:t>. The type of attack when the inner working is available is called </a:t>
            </a:r>
            <a:r>
              <a:rPr lang="en-US" dirty="0" smtClean="0"/>
              <a:t>white-box attack.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accent5">
                    <a:lumMod val="75000"/>
                  </a:schemeClr>
                </a:solidFill>
              </a:rPr>
              <a:t>Grey-box attack/semi-white box attack: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attacker </a:t>
            </a:r>
            <a:r>
              <a:rPr lang="en-US" dirty="0">
                <a:highlight>
                  <a:srgbClr val="FFFF00"/>
                </a:highlight>
              </a:rPr>
              <a:t>trains a generative model for producing adversarial examples </a:t>
            </a:r>
            <a:r>
              <a:rPr lang="en-US" dirty="0"/>
              <a:t>in a white-box setting.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CB076-54DE-4961-9794-7AB2B530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1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40D8-03C8-4C24-A0B6-056A87AD6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228F9-5076-4B00-A1E6-8C79F45D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b="1" dirty="0"/>
              <a:t>Defense Against Adversarial Attack Methods</a:t>
            </a:r>
          </a:p>
          <a:p>
            <a:pPr lvl="1"/>
            <a:r>
              <a:rPr lang="en-US" dirty="0"/>
              <a:t>Gradient Masking/Obfuscation</a:t>
            </a:r>
          </a:p>
          <a:p>
            <a:pPr lvl="1"/>
            <a:r>
              <a:rPr lang="en-US" dirty="0"/>
              <a:t>Robust Optimization</a:t>
            </a:r>
          </a:p>
          <a:p>
            <a:pPr lvl="1"/>
            <a:r>
              <a:rPr lang="en-US" dirty="0"/>
              <a:t>Adversarial Examples Detection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9BE6DF-5327-4014-8FC2-E11519A1A772}"/>
              </a:ext>
            </a:extLst>
          </p:cNvPr>
          <p:cNvSpPr/>
          <p:nvPr/>
        </p:nvSpPr>
        <p:spPr>
          <a:xfrm>
            <a:off x="3787218" y="5720104"/>
            <a:ext cx="79585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Xu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 al. "</a:t>
            </a:r>
            <a:r>
              <a:rPr lang="en-US" sz="1600" b="0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Adversarial attacks and defenses in images, graphs and text: A review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International Journal of Automation and Computing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17, no. 2 (2020): 151-178.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992D6-C299-42D7-96B9-EBD5D781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97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27D1-EB95-4142-8A9F-1A284E08A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Three</a:t>
            </a:r>
            <a:r>
              <a:rPr lang="en-US" sz="4000" dirty="0"/>
              <a:t> main </a:t>
            </a:r>
            <a:r>
              <a:rPr lang="en-US" sz="4000" dirty="0" smtClean="0"/>
              <a:t>defense strategies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98B26-64FB-4433-82AD-FC2F794F6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rgbClr val="0070C0"/>
                </a:solidFill>
              </a:rPr>
              <a:t>Gradient Masking/Obfuscation. </a:t>
            </a:r>
            <a:r>
              <a:rPr lang="en-US" sz="2400" dirty="0"/>
              <a:t>Since most attack algorithms are </a:t>
            </a:r>
            <a:r>
              <a:rPr lang="en-US" sz="2400" dirty="0">
                <a:highlight>
                  <a:srgbClr val="FFFF00"/>
                </a:highlight>
              </a:rPr>
              <a:t>based on the gradient information</a:t>
            </a:r>
            <a:r>
              <a:rPr lang="en-US" sz="2400" dirty="0"/>
              <a:t> of the classifier, masking or hiding the gradients will confound the adversaries. </a:t>
            </a:r>
          </a:p>
          <a:p>
            <a:r>
              <a:rPr lang="en-US" sz="2400" u="sng" dirty="0">
                <a:solidFill>
                  <a:srgbClr val="0070C0"/>
                </a:solidFill>
              </a:rPr>
              <a:t>Robust Optimization. </a:t>
            </a:r>
            <a:r>
              <a:rPr lang="en-US" sz="2400" dirty="0">
                <a:highlight>
                  <a:srgbClr val="FFFF00"/>
                </a:highlight>
              </a:rPr>
              <a:t>Re-learning a DNN classifier’s parameters</a:t>
            </a:r>
            <a:r>
              <a:rPr lang="en-US" sz="2400" dirty="0"/>
              <a:t> can increase its robustness. The trained classifier will correctly classify the subsequently generated adversarial examples. </a:t>
            </a:r>
          </a:p>
          <a:p>
            <a:r>
              <a:rPr lang="en-US" sz="2400" u="sng" dirty="0">
                <a:solidFill>
                  <a:srgbClr val="0070C0"/>
                </a:solidFill>
              </a:rPr>
              <a:t>Adversarial Examples Detection. </a:t>
            </a:r>
            <a:r>
              <a:rPr lang="en-US" sz="2400" dirty="0"/>
              <a:t>It studies the distribution of natural/benign examples, </a:t>
            </a:r>
            <a:r>
              <a:rPr lang="en-US" sz="2400" dirty="0">
                <a:highlight>
                  <a:srgbClr val="FFFF00"/>
                </a:highlight>
              </a:rPr>
              <a:t>detects adversarial </a:t>
            </a:r>
            <a:r>
              <a:rPr lang="en-US" sz="2400" dirty="0" smtClean="0">
                <a:highlight>
                  <a:srgbClr val="FFFF00"/>
                </a:highlight>
              </a:rPr>
              <a:t>examples,</a:t>
            </a:r>
            <a:r>
              <a:rPr lang="en-US" sz="2400" dirty="0" smtClean="0"/>
              <a:t> </a:t>
            </a:r>
            <a:r>
              <a:rPr lang="en-US" sz="2400" dirty="0"/>
              <a:t>and disallows their input into the </a:t>
            </a:r>
            <a:r>
              <a:rPr lang="en-US" sz="2400" dirty="0" smtClean="0"/>
              <a:t>classifier.</a:t>
            </a: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3C0B8-F1F7-4F41-AB8E-A0390D26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1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EDE1-8DAE-4AD7-991E-1D368CE4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Masking/Obfuscation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F606-64D6-4B64-BB7B-874C15AC0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DEFENSIVE DISTILLATION</a:t>
            </a:r>
          </a:p>
          <a:p>
            <a:r>
              <a:rPr lang="en-US" dirty="0"/>
              <a:t>SHATTERED GRADIENTS</a:t>
            </a:r>
          </a:p>
          <a:p>
            <a:r>
              <a:rPr lang="en-US" dirty="0"/>
              <a:t>STOCHASTIC/RANDOMIZED GRADIENTS</a:t>
            </a:r>
          </a:p>
          <a:p>
            <a:r>
              <a:rPr lang="en-US" dirty="0"/>
              <a:t>EXPLODING &amp; VANISHING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C30BD-AF41-44A0-97AD-F2DF8D92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64723-6F66-4FBE-9ECD-A7D0ED97CD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4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2189</Words>
  <Application>Microsoft Office PowerPoint</Application>
  <PresentationFormat>Widescreen</PresentationFormat>
  <Paragraphs>248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Arial</vt:lpstr>
      <vt:lpstr>Calibri</vt:lpstr>
      <vt:lpstr>Calibri Light</vt:lpstr>
      <vt:lpstr>charter</vt:lpstr>
      <vt:lpstr>等线</vt:lpstr>
      <vt:lpstr>等线 Light</vt:lpstr>
      <vt:lpstr>NimbusRomNo9L-Regu</vt:lpstr>
      <vt:lpstr>zeitung</vt:lpstr>
      <vt:lpstr>Office Theme</vt:lpstr>
      <vt:lpstr>Defenses Against Adversarial Attacks</vt:lpstr>
      <vt:lpstr>Outline</vt:lpstr>
      <vt:lpstr>ADVERSARY’S KNOWLEDGE</vt:lpstr>
      <vt:lpstr>PowerPoint Presentation</vt:lpstr>
      <vt:lpstr>PowerPoint Presentation</vt:lpstr>
      <vt:lpstr>PowerPoint Presentation</vt:lpstr>
      <vt:lpstr>Outline</vt:lpstr>
      <vt:lpstr>Three main defense strategies:</vt:lpstr>
      <vt:lpstr>Gradient Masking/Obfuscation</vt:lpstr>
      <vt:lpstr>DEFENSIVE DISTILLATION</vt:lpstr>
      <vt:lpstr>PowerPoint Presentation</vt:lpstr>
      <vt:lpstr>DISTILLATION</vt:lpstr>
      <vt:lpstr>DISTILLATION</vt:lpstr>
      <vt:lpstr>DISTILLATION</vt:lpstr>
      <vt:lpstr>DISTILLATION</vt:lpstr>
      <vt:lpstr>PowerPoint Presentation</vt:lpstr>
      <vt:lpstr>Gradient Masking/Obfuscation</vt:lpstr>
      <vt:lpstr>SHATTERED GRADIENTS</vt:lpstr>
      <vt:lpstr>PowerPoint Presentation</vt:lpstr>
      <vt:lpstr>PowerPoint Presentation</vt:lpstr>
      <vt:lpstr>SHATTERED GRADIENTS - Denoiser</vt:lpstr>
      <vt:lpstr>PowerPoint Presentation</vt:lpstr>
      <vt:lpstr>Denoiser</vt:lpstr>
      <vt:lpstr>Gradient Masking/Obfuscation</vt:lpstr>
      <vt:lpstr>RANDOMIZED GRADIENTS</vt:lpstr>
      <vt:lpstr>RANDOMIZED GRADIENTS</vt:lpstr>
      <vt:lpstr>RANDOMIZED GRADIENTS</vt:lpstr>
      <vt:lpstr>STOCHASTIC GRADIENTS</vt:lpstr>
      <vt:lpstr>STOCHASTIC GRADIENTS</vt:lpstr>
      <vt:lpstr>Gradient Masking/Obfuscation</vt:lpstr>
      <vt:lpstr>EXPLODING &amp; VANISHING GRADIENTS</vt:lpstr>
      <vt:lpstr>PowerPoint Presentation</vt:lpstr>
      <vt:lpstr>PowerPoint Presentation</vt:lpstr>
      <vt:lpstr>Weakness of Gradient Masking/Obfuscation</vt:lpstr>
      <vt:lpstr>Robust Optimization</vt:lpstr>
      <vt:lpstr>Adversarial (Re)training</vt:lpstr>
      <vt:lpstr>Adversarial (Re)training</vt:lpstr>
      <vt:lpstr>Ensemble Adversarial Training</vt:lpstr>
      <vt:lpstr>Transferability in Adversarial Images</vt:lpstr>
      <vt:lpstr>PowerPoint Presentation</vt:lpstr>
      <vt:lpstr>Robust Optimization</vt:lpstr>
      <vt:lpstr>Regularization Method</vt:lpstr>
      <vt:lpstr>Theoretically principled trade-off between robustness and accuracy</vt:lpstr>
      <vt:lpstr>PowerPoint Presentation</vt:lpstr>
      <vt:lpstr>Robust Optimization</vt:lpstr>
      <vt:lpstr>PROVABLE DEFENSES</vt:lpstr>
      <vt:lpstr>PROVABLE DEFENSES</vt:lpstr>
      <vt:lpstr>Certified defenses against adversarial examples</vt:lpstr>
      <vt:lpstr>Adversarial Example Detection</vt:lpstr>
      <vt:lpstr>PowerPoint Presentation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 AML</dc:title>
  <dc:creator>Wang Haotian</dc:creator>
  <cp:lastModifiedBy>Vakanski, Aleksandar (vakanski@uidaho.edu)</cp:lastModifiedBy>
  <cp:revision>129</cp:revision>
  <dcterms:created xsi:type="dcterms:W3CDTF">2020-11-09T00:42:21Z</dcterms:created>
  <dcterms:modified xsi:type="dcterms:W3CDTF">2020-11-12T16:40:36Z</dcterms:modified>
</cp:coreProperties>
</file>