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295" r:id="rId3"/>
    <p:sldId id="491" r:id="rId4"/>
    <p:sldId id="471" r:id="rId5"/>
    <p:sldId id="472" r:id="rId6"/>
    <p:sldId id="496" r:id="rId7"/>
    <p:sldId id="473" r:id="rId8"/>
    <p:sldId id="474" r:id="rId9"/>
    <p:sldId id="475" r:id="rId10"/>
    <p:sldId id="493" r:id="rId11"/>
    <p:sldId id="534" r:id="rId12"/>
    <p:sldId id="494" r:id="rId13"/>
    <p:sldId id="495" r:id="rId14"/>
    <p:sldId id="501" r:id="rId15"/>
    <p:sldId id="497" r:id="rId16"/>
    <p:sldId id="498" r:id="rId17"/>
    <p:sldId id="544" r:id="rId18"/>
    <p:sldId id="499" r:id="rId19"/>
    <p:sldId id="533" r:id="rId20"/>
    <p:sldId id="476" r:id="rId21"/>
    <p:sldId id="477" r:id="rId22"/>
    <p:sldId id="479" r:id="rId23"/>
    <p:sldId id="480" r:id="rId24"/>
    <p:sldId id="506" r:id="rId25"/>
    <p:sldId id="502" r:id="rId26"/>
    <p:sldId id="523" r:id="rId27"/>
    <p:sldId id="524" r:id="rId28"/>
    <p:sldId id="525" r:id="rId29"/>
    <p:sldId id="532" r:id="rId30"/>
    <p:sldId id="530" r:id="rId31"/>
    <p:sldId id="531" r:id="rId32"/>
    <p:sldId id="507" r:id="rId33"/>
    <p:sldId id="508" r:id="rId34"/>
    <p:sldId id="517" r:id="rId35"/>
    <p:sldId id="516" r:id="rId36"/>
    <p:sldId id="518" r:id="rId37"/>
    <p:sldId id="509" r:id="rId38"/>
    <p:sldId id="510" r:id="rId39"/>
    <p:sldId id="519" r:id="rId40"/>
    <p:sldId id="511" r:id="rId41"/>
    <p:sldId id="537" r:id="rId42"/>
    <p:sldId id="512" r:id="rId43"/>
    <p:sldId id="513" r:id="rId44"/>
    <p:sldId id="514" r:id="rId45"/>
    <p:sldId id="515" r:id="rId46"/>
    <p:sldId id="520" r:id="rId47"/>
    <p:sldId id="521" r:id="rId48"/>
    <p:sldId id="522" r:id="rId49"/>
    <p:sldId id="538" r:id="rId50"/>
    <p:sldId id="545" r:id="rId51"/>
    <p:sldId id="526" r:id="rId52"/>
    <p:sldId id="527" r:id="rId53"/>
    <p:sldId id="529" r:id="rId54"/>
    <p:sldId id="485" r:id="rId55"/>
    <p:sldId id="540" r:id="rId56"/>
    <p:sldId id="487" r:id="rId57"/>
    <p:sldId id="539" r:id="rId58"/>
    <p:sldId id="535" r:id="rId59"/>
    <p:sldId id="541" r:id="rId60"/>
    <p:sldId id="536" r:id="rId61"/>
    <p:sldId id="546" r:id="rId62"/>
    <p:sldId id="547" r:id="rId63"/>
    <p:sldId id="489" r:id="rId64"/>
    <p:sldId id="492" r:id="rId65"/>
    <p:sldId id="543" r:id="rId66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4651" autoAdjust="0"/>
  </p:normalViewPr>
  <p:slideViewPr>
    <p:cSldViewPr>
      <p:cViewPr varScale="1">
        <p:scale>
          <a:sx n="67" d="100"/>
          <a:sy n="67" d="100"/>
        </p:scale>
        <p:origin x="90" y="702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Vakanski" userId="220bd9087dddc248" providerId="LiveId" clId="{0BDD5411-1773-433D-BF45-9AC38ECB1186}"/>
    <pc:docChg chg="custSel addSld modSld">
      <pc:chgData name="Alex Vakanski" userId="220bd9087dddc248" providerId="LiveId" clId="{0BDD5411-1773-433D-BF45-9AC38ECB1186}" dt="2020-12-09T05:23:13.340" v="7"/>
      <pc:docMkLst>
        <pc:docMk/>
      </pc:docMkLst>
      <pc:sldChg chg="modSp mod">
        <pc:chgData name="Alex Vakanski" userId="220bd9087dddc248" providerId="LiveId" clId="{0BDD5411-1773-433D-BF45-9AC38ECB1186}" dt="2020-12-09T05:22:28.276" v="0"/>
        <pc:sldMkLst>
          <pc:docMk/>
          <pc:sldMk cId="3335491072" sldId="536"/>
        </pc:sldMkLst>
        <pc:spChg chg="mod">
          <ac:chgData name="Alex Vakanski" userId="220bd9087dddc248" providerId="LiveId" clId="{0BDD5411-1773-433D-BF45-9AC38ECB1186}" dt="2020-12-09T05:22:28.276" v="0"/>
          <ac:spMkLst>
            <pc:docMk/>
            <pc:sldMk cId="3335491072" sldId="536"/>
            <ac:spMk id="5" creationId="{00000000-0000-0000-0000-000000000000}"/>
          </ac:spMkLst>
        </pc:spChg>
      </pc:sldChg>
      <pc:sldChg chg="modSp new mod">
        <pc:chgData name="Alex Vakanski" userId="220bd9087dddc248" providerId="LiveId" clId="{0BDD5411-1773-433D-BF45-9AC38ECB1186}" dt="2020-12-09T05:22:53.988" v="4" actId="27636"/>
        <pc:sldMkLst>
          <pc:docMk/>
          <pc:sldMk cId="798497947" sldId="546"/>
        </pc:sldMkLst>
        <pc:spChg chg="mod">
          <ac:chgData name="Alex Vakanski" userId="220bd9087dddc248" providerId="LiveId" clId="{0BDD5411-1773-433D-BF45-9AC38ECB1186}" dt="2020-12-09T05:22:47.727" v="2"/>
          <ac:spMkLst>
            <pc:docMk/>
            <pc:sldMk cId="798497947" sldId="546"/>
            <ac:spMk id="2" creationId="{9F762272-1DA0-4D74-9AA9-64B6D3A8A27E}"/>
          </ac:spMkLst>
        </pc:spChg>
        <pc:spChg chg="mod">
          <ac:chgData name="Alex Vakanski" userId="220bd9087dddc248" providerId="LiveId" clId="{0BDD5411-1773-433D-BF45-9AC38ECB1186}" dt="2020-12-09T05:22:53.988" v="4" actId="27636"/>
          <ac:spMkLst>
            <pc:docMk/>
            <pc:sldMk cId="798497947" sldId="546"/>
            <ac:spMk id="3" creationId="{D61251F2-86B6-45AE-B7FF-B062AA016097}"/>
          </ac:spMkLst>
        </pc:spChg>
      </pc:sldChg>
      <pc:sldChg chg="modSp new mod">
        <pc:chgData name="Alex Vakanski" userId="220bd9087dddc248" providerId="LiveId" clId="{0BDD5411-1773-433D-BF45-9AC38ECB1186}" dt="2020-12-09T05:23:13.340" v="7"/>
        <pc:sldMkLst>
          <pc:docMk/>
          <pc:sldMk cId="2255751589" sldId="547"/>
        </pc:sldMkLst>
        <pc:spChg chg="mod">
          <ac:chgData name="Alex Vakanski" userId="220bd9087dddc248" providerId="LiveId" clId="{0BDD5411-1773-433D-BF45-9AC38ECB1186}" dt="2020-12-09T05:23:06.980" v="6"/>
          <ac:spMkLst>
            <pc:docMk/>
            <pc:sldMk cId="2255751589" sldId="547"/>
            <ac:spMk id="2" creationId="{8650AF45-6A6F-49FE-A937-EEED60357447}"/>
          </ac:spMkLst>
        </pc:spChg>
        <pc:spChg chg="mod">
          <ac:chgData name="Alex Vakanski" userId="220bd9087dddc248" providerId="LiveId" clId="{0BDD5411-1773-433D-BF45-9AC38ECB1186}" dt="2020-12-09T05:23:13.340" v="7"/>
          <ac:spMkLst>
            <pc:docMk/>
            <pc:sldMk cId="2255751589" sldId="547"/>
            <ac:spMk id="3" creationId="{E957F97A-09A0-4F4C-8FAA-BD5C4EF250B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59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16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99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17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95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8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Given a mapping function 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𝐹:</a:t>
                </a:r>
                <a:r>
                  <a:rPr lang="en-US" b="1" i="0" smtClean="0">
                    <a:latin typeface="Cambria Math" panose="02040503050406030204" pitchFamily="18" charset="0"/>
                  </a:rPr>
                  <a:t>𝐗</a:t>
                </a:r>
                <a:r>
                  <a:rPr lang="en-US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↦</a:t>
                </a:r>
                <a:r>
                  <a:rPr lang="en-US" b="1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𝐘</a:t>
                </a:r>
                <a:r>
                  <a:rPr lang="en-US" dirty="0"/>
                  <a:t> (e.g., </a:t>
                </a:r>
                <a:r>
                  <a:rPr lang="en-US" dirty="0" err="1"/>
                  <a:t>LogReg</a:t>
                </a:r>
                <a:r>
                  <a:rPr lang="en-US" dirty="0"/>
                  <a:t>, SVM, or NN), where </a:t>
                </a:r>
                <a:r>
                  <a:rPr lang="en-US" b="1" dirty="0"/>
                  <a:t>X</a:t>
                </a:r>
                <a:r>
                  <a:rPr lang="en-US" dirty="0"/>
                  <a:t> is input feature vector, and </a:t>
                </a:r>
                <a:r>
                  <a:rPr lang="en-US" b="1" dirty="0"/>
                  <a:t>Y</a:t>
                </a:r>
                <a:r>
                  <a:rPr lang="en-US" dirty="0"/>
                  <a:t> is an output vector</a:t>
                </a:r>
              </a:p>
              <a:p>
                <a:r>
                  <a:rPr lang="en-US" dirty="0"/>
                  <a:t>An attacker expects to construct an adversarial sample </a:t>
                </a:r>
                <a:r>
                  <a:rPr lang="en-US" b="1" dirty="0"/>
                  <a:t>X*</a:t>
                </a:r>
                <a:r>
                  <a:rPr lang="en-US" dirty="0"/>
                  <a:t> from </a:t>
                </a:r>
                <a:r>
                  <a:rPr lang="en-US" b="1" dirty="0"/>
                  <a:t>X</a:t>
                </a:r>
                <a:r>
                  <a:rPr lang="en-US" dirty="0"/>
                  <a:t> by adding a perturbation vector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𝛿</a:t>
                </a:r>
                <a:r>
                  <a:rPr lang="en-US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_</a:t>
                </a:r>
                <a:r>
                  <a:rPr lang="en-US" b="1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𝐗</a:t>
                </a:r>
                <a:r>
                  <a:rPr lang="en-US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/>
                  <a:t>(                    ), such that</a:t>
                </a:r>
              </a:p>
              <a:p>
                <a:r>
                  <a:rPr lang="en-US" dirty="0" smtClean="0"/>
                  <a:t>where </a:t>
                </a:r>
                <a:r>
                  <a:rPr lang="en-US" dirty="0"/>
                  <a:t>Y* is the desired adversarial output</a:t>
                </a:r>
              </a:p>
              <a:p>
                <a:r>
                  <a:rPr lang="en-US" dirty="0"/>
                  <a:t>Solving this problem is non-trivial, especially when the mapping function </a:t>
                </a:r>
                <a:r>
                  <a:rPr lang="en-US" i="1" dirty="0"/>
                  <a:t>F</a:t>
                </a:r>
                <a:r>
                  <a:rPr lang="en-US" dirty="0"/>
                  <a:t> is nonlinear or/and </a:t>
                </a:r>
                <a:r>
                  <a:rPr lang="en-US" dirty="0" smtClean="0"/>
                  <a:t>nonconvex</a:t>
                </a:r>
              </a:p>
              <a:p>
                <a:endParaRPr lang="en-US" dirty="0" smtClean="0"/>
              </a:p>
              <a:p>
                <a:r>
                  <a:rPr lang="en-US" altLang="zh-CN" sz="18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Given an image x, their method</a:t>
                </a:r>
                <a:r>
                  <a:rPr lang="en-US" altLang="zh-CN" sz="18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8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finds a different image x that is similar to x under L2 </a:t>
                </a:r>
                <a:r>
                  <a:rPr lang="en-US" altLang="zh-CN" sz="18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distance,yet</a:t>
                </a:r>
                <a:r>
                  <a:rPr lang="en-US" altLang="zh-CN" sz="18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labeled differently by the classifier. They model the</a:t>
                </a:r>
              </a:p>
              <a:p>
                <a:r>
                  <a:rPr lang="en-US" altLang="zh-CN" sz="18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problem as a constrained minimization problem:</a:t>
                </a:r>
                <a:r>
                  <a:rPr lang="en-US" altLang="zh-CN" sz="18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endParaRPr kumimoji="1" lang="zh-CN" alt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15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86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64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91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8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28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95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97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20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09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442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1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50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04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34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5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724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61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37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94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55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544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035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70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8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53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24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1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72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87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FEE5-8EAD-403C-AFC6-4E09610A5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2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8621"/>
            <a:ext cx="10058400" cy="1050573"/>
          </a:xfrm>
        </p:spPr>
        <p:txBody>
          <a:bodyPr>
            <a:normAutofit/>
          </a:bodyPr>
          <a:lstStyle>
            <a:lvl1pPr>
              <a:defRPr sz="43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>
              <a:defRPr sz="2400">
                <a:latin typeface="Palatino Linotype" panose="02040502050505030304" pitchFamily="18" charset="0"/>
              </a:defRPr>
            </a:lvl1pPr>
            <a:lvl2pPr marL="693680" indent="-236518">
              <a:defRPr sz="2200">
                <a:latin typeface="Palatino Linotype" panose="02040502050505030304" pitchFamily="18" charset="0"/>
              </a:defRPr>
            </a:lvl2pPr>
            <a:lvl3pPr marL="1257195" indent="-342871">
              <a:buFont typeface="Wingdings" panose="05000000000000000000" pitchFamily="2" charset="2"/>
              <a:buChar char="§"/>
              <a:defRPr sz="2000">
                <a:latin typeface="Palatino Linotype" panose="02040502050505030304" pitchFamily="18" charset="0"/>
              </a:defRPr>
            </a:lvl3pPr>
            <a:lvl4pPr>
              <a:defRPr sz="1800">
                <a:latin typeface="Palatino Linotype" panose="02040502050505030304" pitchFamily="18" charset="0"/>
              </a:defRPr>
            </a:lvl4pPr>
            <a:lvl5pPr>
              <a:defRPr sz="16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502, Fall 2020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 userDrawn="1"/>
        </p:nvCxnSpPr>
        <p:spPr>
          <a:xfrm>
            <a:off x="276673" y="1519537"/>
            <a:ext cx="9584265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26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632184"/>
            <a:ext cx="9052560" cy="1050573"/>
          </a:xfrm>
        </p:spPr>
        <p:txBody>
          <a:bodyPr>
            <a:normAutofit/>
          </a:bodyPr>
          <a:lstStyle>
            <a:lvl1pPr>
              <a:defRPr sz="35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>
              <a:defRPr sz="2400">
                <a:latin typeface="Palatino Linotype" panose="02040502050505030304" pitchFamily="18" charset="0"/>
              </a:defRPr>
            </a:lvl1pPr>
            <a:lvl2pPr marL="693680" indent="-236518">
              <a:defRPr sz="2000">
                <a:latin typeface="Palatino Linotype" panose="02040502050505030304" pitchFamily="18" charset="0"/>
              </a:defRPr>
            </a:lvl2pPr>
            <a:lvl3pPr>
              <a:defRPr sz="1800">
                <a:latin typeface="Palatino Linotype" panose="02040502050505030304" pitchFamily="18" charset="0"/>
              </a:defRPr>
            </a:lvl3pPr>
            <a:lvl4pPr>
              <a:defRPr sz="1600">
                <a:latin typeface="Palatino Linotype" panose="02040502050505030304" pitchFamily="18" charset="0"/>
              </a:defRPr>
            </a:lvl4pPr>
            <a:lvl5pPr>
              <a:defRPr sz="14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502, Fall 2020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387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1" y="7203864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FEE5-8EAD-403C-AFC6-4E09610A5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</p:sldLayoutIdLst>
  <p:hf hdr="0" ftr="0" dt="0"/>
  <p:txStyles>
    <p:titleStyle>
      <a:lvl1pPr algn="ctr" defTabSz="914323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1" indent="-34287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7" indent="-285726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6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7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9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1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3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4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floydhub.com/introduction-to-adversarial-machine-learning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7.08945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7.07397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youtu.be/YXy6oX1iNo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4.0865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NtYp31spwmA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PhUhypV27w" TargetMode="External"/><Relationship Id="rId7" Type="http://schemas.openxmlformats.org/officeDocument/2006/relationships/image" Target="../media/image24.png"/><Relationship Id="rId2" Type="http://schemas.openxmlformats.org/officeDocument/2006/relationships/hyperlink" Target="https://www.youtube.com/watch?v=cQ54GDm1eL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floydhub.com/introduction-to-adversarial-machine-learning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floydhub.com/introduction-to-adversarial-machine-learning/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3.06857" TargetMode="External"/><Relationship Id="rId7" Type="http://schemas.openxmlformats.org/officeDocument/2006/relationships/hyperlink" Target="https://blog.floydhub.com/introduction-to-adversarial-machine-learnin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412.6572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og.floydhub.com/introduction-to-adversarial-machine-learning/" TargetMode="Externa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.floydhub.com/introduction-to-adversarial-machine-learning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7.02533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6083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og.floydhub.com/introduction-to-adversarial-machine-learning/" TargetMode="Externa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floydhub.com/introduction-to-adversarial-machine-learning/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1.04599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og.floydhub.com/introduction-to-adversarial-machine-learning/" TargetMode="Externa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8.04644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obust-ml.org/defenses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.floydhub.com/introduction-to-adversarial-machine-learning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1.01991.pd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Arunava/scratchai/tree/master/scratchai/attacks#benchmark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og.floydhub.com/introduction-to-adversarial-machine-learning/" TargetMode="Externa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3.00410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702.04267" TargetMode="External"/><Relationship Id="rId4" Type="http://schemas.openxmlformats.org/officeDocument/2006/relationships/hyperlink" Target="https://arxiv.org/abs/1801.02613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view.net/pdf?id=S18Su--CW" TargetMode="External"/><Relationship Id="rId2" Type="http://schemas.openxmlformats.org/officeDocument/2006/relationships/hyperlink" Target="https://arxiv.org/abs/1511.0450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805.06605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1.09344" TargetMode="External"/><Relationship Id="rId2" Type="http://schemas.openxmlformats.org/officeDocument/2006/relationships/hyperlink" Target="https://arxiv.org/abs/1704.08847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aai18adversarial.github.io/" TargetMode="External"/><Relationship Id="rId2" Type="http://schemas.openxmlformats.org/officeDocument/2006/relationships/hyperlink" Target="https://blog.floydhub.com/introduction-to-adversarial-machine-learning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aaai18adversarial.github.io/" TargetMode="External"/><Relationship Id="rId3" Type="http://schemas.openxmlformats.org/officeDocument/2006/relationships/hyperlink" Target="https://github.com/tensorflow/cleverhans" TargetMode="External"/><Relationship Id="rId7" Type="http://schemas.openxmlformats.org/officeDocument/2006/relationships/hyperlink" Target="https://www.robust-ml.org/defense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floydhub.com/introduction-to-adversarial-machine-learning/" TargetMode="External"/><Relationship Id="rId5" Type="http://schemas.openxmlformats.org/officeDocument/2006/relationships/hyperlink" Target="https://github.com/iArunava/scratchai" TargetMode="External"/><Relationship Id="rId4" Type="http://schemas.openxmlformats.org/officeDocument/2006/relationships/hyperlink" Target="https://github.com/IBM/adversarial-robustness-toolbox" TargetMode="External"/><Relationship Id="rId9" Type="http://schemas.openxmlformats.org/officeDocument/2006/relationships/hyperlink" Target="https://nicholas.carlini.com/writing/2018/adversarial-machine-learning-reading-list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78" y="2662064"/>
            <a:ext cx="8784976" cy="2376264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CS 502</a:t>
            </a:r>
          </a:p>
          <a:p>
            <a:r>
              <a:rPr 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Directed Studies: Adversarial Machine Learning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05" y="1077889"/>
            <a:ext cx="5368923" cy="720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73973" y="5440760"/>
            <a:ext cx="595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Palatino Linotype" panose="02040502050505030304" pitchFamily="18" charset="0"/>
              </a:rPr>
              <a:t>Dr. Alex Vakanski</a:t>
            </a:r>
          </a:p>
        </p:txBody>
      </p:sp>
    </p:spTree>
    <p:extLst>
      <p:ext uri="{BB962C8B-B14F-4D97-AF65-F5344CB8AC3E}">
        <p14:creationId xmlns:p14="http://schemas.microsoft.com/office/powerpoint/2010/main" val="22100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468BE7-95FE-4745-B3A4-539E4542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FF17FB-FE23-4287-BE06-B1289155C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adversarially perturbated image of a panda is misclassified as a gibbon</a:t>
            </a:r>
          </a:p>
          <a:p>
            <a:r>
              <a:rPr lang="en-US" dirty="0"/>
              <a:t>The image with the perturbation to the human eye looks indistinguishable from the original image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CA9128-0828-4B6B-9192-9C22FEC6BFE9}"/>
              </a:ext>
            </a:extLst>
          </p:cNvPr>
          <p:cNvGrpSpPr/>
          <p:nvPr/>
        </p:nvGrpSpPr>
        <p:grpSpPr>
          <a:xfrm>
            <a:off x="2642267" y="4496255"/>
            <a:ext cx="2566215" cy="2542255"/>
            <a:chOff x="3140876" y="1848426"/>
            <a:chExt cx="2566215" cy="25422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5D3B9B-6349-4733-A474-52EA03B20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081" y="1848426"/>
              <a:ext cx="1983509" cy="19835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38670C-0B4E-4750-9BF2-7C56725F9D8A}"/>
                </a:ext>
              </a:extLst>
            </p:cNvPr>
            <p:cNvSpPr txBox="1"/>
            <p:nvPr/>
          </p:nvSpPr>
          <p:spPr>
            <a:xfrm>
              <a:off x="3140876" y="3989674"/>
              <a:ext cx="2566215" cy="401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Small adversarial noise</a:t>
              </a:r>
            </a:p>
          </p:txBody>
        </p:sp>
      </p:grpSp>
      <p:sp>
        <p:nvSpPr>
          <p:cNvPr id="15" name="Plus 12">
            <a:extLst>
              <a:ext uri="{FF2B5EF4-FFF2-40B4-BE49-F238E27FC236}">
                <a16:creationId xmlns:a16="http://schemas.microsoft.com/office/drawing/2014/main" id="{01F845A7-291F-4BD2-95CE-423C44ED4310}"/>
              </a:ext>
            </a:extLst>
          </p:cNvPr>
          <p:cNvSpPr/>
          <p:nvPr/>
        </p:nvSpPr>
        <p:spPr>
          <a:xfrm>
            <a:off x="2081865" y="5182489"/>
            <a:ext cx="643210" cy="6096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qual 13">
            <a:extLst>
              <a:ext uri="{FF2B5EF4-FFF2-40B4-BE49-F238E27FC236}">
                <a16:creationId xmlns:a16="http://schemas.microsoft.com/office/drawing/2014/main" id="{A556CE6B-B560-48E0-8805-4FF10FC3F918}"/>
              </a:ext>
            </a:extLst>
          </p:cNvPr>
          <p:cNvSpPr/>
          <p:nvPr/>
        </p:nvSpPr>
        <p:spPr>
          <a:xfrm>
            <a:off x="4830646" y="5265615"/>
            <a:ext cx="612425" cy="41563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1403" y="3990372"/>
            <a:ext cx="2157963" cy="3342236"/>
            <a:chOff x="31403" y="3990372"/>
            <a:chExt cx="2157963" cy="33422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8A2DE6-E339-415E-AF2E-69CCFC085957}"/>
                </a:ext>
              </a:extLst>
            </p:cNvPr>
            <p:cNvGrpSpPr/>
            <p:nvPr/>
          </p:nvGrpSpPr>
          <p:grpSpPr>
            <a:xfrm>
              <a:off x="31403" y="4481680"/>
              <a:ext cx="2157963" cy="2850928"/>
              <a:chOff x="578949" y="1848427"/>
              <a:chExt cx="2157963" cy="285092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133AAD5-8CEC-4ED0-9C9B-A336FB3E7D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650" y="1848427"/>
                <a:ext cx="1983509" cy="198350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ED6F58-9F10-4F7A-8F76-84F6B1094E7D}"/>
                  </a:ext>
                </a:extLst>
              </p:cNvPr>
              <p:cNvSpPr txBox="1"/>
              <p:nvPr/>
            </p:nvSpPr>
            <p:spPr>
              <a:xfrm>
                <a:off x="578949" y="3989674"/>
                <a:ext cx="2157963" cy="709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Classified as </a:t>
                </a:r>
                <a:r>
                  <a:rPr lang="en-US" dirty="0">
                    <a:solidFill>
                      <a:srgbClr val="00B050"/>
                    </a:solidFill>
                  </a:rPr>
                  <a:t>panda</a:t>
                </a:r>
              </a:p>
              <a:p>
                <a:pPr algn="ctr"/>
                <a:r>
                  <a:rPr lang="en-US" dirty="0"/>
                  <a:t>57.7% confidence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F9199F2-FBE0-4E34-A054-BD2E6B2D966E}"/>
                </a:ext>
              </a:extLst>
            </p:cNvPr>
            <p:cNvSpPr txBox="1"/>
            <p:nvPr/>
          </p:nvSpPr>
          <p:spPr>
            <a:xfrm>
              <a:off x="41306" y="3990372"/>
              <a:ext cx="1908655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Original image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43071" y="4020990"/>
            <a:ext cx="2327266" cy="3342236"/>
            <a:chOff x="5443071" y="4020990"/>
            <a:chExt cx="2327266" cy="33422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4D97329-5EB7-46D9-BE6C-D9819B4503AA}"/>
                </a:ext>
              </a:extLst>
            </p:cNvPr>
            <p:cNvGrpSpPr/>
            <p:nvPr/>
          </p:nvGrpSpPr>
          <p:grpSpPr>
            <a:xfrm>
              <a:off x="5541842" y="4512298"/>
              <a:ext cx="2228495" cy="2850928"/>
              <a:chOff x="6075219" y="1848427"/>
              <a:chExt cx="2228495" cy="285092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970BF87-A585-438A-AE38-CA3BC1BEE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5219" y="1848427"/>
                <a:ext cx="1983508" cy="198350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0ABEDA-7266-4CBE-9DCD-47828C0E70DB}"/>
                  </a:ext>
                </a:extLst>
              </p:cNvPr>
              <p:cNvSpPr txBox="1"/>
              <p:nvPr/>
            </p:nvSpPr>
            <p:spPr>
              <a:xfrm>
                <a:off x="6075219" y="3989674"/>
                <a:ext cx="2228495" cy="709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Classified as </a:t>
                </a:r>
                <a:r>
                  <a:rPr lang="en-US" dirty="0">
                    <a:solidFill>
                      <a:srgbClr val="FF0000"/>
                    </a:solidFill>
                  </a:rPr>
                  <a:t>gibbon</a:t>
                </a:r>
              </a:p>
              <a:p>
                <a:pPr algn="ctr"/>
                <a:r>
                  <a:rPr lang="en-US" dirty="0"/>
                  <a:t>99.3% confidence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078FD5-9EA1-46BB-ADB3-2A9134BE6384}"/>
                </a:ext>
              </a:extLst>
            </p:cNvPr>
            <p:cNvSpPr txBox="1"/>
            <p:nvPr/>
          </p:nvSpPr>
          <p:spPr>
            <a:xfrm>
              <a:off x="5443071" y="4020990"/>
              <a:ext cx="2180561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Adversarial image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828705" y="4534758"/>
            <a:ext cx="2131004" cy="2102745"/>
            <a:chOff x="7828705" y="4534758"/>
            <a:chExt cx="2131004" cy="210274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987D53-AEED-4758-97D3-3AEC1E7A790F}"/>
                </a:ext>
              </a:extLst>
            </p:cNvPr>
            <p:cNvSpPr txBox="1"/>
            <p:nvPr/>
          </p:nvSpPr>
          <p:spPr>
            <a:xfrm>
              <a:off x="8085957" y="6236496"/>
              <a:ext cx="1509516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Gibbon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28705" y="4534758"/>
              <a:ext cx="2131004" cy="1761542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Picture from: </a:t>
            </a:r>
            <a:r>
              <a:rPr lang="en-US" sz="1000" dirty="0">
                <a:hlinkClick r:id="rId6"/>
              </a:rPr>
              <a:t>https://blog.floydhub.com/introduction-to-adversarial-machine-learning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154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example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8214"/>
          <a:stretch/>
        </p:blipFill>
        <p:spPr>
          <a:xfrm>
            <a:off x="165189" y="3238128"/>
            <a:ext cx="9760555" cy="3194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4904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1000" dirty="0" err="1"/>
              <a:t>Szagedy</a:t>
            </a:r>
            <a:r>
              <a:rPr lang="en-US" sz="1000" dirty="0"/>
              <a:t> (2014) – Intriguing Properties of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942154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42F024-3F92-43D4-B1D0-DA5950DE4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457492-EA89-4A53-841F-08248FBFD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stop sign is adversarially manipulated and it is not recognized by a self-driving car, it can result in an accident</a:t>
            </a:r>
          </a:p>
        </p:txBody>
      </p:sp>
      <p:sp>
        <p:nvSpPr>
          <p:cNvPr id="6" name="Equal 13">
            <a:extLst>
              <a:ext uri="{FF2B5EF4-FFF2-40B4-BE49-F238E27FC236}">
                <a16:creationId xmlns:a16="http://schemas.microsoft.com/office/drawing/2014/main" id="{3D7002D8-9A0C-4D9D-A603-A847AAD55D23}"/>
              </a:ext>
            </a:extLst>
          </p:cNvPr>
          <p:cNvSpPr/>
          <p:nvPr/>
        </p:nvSpPr>
        <p:spPr>
          <a:xfrm>
            <a:off x="6469360" y="4606280"/>
            <a:ext cx="612425" cy="41563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E108146E-CC43-47D3-834B-F52F868F5E73}"/>
              </a:ext>
            </a:extLst>
          </p:cNvPr>
          <p:cNvGrpSpPr/>
          <p:nvPr/>
        </p:nvGrpSpPr>
        <p:grpSpPr>
          <a:xfrm>
            <a:off x="3829038" y="3766627"/>
            <a:ext cx="2566215" cy="2542255"/>
            <a:chOff x="3140876" y="1848426"/>
            <a:chExt cx="2566215" cy="2542255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2FA81A0-9888-4D8B-B56E-62C205F58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081" y="1848426"/>
              <a:ext cx="1983509" cy="1983509"/>
            </a:xfrm>
            <a:prstGeom prst="rect">
              <a:avLst/>
            </a:prstGeom>
          </p:spPr>
        </p:pic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4A46911F-87DB-4AB1-852F-95D31569CD6C}"/>
                </a:ext>
              </a:extLst>
            </p:cNvPr>
            <p:cNvSpPr txBox="1"/>
            <p:nvPr/>
          </p:nvSpPr>
          <p:spPr>
            <a:xfrm>
              <a:off x="3140876" y="3989674"/>
              <a:ext cx="2566215" cy="401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Small adversarial noise</a:t>
              </a:r>
            </a:p>
          </p:txBody>
        </p:sp>
      </p:grpSp>
      <p:pic>
        <p:nvPicPr>
          <p:cNvPr id="10" name="Pictur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DAC00C2-1432-4514-A8DB-C28CB7987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90" y="3831623"/>
            <a:ext cx="1918513" cy="1918513"/>
          </a:xfrm>
          <a:prstGeom prst="rect">
            <a:avLst/>
          </a:prstGeom>
        </p:spPr>
      </p:pic>
      <p:sp>
        <p:nvSpPr>
          <p:cNvPr id="11" name="Plus 7">
            <a:extLst>
              <a:ext uri="{FF2B5EF4-FFF2-40B4-BE49-F238E27FC236}">
                <a16:creationId xmlns:a16="http://schemas.microsoft.com/office/drawing/2014/main" id="{AD1839E7-C7D7-482B-8EAC-A1BB8A753E60}"/>
              </a:ext>
            </a:extLst>
          </p:cNvPr>
          <p:cNvSpPr/>
          <p:nvPr/>
        </p:nvSpPr>
        <p:spPr>
          <a:xfrm>
            <a:off x="3265667" y="4453580"/>
            <a:ext cx="643210" cy="6096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135CC27A-126C-453D-8B63-3B706063210C}"/>
              </a:ext>
            </a:extLst>
          </p:cNvPr>
          <p:cNvSpPr/>
          <p:nvPr/>
        </p:nvSpPr>
        <p:spPr>
          <a:xfrm>
            <a:off x="7558972" y="4204382"/>
            <a:ext cx="577402" cy="11078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599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zh-CN" altLang="en-US" sz="6599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92314" y="7529137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Slide credit: He </a:t>
            </a:r>
            <a:r>
              <a:rPr lang="en-US" sz="1000" dirty="0" err="1"/>
              <a:t>Xiaoyi</a:t>
            </a:r>
            <a:r>
              <a:rPr lang="en-US" sz="1000" dirty="0"/>
              <a:t> – Adversarial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289599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A27203-B25B-4EAC-A630-A4CA21536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1F0C4E-323A-4BA9-8F53-60F147F56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</a:t>
            </a:r>
            <a:r>
              <a:rPr lang="en-US" dirty="0">
                <a:hlinkClick r:id="rId3"/>
              </a:rPr>
              <a:t>work</a:t>
            </a:r>
            <a:r>
              <a:rPr lang="en-US" dirty="0"/>
              <a:t> manipulated a stop sign with adversarial patches </a:t>
            </a:r>
          </a:p>
          <a:p>
            <a:pPr lvl="1"/>
            <a:r>
              <a:rPr lang="en-US" dirty="0"/>
              <a:t>Caused the DL model of a self-driving car to classify it as a Speed Limit 45 sign (100% attack success in lab test, and 85% in field test)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31068-3420-48BC-8D8A-5EC22E0E12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59" r="1612" b="3127"/>
          <a:stretch/>
        </p:blipFill>
        <p:spPr>
          <a:xfrm>
            <a:off x="1117265" y="3382144"/>
            <a:ext cx="3411069" cy="4076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BB0309-781E-412D-AD8E-0F22CE53B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669" y="3311600"/>
            <a:ext cx="2914503" cy="4146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Picture from: </a:t>
            </a:r>
            <a:r>
              <a:rPr lang="en-US" sz="1000" dirty="0" err="1"/>
              <a:t>Eykholt</a:t>
            </a:r>
            <a:r>
              <a:rPr lang="en-US" sz="1000" dirty="0"/>
              <a:t> (2017) - Robust Physical-World Attacks on Deep Learning Visual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213496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DAEC1D-FC91-4C92-B498-BAFDF09D3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6ABC45-9351-40D6-B30C-38DD3EE28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 test images for signs with a target class Speed Limit 45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824" y="2518048"/>
            <a:ext cx="6984776" cy="4914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Picture from: </a:t>
            </a:r>
            <a:r>
              <a:rPr lang="en-US" sz="1000" dirty="0" err="1"/>
              <a:t>Eykholt</a:t>
            </a:r>
            <a:r>
              <a:rPr lang="en-US" sz="1000" dirty="0"/>
              <a:t> (2017) - Robust Physical-World Attacks on Deep Learning Visual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4041700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9650F8-1647-467B-BE56-046A6BBBE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6B467C-8F23-44DF-A202-F4932E6B8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</a:t>
            </a:r>
            <a:r>
              <a:rPr lang="en-US" dirty="0">
                <a:hlinkClick r:id="rId3"/>
              </a:rPr>
              <a:t>example</a:t>
            </a:r>
            <a:r>
              <a:rPr lang="en-US" dirty="0"/>
              <a:t>, a 3D-printed turtle is misclassified by a DNN as a rifle (video 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C9EF0-7D4D-458A-B7BC-3F509BD0A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912" y="3022104"/>
            <a:ext cx="5693212" cy="44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53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501296-36F1-447D-BB2B-1F6E61B81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96CC16-78FA-4474-97D2-F7D5E62C7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person wearing an </a:t>
            </a:r>
            <a:r>
              <a:rPr lang="en-US" dirty="0">
                <a:hlinkClick r:id="rId3"/>
              </a:rPr>
              <a:t>adversarial patch </a:t>
            </a:r>
            <a:r>
              <a:rPr lang="en-US" dirty="0"/>
              <a:t>is not detected by a person detector model (YOLOv2)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0E1653-DAAC-4BDF-9758-A87D96B4E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944" y="2947852"/>
            <a:ext cx="4829894" cy="466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77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CE6CD-56AE-45B0-80FC-8600E71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A1AAE-15F9-46A1-96A1-A6C20B1D1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“train” in the hallway?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ED23E-6A60-4F9F-992E-25FFA60D0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04" y="2783865"/>
            <a:ext cx="4705350" cy="4686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2314" y="7529137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1000" dirty="0" err="1"/>
              <a:t>Yevgeniy</a:t>
            </a:r>
            <a:r>
              <a:rPr lang="en-US" sz="1000" dirty="0"/>
              <a:t> </a:t>
            </a:r>
            <a:r>
              <a:rPr lang="en-US" sz="1000" dirty="0" err="1"/>
              <a:t>Vorobeychik</a:t>
            </a:r>
            <a:r>
              <a:rPr lang="en-US" sz="1000" dirty="0"/>
              <a:t>, Bo Li - Adversarial Machine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1943284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6A4491-8B1F-437A-A1B3-3DF6C8B4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8E38E8-2769-4C1E-8949-7B124796C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3" y="2090803"/>
            <a:ext cx="9781727" cy="5367667"/>
          </a:xfrm>
        </p:spPr>
        <p:txBody>
          <a:bodyPr/>
          <a:lstStyle/>
          <a:p>
            <a:r>
              <a:rPr lang="en-US" dirty="0"/>
              <a:t>Non-scientific: a Tesla owner checks if the car can distinguish a person wearing a cover-up from a traffic cone (video 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BE6808-B0A7-4FFB-85D3-30CA20676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437" y="3166120"/>
            <a:ext cx="7657433" cy="4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6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6673" y="2090803"/>
            <a:ext cx="7488831" cy="5367667"/>
          </a:xfrm>
        </p:spPr>
        <p:txBody>
          <a:bodyPr/>
          <a:lstStyle/>
          <a:p>
            <a:r>
              <a:rPr lang="en-US" dirty="0"/>
              <a:t>Abusive use of machine learning</a:t>
            </a:r>
          </a:p>
          <a:p>
            <a:pPr lvl="1"/>
            <a:r>
              <a:rPr lang="en-US" dirty="0"/>
              <a:t>Using GANs to generate fake content (a.k.a. deep fakes)</a:t>
            </a:r>
          </a:p>
          <a:p>
            <a:pPr lvl="2"/>
            <a:r>
              <a:rPr lang="en-US" dirty="0"/>
              <a:t>Videos of politicians saying things they never said</a:t>
            </a:r>
          </a:p>
          <a:p>
            <a:pPr lvl="3"/>
            <a:r>
              <a:rPr lang="en-US"/>
              <a:t>Barak Obama’s </a:t>
            </a:r>
            <a:r>
              <a:rPr lang="en-US" dirty="0">
                <a:hlinkClick r:id="rId2"/>
              </a:rPr>
              <a:t>deep fake</a:t>
            </a:r>
            <a:r>
              <a:rPr lang="en-US" dirty="0"/>
              <a:t>, or the House Speaker Nancy Pelosi appears drunk in a video</a:t>
            </a:r>
          </a:p>
          <a:p>
            <a:pPr lvl="2"/>
            <a:r>
              <a:rPr lang="en-US" dirty="0"/>
              <a:t>Bill Hader </a:t>
            </a:r>
            <a:r>
              <a:rPr lang="en-US" dirty="0">
                <a:hlinkClick r:id="rId3"/>
              </a:rPr>
              <a:t>impersonation </a:t>
            </a:r>
            <a:r>
              <a:rPr lang="en-US" dirty="0"/>
              <a:t>of Arnold Schwarzenegger</a:t>
            </a:r>
          </a:p>
          <a:p>
            <a:pPr lvl="1"/>
            <a:r>
              <a:rPr lang="en-US" dirty="0"/>
              <a:t>Can have strong societal implications: elections, automated trolling, court evidence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4091"/>
          <a:stretch/>
        </p:blipFill>
        <p:spPr>
          <a:xfrm>
            <a:off x="7693496" y="4332537"/>
            <a:ext cx="2245659" cy="1728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032" y="5470376"/>
            <a:ext cx="1928694" cy="2091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4904" y="5533804"/>
            <a:ext cx="1875887" cy="203398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394487" y="6389526"/>
            <a:ext cx="437969" cy="252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CF08C-FAF6-41BF-BE69-EB3494FC7F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09" t="7042" r="22340"/>
          <a:stretch/>
        </p:blipFill>
        <p:spPr>
          <a:xfrm>
            <a:off x="7693496" y="2396184"/>
            <a:ext cx="2192386" cy="190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57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24744" y="1087016"/>
            <a:ext cx="8229600" cy="926976"/>
          </a:xfrm>
        </p:spPr>
        <p:txBody>
          <a:bodyPr>
            <a:normAutofit/>
          </a:bodyPr>
          <a:lstStyle/>
          <a:p>
            <a:pPr eaLnBrk="1" hangingPunct="1"/>
            <a:r>
              <a:rPr lang="en-CA" altLang="en-US" sz="5400" b="1" dirty="0"/>
              <a:t>Lecture 1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20688" y="3166120"/>
            <a:ext cx="9145016" cy="1800200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en-US" sz="4000" b="1" dirty="0"/>
              <a:t>Introduction to Adversarial Machine Learning</a:t>
            </a:r>
          </a:p>
          <a:p>
            <a:pPr>
              <a:buNone/>
            </a:pPr>
            <a:r>
              <a:rPr lang="en-US" sz="1800" dirty="0"/>
              <a:t>	</a:t>
            </a:r>
            <a:endParaRPr lang="en-US" sz="1800" dirty="0">
              <a:solidFill>
                <a:srgbClr val="00206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50201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962493-6024-4BF2-B5EB-3E54D224B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ML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B05EE5-0DCA-4ED8-A623-2C7A15A77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AML is a research field that lies at the intersection of ML and computer security </a:t>
            </a:r>
          </a:p>
          <a:p>
            <a:pPr lvl="1"/>
            <a:r>
              <a:rPr lang="en-US" dirty="0"/>
              <a:t>E.g., network intrusion detection, spam filtering, malware classification, biometric authentication (facial detection)</a:t>
            </a:r>
          </a:p>
          <a:p>
            <a:r>
              <a:rPr lang="en-US" dirty="0"/>
              <a:t>ML algorithms in real-world applications mainly focus on increased accuracy</a:t>
            </a:r>
          </a:p>
          <a:p>
            <a:pPr lvl="1"/>
            <a:r>
              <a:rPr lang="en-US" dirty="0"/>
              <a:t>However, few techniques and design decisions focus on keeping the ML models secure and robust</a:t>
            </a:r>
          </a:p>
          <a:p>
            <a:r>
              <a:rPr lang="en-US" dirty="0"/>
              <a:t>Adversarial ML: ML in adversarial settings</a:t>
            </a:r>
          </a:p>
          <a:p>
            <a:pPr lvl="1"/>
            <a:r>
              <a:rPr lang="en-US" dirty="0"/>
              <a:t>Attack is a major component of AML</a:t>
            </a:r>
          </a:p>
          <a:p>
            <a:pPr lvl="1"/>
            <a:r>
              <a:rPr lang="en-US" dirty="0"/>
              <a:t>Bad actors do bad things</a:t>
            </a:r>
          </a:p>
          <a:p>
            <a:pPr lvl="2"/>
            <a:r>
              <a:rPr lang="en-US" dirty="0"/>
              <a:t>Their main objective is not to get detected (change behavior to avoid detection)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Slide credit: </a:t>
            </a:r>
            <a:r>
              <a:rPr lang="en-US" sz="1000" dirty="0" err="1"/>
              <a:t>Binghui</a:t>
            </a:r>
            <a:r>
              <a:rPr lang="en-US" sz="1000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493602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75042-C5F1-4E06-82D2-63DF590BD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Taxonomy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2187-17D4-4D3D-BC20-C7117A935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Data poisoning </a:t>
            </a:r>
            <a:r>
              <a:rPr lang="en-US" dirty="0"/>
              <a:t>(Causative attack): </a:t>
            </a:r>
          </a:p>
          <a:p>
            <a:pPr lvl="1"/>
            <a:r>
              <a:rPr lang="en-US" dirty="0"/>
              <a:t>Attack on the </a:t>
            </a:r>
            <a:r>
              <a:rPr lang="en-US" dirty="0">
                <a:solidFill>
                  <a:srgbClr val="0070C0"/>
                </a:solidFill>
              </a:rPr>
              <a:t>training</a:t>
            </a:r>
            <a:r>
              <a:rPr lang="en-US" dirty="0"/>
              <a:t> phase</a:t>
            </a:r>
          </a:p>
          <a:p>
            <a:pPr lvl="2"/>
            <a:r>
              <a:rPr lang="en-US" dirty="0"/>
              <a:t>Attackers perturb the training set to fool the model</a:t>
            </a:r>
          </a:p>
          <a:p>
            <a:pPr lvl="3"/>
            <a:r>
              <a:rPr lang="en-US" dirty="0"/>
              <a:t>Insert malicious inputs in the training set</a:t>
            </a:r>
          </a:p>
          <a:p>
            <a:pPr lvl="3"/>
            <a:r>
              <a:rPr lang="en-US" dirty="0"/>
              <a:t>Modify input instances in the training set</a:t>
            </a:r>
          </a:p>
          <a:p>
            <a:pPr lvl="3"/>
            <a:r>
              <a:rPr lang="en-US" dirty="0"/>
              <a:t>Change the labels to training inputs</a:t>
            </a:r>
          </a:p>
          <a:p>
            <a:pPr lvl="2"/>
            <a:r>
              <a:rPr lang="en-US" dirty="0"/>
              <a:t>Attackers attempt to influence or corrupt the ML model or the ML algorithm itself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885B35-8F35-450F-8FDD-A34A8E6C8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95" y="4966320"/>
            <a:ext cx="9081210" cy="26407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Slide credit: </a:t>
            </a:r>
            <a:r>
              <a:rPr lang="en-US" sz="1000" dirty="0" err="1"/>
              <a:t>Binghui</a:t>
            </a:r>
            <a:r>
              <a:rPr lang="en-US" sz="1000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650270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13D122-1FE1-4761-A61E-C14ECC94F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Taxonomy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EBE836-BADE-436E-82BF-0C7E878F6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Evasion attack </a:t>
            </a:r>
            <a:r>
              <a:rPr lang="en-US" dirty="0"/>
              <a:t>(Exploratory attack):</a:t>
            </a:r>
          </a:p>
          <a:p>
            <a:pPr lvl="1"/>
            <a:r>
              <a:rPr lang="en-US" dirty="0"/>
              <a:t>Attack on the </a:t>
            </a:r>
            <a:r>
              <a:rPr lang="en-US" dirty="0">
                <a:solidFill>
                  <a:srgbClr val="0070C0"/>
                </a:solidFill>
              </a:rPr>
              <a:t>testing</a:t>
            </a:r>
            <a:r>
              <a:rPr lang="en-US" dirty="0"/>
              <a:t> phase</a:t>
            </a:r>
          </a:p>
          <a:p>
            <a:pPr lvl="1"/>
            <a:r>
              <a:rPr lang="en-US"/>
              <a:t>Attackers </a:t>
            </a:r>
            <a:r>
              <a:rPr lang="en-US" dirty="0"/>
              <a:t>do not tamper with the ML model, but instead cause it to produce adversary outputs</a:t>
            </a:r>
          </a:p>
          <a:p>
            <a:pPr lvl="1"/>
            <a:r>
              <a:rPr lang="en-US" dirty="0"/>
              <a:t>Evasion attack is the most common attack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367726-3E76-4931-89AF-DD8CC2C29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801" y="4317340"/>
            <a:ext cx="7670715" cy="29689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Slide credit: </a:t>
            </a:r>
            <a:r>
              <a:rPr lang="en-US" sz="1000" dirty="0" err="1"/>
              <a:t>Binghui</a:t>
            </a:r>
            <a:r>
              <a:rPr lang="en-US" sz="1000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2511231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31A46C-05EA-4905-9FC4-E26068C9A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Evasion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AF00D-F515-4321-BD76-722A14A7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Evasion attack can be further classified into: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White-box attack</a:t>
            </a:r>
          </a:p>
          <a:p>
            <a:pPr lvl="2"/>
            <a:r>
              <a:rPr lang="en-US" dirty="0"/>
              <a:t>Attackers have full knowledge about the ML model</a:t>
            </a:r>
          </a:p>
          <a:p>
            <a:pPr lvl="2"/>
            <a:r>
              <a:rPr lang="en-US" dirty="0"/>
              <a:t>I.e., they have access to parameters, hyperparameters, gradients, architecture, etc.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Black-box attack</a:t>
            </a:r>
          </a:p>
          <a:p>
            <a:pPr lvl="2"/>
            <a:r>
              <a:rPr lang="en-US" dirty="0"/>
              <a:t>Attackers don’t have access to the ML model parameters, gradients, architecture</a:t>
            </a:r>
          </a:p>
          <a:p>
            <a:pPr lvl="2"/>
            <a:r>
              <a:rPr lang="en-US" dirty="0"/>
              <a:t>Perhaps they have some knowledge about the used ML algorithm</a:t>
            </a:r>
          </a:p>
          <a:p>
            <a:pPr lvl="3"/>
            <a:r>
              <a:rPr lang="en-US" dirty="0"/>
              <a:t>E.g., attackers may know that a ResNet50 model is used for classification, but they don’t have access to the model parameters</a:t>
            </a:r>
          </a:p>
          <a:p>
            <a:pPr lvl="2"/>
            <a:r>
              <a:rPr lang="en-US" dirty="0"/>
              <a:t>Attackers may query the model to obtain knowledge (can get examples)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Slide credit: </a:t>
            </a:r>
            <a:r>
              <a:rPr lang="en-US" sz="1000" dirty="0" err="1"/>
              <a:t>Binghui</a:t>
            </a:r>
            <a:r>
              <a:rPr lang="en-US" sz="1000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4196413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0CCB02-BFE8-4B2E-8662-5BD9B21CC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Taxonomy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D5F49C-6D27-4915-A5D6-465A61453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Depiction of the adversarial attack taxonomy from Alessio's Adversarial ML presentation at </a:t>
            </a:r>
            <a:r>
              <a:rPr lang="en-US" dirty="0" err="1"/>
              <a:t>FloydHub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147794" y="3096344"/>
            <a:ext cx="7913854" cy="4318248"/>
            <a:chOff x="1723858" y="3140222"/>
            <a:chExt cx="7913854" cy="43182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DE022B-2ECC-419B-BF51-1C6B32BDF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2896" y="3140222"/>
              <a:ext cx="6148551" cy="4318248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774B69C-CA4B-4431-8144-3985AB0E44BF}"/>
                </a:ext>
              </a:extLst>
            </p:cNvPr>
            <p:cNvSpPr/>
            <p:nvPr/>
          </p:nvSpPr>
          <p:spPr>
            <a:xfrm>
              <a:off x="5605264" y="4102224"/>
              <a:ext cx="3672408" cy="295232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97FF7C-E857-4C84-9121-9E8CB55D45B4}"/>
                </a:ext>
              </a:extLst>
            </p:cNvPr>
            <p:cNvSpPr txBox="1"/>
            <p:nvPr/>
          </p:nvSpPr>
          <p:spPr>
            <a:xfrm>
              <a:off x="7837512" y="3742184"/>
              <a:ext cx="18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Evasion Attack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B6676EA-5682-44F8-A615-AC791D661D07}"/>
                </a:ext>
              </a:extLst>
            </p:cNvPr>
            <p:cNvSpPr/>
            <p:nvPr/>
          </p:nvSpPr>
          <p:spPr>
            <a:xfrm>
              <a:off x="1723858" y="4080738"/>
              <a:ext cx="3672408" cy="282979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F778E4-756A-41FF-8F5E-5CE9B5F58AD9}"/>
                </a:ext>
              </a:extLst>
            </p:cNvPr>
            <p:cNvSpPr txBox="1"/>
            <p:nvPr/>
          </p:nvSpPr>
          <p:spPr>
            <a:xfrm>
              <a:off x="1723858" y="3763670"/>
              <a:ext cx="22941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Data Poisoning Attack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Picture from: </a:t>
            </a:r>
            <a:r>
              <a:rPr lang="en-US" sz="1000" dirty="0">
                <a:hlinkClick r:id="rId3"/>
              </a:rPr>
              <a:t>https://blog.floydhub.com/introduction-to-adversarial-machine-learning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13695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61CC2F-43FB-4497-9627-6A083E0A7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Taxonomy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9D3D6C-9E48-4E8F-A75B-7BF8325AF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of the above attacks can further be: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Non-targeted</a:t>
            </a:r>
            <a:r>
              <a:rPr lang="en-US" dirty="0"/>
              <a:t> attack</a:t>
            </a:r>
          </a:p>
          <a:p>
            <a:pPr lvl="2"/>
            <a:r>
              <a:rPr lang="en-US" dirty="0"/>
              <a:t>The goal is to mislead the classifier to predict any labels other than the ground truth label</a:t>
            </a:r>
          </a:p>
          <a:p>
            <a:pPr lvl="2"/>
            <a:r>
              <a:rPr lang="en-US" dirty="0"/>
              <a:t>Most existing work deals with this goal</a:t>
            </a:r>
          </a:p>
          <a:p>
            <a:pPr lvl="2"/>
            <a:r>
              <a:rPr lang="en-US" dirty="0"/>
              <a:t>E.g., perturb an image of a military tank, so that the model predicts it is any other class than a military tank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Targeted</a:t>
            </a:r>
            <a:r>
              <a:rPr lang="en-US" dirty="0"/>
              <a:t> attack</a:t>
            </a:r>
          </a:p>
          <a:p>
            <a:pPr lvl="2"/>
            <a:r>
              <a:rPr lang="en-US" dirty="0"/>
              <a:t>The goal is to mislead the classifier to predict a target label for an image</a:t>
            </a:r>
          </a:p>
          <a:p>
            <a:pPr lvl="2"/>
            <a:r>
              <a:rPr lang="en-US" dirty="0"/>
              <a:t>More difficult</a:t>
            </a:r>
          </a:p>
          <a:p>
            <a:pPr lvl="2"/>
            <a:r>
              <a:rPr lang="en-US" dirty="0"/>
              <a:t>E.g., perturb an image of a turtle, so that the model predicts it is a riffle</a:t>
            </a:r>
          </a:p>
          <a:p>
            <a:pPr lvl="2"/>
            <a:r>
              <a:rPr lang="en-US" dirty="0"/>
              <a:t>E.g., perturb an image of a Stop sign, so that the model predicts it is a Speed Limit sign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679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Evasion Attacks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a new input (</a:t>
            </a:r>
            <a:r>
              <a:rPr lang="en-US" i="1" dirty="0"/>
              <a:t>similar</a:t>
            </a:r>
            <a:r>
              <a:rPr lang="en-US" dirty="0"/>
              <a:t> to original input) but classified as another class (untargeted or targeted)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Adversarial attack image</a:t>
            </a:r>
          </a:p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866960" y="3014038"/>
            <a:ext cx="8403689" cy="2287285"/>
            <a:chOff x="1068760" y="3101085"/>
            <a:chExt cx="8403689" cy="2287285"/>
          </a:xfrm>
        </p:grpSpPr>
        <p:pic>
          <p:nvPicPr>
            <p:cNvPr id="6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60" y="3382144"/>
              <a:ext cx="1584195" cy="1558780"/>
            </a:xfrm>
            <a:prstGeom prst="rect">
              <a:avLst/>
            </a:prstGeom>
          </p:spPr>
        </p:pic>
        <p:sp>
          <p:nvSpPr>
            <p:cNvPr id="7" name="文本框 5"/>
            <p:cNvSpPr txBox="1"/>
            <p:nvPr/>
          </p:nvSpPr>
          <p:spPr>
            <a:xfrm>
              <a:off x="1068760" y="4987363"/>
              <a:ext cx="1825581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Original input </a:t>
              </a:r>
              <a:endParaRPr kumimoji="1" lang="zh-CN" altLang="en-US" dirty="0"/>
            </a:p>
          </p:txBody>
        </p:sp>
        <p:pic>
          <p:nvPicPr>
            <p:cNvPr id="8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753" y="3101085"/>
              <a:ext cx="4343400" cy="2120900"/>
            </a:xfrm>
            <a:prstGeom prst="rect">
              <a:avLst/>
            </a:prstGeom>
          </p:spPr>
        </p:pic>
        <p:cxnSp>
          <p:nvCxnSpPr>
            <p:cNvPr id="9" name="直线箭头连接符 11"/>
            <p:cNvCxnSpPr/>
            <p:nvPr/>
          </p:nvCxnSpPr>
          <p:spPr>
            <a:xfrm>
              <a:off x="2765689" y="4161534"/>
              <a:ext cx="554798" cy="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箭头连接符 13"/>
            <p:cNvCxnSpPr/>
            <p:nvPr/>
          </p:nvCxnSpPr>
          <p:spPr>
            <a:xfrm>
              <a:off x="7551153" y="4161534"/>
              <a:ext cx="554798" cy="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4"/>
            <p:cNvSpPr txBox="1"/>
            <p:nvPr/>
          </p:nvSpPr>
          <p:spPr>
            <a:xfrm>
              <a:off x="8221643" y="3976868"/>
              <a:ext cx="1250806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warplane</a:t>
              </a:r>
              <a:endParaRPr kumimoji="1" lang="zh-CN" altLang="en-US" dirty="0"/>
            </a:p>
          </p:txBody>
        </p:sp>
      </p:grpSp>
      <p:pic>
        <p:nvPicPr>
          <p:cNvPr id="14" name="内容占位符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84" y="5882932"/>
            <a:ext cx="1584195" cy="15755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92314" y="7529137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Slide credit: He </a:t>
            </a:r>
            <a:r>
              <a:rPr lang="en-US" sz="1000" dirty="0" err="1"/>
              <a:t>Xiaoyi</a:t>
            </a:r>
            <a:r>
              <a:rPr lang="en-US" sz="1000" dirty="0"/>
              <a:t> – Adversarial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988070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Evasion Attacks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How to find adversarial images?</a:t>
                </a:r>
              </a:p>
              <a:p>
                <a:pPr lvl="1"/>
                <a:r>
                  <a:rPr lang="en-US" dirty="0"/>
                  <a:t>Given an image </a:t>
                </a:r>
                <a:r>
                  <a:rPr lang="en-US" i="1" dirty="0"/>
                  <a:t>x</a:t>
                </a:r>
                <a:r>
                  <a:rPr lang="en-US" dirty="0"/>
                  <a:t>, which is labeled by the classifier (e.g., </a:t>
                </a:r>
                <a:r>
                  <a:rPr lang="en-US" dirty="0" err="1"/>
                  <a:t>LogReg</a:t>
                </a:r>
                <a:r>
                  <a:rPr lang="en-US" dirty="0"/>
                  <a:t>, SVM, or NN) as class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, i.e.,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Create an adversarial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en-US" dirty="0"/>
                  <a:t> by adding small perturbations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the original image,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such that the distance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minimal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So that the classifier assigns a label to the adversarial image that is different than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, i.e.,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26" t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20" y="5542384"/>
            <a:ext cx="3520973" cy="1422227"/>
          </a:xfrm>
          <a:prstGeom prst="rect">
            <a:avLst/>
          </a:prstGeom>
        </p:spPr>
      </p:pic>
      <p:sp>
        <p:nvSpPr>
          <p:cNvPr id="14" name="文本框 2"/>
          <p:cNvSpPr txBox="1"/>
          <p:nvPr/>
        </p:nvSpPr>
        <p:spPr>
          <a:xfrm>
            <a:off x="4585222" y="5173052"/>
            <a:ext cx="3511062" cy="40100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distance between </a:t>
            </a:r>
            <a:r>
              <a:rPr kumimoji="1" lang="en-US" altLang="zh-CN" i="1" dirty="0"/>
              <a:t>x</a:t>
            </a:r>
            <a:r>
              <a:rPr kumimoji="1" lang="en-US" altLang="zh-CN" dirty="0"/>
              <a:t> and </a:t>
            </a:r>
            <a:r>
              <a:rPr kumimoji="1" lang="en-US" altLang="zh-CN" i="1" dirty="0"/>
              <a:t>x</a:t>
            </a:r>
            <a:r>
              <a:rPr kumimoji="1" lang="en-US" altLang="zh-CN" dirty="0"/>
              <a:t>+𝛿</a:t>
            </a:r>
            <a:endParaRPr kumimoji="1" lang="zh-CN" altLang="en-US" dirty="0"/>
          </a:p>
        </p:txBody>
      </p:sp>
      <p:sp>
        <p:nvSpPr>
          <p:cNvPr id="15" name="文本框 5"/>
          <p:cNvSpPr txBox="1"/>
          <p:nvPr/>
        </p:nvSpPr>
        <p:spPr>
          <a:xfrm>
            <a:off x="4585222" y="6046440"/>
            <a:ext cx="3511062" cy="40100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i="1" dirty="0"/>
              <a:t>x</a:t>
            </a:r>
            <a:r>
              <a:rPr kumimoji="1" lang="en-US" altLang="zh-CN" dirty="0"/>
              <a:t>+𝛿 is classified as target class</a:t>
            </a:r>
            <a:r>
              <a:rPr kumimoji="1" lang="zh-CN" altLang="en-US" dirty="0"/>
              <a:t> </a:t>
            </a:r>
            <a:r>
              <a:rPr kumimoji="1" lang="en-US" altLang="zh-CN" i="1" dirty="0"/>
              <a:t>t</a:t>
            </a:r>
            <a:endParaRPr kumimoji="1" lang="zh-CN" altLang="en-US" i="1" dirty="0"/>
          </a:p>
        </p:txBody>
      </p:sp>
      <p:sp>
        <p:nvSpPr>
          <p:cNvPr id="16" name="文本框 6"/>
          <p:cNvSpPr txBox="1"/>
          <p:nvPr/>
        </p:nvSpPr>
        <p:spPr>
          <a:xfrm>
            <a:off x="4585222" y="6942916"/>
            <a:ext cx="5412530" cy="40100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each element of </a:t>
            </a:r>
            <a:r>
              <a:rPr kumimoji="1" lang="en-US" altLang="zh-CN" i="1" dirty="0"/>
              <a:t>x</a:t>
            </a:r>
            <a:r>
              <a:rPr kumimoji="1" lang="en-US" altLang="zh-CN" dirty="0"/>
              <a:t>+𝛿 is in [0,1] (to be a valid image)</a:t>
            </a:r>
            <a:endParaRPr kumimoji="1" lang="zh-CN" altLang="en-US" dirty="0"/>
          </a:p>
        </p:txBody>
      </p:sp>
      <p:cxnSp>
        <p:nvCxnSpPr>
          <p:cNvPr id="17" name="直线箭头连接符 7"/>
          <p:cNvCxnSpPr>
            <a:endCxn id="14" idx="1"/>
          </p:cNvCxnSpPr>
          <p:nvPr/>
        </p:nvCxnSpPr>
        <p:spPr>
          <a:xfrm flipV="1">
            <a:off x="3852660" y="5373556"/>
            <a:ext cx="732562" cy="37518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9"/>
          <p:cNvCxnSpPr>
            <a:endCxn id="15" idx="1"/>
          </p:cNvCxnSpPr>
          <p:nvPr/>
        </p:nvCxnSpPr>
        <p:spPr>
          <a:xfrm flipV="1">
            <a:off x="4035960" y="6246944"/>
            <a:ext cx="549262" cy="1552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1"/>
          <p:cNvCxnSpPr/>
          <p:nvPr/>
        </p:nvCxnSpPr>
        <p:spPr>
          <a:xfrm>
            <a:off x="4035960" y="6771039"/>
            <a:ext cx="549262" cy="38714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384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Evasion Attacks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Distance metrics between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en-US" altLang="zh-CN" dirty="0"/>
                  <a:t>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norm: the number of elements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Corresponds to the number of pixels that have been changed in the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norm: city-block distance, or Manhattan distance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norm: Euclidean distance, or mean-squared error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𝑎𝑑𝑣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𝑎𝑑𝑣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+⋯+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</m:s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𝑎𝑑𝑣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/>
                  <a:t> norm: measures the maximum change to any of the pixels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en-US" dirty="0"/>
                  <a:t> image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𝑎𝑑𝑣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𝑎𝑑𝑣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𝑎𝑑𝑣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26" t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9579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Filtering Adversarial Game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6673" y="2090804"/>
            <a:ext cx="9584265" cy="2983318"/>
          </a:xfrm>
        </p:spPr>
        <p:txBody>
          <a:bodyPr/>
          <a:lstStyle/>
          <a:p>
            <a:r>
              <a:rPr lang="en-US" dirty="0"/>
              <a:t>Based on cumulative weights assigned to words, an email is classified as a spam or a legitimate message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20132" y="5074121"/>
            <a:ext cx="2327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2400">
                <a:ea typeface="ＭＳ Ｐゴシック" panose="020B0600070205080204" pitchFamily="34" charset="-128"/>
              </a:rPr>
              <a:t>cheap =  1.0</a:t>
            </a:r>
          </a:p>
          <a:p>
            <a:pPr algn="r"/>
            <a:r>
              <a:rPr lang="en-US" altLang="en-US" sz="2400">
                <a:ea typeface="ＭＳ Ｐゴシック" panose="020B0600070205080204" pitchFamily="34" charset="-128"/>
              </a:rPr>
              <a:t>mortgage =  1.5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793721" y="6191023"/>
            <a:ext cx="2547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Total score =  2.5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239070" y="3093467"/>
            <a:ext cx="3763962" cy="720725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ea typeface="ＭＳ Ｐゴシック" panose="020B0600070205080204" pitchFamily="34" charset="-128"/>
              </a:rPr>
              <a:t>From: spammer@example.com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Cheap mortgage now!!!  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6155432" y="4112096"/>
            <a:ext cx="25146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ea typeface="ＭＳ Ｐゴシック" panose="020B0600070205080204" pitchFamily="34" charset="-128"/>
              </a:rPr>
              <a:t>Feature Weights</a:t>
            </a: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3945632" y="3814192"/>
            <a:ext cx="0" cy="1364704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945632" y="4493096"/>
            <a:ext cx="2133600" cy="0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2269232" y="3433192"/>
            <a:ext cx="8382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107432" y="3433192"/>
            <a:ext cx="1143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265458" y="6191023"/>
            <a:ext cx="2411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&gt; 1.0 (threshold)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754882" y="3245867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1.</a:t>
            </a: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831082" y="5102696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2.</a:t>
            </a: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779308" y="6191023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3.</a:t>
            </a:r>
          </a:p>
        </p:txBody>
      </p:sp>
      <p:sp>
        <p:nvSpPr>
          <p:cNvPr id="18" name="AutoShape 15"/>
          <p:cNvSpPr>
            <a:spLocks noChangeArrowheads="1"/>
          </p:cNvSpPr>
          <p:nvPr/>
        </p:nvSpPr>
        <p:spPr bwMode="auto">
          <a:xfrm>
            <a:off x="3589058" y="6622504"/>
            <a:ext cx="914400" cy="9144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ea typeface="ＭＳ Ｐゴシック" panose="020B0600070205080204" pitchFamily="34" charset="-128"/>
              </a:rPr>
              <a:t>Spam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2314" y="7529137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Slide credit: Daniel Lowd - Adversarial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0786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9" grpId="0" animBg="1" autoUpdateAnimBg="0"/>
      <p:bldP spid="12" grpId="0" animBg="1"/>
      <p:bldP spid="13" grpId="0" animBg="1"/>
      <p:bldP spid="14" grpId="0" autoUpdateAnimBg="0"/>
      <p:bldP spid="15" grpId="0" autoUpdateAnimBg="0"/>
      <p:bldP spid="16" grpId="0" autoUpdateAnimBg="0"/>
      <p:bldP spid="17" grpId="0" autoUpdateAnimBg="0"/>
      <p:bldP spid="18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18FA96-373A-4BED-A1DD-B6E2C1A0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8F6EA7-5460-4861-9530-0F451B067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Learning (ML)</a:t>
            </a:r>
          </a:p>
          <a:p>
            <a:r>
              <a:rPr lang="en-US" dirty="0"/>
              <a:t>Adversarial ML (AML)</a:t>
            </a:r>
          </a:p>
          <a:p>
            <a:pPr lvl="1"/>
            <a:r>
              <a:rPr lang="en-US" dirty="0"/>
              <a:t>Adversarial examples</a:t>
            </a:r>
          </a:p>
          <a:p>
            <a:r>
              <a:rPr lang="en-US" dirty="0"/>
              <a:t>Attack taxonomy</a:t>
            </a:r>
          </a:p>
          <a:p>
            <a:r>
              <a:rPr lang="en-US" dirty="0"/>
              <a:t>Common adversarial attacks</a:t>
            </a:r>
          </a:p>
          <a:p>
            <a:pPr lvl="1"/>
            <a:r>
              <a:rPr lang="en-US" dirty="0"/>
              <a:t>Noise, semantic attack, FGSM, BIM, PGD, </a:t>
            </a:r>
            <a:r>
              <a:rPr lang="en-US" dirty="0" err="1"/>
              <a:t>DeepFool</a:t>
            </a:r>
            <a:r>
              <a:rPr lang="en-US" dirty="0"/>
              <a:t>, CW attack</a:t>
            </a:r>
          </a:p>
          <a:p>
            <a:r>
              <a:rPr lang="en-US" dirty="0"/>
              <a:t>Defense against adversarial attacks</a:t>
            </a:r>
          </a:p>
          <a:p>
            <a:pPr lvl="1"/>
            <a:r>
              <a:rPr lang="en-US" dirty="0"/>
              <a:t>Adversarial training, random resizing and padding, detect adversarial examples</a:t>
            </a:r>
          </a:p>
          <a:p>
            <a:r>
              <a:rPr lang="en-US" dirty="0"/>
              <a:t>Conclusion</a:t>
            </a:r>
          </a:p>
          <a:p>
            <a:r>
              <a:rPr lang="en-US" dirty="0"/>
              <a:t>References</a:t>
            </a:r>
          </a:p>
          <a:p>
            <a:r>
              <a:rPr lang="en-US" dirty="0"/>
              <a:t>Other AML resources</a:t>
            </a:r>
          </a:p>
        </p:txBody>
      </p:sp>
    </p:spTree>
    <p:extLst>
      <p:ext uri="{BB962C8B-B14F-4D97-AF65-F5344CB8AC3E}">
        <p14:creationId xmlns:p14="http://schemas.microsoft.com/office/powerpoint/2010/main" val="2530049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Filtering Adversarial Game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spammers adapt to evade the classifier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301008" y="4822304"/>
            <a:ext cx="23288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2400">
                <a:ea typeface="ＭＳ Ｐゴシック" panose="020B0600070205080204" pitchFamily="34" charset="-128"/>
              </a:rPr>
              <a:t>cheap =  1.0</a:t>
            </a:r>
          </a:p>
          <a:p>
            <a:pPr algn="r"/>
            <a:r>
              <a:rPr lang="en-US" altLang="en-US" sz="2400">
                <a:ea typeface="ＭＳ Ｐゴシック" panose="020B0600070205080204" pitchFamily="34" charset="-128"/>
              </a:rPr>
              <a:t>mortgage =  1.5</a:t>
            </a:r>
          </a:p>
          <a:p>
            <a:pPr algn="r"/>
            <a:r>
              <a:rPr lang="en-US" altLang="en-US" sz="2400">
                <a:solidFill>
                  <a:srgbClr val="065503"/>
                </a:solidFill>
                <a:ea typeface="ＭＳ Ｐゴシック" panose="020B0600070205080204" pitchFamily="34" charset="-128"/>
              </a:rPr>
              <a:t>Eugene = -1.0</a:t>
            </a:r>
          </a:p>
          <a:p>
            <a:pPr algn="r"/>
            <a:r>
              <a:rPr lang="en-US" altLang="en-US" sz="2400">
                <a:solidFill>
                  <a:srgbClr val="065503"/>
                </a:solidFill>
                <a:ea typeface="ＭＳ Ｐゴシック" panose="020B0600070205080204" pitchFamily="34" charset="-128"/>
              </a:rPr>
              <a:t>Oregon = -1.0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021608" y="6298679"/>
            <a:ext cx="2547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Total score =  0.5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2415183" y="2717279"/>
            <a:ext cx="3763962" cy="1025525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ea typeface="ＭＳ Ｐゴシック" panose="020B0600070205080204" pitchFamily="34" charset="-128"/>
              </a:rPr>
              <a:t>From: spammer@example.com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Cheap mortgage now!!!</a:t>
            </a:r>
            <a:br>
              <a:rPr lang="en-US" altLang="en-US" sz="2000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Eugene  Oregon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6331545" y="3860279"/>
            <a:ext cx="25146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ea typeface="ＭＳ Ｐゴシック" panose="020B0600070205080204" pitchFamily="34" charset="-128"/>
              </a:rPr>
              <a:t>Feature Weights</a:t>
            </a: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4121745" y="3742803"/>
            <a:ext cx="0" cy="1184275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4121745" y="4241279"/>
            <a:ext cx="2133600" cy="0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2445345" y="3057004"/>
            <a:ext cx="8382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3283545" y="3057004"/>
            <a:ext cx="1143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493345" y="6298679"/>
            <a:ext cx="2411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&lt; 1.0 (threshold)</a:t>
            </a: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1930995" y="2869679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1.</a:t>
            </a: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2007195" y="4850879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2.</a:t>
            </a: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2007195" y="6298679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3.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2445345" y="3388792"/>
            <a:ext cx="990600" cy="277812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Oval 16"/>
          <p:cNvSpPr>
            <a:spLocks noChangeArrowheads="1"/>
          </p:cNvSpPr>
          <p:nvPr/>
        </p:nvSpPr>
        <p:spPr bwMode="auto">
          <a:xfrm>
            <a:off x="3816945" y="6766520"/>
            <a:ext cx="762000" cy="762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ea typeface="ＭＳ Ｐゴシック" panose="020B0600070205080204" pitchFamily="34" charset="-128"/>
              </a:rPr>
              <a:t>OK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35" name="AutoShape 17"/>
          <p:cNvSpPr>
            <a:spLocks noChangeArrowheads="1"/>
          </p:cNvSpPr>
          <p:nvPr/>
        </p:nvSpPr>
        <p:spPr bwMode="auto">
          <a:xfrm>
            <a:off x="3470870" y="3417367"/>
            <a:ext cx="1017588" cy="249237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892314" y="7529137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Slide credit: Daniel Lowd - Adversarial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18752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Filtering Adversarial Game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classifier is adapted by changing the feature weights 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3374877" y="4750296"/>
            <a:ext cx="23288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2400">
                <a:ea typeface="ＭＳ Ｐゴシック" panose="020B0600070205080204" pitchFamily="34" charset="-128"/>
              </a:rPr>
              <a:t>cheap =  </a:t>
            </a:r>
            <a:r>
              <a:rPr lang="en-US" altLang="en-US" sz="2400">
                <a:solidFill>
                  <a:srgbClr val="0000FF"/>
                </a:solidFill>
                <a:ea typeface="ＭＳ Ｐゴシック" panose="020B0600070205080204" pitchFamily="34" charset="-128"/>
              </a:rPr>
              <a:t>1.5</a:t>
            </a:r>
          </a:p>
          <a:p>
            <a:pPr algn="r"/>
            <a:r>
              <a:rPr lang="en-US" altLang="en-US" sz="2400">
                <a:ea typeface="ＭＳ Ｐゴシック" panose="020B0600070205080204" pitchFamily="34" charset="-128"/>
              </a:rPr>
              <a:t>mortgage =  </a:t>
            </a:r>
            <a:r>
              <a:rPr lang="en-US" altLang="en-US" sz="2400">
                <a:solidFill>
                  <a:srgbClr val="0000FF"/>
                </a:solidFill>
                <a:ea typeface="ＭＳ Ｐゴシック" panose="020B0600070205080204" pitchFamily="34" charset="-128"/>
              </a:rPr>
              <a:t>2.0</a:t>
            </a:r>
          </a:p>
          <a:p>
            <a:pPr algn="r"/>
            <a:r>
              <a:rPr lang="en-US" altLang="en-US" sz="2400">
                <a:ea typeface="ＭＳ Ｐゴシック" panose="020B0600070205080204" pitchFamily="34" charset="-128"/>
              </a:rPr>
              <a:t>Eugene = </a:t>
            </a:r>
            <a:r>
              <a:rPr lang="en-US" altLang="en-US" sz="2400">
                <a:solidFill>
                  <a:srgbClr val="0000FF"/>
                </a:solidFill>
                <a:ea typeface="ＭＳ Ｐゴシック" panose="020B0600070205080204" pitchFamily="34" charset="-128"/>
              </a:rPr>
              <a:t>-0.5</a:t>
            </a:r>
          </a:p>
          <a:p>
            <a:pPr algn="r"/>
            <a:r>
              <a:rPr lang="en-US" altLang="en-US" sz="2400">
                <a:ea typeface="ＭＳ Ｐゴシック" panose="020B0600070205080204" pitchFamily="34" charset="-128"/>
              </a:rPr>
              <a:t>Oregon = </a:t>
            </a:r>
            <a:r>
              <a:rPr lang="en-US" altLang="en-US" sz="2400">
                <a:solidFill>
                  <a:srgbClr val="0000FF"/>
                </a:solidFill>
                <a:ea typeface="ＭＳ Ｐゴシック" panose="020B0600070205080204" pitchFamily="34" charset="-128"/>
              </a:rPr>
              <a:t>-0.5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095477" y="6226671"/>
            <a:ext cx="254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Total score =  </a:t>
            </a:r>
            <a:r>
              <a:rPr lang="en-US" altLang="en-US" sz="2400">
                <a:solidFill>
                  <a:srgbClr val="0000FF"/>
                </a:solidFill>
                <a:ea typeface="ＭＳ Ｐゴシック" panose="020B0600070205080204" pitchFamily="34" charset="-128"/>
              </a:rPr>
              <a:t>2.5</a:t>
            </a: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6405414" y="3788271"/>
            <a:ext cx="25146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ea typeface="ＭＳ Ｐゴシック" panose="020B0600070205080204" pitchFamily="34" charset="-128"/>
              </a:rPr>
              <a:t>Feature Weights</a:t>
            </a: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4195614" y="3635871"/>
            <a:ext cx="0" cy="1219200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4195614" y="4169271"/>
            <a:ext cx="2133600" cy="0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5567214" y="6226671"/>
            <a:ext cx="2411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&gt; 1.0 (threshold)</a:t>
            </a: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2004864" y="2797671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1.</a:t>
            </a: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2081064" y="4778871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2.</a:t>
            </a: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081064" y="6226671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ea typeface="ＭＳ Ｐゴシック" panose="020B0600070205080204" pitchFamily="34" charset="-128"/>
              </a:rPr>
              <a:t>3.</a:t>
            </a:r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>
            <a:off x="3890814" y="6760071"/>
            <a:ext cx="762000" cy="762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ea typeface="ＭＳ Ｐゴシック" panose="020B0600070205080204" pitchFamily="34" charset="-128"/>
              </a:rPr>
              <a:t>OK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32" name="AutoShape 18"/>
          <p:cNvSpPr>
            <a:spLocks noChangeArrowheads="1"/>
          </p:cNvSpPr>
          <p:nvPr/>
        </p:nvSpPr>
        <p:spPr bwMode="auto">
          <a:xfrm>
            <a:off x="3890814" y="6622504"/>
            <a:ext cx="914400" cy="9144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ea typeface="ＭＳ Ｐゴシック" panose="020B0600070205080204" pitchFamily="34" charset="-128"/>
              </a:rPr>
              <a:t>Spam</a:t>
            </a: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2489052" y="2645271"/>
            <a:ext cx="3763962" cy="1025525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ea typeface="ＭＳ Ｐゴシック" panose="020B0600070205080204" pitchFamily="34" charset="-128"/>
              </a:rPr>
              <a:t>From: spammer@example.com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Cheap mortgage now!!!</a:t>
            </a:r>
            <a:br>
              <a:rPr lang="en-US" altLang="en-US" sz="2000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Eugene  Oregon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2519214" y="2984996"/>
            <a:ext cx="8382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" name="AutoShape 21"/>
          <p:cNvSpPr>
            <a:spLocks noChangeArrowheads="1"/>
          </p:cNvSpPr>
          <p:nvPr/>
        </p:nvSpPr>
        <p:spPr bwMode="auto">
          <a:xfrm>
            <a:off x="3357414" y="2984996"/>
            <a:ext cx="1143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" name="AutoShape 22"/>
          <p:cNvSpPr>
            <a:spLocks noChangeArrowheads="1"/>
          </p:cNvSpPr>
          <p:nvPr/>
        </p:nvSpPr>
        <p:spPr bwMode="auto">
          <a:xfrm>
            <a:off x="2519214" y="3316784"/>
            <a:ext cx="990600" cy="277812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AutoShape 23"/>
          <p:cNvSpPr>
            <a:spLocks noChangeArrowheads="1"/>
          </p:cNvSpPr>
          <p:nvPr/>
        </p:nvSpPr>
        <p:spPr bwMode="auto">
          <a:xfrm>
            <a:off x="3544739" y="3345359"/>
            <a:ext cx="1017588" cy="249237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892314" y="7529137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Slide credit: Daniel Lowd - Adversarial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76534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86C0BE-DCA5-4387-80A5-8B97BB70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Adversarial Attacks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47A4D6-23B7-4E92-B271-8F8AB9BAF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Noise attack</a:t>
            </a:r>
          </a:p>
          <a:p>
            <a:r>
              <a:rPr lang="en-US" dirty="0"/>
              <a:t>Semantic attack</a:t>
            </a:r>
          </a:p>
          <a:p>
            <a:r>
              <a:rPr lang="en-US" dirty="0"/>
              <a:t>Fast gradient sign method (FGSM) attack</a:t>
            </a:r>
          </a:p>
          <a:p>
            <a:r>
              <a:rPr lang="en-US" dirty="0"/>
              <a:t>Basic iterative method (BIM) attack</a:t>
            </a:r>
          </a:p>
          <a:p>
            <a:r>
              <a:rPr lang="en-US" dirty="0"/>
              <a:t>Projected gradient descent (PGD) attack</a:t>
            </a:r>
          </a:p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  <a:p>
            <a:r>
              <a:rPr lang="en-US" dirty="0" err="1"/>
              <a:t>Carlini</a:t>
            </a:r>
            <a:r>
              <a:rPr lang="en-US" dirty="0"/>
              <a:t>-Wagner (CW) attack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28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4FD6E3-1C42-4356-B886-2A6DC8735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E96611-61D9-4393-9F79-574F6F76E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Noise attack</a:t>
            </a:r>
          </a:p>
          <a:p>
            <a:pPr lvl="1"/>
            <a:r>
              <a:rPr lang="en-US" dirty="0"/>
              <a:t>The simplest form of adversarial attack</a:t>
            </a:r>
          </a:p>
          <a:p>
            <a:pPr lvl="1"/>
            <a:r>
              <a:rPr lang="en-US" dirty="0"/>
              <a:t>Noise is a random arrangement of pixels containing no information</a:t>
            </a:r>
          </a:p>
          <a:p>
            <a:pPr lvl="1"/>
            <a:r>
              <a:rPr lang="en-US" dirty="0"/>
              <a:t>In Python, noise is created by the </a:t>
            </a:r>
            <a:r>
              <a:rPr lang="en-US" dirty="0" err="1"/>
              <a:t>randn</a:t>
            </a:r>
            <a:r>
              <a:rPr lang="en-US" dirty="0"/>
              <a:t>() function</a:t>
            </a:r>
          </a:p>
          <a:p>
            <a:pPr lvl="2"/>
            <a:r>
              <a:rPr lang="en-US" dirty="0"/>
              <a:t>I.e., random numbers from a normal distribution (0 mean and 1 </a:t>
            </a:r>
            <a:r>
              <a:rPr lang="en-US" dirty="0" err="1"/>
              <a:t>st.</a:t>
            </a:r>
            <a:r>
              <a:rPr lang="en-US" dirty="0"/>
              <a:t> dev.)</a:t>
            </a:r>
          </a:p>
          <a:p>
            <a:pPr lvl="1"/>
            <a:r>
              <a:rPr lang="en-US" dirty="0"/>
              <a:t>It represents a non-targeted black-box evasion attack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1263AC-1101-47E6-A33B-0F4A63FEF57A}"/>
              </a:ext>
            </a:extLst>
          </p:cNvPr>
          <p:cNvGrpSpPr/>
          <p:nvPr/>
        </p:nvGrpSpPr>
        <p:grpSpPr>
          <a:xfrm>
            <a:off x="420688" y="4534272"/>
            <a:ext cx="9129440" cy="2989505"/>
            <a:chOff x="420688" y="4606280"/>
            <a:chExt cx="9129440" cy="29895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A0D87C-9C26-4C4D-BB6D-43C8F68A8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688" y="4606281"/>
              <a:ext cx="2699023" cy="26674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CA8B2C-D2C4-4789-8E2D-9037E21298C7}"/>
                </a:ext>
              </a:extLst>
            </p:cNvPr>
            <p:cNvSpPr txBox="1"/>
            <p:nvPr/>
          </p:nvSpPr>
          <p:spPr>
            <a:xfrm>
              <a:off x="3192357" y="5647601"/>
              <a:ext cx="6480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B57961-DA33-484B-BA48-2D803A37D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3889" y="4606280"/>
              <a:ext cx="2699023" cy="27197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7A3430-BF33-4755-80F7-E455378F6D53}"/>
                </a:ext>
              </a:extLst>
            </p:cNvPr>
            <p:cNvSpPr txBox="1"/>
            <p:nvPr/>
          </p:nvSpPr>
          <p:spPr>
            <a:xfrm>
              <a:off x="6280795" y="5647600"/>
              <a:ext cx="6480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=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669F8D-AFCD-4ADC-B351-37FE29E7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1283" y="4606280"/>
              <a:ext cx="2708845" cy="268931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E5D610-FAE1-4AA0-A32D-FB666F5C068A}"/>
                </a:ext>
              </a:extLst>
            </p:cNvPr>
            <p:cNvSpPr txBox="1"/>
            <p:nvPr/>
          </p:nvSpPr>
          <p:spPr>
            <a:xfrm>
              <a:off x="715940" y="7194778"/>
              <a:ext cx="2843038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Prediction: </a:t>
              </a:r>
              <a:r>
                <a:rPr lang="en-US" dirty="0">
                  <a:solidFill>
                    <a:srgbClr val="00B050"/>
                  </a:solidFill>
                </a:rPr>
                <a:t>gorilla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17771B9-FCE5-44FC-97CA-8F3F4CAE9D9E}"/>
              </a:ext>
            </a:extLst>
          </p:cNvPr>
          <p:cNvSpPr txBox="1"/>
          <p:nvPr/>
        </p:nvSpPr>
        <p:spPr>
          <a:xfrm>
            <a:off x="6914896" y="7198568"/>
            <a:ext cx="2843038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FF0000"/>
                </a:solidFill>
              </a:rPr>
              <a:t>fountain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Picture from: </a:t>
            </a:r>
            <a:r>
              <a:rPr lang="en-US" sz="1000" dirty="0">
                <a:hlinkClick r:id="rId6"/>
              </a:rPr>
              <a:t>https://blog.floydhub.com/introduction-to-adversarial-machine-learning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18726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6FD4AC-9A3A-4C27-9A50-9B8A091E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31C190-92FF-4FE0-80BA-7F1F318E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3" y="2090803"/>
            <a:ext cx="9668802" cy="5367667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Semantic attack</a:t>
            </a:r>
          </a:p>
          <a:p>
            <a:pPr lvl="1"/>
            <a:r>
              <a:rPr lang="en-US" dirty="0">
                <a:hlinkClick r:id="rId3"/>
              </a:rPr>
              <a:t>Hosseini (2017) - On the Limitation of Convolutional Neural Networks in Recognizing Negative Images</a:t>
            </a:r>
            <a:endParaRPr lang="en-US" dirty="0"/>
          </a:p>
          <a:p>
            <a:pPr lvl="1"/>
            <a:r>
              <a:rPr lang="en-US" dirty="0"/>
              <a:t>Use negative images</a:t>
            </a:r>
          </a:p>
          <a:p>
            <a:pPr lvl="2"/>
            <a:r>
              <a:rPr lang="en-US" dirty="0"/>
              <a:t>Reverse all pixels intensities</a:t>
            </a:r>
          </a:p>
          <a:p>
            <a:pPr lvl="2"/>
            <a:r>
              <a:rPr lang="en-US" dirty="0"/>
              <a:t>E.g., change the sign of all pixels, if the pixels values are in range [-1,1]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405BB2-C9B7-4879-8B70-394F3AAF2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80" y="4716229"/>
            <a:ext cx="2566482" cy="2554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6E27AA-AEAF-46A6-BD97-A45DF98F14BD}"/>
              </a:ext>
            </a:extLst>
          </p:cNvPr>
          <p:cNvSpPr txBox="1"/>
          <p:nvPr/>
        </p:nvSpPr>
        <p:spPr>
          <a:xfrm>
            <a:off x="573308" y="7157601"/>
            <a:ext cx="2257453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00B050"/>
                </a:solidFill>
              </a:rPr>
              <a:t>gorilla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5368171-A5EA-4F3A-B60C-71468EC1E7F2}"/>
              </a:ext>
            </a:extLst>
          </p:cNvPr>
          <p:cNvSpPr/>
          <p:nvPr/>
        </p:nvSpPr>
        <p:spPr>
          <a:xfrm>
            <a:off x="2996827" y="5733782"/>
            <a:ext cx="71055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68A6D2-AFFB-4DA0-AB95-30B782F06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419" y="4716229"/>
            <a:ext cx="2528881" cy="25169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4FB18E-AA9C-4C97-AC38-8997EEB6CF51}"/>
              </a:ext>
            </a:extLst>
          </p:cNvPr>
          <p:cNvSpPr txBox="1"/>
          <p:nvPr/>
        </p:nvSpPr>
        <p:spPr>
          <a:xfrm>
            <a:off x="3816419" y="7157601"/>
            <a:ext cx="2868965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 err="1">
                <a:solidFill>
                  <a:srgbClr val="FF0000"/>
                </a:solidFill>
              </a:rPr>
              <a:t>weimaraner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8CA871-1FB2-4649-8B7A-E7EE3A008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558" y="5093942"/>
            <a:ext cx="3225917" cy="1810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F0F941-05A5-4DFE-9F04-C47C74146FA8}"/>
              </a:ext>
            </a:extLst>
          </p:cNvPr>
          <p:cNvSpPr txBox="1"/>
          <p:nvPr/>
        </p:nvSpPr>
        <p:spPr>
          <a:xfrm>
            <a:off x="6940511" y="6904862"/>
            <a:ext cx="300496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Weimaraner (a dog breed)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A23278-BFB5-43E9-9A2A-5FCF2C00F39A}"/>
              </a:ext>
            </a:extLst>
          </p:cNvPr>
          <p:cNvSpPr txBox="1"/>
          <p:nvPr/>
        </p:nvSpPr>
        <p:spPr>
          <a:xfrm>
            <a:off x="545301" y="4387230"/>
            <a:ext cx="2108188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Original image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9720A8-FB8A-4960-B495-C24E3E92531C}"/>
              </a:ext>
            </a:extLst>
          </p:cNvPr>
          <p:cNvSpPr txBox="1"/>
          <p:nvPr/>
        </p:nvSpPr>
        <p:spPr>
          <a:xfrm>
            <a:off x="4237112" y="4387230"/>
            <a:ext cx="2108188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Negative image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920" y="7528411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Picture from: </a:t>
            </a:r>
            <a:r>
              <a:rPr lang="en-US" sz="1000" dirty="0">
                <a:hlinkClick r:id="rId7"/>
              </a:rPr>
              <a:t>https://blog.floydhub.com/introduction-to-adversarial-machine-learning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48866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215445-A1B5-4DB4-902B-1156387D4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FGSM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E022ADD-8CF8-427B-99CC-2460A062FF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577063" cy="5367667"/>
              </a:xfrm>
            </p:spPr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Fast gradient sign method (FGSM) attack</a:t>
                </a:r>
              </a:p>
              <a:p>
                <a:pPr lvl="1"/>
                <a:r>
                  <a:rPr lang="en-US" dirty="0">
                    <a:hlinkClick r:id="rId3"/>
                  </a:rPr>
                  <a:t>Goodfellow (2015) - Explaining and Harnessing Adversarial Examples</a:t>
                </a:r>
                <a:endParaRPr lang="en-US" dirty="0"/>
              </a:p>
              <a:p>
                <a:r>
                  <a:rPr lang="en-US" dirty="0"/>
                  <a:t>An adversarial image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adv</a:t>
                </a:r>
                <a:r>
                  <a:rPr lang="en-US" dirty="0"/>
                  <a:t> is created by adding perturbation noise to an image </a:t>
                </a:r>
                <a:r>
                  <a:rPr lang="en-US" i="1" dirty="0"/>
                  <a:t>x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𝑎𝑑𝑣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endParaRPr lang="en-US" sz="1000" dirty="0"/>
              </a:p>
              <a:p>
                <a:pPr lvl="1"/>
                <a:r>
                  <a:rPr lang="en-US" dirty="0"/>
                  <a:t>Notation: input image </a:t>
                </a:r>
                <a:r>
                  <a:rPr lang="en-US" i="1" dirty="0"/>
                  <a:t>x</a:t>
                </a:r>
                <a:r>
                  <a:rPr lang="en-US" dirty="0"/>
                  <a:t>, cost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, NN model </a:t>
                </a:r>
                <a:r>
                  <a:rPr lang="en-US" i="1" dirty="0"/>
                  <a:t>h</a:t>
                </a:r>
                <a:r>
                  <a:rPr lang="en-US" dirty="0"/>
                  <a:t>, NN weights (parameters)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, gradient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</m:oMath>
                </a14:m>
                <a:r>
                  <a:rPr lang="en-US" dirty="0"/>
                  <a:t> (Greek letter “</a:t>
                </a:r>
                <a:r>
                  <a:rPr lang="en-US" dirty="0" err="1"/>
                  <a:t>nabla</a:t>
                </a:r>
                <a:r>
                  <a:rPr lang="en-US" dirty="0"/>
                  <a:t>”), noise magnitude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Perturbation noise is calculated as the gradient of the loss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with respect to the input image </a:t>
                </a:r>
                <a:r>
                  <a:rPr lang="en-US" i="1" dirty="0"/>
                  <a:t>x</a:t>
                </a:r>
                <a:r>
                  <a:rPr lang="en-US" b="1" dirty="0"/>
                  <a:t> </a:t>
                </a:r>
                <a:r>
                  <a:rPr lang="en-US" dirty="0"/>
                  <a:t>for the true class label</a:t>
                </a:r>
                <a:r>
                  <a:rPr lang="en-US" b="1" dirty="0"/>
                  <a:t> </a:t>
                </a:r>
                <a:r>
                  <a:rPr lang="en-US" i="1" dirty="0"/>
                  <a:t>y</a:t>
                </a:r>
              </a:p>
              <a:p>
                <a:pPr lvl="1"/>
                <a:r>
                  <a:rPr lang="en-US" dirty="0"/>
                  <a:t>This increases the loss for the true class </a:t>
                </a:r>
                <a:r>
                  <a:rPr lang="en-US" i="1" dirty="0"/>
                  <a:t>y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</a:t>
                </a:r>
                <a:r>
                  <a:rPr lang="en-US" dirty="0"/>
                  <a:t>the model misclassifies the image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adv</a:t>
                </a:r>
                <a:endParaRPr lang="en-US" i="1" baseline="-250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E022ADD-8CF8-427B-99CC-2460A062FF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577063" cy="5367667"/>
              </a:xfrm>
              <a:blipFill>
                <a:blip r:embed="rId4"/>
                <a:stretch>
                  <a:fillRect l="-827" t="-908" r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631143C-9480-4E1F-A984-29702B3EA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550" y="6406480"/>
            <a:ext cx="3265299" cy="11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CE7776-CE96-4D8F-9BFB-272EA3F1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FGSM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1DED11-C0C0-4BDD-A581-9698B7716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FGSM is a white-box non-targeted evasion attack</a:t>
            </a:r>
          </a:p>
          <a:p>
            <a:pPr lvl="1"/>
            <a:r>
              <a:rPr lang="en-US" dirty="0"/>
              <a:t>White-box, since we need to know the gradients to create the adversarial image</a:t>
            </a:r>
          </a:p>
          <a:p>
            <a:pPr lvl="1"/>
            <a:r>
              <a:rPr lang="en-US" dirty="0"/>
              <a:t>The noise magnitude is </a:t>
            </a:r>
            <a:r>
              <a:rPr lang="el-GR" dirty="0"/>
              <a:t>ε</a:t>
            </a:r>
            <a:r>
              <a:rPr lang="en-US" dirty="0"/>
              <a:t> = 0.007</a:t>
            </a:r>
          </a:p>
          <a:p>
            <a:pPr lvl="2"/>
            <a:r>
              <a:rPr lang="en-US" dirty="0"/>
              <a:t>Note: nematode is an insect referred to as roundworm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A9CB1-8B7B-4E1E-8EEB-35C7DCDEF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712" y="4193124"/>
            <a:ext cx="8398177" cy="336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81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D338EF-A8F4-4688-A294-8056CA52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FGSM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D6A5284-C15D-46E8-ABC9-E904C899B2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649071" cy="5367667"/>
              </a:xfrm>
            </p:spPr>
            <p:txBody>
              <a:bodyPr/>
              <a:lstStyle/>
              <a:p>
                <a:r>
                  <a:rPr lang="en-US" dirty="0"/>
                  <a:t>Recall that training NNs is based on the gradient descent algorithm</a:t>
                </a:r>
              </a:p>
              <a:p>
                <a:pPr lvl="1"/>
                <a:r>
                  <a:rPr lang="en-US" dirty="0"/>
                  <a:t>The values of the network parameters (weights) </a:t>
                </a:r>
                <a:r>
                  <a:rPr lang="en-US" i="1" dirty="0"/>
                  <a:t>w</a:t>
                </a:r>
                <a:r>
                  <a:rPr lang="en-US" dirty="0"/>
                  <a:t> are iteratively changed until a minimum of the </a:t>
                </a:r>
                <a:r>
                  <a:rPr lang="en-US" i="1" dirty="0"/>
                  <a:t>loss</a:t>
                </a:r>
                <a:r>
                  <a:rPr lang="en-US" dirty="0"/>
                  <a:t> function is reached</a:t>
                </a:r>
              </a:p>
              <a:p>
                <a:pPr lvl="1"/>
                <a:r>
                  <a:rPr lang="en-US" dirty="0"/>
                  <a:t>Gradients of the loss function with respect to the model parameters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dirty="0"/>
                  <a:t>) give the direction and magnitude for updating the parameters</a:t>
                </a:r>
              </a:p>
              <a:p>
                <a:pPr lvl="1"/>
                <a:r>
                  <a:rPr lang="en-US" dirty="0"/>
                  <a:t>The step of each update is the learning rate </a:t>
                </a:r>
                <a:r>
                  <a:rPr lang="el-GR" dirty="0"/>
                  <a:t>α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D6A5284-C15D-46E8-ABC9-E904C899B2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649071" cy="5367667"/>
              </a:xfrm>
              <a:blipFill>
                <a:blip r:embed="rId3"/>
                <a:stretch>
                  <a:fillRect l="-821" t="-908" r="-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43C63F8A-1B40-40A3-B1D8-0478567C0438}"/>
              </a:ext>
            </a:extLst>
          </p:cNvPr>
          <p:cNvGrpSpPr>
            <a:grpSpLocks noChangeAspect="1"/>
          </p:cNvGrpSpPr>
          <p:nvPr/>
        </p:nvGrpSpPr>
        <p:grpSpPr>
          <a:xfrm>
            <a:off x="2364904" y="4468954"/>
            <a:ext cx="5219744" cy="3089654"/>
            <a:chOff x="2508920" y="4610949"/>
            <a:chExt cx="4817427" cy="28515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F5450A-B1D9-460F-9706-3815C7E74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8920" y="4610949"/>
              <a:ext cx="4817427" cy="285151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9B2309-42E3-46BD-835E-2EF351425786}"/>
                </a:ext>
              </a:extLst>
            </p:cNvPr>
            <p:cNvSpPr/>
            <p:nvPr/>
          </p:nvSpPr>
          <p:spPr>
            <a:xfrm>
              <a:off x="6037312" y="5686400"/>
              <a:ext cx="79208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Picture from: </a:t>
            </a:r>
            <a:r>
              <a:rPr lang="en-US" sz="1000" dirty="0">
                <a:hlinkClick r:id="rId5"/>
              </a:rPr>
              <a:t>https://blog.floydhub.com/introduction-to-adversarial-machine-learning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3491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CF1674-707A-40D8-93E6-887D3ED70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FGSM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47AC577-54C7-4057-B9CF-17B0295202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649071" cy="5367667"/>
              </a:xfrm>
            </p:spPr>
            <p:txBody>
              <a:bodyPr/>
              <a:lstStyle/>
              <a:p>
                <a:r>
                  <a:rPr lang="en-US" dirty="0"/>
                  <a:t>The sign and magnitude of the gradient give the direction and the slope of the steepest descent</a:t>
                </a:r>
              </a:p>
              <a:p>
                <a:pPr lvl="1"/>
                <a:r>
                  <a:rPr lang="en-US" dirty="0"/>
                  <a:t>Left image: + and – sign of the gradient</a:t>
                </a:r>
              </a:p>
              <a:p>
                <a:pPr lvl="1"/>
                <a:r>
                  <a:rPr lang="en-US" dirty="0"/>
                  <a:t>Right image: small, adequate, and large slope of the weight update, based on the magnitude of the gradient</a:t>
                </a:r>
              </a:p>
              <a:p>
                <a:pPr lvl="1"/>
                <a:r>
                  <a:rPr lang="en-US" dirty="0"/>
                  <a:t>Middle image: small and large </a:t>
                </a:r>
                <a:r>
                  <a:rPr lang="el-GR" dirty="0"/>
                  <a:t>α</a:t>
                </a:r>
                <a:r>
                  <a:rPr lang="en-US" dirty="0"/>
                  <a:t> (learning rate)</a:t>
                </a:r>
              </a:p>
              <a:p>
                <a:r>
                  <a:rPr lang="en-US" dirty="0"/>
                  <a:t>To minimize the loss function, the weights </a:t>
                </a:r>
                <a:r>
                  <a:rPr lang="en-US" i="1" dirty="0"/>
                  <a:t>w</a:t>
                </a:r>
                <a:r>
                  <a:rPr lang="en-US" dirty="0"/>
                  <a:t> are changed in the opposite direction of the gradient, i.e.,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𝑙𝑜𝑠𝑠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47AC577-54C7-4057-B9CF-17B0295202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649071" cy="5367667"/>
              </a:xfrm>
              <a:blipFill>
                <a:blip r:embed="rId3"/>
                <a:stretch>
                  <a:fillRect l="-821" t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A5A82E26-9728-43B0-931F-E3A6E4528622}"/>
              </a:ext>
            </a:extLst>
          </p:cNvPr>
          <p:cNvGrpSpPr/>
          <p:nvPr/>
        </p:nvGrpSpPr>
        <p:grpSpPr>
          <a:xfrm>
            <a:off x="219632" y="4476199"/>
            <a:ext cx="5276017" cy="2531048"/>
            <a:chOff x="221735" y="4836804"/>
            <a:chExt cx="5276017" cy="2531048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1C5D61F7-5FB0-41DC-9FC8-DD9D71C60A10}"/>
                </a:ext>
              </a:extLst>
            </p:cNvPr>
            <p:cNvSpPr/>
            <p:nvPr/>
          </p:nvSpPr>
          <p:spPr>
            <a:xfrm>
              <a:off x="276673" y="4836804"/>
              <a:ext cx="2880320" cy="2016224"/>
            </a:xfrm>
            <a:prstGeom prst="arc">
              <a:avLst>
                <a:gd name="adj1" fmla="val 695374"/>
                <a:gd name="adj2" fmla="val 10363866"/>
              </a:avLst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0595AEB-96E3-425F-B4D8-3164C67DD2CA}"/>
                </a:ext>
              </a:extLst>
            </p:cNvPr>
            <p:cNvSpPr/>
            <p:nvPr/>
          </p:nvSpPr>
          <p:spPr>
            <a:xfrm>
              <a:off x="2436913" y="6637005"/>
              <a:ext cx="137160" cy="13321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C40C7BD-184A-4160-9B14-868C7796185B}"/>
                </a:ext>
              </a:extLst>
            </p:cNvPr>
            <p:cNvCxnSpPr/>
            <p:nvPr/>
          </p:nvCxnSpPr>
          <p:spPr>
            <a:xfrm flipV="1">
              <a:off x="2528353" y="6322684"/>
              <a:ext cx="772656" cy="36004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841E02-1F47-443B-A411-156D57AEA181}"/>
                </a:ext>
              </a:extLst>
            </p:cNvPr>
            <p:cNvSpPr txBox="1"/>
            <p:nvPr/>
          </p:nvSpPr>
          <p:spPr>
            <a:xfrm>
              <a:off x="3246072" y="5972854"/>
              <a:ext cx="2251680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Sign + direction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CD1ED46-21DC-49AE-9313-FD89345BFD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6833" y="6718928"/>
              <a:ext cx="720081" cy="316681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1C894E-80FA-4313-9471-E5AFA90A6E07}"/>
                </a:ext>
              </a:extLst>
            </p:cNvPr>
            <p:cNvSpPr txBox="1"/>
            <p:nvPr/>
          </p:nvSpPr>
          <p:spPr>
            <a:xfrm>
              <a:off x="221735" y="6966845"/>
              <a:ext cx="2251680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Sign - direction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225098A-F466-45C4-8799-6E39860A3444}"/>
              </a:ext>
            </a:extLst>
          </p:cNvPr>
          <p:cNvGrpSpPr/>
          <p:nvPr/>
        </p:nvGrpSpPr>
        <p:grpSpPr>
          <a:xfrm>
            <a:off x="6770899" y="4443910"/>
            <a:ext cx="3237921" cy="2696674"/>
            <a:chOff x="6083191" y="4612459"/>
            <a:chExt cx="3237921" cy="269667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5C94CEF-BCD0-4E90-A0D7-F2FCF265D992}"/>
                </a:ext>
              </a:extLst>
            </p:cNvPr>
            <p:cNvSpPr/>
            <p:nvPr/>
          </p:nvSpPr>
          <p:spPr>
            <a:xfrm>
              <a:off x="8576343" y="6190412"/>
              <a:ext cx="137160" cy="13321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2C83AEC-F662-42C4-AEF3-FB817A8765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9461" y="6245396"/>
              <a:ext cx="75462" cy="745533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ED21677-48D0-4282-9C56-1DC57B5E6614}"/>
                </a:ext>
              </a:extLst>
            </p:cNvPr>
            <p:cNvSpPr txBox="1"/>
            <p:nvPr/>
          </p:nvSpPr>
          <p:spPr>
            <a:xfrm>
              <a:off x="7506530" y="6908126"/>
              <a:ext cx="1814582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75000"/>
                    </a:schemeClr>
                  </a:solidFill>
                </a:rPr>
                <a:t>Slope too large</a:t>
              </a:r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6501CF05-24CD-4280-9B42-3113C76D40BE}"/>
                </a:ext>
              </a:extLst>
            </p:cNvPr>
            <p:cNvSpPr/>
            <p:nvPr/>
          </p:nvSpPr>
          <p:spPr>
            <a:xfrm>
              <a:off x="6083191" y="4612459"/>
              <a:ext cx="2880320" cy="2016224"/>
            </a:xfrm>
            <a:prstGeom prst="arc">
              <a:avLst>
                <a:gd name="adj1" fmla="val 206462"/>
                <a:gd name="adj2" fmla="val 10363866"/>
              </a:avLst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7100364-B4CB-46F3-B675-87FD09356A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26167" y="6262464"/>
              <a:ext cx="670701" cy="45661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34F86E1-D7E5-40FA-AC68-85AA398BEC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2917" y="6243811"/>
              <a:ext cx="892006" cy="214596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DBF644-8860-4B41-93E2-70BBFACC7524}"/>
                </a:ext>
              </a:extLst>
            </p:cNvPr>
            <p:cNvSpPr txBox="1"/>
            <p:nvPr/>
          </p:nvSpPr>
          <p:spPr>
            <a:xfrm>
              <a:off x="6651035" y="5912508"/>
              <a:ext cx="2251680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Slope too small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F9A2D72-B234-4FD3-B4F0-325E3A090869}"/>
                </a:ext>
              </a:extLst>
            </p:cNvPr>
            <p:cNvSpPr txBox="1"/>
            <p:nvPr/>
          </p:nvSpPr>
          <p:spPr>
            <a:xfrm>
              <a:off x="6608801" y="6585764"/>
              <a:ext cx="1649379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Slope right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C6C306-3F4C-4E0A-BFD9-73DC2817C06D}"/>
              </a:ext>
            </a:extLst>
          </p:cNvPr>
          <p:cNvGrpSpPr/>
          <p:nvPr/>
        </p:nvGrpSpPr>
        <p:grpSpPr>
          <a:xfrm>
            <a:off x="3492204" y="5223464"/>
            <a:ext cx="3451958" cy="2494086"/>
            <a:chOff x="276673" y="4836804"/>
            <a:chExt cx="3451958" cy="2494086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CD59F67B-446C-4F34-8DB1-A2F7D3537ED1}"/>
                </a:ext>
              </a:extLst>
            </p:cNvPr>
            <p:cNvSpPr/>
            <p:nvPr/>
          </p:nvSpPr>
          <p:spPr>
            <a:xfrm>
              <a:off x="276673" y="4836804"/>
              <a:ext cx="2880320" cy="2016224"/>
            </a:xfrm>
            <a:prstGeom prst="arc">
              <a:avLst>
                <a:gd name="adj1" fmla="val 695374"/>
                <a:gd name="adj2" fmla="val 10363866"/>
              </a:avLst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0532647-D8B4-41E5-893D-06CE74C8AA14}"/>
                </a:ext>
              </a:extLst>
            </p:cNvPr>
            <p:cNvSpPr/>
            <p:nvPr/>
          </p:nvSpPr>
          <p:spPr>
            <a:xfrm>
              <a:off x="2436913" y="6637005"/>
              <a:ext cx="137160" cy="13321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B51E7BA-5F41-4359-9661-816DA416A4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62421" y="6715796"/>
              <a:ext cx="386937" cy="16272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FAE95E1-844E-4F15-90D4-9E9B8CED3830}"/>
                </a:ext>
              </a:extLst>
            </p:cNvPr>
            <p:cNvSpPr txBox="1"/>
            <p:nvPr/>
          </p:nvSpPr>
          <p:spPr>
            <a:xfrm>
              <a:off x="487710" y="6929883"/>
              <a:ext cx="1413576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Large </a:t>
              </a:r>
              <a:r>
                <a:rPr lang="el-GR" dirty="0">
                  <a:solidFill>
                    <a:srgbClr val="FF0000"/>
                  </a:solidFill>
                </a:rPr>
                <a:t>α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4ACA096-12FF-427E-8519-31F2B018B1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7230" y="6715796"/>
              <a:ext cx="1069727" cy="40708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C901BB-104C-41EC-A507-B66BA04224E3}"/>
                </a:ext>
              </a:extLst>
            </p:cNvPr>
            <p:cNvSpPr txBox="1"/>
            <p:nvPr/>
          </p:nvSpPr>
          <p:spPr>
            <a:xfrm>
              <a:off x="2315055" y="6756803"/>
              <a:ext cx="1413576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Small </a:t>
              </a:r>
              <a:r>
                <a:rPr lang="el-GR" dirty="0">
                  <a:solidFill>
                    <a:srgbClr val="00B050"/>
                  </a:solidFill>
                </a:rPr>
                <a:t>α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486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CCD3F-5527-43BF-93F0-F059BB05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FGSM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D2E751-32C7-42D0-B8B7-6D067F8C7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FGSM attack 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56916-BA7F-4850-B189-33BFA5A77500}"/>
              </a:ext>
            </a:extLst>
          </p:cNvPr>
          <p:cNvSpPr txBox="1"/>
          <p:nvPr/>
        </p:nvSpPr>
        <p:spPr>
          <a:xfrm>
            <a:off x="1080802" y="6679206"/>
            <a:ext cx="2674803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00B050"/>
                </a:solidFill>
              </a:rPr>
              <a:t>car mirror</a:t>
            </a:r>
          </a:p>
        </p:txBody>
      </p:sp>
      <p:sp>
        <p:nvSpPr>
          <p:cNvPr id="8" name="Arrow: Right 6">
            <a:extLst>
              <a:ext uri="{FF2B5EF4-FFF2-40B4-BE49-F238E27FC236}">
                <a16:creationId xmlns:a16="http://schemas.microsoft.com/office/drawing/2014/main" id="{7273578F-13D2-4601-A42C-A9EE30D301C8}"/>
              </a:ext>
            </a:extLst>
          </p:cNvPr>
          <p:cNvSpPr/>
          <p:nvPr/>
        </p:nvSpPr>
        <p:spPr>
          <a:xfrm>
            <a:off x="4402487" y="5208155"/>
            <a:ext cx="71055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DD13D8-25C6-454D-973B-23CB80E6CFCF}"/>
              </a:ext>
            </a:extLst>
          </p:cNvPr>
          <p:cNvSpPr txBox="1"/>
          <p:nvPr/>
        </p:nvSpPr>
        <p:spPr>
          <a:xfrm>
            <a:off x="5794280" y="6746336"/>
            <a:ext cx="2877458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FF0000"/>
                </a:solidFill>
              </a:rPr>
              <a:t>sunglasses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5114C9-3281-4E15-A21D-3452BBF23D12}"/>
              </a:ext>
            </a:extLst>
          </p:cNvPr>
          <p:cNvSpPr txBox="1"/>
          <p:nvPr/>
        </p:nvSpPr>
        <p:spPr>
          <a:xfrm>
            <a:off x="1534914" y="2949271"/>
            <a:ext cx="1800202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AC64A9-671A-4F64-83DA-D4F96236DE1A}"/>
              </a:ext>
            </a:extLst>
          </p:cNvPr>
          <p:cNvSpPr txBox="1"/>
          <p:nvPr/>
        </p:nvSpPr>
        <p:spPr>
          <a:xfrm>
            <a:off x="5920995" y="2964771"/>
            <a:ext cx="2157685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Adversarial image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982"/>
          <a:stretch/>
        </p:blipFill>
        <p:spPr>
          <a:xfrm>
            <a:off x="872886" y="3350278"/>
            <a:ext cx="3374874" cy="3319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240" y="3454152"/>
            <a:ext cx="3312368" cy="33244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Picture from: </a:t>
            </a:r>
            <a:r>
              <a:rPr lang="en-US" sz="1000" dirty="0">
                <a:hlinkClick r:id="rId4"/>
              </a:rPr>
              <a:t>https://blog.floydhub.com/introduction-to-adversarial-machine-learning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26910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1C5349-B2A3-4332-988C-2045A5C9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(ML)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D3D1E9-5261-4D8A-AEDC-BB815692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  <a:p>
            <a:pPr lvl="1"/>
            <a:r>
              <a:rPr lang="en-US" dirty="0"/>
              <a:t>Supervised, unsupervised, semi-supervised, self-supervised, meta learning, reinforcement learning</a:t>
            </a:r>
          </a:p>
          <a:p>
            <a:r>
              <a:rPr lang="en-US" dirty="0"/>
              <a:t>Data collection and preprocessing</a:t>
            </a:r>
          </a:p>
          <a:p>
            <a:pPr lvl="1"/>
            <a:r>
              <a:rPr lang="en-US" dirty="0"/>
              <a:t>Sensors, cameras, I/O devices, etc.</a:t>
            </a:r>
          </a:p>
          <a:p>
            <a:r>
              <a:rPr lang="en-US" dirty="0"/>
              <a:t>Apply a ML algorithm</a:t>
            </a:r>
          </a:p>
          <a:p>
            <a:pPr lvl="1"/>
            <a:r>
              <a:rPr lang="en-US" dirty="0"/>
              <a:t>Training phase: learn ML model (parameter learning, </a:t>
            </a:r>
            <a:r>
              <a:rPr lang="en-US" dirty="0" err="1"/>
              <a:t>hyperparameter</a:t>
            </a:r>
            <a:r>
              <a:rPr lang="en-US" dirty="0"/>
              <a:t> tuning)</a:t>
            </a:r>
          </a:p>
          <a:p>
            <a:pPr lvl="1"/>
            <a:r>
              <a:rPr lang="en-US" dirty="0"/>
              <a:t>Testing phase (inference): predict on unseen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Slide credit: </a:t>
            </a:r>
            <a:r>
              <a:rPr lang="en-US" sz="1000" dirty="0" err="1"/>
              <a:t>Binghui</a:t>
            </a:r>
            <a:r>
              <a:rPr lang="en-US" sz="1000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2610716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C9848C-3F4C-4769-BA16-6248C6AC5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BIM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12B4743-8CE9-43F6-88B5-D95353B3E6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Basic iterative method (BIM) attack</a:t>
                </a:r>
              </a:p>
              <a:p>
                <a:pPr lvl="1"/>
                <a:r>
                  <a:rPr lang="en-US" dirty="0" err="1">
                    <a:hlinkClick r:id="rId3"/>
                  </a:rPr>
                  <a:t>Kurakin</a:t>
                </a:r>
                <a:r>
                  <a:rPr lang="en-US" dirty="0">
                    <a:hlinkClick r:id="rId3"/>
                  </a:rPr>
                  <a:t> (2017) Adversarial Examples in the Physical World</a:t>
                </a:r>
                <a:endParaRPr lang="en-US" dirty="0"/>
              </a:p>
              <a:p>
                <a:r>
                  <a:rPr lang="en-US" dirty="0"/>
                  <a:t>BIM is a variant of FGSM: it repeatedly adds noise to the image </a:t>
                </a:r>
                <a:r>
                  <a:rPr lang="en-US" i="1" dirty="0"/>
                  <a:t>x</a:t>
                </a:r>
                <a:r>
                  <a:rPr lang="en-US" dirty="0"/>
                  <a:t> in multiple iterations, in order to cause misclassification</a:t>
                </a:r>
              </a:p>
              <a:p>
                <a:pPr lvl="1"/>
                <a:r>
                  <a:rPr lang="en-US" dirty="0"/>
                  <a:t>The number of iterations steps is </a:t>
                </a:r>
                <a:r>
                  <a:rPr lang="en-US" i="1" dirty="0"/>
                  <a:t>t</a:t>
                </a:r>
                <a:r>
                  <a:rPr lang="en-US" dirty="0"/>
                  <a:t>, and </a:t>
                </a:r>
                <a:r>
                  <a:rPr lang="el-GR" dirty="0"/>
                  <a:t>α</a:t>
                </a:r>
                <a:r>
                  <a:rPr lang="en-US" dirty="0"/>
                  <a:t> is the amount of noise that is added at each step</a:t>
                </a:r>
              </a:p>
              <a:p>
                <a:pPr lvl="1"/>
                <a:endParaRPr lang="en-US" sz="800" dirty="0"/>
              </a:p>
              <a:p>
                <a:pPr marL="4571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𝑎𝑑𝑣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i="1" dirty="0"/>
              </a:p>
              <a:p>
                <a:pPr lvl="1"/>
                <a:endParaRPr lang="en-US" sz="1000" i="1" dirty="0"/>
              </a:p>
              <a:p>
                <a:pPr lvl="1"/>
                <a:r>
                  <a:rPr lang="en-US" dirty="0"/>
                  <a:t>The perturbed image after the </a:t>
                </a:r>
                <a:r>
                  <a:rPr lang="en-US" i="1" dirty="0"/>
                  <a:t>t</a:t>
                </a:r>
                <a:r>
                  <a:rPr lang="en-US" dirty="0"/>
                  <a:t> iterations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endParaRPr lang="en-US" i="1" baseline="30000" dirty="0"/>
              </a:p>
              <a:p>
                <a:pPr lvl="1"/>
                <a:r>
                  <a:rPr lang="en-US" dirty="0"/>
                  <a:t>Multiple steps of adding noise increase the chances of misclassifying  the image</a:t>
                </a:r>
              </a:p>
              <a:p>
                <a:pPr lvl="1"/>
                <a:r>
                  <a:rPr lang="en-US" dirty="0"/>
                  <a:t>Compare to FGSM</a:t>
                </a:r>
              </a:p>
              <a:p>
                <a:pPr marL="457162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𝑎𝑑𝑣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457162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12B4743-8CE9-43F6-88B5-D95353B3E6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826" t="-908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032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BIM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BIM attack example, cell phone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752" y="2590056"/>
            <a:ext cx="8031016" cy="50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41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7B3118-A377-4029-9E42-958344508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PGD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D209F97-7D95-4474-8C98-1541E50DD2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584265" cy="5681597"/>
              </a:xfrm>
            </p:spPr>
            <p:txBody>
              <a:bodyPr>
                <a:norm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Projected gradient descent (PGD) attack</a:t>
                </a:r>
              </a:p>
              <a:p>
                <a:pPr lvl="1"/>
                <a:r>
                  <a:rPr lang="en-US" dirty="0" err="1">
                    <a:hlinkClick r:id="rId3"/>
                  </a:rPr>
                  <a:t>Madry</a:t>
                </a:r>
                <a:r>
                  <a:rPr lang="en-US" dirty="0">
                    <a:hlinkClick r:id="rId3"/>
                  </a:rPr>
                  <a:t> (2017) Towards Deep Learning Models Resistant to Adversarial Attacks</a:t>
                </a:r>
                <a:endParaRPr lang="en-US" dirty="0"/>
              </a:p>
              <a:p>
                <a:r>
                  <a:rPr lang="en-US" dirty="0"/>
                  <a:t>PGD is an extension of BIM (and FGSM), where after each step of perturbation, the adversarial example is projected back onto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-ball of </a:t>
                </a:r>
                <a:r>
                  <a:rPr lang="en-US" i="1" dirty="0"/>
                  <a:t>x</a:t>
                </a:r>
                <a:r>
                  <a:rPr lang="en-US" b="1" dirty="0"/>
                  <a:t> </a:t>
                </a:r>
                <a:r>
                  <a:rPr lang="en-US" dirty="0"/>
                  <a:t>using a projection function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𝑎𝑑𝑣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sign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/>
                  <a:t>Different from BIM, PGD uses random initialization for </a:t>
                </a:r>
                <a:r>
                  <a:rPr lang="en-US" i="1" dirty="0"/>
                  <a:t>x</a:t>
                </a:r>
                <a:r>
                  <a:rPr lang="en-US" dirty="0"/>
                  <a:t>, by adding random noise from a uniform distribution with values in the range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PGD is regarded as the strongest first-order attack</a:t>
                </a:r>
              </a:p>
              <a:p>
                <a:pPr lvl="1"/>
                <a:r>
                  <a:rPr lang="en-US" dirty="0"/>
                  <a:t>First-order attack means that the adversary uses only the gradients of the loss function with respect to the input</a:t>
                </a:r>
              </a:p>
              <a:p>
                <a:pPr lvl="1"/>
                <a:endParaRPr lang="en-US" dirty="0"/>
              </a:p>
              <a:p>
                <a:endParaRPr lang="en-US" b="1" dirty="0"/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D209F97-7D95-4474-8C98-1541E50DD2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584265" cy="5681597"/>
              </a:xfrm>
              <a:blipFill>
                <a:blip r:embed="rId4"/>
                <a:stretch>
                  <a:fillRect l="-826" t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578016" y="3404937"/>
            <a:ext cx="65" cy="3086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64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453DCA-E9F8-432D-BC47-EDE0635F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PGD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8B7529-7AB2-4FB0-AE53-0D08CFC9C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PGD attack example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0D7A73-592A-4200-A7C2-55C3E888B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15"/>
          <a:stretch/>
        </p:blipFill>
        <p:spPr>
          <a:xfrm>
            <a:off x="440481" y="3721715"/>
            <a:ext cx="2628900" cy="2611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56916-BA7F-4850-B189-33BFA5A77500}"/>
              </a:ext>
            </a:extLst>
          </p:cNvPr>
          <p:cNvSpPr txBox="1"/>
          <p:nvPr/>
        </p:nvSpPr>
        <p:spPr>
          <a:xfrm>
            <a:off x="626205" y="6219184"/>
            <a:ext cx="2257453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00B050"/>
                </a:solidFill>
              </a:rPr>
              <a:t>baboon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273578F-13D2-4601-A42C-A9EE30D301C8}"/>
              </a:ext>
            </a:extLst>
          </p:cNvPr>
          <p:cNvSpPr/>
          <p:nvPr/>
        </p:nvSpPr>
        <p:spPr>
          <a:xfrm>
            <a:off x="3176787" y="4883579"/>
            <a:ext cx="71055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789189-FE19-4D7D-AD8D-3EB055956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088" y="3721715"/>
            <a:ext cx="2590800" cy="2571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DD13D8-25C6-454D-973B-23CB80E6CFCF}"/>
              </a:ext>
            </a:extLst>
          </p:cNvPr>
          <p:cNvSpPr txBox="1"/>
          <p:nvPr/>
        </p:nvSpPr>
        <p:spPr>
          <a:xfrm>
            <a:off x="3896867" y="6220695"/>
            <a:ext cx="2877458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FF0000"/>
                </a:solidFill>
              </a:rPr>
              <a:t>Egyptian cat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577C3-4DC1-433D-B8A1-50DDCB01D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035" y="4093190"/>
            <a:ext cx="2424113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4B3C9B-252F-4287-90FB-F342FF337FFF}"/>
              </a:ext>
            </a:extLst>
          </p:cNvPr>
          <p:cNvSpPr txBox="1"/>
          <p:nvPr/>
        </p:nvSpPr>
        <p:spPr>
          <a:xfrm>
            <a:off x="7659002" y="5818177"/>
            <a:ext cx="1919559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Egyptian cat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114C9-3281-4E15-A21D-3452BBF23D12}"/>
              </a:ext>
            </a:extLst>
          </p:cNvPr>
          <p:cNvSpPr txBox="1"/>
          <p:nvPr/>
        </p:nvSpPr>
        <p:spPr>
          <a:xfrm>
            <a:off x="892635" y="3317602"/>
            <a:ext cx="1800202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AC64A9-671A-4F64-83DA-D4F96236DE1A}"/>
              </a:ext>
            </a:extLst>
          </p:cNvPr>
          <p:cNvSpPr txBox="1"/>
          <p:nvPr/>
        </p:nvSpPr>
        <p:spPr>
          <a:xfrm>
            <a:off x="4256753" y="3310136"/>
            <a:ext cx="2157685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Adversarial image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Picture from: </a:t>
            </a:r>
            <a:r>
              <a:rPr lang="en-US" sz="1000" dirty="0">
                <a:hlinkClick r:id="rId5"/>
              </a:rPr>
              <a:t>https://blog.floydhub.com/introduction-to-adversarial-machine-learning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988836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26E410-BD5D-44F6-9540-541E46C5E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PGD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E68A8E-188F-4B4D-9AC2-4FF873EA0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approaches can also be designed as targeted white-box attacks</a:t>
            </a:r>
          </a:p>
          <a:p>
            <a:pPr lvl="1"/>
            <a:r>
              <a:rPr lang="en-US" dirty="0"/>
              <a:t>The added perturbation noise aims to minimize the loss function of the image for a specific class label</a:t>
            </a:r>
          </a:p>
          <a:p>
            <a:pPr lvl="2"/>
            <a:r>
              <a:rPr lang="en-US" dirty="0"/>
              <a:t>In this example, the target class is maraca</a:t>
            </a:r>
          </a:p>
          <a:p>
            <a:pPr lvl="2"/>
            <a:r>
              <a:rPr lang="en-US" dirty="0"/>
              <a:t>The iterations loop doesn’t break until the image is classified into the target class, or until the maximum number of iterations is reached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BF3FA-5CB0-4147-AB9E-17032233A79B}"/>
              </a:ext>
            </a:extLst>
          </p:cNvPr>
          <p:cNvSpPr txBox="1"/>
          <p:nvPr/>
        </p:nvSpPr>
        <p:spPr>
          <a:xfrm>
            <a:off x="1211861" y="7153481"/>
            <a:ext cx="2961102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00B050"/>
                </a:solidFill>
              </a:rPr>
              <a:t>hippopotamus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F808E10-A457-489A-9492-286A72639959}"/>
              </a:ext>
            </a:extLst>
          </p:cNvPr>
          <p:cNvSpPr/>
          <p:nvPr/>
        </p:nvSpPr>
        <p:spPr>
          <a:xfrm>
            <a:off x="4088277" y="5860521"/>
            <a:ext cx="71055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594BD-CB41-40F1-AEEA-480494A88C20}"/>
              </a:ext>
            </a:extLst>
          </p:cNvPr>
          <p:cNvSpPr txBox="1"/>
          <p:nvPr/>
        </p:nvSpPr>
        <p:spPr>
          <a:xfrm>
            <a:off x="4977620" y="7153481"/>
            <a:ext cx="242784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FF0000"/>
                </a:solidFill>
              </a:rPr>
              <a:t>maraca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09D1EC-7F18-4D19-962E-08981279BE5B}"/>
              </a:ext>
            </a:extLst>
          </p:cNvPr>
          <p:cNvSpPr txBox="1"/>
          <p:nvPr/>
        </p:nvSpPr>
        <p:spPr>
          <a:xfrm>
            <a:off x="7299131" y="6855065"/>
            <a:ext cx="1919559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Maraca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530E5-70B6-4704-8DDD-11DF35B51489}"/>
              </a:ext>
            </a:extLst>
          </p:cNvPr>
          <p:cNvSpPr txBox="1"/>
          <p:nvPr/>
        </p:nvSpPr>
        <p:spPr>
          <a:xfrm>
            <a:off x="1969794" y="4606280"/>
            <a:ext cx="1800202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89CF43-BCC0-4F2B-8E7C-F38DEDAB773F}"/>
              </a:ext>
            </a:extLst>
          </p:cNvPr>
          <p:cNvSpPr txBox="1"/>
          <p:nvPr/>
        </p:nvSpPr>
        <p:spPr>
          <a:xfrm>
            <a:off x="5247779" y="4606281"/>
            <a:ext cx="2157685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Adversarial image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FA576-E200-48C9-B617-3E5B7C2D0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218" y="4974288"/>
            <a:ext cx="2237143" cy="2253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AFAAFC-1244-43C6-A8D5-BCE0E22C7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620" y="4954849"/>
            <a:ext cx="2300655" cy="2292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3F34F5-BB14-4F60-91FB-0B2D75F84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988" y="5368642"/>
            <a:ext cx="1642702" cy="15039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08920" y="7528411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Picture from: </a:t>
            </a:r>
            <a:r>
              <a:rPr lang="en-US" sz="1000" dirty="0">
                <a:hlinkClick r:id="rId6"/>
              </a:rPr>
              <a:t>https://blog.floydhub.com/introduction-to-adversarial-machine-learning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669174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EF49E8-3509-46CF-8CEE-5A8560FB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PGD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8231EE-2F37-48D5-922B-4DDF08110C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 targeted attack, if the target class label is denoted </a:t>
                </a:r>
                <a:r>
                  <a:rPr lang="en-US" i="1" dirty="0"/>
                  <a:t>t</a:t>
                </a:r>
                <a:r>
                  <a:rPr lang="en-US" dirty="0"/>
                  <a:t>, adversarial examples are created by using</a:t>
                </a:r>
              </a:p>
              <a:p>
                <a:endParaRPr lang="en-US" sz="8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𝑎𝑑𝑣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sign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lvl="1" algn="just"/>
                <a:endParaRPr lang="en-US" sz="800" dirty="0"/>
              </a:p>
              <a:p>
                <a:pPr lvl="1" algn="just"/>
                <a:r>
                  <a:rPr lang="en-US" dirty="0"/>
                  <a:t>I.e., it is based on minimizing the loss function with respect to the target class </a:t>
                </a:r>
                <a:r>
                  <a:rPr lang="en-US" i="1" dirty="0"/>
                  <a:t>t</a:t>
                </a:r>
              </a:p>
              <a:p>
                <a:pPr lvl="1" algn="just"/>
                <a:r>
                  <a:rPr lang="en-US" dirty="0"/>
                  <a:t>This is opposite to non-targeted attacks, which maximize the loss function with respect to the true class label </a:t>
                </a:r>
              </a:p>
              <a:p>
                <a:pPr marL="457162" lvl="1" indent="0" algn="just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8231EE-2F37-48D5-922B-4DDF08110C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26" t="-908" r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81913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F15F3A-7418-4150-B169-1B4F1A3BD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0A5B18-EF61-42F2-BA57-28A5FE2F8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0070C0"/>
                </a:solidFill>
              </a:rPr>
              <a:t>DeepFool</a:t>
            </a:r>
            <a:r>
              <a:rPr lang="en-US" b="1" i="1" dirty="0">
                <a:solidFill>
                  <a:srgbClr val="0070C0"/>
                </a:solidFill>
              </a:rPr>
              <a:t> attack</a:t>
            </a:r>
          </a:p>
          <a:p>
            <a:pPr lvl="1"/>
            <a:r>
              <a:rPr lang="en-US" dirty="0" err="1">
                <a:hlinkClick r:id="rId3"/>
              </a:rPr>
              <a:t>Moosavi-Dezfooli</a:t>
            </a:r>
            <a:r>
              <a:rPr lang="en-US" dirty="0">
                <a:hlinkClick r:id="rId3"/>
              </a:rPr>
              <a:t> (2015) </a:t>
            </a:r>
            <a:r>
              <a:rPr lang="en-US" dirty="0" err="1">
                <a:hlinkClick r:id="rId3"/>
              </a:rPr>
              <a:t>DeepFool</a:t>
            </a:r>
            <a:r>
              <a:rPr lang="en-US" dirty="0">
                <a:hlinkClick r:id="rId3"/>
              </a:rPr>
              <a:t>: A Simple and Accurate Method to Fool Deep Neural Networks</a:t>
            </a:r>
            <a:endParaRPr lang="en-US" dirty="0"/>
          </a:p>
          <a:p>
            <a:r>
              <a:rPr lang="en-US" dirty="0" err="1"/>
              <a:t>DeepFool</a:t>
            </a:r>
            <a:r>
              <a:rPr lang="en-US" dirty="0"/>
              <a:t> is an untargeted white-box attack</a:t>
            </a:r>
          </a:p>
          <a:p>
            <a:pPr lvl="1"/>
            <a:r>
              <a:rPr lang="en-US" dirty="0"/>
              <a:t>It mis-classifies the image with the minimal amount of perturbation possible</a:t>
            </a:r>
          </a:p>
          <a:p>
            <a:pPr lvl="1"/>
            <a:r>
              <a:rPr lang="en-US" dirty="0"/>
              <a:t>There is no visible change to the human eye between the two images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2DB3E3-FB32-4E87-8903-0AF873877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134" y="4894312"/>
            <a:ext cx="7328660" cy="2439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6EE3B8-96CD-42F2-A8AC-EA77DE23FB1D}"/>
              </a:ext>
            </a:extLst>
          </p:cNvPr>
          <p:cNvSpPr txBox="1"/>
          <p:nvPr/>
        </p:nvSpPr>
        <p:spPr>
          <a:xfrm>
            <a:off x="1500808" y="7198568"/>
            <a:ext cx="2257453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00B050"/>
                </a:solidFill>
              </a:rPr>
              <a:t>canon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EB7ED8-826F-4DC5-8B88-FED8F9F95AFA}"/>
              </a:ext>
            </a:extLst>
          </p:cNvPr>
          <p:cNvSpPr txBox="1"/>
          <p:nvPr/>
        </p:nvSpPr>
        <p:spPr>
          <a:xfrm>
            <a:off x="6516165" y="7198568"/>
            <a:ext cx="2529327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FF0000"/>
                </a:solidFill>
              </a:rPr>
              <a:t>Projector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AA20F-B418-42C3-945C-D2D1ABBF2EEC}"/>
              </a:ext>
            </a:extLst>
          </p:cNvPr>
          <p:cNvSpPr txBox="1"/>
          <p:nvPr/>
        </p:nvSpPr>
        <p:spPr>
          <a:xfrm>
            <a:off x="4624130" y="7198568"/>
            <a:ext cx="1485190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Difference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8920" y="7528411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Picture from: </a:t>
            </a:r>
            <a:r>
              <a:rPr lang="en-US" sz="1000" dirty="0">
                <a:hlinkClick r:id="rId5"/>
              </a:rPr>
              <a:t>https://blog.floydhub.com/introduction-to-adversarial-machine-learning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68524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FB606F-9BB4-4E1D-8291-75EA4C869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06BB2C-D9D2-4C95-953E-2A9EE7D33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example</a:t>
            </a:r>
          </a:p>
          <a:p>
            <a:pPr lvl="1"/>
            <a:r>
              <a:rPr lang="en-US" dirty="0"/>
              <a:t>Original image: whale</a:t>
            </a:r>
          </a:p>
          <a:p>
            <a:pPr lvl="1"/>
            <a:r>
              <a:rPr lang="en-US" dirty="0"/>
              <a:t>Both </a:t>
            </a:r>
            <a:r>
              <a:rPr lang="en-US" dirty="0" err="1"/>
              <a:t>DeepFool</a:t>
            </a:r>
            <a:r>
              <a:rPr lang="en-US" dirty="0"/>
              <a:t> and FGSM perturb the image to be classifier as turtle</a:t>
            </a:r>
          </a:p>
          <a:p>
            <a:pPr lvl="1"/>
            <a:r>
              <a:rPr lang="en-US" dirty="0" err="1"/>
              <a:t>DeepFool</a:t>
            </a:r>
            <a:r>
              <a:rPr lang="en-US" dirty="0"/>
              <a:t> leads to a smaller perturbation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43" y="4462849"/>
            <a:ext cx="4619270" cy="2309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168" y="4462850"/>
            <a:ext cx="4678235" cy="22506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270" y="6653545"/>
            <a:ext cx="1986313" cy="401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00B050"/>
                </a:solidFill>
              </a:rPr>
              <a:t>Turtle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AA20F-B418-42C3-945C-D2D1ABBF2EEC}"/>
              </a:ext>
            </a:extLst>
          </p:cNvPr>
          <p:cNvSpPr txBox="1"/>
          <p:nvPr/>
        </p:nvSpPr>
        <p:spPr>
          <a:xfrm>
            <a:off x="3018633" y="6653545"/>
            <a:ext cx="1485190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Difference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78286" y="6653545"/>
            <a:ext cx="1986313" cy="401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00B050"/>
                </a:solidFill>
              </a:rPr>
              <a:t>Turtle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AA20F-B418-42C3-945C-D2D1ABBF2EEC}"/>
              </a:ext>
            </a:extLst>
          </p:cNvPr>
          <p:cNvSpPr txBox="1"/>
          <p:nvPr/>
        </p:nvSpPr>
        <p:spPr>
          <a:xfrm>
            <a:off x="8169307" y="6622504"/>
            <a:ext cx="1485190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Difference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51495" y="4061842"/>
            <a:ext cx="1368152" cy="401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DeepFool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62209" y="4057702"/>
            <a:ext cx="1368152" cy="401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FGSM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2656" y="4057702"/>
            <a:ext cx="4803215" cy="299685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9887" y="4057702"/>
            <a:ext cx="4803215" cy="299685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358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401D5B-AF9F-4C2A-82F0-6FCE80DC0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608C77-CBC8-4FBA-8499-1673A6429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2947525"/>
          </a:xfrm>
        </p:spPr>
        <p:txBody>
          <a:bodyPr/>
          <a:lstStyle/>
          <a:p>
            <a:r>
              <a:rPr lang="en-US" dirty="0"/>
              <a:t>E.g., consider a linear classifier algorithm applied to objects from 2 classes: green and orange circles</a:t>
            </a:r>
          </a:p>
          <a:p>
            <a:pPr lvl="1"/>
            <a:r>
              <a:rPr lang="en-US" dirty="0"/>
              <a:t>The line that separates the 2 classes is called the </a:t>
            </a:r>
            <a:r>
              <a:rPr lang="en-US" b="1" i="1" dirty="0"/>
              <a:t>hyperplane</a:t>
            </a:r>
          </a:p>
          <a:p>
            <a:pPr lvl="2"/>
            <a:r>
              <a:rPr lang="en-US" dirty="0"/>
              <a:t>Data points falling on either sides of the hyperplane are attributed to different classes (such as benign vs. malicious class)</a:t>
            </a:r>
          </a:p>
          <a:p>
            <a:pPr lvl="1"/>
            <a:r>
              <a:rPr lang="en-US" dirty="0"/>
              <a:t>Given an input 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dirty="0" err="1"/>
              <a:t>DeepFool</a:t>
            </a:r>
            <a:r>
              <a:rPr lang="en-US" dirty="0"/>
              <a:t> projects </a:t>
            </a:r>
            <a:r>
              <a:rPr lang="en-US" i="1" dirty="0"/>
              <a:t>x</a:t>
            </a:r>
            <a:r>
              <a:rPr lang="en-US" dirty="0"/>
              <a:t> onto the hyperplane and pushes it a bit beyond the hyperplane, thus misclassifying it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852736" y="4822304"/>
            <a:ext cx="3533775" cy="2657475"/>
            <a:chOff x="708720" y="4678288"/>
            <a:chExt cx="3533775" cy="2657475"/>
          </a:xfrm>
        </p:grpSpPr>
        <p:cxnSp>
          <p:nvCxnSpPr>
            <p:cNvPr id="49" name="Straight Arrow Connector 48"/>
            <p:cNvCxnSpPr/>
            <p:nvPr/>
          </p:nvCxnSpPr>
          <p:spPr>
            <a:xfrm>
              <a:off x="708720" y="7335763"/>
              <a:ext cx="35337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708720" y="4678288"/>
              <a:ext cx="0" cy="26574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311512" y="4738881"/>
              <a:ext cx="2312856" cy="24405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2113657" y="5118819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35897" y="4849650"/>
              <a:ext cx="920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Benign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964734" y="6708818"/>
              <a:ext cx="1277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Malicious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965681" y="504038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816706" y="5251989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008881" y="5348816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1803046" y="5447346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974234" y="5552817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266057" y="5271219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418457" y="5423619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2401949" y="5189101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217583" y="5546333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258986" y="4983492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106320" y="5715634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462546" y="5624093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595325" y="5046914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167012" y="5739216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893761" y="5753823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705143" y="5832686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002597" y="5917919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781056" y="5985288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142855" y="5993136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2615968" y="6292851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2152754" y="5915297"/>
              <a:ext cx="108836" cy="116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340864" y="5988245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751033" y="6214677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929927" y="6054839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2948179" y="6250831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289501" y="6230248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166362" y="6405052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 rot="18794559">
              <a:off x="938103" y="6464519"/>
              <a:ext cx="12777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Hyperplane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821288" y="4829125"/>
            <a:ext cx="3533775" cy="2657475"/>
            <a:chOff x="5677272" y="4685109"/>
            <a:chExt cx="3533775" cy="265747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677272" y="7342584"/>
              <a:ext cx="35337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5677272" y="4685109"/>
              <a:ext cx="0" cy="26574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6280064" y="4719614"/>
              <a:ext cx="2406619" cy="24666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7082209" y="512564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687749" y="5387492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7780646" y="5487050"/>
              <a:ext cx="374039" cy="288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804449" y="4856471"/>
              <a:ext cx="920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Benign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33286" y="6715639"/>
              <a:ext cx="1277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Malicious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934233" y="5047201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785258" y="525881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977433" y="5355637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771598" y="5454167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942786" y="5559638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234609" y="527804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387009" y="543044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370501" y="5195922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186135" y="5553154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227538" y="4990313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074872" y="5722455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431098" y="5630914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563877" y="5053735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8135564" y="5746037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862313" y="5760644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673695" y="5839507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971149" y="5924740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749608" y="5992109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8111407" y="5999957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584520" y="6299672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7121306" y="5922118"/>
              <a:ext cx="108836" cy="116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8309416" y="5995066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7719585" y="6221498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898479" y="6061660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916731" y="6257652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8258053" y="6237069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8134914" y="6411873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 rot="18794559">
              <a:off x="5936471" y="6425936"/>
              <a:ext cx="12777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Hyperplane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160630" y="5505125"/>
              <a:ext cx="522261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latin typeface="Euclid" panose="02020503060505020303" pitchFamily="18" charset="0"/>
                  <a:ea typeface="Cambria Math" panose="02040503050406030204" pitchFamily="18" charset="0"/>
                </a:rPr>
                <a:t>x</a:t>
              </a:r>
              <a:r>
                <a:rPr lang="en-US" altLang="zh-CN" dirty="0"/>
                <a:t> </a:t>
              </a:r>
              <a:endParaRPr lang="en-US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533813" y="5033746"/>
              <a:ext cx="730963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err="1">
                  <a:latin typeface="Euclid" panose="02020503060505020303" pitchFamily="18" charset="0"/>
                  <a:ea typeface="Cambria Math" panose="02040503050406030204" pitchFamily="18" charset="0"/>
                </a:rPr>
                <a:t>x</a:t>
              </a:r>
              <a:r>
                <a:rPr lang="en-US" altLang="zh-CN" i="1" baseline="-25000" dirty="0" err="1">
                  <a:latin typeface="Euclid" panose="02020503060505020303" pitchFamily="18" charset="0"/>
                  <a:ea typeface="Cambria Math" panose="02040503050406030204" pitchFamily="18" charset="0"/>
                </a:rPr>
                <a:t>adv</a:t>
              </a:r>
              <a:r>
                <a:rPr lang="en-US" altLang="zh-CN" dirty="0"/>
                <a:t> </a:t>
              </a:r>
              <a:endParaRPr lang="en-US" dirty="0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1892314" y="7528411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1000" dirty="0" err="1"/>
              <a:t>Yevgeniy</a:t>
            </a:r>
            <a:r>
              <a:rPr lang="en-US" sz="1000" dirty="0"/>
              <a:t> </a:t>
            </a:r>
            <a:r>
              <a:rPr lang="en-US" sz="1000" dirty="0" err="1"/>
              <a:t>Vorobeychik</a:t>
            </a:r>
            <a:r>
              <a:rPr lang="en-US" sz="1000" dirty="0"/>
              <a:t>, Bo Li - Adversarial Machine Learning </a:t>
            </a:r>
          </a:p>
        </p:txBody>
      </p:sp>
    </p:spTree>
    <p:extLst>
      <p:ext uri="{BB962C8B-B14F-4D97-AF65-F5344CB8AC3E}">
        <p14:creationId xmlns:p14="http://schemas.microsoft.com/office/powerpoint/2010/main" val="83907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 multiclass problem with linear classifiers, there are multiple hyperplanes that separate an input </a:t>
                </a:r>
                <a:r>
                  <a:rPr lang="en-US" i="1" dirty="0"/>
                  <a:t>x</a:t>
                </a:r>
                <a:r>
                  <a:rPr lang="en-US" dirty="0"/>
                  <a:t> from other classes</a:t>
                </a:r>
              </a:p>
              <a:p>
                <a:pPr lvl="1"/>
                <a:r>
                  <a:rPr lang="en-US" dirty="0"/>
                  <a:t>E.g., an example with 4 classes is shown in the image below</a:t>
                </a:r>
              </a:p>
              <a:p>
                <a:r>
                  <a:rPr lang="en-US" dirty="0" err="1"/>
                  <a:t>DeepFool</a:t>
                </a:r>
                <a:r>
                  <a:rPr lang="en-US" dirty="0"/>
                  <a:t> finds that closest hyperplane to the input </a:t>
                </a:r>
                <a:r>
                  <a:rPr lang="en-US" i="1" dirty="0">
                    <a:latin typeface="Euclid" panose="02020503060505020303" pitchFamily="18" charset="0"/>
                  </a:rPr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 in this case the hyperplane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(most similar class of the other 3 classes) </a:t>
                </a:r>
              </a:p>
              <a:p>
                <a:pPr lvl="1"/>
                <a:r>
                  <a:rPr lang="en-US" dirty="0"/>
                  <a:t>Then, projects the input and pushes it a little beyond the hyperplane 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26" t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967" y="4669011"/>
            <a:ext cx="4157895" cy="29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7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1B8DA3A0-E465-4828-95C8-D8CF995AF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776" y="3138952"/>
            <a:ext cx="7191724" cy="41679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0C3EAF-7BDF-4FFC-872C-6E9D92C7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is Ubiquitous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2C7A5C-7C97-40D3-AC0F-181E730AA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731" y="2013992"/>
            <a:ext cx="1404938" cy="981075"/>
          </a:xfrm>
          <a:prstGeom prst="rect">
            <a:avLst/>
          </a:prstGeom>
        </p:spPr>
      </p:pic>
      <p:sp>
        <p:nvSpPr>
          <p:cNvPr id="3" name="Arc 2">
            <a:extLst>
              <a:ext uri="{FF2B5EF4-FFF2-40B4-BE49-F238E27FC236}">
                <a16:creationId xmlns:a16="http://schemas.microsoft.com/office/drawing/2014/main" id="{9EA66063-9EA6-4A3A-9F0E-5FE43940CABC}"/>
              </a:ext>
            </a:extLst>
          </p:cNvPr>
          <p:cNvSpPr/>
          <p:nvPr/>
        </p:nvSpPr>
        <p:spPr>
          <a:xfrm rot="15121123">
            <a:off x="4048583" y="3277816"/>
            <a:ext cx="1917716" cy="1273809"/>
          </a:xfrm>
          <a:prstGeom prst="arc">
            <a:avLst>
              <a:gd name="adj1" fmla="val 14883632"/>
              <a:gd name="adj2" fmla="val 0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AB1925-393A-4C70-BE46-02F994BDEE47}"/>
              </a:ext>
            </a:extLst>
          </p:cNvPr>
          <p:cNvSpPr txBox="1"/>
          <p:nvPr/>
        </p:nvSpPr>
        <p:spPr>
          <a:xfrm>
            <a:off x="4676352" y="2992537"/>
            <a:ext cx="1404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Healthcare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2314" y="7529137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He </a:t>
            </a:r>
            <a:r>
              <a:rPr lang="en-US" sz="1000" dirty="0" err="1"/>
              <a:t>Xiaoyi</a:t>
            </a:r>
            <a:r>
              <a:rPr lang="en-US" sz="1000" dirty="0"/>
              <a:t> – Adversarial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284592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943" y="4304468"/>
            <a:ext cx="3960441" cy="33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non-linear classifiers (such as neural networks), the authors perform several iterations of adding perturbations to the image</a:t>
            </a:r>
          </a:p>
          <a:p>
            <a:pPr lvl="1"/>
            <a:r>
              <a:rPr lang="en-US" dirty="0"/>
              <a:t>At each iteration, the classifier function is linearized around the current image, and a minimal perturbation is calculated</a:t>
            </a:r>
          </a:p>
          <a:p>
            <a:pPr lvl="1"/>
            <a:r>
              <a:rPr lang="en-US" dirty="0"/>
              <a:t>The algorithm stopes when the class of the image change to another label than the true class</a:t>
            </a:r>
          </a:p>
        </p:txBody>
      </p:sp>
    </p:spTree>
    <p:extLst>
      <p:ext uri="{BB962C8B-B14F-4D97-AF65-F5344CB8AC3E}">
        <p14:creationId xmlns:p14="http://schemas.microsoft.com/office/powerpoint/2010/main" val="27687555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Carlini</a:t>
            </a:r>
            <a:r>
              <a:rPr lang="en-US" dirty="0"/>
              <a:t> Wagner (CW) Attack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0070C0"/>
                </a:solidFill>
              </a:rPr>
              <a:t>Carlini</a:t>
            </a:r>
            <a:r>
              <a:rPr lang="en-US" b="1" i="1" dirty="0">
                <a:solidFill>
                  <a:srgbClr val="0070C0"/>
                </a:solidFill>
              </a:rPr>
              <a:t>-Wagner (CW) attack</a:t>
            </a:r>
          </a:p>
          <a:p>
            <a:pPr lvl="1"/>
            <a:r>
              <a:rPr lang="en-US" dirty="0" err="1">
                <a:hlinkClick r:id="rId3"/>
              </a:rPr>
              <a:t>Carlini</a:t>
            </a:r>
            <a:r>
              <a:rPr lang="en-US" dirty="0">
                <a:hlinkClick r:id="rId3"/>
              </a:rPr>
              <a:t> (2017) Towards Evaluating the Robustness of Neural Networks</a:t>
            </a:r>
            <a:endParaRPr lang="en-US" dirty="0"/>
          </a:p>
          <a:p>
            <a:r>
              <a:rPr lang="en-US" dirty="0"/>
              <a:t>The initial formulation for creating adversarial attacks is difficult to solve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Carlini</a:t>
            </a:r>
            <a:r>
              <a:rPr lang="en-US" dirty="0"/>
              <a:t>-Wagner propose a reformulation of it which is solvable</a:t>
            </a:r>
          </a:p>
        </p:txBody>
      </p:sp>
      <p:pic>
        <p:nvPicPr>
          <p:cNvPr id="6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68" y="3624637"/>
            <a:ext cx="3030564" cy="1224136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20" y="5728601"/>
            <a:ext cx="4886002" cy="85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97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Carlini</a:t>
            </a:r>
            <a:r>
              <a:rPr lang="en-US" dirty="0"/>
              <a:t> Wagner (CW) Attack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authors considered several variants for the function </a:t>
            </a:r>
            <a:r>
              <a:rPr lang="en-US" i="1" dirty="0"/>
              <a:t>f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dirty="0"/>
              <a:t>The best results were obtained by </a:t>
            </a:r>
            <a:r>
              <a:rPr lang="en-US" i="1" dirty="0"/>
              <a:t>f</a:t>
            </a:r>
            <a:r>
              <a:rPr lang="en-US" baseline="-25000" dirty="0"/>
              <a:t>6</a:t>
            </a: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40" y="2806080"/>
            <a:ext cx="593222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658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Carlini Wagner (CW)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Results on the MNIST dataset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040" y="3526160"/>
            <a:ext cx="2936910" cy="2881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41168" y="2878088"/>
                <a:ext cx="1356792" cy="401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attack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168" y="2878088"/>
                <a:ext cx="1356792" cy="401007"/>
              </a:xfrm>
              <a:prstGeom prst="rect">
                <a:avLst/>
              </a:prstGeom>
              <a:blipFill>
                <a:blip r:embed="rId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023" y="3452975"/>
            <a:ext cx="3018914" cy="2954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053536" y="2871366"/>
                <a:ext cx="1356792" cy="401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attack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3536" y="2871366"/>
                <a:ext cx="1356792" cy="401007"/>
              </a:xfrm>
              <a:prstGeom prst="rect">
                <a:avLst/>
              </a:prstGeom>
              <a:blipFill>
                <a:blip r:embed="rId5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413" y="3577545"/>
            <a:ext cx="2925191" cy="2911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434550" y="2885733"/>
                <a:ext cx="1356792" cy="401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attack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550" y="2885733"/>
                <a:ext cx="1356792" cy="401007"/>
              </a:xfrm>
              <a:prstGeom prst="rect">
                <a:avLst/>
              </a:prstGeom>
              <a:blipFill>
                <a:blip r:embed="rId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6116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90F306-C569-41F7-B729-79BDEFC9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Evasion Attacks on Black-Box Models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A3818E-6E56-4E1D-A592-A21E175BB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Adversarial example transferability</a:t>
            </a:r>
          </a:p>
          <a:p>
            <a:pPr lvl="1"/>
            <a:r>
              <a:rPr lang="en-US" dirty="0"/>
              <a:t>Cross-model transferability: the same adversarial example is often misclassified by a variety of classifiers with different architectures</a:t>
            </a:r>
          </a:p>
          <a:p>
            <a:pPr lvl="1"/>
            <a:r>
              <a:rPr lang="en-US" dirty="0"/>
              <a:t>Cross-training set transferability: the same adversarial example is often misclassified trained on different subsets of the training data</a:t>
            </a:r>
          </a:p>
          <a:p>
            <a:r>
              <a:rPr lang="en-US" dirty="0"/>
              <a:t>Therefore, an attacker can take the following steps to reverse-engineer the classifier:</a:t>
            </a:r>
          </a:p>
          <a:p>
            <a:pPr marL="914323" lvl="1" indent="-457162">
              <a:buFont typeface="+mj-lt"/>
              <a:buAutoNum type="arabicPeriod"/>
            </a:pPr>
            <a:r>
              <a:rPr lang="en-US" dirty="0"/>
              <a:t>Train his own (white-box) substitute model</a:t>
            </a:r>
          </a:p>
          <a:p>
            <a:pPr marL="914323" lvl="1" indent="-457162">
              <a:buFont typeface="+mj-lt"/>
              <a:buAutoNum type="arabicPeriod"/>
            </a:pPr>
            <a:r>
              <a:rPr lang="en-US" dirty="0"/>
              <a:t>Generate adversarial samples</a:t>
            </a:r>
          </a:p>
          <a:p>
            <a:pPr marL="914323" lvl="1" indent="-457162">
              <a:buFont typeface="+mj-lt"/>
              <a:buAutoNum type="arabicPeriod"/>
            </a:pPr>
            <a:r>
              <a:rPr lang="en-US" dirty="0"/>
              <a:t>Apply the adversarial samples to the target ML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Slide credit: </a:t>
            </a:r>
            <a:r>
              <a:rPr lang="en-US" sz="1000" dirty="0" err="1"/>
              <a:t>Binghui</a:t>
            </a:r>
            <a:r>
              <a:rPr lang="en-US" sz="1000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29361204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Defense Against Adversarial Attacks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681597"/>
          </a:xfrm>
        </p:spPr>
        <p:txBody>
          <a:bodyPr>
            <a:normAutofit/>
          </a:bodyPr>
          <a:lstStyle/>
          <a:p>
            <a:r>
              <a:rPr lang="en-US" dirty="0"/>
              <a:t>Adversarial samples can cause any ML algorithm to fail</a:t>
            </a:r>
          </a:p>
          <a:p>
            <a:pPr lvl="1"/>
            <a:r>
              <a:rPr lang="en-US" dirty="0"/>
              <a:t>However, they can be used to build more accurate and robust models</a:t>
            </a:r>
          </a:p>
          <a:p>
            <a:r>
              <a:rPr lang="en-US" dirty="0"/>
              <a:t>AML is a two-player game:</a:t>
            </a:r>
          </a:p>
          <a:p>
            <a:pPr lvl="1"/>
            <a:r>
              <a:rPr lang="en-US" dirty="0"/>
              <a:t>Attackers aim to produce strong adversarial examples that evade a model with high confidence while requiring only a small perturbation </a:t>
            </a:r>
          </a:p>
          <a:p>
            <a:pPr lvl="1"/>
            <a:r>
              <a:rPr lang="en-US" dirty="0"/>
              <a:t>Defenders aim to produce models that are robust to adversarial examples (i.e., the models don’t have adversarial examples, or the adversaries cannot find them easily)</a:t>
            </a:r>
          </a:p>
          <a:p>
            <a:r>
              <a:rPr lang="en-US" dirty="0"/>
              <a:t>Defense strategies against adversarial attacks include:</a:t>
            </a:r>
          </a:p>
          <a:p>
            <a:pPr lvl="1"/>
            <a:r>
              <a:rPr lang="en-US" dirty="0"/>
              <a:t>Adversarial training</a:t>
            </a:r>
          </a:p>
          <a:p>
            <a:pPr lvl="1"/>
            <a:r>
              <a:rPr lang="en-US" dirty="0"/>
              <a:t>Detecting adversarial examples</a:t>
            </a:r>
          </a:p>
          <a:p>
            <a:pPr lvl="1"/>
            <a:r>
              <a:rPr lang="en-US" dirty="0"/>
              <a:t>Gradient masking</a:t>
            </a:r>
          </a:p>
          <a:p>
            <a:pPr lvl="1"/>
            <a:r>
              <a:rPr lang="en-US" dirty="0"/>
              <a:t>Robust optimization (regularization, certified defenses)</a:t>
            </a:r>
          </a:p>
          <a:p>
            <a:r>
              <a:rPr lang="en-US" dirty="0"/>
              <a:t>A list of adversarial defenses can be found at this </a:t>
            </a:r>
            <a:r>
              <a:rPr lang="en-US" dirty="0">
                <a:hlinkClick r:id="rId2"/>
              </a:rPr>
              <a:t>link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661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713951-FA28-467E-B7D5-F6A9F611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587BFD-593A-4143-B7C1-9B3B6EDDB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the model parameters using adversarial samples is referred to as </a:t>
            </a:r>
            <a:r>
              <a:rPr lang="en-US" b="1" i="1" dirty="0">
                <a:solidFill>
                  <a:srgbClr val="0070C0"/>
                </a:solidFill>
              </a:rPr>
              <a:t>adversarial training</a:t>
            </a:r>
          </a:p>
          <a:p>
            <a:r>
              <a:rPr lang="en-US" dirty="0"/>
              <a:t>The training dataset is augmented with adversarial examples produced by known types of attacks</a:t>
            </a:r>
          </a:p>
          <a:p>
            <a:pPr lvl="1"/>
            <a:r>
              <a:rPr lang="en-US" dirty="0"/>
              <a:t>For each training input add an adversarial example</a:t>
            </a:r>
          </a:p>
          <a:p>
            <a:r>
              <a:rPr lang="en-US" dirty="0"/>
              <a:t>However, if a model is trained only on adversarial examples, the accuracy to classify regular examples will reduce significantly</a:t>
            </a:r>
          </a:p>
          <a:p>
            <a:r>
              <a:rPr lang="en-US" dirty="0"/>
              <a:t>Possible strategies:</a:t>
            </a:r>
          </a:p>
          <a:p>
            <a:pPr lvl="1"/>
            <a:r>
              <a:rPr lang="en-US" dirty="0"/>
              <a:t>Train the model from scratch using regular and adversarial examples</a:t>
            </a:r>
          </a:p>
          <a:p>
            <a:pPr lvl="1"/>
            <a:r>
              <a:rPr lang="en-US" dirty="0"/>
              <a:t>Train the model on regular examples and afterward fine-tune with adversarial examples</a:t>
            </a:r>
          </a:p>
          <a:p>
            <a:pPr marL="457162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2777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Training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with and without negative images for semantic attack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348" y="2532130"/>
            <a:ext cx="6424407" cy="5006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211" y="4030216"/>
            <a:ext cx="1853645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70C0"/>
                </a:solidFill>
              </a:rPr>
              <a:t>Accuracy on regular images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6024" y="4158421"/>
            <a:ext cx="1853645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70C0"/>
                </a:solidFill>
              </a:rPr>
              <a:t>Accuracy on negative images</a:t>
            </a:r>
          </a:p>
        </p:txBody>
      </p:sp>
      <p:cxnSp>
        <p:nvCxnSpPr>
          <p:cNvPr id="11" name="Straight Arrow Connector 10"/>
          <p:cNvCxnSpPr>
            <a:stCxn id="8" idx="0"/>
          </p:cNvCxnSpPr>
          <p:nvPr/>
        </p:nvCxnSpPr>
        <p:spPr>
          <a:xfrm flipV="1">
            <a:off x="1006034" y="3454152"/>
            <a:ext cx="1142846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>
          <a:xfrm>
            <a:off x="1006034" y="4676547"/>
            <a:ext cx="1124284" cy="717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0"/>
          </p:cNvCxnSpPr>
          <p:nvPr/>
        </p:nvCxnSpPr>
        <p:spPr>
          <a:xfrm flipH="1" flipV="1">
            <a:off x="8007293" y="3382144"/>
            <a:ext cx="1025554" cy="776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2"/>
          </p:cNvCxnSpPr>
          <p:nvPr/>
        </p:nvCxnSpPr>
        <p:spPr>
          <a:xfrm flipH="1">
            <a:off x="8007293" y="4804752"/>
            <a:ext cx="1025554" cy="978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9181" y="2939268"/>
            <a:ext cx="150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Fine-tuned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560" y="5605842"/>
            <a:ext cx="222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Trained from scratch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Picture from: </a:t>
            </a:r>
            <a:r>
              <a:rPr lang="en-US" sz="1000" dirty="0">
                <a:hlinkClick r:id="rId4"/>
              </a:rPr>
              <a:t>https://blog.floydhub.com/introduction-to-adversarial-machine-learning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01221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649071" cy="5367667"/>
              </a:xfrm>
            </p:spPr>
            <p:txBody>
              <a:bodyPr/>
              <a:lstStyle/>
              <a:p>
                <a:r>
                  <a:rPr lang="en-US" dirty="0"/>
                  <a:t>The plots show the cross-entropy loss values for standard and adversarial training on MNIST and CIFAR10 datasets while creating adversarial examples using PDG attack (</a:t>
                </a:r>
                <a:r>
                  <a:rPr lang="en-US" dirty="0" err="1"/>
                  <a:t>Madry</a:t>
                </a:r>
                <a:r>
                  <a:rPr lang="en-US" dirty="0"/>
                  <a:t>, 2018)</a:t>
                </a:r>
              </a:p>
              <a:p>
                <a:pPr lvl="1"/>
                <a:r>
                  <a:rPr lang="en-US" dirty="0"/>
                  <a:t>20 runs are shown, each starting at a random point within a perturbation range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The final loss values on adversarially trained models are much smaller than on the original training datasets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649071" cy="5367667"/>
              </a:xfrm>
              <a:blipFill>
                <a:blip r:embed="rId2"/>
                <a:stretch>
                  <a:fillRect l="-821" t="-908" r="-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13" y="4912632"/>
            <a:ext cx="9055784" cy="25458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2816" y="7526179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1000" dirty="0" err="1"/>
              <a:t>Madry</a:t>
            </a:r>
            <a:r>
              <a:rPr lang="en-US" sz="1000" dirty="0"/>
              <a:t> (2018) Towards Deep Learning Models Resistant to Adversarial Attacks</a:t>
            </a:r>
          </a:p>
        </p:txBody>
      </p:sp>
    </p:spTree>
    <p:extLst>
      <p:ext uri="{BB962C8B-B14F-4D97-AF65-F5344CB8AC3E}">
        <p14:creationId xmlns:p14="http://schemas.microsoft.com/office/powerpoint/2010/main" val="27270987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Resizing and Padding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training with randomly resizing the image and applying random padding on all four sides have shown to improve the robustness to adversarial attacks </a:t>
            </a:r>
          </a:p>
          <a:p>
            <a:pPr lvl="1"/>
            <a:r>
              <a:rPr lang="en-US" dirty="0">
                <a:hlinkClick r:id="rId3"/>
              </a:rPr>
              <a:t>Xie (2018) – Mitigating Adversarial Effects Through Randomization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067" y="3729398"/>
            <a:ext cx="8300246" cy="39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34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B9D508-F0C8-4EB8-A7F6-B5E34E5E5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ML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45C9AB-4EE1-411A-BDD8-B538E81B6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3" y="2090803"/>
            <a:ext cx="9505055" cy="5367667"/>
          </a:xfrm>
        </p:spPr>
        <p:txBody>
          <a:bodyPr/>
          <a:lstStyle/>
          <a:p>
            <a:r>
              <a:rPr lang="en-US" dirty="0"/>
              <a:t>The classification accuracy of </a:t>
            </a:r>
            <a:r>
              <a:rPr lang="en-US" dirty="0" err="1"/>
              <a:t>GoogLeNet</a:t>
            </a:r>
            <a:r>
              <a:rPr lang="en-US" dirty="0"/>
              <a:t> on MNIST under adversarial attacks </a:t>
            </a:r>
            <a:r>
              <a:rPr lang="en-US" dirty="0">
                <a:hlinkClick r:id="rId3"/>
              </a:rPr>
              <a:t>drops</a:t>
            </a:r>
            <a:r>
              <a:rPr lang="en-US" dirty="0"/>
              <a:t> from 98% to 18% (for </a:t>
            </a:r>
            <a:r>
              <a:rPr lang="en-US" dirty="0" err="1"/>
              <a:t>ProjGrad</a:t>
            </a:r>
            <a:r>
              <a:rPr lang="en-US" dirty="0"/>
              <a:t> attack) or 1% (</a:t>
            </a:r>
            <a:r>
              <a:rPr lang="en-US" dirty="0" err="1"/>
              <a:t>DeepFool</a:t>
            </a:r>
            <a:r>
              <a:rPr lang="en-US" dirty="0"/>
              <a:t> attack)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97CA2-4B39-4A8A-AB39-6CC9E61C9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112" y="2950097"/>
            <a:ext cx="4248472" cy="45302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324E90-33D6-4686-8F3C-74D9087A61C1}"/>
              </a:ext>
            </a:extLst>
          </p:cNvPr>
          <p:cNvSpPr/>
          <p:nvPr/>
        </p:nvSpPr>
        <p:spPr>
          <a:xfrm>
            <a:off x="5749280" y="3238128"/>
            <a:ext cx="720080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8DF22E-CCAB-496D-8CDB-50009BCE62B7}"/>
              </a:ext>
            </a:extLst>
          </p:cNvPr>
          <p:cNvSpPr/>
          <p:nvPr/>
        </p:nvSpPr>
        <p:spPr>
          <a:xfrm>
            <a:off x="5677272" y="6699315"/>
            <a:ext cx="720080" cy="4992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458BB0-1919-46C2-A702-B4CD6D75A12A}"/>
              </a:ext>
            </a:extLst>
          </p:cNvPr>
          <p:cNvSpPr/>
          <p:nvPr/>
        </p:nvSpPr>
        <p:spPr>
          <a:xfrm>
            <a:off x="5749280" y="5830416"/>
            <a:ext cx="720080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Picture from: </a:t>
            </a:r>
            <a:r>
              <a:rPr lang="en-US" sz="1000" dirty="0">
                <a:hlinkClick r:id="rId5"/>
              </a:rPr>
              <a:t>https://blog.floydhub.com/introduction-to-adversarial-machine-learning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274140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Adversarial Examples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body of work focused on distinguishing adversarial examples from regular clean examples</a:t>
            </a:r>
          </a:p>
          <a:p>
            <a:pPr lvl="1"/>
            <a:r>
              <a:rPr lang="en-US" dirty="0"/>
              <a:t>If the defense method detects that an input example is adversarial, the classifier will refuse to predict its class label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Example detection </a:t>
            </a:r>
            <a:r>
              <a:rPr lang="en-US" dirty="0"/>
              <a:t>defense methods</a:t>
            </a:r>
          </a:p>
          <a:p>
            <a:pPr lvl="1"/>
            <a:r>
              <a:rPr lang="en-US" dirty="0"/>
              <a:t> Kernel Density (KD) detector based on Bayesian uncertainty features</a:t>
            </a:r>
          </a:p>
          <a:p>
            <a:pPr lvl="2"/>
            <a:r>
              <a:rPr lang="en-US" dirty="0" err="1">
                <a:hlinkClick r:id="rId3"/>
              </a:rPr>
              <a:t>Feinman</a:t>
            </a:r>
            <a:r>
              <a:rPr lang="en-US" dirty="0">
                <a:hlinkClick r:id="rId3"/>
              </a:rPr>
              <a:t> (2017) – Detecting Adversarial Samples from Artifacts</a:t>
            </a:r>
            <a:endParaRPr lang="en-US" dirty="0"/>
          </a:p>
          <a:p>
            <a:pPr lvl="1"/>
            <a:r>
              <a:rPr lang="en-US" dirty="0"/>
              <a:t>Local Intrinsic Dimensionality (LID) of adversarial subspaces</a:t>
            </a:r>
          </a:p>
          <a:p>
            <a:pPr lvl="2"/>
            <a:r>
              <a:rPr lang="en-US" dirty="0">
                <a:hlinkClick r:id="rId4"/>
              </a:rPr>
              <a:t>Ma (2018) - Characterizing Adversarial Subspaces Using Local Intrinsic Dimensionality</a:t>
            </a:r>
            <a:endParaRPr lang="en-US" dirty="0"/>
          </a:p>
          <a:p>
            <a:pPr lvl="1"/>
            <a:r>
              <a:rPr lang="de-DE" dirty="0"/>
              <a:t>Adversary detection networks</a:t>
            </a:r>
          </a:p>
          <a:p>
            <a:pPr lvl="2"/>
            <a:r>
              <a:rPr lang="de-DE" dirty="0">
                <a:hlinkClick r:id="rId5"/>
              </a:rPr>
              <a:t>Metzen (2017) </a:t>
            </a:r>
            <a:r>
              <a:rPr lang="en-US" dirty="0">
                <a:hlinkClick r:id="rId5"/>
              </a:rPr>
              <a:t>On detecting adversarial perturbations</a:t>
            </a: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4910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62272-1DA0-4D74-9AA9-64B6D3A8A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251F2-86B6-45AE-B7FF-B062AA016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Gradient masking</a:t>
            </a:r>
            <a:r>
              <a:rPr lang="en-US" dirty="0"/>
              <a:t> defense methods deliberately hide the gradient information of the model</a:t>
            </a:r>
          </a:p>
          <a:p>
            <a:pPr lvl="1"/>
            <a:r>
              <a:rPr lang="en-US" dirty="0"/>
              <a:t>Since most attacks are based on the model’s gradient information</a:t>
            </a:r>
          </a:p>
          <a:p>
            <a:r>
              <a:rPr lang="en-US" dirty="0"/>
              <a:t>Distillation defense – changes the scaling of the last hidden layer in NNs, hindering the calculation of gradients</a:t>
            </a:r>
          </a:p>
          <a:p>
            <a:pPr lvl="1"/>
            <a:r>
              <a:rPr lang="en-US" dirty="0" err="1">
                <a:hlinkClick r:id="rId2"/>
              </a:rPr>
              <a:t>Papernot</a:t>
            </a:r>
            <a:r>
              <a:rPr lang="en-US" dirty="0">
                <a:hlinkClick r:id="rId2"/>
              </a:rPr>
              <a:t> (2016) Distillation as a defense to adversarial perturbations against deep neural networks</a:t>
            </a:r>
            <a:endParaRPr lang="en-US" dirty="0"/>
          </a:p>
          <a:p>
            <a:r>
              <a:rPr lang="en-US" dirty="0"/>
              <a:t>Input preprocessing by discretization of image’s pixel values, or resizing and cropping, or smoothing</a:t>
            </a:r>
          </a:p>
          <a:p>
            <a:pPr lvl="1"/>
            <a:r>
              <a:rPr lang="en-US" dirty="0">
                <a:hlinkClick r:id="rId3"/>
              </a:rPr>
              <a:t>Buckman (2018) Thermometer encoding: One hot way to resist adversarial examples</a:t>
            </a:r>
            <a:endParaRPr lang="en-US" dirty="0"/>
          </a:p>
          <a:p>
            <a:r>
              <a:rPr lang="en-US" dirty="0" err="1"/>
              <a:t>DefenseGAN</a:t>
            </a:r>
            <a:r>
              <a:rPr lang="en-US" dirty="0"/>
              <a:t> – uses a GAN model to transform perturbed images into clean images</a:t>
            </a:r>
          </a:p>
          <a:p>
            <a:pPr lvl="1"/>
            <a:r>
              <a:rPr lang="en-US" dirty="0" err="1">
                <a:hlinkClick r:id="rId4"/>
              </a:rPr>
              <a:t>Samangouei</a:t>
            </a:r>
            <a:r>
              <a:rPr lang="en-US" dirty="0">
                <a:hlinkClick r:id="rId4"/>
              </a:rPr>
              <a:t> (2017) Defense-GAN: Protecting classifiers against adversarial attacks using generative models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979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0AF45-6A6F-49FE-A937-EEED6035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7F97A-09A0-4F4C-8FAA-BD5C4EF25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Robust optimization </a:t>
            </a:r>
            <a:r>
              <a:rPr lang="en-US" dirty="0"/>
              <a:t>aims to evaluate, and improve, the model robustness to adversarial attacks</a:t>
            </a:r>
          </a:p>
          <a:p>
            <a:pPr lvl="1"/>
            <a:r>
              <a:rPr lang="en-US" dirty="0"/>
              <a:t>Consequently, learn model parameters that minimize the misclassification of adversarial examples</a:t>
            </a:r>
          </a:p>
          <a:p>
            <a:r>
              <a:rPr lang="en-US" dirty="0"/>
              <a:t>Regularization methods – train the model by penalizing large values of the parameters, or large values of the gradients</a:t>
            </a:r>
          </a:p>
          <a:p>
            <a:pPr lvl="1"/>
            <a:r>
              <a:rPr lang="en-US" dirty="0" err="1">
                <a:hlinkClick r:id="rId2"/>
              </a:rPr>
              <a:t>Cisse</a:t>
            </a:r>
            <a:r>
              <a:rPr lang="en-US" dirty="0">
                <a:hlinkClick r:id="rId2"/>
              </a:rPr>
              <a:t> (2017) Parseval networks: Improving robustness to adversarial examples</a:t>
            </a:r>
            <a:endParaRPr lang="en-US" dirty="0"/>
          </a:p>
          <a:p>
            <a:r>
              <a:rPr lang="en-US" dirty="0"/>
              <a:t>Certified defenses – for a given dataset and model, find the lower bound of the minimal perturbation: the model will be safe against any perturbations smaller than the lower bound</a:t>
            </a:r>
          </a:p>
          <a:p>
            <a:pPr lvl="1"/>
            <a:r>
              <a:rPr lang="en-US" dirty="0">
                <a:hlinkClick r:id="rId3"/>
              </a:rPr>
              <a:t>Raghunathan (2018) Certified defenses against adversarial examples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515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C9F8B-DEB5-4417-B18C-1C7228EC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21EFFF-B729-4594-BBAC-86413E451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algorithms and methods are vulnerable to many types of attacks</a:t>
            </a:r>
          </a:p>
          <a:p>
            <a:r>
              <a:rPr lang="en-US" dirty="0"/>
              <a:t>Adversarial examples show its transferability in ML models</a:t>
            </a:r>
          </a:p>
          <a:p>
            <a:pPr lvl="1"/>
            <a:r>
              <a:rPr lang="en-US" dirty="0"/>
              <a:t>I.e., either cross-models or cross-training sets</a:t>
            </a:r>
          </a:p>
          <a:p>
            <a:r>
              <a:rPr lang="en-US" dirty="0"/>
              <a:t>Adversarial examples can be leveraged to improve the performance or the robustness of ML models</a:t>
            </a:r>
          </a:p>
        </p:txBody>
      </p:sp>
    </p:spTree>
    <p:extLst>
      <p:ext uri="{BB962C8B-B14F-4D97-AF65-F5344CB8AC3E}">
        <p14:creationId xmlns:p14="http://schemas.microsoft.com/office/powerpoint/2010/main" val="33909948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E2EFBF-CC63-41E4-A495-390E4F5C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A26529-85BF-4465-977B-25819F00D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62" indent="-457162">
              <a:buFont typeface="+mj-lt"/>
              <a:buAutoNum type="arabicPeriod"/>
            </a:pPr>
            <a:r>
              <a:rPr lang="en-US" dirty="0"/>
              <a:t>Introduction to Adversarial Machine Learning – </a:t>
            </a:r>
            <a:r>
              <a:rPr lang="en-US" dirty="0">
                <a:hlinkClick r:id="rId2"/>
              </a:rPr>
              <a:t>blog post </a:t>
            </a:r>
            <a:r>
              <a:rPr lang="en-US" dirty="0"/>
              <a:t>by </a:t>
            </a:r>
            <a:r>
              <a:rPr lang="en-US" dirty="0" err="1"/>
              <a:t>Arunava</a:t>
            </a:r>
            <a:r>
              <a:rPr lang="en-US" dirty="0"/>
              <a:t> Chakraborty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 err="1"/>
              <a:t>Binghui</a:t>
            </a:r>
            <a:r>
              <a:rPr lang="en-US" dirty="0"/>
              <a:t> Wang: Adversarial Machine Learning — An Introduction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Daniel Lowd, Adversarial Machine Learning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 err="1"/>
              <a:t>Yevgeniy</a:t>
            </a:r>
            <a:r>
              <a:rPr lang="en-US" dirty="0"/>
              <a:t> </a:t>
            </a:r>
            <a:r>
              <a:rPr lang="en-US" dirty="0" err="1"/>
              <a:t>Vorobeychik</a:t>
            </a:r>
            <a:r>
              <a:rPr lang="en-US" dirty="0"/>
              <a:t>, Bo Li, Adversarial Machine Learning (</a:t>
            </a:r>
            <a:r>
              <a:rPr lang="en-US" dirty="0">
                <a:hlinkClick r:id="rId3"/>
              </a:rPr>
              <a:t>Tutorial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88285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AML Recourses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77063" cy="5367667"/>
          </a:xfrm>
        </p:spPr>
        <p:txBody>
          <a:bodyPr/>
          <a:lstStyle/>
          <a:p>
            <a:r>
              <a:rPr lang="en-US" dirty="0" err="1">
                <a:hlinkClick r:id="rId3"/>
              </a:rPr>
              <a:t>Cleverhans</a:t>
            </a:r>
            <a:r>
              <a:rPr lang="en-US" dirty="0"/>
              <a:t> - a repository from Google that implements latest research in AML</a:t>
            </a:r>
          </a:p>
          <a:p>
            <a:pPr lvl="1"/>
            <a:r>
              <a:rPr lang="en-US" dirty="0"/>
              <a:t>The library is being updated to support TensorFlow2, </a:t>
            </a:r>
            <a:r>
              <a:rPr lang="en-US" dirty="0" err="1"/>
              <a:t>PyTorch</a:t>
            </a:r>
            <a:r>
              <a:rPr lang="en-US" dirty="0"/>
              <a:t>, and </a:t>
            </a:r>
            <a:r>
              <a:rPr lang="en-US" dirty="0" err="1"/>
              <a:t>Jax</a:t>
            </a:r>
            <a:endParaRPr lang="en-US" dirty="0"/>
          </a:p>
          <a:p>
            <a:r>
              <a:rPr lang="en-US" dirty="0">
                <a:hlinkClick r:id="rId4"/>
              </a:rPr>
              <a:t>Adversarial Robustness Toolbox</a:t>
            </a:r>
            <a:r>
              <a:rPr lang="en-US" dirty="0"/>
              <a:t> - a toolbox from IBM that implements state-of-the-art attacks and defenses</a:t>
            </a:r>
          </a:p>
          <a:p>
            <a:pPr lvl="1"/>
            <a:r>
              <a:rPr lang="en-US" dirty="0"/>
              <a:t>The algorithms are framework-independent, and support TensorFlow, </a:t>
            </a:r>
            <a:r>
              <a:rPr lang="en-US" dirty="0" err="1"/>
              <a:t>Keras</a:t>
            </a:r>
            <a:r>
              <a:rPr lang="en-US" dirty="0"/>
              <a:t>, </a:t>
            </a:r>
            <a:r>
              <a:rPr lang="en-US" dirty="0" err="1"/>
              <a:t>PyTorch</a:t>
            </a:r>
            <a:r>
              <a:rPr lang="en-US" dirty="0"/>
              <a:t>,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/>
              <a:t>XGBoost</a:t>
            </a:r>
            <a:r>
              <a:rPr lang="en-US" dirty="0"/>
              <a:t>, </a:t>
            </a:r>
            <a:r>
              <a:rPr lang="en-US" dirty="0" err="1"/>
              <a:t>LightGBM</a:t>
            </a:r>
            <a:r>
              <a:rPr lang="en-US" dirty="0"/>
              <a:t>, </a:t>
            </a:r>
            <a:r>
              <a:rPr lang="en-US" dirty="0" err="1"/>
              <a:t>CatBoost</a:t>
            </a:r>
            <a:r>
              <a:rPr lang="en-US" dirty="0"/>
              <a:t>, etc.</a:t>
            </a:r>
          </a:p>
          <a:p>
            <a:r>
              <a:rPr lang="en-US" dirty="0" err="1">
                <a:hlinkClick r:id="rId5"/>
              </a:rPr>
              <a:t>ScratchAI</a:t>
            </a:r>
            <a:r>
              <a:rPr lang="en-US" dirty="0"/>
              <a:t> – a smaller AML library developed in </a:t>
            </a:r>
            <a:r>
              <a:rPr lang="en-US" dirty="0" err="1"/>
              <a:t>PyTorch</a:t>
            </a:r>
            <a:r>
              <a:rPr lang="en-US" dirty="0"/>
              <a:t>, and explained in this </a:t>
            </a:r>
            <a:r>
              <a:rPr lang="en-US" dirty="0">
                <a:hlinkClick r:id="rId6"/>
              </a:rPr>
              <a:t>blog post</a:t>
            </a:r>
            <a:endParaRPr lang="en-US" dirty="0"/>
          </a:p>
          <a:p>
            <a:r>
              <a:rPr lang="en-US" dirty="0">
                <a:hlinkClick r:id="rId7"/>
              </a:rPr>
              <a:t>Robust ML Defenses</a:t>
            </a:r>
            <a:r>
              <a:rPr lang="en-US" dirty="0"/>
              <a:t> - list of adversarial defenses with code</a:t>
            </a:r>
          </a:p>
          <a:p>
            <a:r>
              <a:rPr lang="en-US" dirty="0">
                <a:hlinkClick r:id="rId8"/>
              </a:rPr>
              <a:t>AML Tutorial </a:t>
            </a:r>
            <a:r>
              <a:rPr lang="en-US" dirty="0"/>
              <a:t>– by Bo Li, Dawn Song, and </a:t>
            </a:r>
            <a:r>
              <a:rPr lang="en-US" dirty="0" err="1"/>
              <a:t>Yevgeniy</a:t>
            </a:r>
            <a:r>
              <a:rPr lang="en-US" dirty="0"/>
              <a:t> </a:t>
            </a:r>
            <a:r>
              <a:rPr lang="en-US" dirty="0" err="1"/>
              <a:t>Vorobeychik</a:t>
            </a:r>
            <a:endParaRPr lang="en-US" dirty="0"/>
          </a:p>
          <a:p>
            <a:r>
              <a:rPr lang="en-US" dirty="0"/>
              <a:t>Nicholas </a:t>
            </a:r>
            <a:r>
              <a:rPr lang="en-US" dirty="0" err="1"/>
              <a:t>Carlini</a:t>
            </a:r>
            <a:r>
              <a:rPr lang="en-US" dirty="0"/>
              <a:t> </a:t>
            </a:r>
            <a:r>
              <a:rPr lang="en-US" dirty="0">
                <a:hlinkClick r:id="rId9"/>
              </a:rPr>
              <a:t>website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69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AD7573-0D60-4571-BE78-17FBFE59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BE0EC9-C1A8-408B-8B01-B78E0C48F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see?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ACD94D-4E35-4B27-8E3B-AC085999F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217" y="2734072"/>
            <a:ext cx="7445409" cy="4724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Slide credit: </a:t>
            </a:r>
            <a:r>
              <a:rPr lang="en-US" sz="1000" dirty="0" err="1"/>
              <a:t>Binghui</a:t>
            </a:r>
            <a:r>
              <a:rPr lang="en-US" sz="1000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454637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1A06C8-D381-4BDF-B294-C9EC2AD06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F4605F-4595-4CF5-BA3B-5F1DEB9CF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classifier misclassifies adversarially manipulated images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421F79-A817-443C-A4A8-51A125A60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61" y="2734073"/>
            <a:ext cx="8064895" cy="47428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Slide credit: </a:t>
            </a:r>
            <a:r>
              <a:rPr lang="en-US" sz="1000" dirty="0" err="1"/>
              <a:t>Binghui</a:t>
            </a:r>
            <a:r>
              <a:rPr lang="en-US" sz="1000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88549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9E11E8-2BD2-4AFB-82AC-F4EBE5C8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5D7942-11FF-4C98-A8D5-CD0F9DF0A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differences between the original and manipulated images are very small (hardly noticeable to the human eye)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FA2FB1-E6FE-4981-B4FA-144C042B6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864" y="3216343"/>
            <a:ext cx="6103651" cy="4242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A23278-BFB5-43E9-9A2A-5FCF2C00F39A}"/>
              </a:ext>
            </a:extLst>
          </p:cNvPr>
          <p:cNvSpPr txBox="1"/>
          <p:nvPr/>
        </p:nvSpPr>
        <p:spPr>
          <a:xfrm>
            <a:off x="2128924" y="2909129"/>
            <a:ext cx="2108188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Original image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23278-BFB5-43E9-9A2A-5FCF2C00F39A}"/>
              </a:ext>
            </a:extLst>
          </p:cNvPr>
          <p:cNvSpPr txBox="1"/>
          <p:nvPr/>
        </p:nvSpPr>
        <p:spPr>
          <a:xfrm>
            <a:off x="4014711" y="2909129"/>
            <a:ext cx="2108188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Attack image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23278-BFB5-43E9-9A2A-5FCF2C00F39A}"/>
              </a:ext>
            </a:extLst>
          </p:cNvPr>
          <p:cNvSpPr txBox="1"/>
          <p:nvPr/>
        </p:nvSpPr>
        <p:spPr>
          <a:xfrm>
            <a:off x="6181328" y="2909129"/>
            <a:ext cx="2108188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Difference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Slide credit: </a:t>
            </a:r>
            <a:r>
              <a:rPr lang="en-US" sz="1000" dirty="0" err="1"/>
              <a:t>Binghui</a:t>
            </a:r>
            <a:r>
              <a:rPr lang="en-US" sz="1000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2220433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7239</TotalTime>
  <Words>3984</Words>
  <Application>Microsoft Office PowerPoint</Application>
  <PresentationFormat>Custom</PresentationFormat>
  <Paragraphs>541</Paragraphs>
  <Slides>65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Calibri</vt:lpstr>
      <vt:lpstr>Cambria Math</vt:lpstr>
      <vt:lpstr>Euclid</vt:lpstr>
      <vt:lpstr>Palatino Linotype</vt:lpstr>
      <vt:lpstr>Times New Roman</vt:lpstr>
      <vt:lpstr>Wingdings</vt:lpstr>
      <vt:lpstr>Office Theme</vt:lpstr>
      <vt:lpstr>PowerPoint Presentation</vt:lpstr>
      <vt:lpstr>Lecture 1</vt:lpstr>
      <vt:lpstr>Lecture Outline</vt:lpstr>
      <vt:lpstr>Machine Learning (ML)</vt:lpstr>
      <vt:lpstr>ML is Ubiquitous</vt:lpstr>
      <vt:lpstr>Adversarial ML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ML</vt:lpstr>
      <vt:lpstr>Attack Taxonomy</vt:lpstr>
      <vt:lpstr>Attack Taxonomy</vt:lpstr>
      <vt:lpstr>Evasion Attack</vt:lpstr>
      <vt:lpstr>Attack Taxonomy</vt:lpstr>
      <vt:lpstr>Attack Taxonomy</vt:lpstr>
      <vt:lpstr>Evasion Attacks</vt:lpstr>
      <vt:lpstr>Evasion Attacks</vt:lpstr>
      <vt:lpstr>Evasion Attacks</vt:lpstr>
      <vt:lpstr>Spam Filtering Adversarial Game</vt:lpstr>
      <vt:lpstr>Spam Filtering Adversarial Game</vt:lpstr>
      <vt:lpstr>Spam Filtering Adversarial Game</vt:lpstr>
      <vt:lpstr>Common Adversarial Attacks</vt:lpstr>
      <vt:lpstr>Noise Attack</vt:lpstr>
      <vt:lpstr>Semantic Attack</vt:lpstr>
      <vt:lpstr>FGSM Attack</vt:lpstr>
      <vt:lpstr>FGSM Attack</vt:lpstr>
      <vt:lpstr>FGSM Attack</vt:lpstr>
      <vt:lpstr>FGSM Attack</vt:lpstr>
      <vt:lpstr>FGSM Attack</vt:lpstr>
      <vt:lpstr>BIM Attack</vt:lpstr>
      <vt:lpstr>BIM Attack</vt:lpstr>
      <vt:lpstr>PGD Attack</vt:lpstr>
      <vt:lpstr>PGD Attack</vt:lpstr>
      <vt:lpstr>PGD Attack</vt:lpstr>
      <vt:lpstr>PGD Attack</vt:lpstr>
      <vt:lpstr>DeepFool Attack</vt:lpstr>
      <vt:lpstr>DeepFool Attack</vt:lpstr>
      <vt:lpstr>DeepFool Attack</vt:lpstr>
      <vt:lpstr>DeepFool Attack</vt:lpstr>
      <vt:lpstr>DeepFool Attack</vt:lpstr>
      <vt:lpstr>Carlini Wagner (CW) Attack</vt:lpstr>
      <vt:lpstr>Carlini Wagner (CW) Attack</vt:lpstr>
      <vt:lpstr>Carlini Wagner (CW) Attack</vt:lpstr>
      <vt:lpstr>Evasion Attacks on Black-Box Models</vt:lpstr>
      <vt:lpstr>Defense Against Adversarial Attacks</vt:lpstr>
      <vt:lpstr>Adversarial Training</vt:lpstr>
      <vt:lpstr>Adversarial Training</vt:lpstr>
      <vt:lpstr>Adversarial Training</vt:lpstr>
      <vt:lpstr>Random Resizing and Padding</vt:lpstr>
      <vt:lpstr>Detecting Adversarial Examples</vt:lpstr>
      <vt:lpstr>Gradient Masking</vt:lpstr>
      <vt:lpstr>Robust Optimization</vt:lpstr>
      <vt:lpstr>Conclusion</vt:lpstr>
      <vt:lpstr>References</vt:lpstr>
      <vt:lpstr>Other AML Recourses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Alex Vakanski</cp:lastModifiedBy>
  <cp:revision>2297</cp:revision>
  <cp:lastPrinted>2016-01-16T17:38:40Z</cp:lastPrinted>
  <dcterms:created xsi:type="dcterms:W3CDTF">2014-06-16T13:46:25Z</dcterms:created>
  <dcterms:modified xsi:type="dcterms:W3CDTF">2020-12-09T05:23:23Z</dcterms:modified>
</cp:coreProperties>
</file>