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1"/>
  </p:notesMasterIdLst>
  <p:handoutMasterIdLst>
    <p:handoutMasterId r:id="rId102"/>
  </p:handoutMasterIdLst>
  <p:sldIdLst>
    <p:sldId id="256" r:id="rId2"/>
    <p:sldId id="295" r:id="rId3"/>
    <p:sldId id="493" r:id="rId4"/>
    <p:sldId id="494" r:id="rId5"/>
    <p:sldId id="495" r:id="rId6"/>
    <p:sldId id="572" r:id="rId7"/>
    <p:sldId id="573" r:id="rId8"/>
    <p:sldId id="588" r:id="rId9"/>
    <p:sldId id="596" r:id="rId10"/>
    <p:sldId id="590" r:id="rId11"/>
    <p:sldId id="589" r:id="rId12"/>
    <p:sldId id="602" r:id="rId13"/>
    <p:sldId id="577" r:id="rId14"/>
    <p:sldId id="604" r:id="rId15"/>
    <p:sldId id="576" r:id="rId16"/>
    <p:sldId id="575" r:id="rId17"/>
    <p:sldId id="591" r:id="rId18"/>
    <p:sldId id="603" r:id="rId19"/>
    <p:sldId id="607" r:id="rId20"/>
    <p:sldId id="601" r:id="rId21"/>
    <p:sldId id="496" r:id="rId22"/>
    <p:sldId id="497" r:id="rId23"/>
    <p:sldId id="578" r:id="rId24"/>
    <p:sldId id="498" r:id="rId25"/>
    <p:sldId id="587" r:id="rId26"/>
    <p:sldId id="524" r:id="rId27"/>
    <p:sldId id="525" r:id="rId28"/>
    <p:sldId id="526" r:id="rId29"/>
    <p:sldId id="499" r:id="rId30"/>
    <p:sldId id="592" r:id="rId31"/>
    <p:sldId id="527" r:id="rId32"/>
    <p:sldId id="532" r:id="rId33"/>
    <p:sldId id="528" r:id="rId34"/>
    <p:sldId id="529" r:id="rId35"/>
    <p:sldId id="530" r:id="rId36"/>
    <p:sldId id="533" r:id="rId37"/>
    <p:sldId id="531" r:id="rId38"/>
    <p:sldId id="534" r:id="rId39"/>
    <p:sldId id="535" r:id="rId40"/>
    <p:sldId id="505" r:id="rId41"/>
    <p:sldId id="506" r:id="rId42"/>
    <p:sldId id="507" r:id="rId43"/>
    <p:sldId id="503" r:id="rId44"/>
    <p:sldId id="568" r:id="rId45"/>
    <p:sldId id="593" r:id="rId46"/>
    <p:sldId id="536" r:id="rId47"/>
    <p:sldId id="564" r:id="rId48"/>
    <p:sldId id="538" r:id="rId49"/>
    <p:sldId id="539" r:id="rId50"/>
    <p:sldId id="540" r:id="rId51"/>
    <p:sldId id="542" r:id="rId52"/>
    <p:sldId id="560" r:id="rId53"/>
    <p:sldId id="541" r:id="rId54"/>
    <p:sldId id="543" r:id="rId55"/>
    <p:sldId id="544" r:id="rId56"/>
    <p:sldId id="562" r:id="rId57"/>
    <p:sldId id="545" r:id="rId58"/>
    <p:sldId id="549" r:id="rId59"/>
    <p:sldId id="548" r:id="rId60"/>
    <p:sldId id="561" r:id="rId61"/>
    <p:sldId id="546" r:id="rId62"/>
    <p:sldId id="547" r:id="rId63"/>
    <p:sldId id="567" r:id="rId64"/>
    <p:sldId id="566" r:id="rId65"/>
    <p:sldId id="552" r:id="rId66"/>
    <p:sldId id="553" r:id="rId67"/>
    <p:sldId id="554" r:id="rId68"/>
    <p:sldId id="559" r:id="rId69"/>
    <p:sldId id="537" r:id="rId70"/>
    <p:sldId id="515" r:id="rId71"/>
    <p:sldId id="606" r:id="rId72"/>
    <p:sldId id="551" r:id="rId73"/>
    <p:sldId id="508" r:id="rId74"/>
    <p:sldId id="512" r:id="rId75"/>
    <p:sldId id="563" r:id="rId76"/>
    <p:sldId id="565" r:id="rId77"/>
    <p:sldId id="510" r:id="rId78"/>
    <p:sldId id="558" r:id="rId79"/>
    <p:sldId id="511" r:id="rId80"/>
    <p:sldId id="570" r:id="rId81"/>
    <p:sldId id="571" r:id="rId82"/>
    <p:sldId id="513" r:id="rId83"/>
    <p:sldId id="595" r:id="rId84"/>
    <p:sldId id="600" r:id="rId85"/>
    <p:sldId id="605" r:id="rId86"/>
    <p:sldId id="550" r:id="rId87"/>
    <p:sldId id="517" r:id="rId88"/>
    <p:sldId id="579" r:id="rId89"/>
    <p:sldId id="580" r:id="rId90"/>
    <p:sldId id="581" r:id="rId91"/>
    <p:sldId id="582" r:id="rId92"/>
    <p:sldId id="594" r:id="rId93"/>
    <p:sldId id="583" r:id="rId94"/>
    <p:sldId id="584" r:id="rId95"/>
    <p:sldId id="518" r:id="rId96"/>
    <p:sldId id="520" r:id="rId97"/>
    <p:sldId id="523" r:id="rId98"/>
    <p:sldId id="586" r:id="rId99"/>
    <p:sldId id="492" r:id="rId100"/>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94884" autoAdjust="0"/>
  </p:normalViewPr>
  <p:slideViewPr>
    <p:cSldViewPr>
      <p:cViewPr varScale="1">
        <p:scale>
          <a:sx n="93" d="100"/>
          <a:sy n="93" d="100"/>
        </p:scale>
        <p:origin x="1374" y="96"/>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image" Target="../media/image112.wmf"/><Relationship Id="rId3" Type="http://schemas.openxmlformats.org/officeDocument/2006/relationships/image" Target="../media/image103.wmf"/><Relationship Id="rId7" Type="http://schemas.openxmlformats.org/officeDocument/2006/relationships/image" Target="../media/image107.wmf"/><Relationship Id="rId12" Type="http://schemas.openxmlformats.org/officeDocument/2006/relationships/image" Target="../media/image111.wmf"/><Relationship Id="rId17" Type="http://schemas.openxmlformats.org/officeDocument/2006/relationships/image" Target="../media/image116.wmf"/><Relationship Id="rId2" Type="http://schemas.openxmlformats.org/officeDocument/2006/relationships/image" Target="../media/image102.wmf"/><Relationship Id="rId16" Type="http://schemas.openxmlformats.org/officeDocument/2006/relationships/image" Target="../media/image115.wmf"/><Relationship Id="rId1" Type="http://schemas.openxmlformats.org/officeDocument/2006/relationships/image" Target="../media/image101.wmf"/><Relationship Id="rId6" Type="http://schemas.openxmlformats.org/officeDocument/2006/relationships/image" Target="../media/image106.wmf"/><Relationship Id="rId11" Type="http://schemas.openxmlformats.org/officeDocument/2006/relationships/image" Target="../media/image110.wmf"/><Relationship Id="rId5" Type="http://schemas.openxmlformats.org/officeDocument/2006/relationships/image" Target="../media/image105.wmf"/><Relationship Id="rId15" Type="http://schemas.openxmlformats.org/officeDocument/2006/relationships/image" Target="../media/image114.wmf"/><Relationship Id="rId10" Type="http://schemas.openxmlformats.org/officeDocument/2006/relationships/image" Target="../media/image81.wmf"/><Relationship Id="rId4" Type="http://schemas.openxmlformats.org/officeDocument/2006/relationships/image" Target="../media/image104.wmf"/><Relationship Id="rId9" Type="http://schemas.openxmlformats.org/officeDocument/2006/relationships/image" Target="../media/image109.wmf"/><Relationship Id="rId14" Type="http://schemas.openxmlformats.org/officeDocument/2006/relationships/image" Target="../media/image11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70.wmf"/><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12" Type="http://schemas.openxmlformats.org/officeDocument/2006/relationships/image" Target="../media/image84.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11" Type="http://schemas.openxmlformats.org/officeDocument/2006/relationships/image" Target="../media/image83.wmf"/><Relationship Id="rId5" Type="http://schemas.openxmlformats.org/officeDocument/2006/relationships/image" Target="../media/image77.wmf"/><Relationship Id="rId10" Type="http://schemas.openxmlformats.org/officeDocument/2006/relationships/image" Target="../media/image82.wmf"/><Relationship Id="rId4" Type="http://schemas.openxmlformats.org/officeDocument/2006/relationships/image" Target="../media/image76.wmf"/><Relationship Id="rId9" Type="http://schemas.openxmlformats.org/officeDocument/2006/relationships/image" Target="../media/image8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6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 Id="rId9" Type="http://schemas.openxmlformats.org/officeDocument/2006/relationships/image" Target="../media/image10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9/3/2020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9/3/2020</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8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12</a:t>
            </a:fld>
            <a:endParaRPr lang="en-US"/>
          </a:p>
        </p:txBody>
      </p:sp>
    </p:spTree>
    <p:extLst>
      <p:ext uri="{BB962C8B-B14F-4D97-AF65-F5344CB8AC3E}">
        <p14:creationId xmlns:p14="http://schemas.microsoft.com/office/powerpoint/2010/main" val="161889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13</a:t>
            </a:fld>
            <a:endParaRPr lang="en-US"/>
          </a:p>
        </p:txBody>
      </p:sp>
    </p:spTree>
    <p:extLst>
      <p:ext uri="{BB962C8B-B14F-4D97-AF65-F5344CB8AC3E}">
        <p14:creationId xmlns:p14="http://schemas.microsoft.com/office/powerpoint/2010/main" val="125263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16</a:t>
            </a:fld>
            <a:endParaRPr lang="en-US"/>
          </a:p>
        </p:txBody>
      </p:sp>
    </p:spTree>
    <p:extLst>
      <p:ext uri="{BB962C8B-B14F-4D97-AF65-F5344CB8AC3E}">
        <p14:creationId xmlns:p14="http://schemas.microsoft.com/office/powerpoint/2010/main" val="281194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17</a:t>
            </a:fld>
            <a:endParaRPr lang="en-US"/>
          </a:p>
        </p:txBody>
      </p:sp>
    </p:spTree>
    <p:extLst>
      <p:ext uri="{BB962C8B-B14F-4D97-AF65-F5344CB8AC3E}">
        <p14:creationId xmlns:p14="http://schemas.microsoft.com/office/powerpoint/2010/main" val="7285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20</a:t>
            </a:fld>
            <a:endParaRPr lang="en-US"/>
          </a:p>
        </p:txBody>
      </p:sp>
    </p:spTree>
    <p:extLst>
      <p:ext uri="{BB962C8B-B14F-4D97-AF65-F5344CB8AC3E}">
        <p14:creationId xmlns:p14="http://schemas.microsoft.com/office/powerpoint/2010/main" val="3273213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22</a:t>
            </a:fld>
            <a:endParaRPr lang="en-US"/>
          </a:p>
        </p:txBody>
      </p:sp>
    </p:spTree>
    <p:extLst>
      <p:ext uri="{BB962C8B-B14F-4D97-AF65-F5344CB8AC3E}">
        <p14:creationId xmlns:p14="http://schemas.microsoft.com/office/powerpoint/2010/main" val="122854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23</a:t>
            </a:fld>
            <a:endParaRPr lang="en-US"/>
          </a:p>
        </p:txBody>
      </p:sp>
    </p:spTree>
    <p:extLst>
      <p:ext uri="{BB962C8B-B14F-4D97-AF65-F5344CB8AC3E}">
        <p14:creationId xmlns:p14="http://schemas.microsoft.com/office/powerpoint/2010/main" val="36896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B02277-9392-41C3-AA11-A5F619BDEEAB}" type="slidenum">
              <a:rPr lang="en-US" smtClean="0"/>
              <a:t>25</a:t>
            </a:fld>
            <a:endParaRPr lang="en-US"/>
          </a:p>
        </p:txBody>
      </p:sp>
    </p:spTree>
    <p:extLst>
      <p:ext uri="{BB962C8B-B14F-4D97-AF65-F5344CB8AC3E}">
        <p14:creationId xmlns:p14="http://schemas.microsoft.com/office/powerpoint/2010/main" val="50786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26</a:t>
            </a:fld>
            <a:endParaRPr lang="en-US"/>
          </a:p>
        </p:txBody>
      </p:sp>
    </p:spTree>
    <p:extLst>
      <p:ext uri="{BB962C8B-B14F-4D97-AF65-F5344CB8AC3E}">
        <p14:creationId xmlns:p14="http://schemas.microsoft.com/office/powerpoint/2010/main" val="3447346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28</a:t>
            </a:fld>
            <a:endParaRPr lang="en-US"/>
          </a:p>
        </p:txBody>
      </p:sp>
    </p:spTree>
    <p:extLst>
      <p:ext uri="{BB962C8B-B14F-4D97-AF65-F5344CB8AC3E}">
        <p14:creationId xmlns:p14="http://schemas.microsoft.com/office/powerpoint/2010/main" val="172588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29</a:t>
            </a:fld>
            <a:endParaRPr lang="en-US"/>
          </a:p>
        </p:txBody>
      </p:sp>
    </p:spTree>
    <p:extLst>
      <p:ext uri="{BB962C8B-B14F-4D97-AF65-F5344CB8AC3E}">
        <p14:creationId xmlns:p14="http://schemas.microsoft.com/office/powerpoint/2010/main" val="3034311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31</a:t>
            </a:fld>
            <a:endParaRPr lang="en-US"/>
          </a:p>
        </p:txBody>
      </p:sp>
    </p:spTree>
    <p:extLst>
      <p:ext uri="{BB962C8B-B14F-4D97-AF65-F5344CB8AC3E}">
        <p14:creationId xmlns:p14="http://schemas.microsoft.com/office/powerpoint/2010/main" val="1246056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37</a:t>
            </a:fld>
            <a:endParaRPr lang="en-US"/>
          </a:p>
        </p:txBody>
      </p:sp>
    </p:spTree>
    <p:extLst>
      <p:ext uri="{BB962C8B-B14F-4D97-AF65-F5344CB8AC3E}">
        <p14:creationId xmlns:p14="http://schemas.microsoft.com/office/powerpoint/2010/main" val="2939425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39</a:t>
            </a:fld>
            <a:endParaRPr lang="en-US"/>
          </a:p>
        </p:txBody>
      </p:sp>
    </p:spTree>
    <p:extLst>
      <p:ext uri="{BB962C8B-B14F-4D97-AF65-F5344CB8AC3E}">
        <p14:creationId xmlns:p14="http://schemas.microsoft.com/office/powerpoint/2010/main" val="708224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41</a:t>
            </a:fld>
            <a:endParaRPr lang="en-US"/>
          </a:p>
        </p:txBody>
      </p:sp>
    </p:spTree>
    <p:extLst>
      <p:ext uri="{BB962C8B-B14F-4D97-AF65-F5344CB8AC3E}">
        <p14:creationId xmlns:p14="http://schemas.microsoft.com/office/powerpoint/2010/main" val="3311269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42</a:t>
            </a:fld>
            <a:endParaRPr lang="en-US"/>
          </a:p>
        </p:txBody>
      </p:sp>
    </p:spTree>
    <p:extLst>
      <p:ext uri="{BB962C8B-B14F-4D97-AF65-F5344CB8AC3E}">
        <p14:creationId xmlns:p14="http://schemas.microsoft.com/office/powerpoint/2010/main" val="3495978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43</a:t>
            </a:fld>
            <a:endParaRPr lang="en-US"/>
          </a:p>
        </p:txBody>
      </p:sp>
    </p:spTree>
    <p:extLst>
      <p:ext uri="{BB962C8B-B14F-4D97-AF65-F5344CB8AC3E}">
        <p14:creationId xmlns:p14="http://schemas.microsoft.com/office/powerpoint/2010/main" val="59346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44</a:t>
            </a:fld>
            <a:endParaRPr lang="en-US"/>
          </a:p>
        </p:txBody>
      </p:sp>
    </p:spTree>
    <p:extLst>
      <p:ext uri="{BB962C8B-B14F-4D97-AF65-F5344CB8AC3E}">
        <p14:creationId xmlns:p14="http://schemas.microsoft.com/office/powerpoint/2010/main" val="1865419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47</a:t>
            </a:fld>
            <a:endParaRPr lang="en-US"/>
          </a:p>
        </p:txBody>
      </p:sp>
    </p:spTree>
    <p:extLst>
      <p:ext uri="{BB962C8B-B14F-4D97-AF65-F5344CB8AC3E}">
        <p14:creationId xmlns:p14="http://schemas.microsoft.com/office/powerpoint/2010/main" val="2176685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52</a:t>
            </a:fld>
            <a:endParaRPr lang="en-US"/>
          </a:p>
        </p:txBody>
      </p:sp>
    </p:spTree>
    <p:extLst>
      <p:ext uri="{BB962C8B-B14F-4D97-AF65-F5344CB8AC3E}">
        <p14:creationId xmlns:p14="http://schemas.microsoft.com/office/powerpoint/2010/main" val="268560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a:p>
        </p:txBody>
      </p:sp>
    </p:spTree>
    <p:extLst>
      <p:ext uri="{BB962C8B-B14F-4D97-AF65-F5344CB8AC3E}">
        <p14:creationId xmlns:p14="http://schemas.microsoft.com/office/powerpoint/2010/main" val="4031971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54</a:t>
            </a:fld>
            <a:endParaRPr lang="en-US"/>
          </a:p>
        </p:txBody>
      </p:sp>
    </p:spTree>
    <p:extLst>
      <p:ext uri="{BB962C8B-B14F-4D97-AF65-F5344CB8AC3E}">
        <p14:creationId xmlns:p14="http://schemas.microsoft.com/office/powerpoint/2010/main" val="3608787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57</a:t>
            </a:fld>
            <a:endParaRPr lang="en-US"/>
          </a:p>
        </p:txBody>
      </p:sp>
    </p:spTree>
    <p:extLst>
      <p:ext uri="{BB962C8B-B14F-4D97-AF65-F5344CB8AC3E}">
        <p14:creationId xmlns:p14="http://schemas.microsoft.com/office/powerpoint/2010/main" val="3780309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59</a:t>
            </a:fld>
            <a:endParaRPr lang="en-US"/>
          </a:p>
        </p:txBody>
      </p:sp>
    </p:spTree>
    <p:extLst>
      <p:ext uri="{BB962C8B-B14F-4D97-AF65-F5344CB8AC3E}">
        <p14:creationId xmlns:p14="http://schemas.microsoft.com/office/powerpoint/2010/main" val="4275976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60</a:t>
            </a:fld>
            <a:endParaRPr lang="en-US"/>
          </a:p>
        </p:txBody>
      </p:sp>
    </p:spTree>
    <p:extLst>
      <p:ext uri="{BB962C8B-B14F-4D97-AF65-F5344CB8AC3E}">
        <p14:creationId xmlns:p14="http://schemas.microsoft.com/office/powerpoint/2010/main" val="229769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61</a:t>
            </a:fld>
            <a:endParaRPr lang="en-US"/>
          </a:p>
        </p:txBody>
      </p:sp>
    </p:spTree>
    <p:extLst>
      <p:ext uri="{BB962C8B-B14F-4D97-AF65-F5344CB8AC3E}">
        <p14:creationId xmlns:p14="http://schemas.microsoft.com/office/powerpoint/2010/main" val="1119254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63</a:t>
            </a:fld>
            <a:endParaRPr lang="en-US"/>
          </a:p>
        </p:txBody>
      </p:sp>
    </p:spTree>
    <p:extLst>
      <p:ext uri="{BB962C8B-B14F-4D97-AF65-F5344CB8AC3E}">
        <p14:creationId xmlns:p14="http://schemas.microsoft.com/office/powerpoint/2010/main" val="1740149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64</a:t>
            </a:fld>
            <a:endParaRPr lang="en-US"/>
          </a:p>
        </p:txBody>
      </p:sp>
    </p:spTree>
    <p:extLst>
      <p:ext uri="{BB962C8B-B14F-4D97-AF65-F5344CB8AC3E}">
        <p14:creationId xmlns:p14="http://schemas.microsoft.com/office/powerpoint/2010/main" val="2344846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65</a:t>
            </a:fld>
            <a:endParaRPr lang="en-US"/>
          </a:p>
        </p:txBody>
      </p:sp>
    </p:spTree>
    <p:extLst>
      <p:ext uri="{BB962C8B-B14F-4D97-AF65-F5344CB8AC3E}">
        <p14:creationId xmlns:p14="http://schemas.microsoft.com/office/powerpoint/2010/main" val="3594602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67</a:t>
            </a:fld>
            <a:endParaRPr lang="en-US"/>
          </a:p>
        </p:txBody>
      </p:sp>
    </p:spTree>
    <p:extLst>
      <p:ext uri="{BB962C8B-B14F-4D97-AF65-F5344CB8AC3E}">
        <p14:creationId xmlns:p14="http://schemas.microsoft.com/office/powerpoint/2010/main" val="3718827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68</a:t>
            </a:fld>
            <a:endParaRPr lang="en-US"/>
          </a:p>
        </p:txBody>
      </p:sp>
    </p:spTree>
    <p:extLst>
      <p:ext uri="{BB962C8B-B14F-4D97-AF65-F5344CB8AC3E}">
        <p14:creationId xmlns:p14="http://schemas.microsoft.com/office/powerpoint/2010/main" val="202532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a:t>
            </a:fld>
            <a:endParaRPr lang="en-US"/>
          </a:p>
        </p:txBody>
      </p:sp>
    </p:spTree>
    <p:extLst>
      <p:ext uri="{BB962C8B-B14F-4D97-AF65-F5344CB8AC3E}">
        <p14:creationId xmlns:p14="http://schemas.microsoft.com/office/powerpoint/2010/main" val="2596820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70</a:t>
            </a:fld>
            <a:endParaRPr lang="en-US"/>
          </a:p>
        </p:txBody>
      </p:sp>
    </p:spTree>
    <p:extLst>
      <p:ext uri="{BB962C8B-B14F-4D97-AF65-F5344CB8AC3E}">
        <p14:creationId xmlns:p14="http://schemas.microsoft.com/office/powerpoint/2010/main" val="3151746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73</a:t>
            </a:fld>
            <a:endParaRPr lang="en-US"/>
          </a:p>
        </p:txBody>
      </p:sp>
    </p:spTree>
    <p:extLst>
      <p:ext uri="{BB962C8B-B14F-4D97-AF65-F5344CB8AC3E}">
        <p14:creationId xmlns:p14="http://schemas.microsoft.com/office/powerpoint/2010/main" val="66051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B02277-9392-41C3-AA11-A5F619BDEEAB}" type="slidenum">
              <a:rPr lang="en-US" smtClean="0"/>
              <a:t>74</a:t>
            </a:fld>
            <a:endParaRPr lang="en-US"/>
          </a:p>
        </p:txBody>
      </p:sp>
    </p:spTree>
    <p:extLst>
      <p:ext uri="{BB962C8B-B14F-4D97-AF65-F5344CB8AC3E}">
        <p14:creationId xmlns:p14="http://schemas.microsoft.com/office/powerpoint/2010/main" val="3235222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76</a:t>
            </a:fld>
            <a:endParaRPr lang="en-US"/>
          </a:p>
        </p:txBody>
      </p:sp>
    </p:spTree>
    <p:extLst>
      <p:ext uri="{BB962C8B-B14F-4D97-AF65-F5344CB8AC3E}">
        <p14:creationId xmlns:p14="http://schemas.microsoft.com/office/powerpoint/2010/main" val="1165768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79</a:t>
            </a:fld>
            <a:endParaRPr lang="en-US"/>
          </a:p>
        </p:txBody>
      </p:sp>
    </p:spTree>
    <p:extLst>
      <p:ext uri="{BB962C8B-B14F-4D97-AF65-F5344CB8AC3E}">
        <p14:creationId xmlns:p14="http://schemas.microsoft.com/office/powerpoint/2010/main" val="65660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80</a:t>
            </a:fld>
            <a:endParaRPr lang="en-US"/>
          </a:p>
        </p:txBody>
      </p:sp>
    </p:spTree>
    <p:extLst>
      <p:ext uri="{BB962C8B-B14F-4D97-AF65-F5344CB8AC3E}">
        <p14:creationId xmlns:p14="http://schemas.microsoft.com/office/powerpoint/2010/main" val="1542000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81</a:t>
            </a:fld>
            <a:endParaRPr lang="en-US"/>
          </a:p>
        </p:txBody>
      </p:sp>
    </p:spTree>
    <p:extLst>
      <p:ext uri="{BB962C8B-B14F-4D97-AF65-F5344CB8AC3E}">
        <p14:creationId xmlns:p14="http://schemas.microsoft.com/office/powerpoint/2010/main" val="1109335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82</a:t>
            </a:fld>
            <a:endParaRPr lang="en-US"/>
          </a:p>
        </p:txBody>
      </p:sp>
    </p:spTree>
    <p:extLst>
      <p:ext uri="{BB962C8B-B14F-4D97-AF65-F5344CB8AC3E}">
        <p14:creationId xmlns:p14="http://schemas.microsoft.com/office/powerpoint/2010/main" val="1297644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83</a:t>
            </a:fld>
            <a:endParaRPr lang="en-US"/>
          </a:p>
        </p:txBody>
      </p:sp>
    </p:spTree>
    <p:extLst>
      <p:ext uri="{BB962C8B-B14F-4D97-AF65-F5344CB8AC3E}">
        <p14:creationId xmlns:p14="http://schemas.microsoft.com/office/powerpoint/2010/main" val="1805376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85</a:t>
            </a:fld>
            <a:endParaRPr lang="en-US"/>
          </a:p>
        </p:txBody>
      </p:sp>
    </p:spTree>
    <p:extLst>
      <p:ext uri="{BB962C8B-B14F-4D97-AF65-F5344CB8AC3E}">
        <p14:creationId xmlns:p14="http://schemas.microsoft.com/office/powerpoint/2010/main" val="408858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a:t>
            </a:fld>
            <a:endParaRPr lang="en-US"/>
          </a:p>
        </p:txBody>
      </p:sp>
    </p:spTree>
    <p:extLst>
      <p:ext uri="{BB962C8B-B14F-4D97-AF65-F5344CB8AC3E}">
        <p14:creationId xmlns:p14="http://schemas.microsoft.com/office/powerpoint/2010/main" val="42590952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87</a:t>
            </a:fld>
            <a:endParaRPr lang="en-US"/>
          </a:p>
        </p:txBody>
      </p:sp>
    </p:spTree>
    <p:extLst>
      <p:ext uri="{BB962C8B-B14F-4D97-AF65-F5344CB8AC3E}">
        <p14:creationId xmlns:p14="http://schemas.microsoft.com/office/powerpoint/2010/main" val="2330532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88</a:t>
            </a:fld>
            <a:endParaRPr lang="en-US"/>
          </a:p>
        </p:txBody>
      </p:sp>
    </p:spTree>
    <p:extLst>
      <p:ext uri="{BB962C8B-B14F-4D97-AF65-F5344CB8AC3E}">
        <p14:creationId xmlns:p14="http://schemas.microsoft.com/office/powerpoint/2010/main" val="2581168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89</a:t>
            </a:fld>
            <a:endParaRPr lang="en-US"/>
          </a:p>
        </p:txBody>
      </p:sp>
    </p:spTree>
    <p:extLst>
      <p:ext uri="{BB962C8B-B14F-4D97-AF65-F5344CB8AC3E}">
        <p14:creationId xmlns:p14="http://schemas.microsoft.com/office/powerpoint/2010/main" val="410928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B02277-9392-41C3-AA11-A5F619BDEEAB}" type="slidenum">
              <a:rPr lang="en-US" smtClean="0"/>
              <a:t>90</a:t>
            </a:fld>
            <a:endParaRPr lang="en-US"/>
          </a:p>
        </p:txBody>
      </p:sp>
    </p:spTree>
    <p:extLst>
      <p:ext uri="{BB962C8B-B14F-4D97-AF65-F5344CB8AC3E}">
        <p14:creationId xmlns:p14="http://schemas.microsoft.com/office/powerpoint/2010/main" val="1979488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91</a:t>
            </a:fld>
            <a:endParaRPr lang="en-US"/>
          </a:p>
        </p:txBody>
      </p:sp>
    </p:spTree>
    <p:extLst>
      <p:ext uri="{BB962C8B-B14F-4D97-AF65-F5344CB8AC3E}">
        <p14:creationId xmlns:p14="http://schemas.microsoft.com/office/powerpoint/2010/main" val="2579892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92</a:t>
            </a:fld>
            <a:endParaRPr lang="en-US"/>
          </a:p>
        </p:txBody>
      </p:sp>
    </p:spTree>
    <p:extLst>
      <p:ext uri="{BB962C8B-B14F-4D97-AF65-F5344CB8AC3E}">
        <p14:creationId xmlns:p14="http://schemas.microsoft.com/office/powerpoint/2010/main" val="13336408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93</a:t>
            </a:fld>
            <a:endParaRPr lang="en-US"/>
          </a:p>
        </p:txBody>
      </p:sp>
    </p:spTree>
    <p:extLst>
      <p:ext uri="{BB962C8B-B14F-4D97-AF65-F5344CB8AC3E}">
        <p14:creationId xmlns:p14="http://schemas.microsoft.com/office/powerpoint/2010/main" val="26541067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95</a:t>
            </a:fld>
            <a:endParaRPr lang="en-US"/>
          </a:p>
        </p:txBody>
      </p:sp>
    </p:spTree>
    <p:extLst>
      <p:ext uri="{BB962C8B-B14F-4D97-AF65-F5344CB8AC3E}">
        <p14:creationId xmlns:p14="http://schemas.microsoft.com/office/powerpoint/2010/main" val="1222219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endParaRPr lang="en-US" dirty="0"/>
              </a:p>
            </p:txBody>
          </p:sp>
        </mc:Choice>
        <mc:Fallback xmlns="">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r>
                  <a:rPr lang="el-GR" altLang="el-GR" dirty="0" smtClean="0"/>
                  <a:t>two</a:t>
                </a:r>
                <a:r>
                  <a:rPr lang="el-GR" altLang="el-GR" dirty="0"/>
                  <a:t> </a:t>
                </a:r>
                <a:r>
                  <a:rPr lang="el-GR" altLang="el-GR" dirty="0" err="1"/>
                  <a:t>RNNs</a:t>
                </a:r>
                <a:r>
                  <a:rPr lang="el-GR" altLang="el-GR" dirty="0"/>
                  <a:t> </a:t>
                </a:r>
                <a:r>
                  <a:rPr lang="el-GR" altLang="el-GR" dirty="0" err="1"/>
                  <a:t>stacked</a:t>
                </a:r>
                <a:r>
                  <a:rPr lang="el-GR" altLang="el-GR" dirty="0"/>
                  <a:t> on </a:t>
                </a:r>
                <a:r>
                  <a:rPr lang="el-GR" altLang="el-GR" dirty="0" err="1"/>
                  <a:t>top</a:t>
                </a:r>
                <a:r>
                  <a:rPr lang="el-GR" altLang="el-GR" dirty="0"/>
                  <a:t> of </a:t>
                </a:r>
                <a:r>
                  <a:rPr lang="el-GR" altLang="el-GR" dirty="0" err="1"/>
                  <a:t>each</a:t>
                </a:r>
                <a:r>
                  <a:rPr lang="el-GR" altLang="el-GR" dirty="0"/>
                  <a:t> </a:t>
                </a:r>
                <a:r>
                  <a:rPr lang="el-GR" altLang="el-GR" dirty="0" err="1"/>
                  <a:t>other</a:t>
                </a:r>
                <a:endParaRPr lang="en-US" altLang="el-GR" dirty="0"/>
              </a:p>
              <a:p>
                <a:pPr lvl="0" defTabSz="914400" eaLnBrk="0" fontAlgn="base" hangingPunct="0">
                  <a:spcBef>
                    <a:spcPct val="0"/>
                  </a:spcBef>
                  <a:spcAft>
                    <a:spcPct val="0"/>
                  </a:spcAft>
                </a:pPr>
                <a:r>
                  <a:rPr lang="el-GR" altLang="el-GR" dirty="0" err="1"/>
                  <a:t>output</a:t>
                </a:r>
                <a:r>
                  <a:rPr lang="el-GR" altLang="el-GR" dirty="0"/>
                  <a:t> </a:t>
                </a:r>
                <a:r>
                  <a:rPr lang="el-GR" altLang="el-GR" dirty="0" err="1"/>
                  <a:t>is</a:t>
                </a:r>
                <a:r>
                  <a:rPr lang="el-GR" altLang="el-GR" dirty="0"/>
                  <a:t> </a:t>
                </a:r>
                <a:r>
                  <a:rPr lang="el-GR" altLang="el-GR" dirty="0" err="1"/>
                  <a:t>computed</a:t>
                </a:r>
                <a:r>
                  <a:rPr lang="el-GR" altLang="el-GR" dirty="0"/>
                  <a:t> </a:t>
                </a:r>
                <a:r>
                  <a:rPr lang="el-GR" altLang="el-GR" dirty="0" err="1"/>
                  <a:t>based</a:t>
                </a:r>
                <a:r>
                  <a:rPr lang="el-GR" altLang="el-GR" dirty="0"/>
                  <a:t> on the </a:t>
                </a:r>
                <a:r>
                  <a:rPr lang="el-GR" altLang="el-GR" dirty="0" err="1" smtClean="0"/>
                  <a:t>hidden</a:t>
                </a:r>
                <a:r>
                  <a:rPr lang="el-GR" altLang="el-GR" dirty="0" smtClean="0"/>
                  <a:t> </a:t>
                </a:r>
                <a:r>
                  <a:rPr lang="el-GR" altLang="el-GR" dirty="0" err="1"/>
                  <a:t>state</a:t>
                </a:r>
                <a:r>
                  <a:rPr lang="el-GR" altLang="el-GR" dirty="0"/>
                  <a:t> of </a:t>
                </a:r>
                <a:r>
                  <a:rPr lang="el-GR" altLang="el-GR" dirty="0" err="1"/>
                  <a:t>both</a:t>
                </a:r>
                <a:r>
                  <a:rPr lang="el-GR" altLang="el-GR" dirty="0"/>
                  <a:t> </a:t>
                </a:r>
                <a:r>
                  <a:rPr lang="el-GR" altLang="el-GR" dirty="0" err="1" smtClean="0"/>
                  <a:t>RNNs</a:t>
                </a:r>
                <a:r>
                  <a:rPr lang="en-US" altLang="el-GR" dirty="0" smtClean="0"/>
                  <a:t> </a:t>
                </a:r>
                <a:r>
                  <a:rPr lang="mr-IN" i="0">
                    <a:latin typeface="Cambria Math" panose="02040503050406030204" pitchFamily="18" charset="0"/>
                  </a:rPr>
                  <a:t>[</a:t>
                </a:r>
                <a:r>
                  <a:rPr lang="en-US" i="0">
                    <a:latin typeface="Cambria Math" charset="0"/>
                  </a:rPr>
                  <a:t>ℎ</a:t>
                </a:r>
                <a:r>
                  <a:rPr lang="en-US" i="0">
                    <a:latin typeface="Cambria Math" panose="02040503050406030204" pitchFamily="18" charset="0"/>
                  </a:rPr>
                  <a:t> ⃑_</a:t>
                </a:r>
                <a:r>
                  <a:rPr lang="en-US" i="0">
                    <a:latin typeface="Cambria Math" charset="0"/>
                  </a:rPr>
                  <a:t>𝑡</a:t>
                </a:r>
                <a:r>
                  <a:rPr lang="en-US" i="0">
                    <a:latin typeface="Cambria Math" panose="02040503050406030204" pitchFamily="18" charset="0"/>
                  </a:rPr>
                  <a:t> 〖</a:t>
                </a:r>
                <a:r>
                  <a:rPr lang="en-US" i="0">
                    <a:latin typeface="Cambria Math" charset="0"/>
                  </a:rPr>
                  <a:t>;ℎ</a:t>
                </a:r>
                <a:r>
                  <a:rPr lang="en-US" i="0">
                    <a:latin typeface="Cambria Math" panose="02040503050406030204" pitchFamily="18" charset="0"/>
                  </a:rPr>
                  <a:t> ⃖〗_</a:t>
                </a:r>
                <a:r>
                  <a:rPr lang="en-US" i="0">
                    <a:latin typeface="Cambria Math" charset="0"/>
                  </a:rPr>
                  <a:t>𝑡</a:t>
                </a:r>
                <a:r>
                  <a:rPr lang="en-US" i="0">
                    <a:latin typeface="Cambria Math" panose="02040503050406030204" pitchFamily="18" charset="0"/>
                  </a:rPr>
                  <a:t> ]</a:t>
                </a:r>
                <a:endParaRPr lang="en-US" dirty="0"/>
              </a:p>
            </p:txBody>
          </p:sp>
        </mc:Fallback>
      </mc:AlternateContent>
      <p:sp>
        <p:nvSpPr>
          <p:cNvPr id="4" name="Slide Number Placeholder 3"/>
          <p:cNvSpPr>
            <a:spLocks noGrp="1"/>
          </p:cNvSpPr>
          <p:nvPr>
            <p:ph type="sldNum" sz="quarter" idx="10"/>
          </p:nvPr>
        </p:nvSpPr>
        <p:spPr/>
        <p:txBody>
          <a:bodyPr/>
          <a:lstStyle/>
          <a:p>
            <a:fld id="{30B02277-9392-41C3-AA11-A5F619BDEEAB}" type="slidenum">
              <a:rPr lang="en-US" smtClean="0"/>
              <a:t>96</a:t>
            </a:fld>
            <a:endParaRPr lang="en-US"/>
          </a:p>
        </p:txBody>
      </p:sp>
    </p:spTree>
    <p:extLst>
      <p:ext uri="{BB962C8B-B14F-4D97-AF65-F5344CB8AC3E}">
        <p14:creationId xmlns:p14="http://schemas.microsoft.com/office/powerpoint/2010/main" val="10589954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97</a:t>
            </a:fld>
            <a:endParaRPr lang="en-US"/>
          </a:p>
        </p:txBody>
      </p:sp>
    </p:spTree>
    <p:extLst>
      <p:ext uri="{BB962C8B-B14F-4D97-AF65-F5344CB8AC3E}">
        <p14:creationId xmlns:p14="http://schemas.microsoft.com/office/powerpoint/2010/main" val="396540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8</a:t>
            </a:fld>
            <a:endParaRPr lang="en-US"/>
          </a:p>
        </p:txBody>
      </p:sp>
    </p:spTree>
    <p:extLst>
      <p:ext uri="{BB962C8B-B14F-4D97-AF65-F5344CB8AC3E}">
        <p14:creationId xmlns:p14="http://schemas.microsoft.com/office/powerpoint/2010/main" val="35070543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98</a:t>
            </a:fld>
            <a:endParaRPr lang="en-US"/>
          </a:p>
        </p:txBody>
      </p:sp>
    </p:spTree>
    <p:extLst>
      <p:ext uri="{BB962C8B-B14F-4D97-AF65-F5344CB8AC3E}">
        <p14:creationId xmlns:p14="http://schemas.microsoft.com/office/powerpoint/2010/main" val="216389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a:t>
            </a:fld>
            <a:endParaRPr lang="en-US"/>
          </a:p>
        </p:txBody>
      </p:sp>
    </p:spTree>
    <p:extLst>
      <p:ext uri="{BB962C8B-B14F-4D97-AF65-F5344CB8AC3E}">
        <p14:creationId xmlns:p14="http://schemas.microsoft.com/office/powerpoint/2010/main" val="29951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10</a:t>
            </a:fld>
            <a:endParaRPr lang="en-US"/>
          </a:p>
        </p:txBody>
      </p:sp>
    </p:spTree>
    <p:extLst>
      <p:ext uri="{BB962C8B-B14F-4D97-AF65-F5344CB8AC3E}">
        <p14:creationId xmlns:p14="http://schemas.microsoft.com/office/powerpoint/2010/main" val="190286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11</a:t>
            </a:fld>
            <a:endParaRPr lang="en-US"/>
          </a:p>
        </p:txBody>
      </p:sp>
    </p:spTree>
    <p:extLst>
      <p:ext uri="{BB962C8B-B14F-4D97-AF65-F5344CB8AC3E}">
        <p14:creationId xmlns:p14="http://schemas.microsoft.com/office/powerpoint/2010/main" val="347864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200">
                <a:latin typeface="Palatino Linotype" panose="02040502050505030304" pitchFamily="18" charset="0"/>
              </a:defRPr>
            </a:lvl2pPr>
            <a:lvl3pPr marL="1257195" indent="-342871">
              <a:buFont typeface="Wingdings" panose="05000000000000000000" pitchFamily="2" charset="2"/>
              <a:buChar char="§"/>
              <a:defRPr sz="2000">
                <a:latin typeface="Palatino Linotype" panose="02040502050505030304" pitchFamily="18" charset="0"/>
              </a:defRPr>
            </a:lvl3pPr>
            <a:lvl4pPr>
              <a:defRPr sz="1800">
                <a:latin typeface="Palatino Linotype" panose="02040502050505030304" pitchFamily="18" charset="0"/>
              </a:defRPr>
            </a:lvl4pPr>
            <a:lvl5pPr>
              <a:defRPr sz="16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502, Fall 2020</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502, Fall 2020</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76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s231n.github.io/classific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link.springer.com/chapter/10.1007/978-1-4471-0123-9_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xenonstack.com/blog/static/public/uploads/media/machine-learning-vs-deep-learning.pn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42" Type="http://schemas.openxmlformats.org/officeDocument/2006/relationships/image" Target="../media/image66.jpe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2" Type="http://schemas.openxmlformats.org/officeDocument/2006/relationships/notesSlide" Target="../notesSlides/notesSlide16.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41"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64.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notesSlide" Target="../notesSlides/notesSlide18.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9.wmf"/><Relationship Id="rId5" Type="http://schemas.openxmlformats.org/officeDocument/2006/relationships/oleObject" Target="../embeddings/oleObject1.bin"/><Relationship Id="rId10" Type="http://schemas.openxmlformats.org/officeDocument/2006/relationships/image" Target="../media/image71.wmf"/><Relationship Id="rId4" Type="http://schemas.openxmlformats.org/officeDocument/2006/relationships/image" Target="../media/image72.png"/><Relationship Id="rId9"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72.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74.png"/><Relationship Id="rId5" Type="http://schemas.openxmlformats.org/officeDocument/2006/relationships/image" Target="../media/image69.wmf"/><Relationship Id="rId10" Type="http://schemas.openxmlformats.org/officeDocument/2006/relationships/image" Target="../media/image73.png"/><Relationship Id="rId4" Type="http://schemas.openxmlformats.org/officeDocument/2006/relationships/oleObject" Target="../embeddings/oleObject4.bin"/><Relationship Id="rId9" Type="http://schemas.openxmlformats.org/officeDocument/2006/relationships/image" Target="../media/image71.wmf"/></Relationships>
</file>

<file path=ppt/slides/_rels/slide28.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11.bin"/><Relationship Id="rId18" Type="http://schemas.openxmlformats.org/officeDocument/2006/relationships/image" Target="../media/image79.wmf"/><Relationship Id="rId26" Type="http://schemas.openxmlformats.org/officeDocument/2006/relationships/image" Target="../media/image83.wmf"/><Relationship Id="rId3" Type="http://schemas.openxmlformats.org/officeDocument/2006/relationships/notesSlide" Target="../notesSlides/notesSlide19.xml"/><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76.wmf"/><Relationship Id="rId17" Type="http://schemas.openxmlformats.org/officeDocument/2006/relationships/oleObject" Target="../embeddings/oleObject13.bin"/><Relationship Id="rId25"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78.wmf"/><Relationship Id="rId20" Type="http://schemas.openxmlformats.org/officeDocument/2006/relationships/image" Target="../media/image80.wmf"/><Relationship Id="rId29" Type="http://schemas.openxmlformats.org/officeDocument/2006/relationships/image" Target="../media/image84.png"/><Relationship Id="rId1" Type="http://schemas.openxmlformats.org/officeDocument/2006/relationships/vmlDrawing" Target="../drawings/vmlDrawing3.vml"/><Relationship Id="rId6" Type="http://schemas.openxmlformats.org/officeDocument/2006/relationships/image" Target="../media/image73.wmf"/><Relationship Id="rId11" Type="http://schemas.openxmlformats.org/officeDocument/2006/relationships/oleObject" Target="../embeddings/oleObject10.bin"/><Relationship Id="rId24" Type="http://schemas.openxmlformats.org/officeDocument/2006/relationships/image" Target="../media/image82.wmf"/><Relationship Id="rId5" Type="http://schemas.openxmlformats.org/officeDocument/2006/relationships/oleObject" Target="../embeddings/oleObject7.bin"/><Relationship Id="rId15" Type="http://schemas.openxmlformats.org/officeDocument/2006/relationships/oleObject" Target="../embeddings/oleObject12.bin"/><Relationship Id="rId23" Type="http://schemas.openxmlformats.org/officeDocument/2006/relationships/oleObject" Target="../embeddings/oleObject16.bin"/><Relationship Id="rId28" Type="http://schemas.openxmlformats.org/officeDocument/2006/relationships/image" Target="../media/image84.wmf"/><Relationship Id="rId10" Type="http://schemas.openxmlformats.org/officeDocument/2006/relationships/image" Target="../media/image75.wmf"/><Relationship Id="rId19" Type="http://schemas.openxmlformats.org/officeDocument/2006/relationships/oleObject" Target="../embeddings/oleObject14.bin"/><Relationship Id="rId4" Type="http://schemas.openxmlformats.org/officeDocument/2006/relationships/image" Target="../media/image83.png"/><Relationship Id="rId9" Type="http://schemas.openxmlformats.org/officeDocument/2006/relationships/oleObject" Target="../embeddings/oleObject9.bin"/><Relationship Id="rId14" Type="http://schemas.openxmlformats.org/officeDocument/2006/relationships/image" Target="../media/image77.wmf"/><Relationship Id="rId22" Type="http://schemas.openxmlformats.org/officeDocument/2006/relationships/image" Target="../media/image81.wmf"/><Relationship Id="rId27"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3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playground.tensorflow.org/#activation=tanh&amp;batchSize=10&amp;dataset=circle&amp;regDataset=reg-plane&amp;learningRate=0.03&amp;regularizationRate=0&amp;noise=0&amp;networkShape=4,2&amp;seed=0.45430&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1.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image" Target="../media/image69.wmf"/><Relationship Id="rId4" Type="http://schemas.openxmlformats.org/officeDocument/2006/relationships/oleObject" Target="../embeddings/oleObject19.bin"/><Relationship Id="rId9" Type="http://schemas.openxmlformats.org/officeDocument/2006/relationships/image" Target="../media/image87.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91.png"/><Relationship Id="rId7"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3.bin"/><Relationship Id="rId11" Type="http://schemas.openxmlformats.org/officeDocument/2006/relationships/image" Target="../media/image911.png"/><Relationship Id="rId5" Type="http://schemas.openxmlformats.org/officeDocument/2006/relationships/image" Target="../media/image88.wmf"/><Relationship Id="rId10" Type="http://schemas.openxmlformats.org/officeDocument/2006/relationships/image" Target="../media/image90.png"/><Relationship Id="rId4" Type="http://schemas.openxmlformats.org/officeDocument/2006/relationships/oleObject" Target="../embeddings/oleObject22.bin"/><Relationship Id="rId9" Type="http://schemas.openxmlformats.org/officeDocument/2006/relationships/image" Target="../media/image90.wmf"/></Relationships>
</file>

<file path=ppt/slides/_rels/slide33.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30.png"/></Relationships>
</file>

<file path=ppt/slides/_rels/slide34.xml.rels><?xml version="1.0" encoding="UTF-8" standalone="yes"?>
<Relationships xmlns="http://schemas.openxmlformats.org/package/2006/relationships"><Relationship Id="rId8" Type="http://schemas.openxmlformats.org/officeDocument/2006/relationships/image" Target="../media/image851.png"/><Relationship Id="rId3" Type="http://schemas.openxmlformats.org/officeDocument/2006/relationships/image" Target="../media/image80.png"/><Relationship Id="rId7" Type="http://schemas.openxmlformats.org/officeDocument/2006/relationships/image" Target="../media/image842.png"/><Relationship Id="rId2" Type="http://schemas.openxmlformats.org/officeDocument/2006/relationships/image" Target="../media/image791.png"/><Relationship Id="rId1" Type="http://schemas.openxmlformats.org/officeDocument/2006/relationships/slideLayout" Target="../slideLayouts/slideLayout2.xml"/><Relationship Id="rId6" Type="http://schemas.openxmlformats.org/officeDocument/2006/relationships/image" Target="../media/image831.png"/><Relationship Id="rId5" Type="http://schemas.openxmlformats.org/officeDocument/2006/relationships/image" Target="../media/image821.png"/><Relationship Id="rId4" Type="http://schemas.openxmlformats.org/officeDocument/2006/relationships/image" Target="../media/image811.png"/><Relationship Id="rId9" Type="http://schemas.openxmlformats.org/officeDocument/2006/relationships/image" Target="../media/image860.png"/></Relationships>
</file>

<file path=ppt/slides/_rels/slide35.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0.wmf"/><Relationship Id="rId5" Type="http://schemas.openxmlformats.org/officeDocument/2006/relationships/oleObject" Target="../embeddings/oleObject26.bin"/><Relationship Id="rId4" Type="http://schemas.openxmlformats.org/officeDocument/2006/relationships/image" Target="../media/image69.wmf"/><Relationship Id="rId9" Type="http://schemas.openxmlformats.org/officeDocument/2006/relationships/image" Target="../media/image530.png"/></Relationships>
</file>

<file path=ppt/slides/_rels/slide36.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8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0.wmf"/><Relationship Id="rId11" Type="http://schemas.openxmlformats.org/officeDocument/2006/relationships/image" Target="../media/image370.png"/><Relationship Id="rId5" Type="http://schemas.openxmlformats.org/officeDocument/2006/relationships/oleObject" Target="../embeddings/oleObject26.bin"/><Relationship Id="rId10" Type="http://schemas.openxmlformats.org/officeDocument/2006/relationships/image" Target="../media/image360.png"/><Relationship Id="rId4" Type="http://schemas.openxmlformats.org/officeDocument/2006/relationships/image" Target="../media/image69.wmf"/></Relationships>
</file>

<file path=ppt/slides/_rels/slide37.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570.png"/><Relationship Id="rId3" Type="http://schemas.openxmlformats.org/officeDocument/2006/relationships/notesSlide" Target="../notesSlides/notesSlide22.xml"/><Relationship Id="rId7" Type="http://schemas.openxmlformats.org/officeDocument/2006/relationships/oleObject" Target="../embeddings/oleObject28.bin"/><Relationship Id="rId12" Type="http://schemas.openxmlformats.org/officeDocument/2006/relationships/image" Target="../media/image8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60.png"/><Relationship Id="rId11" Type="http://schemas.openxmlformats.org/officeDocument/2006/relationships/oleObject" Target="../embeddings/oleObject30.bin"/><Relationship Id="rId5" Type="http://schemas.openxmlformats.org/officeDocument/2006/relationships/image" Target="../media/image550.png"/><Relationship Id="rId10" Type="http://schemas.openxmlformats.org/officeDocument/2006/relationships/image" Target="../media/image70.wmf"/><Relationship Id="rId4" Type="http://schemas.openxmlformats.org/officeDocument/2006/relationships/image" Target="../media/image540.png"/><Relationship Id="rId9" Type="http://schemas.openxmlformats.org/officeDocument/2006/relationships/oleObject" Target="../embeddings/oleObject29.bin"/><Relationship Id="rId14" Type="http://schemas.openxmlformats.org/officeDocument/2006/relationships/image" Target="../media/image580.png"/></Relationships>
</file>

<file path=ppt/slides/_rels/slide38.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36.bin"/><Relationship Id="rId18" Type="http://schemas.openxmlformats.org/officeDocument/2006/relationships/image" Target="../media/image99.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96.wmf"/><Relationship Id="rId17"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image" Target="../media/image98.wmf"/><Relationship Id="rId20" Type="http://schemas.openxmlformats.org/officeDocument/2006/relationships/image" Target="../media/image100.wmf"/><Relationship Id="rId1" Type="http://schemas.openxmlformats.org/officeDocument/2006/relationships/vmlDrawing" Target="../drawings/vmlDrawing9.vml"/><Relationship Id="rId6" Type="http://schemas.openxmlformats.org/officeDocument/2006/relationships/image" Target="../media/image93.w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oleObject" Target="../embeddings/oleObject37.bin"/><Relationship Id="rId10" Type="http://schemas.openxmlformats.org/officeDocument/2006/relationships/image" Target="../media/image95.wmf"/><Relationship Id="rId19" Type="http://schemas.openxmlformats.org/officeDocument/2006/relationships/oleObject" Target="../embeddings/oleObject39.bin"/><Relationship Id="rId4" Type="http://schemas.openxmlformats.org/officeDocument/2006/relationships/image" Target="../media/image92.wmf"/><Relationship Id="rId9" Type="http://schemas.openxmlformats.org/officeDocument/2006/relationships/oleObject" Target="../embeddings/oleObject34.bin"/><Relationship Id="rId14" Type="http://schemas.openxmlformats.org/officeDocument/2006/relationships/image" Target="../media/image97.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105.wmf"/><Relationship Id="rId18" Type="http://schemas.openxmlformats.org/officeDocument/2006/relationships/oleObject" Target="../embeddings/oleObject47.bin"/><Relationship Id="rId26" Type="http://schemas.openxmlformats.org/officeDocument/2006/relationships/oleObject" Target="../embeddings/oleObject51.bin"/><Relationship Id="rId3" Type="http://schemas.openxmlformats.org/officeDocument/2006/relationships/notesSlide" Target="../notesSlides/notesSlide23.xml"/><Relationship Id="rId21" Type="http://schemas.openxmlformats.org/officeDocument/2006/relationships/image" Target="../media/image109.wmf"/><Relationship Id="rId34" Type="http://schemas.openxmlformats.org/officeDocument/2006/relationships/oleObject" Target="../embeddings/oleObject55.bin"/><Relationship Id="rId7" Type="http://schemas.openxmlformats.org/officeDocument/2006/relationships/image" Target="../media/image102.wmf"/><Relationship Id="rId12" Type="http://schemas.openxmlformats.org/officeDocument/2006/relationships/oleObject" Target="../embeddings/oleObject44.bin"/><Relationship Id="rId17" Type="http://schemas.openxmlformats.org/officeDocument/2006/relationships/image" Target="../media/image107.wmf"/><Relationship Id="rId25" Type="http://schemas.openxmlformats.org/officeDocument/2006/relationships/image" Target="../media/image110.wmf"/><Relationship Id="rId33" Type="http://schemas.openxmlformats.org/officeDocument/2006/relationships/image" Target="../media/image114.wmf"/><Relationship Id="rId38" Type="http://schemas.openxmlformats.org/officeDocument/2006/relationships/image" Target="../media/image840.png"/><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oleObject" Target="../embeddings/oleObject48.bin"/><Relationship Id="rId29" Type="http://schemas.openxmlformats.org/officeDocument/2006/relationships/image" Target="../media/image112.wmf"/><Relationship Id="rId1" Type="http://schemas.openxmlformats.org/officeDocument/2006/relationships/vmlDrawing" Target="../drawings/vmlDrawing10.vml"/><Relationship Id="rId6" Type="http://schemas.openxmlformats.org/officeDocument/2006/relationships/oleObject" Target="../embeddings/oleObject41.bin"/><Relationship Id="rId11" Type="http://schemas.openxmlformats.org/officeDocument/2006/relationships/image" Target="../media/image104.wmf"/><Relationship Id="rId24" Type="http://schemas.openxmlformats.org/officeDocument/2006/relationships/oleObject" Target="../embeddings/oleObject50.bin"/><Relationship Id="rId32" Type="http://schemas.openxmlformats.org/officeDocument/2006/relationships/oleObject" Target="../embeddings/oleObject54.bin"/><Relationship Id="rId37" Type="http://schemas.openxmlformats.org/officeDocument/2006/relationships/image" Target="../media/image116.wmf"/><Relationship Id="rId5" Type="http://schemas.openxmlformats.org/officeDocument/2006/relationships/image" Target="../media/image101.wmf"/><Relationship Id="rId15" Type="http://schemas.openxmlformats.org/officeDocument/2006/relationships/image" Target="../media/image106.wmf"/><Relationship Id="rId23" Type="http://schemas.openxmlformats.org/officeDocument/2006/relationships/image" Target="../media/image81.wmf"/><Relationship Id="rId28" Type="http://schemas.openxmlformats.org/officeDocument/2006/relationships/oleObject" Target="../embeddings/oleObject52.bin"/><Relationship Id="rId36" Type="http://schemas.openxmlformats.org/officeDocument/2006/relationships/oleObject" Target="../embeddings/oleObject56.bin"/><Relationship Id="rId10" Type="http://schemas.openxmlformats.org/officeDocument/2006/relationships/oleObject" Target="../embeddings/oleObject43.bin"/><Relationship Id="rId19" Type="http://schemas.openxmlformats.org/officeDocument/2006/relationships/image" Target="../media/image108.wmf"/><Relationship Id="rId31" Type="http://schemas.openxmlformats.org/officeDocument/2006/relationships/image" Target="../media/image113.wmf"/><Relationship Id="rId4" Type="http://schemas.openxmlformats.org/officeDocument/2006/relationships/oleObject" Target="../embeddings/oleObject40.bin"/><Relationship Id="rId9" Type="http://schemas.openxmlformats.org/officeDocument/2006/relationships/image" Target="../media/image103.wmf"/><Relationship Id="rId14" Type="http://schemas.openxmlformats.org/officeDocument/2006/relationships/oleObject" Target="../embeddings/oleObject45.bin"/><Relationship Id="rId22" Type="http://schemas.openxmlformats.org/officeDocument/2006/relationships/oleObject" Target="../embeddings/oleObject49.bin"/><Relationship Id="rId27" Type="http://schemas.openxmlformats.org/officeDocument/2006/relationships/image" Target="../media/image111.wmf"/><Relationship Id="rId30" Type="http://schemas.openxmlformats.org/officeDocument/2006/relationships/oleObject" Target="../embeddings/oleObject53.bin"/><Relationship Id="rId35" Type="http://schemas.openxmlformats.org/officeDocument/2006/relationships/image" Target="../media/image11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hyperlink" Target="https://www.xenonstack.com/blog/static/public/uploads/media/machine-learning-vs-deep-learning.p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4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43.xml.rels><?xml version="1.0" encoding="UTF-8" standalone="yes"?>
<Relationships xmlns="http://schemas.openxmlformats.org/package/2006/relationships"><Relationship Id="rId3" Type="http://schemas.openxmlformats.org/officeDocument/2006/relationships/image" Target="../media/image117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2.png"/></Relationships>
</file>

<file path=ppt/slides/_rels/slide4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4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132.png"/><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7.bin"/><Relationship Id="rId11" Type="http://schemas.openxmlformats.org/officeDocument/2006/relationships/image" Target="../media/image71.wmf"/><Relationship Id="rId5" Type="http://schemas.openxmlformats.org/officeDocument/2006/relationships/image" Target="../media/image72.png"/><Relationship Id="rId10" Type="http://schemas.openxmlformats.org/officeDocument/2006/relationships/oleObject" Target="../embeddings/oleObject59.bin"/><Relationship Id="rId4" Type="http://schemas.openxmlformats.org/officeDocument/2006/relationships/image" Target="../media/image910.png"/><Relationship Id="rId9" Type="http://schemas.openxmlformats.org/officeDocument/2006/relationships/image" Target="../media/image70.wmf"/></Relationships>
</file>

<file path=ppt/slides/_rels/slide4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cs231n.github.io/neural-networks-2/"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260.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138.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1.bin"/><Relationship Id="rId11" Type="http://schemas.openxmlformats.org/officeDocument/2006/relationships/image" Target="../media/image1270.png"/><Relationship Id="rId5" Type="http://schemas.openxmlformats.org/officeDocument/2006/relationships/image" Target="../media/image69.wmf"/><Relationship Id="rId10" Type="http://schemas.openxmlformats.org/officeDocument/2006/relationships/image" Target="../media/image137.png"/><Relationship Id="rId4" Type="http://schemas.openxmlformats.org/officeDocument/2006/relationships/oleObject" Target="../embeddings/oleObject60.bin"/><Relationship Id="rId9" Type="http://schemas.openxmlformats.org/officeDocument/2006/relationships/image" Target="../media/image71.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50.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9.png"/><Relationship Id="rId3" Type="http://schemas.openxmlformats.org/officeDocument/2006/relationships/image" Target="../media/image141.png"/><Relationship Id="rId7" Type="http://schemas.openxmlformats.org/officeDocument/2006/relationships/image" Target="../media/image145.png"/><Relationship Id="rId12" Type="http://schemas.openxmlformats.org/officeDocument/2006/relationships/image" Target="../media/image148.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44.png"/><Relationship Id="rId11" Type="http://schemas.openxmlformats.org/officeDocument/2006/relationships/image" Target="../media/image137.png"/><Relationship Id="rId5" Type="http://schemas.openxmlformats.org/officeDocument/2006/relationships/image" Target="../media/image143.png"/><Relationship Id="rId10" Type="http://schemas.openxmlformats.org/officeDocument/2006/relationships/image" Target="../media/image146.png"/><Relationship Id="rId4" Type="http://schemas.openxmlformats.org/officeDocument/2006/relationships/image" Target="../media/image142.png"/><Relationship Id="rId9" Type="http://schemas.openxmlformats.org/officeDocument/2006/relationships/image" Target="../media/image136.png"/><Relationship Id="rId14" Type="http://schemas.openxmlformats.org/officeDocument/2006/relationships/image" Target="../media/image150.png"/></Relationships>
</file>

<file path=ppt/slides/_rels/slide51.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52.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s231n.github.io/optimization-1/" TargetMode="External"/><Relationship Id="rId4" Type="http://schemas.openxmlformats.org/officeDocument/2006/relationships/image" Target="../media/image156.png"/></Relationships>
</file>

<file path=ppt/slides/_rels/slide5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400.png"/><Relationship Id="rId13" Type="http://schemas.openxmlformats.org/officeDocument/2006/relationships/image" Target="../media/image1300.png"/><Relationship Id="rId3" Type="http://schemas.openxmlformats.org/officeDocument/2006/relationships/image" Target="../media/image161.png"/><Relationship Id="rId7" Type="http://schemas.openxmlformats.org/officeDocument/2006/relationships/image" Target="../media/image1501.png"/><Relationship Id="rId12" Type="http://schemas.openxmlformats.org/officeDocument/2006/relationships/image" Target="../media/image144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1430.png"/><Relationship Id="rId5" Type="http://schemas.openxmlformats.org/officeDocument/2006/relationships/image" Target="../media/image1480.png"/><Relationship Id="rId15" Type="http://schemas.openxmlformats.org/officeDocument/2006/relationships/image" Target="../media/image1470.png"/><Relationship Id="rId10" Type="http://schemas.openxmlformats.org/officeDocument/2006/relationships/image" Target="../media/image1420.png"/><Relationship Id="rId4" Type="http://schemas.openxmlformats.org/officeDocument/2006/relationships/image" Target="../media/image158.png"/><Relationship Id="rId9" Type="http://schemas.openxmlformats.org/officeDocument/2006/relationships/image" Target="../media/image1411.png"/><Relationship Id="rId14" Type="http://schemas.openxmlformats.org/officeDocument/2006/relationships/image" Target="../media/image1460.png"/></Relationships>
</file>

<file path=ppt/slides/_rels/slide55.xml.rels><?xml version="1.0" encoding="UTF-8" standalone="yes"?>
<Relationships xmlns="http://schemas.openxmlformats.org/package/2006/relationships"><Relationship Id="rId8" Type="http://schemas.openxmlformats.org/officeDocument/2006/relationships/image" Target="../media/image1490.png"/><Relationship Id="rId13" Type="http://schemas.openxmlformats.org/officeDocument/2006/relationships/image" Target="../media/image163.png"/><Relationship Id="rId7" Type="http://schemas.openxmlformats.org/officeDocument/2006/relationships/image" Target="../media/image1390.png"/><Relationship Id="rId12" Type="http://schemas.openxmlformats.org/officeDocument/2006/relationships/image" Target="../media/image162.png"/><Relationship Id="rId2" Type="http://schemas.openxmlformats.org/officeDocument/2006/relationships/image" Target="../media/image158.png"/><Relationship Id="rId16" Type="http://schemas.openxmlformats.org/officeDocument/2006/relationships/image" Target="../media/image1430.png"/><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160.png"/><Relationship Id="rId10" Type="http://schemas.openxmlformats.org/officeDocument/2006/relationships/image" Target="../media/image1500.png"/><Relationship Id="rId4" Type="http://schemas.openxmlformats.org/officeDocument/2006/relationships/image" Target="../media/image1491.png"/><Relationship Id="rId9" Type="http://schemas.openxmlformats.org/officeDocument/2006/relationships/image" Target="../media/image1411.png"/></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blog.paperspace.com/intro-to-optimization-in-deep-learning-gradient-descent/" TargetMode="External"/><Relationship Id="rId2" Type="http://schemas.openxmlformats.org/officeDocument/2006/relationships/image" Target="../media/image164.png"/><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1.png"/></Relationships>
</file>

<file path=ppt/slides/_rels/slide57.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570.png"/><Relationship Id="rId7" Type="http://schemas.openxmlformats.org/officeDocument/2006/relationships/image" Target="../media/image111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100.png"/><Relationship Id="rId5" Type="http://schemas.openxmlformats.org/officeDocument/2006/relationships/image" Target="../media/image1580.png"/><Relationship Id="rId4" Type="http://schemas.openxmlformats.org/officeDocument/2006/relationships/image" Target="../media/image16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00.png"/><Relationship Id="rId7" Type="http://schemas.openxmlformats.org/officeDocument/2006/relationships/image" Target="../media/image16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630.png"/><Relationship Id="rId5" Type="http://schemas.openxmlformats.org/officeDocument/2006/relationships/image" Target="../media/image1620.png"/><Relationship Id="rId4" Type="http://schemas.openxmlformats.org/officeDocument/2006/relationships/image" Target="../media/image1610.png"/></Relationships>
</file>

<file path=ppt/slides/_rels/slide62.xml.rels><?xml version="1.0" encoding="UTF-8" standalone="yes"?>
<Relationships xmlns="http://schemas.openxmlformats.org/package/2006/relationships"><Relationship Id="rId3" Type="http://schemas.openxmlformats.org/officeDocument/2006/relationships/image" Target="../media/image1660.png"/><Relationship Id="rId2" Type="http://schemas.openxmlformats.org/officeDocument/2006/relationships/image" Target="../media/image16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0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towardsdatascience.com/learning-parameters-part-2-a190bef2d12" TargetMode="External"/><Relationship Id="rId4" Type="http://schemas.openxmlformats.org/officeDocument/2006/relationships/image" Target="../media/image172.png"/></Relationships>
</file>

<file path=ppt/slides/_rels/slide65.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4.png"/></Relationships>
</file>

<file path=ppt/slides/_rels/slide66.xml.rels><?xml version="1.0" encoding="UTF-8" standalone="yes"?>
<Relationships xmlns="http://schemas.openxmlformats.org/package/2006/relationships"><Relationship Id="rId3" Type="http://schemas.openxmlformats.org/officeDocument/2006/relationships/hyperlink" Target="https://cs231n.github.io/neural-networks-3/" TargetMode="External"/><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5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0.wmf"/><Relationship Id="rId5" Type="http://schemas.openxmlformats.org/officeDocument/2006/relationships/oleObject" Target="../embeddings/oleObject64.bin"/><Relationship Id="rId4" Type="http://schemas.openxmlformats.org/officeDocument/2006/relationships/image" Target="../media/image69.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761.png"/><Relationship Id="rId5" Type="http://schemas.openxmlformats.org/officeDocument/2006/relationships/image" Target="../media/image178.png"/><Relationship Id="rId4" Type="http://schemas.openxmlformats.org/officeDocument/2006/relationships/image" Target="../media/image177.png"/></Relationships>
</file>

<file path=ppt/slides/_rels/slide71.xml.rels><?xml version="1.0" encoding="UTF-8" standalone="yes"?>
<Relationships xmlns="http://schemas.openxmlformats.org/package/2006/relationships"><Relationship Id="rId3" Type="http://schemas.openxmlformats.org/officeDocument/2006/relationships/image" Target="../media/image1771.png"/><Relationship Id="rId2" Type="http://schemas.openxmlformats.org/officeDocument/2006/relationships/image" Target="../media/image1740.png"/><Relationship Id="rId1" Type="http://schemas.openxmlformats.org/officeDocument/2006/relationships/slideLayout" Target="../slideLayouts/slideLayout2.xml"/><Relationship Id="rId4" Type="http://schemas.openxmlformats.org/officeDocument/2006/relationships/image" Target="../media/image1760.png"/></Relationships>
</file>

<file path=ppt/slides/_rels/slide7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1.png"/><Relationship Id="rId7" Type="http://schemas.microsoft.com/office/2007/relationships/hdphoto" Target="../media/hdphoto5.wdp"/><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82.png"/><Relationship Id="rId5" Type="http://schemas.openxmlformats.org/officeDocument/2006/relationships/hyperlink" Target="https://www.xenonstack.com/blog/static/public/uploads/media/machine-learning-vs-deep-learning.png" TargetMode="External"/><Relationship Id="rId4" Type="http://schemas.microsoft.com/office/2007/relationships/hdphoto" Target="../media/hdphoto4.wdp"/></Relationships>
</file>

<file path=ppt/slides/_rels/slide74.xml.rels><?xml version="1.0" encoding="UTF-8" standalone="yes"?>
<Relationships xmlns="http://schemas.openxmlformats.org/package/2006/relationships"><Relationship Id="rId3" Type="http://schemas.openxmlformats.org/officeDocument/2006/relationships/image" Target="../media/image18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78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scikit-learn.org/stable/modules/cross_validation.html" TargetMode="External"/><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190.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0.wmf"/><Relationship Id="rId11" Type="http://schemas.openxmlformats.org/officeDocument/2006/relationships/oleObject" Target="../embeddings/oleObject71.bin"/><Relationship Id="rId5" Type="http://schemas.openxmlformats.org/officeDocument/2006/relationships/oleObject" Target="../embeddings/oleObject67.bin"/><Relationship Id="rId10" Type="http://schemas.openxmlformats.org/officeDocument/2006/relationships/oleObject" Target="../embeddings/oleObject70.bin"/><Relationship Id="rId4" Type="http://schemas.openxmlformats.org/officeDocument/2006/relationships/image" Target="../media/image69.wmf"/><Relationship Id="rId9" Type="http://schemas.openxmlformats.org/officeDocument/2006/relationships/oleObject" Target="../embeddings/oleObject69.bin"/></Relationships>
</file>

<file path=ppt/slides/_rels/slide87.xml.rels><?xml version="1.0" encoding="UTF-8" standalone="yes"?>
<Relationships xmlns="http://schemas.openxmlformats.org/package/2006/relationships"><Relationship Id="rId3" Type="http://schemas.openxmlformats.org/officeDocument/2006/relationships/image" Target="../media/image191.gi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deeplearning.stanford.edu/wiki/index.php/Feature_extraction_using_convolution" TargetMode="External"/><Relationship Id="rId5" Type="http://schemas.openxmlformats.org/officeDocument/2006/relationships/image" Target="../media/image193.png"/><Relationship Id="rId4" Type="http://schemas.openxmlformats.org/officeDocument/2006/relationships/image" Target="../media/image192.png"/></Relationships>
</file>

<file path=ppt/slides/_rels/slide88.x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97.png"/><Relationship Id="rId5" Type="http://schemas.openxmlformats.org/officeDocument/2006/relationships/image" Target="../media/image196.jpeg"/><Relationship Id="rId4" Type="http://schemas.openxmlformats.org/officeDocument/2006/relationships/image" Target="../media/image195.jp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s231n.github.io/classification/"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9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800.png"/><Relationship Id="rId13" Type="http://schemas.openxmlformats.org/officeDocument/2006/relationships/image" Target="../media/image850.png"/><Relationship Id="rId3" Type="http://schemas.openxmlformats.org/officeDocument/2006/relationships/image" Target="../media/image1970.png"/><Relationship Id="rId7" Type="http://schemas.openxmlformats.org/officeDocument/2006/relationships/image" Target="../media/image790.png"/><Relationship Id="rId12" Type="http://schemas.openxmlformats.org/officeDocument/2006/relationships/image" Target="../media/image841.png"/><Relationship Id="rId2" Type="http://schemas.openxmlformats.org/officeDocument/2006/relationships/notesSlide" Target="../notesSlides/notesSlide57.xml"/><Relationship Id="rId16" Type="http://schemas.openxmlformats.org/officeDocument/2006/relationships/image" Target="../media/image2000.png"/><Relationship Id="rId1" Type="http://schemas.openxmlformats.org/officeDocument/2006/relationships/slideLayout" Target="../slideLayouts/slideLayout2.xml"/><Relationship Id="rId6" Type="http://schemas.openxmlformats.org/officeDocument/2006/relationships/image" Target="../media/image780.png"/><Relationship Id="rId11" Type="http://schemas.openxmlformats.org/officeDocument/2006/relationships/image" Target="../media/image830.png"/><Relationship Id="rId5" Type="http://schemas.openxmlformats.org/officeDocument/2006/relationships/image" Target="../media/image770.png"/><Relationship Id="rId15" Type="http://schemas.openxmlformats.org/officeDocument/2006/relationships/image" Target="../media/image1990.png"/><Relationship Id="rId10" Type="http://schemas.openxmlformats.org/officeDocument/2006/relationships/image" Target="../media/image820.png"/><Relationship Id="rId9" Type="http://schemas.openxmlformats.org/officeDocument/2006/relationships/image" Target="../media/image810.png"/><Relationship Id="rId14" Type="http://schemas.openxmlformats.org/officeDocument/2006/relationships/image" Target="../media/image1980.png"/></Relationships>
</file>

<file path=ppt/slides/_rels/slide96.xml.rels><?xml version="1.0" encoding="UTF-8" standalone="yes"?>
<Relationships xmlns="http://schemas.openxmlformats.org/package/2006/relationships"><Relationship Id="rId3" Type="http://schemas.openxmlformats.org/officeDocument/2006/relationships/image" Target="../media/image203.png"/><Relationship Id="rId7" Type="http://schemas.openxmlformats.org/officeDocument/2006/relationships/image" Target="../media/image20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04.png"/><Relationship Id="rId5" Type="http://schemas.openxmlformats.org/officeDocument/2006/relationships/image" Target="../media/image2030.png"/><Relationship Id="rId4" Type="http://schemas.openxmlformats.org/officeDocument/2006/relationships/image" Target="../media/image2020.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99.xml.rels><?xml version="1.0" encoding="UTF-8" standalone="yes"?>
<Relationships xmlns="http://schemas.openxmlformats.org/package/2006/relationships"><Relationship Id="rId3" Type="http://schemas.openxmlformats.org/officeDocument/2006/relationships/hyperlink" Target="https://ruder.io/optimizing-gradient-descent/" TargetMode="External"/><Relationship Id="rId2" Type="http://schemas.openxmlformats.org/officeDocument/2006/relationships/hyperlink" Target="https://cs231n.github.i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6878" y="2662064"/>
            <a:ext cx="8784976" cy="2376264"/>
          </a:xfrm>
        </p:spPr>
        <p:txBody>
          <a:bodyPr>
            <a:noAutofit/>
          </a:bodyPr>
          <a:lstStyle/>
          <a:p>
            <a:r>
              <a:rPr lang="en-US" altLang="en-US" sz="4000" b="1" dirty="0">
                <a:solidFill>
                  <a:schemeClr val="tx1"/>
                </a:solidFill>
                <a:latin typeface="Palatino Linotype" panose="02040502050505030304" pitchFamily="18" charset="0"/>
              </a:rPr>
              <a:t>CS 502</a:t>
            </a:r>
          </a:p>
          <a:p>
            <a:r>
              <a:rPr lang="en-US" sz="4000" b="1" dirty="0">
                <a:solidFill>
                  <a:schemeClr val="tx1"/>
                </a:solidFill>
                <a:latin typeface="Palatino Linotype" panose="02040502050505030304" pitchFamily="18" charset="0"/>
              </a:rPr>
              <a:t>Directed Studies: Adversarial Machine Learning</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905" y="1077889"/>
            <a:ext cx="5368923" cy="720000"/>
          </a:xfrm>
          <a:prstGeom prst="rect">
            <a:avLst/>
          </a:prstGeom>
        </p:spPr>
      </p:pic>
      <p:sp>
        <p:nvSpPr>
          <p:cNvPr id="5" name="TextBox 4"/>
          <p:cNvSpPr txBox="1">
            <a:spLocks noChangeArrowheads="1"/>
          </p:cNvSpPr>
          <p:nvPr/>
        </p:nvSpPr>
        <p:spPr bwMode="auto">
          <a:xfrm>
            <a:off x="2073973" y="5440760"/>
            <a:ext cx="5958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0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20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algn="ctr" eaLnBrk="1" hangingPunct="1">
              <a:spcBef>
                <a:spcPct val="0"/>
              </a:spcBef>
              <a:buFontTx/>
              <a:buNone/>
            </a:pPr>
            <a:r>
              <a:rPr lang="en-US" altLang="en-US" sz="2400" b="1" i="1" dirty="0">
                <a:latin typeface="Palatino Linotype" panose="02040502050505030304" pitchFamily="18" charset="0"/>
              </a:rPr>
              <a:t>Dr. Alex Vakanski</a:t>
            </a:r>
          </a:p>
        </p:txBody>
      </p:sp>
    </p:spTree>
    <p:extLst>
      <p:ext uri="{BB962C8B-B14F-4D97-AF65-F5344CB8AC3E}">
        <p14:creationId xmlns:p14="http://schemas.microsoft.com/office/powerpoint/2010/main" val="22100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Nearest Neighbor Classifier</a:t>
            </a:r>
          </a:p>
        </p:txBody>
      </p:sp>
      <p:sp>
        <p:nvSpPr>
          <p:cNvPr id="3" name="Content Placeholder 2"/>
          <p:cNvSpPr>
            <a:spLocks noGrp="1"/>
          </p:cNvSpPr>
          <p:nvPr>
            <p:ph idx="1"/>
          </p:nvPr>
        </p:nvSpPr>
        <p:spPr/>
        <p:txBody>
          <a:bodyPr/>
          <a:lstStyle/>
          <a:p>
            <a:r>
              <a:rPr lang="en-US" b="1" i="1" dirty="0">
                <a:solidFill>
                  <a:srgbClr val="0070C0"/>
                </a:solidFill>
              </a:rPr>
              <a:t>k-Nearest Neighbors </a:t>
            </a:r>
            <a:r>
              <a:rPr lang="en-US" dirty="0"/>
              <a:t>approach considers multiple neighboring data points to classify a test data point</a:t>
            </a:r>
          </a:p>
          <a:p>
            <a:pPr lvl="1"/>
            <a:r>
              <a:rPr lang="en-US" dirty="0"/>
              <a:t>E.g., 3-nearest neighbors </a:t>
            </a:r>
          </a:p>
          <a:p>
            <a:pPr lvl="2"/>
            <a:r>
              <a:rPr lang="en-US" dirty="0"/>
              <a:t>The test example in the figure is the + mark</a:t>
            </a:r>
          </a:p>
          <a:p>
            <a:pPr lvl="2"/>
            <a:r>
              <a:rPr lang="en-US" dirty="0"/>
              <a:t>The class of the test example is obtained by voting (of 3 closest points)</a:t>
            </a:r>
          </a:p>
          <a:p>
            <a:pPr lvl="2"/>
            <a:endParaRPr lang="en-US" dirty="0"/>
          </a:p>
        </p:txBody>
      </p:sp>
      <p:grpSp>
        <p:nvGrpSpPr>
          <p:cNvPr id="55" name="Group 54"/>
          <p:cNvGrpSpPr/>
          <p:nvPr/>
        </p:nvGrpSpPr>
        <p:grpSpPr>
          <a:xfrm>
            <a:off x="2880188" y="4392155"/>
            <a:ext cx="3517164" cy="2829279"/>
            <a:chOff x="577556" y="4016987"/>
            <a:chExt cx="4025748" cy="3364788"/>
          </a:xfrm>
        </p:grpSpPr>
        <p:grpSp>
          <p:nvGrpSpPr>
            <p:cNvPr id="28" name="Group 3"/>
            <p:cNvGrpSpPr>
              <a:grpSpLocks/>
            </p:cNvGrpSpPr>
            <p:nvPr/>
          </p:nvGrpSpPr>
          <p:grpSpPr bwMode="auto">
            <a:xfrm>
              <a:off x="577556" y="4016987"/>
              <a:ext cx="4025748" cy="3364788"/>
              <a:chOff x="4280052" y="2643409"/>
              <a:chExt cx="4025748" cy="3364240"/>
            </a:xfrm>
          </p:grpSpPr>
          <p:sp>
            <p:nvSpPr>
              <p:cNvPr id="29"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0"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FF0000"/>
                    </a:solidFill>
                    <a:latin typeface="Arial" panose="020B0604020202020204" pitchFamily="34" charset="0"/>
                  </a:rPr>
                  <a:t>x</a:t>
                </a:r>
              </a:p>
            </p:txBody>
          </p:sp>
          <p:sp>
            <p:nvSpPr>
              <p:cNvPr id="31"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2"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3"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FF0000"/>
                    </a:solidFill>
                    <a:latin typeface="Arial" panose="020B0604020202020204" pitchFamily="34" charset="0"/>
                  </a:rPr>
                  <a:t>x</a:t>
                </a:r>
              </a:p>
            </p:txBody>
          </p:sp>
          <p:sp>
            <p:nvSpPr>
              <p:cNvPr id="34"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5"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6"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latin typeface="Arial" panose="020B0604020202020204" pitchFamily="34" charset="0"/>
                  </a:rPr>
                  <a:t>x</a:t>
                </a:r>
              </a:p>
            </p:txBody>
          </p:sp>
          <p:sp>
            <p:nvSpPr>
              <p:cNvPr id="37"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latin typeface="Arial" panose="020B0604020202020204" pitchFamily="34" charset="0"/>
                  </a:rPr>
                  <a:t>o</a:t>
                </a:r>
              </a:p>
            </p:txBody>
          </p:sp>
          <p:sp>
            <p:nvSpPr>
              <p:cNvPr id="38"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latin typeface="Arial" panose="020B0604020202020204" pitchFamily="34" charset="0"/>
                  </a:rPr>
                  <a:t>o</a:t>
                </a:r>
              </a:p>
            </p:txBody>
          </p:sp>
          <p:sp>
            <p:nvSpPr>
              <p:cNvPr id="39"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latin typeface="Arial" panose="020B0604020202020204" pitchFamily="34" charset="0"/>
                  </a:rPr>
                  <a:t>o</a:t>
                </a:r>
              </a:p>
            </p:txBody>
          </p:sp>
          <p:sp>
            <p:nvSpPr>
              <p:cNvPr id="40"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latin typeface="Arial" panose="020B0604020202020204" pitchFamily="34" charset="0"/>
                  </a:rPr>
                  <a:t>o</a:t>
                </a:r>
              </a:p>
            </p:txBody>
          </p:sp>
          <p:sp>
            <p:nvSpPr>
              <p:cNvPr id="41"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00B050"/>
                    </a:solidFill>
                    <a:latin typeface="Arial" panose="020B0604020202020204" pitchFamily="34" charset="0"/>
                  </a:rPr>
                  <a:t>o</a:t>
                </a:r>
              </a:p>
            </p:txBody>
          </p:sp>
          <p:sp>
            <p:nvSpPr>
              <p:cNvPr id="42" name="TextBox 17"/>
              <p:cNvSpPr txBox="1">
                <a:spLocks noChangeArrowheads="1"/>
              </p:cNvSpPr>
              <p:nvPr/>
            </p:nvSpPr>
            <p:spPr bwMode="auto">
              <a:xfrm>
                <a:off x="6249241" y="426799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00B050"/>
                    </a:solidFill>
                    <a:latin typeface="Arial" panose="020B0604020202020204" pitchFamily="34" charset="0"/>
                  </a:rPr>
                  <a:t>o</a:t>
                </a:r>
              </a:p>
            </p:txBody>
          </p:sp>
          <p:sp>
            <p:nvSpPr>
              <p:cNvPr id="43"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B050"/>
                    </a:solidFill>
                    <a:latin typeface="Arial" panose="020B0604020202020204" pitchFamily="34" charset="0"/>
                  </a:rPr>
                  <a:t>o</a:t>
                </a:r>
              </a:p>
            </p:txBody>
          </p:sp>
          <p:cxnSp>
            <p:nvCxnSpPr>
              <p:cNvPr id="44" name="Straight Arrow Connector 43"/>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21"/>
              <p:cNvSpPr txBox="1">
                <a:spLocks noChangeArrowheads="1"/>
              </p:cNvSpPr>
              <p:nvPr/>
            </p:nvSpPr>
            <p:spPr bwMode="auto">
              <a:xfrm>
                <a:off x="4280052" y="2643409"/>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0000"/>
                    </a:solidFill>
                    <a:latin typeface="Arial" panose="020B0604020202020204" pitchFamily="34" charset="0"/>
                  </a:rPr>
                  <a:t>x2</a:t>
                </a:r>
              </a:p>
            </p:txBody>
          </p:sp>
          <p:sp>
            <p:nvSpPr>
              <p:cNvPr id="47" name="TextBox 22"/>
              <p:cNvSpPr txBox="1">
                <a:spLocks noChangeArrowheads="1"/>
              </p:cNvSpPr>
              <p:nvPr/>
            </p:nvSpPr>
            <p:spPr bwMode="auto">
              <a:xfrm>
                <a:off x="7680545" y="5638317"/>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0000"/>
                    </a:solidFill>
                    <a:latin typeface="Arial" panose="020B0604020202020204" pitchFamily="34" charset="0"/>
                  </a:rPr>
                  <a:t>x1</a:t>
                </a:r>
              </a:p>
            </p:txBody>
          </p:sp>
          <p:sp>
            <p:nvSpPr>
              <p:cNvPr id="53" name="TextBox 16">
                <a:extLst>
                  <a:ext uri="{FF2B5EF4-FFF2-40B4-BE49-F238E27FC236}">
                    <a16:creationId xmlns:a16="http://schemas.microsoft.com/office/drawing/2014/main" id="{2E001598-5B59-431D-9BA4-36F1CD4136DB}"/>
                  </a:ext>
                </a:extLst>
              </p:cNvPr>
              <p:cNvSpPr txBox="1">
                <a:spLocks noChangeArrowheads="1"/>
              </p:cNvSpPr>
              <p:nvPr/>
            </p:nvSpPr>
            <p:spPr bwMode="auto">
              <a:xfrm>
                <a:off x="5815513" y="461470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00B050"/>
                    </a:solidFill>
                    <a:latin typeface="Arial" panose="020B0604020202020204" pitchFamily="34" charset="0"/>
                  </a:rPr>
                  <a:t>o</a:t>
                </a:r>
              </a:p>
            </p:txBody>
          </p:sp>
          <p:sp>
            <p:nvSpPr>
              <p:cNvPr id="56" name="TextBox 16">
                <a:extLst>
                  <a:ext uri="{FF2B5EF4-FFF2-40B4-BE49-F238E27FC236}">
                    <a16:creationId xmlns:a16="http://schemas.microsoft.com/office/drawing/2014/main" id="{811F0EEA-2730-4677-8446-8A81BD60336E}"/>
                  </a:ext>
                </a:extLst>
              </p:cNvPr>
              <p:cNvSpPr txBox="1">
                <a:spLocks noChangeArrowheads="1"/>
              </p:cNvSpPr>
              <p:nvPr/>
            </p:nvSpPr>
            <p:spPr bwMode="auto">
              <a:xfrm>
                <a:off x="6323045" y="484338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00B050"/>
                    </a:solidFill>
                    <a:latin typeface="Arial" panose="020B0604020202020204" pitchFamily="34" charset="0"/>
                  </a:rPr>
                  <a:t>o</a:t>
                </a:r>
              </a:p>
            </p:txBody>
          </p:sp>
          <p:sp>
            <p:nvSpPr>
              <p:cNvPr id="57" name="TextBox 8">
                <a:extLst>
                  <a:ext uri="{FF2B5EF4-FFF2-40B4-BE49-F238E27FC236}">
                    <a16:creationId xmlns:a16="http://schemas.microsoft.com/office/drawing/2014/main" id="{31E43AB7-418F-446C-BE1D-595060C5D732}"/>
                  </a:ext>
                </a:extLst>
              </p:cNvPr>
              <p:cNvSpPr txBox="1">
                <a:spLocks noChangeArrowheads="1"/>
              </p:cNvSpPr>
              <p:nvPr/>
            </p:nvSpPr>
            <p:spPr bwMode="auto">
              <a:xfrm>
                <a:off x="6378314" y="375361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FF0000"/>
                    </a:solidFill>
                    <a:latin typeface="Arial" panose="020B0604020202020204" pitchFamily="34" charset="0"/>
                  </a:rPr>
                  <a:t>x</a:t>
                </a:r>
              </a:p>
            </p:txBody>
          </p:sp>
        </p:grpSp>
        <p:sp>
          <p:nvSpPr>
            <p:cNvPr id="48" name="TextBox 23"/>
            <p:cNvSpPr txBox="1">
              <a:spLocks noChangeArrowheads="1"/>
            </p:cNvSpPr>
            <p:nvPr/>
          </p:nvSpPr>
          <p:spPr bwMode="auto">
            <a:xfrm>
              <a:off x="1936304" y="5259782"/>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latin typeface="Arial" panose="020B0604020202020204" pitchFamily="34" charset="0"/>
                </a:rPr>
                <a:t>+</a:t>
              </a:r>
            </a:p>
          </p:txBody>
        </p:sp>
        <p:sp>
          <p:nvSpPr>
            <p:cNvPr id="49" name="TextBox 28"/>
            <p:cNvSpPr txBox="1">
              <a:spLocks noChangeArrowheads="1"/>
            </p:cNvSpPr>
            <p:nvPr/>
          </p:nvSpPr>
          <p:spPr bwMode="auto">
            <a:xfrm>
              <a:off x="3065017" y="5716982"/>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latin typeface="Arial" panose="020B0604020202020204" pitchFamily="34" charset="0"/>
                </a:rPr>
                <a:t>+</a:t>
              </a:r>
            </a:p>
          </p:txBody>
        </p:sp>
        <p:sp>
          <p:nvSpPr>
            <p:cNvPr id="50" name="Oval 49"/>
            <p:cNvSpPr/>
            <p:nvPr/>
          </p:nvSpPr>
          <p:spPr>
            <a:xfrm>
              <a:off x="1631504" y="5134527"/>
              <a:ext cx="989045" cy="84985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1" name="Oval 50"/>
            <p:cNvSpPr/>
            <p:nvPr/>
          </p:nvSpPr>
          <p:spPr>
            <a:xfrm>
              <a:off x="2545904" y="5591802"/>
              <a:ext cx="1219200" cy="6585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52" name="TextBox 51"/>
          <p:cNvSpPr txBox="1"/>
          <p:nvPr/>
        </p:nvSpPr>
        <p:spPr>
          <a:xfrm>
            <a:off x="1500808" y="7526179"/>
            <a:ext cx="6912768" cy="246221"/>
          </a:xfrm>
          <a:prstGeom prst="rect">
            <a:avLst/>
          </a:prstGeom>
          <a:noFill/>
        </p:spPr>
        <p:txBody>
          <a:bodyPr wrap="square" rtlCol="0">
            <a:spAutoFit/>
          </a:bodyPr>
          <a:lstStyle/>
          <a:p>
            <a:pPr algn="ctr"/>
            <a:r>
              <a:rPr lang="en-US" sz="1000" dirty="0"/>
              <a:t>Picture from: James Hays – Machine Learning Overview</a:t>
            </a:r>
          </a:p>
        </p:txBody>
      </p:sp>
    </p:spTree>
    <p:extLst>
      <p:ext uri="{BB962C8B-B14F-4D97-AF65-F5344CB8AC3E}">
        <p14:creationId xmlns:p14="http://schemas.microsoft.com/office/powerpoint/2010/main" val="236347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a:t>
            </a:r>
          </a:p>
        </p:txBody>
      </p:sp>
      <p:sp>
        <p:nvSpPr>
          <p:cNvPr id="3" name="Content Placeholder 2"/>
          <p:cNvSpPr>
            <a:spLocks noGrp="1"/>
          </p:cNvSpPr>
          <p:nvPr>
            <p:ph idx="1"/>
          </p:nvPr>
        </p:nvSpPr>
        <p:spPr>
          <a:xfrm>
            <a:off x="276673" y="2090803"/>
            <a:ext cx="9584265" cy="5323789"/>
          </a:xfrm>
        </p:spPr>
        <p:txBody>
          <a:bodyPr>
            <a:normAutofit/>
          </a:bodyPr>
          <a:lstStyle/>
          <a:p>
            <a:r>
              <a:rPr lang="en-US" b="1" i="1" dirty="0">
                <a:solidFill>
                  <a:srgbClr val="0070C0"/>
                </a:solidFill>
              </a:rPr>
              <a:t>Linear classifier</a:t>
            </a:r>
          </a:p>
          <a:p>
            <a:pPr lvl="1"/>
            <a:r>
              <a:rPr lang="en-US" dirty="0"/>
              <a:t>Find a linear function </a:t>
            </a:r>
            <a:r>
              <a:rPr lang="en-US" i="1" dirty="0"/>
              <a:t>f</a:t>
            </a:r>
            <a:r>
              <a:rPr lang="en-US" dirty="0"/>
              <a:t> of the inputs </a:t>
            </a:r>
            <a:r>
              <a:rPr lang="en-US" i="1" dirty="0"/>
              <a:t>x</a:t>
            </a:r>
            <a:r>
              <a:rPr lang="en-US" i="1" baseline="-25000" dirty="0"/>
              <a:t>i </a:t>
            </a:r>
            <a:r>
              <a:rPr lang="en-US" dirty="0"/>
              <a:t>that separates the classes</a:t>
            </a:r>
          </a:p>
          <a:p>
            <a:pPr lvl="1"/>
            <a:endParaRPr lang="en-US" dirty="0"/>
          </a:p>
          <a:p>
            <a:pPr lvl="1"/>
            <a:endParaRPr lang="en-US" sz="1000" dirty="0"/>
          </a:p>
          <a:p>
            <a:pPr lvl="1"/>
            <a:r>
              <a:rPr lang="en-US" dirty="0"/>
              <a:t>Use pairs of inputs and labels to find the </a:t>
            </a:r>
            <a:r>
              <a:rPr lang="en-US" b="1" dirty="0"/>
              <a:t>weights matrix </a:t>
            </a:r>
            <a:r>
              <a:rPr lang="en-US" i="1" dirty="0"/>
              <a:t>W</a:t>
            </a:r>
            <a:r>
              <a:rPr lang="en-US" dirty="0"/>
              <a:t> and the </a:t>
            </a:r>
            <a:r>
              <a:rPr lang="en-US" b="1" dirty="0"/>
              <a:t>bias vector </a:t>
            </a:r>
            <a:r>
              <a:rPr lang="en-US" i="1" dirty="0"/>
              <a:t>b</a:t>
            </a:r>
          </a:p>
          <a:p>
            <a:pPr lvl="2"/>
            <a:r>
              <a:rPr lang="en-US" dirty="0"/>
              <a:t>The weights and biases are the </a:t>
            </a:r>
            <a:r>
              <a:rPr lang="en-US" b="1" dirty="0"/>
              <a:t>parameters</a:t>
            </a:r>
            <a:r>
              <a:rPr lang="en-US" dirty="0"/>
              <a:t> of the function </a:t>
            </a:r>
            <a:r>
              <a:rPr lang="en-US" i="1" dirty="0"/>
              <a:t>f</a:t>
            </a:r>
          </a:p>
          <a:p>
            <a:pPr lvl="2"/>
            <a:r>
              <a:rPr lang="en-US" dirty="0"/>
              <a:t>Parameter learning is solved by minimizing a loss function</a:t>
            </a:r>
          </a:p>
          <a:p>
            <a:pPr lvl="1"/>
            <a:r>
              <a:rPr lang="en-US" b="1" dirty="0"/>
              <a:t>Perceptron</a:t>
            </a:r>
            <a:r>
              <a:rPr lang="en-US" b="1" i="1" dirty="0">
                <a:solidFill>
                  <a:srgbClr val="0070C0"/>
                </a:solidFill>
              </a:rPr>
              <a:t> </a:t>
            </a:r>
            <a:r>
              <a:rPr lang="en-US" dirty="0"/>
              <a:t>algorithm is often used to find optimal parameters</a:t>
            </a:r>
          </a:p>
          <a:p>
            <a:pPr lvl="2"/>
            <a:r>
              <a:rPr lang="en-US" dirty="0"/>
              <a:t>Updates the parameters until a minimal error is reached (similar to gradient descent)</a:t>
            </a:r>
          </a:p>
          <a:p>
            <a:pPr lvl="1"/>
            <a:r>
              <a:rPr lang="en-US" dirty="0"/>
              <a:t>Linear classifier is a simple approach, but it is a building block of advanced classification algorithms, such as SVM and neural networks</a:t>
            </a:r>
          </a:p>
          <a:p>
            <a:pPr lvl="2"/>
            <a:endParaRPr lang="en-US" dirty="0"/>
          </a:p>
          <a:p>
            <a:pPr marL="914324" lvl="2" indent="0">
              <a:buNone/>
            </a:pPr>
            <a:endParaRPr lang="en-US" dirty="0"/>
          </a:p>
          <a:p>
            <a:endParaRPr lang="en-US" dirty="0"/>
          </a:p>
          <a:p>
            <a:endParaRPr lang="en-US" dirty="0"/>
          </a:p>
        </p:txBody>
      </p:sp>
      <p:pic>
        <p:nvPicPr>
          <p:cNvPr id="19" name="Picture 18"/>
          <p:cNvPicPr>
            <a:picLocks noChangeAspect="1"/>
          </p:cNvPicPr>
          <p:nvPr/>
        </p:nvPicPr>
        <p:blipFill rotWithShape="1">
          <a:blip r:embed="rId3"/>
          <a:srcRect t="19876" b="13874"/>
          <a:stretch/>
        </p:blipFill>
        <p:spPr>
          <a:xfrm>
            <a:off x="2724944" y="3022104"/>
            <a:ext cx="3731662" cy="504056"/>
          </a:xfrm>
          <a:prstGeom prst="rect">
            <a:avLst/>
          </a:prstGeom>
        </p:spPr>
      </p:pic>
    </p:spTree>
    <p:extLst>
      <p:ext uri="{BB962C8B-B14F-4D97-AF65-F5344CB8AC3E}">
        <p14:creationId xmlns:p14="http://schemas.microsoft.com/office/powerpoint/2010/main" val="39266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3547-EE32-4B3B-874E-DF1ABCD3C064}"/>
              </a:ext>
            </a:extLst>
          </p:cNvPr>
          <p:cNvSpPr>
            <a:spLocks noGrp="1"/>
          </p:cNvSpPr>
          <p:nvPr>
            <p:ph type="title"/>
          </p:nvPr>
        </p:nvSpPr>
        <p:spPr/>
        <p:txBody>
          <a:bodyPr/>
          <a:lstStyle/>
          <a:p>
            <a:r>
              <a:rPr lang="en-US" dirty="0"/>
              <a:t>Linear Classifier</a:t>
            </a:r>
          </a:p>
        </p:txBody>
      </p:sp>
      <p:sp>
        <p:nvSpPr>
          <p:cNvPr id="3" name="Content Placeholder 2">
            <a:extLst>
              <a:ext uri="{FF2B5EF4-FFF2-40B4-BE49-F238E27FC236}">
                <a16:creationId xmlns:a16="http://schemas.microsoft.com/office/drawing/2014/main" id="{4A22D03B-3717-459C-B100-451EB2ABBA5F}"/>
              </a:ext>
            </a:extLst>
          </p:cNvPr>
          <p:cNvSpPr>
            <a:spLocks noGrp="1"/>
          </p:cNvSpPr>
          <p:nvPr>
            <p:ph idx="1"/>
          </p:nvPr>
        </p:nvSpPr>
        <p:spPr>
          <a:xfrm>
            <a:off x="276673" y="2090803"/>
            <a:ext cx="7733998" cy="5367667"/>
          </a:xfrm>
        </p:spPr>
        <p:txBody>
          <a:bodyPr/>
          <a:lstStyle/>
          <a:p>
            <a:r>
              <a:rPr lang="en-US" dirty="0"/>
              <a:t>The decision boundary is linear</a:t>
            </a:r>
          </a:p>
          <a:p>
            <a:pPr lvl="1"/>
            <a:r>
              <a:rPr lang="en-US" dirty="0"/>
              <a:t>A straight line in 2D, a flat plane in 3D, a hyperplane in 3D and higher dimensional space</a:t>
            </a:r>
          </a:p>
          <a:p>
            <a:r>
              <a:rPr lang="en-US" dirty="0"/>
              <a:t>Example: classify an input image</a:t>
            </a:r>
          </a:p>
          <a:p>
            <a:pPr lvl="1"/>
            <a:r>
              <a:rPr lang="en-US" dirty="0"/>
              <a:t>The selected parameters in this example are not good, because the predicted cat score is low</a:t>
            </a:r>
          </a:p>
        </p:txBody>
      </p:sp>
      <p:pic>
        <p:nvPicPr>
          <p:cNvPr id="4" name="Picture 3">
            <a:extLst>
              <a:ext uri="{FF2B5EF4-FFF2-40B4-BE49-F238E27FC236}">
                <a16:creationId xmlns:a16="http://schemas.microsoft.com/office/drawing/2014/main" id="{15B60451-B0C4-4B70-9412-2A6C71881AA9}"/>
              </a:ext>
            </a:extLst>
          </p:cNvPr>
          <p:cNvPicPr>
            <a:picLocks noChangeAspect="1"/>
          </p:cNvPicPr>
          <p:nvPr/>
        </p:nvPicPr>
        <p:blipFill>
          <a:blip r:embed="rId3"/>
          <a:stretch>
            <a:fillRect/>
          </a:stretch>
        </p:blipFill>
        <p:spPr>
          <a:xfrm>
            <a:off x="990753" y="4485750"/>
            <a:ext cx="7998887" cy="3000850"/>
          </a:xfrm>
          <a:prstGeom prst="rect">
            <a:avLst/>
          </a:prstGeom>
        </p:spPr>
      </p:pic>
      <p:grpSp>
        <p:nvGrpSpPr>
          <p:cNvPr id="6" name="Group 5">
            <a:extLst>
              <a:ext uri="{FF2B5EF4-FFF2-40B4-BE49-F238E27FC236}">
                <a16:creationId xmlns:a16="http://schemas.microsoft.com/office/drawing/2014/main" id="{563ED6C7-AEFE-42A3-91C6-27876D8D14AF}"/>
              </a:ext>
            </a:extLst>
          </p:cNvPr>
          <p:cNvGrpSpPr/>
          <p:nvPr/>
        </p:nvGrpSpPr>
        <p:grpSpPr>
          <a:xfrm>
            <a:off x="8131544" y="2229736"/>
            <a:ext cx="1650183" cy="1584176"/>
            <a:chOff x="7909520" y="2374032"/>
            <a:chExt cx="1650183" cy="1584176"/>
          </a:xfrm>
        </p:grpSpPr>
        <p:sp>
          <p:nvSpPr>
            <p:cNvPr id="7" name="流程圖: 程序 20">
              <a:extLst>
                <a:ext uri="{FF2B5EF4-FFF2-40B4-BE49-F238E27FC236}">
                  <a16:creationId xmlns:a16="http://schemas.microsoft.com/office/drawing/2014/main" id="{A2B71595-0CB1-4B13-B945-D69EE3D97E44}"/>
                </a:ext>
              </a:extLst>
            </p:cNvPr>
            <p:cNvSpPr/>
            <p:nvPr/>
          </p:nvSpPr>
          <p:spPr>
            <a:xfrm>
              <a:off x="7909520" y="2374032"/>
              <a:ext cx="1650183" cy="1584176"/>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乘號 5">
              <a:extLst>
                <a:ext uri="{FF2B5EF4-FFF2-40B4-BE49-F238E27FC236}">
                  <a16:creationId xmlns:a16="http://schemas.microsoft.com/office/drawing/2014/main" id="{8D0FF2C0-CCB8-4DBE-8900-591A00D297E4}"/>
                </a:ext>
              </a:extLst>
            </p:cNvPr>
            <p:cNvSpPr/>
            <p:nvPr/>
          </p:nvSpPr>
          <p:spPr>
            <a:xfrm>
              <a:off x="8004672" y="2470042"/>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乘號 6">
              <a:extLst>
                <a:ext uri="{FF2B5EF4-FFF2-40B4-BE49-F238E27FC236}">
                  <a16:creationId xmlns:a16="http://schemas.microsoft.com/office/drawing/2014/main" id="{28B76313-09B1-480A-BB0F-DD4E616CEBA8}"/>
                </a:ext>
              </a:extLst>
            </p:cNvPr>
            <p:cNvSpPr/>
            <p:nvPr/>
          </p:nvSpPr>
          <p:spPr>
            <a:xfrm>
              <a:off x="8220696" y="2614058"/>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乘號 7">
              <a:extLst>
                <a:ext uri="{FF2B5EF4-FFF2-40B4-BE49-F238E27FC236}">
                  <a16:creationId xmlns:a16="http://schemas.microsoft.com/office/drawing/2014/main" id="{36F38DFF-C48E-4000-953B-BFFE26FE05DA}"/>
                </a:ext>
              </a:extLst>
            </p:cNvPr>
            <p:cNvSpPr/>
            <p:nvPr/>
          </p:nvSpPr>
          <p:spPr>
            <a:xfrm>
              <a:off x="8292704" y="2398034"/>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乘號 8">
              <a:extLst>
                <a:ext uri="{FF2B5EF4-FFF2-40B4-BE49-F238E27FC236}">
                  <a16:creationId xmlns:a16="http://schemas.microsoft.com/office/drawing/2014/main" id="{CCAD6F75-8573-4C6E-B841-6D30AD3E31D6}"/>
                </a:ext>
              </a:extLst>
            </p:cNvPr>
            <p:cNvSpPr/>
            <p:nvPr/>
          </p:nvSpPr>
          <p:spPr>
            <a:xfrm>
              <a:off x="8004672" y="2686066"/>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乘號 9">
              <a:extLst>
                <a:ext uri="{FF2B5EF4-FFF2-40B4-BE49-F238E27FC236}">
                  <a16:creationId xmlns:a16="http://schemas.microsoft.com/office/drawing/2014/main" id="{B3E73837-69F3-4166-A8E7-3977953C72A4}"/>
                </a:ext>
              </a:extLst>
            </p:cNvPr>
            <p:cNvSpPr/>
            <p:nvPr/>
          </p:nvSpPr>
          <p:spPr>
            <a:xfrm>
              <a:off x="8508728" y="2614058"/>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乘號 10">
              <a:extLst>
                <a:ext uri="{FF2B5EF4-FFF2-40B4-BE49-F238E27FC236}">
                  <a16:creationId xmlns:a16="http://schemas.microsoft.com/office/drawing/2014/main" id="{0E7AEA37-578D-44CD-87AD-59EC3C00393E}"/>
                </a:ext>
              </a:extLst>
            </p:cNvPr>
            <p:cNvSpPr/>
            <p:nvPr/>
          </p:nvSpPr>
          <p:spPr>
            <a:xfrm>
              <a:off x="8436720" y="2830082"/>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乘號 11">
              <a:extLst>
                <a:ext uri="{FF2B5EF4-FFF2-40B4-BE49-F238E27FC236}">
                  <a16:creationId xmlns:a16="http://schemas.microsoft.com/office/drawing/2014/main" id="{6C74DB3E-B7F9-4FBB-869A-BE1F5EEB7226}"/>
                </a:ext>
              </a:extLst>
            </p:cNvPr>
            <p:cNvSpPr/>
            <p:nvPr/>
          </p:nvSpPr>
          <p:spPr>
            <a:xfrm>
              <a:off x="8148688" y="2902090"/>
              <a:ext cx="192879" cy="1920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流程圖: 接點 12">
              <a:extLst>
                <a:ext uri="{FF2B5EF4-FFF2-40B4-BE49-F238E27FC236}">
                  <a16:creationId xmlns:a16="http://schemas.microsoft.com/office/drawing/2014/main" id="{63E2C954-2248-413B-8993-4C5595088D54}"/>
                </a:ext>
              </a:extLst>
            </p:cNvPr>
            <p:cNvSpPr/>
            <p:nvPr/>
          </p:nvSpPr>
          <p:spPr>
            <a:xfrm>
              <a:off x="8861054" y="3182122"/>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6" name="流程圖: 接點 13">
              <a:extLst>
                <a:ext uri="{FF2B5EF4-FFF2-40B4-BE49-F238E27FC236}">
                  <a16:creationId xmlns:a16="http://schemas.microsoft.com/office/drawing/2014/main" id="{C59A677F-4632-495D-9C36-0005530548F3}"/>
                </a:ext>
              </a:extLst>
            </p:cNvPr>
            <p:cNvSpPr/>
            <p:nvPr/>
          </p:nvSpPr>
          <p:spPr>
            <a:xfrm>
              <a:off x="8645030" y="3398146"/>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7" name="流程圖: 接點 14">
              <a:extLst>
                <a:ext uri="{FF2B5EF4-FFF2-40B4-BE49-F238E27FC236}">
                  <a16:creationId xmlns:a16="http://schemas.microsoft.com/office/drawing/2014/main" id="{452E3F17-8F08-4711-A67B-61178FFE95DE}"/>
                </a:ext>
              </a:extLst>
            </p:cNvPr>
            <p:cNvSpPr/>
            <p:nvPr/>
          </p:nvSpPr>
          <p:spPr>
            <a:xfrm>
              <a:off x="9149086" y="3182122"/>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8" name="流程圖: 接點 15">
              <a:extLst>
                <a:ext uri="{FF2B5EF4-FFF2-40B4-BE49-F238E27FC236}">
                  <a16:creationId xmlns:a16="http://schemas.microsoft.com/office/drawing/2014/main" id="{276094D5-F451-4C26-BB87-F701A5E37DD1}"/>
                </a:ext>
              </a:extLst>
            </p:cNvPr>
            <p:cNvSpPr/>
            <p:nvPr/>
          </p:nvSpPr>
          <p:spPr>
            <a:xfrm>
              <a:off x="8933062" y="3398146"/>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9" name="流程圖: 接點 16">
              <a:extLst>
                <a:ext uri="{FF2B5EF4-FFF2-40B4-BE49-F238E27FC236}">
                  <a16:creationId xmlns:a16="http://schemas.microsoft.com/office/drawing/2014/main" id="{5F92F205-BE6A-4516-B803-A886005E2F27}"/>
                </a:ext>
              </a:extLst>
            </p:cNvPr>
            <p:cNvSpPr/>
            <p:nvPr/>
          </p:nvSpPr>
          <p:spPr>
            <a:xfrm>
              <a:off x="8789046" y="3614170"/>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0" name="流程圖: 接點 17">
              <a:extLst>
                <a:ext uri="{FF2B5EF4-FFF2-40B4-BE49-F238E27FC236}">
                  <a16:creationId xmlns:a16="http://schemas.microsoft.com/office/drawing/2014/main" id="{EB8A3499-E298-4378-BBAB-09045B87B425}"/>
                </a:ext>
              </a:extLst>
            </p:cNvPr>
            <p:cNvSpPr/>
            <p:nvPr/>
          </p:nvSpPr>
          <p:spPr>
            <a:xfrm>
              <a:off x="9221094" y="3398146"/>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1" name="流程圖: 接點 18">
              <a:extLst>
                <a:ext uri="{FF2B5EF4-FFF2-40B4-BE49-F238E27FC236}">
                  <a16:creationId xmlns:a16="http://schemas.microsoft.com/office/drawing/2014/main" id="{0E55048F-551E-41FF-9987-9E034F24070F}"/>
                </a:ext>
              </a:extLst>
            </p:cNvPr>
            <p:cNvSpPr/>
            <p:nvPr/>
          </p:nvSpPr>
          <p:spPr>
            <a:xfrm>
              <a:off x="9077078" y="3614170"/>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2" name="流程圖: 接點 19">
              <a:extLst>
                <a:ext uri="{FF2B5EF4-FFF2-40B4-BE49-F238E27FC236}">
                  <a16:creationId xmlns:a16="http://schemas.microsoft.com/office/drawing/2014/main" id="{89D81B70-AE17-4848-A324-E56803D84109}"/>
                </a:ext>
              </a:extLst>
            </p:cNvPr>
            <p:cNvSpPr/>
            <p:nvPr/>
          </p:nvSpPr>
          <p:spPr>
            <a:xfrm>
              <a:off x="8933062" y="3758186"/>
              <a:ext cx="128586" cy="1280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cxnSp>
          <p:nvCxnSpPr>
            <p:cNvPr id="23" name="直線接點 23">
              <a:extLst>
                <a:ext uri="{FF2B5EF4-FFF2-40B4-BE49-F238E27FC236}">
                  <a16:creationId xmlns:a16="http://schemas.microsoft.com/office/drawing/2014/main" id="{F0FDEB5A-F141-4924-84FA-4180376B694D}"/>
                </a:ext>
              </a:extLst>
            </p:cNvPr>
            <p:cNvCxnSpPr/>
            <p:nvPr/>
          </p:nvCxnSpPr>
          <p:spPr>
            <a:xfrm flipH="1">
              <a:off x="8101111" y="2494044"/>
              <a:ext cx="1176561" cy="118413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4A61992-94FE-4BA8-9958-F2A832150E08}"/>
              </a:ext>
            </a:extLst>
          </p:cNvPr>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4"/>
              </a:rPr>
              <a:t>https://cs231n.github.io/classification/</a:t>
            </a:r>
            <a:endParaRPr lang="en-US" sz="1000" dirty="0"/>
          </a:p>
        </p:txBody>
      </p:sp>
    </p:spTree>
    <p:extLst>
      <p:ext uri="{BB962C8B-B14F-4D97-AF65-F5344CB8AC3E}">
        <p14:creationId xmlns:p14="http://schemas.microsoft.com/office/powerpoint/2010/main" val="1598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Vector Machines</a:t>
            </a:r>
          </a:p>
        </p:txBody>
      </p:sp>
      <p:sp>
        <p:nvSpPr>
          <p:cNvPr id="3" name="Content Placeholder 2"/>
          <p:cNvSpPr>
            <a:spLocks noGrp="1"/>
          </p:cNvSpPr>
          <p:nvPr>
            <p:ph idx="1"/>
          </p:nvPr>
        </p:nvSpPr>
        <p:spPr>
          <a:xfrm>
            <a:off x="276673" y="2090803"/>
            <a:ext cx="6768751" cy="3235557"/>
          </a:xfrm>
        </p:spPr>
        <p:txBody>
          <a:bodyPr/>
          <a:lstStyle/>
          <a:p>
            <a:r>
              <a:rPr lang="en-US" sz="2200" b="1" i="1" dirty="0">
                <a:solidFill>
                  <a:srgbClr val="0070C0"/>
                </a:solidFill>
              </a:rPr>
              <a:t>Support vector machines (SVM)</a:t>
            </a:r>
          </a:p>
          <a:p>
            <a:pPr lvl="1"/>
            <a:r>
              <a:rPr lang="en-US" sz="2000" dirty="0"/>
              <a:t>How to find the best decision boundary?</a:t>
            </a:r>
          </a:p>
          <a:p>
            <a:pPr lvl="2"/>
            <a:r>
              <a:rPr lang="en-US" sz="1800" dirty="0"/>
              <a:t>All lines in the figure correctly separate the 2 classes</a:t>
            </a:r>
          </a:p>
          <a:p>
            <a:pPr lvl="2"/>
            <a:r>
              <a:rPr lang="en-US" sz="1800" dirty="0"/>
              <a:t>The line that is farthest from all training examples will have better generalization capabilities</a:t>
            </a:r>
          </a:p>
          <a:p>
            <a:pPr lvl="1"/>
            <a:r>
              <a:rPr lang="en-US" sz="2000" dirty="0"/>
              <a:t>SVM solves an optimization problem:</a:t>
            </a:r>
          </a:p>
          <a:p>
            <a:pPr lvl="2"/>
            <a:r>
              <a:rPr lang="en-US" sz="1800" dirty="0"/>
              <a:t>First, identify a decision boundary that correctly classifies all examples</a:t>
            </a:r>
          </a:p>
          <a:p>
            <a:pPr lvl="2"/>
            <a:endParaRPr lang="en-US" sz="1800" dirty="0"/>
          </a:p>
          <a:p>
            <a:endParaRPr lang="en-US" dirty="0"/>
          </a:p>
          <a:p>
            <a:pPr lvl="1"/>
            <a:endParaRPr lang="en-US" dirty="0"/>
          </a:p>
          <a:p>
            <a:endParaRPr lang="en-US" dirty="0"/>
          </a:p>
        </p:txBody>
      </p:sp>
      <p:pic>
        <p:nvPicPr>
          <p:cNvPr id="4" name="Picture 3">
            <a:extLst>
              <a:ext uri="{FF2B5EF4-FFF2-40B4-BE49-F238E27FC236}">
                <a16:creationId xmlns:a16="http://schemas.microsoft.com/office/drawing/2014/main" id="{078C3FE1-D442-4D9E-8C0B-3A175CEC6FD4}"/>
              </a:ext>
            </a:extLst>
          </p:cNvPr>
          <p:cNvPicPr>
            <a:picLocks noChangeAspect="1"/>
          </p:cNvPicPr>
          <p:nvPr/>
        </p:nvPicPr>
        <p:blipFill>
          <a:blip r:embed="rId3"/>
          <a:stretch>
            <a:fillRect/>
          </a:stretch>
        </p:blipFill>
        <p:spPr>
          <a:xfrm>
            <a:off x="7261448" y="2158008"/>
            <a:ext cx="2688393" cy="2418761"/>
          </a:xfrm>
          <a:prstGeom prst="rect">
            <a:avLst/>
          </a:prstGeom>
        </p:spPr>
      </p:pic>
      <p:pic>
        <p:nvPicPr>
          <p:cNvPr id="25602" name="Picture 2" descr="Support Vector Machine">
            <a:extLst>
              <a:ext uri="{FF2B5EF4-FFF2-40B4-BE49-F238E27FC236}">
                <a16:creationId xmlns:a16="http://schemas.microsoft.com/office/drawing/2014/main" id="{53D476A7-A6A4-4921-AF09-F52F2D10A82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922" t="3145" r="2941"/>
          <a:stretch/>
        </p:blipFill>
        <p:spPr bwMode="auto">
          <a:xfrm>
            <a:off x="6052773" y="4517749"/>
            <a:ext cx="3960440" cy="29432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E0EA7C-FCB4-45FB-88D7-9DF536C1ED9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932856" y="6531483"/>
            <a:ext cx="2520280" cy="1022722"/>
          </a:xfrm>
          <a:prstGeom prst="rect">
            <a:avLst/>
          </a:prstGeom>
        </p:spPr>
      </p:pic>
      <p:sp>
        <p:nvSpPr>
          <p:cNvPr id="8" name="Content Placeholder 2">
            <a:extLst>
              <a:ext uri="{FF2B5EF4-FFF2-40B4-BE49-F238E27FC236}">
                <a16:creationId xmlns:a16="http://schemas.microsoft.com/office/drawing/2014/main" id="{77FE5655-0BDA-494A-AC32-BB57718B26BA}"/>
              </a:ext>
            </a:extLst>
          </p:cNvPr>
          <p:cNvSpPr txBox="1">
            <a:spLocks/>
          </p:cNvSpPr>
          <p:nvPr/>
        </p:nvSpPr>
        <p:spPr>
          <a:xfrm>
            <a:off x="305674" y="4750297"/>
            <a:ext cx="5747099" cy="1872207"/>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sz="1800" dirty="0"/>
              <a:t>Next, increase the geometric margin between the boundary and all examples </a:t>
            </a:r>
          </a:p>
          <a:p>
            <a:pPr lvl="1"/>
            <a:r>
              <a:rPr lang="en-US" sz="2000" dirty="0"/>
              <a:t>The data points that define the maximum margin width are called support vectors</a:t>
            </a:r>
          </a:p>
          <a:p>
            <a:pPr lvl="1"/>
            <a:r>
              <a:rPr lang="en-US" sz="2000" dirty="0"/>
              <a:t>Find </a:t>
            </a:r>
            <a:r>
              <a:rPr lang="en-US" sz="2000" i="1" dirty="0"/>
              <a:t>W</a:t>
            </a:r>
            <a:r>
              <a:rPr lang="en-US" sz="2000" dirty="0"/>
              <a:t> and </a:t>
            </a:r>
            <a:r>
              <a:rPr lang="en-US" sz="2000" i="1" dirty="0"/>
              <a:t>b</a:t>
            </a:r>
            <a:r>
              <a:rPr lang="en-US" sz="2000" dirty="0"/>
              <a:t> by solving:</a:t>
            </a:r>
            <a:endParaRPr lang="en-US" dirty="0"/>
          </a:p>
        </p:txBody>
      </p:sp>
    </p:spTree>
    <p:extLst>
      <p:ext uri="{BB962C8B-B14F-4D97-AF65-F5344CB8AC3E}">
        <p14:creationId xmlns:p14="http://schemas.microsoft.com/office/powerpoint/2010/main" val="317061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3AF6-7258-46AE-AE09-971F5D20155A}"/>
              </a:ext>
            </a:extLst>
          </p:cNvPr>
          <p:cNvSpPr>
            <a:spLocks noGrp="1"/>
          </p:cNvSpPr>
          <p:nvPr>
            <p:ph type="title"/>
          </p:nvPr>
        </p:nvSpPr>
        <p:spPr/>
        <p:txBody>
          <a:bodyPr/>
          <a:lstStyle/>
          <a:p>
            <a:r>
              <a:rPr lang="en-US" dirty="0"/>
              <a:t>Linear vs Non-linear Techniques</a:t>
            </a:r>
          </a:p>
        </p:txBody>
      </p:sp>
      <p:sp>
        <p:nvSpPr>
          <p:cNvPr id="3" name="Content Placeholder 2">
            <a:extLst>
              <a:ext uri="{FF2B5EF4-FFF2-40B4-BE49-F238E27FC236}">
                <a16:creationId xmlns:a16="http://schemas.microsoft.com/office/drawing/2014/main" id="{BF0787D0-CC80-4297-8B22-CFD3DBCDCE91}"/>
              </a:ext>
            </a:extLst>
          </p:cNvPr>
          <p:cNvSpPr>
            <a:spLocks noGrp="1"/>
          </p:cNvSpPr>
          <p:nvPr>
            <p:ph idx="1"/>
          </p:nvPr>
        </p:nvSpPr>
        <p:spPr/>
        <p:txBody>
          <a:bodyPr>
            <a:normAutofit/>
          </a:bodyPr>
          <a:lstStyle/>
          <a:p>
            <a:r>
              <a:rPr lang="en-US" dirty="0"/>
              <a:t>Linear classification techniques</a:t>
            </a:r>
          </a:p>
          <a:p>
            <a:pPr lvl="1"/>
            <a:r>
              <a:rPr lang="en-US" dirty="0"/>
              <a:t>Linear classifier</a:t>
            </a:r>
          </a:p>
          <a:p>
            <a:pPr lvl="1"/>
            <a:r>
              <a:rPr lang="en-US" dirty="0"/>
              <a:t>Perceptron</a:t>
            </a:r>
          </a:p>
          <a:p>
            <a:pPr lvl="1"/>
            <a:r>
              <a:rPr lang="en-US" dirty="0"/>
              <a:t>Logistic regression</a:t>
            </a:r>
          </a:p>
          <a:p>
            <a:pPr lvl="1"/>
            <a:r>
              <a:rPr lang="en-US" dirty="0"/>
              <a:t>Linear SVM</a:t>
            </a:r>
          </a:p>
          <a:p>
            <a:pPr lvl="1"/>
            <a:r>
              <a:rPr lang="en-US" dirty="0"/>
              <a:t>Naïve Bayes</a:t>
            </a:r>
          </a:p>
          <a:p>
            <a:r>
              <a:rPr lang="en-US" dirty="0"/>
              <a:t>Non-linear classification techniques</a:t>
            </a:r>
          </a:p>
          <a:p>
            <a:pPr lvl="1"/>
            <a:r>
              <a:rPr lang="en-US" i="1" dirty="0"/>
              <a:t>k</a:t>
            </a:r>
            <a:r>
              <a:rPr lang="en-US" dirty="0"/>
              <a:t>-nearest neighbors</a:t>
            </a:r>
          </a:p>
          <a:p>
            <a:pPr lvl="1"/>
            <a:r>
              <a:rPr lang="en-US" dirty="0"/>
              <a:t>Non-linear SVM</a:t>
            </a:r>
          </a:p>
          <a:p>
            <a:pPr lvl="1"/>
            <a:r>
              <a:rPr lang="en-US" dirty="0"/>
              <a:t>Neural networks</a:t>
            </a:r>
          </a:p>
          <a:p>
            <a:pPr lvl="1"/>
            <a:r>
              <a:rPr lang="en-US" dirty="0"/>
              <a:t>Decision trees</a:t>
            </a:r>
          </a:p>
          <a:p>
            <a:pPr lvl="1"/>
            <a:r>
              <a:rPr lang="en-US" dirty="0"/>
              <a:t>Random forest</a:t>
            </a:r>
          </a:p>
          <a:p>
            <a:pPr lvl="1"/>
            <a:endParaRPr lang="en-US" dirty="0"/>
          </a:p>
        </p:txBody>
      </p:sp>
    </p:spTree>
    <p:extLst>
      <p:ext uri="{BB962C8B-B14F-4D97-AF65-F5344CB8AC3E}">
        <p14:creationId xmlns:p14="http://schemas.microsoft.com/office/powerpoint/2010/main" val="188699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vs Non-linear Techniques</a:t>
            </a:r>
          </a:p>
        </p:txBody>
      </p:sp>
      <p:sp>
        <p:nvSpPr>
          <p:cNvPr id="3" name="Content Placeholder 2"/>
          <p:cNvSpPr>
            <a:spLocks noGrp="1"/>
          </p:cNvSpPr>
          <p:nvPr>
            <p:ph idx="1"/>
          </p:nvPr>
        </p:nvSpPr>
        <p:spPr>
          <a:xfrm>
            <a:off x="276673" y="2090803"/>
            <a:ext cx="3607060" cy="5539813"/>
          </a:xfrm>
        </p:spPr>
        <p:txBody>
          <a:bodyPr>
            <a:normAutofit/>
          </a:bodyPr>
          <a:lstStyle/>
          <a:p>
            <a:r>
              <a:rPr lang="en-US" sz="2200" dirty="0"/>
              <a:t>For some tasks, input data can be linearly separable, and linear classifiers can be suitably applied</a:t>
            </a:r>
          </a:p>
          <a:p>
            <a:endParaRPr lang="en-US" sz="2200" dirty="0"/>
          </a:p>
          <a:p>
            <a:r>
              <a:rPr lang="en-US" sz="2200" dirty="0"/>
              <a:t>For other tasks, linear classifiers may have difficulties to produce adequate decision boundaries </a:t>
            </a:r>
          </a:p>
        </p:txBody>
      </p:sp>
      <p:grpSp>
        <p:nvGrpSpPr>
          <p:cNvPr id="39" name="Group 38">
            <a:extLst>
              <a:ext uri="{FF2B5EF4-FFF2-40B4-BE49-F238E27FC236}">
                <a16:creationId xmlns:a16="http://schemas.microsoft.com/office/drawing/2014/main" id="{5E49ECD0-01B7-4AE4-BDB5-A4B8B4110AB9}"/>
              </a:ext>
            </a:extLst>
          </p:cNvPr>
          <p:cNvGrpSpPr/>
          <p:nvPr/>
        </p:nvGrpSpPr>
        <p:grpSpPr>
          <a:xfrm>
            <a:off x="4581525" y="4904238"/>
            <a:ext cx="3760043" cy="2592288"/>
            <a:chOff x="6004735" y="2090803"/>
            <a:chExt cx="3760043" cy="2592288"/>
          </a:xfrm>
        </p:grpSpPr>
        <p:sp>
          <p:nvSpPr>
            <p:cNvPr id="4" name="流程圖: 程序 18"/>
            <p:cNvSpPr/>
            <p:nvPr/>
          </p:nvSpPr>
          <p:spPr>
            <a:xfrm>
              <a:off x="6524418" y="2090803"/>
              <a:ext cx="3240360" cy="22322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乘號 3"/>
            <p:cNvSpPr/>
            <p:nvPr/>
          </p:nvSpPr>
          <p:spPr>
            <a:xfrm>
              <a:off x="7388514" y="372206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乘號 4"/>
            <p:cNvSpPr/>
            <p:nvPr/>
          </p:nvSpPr>
          <p:spPr>
            <a:xfrm>
              <a:off x="8324618" y="379406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乘號 5"/>
            <p:cNvSpPr/>
            <p:nvPr/>
          </p:nvSpPr>
          <p:spPr>
            <a:xfrm>
              <a:off x="7655972" y="216281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乘號 6"/>
            <p:cNvSpPr/>
            <p:nvPr/>
          </p:nvSpPr>
          <p:spPr>
            <a:xfrm>
              <a:off x="7964578" y="393808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乘號 7"/>
            <p:cNvSpPr/>
            <p:nvPr/>
          </p:nvSpPr>
          <p:spPr>
            <a:xfrm>
              <a:off x="7964578" y="223481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乘號 8"/>
            <p:cNvSpPr/>
            <p:nvPr/>
          </p:nvSpPr>
          <p:spPr>
            <a:xfrm>
              <a:off x="7316506" y="237883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乘號 9"/>
            <p:cNvSpPr/>
            <p:nvPr/>
          </p:nvSpPr>
          <p:spPr>
            <a:xfrm>
              <a:off x="6956466" y="288289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接點 10"/>
            <p:cNvSpPr/>
            <p:nvPr/>
          </p:nvSpPr>
          <p:spPr>
            <a:xfrm>
              <a:off x="7892570" y="2666867"/>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3" name="流程圖: 接點 11"/>
            <p:cNvSpPr/>
            <p:nvPr/>
          </p:nvSpPr>
          <p:spPr>
            <a:xfrm>
              <a:off x="7604538" y="2810883"/>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4" name="流程圖: 接點 12"/>
            <p:cNvSpPr/>
            <p:nvPr/>
          </p:nvSpPr>
          <p:spPr>
            <a:xfrm>
              <a:off x="8180602" y="2666867"/>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5" name="流程圖: 接點 13"/>
            <p:cNvSpPr/>
            <p:nvPr/>
          </p:nvSpPr>
          <p:spPr>
            <a:xfrm>
              <a:off x="7964578" y="2882891"/>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6" name="流程圖: 接點 14"/>
            <p:cNvSpPr/>
            <p:nvPr/>
          </p:nvSpPr>
          <p:spPr>
            <a:xfrm>
              <a:off x="7820562" y="309891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7" name="流程圖: 接點 15"/>
            <p:cNvSpPr/>
            <p:nvPr/>
          </p:nvSpPr>
          <p:spPr>
            <a:xfrm>
              <a:off x="8382910" y="2882891"/>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8" name="流程圖: 接點 16"/>
            <p:cNvSpPr/>
            <p:nvPr/>
          </p:nvSpPr>
          <p:spPr>
            <a:xfrm>
              <a:off x="8108594" y="309891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9" name="流程圖: 接點 17"/>
            <p:cNvSpPr/>
            <p:nvPr/>
          </p:nvSpPr>
          <p:spPr>
            <a:xfrm>
              <a:off x="7964578" y="3242931"/>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0" name="乘號 19"/>
            <p:cNvSpPr/>
            <p:nvPr/>
          </p:nvSpPr>
          <p:spPr>
            <a:xfrm>
              <a:off x="8664084" y="345895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乘號 20"/>
            <p:cNvSpPr/>
            <p:nvPr/>
          </p:nvSpPr>
          <p:spPr>
            <a:xfrm>
              <a:off x="8736092" y="264194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乘號 21"/>
            <p:cNvSpPr/>
            <p:nvPr/>
          </p:nvSpPr>
          <p:spPr>
            <a:xfrm>
              <a:off x="8880108" y="3026907"/>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乘號 22"/>
            <p:cNvSpPr/>
            <p:nvPr/>
          </p:nvSpPr>
          <p:spPr>
            <a:xfrm>
              <a:off x="8448060" y="223481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乘號 23"/>
            <p:cNvSpPr/>
            <p:nvPr/>
          </p:nvSpPr>
          <p:spPr>
            <a:xfrm>
              <a:off x="7100482" y="321800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流程圖: 接點 24"/>
            <p:cNvSpPr/>
            <p:nvPr/>
          </p:nvSpPr>
          <p:spPr>
            <a:xfrm>
              <a:off x="7532530" y="309891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6" name="流程圖: 接點 25"/>
            <p:cNvSpPr/>
            <p:nvPr/>
          </p:nvSpPr>
          <p:spPr>
            <a:xfrm>
              <a:off x="7604538" y="3314939"/>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7" name="流程圖: 接點 26"/>
            <p:cNvSpPr/>
            <p:nvPr/>
          </p:nvSpPr>
          <p:spPr>
            <a:xfrm>
              <a:off x="8166886" y="3442338"/>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8" name="流程圖: 接點 27"/>
            <p:cNvSpPr/>
            <p:nvPr/>
          </p:nvSpPr>
          <p:spPr>
            <a:xfrm>
              <a:off x="8382910" y="3226314"/>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pic>
          <p:nvPicPr>
            <p:cNvPr id="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20562" y="4321141"/>
              <a:ext cx="447675" cy="361950"/>
            </a:xfrm>
            <a:prstGeom prst="rect">
              <a:avLst/>
            </a:prstGeom>
            <a:noFill/>
          </p:spPr>
        </p:pic>
        <p:pic>
          <p:nvPicPr>
            <p:cNvPr id="3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04735" y="2738875"/>
              <a:ext cx="447675" cy="361950"/>
            </a:xfrm>
            <a:prstGeom prst="rect">
              <a:avLst/>
            </a:prstGeom>
            <a:noFill/>
          </p:spPr>
        </p:pic>
        <p:sp>
          <p:nvSpPr>
            <p:cNvPr id="31" name="乘號 30"/>
            <p:cNvSpPr/>
            <p:nvPr/>
          </p:nvSpPr>
          <p:spPr>
            <a:xfrm>
              <a:off x="7100482" y="343402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乘號 31"/>
            <p:cNvSpPr/>
            <p:nvPr/>
          </p:nvSpPr>
          <p:spPr>
            <a:xfrm>
              <a:off x="7676546" y="3866077"/>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乘號 32"/>
            <p:cNvSpPr/>
            <p:nvPr/>
          </p:nvSpPr>
          <p:spPr>
            <a:xfrm>
              <a:off x="7172490" y="2666867"/>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p:cNvSpPr/>
            <p:nvPr/>
          </p:nvSpPr>
          <p:spPr>
            <a:xfrm>
              <a:off x="7820562" y="3514346"/>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cxnSp>
          <p:nvCxnSpPr>
            <p:cNvPr id="35" name="直線接點 35"/>
            <p:cNvCxnSpPr/>
            <p:nvPr/>
          </p:nvCxnSpPr>
          <p:spPr>
            <a:xfrm rot="10800000" flipV="1">
              <a:off x="6956466" y="2234819"/>
              <a:ext cx="2160240" cy="187220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716832" y="7526179"/>
            <a:ext cx="6912768" cy="246221"/>
          </a:xfrm>
          <a:prstGeom prst="rect">
            <a:avLst/>
          </a:prstGeom>
          <a:noFill/>
        </p:spPr>
        <p:txBody>
          <a:bodyPr wrap="square" rtlCol="0">
            <a:spAutoFit/>
          </a:bodyPr>
          <a:lstStyle/>
          <a:p>
            <a:pPr algn="ctr"/>
            <a:r>
              <a:rPr lang="en-US" sz="1000" dirty="0"/>
              <a:t>Picture from: Y-Fan Chang – An Overview of Machine Learning</a:t>
            </a:r>
          </a:p>
        </p:txBody>
      </p:sp>
      <p:pic>
        <p:nvPicPr>
          <p:cNvPr id="38" name="Picture 37" descr="A close up of a logo&#10;&#10;Description automatically generated">
            <a:extLst>
              <a:ext uri="{FF2B5EF4-FFF2-40B4-BE49-F238E27FC236}">
                <a16:creationId xmlns:a16="http://schemas.microsoft.com/office/drawing/2014/main" id="{CCF2D0DE-B264-467C-9610-97DB318B2476}"/>
              </a:ext>
            </a:extLst>
          </p:cNvPr>
          <p:cNvPicPr>
            <a:picLocks noChangeAspect="1"/>
          </p:cNvPicPr>
          <p:nvPr/>
        </p:nvPicPr>
        <p:blipFill rotWithShape="1">
          <a:blip r:embed="rId4">
            <a:extLst>
              <a:ext uri="{28A0092B-C50C-407E-A947-70E740481C1C}">
                <a14:useLocalDpi xmlns:a14="http://schemas.microsoft.com/office/drawing/2010/main" val="0"/>
              </a:ext>
            </a:extLst>
          </a:blip>
          <a:srcRect r="1073"/>
          <a:stretch/>
        </p:blipFill>
        <p:spPr>
          <a:xfrm>
            <a:off x="4099757" y="2198773"/>
            <a:ext cx="5753979" cy="2430482"/>
          </a:xfrm>
          <a:prstGeom prst="rect">
            <a:avLst/>
          </a:prstGeom>
        </p:spPr>
      </p:pic>
    </p:spTree>
    <p:extLst>
      <p:ext uri="{BB962C8B-B14F-4D97-AF65-F5344CB8AC3E}">
        <p14:creationId xmlns:p14="http://schemas.microsoft.com/office/powerpoint/2010/main" val="69166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Techniques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Non-linear classification</a:t>
                </a:r>
              </a:p>
              <a:p>
                <a:pPr lvl="1"/>
                <a:r>
                  <a:rPr lang="en-US" dirty="0"/>
                  <a:t>Features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sub>
                    </m:sSub>
                    <m:r>
                      <a:rPr lang="en-US" sz="2400" i="1">
                        <a:latin typeface="Cambria Math" panose="02040503050406030204" pitchFamily="18" charset="0"/>
                      </a:rPr>
                      <m:t> </m:t>
                    </m:r>
                  </m:oMath>
                </a14:m>
                <a:r>
                  <a:rPr lang="en-US" dirty="0"/>
                  <a:t>are obtained as non-linear functions of the inputs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oMath>
                </a14:m>
                <a:r>
                  <a:rPr lang="en-US" dirty="0"/>
                  <a:t> </a:t>
                </a:r>
              </a:p>
              <a:p>
                <a:pPr lvl="1"/>
                <a:r>
                  <a:rPr lang="en-US" dirty="0"/>
                  <a:t>It results in non-linear decision boundaries</a:t>
                </a:r>
              </a:p>
              <a:p>
                <a:pPr lvl="1"/>
                <a:r>
                  <a:rPr lang="en-US" dirty="0"/>
                  <a:t>Can deal with non-linearly separable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26" t="-908"/>
                </a:stretch>
              </a:blipFill>
            </p:spPr>
            <p:txBody>
              <a:bodyPr/>
              <a:lstStyle/>
              <a:p>
                <a:r>
                  <a:rPr lang="en-US">
                    <a:noFill/>
                  </a:rPr>
                  <a:t> </a:t>
                </a:r>
              </a:p>
            </p:txBody>
          </p:sp>
        </mc:Fallback>
      </mc:AlternateContent>
      <p:sp>
        <p:nvSpPr>
          <p:cNvPr id="4" name="流程圖: 程序 18"/>
          <p:cNvSpPr/>
          <p:nvPr/>
        </p:nvSpPr>
        <p:spPr>
          <a:xfrm>
            <a:off x="708720" y="4174232"/>
            <a:ext cx="3240360" cy="22322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乘號 3"/>
          <p:cNvSpPr/>
          <p:nvPr/>
        </p:nvSpPr>
        <p:spPr>
          <a:xfrm>
            <a:off x="1572816" y="5805490"/>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乘號 4"/>
          <p:cNvSpPr/>
          <p:nvPr/>
        </p:nvSpPr>
        <p:spPr>
          <a:xfrm>
            <a:off x="2508920" y="5877498"/>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乘號 5"/>
          <p:cNvSpPr/>
          <p:nvPr/>
        </p:nvSpPr>
        <p:spPr>
          <a:xfrm>
            <a:off x="1840274" y="4246240"/>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乘號 6"/>
          <p:cNvSpPr/>
          <p:nvPr/>
        </p:nvSpPr>
        <p:spPr>
          <a:xfrm>
            <a:off x="2148880" y="6021514"/>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乘號 7"/>
          <p:cNvSpPr/>
          <p:nvPr/>
        </p:nvSpPr>
        <p:spPr>
          <a:xfrm>
            <a:off x="2148880" y="4318248"/>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乘號 8"/>
          <p:cNvSpPr/>
          <p:nvPr/>
        </p:nvSpPr>
        <p:spPr>
          <a:xfrm>
            <a:off x="1500808" y="4462264"/>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乘號 9"/>
          <p:cNvSpPr/>
          <p:nvPr/>
        </p:nvSpPr>
        <p:spPr>
          <a:xfrm>
            <a:off x="1140768" y="4966320"/>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接點 10"/>
          <p:cNvSpPr/>
          <p:nvPr/>
        </p:nvSpPr>
        <p:spPr>
          <a:xfrm>
            <a:off x="2076872" y="4750296"/>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3" name="流程圖: 接點 11"/>
          <p:cNvSpPr/>
          <p:nvPr/>
        </p:nvSpPr>
        <p:spPr>
          <a:xfrm>
            <a:off x="1788840" y="4894312"/>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4" name="流程圖: 接點 12"/>
          <p:cNvSpPr/>
          <p:nvPr/>
        </p:nvSpPr>
        <p:spPr>
          <a:xfrm>
            <a:off x="2364904" y="4750296"/>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5" name="流程圖: 接點 13"/>
          <p:cNvSpPr/>
          <p:nvPr/>
        </p:nvSpPr>
        <p:spPr>
          <a:xfrm>
            <a:off x="2148880" y="4966320"/>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6" name="流程圖: 接點 14"/>
          <p:cNvSpPr/>
          <p:nvPr/>
        </p:nvSpPr>
        <p:spPr>
          <a:xfrm>
            <a:off x="2004864" y="5182344"/>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7" name="流程圖: 接點 15"/>
          <p:cNvSpPr/>
          <p:nvPr/>
        </p:nvSpPr>
        <p:spPr>
          <a:xfrm>
            <a:off x="2567212" y="4966320"/>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8" name="流程圖: 接點 16"/>
          <p:cNvSpPr/>
          <p:nvPr/>
        </p:nvSpPr>
        <p:spPr>
          <a:xfrm>
            <a:off x="2292896" y="5182344"/>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9" name="流程圖: 接點 17"/>
          <p:cNvSpPr/>
          <p:nvPr/>
        </p:nvSpPr>
        <p:spPr>
          <a:xfrm>
            <a:off x="2148880" y="5326360"/>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0" name="乘號 19"/>
          <p:cNvSpPr/>
          <p:nvPr/>
        </p:nvSpPr>
        <p:spPr>
          <a:xfrm>
            <a:off x="2848386" y="5542384"/>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乘號 20"/>
          <p:cNvSpPr/>
          <p:nvPr/>
        </p:nvSpPr>
        <p:spPr>
          <a:xfrm>
            <a:off x="2920394" y="4725370"/>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乘號 21"/>
          <p:cNvSpPr/>
          <p:nvPr/>
        </p:nvSpPr>
        <p:spPr>
          <a:xfrm>
            <a:off x="3064410" y="5110336"/>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乘號 22"/>
          <p:cNvSpPr/>
          <p:nvPr/>
        </p:nvSpPr>
        <p:spPr>
          <a:xfrm>
            <a:off x="2632362" y="4318248"/>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乘號 23"/>
          <p:cNvSpPr/>
          <p:nvPr/>
        </p:nvSpPr>
        <p:spPr>
          <a:xfrm>
            <a:off x="1284784" y="5301434"/>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流程圖: 接點 24"/>
          <p:cNvSpPr/>
          <p:nvPr/>
        </p:nvSpPr>
        <p:spPr>
          <a:xfrm>
            <a:off x="1716832" y="5182344"/>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6" name="流程圖: 接點 25"/>
          <p:cNvSpPr/>
          <p:nvPr/>
        </p:nvSpPr>
        <p:spPr>
          <a:xfrm>
            <a:off x="1788840" y="5398368"/>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7" name="流程圖: 接點 26"/>
          <p:cNvSpPr/>
          <p:nvPr/>
        </p:nvSpPr>
        <p:spPr>
          <a:xfrm>
            <a:off x="2351188" y="5525767"/>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8" name="流程圖: 接點 27"/>
          <p:cNvSpPr/>
          <p:nvPr/>
        </p:nvSpPr>
        <p:spPr>
          <a:xfrm>
            <a:off x="2567212" y="5309743"/>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pic>
        <p:nvPicPr>
          <p:cNvPr id="2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04864" y="6404570"/>
            <a:ext cx="447675" cy="361950"/>
          </a:xfrm>
          <a:prstGeom prst="rect">
            <a:avLst/>
          </a:prstGeom>
          <a:noFill/>
        </p:spPr>
      </p:pic>
      <p:pic>
        <p:nvPicPr>
          <p:cNvPr id="30"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9037" y="4822304"/>
            <a:ext cx="447675" cy="361950"/>
          </a:xfrm>
          <a:prstGeom prst="rect">
            <a:avLst/>
          </a:prstGeom>
          <a:noFill/>
        </p:spPr>
      </p:pic>
      <p:sp>
        <p:nvSpPr>
          <p:cNvPr id="31" name="乘號 30"/>
          <p:cNvSpPr/>
          <p:nvPr/>
        </p:nvSpPr>
        <p:spPr>
          <a:xfrm>
            <a:off x="1284784" y="5517458"/>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乘號 31"/>
          <p:cNvSpPr/>
          <p:nvPr/>
        </p:nvSpPr>
        <p:spPr>
          <a:xfrm>
            <a:off x="1860848" y="5949506"/>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乘號 32"/>
          <p:cNvSpPr/>
          <p:nvPr/>
        </p:nvSpPr>
        <p:spPr>
          <a:xfrm>
            <a:off x="1356792" y="4750296"/>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p:cNvSpPr/>
          <p:nvPr/>
        </p:nvSpPr>
        <p:spPr>
          <a:xfrm>
            <a:off x="2004864" y="559777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36" name="橢圓 39"/>
          <p:cNvSpPr/>
          <p:nvPr/>
        </p:nvSpPr>
        <p:spPr>
          <a:xfrm>
            <a:off x="1572816" y="4534272"/>
            <a:ext cx="1296144" cy="1368152"/>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向下箭號 36"/>
          <p:cNvSpPr/>
          <p:nvPr/>
        </p:nvSpPr>
        <p:spPr>
          <a:xfrm>
            <a:off x="6545643" y="4594000"/>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TextBox 40"/>
          <p:cNvSpPr txBox="1"/>
          <p:nvPr/>
        </p:nvSpPr>
        <p:spPr>
          <a:xfrm>
            <a:off x="1716832" y="7526179"/>
            <a:ext cx="6912768" cy="246221"/>
          </a:xfrm>
          <a:prstGeom prst="rect">
            <a:avLst/>
          </a:prstGeom>
          <a:noFill/>
        </p:spPr>
        <p:txBody>
          <a:bodyPr wrap="square" rtlCol="0">
            <a:spAutoFit/>
          </a:bodyPr>
          <a:lstStyle/>
          <a:p>
            <a:pPr algn="ctr"/>
            <a:r>
              <a:rPr lang="en-US" sz="1000" dirty="0"/>
              <a:t>Picture from: Y-Fan Chang – An Overview of Machine Learning</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E6F7B82-ED21-43CD-873C-72B948B086A6}"/>
                  </a:ext>
                </a:extLst>
              </p:cNvPr>
              <p:cNvSpPr txBox="1"/>
              <p:nvPr/>
            </p:nvSpPr>
            <p:spPr>
              <a:xfrm>
                <a:off x="5774352" y="3925801"/>
                <a:ext cx="3240360" cy="461665"/>
              </a:xfrm>
              <a:prstGeom prst="rect">
                <a:avLst/>
              </a:prstGeom>
              <a:noFill/>
            </p:spPr>
            <p:txBody>
              <a:bodyPr wrap="square" rtlCol="0">
                <a:spAutoFit/>
              </a:bodyPr>
              <a:lstStyle/>
              <a:p>
                <a:r>
                  <a:rPr lang="en-US" sz="2400" dirty="0"/>
                  <a:t>Inputs: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2"/>
                                  <m:mcJc m:val="center"/>
                                </m:mcPr>
                              </m:mc>
                            </m:mcs>
                            <m:ctrlPr>
                              <a:rPr lang="en-US" sz="2000" i="1" smtClean="0">
                                <a:latin typeface="Cambria Math" panose="02040503050406030204" pitchFamily="18" charset="0"/>
                              </a:rPr>
                            </m:ctrlPr>
                          </m:mPr>
                          <m:m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r>
                                    <a:rPr lang="en-US" sz="2000" b="0" i="1" smtClean="0">
                                      <a:latin typeface="Cambria Math" panose="02040503050406030204" pitchFamily="18" charset="0"/>
                                    </a:rPr>
                                    <m:t>1</m:t>
                                  </m:r>
                                </m:sub>
                              </m:sSub>
                            </m:e>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r>
                                    <a:rPr lang="en-US" sz="2000" b="0" i="1" smtClean="0">
                                      <a:latin typeface="Cambria Math" panose="02040503050406030204" pitchFamily="18" charset="0"/>
                                    </a:rPr>
                                    <m:t>2</m:t>
                                  </m:r>
                                </m:sub>
                              </m:sSub>
                            </m:e>
                          </m:mr>
                        </m:m>
                      </m:e>
                    </m:d>
                  </m:oMath>
                </a14:m>
                <a:endParaRPr lang="en-US" sz="2000" dirty="0"/>
              </a:p>
            </p:txBody>
          </p:sp>
        </mc:Choice>
        <mc:Fallback xmlns="">
          <p:sp>
            <p:nvSpPr>
              <p:cNvPr id="35" name="TextBox 34">
                <a:extLst>
                  <a:ext uri="{FF2B5EF4-FFF2-40B4-BE49-F238E27FC236}">
                    <a16:creationId xmlns:a16="http://schemas.microsoft.com/office/drawing/2014/main" id="{2E6F7B82-ED21-43CD-873C-72B948B086A6}"/>
                  </a:ext>
                </a:extLst>
              </p:cNvPr>
              <p:cNvSpPr txBox="1">
                <a:spLocks noRot="1" noChangeAspect="1" noMove="1" noResize="1" noEditPoints="1" noAdjustHandles="1" noChangeArrowheads="1" noChangeShapeType="1" noTextEdit="1"/>
              </p:cNvSpPr>
              <p:nvPr/>
            </p:nvSpPr>
            <p:spPr>
              <a:xfrm>
                <a:off x="5774352" y="3925801"/>
                <a:ext cx="3240360" cy="461665"/>
              </a:xfrm>
              <a:prstGeom prst="rect">
                <a:avLst/>
              </a:prstGeom>
              <a:blipFill>
                <a:blip r:embed="rId6"/>
                <a:stretch>
                  <a:fillRect l="-282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1B6EB87-1EB8-4CB0-ADF1-3698188D70B5}"/>
                  </a:ext>
                </a:extLst>
              </p:cNvPr>
              <p:cNvSpPr txBox="1"/>
              <p:nvPr/>
            </p:nvSpPr>
            <p:spPr>
              <a:xfrm>
                <a:off x="4453136" y="5171356"/>
                <a:ext cx="5746924" cy="468654"/>
              </a:xfrm>
              <a:prstGeom prst="rect">
                <a:avLst/>
              </a:prstGeom>
              <a:noFill/>
            </p:spPr>
            <p:txBody>
              <a:bodyPr wrap="square" rtlCol="0">
                <a:spAutoFit/>
              </a:bodyPr>
              <a:lstStyle/>
              <a:p>
                <a:r>
                  <a:rPr lang="en-US" sz="2400" dirty="0"/>
                  <a:t>Features: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r>
                                    <a:rPr lang="en-US" sz="2000" i="1">
                                      <a:latin typeface="Cambria Math" panose="02040503050406030204" pitchFamily="18" charset="0"/>
                                    </a:rPr>
                                    <m:t>2</m:t>
                                  </m:r>
                                </m:sub>
                              </m:sSub>
                            </m:e>
                            <m:e>
                              <m:m>
                                <m:mPr>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r>
                                          <a:rPr lang="en-US" sz="2000" i="1">
                                            <a:latin typeface="Cambria Math" panose="02040503050406030204" pitchFamily="18" charset="0"/>
                                          </a:rPr>
                                          <m:t>1</m:t>
                                        </m:r>
                                      </m:sub>
                                    </m:sSub>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r>
                                          <a:rPr lang="en-US" sz="2000" i="1">
                                            <a:latin typeface="Cambria Math" panose="02040503050406030204" pitchFamily="18" charset="0"/>
                                          </a:rPr>
                                          <m:t>2</m:t>
                                        </m:r>
                                      </m:sub>
                                    </m:sSub>
                                  </m:e>
                                  <m:e>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e>
                                  <m:e>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e>
                                </m:mr>
                              </m:m>
                            </m:e>
                          </m:mr>
                        </m:m>
                      </m:e>
                    </m:d>
                  </m:oMath>
                </a14:m>
                <a:endParaRPr lang="en-US" sz="2000" dirty="0"/>
              </a:p>
            </p:txBody>
          </p:sp>
        </mc:Choice>
        <mc:Fallback xmlns="">
          <p:sp>
            <p:nvSpPr>
              <p:cNvPr id="42" name="TextBox 41">
                <a:extLst>
                  <a:ext uri="{FF2B5EF4-FFF2-40B4-BE49-F238E27FC236}">
                    <a16:creationId xmlns:a16="http://schemas.microsoft.com/office/drawing/2014/main" id="{51B6EB87-1EB8-4CB0-ADF1-3698188D70B5}"/>
                  </a:ext>
                </a:extLst>
              </p:cNvPr>
              <p:cNvSpPr txBox="1">
                <a:spLocks noRot="1" noChangeAspect="1" noMove="1" noResize="1" noEditPoints="1" noAdjustHandles="1" noChangeArrowheads="1" noChangeShapeType="1" noTextEdit="1"/>
              </p:cNvSpPr>
              <p:nvPr/>
            </p:nvSpPr>
            <p:spPr>
              <a:xfrm>
                <a:off x="4453136" y="5171356"/>
                <a:ext cx="5746924" cy="468654"/>
              </a:xfrm>
              <a:prstGeom prst="rect">
                <a:avLst/>
              </a:prstGeom>
              <a:blipFill>
                <a:blip r:embed="rId7"/>
                <a:stretch>
                  <a:fillRect l="-1699" t="-10390" b="-27273"/>
                </a:stretch>
              </a:blipFill>
            </p:spPr>
            <p:txBody>
              <a:bodyPr/>
              <a:lstStyle/>
              <a:p>
                <a:r>
                  <a:rPr lang="en-US">
                    <a:noFill/>
                  </a:rPr>
                  <a:t> </a:t>
                </a:r>
              </a:p>
            </p:txBody>
          </p:sp>
        </mc:Fallback>
      </mc:AlternateContent>
      <p:sp>
        <p:nvSpPr>
          <p:cNvPr id="43" name="向下箭號 36">
            <a:extLst>
              <a:ext uri="{FF2B5EF4-FFF2-40B4-BE49-F238E27FC236}">
                <a16:creationId xmlns:a16="http://schemas.microsoft.com/office/drawing/2014/main" id="{146EBA61-298C-4631-BC24-E3AE19DC5FB5}"/>
              </a:ext>
            </a:extLst>
          </p:cNvPr>
          <p:cNvSpPr/>
          <p:nvPr/>
        </p:nvSpPr>
        <p:spPr>
          <a:xfrm>
            <a:off x="6545642" y="5999950"/>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9FE427C-2134-4EEB-B7F1-DE7A36233028}"/>
                  </a:ext>
                </a:extLst>
              </p:cNvPr>
              <p:cNvSpPr txBox="1"/>
              <p:nvPr/>
            </p:nvSpPr>
            <p:spPr>
              <a:xfrm>
                <a:off x="5260717" y="6736903"/>
                <a:ext cx="3865995" cy="461665"/>
              </a:xfrm>
              <a:prstGeom prst="rect">
                <a:avLst/>
              </a:prstGeom>
              <a:noFill/>
            </p:spPr>
            <p:txBody>
              <a:bodyPr wrap="square" rtlCol="0">
                <a:spAutoFit/>
              </a:bodyPr>
              <a:lstStyle/>
              <a:p>
                <a:r>
                  <a:rPr lang="en-US" sz="2400" dirty="0"/>
                  <a:t>Outputs: </a:t>
                </a:r>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r>
                          <a:rPr lang="en-US" sz="2000" b="0" i="1" smtClean="0">
                            <a:latin typeface="Cambria Math" panose="02040503050406030204" pitchFamily="18" charset="0"/>
                          </a:rPr>
                          <m:t>𝑊</m:t>
                        </m:r>
                        <m:r>
                          <a:rPr lang="en-US" sz="2000" b="0" i="1" smtClean="0">
                            <a:latin typeface="Cambria Math" panose="02040503050406030204" pitchFamily="18" charset="0"/>
                          </a:rPr>
                          <m:t>, </m:t>
                        </m:r>
                        <m:r>
                          <a:rPr lang="en-US" sz="2000" b="0" i="1" smtClean="0">
                            <a:latin typeface="Cambria Math" panose="02040503050406030204" pitchFamily="18" charset="0"/>
                          </a:rPr>
                          <m:t>𝑏</m:t>
                        </m:r>
                      </m:e>
                    </m:d>
                    <m:r>
                      <a:rPr lang="en-US" sz="2000" b="0" i="1" smtClean="0">
                        <a:latin typeface="Cambria Math" panose="02040503050406030204" pitchFamily="18" charset="0"/>
                      </a:rPr>
                      <m:t>=</m:t>
                    </m:r>
                    <m:r>
                      <a:rPr lang="en-US" sz="2000" b="0" i="1" smtClean="0">
                        <a:latin typeface="Cambria Math" panose="02040503050406030204" pitchFamily="18" charset="0"/>
                      </a:rPr>
                      <m:t>𝑊</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m:t>
                        </m:r>
                      </m:sub>
                    </m:sSub>
                    <m:r>
                      <a:rPr lang="en-US" sz="2000" b="0" i="0" smtClean="0">
                        <a:latin typeface="Cambria Math" panose="02040503050406030204" pitchFamily="18" charset="0"/>
                      </a:rPr>
                      <m:t>+</m:t>
                    </m:r>
                    <m:r>
                      <a:rPr lang="en-US" sz="2000" b="0" i="1" smtClean="0">
                        <a:latin typeface="Cambria Math" panose="02040503050406030204" pitchFamily="18" charset="0"/>
                      </a:rPr>
                      <m:t>𝑏</m:t>
                    </m:r>
                  </m:oMath>
                </a14:m>
                <a:endParaRPr lang="en-US" sz="2000" i="1" dirty="0"/>
              </a:p>
            </p:txBody>
          </p:sp>
        </mc:Choice>
        <mc:Fallback xmlns="">
          <p:sp>
            <p:nvSpPr>
              <p:cNvPr id="44" name="TextBox 43">
                <a:extLst>
                  <a:ext uri="{FF2B5EF4-FFF2-40B4-BE49-F238E27FC236}">
                    <a16:creationId xmlns:a16="http://schemas.microsoft.com/office/drawing/2014/main" id="{F9FE427C-2134-4EEB-B7F1-DE7A36233028}"/>
                  </a:ext>
                </a:extLst>
              </p:cNvPr>
              <p:cNvSpPr txBox="1">
                <a:spLocks noRot="1" noChangeAspect="1" noMove="1" noResize="1" noEditPoints="1" noAdjustHandles="1" noChangeArrowheads="1" noChangeShapeType="1" noTextEdit="1"/>
              </p:cNvSpPr>
              <p:nvPr/>
            </p:nvSpPr>
            <p:spPr>
              <a:xfrm>
                <a:off x="5260717" y="6736903"/>
                <a:ext cx="3865995" cy="461665"/>
              </a:xfrm>
              <a:prstGeom prst="rect">
                <a:avLst/>
              </a:prstGeom>
              <a:blipFill>
                <a:blip r:embed="rId8"/>
                <a:stretch>
                  <a:fillRect l="-2524"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13064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Support Vector Machines</a:t>
            </a:r>
          </a:p>
        </p:txBody>
      </p:sp>
      <p:sp>
        <p:nvSpPr>
          <p:cNvPr id="3" name="Content Placeholder 2"/>
          <p:cNvSpPr>
            <a:spLocks noGrp="1"/>
          </p:cNvSpPr>
          <p:nvPr>
            <p:ph idx="1"/>
          </p:nvPr>
        </p:nvSpPr>
        <p:spPr/>
        <p:txBody>
          <a:bodyPr/>
          <a:lstStyle/>
          <a:p>
            <a:r>
              <a:rPr lang="en-US" b="1" i="1" dirty="0">
                <a:solidFill>
                  <a:srgbClr val="0070C0"/>
                </a:solidFill>
              </a:rPr>
              <a:t>Non-linear SVM</a:t>
            </a:r>
            <a:endParaRPr lang="en-US" dirty="0"/>
          </a:p>
          <a:p>
            <a:pPr lvl="1"/>
            <a:r>
              <a:rPr lang="en-US" dirty="0"/>
              <a:t>The original input space is mapped to a higher-dimensional feature space where the training set is linearly separable</a:t>
            </a:r>
          </a:p>
          <a:p>
            <a:pPr lvl="1"/>
            <a:r>
              <a:rPr lang="en-US" dirty="0"/>
              <a:t>Define a non-linear kernel function to calculate a non-linear decision boundary in the original feature space</a:t>
            </a:r>
          </a:p>
          <a:p>
            <a:endParaRPr lang="en-US" dirty="0"/>
          </a:p>
        </p:txBody>
      </p:sp>
      <p:sp>
        <p:nvSpPr>
          <p:cNvPr id="4" name="Line 4"/>
          <p:cNvSpPr>
            <a:spLocks noChangeShapeType="1"/>
          </p:cNvSpPr>
          <p:nvPr/>
        </p:nvSpPr>
        <p:spPr bwMode="auto">
          <a:xfrm flipV="1">
            <a:off x="2703636" y="4262834"/>
            <a:ext cx="0" cy="30416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Line 5"/>
          <p:cNvSpPr>
            <a:spLocks noChangeShapeType="1"/>
          </p:cNvSpPr>
          <p:nvPr/>
        </p:nvSpPr>
        <p:spPr bwMode="auto">
          <a:xfrm flipV="1">
            <a:off x="1082799" y="5874147"/>
            <a:ext cx="33194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AutoShape 6"/>
          <p:cNvSpPr>
            <a:spLocks noChangeArrowheads="1"/>
          </p:cNvSpPr>
          <p:nvPr/>
        </p:nvSpPr>
        <p:spPr bwMode="auto">
          <a:xfrm>
            <a:off x="2733799" y="5094684"/>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7" name="AutoShape 7"/>
          <p:cNvSpPr>
            <a:spLocks noChangeArrowheads="1"/>
          </p:cNvSpPr>
          <p:nvPr/>
        </p:nvSpPr>
        <p:spPr bwMode="auto">
          <a:xfrm>
            <a:off x="2159124" y="54518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8" name="AutoShape 8"/>
          <p:cNvSpPr>
            <a:spLocks noChangeArrowheads="1"/>
          </p:cNvSpPr>
          <p:nvPr/>
        </p:nvSpPr>
        <p:spPr bwMode="auto">
          <a:xfrm>
            <a:off x="2311524" y="59979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9" name="AutoShape 9"/>
          <p:cNvSpPr>
            <a:spLocks noChangeArrowheads="1"/>
          </p:cNvSpPr>
          <p:nvPr/>
        </p:nvSpPr>
        <p:spPr bwMode="auto">
          <a:xfrm>
            <a:off x="2844924" y="647422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0" name="AutoShape 10"/>
          <p:cNvSpPr>
            <a:spLocks noChangeArrowheads="1"/>
          </p:cNvSpPr>
          <p:nvPr/>
        </p:nvSpPr>
        <p:spPr bwMode="auto">
          <a:xfrm>
            <a:off x="2425824" y="514072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1" name="AutoShape 11"/>
          <p:cNvSpPr>
            <a:spLocks noChangeArrowheads="1"/>
          </p:cNvSpPr>
          <p:nvPr/>
        </p:nvSpPr>
        <p:spPr bwMode="auto">
          <a:xfrm>
            <a:off x="1930524" y="57693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2" name="AutoShape 12"/>
          <p:cNvSpPr>
            <a:spLocks noChangeArrowheads="1"/>
          </p:cNvSpPr>
          <p:nvPr/>
        </p:nvSpPr>
        <p:spPr bwMode="auto">
          <a:xfrm>
            <a:off x="2349624" y="651232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3" name="AutoShape 13"/>
          <p:cNvSpPr>
            <a:spLocks noChangeArrowheads="1"/>
          </p:cNvSpPr>
          <p:nvPr/>
        </p:nvSpPr>
        <p:spPr bwMode="auto">
          <a:xfrm>
            <a:off x="2844924" y="55407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4" name="AutoShape 14"/>
          <p:cNvSpPr>
            <a:spLocks noChangeArrowheads="1"/>
          </p:cNvSpPr>
          <p:nvPr/>
        </p:nvSpPr>
        <p:spPr bwMode="auto">
          <a:xfrm>
            <a:off x="3746624" y="55280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5" name="AutoShape 15"/>
          <p:cNvSpPr>
            <a:spLocks noChangeArrowheads="1"/>
          </p:cNvSpPr>
          <p:nvPr/>
        </p:nvSpPr>
        <p:spPr bwMode="auto">
          <a:xfrm>
            <a:off x="3606924" y="67409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6" name="AutoShape 16"/>
          <p:cNvSpPr>
            <a:spLocks noChangeArrowheads="1"/>
          </p:cNvSpPr>
          <p:nvPr/>
        </p:nvSpPr>
        <p:spPr bwMode="auto">
          <a:xfrm>
            <a:off x="1359024" y="56550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7" name="AutoShape 17"/>
          <p:cNvSpPr>
            <a:spLocks noChangeArrowheads="1"/>
          </p:cNvSpPr>
          <p:nvPr/>
        </p:nvSpPr>
        <p:spPr bwMode="auto">
          <a:xfrm>
            <a:off x="2870324" y="71092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8" name="AutoShape 18"/>
          <p:cNvSpPr>
            <a:spLocks noChangeArrowheads="1"/>
          </p:cNvSpPr>
          <p:nvPr/>
        </p:nvSpPr>
        <p:spPr bwMode="auto">
          <a:xfrm>
            <a:off x="3835524" y="62646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19" name="AutoShape 19"/>
          <p:cNvSpPr>
            <a:spLocks noChangeArrowheads="1"/>
          </p:cNvSpPr>
          <p:nvPr/>
        </p:nvSpPr>
        <p:spPr bwMode="auto">
          <a:xfrm>
            <a:off x="1898774" y="68044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0" name="AutoShape 20"/>
          <p:cNvSpPr>
            <a:spLocks noChangeArrowheads="1"/>
          </p:cNvSpPr>
          <p:nvPr/>
        </p:nvSpPr>
        <p:spPr bwMode="auto">
          <a:xfrm>
            <a:off x="1587624" y="63218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1" name="AutoShape 21"/>
          <p:cNvSpPr>
            <a:spLocks noChangeArrowheads="1"/>
          </p:cNvSpPr>
          <p:nvPr/>
        </p:nvSpPr>
        <p:spPr bwMode="auto">
          <a:xfrm>
            <a:off x="1644774" y="47978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2" name="AutoShape 22"/>
          <p:cNvSpPr>
            <a:spLocks noChangeArrowheads="1"/>
          </p:cNvSpPr>
          <p:nvPr/>
        </p:nvSpPr>
        <p:spPr bwMode="auto">
          <a:xfrm>
            <a:off x="3140199" y="5932884"/>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3" name="AutoShape 23"/>
          <p:cNvSpPr>
            <a:spLocks noChangeArrowheads="1"/>
          </p:cNvSpPr>
          <p:nvPr/>
        </p:nvSpPr>
        <p:spPr bwMode="auto">
          <a:xfrm>
            <a:off x="2759199" y="6066234"/>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4" name="AutoShape 24"/>
          <p:cNvSpPr>
            <a:spLocks noChangeArrowheads="1"/>
          </p:cNvSpPr>
          <p:nvPr/>
        </p:nvSpPr>
        <p:spPr bwMode="auto">
          <a:xfrm>
            <a:off x="3044949" y="4827984"/>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5" name="Oval 25"/>
          <p:cNvSpPr>
            <a:spLocks noChangeArrowheads="1"/>
          </p:cNvSpPr>
          <p:nvPr/>
        </p:nvSpPr>
        <p:spPr bwMode="auto">
          <a:xfrm>
            <a:off x="1749549" y="4913709"/>
            <a:ext cx="1885950" cy="1905000"/>
          </a:xfrm>
          <a:prstGeom prst="ellipse">
            <a:avLst/>
          </a:prstGeom>
          <a:noFill/>
          <a:ln w="15875" algn="ctr">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6" name="AutoShape 26"/>
          <p:cNvSpPr>
            <a:spLocks noChangeArrowheads="1"/>
          </p:cNvSpPr>
          <p:nvPr/>
        </p:nvSpPr>
        <p:spPr bwMode="auto">
          <a:xfrm>
            <a:off x="1797174" y="49502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7" name="AutoShape 27"/>
          <p:cNvSpPr>
            <a:spLocks noChangeArrowheads="1"/>
          </p:cNvSpPr>
          <p:nvPr/>
        </p:nvSpPr>
        <p:spPr bwMode="auto">
          <a:xfrm>
            <a:off x="3721224" y="49311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28" name="Line 28"/>
          <p:cNvSpPr>
            <a:spLocks noChangeShapeType="1"/>
          </p:cNvSpPr>
          <p:nvPr/>
        </p:nvSpPr>
        <p:spPr bwMode="auto">
          <a:xfrm flipH="1" flipV="1">
            <a:off x="6742236" y="4015184"/>
            <a:ext cx="0" cy="20701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29"/>
          <p:cNvSpPr>
            <a:spLocks noChangeShapeType="1"/>
          </p:cNvSpPr>
          <p:nvPr/>
        </p:nvSpPr>
        <p:spPr bwMode="auto">
          <a:xfrm>
            <a:off x="6712074" y="6102747"/>
            <a:ext cx="234791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AutoShape 30"/>
          <p:cNvSpPr>
            <a:spLocks noChangeArrowheads="1"/>
          </p:cNvSpPr>
          <p:nvPr/>
        </p:nvSpPr>
        <p:spPr bwMode="auto">
          <a:xfrm>
            <a:off x="7010524" y="5466159"/>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1" name="AutoShape 31"/>
          <p:cNvSpPr>
            <a:spLocks noChangeArrowheads="1"/>
          </p:cNvSpPr>
          <p:nvPr/>
        </p:nvSpPr>
        <p:spPr bwMode="auto">
          <a:xfrm>
            <a:off x="6435849" y="5823347"/>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2" name="AutoShape 32"/>
          <p:cNvSpPr>
            <a:spLocks noChangeArrowheads="1"/>
          </p:cNvSpPr>
          <p:nvPr/>
        </p:nvSpPr>
        <p:spPr bwMode="auto">
          <a:xfrm>
            <a:off x="6816849" y="63789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3" name="AutoShape 33"/>
          <p:cNvSpPr>
            <a:spLocks noChangeArrowheads="1"/>
          </p:cNvSpPr>
          <p:nvPr/>
        </p:nvSpPr>
        <p:spPr bwMode="auto">
          <a:xfrm>
            <a:off x="7635999" y="63789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4" name="AutoShape 34"/>
          <p:cNvSpPr>
            <a:spLocks noChangeArrowheads="1"/>
          </p:cNvSpPr>
          <p:nvPr/>
        </p:nvSpPr>
        <p:spPr bwMode="auto">
          <a:xfrm>
            <a:off x="6702549" y="5512197"/>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5" name="AutoShape 35"/>
          <p:cNvSpPr>
            <a:spLocks noChangeArrowheads="1"/>
          </p:cNvSpPr>
          <p:nvPr/>
        </p:nvSpPr>
        <p:spPr bwMode="auto">
          <a:xfrm>
            <a:off x="6912099" y="578842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6" name="AutoShape 36"/>
          <p:cNvSpPr>
            <a:spLocks noChangeArrowheads="1"/>
          </p:cNvSpPr>
          <p:nvPr/>
        </p:nvSpPr>
        <p:spPr bwMode="auto">
          <a:xfrm>
            <a:off x="7140699" y="6417072"/>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7" name="AutoShape 37"/>
          <p:cNvSpPr>
            <a:spLocks noChangeArrowheads="1"/>
          </p:cNvSpPr>
          <p:nvPr/>
        </p:nvSpPr>
        <p:spPr bwMode="auto">
          <a:xfrm>
            <a:off x="7121649" y="5912247"/>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8" name="AutoShape 38"/>
          <p:cNvSpPr>
            <a:spLocks noChangeArrowheads="1"/>
          </p:cNvSpPr>
          <p:nvPr/>
        </p:nvSpPr>
        <p:spPr bwMode="auto">
          <a:xfrm>
            <a:off x="8728199" y="55471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39" name="AutoShape 39"/>
          <p:cNvSpPr>
            <a:spLocks noChangeArrowheads="1"/>
          </p:cNvSpPr>
          <p:nvPr/>
        </p:nvSpPr>
        <p:spPr bwMode="auto">
          <a:xfrm>
            <a:off x="8588499" y="67599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0" name="AutoShape 40"/>
          <p:cNvSpPr>
            <a:spLocks noChangeArrowheads="1"/>
          </p:cNvSpPr>
          <p:nvPr/>
        </p:nvSpPr>
        <p:spPr bwMode="auto">
          <a:xfrm>
            <a:off x="8112249" y="45120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1" name="AutoShape 41"/>
          <p:cNvSpPr>
            <a:spLocks noChangeArrowheads="1"/>
          </p:cNvSpPr>
          <p:nvPr/>
        </p:nvSpPr>
        <p:spPr bwMode="auto">
          <a:xfrm>
            <a:off x="8118599" y="57757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2" name="AutoShape 42"/>
          <p:cNvSpPr>
            <a:spLocks noChangeArrowheads="1"/>
          </p:cNvSpPr>
          <p:nvPr/>
        </p:nvSpPr>
        <p:spPr bwMode="auto">
          <a:xfrm>
            <a:off x="8817099" y="62837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3" name="AutoShape 43"/>
          <p:cNvSpPr>
            <a:spLocks noChangeArrowheads="1"/>
          </p:cNvSpPr>
          <p:nvPr/>
        </p:nvSpPr>
        <p:spPr bwMode="auto">
          <a:xfrm>
            <a:off x="7642349" y="52232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4" name="AutoShape 44"/>
          <p:cNvSpPr>
            <a:spLocks noChangeArrowheads="1"/>
          </p:cNvSpPr>
          <p:nvPr/>
        </p:nvSpPr>
        <p:spPr bwMode="auto">
          <a:xfrm>
            <a:off x="8245599" y="645517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5" name="AutoShape 45"/>
          <p:cNvSpPr>
            <a:spLocks noChangeArrowheads="1"/>
          </p:cNvSpPr>
          <p:nvPr/>
        </p:nvSpPr>
        <p:spPr bwMode="auto">
          <a:xfrm>
            <a:off x="8036049" y="47216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6" name="AutoShape 46"/>
          <p:cNvSpPr>
            <a:spLocks noChangeArrowheads="1"/>
          </p:cNvSpPr>
          <p:nvPr/>
        </p:nvSpPr>
        <p:spPr bwMode="auto">
          <a:xfrm>
            <a:off x="6645399" y="6228159"/>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7" name="AutoShape 47"/>
          <p:cNvSpPr>
            <a:spLocks noChangeArrowheads="1"/>
          </p:cNvSpPr>
          <p:nvPr/>
        </p:nvSpPr>
        <p:spPr bwMode="auto">
          <a:xfrm>
            <a:off x="6264399" y="6361509"/>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8" name="AutoShape 48"/>
          <p:cNvSpPr>
            <a:spLocks noChangeArrowheads="1"/>
          </p:cNvSpPr>
          <p:nvPr/>
        </p:nvSpPr>
        <p:spPr bwMode="auto">
          <a:xfrm>
            <a:off x="8026524" y="4847034"/>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49" name="AutoShape 49"/>
          <p:cNvSpPr>
            <a:spLocks noChangeArrowheads="1"/>
          </p:cNvSpPr>
          <p:nvPr/>
        </p:nvSpPr>
        <p:spPr bwMode="auto">
          <a:xfrm>
            <a:off x="7578849" y="43787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50" name="AutoShape 50"/>
          <p:cNvSpPr>
            <a:spLocks noChangeArrowheads="1"/>
          </p:cNvSpPr>
          <p:nvPr/>
        </p:nvSpPr>
        <p:spPr bwMode="auto">
          <a:xfrm>
            <a:off x="8702799" y="4950222"/>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p:sp>
        <p:nvSpPr>
          <p:cNvPr id="51" name="Line 51"/>
          <p:cNvSpPr>
            <a:spLocks noChangeShapeType="1"/>
          </p:cNvSpPr>
          <p:nvPr/>
        </p:nvSpPr>
        <p:spPr bwMode="auto">
          <a:xfrm flipH="1">
            <a:off x="5494461" y="6104334"/>
            <a:ext cx="1238250" cy="996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Line 52"/>
          <p:cNvSpPr>
            <a:spLocks noChangeShapeType="1"/>
          </p:cNvSpPr>
          <p:nvPr/>
        </p:nvSpPr>
        <p:spPr bwMode="auto">
          <a:xfrm>
            <a:off x="6731124" y="4751784"/>
            <a:ext cx="1447800" cy="1333500"/>
          </a:xfrm>
          <a:prstGeom prst="line">
            <a:avLst/>
          </a:prstGeom>
          <a:noFill/>
          <a:ln w="158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53"/>
          <p:cNvSpPr>
            <a:spLocks noChangeShapeType="1"/>
          </p:cNvSpPr>
          <p:nvPr/>
        </p:nvSpPr>
        <p:spPr bwMode="auto">
          <a:xfrm flipV="1">
            <a:off x="6959724" y="6123384"/>
            <a:ext cx="1219200" cy="1219200"/>
          </a:xfrm>
          <a:prstGeom prst="line">
            <a:avLst/>
          </a:prstGeom>
          <a:noFill/>
          <a:ln w="158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54"/>
          <p:cNvSpPr>
            <a:spLocks noChangeShapeType="1"/>
          </p:cNvSpPr>
          <p:nvPr/>
        </p:nvSpPr>
        <p:spPr bwMode="auto">
          <a:xfrm flipV="1">
            <a:off x="5264274" y="4789884"/>
            <a:ext cx="1466850" cy="838200"/>
          </a:xfrm>
          <a:prstGeom prst="line">
            <a:avLst/>
          </a:prstGeom>
          <a:noFill/>
          <a:ln w="158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55"/>
          <p:cNvSpPr>
            <a:spLocks noChangeShapeType="1"/>
          </p:cNvSpPr>
          <p:nvPr/>
        </p:nvSpPr>
        <p:spPr bwMode="auto">
          <a:xfrm>
            <a:off x="5245224" y="5628084"/>
            <a:ext cx="1714500" cy="1695450"/>
          </a:xfrm>
          <a:prstGeom prst="line">
            <a:avLst/>
          </a:prstGeom>
          <a:noFill/>
          <a:ln w="158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AutoShape 56"/>
          <p:cNvSpPr>
            <a:spLocks noChangeArrowheads="1"/>
          </p:cNvSpPr>
          <p:nvPr/>
        </p:nvSpPr>
        <p:spPr bwMode="auto">
          <a:xfrm>
            <a:off x="4187097" y="4267597"/>
            <a:ext cx="1638300" cy="457200"/>
          </a:xfrm>
          <a:prstGeom prst="curvedDownArrow">
            <a:avLst>
              <a:gd name="adj1" fmla="val 71667"/>
              <a:gd name="adj2" fmla="val 143333"/>
              <a:gd name="adj3" fmla="val 33333"/>
            </a:avLst>
          </a:prstGeom>
          <a:solidFill>
            <a:srgbClr val="008000"/>
          </a:solidFill>
          <a:ln w="9525">
            <a:solidFill>
              <a:srgbClr val="008000"/>
            </a:solidFill>
            <a:miter lim="800000"/>
            <a:headEnd/>
            <a:tailEnd/>
          </a:ln>
        </p:spPr>
        <p:txBody>
          <a:bodyPr wrap="none" anchor="ct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en-US" altLang="en-US" sz="2400">
              <a:solidFill>
                <a:srgbClr val="000000"/>
              </a:solidFill>
            </a:endParaRPr>
          </a:p>
        </p:txBody>
      </p:sp>
      <mc:AlternateContent xmlns:mc="http://schemas.openxmlformats.org/markup-compatibility/2006" xmlns:a14="http://schemas.microsoft.com/office/drawing/2010/main">
        <mc:Choice Requires="a14">
          <p:sp>
            <p:nvSpPr>
              <p:cNvPr id="57" name="Text Box 57"/>
              <p:cNvSpPr txBox="1">
                <a:spLocks noChangeArrowheads="1"/>
              </p:cNvSpPr>
              <p:nvPr/>
            </p:nvSpPr>
            <p:spPr bwMode="auto">
              <a:xfrm>
                <a:off x="4001959" y="4735412"/>
                <a:ext cx="1905000" cy="46166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m:rPr>
                          <m:sty m:val="p"/>
                        </m:rPr>
                        <a:rPr lang="el-GR" altLang="en-US" sz="24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Φ</m:t>
                      </m:r>
                      <m: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𝑥</m:t>
                      </m:r>
                      <m: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𝜙</m:t>
                      </m:r>
                      <m:d>
                        <m:dPr>
                          <m:ctrlP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𝑥</m:t>
                          </m:r>
                        </m:e>
                      </m:d>
                    </m:oMath>
                  </m:oMathPara>
                </a14:m>
                <a:endParaRPr lang="en-US" altLang="zh-CN" sz="2400" dirty="0">
                  <a:solidFill>
                    <a:srgbClr val="000000"/>
                  </a:solidFill>
                  <a:latin typeface="+mn-lt"/>
                  <a:ea typeface="宋体" panose="02010600030101010101" pitchFamily="2" charset="-122"/>
                  <a:cs typeface="Times New Roman" panose="02020603050405020304" pitchFamily="18" charset="0"/>
                </a:endParaRPr>
              </a:p>
            </p:txBody>
          </p:sp>
        </mc:Choice>
        <mc:Fallback xmlns="">
          <p:sp>
            <p:nvSpPr>
              <p:cNvPr id="57" name="Text Box 57"/>
              <p:cNvSpPr txBox="1">
                <a:spLocks noRot="1" noChangeAspect="1" noMove="1" noResize="1" noEditPoints="1" noAdjustHandles="1" noChangeArrowheads="1" noChangeShapeType="1" noTextEdit="1"/>
              </p:cNvSpPr>
              <p:nvPr/>
            </p:nvSpPr>
            <p:spPr bwMode="auto">
              <a:xfrm>
                <a:off x="4001959" y="4735412"/>
                <a:ext cx="1905000" cy="461665"/>
              </a:xfrm>
              <a:prstGeom prst="rect">
                <a:avLst/>
              </a:prstGeom>
              <a:blipFill>
                <a:blip r:embed="rId3"/>
                <a:stretch>
                  <a:fillRect b="-157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sp>
        <p:nvSpPr>
          <p:cNvPr id="59" name="TextBox 58">
            <a:extLst>
              <a:ext uri="{FF2B5EF4-FFF2-40B4-BE49-F238E27FC236}">
                <a16:creationId xmlns:a16="http://schemas.microsoft.com/office/drawing/2014/main" id="{E4A01703-4EC5-4F35-9B49-53630A83E9AF}"/>
              </a:ext>
            </a:extLst>
          </p:cNvPr>
          <p:cNvSpPr txBox="1"/>
          <p:nvPr/>
        </p:nvSpPr>
        <p:spPr>
          <a:xfrm>
            <a:off x="1716832" y="7526179"/>
            <a:ext cx="6912768" cy="246221"/>
          </a:xfrm>
          <a:prstGeom prst="rect">
            <a:avLst/>
          </a:prstGeom>
          <a:noFill/>
        </p:spPr>
        <p:txBody>
          <a:bodyPr wrap="square" rtlCol="0">
            <a:spAutoFit/>
          </a:bodyPr>
          <a:lstStyle/>
          <a:p>
            <a:pPr algn="ctr"/>
            <a:r>
              <a:rPr lang="en-US" sz="1000" dirty="0"/>
              <a:t>Picture from: James Hays – Machine Learning Overview</a:t>
            </a:r>
          </a:p>
        </p:txBody>
      </p:sp>
    </p:spTree>
    <p:extLst>
      <p:ext uri="{BB962C8B-B14F-4D97-AF65-F5344CB8AC3E}">
        <p14:creationId xmlns:p14="http://schemas.microsoft.com/office/powerpoint/2010/main" val="386780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1CD3-477C-42F4-87C6-FC00507EFC97}"/>
              </a:ext>
            </a:extLst>
          </p:cNvPr>
          <p:cNvSpPr>
            <a:spLocks noGrp="1"/>
          </p:cNvSpPr>
          <p:nvPr>
            <p:ph type="title"/>
          </p:nvPr>
        </p:nvSpPr>
        <p:spPr/>
        <p:txBody>
          <a:bodyPr/>
          <a:lstStyle/>
          <a:p>
            <a:r>
              <a:rPr lang="en-US" dirty="0"/>
              <a:t>Binary vs Multi-class Classification</a:t>
            </a:r>
          </a:p>
        </p:txBody>
      </p:sp>
      <p:sp>
        <p:nvSpPr>
          <p:cNvPr id="3" name="Content Placeholder 2">
            <a:extLst>
              <a:ext uri="{FF2B5EF4-FFF2-40B4-BE49-F238E27FC236}">
                <a16:creationId xmlns:a16="http://schemas.microsoft.com/office/drawing/2014/main" id="{DEF60A17-2343-414F-B1C6-5AD29DC899D7}"/>
              </a:ext>
            </a:extLst>
          </p:cNvPr>
          <p:cNvSpPr>
            <a:spLocks noGrp="1"/>
          </p:cNvSpPr>
          <p:nvPr>
            <p:ph idx="1"/>
          </p:nvPr>
        </p:nvSpPr>
        <p:spPr>
          <a:xfrm>
            <a:off x="276673" y="2090803"/>
            <a:ext cx="9649071" cy="5367667"/>
          </a:xfrm>
        </p:spPr>
        <p:txBody>
          <a:bodyPr/>
          <a:lstStyle/>
          <a:p>
            <a:r>
              <a:rPr lang="en-US" dirty="0"/>
              <a:t>A problem with only 2 classes is referred to as </a:t>
            </a:r>
            <a:r>
              <a:rPr lang="en-US" b="1" i="1" dirty="0">
                <a:solidFill>
                  <a:srgbClr val="0070C0"/>
                </a:solidFill>
              </a:rPr>
              <a:t>binary classification</a:t>
            </a:r>
          </a:p>
          <a:p>
            <a:pPr lvl="1"/>
            <a:r>
              <a:rPr lang="en-US" dirty="0"/>
              <a:t>The output labels are 0 or 1</a:t>
            </a:r>
          </a:p>
          <a:p>
            <a:pPr lvl="1"/>
            <a:r>
              <a:rPr lang="en-US" dirty="0"/>
              <a:t>E.g., benign or malignant tumor, spam or no spam email</a:t>
            </a:r>
          </a:p>
          <a:p>
            <a:r>
              <a:rPr lang="en-US" dirty="0"/>
              <a:t>A problem with 3 or more classes is referred to as </a:t>
            </a:r>
            <a:r>
              <a:rPr lang="en-US" b="1" i="1" dirty="0">
                <a:solidFill>
                  <a:srgbClr val="0070C0"/>
                </a:solidFill>
              </a:rPr>
              <a:t>multi-class classification</a:t>
            </a:r>
          </a:p>
          <a:p>
            <a:endParaRPr lang="en-US" dirty="0"/>
          </a:p>
        </p:txBody>
      </p:sp>
      <p:pic>
        <p:nvPicPr>
          <p:cNvPr id="21506" name="Picture 2" descr="Tips and Tricks for Multi-Class Classification | by Mohammed Terry-Jack |  Medium">
            <a:extLst>
              <a:ext uri="{FF2B5EF4-FFF2-40B4-BE49-F238E27FC236}">
                <a16:creationId xmlns:a16="http://schemas.microsoft.com/office/drawing/2014/main" id="{0559D80D-7BCC-49D8-A3C4-D56C6E7C9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808" y="4318248"/>
            <a:ext cx="6707547"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08920" y="7386462"/>
            <a:ext cx="576064" cy="172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48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2736-E3F0-43EC-91AD-849D0D0E3257}"/>
              </a:ext>
            </a:extLst>
          </p:cNvPr>
          <p:cNvSpPr>
            <a:spLocks noGrp="1"/>
          </p:cNvSpPr>
          <p:nvPr>
            <p:ph type="title"/>
          </p:nvPr>
        </p:nvSpPr>
        <p:spPr/>
        <p:txBody>
          <a:bodyPr/>
          <a:lstStyle/>
          <a:p>
            <a:r>
              <a:rPr lang="en-US" dirty="0"/>
              <a:t>Binary vs Multi-class Classification</a:t>
            </a:r>
          </a:p>
        </p:txBody>
      </p:sp>
      <p:sp>
        <p:nvSpPr>
          <p:cNvPr id="3" name="Content Placeholder 2">
            <a:extLst>
              <a:ext uri="{FF2B5EF4-FFF2-40B4-BE49-F238E27FC236}">
                <a16:creationId xmlns:a16="http://schemas.microsoft.com/office/drawing/2014/main" id="{9CCEBD4F-74D5-4D76-A6A8-F52171BB35EE}"/>
              </a:ext>
            </a:extLst>
          </p:cNvPr>
          <p:cNvSpPr>
            <a:spLocks noGrp="1"/>
          </p:cNvSpPr>
          <p:nvPr>
            <p:ph idx="1"/>
          </p:nvPr>
        </p:nvSpPr>
        <p:spPr/>
        <p:txBody>
          <a:bodyPr/>
          <a:lstStyle/>
          <a:p>
            <a:r>
              <a:rPr lang="en-US" dirty="0"/>
              <a:t>Both the binary and multi-class classification problems can be linearly or non-linearly separated</a:t>
            </a:r>
          </a:p>
          <a:p>
            <a:pPr lvl="1"/>
            <a:r>
              <a:rPr lang="en-US" dirty="0"/>
              <a:t>Linearly and non-linearly separated data for binary classification problem</a:t>
            </a:r>
          </a:p>
        </p:txBody>
      </p:sp>
      <p:pic>
        <p:nvPicPr>
          <p:cNvPr id="4" name="Picture 3">
            <a:extLst>
              <a:ext uri="{FF2B5EF4-FFF2-40B4-BE49-F238E27FC236}">
                <a16:creationId xmlns:a16="http://schemas.microsoft.com/office/drawing/2014/main" id="{CA0F3E8D-515D-4C52-A047-61AF6F5E961B}"/>
              </a:ext>
            </a:extLst>
          </p:cNvPr>
          <p:cNvPicPr>
            <a:picLocks noChangeAspect="1"/>
          </p:cNvPicPr>
          <p:nvPr/>
        </p:nvPicPr>
        <p:blipFill>
          <a:blip r:embed="rId2"/>
          <a:stretch>
            <a:fillRect/>
          </a:stretch>
        </p:blipFill>
        <p:spPr>
          <a:xfrm>
            <a:off x="1014092" y="3670176"/>
            <a:ext cx="8030215" cy="3643603"/>
          </a:xfrm>
          <a:prstGeom prst="rect">
            <a:avLst/>
          </a:prstGeom>
        </p:spPr>
      </p:pic>
    </p:spTree>
    <p:extLst>
      <p:ext uri="{BB962C8B-B14F-4D97-AF65-F5344CB8AC3E}">
        <p14:creationId xmlns:p14="http://schemas.microsoft.com/office/powerpoint/2010/main" val="391739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t>Lecture 2</a:t>
            </a:r>
          </a:p>
        </p:txBody>
      </p:sp>
      <p:sp>
        <p:nvSpPr>
          <p:cNvPr id="19459" name="Content Placeholder 2"/>
          <p:cNvSpPr>
            <a:spLocks noGrp="1"/>
          </p:cNvSpPr>
          <p:nvPr>
            <p:ph idx="1"/>
          </p:nvPr>
        </p:nvSpPr>
        <p:spPr>
          <a:xfrm>
            <a:off x="420688" y="3454152"/>
            <a:ext cx="9145016" cy="1800200"/>
          </a:xfrm>
        </p:spPr>
        <p:txBody>
          <a:bodyPr>
            <a:normAutofit/>
          </a:bodyPr>
          <a:lstStyle/>
          <a:p>
            <a:pPr algn="ctr" eaLnBrk="1" hangingPunct="1">
              <a:buFont typeface="Arial" charset="0"/>
              <a:buNone/>
            </a:pPr>
            <a:r>
              <a:rPr lang="en-US" altLang="en-US" sz="4000" b="1" dirty="0"/>
              <a:t>Deep Learning Overview</a:t>
            </a:r>
          </a:p>
          <a:p>
            <a:pPr>
              <a:buNone/>
            </a:pPr>
            <a:r>
              <a:rPr lang="en-US" sz="1800" dirty="0"/>
              <a:t>	</a:t>
            </a:r>
            <a:endParaRPr lang="en-US" sz="1800" dirty="0">
              <a:solidFill>
                <a:srgbClr val="002060"/>
              </a:solidFill>
            </a:endParaRPr>
          </a:p>
          <a:p>
            <a:pPr algn="ctr" eaLnBrk="1" hangingPunct="1">
              <a:buFont typeface="Arial" charset="0"/>
              <a:buNone/>
            </a:pPr>
            <a:endParaRPr lang="en-US" altLang="en-US" sz="2800" dirty="0"/>
          </a:p>
        </p:txBody>
      </p:sp>
    </p:spTree>
    <p:extLst>
      <p:ext uri="{BB962C8B-B14F-4D97-AF65-F5344CB8AC3E}">
        <p14:creationId xmlns:p14="http://schemas.microsoft.com/office/powerpoint/2010/main" val="305020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DC97-B8E5-4546-A6CF-2946C6228A2B}"/>
              </a:ext>
            </a:extLst>
          </p:cNvPr>
          <p:cNvSpPr>
            <a:spLocks noGrp="1"/>
          </p:cNvSpPr>
          <p:nvPr>
            <p:ph type="title"/>
          </p:nvPr>
        </p:nvSpPr>
        <p:spPr/>
        <p:txBody>
          <a:bodyPr/>
          <a:lstStyle/>
          <a:p>
            <a:r>
              <a:rPr lang="en-US" dirty="0"/>
              <a:t>No-Free-Lunch Theorem</a:t>
            </a:r>
          </a:p>
        </p:txBody>
      </p:sp>
      <p:sp>
        <p:nvSpPr>
          <p:cNvPr id="3" name="Content Placeholder 2">
            <a:extLst>
              <a:ext uri="{FF2B5EF4-FFF2-40B4-BE49-F238E27FC236}">
                <a16:creationId xmlns:a16="http://schemas.microsoft.com/office/drawing/2014/main" id="{28952FAF-A212-4776-9B54-25DBE2FFB9E6}"/>
              </a:ext>
            </a:extLst>
          </p:cNvPr>
          <p:cNvSpPr>
            <a:spLocks noGrp="1"/>
          </p:cNvSpPr>
          <p:nvPr>
            <p:ph idx="1"/>
          </p:nvPr>
        </p:nvSpPr>
        <p:spPr/>
        <p:txBody>
          <a:bodyPr>
            <a:normAutofit/>
          </a:bodyPr>
          <a:lstStyle/>
          <a:p>
            <a:r>
              <a:rPr lang="en-US" dirty="0">
                <a:hlinkClick r:id="rId3"/>
              </a:rPr>
              <a:t>Wolpert (2002) - The Supervised Learning No-Free-Lunch Theorems</a:t>
            </a:r>
            <a:endParaRPr lang="en-US" dirty="0"/>
          </a:p>
          <a:p>
            <a:r>
              <a:rPr lang="en-US" dirty="0"/>
              <a:t>The derived classification models for supervised learning are simplifications of the reality </a:t>
            </a:r>
          </a:p>
          <a:p>
            <a:pPr lvl="1"/>
            <a:r>
              <a:rPr lang="en-US" dirty="0"/>
              <a:t>The simplifications are based on certain assumptions</a:t>
            </a:r>
          </a:p>
          <a:p>
            <a:pPr lvl="1"/>
            <a:r>
              <a:rPr lang="en-US" dirty="0"/>
              <a:t>The assumptions fail in some situations</a:t>
            </a:r>
          </a:p>
          <a:p>
            <a:pPr lvl="2"/>
            <a:r>
              <a:rPr lang="en-US" dirty="0"/>
              <a:t>E.g., due to inability to perfectly estimate parameters from limited data</a:t>
            </a:r>
          </a:p>
          <a:p>
            <a:r>
              <a:rPr lang="en-US" dirty="0"/>
              <a:t>In summary, the theorem states:</a:t>
            </a:r>
          </a:p>
          <a:p>
            <a:pPr lvl="1"/>
            <a:r>
              <a:rPr lang="en-US" b="1" dirty="0"/>
              <a:t>No single classifier works the best for all possible situations</a:t>
            </a:r>
          </a:p>
          <a:p>
            <a:pPr lvl="1"/>
            <a:r>
              <a:rPr lang="en-US" dirty="0"/>
              <a:t>Since we need to make assumptions to generalize</a:t>
            </a:r>
          </a:p>
          <a:p>
            <a:pPr lvl="1"/>
            <a:endParaRPr lang="en-US" dirty="0"/>
          </a:p>
        </p:txBody>
      </p:sp>
    </p:spTree>
    <p:extLst>
      <p:ext uri="{BB962C8B-B14F-4D97-AF65-F5344CB8AC3E}">
        <p14:creationId xmlns:p14="http://schemas.microsoft.com/office/powerpoint/2010/main" val="3616294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ML vs. Deep Learning</a:t>
            </a:r>
          </a:p>
        </p:txBody>
      </p:sp>
      <p:sp>
        <p:nvSpPr>
          <p:cNvPr id="3" name="Content Placeholder 2"/>
          <p:cNvSpPr>
            <a:spLocks noGrp="1"/>
          </p:cNvSpPr>
          <p:nvPr>
            <p:ph idx="1"/>
          </p:nvPr>
        </p:nvSpPr>
        <p:spPr/>
        <p:txBody>
          <a:bodyPr/>
          <a:lstStyle/>
          <a:p>
            <a:r>
              <a:rPr lang="en-US" dirty="0"/>
              <a:t>Most machine learning methods rely on </a:t>
            </a:r>
            <a:r>
              <a:rPr lang="en-US" b="1" dirty="0"/>
              <a:t>human-designed feature representations</a:t>
            </a:r>
          </a:p>
          <a:p>
            <a:pPr lvl="1"/>
            <a:r>
              <a:rPr lang="en-US" dirty="0"/>
              <a:t>ML becomes just optimizing weights to best make a final prediction</a:t>
            </a:r>
          </a:p>
          <a:p>
            <a:endParaRPr lang="en-US" dirty="0"/>
          </a:p>
        </p:txBody>
      </p:sp>
      <p:pic>
        <p:nvPicPr>
          <p:cNvPr id="4" name="Picture 3"/>
          <p:cNvPicPr>
            <a:picLocks noChangeAspect="1"/>
          </p:cNvPicPr>
          <p:nvPr/>
        </p:nvPicPr>
        <p:blipFill>
          <a:blip r:embed="rId2"/>
          <a:stretch>
            <a:fillRect/>
          </a:stretch>
        </p:blipFill>
        <p:spPr>
          <a:xfrm>
            <a:off x="2956063" y="3454152"/>
            <a:ext cx="4200609" cy="3859627"/>
          </a:xfrm>
          <a:prstGeom prst="rect">
            <a:avLst/>
          </a:prstGeom>
        </p:spPr>
      </p:pic>
      <p:sp>
        <p:nvSpPr>
          <p:cNvPr id="7" name="TextBox 6"/>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2614962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vs. Deep Learning</a:t>
            </a:r>
          </a:p>
        </p:txBody>
      </p:sp>
      <p:sp>
        <p:nvSpPr>
          <p:cNvPr id="3" name="Content Placeholder 2"/>
          <p:cNvSpPr>
            <a:spLocks noGrp="1"/>
          </p:cNvSpPr>
          <p:nvPr>
            <p:ph idx="1"/>
          </p:nvPr>
        </p:nvSpPr>
        <p:spPr/>
        <p:txBody>
          <a:bodyPr/>
          <a:lstStyle/>
          <a:p>
            <a:r>
              <a:rPr lang="en-US" b="1" i="1" dirty="0">
                <a:solidFill>
                  <a:srgbClr val="0070C0"/>
                </a:solidFill>
              </a:rPr>
              <a:t>Deep learning </a:t>
            </a:r>
            <a:r>
              <a:rPr lang="en-US" dirty="0"/>
              <a:t>(DL) is a machine learning subfield that uses multiple layers for learning data representations</a:t>
            </a:r>
          </a:p>
          <a:p>
            <a:pPr lvl="1"/>
            <a:r>
              <a:rPr lang="en-US" dirty="0"/>
              <a:t>DL is exceptionally effective at learning patterns</a:t>
            </a:r>
          </a:p>
        </p:txBody>
      </p:sp>
      <p:pic>
        <p:nvPicPr>
          <p:cNvPr id="4" name="Picture 3" descr="machine-learning-vs-deep-learn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7" y="3682986"/>
            <a:ext cx="7207985" cy="3515582"/>
          </a:xfrm>
          <a:prstGeom prst="rect">
            <a:avLst/>
          </a:prstGeom>
        </p:spPr>
      </p:pic>
      <p:sp>
        <p:nvSpPr>
          <p:cNvPr id="5" name="TextBox 4"/>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a:hlinkClick r:id="rId4"/>
              </a:rPr>
              <a:t>https://www.xenonstack.com/blog/static/public/uploads/media/machine-learning-vs-deep-learning.png</a:t>
            </a:r>
            <a:endParaRPr lang="en-US" sz="1000" dirty="0"/>
          </a:p>
        </p:txBody>
      </p:sp>
    </p:spTree>
    <p:extLst>
      <p:ext uri="{BB962C8B-B14F-4D97-AF65-F5344CB8AC3E}">
        <p14:creationId xmlns:p14="http://schemas.microsoft.com/office/powerpoint/2010/main" val="57379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vs. Deep Learning</a:t>
            </a:r>
          </a:p>
        </p:txBody>
      </p:sp>
      <p:sp>
        <p:nvSpPr>
          <p:cNvPr id="3" name="Content Placeholder 2"/>
          <p:cNvSpPr>
            <a:spLocks noGrp="1"/>
          </p:cNvSpPr>
          <p:nvPr>
            <p:ph idx="1"/>
          </p:nvPr>
        </p:nvSpPr>
        <p:spPr/>
        <p:txBody>
          <a:bodyPr/>
          <a:lstStyle/>
          <a:p>
            <a:r>
              <a:rPr lang="en-US" dirty="0"/>
              <a:t>DL applies a multi-layer process for learning rich hierarchical  features (i.e., data representations)</a:t>
            </a:r>
          </a:p>
          <a:p>
            <a:pPr lvl="1"/>
            <a:r>
              <a:rPr lang="en-US" dirty="0"/>
              <a:t>Input image</a:t>
            </a:r>
            <a:r>
              <a:rPr lang="en-US" dirty="0">
                <a:latin typeface="Times New Roman" panose="02020603050405020304" pitchFamily="18" charset="0"/>
                <a:cs typeface="Times New Roman" panose="02020603050405020304" pitchFamily="18" charset="0"/>
              </a:rPr>
              <a:t> p</a:t>
            </a:r>
            <a:r>
              <a:rPr lang="en-US" dirty="0"/>
              <a:t>ixel</a:t>
            </a:r>
            <a:r>
              <a:rPr lang="en-US" dirty="0">
                <a:latin typeface="Times New Roman" panose="02020603050405020304" pitchFamily="18" charset="0"/>
                <a:cs typeface="Times New Roman" panose="02020603050405020304" pitchFamily="18" charset="0"/>
              </a:rPr>
              <a:t>s → </a:t>
            </a:r>
            <a:r>
              <a:rPr lang="en-US" dirty="0"/>
              <a:t>Edges</a:t>
            </a:r>
            <a:r>
              <a:rPr lang="en-US" dirty="0">
                <a:latin typeface="Times New Roman" panose="02020603050405020304" pitchFamily="18" charset="0"/>
                <a:cs typeface="Times New Roman" panose="02020603050405020304" pitchFamily="18" charset="0"/>
              </a:rPr>
              <a:t> → </a:t>
            </a:r>
            <a:r>
              <a:rPr lang="en-US" dirty="0"/>
              <a:t>Textures</a:t>
            </a:r>
            <a:r>
              <a:rPr lang="en-US" dirty="0">
                <a:latin typeface="Times New Roman" panose="02020603050405020304" pitchFamily="18" charset="0"/>
                <a:cs typeface="Times New Roman" panose="02020603050405020304" pitchFamily="18" charset="0"/>
              </a:rPr>
              <a:t> → </a:t>
            </a:r>
            <a:r>
              <a:rPr lang="en-US" dirty="0"/>
              <a:t>Parts</a:t>
            </a:r>
            <a:r>
              <a:rPr lang="en-US" dirty="0">
                <a:latin typeface="Times New Roman" panose="02020603050405020304" pitchFamily="18" charset="0"/>
                <a:cs typeface="Times New Roman" panose="02020603050405020304" pitchFamily="18" charset="0"/>
              </a:rPr>
              <a:t> →</a:t>
            </a:r>
            <a:r>
              <a:rPr lang="en-US" dirty="0"/>
              <a:t> Objects</a:t>
            </a:r>
          </a:p>
          <a:p>
            <a:endParaRPr lang="en-US" dirty="0"/>
          </a:p>
          <a:p>
            <a:endParaRPr lang="en-US" dirty="0"/>
          </a:p>
        </p:txBody>
      </p:sp>
      <p:sp>
        <p:nvSpPr>
          <p:cNvPr id="4" name="TextBox 3"/>
          <p:cNvSpPr txBox="1"/>
          <p:nvPr/>
        </p:nvSpPr>
        <p:spPr>
          <a:xfrm>
            <a:off x="2453518" y="3906986"/>
            <a:ext cx="968355" cy="523220"/>
          </a:xfrm>
          <a:prstGeom prst="rect">
            <a:avLst/>
          </a:prstGeom>
          <a:noFill/>
          <a:ln w="28575">
            <a:solidFill>
              <a:srgbClr val="C00000"/>
            </a:solidFill>
          </a:ln>
        </p:spPr>
        <p:txBody>
          <a:bodyPr wrap="square" rtlCol="0">
            <a:spAutoFit/>
          </a:bodyPr>
          <a:lstStyle/>
          <a:p>
            <a:pPr algn="ctr"/>
            <a:r>
              <a:rPr lang="en-US" sz="1400" dirty="0"/>
              <a:t>Low-Level Features</a:t>
            </a:r>
          </a:p>
        </p:txBody>
      </p:sp>
      <p:sp>
        <p:nvSpPr>
          <p:cNvPr id="5" name="TextBox 4"/>
          <p:cNvSpPr txBox="1"/>
          <p:nvPr/>
        </p:nvSpPr>
        <p:spPr>
          <a:xfrm>
            <a:off x="3951155" y="3893616"/>
            <a:ext cx="917131" cy="523220"/>
          </a:xfrm>
          <a:prstGeom prst="rect">
            <a:avLst/>
          </a:prstGeom>
          <a:noFill/>
          <a:ln w="28575">
            <a:solidFill>
              <a:srgbClr val="C00000"/>
            </a:solidFill>
          </a:ln>
        </p:spPr>
        <p:txBody>
          <a:bodyPr wrap="square" rtlCol="0">
            <a:spAutoFit/>
          </a:bodyPr>
          <a:lstStyle/>
          <a:p>
            <a:pPr algn="ctr"/>
            <a:r>
              <a:rPr lang="en-US" sz="1400" dirty="0"/>
              <a:t>Mid-Level Features</a:t>
            </a:r>
          </a:p>
        </p:txBody>
      </p:sp>
      <p:cxnSp>
        <p:nvCxnSpPr>
          <p:cNvPr id="6" name="Straight Arrow Connector 5"/>
          <p:cNvCxnSpPr/>
          <p:nvPr/>
        </p:nvCxnSpPr>
        <p:spPr bwMode="auto">
          <a:xfrm>
            <a:off x="2089266" y="4155226"/>
            <a:ext cx="350717" cy="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3425062" y="4152696"/>
            <a:ext cx="527426" cy="253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V="1">
            <a:off x="6369469" y="4147680"/>
            <a:ext cx="459931" cy="262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8280310" y="3986785"/>
            <a:ext cx="1345192" cy="307777"/>
          </a:xfrm>
          <a:prstGeom prst="rect">
            <a:avLst/>
          </a:prstGeom>
          <a:noFill/>
          <a:ln w="28575">
            <a:solidFill>
              <a:srgbClr val="C00000"/>
            </a:solidFill>
          </a:ln>
        </p:spPr>
        <p:txBody>
          <a:bodyPr wrap="square" rtlCol="0">
            <a:spAutoFit/>
          </a:bodyPr>
          <a:lstStyle/>
          <a:p>
            <a:pPr algn="ctr"/>
            <a:r>
              <a:rPr lang="en-US" sz="1400" b="1" dirty="0"/>
              <a:t>Output</a:t>
            </a:r>
            <a:endParaRPr lang="en-US" sz="1400" dirty="0"/>
          </a:p>
        </p:txBody>
      </p:sp>
      <p:sp>
        <p:nvSpPr>
          <p:cNvPr id="10" name="TextBox 9"/>
          <p:cNvSpPr txBox="1"/>
          <p:nvPr/>
        </p:nvSpPr>
        <p:spPr>
          <a:xfrm>
            <a:off x="5349803" y="3879064"/>
            <a:ext cx="1025785" cy="523220"/>
          </a:xfrm>
          <a:prstGeom prst="rect">
            <a:avLst/>
          </a:prstGeom>
          <a:noFill/>
          <a:ln w="28575">
            <a:solidFill>
              <a:srgbClr val="C00000"/>
            </a:solidFill>
          </a:ln>
        </p:spPr>
        <p:txBody>
          <a:bodyPr wrap="square" rtlCol="0">
            <a:spAutoFit/>
          </a:bodyPr>
          <a:lstStyle/>
          <a:p>
            <a:pPr algn="ctr"/>
            <a:r>
              <a:rPr lang="en-US" sz="1400" dirty="0"/>
              <a:t>High-Level Features</a:t>
            </a:r>
          </a:p>
        </p:txBody>
      </p:sp>
      <p:cxnSp>
        <p:nvCxnSpPr>
          <p:cNvPr id="11" name="Straight Arrow Connector 10"/>
          <p:cNvCxnSpPr/>
          <p:nvPr/>
        </p:nvCxnSpPr>
        <p:spPr bwMode="auto">
          <a:xfrm flipV="1">
            <a:off x="4883154" y="4132048"/>
            <a:ext cx="451781" cy="5967"/>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6843659" y="3876382"/>
            <a:ext cx="917131" cy="523220"/>
          </a:xfrm>
          <a:prstGeom prst="rect">
            <a:avLst/>
          </a:prstGeom>
          <a:noFill/>
          <a:ln w="28575">
            <a:solidFill>
              <a:srgbClr val="C00000"/>
            </a:solidFill>
          </a:ln>
        </p:spPr>
        <p:txBody>
          <a:bodyPr wrap="square" rtlCol="0">
            <a:spAutoFit/>
          </a:bodyPr>
          <a:lstStyle/>
          <a:p>
            <a:pPr algn="ctr"/>
            <a:r>
              <a:rPr lang="en-US" sz="1400" dirty="0"/>
              <a:t>Trainable Classifier</a:t>
            </a:r>
          </a:p>
        </p:txBody>
      </p:sp>
      <p:cxnSp>
        <p:nvCxnSpPr>
          <p:cNvPr id="13" name="Straight Arrow Connector 12"/>
          <p:cNvCxnSpPr/>
          <p:nvPr/>
        </p:nvCxnSpPr>
        <p:spPr bwMode="auto">
          <a:xfrm flipV="1">
            <a:off x="7809629" y="4150076"/>
            <a:ext cx="459931" cy="262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6667" t="7326" r="45000" b="63131"/>
          <a:stretch/>
        </p:blipFill>
        <p:spPr>
          <a:xfrm rot="5400000">
            <a:off x="668453" y="5454935"/>
            <a:ext cx="2465542" cy="1520912"/>
          </a:xfrm>
          <a:prstGeom prst="rect">
            <a:avLst/>
          </a:prstGeom>
        </p:spPr>
      </p:pic>
      <p:grpSp>
        <p:nvGrpSpPr>
          <p:cNvPr id="15" name="Group 14"/>
          <p:cNvGrpSpPr/>
          <p:nvPr/>
        </p:nvGrpSpPr>
        <p:grpSpPr>
          <a:xfrm>
            <a:off x="2940968" y="4984897"/>
            <a:ext cx="1506702" cy="2463265"/>
            <a:chOff x="1607820" y="2446906"/>
            <a:chExt cx="2176541" cy="3256986"/>
          </a:xfrm>
        </p:grpSpPr>
        <p:pic>
          <p:nvPicPr>
            <p:cNvPr id="16" name="Picture 15"/>
            <p:cNvPicPr>
              <a:picLocks noChangeAspect="1"/>
            </p:cNvPicPr>
            <p:nvPr/>
          </p:nvPicPr>
          <p:blipFill>
            <a:blip r:embed="rId4"/>
            <a:stretch>
              <a:fillRect/>
            </a:stretch>
          </p:blipFill>
          <p:spPr>
            <a:xfrm>
              <a:off x="1623060" y="2446908"/>
              <a:ext cx="695640" cy="625846"/>
            </a:xfrm>
            <a:prstGeom prst="rect">
              <a:avLst/>
            </a:prstGeom>
          </p:spPr>
        </p:pic>
        <p:pic>
          <p:nvPicPr>
            <p:cNvPr id="17" name="Picture 16"/>
            <p:cNvPicPr>
              <a:picLocks noChangeAspect="1"/>
            </p:cNvPicPr>
            <p:nvPr/>
          </p:nvPicPr>
          <p:blipFill>
            <a:blip r:embed="rId5"/>
            <a:stretch>
              <a:fillRect/>
            </a:stretch>
          </p:blipFill>
          <p:spPr>
            <a:xfrm>
              <a:off x="2362200" y="2446907"/>
              <a:ext cx="700295" cy="619175"/>
            </a:xfrm>
            <a:prstGeom prst="rect">
              <a:avLst/>
            </a:prstGeom>
          </p:spPr>
        </p:pic>
        <p:pic>
          <p:nvPicPr>
            <p:cNvPr id="18" name="Picture 17"/>
            <p:cNvPicPr>
              <a:picLocks noChangeAspect="1"/>
            </p:cNvPicPr>
            <p:nvPr/>
          </p:nvPicPr>
          <p:blipFill>
            <a:blip r:embed="rId6"/>
            <a:stretch>
              <a:fillRect/>
            </a:stretch>
          </p:blipFill>
          <p:spPr>
            <a:xfrm>
              <a:off x="3093720" y="2446906"/>
              <a:ext cx="678617" cy="618227"/>
            </a:xfrm>
            <a:prstGeom prst="rect">
              <a:avLst/>
            </a:prstGeom>
          </p:spPr>
        </p:pic>
        <p:pic>
          <p:nvPicPr>
            <p:cNvPr id="19" name="Picture 18"/>
            <p:cNvPicPr>
              <a:picLocks noChangeAspect="1"/>
            </p:cNvPicPr>
            <p:nvPr/>
          </p:nvPicPr>
          <p:blipFill>
            <a:blip r:embed="rId7"/>
            <a:stretch>
              <a:fillRect/>
            </a:stretch>
          </p:blipFill>
          <p:spPr>
            <a:xfrm>
              <a:off x="1607820" y="3107538"/>
              <a:ext cx="706764" cy="620063"/>
            </a:xfrm>
            <a:prstGeom prst="rect">
              <a:avLst/>
            </a:prstGeom>
          </p:spPr>
        </p:pic>
        <p:pic>
          <p:nvPicPr>
            <p:cNvPr id="20" name="Picture 19"/>
            <p:cNvPicPr>
              <a:picLocks noChangeAspect="1"/>
            </p:cNvPicPr>
            <p:nvPr/>
          </p:nvPicPr>
          <p:blipFill>
            <a:blip r:embed="rId8"/>
            <a:stretch>
              <a:fillRect/>
            </a:stretch>
          </p:blipFill>
          <p:spPr>
            <a:xfrm>
              <a:off x="2354580" y="3107538"/>
              <a:ext cx="700296" cy="607184"/>
            </a:xfrm>
            <a:prstGeom prst="rect">
              <a:avLst/>
            </a:prstGeom>
          </p:spPr>
        </p:pic>
        <p:pic>
          <p:nvPicPr>
            <p:cNvPr id="21" name="Picture 20"/>
            <p:cNvPicPr>
              <a:picLocks noChangeAspect="1"/>
            </p:cNvPicPr>
            <p:nvPr/>
          </p:nvPicPr>
          <p:blipFill>
            <a:blip r:embed="rId9"/>
            <a:stretch>
              <a:fillRect/>
            </a:stretch>
          </p:blipFill>
          <p:spPr>
            <a:xfrm>
              <a:off x="3105746" y="3101340"/>
              <a:ext cx="666591" cy="626261"/>
            </a:xfrm>
            <a:prstGeom prst="rect">
              <a:avLst/>
            </a:prstGeom>
          </p:spPr>
        </p:pic>
        <p:pic>
          <p:nvPicPr>
            <p:cNvPr id="22" name="Picture 21"/>
            <p:cNvPicPr>
              <a:picLocks noChangeAspect="1"/>
            </p:cNvPicPr>
            <p:nvPr/>
          </p:nvPicPr>
          <p:blipFill>
            <a:blip r:embed="rId10"/>
            <a:stretch>
              <a:fillRect/>
            </a:stretch>
          </p:blipFill>
          <p:spPr>
            <a:xfrm>
              <a:off x="1607821" y="3774209"/>
              <a:ext cx="706764" cy="624500"/>
            </a:xfrm>
            <a:prstGeom prst="rect">
              <a:avLst/>
            </a:prstGeom>
          </p:spPr>
        </p:pic>
        <p:pic>
          <p:nvPicPr>
            <p:cNvPr id="23" name="Picture 22"/>
            <p:cNvPicPr>
              <a:picLocks noChangeAspect="1"/>
            </p:cNvPicPr>
            <p:nvPr/>
          </p:nvPicPr>
          <p:blipFill>
            <a:blip r:embed="rId11"/>
            <a:stretch>
              <a:fillRect/>
            </a:stretch>
          </p:blipFill>
          <p:spPr>
            <a:xfrm>
              <a:off x="2354580" y="3764280"/>
              <a:ext cx="700295" cy="634429"/>
            </a:xfrm>
            <a:prstGeom prst="rect">
              <a:avLst/>
            </a:prstGeom>
          </p:spPr>
        </p:pic>
        <p:pic>
          <p:nvPicPr>
            <p:cNvPr id="24" name="Picture 23"/>
            <p:cNvPicPr>
              <a:picLocks noChangeAspect="1"/>
            </p:cNvPicPr>
            <p:nvPr/>
          </p:nvPicPr>
          <p:blipFill>
            <a:blip r:embed="rId12"/>
            <a:stretch>
              <a:fillRect/>
            </a:stretch>
          </p:blipFill>
          <p:spPr>
            <a:xfrm>
              <a:off x="2346960" y="5072821"/>
              <a:ext cx="700296" cy="631071"/>
            </a:xfrm>
            <a:prstGeom prst="rect">
              <a:avLst/>
            </a:prstGeom>
          </p:spPr>
        </p:pic>
        <p:pic>
          <p:nvPicPr>
            <p:cNvPr id="25" name="Picture 24"/>
            <p:cNvPicPr>
              <a:picLocks noChangeAspect="1"/>
            </p:cNvPicPr>
            <p:nvPr/>
          </p:nvPicPr>
          <p:blipFill>
            <a:blip r:embed="rId13"/>
            <a:stretch>
              <a:fillRect/>
            </a:stretch>
          </p:blipFill>
          <p:spPr>
            <a:xfrm>
              <a:off x="1607820" y="4432741"/>
              <a:ext cx="695640" cy="624500"/>
            </a:xfrm>
            <a:prstGeom prst="rect">
              <a:avLst/>
            </a:prstGeom>
          </p:spPr>
        </p:pic>
        <p:pic>
          <p:nvPicPr>
            <p:cNvPr id="26" name="Picture 25"/>
            <p:cNvPicPr>
              <a:picLocks noChangeAspect="1"/>
            </p:cNvPicPr>
            <p:nvPr/>
          </p:nvPicPr>
          <p:blipFill>
            <a:blip r:embed="rId14"/>
            <a:stretch>
              <a:fillRect/>
            </a:stretch>
          </p:blipFill>
          <p:spPr>
            <a:xfrm>
              <a:off x="2346960" y="4423735"/>
              <a:ext cx="700295" cy="623526"/>
            </a:xfrm>
            <a:prstGeom prst="rect">
              <a:avLst/>
            </a:prstGeom>
          </p:spPr>
        </p:pic>
        <p:pic>
          <p:nvPicPr>
            <p:cNvPr id="27" name="Picture 26"/>
            <p:cNvPicPr>
              <a:picLocks noChangeAspect="1"/>
            </p:cNvPicPr>
            <p:nvPr/>
          </p:nvPicPr>
          <p:blipFill>
            <a:blip r:embed="rId15"/>
            <a:stretch>
              <a:fillRect/>
            </a:stretch>
          </p:blipFill>
          <p:spPr>
            <a:xfrm>
              <a:off x="3105744" y="3756660"/>
              <a:ext cx="678617" cy="634429"/>
            </a:xfrm>
            <a:prstGeom prst="rect">
              <a:avLst/>
            </a:prstGeom>
          </p:spPr>
        </p:pic>
        <p:pic>
          <p:nvPicPr>
            <p:cNvPr id="28" name="Picture 27"/>
            <p:cNvPicPr>
              <a:picLocks noChangeAspect="1"/>
            </p:cNvPicPr>
            <p:nvPr/>
          </p:nvPicPr>
          <p:blipFill>
            <a:blip r:embed="rId16"/>
            <a:stretch>
              <a:fillRect/>
            </a:stretch>
          </p:blipFill>
          <p:spPr>
            <a:xfrm>
              <a:off x="3105744" y="4419600"/>
              <a:ext cx="678617" cy="627661"/>
            </a:xfrm>
            <a:prstGeom prst="rect">
              <a:avLst/>
            </a:prstGeom>
          </p:spPr>
        </p:pic>
        <p:pic>
          <p:nvPicPr>
            <p:cNvPr id="29" name="Picture 28"/>
            <p:cNvPicPr>
              <a:picLocks noChangeAspect="1"/>
            </p:cNvPicPr>
            <p:nvPr/>
          </p:nvPicPr>
          <p:blipFill>
            <a:blip r:embed="rId17"/>
            <a:stretch>
              <a:fillRect/>
            </a:stretch>
          </p:blipFill>
          <p:spPr>
            <a:xfrm>
              <a:off x="1607821" y="5072821"/>
              <a:ext cx="695640" cy="631071"/>
            </a:xfrm>
            <a:prstGeom prst="rect">
              <a:avLst/>
            </a:prstGeom>
          </p:spPr>
        </p:pic>
        <p:pic>
          <p:nvPicPr>
            <p:cNvPr id="30" name="Picture 29"/>
            <p:cNvPicPr>
              <a:picLocks noChangeAspect="1"/>
            </p:cNvPicPr>
            <p:nvPr/>
          </p:nvPicPr>
          <p:blipFill>
            <a:blip r:embed="rId18"/>
            <a:stretch>
              <a:fillRect/>
            </a:stretch>
          </p:blipFill>
          <p:spPr>
            <a:xfrm>
              <a:off x="3105744" y="5067300"/>
              <a:ext cx="678617" cy="636592"/>
            </a:xfrm>
            <a:prstGeom prst="rect">
              <a:avLst/>
            </a:prstGeom>
          </p:spPr>
        </p:pic>
      </p:grpSp>
      <p:grpSp>
        <p:nvGrpSpPr>
          <p:cNvPr id="31" name="Group 30"/>
          <p:cNvGrpSpPr/>
          <p:nvPr/>
        </p:nvGrpSpPr>
        <p:grpSpPr>
          <a:xfrm>
            <a:off x="4804819" y="4949509"/>
            <a:ext cx="1664541" cy="2498653"/>
            <a:chOff x="4524496" y="2438400"/>
            <a:chExt cx="2012703" cy="3312179"/>
          </a:xfrm>
        </p:grpSpPr>
        <p:pic>
          <p:nvPicPr>
            <p:cNvPr id="32" name="Picture 31"/>
            <p:cNvPicPr>
              <a:picLocks noChangeAspect="1"/>
            </p:cNvPicPr>
            <p:nvPr/>
          </p:nvPicPr>
          <p:blipFill>
            <a:blip r:embed="rId19"/>
            <a:stretch>
              <a:fillRect/>
            </a:stretch>
          </p:blipFill>
          <p:spPr>
            <a:xfrm>
              <a:off x="4524497" y="2438400"/>
              <a:ext cx="643625" cy="626733"/>
            </a:xfrm>
            <a:prstGeom prst="rect">
              <a:avLst/>
            </a:prstGeom>
          </p:spPr>
        </p:pic>
        <p:pic>
          <p:nvPicPr>
            <p:cNvPr id="33" name="Picture 32"/>
            <p:cNvPicPr>
              <a:picLocks noChangeAspect="1"/>
            </p:cNvPicPr>
            <p:nvPr/>
          </p:nvPicPr>
          <p:blipFill>
            <a:blip r:embed="rId20"/>
            <a:stretch>
              <a:fillRect/>
            </a:stretch>
          </p:blipFill>
          <p:spPr>
            <a:xfrm>
              <a:off x="4524497" y="3116580"/>
              <a:ext cx="643625" cy="625848"/>
            </a:xfrm>
            <a:prstGeom prst="rect">
              <a:avLst/>
            </a:prstGeom>
          </p:spPr>
        </p:pic>
        <p:pic>
          <p:nvPicPr>
            <p:cNvPr id="34" name="Picture 33"/>
            <p:cNvPicPr>
              <a:picLocks noChangeAspect="1"/>
            </p:cNvPicPr>
            <p:nvPr/>
          </p:nvPicPr>
          <p:blipFill>
            <a:blip r:embed="rId21"/>
            <a:stretch>
              <a:fillRect/>
            </a:stretch>
          </p:blipFill>
          <p:spPr>
            <a:xfrm>
              <a:off x="4524496" y="3789961"/>
              <a:ext cx="643625" cy="628125"/>
            </a:xfrm>
            <a:prstGeom prst="rect">
              <a:avLst/>
            </a:prstGeom>
          </p:spPr>
        </p:pic>
        <p:pic>
          <p:nvPicPr>
            <p:cNvPr id="35" name="Picture 34"/>
            <p:cNvPicPr>
              <a:picLocks noChangeAspect="1"/>
            </p:cNvPicPr>
            <p:nvPr/>
          </p:nvPicPr>
          <p:blipFill>
            <a:blip r:embed="rId22"/>
            <a:stretch>
              <a:fillRect/>
            </a:stretch>
          </p:blipFill>
          <p:spPr>
            <a:xfrm>
              <a:off x="5203254" y="2438400"/>
              <a:ext cx="657721" cy="626733"/>
            </a:xfrm>
            <a:prstGeom prst="rect">
              <a:avLst/>
            </a:prstGeom>
          </p:spPr>
        </p:pic>
        <p:pic>
          <p:nvPicPr>
            <p:cNvPr id="36" name="Picture 35"/>
            <p:cNvPicPr>
              <a:picLocks noChangeAspect="1"/>
            </p:cNvPicPr>
            <p:nvPr/>
          </p:nvPicPr>
          <p:blipFill>
            <a:blip r:embed="rId23"/>
            <a:stretch>
              <a:fillRect/>
            </a:stretch>
          </p:blipFill>
          <p:spPr>
            <a:xfrm>
              <a:off x="5890260" y="2446021"/>
              <a:ext cx="646939" cy="626733"/>
            </a:xfrm>
            <a:prstGeom prst="rect">
              <a:avLst/>
            </a:prstGeom>
          </p:spPr>
        </p:pic>
        <p:pic>
          <p:nvPicPr>
            <p:cNvPr id="37" name="Picture 36"/>
            <p:cNvPicPr>
              <a:picLocks noChangeAspect="1"/>
            </p:cNvPicPr>
            <p:nvPr/>
          </p:nvPicPr>
          <p:blipFill>
            <a:blip r:embed="rId24"/>
            <a:stretch>
              <a:fillRect/>
            </a:stretch>
          </p:blipFill>
          <p:spPr>
            <a:xfrm>
              <a:off x="5203254" y="3116580"/>
              <a:ext cx="651481" cy="625848"/>
            </a:xfrm>
            <a:prstGeom prst="rect">
              <a:avLst/>
            </a:prstGeom>
          </p:spPr>
        </p:pic>
        <p:pic>
          <p:nvPicPr>
            <p:cNvPr id="38" name="Picture 37"/>
            <p:cNvPicPr>
              <a:picLocks noChangeAspect="1"/>
            </p:cNvPicPr>
            <p:nvPr/>
          </p:nvPicPr>
          <p:blipFill>
            <a:blip r:embed="rId25"/>
            <a:stretch>
              <a:fillRect/>
            </a:stretch>
          </p:blipFill>
          <p:spPr>
            <a:xfrm>
              <a:off x="5890260" y="3116580"/>
              <a:ext cx="646939" cy="625848"/>
            </a:xfrm>
            <a:prstGeom prst="rect">
              <a:avLst/>
            </a:prstGeom>
          </p:spPr>
        </p:pic>
        <p:pic>
          <p:nvPicPr>
            <p:cNvPr id="39" name="Picture 38"/>
            <p:cNvPicPr>
              <a:picLocks noChangeAspect="1"/>
            </p:cNvPicPr>
            <p:nvPr/>
          </p:nvPicPr>
          <p:blipFill>
            <a:blip r:embed="rId26"/>
            <a:stretch>
              <a:fillRect/>
            </a:stretch>
          </p:blipFill>
          <p:spPr>
            <a:xfrm>
              <a:off x="5205016" y="3793491"/>
              <a:ext cx="649720" cy="624595"/>
            </a:xfrm>
            <a:prstGeom prst="rect">
              <a:avLst/>
            </a:prstGeom>
          </p:spPr>
        </p:pic>
        <p:pic>
          <p:nvPicPr>
            <p:cNvPr id="40" name="Picture 39"/>
            <p:cNvPicPr>
              <a:picLocks noChangeAspect="1"/>
            </p:cNvPicPr>
            <p:nvPr/>
          </p:nvPicPr>
          <p:blipFill>
            <a:blip r:embed="rId27"/>
            <a:stretch>
              <a:fillRect/>
            </a:stretch>
          </p:blipFill>
          <p:spPr>
            <a:xfrm>
              <a:off x="5890260" y="3787140"/>
              <a:ext cx="646939" cy="630946"/>
            </a:xfrm>
            <a:prstGeom prst="rect">
              <a:avLst/>
            </a:prstGeom>
          </p:spPr>
        </p:pic>
        <p:pic>
          <p:nvPicPr>
            <p:cNvPr id="41" name="Picture 40"/>
            <p:cNvPicPr>
              <a:picLocks noChangeAspect="1"/>
            </p:cNvPicPr>
            <p:nvPr/>
          </p:nvPicPr>
          <p:blipFill>
            <a:blip r:embed="rId28"/>
            <a:stretch>
              <a:fillRect/>
            </a:stretch>
          </p:blipFill>
          <p:spPr>
            <a:xfrm>
              <a:off x="4524496" y="4465321"/>
              <a:ext cx="643625" cy="630947"/>
            </a:xfrm>
            <a:prstGeom prst="rect">
              <a:avLst/>
            </a:prstGeom>
          </p:spPr>
        </p:pic>
        <p:pic>
          <p:nvPicPr>
            <p:cNvPr id="42" name="Picture 41"/>
            <p:cNvPicPr>
              <a:picLocks noChangeAspect="1"/>
            </p:cNvPicPr>
            <p:nvPr/>
          </p:nvPicPr>
          <p:blipFill>
            <a:blip r:embed="rId29"/>
            <a:stretch>
              <a:fillRect/>
            </a:stretch>
          </p:blipFill>
          <p:spPr>
            <a:xfrm>
              <a:off x="5203254" y="4465320"/>
              <a:ext cx="651481" cy="630947"/>
            </a:xfrm>
            <a:prstGeom prst="rect">
              <a:avLst/>
            </a:prstGeom>
          </p:spPr>
        </p:pic>
        <p:pic>
          <p:nvPicPr>
            <p:cNvPr id="43" name="Picture 42"/>
            <p:cNvPicPr>
              <a:picLocks noChangeAspect="1"/>
            </p:cNvPicPr>
            <p:nvPr/>
          </p:nvPicPr>
          <p:blipFill>
            <a:blip r:embed="rId30"/>
            <a:stretch>
              <a:fillRect/>
            </a:stretch>
          </p:blipFill>
          <p:spPr>
            <a:xfrm>
              <a:off x="5901503" y="4465320"/>
              <a:ext cx="635696" cy="630948"/>
            </a:xfrm>
            <a:prstGeom prst="rect">
              <a:avLst/>
            </a:prstGeom>
          </p:spPr>
        </p:pic>
        <p:pic>
          <p:nvPicPr>
            <p:cNvPr id="44" name="Picture 43"/>
            <p:cNvPicPr>
              <a:picLocks noChangeAspect="1"/>
            </p:cNvPicPr>
            <p:nvPr/>
          </p:nvPicPr>
          <p:blipFill>
            <a:blip r:embed="rId31"/>
            <a:stretch>
              <a:fillRect/>
            </a:stretch>
          </p:blipFill>
          <p:spPr>
            <a:xfrm>
              <a:off x="4524496" y="5138337"/>
              <a:ext cx="649484" cy="612241"/>
            </a:xfrm>
            <a:prstGeom prst="rect">
              <a:avLst/>
            </a:prstGeom>
          </p:spPr>
        </p:pic>
        <p:pic>
          <p:nvPicPr>
            <p:cNvPr id="45" name="Picture 44"/>
            <p:cNvPicPr>
              <a:picLocks noChangeAspect="1"/>
            </p:cNvPicPr>
            <p:nvPr/>
          </p:nvPicPr>
          <p:blipFill>
            <a:blip r:embed="rId32"/>
            <a:stretch>
              <a:fillRect/>
            </a:stretch>
          </p:blipFill>
          <p:spPr>
            <a:xfrm>
              <a:off x="5217288" y="5138334"/>
              <a:ext cx="637447" cy="612244"/>
            </a:xfrm>
            <a:prstGeom prst="rect">
              <a:avLst/>
            </a:prstGeom>
          </p:spPr>
        </p:pic>
        <p:pic>
          <p:nvPicPr>
            <p:cNvPr id="46" name="Picture 45"/>
            <p:cNvPicPr>
              <a:picLocks noChangeAspect="1"/>
            </p:cNvPicPr>
            <p:nvPr/>
          </p:nvPicPr>
          <p:blipFill>
            <a:blip r:embed="rId33"/>
            <a:stretch>
              <a:fillRect/>
            </a:stretch>
          </p:blipFill>
          <p:spPr>
            <a:xfrm>
              <a:off x="5890260" y="5138335"/>
              <a:ext cx="640804" cy="612244"/>
            </a:xfrm>
            <a:prstGeom prst="rect">
              <a:avLst/>
            </a:prstGeom>
          </p:spPr>
        </p:pic>
      </p:grpSp>
      <p:grpSp>
        <p:nvGrpSpPr>
          <p:cNvPr id="47" name="Group 46"/>
          <p:cNvGrpSpPr/>
          <p:nvPr/>
        </p:nvGrpSpPr>
        <p:grpSpPr>
          <a:xfrm>
            <a:off x="6740657" y="4975319"/>
            <a:ext cx="1816935" cy="2472842"/>
            <a:chOff x="5142015" y="2305442"/>
            <a:chExt cx="2816469" cy="3434576"/>
          </a:xfrm>
        </p:grpSpPr>
        <p:pic>
          <p:nvPicPr>
            <p:cNvPr id="48" name="Picture 47"/>
            <p:cNvPicPr>
              <a:picLocks noChangeAspect="1"/>
            </p:cNvPicPr>
            <p:nvPr/>
          </p:nvPicPr>
          <p:blipFill>
            <a:blip r:embed="rId34"/>
            <a:stretch>
              <a:fillRect/>
            </a:stretch>
          </p:blipFill>
          <p:spPr>
            <a:xfrm>
              <a:off x="5142016" y="4026763"/>
              <a:ext cx="1381983" cy="837618"/>
            </a:xfrm>
            <a:prstGeom prst="rect">
              <a:avLst/>
            </a:prstGeom>
          </p:spPr>
        </p:pic>
        <p:pic>
          <p:nvPicPr>
            <p:cNvPr id="49" name="Picture 48"/>
            <p:cNvPicPr>
              <a:picLocks noChangeAspect="1"/>
            </p:cNvPicPr>
            <p:nvPr/>
          </p:nvPicPr>
          <p:blipFill>
            <a:blip r:embed="rId35"/>
            <a:stretch>
              <a:fillRect/>
            </a:stretch>
          </p:blipFill>
          <p:spPr>
            <a:xfrm>
              <a:off x="6567154" y="2309746"/>
              <a:ext cx="1372080" cy="807829"/>
            </a:xfrm>
            <a:prstGeom prst="rect">
              <a:avLst/>
            </a:prstGeom>
          </p:spPr>
        </p:pic>
        <p:pic>
          <p:nvPicPr>
            <p:cNvPr id="50" name="Picture 49"/>
            <p:cNvPicPr>
              <a:picLocks noChangeAspect="1"/>
            </p:cNvPicPr>
            <p:nvPr/>
          </p:nvPicPr>
          <p:blipFill>
            <a:blip r:embed="rId36"/>
            <a:stretch>
              <a:fillRect/>
            </a:stretch>
          </p:blipFill>
          <p:spPr>
            <a:xfrm>
              <a:off x="6576520" y="3162300"/>
              <a:ext cx="1381964" cy="829613"/>
            </a:xfrm>
            <a:prstGeom prst="rect">
              <a:avLst/>
            </a:prstGeom>
          </p:spPr>
        </p:pic>
        <p:pic>
          <p:nvPicPr>
            <p:cNvPr id="51" name="Picture 50"/>
            <p:cNvPicPr>
              <a:picLocks noChangeAspect="1"/>
            </p:cNvPicPr>
            <p:nvPr/>
          </p:nvPicPr>
          <p:blipFill>
            <a:blip r:embed="rId37"/>
            <a:stretch>
              <a:fillRect/>
            </a:stretch>
          </p:blipFill>
          <p:spPr>
            <a:xfrm>
              <a:off x="5142017" y="2305442"/>
              <a:ext cx="1381983" cy="812133"/>
            </a:xfrm>
            <a:prstGeom prst="rect">
              <a:avLst/>
            </a:prstGeom>
          </p:spPr>
        </p:pic>
        <p:pic>
          <p:nvPicPr>
            <p:cNvPr id="52" name="Picture 51"/>
            <p:cNvPicPr>
              <a:picLocks noChangeAspect="1"/>
            </p:cNvPicPr>
            <p:nvPr/>
          </p:nvPicPr>
          <p:blipFill>
            <a:blip r:embed="rId38"/>
            <a:stretch>
              <a:fillRect/>
            </a:stretch>
          </p:blipFill>
          <p:spPr>
            <a:xfrm>
              <a:off x="5144301" y="3162300"/>
              <a:ext cx="1379700" cy="814442"/>
            </a:xfrm>
            <a:prstGeom prst="rect">
              <a:avLst/>
            </a:prstGeom>
          </p:spPr>
        </p:pic>
        <p:pic>
          <p:nvPicPr>
            <p:cNvPr id="53" name="Picture 52"/>
            <p:cNvPicPr>
              <a:picLocks noChangeAspect="1"/>
            </p:cNvPicPr>
            <p:nvPr/>
          </p:nvPicPr>
          <p:blipFill>
            <a:blip r:embed="rId39"/>
            <a:stretch>
              <a:fillRect/>
            </a:stretch>
          </p:blipFill>
          <p:spPr>
            <a:xfrm>
              <a:off x="6576520" y="4036822"/>
              <a:ext cx="1362714" cy="824738"/>
            </a:xfrm>
            <a:prstGeom prst="rect">
              <a:avLst/>
            </a:prstGeom>
          </p:spPr>
        </p:pic>
        <p:pic>
          <p:nvPicPr>
            <p:cNvPr id="54" name="Picture 53"/>
            <p:cNvPicPr>
              <a:picLocks noChangeAspect="1"/>
            </p:cNvPicPr>
            <p:nvPr/>
          </p:nvPicPr>
          <p:blipFill>
            <a:blip r:embed="rId40"/>
            <a:stretch>
              <a:fillRect/>
            </a:stretch>
          </p:blipFill>
          <p:spPr>
            <a:xfrm>
              <a:off x="5142015" y="4892420"/>
              <a:ext cx="1381983" cy="847598"/>
            </a:xfrm>
            <a:prstGeom prst="rect">
              <a:avLst/>
            </a:prstGeom>
          </p:spPr>
        </p:pic>
        <p:pic>
          <p:nvPicPr>
            <p:cNvPr id="55" name="Picture 54"/>
            <p:cNvPicPr>
              <a:picLocks noChangeAspect="1"/>
            </p:cNvPicPr>
            <p:nvPr/>
          </p:nvPicPr>
          <p:blipFill>
            <a:blip r:embed="rId41"/>
            <a:stretch>
              <a:fillRect/>
            </a:stretch>
          </p:blipFill>
          <p:spPr>
            <a:xfrm>
              <a:off x="6567154" y="4923768"/>
              <a:ext cx="1391330" cy="816250"/>
            </a:xfrm>
            <a:prstGeom prst="rect">
              <a:avLst/>
            </a:prstGeom>
          </p:spPr>
        </p:pic>
      </p:grpSp>
      <p:pic>
        <p:nvPicPr>
          <p:cNvPr id="56" name="Picture 5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01320" y="3579857"/>
            <a:ext cx="1580888" cy="1190076"/>
          </a:xfrm>
          <a:prstGeom prst="rect">
            <a:avLst/>
          </a:prstGeom>
        </p:spPr>
      </p:pic>
      <p:sp>
        <p:nvSpPr>
          <p:cNvPr id="57" name="TextBox 56">
            <a:extLst>
              <a:ext uri="{FF2B5EF4-FFF2-40B4-BE49-F238E27FC236}">
                <a16:creationId xmlns:a16="http://schemas.microsoft.com/office/drawing/2014/main" id="{D6FEB934-C40A-46FE-ACC4-22FF59AD49F1}"/>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cxnSp>
        <p:nvCxnSpPr>
          <p:cNvPr id="59" name="Straight Arrow Connector 58">
            <a:extLst>
              <a:ext uri="{FF2B5EF4-FFF2-40B4-BE49-F238E27FC236}">
                <a16:creationId xmlns:a16="http://schemas.microsoft.com/office/drawing/2014/main" id="{A1A05A3B-E9C2-41CE-8D22-1CEF9376C85A}"/>
              </a:ext>
            </a:extLst>
          </p:cNvPr>
          <p:cNvCxnSpPr>
            <a:cxnSpLocks/>
          </p:cNvCxnSpPr>
          <p:nvPr/>
        </p:nvCxnSpPr>
        <p:spPr>
          <a:xfrm flipH="1">
            <a:off x="2406000" y="4556130"/>
            <a:ext cx="344833" cy="361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297E480-441A-4459-9C45-E1D4B71454A7}"/>
              </a:ext>
            </a:extLst>
          </p:cNvPr>
          <p:cNvCxnSpPr>
            <a:cxnSpLocks/>
          </p:cNvCxnSpPr>
          <p:nvPr/>
        </p:nvCxnSpPr>
        <p:spPr>
          <a:xfrm>
            <a:off x="3074625" y="4524436"/>
            <a:ext cx="502567" cy="392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BA01555-D1B6-415F-983B-9FD8A5BC0E40}"/>
              </a:ext>
            </a:extLst>
          </p:cNvPr>
          <p:cNvCxnSpPr>
            <a:cxnSpLocks/>
          </p:cNvCxnSpPr>
          <p:nvPr/>
        </p:nvCxnSpPr>
        <p:spPr>
          <a:xfrm>
            <a:off x="4563081" y="4477499"/>
            <a:ext cx="502567" cy="392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2F32EE5-1A42-4E2A-BCE2-FCFE66473C67}"/>
              </a:ext>
            </a:extLst>
          </p:cNvPr>
          <p:cNvCxnSpPr>
            <a:cxnSpLocks/>
          </p:cNvCxnSpPr>
          <p:nvPr/>
        </p:nvCxnSpPr>
        <p:spPr>
          <a:xfrm>
            <a:off x="6326833" y="4443540"/>
            <a:ext cx="502567" cy="392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65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DL Useful?</a:t>
            </a:r>
          </a:p>
        </p:txBody>
      </p:sp>
      <p:sp>
        <p:nvSpPr>
          <p:cNvPr id="3" name="Content Placeholder 2"/>
          <p:cNvSpPr>
            <a:spLocks noGrp="1"/>
          </p:cNvSpPr>
          <p:nvPr>
            <p:ph idx="1"/>
          </p:nvPr>
        </p:nvSpPr>
        <p:spPr/>
        <p:txBody>
          <a:bodyPr/>
          <a:lstStyle/>
          <a:p>
            <a:r>
              <a:rPr lang="en-US" dirty="0"/>
              <a:t>DL provides a flexible, learnable framework for representing visual, text, linguistic information</a:t>
            </a:r>
          </a:p>
          <a:p>
            <a:pPr lvl="1"/>
            <a:r>
              <a:rPr lang="en-US" dirty="0"/>
              <a:t>Can learn in unsupervised and supervised manner</a:t>
            </a:r>
          </a:p>
          <a:p>
            <a:r>
              <a:rPr lang="en-US" dirty="0"/>
              <a:t>DL represents an effective end-to-end system learning</a:t>
            </a:r>
          </a:p>
          <a:p>
            <a:r>
              <a:rPr lang="en-US" dirty="0"/>
              <a:t>Requires large amounts of training data</a:t>
            </a:r>
          </a:p>
          <a:p>
            <a:r>
              <a:rPr lang="en-US" dirty="0"/>
              <a:t>Since about 2010, DL has outperformed other ML techniques</a:t>
            </a:r>
          </a:p>
          <a:p>
            <a:pPr lvl="1"/>
            <a:r>
              <a:rPr lang="en-US" dirty="0"/>
              <a:t>First in vision and speech, then NLP, and other applications</a:t>
            </a:r>
          </a:p>
          <a:p>
            <a:endParaRPr lang="en-US" dirty="0"/>
          </a:p>
          <a:p>
            <a:endParaRPr lang="en-US" dirty="0"/>
          </a:p>
          <a:p>
            <a:endParaRPr lang="en-US" dirty="0"/>
          </a:p>
        </p:txBody>
      </p:sp>
    </p:spTree>
    <p:extLst>
      <p:ext uri="{BB962C8B-B14F-4D97-AF65-F5344CB8AC3E}">
        <p14:creationId xmlns:p14="http://schemas.microsoft.com/office/powerpoint/2010/main" val="67032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Representational Power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77063" cy="2515477"/>
              </a:xfrm>
            </p:spPr>
            <p:txBody>
              <a:bodyPr>
                <a:normAutofit/>
              </a:bodyPr>
              <a:lstStyle/>
              <a:p>
                <a:r>
                  <a:rPr lang="en-US" dirty="0"/>
                  <a:t>NNs with at least one hidden layer are </a:t>
                </a:r>
                <a:r>
                  <a:rPr lang="en-US" i="1" dirty="0"/>
                  <a:t>universal approximators</a:t>
                </a:r>
                <a:endParaRPr lang="en-US" dirty="0"/>
              </a:p>
              <a:p>
                <a:pPr lvl="1"/>
                <a:r>
                  <a:rPr lang="en-US" dirty="0"/>
                  <a:t>Given any continuous function </a:t>
                </a:r>
                <a:r>
                  <a:rPr lang="en-US" i="1" dirty="0"/>
                  <a:t>h</a:t>
                </a:r>
                <a:r>
                  <a:rPr lang="en-US" dirty="0"/>
                  <a:t>(</a:t>
                </a:r>
                <a:r>
                  <a:rPr lang="en-US" i="1" dirty="0"/>
                  <a:t>x</a:t>
                </a:r>
                <a:r>
                  <a:rPr lang="en-US" dirty="0"/>
                  <a:t>) and some </a:t>
                </a:r>
                <a14:m>
                  <m:oMath xmlns:m="http://schemas.openxmlformats.org/officeDocument/2006/math">
                    <m:r>
                      <a:rPr lang="en-US"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&gt;0</m:t>
                    </m:r>
                  </m:oMath>
                </a14:m>
                <a:r>
                  <a:rPr lang="en-US" dirty="0"/>
                  <a:t>, there exists a NN with one hidden layer (and with a reasonable choice of non-linearity) described with the function </a:t>
                </a:r>
                <a:r>
                  <a:rPr lang="en-US" i="1" dirty="0"/>
                  <a:t>f</a:t>
                </a:r>
                <a:r>
                  <a:rPr lang="en-US" dirty="0"/>
                  <a:t>(</a:t>
                </a:r>
                <a:r>
                  <a:rPr lang="en-US" i="1" dirty="0"/>
                  <a:t>x</a:t>
                </a:r>
                <a:r>
                  <a:rPr lang="en-US" dirty="0"/>
                  <a:t>), such that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h</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𝜖</m:t>
                    </m:r>
                  </m:oMath>
                </a14:m>
                <a:endParaRPr lang="en-US" dirty="0"/>
              </a:p>
              <a:p>
                <a:pPr lvl="1"/>
                <a:r>
                  <a:rPr lang="en-US" dirty="0"/>
                  <a:t>I.e., NN can approximate any arbitrary complex continuous function</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77063" cy="2515477"/>
              </a:xfrm>
              <a:blipFill>
                <a:blip r:embed="rId3"/>
                <a:stretch>
                  <a:fillRect l="-827" t="-1937" r="-700"/>
                </a:stretch>
              </a:blipFill>
            </p:spPr>
            <p:txBody>
              <a:bodyPr/>
              <a:lstStyle/>
              <a:p>
                <a:r>
                  <a:rPr lang="en-US">
                    <a:noFill/>
                  </a:rPr>
                  <a:t> </a:t>
                </a:r>
              </a:p>
            </p:txBody>
          </p:sp>
        </mc:Fallback>
      </mc:AlternateContent>
      <p:sp>
        <p:nvSpPr>
          <p:cNvPr id="9" name="Content Placeholder 2"/>
          <p:cNvSpPr txBox="1">
            <a:spLocks/>
          </p:cNvSpPr>
          <p:nvPr/>
        </p:nvSpPr>
        <p:spPr>
          <a:xfrm>
            <a:off x="276673" y="4030216"/>
            <a:ext cx="6984775" cy="3670176"/>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dirty="0"/>
              <a:t>NNs use nonlinear mapping of the inputs to the outputs </a:t>
            </a:r>
            <a:r>
              <a:rPr lang="en-US" i="1" dirty="0"/>
              <a:t>f</a:t>
            </a:r>
            <a:r>
              <a:rPr lang="en-US" dirty="0"/>
              <a:t>(</a:t>
            </a:r>
            <a:r>
              <a:rPr lang="en-US" i="1" dirty="0"/>
              <a:t>x</a:t>
            </a:r>
            <a:r>
              <a:rPr lang="en-US" dirty="0"/>
              <a:t>)</a:t>
            </a:r>
            <a:r>
              <a:rPr lang="en-GB" dirty="0"/>
              <a:t> to </a:t>
            </a:r>
            <a:r>
              <a:rPr lang="en-GB" altLang="en-US" dirty="0"/>
              <a:t>compute complex decision boundaries</a:t>
            </a:r>
          </a:p>
          <a:p>
            <a:r>
              <a:rPr lang="en-GB" dirty="0"/>
              <a:t>But then, why use deeper NNs?</a:t>
            </a:r>
          </a:p>
          <a:p>
            <a:pPr lvl="1"/>
            <a:r>
              <a:rPr lang="en-US" dirty="0"/>
              <a:t>The fact that deep NNs work better is an empirical observation</a:t>
            </a:r>
          </a:p>
          <a:p>
            <a:pPr lvl="1"/>
            <a:r>
              <a:rPr lang="en-US" dirty="0"/>
              <a:t>Mathematically, deep NNs have the same representational power as a one-layer NN</a:t>
            </a:r>
          </a:p>
          <a:p>
            <a:endParaRPr lang="en-US" dirty="0"/>
          </a:p>
        </p:txBody>
      </p:sp>
      <p:pic>
        <p:nvPicPr>
          <p:cNvPr id="6" name="Picture 5"/>
          <p:cNvPicPr>
            <a:picLocks noChangeAspect="1"/>
          </p:cNvPicPr>
          <p:nvPr/>
        </p:nvPicPr>
        <p:blipFill>
          <a:blip r:embed="rId4"/>
          <a:stretch>
            <a:fillRect/>
          </a:stretch>
        </p:blipFill>
        <p:spPr>
          <a:xfrm>
            <a:off x="6860798" y="4030216"/>
            <a:ext cx="2992938" cy="2797360"/>
          </a:xfrm>
          <a:prstGeom prst="rect">
            <a:avLst/>
          </a:prstGeom>
        </p:spPr>
      </p:pic>
    </p:spTree>
    <p:extLst>
      <p:ext uri="{BB962C8B-B14F-4D97-AF65-F5344CB8AC3E}">
        <p14:creationId xmlns:p14="http://schemas.microsoft.com/office/powerpoint/2010/main" val="2034302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Neural Networks </a:t>
            </a:r>
          </a:p>
        </p:txBody>
      </p:sp>
      <p:sp>
        <p:nvSpPr>
          <p:cNvPr id="3" name="Content Placeholder 2"/>
          <p:cNvSpPr>
            <a:spLocks noGrp="1"/>
          </p:cNvSpPr>
          <p:nvPr>
            <p:ph idx="1"/>
          </p:nvPr>
        </p:nvSpPr>
        <p:spPr>
          <a:xfrm>
            <a:off x="276673" y="2090803"/>
            <a:ext cx="9584265" cy="1216737"/>
          </a:xfrm>
        </p:spPr>
        <p:txBody>
          <a:bodyPr>
            <a:normAutofit lnSpcReduction="10000"/>
          </a:bodyPr>
          <a:lstStyle/>
          <a:p>
            <a:r>
              <a:rPr lang="en-US" dirty="0"/>
              <a:t>Handwritten digit recognition (MNIST dataset)</a:t>
            </a:r>
          </a:p>
          <a:p>
            <a:pPr lvl="1"/>
            <a:r>
              <a:rPr lang="en-US" dirty="0"/>
              <a:t>The intensity of each pixel is considered an input element</a:t>
            </a:r>
          </a:p>
          <a:p>
            <a:pPr lvl="1"/>
            <a:r>
              <a:rPr lang="en-US" dirty="0"/>
              <a:t>The output is the class of the digit</a:t>
            </a:r>
          </a:p>
        </p:txBody>
      </p:sp>
      <p:sp>
        <p:nvSpPr>
          <p:cNvPr id="4" name="文字版面配置區 2"/>
          <p:cNvSpPr txBox="1">
            <a:spLocks/>
          </p:cNvSpPr>
          <p:nvPr/>
        </p:nvSpPr>
        <p:spPr>
          <a:xfrm>
            <a:off x="1846318" y="3373947"/>
            <a:ext cx="1796780" cy="656269"/>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b="1" dirty="0"/>
              <a:t>Input</a:t>
            </a:r>
            <a:endParaRPr lang="zh-TW" altLang="en-US" b="1" dirty="0"/>
          </a:p>
        </p:txBody>
      </p:sp>
      <p:pic>
        <p:nvPicPr>
          <p:cNvPr id="6" name="圖片 6"/>
          <p:cNvPicPr>
            <a:picLocks noChangeAspect="1"/>
          </p:cNvPicPr>
          <p:nvPr/>
        </p:nvPicPr>
        <p:blipFill>
          <a:blip r:embed="rId4"/>
          <a:stretch>
            <a:fillRect/>
          </a:stretch>
        </p:blipFill>
        <p:spPr>
          <a:xfrm>
            <a:off x="1299221" y="4262031"/>
            <a:ext cx="2130022" cy="2116455"/>
          </a:xfrm>
          <a:prstGeom prst="rect">
            <a:avLst/>
          </a:prstGeom>
        </p:spPr>
      </p:pic>
      <p:sp>
        <p:nvSpPr>
          <p:cNvPr id="7" name="文字方塊 7"/>
          <p:cNvSpPr txBox="1"/>
          <p:nvPr/>
        </p:nvSpPr>
        <p:spPr>
          <a:xfrm>
            <a:off x="1546580" y="6365513"/>
            <a:ext cx="1687734" cy="401007"/>
          </a:xfrm>
          <a:prstGeom prst="rect">
            <a:avLst/>
          </a:prstGeom>
          <a:noFill/>
        </p:spPr>
        <p:txBody>
          <a:bodyPr wrap="square" rtlCol="0">
            <a:spAutoFit/>
          </a:bodyPr>
          <a:lstStyle/>
          <a:p>
            <a:r>
              <a:rPr lang="en-US" altLang="zh-TW" dirty="0"/>
              <a:t>16 x 16 = 256</a:t>
            </a:r>
            <a:endParaRPr lang="zh-TW" altLang="en-US" dirty="0"/>
          </a:p>
        </p:txBody>
      </p:sp>
      <p:sp>
        <p:nvSpPr>
          <p:cNvPr id="8" name="矩形 8"/>
          <p:cNvSpPr/>
          <p:nvPr/>
        </p:nvSpPr>
        <p:spPr>
          <a:xfrm>
            <a:off x="3658926" y="3958951"/>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9"/>
          <p:cNvSpPr/>
          <p:nvPr/>
        </p:nvSpPr>
        <p:spPr>
          <a:xfrm>
            <a:off x="3727314" y="467664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0" name="矩形 10"/>
          <p:cNvSpPr/>
          <p:nvPr/>
        </p:nvSpPr>
        <p:spPr>
          <a:xfrm>
            <a:off x="3733132" y="410631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1" name="Object 12"/>
          <p:cNvGraphicFramePr>
            <a:graphicFrameLocks noChangeAspect="1"/>
          </p:cNvGraphicFramePr>
          <p:nvPr>
            <p:extLst>
              <p:ext uri="{D42A27DB-BD31-4B8C-83A1-F6EECF244321}">
                <p14:modId xmlns:p14="http://schemas.microsoft.com/office/powerpoint/2010/main" val="4091709626"/>
              </p:ext>
            </p:extLst>
          </p:nvPr>
        </p:nvGraphicFramePr>
        <p:xfrm>
          <a:off x="3745831" y="4011065"/>
          <a:ext cx="325438" cy="461962"/>
        </p:xfrm>
        <a:graphic>
          <a:graphicData uri="http://schemas.openxmlformats.org/presentationml/2006/ole">
            <mc:AlternateContent xmlns:mc="http://schemas.openxmlformats.org/markup-compatibility/2006">
              <mc:Choice xmlns:v="urn:schemas-microsoft-com:vml" Requires="v">
                <p:oleObj spid="_x0000_s27063" name="方程式" r:id="rId5" imgW="152280" imgH="215640" progId="Equation.3">
                  <p:embed/>
                </p:oleObj>
              </mc:Choice>
              <mc:Fallback>
                <p:oleObj name="方程式" r:id="rId5" imgW="152280" imgH="215640" progId="Equation.3">
                  <p:embed/>
                  <p:pic>
                    <p:nvPicPr>
                      <p:cNvPr id="12" name="Object 12"/>
                      <p:cNvPicPr>
                        <a:picLocks noChangeAspect="1" noChangeArrowheads="1"/>
                      </p:cNvPicPr>
                      <p:nvPr/>
                    </p:nvPicPr>
                    <p:blipFill>
                      <a:blip r:embed="rId6"/>
                      <a:srcRect/>
                      <a:stretch>
                        <a:fillRect/>
                      </a:stretch>
                    </p:blipFill>
                    <p:spPr bwMode="auto">
                      <a:xfrm>
                        <a:off x="3745831" y="4011065"/>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7894953"/>
              </p:ext>
            </p:extLst>
          </p:nvPr>
        </p:nvGraphicFramePr>
        <p:xfrm>
          <a:off x="3751127" y="4593794"/>
          <a:ext cx="352425" cy="461963"/>
        </p:xfrm>
        <a:graphic>
          <a:graphicData uri="http://schemas.openxmlformats.org/presentationml/2006/ole">
            <mc:AlternateContent xmlns:mc="http://schemas.openxmlformats.org/markup-compatibility/2006">
              <mc:Choice xmlns:v="urn:schemas-microsoft-com:vml" Requires="v">
                <p:oleObj spid="_x0000_s27064" name="方程式" r:id="rId7" imgW="164880" imgH="215640" progId="Equation.3">
                  <p:embed/>
                </p:oleObj>
              </mc:Choice>
              <mc:Fallback>
                <p:oleObj name="方程式" r:id="rId7" imgW="164880" imgH="215640" progId="Equation.3">
                  <p:embed/>
                  <p:pic>
                    <p:nvPicPr>
                      <p:cNvPr id="13" name="Object 12"/>
                      <p:cNvPicPr>
                        <a:picLocks noChangeAspect="1" noChangeArrowheads="1"/>
                      </p:cNvPicPr>
                      <p:nvPr/>
                    </p:nvPicPr>
                    <p:blipFill>
                      <a:blip r:embed="rId8"/>
                      <a:srcRect/>
                      <a:stretch>
                        <a:fillRect/>
                      </a:stretch>
                    </p:blipFill>
                    <p:spPr bwMode="auto">
                      <a:xfrm>
                        <a:off x="3751127" y="4593794"/>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3"/>
          <p:cNvSpPr/>
          <p:nvPr/>
        </p:nvSpPr>
        <p:spPr>
          <a:xfrm>
            <a:off x="3736839" y="6074401"/>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ext uri="{D42A27DB-BD31-4B8C-83A1-F6EECF244321}">
                <p14:modId xmlns:p14="http://schemas.microsoft.com/office/powerpoint/2010/main" val="917948278"/>
              </p:ext>
            </p:extLst>
          </p:nvPr>
        </p:nvGraphicFramePr>
        <p:xfrm>
          <a:off x="3664916" y="5977634"/>
          <a:ext cx="544512" cy="488950"/>
        </p:xfrm>
        <a:graphic>
          <a:graphicData uri="http://schemas.openxmlformats.org/presentationml/2006/ole">
            <mc:AlternateContent xmlns:mc="http://schemas.openxmlformats.org/markup-compatibility/2006">
              <mc:Choice xmlns:v="urn:schemas-microsoft-com:vml" Requires="v">
                <p:oleObj spid="_x0000_s27065" name="方程式" r:id="rId9" imgW="253800" imgH="228600" progId="Equation.3">
                  <p:embed/>
                </p:oleObj>
              </mc:Choice>
              <mc:Fallback>
                <p:oleObj name="方程式" r:id="rId9" imgW="253800" imgH="228600" progId="Equation.3">
                  <p:embed/>
                  <p:pic>
                    <p:nvPicPr>
                      <p:cNvPr id="15" name="Object 12"/>
                      <p:cNvPicPr>
                        <a:picLocks noChangeAspect="1" noChangeArrowheads="1"/>
                      </p:cNvPicPr>
                      <p:nvPr/>
                    </p:nvPicPr>
                    <p:blipFill>
                      <a:blip r:embed="rId10"/>
                      <a:srcRect/>
                      <a:stretch>
                        <a:fillRect/>
                      </a:stretch>
                    </p:blipFill>
                    <p:spPr bwMode="auto">
                      <a:xfrm>
                        <a:off x="3664916" y="5977634"/>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文字方塊 15"/>
          <p:cNvSpPr txBox="1"/>
          <p:nvPr/>
        </p:nvSpPr>
        <p:spPr>
          <a:xfrm rot="5400000">
            <a:off x="3612771" y="5359343"/>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6" name="手繪多邊形 16"/>
          <p:cNvSpPr/>
          <p:nvPr/>
        </p:nvSpPr>
        <p:spPr>
          <a:xfrm>
            <a:off x="1424953" y="4020346"/>
            <a:ext cx="2305050" cy="363941"/>
          </a:xfrm>
          <a:custGeom>
            <a:avLst/>
            <a:gdLst>
              <a:gd name="connsiteX0" fmla="*/ 0 w 2305050"/>
              <a:gd name="connsiteY0" fmla="*/ 374550 h 374550"/>
              <a:gd name="connsiteX1" fmla="*/ 876300 w 2305050"/>
              <a:gd name="connsiteY1" fmla="*/ 6250 h 374550"/>
              <a:gd name="connsiteX2" fmla="*/ 2305050 w 2305050"/>
              <a:gd name="connsiteY2" fmla="*/ 177700 h 374550"/>
            </a:gdLst>
            <a:ahLst/>
            <a:cxnLst>
              <a:cxn ang="0">
                <a:pos x="connsiteX0" y="connsiteY0"/>
              </a:cxn>
              <a:cxn ang="0">
                <a:pos x="connsiteX1" y="connsiteY1"/>
              </a:cxn>
              <a:cxn ang="0">
                <a:pos x="connsiteX2" y="connsiteY2"/>
              </a:cxn>
            </a:cxnLst>
            <a:rect l="l" t="t" r="r" b="b"/>
            <a:pathLst>
              <a:path w="2305050" h="374550">
                <a:moveTo>
                  <a:pt x="0" y="374550"/>
                </a:moveTo>
                <a:cubicBezTo>
                  <a:pt x="246062" y="206804"/>
                  <a:pt x="492125" y="39058"/>
                  <a:pt x="876300" y="6250"/>
                </a:cubicBezTo>
                <a:cubicBezTo>
                  <a:pt x="1260475" y="-26558"/>
                  <a:pt x="1782762" y="75571"/>
                  <a:pt x="2305050" y="17770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手繪多邊形 17"/>
          <p:cNvSpPr/>
          <p:nvPr/>
        </p:nvSpPr>
        <p:spPr>
          <a:xfrm>
            <a:off x="1558303" y="4193287"/>
            <a:ext cx="2171700" cy="646109"/>
          </a:xfrm>
          <a:custGeom>
            <a:avLst/>
            <a:gdLst>
              <a:gd name="connsiteX0" fmla="*/ 0 w 2171700"/>
              <a:gd name="connsiteY0" fmla="*/ 188909 h 646109"/>
              <a:gd name="connsiteX1" fmla="*/ 1073150 w 2171700"/>
              <a:gd name="connsiteY1" fmla="*/ 23809 h 646109"/>
              <a:gd name="connsiteX2" fmla="*/ 2171700 w 2171700"/>
              <a:gd name="connsiteY2" fmla="*/ 646109 h 646109"/>
            </a:gdLst>
            <a:ahLst/>
            <a:cxnLst>
              <a:cxn ang="0">
                <a:pos x="connsiteX0" y="connsiteY0"/>
              </a:cxn>
              <a:cxn ang="0">
                <a:pos x="connsiteX1" y="connsiteY1"/>
              </a:cxn>
              <a:cxn ang="0">
                <a:pos x="connsiteX2" y="connsiteY2"/>
              </a:cxn>
            </a:cxnLst>
            <a:rect l="l" t="t" r="r" b="b"/>
            <a:pathLst>
              <a:path w="2171700" h="646109">
                <a:moveTo>
                  <a:pt x="0" y="188909"/>
                </a:moveTo>
                <a:cubicBezTo>
                  <a:pt x="355600" y="68259"/>
                  <a:pt x="711200" y="-52391"/>
                  <a:pt x="1073150" y="23809"/>
                </a:cubicBezTo>
                <a:cubicBezTo>
                  <a:pt x="1435100" y="100009"/>
                  <a:pt x="1803400" y="373059"/>
                  <a:pt x="2171700" y="646109"/>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手繪多邊形 18"/>
          <p:cNvSpPr/>
          <p:nvPr/>
        </p:nvSpPr>
        <p:spPr>
          <a:xfrm>
            <a:off x="3291853" y="6236396"/>
            <a:ext cx="463550" cy="243308"/>
          </a:xfrm>
          <a:custGeom>
            <a:avLst/>
            <a:gdLst>
              <a:gd name="connsiteX0" fmla="*/ 0 w 463550"/>
              <a:gd name="connsiteY0" fmla="*/ 0 h 243308"/>
              <a:gd name="connsiteX1" fmla="*/ 101600 w 463550"/>
              <a:gd name="connsiteY1" fmla="*/ 241300 h 243308"/>
              <a:gd name="connsiteX2" fmla="*/ 463550 w 463550"/>
              <a:gd name="connsiteY2" fmla="*/ 95250 h 243308"/>
            </a:gdLst>
            <a:ahLst/>
            <a:cxnLst>
              <a:cxn ang="0">
                <a:pos x="connsiteX0" y="connsiteY0"/>
              </a:cxn>
              <a:cxn ang="0">
                <a:pos x="connsiteX1" y="connsiteY1"/>
              </a:cxn>
              <a:cxn ang="0">
                <a:pos x="connsiteX2" y="connsiteY2"/>
              </a:cxn>
            </a:cxnLst>
            <a:rect l="l" t="t" r="r" b="b"/>
            <a:pathLst>
              <a:path w="463550" h="243308">
                <a:moveTo>
                  <a:pt x="0" y="0"/>
                </a:moveTo>
                <a:cubicBezTo>
                  <a:pt x="12171" y="112712"/>
                  <a:pt x="24342" y="225425"/>
                  <a:pt x="101600" y="241300"/>
                </a:cubicBezTo>
                <a:cubicBezTo>
                  <a:pt x="178858" y="257175"/>
                  <a:pt x="321204" y="176212"/>
                  <a:pt x="463550" y="9525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9"/>
          <p:cNvSpPr txBox="1"/>
          <p:nvPr/>
        </p:nvSpPr>
        <p:spPr>
          <a:xfrm>
            <a:off x="1746783" y="6820622"/>
            <a:ext cx="1661390" cy="830997"/>
          </a:xfrm>
          <a:prstGeom prst="rect">
            <a:avLst/>
          </a:prstGeom>
          <a:noFill/>
        </p:spPr>
        <p:txBody>
          <a:bodyPr wrap="square" rtlCol="0">
            <a:spAutoFit/>
          </a:bodyPr>
          <a:lstStyle/>
          <a:p>
            <a:r>
              <a:rPr lang="en-US" altLang="zh-TW" sz="2400" dirty="0"/>
              <a:t>Ink → 1</a:t>
            </a:r>
          </a:p>
          <a:p>
            <a:r>
              <a:rPr lang="en-US" altLang="zh-TW" sz="2400" dirty="0"/>
              <a:t>No ink → 0</a:t>
            </a:r>
            <a:endParaRPr lang="zh-TW" altLang="en-US" sz="2400" dirty="0"/>
          </a:p>
        </p:txBody>
      </p:sp>
      <p:grpSp>
        <p:nvGrpSpPr>
          <p:cNvPr id="20" name="群組 25"/>
          <p:cNvGrpSpPr/>
          <p:nvPr/>
        </p:nvGrpSpPr>
        <p:grpSpPr>
          <a:xfrm>
            <a:off x="5389380" y="3907619"/>
            <a:ext cx="642352" cy="2642877"/>
            <a:chOff x="7142066" y="1987121"/>
            <a:chExt cx="642352" cy="2642877"/>
          </a:xfrm>
        </p:grpSpPr>
        <p:sp>
          <p:nvSpPr>
            <p:cNvPr id="21" name="矩形 20"/>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2" name="文字方塊 21"/>
            <p:cNvSpPr txBox="1"/>
            <p:nvPr/>
          </p:nvSpPr>
          <p:spPr>
            <a:xfrm rot="5400000">
              <a:off x="7084256" y="350594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文字方塊 22"/>
            <p:cNvSpPr txBox="1"/>
            <p:nvPr/>
          </p:nvSpPr>
          <p:spPr>
            <a:xfrm>
              <a:off x="7153349" y="198712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24" name="文字方塊 23"/>
            <p:cNvSpPr txBox="1"/>
            <p:nvPr/>
          </p:nvSpPr>
          <p:spPr>
            <a:xfrm>
              <a:off x="7142066" y="278534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25" name="文字方塊 24"/>
            <p:cNvSpPr txBox="1"/>
            <p:nvPr/>
          </p:nvSpPr>
          <p:spPr>
            <a:xfrm>
              <a:off x="7142066" y="4051573"/>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grpSp>
      <p:sp>
        <p:nvSpPr>
          <p:cNvPr id="26" name="文字方塊 26"/>
          <p:cNvSpPr txBox="1"/>
          <p:nvPr/>
        </p:nvSpPr>
        <p:spPr>
          <a:xfrm>
            <a:off x="5195635" y="6766520"/>
            <a:ext cx="3566686" cy="70788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TW" sz="2000" dirty="0"/>
              <a:t>Each dimension represents the confidence of a digit</a:t>
            </a:r>
            <a:endParaRPr lang="zh-TW" altLang="en-US" sz="2000" dirty="0"/>
          </a:p>
        </p:txBody>
      </p:sp>
      <p:sp>
        <p:nvSpPr>
          <p:cNvPr id="27" name="文字方塊 27"/>
          <p:cNvSpPr txBox="1"/>
          <p:nvPr/>
        </p:nvSpPr>
        <p:spPr>
          <a:xfrm>
            <a:off x="6258500" y="3969174"/>
            <a:ext cx="86163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1</a:t>
            </a:r>
            <a:endParaRPr lang="zh-TW" altLang="en-US" sz="2400" dirty="0"/>
          </a:p>
        </p:txBody>
      </p:sp>
      <p:sp>
        <p:nvSpPr>
          <p:cNvPr id="28" name="文字方塊 28"/>
          <p:cNvSpPr txBox="1"/>
          <p:nvPr/>
        </p:nvSpPr>
        <p:spPr>
          <a:xfrm>
            <a:off x="6265809" y="4750456"/>
            <a:ext cx="84701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2</a:t>
            </a:r>
            <a:endParaRPr lang="zh-TW" altLang="en-US" sz="2400" dirty="0"/>
          </a:p>
        </p:txBody>
      </p:sp>
      <p:sp>
        <p:nvSpPr>
          <p:cNvPr id="29" name="文字方塊 29"/>
          <p:cNvSpPr txBox="1"/>
          <p:nvPr/>
        </p:nvSpPr>
        <p:spPr>
          <a:xfrm>
            <a:off x="6265809" y="6024425"/>
            <a:ext cx="83476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0</a:t>
            </a:r>
            <a:endParaRPr lang="zh-TW" altLang="en-US" sz="2400" dirty="0"/>
          </a:p>
        </p:txBody>
      </p:sp>
      <p:sp>
        <p:nvSpPr>
          <p:cNvPr id="30" name="文字方塊 30"/>
          <p:cNvSpPr txBox="1"/>
          <p:nvPr/>
        </p:nvSpPr>
        <p:spPr>
          <a:xfrm rot="5400000">
            <a:off x="6398504" y="540722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1" name="矩形 31"/>
          <p:cNvSpPr/>
          <p:nvPr/>
        </p:nvSpPr>
        <p:spPr>
          <a:xfrm>
            <a:off x="5326083" y="4030083"/>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0.1</a:t>
            </a:r>
            <a:endParaRPr lang="zh-TW" altLang="en-US" sz="2400" dirty="0"/>
          </a:p>
        </p:txBody>
      </p:sp>
      <p:sp>
        <p:nvSpPr>
          <p:cNvPr id="32" name="矩形 32"/>
          <p:cNvSpPr/>
          <p:nvPr/>
        </p:nvSpPr>
        <p:spPr>
          <a:xfrm>
            <a:off x="5326083" y="4754488"/>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0.7</a:t>
            </a:r>
            <a:endParaRPr lang="zh-TW" altLang="en-US" sz="2400" dirty="0"/>
          </a:p>
        </p:txBody>
      </p:sp>
      <p:sp>
        <p:nvSpPr>
          <p:cNvPr id="33" name="矩形 33"/>
          <p:cNvSpPr/>
          <p:nvPr/>
        </p:nvSpPr>
        <p:spPr>
          <a:xfrm>
            <a:off x="5307236" y="6023750"/>
            <a:ext cx="656740"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0.2</a:t>
            </a:r>
            <a:endParaRPr lang="zh-TW" altLang="en-US" sz="2400" dirty="0"/>
          </a:p>
        </p:txBody>
      </p:sp>
      <p:sp>
        <p:nvSpPr>
          <p:cNvPr id="34" name="矩形 34"/>
          <p:cNvSpPr/>
          <p:nvPr/>
        </p:nvSpPr>
        <p:spPr>
          <a:xfrm>
            <a:off x="5218239" y="4662433"/>
            <a:ext cx="1950970" cy="640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5"/>
          <p:cNvSpPr/>
          <p:nvPr/>
        </p:nvSpPr>
        <p:spPr>
          <a:xfrm>
            <a:off x="7430250" y="4901613"/>
            <a:ext cx="2351478" cy="9033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400" dirty="0"/>
              <a:t>The image is  “2”</a:t>
            </a:r>
            <a:endParaRPr lang="zh-TW" altLang="en-US" sz="2400" dirty="0"/>
          </a:p>
        </p:txBody>
      </p:sp>
      <p:sp>
        <p:nvSpPr>
          <p:cNvPr id="36" name="文字版面配置區 2"/>
          <p:cNvSpPr txBox="1">
            <a:spLocks/>
          </p:cNvSpPr>
          <p:nvPr/>
        </p:nvSpPr>
        <p:spPr>
          <a:xfrm>
            <a:off x="5531965" y="3373947"/>
            <a:ext cx="1796780" cy="656269"/>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b="1" dirty="0"/>
              <a:t>Output</a:t>
            </a:r>
            <a:endParaRPr lang="zh-TW" altLang="en-US" b="1" dirty="0"/>
          </a:p>
        </p:txBody>
      </p:sp>
      <p:sp>
        <p:nvSpPr>
          <p:cNvPr id="37" name="TextBox 36">
            <a:extLst>
              <a:ext uri="{FF2B5EF4-FFF2-40B4-BE49-F238E27FC236}">
                <a16:creationId xmlns:a16="http://schemas.microsoft.com/office/drawing/2014/main" id="{51578576-4416-4109-A541-417BBA464034}"/>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418836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3" grpId="0" animBg="1"/>
      <p:bldP spid="15" grpId="0"/>
      <p:bldP spid="16" grpId="0" animBg="1"/>
      <p:bldP spid="17" grpId="0" animBg="1"/>
      <p:bldP spid="18" grpId="0" animBg="1"/>
      <p:bldP spid="19" grpId="0"/>
      <p:bldP spid="26" grpId="0" animBg="1"/>
      <p:bldP spid="27" grpId="0" animBg="1"/>
      <p:bldP spid="28" grpId="0" animBg="1"/>
      <p:bldP spid="29" grpId="0" animBg="1"/>
      <p:bldP spid="30" grpId="0"/>
      <p:bldP spid="31" grpId="0" animBg="1"/>
      <p:bldP spid="32" grpId="0" animBg="1"/>
      <p:bldP spid="33" grpId="0" animBg="1"/>
      <p:bldP spid="34"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Neural Networks </a:t>
            </a:r>
          </a:p>
        </p:txBody>
      </p:sp>
      <p:sp>
        <p:nvSpPr>
          <p:cNvPr id="3" name="Content Placeholder 2"/>
          <p:cNvSpPr>
            <a:spLocks noGrp="1"/>
          </p:cNvSpPr>
          <p:nvPr>
            <p:ph idx="1"/>
          </p:nvPr>
        </p:nvSpPr>
        <p:spPr>
          <a:xfrm>
            <a:off x="276673" y="2090803"/>
            <a:ext cx="9584265" cy="1086391"/>
          </a:xfrm>
        </p:spPr>
        <p:txBody>
          <a:bodyPr/>
          <a:lstStyle/>
          <a:p>
            <a:r>
              <a:rPr lang="en-US" dirty="0"/>
              <a:t>Handwritten digit recognition</a:t>
            </a:r>
          </a:p>
          <a:p>
            <a:endParaRPr lang="en-US" dirty="0"/>
          </a:p>
        </p:txBody>
      </p:sp>
      <p:pic>
        <p:nvPicPr>
          <p:cNvPr id="4" name="圖片 4"/>
          <p:cNvPicPr>
            <a:picLocks noChangeAspect="1"/>
          </p:cNvPicPr>
          <p:nvPr/>
        </p:nvPicPr>
        <p:blipFill>
          <a:blip r:embed="rId3"/>
          <a:stretch>
            <a:fillRect/>
          </a:stretch>
        </p:blipFill>
        <p:spPr>
          <a:xfrm>
            <a:off x="863531" y="3769301"/>
            <a:ext cx="1602442" cy="1592235"/>
          </a:xfrm>
          <a:prstGeom prst="rect">
            <a:avLst/>
          </a:prstGeom>
        </p:spPr>
      </p:pic>
      <p:sp>
        <p:nvSpPr>
          <p:cNvPr id="5" name="矩形 6"/>
          <p:cNvSpPr/>
          <p:nvPr/>
        </p:nvSpPr>
        <p:spPr>
          <a:xfrm>
            <a:off x="3976644" y="3738150"/>
            <a:ext cx="2034073" cy="15167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Machine</a:t>
            </a:r>
            <a:endParaRPr lang="zh-TW" altLang="en-US" sz="2800" dirty="0"/>
          </a:p>
        </p:txBody>
      </p:sp>
      <p:sp>
        <p:nvSpPr>
          <p:cNvPr id="6" name="向右箭號 7"/>
          <p:cNvSpPr/>
          <p:nvPr/>
        </p:nvSpPr>
        <p:spPr>
          <a:xfrm>
            <a:off x="3210704" y="4108829"/>
            <a:ext cx="688735" cy="847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8"/>
          <p:cNvSpPr/>
          <p:nvPr/>
        </p:nvSpPr>
        <p:spPr>
          <a:xfrm>
            <a:off x="6219276" y="4108829"/>
            <a:ext cx="805864" cy="847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9"/>
          <p:cNvSpPr txBox="1"/>
          <p:nvPr/>
        </p:nvSpPr>
        <p:spPr>
          <a:xfrm>
            <a:off x="7711581" y="4265692"/>
            <a:ext cx="721324" cy="584775"/>
          </a:xfrm>
          <a:prstGeom prst="rect">
            <a:avLst/>
          </a:prstGeom>
          <a:noFill/>
        </p:spPr>
        <p:txBody>
          <a:bodyPr wrap="square" rtlCol="0">
            <a:spAutoFit/>
          </a:bodyPr>
          <a:lstStyle/>
          <a:p>
            <a:r>
              <a:rPr lang="en-US" altLang="zh-TW" sz="3200" dirty="0"/>
              <a:t>“2”</a:t>
            </a:r>
            <a:endParaRPr lang="zh-TW" altLang="en-US" sz="3200" dirty="0"/>
          </a:p>
        </p:txBody>
      </p:sp>
      <p:grpSp>
        <p:nvGrpSpPr>
          <p:cNvPr id="9" name="群組 5"/>
          <p:cNvGrpSpPr/>
          <p:nvPr/>
        </p:nvGrpSpPr>
        <p:grpSpPr>
          <a:xfrm>
            <a:off x="2613742" y="3238128"/>
            <a:ext cx="600084" cy="2625052"/>
            <a:chOff x="2462115" y="2538616"/>
            <a:chExt cx="600084" cy="2625052"/>
          </a:xfrm>
        </p:grpSpPr>
        <p:sp>
          <p:nvSpPr>
            <p:cNvPr id="10" name="矩形 11"/>
            <p:cNvSpPr/>
            <p:nvPr/>
          </p:nvSpPr>
          <p:spPr>
            <a:xfrm>
              <a:off x="2462115" y="253861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1" name="矩形 12"/>
            <p:cNvSpPr/>
            <p:nvPr/>
          </p:nvSpPr>
          <p:spPr>
            <a:xfrm>
              <a:off x="2530503" y="325630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2" name="矩形 13"/>
            <p:cNvSpPr/>
            <p:nvPr/>
          </p:nvSpPr>
          <p:spPr>
            <a:xfrm>
              <a:off x="2536321" y="268598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3926858"/>
                </p:ext>
              </p:extLst>
            </p:nvPr>
          </p:nvGraphicFramePr>
          <p:xfrm>
            <a:off x="2549020" y="2590730"/>
            <a:ext cx="325438" cy="461962"/>
          </p:xfrm>
          <a:graphic>
            <a:graphicData uri="http://schemas.openxmlformats.org/presentationml/2006/ole">
              <mc:AlternateContent xmlns:mc="http://schemas.openxmlformats.org/markup-compatibility/2006">
                <mc:Choice xmlns:v="urn:schemas-microsoft-com:vml" Requires="v">
                  <p:oleObj spid="_x0000_s29105" name="方程式" r:id="rId4" imgW="152280" imgH="215640" progId="Equation.3">
                    <p:embed/>
                  </p:oleObj>
                </mc:Choice>
                <mc:Fallback>
                  <p:oleObj name="方程式" r:id="rId4" imgW="152280" imgH="215640" progId="Equation.3">
                    <p:embed/>
                    <p:pic>
                      <p:nvPicPr>
                        <p:cNvPr id="15" name="Object 12"/>
                        <p:cNvPicPr>
                          <a:picLocks noChangeAspect="1" noChangeArrowheads="1"/>
                        </p:cNvPicPr>
                        <p:nvPr/>
                      </p:nvPicPr>
                      <p:blipFill>
                        <a:blip r:embed="rId5"/>
                        <a:srcRect/>
                        <a:stretch>
                          <a:fillRect/>
                        </a:stretch>
                      </p:blipFill>
                      <p:spPr bwMode="auto">
                        <a:xfrm>
                          <a:off x="2549020" y="2590730"/>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extLst>
                <p:ext uri="{D42A27DB-BD31-4B8C-83A1-F6EECF244321}">
                  <p14:modId xmlns:p14="http://schemas.microsoft.com/office/powerpoint/2010/main" val="2481917922"/>
                </p:ext>
              </p:extLst>
            </p:nvPr>
          </p:nvGraphicFramePr>
          <p:xfrm>
            <a:off x="2554316" y="3173459"/>
            <a:ext cx="352425" cy="461963"/>
          </p:xfrm>
          <a:graphic>
            <a:graphicData uri="http://schemas.openxmlformats.org/presentationml/2006/ole">
              <mc:AlternateContent xmlns:mc="http://schemas.openxmlformats.org/markup-compatibility/2006">
                <mc:Choice xmlns:v="urn:schemas-microsoft-com:vml" Requires="v">
                  <p:oleObj spid="_x0000_s29106" name="方程式" r:id="rId6" imgW="164880" imgH="215640" progId="Equation.3">
                    <p:embed/>
                  </p:oleObj>
                </mc:Choice>
                <mc:Fallback>
                  <p:oleObj name="方程式" r:id="rId6" imgW="164880" imgH="215640" progId="Equation.3">
                    <p:embed/>
                    <p:pic>
                      <p:nvPicPr>
                        <p:cNvPr id="16" name="Object 12"/>
                        <p:cNvPicPr>
                          <a:picLocks noChangeAspect="1" noChangeArrowheads="1"/>
                        </p:cNvPicPr>
                        <p:nvPr/>
                      </p:nvPicPr>
                      <p:blipFill>
                        <a:blip r:embed="rId7"/>
                        <a:srcRect/>
                        <a:stretch>
                          <a:fillRect/>
                        </a:stretch>
                      </p:blipFill>
                      <p:spPr bwMode="auto">
                        <a:xfrm>
                          <a:off x="2554316" y="3173459"/>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矩形 16"/>
            <p:cNvSpPr/>
            <p:nvPr/>
          </p:nvSpPr>
          <p:spPr>
            <a:xfrm>
              <a:off x="2540028" y="465406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ext uri="{D42A27DB-BD31-4B8C-83A1-F6EECF244321}">
                  <p14:modId xmlns:p14="http://schemas.microsoft.com/office/powerpoint/2010/main" val="3441633311"/>
                </p:ext>
              </p:extLst>
            </p:nvPr>
          </p:nvGraphicFramePr>
          <p:xfrm>
            <a:off x="2468105" y="4557299"/>
            <a:ext cx="544512" cy="488950"/>
          </p:xfrm>
          <a:graphic>
            <a:graphicData uri="http://schemas.openxmlformats.org/presentationml/2006/ole">
              <mc:AlternateContent xmlns:mc="http://schemas.openxmlformats.org/markup-compatibility/2006">
                <mc:Choice xmlns:v="urn:schemas-microsoft-com:vml" Requires="v">
                  <p:oleObj spid="_x0000_s29107" name="方程式" r:id="rId8" imgW="253800" imgH="228600" progId="Equation.3">
                    <p:embed/>
                  </p:oleObj>
                </mc:Choice>
                <mc:Fallback>
                  <p:oleObj name="方程式" r:id="rId8" imgW="253800" imgH="228600" progId="Equation.3">
                    <p:embed/>
                    <p:pic>
                      <p:nvPicPr>
                        <p:cNvPr id="18" name="Object 12"/>
                        <p:cNvPicPr>
                          <a:picLocks noChangeAspect="1" noChangeArrowheads="1"/>
                        </p:cNvPicPr>
                        <p:nvPr/>
                      </p:nvPicPr>
                      <p:blipFill>
                        <a:blip r:embed="rId9"/>
                        <a:srcRect/>
                        <a:stretch>
                          <a:fillRect/>
                        </a:stretch>
                      </p:blipFill>
                      <p:spPr bwMode="auto">
                        <a:xfrm>
                          <a:off x="2468105" y="4557299"/>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文字方塊 18"/>
            <p:cNvSpPr txBox="1"/>
            <p:nvPr/>
          </p:nvSpPr>
          <p:spPr>
            <a:xfrm rot="5400000">
              <a:off x="2415960" y="393900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18" name="群組 19"/>
          <p:cNvGrpSpPr/>
          <p:nvPr/>
        </p:nvGrpSpPr>
        <p:grpSpPr>
          <a:xfrm>
            <a:off x="7123152" y="3270892"/>
            <a:ext cx="642352" cy="2642877"/>
            <a:chOff x="7142066" y="1987121"/>
            <a:chExt cx="642352" cy="2642877"/>
          </a:xfrm>
        </p:grpSpPr>
        <p:sp>
          <p:nvSpPr>
            <p:cNvPr id="19" name="矩形 20"/>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0" name="文字方塊 21"/>
            <p:cNvSpPr txBox="1"/>
            <p:nvPr/>
          </p:nvSpPr>
          <p:spPr>
            <a:xfrm rot="5400000">
              <a:off x="7084256" y="350594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1" name="文字方塊 22"/>
            <p:cNvSpPr txBox="1"/>
            <p:nvPr/>
          </p:nvSpPr>
          <p:spPr>
            <a:xfrm>
              <a:off x="7153349" y="198712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22" name="文字方塊 23"/>
            <p:cNvSpPr txBox="1"/>
            <p:nvPr/>
          </p:nvSpPr>
          <p:spPr>
            <a:xfrm>
              <a:off x="7142066" y="278534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23" name="文字方塊 24"/>
            <p:cNvSpPr txBox="1"/>
            <p:nvPr/>
          </p:nvSpPr>
          <p:spPr>
            <a:xfrm>
              <a:off x="7142066" y="4051573"/>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grpSp>
      <mc:AlternateContent xmlns:mc="http://schemas.openxmlformats.org/markup-compatibility/2006" xmlns:a14="http://schemas.microsoft.com/office/drawing/2010/main">
        <mc:Choice Requires="a14">
          <p:sp>
            <p:nvSpPr>
              <p:cNvPr id="24" name="文字方塊 28"/>
              <p:cNvSpPr txBox="1"/>
              <p:nvPr/>
            </p:nvSpPr>
            <p:spPr>
              <a:xfrm>
                <a:off x="3901009" y="5355284"/>
                <a:ext cx="2207720" cy="435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r>
                        <a:rPr lang="en-US" altLang="zh-TW" sz="2800" b="0" i="1" smtClean="0">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𝑅</m:t>
                          </m:r>
                        </m:e>
                        <m:sup>
                          <m:r>
                            <a:rPr lang="en-US" altLang="zh-TW" sz="2800" b="0" i="1" smtClean="0">
                              <a:latin typeface="Cambria Math" panose="02040503050406030204" pitchFamily="18" charset="0"/>
                            </a:rPr>
                            <m:t>256</m:t>
                          </m:r>
                        </m:sup>
                      </m:sSup>
                      <m:r>
                        <a:rPr lang="en-US" altLang="zh-TW" sz="2800" b="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𝑅</m:t>
                          </m:r>
                        </m:e>
                        <m:sup>
                          <m:r>
                            <a:rPr lang="en-US" altLang="zh-TW" sz="2800" b="0" i="1" smtClean="0">
                              <a:latin typeface="Cambria Math" panose="02040503050406030204" pitchFamily="18" charset="0"/>
                            </a:rPr>
                            <m:t>10</m:t>
                          </m:r>
                        </m:sup>
                      </m:sSup>
                    </m:oMath>
                  </m:oMathPara>
                </a14:m>
                <a:endParaRPr lang="zh-TW" altLang="en-US" sz="2800" dirty="0"/>
              </a:p>
            </p:txBody>
          </p:sp>
        </mc:Choice>
        <mc:Fallback xmlns="">
          <p:sp>
            <p:nvSpPr>
              <p:cNvPr id="24" name="文字方塊 28"/>
              <p:cNvSpPr txBox="1">
                <a:spLocks noRot="1" noChangeAspect="1" noMove="1" noResize="1" noEditPoints="1" noAdjustHandles="1" noChangeArrowheads="1" noChangeShapeType="1" noTextEdit="1"/>
              </p:cNvSpPr>
              <p:nvPr/>
            </p:nvSpPr>
            <p:spPr>
              <a:xfrm>
                <a:off x="3901009" y="5355284"/>
                <a:ext cx="2207720" cy="43576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字方塊 3"/>
              <p:cNvSpPr txBox="1"/>
              <p:nvPr/>
            </p:nvSpPr>
            <p:spPr>
              <a:xfrm>
                <a:off x="2148880" y="6130741"/>
                <a:ext cx="5689600" cy="400110"/>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zh-TW" sz="2000" dirty="0"/>
                  <a:t>The function </a:t>
                </a:r>
                <a14:m>
                  <m:oMath xmlns:m="http://schemas.openxmlformats.org/officeDocument/2006/math">
                    <m:r>
                      <a:rPr lang="en-US" altLang="zh-TW" sz="2000" b="0" i="1" smtClean="0">
                        <a:latin typeface="Cambria Math" panose="02040503050406030204" pitchFamily="18" charset="0"/>
                      </a:rPr>
                      <m:t>𝑓</m:t>
                    </m:r>
                  </m:oMath>
                </a14:m>
                <a:r>
                  <a:rPr lang="zh-TW" altLang="en-US" sz="2000" dirty="0"/>
                  <a:t> </a:t>
                </a:r>
                <a:r>
                  <a:rPr lang="en-US" altLang="zh-TW" sz="2000" dirty="0"/>
                  <a:t>is represented by a neural network</a:t>
                </a:r>
                <a:endParaRPr lang="zh-TW" altLang="en-US" sz="2000" dirty="0"/>
              </a:p>
            </p:txBody>
          </p:sp>
        </mc:Choice>
        <mc:Fallback xmlns="">
          <p:sp>
            <p:nvSpPr>
              <p:cNvPr id="25" name="文字方塊 3"/>
              <p:cNvSpPr txBox="1">
                <a:spLocks noRot="1" noChangeAspect="1" noMove="1" noResize="1" noEditPoints="1" noAdjustHandles="1" noChangeArrowheads="1" noChangeShapeType="1" noTextEdit="1"/>
              </p:cNvSpPr>
              <p:nvPr/>
            </p:nvSpPr>
            <p:spPr>
              <a:xfrm>
                <a:off x="2148880" y="6130741"/>
                <a:ext cx="5689600" cy="400110"/>
              </a:xfrm>
              <a:prstGeom prst="rect">
                <a:avLst/>
              </a:prstGeom>
              <a:blipFill>
                <a:blip r:embed="rId11"/>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5514B589-D754-4ACA-AFC0-90017A825D4B}"/>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196518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433047" cy="1744776"/>
              </a:xfrm>
            </p:spPr>
            <p:txBody>
              <a:bodyPr>
                <a:normAutofit/>
              </a:bodyPr>
              <a:lstStyle/>
              <a:p>
                <a:r>
                  <a:rPr lang="en-US" dirty="0"/>
                  <a:t>NNs consist of hidden layers with neurons (i.e., computational units)</a:t>
                </a:r>
              </a:p>
              <a:p>
                <a:r>
                  <a:rPr lang="en-US" dirty="0"/>
                  <a:t>A single neuron maps a set of inputs into an output number, or </a:t>
                </a:r>
                <a14:m>
                  <m:oMath xmlns:m="http://schemas.openxmlformats.org/officeDocument/2006/math">
                    <m:r>
                      <a:rPr lang="en-US" altLang="zh-TW" i="1">
                        <a:latin typeface="Cambria Math" panose="02040503050406030204" pitchFamily="18" charset="0"/>
                      </a:rPr>
                      <m:t>𝑓</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𝑅</m:t>
                        </m:r>
                      </m:e>
                      <m:sup>
                        <m:r>
                          <a:rPr lang="en-US" altLang="zh-TW" i="1">
                            <a:latin typeface="Cambria Math" panose="02040503050406030204" pitchFamily="18" charset="0"/>
                          </a:rPr>
                          <m:t>𝐾</m:t>
                        </m:r>
                      </m:sup>
                    </m:s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𝑅</m:t>
                    </m:r>
                  </m:oMath>
                </a14:m>
                <a:endParaRPr lang="zh-TW"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433047" cy="1744776"/>
              </a:xfrm>
              <a:blipFill>
                <a:blip r:embed="rId4"/>
                <a:stretch>
                  <a:fillRect l="-840" t="-2797"/>
                </a:stretch>
              </a:blipFill>
            </p:spPr>
            <p:txBody>
              <a:bodyPr/>
              <a:lstStyle/>
              <a:p>
                <a:r>
                  <a:rPr lang="en-US">
                    <a:noFill/>
                  </a:rPr>
                  <a:t> </a:t>
                </a:r>
              </a:p>
            </p:txBody>
          </p:sp>
        </mc:Fallback>
      </mc:AlternateContent>
      <p:graphicFrame>
        <p:nvGraphicFramePr>
          <p:cNvPr id="64" name="Object 12"/>
          <p:cNvGraphicFramePr>
            <a:graphicFrameLocks noChangeAspect="1"/>
          </p:cNvGraphicFramePr>
          <p:nvPr>
            <p:extLst>
              <p:ext uri="{D42A27DB-BD31-4B8C-83A1-F6EECF244321}">
                <p14:modId xmlns:p14="http://schemas.microsoft.com/office/powerpoint/2010/main" val="3140307427"/>
              </p:ext>
            </p:extLst>
          </p:nvPr>
        </p:nvGraphicFramePr>
        <p:xfrm>
          <a:off x="4515176" y="3563048"/>
          <a:ext cx="5324475" cy="596900"/>
        </p:xfrm>
        <a:graphic>
          <a:graphicData uri="http://schemas.openxmlformats.org/presentationml/2006/ole">
            <mc:AlternateContent xmlns:mc="http://schemas.openxmlformats.org/markup-compatibility/2006">
              <mc:Choice xmlns:v="urn:schemas-microsoft-com:vml" Requires="v">
                <p:oleObj spid="_x0000_s46794" name="方程式" r:id="rId5" imgW="1917360" imgH="215640" progId="Equation.3">
                  <p:embed/>
                </p:oleObj>
              </mc:Choice>
              <mc:Fallback>
                <p:oleObj name="方程式" r:id="rId5" imgW="1917360" imgH="215640" progId="Equation.3">
                  <p:embed/>
                  <p:pic>
                    <p:nvPicPr>
                      <p:cNvPr id="38" name="Object 12"/>
                      <p:cNvPicPr>
                        <a:picLocks noChangeAspect="1" noChangeArrowheads="1"/>
                      </p:cNvPicPr>
                      <p:nvPr/>
                    </p:nvPicPr>
                    <p:blipFill>
                      <a:blip r:embed="rId6"/>
                      <a:srcRect/>
                      <a:stretch>
                        <a:fillRect/>
                      </a:stretch>
                    </p:blipFill>
                    <p:spPr bwMode="auto">
                      <a:xfrm>
                        <a:off x="4515176" y="3563048"/>
                        <a:ext cx="5324475" cy="596900"/>
                      </a:xfrm>
                      <a:prstGeom prst="rect">
                        <a:avLst/>
                      </a:prstGeom>
                      <a:noFill/>
                    </p:spPr>
                  </p:pic>
                </p:oleObj>
              </mc:Fallback>
            </mc:AlternateContent>
          </a:graphicData>
        </a:graphic>
      </p:graphicFrame>
      <p:sp>
        <p:nvSpPr>
          <p:cNvPr id="66" name="矩形 25"/>
          <p:cNvSpPr/>
          <p:nvPr/>
        </p:nvSpPr>
        <p:spPr>
          <a:xfrm>
            <a:off x="2422719" y="3872828"/>
            <a:ext cx="622890" cy="22193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67" name="直線單箭頭接點 35"/>
          <p:cNvCxnSpPr/>
          <p:nvPr/>
        </p:nvCxnSpPr>
        <p:spPr>
          <a:xfrm flipV="1">
            <a:off x="6037674" y="5375814"/>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3"/>
          <p:cNvSpPr/>
          <p:nvPr/>
        </p:nvSpPr>
        <p:spPr>
          <a:xfrm>
            <a:off x="4112328" y="6397432"/>
            <a:ext cx="596697" cy="584276"/>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9" name="矩形 4"/>
          <p:cNvSpPr/>
          <p:nvPr/>
        </p:nvSpPr>
        <p:spPr>
          <a:xfrm>
            <a:off x="1438034" y="3784960"/>
            <a:ext cx="596697" cy="28070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0" name="直線單箭頭接點 5"/>
          <p:cNvCxnSpPr>
            <a:stCxn id="82" idx="3"/>
            <a:endCxn id="84" idx="1"/>
          </p:cNvCxnSpPr>
          <p:nvPr/>
        </p:nvCxnSpPr>
        <p:spPr>
          <a:xfrm flipV="1">
            <a:off x="2027111" y="5386259"/>
            <a:ext cx="2145559" cy="7888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橢圓 6"/>
          <p:cNvSpPr/>
          <p:nvPr/>
        </p:nvSpPr>
        <p:spPr>
          <a:xfrm>
            <a:off x="5327242" y="4877353"/>
            <a:ext cx="941612" cy="9416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dirty="0"/>
          </a:p>
        </p:txBody>
      </p:sp>
      <p:graphicFrame>
        <p:nvGraphicFramePr>
          <p:cNvPr id="72" name="Object 12"/>
          <p:cNvGraphicFramePr>
            <a:graphicFrameLocks noChangeAspect="1"/>
          </p:cNvGraphicFramePr>
          <p:nvPr>
            <p:extLst>
              <p:ext uri="{D42A27DB-BD31-4B8C-83A1-F6EECF244321}">
                <p14:modId xmlns:p14="http://schemas.microsoft.com/office/powerpoint/2010/main" val="1879988856"/>
              </p:ext>
            </p:extLst>
          </p:nvPr>
        </p:nvGraphicFramePr>
        <p:xfrm>
          <a:off x="4856308" y="4988780"/>
          <a:ext cx="352425" cy="350837"/>
        </p:xfrm>
        <a:graphic>
          <a:graphicData uri="http://schemas.openxmlformats.org/presentationml/2006/ole">
            <mc:AlternateContent xmlns:mc="http://schemas.openxmlformats.org/markup-compatibility/2006">
              <mc:Choice xmlns:v="urn:schemas-microsoft-com:vml" Requires="v">
                <p:oleObj spid="_x0000_s46795" name="方程式" r:id="rId7" imgW="126720" imgH="126720" progId="Equation.3">
                  <p:embed/>
                </p:oleObj>
              </mc:Choice>
              <mc:Fallback>
                <p:oleObj name="方程式" r:id="rId7" imgW="126720" imgH="126720" progId="Equation.3">
                  <p:embed/>
                  <p:pic>
                    <p:nvPicPr>
                      <p:cNvPr id="8" name="Object 12"/>
                      <p:cNvPicPr>
                        <a:picLocks noChangeAspect="1" noChangeArrowheads="1"/>
                      </p:cNvPicPr>
                      <p:nvPr/>
                    </p:nvPicPr>
                    <p:blipFill>
                      <a:blip r:embed="rId8"/>
                      <a:srcRect/>
                      <a:stretch>
                        <a:fillRect/>
                      </a:stretch>
                    </p:blipFill>
                    <p:spPr bwMode="auto">
                      <a:xfrm>
                        <a:off x="4856308" y="4988780"/>
                        <a:ext cx="352425" cy="350837"/>
                      </a:xfrm>
                      <a:prstGeom prst="rect">
                        <a:avLst/>
                      </a:prstGeom>
                      <a:noFill/>
                    </p:spPr>
                  </p:pic>
                </p:oleObj>
              </mc:Fallback>
            </mc:AlternateContent>
          </a:graphicData>
        </a:graphic>
      </p:graphicFrame>
      <p:graphicFrame>
        <p:nvGraphicFramePr>
          <p:cNvPr id="73" name="Object 12"/>
          <p:cNvGraphicFramePr>
            <a:graphicFrameLocks noChangeAspect="1"/>
          </p:cNvGraphicFramePr>
          <p:nvPr>
            <p:extLst>
              <p:ext uri="{D42A27DB-BD31-4B8C-83A1-F6EECF244321}">
                <p14:modId xmlns:p14="http://schemas.microsoft.com/office/powerpoint/2010/main" val="2336663726"/>
              </p:ext>
            </p:extLst>
          </p:nvPr>
        </p:nvGraphicFramePr>
        <p:xfrm>
          <a:off x="2480810" y="3893557"/>
          <a:ext cx="493713" cy="595313"/>
        </p:xfrm>
        <a:graphic>
          <a:graphicData uri="http://schemas.openxmlformats.org/presentationml/2006/ole">
            <mc:AlternateContent xmlns:mc="http://schemas.openxmlformats.org/markup-compatibility/2006">
              <mc:Choice xmlns:v="urn:schemas-microsoft-com:vml" Requires="v">
                <p:oleObj spid="_x0000_s46796" name="方程式" r:id="rId9" imgW="177480" imgH="215640" progId="Equation.3">
                  <p:embed/>
                </p:oleObj>
              </mc:Choice>
              <mc:Fallback>
                <p:oleObj name="方程式" r:id="rId9" imgW="177480" imgH="215640" progId="Equation.3">
                  <p:embed/>
                  <p:pic>
                    <p:nvPicPr>
                      <p:cNvPr id="9" name="Object 12"/>
                      <p:cNvPicPr>
                        <a:picLocks noChangeAspect="1" noChangeArrowheads="1"/>
                      </p:cNvPicPr>
                      <p:nvPr/>
                    </p:nvPicPr>
                    <p:blipFill>
                      <a:blip r:embed="rId10"/>
                      <a:srcRect/>
                      <a:stretch>
                        <a:fillRect/>
                      </a:stretch>
                    </p:blipFill>
                    <p:spPr bwMode="auto">
                      <a:xfrm>
                        <a:off x="2480810" y="3893557"/>
                        <a:ext cx="493713" cy="595313"/>
                      </a:xfrm>
                      <a:prstGeom prst="rect">
                        <a:avLst/>
                      </a:prstGeom>
                      <a:noFill/>
                    </p:spPr>
                  </p:pic>
                </p:oleObj>
              </mc:Fallback>
            </mc:AlternateContent>
          </a:graphicData>
        </a:graphic>
      </p:graphicFrame>
      <p:graphicFrame>
        <p:nvGraphicFramePr>
          <p:cNvPr id="74" name="Object 12"/>
          <p:cNvGraphicFramePr>
            <a:graphicFrameLocks noChangeAspect="1"/>
          </p:cNvGraphicFramePr>
          <p:nvPr>
            <p:extLst>
              <p:ext uri="{D42A27DB-BD31-4B8C-83A1-F6EECF244321}">
                <p14:modId xmlns:p14="http://schemas.microsoft.com/office/powerpoint/2010/main" val="3556396157"/>
              </p:ext>
            </p:extLst>
          </p:nvPr>
        </p:nvGraphicFramePr>
        <p:xfrm>
          <a:off x="2484660" y="4529811"/>
          <a:ext cx="528638" cy="595313"/>
        </p:xfrm>
        <a:graphic>
          <a:graphicData uri="http://schemas.openxmlformats.org/presentationml/2006/ole">
            <mc:AlternateContent xmlns:mc="http://schemas.openxmlformats.org/markup-compatibility/2006">
              <mc:Choice xmlns:v="urn:schemas-microsoft-com:vml" Requires="v">
                <p:oleObj spid="_x0000_s46797" name="方程式" r:id="rId11" imgW="190440" imgH="215640" progId="Equation.3">
                  <p:embed/>
                </p:oleObj>
              </mc:Choice>
              <mc:Fallback>
                <p:oleObj name="方程式" r:id="rId11" imgW="190440" imgH="215640" progId="Equation.3">
                  <p:embed/>
                  <p:pic>
                    <p:nvPicPr>
                      <p:cNvPr id="10" name="Object 12"/>
                      <p:cNvPicPr>
                        <a:picLocks noChangeAspect="1" noChangeArrowheads="1"/>
                      </p:cNvPicPr>
                      <p:nvPr/>
                    </p:nvPicPr>
                    <p:blipFill>
                      <a:blip r:embed="rId12"/>
                      <a:srcRect/>
                      <a:stretch>
                        <a:fillRect/>
                      </a:stretch>
                    </p:blipFill>
                    <p:spPr bwMode="auto">
                      <a:xfrm>
                        <a:off x="2484660" y="4529811"/>
                        <a:ext cx="528638" cy="595313"/>
                      </a:xfrm>
                      <a:prstGeom prst="rect">
                        <a:avLst/>
                      </a:prstGeom>
                      <a:noFill/>
                    </p:spPr>
                  </p:pic>
                </p:oleObj>
              </mc:Fallback>
            </mc:AlternateContent>
          </a:graphicData>
        </a:graphic>
      </p:graphicFrame>
      <p:graphicFrame>
        <p:nvGraphicFramePr>
          <p:cNvPr id="75" name="Object 12"/>
          <p:cNvGraphicFramePr>
            <a:graphicFrameLocks noChangeAspect="1"/>
          </p:cNvGraphicFramePr>
          <p:nvPr>
            <p:extLst>
              <p:ext uri="{D42A27DB-BD31-4B8C-83A1-F6EECF244321}">
                <p14:modId xmlns:p14="http://schemas.microsoft.com/office/powerpoint/2010/main" val="613249202"/>
              </p:ext>
            </p:extLst>
          </p:nvPr>
        </p:nvGraphicFramePr>
        <p:xfrm>
          <a:off x="2480810" y="5308661"/>
          <a:ext cx="598487" cy="595312"/>
        </p:xfrm>
        <a:graphic>
          <a:graphicData uri="http://schemas.openxmlformats.org/presentationml/2006/ole">
            <mc:AlternateContent xmlns:mc="http://schemas.openxmlformats.org/markup-compatibility/2006">
              <mc:Choice xmlns:v="urn:schemas-microsoft-com:vml" Requires="v">
                <p:oleObj spid="_x0000_s46798" name="方程式" r:id="rId13" imgW="215640" imgH="215640" progId="Equation.3">
                  <p:embed/>
                </p:oleObj>
              </mc:Choice>
              <mc:Fallback>
                <p:oleObj name="方程式" r:id="rId13" imgW="215640" imgH="215640" progId="Equation.3">
                  <p:embed/>
                  <p:pic>
                    <p:nvPicPr>
                      <p:cNvPr id="11" name="Object 12"/>
                      <p:cNvPicPr>
                        <a:picLocks noChangeAspect="1" noChangeArrowheads="1"/>
                      </p:cNvPicPr>
                      <p:nvPr/>
                    </p:nvPicPr>
                    <p:blipFill>
                      <a:blip r:embed="rId14"/>
                      <a:srcRect/>
                      <a:stretch>
                        <a:fillRect/>
                      </a:stretch>
                    </p:blipFill>
                    <p:spPr bwMode="auto">
                      <a:xfrm>
                        <a:off x="2480810" y="5308661"/>
                        <a:ext cx="598487" cy="595312"/>
                      </a:xfrm>
                      <a:prstGeom prst="rect">
                        <a:avLst/>
                      </a:prstGeom>
                      <a:noFill/>
                    </p:spPr>
                  </p:pic>
                </p:oleObj>
              </mc:Fallback>
            </mc:AlternateContent>
          </a:graphicData>
        </a:graphic>
      </p:graphicFrame>
      <p:cxnSp>
        <p:nvCxnSpPr>
          <p:cNvPr id="76" name="直線單箭頭接點 11"/>
          <p:cNvCxnSpPr/>
          <p:nvPr/>
        </p:nvCxnSpPr>
        <p:spPr>
          <a:xfrm flipV="1">
            <a:off x="4514184" y="5355657"/>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12"/>
          <p:cNvCxnSpPr>
            <a:stCxn id="81" idx="3"/>
            <a:endCxn id="84" idx="1"/>
          </p:cNvCxnSpPr>
          <p:nvPr/>
        </p:nvCxnSpPr>
        <p:spPr>
          <a:xfrm>
            <a:off x="2015080" y="4959003"/>
            <a:ext cx="2157590" cy="4272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13"/>
          <p:cNvCxnSpPr>
            <a:endCxn id="84" idx="1"/>
          </p:cNvCxnSpPr>
          <p:nvPr/>
        </p:nvCxnSpPr>
        <p:spPr>
          <a:xfrm>
            <a:off x="2034731" y="4100727"/>
            <a:ext cx="2137939" cy="12855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14"/>
          <p:cNvSpPr txBox="1"/>
          <p:nvPr/>
        </p:nvSpPr>
        <p:spPr>
          <a:xfrm rot="5400000">
            <a:off x="1444884" y="5445942"/>
            <a:ext cx="769257" cy="523220"/>
          </a:xfrm>
          <a:prstGeom prst="rect">
            <a:avLst/>
          </a:prstGeom>
          <a:noFill/>
        </p:spPr>
        <p:txBody>
          <a:bodyPr wrap="square" rtlCol="0">
            <a:spAutoFit/>
          </a:bodyPr>
          <a:lstStyle/>
          <a:p>
            <a:pPr algn="ctr"/>
            <a:r>
              <a:rPr lang="en-US" altLang="zh-TW" sz="2800" dirty="0"/>
              <a:t>…</a:t>
            </a:r>
            <a:endParaRPr lang="zh-TW" altLang="en-US" sz="2800" dirty="0"/>
          </a:p>
        </p:txBody>
      </p:sp>
      <p:graphicFrame>
        <p:nvGraphicFramePr>
          <p:cNvPr id="80" name="Object 12"/>
          <p:cNvGraphicFramePr>
            <a:graphicFrameLocks noChangeAspect="1"/>
          </p:cNvGraphicFramePr>
          <p:nvPr>
            <p:extLst>
              <p:ext uri="{D42A27DB-BD31-4B8C-83A1-F6EECF244321}">
                <p14:modId xmlns:p14="http://schemas.microsoft.com/office/powerpoint/2010/main" val="3033122247"/>
              </p:ext>
            </p:extLst>
          </p:nvPr>
        </p:nvGraphicFramePr>
        <p:xfrm>
          <a:off x="1519780" y="3742184"/>
          <a:ext cx="495300" cy="630238"/>
        </p:xfrm>
        <a:graphic>
          <a:graphicData uri="http://schemas.openxmlformats.org/presentationml/2006/ole">
            <mc:AlternateContent xmlns:mc="http://schemas.openxmlformats.org/markup-compatibility/2006">
              <mc:Choice xmlns:v="urn:schemas-microsoft-com:vml" Requires="v">
                <p:oleObj spid="_x0000_s46799" name="方程式" r:id="rId15" imgW="177480" imgH="228600" progId="Equation.3">
                  <p:embed/>
                </p:oleObj>
              </mc:Choice>
              <mc:Fallback>
                <p:oleObj name="方程式" r:id="rId15" imgW="177480" imgH="228600" progId="Equation.3">
                  <p:embed/>
                  <p:pic>
                    <p:nvPicPr>
                      <p:cNvPr id="16" name="Object 12"/>
                      <p:cNvPicPr>
                        <a:picLocks noChangeAspect="1" noChangeArrowheads="1"/>
                      </p:cNvPicPr>
                      <p:nvPr/>
                    </p:nvPicPr>
                    <p:blipFill>
                      <a:blip r:embed="rId16"/>
                      <a:srcRect/>
                      <a:stretch>
                        <a:fillRect/>
                      </a:stretch>
                    </p:blipFill>
                    <p:spPr bwMode="auto">
                      <a:xfrm>
                        <a:off x="1519780" y="3742184"/>
                        <a:ext cx="495300" cy="630238"/>
                      </a:xfrm>
                      <a:prstGeom prst="rect">
                        <a:avLst/>
                      </a:prstGeom>
                      <a:noFill/>
                    </p:spPr>
                  </p:pic>
                </p:oleObj>
              </mc:Fallback>
            </mc:AlternateContent>
          </a:graphicData>
        </a:graphic>
      </p:graphicFrame>
      <p:graphicFrame>
        <p:nvGraphicFramePr>
          <p:cNvPr id="81" name="Object 12"/>
          <p:cNvGraphicFramePr>
            <a:graphicFrameLocks noChangeAspect="1"/>
          </p:cNvGraphicFramePr>
          <p:nvPr>
            <p:extLst>
              <p:ext uri="{D42A27DB-BD31-4B8C-83A1-F6EECF244321}">
                <p14:modId xmlns:p14="http://schemas.microsoft.com/office/powerpoint/2010/main" val="1183736642"/>
              </p:ext>
            </p:extLst>
          </p:nvPr>
        </p:nvGraphicFramePr>
        <p:xfrm>
          <a:off x="1519780" y="4643884"/>
          <a:ext cx="495300" cy="630238"/>
        </p:xfrm>
        <a:graphic>
          <a:graphicData uri="http://schemas.openxmlformats.org/presentationml/2006/ole">
            <mc:AlternateContent xmlns:mc="http://schemas.openxmlformats.org/markup-compatibility/2006">
              <mc:Choice xmlns:v="urn:schemas-microsoft-com:vml" Requires="v">
                <p:oleObj spid="_x0000_s46800" name="方程式" r:id="rId17" imgW="177480" imgH="228600" progId="Equation.3">
                  <p:embed/>
                </p:oleObj>
              </mc:Choice>
              <mc:Fallback>
                <p:oleObj name="方程式" r:id="rId17" imgW="177480" imgH="228600" progId="Equation.3">
                  <p:embed/>
                  <p:pic>
                    <p:nvPicPr>
                      <p:cNvPr id="17" name="Object 12"/>
                      <p:cNvPicPr>
                        <a:picLocks noChangeAspect="1" noChangeArrowheads="1"/>
                      </p:cNvPicPr>
                      <p:nvPr/>
                    </p:nvPicPr>
                    <p:blipFill>
                      <a:blip r:embed="rId18"/>
                      <a:srcRect/>
                      <a:stretch>
                        <a:fillRect/>
                      </a:stretch>
                    </p:blipFill>
                    <p:spPr bwMode="auto">
                      <a:xfrm>
                        <a:off x="1519780" y="4643884"/>
                        <a:ext cx="495300" cy="630238"/>
                      </a:xfrm>
                      <a:prstGeom prst="rect">
                        <a:avLst/>
                      </a:prstGeom>
                      <a:noFill/>
                    </p:spPr>
                  </p:pic>
                </p:oleObj>
              </mc:Fallback>
            </mc:AlternateContent>
          </a:graphicData>
        </a:graphic>
      </p:graphicFrame>
      <p:graphicFrame>
        <p:nvGraphicFramePr>
          <p:cNvPr id="82" name="Object 12"/>
          <p:cNvGraphicFramePr>
            <a:graphicFrameLocks noChangeAspect="1"/>
          </p:cNvGraphicFramePr>
          <p:nvPr>
            <p:extLst>
              <p:ext uri="{D42A27DB-BD31-4B8C-83A1-F6EECF244321}">
                <p14:modId xmlns:p14="http://schemas.microsoft.com/office/powerpoint/2010/main" val="2432033129"/>
              </p:ext>
            </p:extLst>
          </p:nvPr>
        </p:nvGraphicFramePr>
        <p:xfrm>
          <a:off x="1493711" y="5860002"/>
          <a:ext cx="533400" cy="630238"/>
        </p:xfrm>
        <a:graphic>
          <a:graphicData uri="http://schemas.openxmlformats.org/presentationml/2006/ole">
            <mc:AlternateContent xmlns:mc="http://schemas.openxmlformats.org/markup-compatibility/2006">
              <mc:Choice xmlns:v="urn:schemas-microsoft-com:vml" Requires="v">
                <p:oleObj spid="_x0000_s46801" name="方程式" r:id="rId19" imgW="190440" imgH="228600" progId="Equation.3">
                  <p:embed/>
                </p:oleObj>
              </mc:Choice>
              <mc:Fallback>
                <p:oleObj name="方程式" r:id="rId19" imgW="190440" imgH="228600" progId="Equation.3">
                  <p:embed/>
                  <p:pic>
                    <p:nvPicPr>
                      <p:cNvPr id="18" name="Object 12"/>
                      <p:cNvPicPr>
                        <a:picLocks noChangeAspect="1" noChangeArrowheads="1"/>
                      </p:cNvPicPr>
                      <p:nvPr/>
                    </p:nvPicPr>
                    <p:blipFill>
                      <a:blip r:embed="rId20"/>
                      <a:srcRect/>
                      <a:stretch>
                        <a:fillRect/>
                      </a:stretch>
                    </p:blipFill>
                    <p:spPr bwMode="auto">
                      <a:xfrm>
                        <a:off x="1493711" y="5860002"/>
                        <a:ext cx="533400" cy="630238"/>
                      </a:xfrm>
                      <a:prstGeom prst="rect">
                        <a:avLst/>
                      </a:prstGeom>
                      <a:noFill/>
                    </p:spPr>
                  </p:pic>
                </p:oleObj>
              </mc:Fallback>
            </mc:AlternateContent>
          </a:graphicData>
        </a:graphic>
      </p:graphicFrame>
      <p:grpSp>
        <p:nvGrpSpPr>
          <p:cNvPr id="83" name="群組 20"/>
          <p:cNvGrpSpPr/>
          <p:nvPr/>
        </p:nvGrpSpPr>
        <p:grpSpPr>
          <a:xfrm>
            <a:off x="4172670" y="5126099"/>
            <a:ext cx="520319" cy="520319"/>
            <a:chOff x="3342651" y="3507082"/>
            <a:chExt cx="520319" cy="520319"/>
          </a:xfrm>
        </p:grpSpPr>
        <p:sp>
          <p:nvSpPr>
            <p:cNvPr id="84" name="矩形 21"/>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85" name="Object 12"/>
            <p:cNvGraphicFramePr>
              <a:graphicFrameLocks noChangeAspect="1"/>
            </p:cNvGraphicFramePr>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46802" name="方程式" r:id="rId21" imgW="139680" imgH="139680" progId="Equation.3">
                    <p:embed/>
                  </p:oleObj>
                </mc:Choice>
                <mc:Fallback>
                  <p:oleObj name="方程式" r:id="rId21" imgW="139680" imgH="139680" progId="Equation.3">
                    <p:embed/>
                    <p:pic>
                      <p:nvPicPr>
                        <p:cNvPr id="23" name="Object 12"/>
                        <p:cNvPicPr>
                          <a:picLocks noChangeAspect="1" noChangeArrowheads="1"/>
                        </p:cNvPicPr>
                        <p:nvPr/>
                      </p:nvPicPr>
                      <p:blipFill>
                        <a:blip r:embed="rId22"/>
                        <a:srcRect/>
                        <a:stretch>
                          <a:fillRect/>
                        </a:stretch>
                      </p:blipFill>
                      <p:spPr bwMode="auto">
                        <a:xfrm>
                          <a:off x="3435128" y="3545009"/>
                          <a:ext cx="385763" cy="387350"/>
                        </a:xfrm>
                        <a:prstGeom prst="rect">
                          <a:avLst/>
                        </a:prstGeom>
                        <a:noFill/>
                      </p:spPr>
                    </p:pic>
                  </p:oleObj>
                </mc:Fallback>
              </mc:AlternateContent>
            </a:graphicData>
          </a:graphic>
        </p:graphicFrame>
      </p:grpSp>
      <p:graphicFrame>
        <p:nvGraphicFramePr>
          <p:cNvPr id="86" name="Object 12"/>
          <p:cNvGraphicFramePr>
            <a:graphicFrameLocks noChangeAspect="1"/>
          </p:cNvGraphicFramePr>
          <p:nvPr>
            <p:extLst>
              <p:ext uri="{D42A27DB-BD31-4B8C-83A1-F6EECF244321}">
                <p14:modId xmlns:p14="http://schemas.microsoft.com/office/powerpoint/2010/main" val="2511873355"/>
              </p:ext>
            </p:extLst>
          </p:nvPr>
        </p:nvGraphicFramePr>
        <p:xfrm>
          <a:off x="4230366" y="6479950"/>
          <a:ext cx="354012" cy="488950"/>
        </p:xfrm>
        <a:graphic>
          <a:graphicData uri="http://schemas.openxmlformats.org/presentationml/2006/ole">
            <mc:AlternateContent xmlns:mc="http://schemas.openxmlformats.org/markup-compatibility/2006">
              <mc:Choice xmlns:v="urn:schemas-microsoft-com:vml" Requires="v">
                <p:oleObj spid="_x0000_s46803" name="方程式" r:id="rId23" imgW="126720" imgH="177480" progId="Equation.3">
                  <p:embed/>
                </p:oleObj>
              </mc:Choice>
              <mc:Fallback>
                <p:oleObj name="方程式" r:id="rId23" imgW="126720" imgH="177480" progId="Equation.3">
                  <p:embed/>
                  <p:pic>
                    <p:nvPicPr>
                      <p:cNvPr id="24" name="Object 12"/>
                      <p:cNvPicPr>
                        <a:picLocks noChangeAspect="1" noChangeArrowheads="1"/>
                      </p:cNvPicPr>
                      <p:nvPr/>
                    </p:nvPicPr>
                    <p:blipFill>
                      <a:blip r:embed="rId24"/>
                      <a:srcRect/>
                      <a:stretch>
                        <a:fillRect/>
                      </a:stretch>
                    </p:blipFill>
                    <p:spPr bwMode="auto">
                      <a:xfrm>
                        <a:off x="4230366" y="6479950"/>
                        <a:ext cx="354012" cy="488950"/>
                      </a:xfrm>
                      <a:prstGeom prst="rect">
                        <a:avLst/>
                      </a:prstGeom>
                      <a:noFill/>
                    </p:spPr>
                  </p:pic>
                </p:oleObj>
              </mc:Fallback>
            </mc:AlternateContent>
          </a:graphicData>
        </a:graphic>
      </p:graphicFrame>
      <p:cxnSp>
        <p:nvCxnSpPr>
          <p:cNvPr id="87" name="直線單箭頭接點 24"/>
          <p:cNvCxnSpPr/>
          <p:nvPr/>
        </p:nvCxnSpPr>
        <p:spPr>
          <a:xfrm flipV="1">
            <a:off x="4423877" y="5656862"/>
            <a:ext cx="0" cy="754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8" name="Object 12"/>
          <p:cNvGraphicFramePr>
            <a:graphicFrameLocks noChangeAspect="1"/>
          </p:cNvGraphicFramePr>
          <p:nvPr>
            <p:extLst>
              <p:ext uri="{D42A27DB-BD31-4B8C-83A1-F6EECF244321}">
                <p14:modId xmlns:p14="http://schemas.microsoft.com/office/powerpoint/2010/main" val="2536606656"/>
              </p:ext>
            </p:extLst>
          </p:nvPr>
        </p:nvGraphicFramePr>
        <p:xfrm>
          <a:off x="5394633" y="5072917"/>
          <a:ext cx="787400" cy="533400"/>
        </p:xfrm>
        <a:graphic>
          <a:graphicData uri="http://schemas.openxmlformats.org/presentationml/2006/ole">
            <mc:AlternateContent xmlns:mc="http://schemas.openxmlformats.org/markup-compatibility/2006">
              <mc:Choice xmlns:v="urn:schemas-microsoft-com:vml" Requires="v">
                <p:oleObj spid="_x0000_s46804" name="方程式" r:id="rId25" imgW="317160" imgH="215640" progId="Equation.3">
                  <p:embed/>
                </p:oleObj>
              </mc:Choice>
              <mc:Fallback>
                <p:oleObj name="方程式" r:id="rId25" imgW="317160" imgH="215640" progId="Equation.3">
                  <p:embed/>
                  <p:pic>
                    <p:nvPicPr>
                      <p:cNvPr id="28" name="Object 12"/>
                      <p:cNvPicPr>
                        <a:picLocks noChangeAspect="1" noChangeArrowheads="1"/>
                      </p:cNvPicPr>
                      <p:nvPr/>
                    </p:nvPicPr>
                    <p:blipFill>
                      <a:blip r:embed="rId26"/>
                      <a:srcRect/>
                      <a:stretch>
                        <a:fillRect/>
                      </a:stretch>
                    </p:blipFill>
                    <p:spPr bwMode="auto">
                      <a:xfrm>
                        <a:off x="5394633" y="5072917"/>
                        <a:ext cx="787400" cy="533400"/>
                      </a:xfrm>
                      <a:prstGeom prst="rect">
                        <a:avLst/>
                      </a:prstGeom>
                      <a:noFill/>
                    </p:spPr>
                  </p:pic>
                </p:oleObj>
              </mc:Fallback>
            </mc:AlternateContent>
          </a:graphicData>
        </a:graphic>
      </p:graphicFrame>
      <p:sp>
        <p:nvSpPr>
          <p:cNvPr id="89" name="文字方塊 33"/>
          <p:cNvSpPr txBox="1"/>
          <p:nvPr/>
        </p:nvSpPr>
        <p:spPr>
          <a:xfrm>
            <a:off x="4008361" y="6991052"/>
            <a:ext cx="798022" cy="461665"/>
          </a:xfrm>
          <a:prstGeom prst="rect">
            <a:avLst/>
          </a:prstGeom>
          <a:noFill/>
        </p:spPr>
        <p:txBody>
          <a:bodyPr wrap="square" rtlCol="0">
            <a:spAutoFit/>
          </a:bodyPr>
          <a:lstStyle/>
          <a:p>
            <a:pPr algn="ctr"/>
            <a:r>
              <a:rPr lang="en-US" altLang="zh-TW" sz="2400" dirty="0">
                <a:solidFill>
                  <a:srgbClr val="0000FF"/>
                </a:solidFill>
              </a:rPr>
              <a:t>bias</a:t>
            </a:r>
            <a:endParaRPr lang="zh-TW" altLang="en-US" sz="2400" dirty="0">
              <a:solidFill>
                <a:srgbClr val="0000FF"/>
              </a:solidFill>
            </a:endParaRPr>
          </a:p>
        </p:txBody>
      </p:sp>
      <p:graphicFrame>
        <p:nvGraphicFramePr>
          <p:cNvPr id="90" name="Object 12"/>
          <p:cNvGraphicFramePr>
            <a:graphicFrameLocks noChangeAspect="1"/>
          </p:cNvGraphicFramePr>
          <p:nvPr>
            <p:extLst>
              <p:ext uri="{D42A27DB-BD31-4B8C-83A1-F6EECF244321}">
                <p14:modId xmlns:p14="http://schemas.microsoft.com/office/powerpoint/2010/main" val="1452347244"/>
              </p:ext>
            </p:extLst>
          </p:nvPr>
        </p:nvGraphicFramePr>
        <p:xfrm>
          <a:off x="6904191" y="5166531"/>
          <a:ext cx="352425" cy="385763"/>
        </p:xfrm>
        <a:graphic>
          <a:graphicData uri="http://schemas.openxmlformats.org/presentationml/2006/ole">
            <mc:AlternateContent xmlns:mc="http://schemas.openxmlformats.org/markup-compatibility/2006">
              <mc:Choice xmlns:v="urn:schemas-microsoft-com:vml" Requires="v">
                <p:oleObj spid="_x0000_s46805" name="方程式" r:id="rId27" imgW="126720" imgH="139680" progId="Equation.3">
                  <p:embed/>
                </p:oleObj>
              </mc:Choice>
              <mc:Fallback>
                <p:oleObj name="方程式" r:id="rId27" imgW="126720" imgH="139680" progId="Equation.3">
                  <p:embed/>
                  <p:pic>
                    <p:nvPicPr>
                      <p:cNvPr id="37" name="Object 12"/>
                      <p:cNvPicPr>
                        <a:picLocks noChangeAspect="1" noChangeArrowheads="1"/>
                      </p:cNvPicPr>
                      <p:nvPr/>
                    </p:nvPicPr>
                    <p:blipFill>
                      <a:blip r:embed="rId28"/>
                      <a:srcRect/>
                      <a:stretch>
                        <a:fillRect/>
                      </a:stretch>
                    </p:blipFill>
                    <p:spPr bwMode="auto">
                      <a:xfrm>
                        <a:off x="6904191" y="5166531"/>
                        <a:ext cx="352425" cy="385763"/>
                      </a:xfrm>
                      <a:prstGeom prst="rect">
                        <a:avLst/>
                      </a:prstGeom>
                      <a:noFill/>
                    </p:spPr>
                  </p:pic>
                </p:oleObj>
              </mc:Fallback>
            </mc:AlternateContent>
          </a:graphicData>
        </a:graphic>
      </p:graphicFrame>
      <p:sp>
        <p:nvSpPr>
          <p:cNvPr id="91" name="文字方塊 39"/>
          <p:cNvSpPr txBox="1"/>
          <p:nvPr/>
        </p:nvSpPr>
        <p:spPr>
          <a:xfrm>
            <a:off x="4916527" y="5879603"/>
            <a:ext cx="1894780" cy="830997"/>
          </a:xfrm>
          <a:prstGeom prst="rect">
            <a:avLst/>
          </a:prstGeom>
          <a:noFill/>
        </p:spPr>
        <p:txBody>
          <a:bodyPr wrap="square" rtlCol="0">
            <a:spAutoFit/>
          </a:bodyPr>
          <a:lstStyle/>
          <a:p>
            <a:pPr algn="ctr"/>
            <a:r>
              <a:rPr lang="en-US" altLang="zh-TW" sz="2400" dirty="0">
                <a:solidFill>
                  <a:srgbClr val="0000FF"/>
                </a:solidFill>
              </a:rPr>
              <a:t>Activation function</a:t>
            </a:r>
            <a:endParaRPr lang="zh-TW" altLang="en-US" sz="2400" dirty="0">
              <a:solidFill>
                <a:srgbClr val="0000FF"/>
              </a:solidFill>
            </a:endParaRPr>
          </a:p>
        </p:txBody>
      </p:sp>
      <p:sp>
        <p:nvSpPr>
          <p:cNvPr id="92" name="文字方塊 38"/>
          <p:cNvSpPr txBox="1"/>
          <p:nvPr/>
        </p:nvSpPr>
        <p:spPr>
          <a:xfrm>
            <a:off x="2174090" y="6175121"/>
            <a:ext cx="1186572" cy="461665"/>
          </a:xfrm>
          <a:prstGeom prst="rect">
            <a:avLst/>
          </a:prstGeom>
          <a:noFill/>
        </p:spPr>
        <p:txBody>
          <a:bodyPr wrap="square" rtlCol="0">
            <a:spAutoFit/>
          </a:bodyPr>
          <a:lstStyle/>
          <a:p>
            <a:pPr algn="ctr"/>
            <a:r>
              <a:rPr lang="en-US" altLang="zh-TW" sz="2400" dirty="0">
                <a:solidFill>
                  <a:srgbClr val="0000FF"/>
                </a:solidFill>
              </a:rPr>
              <a:t>weights</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95" name="文字方塊 34"/>
              <p:cNvSpPr txBox="1"/>
              <p:nvPr/>
            </p:nvSpPr>
            <p:spPr>
              <a:xfrm>
                <a:off x="6578932" y="4247401"/>
                <a:ext cx="145424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𝑎</m:t>
                      </m:r>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𝑧</m:t>
                          </m:r>
                        </m:e>
                      </m:d>
                    </m:oMath>
                  </m:oMathPara>
                </a14:m>
                <a:endParaRPr lang="zh-TW" altLang="en-US" sz="2800" dirty="0"/>
              </a:p>
            </p:txBody>
          </p:sp>
        </mc:Choice>
        <mc:Fallback xmlns="">
          <p:sp>
            <p:nvSpPr>
              <p:cNvPr id="95" name="文字方塊 34"/>
              <p:cNvSpPr txBox="1">
                <a:spLocks noRot="1" noChangeAspect="1" noMove="1" noResize="1" noEditPoints="1" noAdjustHandles="1" noChangeArrowheads="1" noChangeShapeType="1" noTextEdit="1"/>
              </p:cNvSpPr>
              <p:nvPr/>
            </p:nvSpPr>
            <p:spPr>
              <a:xfrm>
                <a:off x="6578932" y="4247401"/>
                <a:ext cx="1454244" cy="430887"/>
              </a:xfrm>
              <a:prstGeom prst="rect">
                <a:avLst/>
              </a:prstGeom>
              <a:blipFill>
                <a:blip r:embed="rId29"/>
                <a:stretch>
                  <a:fillRect/>
                </a:stretch>
              </a:blipFill>
            </p:spPr>
            <p:txBody>
              <a:bodyPr/>
              <a:lstStyle/>
              <a:p>
                <a:r>
                  <a:rPr lang="en-US">
                    <a:noFill/>
                  </a:rPr>
                  <a:t> </a:t>
                </a:r>
              </a:p>
            </p:txBody>
          </p:sp>
        </mc:Fallback>
      </mc:AlternateContent>
      <p:sp>
        <p:nvSpPr>
          <p:cNvPr id="97" name="文字方塊 38"/>
          <p:cNvSpPr txBox="1"/>
          <p:nvPr/>
        </p:nvSpPr>
        <p:spPr>
          <a:xfrm>
            <a:off x="1143096" y="6733150"/>
            <a:ext cx="1186572" cy="461665"/>
          </a:xfrm>
          <a:prstGeom prst="rect">
            <a:avLst/>
          </a:prstGeom>
          <a:noFill/>
        </p:spPr>
        <p:txBody>
          <a:bodyPr wrap="square" rtlCol="0">
            <a:spAutoFit/>
          </a:bodyPr>
          <a:lstStyle/>
          <a:p>
            <a:pPr algn="ctr"/>
            <a:r>
              <a:rPr lang="en-US" altLang="zh-TW" sz="2400" dirty="0">
                <a:solidFill>
                  <a:srgbClr val="00B050"/>
                </a:solidFill>
              </a:rPr>
              <a:t>input</a:t>
            </a:r>
            <a:endParaRPr lang="zh-TW" altLang="en-US" sz="2400" dirty="0">
              <a:solidFill>
                <a:srgbClr val="00B050"/>
              </a:solidFill>
            </a:endParaRPr>
          </a:p>
        </p:txBody>
      </p:sp>
      <p:sp>
        <p:nvSpPr>
          <p:cNvPr id="98" name="文字方塊 38"/>
          <p:cNvSpPr txBox="1"/>
          <p:nvPr/>
        </p:nvSpPr>
        <p:spPr>
          <a:xfrm>
            <a:off x="6578932" y="5476719"/>
            <a:ext cx="1186572" cy="461665"/>
          </a:xfrm>
          <a:prstGeom prst="rect">
            <a:avLst/>
          </a:prstGeom>
          <a:noFill/>
        </p:spPr>
        <p:txBody>
          <a:bodyPr wrap="square" rtlCol="0">
            <a:spAutoFit/>
          </a:bodyPr>
          <a:lstStyle/>
          <a:p>
            <a:pPr algn="ctr"/>
            <a:r>
              <a:rPr lang="en-US" altLang="zh-TW" sz="2400" dirty="0">
                <a:solidFill>
                  <a:srgbClr val="00B050"/>
                </a:solidFill>
              </a:rPr>
              <a:t>output</a:t>
            </a:r>
            <a:endParaRPr lang="zh-TW" altLang="en-US" sz="2400" dirty="0">
              <a:solidFill>
                <a:srgbClr val="00B050"/>
              </a:solidFill>
            </a:endParaRPr>
          </a:p>
        </p:txBody>
      </p:sp>
      <p:sp>
        <p:nvSpPr>
          <p:cNvPr id="99" name="文字方塊 14"/>
          <p:cNvSpPr txBox="1"/>
          <p:nvPr/>
        </p:nvSpPr>
        <p:spPr>
          <a:xfrm rot="5400000">
            <a:off x="2420410" y="503847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6" name="TextBox 35">
            <a:extLst>
              <a:ext uri="{FF2B5EF4-FFF2-40B4-BE49-F238E27FC236}">
                <a16:creationId xmlns:a16="http://schemas.microsoft.com/office/drawing/2014/main" id="{9D9524E6-5959-4D51-8D5D-CA54A676CA5D}"/>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5926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1" grpId="0" animBg="1"/>
      <p:bldP spid="79" grpId="0"/>
      <p:bldP spid="89" grpId="0"/>
      <p:bldP spid="91" grpId="0"/>
      <p:bldP spid="92" grpId="0"/>
      <p:bldP spid="97" grpId="0"/>
      <p:bldP spid="98" grpId="0"/>
      <p:bldP spid="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Elements of Neural Networks </a:t>
            </a:r>
          </a:p>
        </p:txBody>
      </p:sp>
      <p:sp>
        <p:nvSpPr>
          <p:cNvPr id="3" name="Content Placeholder 2"/>
          <p:cNvSpPr>
            <a:spLocks noGrp="1"/>
          </p:cNvSpPr>
          <p:nvPr>
            <p:ph idx="1"/>
          </p:nvPr>
        </p:nvSpPr>
        <p:spPr/>
        <p:txBody>
          <a:bodyPr/>
          <a:lstStyle/>
          <a:p>
            <a:r>
              <a:rPr lang="en-US" dirty="0"/>
              <a:t>A NN with one hidden layer and one output layer</a:t>
            </a:r>
          </a:p>
        </p:txBody>
      </p:sp>
      <p:sp>
        <p:nvSpPr>
          <p:cNvPr id="5" name="Στρογγυλεμένο ορθογώνιο 11"/>
          <p:cNvSpPr/>
          <p:nvPr/>
        </p:nvSpPr>
        <p:spPr>
          <a:xfrm>
            <a:off x="1819889" y="2841015"/>
            <a:ext cx="1131570" cy="42405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6" name="Στρογγυλεμένο ορθογώνιο 12"/>
          <p:cNvSpPr/>
          <p:nvPr/>
        </p:nvSpPr>
        <p:spPr>
          <a:xfrm>
            <a:off x="3454379" y="3972584"/>
            <a:ext cx="868013" cy="194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7" name="Στρογγυλεμένο ορθογώνιο 16"/>
          <p:cNvSpPr/>
          <p:nvPr/>
        </p:nvSpPr>
        <p:spPr>
          <a:xfrm>
            <a:off x="448289" y="3401686"/>
            <a:ext cx="868013" cy="30854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pic>
        <p:nvPicPr>
          <p:cNvPr id="8" name="Picture 7" descr="300px-Colored_neural_networ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96" y="2650515"/>
            <a:ext cx="3810000" cy="45847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188344" y="7077705"/>
                <a:ext cx="4187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4"/>
                          </a:solidFill>
                          <a:latin typeface="Cambria Math" charset="0"/>
                        </a:rPr>
                        <m:t>𝒉</m:t>
                      </m:r>
                    </m:oMath>
                  </m:oMathPara>
                </a14:m>
                <a:endParaRPr lang="el-GR" sz="20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2188344" y="7077705"/>
                <a:ext cx="418704"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Ορθογώνιο 14"/>
              <p:cNvSpPr/>
              <p:nvPr/>
            </p:nvSpPr>
            <p:spPr>
              <a:xfrm>
                <a:off x="3683040" y="5871763"/>
                <a:ext cx="4106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3"/>
                          </a:solidFill>
                          <a:latin typeface="Cambria Math" charset="0"/>
                        </a:rPr>
                        <m:t>𝒚</m:t>
                      </m:r>
                    </m:oMath>
                  </m:oMathPara>
                </a14:m>
                <a:endParaRPr lang="el-GR" sz="2000" b="1" dirty="0">
                  <a:solidFill>
                    <a:schemeClr val="accent3"/>
                  </a:solidFill>
                </a:endParaRPr>
              </a:p>
            </p:txBody>
          </p:sp>
        </mc:Choice>
        <mc:Fallback xmlns="">
          <p:sp>
            <p:nvSpPr>
              <p:cNvPr id="10" name="Ορθογώνιο 14"/>
              <p:cNvSpPr>
                <a:spLocks noRot="1" noChangeAspect="1" noMove="1" noResize="1" noEditPoints="1" noAdjustHandles="1" noChangeArrowheads="1" noChangeShapeType="1" noTextEdit="1"/>
              </p:cNvSpPr>
              <p:nvPr/>
            </p:nvSpPr>
            <p:spPr>
              <a:xfrm>
                <a:off x="3683040" y="5871763"/>
                <a:ext cx="410690" cy="400110"/>
              </a:xfrm>
              <a:prstGeom prst="rect">
                <a:avLst/>
              </a:prstGeom>
              <a:blipFill>
                <a:blip r:embed="rId5"/>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Ορθογώνιο 15"/>
              <p:cNvSpPr/>
              <p:nvPr/>
            </p:nvSpPr>
            <p:spPr>
              <a:xfrm>
                <a:off x="680156" y="6475557"/>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charset="0"/>
                        </a:rPr>
                        <m:t>𝒙</m:t>
                      </m:r>
                    </m:oMath>
                  </m:oMathPara>
                </a14:m>
                <a:endParaRPr lang="el-GR" b="1" dirty="0"/>
              </a:p>
            </p:txBody>
          </p:sp>
        </mc:Choice>
        <mc:Fallback xmlns="">
          <p:sp>
            <p:nvSpPr>
              <p:cNvPr id="11" name="Ορθογώνιο 15"/>
              <p:cNvSpPr>
                <a:spLocks noRot="1" noChangeAspect="1" noMove="1" noResize="1" noEditPoints="1" noAdjustHandles="1" noChangeArrowheads="1" noChangeShapeType="1" noTextEdit="1"/>
              </p:cNvSpPr>
              <p:nvPr/>
            </p:nvSpPr>
            <p:spPr>
              <a:xfrm>
                <a:off x="680156" y="6475557"/>
                <a:ext cx="404277"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805616" y="3520985"/>
                <a:ext cx="509972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4"/>
                          </a:solidFill>
                          <a:latin typeface="Cambria Math" panose="02040503050406030204" pitchFamily="18" charset="0"/>
                        </a:rPr>
                        <m:t>𝒉𝒊𝒅𝒅𝒆𝒏</m:t>
                      </m:r>
                      <m:r>
                        <a:rPr lang="en-US" sz="2000" b="1" i="1" smtClean="0">
                          <a:solidFill>
                            <a:schemeClr val="accent4"/>
                          </a:solidFill>
                          <a:latin typeface="Cambria Math" panose="02040503050406030204" pitchFamily="18" charset="0"/>
                        </a:rPr>
                        <m:t> </m:t>
                      </m:r>
                      <m:r>
                        <a:rPr lang="en-US" sz="2000" b="1" i="1" smtClean="0">
                          <a:solidFill>
                            <a:schemeClr val="accent4"/>
                          </a:solidFill>
                          <a:latin typeface="Cambria Math" panose="02040503050406030204" pitchFamily="18" charset="0"/>
                        </a:rPr>
                        <m:t>𝒍𝒂𝒚𝒆𝒓</m:t>
                      </m:r>
                      <m:r>
                        <a:rPr lang="en-US" sz="2000" b="1" i="1" smtClean="0">
                          <a:solidFill>
                            <a:schemeClr val="accent4"/>
                          </a:solidFill>
                          <a:latin typeface="Cambria Math" panose="02040503050406030204" pitchFamily="18" charset="0"/>
                        </a:rPr>
                        <m:t> </m:t>
                      </m:r>
                      <m:r>
                        <a:rPr lang="en-US" sz="2000" b="1" i="1">
                          <a:solidFill>
                            <a:schemeClr val="accent4"/>
                          </a:solidFill>
                          <a:latin typeface="Cambria Math" charset="0"/>
                        </a:rPr>
                        <m:t>𝒉</m:t>
                      </m:r>
                      <m:r>
                        <a:rPr lang="en-US" sz="2000" b="1" i="1">
                          <a:solidFill>
                            <a:schemeClr val="accent4"/>
                          </a:solidFill>
                          <a:latin typeface="Cambria Math" charset="0"/>
                        </a:rPr>
                        <m:t>=</m:t>
                      </m:r>
                      <m:r>
                        <a:rPr lang="el-GR" sz="2000" b="1" i="1">
                          <a:solidFill>
                            <a:schemeClr val="accent4"/>
                          </a:solidFill>
                          <a:latin typeface="Cambria Math" charset="0"/>
                        </a:rPr>
                        <m:t>𝝈</m:t>
                      </m:r>
                      <m:r>
                        <a:rPr lang="el-GR" sz="2000" b="1" i="1">
                          <a:solidFill>
                            <a:schemeClr val="accent4"/>
                          </a:solidFill>
                          <a:latin typeface="Cambria Math" charset="0"/>
                        </a:rPr>
                        <m:t>(</m:t>
                      </m:r>
                      <m:sSub>
                        <m:sSubPr>
                          <m:ctrlPr>
                            <a:rPr lang="en-US" sz="2000" b="1" i="1">
                              <a:solidFill>
                                <a:schemeClr val="accent4"/>
                              </a:solidFill>
                              <a:latin typeface="Cambria Math" panose="02040503050406030204" pitchFamily="18" charset="0"/>
                            </a:rPr>
                          </m:ctrlPr>
                        </m:sSubPr>
                        <m:e>
                          <m:r>
                            <a:rPr lang="en-US" sz="2000" b="1">
                              <a:solidFill>
                                <a:schemeClr val="accent4"/>
                              </a:solidFill>
                              <a:latin typeface="Cambria Math" charset="0"/>
                            </a:rPr>
                            <m:t>𝐖</m:t>
                          </m:r>
                        </m:e>
                        <m:sub>
                          <m:r>
                            <a:rPr lang="en-US" sz="2000" b="1" i="1">
                              <a:solidFill>
                                <a:schemeClr val="accent4"/>
                              </a:solidFill>
                              <a:latin typeface="Cambria Math" charset="0"/>
                            </a:rPr>
                            <m:t>𝟏</m:t>
                          </m:r>
                        </m:sub>
                      </m:sSub>
                      <m:r>
                        <a:rPr lang="en-US" sz="2000" b="1" i="1">
                          <a:solidFill>
                            <a:schemeClr val="accent4"/>
                          </a:solidFill>
                          <a:latin typeface="Cambria Math" charset="0"/>
                        </a:rPr>
                        <m:t>𝒙</m:t>
                      </m:r>
                      <m:r>
                        <a:rPr lang="en-US" sz="2000" b="1" i="1">
                          <a:solidFill>
                            <a:schemeClr val="accent4"/>
                          </a:solidFill>
                          <a:latin typeface="Cambria Math" charset="0"/>
                        </a:rPr>
                        <m:t>+</m:t>
                      </m:r>
                      <m:sSub>
                        <m:sSubPr>
                          <m:ctrlPr>
                            <a:rPr lang="en-US" sz="2000" b="1" i="1">
                              <a:solidFill>
                                <a:schemeClr val="accent4"/>
                              </a:solidFill>
                              <a:latin typeface="Cambria Math" panose="02040503050406030204" pitchFamily="18" charset="0"/>
                            </a:rPr>
                          </m:ctrlPr>
                        </m:sSubPr>
                        <m:e>
                          <m:r>
                            <a:rPr lang="en-US" sz="2000" b="1" i="1">
                              <a:solidFill>
                                <a:schemeClr val="accent4"/>
                              </a:solidFill>
                              <a:latin typeface="Cambria Math" charset="0"/>
                            </a:rPr>
                            <m:t>𝒃</m:t>
                          </m:r>
                        </m:e>
                        <m:sub>
                          <m:r>
                            <a:rPr lang="en-US" sz="2000" b="1" i="1">
                              <a:solidFill>
                                <a:schemeClr val="accent4"/>
                              </a:solidFill>
                              <a:latin typeface="Cambria Math" charset="0"/>
                            </a:rPr>
                            <m:t>𝟏</m:t>
                          </m:r>
                        </m:sub>
                      </m:sSub>
                      <m:r>
                        <a:rPr lang="en-US" sz="2000" b="1" i="1">
                          <a:solidFill>
                            <a:schemeClr val="accent4"/>
                          </a:solidFill>
                          <a:latin typeface="Cambria Math" charset="0"/>
                        </a:rPr>
                        <m:t>)</m:t>
                      </m:r>
                    </m:oMath>
                  </m:oMathPara>
                </a14:m>
                <a:endParaRPr lang="el-GR" sz="2000" b="1" dirty="0">
                  <a:solidFill>
                    <a:schemeClr val="accent4"/>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805616" y="3520985"/>
                <a:ext cx="5099729" cy="307777"/>
              </a:xfrm>
              <a:prstGeom prst="rect">
                <a:avLst/>
              </a:prstGeom>
              <a:blipFill>
                <a:blip r:embed="rId8"/>
                <a:stretch>
                  <a:fillRect t="-40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474274" y="4102594"/>
                <a:ext cx="36905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3"/>
                          </a:solidFill>
                          <a:latin typeface="Cambria Math" panose="02040503050406030204" pitchFamily="18" charset="0"/>
                        </a:rPr>
                        <m:t>𝒐𝒖𝒕𝒑𝒖𝒕</m:t>
                      </m:r>
                      <m:r>
                        <a:rPr lang="en-US" sz="2000" b="1" i="1" smtClean="0">
                          <a:solidFill>
                            <a:schemeClr val="accent3"/>
                          </a:solidFill>
                          <a:latin typeface="Cambria Math" panose="02040503050406030204" pitchFamily="18" charset="0"/>
                        </a:rPr>
                        <m:t> </m:t>
                      </m:r>
                      <m:r>
                        <a:rPr lang="en-US" sz="2000" b="1" i="1" smtClean="0">
                          <a:solidFill>
                            <a:schemeClr val="accent3"/>
                          </a:solidFill>
                          <a:latin typeface="Cambria Math" panose="02040503050406030204" pitchFamily="18" charset="0"/>
                        </a:rPr>
                        <m:t>𝒍𝒂𝒚𝒆𝒓</m:t>
                      </m:r>
                      <m:r>
                        <a:rPr lang="en-US" sz="2000" b="1" i="1" smtClean="0">
                          <a:solidFill>
                            <a:schemeClr val="accent3"/>
                          </a:solidFill>
                          <a:latin typeface="Cambria Math" panose="02040503050406030204" pitchFamily="18" charset="0"/>
                        </a:rPr>
                        <m:t> </m:t>
                      </m:r>
                      <m:r>
                        <a:rPr lang="en-US" sz="2000" b="1" i="1">
                          <a:solidFill>
                            <a:schemeClr val="accent3"/>
                          </a:solidFill>
                          <a:latin typeface="Cambria Math" charset="0"/>
                        </a:rPr>
                        <m:t>𝒚</m:t>
                      </m:r>
                      <m:r>
                        <a:rPr lang="en-US" sz="2000" b="1" i="1">
                          <a:solidFill>
                            <a:schemeClr val="accent3"/>
                          </a:solidFill>
                          <a:latin typeface="Cambria Math" charset="0"/>
                        </a:rPr>
                        <m:t>=</m:t>
                      </m:r>
                      <m:r>
                        <a:rPr lang="el-GR" sz="2000" b="1" i="1">
                          <a:solidFill>
                            <a:schemeClr val="accent3"/>
                          </a:solidFill>
                          <a:latin typeface="Cambria Math" charset="0"/>
                        </a:rPr>
                        <m:t>𝝈</m:t>
                      </m:r>
                      <m:r>
                        <a:rPr lang="el-GR" sz="2000" b="1" i="1">
                          <a:solidFill>
                            <a:schemeClr val="accent3"/>
                          </a:solidFill>
                          <a:latin typeface="Cambria Math" charset="0"/>
                        </a:rPr>
                        <m:t>(</m:t>
                      </m:r>
                      <m:sSub>
                        <m:sSubPr>
                          <m:ctrlPr>
                            <a:rPr lang="en-US" sz="2000" b="1" i="1">
                              <a:solidFill>
                                <a:schemeClr val="accent3"/>
                              </a:solidFill>
                              <a:latin typeface="Cambria Math" panose="02040503050406030204" pitchFamily="18" charset="0"/>
                            </a:rPr>
                          </m:ctrlPr>
                        </m:sSubPr>
                        <m:e>
                          <m:r>
                            <a:rPr lang="en-US" sz="2000" b="1" i="1">
                              <a:solidFill>
                                <a:schemeClr val="accent3"/>
                              </a:solidFill>
                              <a:latin typeface="Cambria Math" charset="0"/>
                            </a:rPr>
                            <m:t>𝑾</m:t>
                          </m:r>
                        </m:e>
                        <m:sub>
                          <m:r>
                            <a:rPr lang="en-US" sz="2000" b="1" i="1">
                              <a:solidFill>
                                <a:schemeClr val="accent3"/>
                              </a:solidFill>
                              <a:latin typeface="Cambria Math" charset="0"/>
                            </a:rPr>
                            <m:t>𝟐</m:t>
                          </m:r>
                        </m:sub>
                      </m:sSub>
                      <m:r>
                        <a:rPr lang="en-US" sz="2000" b="1" i="1">
                          <a:solidFill>
                            <a:schemeClr val="accent3"/>
                          </a:solidFill>
                          <a:latin typeface="Cambria Math" charset="0"/>
                        </a:rPr>
                        <m:t>𝒉</m:t>
                      </m:r>
                      <m:r>
                        <a:rPr lang="en-US" sz="2000" b="1" i="1">
                          <a:solidFill>
                            <a:schemeClr val="accent3"/>
                          </a:solidFill>
                          <a:latin typeface="Cambria Math" charset="0"/>
                        </a:rPr>
                        <m:t>+</m:t>
                      </m:r>
                      <m:sSub>
                        <m:sSubPr>
                          <m:ctrlPr>
                            <a:rPr lang="en-US" sz="2000" b="1" i="1">
                              <a:solidFill>
                                <a:schemeClr val="accent3"/>
                              </a:solidFill>
                              <a:latin typeface="Cambria Math" panose="02040503050406030204" pitchFamily="18" charset="0"/>
                            </a:rPr>
                          </m:ctrlPr>
                        </m:sSubPr>
                        <m:e>
                          <m:r>
                            <a:rPr lang="en-US" sz="2000" b="1" i="1">
                              <a:solidFill>
                                <a:schemeClr val="accent3"/>
                              </a:solidFill>
                              <a:latin typeface="Cambria Math" charset="0"/>
                            </a:rPr>
                            <m:t>𝒃</m:t>
                          </m:r>
                        </m:e>
                        <m:sub>
                          <m:r>
                            <a:rPr lang="en-US" sz="2000" b="1" i="1">
                              <a:solidFill>
                                <a:schemeClr val="accent3"/>
                              </a:solidFill>
                              <a:latin typeface="Cambria Math" charset="0"/>
                            </a:rPr>
                            <m:t>𝟐</m:t>
                          </m:r>
                        </m:sub>
                      </m:sSub>
                      <m:r>
                        <a:rPr lang="en-US" sz="2000" b="1" i="1">
                          <a:solidFill>
                            <a:schemeClr val="accent3"/>
                          </a:solidFill>
                          <a:latin typeface="Cambria Math" charset="0"/>
                        </a:rPr>
                        <m:t>)</m:t>
                      </m:r>
                    </m:oMath>
                  </m:oMathPara>
                </a14:m>
                <a:endParaRPr lang="el-GR" sz="2000" b="1" dirty="0">
                  <a:solidFill>
                    <a:schemeClr val="accent3"/>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74274" y="4102594"/>
                <a:ext cx="3690561" cy="307777"/>
              </a:xfrm>
              <a:prstGeom prst="rect">
                <a:avLst/>
              </a:prstGeom>
              <a:blipFill>
                <a:blip r:embed="rId9"/>
                <a:stretch>
                  <a:fillRect l="-1653" t="-2000" r="-2149" b="-36000"/>
                </a:stretch>
              </a:blipFill>
            </p:spPr>
            <p:txBody>
              <a:bodyPr/>
              <a:lstStyle/>
              <a:p>
                <a:r>
                  <a:rPr lang="en-US">
                    <a:noFill/>
                  </a:rPr>
                  <a:t> </a:t>
                </a:r>
              </a:p>
            </p:txBody>
          </p:sp>
        </mc:Fallback>
      </mc:AlternateContent>
      <p:grpSp>
        <p:nvGrpSpPr>
          <p:cNvPr id="28" name="Group 27"/>
          <p:cNvGrpSpPr/>
          <p:nvPr/>
        </p:nvGrpSpPr>
        <p:grpSpPr>
          <a:xfrm>
            <a:off x="6558964" y="2625026"/>
            <a:ext cx="2597562" cy="1540306"/>
            <a:chOff x="5726611" y="2799072"/>
            <a:chExt cx="2602628" cy="1540306"/>
          </a:xfrm>
        </p:grpSpPr>
        <p:sp>
          <p:nvSpPr>
            <p:cNvPr id="16" name="Ορθογώνιο 17"/>
            <p:cNvSpPr/>
            <p:nvPr/>
          </p:nvSpPr>
          <p:spPr>
            <a:xfrm>
              <a:off x="5726611" y="2824561"/>
              <a:ext cx="1117422" cy="431978"/>
            </a:xfrm>
            <a:prstGeom prst="rect">
              <a:avLst/>
            </a:prstGeom>
          </p:spPr>
          <p:txBody>
            <a:bodyPr wrap="none">
              <a:spAutoFit/>
            </a:bodyPr>
            <a:lstStyle/>
            <a:p>
              <a:r>
                <a:rPr lang="en-US" sz="2207" dirty="0"/>
                <a:t>Weights</a:t>
              </a:r>
            </a:p>
          </p:txBody>
        </p:sp>
        <p:cxnSp>
          <p:nvCxnSpPr>
            <p:cNvPr id="18" name="Ευθύγραμμο βέλος σύνδεσης 20"/>
            <p:cNvCxnSpPr>
              <a:stCxn id="16" idx="2"/>
            </p:cNvCxnSpPr>
            <p:nvPr/>
          </p:nvCxnSpPr>
          <p:spPr>
            <a:xfrm>
              <a:off x="6285322" y="3256539"/>
              <a:ext cx="884216" cy="4385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Ευθύγραμμο βέλος σύνδεσης 22"/>
            <p:cNvCxnSpPr>
              <a:stCxn id="16" idx="2"/>
            </p:cNvCxnSpPr>
            <p:nvPr/>
          </p:nvCxnSpPr>
          <p:spPr>
            <a:xfrm>
              <a:off x="6285322" y="3256539"/>
              <a:ext cx="884216" cy="10828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Ορθογώνιο 17"/>
            <p:cNvSpPr/>
            <p:nvPr/>
          </p:nvSpPr>
          <p:spPr>
            <a:xfrm>
              <a:off x="7424667" y="2799072"/>
              <a:ext cx="904572" cy="431978"/>
            </a:xfrm>
            <a:prstGeom prst="rect">
              <a:avLst/>
            </a:prstGeom>
          </p:spPr>
          <p:txBody>
            <a:bodyPr wrap="none">
              <a:spAutoFit/>
            </a:bodyPr>
            <a:lstStyle/>
            <a:p>
              <a:r>
                <a:rPr lang="en-US" sz="2207" dirty="0"/>
                <a:t>Biases</a:t>
              </a:r>
            </a:p>
          </p:txBody>
        </p:sp>
        <p:cxnSp>
          <p:nvCxnSpPr>
            <p:cNvPr id="37" name="Ευθύγραμμο βέλος σύνδεσης 20"/>
            <p:cNvCxnSpPr>
              <a:stCxn id="31" idx="2"/>
            </p:cNvCxnSpPr>
            <p:nvPr/>
          </p:nvCxnSpPr>
          <p:spPr>
            <a:xfrm>
              <a:off x="7876954" y="3231050"/>
              <a:ext cx="212925" cy="4446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Ευθύγραμμο βέλος σύνδεσης 20"/>
            <p:cNvCxnSpPr>
              <a:stCxn id="31" idx="2"/>
            </p:cNvCxnSpPr>
            <p:nvPr/>
          </p:nvCxnSpPr>
          <p:spPr>
            <a:xfrm>
              <a:off x="7876954" y="3231050"/>
              <a:ext cx="43164" cy="943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6219195" y="3900876"/>
            <a:ext cx="2482987" cy="1143191"/>
            <a:chOff x="5637119" y="3866249"/>
            <a:chExt cx="2482987" cy="1143191"/>
          </a:xfrm>
        </p:grpSpPr>
        <p:sp>
          <p:nvSpPr>
            <p:cNvPr id="17" name="Ορθογώνιο 18"/>
            <p:cNvSpPr/>
            <p:nvPr/>
          </p:nvSpPr>
          <p:spPr>
            <a:xfrm>
              <a:off x="5637119" y="4577462"/>
              <a:ext cx="2482987" cy="431978"/>
            </a:xfrm>
            <a:prstGeom prst="rect">
              <a:avLst/>
            </a:prstGeom>
          </p:spPr>
          <p:txBody>
            <a:bodyPr wrap="none">
              <a:spAutoFit/>
            </a:bodyPr>
            <a:lstStyle/>
            <a:p>
              <a:r>
                <a:rPr lang="en-US" sz="2207" dirty="0"/>
                <a:t>Activation functions</a:t>
              </a:r>
            </a:p>
          </p:txBody>
        </p:sp>
        <p:cxnSp>
          <p:nvCxnSpPr>
            <p:cNvPr id="20" name="Ευθύγραμμο βέλος σύνδεσης 24"/>
            <p:cNvCxnSpPr/>
            <p:nvPr/>
          </p:nvCxnSpPr>
          <p:spPr>
            <a:xfrm flipV="1">
              <a:off x="6857276" y="4375163"/>
              <a:ext cx="234863" cy="309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Ευθύγραμμο βέλος σύνδεσης 26"/>
            <p:cNvCxnSpPr/>
            <p:nvPr/>
          </p:nvCxnSpPr>
          <p:spPr>
            <a:xfrm flipV="1">
              <a:off x="6857276" y="3866249"/>
              <a:ext cx="302368" cy="8268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5083434" y="5655716"/>
            <a:ext cx="4572000" cy="1327030"/>
            <a:chOff x="5083434" y="5655716"/>
            <a:chExt cx="4572000" cy="1327030"/>
          </a:xfrm>
        </p:grpSpPr>
        <p:sp>
          <p:nvSpPr>
            <p:cNvPr id="26" name="Rectangle 25"/>
            <p:cNvSpPr/>
            <p:nvPr/>
          </p:nvSpPr>
          <p:spPr>
            <a:xfrm>
              <a:off x="5083434" y="5655716"/>
              <a:ext cx="4572000" cy="1327030"/>
            </a:xfrm>
            <a:prstGeom prst="rect">
              <a:avLst/>
            </a:prstGeom>
          </p:spPr>
          <p:txBody>
            <a:bodyPr>
              <a:spAutoFit/>
            </a:bodyPr>
            <a:lstStyle/>
            <a:p>
              <a:pPr algn="ctr"/>
              <a:r>
                <a:rPr lang="en-US" dirty="0"/>
                <a:t>4 + 2 = 6 neurons (not counting inputs)</a:t>
              </a:r>
            </a:p>
            <a:p>
              <a:pPr algn="ctr"/>
              <a:r>
                <a:rPr lang="en-US" dirty="0"/>
                <a:t>[3 × 4] + [4 × 2] = 20 weights </a:t>
              </a:r>
            </a:p>
            <a:p>
              <a:pPr algn="ctr"/>
              <a:r>
                <a:rPr lang="en-US" dirty="0"/>
                <a:t>4 + 2 = 6 biases</a:t>
              </a:r>
            </a:p>
            <a:p>
              <a:pPr algn="ctr"/>
              <a:r>
                <a:rPr lang="en-US" dirty="0">
                  <a:solidFill>
                    <a:schemeClr val="accent2"/>
                  </a:solidFill>
                </a:rPr>
                <a:t>26</a:t>
              </a:r>
              <a:r>
                <a:rPr lang="en-US" dirty="0"/>
                <a:t> </a:t>
              </a:r>
              <a:r>
                <a:rPr lang="en-US" dirty="0">
                  <a:solidFill>
                    <a:schemeClr val="accent2"/>
                  </a:solidFill>
                </a:rPr>
                <a:t>learnable parameters</a:t>
              </a:r>
            </a:p>
          </p:txBody>
        </p:sp>
        <p:cxnSp>
          <p:nvCxnSpPr>
            <p:cNvPr id="27" name="Ευθεία γραμμή σύνδεσης 9"/>
            <p:cNvCxnSpPr/>
            <p:nvPr/>
          </p:nvCxnSpPr>
          <p:spPr>
            <a:xfrm>
              <a:off x="5272904" y="6622504"/>
              <a:ext cx="41578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716832"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40118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Machine learning basics</a:t>
            </a:r>
          </a:p>
          <a:p>
            <a:pPr lvl="1"/>
            <a:r>
              <a:rPr lang="en-US" dirty="0"/>
              <a:t>Supervised and unsupervised learning</a:t>
            </a:r>
          </a:p>
          <a:p>
            <a:pPr lvl="1"/>
            <a:r>
              <a:rPr lang="en-US" dirty="0"/>
              <a:t>Linear and non-linear classification methods</a:t>
            </a:r>
          </a:p>
          <a:p>
            <a:r>
              <a:rPr lang="en-US" dirty="0"/>
              <a:t>Introduction to deep learning</a:t>
            </a:r>
          </a:p>
          <a:p>
            <a:r>
              <a:rPr lang="en-US" dirty="0"/>
              <a:t>Elements of neural networks (NNs)</a:t>
            </a:r>
          </a:p>
          <a:p>
            <a:pPr lvl="1"/>
            <a:r>
              <a:rPr lang="en-US" dirty="0"/>
              <a:t>Activation functions</a:t>
            </a:r>
          </a:p>
          <a:p>
            <a:r>
              <a:rPr lang="en-US" dirty="0"/>
              <a:t>Training NNs</a:t>
            </a:r>
          </a:p>
          <a:p>
            <a:pPr lvl="1"/>
            <a:r>
              <a:rPr lang="en-US" dirty="0"/>
              <a:t>Gradient descent</a:t>
            </a:r>
          </a:p>
          <a:p>
            <a:pPr lvl="1"/>
            <a:r>
              <a:rPr lang="en-US" dirty="0"/>
              <a:t>Regularization methods </a:t>
            </a:r>
          </a:p>
          <a:p>
            <a:r>
              <a:rPr lang="en-US" dirty="0"/>
              <a:t>NN architectures</a:t>
            </a:r>
          </a:p>
          <a:p>
            <a:pPr lvl="1"/>
            <a:r>
              <a:rPr lang="en-US" dirty="0"/>
              <a:t>Convolutional NNs</a:t>
            </a:r>
          </a:p>
          <a:p>
            <a:pPr lvl="1"/>
            <a:r>
              <a:rPr lang="en-US" dirty="0"/>
              <a:t>Recurrent NNs</a:t>
            </a: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p:txBody>
          <a:bodyPr/>
          <a:lstStyle/>
          <a:p>
            <a:r>
              <a:rPr lang="en-US" dirty="0"/>
              <a:t>A neural network playground </a:t>
            </a:r>
            <a:r>
              <a:rPr lang="en-US" dirty="0">
                <a:solidFill>
                  <a:srgbClr val="6B9BC7"/>
                </a:solidFill>
                <a:hlinkClick r:id="rId2"/>
              </a:rPr>
              <a:t>link</a:t>
            </a:r>
            <a:endParaRPr lang="en-US" dirty="0">
              <a:solidFill>
                <a:srgbClr val="6B9BC7"/>
              </a:solidFill>
            </a:endParaRPr>
          </a:p>
          <a:p>
            <a:endParaRPr lang="en-US" dirty="0"/>
          </a:p>
        </p:txBody>
      </p:sp>
      <p:pic>
        <p:nvPicPr>
          <p:cNvPr id="4" name="Picture 3"/>
          <p:cNvPicPr>
            <a:picLocks noChangeAspect="1"/>
          </p:cNvPicPr>
          <p:nvPr/>
        </p:nvPicPr>
        <p:blipFill>
          <a:blip r:embed="rId3"/>
          <a:stretch>
            <a:fillRect/>
          </a:stretch>
        </p:blipFill>
        <p:spPr>
          <a:xfrm>
            <a:off x="1355771" y="2734072"/>
            <a:ext cx="7777885" cy="4852574"/>
          </a:xfrm>
          <a:prstGeom prst="rect">
            <a:avLst/>
          </a:prstGeom>
        </p:spPr>
      </p:pic>
    </p:spTree>
    <p:extLst>
      <p:ext uri="{BB962C8B-B14F-4D97-AF65-F5344CB8AC3E}">
        <p14:creationId xmlns:p14="http://schemas.microsoft.com/office/powerpoint/2010/main" val="3912634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p:txBody>
          <a:bodyPr/>
          <a:lstStyle/>
          <a:p>
            <a:r>
              <a:rPr lang="en-US" dirty="0"/>
              <a:t>Deep NNs have many hidden layers</a:t>
            </a:r>
          </a:p>
          <a:p>
            <a:pPr lvl="1"/>
            <a:r>
              <a:rPr lang="en-US" dirty="0"/>
              <a:t>Fully-connected (dense) layers (a.k.a. Multi-Layer Perceptron or MLP)</a:t>
            </a:r>
          </a:p>
          <a:p>
            <a:pPr lvl="1"/>
            <a:r>
              <a:rPr lang="en-US" dirty="0"/>
              <a:t>Each neuron is connected to all neurons in the succeeding layer</a:t>
            </a:r>
          </a:p>
        </p:txBody>
      </p:sp>
      <p:sp>
        <p:nvSpPr>
          <p:cNvPr id="4" name="文字方塊 63"/>
          <p:cNvSpPr txBox="1"/>
          <p:nvPr/>
        </p:nvSpPr>
        <p:spPr>
          <a:xfrm>
            <a:off x="7284570" y="6823634"/>
            <a:ext cx="1931440" cy="461665"/>
          </a:xfrm>
          <a:prstGeom prst="rect">
            <a:avLst/>
          </a:prstGeom>
          <a:noFill/>
        </p:spPr>
        <p:txBody>
          <a:bodyPr wrap="square" rtlCol="0">
            <a:spAutoFit/>
          </a:bodyPr>
          <a:lstStyle/>
          <a:p>
            <a:pPr algn="ctr"/>
            <a:r>
              <a:rPr lang="en-US" altLang="zh-TW" sz="2400" b="1" dirty="0"/>
              <a:t>Output Layer</a:t>
            </a:r>
            <a:endParaRPr lang="zh-TW" altLang="en-US" sz="2400" b="1" dirty="0"/>
          </a:p>
        </p:txBody>
      </p:sp>
      <p:sp>
        <p:nvSpPr>
          <p:cNvPr id="5" name="文字方塊 64"/>
          <p:cNvSpPr txBox="1"/>
          <p:nvPr/>
        </p:nvSpPr>
        <p:spPr>
          <a:xfrm>
            <a:off x="4114686" y="7054552"/>
            <a:ext cx="2066642" cy="461665"/>
          </a:xfrm>
          <a:prstGeom prst="rect">
            <a:avLst/>
          </a:prstGeom>
          <a:noFill/>
        </p:spPr>
        <p:txBody>
          <a:bodyPr wrap="square" rtlCol="0">
            <a:spAutoFit/>
          </a:bodyPr>
          <a:lstStyle/>
          <a:p>
            <a:pPr algn="ctr"/>
            <a:r>
              <a:rPr lang="en-US" altLang="zh-TW" sz="2400" b="1" dirty="0"/>
              <a:t>Hidden Layers</a:t>
            </a:r>
            <a:endParaRPr lang="zh-TW" altLang="en-US" sz="2400" b="1" dirty="0"/>
          </a:p>
        </p:txBody>
      </p:sp>
      <p:sp>
        <p:nvSpPr>
          <p:cNvPr id="6" name="右大括弧 65"/>
          <p:cNvSpPr/>
          <p:nvPr/>
        </p:nvSpPr>
        <p:spPr>
          <a:xfrm rot="5400000">
            <a:off x="4917109" y="4790379"/>
            <a:ext cx="374933" cy="4327216"/>
          </a:xfrm>
          <a:prstGeom prst="rightBrace">
            <a:avLst>
              <a:gd name="adj1" fmla="val 175868"/>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矩形 58"/>
          <p:cNvSpPr/>
          <p:nvPr/>
        </p:nvSpPr>
        <p:spPr>
          <a:xfrm>
            <a:off x="1750404" y="4078638"/>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文字方塊 59"/>
          <p:cNvSpPr txBox="1"/>
          <p:nvPr/>
        </p:nvSpPr>
        <p:spPr>
          <a:xfrm>
            <a:off x="1089065" y="6823634"/>
            <a:ext cx="1737895" cy="461665"/>
          </a:xfrm>
          <a:prstGeom prst="rect">
            <a:avLst/>
          </a:prstGeom>
          <a:noFill/>
        </p:spPr>
        <p:txBody>
          <a:bodyPr wrap="square" rtlCol="0">
            <a:spAutoFit/>
          </a:bodyPr>
          <a:lstStyle/>
          <a:p>
            <a:pPr algn="ctr"/>
            <a:r>
              <a:rPr lang="en-US" altLang="zh-TW" sz="2400" b="1" dirty="0"/>
              <a:t>Input Layer</a:t>
            </a:r>
            <a:endParaRPr lang="zh-TW" altLang="en-US" sz="2400" b="1" dirty="0"/>
          </a:p>
        </p:txBody>
      </p:sp>
      <p:sp>
        <p:nvSpPr>
          <p:cNvPr id="9" name="文字方塊 6"/>
          <p:cNvSpPr txBox="1"/>
          <p:nvPr/>
        </p:nvSpPr>
        <p:spPr>
          <a:xfrm>
            <a:off x="1422918" y="3596854"/>
            <a:ext cx="1134648" cy="461665"/>
          </a:xfrm>
          <a:prstGeom prst="rect">
            <a:avLst/>
          </a:prstGeom>
          <a:noFill/>
        </p:spPr>
        <p:txBody>
          <a:bodyPr wrap="square" rtlCol="0">
            <a:spAutoFit/>
          </a:bodyPr>
          <a:lstStyle/>
          <a:p>
            <a:pPr algn="ctr"/>
            <a:r>
              <a:rPr lang="en-US" altLang="zh-TW" sz="2400" dirty="0"/>
              <a:t>Input</a:t>
            </a:r>
          </a:p>
        </p:txBody>
      </p:sp>
      <p:sp>
        <p:nvSpPr>
          <p:cNvPr id="10" name="文字方塊 7"/>
          <p:cNvSpPr txBox="1"/>
          <p:nvPr/>
        </p:nvSpPr>
        <p:spPr>
          <a:xfrm>
            <a:off x="7566960" y="3596854"/>
            <a:ext cx="1134648" cy="461665"/>
          </a:xfrm>
          <a:prstGeom prst="rect">
            <a:avLst/>
          </a:prstGeom>
          <a:noFill/>
        </p:spPr>
        <p:txBody>
          <a:bodyPr wrap="square" rtlCol="0">
            <a:spAutoFit/>
          </a:bodyPr>
          <a:lstStyle/>
          <a:p>
            <a:pPr algn="ctr"/>
            <a:r>
              <a:rPr lang="en-US" altLang="zh-TW" sz="2400" dirty="0"/>
              <a:t>Output</a:t>
            </a:r>
          </a:p>
        </p:txBody>
      </p:sp>
      <p:cxnSp>
        <p:nvCxnSpPr>
          <p:cNvPr id="11" name="直線單箭頭接點 10"/>
          <p:cNvCxnSpPr/>
          <p:nvPr/>
        </p:nvCxnSpPr>
        <p:spPr>
          <a:xfrm>
            <a:off x="6862678" y="5099417"/>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6971994" y="6345307"/>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6838794" y="4320614"/>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18792" y="4796331"/>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 name="矩形 14"/>
          <p:cNvSpPr/>
          <p:nvPr/>
        </p:nvSpPr>
        <p:spPr>
          <a:xfrm>
            <a:off x="1824610" y="422600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ext uri="{D42A27DB-BD31-4B8C-83A1-F6EECF244321}">
                <p14:modId xmlns:p14="http://schemas.microsoft.com/office/powerpoint/2010/main" val="1456983310"/>
              </p:ext>
            </p:extLst>
          </p:nvPr>
        </p:nvGraphicFramePr>
        <p:xfrm>
          <a:off x="1837309" y="4130752"/>
          <a:ext cx="325438" cy="461962"/>
        </p:xfrm>
        <a:graphic>
          <a:graphicData uri="http://schemas.openxmlformats.org/presentationml/2006/ole">
            <mc:AlternateContent xmlns:mc="http://schemas.openxmlformats.org/markup-compatibility/2006">
              <mc:Choice xmlns:v="urn:schemas-microsoft-com:vml" Requires="v">
                <p:oleObj spid="_x0000_s30129" name="方程式" r:id="rId4" imgW="152280" imgH="215640" progId="Equation.3">
                  <p:embed/>
                </p:oleObj>
              </mc:Choice>
              <mc:Fallback>
                <p:oleObj name="方程式" r:id="rId4" imgW="152280" imgH="215640" progId="Equation.3">
                  <p:embed/>
                  <p:pic>
                    <p:nvPicPr>
                      <p:cNvPr id="16" name="Object 12"/>
                      <p:cNvPicPr>
                        <a:picLocks noChangeAspect="1" noChangeArrowheads="1"/>
                      </p:cNvPicPr>
                      <p:nvPr/>
                    </p:nvPicPr>
                    <p:blipFill>
                      <a:blip r:embed="rId5"/>
                      <a:srcRect/>
                      <a:stretch>
                        <a:fillRect/>
                      </a:stretch>
                    </p:blipFill>
                    <p:spPr bwMode="auto">
                      <a:xfrm>
                        <a:off x="1837309" y="4130752"/>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3046413910"/>
              </p:ext>
            </p:extLst>
          </p:nvPr>
        </p:nvGraphicFramePr>
        <p:xfrm>
          <a:off x="1842605" y="4713481"/>
          <a:ext cx="352425" cy="461963"/>
        </p:xfrm>
        <a:graphic>
          <a:graphicData uri="http://schemas.openxmlformats.org/presentationml/2006/ole">
            <mc:AlternateContent xmlns:mc="http://schemas.openxmlformats.org/markup-compatibility/2006">
              <mc:Choice xmlns:v="urn:schemas-microsoft-com:vml" Requires="v">
                <p:oleObj spid="_x0000_s30130" name="方程式" r:id="rId6" imgW="164880" imgH="215640" progId="Equation.3">
                  <p:embed/>
                </p:oleObj>
              </mc:Choice>
              <mc:Fallback>
                <p:oleObj name="方程式" r:id="rId6" imgW="164880" imgH="215640" progId="Equation.3">
                  <p:embed/>
                  <p:pic>
                    <p:nvPicPr>
                      <p:cNvPr id="17" name="Object 12"/>
                      <p:cNvPicPr>
                        <a:picLocks noChangeAspect="1" noChangeArrowheads="1"/>
                      </p:cNvPicPr>
                      <p:nvPr/>
                    </p:nvPicPr>
                    <p:blipFill>
                      <a:blip r:embed="rId7"/>
                      <a:srcRect/>
                      <a:stretch>
                        <a:fillRect/>
                      </a:stretch>
                    </p:blipFill>
                    <p:spPr bwMode="auto">
                      <a:xfrm>
                        <a:off x="1842605" y="4713481"/>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群組 77"/>
          <p:cNvGrpSpPr/>
          <p:nvPr/>
        </p:nvGrpSpPr>
        <p:grpSpPr>
          <a:xfrm>
            <a:off x="2761079" y="3596854"/>
            <a:ext cx="1134648" cy="3130011"/>
            <a:chOff x="2332137" y="1770729"/>
            <a:chExt cx="1134648" cy="3130011"/>
          </a:xfrm>
        </p:grpSpPr>
        <p:sp>
          <p:nvSpPr>
            <p:cNvPr id="19" name="矩形 60"/>
            <p:cNvSpPr/>
            <p:nvPr/>
          </p:nvSpPr>
          <p:spPr>
            <a:xfrm>
              <a:off x="2504565"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0" name="文字方塊 3"/>
            <p:cNvSpPr txBox="1"/>
            <p:nvPr/>
          </p:nvSpPr>
          <p:spPr>
            <a:xfrm>
              <a:off x="2332137" y="1770729"/>
              <a:ext cx="1134648" cy="461665"/>
            </a:xfrm>
            <a:prstGeom prst="rect">
              <a:avLst/>
            </a:prstGeom>
            <a:noFill/>
          </p:spPr>
          <p:txBody>
            <a:bodyPr wrap="square" rtlCol="0">
              <a:spAutoFit/>
            </a:bodyPr>
            <a:lstStyle/>
            <a:p>
              <a:pPr algn="ctr"/>
              <a:r>
                <a:rPr lang="en-US" altLang="zh-TW" sz="2400" dirty="0"/>
                <a:t>Layer 1</a:t>
              </a:r>
              <a:endParaRPr lang="zh-TW" altLang="en-US" sz="2400" dirty="0"/>
            </a:p>
          </p:txBody>
        </p:sp>
        <p:sp>
          <p:nvSpPr>
            <p:cNvPr id="21" name="橢圓 17"/>
            <p:cNvSpPr/>
            <p:nvPr/>
          </p:nvSpPr>
          <p:spPr>
            <a:xfrm>
              <a:off x="2601675" y="223587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18"/>
            <p:cNvSpPr/>
            <p:nvPr/>
          </p:nvSpPr>
          <p:spPr>
            <a:xfrm>
              <a:off x="2604017" y="301444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3" name="橢圓 19"/>
            <p:cNvSpPr/>
            <p:nvPr/>
          </p:nvSpPr>
          <p:spPr>
            <a:xfrm>
              <a:off x="2592384" y="424245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4" name="文字方塊 20"/>
            <p:cNvSpPr txBox="1"/>
            <p:nvPr/>
          </p:nvSpPr>
          <p:spPr>
            <a:xfrm rot="5400000">
              <a:off x="2589637"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25" name="矩形 21"/>
          <p:cNvSpPr/>
          <p:nvPr/>
        </p:nvSpPr>
        <p:spPr>
          <a:xfrm>
            <a:off x="1828317" y="619408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6" name="Object 12"/>
          <p:cNvGraphicFramePr>
            <a:graphicFrameLocks noChangeAspect="1"/>
          </p:cNvGraphicFramePr>
          <p:nvPr>
            <p:extLst>
              <p:ext uri="{D42A27DB-BD31-4B8C-83A1-F6EECF244321}">
                <p14:modId xmlns:p14="http://schemas.microsoft.com/office/powerpoint/2010/main" val="3984369468"/>
              </p:ext>
            </p:extLst>
          </p:nvPr>
        </p:nvGraphicFramePr>
        <p:xfrm>
          <a:off x="1825201" y="6097834"/>
          <a:ext cx="407988" cy="488950"/>
        </p:xfrm>
        <a:graphic>
          <a:graphicData uri="http://schemas.openxmlformats.org/presentationml/2006/ole">
            <mc:AlternateContent xmlns:mc="http://schemas.openxmlformats.org/markup-compatibility/2006">
              <mc:Choice xmlns:v="urn:schemas-microsoft-com:vml" Requires="v">
                <p:oleObj spid="_x0000_s30131" name="方程式" r:id="rId8" imgW="190440" imgH="228600" progId="Equation.3">
                  <p:embed/>
                </p:oleObj>
              </mc:Choice>
              <mc:Fallback>
                <p:oleObj name="方程式" r:id="rId8" imgW="190440" imgH="228600" progId="Equation.3">
                  <p:embed/>
                  <p:pic>
                    <p:nvPicPr>
                      <p:cNvPr id="23" name="Object 12"/>
                      <p:cNvPicPr>
                        <a:picLocks noChangeAspect="1" noChangeArrowheads="1"/>
                      </p:cNvPicPr>
                      <p:nvPr/>
                    </p:nvPicPr>
                    <p:blipFill>
                      <a:blip r:embed="rId9"/>
                      <a:srcRect/>
                      <a:stretch>
                        <a:fillRect/>
                      </a:stretch>
                    </p:blipFill>
                    <p:spPr bwMode="auto">
                      <a:xfrm>
                        <a:off x="1825201" y="6097834"/>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文字方塊 23"/>
          <p:cNvSpPr txBox="1"/>
          <p:nvPr/>
        </p:nvSpPr>
        <p:spPr>
          <a:xfrm rot="5400000">
            <a:off x="1704249" y="5479030"/>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28" name="群組 78"/>
          <p:cNvGrpSpPr/>
          <p:nvPr/>
        </p:nvGrpSpPr>
        <p:grpSpPr>
          <a:xfrm>
            <a:off x="4085977" y="3596854"/>
            <a:ext cx="1134648" cy="3113664"/>
            <a:chOff x="3657035" y="1770729"/>
            <a:chExt cx="1134648" cy="3113664"/>
          </a:xfrm>
        </p:grpSpPr>
        <p:sp>
          <p:nvSpPr>
            <p:cNvPr id="29" name="矩形 61"/>
            <p:cNvSpPr/>
            <p:nvPr/>
          </p:nvSpPr>
          <p:spPr>
            <a:xfrm>
              <a:off x="3830151" y="2208525"/>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30" name="文字方塊 4"/>
            <p:cNvSpPr txBox="1"/>
            <p:nvPr/>
          </p:nvSpPr>
          <p:spPr>
            <a:xfrm>
              <a:off x="3657035" y="1770729"/>
              <a:ext cx="1134648" cy="461665"/>
            </a:xfrm>
            <a:prstGeom prst="rect">
              <a:avLst/>
            </a:prstGeom>
            <a:noFill/>
          </p:spPr>
          <p:txBody>
            <a:bodyPr wrap="square" rtlCol="0">
              <a:spAutoFit/>
            </a:bodyPr>
            <a:lstStyle/>
            <a:p>
              <a:pPr algn="ctr"/>
              <a:r>
                <a:rPr lang="en-US" altLang="zh-TW" sz="2400" dirty="0"/>
                <a:t>Layer 2</a:t>
              </a:r>
              <a:endParaRPr lang="zh-TW" altLang="en-US" sz="2400" dirty="0"/>
            </a:p>
          </p:txBody>
        </p:sp>
        <p:sp>
          <p:nvSpPr>
            <p:cNvPr id="31" name="橢圓 24"/>
            <p:cNvSpPr/>
            <p:nvPr/>
          </p:nvSpPr>
          <p:spPr>
            <a:xfrm>
              <a:off x="3917237" y="223587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2" name="橢圓 25"/>
            <p:cNvSpPr/>
            <p:nvPr/>
          </p:nvSpPr>
          <p:spPr>
            <a:xfrm>
              <a:off x="3919579" y="301444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3" name="橢圓 26"/>
            <p:cNvSpPr/>
            <p:nvPr/>
          </p:nvSpPr>
          <p:spPr>
            <a:xfrm>
              <a:off x="3907946" y="424245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4" name="文字方塊 27"/>
            <p:cNvSpPr txBox="1"/>
            <p:nvPr/>
          </p:nvSpPr>
          <p:spPr>
            <a:xfrm rot="5400000">
              <a:off x="3905199"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35" name="群組 79"/>
          <p:cNvGrpSpPr/>
          <p:nvPr/>
        </p:nvGrpSpPr>
        <p:grpSpPr>
          <a:xfrm>
            <a:off x="6297323" y="3596854"/>
            <a:ext cx="1134648" cy="3130011"/>
            <a:chOff x="5868381" y="1770729"/>
            <a:chExt cx="1134648" cy="3130011"/>
          </a:xfrm>
        </p:grpSpPr>
        <p:sp>
          <p:nvSpPr>
            <p:cNvPr id="36" name="矩形 62"/>
            <p:cNvSpPr/>
            <p:nvPr/>
          </p:nvSpPr>
          <p:spPr>
            <a:xfrm>
              <a:off x="6046929"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37" name="文字方塊 5"/>
            <p:cNvSpPr txBox="1"/>
            <p:nvPr/>
          </p:nvSpPr>
          <p:spPr>
            <a:xfrm>
              <a:off x="5868381" y="1770729"/>
              <a:ext cx="1134648" cy="461665"/>
            </a:xfrm>
            <a:prstGeom prst="rect">
              <a:avLst/>
            </a:prstGeom>
            <a:noFill/>
          </p:spPr>
          <p:txBody>
            <a:bodyPr wrap="square" rtlCol="0">
              <a:spAutoFit/>
            </a:bodyPr>
            <a:lstStyle/>
            <a:p>
              <a:pPr algn="ctr"/>
              <a:r>
                <a:rPr lang="en-US" altLang="zh-TW" sz="2400" dirty="0"/>
                <a:t>Layer L</a:t>
              </a:r>
              <a:endParaRPr lang="zh-TW" altLang="en-US" sz="2400" dirty="0"/>
            </a:p>
          </p:txBody>
        </p:sp>
        <p:sp>
          <p:nvSpPr>
            <p:cNvPr id="38" name="橢圓 28"/>
            <p:cNvSpPr/>
            <p:nvPr/>
          </p:nvSpPr>
          <p:spPr>
            <a:xfrm>
              <a:off x="6122773" y="221676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9" name="橢圓 29"/>
            <p:cNvSpPr/>
            <p:nvPr/>
          </p:nvSpPr>
          <p:spPr>
            <a:xfrm>
              <a:off x="6125115" y="297667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40" name="橢圓 30"/>
            <p:cNvSpPr/>
            <p:nvPr/>
          </p:nvSpPr>
          <p:spPr>
            <a:xfrm>
              <a:off x="6132143" y="4223348"/>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41" name="文字方塊 31"/>
            <p:cNvSpPr txBox="1"/>
            <p:nvPr/>
          </p:nvSpPr>
          <p:spPr>
            <a:xfrm rot="5400000">
              <a:off x="6129396" y="364247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42" name="文字方塊 32"/>
          <p:cNvSpPr txBox="1"/>
          <p:nvPr/>
        </p:nvSpPr>
        <p:spPr>
          <a:xfrm>
            <a:off x="5029065" y="401798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3" name="文字方塊 33"/>
          <p:cNvSpPr txBox="1"/>
          <p:nvPr/>
        </p:nvSpPr>
        <p:spPr>
          <a:xfrm>
            <a:off x="5036014" y="477897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4" name="文字方塊 34"/>
          <p:cNvSpPr txBox="1"/>
          <p:nvPr/>
        </p:nvSpPr>
        <p:spPr>
          <a:xfrm>
            <a:off x="5065030" y="599430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45" name="群組 80"/>
          <p:cNvGrpSpPr/>
          <p:nvPr/>
        </p:nvGrpSpPr>
        <p:grpSpPr>
          <a:xfrm>
            <a:off x="3595484" y="4349078"/>
            <a:ext cx="825045" cy="2013721"/>
            <a:chOff x="3166542" y="2522953"/>
            <a:chExt cx="825045" cy="2013721"/>
          </a:xfrm>
        </p:grpSpPr>
        <p:cxnSp>
          <p:nvCxnSpPr>
            <p:cNvPr id="46" name="直線單箭頭接點 35"/>
            <p:cNvCxnSpPr>
              <a:stCxn id="21" idx="6"/>
              <a:endCxn id="31" idx="2"/>
            </p:cNvCxnSpPr>
            <p:nvPr/>
          </p:nvCxnSpPr>
          <p:spPr>
            <a:xfrm>
              <a:off x="3247841" y="2522953"/>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36"/>
            <p:cNvCxnSpPr/>
            <p:nvPr/>
          </p:nvCxnSpPr>
          <p:spPr>
            <a:xfrm>
              <a:off x="3175833" y="331470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37"/>
            <p:cNvCxnSpPr/>
            <p:nvPr/>
          </p:nvCxnSpPr>
          <p:spPr>
            <a:xfrm>
              <a:off x="3166542" y="453667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38"/>
            <p:cNvCxnSpPr>
              <a:stCxn id="22" idx="6"/>
              <a:endCxn id="31" idx="2"/>
            </p:cNvCxnSpPr>
            <p:nvPr/>
          </p:nvCxnSpPr>
          <p:spPr>
            <a:xfrm flipV="1">
              <a:off x="3250183" y="2522953"/>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39"/>
            <p:cNvCxnSpPr>
              <a:stCxn id="21" idx="6"/>
              <a:endCxn id="32" idx="2"/>
            </p:cNvCxnSpPr>
            <p:nvPr/>
          </p:nvCxnSpPr>
          <p:spPr>
            <a:xfrm>
              <a:off x="3247841" y="2522953"/>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40"/>
            <p:cNvCxnSpPr>
              <a:stCxn id="21" idx="6"/>
              <a:endCxn id="33" idx="2"/>
            </p:cNvCxnSpPr>
            <p:nvPr/>
          </p:nvCxnSpPr>
          <p:spPr>
            <a:xfrm>
              <a:off x="3247841" y="2522953"/>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41"/>
            <p:cNvCxnSpPr>
              <a:stCxn id="22" idx="6"/>
              <a:endCxn id="33" idx="2"/>
            </p:cNvCxnSpPr>
            <p:nvPr/>
          </p:nvCxnSpPr>
          <p:spPr>
            <a:xfrm>
              <a:off x="3250183" y="3301523"/>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42"/>
            <p:cNvCxnSpPr>
              <a:stCxn id="23" idx="6"/>
              <a:endCxn id="31" idx="2"/>
            </p:cNvCxnSpPr>
            <p:nvPr/>
          </p:nvCxnSpPr>
          <p:spPr>
            <a:xfrm flipV="1">
              <a:off x="3238550" y="2522953"/>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43"/>
            <p:cNvCxnSpPr>
              <a:stCxn id="23" idx="6"/>
              <a:endCxn id="32" idx="2"/>
            </p:cNvCxnSpPr>
            <p:nvPr/>
          </p:nvCxnSpPr>
          <p:spPr>
            <a:xfrm flipV="1">
              <a:off x="3238550" y="3301523"/>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直線單箭頭接點 44"/>
          <p:cNvCxnSpPr>
            <a:endCxn id="21" idx="2"/>
          </p:cNvCxnSpPr>
          <p:nvPr/>
        </p:nvCxnSpPr>
        <p:spPr>
          <a:xfrm flipV="1">
            <a:off x="2171217" y="4349078"/>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45"/>
          <p:cNvCxnSpPr>
            <a:stCxn id="15" idx="3"/>
            <a:endCxn id="22" idx="2"/>
          </p:cNvCxnSpPr>
          <p:nvPr/>
        </p:nvCxnSpPr>
        <p:spPr>
          <a:xfrm>
            <a:off x="2167510" y="4397452"/>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46"/>
          <p:cNvCxnSpPr>
            <a:stCxn id="15" idx="3"/>
            <a:endCxn id="23" idx="2"/>
          </p:cNvCxnSpPr>
          <p:nvPr/>
        </p:nvCxnSpPr>
        <p:spPr>
          <a:xfrm>
            <a:off x="2167510" y="4397452"/>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47"/>
          <p:cNvCxnSpPr>
            <a:stCxn id="17" idx="3"/>
            <a:endCxn id="21" idx="2"/>
          </p:cNvCxnSpPr>
          <p:nvPr/>
        </p:nvCxnSpPr>
        <p:spPr>
          <a:xfrm flipV="1">
            <a:off x="2195030" y="4349078"/>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48"/>
          <p:cNvCxnSpPr>
            <a:stCxn id="14" idx="3"/>
            <a:endCxn id="22" idx="2"/>
          </p:cNvCxnSpPr>
          <p:nvPr/>
        </p:nvCxnSpPr>
        <p:spPr>
          <a:xfrm>
            <a:off x="2161692" y="4967781"/>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49"/>
          <p:cNvCxnSpPr>
            <a:stCxn id="14" idx="3"/>
            <a:endCxn id="23" idx="2"/>
          </p:cNvCxnSpPr>
          <p:nvPr/>
        </p:nvCxnSpPr>
        <p:spPr>
          <a:xfrm>
            <a:off x="2161692" y="4967781"/>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50"/>
          <p:cNvCxnSpPr>
            <a:stCxn id="26" idx="3"/>
            <a:endCxn id="21" idx="2"/>
          </p:cNvCxnSpPr>
          <p:nvPr/>
        </p:nvCxnSpPr>
        <p:spPr>
          <a:xfrm flipV="1">
            <a:off x="2233189" y="4349078"/>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51"/>
          <p:cNvCxnSpPr>
            <a:stCxn id="26" idx="3"/>
            <a:endCxn id="22" idx="2"/>
          </p:cNvCxnSpPr>
          <p:nvPr/>
        </p:nvCxnSpPr>
        <p:spPr>
          <a:xfrm flipV="1">
            <a:off x="2206820" y="5127648"/>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52"/>
          <p:cNvCxnSpPr>
            <a:stCxn id="26" idx="3"/>
            <a:endCxn id="23" idx="2"/>
          </p:cNvCxnSpPr>
          <p:nvPr/>
        </p:nvCxnSpPr>
        <p:spPr>
          <a:xfrm>
            <a:off x="2206820" y="6342254"/>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文字方塊 53"/>
          <p:cNvSpPr txBox="1"/>
          <p:nvPr/>
        </p:nvSpPr>
        <p:spPr>
          <a:xfrm rot="5400000">
            <a:off x="7831356" y="549957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65" name="文字方塊 54"/>
          <p:cNvSpPr txBox="1"/>
          <p:nvPr/>
        </p:nvSpPr>
        <p:spPr>
          <a:xfrm>
            <a:off x="7900449" y="3980754"/>
            <a:ext cx="631069" cy="523220"/>
          </a:xfrm>
          <a:prstGeom prst="rect">
            <a:avLst/>
          </a:prstGeom>
          <a:noFill/>
        </p:spPr>
        <p:txBody>
          <a:bodyPr wrap="square" rtlCol="0">
            <a:spAutoFit/>
          </a:bodyPr>
          <a:lstStyle/>
          <a:p>
            <a:r>
              <a:rPr lang="en-US" altLang="zh-TW" sz="2800" i="1" dirty="0"/>
              <a:t>y</a:t>
            </a:r>
            <a:r>
              <a:rPr lang="en-US" altLang="zh-TW" sz="2800" baseline="-25000" dirty="0"/>
              <a:t>1</a:t>
            </a:r>
            <a:endParaRPr lang="zh-TW" altLang="en-US" sz="2800" baseline="-25000" dirty="0"/>
          </a:p>
        </p:txBody>
      </p:sp>
      <p:sp>
        <p:nvSpPr>
          <p:cNvPr id="66" name="文字方塊 55"/>
          <p:cNvSpPr txBox="1"/>
          <p:nvPr/>
        </p:nvSpPr>
        <p:spPr>
          <a:xfrm>
            <a:off x="7889166" y="4778974"/>
            <a:ext cx="631069" cy="523220"/>
          </a:xfrm>
          <a:prstGeom prst="rect">
            <a:avLst/>
          </a:prstGeom>
          <a:noFill/>
        </p:spPr>
        <p:txBody>
          <a:bodyPr wrap="square" rtlCol="0">
            <a:spAutoFit/>
          </a:bodyPr>
          <a:lstStyle/>
          <a:p>
            <a:r>
              <a:rPr lang="en-US" altLang="zh-TW" sz="2800" i="1" dirty="0"/>
              <a:t>y</a:t>
            </a:r>
            <a:r>
              <a:rPr lang="en-US" altLang="zh-TW" sz="2800" baseline="-25000" dirty="0"/>
              <a:t>2</a:t>
            </a:r>
            <a:endParaRPr lang="zh-TW" altLang="en-US" sz="2800" baseline="-25000" dirty="0"/>
          </a:p>
        </p:txBody>
      </p:sp>
      <p:sp>
        <p:nvSpPr>
          <p:cNvPr id="67" name="文字方塊 56"/>
          <p:cNvSpPr txBox="1"/>
          <p:nvPr/>
        </p:nvSpPr>
        <p:spPr>
          <a:xfrm>
            <a:off x="7889166" y="6045206"/>
            <a:ext cx="631069" cy="523220"/>
          </a:xfrm>
          <a:prstGeom prst="rect">
            <a:avLst/>
          </a:prstGeom>
          <a:noFill/>
        </p:spPr>
        <p:txBody>
          <a:bodyPr wrap="square" rtlCol="0">
            <a:spAutoFit/>
          </a:bodyPr>
          <a:lstStyle/>
          <a:p>
            <a:r>
              <a:rPr lang="en-US" altLang="zh-TW" sz="2800" i="1" dirty="0" err="1"/>
              <a:t>y</a:t>
            </a:r>
            <a:r>
              <a:rPr lang="en-US" altLang="zh-TW" sz="2800" baseline="-25000" dirty="0" err="1"/>
              <a:t>M</a:t>
            </a:r>
            <a:endParaRPr lang="zh-TW" altLang="en-US" sz="2800" baseline="-25000" dirty="0"/>
          </a:p>
        </p:txBody>
      </p:sp>
      <p:grpSp>
        <p:nvGrpSpPr>
          <p:cNvPr id="68" name="群組 81"/>
          <p:cNvGrpSpPr/>
          <p:nvPr/>
        </p:nvGrpSpPr>
        <p:grpSpPr>
          <a:xfrm>
            <a:off x="5786036" y="4341939"/>
            <a:ext cx="753037" cy="2013721"/>
            <a:chOff x="5357094" y="2515814"/>
            <a:chExt cx="753037" cy="2013721"/>
          </a:xfrm>
        </p:grpSpPr>
        <p:cxnSp>
          <p:nvCxnSpPr>
            <p:cNvPr id="69" name="直線單箭頭接點 66"/>
            <p:cNvCxnSpPr/>
            <p:nvPr/>
          </p:nvCxnSpPr>
          <p:spPr>
            <a:xfrm>
              <a:off x="5366385" y="251581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5366385" y="330756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5357094" y="452953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V="1">
              <a:off x="5368727" y="2515814"/>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5366385" y="2515814"/>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a:off x="5366385" y="2515814"/>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5368727" y="3294384"/>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flipV="1">
              <a:off x="5357094" y="2515814"/>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flipV="1">
              <a:off x="5357094" y="3294384"/>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ED716A18-38AF-4AAD-AE87-6D64BE0DF0EF}"/>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4037598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a:xfrm>
            <a:off x="276673" y="2090804"/>
            <a:ext cx="9584265" cy="3801134"/>
          </a:xfrm>
        </p:spPr>
        <p:txBody>
          <a:bodyPr/>
          <a:lstStyle/>
          <a:p>
            <a:r>
              <a:rPr lang="en-US" dirty="0"/>
              <a:t>A simple network, toy example</a:t>
            </a:r>
          </a:p>
          <a:p>
            <a:endParaRPr lang="en-US" dirty="0"/>
          </a:p>
        </p:txBody>
      </p:sp>
      <p:sp>
        <p:nvSpPr>
          <p:cNvPr id="12" name="矩形 16"/>
          <p:cNvSpPr/>
          <p:nvPr/>
        </p:nvSpPr>
        <p:spPr>
          <a:xfrm>
            <a:off x="2051006" y="385462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矩形 15"/>
          <p:cNvSpPr/>
          <p:nvPr/>
        </p:nvSpPr>
        <p:spPr>
          <a:xfrm>
            <a:off x="2019763" y="549639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4" name="橢圓 19"/>
          <p:cNvSpPr/>
          <p:nvPr/>
        </p:nvSpPr>
        <p:spPr>
          <a:xfrm>
            <a:off x="4027317" y="375937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 name="橢圓 20"/>
          <p:cNvSpPr/>
          <p:nvPr/>
        </p:nvSpPr>
        <p:spPr>
          <a:xfrm>
            <a:off x="4016034" y="5307070"/>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20" name="群組 83"/>
          <p:cNvGrpSpPr/>
          <p:nvPr/>
        </p:nvGrpSpPr>
        <p:grpSpPr>
          <a:xfrm>
            <a:off x="2411112" y="4035603"/>
            <a:ext cx="1588876" cy="1638300"/>
            <a:chOff x="1013669" y="3459098"/>
            <a:chExt cx="1588876" cy="1638300"/>
          </a:xfrm>
        </p:grpSpPr>
        <p:cxnSp>
          <p:nvCxnSpPr>
            <p:cNvPr id="21"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群組 82"/>
            <p:cNvGrpSpPr/>
            <p:nvPr/>
          </p:nvGrpSpPr>
          <p:grpSpPr>
            <a:xfrm>
              <a:off x="1025705" y="3459098"/>
              <a:ext cx="1576840" cy="1638300"/>
              <a:chOff x="1025705" y="3459098"/>
              <a:chExt cx="1576840" cy="1638300"/>
            </a:xfrm>
          </p:grpSpPr>
          <p:cxnSp>
            <p:nvCxnSpPr>
              <p:cNvPr id="23"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8" name="群組 2"/>
          <p:cNvGrpSpPr/>
          <p:nvPr/>
        </p:nvGrpSpPr>
        <p:grpSpPr>
          <a:xfrm>
            <a:off x="6066603" y="3348264"/>
            <a:ext cx="3715125" cy="2924768"/>
            <a:chOff x="3243633" y="2586455"/>
            <a:chExt cx="5010018" cy="3980059"/>
          </a:xfrm>
        </p:grpSpPr>
        <p:sp>
          <p:nvSpPr>
            <p:cNvPr id="39" name="圓角矩形圖說文字 136"/>
            <p:cNvSpPr/>
            <p:nvPr/>
          </p:nvSpPr>
          <p:spPr>
            <a:xfrm>
              <a:off x="3243633" y="3787090"/>
              <a:ext cx="4802430" cy="2779424"/>
            </a:xfrm>
            <a:prstGeom prst="wedgeRoundRectCallout">
              <a:avLst>
                <a:gd name="adj1" fmla="val -91877"/>
                <a:gd name="adj2" fmla="val -52167"/>
                <a:gd name="adj3" fmla="val 16667"/>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0" name="群組 3"/>
            <p:cNvGrpSpPr/>
            <p:nvPr/>
          </p:nvGrpSpPr>
          <p:grpSpPr>
            <a:xfrm>
              <a:off x="4469208" y="4868160"/>
              <a:ext cx="2403948" cy="1542918"/>
              <a:chOff x="2621906" y="4793796"/>
              <a:chExt cx="2403948" cy="1542918"/>
            </a:xfrm>
          </p:grpSpPr>
          <p:pic>
            <p:nvPicPr>
              <p:cNvPr id="43" name="圖片 4"/>
              <p:cNvPicPr>
                <a:picLocks noChangeAspect="1"/>
              </p:cNvPicPr>
              <p:nvPr/>
            </p:nvPicPr>
            <p:blipFill>
              <a:blip r:embed="rId3"/>
              <a:stretch>
                <a:fillRect/>
              </a:stretch>
            </p:blipFill>
            <p:spPr>
              <a:xfrm>
                <a:off x="2621906" y="4826698"/>
                <a:ext cx="2112458" cy="1510016"/>
              </a:xfrm>
              <a:prstGeom prst="rect">
                <a:avLst/>
              </a:prstGeom>
            </p:spPr>
          </p:pic>
          <p:graphicFrame>
            <p:nvGraphicFramePr>
              <p:cNvPr id="44" name="Object 12"/>
              <p:cNvGraphicFramePr>
                <a:graphicFrameLocks noChangeAspect="1"/>
              </p:cNvGraphicFramePr>
              <p:nvPr>
                <p:extLst>
                  <p:ext uri="{D42A27DB-BD31-4B8C-83A1-F6EECF244321}">
                    <p14:modId xmlns:p14="http://schemas.microsoft.com/office/powerpoint/2010/main" val="1946740607"/>
                  </p:ext>
                </p:extLst>
              </p:nvPr>
            </p:nvGraphicFramePr>
            <p:xfrm>
              <a:off x="2820635" y="4793796"/>
              <a:ext cx="624114" cy="426253"/>
            </p:xfrm>
            <a:graphic>
              <a:graphicData uri="http://schemas.openxmlformats.org/presentationml/2006/ole">
                <mc:AlternateContent xmlns:mc="http://schemas.openxmlformats.org/markup-compatibility/2006">
                  <mc:Choice xmlns:v="urn:schemas-microsoft-com:vml" Requires="v">
                    <p:oleObj spid="_x0000_s31141" name="方程式" r:id="rId4" imgW="317160" imgH="215640" progId="Equation.3">
                      <p:embed/>
                    </p:oleObj>
                  </mc:Choice>
                  <mc:Fallback>
                    <p:oleObj name="方程式" r:id="rId4" imgW="317160" imgH="215640" progId="Equation.3">
                      <p:embed/>
                      <p:pic>
                        <p:nvPicPr>
                          <p:cNvPr id="6" name="Object 12"/>
                          <p:cNvPicPr>
                            <a:picLocks noChangeAspect="1" noChangeArrowheads="1"/>
                          </p:cNvPicPr>
                          <p:nvPr/>
                        </p:nvPicPr>
                        <p:blipFill>
                          <a:blip r:embed="rId5"/>
                          <a:srcRect/>
                          <a:stretch>
                            <a:fillRect/>
                          </a:stretch>
                        </p:blipFill>
                        <p:spPr bwMode="auto">
                          <a:xfrm>
                            <a:off x="2820635" y="4793796"/>
                            <a:ext cx="624114" cy="426253"/>
                          </a:xfrm>
                          <a:prstGeom prst="rect">
                            <a:avLst/>
                          </a:prstGeom>
                          <a:noFill/>
                        </p:spPr>
                      </p:pic>
                    </p:oleObj>
                  </mc:Fallback>
                </mc:AlternateContent>
              </a:graphicData>
            </a:graphic>
          </p:graphicFrame>
          <p:graphicFrame>
            <p:nvGraphicFramePr>
              <p:cNvPr id="45" name="Object 12"/>
              <p:cNvGraphicFramePr>
                <a:graphicFrameLocks noChangeAspect="1"/>
              </p:cNvGraphicFramePr>
              <p:nvPr>
                <p:extLst>
                  <p:ext uri="{D42A27DB-BD31-4B8C-83A1-F6EECF244321}">
                    <p14:modId xmlns:p14="http://schemas.microsoft.com/office/powerpoint/2010/main" val="3197413486"/>
                  </p:ext>
                </p:extLst>
              </p:nvPr>
            </p:nvGraphicFramePr>
            <p:xfrm>
              <a:off x="4698720" y="6005691"/>
              <a:ext cx="327134" cy="325661"/>
            </p:xfrm>
            <a:graphic>
              <a:graphicData uri="http://schemas.openxmlformats.org/presentationml/2006/ole">
                <mc:AlternateContent xmlns:mc="http://schemas.openxmlformats.org/markup-compatibility/2006">
                  <mc:Choice xmlns:v="urn:schemas-microsoft-com:vml" Requires="v">
                    <p:oleObj spid="_x0000_s31142" name="方程式" r:id="rId6" imgW="126720" imgH="126720" progId="Equation.3">
                      <p:embed/>
                    </p:oleObj>
                  </mc:Choice>
                  <mc:Fallback>
                    <p:oleObj name="方程式" r:id="rId6" imgW="126720" imgH="126720" progId="Equation.3">
                      <p:embed/>
                      <p:pic>
                        <p:nvPicPr>
                          <p:cNvPr id="7" name="Object 12"/>
                          <p:cNvPicPr>
                            <a:picLocks noChangeAspect="1" noChangeArrowheads="1"/>
                          </p:cNvPicPr>
                          <p:nvPr/>
                        </p:nvPicPr>
                        <p:blipFill>
                          <a:blip r:embed="rId7"/>
                          <a:srcRect/>
                          <a:stretch>
                            <a:fillRect/>
                          </a:stretch>
                        </p:blipFill>
                        <p:spPr bwMode="auto">
                          <a:xfrm>
                            <a:off x="4698720" y="6005691"/>
                            <a:ext cx="327134" cy="325661"/>
                          </a:xfrm>
                          <a:prstGeom prst="rect">
                            <a:avLst/>
                          </a:prstGeom>
                          <a:noFill/>
                        </p:spPr>
                      </p:pic>
                    </p:oleObj>
                  </mc:Fallback>
                </mc:AlternateContent>
              </a:graphicData>
            </a:graphic>
          </p:graphicFrame>
        </p:grpSp>
        <p:graphicFrame>
          <p:nvGraphicFramePr>
            <p:cNvPr id="41" name="Object 12"/>
            <p:cNvGraphicFramePr>
              <a:graphicFrameLocks noChangeAspect="1"/>
            </p:cNvGraphicFramePr>
            <p:nvPr>
              <p:extLst>
                <p:ext uri="{D42A27DB-BD31-4B8C-83A1-F6EECF244321}">
                  <p14:modId xmlns:p14="http://schemas.microsoft.com/office/powerpoint/2010/main" val="2734561091"/>
                </p:ext>
              </p:extLst>
            </p:nvPr>
          </p:nvGraphicFramePr>
          <p:xfrm>
            <a:off x="4832852" y="3927924"/>
            <a:ext cx="1748816" cy="794094"/>
          </p:xfrm>
          <a:graphic>
            <a:graphicData uri="http://schemas.openxmlformats.org/presentationml/2006/ole">
              <mc:AlternateContent xmlns:mc="http://schemas.openxmlformats.org/markup-compatibility/2006">
                <mc:Choice xmlns:v="urn:schemas-microsoft-com:vml" Requires="v">
                  <p:oleObj spid="_x0000_s31143" name="方程式" r:id="rId8" imgW="863280" imgH="393480" progId="Equation.3">
                    <p:embed/>
                  </p:oleObj>
                </mc:Choice>
                <mc:Fallback>
                  <p:oleObj name="方程式" r:id="rId8" imgW="863280" imgH="393480" progId="Equation.3">
                    <p:embed/>
                    <p:pic>
                      <p:nvPicPr>
                        <p:cNvPr id="79" name="Object 12"/>
                        <p:cNvPicPr>
                          <a:picLocks noChangeAspect="1" noChangeArrowheads="1"/>
                        </p:cNvPicPr>
                        <p:nvPr/>
                      </p:nvPicPr>
                      <p:blipFill>
                        <a:blip r:embed="rId9"/>
                        <a:srcRect/>
                        <a:stretch>
                          <a:fillRect/>
                        </a:stretch>
                      </p:blipFill>
                      <p:spPr bwMode="auto">
                        <a:xfrm>
                          <a:off x="4832852" y="3927924"/>
                          <a:ext cx="1748816" cy="794094"/>
                        </a:xfrm>
                        <a:prstGeom prst="rect">
                          <a:avLst/>
                        </a:prstGeom>
                        <a:noFill/>
                      </p:spPr>
                    </p:pic>
                  </p:oleObj>
                </mc:Fallback>
              </mc:AlternateContent>
            </a:graphicData>
          </a:graphic>
        </p:graphicFrame>
        <p:sp>
          <p:nvSpPr>
            <p:cNvPr id="42" name="文字方塊 102"/>
            <p:cNvSpPr txBox="1"/>
            <p:nvPr/>
          </p:nvSpPr>
          <p:spPr>
            <a:xfrm>
              <a:off x="3804044" y="2586455"/>
              <a:ext cx="4449607" cy="628239"/>
            </a:xfrm>
            <a:prstGeom prst="rect">
              <a:avLst/>
            </a:prstGeom>
            <a:noFill/>
          </p:spPr>
          <p:txBody>
            <a:bodyPr wrap="square" rtlCol="0">
              <a:spAutoFit/>
            </a:bodyPr>
            <a:lstStyle/>
            <a:p>
              <a:r>
                <a:rPr lang="en-US" altLang="zh-TW" sz="2400" dirty="0"/>
                <a:t>Sigmoid Function</a:t>
              </a:r>
              <a:endParaRPr lang="zh-TW" altLang="en-US" sz="2400" dirty="0"/>
            </a:p>
          </p:txBody>
        </p:sp>
      </p:grpSp>
      <p:sp>
        <p:nvSpPr>
          <p:cNvPr id="46" name="手繪多邊形 103"/>
          <p:cNvSpPr/>
          <p:nvPr/>
        </p:nvSpPr>
        <p:spPr>
          <a:xfrm>
            <a:off x="4082350" y="543288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手繪多邊形 105"/>
          <p:cNvSpPr/>
          <p:nvPr/>
        </p:nvSpPr>
        <p:spPr>
          <a:xfrm>
            <a:off x="4063740" y="384344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110"/>
          <p:cNvSpPr txBox="1"/>
          <p:nvPr/>
        </p:nvSpPr>
        <p:spPr>
          <a:xfrm>
            <a:off x="2063174" y="3841170"/>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53" name="文字方塊 111"/>
          <p:cNvSpPr txBox="1"/>
          <p:nvPr/>
        </p:nvSpPr>
        <p:spPr>
          <a:xfrm>
            <a:off x="1957390" y="5440601"/>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54" name="文字方塊 112"/>
          <p:cNvSpPr txBox="1"/>
          <p:nvPr/>
        </p:nvSpPr>
        <p:spPr>
          <a:xfrm>
            <a:off x="3010042" y="3556241"/>
            <a:ext cx="342900"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5" name="文字方塊 113"/>
          <p:cNvSpPr txBox="1"/>
          <p:nvPr/>
        </p:nvSpPr>
        <p:spPr>
          <a:xfrm>
            <a:off x="3177133" y="4144558"/>
            <a:ext cx="441679"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56" name="文字方塊 114"/>
          <p:cNvSpPr txBox="1"/>
          <p:nvPr/>
        </p:nvSpPr>
        <p:spPr>
          <a:xfrm>
            <a:off x="2874837" y="5661688"/>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7" name="文字方塊 115"/>
          <p:cNvSpPr txBox="1"/>
          <p:nvPr/>
        </p:nvSpPr>
        <p:spPr>
          <a:xfrm>
            <a:off x="3027116" y="5091376"/>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8" name="矩形 116"/>
          <p:cNvSpPr/>
          <p:nvPr/>
        </p:nvSpPr>
        <p:spPr>
          <a:xfrm>
            <a:off x="3773364" y="4520611"/>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59" name="直線單箭頭接點 118"/>
          <p:cNvCxnSpPr/>
          <p:nvPr/>
        </p:nvCxnSpPr>
        <p:spPr>
          <a:xfrm flipV="1">
            <a:off x="4000266" y="4137411"/>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文字方塊 119"/>
          <p:cNvSpPr txBox="1"/>
          <p:nvPr/>
        </p:nvSpPr>
        <p:spPr>
          <a:xfrm>
            <a:off x="3796211" y="4507693"/>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61" name="矩形 131"/>
          <p:cNvSpPr/>
          <p:nvPr/>
        </p:nvSpPr>
        <p:spPr>
          <a:xfrm>
            <a:off x="3782889" y="6069950"/>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62" name="直線單箭頭接點 132"/>
          <p:cNvCxnSpPr/>
          <p:nvPr/>
        </p:nvCxnSpPr>
        <p:spPr>
          <a:xfrm flipV="1">
            <a:off x="4009791" y="5686750"/>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文字方塊 133"/>
          <p:cNvSpPr txBox="1"/>
          <p:nvPr/>
        </p:nvSpPr>
        <p:spPr>
          <a:xfrm>
            <a:off x="3799497" y="6063490"/>
            <a:ext cx="441679"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64" name="文字方塊 134"/>
          <p:cNvSpPr txBox="1"/>
          <p:nvPr/>
        </p:nvSpPr>
        <p:spPr>
          <a:xfrm>
            <a:off x="3712647" y="3503921"/>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65" name="文字方塊 135"/>
          <p:cNvSpPr txBox="1"/>
          <p:nvPr/>
        </p:nvSpPr>
        <p:spPr>
          <a:xfrm>
            <a:off x="3598609" y="5107788"/>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66" name="文字方塊 137"/>
          <p:cNvSpPr txBox="1"/>
          <p:nvPr/>
        </p:nvSpPr>
        <p:spPr>
          <a:xfrm>
            <a:off x="4411263" y="3464989"/>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67" name="文字方塊 138"/>
          <p:cNvSpPr txBox="1"/>
          <p:nvPr/>
        </p:nvSpPr>
        <p:spPr>
          <a:xfrm>
            <a:off x="4433582" y="5070520"/>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74" name="TextBox 73"/>
              <p:cNvSpPr txBox="1"/>
              <p:nvPr/>
            </p:nvSpPr>
            <p:spPr>
              <a:xfrm>
                <a:off x="708748" y="2734072"/>
                <a:ext cx="3260251" cy="3086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2</m:t>
                          </m:r>
                        </m:e>
                      </m:d>
                      <m:r>
                        <a:rPr lang="en-US" b="0" i="1" smtClean="0">
                          <a:latin typeface="Cambria Math" panose="02040503050406030204" pitchFamily="18" charset="0"/>
                        </a:rPr>
                        <m:t>+1=4</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708748" y="2734072"/>
                <a:ext cx="3260251" cy="308674"/>
              </a:xfrm>
              <a:prstGeom prst="rect">
                <a:avLst/>
              </a:prstGeom>
              <a:blipFill>
                <a:blip r:embed="rId10"/>
                <a:stretch>
                  <a:fillRect r="-1117" b="-5769"/>
                </a:stretch>
              </a:blipFill>
              <a:ln>
                <a:solidFill>
                  <a:schemeClr val="tx1"/>
                </a:solidFill>
              </a:ln>
            </p:spPr>
            <p:txBody>
              <a:bodyPr/>
              <a:lstStyle/>
              <a:p>
                <a:r>
                  <a:rPr lang="en-US">
                    <a:noFill/>
                  </a:rPr>
                  <a:t> </a:t>
                </a:r>
              </a:p>
            </p:txBody>
          </p:sp>
        </mc:Fallback>
      </mc:AlternateContent>
      <p:cxnSp>
        <p:nvCxnSpPr>
          <p:cNvPr id="75" name="Straight Arrow Connector 74"/>
          <p:cNvCxnSpPr/>
          <p:nvPr/>
        </p:nvCxnSpPr>
        <p:spPr>
          <a:xfrm flipH="1">
            <a:off x="3963029" y="2996665"/>
            <a:ext cx="5970" cy="396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4016772" y="6698598"/>
            <a:ext cx="0" cy="355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1000142" y="7033910"/>
                <a:ext cx="3027175" cy="308674"/>
              </a:xfrm>
              <a:prstGeom prst="rect">
                <a:avLst/>
              </a:prstGeom>
              <a:noFill/>
              <a:ln>
                <a:solidFill>
                  <a:schemeClr val="tx1"/>
                </a:solidFill>
              </a:ln>
            </p:spPr>
            <p:txBody>
              <a:bodyPr wrap="none" lIns="0" tIns="0" rIns="0" bIns="0" rtlCol="0">
                <a:spAutoFit/>
              </a:bodyPr>
              <a:lstStyle/>
              <a:p>
                <a:r>
                  <a:rPr lang="en-US" dirty="0"/>
                  <a:t>1</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∙1+0</m:t>
                    </m:r>
                    <m:r>
                      <a:rPr lang="en-US" b="0" i="1" smtClean="0">
                        <a:latin typeface="Cambria Math" panose="02040503050406030204" pitchFamily="18" charset="0"/>
                      </a:rPr>
                      <m:t>=</m:t>
                    </m:r>
                  </m:oMath>
                </a14:m>
                <a:r>
                  <a:rPr lang="en-US" dirty="0"/>
                  <a:t>-2</a:t>
                </a:r>
              </a:p>
            </p:txBody>
          </p:sp>
        </mc:Choice>
        <mc:Fallback xmlns="">
          <p:sp>
            <p:nvSpPr>
              <p:cNvPr id="77" name="TextBox 76"/>
              <p:cNvSpPr txBox="1">
                <a:spLocks noRot="1" noChangeAspect="1" noMove="1" noResize="1" noEditPoints="1" noAdjustHandles="1" noChangeArrowheads="1" noChangeShapeType="1" noTextEdit="1"/>
              </p:cNvSpPr>
              <p:nvPr/>
            </p:nvSpPr>
            <p:spPr>
              <a:xfrm>
                <a:off x="1000142" y="7033910"/>
                <a:ext cx="3027175" cy="308674"/>
              </a:xfrm>
              <a:prstGeom prst="rect">
                <a:avLst/>
              </a:prstGeom>
              <a:blipFill>
                <a:blip r:embed="rId11"/>
                <a:stretch>
                  <a:fillRect l="-4810" t="-23077" r="-3808" b="-46154"/>
                </a:stretch>
              </a:blipFill>
              <a:ln>
                <a:solidFill>
                  <a:schemeClr val="tx1"/>
                </a:solidFill>
              </a:ln>
            </p:spPr>
            <p:txBody>
              <a:bodyPr/>
              <a:lstStyle/>
              <a:p>
                <a:r>
                  <a:rPr lang="en-US">
                    <a:noFill/>
                  </a:rPr>
                  <a:t> </a:t>
                </a:r>
              </a:p>
            </p:txBody>
          </p:sp>
        </mc:Fallback>
      </mc:AlternateContent>
      <p:sp>
        <p:nvSpPr>
          <p:cNvPr id="48" name="TextBox 47">
            <a:extLst>
              <a:ext uri="{FF2B5EF4-FFF2-40B4-BE49-F238E27FC236}">
                <a16:creationId xmlns:a16="http://schemas.microsoft.com/office/drawing/2014/main" id="{5006544C-6425-4F97-AF3F-5245E8D370B6}"/>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41534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60" grpId="0"/>
      <p:bldP spid="63" grpId="0"/>
      <p:bldP spid="64" grpId="0"/>
      <p:bldP spid="65" grpId="0"/>
      <p:bldP spid="66" grpId="0" animBg="1"/>
      <p:bldP spid="67" grpId="0" animBg="1"/>
      <p:bldP spid="74" grpId="0" animBg="1"/>
      <p:bldP spid="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5545" y="2122320"/>
                <a:ext cx="9584265" cy="5367667"/>
              </a:xfrm>
            </p:spPr>
            <p:txBody>
              <a:bodyPr/>
              <a:lstStyle/>
              <a:p>
                <a:r>
                  <a:rPr lang="en-US" dirty="0"/>
                  <a:t>A simple network, toy example (cont’d)</a:t>
                </a:r>
              </a:p>
              <a:p>
                <a:pPr lvl="1"/>
                <a:r>
                  <a:rPr lang="en-US" dirty="0"/>
                  <a:t>For an input vector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m:t>
                        </m:r>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
                        <m:r>
                          <a:rPr lang="en-US" i="1">
                            <a:latin typeface="Cambria Math" panose="02040503050406030204" pitchFamily="18" charset="0"/>
                          </a:rPr>
                          <m:t>]</m:t>
                        </m:r>
                      </m:e>
                      <m:sup>
                        <m:r>
                          <a:rPr lang="en-US" b="0" i="1" smtClean="0">
                            <a:latin typeface="Cambria Math" panose="02040503050406030204" pitchFamily="18" charset="0"/>
                          </a:rPr>
                          <m:t>𝑇</m:t>
                        </m:r>
                      </m:sup>
                    </m:sSup>
                  </m:oMath>
                </a14:m>
                <a:r>
                  <a:rPr lang="en-US" dirty="0"/>
                  <a:t>, the output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.62</m:t>
                              </m:r>
                            </m:e>
                            <m:e>
                              <m:r>
                                <a:rPr lang="en-US" b="0" i="1" smtClean="0">
                                  <a:latin typeface="Cambria Math" panose="02040503050406030204" pitchFamily="18" charset="0"/>
                                </a:rPr>
                                <m:t>0.83</m:t>
                              </m:r>
                            </m:e>
                          </m:mr>
                        </m:m>
                        <m:r>
                          <a:rPr lang="en-US" i="1">
                            <a:latin typeface="Cambria Math" panose="02040503050406030204" pitchFamily="18" charset="0"/>
                          </a:rPr>
                          <m:t>]</m:t>
                        </m:r>
                      </m:e>
                      <m:sup>
                        <m:r>
                          <a:rPr lang="en-US" i="1">
                            <a:latin typeface="Cambria Math" panose="02040503050406030204" pitchFamily="18" charset="0"/>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5545" y="2122320"/>
                <a:ext cx="9584265" cy="5367667"/>
              </a:xfrm>
              <a:blipFill>
                <a:blip r:embed="rId2"/>
                <a:stretch>
                  <a:fillRect l="-891" t="-908"/>
                </a:stretch>
              </a:blipFill>
            </p:spPr>
            <p:txBody>
              <a:bodyPr/>
              <a:lstStyle/>
              <a:p>
                <a:r>
                  <a:rPr lang="en-US">
                    <a:noFill/>
                  </a:rPr>
                  <a:t> </a:t>
                </a:r>
              </a:p>
            </p:txBody>
          </p:sp>
        </mc:Fallback>
      </mc:AlternateContent>
      <p:cxnSp>
        <p:nvCxnSpPr>
          <p:cNvPr id="4" name="直線單箭頭接點 12"/>
          <p:cNvCxnSpPr/>
          <p:nvPr/>
        </p:nvCxnSpPr>
        <p:spPr>
          <a:xfrm>
            <a:off x="8055344" y="5439160"/>
            <a:ext cx="65565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14"/>
          <p:cNvCxnSpPr/>
          <p:nvPr/>
        </p:nvCxnSpPr>
        <p:spPr>
          <a:xfrm>
            <a:off x="8055344" y="3779564"/>
            <a:ext cx="64900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橢圓 19"/>
          <p:cNvSpPr/>
          <p:nvPr/>
        </p:nvSpPr>
        <p:spPr>
          <a:xfrm>
            <a:off x="3158987" y="35686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 name="橢圓 20"/>
          <p:cNvSpPr/>
          <p:nvPr/>
        </p:nvSpPr>
        <p:spPr>
          <a:xfrm>
            <a:off x="3147704" y="5116387"/>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橢圓 26"/>
          <p:cNvSpPr/>
          <p:nvPr/>
        </p:nvSpPr>
        <p:spPr>
          <a:xfrm>
            <a:off x="5362409" y="353799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 name="橢圓 27"/>
          <p:cNvSpPr/>
          <p:nvPr/>
        </p:nvSpPr>
        <p:spPr>
          <a:xfrm>
            <a:off x="5381331" y="5110670"/>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 name="橢圓 30"/>
          <p:cNvSpPr/>
          <p:nvPr/>
        </p:nvSpPr>
        <p:spPr>
          <a:xfrm>
            <a:off x="7516102" y="351076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 name="橢圓 31"/>
          <p:cNvSpPr/>
          <p:nvPr/>
        </p:nvSpPr>
        <p:spPr>
          <a:xfrm>
            <a:off x="7557792" y="5110670"/>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12" name="群組 83"/>
          <p:cNvGrpSpPr/>
          <p:nvPr/>
        </p:nvGrpSpPr>
        <p:grpSpPr>
          <a:xfrm>
            <a:off x="1542782" y="3844920"/>
            <a:ext cx="1588876" cy="1638300"/>
            <a:chOff x="1013669" y="3459098"/>
            <a:chExt cx="1588876" cy="1638300"/>
          </a:xfrm>
        </p:grpSpPr>
        <p:cxnSp>
          <p:nvCxnSpPr>
            <p:cNvPr id="13"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群組 82"/>
            <p:cNvGrpSpPr/>
            <p:nvPr/>
          </p:nvGrpSpPr>
          <p:grpSpPr>
            <a:xfrm>
              <a:off x="1025705" y="3459098"/>
              <a:ext cx="1576840" cy="1638300"/>
              <a:chOff x="1025705" y="3459098"/>
              <a:chExt cx="1576840" cy="1638300"/>
            </a:xfrm>
          </p:grpSpPr>
          <p:cxnSp>
            <p:nvCxnSpPr>
              <p:cNvPr id="15"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 name="群組 84"/>
          <p:cNvGrpSpPr/>
          <p:nvPr/>
        </p:nvGrpSpPr>
        <p:grpSpPr>
          <a:xfrm>
            <a:off x="3761089" y="3830233"/>
            <a:ext cx="1588876" cy="1638300"/>
            <a:chOff x="1013669" y="3459098"/>
            <a:chExt cx="1588876" cy="1638300"/>
          </a:xfrm>
        </p:grpSpPr>
        <p:cxnSp>
          <p:nvCxnSpPr>
            <p:cNvPr id="19" name="直線單箭頭接點 85"/>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群組 86"/>
            <p:cNvGrpSpPr/>
            <p:nvPr/>
          </p:nvGrpSpPr>
          <p:grpSpPr>
            <a:xfrm>
              <a:off x="1025705" y="3459098"/>
              <a:ext cx="1576840" cy="1638300"/>
              <a:chOff x="1025705" y="3459098"/>
              <a:chExt cx="1576840" cy="1638300"/>
            </a:xfrm>
          </p:grpSpPr>
          <p:cxnSp>
            <p:nvCxnSpPr>
              <p:cNvPr id="21" name="直線單箭頭接點 8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88"/>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8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4" name="群組 90"/>
          <p:cNvGrpSpPr/>
          <p:nvPr/>
        </p:nvGrpSpPr>
        <p:grpSpPr>
          <a:xfrm>
            <a:off x="5961027" y="3810315"/>
            <a:ext cx="1588876" cy="1638300"/>
            <a:chOff x="1013669" y="3459098"/>
            <a:chExt cx="1588876" cy="1638300"/>
          </a:xfrm>
        </p:grpSpPr>
        <p:cxnSp>
          <p:nvCxnSpPr>
            <p:cNvPr id="25" name="直線單箭頭接點 91"/>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群組 92"/>
            <p:cNvGrpSpPr/>
            <p:nvPr/>
          </p:nvGrpSpPr>
          <p:grpSpPr>
            <a:xfrm>
              <a:off x="1025705" y="3459098"/>
              <a:ext cx="1576840" cy="1638300"/>
              <a:chOff x="1025705" y="3459098"/>
              <a:chExt cx="1576840" cy="1638300"/>
            </a:xfrm>
          </p:grpSpPr>
          <p:cxnSp>
            <p:nvCxnSpPr>
              <p:cNvPr id="27" name="直線單箭頭接點 93"/>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94"/>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95"/>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0" name="手繪多邊形 103"/>
          <p:cNvSpPr/>
          <p:nvPr/>
        </p:nvSpPr>
        <p:spPr>
          <a:xfrm>
            <a:off x="3214020" y="5242200"/>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手繪多邊形 105"/>
          <p:cNvSpPr/>
          <p:nvPr/>
        </p:nvSpPr>
        <p:spPr>
          <a:xfrm>
            <a:off x="3195410" y="3652759"/>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手繪多邊形 106"/>
          <p:cNvSpPr/>
          <p:nvPr/>
        </p:nvSpPr>
        <p:spPr>
          <a:xfrm>
            <a:off x="5424332" y="366394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手繪多邊形 107"/>
          <p:cNvSpPr/>
          <p:nvPr/>
        </p:nvSpPr>
        <p:spPr>
          <a:xfrm>
            <a:off x="5440676" y="5187271"/>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手繪多邊形 108"/>
          <p:cNvSpPr/>
          <p:nvPr/>
        </p:nvSpPr>
        <p:spPr>
          <a:xfrm>
            <a:off x="7573273" y="360252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手繪多邊形 109"/>
          <p:cNvSpPr/>
          <p:nvPr/>
        </p:nvSpPr>
        <p:spPr>
          <a:xfrm>
            <a:off x="7620360" y="5220706"/>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112"/>
          <p:cNvSpPr txBox="1"/>
          <p:nvPr/>
        </p:nvSpPr>
        <p:spPr>
          <a:xfrm>
            <a:off x="2141712" y="3365558"/>
            <a:ext cx="342900"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37" name="文字方塊 113"/>
          <p:cNvSpPr txBox="1"/>
          <p:nvPr/>
        </p:nvSpPr>
        <p:spPr>
          <a:xfrm>
            <a:off x="2308803" y="3953875"/>
            <a:ext cx="441679"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38" name="文字方塊 114"/>
          <p:cNvSpPr txBox="1"/>
          <p:nvPr/>
        </p:nvSpPr>
        <p:spPr>
          <a:xfrm>
            <a:off x="2006507" y="5471005"/>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39" name="文字方塊 115"/>
          <p:cNvSpPr txBox="1"/>
          <p:nvPr/>
        </p:nvSpPr>
        <p:spPr>
          <a:xfrm>
            <a:off x="2158786" y="4900693"/>
            <a:ext cx="715437" cy="461665"/>
          </a:xfrm>
          <a:prstGeom prst="rect">
            <a:avLst/>
          </a:prstGeom>
          <a:noFill/>
        </p:spPr>
        <p:txBody>
          <a:bodyPr wrap="square" rtlCol="0">
            <a:spAutoFit/>
          </a:bodyPr>
          <a:lstStyle/>
          <a:p>
            <a:pPr algn="ctr"/>
            <a:r>
              <a:rPr lang="en-US" altLang="zh-TW" sz="2400" dirty="0"/>
              <a:t>-1</a:t>
            </a:r>
            <a:endParaRPr lang="zh-TW" altLang="en-US" sz="2400" dirty="0"/>
          </a:p>
        </p:txBody>
      </p:sp>
      <p:grpSp>
        <p:nvGrpSpPr>
          <p:cNvPr id="40" name="群組 122"/>
          <p:cNvGrpSpPr/>
          <p:nvPr/>
        </p:nvGrpSpPr>
        <p:grpSpPr>
          <a:xfrm>
            <a:off x="2905034" y="3946728"/>
            <a:ext cx="458287" cy="838405"/>
            <a:chOff x="10102194" y="1939763"/>
            <a:chExt cx="458287" cy="838405"/>
          </a:xfrm>
        </p:grpSpPr>
        <p:sp>
          <p:nvSpPr>
            <p:cNvPr id="41" name="矩形 116"/>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2" name="直線單箭頭接點 11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文字方塊 119"/>
            <p:cNvSpPr txBox="1"/>
            <p:nvPr/>
          </p:nvSpPr>
          <p:spPr>
            <a:xfrm>
              <a:off x="10118802" y="2316503"/>
              <a:ext cx="441679" cy="461665"/>
            </a:xfrm>
            <a:prstGeom prst="rect">
              <a:avLst/>
            </a:prstGeom>
            <a:noFill/>
          </p:spPr>
          <p:txBody>
            <a:bodyPr wrap="square" rtlCol="0">
              <a:spAutoFit/>
            </a:bodyPr>
            <a:lstStyle/>
            <a:p>
              <a:pPr algn="ctr"/>
              <a:r>
                <a:rPr lang="en-US" altLang="zh-TW" sz="2400" dirty="0"/>
                <a:t>1</a:t>
              </a:r>
              <a:endParaRPr lang="zh-TW" altLang="en-US" sz="2400" dirty="0"/>
            </a:p>
          </p:txBody>
        </p:sp>
      </p:grpSp>
      <p:grpSp>
        <p:nvGrpSpPr>
          <p:cNvPr id="44" name="群組 130"/>
          <p:cNvGrpSpPr/>
          <p:nvPr/>
        </p:nvGrpSpPr>
        <p:grpSpPr>
          <a:xfrm>
            <a:off x="2914559" y="5496067"/>
            <a:ext cx="458287" cy="838405"/>
            <a:chOff x="10102194" y="1939763"/>
            <a:chExt cx="458287" cy="838405"/>
          </a:xfrm>
        </p:grpSpPr>
        <p:sp>
          <p:nvSpPr>
            <p:cNvPr id="45" name="矩形 131"/>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6" name="直線單箭頭接點 132"/>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字方塊 133"/>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sp>
        <p:nvSpPr>
          <p:cNvPr id="48" name="文字方塊 134"/>
          <p:cNvSpPr txBox="1"/>
          <p:nvPr/>
        </p:nvSpPr>
        <p:spPr>
          <a:xfrm>
            <a:off x="2844317" y="3313238"/>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49" name="文字方塊 135"/>
          <p:cNvSpPr txBox="1"/>
          <p:nvPr/>
        </p:nvSpPr>
        <p:spPr>
          <a:xfrm>
            <a:off x="2730279" y="4917105"/>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50" name="文字方塊 137"/>
          <p:cNvSpPr txBox="1"/>
          <p:nvPr/>
        </p:nvSpPr>
        <p:spPr>
          <a:xfrm>
            <a:off x="3542933" y="3274306"/>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51" name="文字方塊 138"/>
          <p:cNvSpPr txBox="1"/>
          <p:nvPr/>
        </p:nvSpPr>
        <p:spPr>
          <a:xfrm>
            <a:off x="3565252" y="4879837"/>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p:sp>
        <p:nvSpPr>
          <p:cNvPr id="52" name="文字方塊 139"/>
          <p:cNvSpPr txBox="1"/>
          <p:nvPr/>
        </p:nvSpPr>
        <p:spPr>
          <a:xfrm>
            <a:off x="4387120" y="3344702"/>
            <a:ext cx="342900"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53" name="文字方塊 140"/>
          <p:cNvSpPr txBox="1"/>
          <p:nvPr/>
        </p:nvSpPr>
        <p:spPr>
          <a:xfrm>
            <a:off x="4554211" y="3933019"/>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4" name="文字方塊 141"/>
          <p:cNvSpPr txBox="1"/>
          <p:nvPr/>
        </p:nvSpPr>
        <p:spPr>
          <a:xfrm>
            <a:off x="4251915" y="5450149"/>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5" name="文字方塊 142"/>
          <p:cNvSpPr txBox="1"/>
          <p:nvPr/>
        </p:nvSpPr>
        <p:spPr>
          <a:xfrm>
            <a:off x="4404194" y="4879837"/>
            <a:ext cx="715437"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56" name="文字方塊 143"/>
          <p:cNvSpPr txBox="1"/>
          <p:nvPr/>
        </p:nvSpPr>
        <p:spPr>
          <a:xfrm>
            <a:off x="6559899" y="3345619"/>
            <a:ext cx="342900" cy="461665"/>
          </a:xfrm>
          <a:prstGeom prst="rect">
            <a:avLst/>
          </a:prstGeom>
          <a:noFill/>
        </p:spPr>
        <p:txBody>
          <a:bodyPr wrap="square" rtlCol="0">
            <a:spAutoFit/>
          </a:bodyPr>
          <a:lstStyle/>
          <a:p>
            <a:pPr algn="ctr"/>
            <a:r>
              <a:rPr lang="en-US" altLang="zh-TW" sz="2400" dirty="0"/>
              <a:t>3</a:t>
            </a:r>
            <a:endParaRPr lang="zh-TW" altLang="en-US" sz="2400" dirty="0"/>
          </a:p>
        </p:txBody>
      </p:sp>
      <p:sp>
        <p:nvSpPr>
          <p:cNvPr id="57" name="文字方塊 144"/>
          <p:cNvSpPr txBox="1"/>
          <p:nvPr/>
        </p:nvSpPr>
        <p:spPr>
          <a:xfrm>
            <a:off x="6726990" y="3933936"/>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8" name="文字方塊 145"/>
          <p:cNvSpPr txBox="1"/>
          <p:nvPr/>
        </p:nvSpPr>
        <p:spPr>
          <a:xfrm>
            <a:off x="6424694" y="5451066"/>
            <a:ext cx="715437" cy="461665"/>
          </a:xfrm>
          <a:prstGeom prst="rect">
            <a:avLst/>
          </a:prstGeom>
          <a:noFill/>
        </p:spPr>
        <p:txBody>
          <a:bodyPr wrap="square" rtlCol="0">
            <a:spAutoFit/>
          </a:bodyPr>
          <a:lstStyle/>
          <a:p>
            <a:pPr algn="ctr"/>
            <a:r>
              <a:rPr lang="en-US" altLang="zh-TW" sz="2400" dirty="0"/>
              <a:t>4</a:t>
            </a:r>
            <a:endParaRPr lang="zh-TW" altLang="en-US" sz="2400" dirty="0"/>
          </a:p>
        </p:txBody>
      </p:sp>
      <p:sp>
        <p:nvSpPr>
          <p:cNvPr id="59" name="文字方塊 146"/>
          <p:cNvSpPr txBox="1"/>
          <p:nvPr/>
        </p:nvSpPr>
        <p:spPr>
          <a:xfrm>
            <a:off x="6576973" y="4880754"/>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60" name="文字方塊 149"/>
          <p:cNvSpPr txBox="1"/>
          <p:nvPr/>
        </p:nvSpPr>
        <p:spPr>
          <a:xfrm>
            <a:off x="5686720" y="3337717"/>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0.86</a:t>
            </a:r>
            <a:endParaRPr lang="zh-TW" altLang="en-US" sz="2400" dirty="0">
              <a:solidFill>
                <a:srgbClr val="0000FF"/>
              </a:solidFill>
            </a:endParaRPr>
          </a:p>
        </p:txBody>
      </p:sp>
      <p:sp>
        <p:nvSpPr>
          <p:cNvPr id="61" name="文字方塊 150"/>
          <p:cNvSpPr txBox="1"/>
          <p:nvPr/>
        </p:nvSpPr>
        <p:spPr>
          <a:xfrm>
            <a:off x="5709039" y="4943248"/>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0.11</a:t>
            </a:r>
            <a:endParaRPr lang="zh-TW" altLang="en-US" sz="2400" dirty="0">
              <a:solidFill>
                <a:srgbClr val="0000FF"/>
              </a:solidFill>
            </a:endParaRPr>
          </a:p>
        </p:txBody>
      </p:sp>
      <p:sp>
        <p:nvSpPr>
          <p:cNvPr id="62" name="文字方塊 153"/>
          <p:cNvSpPr txBox="1"/>
          <p:nvPr/>
        </p:nvSpPr>
        <p:spPr>
          <a:xfrm>
            <a:off x="7939655" y="3298478"/>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0.62</a:t>
            </a:r>
            <a:endParaRPr lang="zh-TW" altLang="en-US" sz="2400" dirty="0">
              <a:solidFill>
                <a:srgbClr val="0000FF"/>
              </a:solidFill>
            </a:endParaRPr>
          </a:p>
        </p:txBody>
      </p:sp>
      <p:sp>
        <p:nvSpPr>
          <p:cNvPr id="63" name="文字方塊 154"/>
          <p:cNvSpPr txBox="1"/>
          <p:nvPr/>
        </p:nvSpPr>
        <p:spPr>
          <a:xfrm>
            <a:off x="7961974" y="4904009"/>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0.83</a:t>
            </a:r>
            <a:endParaRPr lang="zh-TW" altLang="en-US" sz="2400" dirty="0">
              <a:solidFill>
                <a:srgbClr val="0000FF"/>
              </a:solidFill>
            </a:endParaRPr>
          </a:p>
        </p:txBody>
      </p:sp>
      <p:grpSp>
        <p:nvGrpSpPr>
          <p:cNvPr id="64" name="群組 96"/>
          <p:cNvGrpSpPr/>
          <p:nvPr/>
        </p:nvGrpSpPr>
        <p:grpSpPr>
          <a:xfrm>
            <a:off x="5107678" y="3934613"/>
            <a:ext cx="458287" cy="838405"/>
            <a:chOff x="10102194" y="1939763"/>
            <a:chExt cx="458287" cy="838405"/>
          </a:xfrm>
        </p:grpSpPr>
        <p:sp>
          <p:nvSpPr>
            <p:cNvPr id="65" name="矩形 9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66" name="直線單箭頭接點 9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文字方塊 101"/>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grpSp>
        <p:nvGrpSpPr>
          <p:cNvPr id="68" name="群組 104"/>
          <p:cNvGrpSpPr/>
          <p:nvPr/>
        </p:nvGrpSpPr>
        <p:grpSpPr>
          <a:xfrm>
            <a:off x="5110056" y="5458936"/>
            <a:ext cx="458287" cy="838405"/>
            <a:chOff x="10102194" y="1939763"/>
            <a:chExt cx="458287" cy="838405"/>
          </a:xfrm>
        </p:grpSpPr>
        <p:sp>
          <p:nvSpPr>
            <p:cNvPr id="69" name="矩形 11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0" name="直線單箭頭接點 121"/>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文字方塊 123"/>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grpSp>
        <p:nvGrpSpPr>
          <p:cNvPr id="72" name="群組 124"/>
          <p:cNvGrpSpPr/>
          <p:nvPr/>
        </p:nvGrpSpPr>
        <p:grpSpPr>
          <a:xfrm>
            <a:off x="7285918" y="3929421"/>
            <a:ext cx="458287" cy="838405"/>
            <a:chOff x="10102194" y="1939763"/>
            <a:chExt cx="458287" cy="838405"/>
          </a:xfrm>
        </p:grpSpPr>
        <p:sp>
          <p:nvSpPr>
            <p:cNvPr id="73" name="矩形 125"/>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4" name="直線單箭頭接點 126"/>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文字方塊 127"/>
            <p:cNvSpPr txBox="1"/>
            <p:nvPr/>
          </p:nvSpPr>
          <p:spPr>
            <a:xfrm>
              <a:off x="10118802" y="2316503"/>
              <a:ext cx="441679" cy="461665"/>
            </a:xfrm>
            <a:prstGeom prst="rect">
              <a:avLst/>
            </a:prstGeom>
            <a:noFill/>
          </p:spPr>
          <p:txBody>
            <a:bodyPr wrap="square" rtlCol="0">
              <a:spAutoFit/>
            </a:bodyPr>
            <a:lstStyle/>
            <a:p>
              <a:pPr algn="ctr"/>
              <a:r>
                <a:rPr lang="en-US" altLang="zh-TW" sz="2400" dirty="0"/>
                <a:t>-2</a:t>
              </a:r>
              <a:endParaRPr lang="zh-TW" altLang="en-US" sz="2400" dirty="0"/>
            </a:p>
          </p:txBody>
        </p:sp>
      </p:grpSp>
      <p:grpSp>
        <p:nvGrpSpPr>
          <p:cNvPr id="76" name="群組 128"/>
          <p:cNvGrpSpPr/>
          <p:nvPr/>
        </p:nvGrpSpPr>
        <p:grpSpPr>
          <a:xfrm>
            <a:off x="7339998" y="5486257"/>
            <a:ext cx="458287" cy="838405"/>
            <a:chOff x="10102194" y="1939763"/>
            <a:chExt cx="458287" cy="838405"/>
          </a:xfrm>
        </p:grpSpPr>
        <p:sp>
          <p:nvSpPr>
            <p:cNvPr id="77" name="矩形 129"/>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8" name="直線單箭頭接點 147"/>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148"/>
            <p:cNvSpPr txBox="1"/>
            <p:nvPr/>
          </p:nvSpPr>
          <p:spPr>
            <a:xfrm>
              <a:off x="10118802" y="2316503"/>
              <a:ext cx="441679" cy="461665"/>
            </a:xfrm>
            <a:prstGeom prst="rect">
              <a:avLst/>
            </a:prstGeom>
            <a:noFill/>
          </p:spPr>
          <p:txBody>
            <a:bodyPr wrap="square" rtlCol="0">
              <a:spAutoFit/>
            </a:bodyPr>
            <a:lstStyle/>
            <a:p>
              <a:pPr algn="ctr"/>
              <a:r>
                <a:rPr lang="en-US" altLang="zh-TW" sz="2400" dirty="0"/>
                <a:t>2</a:t>
              </a:r>
              <a:endParaRPr lang="zh-TW" altLang="en-US" sz="2400" dirty="0"/>
            </a:p>
          </p:txBody>
        </p:sp>
      </p:grpSp>
      <p:sp>
        <p:nvSpPr>
          <p:cNvPr id="80" name="矩形 120"/>
          <p:cNvSpPr/>
          <p:nvPr/>
        </p:nvSpPr>
        <p:spPr>
          <a:xfrm>
            <a:off x="1182676" y="366394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1" name="矩形 136"/>
          <p:cNvSpPr/>
          <p:nvPr/>
        </p:nvSpPr>
        <p:spPr>
          <a:xfrm>
            <a:off x="1151433" y="530571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2" name="文字方塊 151"/>
          <p:cNvSpPr txBox="1"/>
          <p:nvPr/>
        </p:nvSpPr>
        <p:spPr>
          <a:xfrm>
            <a:off x="1194844" y="3650487"/>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83" name="文字方塊 152"/>
          <p:cNvSpPr txBox="1"/>
          <p:nvPr/>
        </p:nvSpPr>
        <p:spPr>
          <a:xfrm>
            <a:off x="1089060" y="5249918"/>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88" name="文字方塊 136"/>
              <p:cNvSpPr txBox="1"/>
              <p:nvPr/>
            </p:nvSpPr>
            <p:spPr>
              <a:xfrm>
                <a:off x="2298874" y="6864129"/>
                <a:ext cx="17585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r>
                        <a:rPr lang="en-US" altLang="zh-TW" sz="2800" b="0" i="1" smtClean="0">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𝑅</m:t>
                          </m:r>
                        </m:e>
                        <m:sup>
                          <m:r>
                            <a:rPr lang="en-US" altLang="zh-TW" sz="2800" b="0" i="1" smtClean="0">
                              <a:latin typeface="Cambria Math" panose="02040503050406030204" pitchFamily="18" charset="0"/>
                            </a:rPr>
                            <m:t>2</m:t>
                          </m:r>
                        </m:sup>
                      </m:sSup>
                      <m:r>
                        <a:rPr lang="en-US" altLang="zh-TW" sz="2800" b="0" i="1" smtClean="0">
                          <a:latin typeface="Cambria Math" panose="02040503050406030204" pitchFamily="18" charset="0"/>
                          <a:ea typeface="Cambria Math" panose="02040503050406030204" pitchFamily="18" charset="0"/>
                        </a:rPr>
                        <m:t>→</m:t>
                      </m:r>
                      <m:sSup>
                        <m:sSupPr>
                          <m:ctrlPr>
                            <a:rPr lang="en-US" altLang="zh-TW" sz="2800" b="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𝑅</m:t>
                          </m:r>
                        </m:e>
                        <m:sup>
                          <m:r>
                            <a:rPr lang="en-US" altLang="zh-TW" sz="2800" b="0" i="1" smtClean="0">
                              <a:latin typeface="Cambria Math" panose="02040503050406030204" pitchFamily="18" charset="0"/>
                              <a:ea typeface="Cambria Math" panose="02040503050406030204" pitchFamily="18" charset="0"/>
                            </a:rPr>
                            <m:t>2</m:t>
                          </m:r>
                        </m:sup>
                      </m:sSup>
                    </m:oMath>
                  </m:oMathPara>
                </a14:m>
                <a:endParaRPr lang="zh-TW" altLang="en-US" sz="2800" dirty="0"/>
              </a:p>
            </p:txBody>
          </p:sp>
        </mc:Choice>
        <mc:Fallback xmlns="">
          <p:sp>
            <p:nvSpPr>
              <p:cNvPr id="88" name="文字方塊 136"/>
              <p:cNvSpPr txBox="1">
                <a:spLocks noRot="1" noChangeAspect="1" noMove="1" noResize="1" noEditPoints="1" noAdjustHandles="1" noChangeArrowheads="1" noChangeShapeType="1" noTextEdit="1"/>
              </p:cNvSpPr>
              <p:nvPr/>
            </p:nvSpPr>
            <p:spPr>
              <a:xfrm>
                <a:off x="2298874" y="6864129"/>
                <a:ext cx="1758558"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文字方塊 120"/>
              <p:cNvSpPr txBox="1"/>
              <p:nvPr/>
            </p:nvSpPr>
            <p:spPr>
              <a:xfrm>
                <a:off x="4791931" y="6694512"/>
                <a:ext cx="2829557" cy="718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d>
                        <m:dPr>
                          <m:ctrlPr>
                            <a:rPr lang="en-US" altLang="zh-TW" sz="2800" b="0" i="1" smtClean="0">
                              <a:latin typeface="Cambria Math" panose="02040503050406030204" pitchFamily="18" charset="0"/>
                            </a:rPr>
                          </m:ctrlPr>
                        </m:dPr>
                        <m:e>
                          <m:d>
                            <m:dPr>
                              <m:begChr m:val="["/>
                              <m:endChr m:val="]"/>
                              <m:ctrlPr>
                                <a:rPr lang="en-US" altLang="zh-TW" sz="2800" b="0" i="1" smtClean="0">
                                  <a:latin typeface="Cambria Math" panose="02040503050406030204" pitchFamily="18" charset="0"/>
                                </a:rPr>
                              </m:ctrlPr>
                            </m:dPr>
                            <m:e>
                              <m:m>
                                <m:mPr>
                                  <m:mcs>
                                    <m:mc>
                                      <m:mcPr>
                                        <m:count m:val="1"/>
                                        <m:mcJc m:val="center"/>
                                      </m:mcPr>
                                    </m:mc>
                                  </m:mcs>
                                  <m:ctrlPr>
                                    <a:rPr lang="en-US" altLang="zh-TW" sz="2800" b="0" i="1" smtClean="0">
                                      <a:latin typeface="Cambria Math" panose="02040503050406030204" pitchFamily="18" charset="0"/>
                                    </a:rPr>
                                  </m:ctrlPr>
                                </m:mPr>
                                <m:mr>
                                  <m:e>
                                    <m:r>
                                      <m:rPr>
                                        <m:brk m:alnAt="7"/>
                                      </m:rPr>
                                      <a:rPr lang="en-US" altLang="zh-TW" sz="2800" b="0" i="1" smtClean="0">
                                        <a:latin typeface="Cambria Math" panose="02040503050406030204" pitchFamily="18" charset="0"/>
                                      </a:rPr>
                                      <m:t>1</m:t>
                                    </m:r>
                                  </m:e>
                                </m:mr>
                                <m:mr>
                                  <m:e>
                                    <m:r>
                                      <a:rPr lang="en-US" altLang="zh-TW" sz="2800" b="0" i="1" smtClean="0">
                                        <a:latin typeface="Cambria Math" panose="02040503050406030204" pitchFamily="18" charset="0"/>
                                      </a:rPr>
                                      <m:t>−1</m:t>
                                    </m:r>
                                  </m:e>
                                </m:mr>
                              </m:m>
                            </m:e>
                          </m:d>
                        </m:e>
                      </m:d>
                      <m:r>
                        <a:rPr lang="en-US" altLang="zh-TW" sz="2800" b="0" i="1" smtClean="0">
                          <a:latin typeface="Cambria Math" panose="02040503050406030204" pitchFamily="18" charset="0"/>
                        </a:rPr>
                        <m:t>=</m:t>
                      </m:r>
                      <m:d>
                        <m:dPr>
                          <m:begChr m:val="["/>
                          <m:endChr m:val="]"/>
                          <m:ctrlPr>
                            <a:rPr lang="en-US" altLang="zh-TW" sz="2800" i="1">
                              <a:latin typeface="Cambria Math" panose="02040503050406030204" pitchFamily="18" charset="0"/>
                            </a:rPr>
                          </m:ctrlPr>
                        </m:dPr>
                        <m:e>
                          <m:m>
                            <m:mPr>
                              <m:mcs>
                                <m:mc>
                                  <m:mcPr>
                                    <m:count m:val="1"/>
                                    <m:mcJc m:val="center"/>
                                  </m:mcPr>
                                </m:mc>
                              </m:mcs>
                              <m:ctrlPr>
                                <a:rPr lang="en-US" altLang="zh-TW" sz="2800" i="1">
                                  <a:latin typeface="Cambria Math" panose="02040503050406030204" pitchFamily="18" charset="0"/>
                                </a:rPr>
                              </m:ctrlPr>
                            </m:mPr>
                            <m:mr>
                              <m:e>
                                <m:r>
                                  <m:rPr>
                                    <m:brk m:alnAt="7"/>
                                  </m:rPr>
                                  <a:rPr lang="en-US" altLang="zh-TW" sz="2800" b="0" i="1" smtClean="0">
                                    <a:latin typeface="Cambria Math" panose="02040503050406030204" pitchFamily="18" charset="0"/>
                                  </a:rPr>
                                  <m:t>0</m:t>
                                </m:r>
                                <m:r>
                                  <a:rPr lang="en-US" altLang="zh-TW" sz="2800" b="0" i="1" smtClean="0">
                                    <a:latin typeface="Cambria Math" panose="02040503050406030204" pitchFamily="18" charset="0"/>
                                  </a:rPr>
                                  <m:t>.62</m:t>
                                </m:r>
                              </m:e>
                            </m:mr>
                            <m:mr>
                              <m:e>
                                <m:r>
                                  <a:rPr lang="en-US" altLang="zh-TW" sz="2800" b="0" i="1" smtClean="0">
                                    <a:latin typeface="Cambria Math" panose="02040503050406030204" pitchFamily="18" charset="0"/>
                                  </a:rPr>
                                  <m:t>0.83</m:t>
                                </m:r>
                              </m:e>
                            </m:mr>
                          </m:m>
                        </m:e>
                      </m:d>
                    </m:oMath>
                  </m:oMathPara>
                </a14:m>
                <a:endParaRPr lang="zh-TW" altLang="en-US" sz="2800" dirty="0"/>
              </a:p>
            </p:txBody>
          </p:sp>
        </mc:Choice>
        <mc:Fallback xmlns="">
          <p:sp>
            <p:nvSpPr>
              <p:cNvPr id="89" name="文字方塊 120"/>
              <p:cNvSpPr txBox="1">
                <a:spLocks noRot="1" noChangeAspect="1" noMove="1" noResize="1" noEditPoints="1" noAdjustHandles="1" noChangeArrowheads="1" noChangeShapeType="1" noTextEdit="1"/>
              </p:cNvSpPr>
              <p:nvPr/>
            </p:nvSpPr>
            <p:spPr>
              <a:xfrm>
                <a:off x="4791931" y="6694512"/>
                <a:ext cx="2829557" cy="718466"/>
              </a:xfrm>
              <a:prstGeom prst="rect">
                <a:avLst/>
              </a:prstGeom>
              <a:blipFill>
                <a:blip r:embed="rId4"/>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4246EA6B-55B7-45F4-A2C3-EED49AF5499F}"/>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47384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88" grpId="0"/>
      <p:bldP spid="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a:xfrm>
            <a:off x="276673" y="2090804"/>
            <a:ext cx="9584265" cy="2707634"/>
          </a:xfrm>
        </p:spPr>
        <p:txBody>
          <a:bodyPr/>
          <a:lstStyle/>
          <a:p>
            <a:r>
              <a:rPr lang="en-US" dirty="0"/>
              <a:t>Matrix operations are helpful when working with multidimensional inputs and outputs</a:t>
            </a:r>
          </a:p>
        </p:txBody>
      </p:sp>
      <mc:AlternateContent xmlns:mc="http://schemas.openxmlformats.org/markup-compatibility/2006" xmlns:a14="http://schemas.microsoft.com/office/drawing/2010/main">
        <mc:Choice Requires="a14">
          <p:sp>
            <p:nvSpPr>
              <p:cNvPr id="4" name="文字方塊 7"/>
              <p:cNvSpPr txBox="1"/>
              <p:nvPr/>
            </p:nvSpPr>
            <p:spPr>
              <a:xfrm>
                <a:off x="3919476" y="4113849"/>
                <a:ext cx="44473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𝜎</m:t>
                      </m:r>
                      <m:d>
                        <m:dPr>
                          <m:ctrlPr>
                            <a:rPr lang="en-US" altLang="zh-TW" sz="280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4" name="文字方塊 7"/>
              <p:cNvSpPr txBox="1">
                <a:spLocks noRot="1" noChangeAspect="1" noMove="1" noResize="1" noEditPoints="1" noAdjustHandles="1" noChangeArrowheads="1" noChangeShapeType="1" noTextEdit="1"/>
              </p:cNvSpPr>
              <p:nvPr/>
            </p:nvSpPr>
            <p:spPr>
              <a:xfrm>
                <a:off x="3919476" y="4113849"/>
                <a:ext cx="4447371" cy="430887"/>
              </a:xfrm>
              <a:prstGeom prst="rect">
                <a:avLst/>
              </a:prstGeom>
              <a:blipFill>
                <a:blip r:embed="rId2"/>
                <a:stretch>
                  <a:fillRect/>
                </a:stretch>
              </a:blipFill>
            </p:spPr>
            <p:txBody>
              <a:bodyPr/>
              <a:lstStyle/>
              <a:p>
                <a:r>
                  <a:rPr lang="en-US">
                    <a:noFill/>
                  </a:rPr>
                  <a:t> </a:t>
                </a:r>
              </a:p>
            </p:txBody>
          </p:sp>
        </mc:Fallback>
      </mc:AlternateContent>
      <p:sp>
        <p:nvSpPr>
          <p:cNvPr id="7" name="橢圓 19"/>
          <p:cNvSpPr/>
          <p:nvPr/>
        </p:nvSpPr>
        <p:spPr>
          <a:xfrm>
            <a:off x="2443141" y="35686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橢圓 20"/>
          <p:cNvSpPr/>
          <p:nvPr/>
        </p:nvSpPr>
        <p:spPr>
          <a:xfrm>
            <a:off x="2431858" y="5116387"/>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13" name="群組 83"/>
          <p:cNvGrpSpPr/>
          <p:nvPr/>
        </p:nvGrpSpPr>
        <p:grpSpPr>
          <a:xfrm>
            <a:off x="826936" y="3844920"/>
            <a:ext cx="1588876" cy="1638300"/>
            <a:chOff x="1013669" y="3459098"/>
            <a:chExt cx="1588876" cy="1638300"/>
          </a:xfrm>
        </p:grpSpPr>
        <p:cxnSp>
          <p:nvCxnSpPr>
            <p:cNvPr id="14"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群組 82"/>
            <p:cNvGrpSpPr/>
            <p:nvPr/>
          </p:nvGrpSpPr>
          <p:grpSpPr>
            <a:xfrm>
              <a:off x="1025705" y="3459098"/>
              <a:ext cx="1576840" cy="1638300"/>
              <a:chOff x="1025705" y="3459098"/>
              <a:chExt cx="1576840" cy="1638300"/>
            </a:xfrm>
          </p:grpSpPr>
          <p:cxnSp>
            <p:nvCxnSpPr>
              <p:cNvPr id="16"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3" name="手繪多邊形 103"/>
          <p:cNvSpPr/>
          <p:nvPr/>
        </p:nvSpPr>
        <p:spPr>
          <a:xfrm>
            <a:off x="2498174" y="5242200"/>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手繪多邊形 105"/>
          <p:cNvSpPr/>
          <p:nvPr/>
        </p:nvSpPr>
        <p:spPr>
          <a:xfrm>
            <a:off x="2479564" y="3652759"/>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112"/>
          <p:cNvSpPr txBox="1"/>
          <p:nvPr/>
        </p:nvSpPr>
        <p:spPr>
          <a:xfrm>
            <a:off x="1425866" y="3365558"/>
            <a:ext cx="342900"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40" name="文字方塊 113"/>
          <p:cNvSpPr txBox="1"/>
          <p:nvPr/>
        </p:nvSpPr>
        <p:spPr>
          <a:xfrm>
            <a:off x="1592957" y="3953875"/>
            <a:ext cx="441679" cy="461665"/>
          </a:xfrm>
          <a:prstGeom prst="rect">
            <a:avLst/>
          </a:prstGeom>
          <a:noFill/>
        </p:spPr>
        <p:txBody>
          <a:bodyPr wrap="square" rtlCol="0">
            <a:spAutoFit/>
          </a:bodyPr>
          <a:lstStyle/>
          <a:p>
            <a:pPr algn="ctr"/>
            <a:r>
              <a:rPr lang="en-US" altLang="zh-TW" sz="2400" dirty="0">
                <a:solidFill>
                  <a:srgbClr val="FFC000"/>
                </a:solidFill>
              </a:rPr>
              <a:t>-2</a:t>
            </a:r>
            <a:endParaRPr lang="zh-TW" altLang="en-US" sz="2400" dirty="0">
              <a:solidFill>
                <a:srgbClr val="FFC000"/>
              </a:solidFill>
            </a:endParaRPr>
          </a:p>
        </p:txBody>
      </p:sp>
      <p:sp>
        <p:nvSpPr>
          <p:cNvPr id="41" name="文字方塊 114"/>
          <p:cNvSpPr txBox="1"/>
          <p:nvPr/>
        </p:nvSpPr>
        <p:spPr>
          <a:xfrm>
            <a:off x="1290661" y="5471005"/>
            <a:ext cx="715437"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42" name="文字方塊 115"/>
          <p:cNvSpPr txBox="1"/>
          <p:nvPr/>
        </p:nvSpPr>
        <p:spPr>
          <a:xfrm>
            <a:off x="1442940" y="4900693"/>
            <a:ext cx="715437"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43" name="矩形 116"/>
          <p:cNvSpPr/>
          <p:nvPr/>
        </p:nvSpPr>
        <p:spPr>
          <a:xfrm>
            <a:off x="2189188" y="4329928"/>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4" name="直線單箭頭接點 118"/>
          <p:cNvCxnSpPr/>
          <p:nvPr/>
        </p:nvCxnSpPr>
        <p:spPr>
          <a:xfrm flipV="1">
            <a:off x="2416090" y="3946728"/>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119"/>
          <p:cNvSpPr txBox="1"/>
          <p:nvPr/>
        </p:nvSpPr>
        <p:spPr>
          <a:xfrm>
            <a:off x="2205796" y="4323468"/>
            <a:ext cx="441679" cy="461665"/>
          </a:xfrm>
          <a:prstGeom prst="rect">
            <a:avLst/>
          </a:prstGeom>
          <a:noFill/>
        </p:spPr>
        <p:txBody>
          <a:bodyPr wrap="square" rtlCol="0">
            <a:spAutoFit/>
          </a:bodyPr>
          <a:lstStyle/>
          <a:p>
            <a:pPr algn="ctr"/>
            <a:r>
              <a:rPr lang="en-US" altLang="zh-TW" sz="2400" dirty="0">
                <a:solidFill>
                  <a:srgbClr val="00B050"/>
                </a:solidFill>
              </a:rPr>
              <a:t>1</a:t>
            </a:r>
            <a:endParaRPr lang="zh-TW" altLang="en-US" sz="2400" dirty="0">
              <a:solidFill>
                <a:srgbClr val="00B050"/>
              </a:solidFill>
            </a:endParaRPr>
          </a:p>
        </p:txBody>
      </p:sp>
      <p:sp>
        <p:nvSpPr>
          <p:cNvPr id="46" name="矩形 131"/>
          <p:cNvSpPr/>
          <p:nvPr/>
        </p:nvSpPr>
        <p:spPr>
          <a:xfrm>
            <a:off x="2198713" y="5879267"/>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7" name="直線單箭頭接點 132"/>
          <p:cNvCxnSpPr/>
          <p:nvPr/>
        </p:nvCxnSpPr>
        <p:spPr>
          <a:xfrm flipV="1">
            <a:off x="2425615" y="5496067"/>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文字方塊 133"/>
          <p:cNvSpPr txBox="1"/>
          <p:nvPr/>
        </p:nvSpPr>
        <p:spPr>
          <a:xfrm>
            <a:off x="2215321" y="5872807"/>
            <a:ext cx="441679" cy="461665"/>
          </a:xfrm>
          <a:prstGeom prst="rect">
            <a:avLst/>
          </a:prstGeom>
          <a:noFill/>
        </p:spPr>
        <p:txBody>
          <a:bodyPr wrap="square" rtlCol="0">
            <a:spAutoFit/>
          </a:bodyPr>
          <a:lstStyle/>
          <a:p>
            <a:pPr algn="ctr"/>
            <a:r>
              <a:rPr lang="en-US" altLang="zh-TW" sz="2400" dirty="0">
                <a:solidFill>
                  <a:srgbClr val="00B050"/>
                </a:solidFill>
              </a:rPr>
              <a:t>0</a:t>
            </a:r>
            <a:endParaRPr lang="zh-TW" altLang="en-US" sz="2400" dirty="0">
              <a:solidFill>
                <a:srgbClr val="00B050"/>
              </a:solidFill>
            </a:endParaRPr>
          </a:p>
        </p:txBody>
      </p:sp>
      <p:sp>
        <p:nvSpPr>
          <p:cNvPr id="49" name="文字方塊 134"/>
          <p:cNvSpPr txBox="1"/>
          <p:nvPr/>
        </p:nvSpPr>
        <p:spPr>
          <a:xfrm>
            <a:off x="2128471" y="3313238"/>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50" name="文字方塊 135"/>
          <p:cNvSpPr txBox="1"/>
          <p:nvPr/>
        </p:nvSpPr>
        <p:spPr>
          <a:xfrm>
            <a:off x="2014433" y="4917105"/>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51" name="文字方塊 137"/>
          <p:cNvSpPr txBox="1"/>
          <p:nvPr/>
        </p:nvSpPr>
        <p:spPr>
          <a:xfrm>
            <a:off x="2827087" y="3274306"/>
            <a:ext cx="811642" cy="461665"/>
          </a:xfrm>
          <a:prstGeom prst="rect">
            <a:avLst/>
          </a:prstGeom>
          <a:noFill/>
        </p:spPr>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52" name="文字方塊 138"/>
          <p:cNvSpPr txBox="1"/>
          <p:nvPr/>
        </p:nvSpPr>
        <p:spPr>
          <a:xfrm>
            <a:off x="2849406" y="4879837"/>
            <a:ext cx="811642" cy="461665"/>
          </a:xfrm>
          <a:prstGeom prst="rect">
            <a:avLst/>
          </a:prstGeom>
          <a:noFill/>
        </p:spPr>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53" name="文字方塊 2"/>
              <p:cNvSpPr txBox="1"/>
              <p:nvPr/>
            </p:nvSpPr>
            <p:spPr>
              <a:xfrm>
                <a:off x="6151225" y="3972965"/>
                <a:ext cx="692882" cy="61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0000FF"/>
                              </a:solidFill>
                              <a:latin typeface="Cambria Math" panose="02040503050406030204" pitchFamily="18" charset="0"/>
                            </a:rPr>
                          </m:ctrlPr>
                        </m:dPr>
                        <m:e>
                          <m:m>
                            <m:mPr>
                              <m:mcs>
                                <m:mc>
                                  <m:mcPr>
                                    <m:count m:val="1"/>
                                    <m:mcJc m:val="center"/>
                                  </m:mcPr>
                                </m:mc>
                              </m:mcs>
                              <m:ctrlPr>
                                <a:rPr lang="en-US" altLang="zh-TW" sz="2400" i="1" smtClean="0">
                                  <a:solidFill>
                                    <a:srgbClr val="0000FF"/>
                                  </a:solidFill>
                                  <a:latin typeface="Cambria Math" panose="02040503050406030204" pitchFamily="18" charset="0"/>
                                </a:rPr>
                              </m:ctrlPr>
                            </m:mPr>
                            <m:mr>
                              <m:e>
                                <m:r>
                                  <m:rPr>
                                    <m:brk m:alnAt="7"/>
                                  </m:rPr>
                                  <a:rPr lang="en-US" altLang="zh-TW" sz="2400" b="0" i="1" smtClean="0">
                                    <a:solidFill>
                                      <a:srgbClr val="0000FF"/>
                                    </a:solidFill>
                                    <a:latin typeface="Cambria Math" panose="02040503050406030204" pitchFamily="18" charset="0"/>
                                  </a:rPr>
                                  <m:t>1</m:t>
                                </m:r>
                              </m:e>
                            </m:mr>
                            <m:mr>
                              <m:e>
                                <m:r>
                                  <a:rPr lang="en-US" altLang="zh-TW" sz="2400" b="0" i="1" smtClean="0">
                                    <a:solidFill>
                                      <a:srgbClr val="0000FF"/>
                                    </a:solidFill>
                                    <a:latin typeface="Cambria Math" panose="02040503050406030204" pitchFamily="18" charset="0"/>
                                  </a:rPr>
                                  <m:t>−1</m:t>
                                </m:r>
                              </m:e>
                            </m:mr>
                          </m:m>
                        </m:e>
                      </m:d>
                    </m:oMath>
                  </m:oMathPara>
                </a14:m>
                <a:endParaRPr lang="zh-TW" altLang="en-US" sz="2400" dirty="0">
                  <a:solidFill>
                    <a:srgbClr val="0000FF"/>
                  </a:solidFill>
                </a:endParaRPr>
              </a:p>
            </p:txBody>
          </p:sp>
        </mc:Choice>
        <mc:Fallback xmlns="">
          <p:sp>
            <p:nvSpPr>
              <p:cNvPr id="53" name="文字方塊 2"/>
              <p:cNvSpPr txBox="1">
                <a:spLocks noRot="1" noChangeAspect="1" noMove="1" noResize="1" noEditPoints="1" noAdjustHandles="1" noChangeArrowheads="1" noChangeShapeType="1" noTextEdit="1"/>
              </p:cNvSpPr>
              <p:nvPr/>
            </p:nvSpPr>
            <p:spPr>
              <a:xfrm>
                <a:off x="6151225" y="3972965"/>
                <a:ext cx="692882" cy="6134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文字方塊 69"/>
              <p:cNvSpPr txBox="1"/>
              <p:nvPr/>
            </p:nvSpPr>
            <p:spPr>
              <a:xfrm>
                <a:off x="4387013" y="3971471"/>
                <a:ext cx="1399806" cy="61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FFC000"/>
                              </a:solidFill>
                              <a:latin typeface="Cambria Math" panose="02040503050406030204" pitchFamily="18" charset="0"/>
                            </a:rPr>
                          </m:ctrlPr>
                        </m:dPr>
                        <m:e>
                          <m:m>
                            <m:mPr>
                              <m:mcs>
                                <m:mc>
                                  <m:mcPr>
                                    <m:count m:val="2"/>
                                    <m:mcJc m:val="center"/>
                                  </m:mcPr>
                                </m:mc>
                              </m:mcs>
                              <m:ctrlPr>
                                <a:rPr lang="en-US" altLang="zh-TW" sz="2400" i="1" smtClean="0">
                                  <a:solidFill>
                                    <a:srgbClr val="FFC000"/>
                                  </a:solidFill>
                                  <a:latin typeface="Cambria Math" panose="02040503050406030204" pitchFamily="18" charset="0"/>
                                </a:rPr>
                              </m:ctrlPr>
                            </m:mPr>
                            <m:mr>
                              <m:e>
                                <m:r>
                                  <m:rPr>
                                    <m:brk m:alnAt="7"/>
                                  </m:rPr>
                                  <a:rPr lang="en-US" altLang="zh-TW" sz="2400" b="0" i="1" smtClean="0">
                                    <a:solidFill>
                                      <a:srgbClr val="FFC000"/>
                                    </a:solidFill>
                                    <a:latin typeface="Cambria Math" panose="02040503050406030204" pitchFamily="18" charset="0"/>
                                  </a:rPr>
                                  <m:t>1</m:t>
                                </m:r>
                              </m:e>
                              <m:e>
                                <m:r>
                                  <a:rPr lang="en-US" altLang="zh-TW" sz="2400" b="0" i="1" smtClean="0">
                                    <a:solidFill>
                                      <a:srgbClr val="FFC000"/>
                                    </a:solidFill>
                                    <a:latin typeface="Cambria Math" panose="02040503050406030204" pitchFamily="18" charset="0"/>
                                  </a:rPr>
                                  <m:t>−2</m:t>
                                </m:r>
                              </m:e>
                            </m:mr>
                            <m:mr>
                              <m:e>
                                <m:r>
                                  <a:rPr lang="en-US" altLang="zh-TW" sz="2400" b="0" i="1" smtClean="0">
                                    <a:solidFill>
                                      <a:srgbClr val="FFC000"/>
                                    </a:solidFill>
                                    <a:latin typeface="Cambria Math" panose="02040503050406030204" pitchFamily="18" charset="0"/>
                                  </a:rPr>
                                  <m:t>−1</m:t>
                                </m:r>
                              </m:e>
                              <m:e>
                                <m:r>
                                  <a:rPr lang="en-US" altLang="zh-TW" sz="2400" b="0" i="1" smtClean="0">
                                    <a:solidFill>
                                      <a:srgbClr val="FFC000"/>
                                    </a:solidFill>
                                    <a:latin typeface="Cambria Math" panose="02040503050406030204" pitchFamily="18" charset="0"/>
                                  </a:rPr>
                                  <m:t>1</m:t>
                                </m:r>
                              </m:e>
                            </m:mr>
                          </m:m>
                        </m:e>
                      </m:d>
                    </m:oMath>
                  </m:oMathPara>
                </a14:m>
                <a:endParaRPr lang="zh-TW" altLang="en-US" sz="2400" dirty="0">
                  <a:solidFill>
                    <a:srgbClr val="FFC000"/>
                  </a:solidFill>
                </a:endParaRPr>
              </a:p>
            </p:txBody>
          </p:sp>
        </mc:Choice>
        <mc:Fallback xmlns="">
          <p:sp>
            <p:nvSpPr>
              <p:cNvPr id="54" name="文字方塊 69"/>
              <p:cNvSpPr txBox="1">
                <a:spLocks noRot="1" noChangeAspect="1" noMove="1" noResize="1" noEditPoints="1" noAdjustHandles="1" noChangeArrowheads="1" noChangeShapeType="1" noTextEdit="1"/>
              </p:cNvSpPr>
              <p:nvPr/>
            </p:nvSpPr>
            <p:spPr>
              <a:xfrm>
                <a:off x="4387013" y="3971471"/>
                <a:ext cx="1399806" cy="6134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文字方塊 70"/>
              <p:cNvSpPr txBox="1"/>
              <p:nvPr/>
            </p:nvSpPr>
            <p:spPr>
              <a:xfrm>
                <a:off x="7156886" y="4125679"/>
                <a:ext cx="3494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oMath>
                  </m:oMathPara>
                </a14:m>
                <a:endParaRPr lang="zh-TW" altLang="en-US" sz="2800" dirty="0"/>
              </a:p>
            </p:txBody>
          </p:sp>
        </mc:Choice>
        <mc:Fallback xmlns="">
          <p:sp>
            <p:nvSpPr>
              <p:cNvPr id="55" name="文字方塊 70"/>
              <p:cNvSpPr txBox="1">
                <a:spLocks noRot="1" noChangeAspect="1" noMove="1" noResize="1" noEditPoints="1" noAdjustHandles="1" noChangeArrowheads="1" noChangeShapeType="1" noTextEdit="1"/>
              </p:cNvSpPr>
              <p:nvPr/>
            </p:nvSpPr>
            <p:spPr>
              <a:xfrm>
                <a:off x="7156886" y="4125679"/>
                <a:ext cx="349455"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文字方塊 66"/>
              <p:cNvSpPr txBox="1"/>
              <p:nvPr/>
            </p:nvSpPr>
            <p:spPr>
              <a:xfrm>
                <a:off x="7657766" y="3962407"/>
                <a:ext cx="463653" cy="615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00B050"/>
                              </a:solidFill>
                              <a:latin typeface="Cambria Math" panose="02040503050406030204" pitchFamily="18" charset="0"/>
                            </a:rPr>
                          </m:ctrlPr>
                        </m:dPr>
                        <m:e>
                          <m:m>
                            <m:mPr>
                              <m:mcs>
                                <m:mc>
                                  <m:mcPr>
                                    <m:count m:val="1"/>
                                    <m:mcJc m:val="center"/>
                                  </m:mcPr>
                                </m:mc>
                              </m:mcs>
                              <m:ctrlPr>
                                <a:rPr lang="en-US" altLang="zh-TW" sz="2400" i="1" smtClean="0">
                                  <a:solidFill>
                                    <a:srgbClr val="00B050"/>
                                  </a:solidFill>
                                  <a:latin typeface="Cambria Math" panose="02040503050406030204" pitchFamily="18" charset="0"/>
                                </a:rPr>
                              </m:ctrlPr>
                            </m:mPr>
                            <m:mr>
                              <m:e>
                                <m:r>
                                  <m:rPr>
                                    <m:brk m:alnAt="7"/>
                                  </m:rPr>
                                  <a:rPr lang="en-US" altLang="zh-TW" sz="2400" b="0" i="1" smtClean="0">
                                    <a:solidFill>
                                      <a:srgbClr val="00B050"/>
                                    </a:solidFill>
                                    <a:latin typeface="Cambria Math" panose="02040503050406030204" pitchFamily="18" charset="0"/>
                                  </a:rPr>
                                  <m:t>1</m:t>
                                </m:r>
                              </m:e>
                            </m:mr>
                            <m:mr>
                              <m:e>
                                <m:r>
                                  <a:rPr lang="en-US" altLang="zh-TW" sz="2400" b="0" i="1" smtClean="0">
                                    <a:solidFill>
                                      <a:srgbClr val="00B050"/>
                                    </a:solidFill>
                                    <a:latin typeface="Cambria Math" panose="02040503050406030204" pitchFamily="18" charset="0"/>
                                  </a:rPr>
                                  <m:t>0</m:t>
                                </m:r>
                              </m:e>
                            </m:mr>
                          </m:m>
                        </m:e>
                      </m:d>
                    </m:oMath>
                  </m:oMathPara>
                </a14:m>
                <a:endParaRPr lang="zh-TW" altLang="en-US" sz="2400" dirty="0">
                  <a:solidFill>
                    <a:srgbClr val="00B050"/>
                  </a:solidFill>
                </a:endParaRPr>
              </a:p>
            </p:txBody>
          </p:sp>
        </mc:Choice>
        <mc:Fallback xmlns="">
          <p:sp>
            <p:nvSpPr>
              <p:cNvPr id="56" name="文字方塊 66"/>
              <p:cNvSpPr txBox="1">
                <a:spLocks noRot="1" noChangeAspect="1" noMove="1" noResize="1" noEditPoints="1" noAdjustHandles="1" noChangeArrowheads="1" noChangeShapeType="1" noTextEdit="1"/>
              </p:cNvSpPr>
              <p:nvPr/>
            </p:nvSpPr>
            <p:spPr>
              <a:xfrm>
                <a:off x="7657766" y="3962407"/>
                <a:ext cx="463653" cy="6158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文字方塊 67"/>
              <p:cNvSpPr txBox="1"/>
              <p:nvPr/>
            </p:nvSpPr>
            <p:spPr>
              <a:xfrm>
                <a:off x="8987730" y="3959992"/>
                <a:ext cx="866006" cy="615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0000FF"/>
                              </a:solidFill>
                              <a:latin typeface="Cambria Math" panose="02040503050406030204" pitchFamily="18" charset="0"/>
                            </a:rPr>
                          </m:ctrlPr>
                        </m:dPr>
                        <m:e>
                          <m:m>
                            <m:mPr>
                              <m:mcs>
                                <m:mc>
                                  <m:mcPr>
                                    <m:count m:val="1"/>
                                    <m:mcJc m:val="center"/>
                                  </m:mcPr>
                                </m:mc>
                              </m:mcs>
                              <m:ctrlPr>
                                <a:rPr lang="en-US" altLang="zh-TW" sz="2400" i="1" smtClean="0">
                                  <a:solidFill>
                                    <a:srgbClr val="0000FF"/>
                                  </a:solidFill>
                                  <a:latin typeface="Cambria Math" panose="02040503050406030204" pitchFamily="18" charset="0"/>
                                </a:rPr>
                              </m:ctrlPr>
                            </m:mPr>
                            <m:mr>
                              <m:e>
                                <m:r>
                                  <m:rPr>
                                    <m:brk m:alnAt="7"/>
                                  </m:rPr>
                                  <a:rPr lang="en-US" altLang="zh-TW" sz="2400" b="0" i="1" smtClean="0">
                                    <a:solidFill>
                                      <a:srgbClr val="0000FF"/>
                                    </a:solidFill>
                                    <a:latin typeface="Cambria Math" panose="02040503050406030204" pitchFamily="18" charset="0"/>
                                  </a:rPr>
                                  <m:t>0</m:t>
                                </m:r>
                                <m:r>
                                  <a:rPr lang="en-US" altLang="zh-TW" sz="2400" b="0" i="1" smtClean="0">
                                    <a:solidFill>
                                      <a:srgbClr val="0000FF"/>
                                    </a:solidFill>
                                    <a:latin typeface="Cambria Math" panose="02040503050406030204" pitchFamily="18" charset="0"/>
                                  </a:rPr>
                                  <m:t>.98</m:t>
                                </m:r>
                              </m:e>
                            </m:mr>
                            <m:mr>
                              <m:e>
                                <m:r>
                                  <a:rPr lang="en-US" altLang="zh-TW" sz="2400" b="0" i="1" smtClean="0">
                                    <a:solidFill>
                                      <a:srgbClr val="0000FF"/>
                                    </a:solidFill>
                                    <a:latin typeface="Cambria Math" panose="02040503050406030204" pitchFamily="18" charset="0"/>
                                  </a:rPr>
                                  <m:t>0.12</m:t>
                                </m:r>
                              </m:e>
                            </m:mr>
                          </m:m>
                        </m:e>
                      </m:d>
                    </m:oMath>
                  </m:oMathPara>
                </a14:m>
                <a:endParaRPr lang="zh-TW" altLang="en-US" sz="2400" dirty="0">
                  <a:solidFill>
                    <a:srgbClr val="0000FF"/>
                  </a:solidFill>
                </a:endParaRPr>
              </a:p>
            </p:txBody>
          </p:sp>
        </mc:Choice>
        <mc:Fallback xmlns="">
          <p:sp>
            <p:nvSpPr>
              <p:cNvPr id="57" name="文字方塊 67"/>
              <p:cNvSpPr txBox="1">
                <a:spLocks noRot="1" noChangeAspect="1" noMove="1" noResize="1" noEditPoints="1" noAdjustHandles="1" noChangeArrowheads="1" noChangeShapeType="1" noTextEdit="1"/>
              </p:cNvSpPr>
              <p:nvPr/>
            </p:nvSpPr>
            <p:spPr>
              <a:xfrm>
                <a:off x="8987730" y="3959992"/>
                <a:ext cx="866006" cy="6158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矩形 4"/>
              <p:cNvSpPr/>
              <p:nvPr/>
            </p:nvSpPr>
            <p:spPr>
              <a:xfrm>
                <a:off x="8419461" y="4057615"/>
                <a:ext cx="5341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m:t>
                      </m:r>
                    </m:oMath>
                  </m:oMathPara>
                </a14:m>
                <a:endParaRPr lang="zh-TW" altLang="en-US" sz="2800" dirty="0">
                  <a:solidFill>
                    <a:srgbClr val="0000FF"/>
                  </a:solidFill>
                </a:endParaRPr>
              </a:p>
            </p:txBody>
          </p:sp>
        </mc:Choice>
        <mc:Fallback xmlns="">
          <p:sp>
            <p:nvSpPr>
              <p:cNvPr id="58" name="矩形 4"/>
              <p:cNvSpPr>
                <a:spLocks noRot="1" noChangeAspect="1" noMove="1" noResize="1" noEditPoints="1" noAdjustHandles="1" noChangeArrowheads="1" noChangeShapeType="1" noTextEdit="1"/>
              </p:cNvSpPr>
              <p:nvPr/>
            </p:nvSpPr>
            <p:spPr>
              <a:xfrm>
                <a:off x="8419461" y="4057615"/>
                <a:ext cx="534121" cy="523220"/>
              </a:xfrm>
              <a:prstGeom prst="rect">
                <a:avLst/>
              </a:prstGeom>
              <a:blipFill>
                <a:blip r:embed="rId8"/>
                <a:stretch>
                  <a:fillRect/>
                </a:stretch>
              </a:blipFill>
            </p:spPr>
            <p:txBody>
              <a:bodyPr/>
              <a:lstStyle/>
              <a:p>
                <a:r>
                  <a:rPr lang="en-US">
                    <a:noFill/>
                  </a:rPr>
                  <a:t> </a:t>
                </a:r>
              </a:p>
            </p:txBody>
          </p:sp>
        </mc:Fallback>
      </mc:AlternateContent>
      <p:sp>
        <p:nvSpPr>
          <p:cNvPr id="59" name="矩形 77"/>
          <p:cNvSpPr/>
          <p:nvPr/>
        </p:nvSpPr>
        <p:spPr>
          <a:xfrm>
            <a:off x="466830" y="366394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0" name="矩形 78"/>
          <p:cNvSpPr/>
          <p:nvPr/>
        </p:nvSpPr>
        <p:spPr>
          <a:xfrm>
            <a:off x="435587" y="530571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1" name="文字方塊 80"/>
          <p:cNvSpPr txBox="1"/>
          <p:nvPr/>
        </p:nvSpPr>
        <p:spPr>
          <a:xfrm>
            <a:off x="478998" y="3650487"/>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62" name="文字方塊 81"/>
          <p:cNvSpPr txBox="1"/>
          <p:nvPr/>
        </p:nvSpPr>
        <p:spPr>
          <a:xfrm>
            <a:off x="382403" y="5240172"/>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63" name="文字方塊 96"/>
              <p:cNvSpPr txBox="1"/>
              <p:nvPr/>
            </p:nvSpPr>
            <p:spPr>
              <a:xfrm>
                <a:off x="5994010" y="4955120"/>
                <a:ext cx="692882" cy="612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FF0000"/>
                              </a:solidFill>
                              <a:latin typeface="Cambria Math" panose="02040503050406030204" pitchFamily="18" charset="0"/>
                            </a:rPr>
                          </m:ctrlPr>
                        </m:dPr>
                        <m:e>
                          <m:m>
                            <m:mPr>
                              <m:mcs>
                                <m:mc>
                                  <m:mcPr>
                                    <m:count m:val="1"/>
                                    <m:mcJc m:val="center"/>
                                  </m:mcPr>
                                </m:mc>
                              </m:mcs>
                              <m:ctrlPr>
                                <a:rPr lang="en-US" altLang="zh-TW" sz="2400" i="1" smtClean="0">
                                  <a:solidFill>
                                    <a:srgbClr val="FF0000"/>
                                  </a:solidFill>
                                  <a:latin typeface="Cambria Math" panose="02040503050406030204" pitchFamily="18" charset="0"/>
                                </a:rPr>
                              </m:ctrlPr>
                            </m:mPr>
                            <m:mr>
                              <m:e>
                                <m:r>
                                  <m:rPr>
                                    <m:brk m:alnAt="7"/>
                                  </m:rPr>
                                  <a:rPr lang="en-US" altLang="zh-TW" sz="2400" b="0" i="1" smtClean="0">
                                    <a:solidFill>
                                      <a:srgbClr val="FF0000"/>
                                    </a:solidFill>
                                    <a:latin typeface="Cambria Math" panose="02040503050406030204" pitchFamily="18" charset="0"/>
                                  </a:rPr>
                                  <m:t>4</m:t>
                                </m:r>
                              </m:e>
                            </m:mr>
                            <m:mr>
                              <m:e>
                                <m:r>
                                  <a:rPr lang="en-US" altLang="zh-TW" sz="2400" b="0" i="1" smtClean="0">
                                    <a:solidFill>
                                      <a:srgbClr val="FF0000"/>
                                    </a:solidFill>
                                    <a:latin typeface="Cambria Math" panose="02040503050406030204" pitchFamily="18" charset="0"/>
                                  </a:rPr>
                                  <m:t>−2</m:t>
                                </m:r>
                              </m:e>
                            </m:mr>
                          </m:m>
                        </m:e>
                      </m:d>
                    </m:oMath>
                  </m:oMathPara>
                </a14:m>
                <a:endParaRPr lang="zh-TW" altLang="en-US" sz="2400" dirty="0">
                  <a:solidFill>
                    <a:srgbClr val="FF0000"/>
                  </a:solidFill>
                </a:endParaRPr>
              </a:p>
            </p:txBody>
          </p:sp>
        </mc:Choice>
        <mc:Fallback xmlns="">
          <p:sp>
            <p:nvSpPr>
              <p:cNvPr id="63" name="文字方塊 96"/>
              <p:cNvSpPr txBox="1">
                <a:spLocks noRot="1" noChangeAspect="1" noMove="1" noResize="1" noEditPoints="1" noAdjustHandles="1" noChangeArrowheads="1" noChangeShapeType="1" noTextEdit="1"/>
              </p:cNvSpPr>
              <p:nvPr/>
            </p:nvSpPr>
            <p:spPr>
              <a:xfrm>
                <a:off x="5994010" y="4955120"/>
                <a:ext cx="692882" cy="612091"/>
              </a:xfrm>
              <a:prstGeom prst="rect">
                <a:avLst/>
              </a:prstGeom>
              <a:blipFill>
                <a:blip r:embed="rId9"/>
                <a:stretch>
                  <a:fillRect/>
                </a:stretch>
              </a:blipFill>
            </p:spPr>
            <p:txBody>
              <a:bodyPr/>
              <a:lstStyle/>
              <a:p>
                <a:r>
                  <a:rPr lang="en-US">
                    <a:noFill/>
                  </a:rPr>
                  <a:t> </a:t>
                </a:r>
              </a:p>
            </p:txBody>
          </p:sp>
        </mc:Fallback>
      </mc:AlternateContent>
      <p:sp>
        <p:nvSpPr>
          <p:cNvPr id="64" name="右大括弧 8"/>
          <p:cNvSpPr/>
          <p:nvPr/>
        </p:nvSpPr>
        <p:spPr>
          <a:xfrm rot="5400000">
            <a:off x="6308467" y="2903469"/>
            <a:ext cx="86654" cy="3703285"/>
          </a:xfrm>
          <a:prstGeom prst="rightBrace">
            <a:avLst>
              <a:gd name="adj1" fmla="val 11539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TextBox 64">
            <a:extLst>
              <a:ext uri="{FF2B5EF4-FFF2-40B4-BE49-F238E27FC236}">
                <a16:creationId xmlns:a16="http://schemas.microsoft.com/office/drawing/2014/main" id="{CD9C47BE-607A-43F6-A312-A27801BF5C1D}"/>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2111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41" grpId="0"/>
      <p:bldP spid="42" grpId="0"/>
      <p:bldP spid="45" grpId="0"/>
      <p:bldP spid="48" grpId="0"/>
      <p:bldP spid="49" grpId="0"/>
      <p:bldP spid="50" grpId="0"/>
      <p:bldP spid="51" grpId="0"/>
      <p:bldP spid="52" grpId="0"/>
      <p:bldP spid="53" grpId="0"/>
      <p:bldP spid="54" grpId="0"/>
      <p:bldP spid="55" grpId="0"/>
      <p:bldP spid="56" grpId="0"/>
      <p:bldP spid="57" grpId="0"/>
      <p:bldP spid="58" grpId="0"/>
      <p:bldP spid="61" grpId="0"/>
      <p:bldP spid="62" grpId="0"/>
      <p:bldP spid="63" grpId="0"/>
      <p:bldP spid="6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Multilayer NN, matrix calculations for the first layer</a:t>
            </a:r>
          </a:p>
          <a:p>
            <a:pPr lvl="1"/>
            <a:r>
              <a:rPr lang="en-US" dirty="0"/>
              <a:t>Input vector </a:t>
            </a:r>
            <a:r>
              <a:rPr lang="en-US" i="1" dirty="0"/>
              <a:t>x</a:t>
            </a:r>
            <a:r>
              <a:rPr lang="en-US" dirty="0"/>
              <a:t>, weights matrix </a:t>
            </a:r>
            <a:r>
              <a:rPr lang="en-US" i="1" dirty="0"/>
              <a:t>W</a:t>
            </a:r>
            <a:r>
              <a:rPr lang="en-US" baseline="30000" dirty="0"/>
              <a:t>1</a:t>
            </a:r>
            <a:r>
              <a:rPr lang="en-US" dirty="0"/>
              <a:t>, bias vector </a:t>
            </a:r>
            <a:r>
              <a:rPr lang="en-US" i="1" dirty="0"/>
              <a:t>b</a:t>
            </a:r>
            <a:r>
              <a:rPr lang="en-US" baseline="30000" dirty="0"/>
              <a:t>1</a:t>
            </a:r>
            <a:r>
              <a:rPr lang="en-US" dirty="0"/>
              <a:t>, output vector </a:t>
            </a:r>
            <a:r>
              <a:rPr lang="en-US" i="1" dirty="0"/>
              <a:t>a</a:t>
            </a:r>
            <a:r>
              <a:rPr lang="en-US" baseline="30000" dirty="0"/>
              <a:t>1</a:t>
            </a:r>
          </a:p>
        </p:txBody>
      </p:sp>
      <p:sp>
        <p:nvSpPr>
          <p:cNvPr id="4" name="矩形 77"/>
          <p:cNvSpPr/>
          <p:nvPr/>
        </p:nvSpPr>
        <p:spPr>
          <a:xfrm>
            <a:off x="7180166" y="307042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73"/>
          <p:cNvSpPr/>
          <p:nvPr/>
        </p:nvSpPr>
        <p:spPr>
          <a:xfrm>
            <a:off x="3029726" y="3122841"/>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矩形 74"/>
          <p:cNvSpPr/>
          <p:nvPr/>
        </p:nvSpPr>
        <p:spPr>
          <a:xfrm>
            <a:off x="4355312" y="3106494"/>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 name="矩形 75"/>
          <p:cNvSpPr/>
          <p:nvPr/>
        </p:nvSpPr>
        <p:spPr>
          <a:xfrm>
            <a:off x="5766871" y="3122841"/>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76"/>
          <p:cNvSpPr/>
          <p:nvPr/>
        </p:nvSpPr>
        <p:spPr>
          <a:xfrm>
            <a:off x="1846623" y="3150482"/>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9" name="直線單箭頭接點 92"/>
          <p:cNvCxnSpPr/>
          <p:nvPr/>
        </p:nvCxnSpPr>
        <p:spPr>
          <a:xfrm>
            <a:off x="6153678" y="4171261"/>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3"/>
          <p:cNvCxnSpPr/>
          <p:nvPr/>
        </p:nvCxnSpPr>
        <p:spPr>
          <a:xfrm>
            <a:off x="6262994" y="5417151"/>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94"/>
          <p:cNvCxnSpPr/>
          <p:nvPr/>
        </p:nvCxnSpPr>
        <p:spPr>
          <a:xfrm>
            <a:off x="6129794" y="3392458"/>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95"/>
          <p:cNvSpPr/>
          <p:nvPr/>
        </p:nvSpPr>
        <p:spPr>
          <a:xfrm>
            <a:off x="1915011" y="386817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矩形 96"/>
          <p:cNvSpPr/>
          <p:nvPr/>
        </p:nvSpPr>
        <p:spPr>
          <a:xfrm>
            <a:off x="1920829" y="329784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ext uri="{D42A27DB-BD31-4B8C-83A1-F6EECF244321}">
                <p14:modId xmlns:p14="http://schemas.microsoft.com/office/powerpoint/2010/main" val="3389103842"/>
              </p:ext>
            </p:extLst>
          </p:nvPr>
        </p:nvGraphicFramePr>
        <p:xfrm>
          <a:off x="1933528" y="3202596"/>
          <a:ext cx="325438" cy="461962"/>
        </p:xfrm>
        <a:graphic>
          <a:graphicData uri="http://schemas.openxmlformats.org/presentationml/2006/ole">
            <mc:AlternateContent xmlns:mc="http://schemas.openxmlformats.org/markup-compatibility/2006">
              <mc:Choice xmlns:v="urn:schemas-microsoft-com:vml" Requires="v">
                <p:oleObj spid="_x0000_s32141" name="方程式" r:id="rId3" imgW="152280" imgH="215640" progId="Equation.3">
                  <p:embed/>
                </p:oleObj>
              </mc:Choice>
              <mc:Fallback>
                <p:oleObj name="方程式" r:id="rId3" imgW="152280" imgH="215640" progId="Equation.3">
                  <p:embed/>
                  <p:pic>
                    <p:nvPicPr>
                      <p:cNvPr id="98" name="Object 12"/>
                      <p:cNvPicPr>
                        <a:picLocks noChangeAspect="1" noChangeArrowheads="1"/>
                      </p:cNvPicPr>
                      <p:nvPr/>
                    </p:nvPicPr>
                    <p:blipFill>
                      <a:blip r:embed="rId4"/>
                      <a:srcRect/>
                      <a:stretch>
                        <a:fillRect/>
                      </a:stretch>
                    </p:blipFill>
                    <p:spPr bwMode="auto">
                      <a:xfrm>
                        <a:off x="1933528" y="3202596"/>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1329633905"/>
              </p:ext>
            </p:extLst>
          </p:nvPr>
        </p:nvGraphicFramePr>
        <p:xfrm>
          <a:off x="1938824" y="3785325"/>
          <a:ext cx="352425" cy="461963"/>
        </p:xfrm>
        <a:graphic>
          <a:graphicData uri="http://schemas.openxmlformats.org/presentationml/2006/ole">
            <mc:AlternateContent xmlns:mc="http://schemas.openxmlformats.org/markup-compatibility/2006">
              <mc:Choice xmlns:v="urn:schemas-microsoft-com:vml" Requires="v">
                <p:oleObj spid="_x0000_s32142" name="方程式" r:id="rId5" imgW="164880" imgH="215640" progId="Equation.3">
                  <p:embed/>
                </p:oleObj>
              </mc:Choice>
              <mc:Fallback>
                <p:oleObj name="方程式" r:id="rId5" imgW="164880" imgH="215640" progId="Equation.3">
                  <p:embed/>
                  <p:pic>
                    <p:nvPicPr>
                      <p:cNvPr id="99" name="Object 12"/>
                      <p:cNvPicPr>
                        <a:picLocks noChangeAspect="1" noChangeArrowheads="1"/>
                      </p:cNvPicPr>
                      <p:nvPr/>
                    </p:nvPicPr>
                    <p:blipFill>
                      <a:blip r:embed="rId6"/>
                      <a:srcRect/>
                      <a:stretch>
                        <a:fillRect/>
                      </a:stretch>
                    </p:blipFill>
                    <p:spPr bwMode="auto">
                      <a:xfrm>
                        <a:off x="1938824" y="3785325"/>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橢圓 99"/>
          <p:cNvSpPr/>
          <p:nvPr/>
        </p:nvSpPr>
        <p:spPr>
          <a:xfrm>
            <a:off x="3126836" y="313384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7" name="橢圓 100"/>
          <p:cNvSpPr/>
          <p:nvPr/>
        </p:nvSpPr>
        <p:spPr>
          <a:xfrm>
            <a:off x="3129178" y="391241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8" name="橢圓 101"/>
          <p:cNvSpPr/>
          <p:nvPr/>
        </p:nvSpPr>
        <p:spPr>
          <a:xfrm>
            <a:off x="3117545" y="514042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文字方塊 102"/>
          <p:cNvSpPr txBox="1"/>
          <p:nvPr/>
        </p:nvSpPr>
        <p:spPr>
          <a:xfrm rot="5400000">
            <a:off x="3114798" y="456271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矩形 103"/>
          <p:cNvSpPr/>
          <p:nvPr/>
        </p:nvSpPr>
        <p:spPr>
          <a:xfrm>
            <a:off x="1924536" y="526593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1" name="Object 12"/>
          <p:cNvGraphicFramePr>
            <a:graphicFrameLocks noChangeAspect="1"/>
          </p:cNvGraphicFramePr>
          <p:nvPr>
            <p:extLst>
              <p:ext uri="{D42A27DB-BD31-4B8C-83A1-F6EECF244321}">
                <p14:modId xmlns:p14="http://schemas.microsoft.com/office/powerpoint/2010/main" val="591408522"/>
              </p:ext>
            </p:extLst>
          </p:nvPr>
        </p:nvGraphicFramePr>
        <p:xfrm>
          <a:off x="1921420" y="5169678"/>
          <a:ext cx="407988" cy="488950"/>
        </p:xfrm>
        <a:graphic>
          <a:graphicData uri="http://schemas.openxmlformats.org/presentationml/2006/ole">
            <mc:AlternateContent xmlns:mc="http://schemas.openxmlformats.org/markup-compatibility/2006">
              <mc:Choice xmlns:v="urn:schemas-microsoft-com:vml" Requires="v">
                <p:oleObj spid="_x0000_s32143" name="方程式" r:id="rId7" imgW="190440" imgH="228600" progId="Equation.3">
                  <p:embed/>
                </p:oleObj>
              </mc:Choice>
              <mc:Fallback>
                <p:oleObj name="方程式" r:id="rId7" imgW="190440" imgH="228600" progId="Equation.3">
                  <p:embed/>
                  <p:pic>
                    <p:nvPicPr>
                      <p:cNvPr id="105" name="Object 12"/>
                      <p:cNvPicPr>
                        <a:picLocks noChangeAspect="1" noChangeArrowheads="1"/>
                      </p:cNvPicPr>
                      <p:nvPr/>
                    </p:nvPicPr>
                    <p:blipFill>
                      <a:blip r:embed="rId8"/>
                      <a:srcRect/>
                      <a:stretch>
                        <a:fillRect/>
                      </a:stretch>
                    </p:blipFill>
                    <p:spPr bwMode="auto">
                      <a:xfrm>
                        <a:off x="1921420" y="5169678"/>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文字方塊 105"/>
          <p:cNvSpPr txBox="1"/>
          <p:nvPr/>
        </p:nvSpPr>
        <p:spPr>
          <a:xfrm rot="5400000">
            <a:off x="1800468" y="455087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橢圓 106"/>
          <p:cNvSpPr/>
          <p:nvPr/>
        </p:nvSpPr>
        <p:spPr>
          <a:xfrm>
            <a:off x="4442398" y="31338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4" name="橢圓 107"/>
          <p:cNvSpPr/>
          <p:nvPr/>
        </p:nvSpPr>
        <p:spPr>
          <a:xfrm>
            <a:off x="4444740" y="391241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5" name="橢圓 108"/>
          <p:cNvSpPr/>
          <p:nvPr/>
        </p:nvSpPr>
        <p:spPr>
          <a:xfrm>
            <a:off x="4433107" y="514042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文字方塊 109"/>
          <p:cNvSpPr txBox="1"/>
          <p:nvPr/>
        </p:nvSpPr>
        <p:spPr>
          <a:xfrm rot="5400000">
            <a:off x="4430360" y="456271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7" name="橢圓 110"/>
          <p:cNvSpPr/>
          <p:nvPr/>
        </p:nvSpPr>
        <p:spPr>
          <a:xfrm>
            <a:off x="5842715" y="311473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8" name="橢圓 111"/>
          <p:cNvSpPr/>
          <p:nvPr/>
        </p:nvSpPr>
        <p:spPr>
          <a:xfrm>
            <a:off x="5845057" y="3874644"/>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9" name="橢圓 112"/>
          <p:cNvSpPr/>
          <p:nvPr/>
        </p:nvSpPr>
        <p:spPr>
          <a:xfrm>
            <a:off x="5852085" y="5121317"/>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文字方塊 113"/>
          <p:cNvSpPr txBox="1"/>
          <p:nvPr/>
        </p:nvSpPr>
        <p:spPr>
          <a:xfrm rot="5400000">
            <a:off x="5849338" y="454044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1" name="文字方塊 114"/>
          <p:cNvSpPr txBox="1"/>
          <p:nvPr/>
        </p:nvSpPr>
        <p:spPr>
          <a:xfrm>
            <a:off x="5014443" y="307525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文字方塊 115"/>
          <p:cNvSpPr txBox="1"/>
          <p:nvPr/>
        </p:nvSpPr>
        <p:spPr>
          <a:xfrm>
            <a:off x="5032066" y="386075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116"/>
          <p:cNvSpPr txBox="1"/>
          <p:nvPr/>
        </p:nvSpPr>
        <p:spPr>
          <a:xfrm>
            <a:off x="5044246" y="5117050"/>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4" name="直線單箭頭接點 117"/>
          <p:cNvCxnSpPr>
            <a:stCxn id="16" idx="6"/>
            <a:endCxn id="23" idx="2"/>
          </p:cNvCxnSpPr>
          <p:nvPr/>
        </p:nvCxnSpPr>
        <p:spPr>
          <a:xfrm>
            <a:off x="3700994" y="342092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118"/>
          <p:cNvCxnSpPr/>
          <p:nvPr/>
        </p:nvCxnSpPr>
        <p:spPr>
          <a:xfrm>
            <a:off x="3700994" y="421267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119"/>
          <p:cNvCxnSpPr/>
          <p:nvPr/>
        </p:nvCxnSpPr>
        <p:spPr>
          <a:xfrm>
            <a:off x="3691703" y="5434643"/>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20"/>
          <p:cNvCxnSpPr>
            <a:stCxn id="17" idx="6"/>
            <a:endCxn id="23" idx="2"/>
          </p:cNvCxnSpPr>
          <p:nvPr/>
        </p:nvCxnSpPr>
        <p:spPr>
          <a:xfrm flipV="1">
            <a:off x="3703336" y="3420922"/>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21"/>
          <p:cNvCxnSpPr>
            <a:stCxn id="16" idx="6"/>
            <a:endCxn id="24" idx="2"/>
          </p:cNvCxnSpPr>
          <p:nvPr/>
        </p:nvCxnSpPr>
        <p:spPr>
          <a:xfrm>
            <a:off x="3700994" y="3420922"/>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2"/>
          <p:cNvCxnSpPr>
            <a:stCxn id="16" idx="6"/>
            <a:endCxn id="25" idx="2"/>
          </p:cNvCxnSpPr>
          <p:nvPr/>
        </p:nvCxnSpPr>
        <p:spPr>
          <a:xfrm>
            <a:off x="3700994" y="3420922"/>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3"/>
          <p:cNvCxnSpPr>
            <a:stCxn id="17" idx="6"/>
            <a:endCxn id="25" idx="2"/>
          </p:cNvCxnSpPr>
          <p:nvPr/>
        </p:nvCxnSpPr>
        <p:spPr>
          <a:xfrm>
            <a:off x="3703336" y="4199492"/>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4"/>
          <p:cNvCxnSpPr>
            <a:stCxn id="18" idx="6"/>
            <a:endCxn id="23" idx="2"/>
          </p:cNvCxnSpPr>
          <p:nvPr/>
        </p:nvCxnSpPr>
        <p:spPr>
          <a:xfrm flipV="1">
            <a:off x="3691703" y="3420922"/>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5"/>
          <p:cNvCxnSpPr>
            <a:stCxn id="18" idx="6"/>
            <a:endCxn id="24" idx="2"/>
          </p:cNvCxnSpPr>
          <p:nvPr/>
        </p:nvCxnSpPr>
        <p:spPr>
          <a:xfrm flipV="1">
            <a:off x="3691703" y="4199492"/>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6"/>
          <p:cNvCxnSpPr>
            <a:endCxn id="16" idx="2"/>
          </p:cNvCxnSpPr>
          <p:nvPr/>
        </p:nvCxnSpPr>
        <p:spPr>
          <a:xfrm flipV="1">
            <a:off x="2267436" y="3420922"/>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7"/>
          <p:cNvCxnSpPr>
            <a:stCxn id="13" idx="3"/>
            <a:endCxn id="17" idx="2"/>
          </p:cNvCxnSpPr>
          <p:nvPr/>
        </p:nvCxnSpPr>
        <p:spPr>
          <a:xfrm>
            <a:off x="2263729" y="3469296"/>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8"/>
          <p:cNvCxnSpPr>
            <a:stCxn id="13" idx="3"/>
            <a:endCxn id="18" idx="2"/>
          </p:cNvCxnSpPr>
          <p:nvPr/>
        </p:nvCxnSpPr>
        <p:spPr>
          <a:xfrm>
            <a:off x="2263729" y="3469296"/>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9"/>
          <p:cNvCxnSpPr>
            <a:stCxn id="15" idx="3"/>
            <a:endCxn id="16" idx="2"/>
          </p:cNvCxnSpPr>
          <p:nvPr/>
        </p:nvCxnSpPr>
        <p:spPr>
          <a:xfrm flipV="1">
            <a:off x="2291249" y="3420922"/>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30"/>
          <p:cNvCxnSpPr>
            <a:stCxn id="12" idx="3"/>
            <a:endCxn id="17" idx="2"/>
          </p:cNvCxnSpPr>
          <p:nvPr/>
        </p:nvCxnSpPr>
        <p:spPr>
          <a:xfrm>
            <a:off x="2257911" y="4039625"/>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31"/>
          <p:cNvCxnSpPr>
            <a:stCxn id="12" idx="3"/>
            <a:endCxn id="18" idx="2"/>
          </p:cNvCxnSpPr>
          <p:nvPr/>
        </p:nvCxnSpPr>
        <p:spPr>
          <a:xfrm>
            <a:off x="2257911" y="4039625"/>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2"/>
          <p:cNvCxnSpPr>
            <a:stCxn id="21" idx="3"/>
            <a:endCxn id="16" idx="2"/>
          </p:cNvCxnSpPr>
          <p:nvPr/>
        </p:nvCxnSpPr>
        <p:spPr>
          <a:xfrm flipV="1">
            <a:off x="2329408" y="3420922"/>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3"/>
          <p:cNvCxnSpPr>
            <a:stCxn id="21" idx="3"/>
            <a:endCxn id="17" idx="2"/>
          </p:cNvCxnSpPr>
          <p:nvPr/>
        </p:nvCxnSpPr>
        <p:spPr>
          <a:xfrm flipV="1">
            <a:off x="2303039" y="4199492"/>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4"/>
          <p:cNvCxnSpPr>
            <a:stCxn id="21" idx="3"/>
            <a:endCxn id="18" idx="2"/>
          </p:cNvCxnSpPr>
          <p:nvPr/>
        </p:nvCxnSpPr>
        <p:spPr>
          <a:xfrm>
            <a:off x="2303039" y="5414098"/>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135"/>
          <p:cNvSpPr txBox="1"/>
          <p:nvPr/>
        </p:nvSpPr>
        <p:spPr>
          <a:xfrm rot="5400000">
            <a:off x="7122356" y="457141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3" name="文字方塊 136"/>
          <p:cNvSpPr txBox="1"/>
          <p:nvPr/>
        </p:nvSpPr>
        <p:spPr>
          <a:xfrm>
            <a:off x="7191449" y="3052598"/>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4" name="文字方塊 137"/>
          <p:cNvSpPr txBox="1"/>
          <p:nvPr/>
        </p:nvSpPr>
        <p:spPr>
          <a:xfrm>
            <a:off x="7180166" y="3850818"/>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5" name="文字方塊 138"/>
          <p:cNvSpPr txBox="1"/>
          <p:nvPr/>
        </p:nvSpPr>
        <p:spPr>
          <a:xfrm>
            <a:off x="7180166" y="5117050"/>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56" name="矩形 69"/>
          <p:cNvSpPr/>
          <p:nvPr/>
        </p:nvSpPr>
        <p:spPr>
          <a:xfrm>
            <a:off x="2318544" y="3702110"/>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61" name="矩形 87"/>
          <p:cNvSpPr/>
          <p:nvPr/>
        </p:nvSpPr>
        <p:spPr>
          <a:xfrm>
            <a:off x="2292896" y="5097356"/>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2" name="矩形 88"/>
          <p:cNvSpPr/>
          <p:nvPr/>
        </p:nvSpPr>
        <p:spPr>
          <a:xfrm>
            <a:off x="3540087" y="5097356"/>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grpSp>
        <p:nvGrpSpPr>
          <p:cNvPr id="65" name="群組 3"/>
          <p:cNvGrpSpPr/>
          <p:nvPr/>
        </p:nvGrpSpPr>
        <p:grpSpPr>
          <a:xfrm>
            <a:off x="2997507" y="6453475"/>
            <a:ext cx="3459858" cy="877076"/>
            <a:chOff x="-76694" y="4911258"/>
            <a:chExt cx="3459858" cy="877076"/>
          </a:xfrm>
        </p:grpSpPr>
        <p:sp>
          <p:nvSpPr>
            <p:cNvPr id="66" name="矩形 70"/>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67" name="矩形 142"/>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68" name="矩形 143"/>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9" name="文字方塊 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0" name="文字方塊 144"/>
                <p:cNvSpPr txBox="1"/>
                <p:nvPr/>
              </p:nvSpPr>
              <p:spPr>
                <a:xfrm>
                  <a:off x="-76694" y="5114234"/>
                  <a:ext cx="3459858" cy="369332"/>
                </a:xfrm>
                <a:prstGeom prst="rect">
                  <a:avLst/>
                </a:prstGeom>
                <a:noFill/>
              </p:spPr>
              <p:txBody>
                <a:bodyPr wrap="none" lIns="0" tIns="0" rIns="0" bIns="0" rtlCol="0">
                  <a:spAutoFit/>
                </a:bodyPr>
                <a:lstStyle/>
                <a:p>
                  <a:r>
                    <a:rPr lang="en-US" altLang="zh-TW" sz="2400" b="0" dirty="0"/>
                    <a:t>      </a:t>
                  </a:r>
                  <a14:m>
                    <m:oMath xmlns:m="http://schemas.openxmlformats.org/officeDocument/2006/math">
                      <m:r>
                        <a:rPr lang="en-US" altLang="zh-TW" sz="2400" b="0" i="1" smtClean="0">
                          <a:latin typeface="Cambria Math" panose="02040503050406030204" pitchFamily="18" charset="0"/>
                        </a:rPr>
                        <m:t>=</m:t>
                      </m:r>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a14:m>
                  <a:endParaRPr lang="zh-TW" altLang="en-US" sz="2400" dirty="0"/>
                </a:p>
              </p:txBody>
            </p:sp>
          </mc:Choice>
          <mc:Fallback xmlns="">
            <p:sp>
              <p:nvSpPr>
                <p:cNvPr id="70" name="文字方塊 144"/>
                <p:cNvSpPr txBox="1">
                  <a:spLocks noRot="1" noChangeAspect="1" noMove="1" noResize="1" noEditPoints="1" noAdjustHandles="1" noChangeArrowheads="1" noChangeShapeType="1" noTextEdit="1"/>
                </p:cNvSpPr>
                <p:nvPr/>
              </p:nvSpPr>
              <p:spPr>
                <a:xfrm>
                  <a:off x="-76694" y="5114234"/>
                  <a:ext cx="3459858" cy="369332"/>
                </a:xfrm>
                <a:prstGeom prst="rect">
                  <a:avLst/>
                </a:prstGeom>
                <a:blipFill>
                  <a:blip r:embed="rId9"/>
                  <a:stretch>
                    <a:fillRect/>
                  </a:stretch>
                </a:blipFill>
              </p:spPr>
              <p:txBody>
                <a:bodyPr/>
                <a:lstStyle/>
                <a:p>
                  <a:r>
                    <a:rPr lang="en-US">
                      <a:noFill/>
                    </a:rPr>
                    <a:t> </a:t>
                  </a:r>
                </a:p>
              </p:txBody>
            </p:sp>
          </mc:Fallback>
        </mc:AlternateContent>
      </p:grpSp>
      <p:sp>
        <p:nvSpPr>
          <p:cNvPr id="85" name="矩形 172"/>
          <p:cNvSpPr/>
          <p:nvPr/>
        </p:nvSpPr>
        <p:spPr>
          <a:xfrm>
            <a:off x="2881004" y="4255785"/>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cxnSp>
        <p:nvCxnSpPr>
          <p:cNvPr id="89" name="直線單箭頭接點 6"/>
          <p:cNvCxnSpPr>
            <a:endCxn id="62" idx="2"/>
          </p:cNvCxnSpPr>
          <p:nvPr/>
        </p:nvCxnSpPr>
        <p:spPr>
          <a:xfrm flipV="1">
            <a:off x="3133899" y="5974432"/>
            <a:ext cx="626868" cy="8110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矩形 88"/>
          <p:cNvSpPr/>
          <p:nvPr/>
        </p:nvSpPr>
        <p:spPr>
          <a:xfrm>
            <a:off x="2889361" y="641563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71" name="TextBox 70">
            <a:extLst>
              <a:ext uri="{FF2B5EF4-FFF2-40B4-BE49-F238E27FC236}">
                <a16:creationId xmlns:a16="http://schemas.microsoft.com/office/drawing/2014/main" id="{F3E347F8-3EFD-406D-9BC5-61608D794AA4}"/>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1628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2" grpId="0" animBg="1"/>
      <p:bldP spid="85" grpId="0" animBg="1"/>
      <p:bldP spid="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Multilayer NN, matrix calculations for all layers</a:t>
            </a:r>
          </a:p>
        </p:txBody>
      </p:sp>
      <p:sp>
        <p:nvSpPr>
          <p:cNvPr id="4" name="矩形 77"/>
          <p:cNvSpPr/>
          <p:nvPr/>
        </p:nvSpPr>
        <p:spPr>
          <a:xfrm>
            <a:off x="7180166" y="2768651"/>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73"/>
          <p:cNvSpPr/>
          <p:nvPr/>
        </p:nvSpPr>
        <p:spPr>
          <a:xfrm>
            <a:off x="3029726" y="2821069"/>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矩形 74"/>
          <p:cNvSpPr/>
          <p:nvPr/>
        </p:nvSpPr>
        <p:spPr>
          <a:xfrm>
            <a:off x="4355312" y="280472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 name="矩形 75"/>
          <p:cNvSpPr/>
          <p:nvPr/>
        </p:nvSpPr>
        <p:spPr>
          <a:xfrm>
            <a:off x="5766871" y="2821069"/>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76"/>
          <p:cNvSpPr/>
          <p:nvPr/>
        </p:nvSpPr>
        <p:spPr>
          <a:xfrm>
            <a:off x="1846623" y="2848710"/>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9" name="直線單箭頭接點 92"/>
          <p:cNvCxnSpPr/>
          <p:nvPr/>
        </p:nvCxnSpPr>
        <p:spPr>
          <a:xfrm>
            <a:off x="6153678" y="3869489"/>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3"/>
          <p:cNvCxnSpPr/>
          <p:nvPr/>
        </p:nvCxnSpPr>
        <p:spPr>
          <a:xfrm>
            <a:off x="6262994" y="5115379"/>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94"/>
          <p:cNvCxnSpPr/>
          <p:nvPr/>
        </p:nvCxnSpPr>
        <p:spPr>
          <a:xfrm>
            <a:off x="6129794" y="3090686"/>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95"/>
          <p:cNvSpPr/>
          <p:nvPr/>
        </p:nvSpPr>
        <p:spPr>
          <a:xfrm>
            <a:off x="1915011" y="356640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矩形 96"/>
          <p:cNvSpPr/>
          <p:nvPr/>
        </p:nvSpPr>
        <p:spPr>
          <a:xfrm>
            <a:off x="1920829" y="299607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ext uri="{D42A27DB-BD31-4B8C-83A1-F6EECF244321}">
                <p14:modId xmlns:p14="http://schemas.microsoft.com/office/powerpoint/2010/main" val="2210330440"/>
              </p:ext>
            </p:extLst>
          </p:nvPr>
        </p:nvGraphicFramePr>
        <p:xfrm>
          <a:off x="1933528" y="2900824"/>
          <a:ext cx="325438" cy="461962"/>
        </p:xfrm>
        <a:graphic>
          <a:graphicData uri="http://schemas.openxmlformats.org/presentationml/2006/ole">
            <mc:AlternateContent xmlns:mc="http://schemas.openxmlformats.org/markup-compatibility/2006">
              <mc:Choice xmlns:v="urn:schemas-microsoft-com:vml" Requires="v">
                <p:oleObj spid="_x0000_s33165" name="方程式" r:id="rId3" imgW="152280" imgH="215640" progId="Equation.3">
                  <p:embed/>
                </p:oleObj>
              </mc:Choice>
              <mc:Fallback>
                <p:oleObj name="方程式" r:id="rId3" imgW="152280" imgH="215640" progId="Equation.3">
                  <p:embed/>
                  <p:pic>
                    <p:nvPicPr>
                      <p:cNvPr id="14" name="Object 12"/>
                      <p:cNvPicPr>
                        <a:picLocks noChangeAspect="1" noChangeArrowheads="1"/>
                      </p:cNvPicPr>
                      <p:nvPr/>
                    </p:nvPicPr>
                    <p:blipFill>
                      <a:blip r:embed="rId4"/>
                      <a:srcRect/>
                      <a:stretch>
                        <a:fillRect/>
                      </a:stretch>
                    </p:blipFill>
                    <p:spPr bwMode="auto">
                      <a:xfrm>
                        <a:off x="1933528" y="2900824"/>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528816398"/>
              </p:ext>
            </p:extLst>
          </p:nvPr>
        </p:nvGraphicFramePr>
        <p:xfrm>
          <a:off x="1938824" y="3483553"/>
          <a:ext cx="352425" cy="461963"/>
        </p:xfrm>
        <a:graphic>
          <a:graphicData uri="http://schemas.openxmlformats.org/presentationml/2006/ole">
            <mc:AlternateContent xmlns:mc="http://schemas.openxmlformats.org/markup-compatibility/2006">
              <mc:Choice xmlns:v="urn:schemas-microsoft-com:vml" Requires="v">
                <p:oleObj spid="_x0000_s33166" name="方程式" r:id="rId5" imgW="164880" imgH="215640" progId="Equation.3">
                  <p:embed/>
                </p:oleObj>
              </mc:Choice>
              <mc:Fallback>
                <p:oleObj name="方程式" r:id="rId5" imgW="164880" imgH="215640" progId="Equation.3">
                  <p:embed/>
                  <p:pic>
                    <p:nvPicPr>
                      <p:cNvPr id="15" name="Object 12"/>
                      <p:cNvPicPr>
                        <a:picLocks noChangeAspect="1" noChangeArrowheads="1"/>
                      </p:cNvPicPr>
                      <p:nvPr/>
                    </p:nvPicPr>
                    <p:blipFill>
                      <a:blip r:embed="rId6"/>
                      <a:srcRect/>
                      <a:stretch>
                        <a:fillRect/>
                      </a:stretch>
                    </p:blipFill>
                    <p:spPr bwMode="auto">
                      <a:xfrm>
                        <a:off x="1938824" y="3483553"/>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橢圓 99"/>
          <p:cNvSpPr/>
          <p:nvPr/>
        </p:nvSpPr>
        <p:spPr>
          <a:xfrm>
            <a:off x="3126836" y="2832071"/>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7" name="橢圓 100"/>
          <p:cNvSpPr/>
          <p:nvPr/>
        </p:nvSpPr>
        <p:spPr>
          <a:xfrm>
            <a:off x="3129178" y="3610641"/>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8" name="橢圓 101"/>
          <p:cNvSpPr/>
          <p:nvPr/>
        </p:nvSpPr>
        <p:spPr>
          <a:xfrm>
            <a:off x="3117545" y="483865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文字方塊 102"/>
          <p:cNvSpPr txBox="1"/>
          <p:nvPr/>
        </p:nvSpPr>
        <p:spPr>
          <a:xfrm rot="5400000">
            <a:off x="3114798" y="426094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矩形 103"/>
          <p:cNvSpPr/>
          <p:nvPr/>
        </p:nvSpPr>
        <p:spPr>
          <a:xfrm>
            <a:off x="1924536" y="496416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1" name="Object 12"/>
          <p:cNvGraphicFramePr>
            <a:graphicFrameLocks noChangeAspect="1"/>
          </p:cNvGraphicFramePr>
          <p:nvPr>
            <p:extLst>
              <p:ext uri="{D42A27DB-BD31-4B8C-83A1-F6EECF244321}">
                <p14:modId xmlns:p14="http://schemas.microsoft.com/office/powerpoint/2010/main" val="797431583"/>
              </p:ext>
            </p:extLst>
          </p:nvPr>
        </p:nvGraphicFramePr>
        <p:xfrm>
          <a:off x="1921420" y="4867906"/>
          <a:ext cx="407988" cy="488950"/>
        </p:xfrm>
        <a:graphic>
          <a:graphicData uri="http://schemas.openxmlformats.org/presentationml/2006/ole">
            <mc:AlternateContent xmlns:mc="http://schemas.openxmlformats.org/markup-compatibility/2006">
              <mc:Choice xmlns:v="urn:schemas-microsoft-com:vml" Requires="v">
                <p:oleObj spid="_x0000_s33167" name="方程式" r:id="rId7" imgW="190440" imgH="228600" progId="Equation.3">
                  <p:embed/>
                </p:oleObj>
              </mc:Choice>
              <mc:Fallback>
                <p:oleObj name="方程式" r:id="rId7" imgW="190440" imgH="228600" progId="Equation.3">
                  <p:embed/>
                  <p:pic>
                    <p:nvPicPr>
                      <p:cNvPr id="21" name="Object 12"/>
                      <p:cNvPicPr>
                        <a:picLocks noChangeAspect="1" noChangeArrowheads="1"/>
                      </p:cNvPicPr>
                      <p:nvPr/>
                    </p:nvPicPr>
                    <p:blipFill>
                      <a:blip r:embed="rId8"/>
                      <a:srcRect/>
                      <a:stretch>
                        <a:fillRect/>
                      </a:stretch>
                    </p:blipFill>
                    <p:spPr bwMode="auto">
                      <a:xfrm>
                        <a:off x="1921420" y="4867906"/>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文字方塊 105"/>
          <p:cNvSpPr txBox="1"/>
          <p:nvPr/>
        </p:nvSpPr>
        <p:spPr>
          <a:xfrm rot="5400000">
            <a:off x="1800468" y="424910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橢圓 106"/>
          <p:cNvSpPr/>
          <p:nvPr/>
        </p:nvSpPr>
        <p:spPr>
          <a:xfrm>
            <a:off x="4442398" y="2832071"/>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4" name="橢圓 107"/>
          <p:cNvSpPr/>
          <p:nvPr/>
        </p:nvSpPr>
        <p:spPr>
          <a:xfrm>
            <a:off x="4444740" y="3610641"/>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5" name="橢圓 108"/>
          <p:cNvSpPr/>
          <p:nvPr/>
        </p:nvSpPr>
        <p:spPr>
          <a:xfrm>
            <a:off x="4433107" y="483865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文字方塊 109"/>
          <p:cNvSpPr txBox="1"/>
          <p:nvPr/>
        </p:nvSpPr>
        <p:spPr>
          <a:xfrm rot="5400000">
            <a:off x="4430360" y="426094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7" name="橢圓 110"/>
          <p:cNvSpPr/>
          <p:nvPr/>
        </p:nvSpPr>
        <p:spPr>
          <a:xfrm>
            <a:off x="5842715" y="281296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8" name="橢圓 111"/>
          <p:cNvSpPr/>
          <p:nvPr/>
        </p:nvSpPr>
        <p:spPr>
          <a:xfrm>
            <a:off x="5845057" y="3572872"/>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9" name="橢圓 112"/>
          <p:cNvSpPr/>
          <p:nvPr/>
        </p:nvSpPr>
        <p:spPr>
          <a:xfrm>
            <a:off x="5852085" y="481954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文字方塊 113"/>
          <p:cNvSpPr txBox="1"/>
          <p:nvPr/>
        </p:nvSpPr>
        <p:spPr>
          <a:xfrm rot="5400000">
            <a:off x="5849338" y="423867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1" name="文字方塊 114"/>
          <p:cNvSpPr txBox="1"/>
          <p:nvPr/>
        </p:nvSpPr>
        <p:spPr>
          <a:xfrm>
            <a:off x="5014443" y="277348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文字方塊 115"/>
          <p:cNvSpPr txBox="1"/>
          <p:nvPr/>
        </p:nvSpPr>
        <p:spPr>
          <a:xfrm>
            <a:off x="5032066" y="355898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116"/>
          <p:cNvSpPr txBox="1"/>
          <p:nvPr/>
        </p:nvSpPr>
        <p:spPr>
          <a:xfrm>
            <a:off x="5044246" y="481527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4" name="直線單箭頭接點 117"/>
          <p:cNvCxnSpPr>
            <a:stCxn id="16" idx="6"/>
            <a:endCxn id="23" idx="2"/>
          </p:cNvCxnSpPr>
          <p:nvPr/>
        </p:nvCxnSpPr>
        <p:spPr>
          <a:xfrm>
            <a:off x="3700994" y="3119150"/>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118"/>
          <p:cNvCxnSpPr/>
          <p:nvPr/>
        </p:nvCxnSpPr>
        <p:spPr>
          <a:xfrm>
            <a:off x="3700994" y="391090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119"/>
          <p:cNvCxnSpPr/>
          <p:nvPr/>
        </p:nvCxnSpPr>
        <p:spPr>
          <a:xfrm>
            <a:off x="3691703" y="5132871"/>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20"/>
          <p:cNvCxnSpPr>
            <a:stCxn id="17" idx="6"/>
            <a:endCxn id="23" idx="2"/>
          </p:cNvCxnSpPr>
          <p:nvPr/>
        </p:nvCxnSpPr>
        <p:spPr>
          <a:xfrm flipV="1">
            <a:off x="3703336" y="3119150"/>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21"/>
          <p:cNvCxnSpPr>
            <a:stCxn id="16" idx="6"/>
            <a:endCxn id="24" idx="2"/>
          </p:cNvCxnSpPr>
          <p:nvPr/>
        </p:nvCxnSpPr>
        <p:spPr>
          <a:xfrm>
            <a:off x="3700994" y="3119150"/>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2"/>
          <p:cNvCxnSpPr>
            <a:stCxn id="16" idx="6"/>
            <a:endCxn id="25" idx="2"/>
          </p:cNvCxnSpPr>
          <p:nvPr/>
        </p:nvCxnSpPr>
        <p:spPr>
          <a:xfrm>
            <a:off x="3700994" y="3119150"/>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3"/>
          <p:cNvCxnSpPr>
            <a:stCxn id="17" idx="6"/>
            <a:endCxn id="25" idx="2"/>
          </p:cNvCxnSpPr>
          <p:nvPr/>
        </p:nvCxnSpPr>
        <p:spPr>
          <a:xfrm>
            <a:off x="3703336" y="3897720"/>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4"/>
          <p:cNvCxnSpPr>
            <a:stCxn id="18" idx="6"/>
            <a:endCxn id="23" idx="2"/>
          </p:cNvCxnSpPr>
          <p:nvPr/>
        </p:nvCxnSpPr>
        <p:spPr>
          <a:xfrm flipV="1">
            <a:off x="3691703" y="3119150"/>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5"/>
          <p:cNvCxnSpPr>
            <a:stCxn id="18" idx="6"/>
            <a:endCxn id="24" idx="2"/>
          </p:cNvCxnSpPr>
          <p:nvPr/>
        </p:nvCxnSpPr>
        <p:spPr>
          <a:xfrm flipV="1">
            <a:off x="3691703" y="3897720"/>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6"/>
          <p:cNvCxnSpPr>
            <a:endCxn id="16" idx="2"/>
          </p:cNvCxnSpPr>
          <p:nvPr/>
        </p:nvCxnSpPr>
        <p:spPr>
          <a:xfrm flipV="1">
            <a:off x="2267436" y="3119150"/>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7"/>
          <p:cNvCxnSpPr>
            <a:stCxn id="13" idx="3"/>
            <a:endCxn id="17" idx="2"/>
          </p:cNvCxnSpPr>
          <p:nvPr/>
        </p:nvCxnSpPr>
        <p:spPr>
          <a:xfrm>
            <a:off x="2263729" y="3167524"/>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8"/>
          <p:cNvCxnSpPr>
            <a:stCxn id="13" idx="3"/>
            <a:endCxn id="18" idx="2"/>
          </p:cNvCxnSpPr>
          <p:nvPr/>
        </p:nvCxnSpPr>
        <p:spPr>
          <a:xfrm>
            <a:off x="2263729" y="3167524"/>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9"/>
          <p:cNvCxnSpPr>
            <a:stCxn id="15" idx="3"/>
            <a:endCxn id="16" idx="2"/>
          </p:cNvCxnSpPr>
          <p:nvPr/>
        </p:nvCxnSpPr>
        <p:spPr>
          <a:xfrm flipV="1">
            <a:off x="2291249" y="3119150"/>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30"/>
          <p:cNvCxnSpPr>
            <a:stCxn id="12" idx="3"/>
            <a:endCxn id="17" idx="2"/>
          </p:cNvCxnSpPr>
          <p:nvPr/>
        </p:nvCxnSpPr>
        <p:spPr>
          <a:xfrm>
            <a:off x="2257911" y="3737853"/>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31"/>
          <p:cNvCxnSpPr>
            <a:stCxn id="12" idx="3"/>
            <a:endCxn id="18" idx="2"/>
          </p:cNvCxnSpPr>
          <p:nvPr/>
        </p:nvCxnSpPr>
        <p:spPr>
          <a:xfrm>
            <a:off x="2257911" y="3737853"/>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2"/>
          <p:cNvCxnSpPr>
            <a:stCxn id="21" idx="3"/>
            <a:endCxn id="16" idx="2"/>
          </p:cNvCxnSpPr>
          <p:nvPr/>
        </p:nvCxnSpPr>
        <p:spPr>
          <a:xfrm flipV="1">
            <a:off x="2329408" y="3119150"/>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3"/>
          <p:cNvCxnSpPr>
            <a:stCxn id="21" idx="3"/>
            <a:endCxn id="17" idx="2"/>
          </p:cNvCxnSpPr>
          <p:nvPr/>
        </p:nvCxnSpPr>
        <p:spPr>
          <a:xfrm flipV="1">
            <a:off x="2303039" y="3897720"/>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4"/>
          <p:cNvCxnSpPr>
            <a:stCxn id="21" idx="3"/>
            <a:endCxn id="18" idx="2"/>
          </p:cNvCxnSpPr>
          <p:nvPr/>
        </p:nvCxnSpPr>
        <p:spPr>
          <a:xfrm>
            <a:off x="2303039" y="5112326"/>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135"/>
          <p:cNvSpPr txBox="1"/>
          <p:nvPr/>
        </p:nvSpPr>
        <p:spPr>
          <a:xfrm rot="5400000">
            <a:off x="7122356" y="426964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3" name="文字方塊 136"/>
          <p:cNvSpPr txBox="1"/>
          <p:nvPr/>
        </p:nvSpPr>
        <p:spPr>
          <a:xfrm>
            <a:off x="7191449" y="2750826"/>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4" name="文字方塊 137"/>
          <p:cNvSpPr txBox="1"/>
          <p:nvPr/>
        </p:nvSpPr>
        <p:spPr>
          <a:xfrm>
            <a:off x="7180166" y="3549046"/>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5" name="文字方塊 138"/>
          <p:cNvSpPr txBox="1"/>
          <p:nvPr/>
        </p:nvSpPr>
        <p:spPr>
          <a:xfrm>
            <a:off x="7180166" y="4815278"/>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56" name="矩形 69"/>
          <p:cNvSpPr/>
          <p:nvPr/>
        </p:nvSpPr>
        <p:spPr>
          <a:xfrm>
            <a:off x="2318544" y="3400338"/>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57" name="矩形 78"/>
          <p:cNvSpPr/>
          <p:nvPr/>
        </p:nvSpPr>
        <p:spPr>
          <a:xfrm>
            <a:off x="3706747" y="3408542"/>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58" name="矩形 79"/>
          <p:cNvSpPr/>
          <p:nvPr/>
        </p:nvSpPr>
        <p:spPr>
          <a:xfrm>
            <a:off x="5172752" y="340164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59" name="矩形 81"/>
          <p:cNvSpPr/>
          <p:nvPr/>
        </p:nvSpPr>
        <p:spPr>
          <a:xfrm>
            <a:off x="4322227" y="3741937"/>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60" name="矩形 82"/>
          <p:cNvSpPr/>
          <p:nvPr/>
        </p:nvSpPr>
        <p:spPr>
          <a:xfrm>
            <a:off x="5812126" y="3718430"/>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61" name="矩形 87"/>
          <p:cNvSpPr/>
          <p:nvPr/>
        </p:nvSpPr>
        <p:spPr>
          <a:xfrm>
            <a:off x="2230673" y="479558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2" name="矩形 88"/>
          <p:cNvSpPr/>
          <p:nvPr/>
        </p:nvSpPr>
        <p:spPr>
          <a:xfrm>
            <a:off x="3540087" y="479558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63" name="矩形 89"/>
          <p:cNvSpPr/>
          <p:nvPr/>
        </p:nvSpPr>
        <p:spPr>
          <a:xfrm>
            <a:off x="4875211" y="480932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2</a:t>
            </a:r>
            <a:endParaRPr lang="zh-TW" altLang="en-US" sz="2400" baseline="30000" dirty="0"/>
          </a:p>
        </p:txBody>
      </p:sp>
      <p:sp>
        <p:nvSpPr>
          <p:cNvPr id="64" name="矩形 91"/>
          <p:cNvSpPr/>
          <p:nvPr/>
        </p:nvSpPr>
        <p:spPr>
          <a:xfrm>
            <a:off x="6464825" y="4804267"/>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grpSp>
        <p:nvGrpSpPr>
          <p:cNvPr id="65" name="群組 3"/>
          <p:cNvGrpSpPr/>
          <p:nvPr/>
        </p:nvGrpSpPr>
        <p:grpSpPr>
          <a:xfrm>
            <a:off x="162373" y="5874636"/>
            <a:ext cx="3002489" cy="877076"/>
            <a:chOff x="522337" y="4911258"/>
            <a:chExt cx="3002489" cy="877076"/>
          </a:xfrm>
        </p:grpSpPr>
        <p:sp>
          <p:nvSpPr>
            <p:cNvPr id="66" name="矩形 70"/>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67" name="矩形 142"/>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68" name="矩形 143"/>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9" name="文字方塊 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0" name="文字方塊 144"/>
                <p:cNvSpPr txBox="1"/>
                <p:nvPr/>
              </p:nvSpPr>
              <p:spPr>
                <a:xfrm>
                  <a:off x="522337" y="5165130"/>
                  <a:ext cx="30024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45" name="文字方塊 144"/>
                <p:cNvSpPr txBox="1">
                  <a:spLocks noRot="1" noChangeAspect="1" noMove="1" noResize="1" noEditPoints="1" noAdjustHandles="1" noChangeArrowheads="1" noChangeShapeType="1" noTextEdit="1"/>
                </p:cNvSpPr>
                <p:nvPr/>
              </p:nvSpPr>
              <p:spPr>
                <a:xfrm>
                  <a:off x="522337" y="5165130"/>
                  <a:ext cx="3002489" cy="369332"/>
                </a:xfrm>
                <a:prstGeom prst="rect">
                  <a:avLst/>
                </a:prstGeom>
                <a:blipFill rotWithShape="0">
                  <a:blip r:embed="rId10"/>
                  <a:stretch>
                    <a:fillRect/>
                  </a:stretch>
                </a:blipFill>
              </p:spPr>
              <p:txBody>
                <a:bodyPr/>
                <a:lstStyle/>
                <a:p>
                  <a:r>
                    <a:rPr lang="zh-TW" altLang="en-US">
                      <a:noFill/>
                    </a:rPr>
                    <a:t> </a:t>
                  </a:r>
                </a:p>
              </p:txBody>
            </p:sp>
          </mc:Fallback>
        </mc:AlternateContent>
      </p:grpSp>
      <p:grpSp>
        <p:nvGrpSpPr>
          <p:cNvPr id="71" name="群組 158"/>
          <p:cNvGrpSpPr/>
          <p:nvPr/>
        </p:nvGrpSpPr>
        <p:grpSpPr>
          <a:xfrm>
            <a:off x="3164862" y="6245978"/>
            <a:ext cx="3002489" cy="877076"/>
            <a:chOff x="522337" y="4911258"/>
            <a:chExt cx="3002489" cy="877076"/>
          </a:xfrm>
        </p:grpSpPr>
        <p:sp>
          <p:nvSpPr>
            <p:cNvPr id="72" name="矩形 159"/>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73" name="矩形 160"/>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74" name="矩形 161"/>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75" name="文字方塊 16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6" name="文字方塊 163"/>
                <p:cNvSpPr txBox="1"/>
                <p:nvPr/>
              </p:nvSpPr>
              <p:spPr>
                <a:xfrm>
                  <a:off x="522337" y="5165130"/>
                  <a:ext cx="30024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64" name="文字方塊 163"/>
                <p:cNvSpPr txBox="1">
                  <a:spLocks noRot="1" noChangeAspect="1" noMove="1" noResize="1" noEditPoints="1" noAdjustHandles="1" noChangeArrowheads="1" noChangeShapeType="1" noTextEdit="1"/>
                </p:cNvSpPr>
                <p:nvPr/>
              </p:nvSpPr>
              <p:spPr>
                <a:xfrm>
                  <a:off x="522337" y="5165130"/>
                  <a:ext cx="3002489" cy="369332"/>
                </a:xfrm>
                <a:prstGeom prst="rect">
                  <a:avLst/>
                </a:prstGeom>
                <a:blipFill rotWithShape="0">
                  <a:blip r:embed="rId11"/>
                  <a:stretch>
                    <a:fillRect/>
                  </a:stretch>
                </a:blipFill>
              </p:spPr>
              <p:txBody>
                <a:bodyPr/>
                <a:lstStyle/>
                <a:p>
                  <a:r>
                    <a:rPr lang="zh-TW" altLang="en-US">
                      <a:noFill/>
                    </a:rPr>
                    <a:t> </a:t>
                  </a:r>
                </a:p>
              </p:txBody>
            </p:sp>
          </mc:Fallback>
        </mc:AlternateContent>
      </p:grpSp>
      <p:grpSp>
        <p:nvGrpSpPr>
          <p:cNvPr id="77" name="群組 164"/>
          <p:cNvGrpSpPr/>
          <p:nvPr/>
        </p:nvGrpSpPr>
        <p:grpSpPr>
          <a:xfrm>
            <a:off x="6003379" y="6694512"/>
            <a:ext cx="2867836" cy="877076"/>
            <a:chOff x="522337" y="4911258"/>
            <a:chExt cx="2867836" cy="877076"/>
          </a:xfrm>
        </p:grpSpPr>
        <p:sp>
          <p:nvSpPr>
            <p:cNvPr id="78" name="矩形 165"/>
            <p:cNvSpPr/>
            <p:nvPr/>
          </p:nvSpPr>
          <p:spPr>
            <a:xfrm>
              <a:off x="274351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79" name="矩形 166"/>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80" name="矩形 167"/>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baseline="30000" dirty="0"/>
            </a:p>
          </p:txBody>
        </p:sp>
        <p:sp>
          <p:nvSpPr>
            <p:cNvPr id="81" name="文字方塊 168"/>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82" name="文字方塊 169"/>
                <p:cNvSpPr txBox="1"/>
                <p:nvPr/>
              </p:nvSpPr>
              <p:spPr>
                <a:xfrm>
                  <a:off x="522337" y="5165130"/>
                  <a:ext cx="28678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70" name="文字方塊 169"/>
                <p:cNvSpPr txBox="1">
                  <a:spLocks noRot="1" noChangeAspect="1" noMove="1" noResize="1" noEditPoints="1" noAdjustHandles="1" noChangeArrowheads="1" noChangeShapeType="1" noTextEdit="1"/>
                </p:cNvSpPr>
                <p:nvPr/>
              </p:nvSpPr>
              <p:spPr>
                <a:xfrm>
                  <a:off x="522337" y="5165130"/>
                  <a:ext cx="2867836" cy="369332"/>
                </a:xfrm>
                <a:prstGeom prst="rect">
                  <a:avLst/>
                </a:prstGeom>
                <a:blipFill rotWithShape="0">
                  <a:blip r:embed="rId12"/>
                  <a:stretch>
                    <a:fillRect l="-1064"/>
                  </a:stretch>
                </a:blipFill>
              </p:spPr>
              <p:txBody>
                <a:bodyPr/>
                <a:lstStyle/>
                <a:p>
                  <a:r>
                    <a:rPr lang="zh-TW" altLang="en-US">
                      <a:noFill/>
                    </a:rPr>
                    <a:t> </a:t>
                  </a:r>
                </a:p>
              </p:txBody>
            </p:sp>
          </mc:Fallback>
        </mc:AlternateContent>
      </p:grpSp>
      <p:cxnSp>
        <p:nvCxnSpPr>
          <p:cNvPr id="83" name="直線單箭頭接點 6"/>
          <p:cNvCxnSpPr/>
          <p:nvPr/>
        </p:nvCxnSpPr>
        <p:spPr>
          <a:xfrm flipV="1">
            <a:off x="3029726" y="5681344"/>
            <a:ext cx="510361" cy="447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13"/>
          <p:cNvSpPr/>
          <p:nvPr/>
        </p:nvSpPr>
        <p:spPr>
          <a:xfrm>
            <a:off x="7306246" y="6895173"/>
            <a:ext cx="585417" cy="461665"/>
          </a:xfrm>
          <a:prstGeom prst="rect">
            <a:avLst/>
          </a:prstGeom>
        </p:spPr>
        <p:txBody>
          <a:bodyPr wrap="none">
            <a:spAutoFit/>
          </a:bodyPr>
          <a:lstStyle/>
          <a:p>
            <a:pPr algn="ctr"/>
            <a:r>
              <a:rPr lang="en-US" altLang="zh-TW" sz="2400" dirty="0"/>
              <a:t>a</a:t>
            </a:r>
            <a:r>
              <a:rPr lang="en-US" altLang="zh-TW" sz="2400" baseline="30000" dirty="0"/>
              <a:t>L-1</a:t>
            </a:r>
            <a:endParaRPr lang="zh-TW" altLang="en-US" sz="2400" baseline="30000" dirty="0"/>
          </a:p>
        </p:txBody>
      </p:sp>
      <p:sp>
        <p:nvSpPr>
          <p:cNvPr id="85" name="矩形 172"/>
          <p:cNvSpPr/>
          <p:nvPr/>
        </p:nvSpPr>
        <p:spPr>
          <a:xfrm>
            <a:off x="2922148" y="3742184"/>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86" name="手繪多邊形 23"/>
          <p:cNvSpPr/>
          <p:nvPr/>
        </p:nvSpPr>
        <p:spPr>
          <a:xfrm>
            <a:off x="5351489" y="5490874"/>
            <a:ext cx="882753" cy="1169232"/>
          </a:xfrm>
          <a:custGeom>
            <a:avLst/>
            <a:gdLst>
              <a:gd name="connsiteX0" fmla="*/ 749508 w 882753"/>
              <a:gd name="connsiteY0" fmla="*/ 1169232 h 1169232"/>
              <a:gd name="connsiteX1" fmla="*/ 824459 w 882753"/>
              <a:gd name="connsiteY1" fmla="*/ 779488 h 1169232"/>
              <a:gd name="connsiteX2" fmla="*/ 0 w 882753"/>
              <a:gd name="connsiteY2" fmla="*/ 0 h 1169232"/>
            </a:gdLst>
            <a:ahLst/>
            <a:cxnLst>
              <a:cxn ang="0">
                <a:pos x="connsiteX0" y="connsiteY0"/>
              </a:cxn>
              <a:cxn ang="0">
                <a:pos x="connsiteX1" y="connsiteY1"/>
              </a:cxn>
              <a:cxn ang="0">
                <a:pos x="connsiteX2" y="connsiteY2"/>
              </a:cxn>
            </a:cxnLst>
            <a:rect l="l" t="t" r="r" b="b"/>
            <a:pathLst>
              <a:path w="882753" h="1169232">
                <a:moveTo>
                  <a:pt x="749508" y="1169232"/>
                </a:moveTo>
                <a:cubicBezTo>
                  <a:pt x="849442" y="1071796"/>
                  <a:pt x="949377" y="974360"/>
                  <a:pt x="824459" y="779488"/>
                </a:cubicBezTo>
                <a:cubicBezTo>
                  <a:pt x="699541" y="584616"/>
                  <a:pt x="349770" y="292308"/>
                  <a:pt x="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手繪多邊形 24"/>
          <p:cNvSpPr/>
          <p:nvPr/>
        </p:nvSpPr>
        <p:spPr>
          <a:xfrm>
            <a:off x="6925456" y="5460893"/>
            <a:ext cx="2060059" cy="1641439"/>
          </a:xfrm>
          <a:custGeom>
            <a:avLst/>
            <a:gdLst>
              <a:gd name="connsiteX0" fmla="*/ 1933731 w 2027943"/>
              <a:gd name="connsiteY0" fmla="*/ 1783830 h 1783830"/>
              <a:gd name="connsiteX1" fmla="*/ 1993692 w 2027943"/>
              <a:gd name="connsiteY1" fmla="*/ 1319135 h 1783830"/>
              <a:gd name="connsiteX2" fmla="*/ 1469036 w 2027943"/>
              <a:gd name="connsiteY2" fmla="*/ 449705 h 1783830"/>
              <a:gd name="connsiteX3" fmla="*/ 0 w 2027943"/>
              <a:gd name="connsiteY3" fmla="*/ 0 h 1783830"/>
            </a:gdLst>
            <a:ahLst/>
            <a:cxnLst>
              <a:cxn ang="0">
                <a:pos x="connsiteX0" y="connsiteY0"/>
              </a:cxn>
              <a:cxn ang="0">
                <a:pos x="connsiteX1" y="connsiteY1"/>
              </a:cxn>
              <a:cxn ang="0">
                <a:pos x="connsiteX2" y="connsiteY2"/>
              </a:cxn>
              <a:cxn ang="0">
                <a:pos x="connsiteX3" y="connsiteY3"/>
              </a:cxn>
            </a:cxnLst>
            <a:rect l="l" t="t" r="r" b="b"/>
            <a:pathLst>
              <a:path w="2027943" h="1783830">
                <a:moveTo>
                  <a:pt x="1933731" y="1783830"/>
                </a:moveTo>
                <a:cubicBezTo>
                  <a:pt x="2002436" y="1662659"/>
                  <a:pt x="2071141" y="1541489"/>
                  <a:pt x="1993692" y="1319135"/>
                </a:cubicBezTo>
                <a:cubicBezTo>
                  <a:pt x="1916243" y="1096781"/>
                  <a:pt x="1801318" y="669561"/>
                  <a:pt x="1469036" y="449705"/>
                </a:cubicBezTo>
                <a:cubicBezTo>
                  <a:pt x="1136754" y="229849"/>
                  <a:pt x="568377" y="114924"/>
                  <a:pt x="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TextBox 87">
            <a:extLst>
              <a:ext uri="{FF2B5EF4-FFF2-40B4-BE49-F238E27FC236}">
                <a16:creationId xmlns:a16="http://schemas.microsoft.com/office/drawing/2014/main" id="{069E80EC-D69C-423E-9842-51F940979AD3}"/>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6386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84" grpId="0"/>
      <p:bldP spid="85" grpId="0" animBg="1"/>
      <p:bldP spid="86" grpId="0" animBg="1"/>
      <p:bldP spid="8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Multilayer NN, function </a:t>
                </a:r>
                <a:r>
                  <a:rPr lang="en-US" i="1" dirty="0"/>
                  <a:t>f</a:t>
                </a:r>
                <a:r>
                  <a:rPr lang="en-US" dirty="0"/>
                  <a:t> maps inputs </a:t>
                </a:r>
                <a:r>
                  <a:rPr lang="en-US" i="1" dirty="0"/>
                  <a:t>x</a:t>
                </a:r>
                <a:r>
                  <a:rPr lang="en-US" dirty="0"/>
                  <a:t> to outputs </a:t>
                </a:r>
                <a:r>
                  <a:rPr lang="en-US" i="1" dirty="0"/>
                  <a:t>y</a:t>
                </a:r>
                <a:r>
                  <a:rPr lang="en-US" dirty="0"/>
                  <a:t>, i.e.,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26" t="-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字方塊 172"/>
              <p:cNvSpPr txBox="1"/>
              <p:nvPr/>
            </p:nvSpPr>
            <p:spPr>
              <a:xfrm>
                <a:off x="1716832" y="6510152"/>
                <a:ext cx="839957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4" name="文字方塊 172"/>
              <p:cNvSpPr txBox="1">
                <a:spLocks noRot="1" noChangeAspect="1" noMove="1" noResize="1" noEditPoints="1" noAdjustHandles="1" noChangeArrowheads="1" noChangeShapeType="1" noTextEdit="1"/>
              </p:cNvSpPr>
              <p:nvPr/>
            </p:nvSpPr>
            <p:spPr>
              <a:xfrm>
                <a:off x="1716832" y="6510152"/>
                <a:ext cx="839957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152"/>
              <p:cNvSpPr txBox="1"/>
              <p:nvPr/>
            </p:nvSpPr>
            <p:spPr>
              <a:xfrm>
                <a:off x="3776068" y="6563797"/>
                <a:ext cx="51569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5" name="文字方塊 152"/>
              <p:cNvSpPr txBox="1">
                <a:spLocks noRot="1" noChangeAspect="1" noMove="1" noResize="1" noEditPoints="1" noAdjustHandles="1" noChangeArrowheads="1" noChangeShapeType="1" noTextEdit="1"/>
              </p:cNvSpPr>
              <p:nvPr/>
            </p:nvSpPr>
            <p:spPr>
              <a:xfrm>
                <a:off x="3776068" y="6563797"/>
                <a:ext cx="5156925" cy="369332"/>
              </a:xfrm>
              <a:prstGeom prst="rect">
                <a:avLst/>
              </a:prstGeom>
              <a:blipFill>
                <a:blip r:embed="rId6"/>
                <a:stretch>
                  <a:fillRect/>
                </a:stretch>
              </a:blipFill>
            </p:spPr>
            <p:txBody>
              <a:bodyPr/>
              <a:lstStyle/>
              <a:p>
                <a:r>
                  <a:rPr lang="en-US">
                    <a:noFill/>
                  </a:rPr>
                  <a:t> </a:t>
                </a:r>
              </a:p>
            </p:txBody>
          </p:sp>
        </mc:Fallback>
      </mc:AlternateContent>
      <p:sp>
        <p:nvSpPr>
          <p:cNvPr id="6" name="矩形 77"/>
          <p:cNvSpPr/>
          <p:nvPr/>
        </p:nvSpPr>
        <p:spPr>
          <a:xfrm>
            <a:off x="7180166" y="2823905"/>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 name="矩形 73"/>
          <p:cNvSpPr/>
          <p:nvPr/>
        </p:nvSpPr>
        <p:spPr>
          <a:xfrm>
            <a:off x="3029726" y="2876323"/>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74"/>
          <p:cNvSpPr/>
          <p:nvPr/>
        </p:nvSpPr>
        <p:spPr>
          <a:xfrm>
            <a:off x="4355312" y="2859976"/>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75"/>
          <p:cNvSpPr/>
          <p:nvPr/>
        </p:nvSpPr>
        <p:spPr>
          <a:xfrm>
            <a:off x="5766871" y="2876323"/>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0" name="矩形 76"/>
          <p:cNvSpPr/>
          <p:nvPr/>
        </p:nvSpPr>
        <p:spPr>
          <a:xfrm>
            <a:off x="1846623" y="2903964"/>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11" name="直線單箭頭接點 92"/>
          <p:cNvCxnSpPr/>
          <p:nvPr/>
        </p:nvCxnSpPr>
        <p:spPr>
          <a:xfrm>
            <a:off x="6153678" y="3924743"/>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93"/>
          <p:cNvCxnSpPr/>
          <p:nvPr/>
        </p:nvCxnSpPr>
        <p:spPr>
          <a:xfrm>
            <a:off x="6262994" y="5170633"/>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94"/>
          <p:cNvCxnSpPr/>
          <p:nvPr/>
        </p:nvCxnSpPr>
        <p:spPr>
          <a:xfrm>
            <a:off x="6129794" y="3145940"/>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95"/>
          <p:cNvSpPr/>
          <p:nvPr/>
        </p:nvSpPr>
        <p:spPr>
          <a:xfrm>
            <a:off x="1915011" y="362165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 name="矩形 96"/>
          <p:cNvSpPr/>
          <p:nvPr/>
        </p:nvSpPr>
        <p:spPr>
          <a:xfrm>
            <a:off x="1920829" y="305132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ext uri="{D42A27DB-BD31-4B8C-83A1-F6EECF244321}">
                <p14:modId xmlns:p14="http://schemas.microsoft.com/office/powerpoint/2010/main" val="3120248974"/>
              </p:ext>
            </p:extLst>
          </p:nvPr>
        </p:nvGraphicFramePr>
        <p:xfrm>
          <a:off x="1933528" y="2956078"/>
          <a:ext cx="325438" cy="461962"/>
        </p:xfrm>
        <a:graphic>
          <a:graphicData uri="http://schemas.openxmlformats.org/presentationml/2006/ole">
            <mc:AlternateContent xmlns:mc="http://schemas.openxmlformats.org/markup-compatibility/2006">
              <mc:Choice xmlns:v="urn:schemas-microsoft-com:vml" Requires="v">
                <p:oleObj spid="_x0000_s34189" name="方程式" r:id="rId7" imgW="152280" imgH="215640" progId="Equation.3">
                  <p:embed/>
                </p:oleObj>
              </mc:Choice>
              <mc:Fallback>
                <p:oleObj name="方程式" r:id="rId7" imgW="152280" imgH="215640" progId="Equation.3">
                  <p:embed/>
                  <p:pic>
                    <p:nvPicPr>
                      <p:cNvPr id="98" name="Object 12"/>
                      <p:cNvPicPr>
                        <a:picLocks noChangeAspect="1" noChangeArrowheads="1"/>
                      </p:cNvPicPr>
                      <p:nvPr/>
                    </p:nvPicPr>
                    <p:blipFill>
                      <a:blip r:embed="rId8"/>
                      <a:srcRect/>
                      <a:stretch>
                        <a:fillRect/>
                      </a:stretch>
                    </p:blipFill>
                    <p:spPr bwMode="auto">
                      <a:xfrm>
                        <a:off x="1933528" y="2956078"/>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1458443668"/>
              </p:ext>
            </p:extLst>
          </p:nvPr>
        </p:nvGraphicFramePr>
        <p:xfrm>
          <a:off x="1938824" y="3538807"/>
          <a:ext cx="352425" cy="461963"/>
        </p:xfrm>
        <a:graphic>
          <a:graphicData uri="http://schemas.openxmlformats.org/presentationml/2006/ole">
            <mc:AlternateContent xmlns:mc="http://schemas.openxmlformats.org/markup-compatibility/2006">
              <mc:Choice xmlns:v="urn:schemas-microsoft-com:vml" Requires="v">
                <p:oleObj spid="_x0000_s34190" name="方程式" r:id="rId9" imgW="164880" imgH="215640" progId="Equation.3">
                  <p:embed/>
                </p:oleObj>
              </mc:Choice>
              <mc:Fallback>
                <p:oleObj name="方程式" r:id="rId9" imgW="164880" imgH="215640" progId="Equation.3">
                  <p:embed/>
                  <p:pic>
                    <p:nvPicPr>
                      <p:cNvPr id="99" name="Object 12"/>
                      <p:cNvPicPr>
                        <a:picLocks noChangeAspect="1" noChangeArrowheads="1"/>
                      </p:cNvPicPr>
                      <p:nvPr/>
                    </p:nvPicPr>
                    <p:blipFill>
                      <a:blip r:embed="rId10"/>
                      <a:srcRect/>
                      <a:stretch>
                        <a:fillRect/>
                      </a:stretch>
                    </p:blipFill>
                    <p:spPr bwMode="auto">
                      <a:xfrm>
                        <a:off x="1938824" y="3538807"/>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橢圓 99"/>
          <p:cNvSpPr/>
          <p:nvPr/>
        </p:nvSpPr>
        <p:spPr>
          <a:xfrm>
            <a:off x="3126836" y="288732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橢圓 100"/>
          <p:cNvSpPr/>
          <p:nvPr/>
        </p:nvSpPr>
        <p:spPr>
          <a:xfrm>
            <a:off x="3129178" y="366589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0" name="橢圓 101"/>
          <p:cNvSpPr/>
          <p:nvPr/>
        </p:nvSpPr>
        <p:spPr>
          <a:xfrm>
            <a:off x="3117545" y="4893907"/>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文字方塊 102"/>
          <p:cNvSpPr txBox="1"/>
          <p:nvPr/>
        </p:nvSpPr>
        <p:spPr>
          <a:xfrm rot="5400000">
            <a:off x="3114798" y="431620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矩形 103"/>
          <p:cNvSpPr/>
          <p:nvPr/>
        </p:nvSpPr>
        <p:spPr>
          <a:xfrm>
            <a:off x="1924536" y="501941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3" name="Object 12"/>
          <p:cNvGraphicFramePr>
            <a:graphicFrameLocks noChangeAspect="1"/>
          </p:cNvGraphicFramePr>
          <p:nvPr>
            <p:extLst>
              <p:ext uri="{D42A27DB-BD31-4B8C-83A1-F6EECF244321}">
                <p14:modId xmlns:p14="http://schemas.microsoft.com/office/powerpoint/2010/main" val="3441091407"/>
              </p:ext>
            </p:extLst>
          </p:nvPr>
        </p:nvGraphicFramePr>
        <p:xfrm>
          <a:off x="1921420" y="4923160"/>
          <a:ext cx="407988" cy="488950"/>
        </p:xfrm>
        <a:graphic>
          <a:graphicData uri="http://schemas.openxmlformats.org/presentationml/2006/ole">
            <mc:AlternateContent xmlns:mc="http://schemas.openxmlformats.org/markup-compatibility/2006">
              <mc:Choice xmlns:v="urn:schemas-microsoft-com:vml" Requires="v">
                <p:oleObj spid="_x0000_s34191" name="方程式" r:id="rId11" imgW="190440" imgH="228600" progId="Equation.3">
                  <p:embed/>
                </p:oleObj>
              </mc:Choice>
              <mc:Fallback>
                <p:oleObj name="方程式" r:id="rId11" imgW="190440" imgH="228600" progId="Equation.3">
                  <p:embed/>
                  <p:pic>
                    <p:nvPicPr>
                      <p:cNvPr id="105" name="Object 12"/>
                      <p:cNvPicPr>
                        <a:picLocks noChangeAspect="1" noChangeArrowheads="1"/>
                      </p:cNvPicPr>
                      <p:nvPr/>
                    </p:nvPicPr>
                    <p:blipFill>
                      <a:blip r:embed="rId12"/>
                      <a:srcRect/>
                      <a:stretch>
                        <a:fillRect/>
                      </a:stretch>
                    </p:blipFill>
                    <p:spPr bwMode="auto">
                      <a:xfrm>
                        <a:off x="1921420" y="4923160"/>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文字方塊 105"/>
          <p:cNvSpPr txBox="1"/>
          <p:nvPr/>
        </p:nvSpPr>
        <p:spPr>
          <a:xfrm rot="5400000">
            <a:off x="1800468" y="430435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5" name="橢圓 106"/>
          <p:cNvSpPr/>
          <p:nvPr/>
        </p:nvSpPr>
        <p:spPr>
          <a:xfrm>
            <a:off x="4442398" y="288732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橢圓 107"/>
          <p:cNvSpPr/>
          <p:nvPr/>
        </p:nvSpPr>
        <p:spPr>
          <a:xfrm>
            <a:off x="4444740" y="366589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7" name="橢圓 108"/>
          <p:cNvSpPr/>
          <p:nvPr/>
        </p:nvSpPr>
        <p:spPr>
          <a:xfrm>
            <a:off x="4433107" y="4893907"/>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文字方塊 109"/>
          <p:cNvSpPr txBox="1"/>
          <p:nvPr/>
        </p:nvSpPr>
        <p:spPr>
          <a:xfrm rot="5400000">
            <a:off x="4430360" y="431620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9" name="橢圓 110"/>
          <p:cNvSpPr/>
          <p:nvPr/>
        </p:nvSpPr>
        <p:spPr>
          <a:xfrm>
            <a:off x="5842715" y="2868217"/>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橢圓 111"/>
          <p:cNvSpPr/>
          <p:nvPr/>
        </p:nvSpPr>
        <p:spPr>
          <a:xfrm>
            <a:off x="5845057" y="362812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1" name="橢圓 112"/>
          <p:cNvSpPr/>
          <p:nvPr/>
        </p:nvSpPr>
        <p:spPr>
          <a:xfrm>
            <a:off x="5852085" y="4874799"/>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2" name="文字方塊 113"/>
          <p:cNvSpPr txBox="1"/>
          <p:nvPr/>
        </p:nvSpPr>
        <p:spPr>
          <a:xfrm rot="5400000">
            <a:off x="5849338" y="429392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114"/>
          <p:cNvSpPr txBox="1"/>
          <p:nvPr/>
        </p:nvSpPr>
        <p:spPr>
          <a:xfrm>
            <a:off x="5014443" y="282874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4" name="文字方塊 115"/>
          <p:cNvSpPr txBox="1"/>
          <p:nvPr/>
        </p:nvSpPr>
        <p:spPr>
          <a:xfrm>
            <a:off x="5032066" y="361424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5" name="文字方塊 116"/>
          <p:cNvSpPr txBox="1"/>
          <p:nvPr/>
        </p:nvSpPr>
        <p:spPr>
          <a:xfrm>
            <a:off x="5044246" y="4870532"/>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6" name="直線單箭頭接點 117"/>
          <p:cNvCxnSpPr>
            <a:stCxn id="18" idx="6"/>
            <a:endCxn id="25" idx="2"/>
          </p:cNvCxnSpPr>
          <p:nvPr/>
        </p:nvCxnSpPr>
        <p:spPr>
          <a:xfrm>
            <a:off x="3700994" y="317440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18"/>
          <p:cNvCxnSpPr/>
          <p:nvPr/>
        </p:nvCxnSpPr>
        <p:spPr>
          <a:xfrm>
            <a:off x="3700994" y="396615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19"/>
          <p:cNvCxnSpPr/>
          <p:nvPr/>
        </p:nvCxnSpPr>
        <p:spPr>
          <a:xfrm>
            <a:off x="3691703" y="518812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0"/>
          <p:cNvCxnSpPr>
            <a:stCxn id="19" idx="6"/>
            <a:endCxn id="25" idx="2"/>
          </p:cNvCxnSpPr>
          <p:nvPr/>
        </p:nvCxnSpPr>
        <p:spPr>
          <a:xfrm flipV="1">
            <a:off x="3703336" y="3174404"/>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1"/>
          <p:cNvCxnSpPr>
            <a:stCxn id="18" idx="6"/>
            <a:endCxn id="26" idx="2"/>
          </p:cNvCxnSpPr>
          <p:nvPr/>
        </p:nvCxnSpPr>
        <p:spPr>
          <a:xfrm>
            <a:off x="3700994" y="3174404"/>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2"/>
          <p:cNvCxnSpPr>
            <a:stCxn id="18" idx="6"/>
            <a:endCxn id="27" idx="2"/>
          </p:cNvCxnSpPr>
          <p:nvPr/>
        </p:nvCxnSpPr>
        <p:spPr>
          <a:xfrm>
            <a:off x="3700994" y="3174404"/>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3"/>
          <p:cNvCxnSpPr>
            <a:stCxn id="19" idx="6"/>
            <a:endCxn id="27" idx="2"/>
          </p:cNvCxnSpPr>
          <p:nvPr/>
        </p:nvCxnSpPr>
        <p:spPr>
          <a:xfrm>
            <a:off x="3703336" y="3952974"/>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4"/>
          <p:cNvCxnSpPr>
            <a:stCxn id="20" idx="6"/>
            <a:endCxn id="25" idx="2"/>
          </p:cNvCxnSpPr>
          <p:nvPr/>
        </p:nvCxnSpPr>
        <p:spPr>
          <a:xfrm flipV="1">
            <a:off x="3691703" y="3174404"/>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5"/>
          <p:cNvCxnSpPr>
            <a:stCxn id="20" idx="6"/>
            <a:endCxn id="26" idx="2"/>
          </p:cNvCxnSpPr>
          <p:nvPr/>
        </p:nvCxnSpPr>
        <p:spPr>
          <a:xfrm flipV="1">
            <a:off x="3691703" y="3952974"/>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6"/>
          <p:cNvCxnSpPr>
            <a:endCxn id="18" idx="2"/>
          </p:cNvCxnSpPr>
          <p:nvPr/>
        </p:nvCxnSpPr>
        <p:spPr>
          <a:xfrm flipV="1">
            <a:off x="2267436" y="3174404"/>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7"/>
          <p:cNvCxnSpPr>
            <a:stCxn id="15" idx="3"/>
            <a:endCxn id="19" idx="2"/>
          </p:cNvCxnSpPr>
          <p:nvPr/>
        </p:nvCxnSpPr>
        <p:spPr>
          <a:xfrm>
            <a:off x="2263729" y="3222778"/>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28"/>
          <p:cNvCxnSpPr>
            <a:stCxn id="15" idx="3"/>
            <a:endCxn id="20" idx="2"/>
          </p:cNvCxnSpPr>
          <p:nvPr/>
        </p:nvCxnSpPr>
        <p:spPr>
          <a:xfrm>
            <a:off x="2263729" y="3222778"/>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29"/>
          <p:cNvCxnSpPr>
            <a:stCxn id="17" idx="3"/>
            <a:endCxn id="18" idx="2"/>
          </p:cNvCxnSpPr>
          <p:nvPr/>
        </p:nvCxnSpPr>
        <p:spPr>
          <a:xfrm flipV="1">
            <a:off x="2291249" y="3174404"/>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0"/>
          <p:cNvCxnSpPr>
            <a:stCxn id="14" idx="3"/>
            <a:endCxn id="19" idx="2"/>
          </p:cNvCxnSpPr>
          <p:nvPr/>
        </p:nvCxnSpPr>
        <p:spPr>
          <a:xfrm>
            <a:off x="2257911" y="3793107"/>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1"/>
          <p:cNvCxnSpPr>
            <a:stCxn id="14" idx="3"/>
            <a:endCxn id="20" idx="2"/>
          </p:cNvCxnSpPr>
          <p:nvPr/>
        </p:nvCxnSpPr>
        <p:spPr>
          <a:xfrm>
            <a:off x="2257911" y="3793107"/>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2"/>
          <p:cNvCxnSpPr>
            <a:stCxn id="23" idx="3"/>
            <a:endCxn id="18" idx="2"/>
          </p:cNvCxnSpPr>
          <p:nvPr/>
        </p:nvCxnSpPr>
        <p:spPr>
          <a:xfrm flipV="1">
            <a:off x="2329408" y="3174404"/>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133"/>
          <p:cNvCxnSpPr>
            <a:stCxn id="23" idx="3"/>
            <a:endCxn id="19" idx="2"/>
          </p:cNvCxnSpPr>
          <p:nvPr/>
        </p:nvCxnSpPr>
        <p:spPr>
          <a:xfrm flipV="1">
            <a:off x="2303039" y="3952974"/>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134"/>
          <p:cNvCxnSpPr>
            <a:stCxn id="23" idx="3"/>
            <a:endCxn id="20" idx="2"/>
          </p:cNvCxnSpPr>
          <p:nvPr/>
        </p:nvCxnSpPr>
        <p:spPr>
          <a:xfrm>
            <a:off x="2303039" y="5167580"/>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文字方塊 135"/>
          <p:cNvSpPr txBox="1"/>
          <p:nvPr/>
        </p:nvSpPr>
        <p:spPr>
          <a:xfrm rot="5400000">
            <a:off x="7122356" y="432490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5" name="文字方塊 136"/>
          <p:cNvSpPr txBox="1"/>
          <p:nvPr/>
        </p:nvSpPr>
        <p:spPr>
          <a:xfrm>
            <a:off x="7191449" y="2806080"/>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6" name="文字方塊 137"/>
          <p:cNvSpPr txBox="1"/>
          <p:nvPr/>
        </p:nvSpPr>
        <p:spPr>
          <a:xfrm>
            <a:off x="7180166" y="3604300"/>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7" name="文字方塊 138"/>
          <p:cNvSpPr txBox="1"/>
          <p:nvPr/>
        </p:nvSpPr>
        <p:spPr>
          <a:xfrm>
            <a:off x="7180166" y="4870532"/>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58" name="矩形 69"/>
          <p:cNvSpPr/>
          <p:nvPr/>
        </p:nvSpPr>
        <p:spPr>
          <a:xfrm>
            <a:off x="2318544" y="3455592"/>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59" name="矩形 78"/>
          <p:cNvSpPr/>
          <p:nvPr/>
        </p:nvSpPr>
        <p:spPr>
          <a:xfrm>
            <a:off x="3706747" y="3463796"/>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60" name="矩形 79"/>
          <p:cNvSpPr/>
          <p:nvPr/>
        </p:nvSpPr>
        <p:spPr>
          <a:xfrm>
            <a:off x="5172752" y="3456897"/>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61" name="矩形 81"/>
          <p:cNvSpPr/>
          <p:nvPr/>
        </p:nvSpPr>
        <p:spPr>
          <a:xfrm>
            <a:off x="4322227" y="379719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62" name="矩形 82"/>
          <p:cNvSpPr/>
          <p:nvPr/>
        </p:nvSpPr>
        <p:spPr>
          <a:xfrm>
            <a:off x="5812126" y="3773684"/>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63" name="矩形 87"/>
          <p:cNvSpPr/>
          <p:nvPr/>
        </p:nvSpPr>
        <p:spPr>
          <a:xfrm>
            <a:off x="2230673" y="485083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4" name="矩形 88"/>
          <p:cNvSpPr/>
          <p:nvPr/>
        </p:nvSpPr>
        <p:spPr>
          <a:xfrm>
            <a:off x="3540087" y="485083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65" name="矩形 89"/>
          <p:cNvSpPr/>
          <p:nvPr/>
        </p:nvSpPr>
        <p:spPr>
          <a:xfrm>
            <a:off x="4875211" y="486457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2</a:t>
            </a:r>
            <a:endParaRPr lang="zh-TW" altLang="en-US" sz="2400" baseline="30000" dirty="0"/>
          </a:p>
        </p:txBody>
      </p:sp>
      <p:sp>
        <p:nvSpPr>
          <p:cNvPr id="66" name="矩形 91"/>
          <p:cNvSpPr/>
          <p:nvPr/>
        </p:nvSpPr>
        <p:spPr>
          <a:xfrm>
            <a:off x="6464825" y="4859521"/>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sp>
        <p:nvSpPr>
          <p:cNvPr id="67" name="矩形 84"/>
          <p:cNvSpPr/>
          <p:nvPr/>
        </p:nvSpPr>
        <p:spPr>
          <a:xfrm>
            <a:off x="21204" y="625886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grpSp>
        <p:nvGrpSpPr>
          <p:cNvPr id="68" name="群組 5"/>
          <p:cNvGrpSpPr/>
          <p:nvPr/>
        </p:nvGrpSpPr>
        <p:grpSpPr>
          <a:xfrm>
            <a:off x="522706" y="6248266"/>
            <a:ext cx="1356653" cy="877076"/>
            <a:chOff x="3047770" y="5664328"/>
            <a:chExt cx="1356653" cy="877076"/>
          </a:xfrm>
        </p:grpSpPr>
        <mc:AlternateContent xmlns:mc="http://schemas.openxmlformats.org/markup-compatibility/2006" xmlns:a14="http://schemas.microsoft.com/office/drawing/2010/main">
          <mc:Choice Requires="a14">
            <p:sp>
              <p:nvSpPr>
                <p:cNvPr id="69" name="文字方塊 4"/>
                <p:cNvSpPr txBox="1"/>
                <p:nvPr/>
              </p:nvSpPr>
              <p:spPr>
                <a:xfrm>
                  <a:off x="3047770" y="5918200"/>
                  <a:ext cx="13566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69" name="文字方塊 4"/>
                <p:cNvSpPr txBox="1">
                  <a:spLocks noRot="1" noChangeAspect="1" noMove="1" noResize="1" noEditPoints="1" noAdjustHandles="1" noChangeArrowheads="1" noChangeShapeType="1" noTextEdit="1"/>
                </p:cNvSpPr>
                <p:nvPr/>
              </p:nvSpPr>
              <p:spPr>
                <a:xfrm>
                  <a:off x="3047770" y="5918200"/>
                  <a:ext cx="1356653" cy="369332"/>
                </a:xfrm>
                <a:prstGeom prst="rect">
                  <a:avLst/>
                </a:prstGeom>
                <a:blipFill>
                  <a:blip r:embed="rId13"/>
                  <a:stretch>
                    <a:fillRect l="-1802" b="-35000"/>
                  </a:stretch>
                </a:blipFill>
              </p:spPr>
              <p:txBody>
                <a:bodyPr/>
                <a:lstStyle/>
                <a:p>
                  <a:r>
                    <a:rPr lang="en-US">
                      <a:noFill/>
                    </a:rPr>
                    <a:t> </a:t>
                  </a:r>
                </a:p>
              </p:txBody>
            </p:sp>
          </mc:Fallback>
        </mc:AlternateContent>
        <p:sp>
          <p:nvSpPr>
            <p:cNvPr id="70" name="矩形 86"/>
            <p:cNvSpPr/>
            <p:nvPr/>
          </p:nvSpPr>
          <p:spPr>
            <a:xfrm>
              <a:off x="3728529" y="566432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grpSp>
      <p:sp>
        <p:nvSpPr>
          <p:cNvPr id="71" name="矩形 139"/>
          <p:cNvSpPr/>
          <p:nvPr/>
        </p:nvSpPr>
        <p:spPr>
          <a:xfrm>
            <a:off x="7182900" y="6252997"/>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72" name="矩形 140"/>
          <p:cNvSpPr/>
          <p:nvPr/>
        </p:nvSpPr>
        <p:spPr>
          <a:xfrm>
            <a:off x="5472447" y="629726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73" name="矩形 141"/>
          <p:cNvSpPr/>
          <p:nvPr/>
        </p:nvSpPr>
        <p:spPr>
          <a:xfrm>
            <a:off x="6351860" y="6273207"/>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74" name="文字方塊 145"/>
          <p:cNvSpPr txBox="1"/>
          <p:nvPr/>
        </p:nvSpPr>
        <p:spPr>
          <a:xfrm>
            <a:off x="6803843" y="6502138"/>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5" name="文字方塊 146"/>
              <p:cNvSpPr txBox="1"/>
              <p:nvPr/>
            </p:nvSpPr>
            <p:spPr>
              <a:xfrm>
                <a:off x="5070577" y="6550151"/>
                <a:ext cx="28678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75" name="文字方塊 146"/>
              <p:cNvSpPr txBox="1">
                <a:spLocks noRot="1" noChangeAspect="1" noMove="1" noResize="1" noEditPoints="1" noAdjustHandles="1" noChangeArrowheads="1" noChangeShapeType="1" noTextEdit="1"/>
              </p:cNvSpPr>
              <p:nvPr/>
            </p:nvSpPr>
            <p:spPr>
              <a:xfrm>
                <a:off x="5070577" y="6550151"/>
                <a:ext cx="2867836" cy="369332"/>
              </a:xfrm>
              <a:prstGeom prst="rect">
                <a:avLst/>
              </a:prstGeom>
              <a:blipFill>
                <a:blip r:embed="rId14"/>
                <a:stretch>
                  <a:fillRect/>
                </a:stretch>
              </a:blipFill>
            </p:spPr>
            <p:txBody>
              <a:bodyPr/>
              <a:lstStyle/>
              <a:p>
                <a:r>
                  <a:rPr lang="en-US">
                    <a:noFill/>
                  </a:rPr>
                  <a:t> </a:t>
                </a:r>
              </a:p>
            </p:txBody>
          </p:sp>
        </mc:Fallback>
      </mc:AlternateContent>
      <p:sp>
        <p:nvSpPr>
          <p:cNvPr id="76" name="矩形 148"/>
          <p:cNvSpPr/>
          <p:nvPr/>
        </p:nvSpPr>
        <p:spPr>
          <a:xfrm>
            <a:off x="8152135" y="6276128"/>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77" name="矩形 149"/>
          <p:cNvSpPr/>
          <p:nvPr/>
        </p:nvSpPr>
        <p:spPr>
          <a:xfrm>
            <a:off x="4237112" y="6275150"/>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78" name="文字方塊 151"/>
          <p:cNvSpPr txBox="1"/>
          <p:nvPr/>
        </p:nvSpPr>
        <p:spPr>
          <a:xfrm>
            <a:off x="7839605" y="6517630"/>
            <a:ext cx="377804"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79" name="矩形 154"/>
          <p:cNvSpPr/>
          <p:nvPr/>
        </p:nvSpPr>
        <p:spPr>
          <a:xfrm>
            <a:off x="9401271" y="6262464"/>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80" name="矩形 155"/>
          <p:cNvSpPr/>
          <p:nvPr/>
        </p:nvSpPr>
        <p:spPr>
          <a:xfrm>
            <a:off x="2493165" y="6267916"/>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81" name="文字方塊 157"/>
          <p:cNvSpPr txBox="1"/>
          <p:nvPr/>
        </p:nvSpPr>
        <p:spPr>
          <a:xfrm>
            <a:off x="9090716" y="6496721"/>
            <a:ext cx="360621"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82" name="文字方塊 7"/>
          <p:cNvSpPr txBox="1"/>
          <p:nvPr/>
        </p:nvSpPr>
        <p:spPr>
          <a:xfrm>
            <a:off x="3237816" y="6399376"/>
            <a:ext cx="719116"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83" name="矩形 173"/>
          <p:cNvSpPr/>
          <p:nvPr/>
        </p:nvSpPr>
        <p:spPr>
          <a:xfrm>
            <a:off x="2922148" y="3801496"/>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84" name="文字方塊 174"/>
          <p:cNvSpPr txBox="1"/>
          <p:nvPr/>
        </p:nvSpPr>
        <p:spPr>
          <a:xfrm>
            <a:off x="8609220" y="6389377"/>
            <a:ext cx="719116"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85" name="TextBox 84">
            <a:extLst>
              <a:ext uri="{FF2B5EF4-FFF2-40B4-BE49-F238E27FC236}">
                <a16:creationId xmlns:a16="http://schemas.microsoft.com/office/drawing/2014/main" id="{9F0549DE-DC3F-4126-A07F-C1FF2168A88C}"/>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04000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7" grpId="0" animBg="1"/>
      <p:bldP spid="71" grpId="0" animBg="1"/>
      <p:bldP spid="72" grpId="0" animBg="1"/>
      <p:bldP spid="73" grpId="0" animBg="1"/>
      <p:bldP spid="74" grpId="0"/>
      <p:bldP spid="75" grpId="0"/>
      <p:bldP spid="76" grpId="0" animBg="1"/>
      <p:bldP spid="77" grpId="0" animBg="1"/>
      <p:bldP spid="78" grpId="0"/>
      <p:bldP spid="79" grpId="0" animBg="1"/>
      <p:bldP spid="80" grpId="0" animBg="1"/>
      <p:bldP spid="81" grpId="0"/>
      <p:bldP spid="82" grpId="0"/>
      <p:bldP spid="8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Softmax</a:t>
            </a:r>
            <a:r>
              <a:rPr lang="en-US" altLang="zh-TW" dirty="0"/>
              <a:t> Layer</a:t>
            </a:r>
            <a:endParaRPr lang="en-US" dirty="0"/>
          </a:p>
        </p:txBody>
      </p:sp>
      <p:sp>
        <p:nvSpPr>
          <p:cNvPr id="3" name="Content Placeholder 2"/>
          <p:cNvSpPr>
            <a:spLocks noGrp="1"/>
          </p:cNvSpPr>
          <p:nvPr>
            <p:ph idx="1"/>
          </p:nvPr>
        </p:nvSpPr>
        <p:spPr/>
        <p:txBody>
          <a:bodyPr/>
          <a:lstStyle/>
          <a:p>
            <a:r>
              <a:rPr lang="en-US" altLang="zh-TW" dirty="0"/>
              <a:t>In multi-class classification tasks, the output layer is typically a </a:t>
            </a:r>
            <a:r>
              <a:rPr lang="en-US" altLang="zh-TW" b="1" i="1" dirty="0" err="1">
                <a:solidFill>
                  <a:srgbClr val="0070C0"/>
                </a:solidFill>
              </a:rPr>
              <a:t>softmax</a:t>
            </a:r>
            <a:r>
              <a:rPr lang="en-US" altLang="zh-TW" b="1" i="1" dirty="0">
                <a:solidFill>
                  <a:srgbClr val="0070C0"/>
                </a:solidFill>
              </a:rPr>
              <a:t> layer</a:t>
            </a:r>
          </a:p>
          <a:p>
            <a:pPr lvl="1"/>
            <a:r>
              <a:rPr lang="en-US" altLang="zh-TW" dirty="0"/>
              <a:t>If a regular hidden layer with sigmoid activations is used instead, the output of the NN may not be easy to interpret</a:t>
            </a:r>
          </a:p>
          <a:p>
            <a:pPr lvl="2"/>
            <a:r>
              <a:rPr lang="en-US" altLang="zh-TW" dirty="0"/>
              <a:t>Sigmoid activations can still be used for binary classification </a:t>
            </a:r>
          </a:p>
          <a:p>
            <a:pPr marL="0" indent="0">
              <a:buNone/>
            </a:pPr>
            <a:endParaRPr lang="zh-TW" altLang="en-US" dirty="0"/>
          </a:p>
          <a:p>
            <a:endParaRPr lang="zh-TW" altLang="en-US" dirty="0"/>
          </a:p>
          <a:p>
            <a:endParaRPr lang="en-US" dirty="0"/>
          </a:p>
        </p:txBody>
      </p:sp>
      <p:sp>
        <p:nvSpPr>
          <p:cNvPr id="4" name="文字方塊 3"/>
          <p:cNvSpPr txBox="1"/>
          <p:nvPr/>
        </p:nvSpPr>
        <p:spPr>
          <a:xfrm>
            <a:off x="2255592" y="4174232"/>
            <a:ext cx="4297125" cy="461665"/>
          </a:xfrm>
          <a:prstGeom prst="rect">
            <a:avLst/>
          </a:prstGeom>
          <a:noFill/>
        </p:spPr>
        <p:txBody>
          <a:bodyPr wrap="square" rtlCol="0">
            <a:spAutoFit/>
          </a:bodyPr>
          <a:lstStyle/>
          <a:p>
            <a:pPr algn="ctr"/>
            <a:r>
              <a:rPr lang="en-US" altLang="zh-TW" sz="2400" b="1" i="1" u="sng" dirty="0"/>
              <a:t>A Regular Hidden Layer</a:t>
            </a:r>
            <a:endParaRPr lang="zh-TW" altLang="en-US" sz="2400" b="1" i="1" u="sng" dirty="0"/>
          </a:p>
        </p:txBody>
      </p:sp>
      <p:cxnSp>
        <p:nvCxnSpPr>
          <p:cNvPr id="5" name="直線單箭頭接點 43"/>
          <p:cNvCxnSpPr/>
          <p:nvPr/>
        </p:nvCxnSpPr>
        <p:spPr>
          <a:xfrm flipV="1">
            <a:off x="4449754" y="5990162"/>
            <a:ext cx="121920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44"/>
          <p:cNvCxnSpPr/>
          <p:nvPr/>
        </p:nvCxnSpPr>
        <p:spPr>
          <a:xfrm>
            <a:off x="4449754" y="6876088"/>
            <a:ext cx="12192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45"/>
          <p:cNvCxnSpPr/>
          <p:nvPr/>
        </p:nvCxnSpPr>
        <p:spPr>
          <a:xfrm>
            <a:off x="4449754" y="5102183"/>
            <a:ext cx="12192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12"/>
          <p:cNvGraphicFramePr>
            <a:graphicFrameLocks noChangeAspect="1"/>
          </p:cNvGraphicFramePr>
          <p:nvPr>
            <p:extLst>
              <p:ext uri="{D42A27DB-BD31-4B8C-83A1-F6EECF244321}">
                <p14:modId xmlns:p14="http://schemas.microsoft.com/office/powerpoint/2010/main" val="1716291903"/>
              </p:ext>
            </p:extLst>
          </p:nvPr>
        </p:nvGraphicFramePr>
        <p:xfrm>
          <a:off x="5768627" y="4802205"/>
          <a:ext cx="1382713" cy="487363"/>
        </p:xfrm>
        <a:graphic>
          <a:graphicData uri="http://schemas.openxmlformats.org/presentationml/2006/ole">
            <mc:AlternateContent xmlns:mc="http://schemas.openxmlformats.org/markup-compatibility/2006">
              <mc:Choice xmlns:v="urn:schemas-microsoft-com:vml" Requires="v">
                <p:oleObj spid="_x0000_s48282" name="方程式" r:id="rId3" imgW="647640" imgH="228600" progId="Equation.3">
                  <p:embed/>
                </p:oleObj>
              </mc:Choice>
              <mc:Fallback>
                <p:oleObj name="方程式" r:id="rId3" imgW="647640" imgH="228600" progId="Equation.3">
                  <p:embed/>
                  <p:pic>
                    <p:nvPicPr>
                      <p:cNvPr id="47" name="Object 12"/>
                      <p:cNvPicPr>
                        <a:picLocks noChangeAspect="1" noChangeArrowheads="1"/>
                      </p:cNvPicPr>
                      <p:nvPr/>
                    </p:nvPicPr>
                    <p:blipFill>
                      <a:blip r:embed="rId4"/>
                      <a:srcRect/>
                      <a:stretch>
                        <a:fillRect/>
                      </a:stretch>
                    </p:blipFill>
                    <p:spPr bwMode="auto">
                      <a:xfrm>
                        <a:off x="5768627" y="4802205"/>
                        <a:ext cx="1382713" cy="487363"/>
                      </a:xfrm>
                      <a:prstGeom prst="rect">
                        <a:avLst/>
                      </a:prstGeom>
                      <a:noFill/>
                    </p:spPr>
                  </p:pic>
                </p:oleObj>
              </mc:Fallback>
            </mc:AlternateContent>
          </a:graphicData>
        </a:graphic>
      </p:graphicFrame>
      <p:graphicFrame>
        <p:nvGraphicFramePr>
          <p:cNvPr id="9" name="Object 12"/>
          <p:cNvGraphicFramePr>
            <a:graphicFrameLocks noChangeAspect="1"/>
          </p:cNvGraphicFramePr>
          <p:nvPr>
            <p:extLst>
              <p:ext uri="{D42A27DB-BD31-4B8C-83A1-F6EECF244321}">
                <p14:modId xmlns:p14="http://schemas.microsoft.com/office/powerpoint/2010/main" val="3182335622"/>
              </p:ext>
            </p:extLst>
          </p:nvPr>
        </p:nvGraphicFramePr>
        <p:xfrm>
          <a:off x="5752752" y="5738830"/>
          <a:ext cx="1436688" cy="487363"/>
        </p:xfrm>
        <a:graphic>
          <a:graphicData uri="http://schemas.openxmlformats.org/presentationml/2006/ole">
            <mc:AlternateContent xmlns:mc="http://schemas.openxmlformats.org/markup-compatibility/2006">
              <mc:Choice xmlns:v="urn:schemas-microsoft-com:vml" Requires="v">
                <p:oleObj spid="_x0000_s48283" name="方程式" r:id="rId5" imgW="672840" imgH="228600" progId="Equation.3">
                  <p:embed/>
                </p:oleObj>
              </mc:Choice>
              <mc:Fallback>
                <p:oleObj name="方程式" r:id="rId5" imgW="672840" imgH="228600" progId="Equation.3">
                  <p:embed/>
                  <p:pic>
                    <p:nvPicPr>
                      <p:cNvPr id="48" name="Object 12"/>
                      <p:cNvPicPr>
                        <a:picLocks noChangeAspect="1" noChangeArrowheads="1"/>
                      </p:cNvPicPr>
                      <p:nvPr/>
                    </p:nvPicPr>
                    <p:blipFill>
                      <a:blip r:embed="rId6"/>
                      <a:srcRect/>
                      <a:stretch>
                        <a:fillRect/>
                      </a:stretch>
                    </p:blipFill>
                    <p:spPr bwMode="auto">
                      <a:xfrm>
                        <a:off x="5752752" y="5738830"/>
                        <a:ext cx="1436688"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2"/>
          <p:cNvGraphicFramePr>
            <a:graphicFrameLocks noChangeAspect="1"/>
          </p:cNvGraphicFramePr>
          <p:nvPr>
            <p:extLst>
              <p:ext uri="{D42A27DB-BD31-4B8C-83A1-F6EECF244321}">
                <p14:modId xmlns:p14="http://schemas.microsoft.com/office/powerpoint/2010/main" val="3368879640"/>
              </p:ext>
            </p:extLst>
          </p:nvPr>
        </p:nvGraphicFramePr>
        <p:xfrm>
          <a:off x="5767040" y="6605605"/>
          <a:ext cx="1409700" cy="514350"/>
        </p:xfrm>
        <a:graphic>
          <a:graphicData uri="http://schemas.openxmlformats.org/presentationml/2006/ole">
            <mc:AlternateContent xmlns:mc="http://schemas.openxmlformats.org/markup-compatibility/2006">
              <mc:Choice xmlns:v="urn:schemas-microsoft-com:vml" Requires="v">
                <p:oleObj spid="_x0000_s48284" name="方程式" r:id="rId7" imgW="660240" imgH="241200" progId="Equation.3">
                  <p:embed/>
                </p:oleObj>
              </mc:Choice>
              <mc:Fallback>
                <p:oleObj name="方程式" r:id="rId7" imgW="660240" imgH="241200" progId="Equation.3">
                  <p:embed/>
                  <p:pic>
                    <p:nvPicPr>
                      <p:cNvPr id="49" name="Object 12"/>
                      <p:cNvPicPr>
                        <a:picLocks noChangeAspect="1" noChangeArrowheads="1"/>
                      </p:cNvPicPr>
                      <p:nvPr/>
                    </p:nvPicPr>
                    <p:blipFill>
                      <a:blip r:embed="rId8"/>
                      <a:srcRect/>
                      <a:stretch>
                        <a:fillRect/>
                      </a:stretch>
                    </p:blipFill>
                    <p:spPr bwMode="auto">
                      <a:xfrm>
                        <a:off x="5767040" y="6605605"/>
                        <a:ext cx="14097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直線單箭頭接點 49"/>
          <p:cNvCxnSpPr/>
          <p:nvPr/>
        </p:nvCxnSpPr>
        <p:spPr>
          <a:xfrm>
            <a:off x="3225237" y="5996835"/>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50"/>
          <p:cNvCxnSpPr/>
          <p:nvPr/>
        </p:nvCxnSpPr>
        <p:spPr>
          <a:xfrm>
            <a:off x="3225237" y="6882761"/>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51"/>
          <p:cNvCxnSpPr/>
          <p:nvPr/>
        </p:nvCxnSpPr>
        <p:spPr>
          <a:xfrm>
            <a:off x="3225237" y="5108856"/>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橢圓 52"/>
          <p:cNvSpPr/>
          <p:nvPr/>
        </p:nvSpPr>
        <p:spPr>
          <a:xfrm>
            <a:off x="3859330" y="4811313"/>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5" name="橢圓 53"/>
          <p:cNvSpPr/>
          <p:nvPr/>
        </p:nvSpPr>
        <p:spPr>
          <a:xfrm>
            <a:off x="3859330" y="5699292"/>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6" name="橢圓 54"/>
          <p:cNvSpPr/>
          <p:nvPr/>
        </p:nvSpPr>
        <p:spPr>
          <a:xfrm>
            <a:off x="3859330" y="6585218"/>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aphicFrame>
        <p:nvGraphicFramePr>
          <p:cNvPr id="17" name="Object 12"/>
          <p:cNvGraphicFramePr>
            <a:graphicFrameLocks noChangeAspect="1"/>
          </p:cNvGraphicFramePr>
          <p:nvPr>
            <p:extLst>
              <p:ext uri="{D42A27DB-BD31-4B8C-83A1-F6EECF244321}">
                <p14:modId xmlns:p14="http://schemas.microsoft.com/office/powerpoint/2010/main" val="3110655915"/>
              </p:ext>
            </p:extLst>
          </p:nvPr>
        </p:nvGraphicFramePr>
        <p:xfrm>
          <a:off x="2900015" y="4849830"/>
          <a:ext cx="352425" cy="487363"/>
        </p:xfrm>
        <a:graphic>
          <a:graphicData uri="http://schemas.openxmlformats.org/presentationml/2006/ole">
            <mc:AlternateContent xmlns:mc="http://schemas.openxmlformats.org/markup-compatibility/2006">
              <mc:Choice xmlns:v="urn:schemas-microsoft-com:vml" Requires="v">
                <p:oleObj spid="_x0000_s48285" name="方程式" r:id="rId9" imgW="164880" imgH="228600" progId="Equation.3">
                  <p:embed/>
                </p:oleObj>
              </mc:Choice>
              <mc:Fallback>
                <p:oleObj name="方程式" r:id="rId9" imgW="164880" imgH="228600" progId="Equation.3">
                  <p:embed/>
                  <p:pic>
                    <p:nvPicPr>
                      <p:cNvPr id="56" name="Object 12"/>
                      <p:cNvPicPr>
                        <a:picLocks noChangeAspect="1" noChangeArrowheads="1"/>
                      </p:cNvPicPr>
                      <p:nvPr/>
                    </p:nvPicPr>
                    <p:blipFill>
                      <a:blip r:embed="rId10"/>
                      <a:srcRect/>
                      <a:stretch>
                        <a:fillRect/>
                      </a:stretch>
                    </p:blipFill>
                    <p:spPr bwMode="auto">
                      <a:xfrm>
                        <a:off x="2900015" y="4849830"/>
                        <a:ext cx="35242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2"/>
          <p:cNvGraphicFramePr>
            <a:graphicFrameLocks noChangeAspect="1"/>
          </p:cNvGraphicFramePr>
          <p:nvPr>
            <p:extLst>
              <p:ext uri="{D42A27DB-BD31-4B8C-83A1-F6EECF244321}">
                <p14:modId xmlns:p14="http://schemas.microsoft.com/office/powerpoint/2010/main" val="565271867"/>
              </p:ext>
            </p:extLst>
          </p:nvPr>
        </p:nvGraphicFramePr>
        <p:xfrm>
          <a:off x="2865090" y="5737243"/>
          <a:ext cx="352425" cy="487362"/>
        </p:xfrm>
        <a:graphic>
          <a:graphicData uri="http://schemas.openxmlformats.org/presentationml/2006/ole">
            <mc:AlternateContent xmlns:mc="http://schemas.openxmlformats.org/markup-compatibility/2006">
              <mc:Choice xmlns:v="urn:schemas-microsoft-com:vml" Requires="v">
                <p:oleObj spid="_x0000_s48286" name="方程式" r:id="rId11" imgW="164880" imgH="228600" progId="Equation.3">
                  <p:embed/>
                </p:oleObj>
              </mc:Choice>
              <mc:Fallback>
                <p:oleObj name="方程式" r:id="rId11" imgW="164880" imgH="228600" progId="Equation.3">
                  <p:embed/>
                  <p:pic>
                    <p:nvPicPr>
                      <p:cNvPr id="57" name="Object 12"/>
                      <p:cNvPicPr>
                        <a:picLocks noChangeAspect="1" noChangeArrowheads="1"/>
                      </p:cNvPicPr>
                      <p:nvPr/>
                    </p:nvPicPr>
                    <p:blipFill>
                      <a:blip r:embed="rId12"/>
                      <a:srcRect/>
                      <a:stretch>
                        <a:fillRect/>
                      </a:stretch>
                    </p:blipFill>
                    <p:spPr bwMode="auto">
                      <a:xfrm>
                        <a:off x="2865090" y="5737243"/>
                        <a:ext cx="35242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2157572124"/>
              </p:ext>
            </p:extLst>
          </p:nvPr>
        </p:nvGraphicFramePr>
        <p:xfrm>
          <a:off x="2898427" y="6584968"/>
          <a:ext cx="352425" cy="514350"/>
        </p:xfrm>
        <a:graphic>
          <a:graphicData uri="http://schemas.openxmlformats.org/presentationml/2006/ole">
            <mc:AlternateContent xmlns:mc="http://schemas.openxmlformats.org/markup-compatibility/2006">
              <mc:Choice xmlns:v="urn:schemas-microsoft-com:vml" Requires="v">
                <p:oleObj spid="_x0000_s48287" name="方程式" r:id="rId13" imgW="164880" imgH="241200" progId="Equation.3">
                  <p:embed/>
                </p:oleObj>
              </mc:Choice>
              <mc:Fallback>
                <p:oleObj name="方程式" r:id="rId13" imgW="164880" imgH="241200" progId="Equation.3">
                  <p:embed/>
                  <p:pic>
                    <p:nvPicPr>
                      <p:cNvPr id="58" name="Object 12"/>
                      <p:cNvPicPr>
                        <a:picLocks noChangeAspect="1" noChangeArrowheads="1"/>
                      </p:cNvPicPr>
                      <p:nvPr/>
                    </p:nvPicPr>
                    <p:blipFill>
                      <a:blip r:embed="rId14"/>
                      <a:srcRect/>
                      <a:stretch>
                        <a:fillRect/>
                      </a:stretch>
                    </p:blipFill>
                    <p:spPr bwMode="auto">
                      <a:xfrm>
                        <a:off x="2898427" y="6584968"/>
                        <a:ext cx="3524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3667941059"/>
              </p:ext>
            </p:extLst>
          </p:nvPr>
        </p:nvGraphicFramePr>
        <p:xfrm>
          <a:off x="4004915" y="4978418"/>
          <a:ext cx="323850" cy="298450"/>
        </p:xfrm>
        <a:graphic>
          <a:graphicData uri="http://schemas.openxmlformats.org/presentationml/2006/ole">
            <mc:AlternateContent xmlns:mc="http://schemas.openxmlformats.org/markup-compatibility/2006">
              <mc:Choice xmlns:v="urn:schemas-microsoft-com:vml" Requires="v">
                <p:oleObj spid="_x0000_s48288" name="方程式" r:id="rId15" imgW="152280" imgH="139680" progId="Equation.3">
                  <p:embed/>
                </p:oleObj>
              </mc:Choice>
              <mc:Fallback>
                <p:oleObj name="方程式" r:id="rId15" imgW="152280" imgH="139680" progId="Equation.3">
                  <p:embed/>
                  <p:pic>
                    <p:nvPicPr>
                      <p:cNvPr id="59" name="Object 12"/>
                      <p:cNvPicPr>
                        <a:picLocks noChangeAspect="1" noChangeArrowheads="1"/>
                      </p:cNvPicPr>
                      <p:nvPr/>
                    </p:nvPicPr>
                    <p:blipFill>
                      <a:blip r:embed="rId16"/>
                      <a:srcRect/>
                      <a:stretch>
                        <a:fillRect/>
                      </a:stretch>
                    </p:blipFill>
                    <p:spPr bwMode="auto">
                      <a:xfrm>
                        <a:off x="4004915" y="4978418"/>
                        <a:ext cx="32385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2"/>
          <p:cNvGraphicFramePr>
            <a:graphicFrameLocks noChangeAspect="1"/>
          </p:cNvGraphicFramePr>
          <p:nvPr>
            <p:extLst>
              <p:ext uri="{D42A27DB-BD31-4B8C-83A1-F6EECF244321}">
                <p14:modId xmlns:p14="http://schemas.microsoft.com/office/powerpoint/2010/main" val="3116710762"/>
              </p:ext>
            </p:extLst>
          </p:nvPr>
        </p:nvGraphicFramePr>
        <p:xfrm>
          <a:off x="3993802" y="5869005"/>
          <a:ext cx="325438" cy="298450"/>
        </p:xfrm>
        <a:graphic>
          <a:graphicData uri="http://schemas.openxmlformats.org/presentationml/2006/ole">
            <mc:AlternateContent xmlns:mc="http://schemas.openxmlformats.org/markup-compatibility/2006">
              <mc:Choice xmlns:v="urn:schemas-microsoft-com:vml" Requires="v">
                <p:oleObj spid="_x0000_s48289" name="方程式" r:id="rId17" imgW="152280" imgH="139680" progId="Equation.3">
                  <p:embed/>
                </p:oleObj>
              </mc:Choice>
              <mc:Fallback>
                <p:oleObj name="方程式" r:id="rId17" imgW="152280" imgH="139680" progId="Equation.3">
                  <p:embed/>
                  <p:pic>
                    <p:nvPicPr>
                      <p:cNvPr id="60" name="Object 12"/>
                      <p:cNvPicPr>
                        <a:picLocks noChangeAspect="1" noChangeArrowheads="1"/>
                      </p:cNvPicPr>
                      <p:nvPr/>
                    </p:nvPicPr>
                    <p:blipFill>
                      <a:blip r:embed="rId18"/>
                      <a:srcRect/>
                      <a:stretch>
                        <a:fillRect/>
                      </a:stretch>
                    </p:blipFill>
                    <p:spPr bwMode="auto">
                      <a:xfrm>
                        <a:off x="3993802" y="5869005"/>
                        <a:ext cx="32543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2"/>
          <p:cNvGraphicFramePr>
            <a:graphicFrameLocks noChangeAspect="1"/>
          </p:cNvGraphicFramePr>
          <p:nvPr>
            <p:extLst>
              <p:ext uri="{D42A27DB-BD31-4B8C-83A1-F6EECF244321}">
                <p14:modId xmlns:p14="http://schemas.microsoft.com/office/powerpoint/2010/main" val="1278304936"/>
              </p:ext>
            </p:extLst>
          </p:nvPr>
        </p:nvGraphicFramePr>
        <p:xfrm>
          <a:off x="4025552" y="6742130"/>
          <a:ext cx="327025" cy="298450"/>
        </p:xfrm>
        <a:graphic>
          <a:graphicData uri="http://schemas.openxmlformats.org/presentationml/2006/ole">
            <mc:AlternateContent xmlns:mc="http://schemas.openxmlformats.org/markup-compatibility/2006">
              <mc:Choice xmlns:v="urn:schemas-microsoft-com:vml" Requires="v">
                <p:oleObj spid="_x0000_s48290" name="方程式" r:id="rId19" imgW="152280" imgH="139680" progId="Equation.3">
                  <p:embed/>
                </p:oleObj>
              </mc:Choice>
              <mc:Fallback>
                <p:oleObj name="方程式" r:id="rId19" imgW="152280" imgH="139680" progId="Equation.3">
                  <p:embed/>
                  <p:pic>
                    <p:nvPicPr>
                      <p:cNvPr id="61" name="Object 12"/>
                      <p:cNvPicPr>
                        <a:picLocks noChangeAspect="1" noChangeArrowheads="1"/>
                      </p:cNvPicPr>
                      <p:nvPr/>
                    </p:nvPicPr>
                    <p:blipFill>
                      <a:blip r:embed="rId20"/>
                      <a:srcRect/>
                      <a:stretch>
                        <a:fillRect/>
                      </a:stretch>
                    </p:blipFill>
                    <p:spPr bwMode="auto">
                      <a:xfrm>
                        <a:off x="4025552" y="6742130"/>
                        <a:ext cx="32702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矩形 102"/>
          <p:cNvSpPr/>
          <p:nvPr/>
        </p:nvSpPr>
        <p:spPr>
          <a:xfrm>
            <a:off x="3239821" y="4611480"/>
            <a:ext cx="493752"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26" name="矩形 103"/>
          <p:cNvSpPr/>
          <p:nvPr/>
        </p:nvSpPr>
        <p:spPr>
          <a:xfrm>
            <a:off x="3239548" y="6401677"/>
            <a:ext cx="461193"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27" name="矩形 104"/>
          <p:cNvSpPr/>
          <p:nvPr/>
        </p:nvSpPr>
        <p:spPr>
          <a:xfrm>
            <a:off x="3223262" y="5527806"/>
            <a:ext cx="528324" cy="461665"/>
          </a:xfrm>
          <a:prstGeom prst="rect">
            <a:avLst/>
          </a:prstGeom>
        </p:spPr>
        <p:txBody>
          <a:bodyPr wrap="square">
            <a:spAutoFit/>
          </a:bodyPr>
          <a:lstStyle/>
          <a:p>
            <a:r>
              <a:rPr lang="en-US" altLang="zh-TW" sz="2400" b="1" dirty="0">
                <a:solidFill>
                  <a:srgbClr val="FF0000"/>
                </a:solidFill>
              </a:rPr>
              <a:t>1</a:t>
            </a:r>
            <a:endParaRPr lang="zh-TW" altLang="en-US" sz="2400" b="1" dirty="0">
              <a:solidFill>
                <a:srgbClr val="FF0000"/>
              </a:solidFill>
            </a:endParaRPr>
          </a:p>
        </p:txBody>
      </p:sp>
      <p:sp>
        <p:nvSpPr>
          <p:cNvPr id="28" name="矩形 102"/>
          <p:cNvSpPr/>
          <p:nvPr/>
        </p:nvSpPr>
        <p:spPr>
          <a:xfrm>
            <a:off x="4683582" y="4622032"/>
            <a:ext cx="812974" cy="461665"/>
          </a:xfrm>
          <a:prstGeom prst="rect">
            <a:avLst/>
          </a:prstGeom>
        </p:spPr>
        <p:txBody>
          <a:bodyPr wrap="square">
            <a:spAutoFit/>
          </a:bodyPr>
          <a:lstStyle/>
          <a:p>
            <a:r>
              <a:rPr lang="en-US" altLang="zh-TW" sz="2400" b="1" dirty="0">
                <a:solidFill>
                  <a:srgbClr val="FF0000"/>
                </a:solidFill>
              </a:rPr>
              <a:t>0.95</a:t>
            </a:r>
            <a:endParaRPr lang="zh-TW" altLang="en-US" sz="2400" b="1" dirty="0">
              <a:solidFill>
                <a:srgbClr val="FF0000"/>
              </a:solidFill>
            </a:endParaRPr>
          </a:p>
        </p:txBody>
      </p:sp>
      <p:sp>
        <p:nvSpPr>
          <p:cNvPr id="29" name="矩形 103"/>
          <p:cNvSpPr/>
          <p:nvPr/>
        </p:nvSpPr>
        <p:spPr>
          <a:xfrm>
            <a:off x="4655195" y="6429690"/>
            <a:ext cx="809493" cy="461665"/>
          </a:xfrm>
          <a:prstGeom prst="rect">
            <a:avLst/>
          </a:prstGeom>
        </p:spPr>
        <p:txBody>
          <a:bodyPr wrap="square">
            <a:spAutoFit/>
          </a:bodyPr>
          <a:lstStyle/>
          <a:p>
            <a:r>
              <a:rPr lang="en-US" altLang="zh-TW" sz="2400" b="1" dirty="0">
                <a:solidFill>
                  <a:srgbClr val="FF0000"/>
                </a:solidFill>
              </a:rPr>
              <a:t>0.05</a:t>
            </a:r>
            <a:endParaRPr lang="zh-TW" altLang="en-US" sz="2400" b="1" dirty="0">
              <a:solidFill>
                <a:srgbClr val="FF0000"/>
              </a:solidFill>
            </a:endParaRPr>
          </a:p>
        </p:txBody>
      </p:sp>
      <p:sp>
        <p:nvSpPr>
          <p:cNvPr id="30" name="矩形 104"/>
          <p:cNvSpPr/>
          <p:nvPr/>
        </p:nvSpPr>
        <p:spPr>
          <a:xfrm>
            <a:off x="4635155" y="5568470"/>
            <a:ext cx="829533" cy="461665"/>
          </a:xfrm>
          <a:prstGeom prst="rect">
            <a:avLst/>
          </a:prstGeom>
        </p:spPr>
        <p:txBody>
          <a:bodyPr wrap="square">
            <a:spAutoFit/>
          </a:bodyPr>
          <a:lstStyle/>
          <a:p>
            <a:r>
              <a:rPr lang="en-US" altLang="zh-TW" sz="2400" b="1" dirty="0">
                <a:solidFill>
                  <a:srgbClr val="FF0000"/>
                </a:solidFill>
              </a:rPr>
              <a:t>0.73</a:t>
            </a:r>
            <a:endParaRPr lang="zh-TW" altLang="en-US" sz="2400" b="1" dirty="0">
              <a:solidFill>
                <a:srgbClr val="FF0000"/>
              </a:solidFill>
            </a:endParaRPr>
          </a:p>
        </p:txBody>
      </p:sp>
      <p:sp>
        <p:nvSpPr>
          <p:cNvPr id="31" name="TextBox 30">
            <a:extLst>
              <a:ext uri="{FF2B5EF4-FFF2-40B4-BE49-F238E27FC236}">
                <a16:creationId xmlns:a16="http://schemas.microsoft.com/office/drawing/2014/main" id="{F1CF47A1-B376-4EEC-9AFA-D8CEC0B94A2C}"/>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82564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Softmax</a:t>
            </a:r>
            <a:r>
              <a:rPr lang="en-US" altLang="zh-TW" dirty="0"/>
              <a:t> Layer</a:t>
            </a:r>
            <a:endParaRPr lang="en-US" dirty="0"/>
          </a:p>
        </p:txBody>
      </p:sp>
      <p:sp>
        <p:nvSpPr>
          <p:cNvPr id="3" name="Content Placeholder 2"/>
          <p:cNvSpPr>
            <a:spLocks noGrp="1"/>
          </p:cNvSpPr>
          <p:nvPr>
            <p:ph idx="1"/>
          </p:nvPr>
        </p:nvSpPr>
        <p:spPr>
          <a:xfrm>
            <a:off x="276674" y="2090803"/>
            <a:ext cx="7285408" cy="5367667"/>
          </a:xfrm>
        </p:spPr>
        <p:txBody>
          <a:bodyPr/>
          <a:lstStyle/>
          <a:p>
            <a:r>
              <a:rPr lang="en-US" dirty="0"/>
              <a:t>The </a:t>
            </a:r>
            <a:r>
              <a:rPr lang="en-US" dirty="0" err="1"/>
              <a:t>softmax</a:t>
            </a:r>
            <a:r>
              <a:rPr lang="en-US" dirty="0"/>
              <a:t> layer applies </a:t>
            </a:r>
            <a:r>
              <a:rPr lang="en-US" dirty="0" err="1"/>
              <a:t>softmax</a:t>
            </a:r>
            <a:r>
              <a:rPr lang="en-US" dirty="0"/>
              <a:t> activations to output a probability value in the range [0, 1]</a:t>
            </a:r>
          </a:p>
          <a:p>
            <a:pPr lvl="1"/>
            <a:r>
              <a:rPr lang="en-US" dirty="0"/>
              <a:t>The values </a:t>
            </a:r>
            <a:r>
              <a:rPr lang="en-US" i="1" dirty="0"/>
              <a:t>z</a:t>
            </a:r>
            <a:r>
              <a:rPr lang="en-US" dirty="0"/>
              <a:t> inputted to the </a:t>
            </a:r>
            <a:r>
              <a:rPr lang="en-US" dirty="0" err="1"/>
              <a:t>softmax</a:t>
            </a:r>
            <a:r>
              <a:rPr lang="en-US" dirty="0"/>
              <a:t> layer are referred to as </a:t>
            </a:r>
            <a:r>
              <a:rPr lang="en-US" b="1" i="1" dirty="0">
                <a:solidFill>
                  <a:srgbClr val="0070C0"/>
                </a:solidFill>
              </a:rPr>
              <a:t>logits</a:t>
            </a:r>
          </a:p>
        </p:txBody>
      </p:sp>
      <p:sp>
        <p:nvSpPr>
          <p:cNvPr id="4" name="矩形 22"/>
          <p:cNvSpPr/>
          <p:nvPr/>
        </p:nvSpPr>
        <p:spPr>
          <a:xfrm>
            <a:off x="1592979" y="4026456"/>
            <a:ext cx="5556352" cy="35242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11"/>
          <p:cNvCxnSpPr/>
          <p:nvPr/>
        </p:nvCxnSpPr>
        <p:spPr>
          <a:xfrm>
            <a:off x="1284891" y="5398850"/>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12"/>
          <p:cNvCxnSpPr/>
          <p:nvPr/>
        </p:nvCxnSpPr>
        <p:spPr>
          <a:xfrm>
            <a:off x="1284891" y="6284776"/>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10"/>
          <p:cNvCxnSpPr/>
          <p:nvPr/>
        </p:nvCxnSpPr>
        <p:spPr>
          <a:xfrm>
            <a:off x="1284891" y="4510871"/>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橢圓 6"/>
          <p:cNvSpPr/>
          <p:nvPr/>
        </p:nvSpPr>
        <p:spPr>
          <a:xfrm>
            <a:off x="1918984" y="4213328"/>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 name="橢圓 7"/>
          <p:cNvSpPr/>
          <p:nvPr/>
        </p:nvSpPr>
        <p:spPr>
          <a:xfrm>
            <a:off x="1918984" y="5101307"/>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橢圓 8"/>
          <p:cNvSpPr/>
          <p:nvPr/>
        </p:nvSpPr>
        <p:spPr>
          <a:xfrm>
            <a:off x="1918984" y="5987233"/>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aphicFrame>
        <p:nvGraphicFramePr>
          <p:cNvPr id="11" name="Object 12"/>
          <p:cNvGraphicFramePr>
            <a:graphicFrameLocks noChangeAspect="1"/>
          </p:cNvGraphicFramePr>
          <p:nvPr>
            <p:extLst>
              <p:ext uri="{D42A27DB-BD31-4B8C-83A1-F6EECF244321}">
                <p14:modId xmlns:p14="http://schemas.microsoft.com/office/powerpoint/2010/main" val="691542952"/>
              </p:ext>
            </p:extLst>
          </p:nvPr>
        </p:nvGraphicFramePr>
        <p:xfrm>
          <a:off x="959669" y="4251845"/>
          <a:ext cx="352425" cy="487363"/>
        </p:xfrm>
        <a:graphic>
          <a:graphicData uri="http://schemas.openxmlformats.org/presentationml/2006/ole">
            <mc:AlternateContent xmlns:mc="http://schemas.openxmlformats.org/markup-compatibility/2006">
              <mc:Choice xmlns:v="urn:schemas-microsoft-com:vml" Requires="v">
                <p:oleObj spid="_x0000_s47911" name="方程式" r:id="rId4" imgW="164880" imgH="228600" progId="Equation.3">
                  <p:embed/>
                </p:oleObj>
              </mc:Choice>
              <mc:Fallback>
                <p:oleObj name="方程式" r:id="rId4" imgW="164880" imgH="228600" progId="Equation.3">
                  <p:embed/>
                  <p:pic>
                    <p:nvPicPr>
                      <p:cNvPr id="14" name="Object 12"/>
                      <p:cNvPicPr>
                        <a:picLocks noChangeAspect="1" noChangeArrowheads="1"/>
                      </p:cNvPicPr>
                      <p:nvPr/>
                    </p:nvPicPr>
                    <p:blipFill>
                      <a:blip r:embed="rId5"/>
                      <a:srcRect/>
                      <a:stretch>
                        <a:fillRect/>
                      </a:stretch>
                    </p:blipFill>
                    <p:spPr bwMode="auto">
                      <a:xfrm>
                        <a:off x="959669" y="4251845"/>
                        <a:ext cx="35242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2929649762"/>
              </p:ext>
            </p:extLst>
          </p:nvPr>
        </p:nvGraphicFramePr>
        <p:xfrm>
          <a:off x="924744" y="5139258"/>
          <a:ext cx="352425" cy="487362"/>
        </p:xfrm>
        <a:graphic>
          <a:graphicData uri="http://schemas.openxmlformats.org/presentationml/2006/ole">
            <mc:AlternateContent xmlns:mc="http://schemas.openxmlformats.org/markup-compatibility/2006">
              <mc:Choice xmlns:v="urn:schemas-microsoft-com:vml" Requires="v">
                <p:oleObj spid="_x0000_s47912" name="方程式" r:id="rId6" imgW="164880" imgH="228600" progId="Equation.3">
                  <p:embed/>
                </p:oleObj>
              </mc:Choice>
              <mc:Fallback>
                <p:oleObj name="方程式" r:id="rId6" imgW="164880" imgH="228600" progId="Equation.3">
                  <p:embed/>
                  <p:pic>
                    <p:nvPicPr>
                      <p:cNvPr id="15" name="Object 12"/>
                      <p:cNvPicPr>
                        <a:picLocks noChangeAspect="1" noChangeArrowheads="1"/>
                      </p:cNvPicPr>
                      <p:nvPr/>
                    </p:nvPicPr>
                    <p:blipFill>
                      <a:blip r:embed="rId7"/>
                      <a:srcRect/>
                      <a:stretch>
                        <a:fillRect/>
                      </a:stretch>
                    </p:blipFill>
                    <p:spPr bwMode="auto">
                      <a:xfrm>
                        <a:off x="924744" y="5139258"/>
                        <a:ext cx="35242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184926957"/>
              </p:ext>
            </p:extLst>
          </p:nvPr>
        </p:nvGraphicFramePr>
        <p:xfrm>
          <a:off x="958081" y="5986983"/>
          <a:ext cx="352425" cy="514350"/>
        </p:xfrm>
        <a:graphic>
          <a:graphicData uri="http://schemas.openxmlformats.org/presentationml/2006/ole">
            <mc:AlternateContent xmlns:mc="http://schemas.openxmlformats.org/markup-compatibility/2006">
              <mc:Choice xmlns:v="urn:schemas-microsoft-com:vml" Requires="v">
                <p:oleObj spid="_x0000_s47913" name="方程式" r:id="rId8" imgW="164880" imgH="241200" progId="Equation.3">
                  <p:embed/>
                </p:oleObj>
              </mc:Choice>
              <mc:Fallback>
                <p:oleObj name="方程式" r:id="rId8" imgW="164880" imgH="241200" progId="Equation.3">
                  <p:embed/>
                  <p:pic>
                    <p:nvPicPr>
                      <p:cNvPr id="16" name="Object 12"/>
                      <p:cNvPicPr>
                        <a:picLocks noChangeAspect="1" noChangeArrowheads="1"/>
                      </p:cNvPicPr>
                      <p:nvPr/>
                    </p:nvPicPr>
                    <p:blipFill>
                      <a:blip r:embed="rId9"/>
                      <a:srcRect/>
                      <a:stretch>
                        <a:fillRect/>
                      </a:stretch>
                    </p:blipFill>
                    <p:spPr bwMode="auto">
                      <a:xfrm>
                        <a:off x="958081" y="5986983"/>
                        <a:ext cx="3524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文字方塊 3"/>
          <p:cNvSpPr txBox="1"/>
          <p:nvPr/>
        </p:nvSpPr>
        <p:spPr>
          <a:xfrm>
            <a:off x="3515618" y="3515855"/>
            <a:ext cx="3614559" cy="461665"/>
          </a:xfrm>
          <a:prstGeom prst="rect">
            <a:avLst/>
          </a:prstGeom>
          <a:noFill/>
        </p:spPr>
        <p:txBody>
          <a:bodyPr wrap="square" rtlCol="0">
            <a:spAutoFit/>
          </a:bodyPr>
          <a:lstStyle/>
          <a:p>
            <a:pPr algn="ctr"/>
            <a:r>
              <a:rPr lang="en-US" altLang="zh-TW" sz="2400" b="1" i="1" u="sng" dirty="0"/>
              <a:t>A </a:t>
            </a:r>
            <a:r>
              <a:rPr lang="en-US" altLang="zh-TW" sz="2400" b="1" i="1" u="sng" dirty="0" err="1"/>
              <a:t>Softmax</a:t>
            </a:r>
            <a:r>
              <a:rPr lang="en-US" altLang="zh-TW" sz="2400" b="1" i="1" u="sng" dirty="0"/>
              <a:t> Layer</a:t>
            </a:r>
            <a:endParaRPr lang="zh-TW" altLang="en-US" sz="2400" b="1" i="1" u="sng" dirty="0"/>
          </a:p>
        </p:txBody>
      </p:sp>
      <p:graphicFrame>
        <p:nvGraphicFramePr>
          <p:cNvPr id="15" name="Object 12"/>
          <p:cNvGraphicFramePr>
            <a:graphicFrameLocks noChangeAspect="1"/>
          </p:cNvGraphicFramePr>
          <p:nvPr>
            <p:extLst>
              <p:ext uri="{D42A27DB-BD31-4B8C-83A1-F6EECF244321}">
                <p14:modId xmlns:p14="http://schemas.microsoft.com/office/powerpoint/2010/main" val="351217539"/>
              </p:ext>
            </p:extLst>
          </p:nvPr>
        </p:nvGraphicFramePr>
        <p:xfrm>
          <a:off x="2104041" y="4380469"/>
          <a:ext cx="242888" cy="298450"/>
        </p:xfrm>
        <a:graphic>
          <a:graphicData uri="http://schemas.openxmlformats.org/presentationml/2006/ole">
            <mc:AlternateContent xmlns:mc="http://schemas.openxmlformats.org/markup-compatibility/2006">
              <mc:Choice xmlns:v="urn:schemas-microsoft-com:vml" Requires="v">
                <p:oleObj spid="_x0000_s47914" name="方程式" r:id="rId10" imgW="114120" imgH="139680" progId="Equation.3">
                  <p:embed/>
                </p:oleObj>
              </mc:Choice>
              <mc:Fallback>
                <p:oleObj name="方程式" r:id="rId10" imgW="114120" imgH="139680" progId="Equation.3">
                  <p:embed/>
                  <p:pic>
                    <p:nvPicPr>
                      <p:cNvPr id="41" name="Object 12"/>
                      <p:cNvPicPr>
                        <a:picLocks noChangeAspect="1" noChangeArrowheads="1"/>
                      </p:cNvPicPr>
                      <p:nvPr/>
                    </p:nvPicPr>
                    <p:blipFill>
                      <a:blip r:embed="rId11"/>
                      <a:srcRect/>
                      <a:stretch>
                        <a:fillRect/>
                      </a:stretch>
                    </p:blipFill>
                    <p:spPr bwMode="auto">
                      <a:xfrm>
                        <a:off x="2104041" y="4380469"/>
                        <a:ext cx="24288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3534601814"/>
              </p:ext>
            </p:extLst>
          </p:nvPr>
        </p:nvGraphicFramePr>
        <p:xfrm>
          <a:off x="2094516" y="5271056"/>
          <a:ext cx="244475" cy="298450"/>
        </p:xfrm>
        <a:graphic>
          <a:graphicData uri="http://schemas.openxmlformats.org/presentationml/2006/ole">
            <mc:AlternateContent xmlns:mc="http://schemas.openxmlformats.org/markup-compatibility/2006">
              <mc:Choice xmlns:v="urn:schemas-microsoft-com:vml" Requires="v">
                <p:oleObj spid="_x0000_s47915" name="方程式" r:id="rId12" imgW="114120" imgH="139680" progId="Equation.3">
                  <p:embed/>
                </p:oleObj>
              </mc:Choice>
              <mc:Fallback>
                <p:oleObj name="方程式" r:id="rId12" imgW="114120" imgH="139680" progId="Equation.3">
                  <p:embed/>
                  <p:pic>
                    <p:nvPicPr>
                      <p:cNvPr id="42" name="Object 12"/>
                      <p:cNvPicPr>
                        <a:picLocks noChangeAspect="1" noChangeArrowheads="1"/>
                      </p:cNvPicPr>
                      <p:nvPr/>
                    </p:nvPicPr>
                    <p:blipFill>
                      <a:blip r:embed="rId13"/>
                      <a:srcRect/>
                      <a:stretch>
                        <a:fillRect/>
                      </a:stretch>
                    </p:blipFill>
                    <p:spPr bwMode="auto">
                      <a:xfrm>
                        <a:off x="2094516" y="5271056"/>
                        <a:ext cx="2444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1360380941"/>
              </p:ext>
            </p:extLst>
          </p:nvPr>
        </p:nvGraphicFramePr>
        <p:xfrm>
          <a:off x="2126266" y="6144181"/>
          <a:ext cx="244475" cy="298450"/>
        </p:xfrm>
        <a:graphic>
          <a:graphicData uri="http://schemas.openxmlformats.org/presentationml/2006/ole">
            <mc:AlternateContent xmlns:mc="http://schemas.openxmlformats.org/markup-compatibility/2006">
              <mc:Choice xmlns:v="urn:schemas-microsoft-com:vml" Requires="v">
                <p:oleObj spid="_x0000_s47916" name="方程式" r:id="rId14" imgW="114120" imgH="139680" progId="Equation.3">
                  <p:embed/>
                </p:oleObj>
              </mc:Choice>
              <mc:Fallback>
                <p:oleObj name="方程式" r:id="rId14" imgW="114120" imgH="139680" progId="Equation.3">
                  <p:embed/>
                  <p:pic>
                    <p:nvPicPr>
                      <p:cNvPr id="43" name="Object 12"/>
                      <p:cNvPicPr>
                        <a:picLocks noChangeAspect="1" noChangeArrowheads="1"/>
                      </p:cNvPicPr>
                      <p:nvPr/>
                    </p:nvPicPr>
                    <p:blipFill>
                      <a:blip r:embed="rId15"/>
                      <a:srcRect/>
                      <a:stretch>
                        <a:fillRect/>
                      </a:stretch>
                    </p:blipFill>
                    <p:spPr bwMode="auto">
                      <a:xfrm>
                        <a:off x="2126266" y="6144181"/>
                        <a:ext cx="2444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直線單箭頭接點 43"/>
          <p:cNvCxnSpPr/>
          <p:nvPr/>
        </p:nvCxnSpPr>
        <p:spPr>
          <a:xfrm flipV="1">
            <a:off x="2514070" y="5398852"/>
            <a:ext cx="118291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44"/>
          <p:cNvCxnSpPr/>
          <p:nvPr/>
        </p:nvCxnSpPr>
        <p:spPr>
          <a:xfrm>
            <a:off x="2514070" y="6284776"/>
            <a:ext cx="17353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45"/>
          <p:cNvCxnSpPr/>
          <p:nvPr/>
        </p:nvCxnSpPr>
        <p:spPr>
          <a:xfrm>
            <a:off x="2514070" y="4510871"/>
            <a:ext cx="5043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12"/>
          <p:cNvGraphicFramePr>
            <a:graphicFrameLocks noChangeAspect="1"/>
          </p:cNvGraphicFramePr>
          <p:nvPr>
            <p:extLst>
              <p:ext uri="{D42A27DB-BD31-4B8C-83A1-F6EECF244321}">
                <p14:modId xmlns:p14="http://schemas.microsoft.com/office/powerpoint/2010/main" val="2146221576"/>
              </p:ext>
            </p:extLst>
          </p:nvPr>
        </p:nvGraphicFramePr>
        <p:xfrm>
          <a:off x="3083744" y="4170883"/>
          <a:ext cx="433387" cy="487362"/>
        </p:xfrm>
        <a:graphic>
          <a:graphicData uri="http://schemas.openxmlformats.org/presentationml/2006/ole">
            <mc:AlternateContent xmlns:mc="http://schemas.openxmlformats.org/markup-compatibility/2006">
              <mc:Choice xmlns:v="urn:schemas-microsoft-com:vml" Requires="v">
                <p:oleObj spid="_x0000_s47917" name="方程式" r:id="rId16" imgW="203040" imgH="228600" progId="Equation.3">
                  <p:embed/>
                </p:oleObj>
              </mc:Choice>
              <mc:Fallback>
                <p:oleObj name="方程式" r:id="rId16" imgW="203040" imgH="228600" progId="Equation.3">
                  <p:embed/>
                  <p:pic>
                    <p:nvPicPr>
                      <p:cNvPr id="24" name="Object 12"/>
                      <p:cNvPicPr>
                        <a:picLocks noChangeAspect="1" noChangeArrowheads="1"/>
                      </p:cNvPicPr>
                      <p:nvPr/>
                    </p:nvPicPr>
                    <p:blipFill>
                      <a:blip r:embed="rId17"/>
                      <a:srcRect/>
                      <a:stretch>
                        <a:fillRect/>
                      </a:stretch>
                    </p:blipFill>
                    <p:spPr bwMode="auto">
                      <a:xfrm>
                        <a:off x="3083744" y="4170883"/>
                        <a:ext cx="43338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2"/>
          <p:cNvGraphicFramePr>
            <a:graphicFrameLocks noChangeAspect="1"/>
          </p:cNvGraphicFramePr>
          <p:nvPr>
            <p:extLst>
              <p:ext uri="{D42A27DB-BD31-4B8C-83A1-F6EECF244321}">
                <p14:modId xmlns:p14="http://schemas.microsoft.com/office/powerpoint/2010/main" val="2674007414"/>
              </p:ext>
            </p:extLst>
          </p:nvPr>
        </p:nvGraphicFramePr>
        <p:xfrm>
          <a:off x="3801294" y="5112270"/>
          <a:ext cx="433387" cy="487363"/>
        </p:xfrm>
        <a:graphic>
          <a:graphicData uri="http://schemas.openxmlformats.org/presentationml/2006/ole">
            <mc:AlternateContent xmlns:mc="http://schemas.openxmlformats.org/markup-compatibility/2006">
              <mc:Choice xmlns:v="urn:schemas-microsoft-com:vml" Requires="v">
                <p:oleObj spid="_x0000_s47918" name="方程式" r:id="rId18" imgW="203040" imgH="228600" progId="Equation.3">
                  <p:embed/>
                </p:oleObj>
              </mc:Choice>
              <mc:Fallback>
                <p:oleObj name="方程式" r:id="rId18" imgW="203040" imgH="228600" progId="Equation.3">
                  <p:embed/>
                  <p:pic>
                    <p:nvPicPr>
                      <p:cNvPr id="25" name="Object 12"/>
                      <p:cNvPicPr>
                        <a:picLocks noChangeAspect="1" noChangeArrowheads="1"/>
                      </p:cNvPicPr>
                      <p:nvPr/>
                    </p:nvPicPr>
                    <p:blipFill>
                      <a:blip r:embed="rId19"/>
                      <a:srcRect/>
                      <a:stretch>
                        <a:fillRect/>
                      </a:stretch>
                    </p:blipFill>
                    <p:spPr bwMode="auto">
                      <a:xfrm>
                        <a:off x="3801294" y="5112270"/>
                        <a:ext cx="433387"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2"/>
          <p:cNvGraphicFramePr>
            <a:graphicFrameLocks noChangeAspect="1"/>
          </p:cNvGraphicFramePr>
          <p:nvPr>
            <p:extLst>
              <p:ext uri="{D42A27DB-BD31-4B8C-83A1-F6EECF244321}">
                <p14:modId xmlns:p14="http://schemas.microsoft.com/office/powerpoint/2010/main" val="3200476862"/>
              </p:ext>
            </p:extLst>
          </p:nvPr>
        </p:nvGraphicFramePr>
        <p:xfrm>
          <a:off x="4344219" y="5996508"/>
          <a:ext cx="433387" cy="487362"/>
        </p:xfrm>
        <a:graphic>
          <a:graphicData uri="http://schemas.openxmlformats.org/presentationml/2006/ole">
            <mc:AlternateContent xmlns:mc="http://schemas.openxmlformats.org/markup-compatibility/2006">
              <mc:Choice xmlns:v="urn:schemas-microsoft-com:vml" Requires="v">
                <p:oleObj spid="_x0000_s47919" name="方程式" r:id="rId20" imgW="203040" imgH="228600" progId="Equation.3">
                  <p:embed/>
                </p:oleObj>
              </mc:Choice>
              <mc:Fallback>
                <p:oleObj name="方程式" r:id="rId20" imgW="203040" imgH="228600" progId="Equation.3">
                  <p:embed/>
                  <p:pic>
                    <p:nvPicPr>
                      <p:cNvPr id="26" name="Object 12"/>
                      <p:cNvPicPr>
                        <a:picLocks noChangeAspect="1" noChangeArrowheads="1"/>
                      </p:cNvPicPr>
                      <p:nvPr/>
                    </p:nvPicPr>
                    <p:blipFill>
                      <a:blip r:embed="rId21"/>
                      <a:srcRect/>
                      <a:stretch>
                        <a:fillRect/>
                      </a:stretch>
                    </p:blipFill>
                    <p:spPr bwMode="auto">
                      <a:xfrm>
                        <a:off x="4344219" y="5996508"/>
                        <a:ext cx="43338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 name="群組 26"/>
          <p:cNvGrpSpPr/>
          <p:nvPr/>
        </p:nvGrpSpPr>
        <p:grpSpPr>
          <a:xfrm>
            <a:off x="3651934" y="6817901"/>
            <a:ext cx="520319" cy="520319"/>
            <a:chOff x="3342651" y="3507082"/>
            <a:chExt cx="520319" cy="520319"/>
          </a:xfrm>
        </p:grpSpPr>
        <p:sp>
          <p:nvSpPr>
            <p:cNvPr id="25" name="矩形 27"/>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26" name="Object 12"/>
            <p:cNvGraphicFramePr>
              <a:graphicFrameLocks noChangeAspect="1"/>
            </p:cNvGraphicFramePr>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47920" name="方程式" r:id="rId22" imgW="139680" imgH="139680" progId="Equation.3">
                    <p:embed/>
                  </p:oleObj>
                </mc:Choice>
                <mc:Fallback>
                  <p:oleObj name="方程式" r:id="rId22" imgW="139680" imgH="139680" progId="Equation.3">
                    <p:embed/>
                    <p:pic>
                      <p:nvPicPr>
                        <p:cNvPr id="29" name="Object 12"/>
                        <p:cNvPicPr>
                          <a:picLocks noChangeAspect="1" noChangeArrowheads="1"/>
                        </p:cNvPicPr>
                        <p:nvPr/>
                      </p:nvPicPr>
                      <p:blipFill>
                        <a:blip r:embed="rId23"/>
                        <a:srcRect/>
                        <a:stretch>
                          <a:fillRect/>
                        </a:stretch>
                      </p:blipFill>
                      <p:spPr bwMode="auto">
                        <a:xfrm>
                          <a:off x="3435128" y="3545009"/>
                          <a:ext cx="385763" cy="387350"/>
                        </a:xfrm>
                        <a:prstGeom prst="rect">
                          <a:avLst/>
                        </a:prstGeom>
                        <a:noFill/>
                      </p:spPr>
                    </p:pic>
                  </p:oleObj>
                </mc:Fallback>
              </mc:AlternateContent>
            </a:graphicData>
          </a:graphic>
        </p:graphicFrame>
      </p:grpSp>
      <p:graphicFrame>
        <p:nvGraphicFramePr>
          <p:cNvPr id="27" name="Object 12"/>
          <p:cNvGraphicFramePr>
            <a:graphicFrameLocks noChangeAspect="1"/>
          </p:cNvGraphicFramePr>
          <p:nvPr>
            <p:extLst>
              <p:ext uri="{D42A27DB-BD31-4B8C-83A1-F6EECF244321}">
                <p14:modId xmlns:p14="http://schemas.microsoft.com/office/powerpoint/2010/main" val="25089546"/>
              </p:ext>
            </p:extLst>
          </p:nvPr>
        </p:nvGraphicFramePr>
        <p:xfrm>
          <a:off x="7582719" y="4050233"/>
          <a:ext cx="2032000" cy="947737"/>
        </p:xfrm>
        <a:graphic>
          <a:graphicData uri="http://schemas.openxmlformats.org/presentationml/2006/ole">
            <mc:AlternateContent xmlns:mc="http://schemas.openxmlformats.org/markup-compatibility/2006">
              <mc:Choice xmlns:v="urn:schemas-microsoft-com:vml" Requires="v">
                <p:oleObj spid="_x0000_s47921" name="方程式" r:id="rId24" imgW="952200" imgH="444240" progId="Equation.3">
                  <p:embed/>
                </p:oleObj>
              </mc:Choice>
              <mc:Fallback>
                <p:oleObj name="方程式" r:id="rId24" imgW="952200" imgH="444240" progId="Equation.3">
                  <p:embed/>
                  <p:pic>
                    <p:nvPicPr>
                      <p:cNvPr id="35" name="Object 12"/>
                      <p:cNvPicPr>
                        <a:picLocks noChangeAspect="1" noChangeArrowheads="1"/>
                      </p:cNvPicPr>
                      <p:nvPr/>
                    </p:nvPicPr>
                    <p:blipFill>
                      <a:blip r:embed="rId25"/>
                      <a:srcRect/>
                      <a:stretch>
                        <a:fillRect/>
                      </a:stretch>
                    </p:blipFill>
                    <p:spPr bwMode="auto">
                      <a:xfrm>
                        <a:off x="7582719" y="4050233"/>
                        <a:ext cx="2032000"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2"/>
          <p:cNvGraphicFramePr>
            <a:graphicFrameLocks noChangeAspect="1"/>
          </p:cNvGraphicFramePr>
          <p:nvPr>
            <p:extLst>
              <p:ext uri="{D42A27DB-BD31-4B8C-83A1-F6EECF244321}">
                <p14:modId xmlns:p14="http://schemas.microsoft.com/office/powerpoint/2010/main" val="1702619142"/>
              </p:ext>
            </p:extLst>
          </p:nvPr>
        </p:nvGraphicFramePr>
        <p:xfrm>
          <a:off x="4233094" y="6609283"/>
          <a:ext cx="868362" cy="949325"/>
        </p:xfrm>
        <a:graphic>
          <a:graphicData uri="http://schemas.openxmlformats.org/presentationml/2006/ole">
            <mc:AlternateContent xmlns:mc="http://schemas.openxmlformats.org/markup-compatibility/2006">
              <mc:Choice xmlns:v="urn:schemas-microsoft-com:vml" Requires="v">
                <p:oleObj spid="_x0000_s47922" name="方程式" r:id="rId26" imgW="406080" imgH="444240" progId="Equation.3">
                  <p:embed/>
                </p:oleObj>
              </mc:Choice>
              <mc:Fallback>
                <p:oleObj name="方程式" r:id="rId26" imgW="406080" imgH="444240" progId="Equation.3">
                  <p:embed/>
                  <p:pic>
                    <p:nvPicPr>
                      <p:cNvPr id="39" name="Object 12"/>
                      <p:cNvPicPr>
                        <a:picLocks noChangeAspect="1" noChangeArrowheads="1"/>
                      </p:cNvPicPr>
                      <p:nvPr/>
                    </p:nvPicPr>
                    <p:blipFill>
                      <a:blip r:embed="rId27"/>
                      <a:srcRect/>
                      <a:stretch>
                        <a:fillRect/>
                      </a:stretch>
                    </p:blipFill>
                    <p:spPr bwMode="auto">
                      <a:xfrm>
                        <a:off x="4233094" y="6609283"/>
                        <a:ext cx="868362"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群組 39"/>
          <p:cNvGrpSpPr/>
          <p:nvPr/>
        </p:nvGrpSpPr>
        <p:grpSpPr>
          <a:xfrm>
            <a:off x="5200912" y="4275264"/>
            <a:ext cx="520319" cy="520319"/>
            <a:chOff x="3342651" y="3507082"/>
            <a:chExt cx="520319" cy="520319"/>
          </a:xfrm>
        </p:grpSpPr>
        <p:sp>
          <p:nvSpPr>
            <p:cNvPr id="30" name="矩形 49"/>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31" name="Object 12"/>
            <p:cNvGraphicFramePr>
              <a:graphicFrameLocks noChangeAspect="1"/>
            </p:cNvGraphicFramePr>
            <p:nvPr/>
          </p:nvGraphicFramePr>
          <p:xfrm>
            <a:off x="3452214" y="3562455"/>
            <a:ext cx="350837" cy="352425"/>
          </p:xfrm>
          <a:graphic>
            <a:graphicData uri="http://schemas.openxmlformats.org/presentationml/2006/ole">
              <mc:AlternateContent xmlns:mc="http://schemas.openxmlformats.org/markup-compatibility/2006">
                <mc:Choice xmlns:v="urn:schemas-microsoft-com:vml" Requires="v">
                  <p:oleObj spid="_x0000_s47923" name="方程式" r:id="rId28" imgW="126720" imgH="126720" progId="Equation.3">
                    <p:embed/>
                  </p:oleObj>
                </mc:Choice>
                <mc:Fallback>
                  <p:oleObj name="方程式" r:id="rId28" imgW="126720" imgH="126720" progId="Equation.3">
                    <p:embed/>
                    <p:pic>
                      <p:nvPicPr>
                        <p:cNvPr id="51" name="Object 12"/>
                        <p:cNvPicPr>
                          <a:picLocks noChangeAspect="1" noChangeArrowheads="1"/>
                        </p:cNvPicPr>
                        <p:nvPr/>
                      </p:nvPicPr>
                      <p:blipFill>
                        <a:blip r:embed="rId29"/>
                        <a:srcRect/>
                        <a:stretch>
                          <a:fillRect/>
                        </a:stretch>
                      </p:blipFill>
                      <p:spPr bwMode="auto">
                        <a:xfrm>
                          <a:off x="3452214" y="3562455"/>
                          <a:ext cx="350837" cy="352425"/>
                        </a:xfrm>
                        <a:prstGeom prst="rect">
                          <a:avLst/>
                        </a:prstGeom>
                        <a:noFill/>
                      </p:spPr>
                    </p:pic>
                  </p:oleObj>
                </mc:Fallback>
              </mc:AlternateContent>
            </a:graphicData>
          </a:graphic>
        </p:graphicFrame>
      </p:grpSp>
      <p:grpSp>
        <p:nvGrpSpPr>
          <p:cNvPr id="32" name="群組 51"/>
          <p:cNvGrpSpPr/>
          <p:nvPr/>
        </p:nvGrpSpPr>
        <p:grpSpPr>
          <a:xfrm>
            <a:off x="5849525" y="5178044"/>
            <a:ext cx="520319" cy="520319"/>
            <a:chOff x="3342651" y="3507082"/>
            <a:chExt cx="520319" cy="520319"/>
          </a:xfrm>
        </p:grpSpPr>
        <p:sp>
          <p:nvSpPr>
            <p:cNvPr id="33" name="矩形 52"/>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34" name="Object 12"/>
            <p:cNvGraphicFramePr>
              <a:graphicFrameLocks noChangeAspect="1"/>
            </p:cNvGraphicFramePr>
            <p:nvPr/>
          </p:nvGraphicFramePr>
          <p:xfrm>
            <a:off x="3452978" y="3563248"/>
            <a:ext cx="349250" cy="352425"/>
          </p:xfrm>
          <a:graphic>
            <a:graphicData uri="http://schemas.openxmlformats.org/presentationml/2006/ole">
              <mc:AlternateContent xmlns:mc="http://schemas.openxmlformats.org/markup-compatibility/2006">
                <mc:Choice xmlns:v="urn:schemas-microsoft-com:vml" Requires="v">
                  <p:oleObj spid="_x0000_s47924" name="方程式" r:id="rId30" imgW="126720" imgH="126720" progId="Equation.3">
                    <p:embed/>
                  </p:oleObj>
                </mc:Choice>
                <mc:Fallback>
                  <p:oleObj name="方程式" r:id="rId30" imgW="126720" imgH="126720" progId="Equation.3">
                    <p:embed/>
                    <p:pic>
                      <p:nvPicPr>
                        <p:cNvPr id="54" name="Object 12"/>
                        <p:cNvPicPr>
                          <a:picLocks noChangeAspect="1" noChangeArrowheads="1"/>
                        </p:cNvPicPr>
                        <p:nvPr/>
                      </p:nvPicPr>
                      <p:blipFill>
                        <a:blip r:embed="rId31"/>
                        <a:srcRect/>
                        <a:stretch>
                          <a:fillRect/>
                        </a:stretch>
                      </p:blipFill>
                      <p:spPr bwMode="auto">
                        <a:xfrm>
                          <a:off x="3452978" y="3563248"/>
                          <a:ext cx="349250" cy="352425"/>
                        </a:xfrm>
                        <a:prstGeom prst="rect">
                          <a:avLst/>
                        </a:prstGeom>
                        <a:noFill/>
                      </p:spPr>
                    </p:pic>
                  </p:oleObj>
                </mc:Fallback>
              </mc:AlternateContent>
            </a:graphicData>
          </a:graphic>
        </p:graphicFrame>
      </p:grpSp>
      <p:grpSp>
        <p:nvGrpSpPr>
          <p:cNvPr id="35" name="群組 54"/>
          <p:cNvGrpSpPr/>
          <p:nvPr/>
        </p:nvGrpSpPr>
        <p:grpSpPr>
          <a:xfrm>
            <a:off x="6505636" y="6080485"/>
            <a:ext cx="520319" cy="520319"/>
            <a:chOff x="3342651" y="3507082"/>
            <a:chExt cx="520319" cy="520319"/>
          </a:xfrm>
        </p:grpSpPr>
        <p:sp>
          <p:nvSpPr>
            <p:cNvPr id="36" name="矩形 55"/>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37" name="Object 12"/>
            <p:cNvGraphicFramePr>
              <a:graphicFrameLocks noChangeAspect="1"/>
            </p:cNvGraphicFramePr>
            <p:nvPr/>
          </p:nvGraphicFramePr>
          <p:xfrm>
            <a:off x="3452002" y="3562263"/>
            <a:ext cx="350837" cy="352425"/>
          </p:xfrm>
          <a:graphic>
            <a:graphicData uri="http://schemas.openxmlformats.org/presentationml/2006/ole">
              <mc:AlternateContent xmlns:mc="http://schemas.openxmlformats.org/markup-compatibility/2006">
                <mc:Choice xmlns:v="urn:schemas-microsoft-com:vml" Requires="v">
                  <p:oleObj spid="_x0000_s47925" name="方程式" r:id="rId32" imgW="126720" imgH="126720" progId="Equation.3">
                    <p:embed/>
                  </p:oleObj>
                </mc:Choice>
                <mc:Fallback>
                  <p:oleObj name="方程式" r:id="rId32" imgW="126720" imgH="126720" progId="Equation.3">
                    <p:embed/>
                    <p:pic>
                      <p:nvPicPr>
                        <p:cNvPr id="57" name="Object 12"/>
                        <p:cNvPicPr>
                          <a:picLocks noChangeAspect="1" noChangeArrowheads="1"/>
                        </p:cNvPicPr>
                        <p:nvPr/>
                      </p:nvPicPr>
                      <p:blipFill>
                        <a:blip r:embed="rId33"/>
                        <a:srcRect/>
                        <a:stretch>
                          <a:fillRect/>
                        </a:stretch>
                      </p:blipFill>
                      <p:spPr bwMode="auto">
                        <a:xfrm>
                          <a:off x="3452002" y="3562263"/>
                          <a:ext cx="350837" cy="352425"/>
                        </a:xfrm>
                        <a:prstGeom prst="rect">
                          <a:avLst/>
                        </a:prstGeom>
                        <a:noFill/>
                      </p:spPr>
                    </p:pic>
                  </p:oleObj>
                </mc:Fallback>
              </mc:AlternateContent>
            </a:graphicData>
          </a:graphic>
        </p:graphicFrame>
      </p:grpSp>
      <p:cxnSp>
        <p:nvCxnSpPr>
          <p:cNvPr id="38" name="直線單箭頭接點 57"/>
          <p:cNvCxnSpPr/>
          <p:nvPr/>
        </p:nvCxnSpPr>
        <p:spPr>
          <a:xfrm>
            <a:off x="2700034" y="4529921"/>
            <a:ext cx="0" cy="254814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單箭頭接點 58"/>
          <p:cNvCxnSpPr/>
          <p:nvPr/>
        </p:nvCxnSpPr>
        <p:spPr>
          <a:xfrm>
            <a:off x="2700034" y="7059011"/>
            <a:ext cx="91167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59"/>
          <p:cNvCxnSpPr/>
          <p:nvPr/>
        </p:nvCxnSpPr>
        <p:spPr>
          <a:xfrm>
            <a:off x="3018441" y="5420281"/>
            <a:ext cx="0" cy="1666105"/>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單箭頭接點 60"/>
          <p:cNvCxnSpPr/>
          <p:nvPr/>
        </p:nvCxnSpPr>
        <p:spPr>
          <a:xfrm>
            <a:off x="3301689" y="6284776"/>
            <a:ext cx="0" cy="777875"/>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單箭頭接點 61"/>
          <p:cNvCxnSpPr/>
          <p:nvPr/>
        </p:nvCxnSpPr>
        <p:spPr>
          <a:xfrm>
            <a:off x="3595269" y="4503864"/>
            <a:ext cx="160564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62"/>
          <p:cNvCxnSpPr/>
          <p:nvPr/>
        </p:nvCxnSpPr>
        <p:spPr>
          <a:xfrm>
            <a:off x="4249433" y="5420281"/>
            <a:ext cx="16000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70"/>
          <p:cNvCxnSpPr/>
          <p:nvPr/>
        </p:nvCxnSpPr>
        <p:spPr>
          <a:xfrm>
            <a:off x="5731651" y="4510644"/>
            <a:ext cx="175588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71"/>
          <p:cNvCxnSpPr/>
          <p:nvPr/>
        </p:nvCxnSpPr>
        <p:spPr>
          <a:xfrm>
            <a:off x="6411871" y="5420281"/>
            <a:ext cx="107566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72"/>
          <p:cNvCxnSpPr/>
          <p:nvPr/>
        </p:nvCxnSpPr>
        <p:spPr>
          <a:xfrm>
            <a:off x="7006821" y="6272947"/>
            <a:ext cx="4807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74"/>
          <p:cNvCxnSpPr/>
          <p:nvPr/>
        </p:nvCxnSpPr>
        <p:spPr>
          <a:xfrm>
            <a:off x="5485893" y="4810014"/>
            <a:ext cx="0" cy="2239489"/>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直線單箭頭接點 75"/>
          <p:cNvCxnSpPr/>
          <p:nvPr/>
        </p:nvCxnSpPr>
        <p:spPr>
          <a:xfrm>
            <a:off x="6109684" y="5672115"/>
            <a:ext cx="0" cy="1414271"/>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直線單箭頭接點 76"/>
          <p:cNvCxnSpPr/>
          <p:nvPr/>
        </p:nvCxnSpPr>
        <p:spPr>
          <a:xfrm>
            <a:off x="6752221" y="6560345"/>
            <a:ext cx="0" cy="526041"/>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直線單箭頭接點 77"/>
          <p:cNvCxnSpPr/>
          <p:nvPr/>
        </p:nvCxnSpPr>
        <p:spPr>
          <a:xfrm>
            <a:off x="5060328" y="7059011"/>
            <a:ext cx="1710943"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單箭頭接點 90"/>
          <p:cNvCxnSpPr>
            <a:endCxn id="36" idx="1"/>
          </p:cNvCxnSpPr>
          <p:nvPr/>
        </p:nvCxnSpPr>
        <p:spPr>
          <a:xfrm>
            <a:off x="4754715" y="6321444"/>
            <a:ext cx="1750921" cy="192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102"/>
          <p:cNvSpPr/>
          <p:nvPr/>
        </p:nvSpPr>
        <p:spPr>
          <a:xfrm>
            <a:off x="1280107" y="4067922"/>
            <a:ext cx="493752"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53" name="矩形 103"/>
          <p:cNvSpPr/>
          <p:nvPr/>
        </p:nvSpPr>
        <p:spPr>
          <a:xfrm>
            <a:off x="1279834" y="5858119"/>
            <a:ext cx="461193"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54" name="矩形 104"/>
          <p:cNvSpPr/>
          <p:nvPr/>
        </p:nvSpPr>
        <p:spPr>
          <a:xfrm>
            <a:off x="1263548" y="4984248"/>
            <a:ext cx="528324" cy="461665"/>
          </a:xfrm>
          <a:prstGeom prst="rect">
            <a:avLst/>
          </a:prstGeom>
        </p:spPr>
        <p:txBody>
          <a:bodyPr wrap="square">
            <a:spAutoFit/>
          </a:bodyPr>
          <a:lstStyle/>
          <a:p>
            <a:r>
              <a:rPr lang="en-US" altLang="zh-TW" sz="2400" b="1" dirty="0">
                <a:solidFill>
                  <a:srgbClr val="FF0000"/>
                </a:solidFill>
              </a:rPr>
              <a:t>1</a:t>
            </a:r>
            <a:endParaRPr lang="zh-TW" altLang="en-US" sz="2400" b="1" dirty="0">
              <a:solidFill>
                <a:srgbClr val="FF0000"/>
              </a:solidFill>
            </a:endParaRPr>
          </a:p>
        </p:txBody>
      </p:sp>
      <p:sp>
        <p:nvSpPr>
          <p:cNvPr id="55" name="矩形 105"/>
          <p:cNvSpPr/>
          <p:nvPr/>
        </p:nvSpPr>
        <p:spPr>
          <a:xfrm>
            <a:off x="4157358" y="5015497"/>
            <a:ext cx="665082" cy="461665"/>
          </a:xfrm>
          <a:prstGeom prst="rect">
            <a:avLst/>
          </a:prstGeom>
        </p:spPr>
        <p:txBody>
          <a:bodyPr wrap="square">
            <a:spAutoFit/>
          </a:bodyPr>
          <a:lstStyle/>
          <a:p>
            <a:r>
              <a:rPr lang="en-US" altLang="zh-TW" sz="2400" b="1" dirty="0">
                <a:solidFill>
                  <a:srgbClr val="FF0000"/>
                </a:solidFill>
                <a:latin typeface="+mj-lt"/>
              </a:rPr>
              <a:t>2.7</a:t>
            </a:r>
            <a:endParaRPr lang="zh-TW" altLang="en-US" sz="2400" b="1" dirty="0">
              <a:solidFill>
                <a:srgbClr val="FF0000"/>
              </a:solidFill>
              <a:latin typeface="+mj-lt"/>
            </a:endParaRPr>
          </a:p>
        </p:txBody>
      </p:sp>
      <p:sp>
        <p:nvSpPr>
          <p:cNvPr id="56" name="矩形 106"/>
          <p:cNvSpPr/>
          <p:nvPr/>
        </p:nvSpPr>
        <p:spPr>
          <a:xfrm>
            <a:off x="3560868" y="4076142"/>
            <a:ext cx="492443" cy="461665"/>
          </a:xfrm>
          <a:prstGeom prst="rect">
            <a:avLst/>
          </a:prstGeom>
        </p:spPr>
        <p:txBody>
          <a:bodyPr wrap="none">
            <a:spAutoFit/>
          </a:bodyPr>
          <a:lstStyle/>
          <a:p>
            <a:r>
              <a:rPr lang="en-US" altLang="zh-TW" sz="2400" b="1" dirty="0">
                <a:solidFill>
                  <a:srgbClr val="FF0000"/>
                </a:solidFill>
                <a:latin typeface="+mj-lt"/>
              </a:rPr>
              <a:t>20</a:t>
            </a:r>
            <a:endParaRPr lang="zh-TW" altLang="en-US" sz="2400" b="1" dirty="0">
              <a:solidFill>
                <a:srgbClr val="FF0000"/>
              </a:solidFill>
              <a:latin typeface="+mj-lt"/>
            </a:endParaRPr>
          </a:p>
        </p:txBody>
      </p:sp>
      <p:sp>
        <p:nvSpPr>
          <p:cNvPr id="57" name="矩形 107"/>
          <p:cNvSpPr/>
          <p:nvPr/>
        </p:nvSpPr>
        <p:spPr>
          <a:xfrm>
            <a:off x="4700323" y="5829425"/>
            <a:ext cx="1036480" cy="461665"/>
          </a:xfrm>
          <a:prstGeom prst="rect">
            <a:avLst/>
          </a:prstGeom>
        </p:spPr>
        <p:txBody>
          <a:bodyPr wrap="square">
            <a:spAutoFit/>
          </a:bodyPr>
          <a:lstStyle/>
          <a:p>
            <a:r>
              <a:rPr lang="en-US" altLang="zh-TW" sz="2400" b="1" dirty="0">
                <a:solidFill>
                  <a:srgbClr val="FF0000"/>
                </a:solidFill>
                <a:latin typeface="+mj-lt"/>
              </a:rPr>
              <a:t>0.05</a:t>
            </a:r>
            <a:endParaRPr lang="zh-TW" altLang="en-US" sz="2400" b="1" dirty="0">
              <a:solidFill>
                <a:srgbClr val="FF0000"/>
              </a:solidFill>
              <a:latin typeface="+mj-lt"/>
            </a:endParaRPr>
          </a:p>
        </p:txBody>
      </p:sp>
      <p:sp>
        <p:nvSpPr>
          <p:cNvPr id="58" name="矩形 108"/>
          <p:cNvSpPr/>
          <p:nvPr/>
        </p:nvSpPr>
        <p:spPr>
          <a:xfrm>
            <a:off x="7146277" y="4021008"/>
            <a:ext cx="723275" cy="461665"/>
          </a:xfrm>
          <a:prstGeom prst="rect">
            <a:avLst/>
          </a:prstGeom>
        </p:spPr>
        <p:txBody>
          <a:bodyPr wrap="none">
            <a:spAutoFit/>
          </a:bodyPr>
          <a:lstStyle/>
          <a:p>
            <a:r>
              <a:rPr lang="en-US" altLang="zh-TW" sz="2400" b="1" dirty="0">
                <a:solidFill>
                  <a:srgbClr val="FF0000"/>
                </a:solidFill>
                <a:latin typeface="times" panose="02020603050405020304" pitchFamily="18" charset="0"/>
              </a:rPr>
              <a:t>0.88</a:t>
            </a:r>
            <a:endParaRPr lang="zh-TW" altLang="en-US" sz="2400" b="1" dirty="0">
              <a:solidFill>
                <a:srgbClr val="FF0000"/>
              </a:solidFill>
            </a:endParaRPr>
          </a:p>
        </p:txBody>
      </p:sp>
      <p:sp>
        <p:nvSpPr>
          <p:cNvPr id="59" name="矩形 109"/>
          <p:cNvSpPr/>
          <p:nvPr/>
        </p:nvSpPr>
        <p:spPr>
          <a:xfrm>
            <a:off x="7170072" y="4906875"/>
            <a:ext cx="723275" cy="461665"/>
          </a:xfrm>
          <a:prstGeom prst="rect">
            <a:avLst/>
          </a:prstGeom>
        </p:spPr>
        <p:txBody>
          <a:bodyPr wrap="none">
            <a:spAutoFit/>
          </a:bodyPr>
          <a:lstStyle/>
          <a:p>
            <a:r>
              <a:rPr lang="en-US" altLang="zh-TW" sz="2400" b="1" dirty="0">
                <a:solidFill>
                  <a:srgbClr val="FF0000"/>
                </a:solidFill>
                <a:latin typeface="times" panose="02020603050405020304" pitchFamily="18" charset="0"/>
              </a:rPr>
              <a:t>0.12</a:t>
            </a:r>
            <a:endParaRPr lang="zh-TW" altLang="en-US" sz="2400" b="1" dirty="0">
              <a:solidFill>
                <a:srgbClr val="FF0000"/>
              </a:solidFill>
            </a:endParaRPr>
          </a:p>
        </p:txBody>
      </p:sp>
      <p:sp>
        <p:nvSpPr>
          <p:cNvPr id="60" name="矩形 110"/>
          <p:cNvSpPr/>
          <p:nvPr/>
        </p:nvSpPr>
        <p:spPr>
          <a:xfrm>
            <a:off x="7234712" y="5743814"/>
            <a:ext cx="492443" cy="461665"/>
          </a:xfrm>
          <a:prstGeom prst="rect">
            <a:avLst/>
          </a:prstGeom>
        </p:spPr>
        <p:txBody>
          <a:bodyPr wrap="none">
            <a:spAutoFit/>
          </a:bodyPr>
          <a:lstStyle/>
          <a:p>
            <a:r>
              <a:rPr lang="en-US" altLang="zh-TW" sz="2400" b="1" dirty="0">
                <a:solidFill>
                  <a:srgbClr val="FF0000"/>
                </a:solidFill>
                <a:latin typeface="Calibri" panose="020F0502020204030204" pitchFamily="34" charset="0"/>
              </a:rPr>
              <a:t>≈</a:t>
            </a:r>
            <a:r>
              <a:rPr lang="en-US" altLang="zh-TW" sz="2400" b="1" dirty="0">
                <a:solidFill>
                  <a:srgbClr val="FF0000"/>
                </a:solidFill>
                <a:latin typeface="times" panose="02020603050405020304" pitchFamily="18" charset="0"/>
              </a:rPr>
              <a:t>0</a:t>
            </a:r>
            <a:endParaRPr lang="zh-TW" altLang="en-US" sz="2400" b="1" dirty="0">
              <a:solidFill>
                <a:srgbClr val="FF0000"/>
              </a:solidFill>
            </a:endParaRPr>
          </a:p>
        </p:txBody>
      </p:sp>
      <p:graphicFrame>
        <p:nvGraphicFramePr>
          <p:cNvPr id="61" name="Object 12"/>
          <p:cNvGraphicFramePr>
            <a:graphicFrameLocks noChangeAspect="1"/>
          </p:cNvGraphicFramePr>
          <p:nvPr>
            <p:extLst>
              <p:ext uri="{D42A27DB-BD31-4B8C-83A1-F6EECF244321}">
                <p14:modId xmlns:p14="http://schemas.microsoft.com/office/powerpoint/2010/main" val="1345228260"/>
              </p:ext>
            </p:extLst>
          </p:nvPr>
        </p:nvGraphicFramePr>
        <p:xfrm>
          <a:off x="7549381" y="4982095"/>
          <a:ext cx="2085975" cy="947738"/>
        </p:xfrm>
        <a:graphic>
          <a:graphicData uri="http://schemas.openxmlformats.org/presentationml/2006/ole">
            <mc:AlternateContent xmlns:mc="http://schemas.openxmlformats.org/markup-compatibility/2006">
              <mc:Choice xmlns:v="urn:schemas-microsoft-com:vml" Requires="v">
                <p:oleObj spid="_x0000_s47926" name="方程式" r:id="rId34" imgW="977760" imgH="444240" progId="Equation.3">
                  <p:embed/>
                </p:oleObj>
              </mc:Choice>
              <mc:Fallback>
                <p:oleObj name="方程式" r:id="rId34" imgW="977760" imgH="444240" progId="Equation.3">
                  <p:embed/>
                  <p:pic>
                    <p:nvPicPr>
                      <p:cNvPr id="65" name="Object 12"/>
                      <p:cNvPicPr>
                        <a:picLocks noChangeAspect="1" noChangeArrowheads="1"/>
                      </p:cNvPicPr>
                      <p:nvPr/>
                    </p:nvPicPr>
                    <p:blipFill>
                      <a:blip r:embed="rId35"/>
                      <a:srcRect/>
                      <a:stretch>
                        <a:fillRect/>
                      </a:stretch>
                    </p:blipFill>
                    <p:spPr bwMode="auto">
                      <a:xfrm>
                        <a:off x="7549381" y="4982095"/>
                        <a:ext cx="2085975"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2"/>
          <p:cNvGraphicFramePr>
            <a:graphicFrameLocks noChangeAspect="1"/>
          </p:cNvGraphicFramePr>
          <p:nvPr>
            <p:extLst>
              <p:ext uri="{D42A27DB-BD31-4B8C-83A1-F6EECF244321}">
                <p14:modId xmlns:p14="http://schemas.microsoft.com/office/powerpoint/2010/main" val="2841145383"/>
              </p:ext>
            </p:extLst>
          </p:nvPr>
        </p:nvGraphicFramePr>
        <p:xfrm>
          <a:off x="7539856" y="5910783"/>
          <a:ext cx="2060575" cy="947737"/>
        </p:xfrm>
        <a:graphic>
          <a:graphicData uri="http://schemas.openxmlformats.org/presentationml/2006/ole">
            <mc:AlternateContent xmlns:mc="http://schemas.openxmlformats.org/markup-compatibility/2006">
              <mc:Choice xmlns:v="urn:schemas-microsoft-com:vml" Requires="v">
                <p:oleObj spid="_x0000_s47927" name="方程式" r:id="rId36" imgW="965160" imgH="444240" progId="Equation.3">
                  <p:embed/>
                </p:oleObj>
              </mc:Choice>
              <mc:Fallback>
                <p:oleObj name="方程式" r:id="rId36" imgW="965160" imgH="444240" progId="Equation.3">
                  <p:embed/>
                  <p:pic>
                    <p:nvPicPr>
                      <p:cNvPr id="66" name="Object 12"/>
                      <p:cNvPicPr>
                        <a:picLocks noChangeAspect="1" noChangeArrowheads="1"/>
                      </p:cNvPicPr>
                      <p:nvPr/>
                    </p:nvPicPr>
                    <p:blipFill>
                      <a:blip r:embed="rId37"/>
                      <a:srcRect/>
                      <a:stretch>
                        <a:fillRect/>
                      </a:stretch>
                    </p:blipFill>
                    <p:spPr bwMode="auto">
                      <a:xfrm>
                        <a:off x="7539856" y="5910783"/>
                        <a:ext cx="2060575"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63" name="文字方塊 63"/>
              <p:cNvSpPr txBox="1"/>
              <p:nvPr/>
            </p:nvSpPr>
            <p:spPr>
              <a:xfrm>
                <a:off x="7765504" y="2058050"/>
                <a:ext cx="2221716" cy="1200650"/>
              </a:xfrm>
              <a:prstGeom prst="rect">
                <a:avLst/>
              </a:prstGeom>
              <a:noFill/>
            </p:spPr>
            <p:txBody>
              <a:bodyPr wrap="square" rtlCol="0">
                <a:spAutoFit/>
              </a:bodyPr>
              <a:lstStyle/>
              <a:p>
                <a:r>
                  <a:rPr lang="en-US" altLang="zh-TW" sz="2400" b="1" i="1" u="sng" dirty="0"/>
                  <a:t>Probability</a:t>
                </a:r>
                <a:r>
                  <a:rPr lang="en-US" altLang="zh-TW" sz="2400" dirty="0"/>
                  <a:t>:</a:t>
                </a:r>
              </a:p>
              <a:p>
                <a:pPr marL="342900" indent="-342900">
                  <a:buFont typeface="Wingdings" panose="05000000000000000000" pitchFamily="2" charset="2"/>
                  <a:buChar char="§"/>
                </a:pPr>
                <a14:m>
                  <m:oMath xmlns:m="http://schemas.openxmlformats.org/officeDocument/2006/math">
                    <m:r>
                      <a:rPr lang="en-US" altLang="zh-TW" sz="2400" i="1">
                        <a:latin typeface="Cambria Math" panose="02040503050406030204" pitchFamily="18" charset="0"/>
                      </a:rPr>
                      <m:t>0</m:t>
                    </m:r>
                    <m:r>
                      <a:rPr lang="en-US" altLang="zh-TW" sz="2400" b="0" i="1" smtClean="0">
                        <a:latin typeface="Cambria Math" panose="02040503050406030204" pitchFamily="18" charset="0"/>
                      </a:rPr>
                      <m:t>&lt;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𝑖</m:t>
                        </m:r>
                      </m:sub>
                    </m:sSub>
                    <m:r>
                      <a:rPr lang="en-US" altLang="zh-TW" sz="2400" b="0" i="1" smtClean="0">
                        <a:latin typeface="Cambria Math" panose="02040503050406030204" pitchFamily="18" charset="0"/>
                      </a:rPr>
                      <m:t>&lt;1</m:t>
                    </m:r>
                  </m:oMath>
                </a14:m>
                <a:endParaRPr lang="en-US" altLang="zh-TW" sz="2400" dirty="0"/>
              </a:p>
              <a:p>
                <a:pPr marL="342900" indent="-342900">
                  <a:buFont typeface="Wingdings" panose="05000000000000000000" pitchFamily="2" charset="2"/>
                  <a:buChar char="§"/>
                </a:pPr>
                <a14:m>
                  <m:oMath xmlns:m="http://schemas.openxmlformats.org/officeDocument/2006/math">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𝑖</m:t>
                        </m:r>
                      </m:sub>
                      <m:sup/>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b="0" i="1" smtClean="0">
                                <a:latin typeface="Cambria Math" panose="02040503050406030204" pitchFamily="18" charset="0"/>
                              </a:rPr>
                              <m:t>𝑖</m:t>
                            </m:r>
                          </m:sub>
                        </m:sSub>
                        <m:r>
                          <a:rPr lang="en-US" altLang="zh-TW" sz="2400" b="0" i="1" smtClean="0">
                            <a:latin typeface="Cambria Math" panose="02040503050406030204" pitchFamily="18" charset="0"/>
                          </a:rPr>
                          <m:t>=1</m:t>
                        </m:r>
                      </m:e>
                    </m:nary>
                  </m:oMath>
                </a14:m>
                <a:endParaRPr lang="zh-TW" altLang="en-US" sz="2400" dirty="0"/>
              </a:p>
            </p:txBody>
          </p:sp>
        </mc:Choice>
        <mc:Fallback xmlns="">
          <p:sp>
            <p:nvSpPr>
              <p:cNvPr id="63" name="文字方塊 63"/>
              <p:cNvSpPr txBox="1">
                <a:spLocks noRot="1" noChangeAspect="1" noMove="1" noResize="1" noEditPoints="1" noAdjustHandles="1" noChangeArrowheads="1" noChangeShapeType="1" noTextEdit="1"/>
              </p:cNvSpPr>
              <p:nvPr/>
            </p:nvSpPr>
            <p:spPr>
              <a:xfrm>
                <a:off x="7765504" y="2058050"/>
                <a:ext cx="2221716" cy="1200650"/>
              </a:xfrm>
              <a:prstGeom prst="rect">
                <a:avLst/>
              </a:prstGeom>
              <a:blipFill>
                <a:blip r:embed="rId38"/>
                <a:stretch>
                  <a:fillRect l="-6044" t="-4061" b="-74619"/>
                </a:stretch>
              </a:blipFill>
            </p:spPr>
            <p:txBody>
              <a:bodyPr/>
              <a:lstStyle/>
              <a:p>
                <a:r>
                  <a:rPr lang="en-US">
                    <a:noFill/>
                  </a:rPr>
                  <a:t> </a:t>
                </a:r>
              </a:p>
            </p:txBody>
          </p:sp>
        </mc:Fallback>
      </mc:AlternateContent>
      <p:sp>
        <p:nvSpPr>
          <p:cNvPr id="64" name="TextBox 63">
            <a:extLst>
              <a:ext uri="{FF2B5EF4-FFF2-40B4-BE49-F238E27FC236}">
                <a16:creationId xmlns:a16="http://schemas.microsoft.com/office/drawing/2014/main" id="{539C12C3-CC5D-4D44-A090-4E9C0487D322}"/>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6833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Machine Learning Basics</a:t>
            </a:r>
            <a:endParaRPr lang="en-US" dirty="0"/>
          </a:p>
        </p:txBody>
      </p:sp>
      <p:sp>
        <p:nvSpPr>
          <p:cNvPr id="3" name="Content Placeholder 2"/>
          <p:cNvSpPr>
            <a:spLocks noGrp="1"/>
          </p:cNvSpPr>
          <p:nvPr>
            <p:ph idx="1"/>
          </p:nvPr>
        </p:nvSpPr>
        <p:spPr>
          <a:xfrm>
            <a:off x="276673" y="2090804"/>
            <a:ext cx="9584265" cy="2836034"/>
          </a:xfrm>
        </p:spPr>
        <p:txBody>
          <a:bodyPr/>
          <a:lstStyle/>
          <a:p>
            <a:r>
              <a:rPr lang="en-US" b="1" i="1" dirty="0">
                <a:solidFill>
                  <a:srgbClr val="0070C0"/>
                </a:solidFill>
              </a:rPr>
              <a:t>Artificial Intelligence </a:t>
            </a:r>
            <a:r>
              <a:rPr lang="en-US" dirty="0"/>
              <a:t>is a scientific field concerned with the development of algorithms that allow computers to learn without being explicitly programmed</a:t>
            </a:r>
          </a:p>
          <a:p>
            <a:r>
              <a:rPr lang="en-US" b="1" i="1" dirty="0">
                <a:solidFill>
                  <a:srgbClr val="0070C0"/>
                </a:solidFill>
              </a:rPr>
              <a:t>Machine Learning </a:t>
            </a:r>
            <a:r>
              <a:rPr lang="en-US" dirty="0"/>
              <a:t>is a branch of Artificial Intelligence, which focuses on methods that learn from data and make predictions on unseen data</a:t>
            </a:r>
          </a:p>
          <a:p>
            <a:pPr lvl="1"/>
            <a:endParaRPr lang="en-US" dirty="0"/>
          </a:p>
          <a:p>
            <a:endParaRPr lang="en-US" dirty="0"/>
          </a:p>
        </p:txBody>
      </p:sp>
      <p:grpSp>
        <p:nvGrpSpPr>
          <p:cNvPr id="4" name="Group 3"/>
          <p:cNvGrpSpPr/>
          <p:nvPr/>
        </p:nvGrpSpPr>
        <p:grpSpPr>
          <a:xfrm>
            <a:off x="925066" y="4606280"/>
            <a:ext cx="8568630" cy="2808312"/>
            <a:chOff x="457200" y="2682748"/>
            <a:chExt cx="8496300" cy="2737104"/>
          </a:xfrm>
        </p:grpSpPr>
        <p:sp>
          <p:nvSpPr>
            <p:cNvPr id="5" name="Can 4"/>
            <p:cNvSpPr/>
            <p:nvPr/>
          </p:nvSpPr>
          <p:spPr>
            <a:xfrm>
              <a:off x="457200" y="2682748"/>
              <a:ext cx="2108200" cy="949452"/>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Labeled Data</a:t>
              </a:r>
            </a:p>
          </p:txBody>
        </p:sp>
        <p:sp>
          <p:nvSpPr>
            <p:cNvPr id="6" name="Can 5"/>
            <p:cNvSpPr/>
            <p:nvPr/>
          </p:nvSpPr>
          <p:spPr>
            <a:xfrm>
              <a:off x="457200" y="4470400"/>
              <a:ext cx="2108200" cy="949452"/>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Labeled Data</a:t>
              </a:r>
            </a:p>
          </p:txBody>
        </p:sp>
        <p:sp>
          <p:nvSpPr>
            <p:cNvPr id="7" name="Rounded Rectangle 6"/>
            <p:cNvSpPr/>
            <p:nvPr/>
          </p:nvSpPr>
          <p:spPr>
            <a:xfrm>
              <a:off x="3542697" y="2682748"/>
              <a:ext cx="2654300" cy="9494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Machine Learning algorithm</a:t>
              </a:r>
            </a:p>
          </p:txBody>
        </p:sp>
        <p:sp>
          <p:nvSpPr>
            <p:cNvPr id="8" name="Cube 7"/>
            <p:cNvSpPr/>
            <p:nvPr/>
          </p:nvSpPr>
          <p:spPr>
            <a:xfrm>
              <a:off x="3809397" y="4364454"/>
              <a:ext cx="1943100" cy="909574"/>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Learned model</a:t>
              </a:r>
            </a:p>
          </p:txBody>
        </p:sp>
        <p:sp>
          <p:nvSpPr>
            <p:cNvPr id="9" name="Bevel 8"/>
            <p:cNvSpPr/>
            <p:nvPr/>
          </p:nvSpPr>
          <p:spPr>
            <a:xfrm>
              <a:off x="6845599" y="4507484"/>
              <a:ext cx="1536700" cy="870688"/>
            </a:xfrm>
            <a:prstGeom prst="bevel">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Prediction</a:t>
              </a:r>
            </a:p>
          </p:txBody>
        </p:sp>
        <p:cxnSp>
          <p:nvCxnSpPr>
            <p:cNvPr id="10" name="Straight Arrow Connector 9"/>
            <p:cNvCxnSpPr>
              <a:stCxn id="5" idx="4"/>
              <a:endCxn id="7" idx="1"/>
            </p:cNvCxnSpPr>
            <p:nvPr/>
          </p:nvCxnSpPr>
          <p:spPr>
            <a:xfrm>
              <a:off x="2565400" y="3157474"/>
              <a:ext cx="9772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6" idx="4"/>
              <a:endCxn id="8" idx="2"/>
            </p:cNvCxnSpPr>
            <p:nvPr/>
          </p:nvCxnSpPr>
          <p:spPr>
            <a:xfrm flipV="1">
              <a:off x="2565400" y="4932938"/>
              <a:ext cx="1243997" cy="121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8" idx="4"/>
              <a:endCxn id="9" idx="4"/>
            </p:cNvCxnSpPr>
            <p:nvPr/>
          </p:nvCxnSpPr>
          <p:spPr>
            <a:xfrm>
              <a:off x="5521158" y="4932937"/>
              <a:ext cx="1324441" cy="98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7" idx="2"/>
              <a:endCxn id="8" idx="0"/>
            </p:cNvCxnSpPr>
            <p:nvPr/>
          </p:nvCxnSpPr>
          <p:spPr>
            <a:xfrm>
              <a:off x="4869847" y="3632200"/>
              <a:ext cx="24797" cy="732254"/>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457200" y="4000500"/>
              <a:ext cx="84963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3702446"/>
              <a:ext cx="952003" cy="338554"/>
            </a:xfrm>
            <a:prstGeom prst="rect">
              <a:avLst/>
            </a:prstGeom>
            <a:noFill/>
          </p:spPr>
          <p:txBody>
            <a:bodyPr wrap="none" rtlCol="0">
              <a:spAutoFit/>
            </a:bodyPr>
            <a:lstStyle/>
            <a:p>
              <a:r>
                <a:rPr lang="en-US" sz="1600" b="1" dirty="0">
                  <a:solidFill>
                    <a:schemeClr val="accent2"/>
                  </a:solidFill>
                </a:rPr>
                <a:t>Training</a:t>
              </a:r>
            </a:p>
          </p:txBody>
        </p:sp>
        <p:sp>
          <p:nvSpPr>
            <p:cNvPr id="16" name="TextBox 15"/>
            <p:cNvSpPr txBox="1"/>
            <p:nvPr/>
          </p:nvSpPr>
          <p:spPr>
            <a:xfrm>
              <a:off x="457200" y="4025900"/>
              <a:ext cx="1177726" cy="338554"/>
            </a:xfrm>
            <a:prstGeom prst="rect">
              <a:avLst/>
            </a:prstGeom>
            <a:noFill/>
          </p:spPr>
          <p:txBody>
            <a:bodyPr wrap="none" rtlCol="0">
              <a:spAutoFit/>
            </a:bodyPr>
            <a:lstStyle/>
            <a:p>
              <a:r>
                <a:rPr lang="en-US" sz="1600" b="1" dirty="0">
                  <a:solidFill>
                    <a:schemeClr val="accent2"/>
                  </a:solidFill>
                </a:rPr>
                <a:t>Prediction</a:t>
              </a:r>
            </a:p>
          </p:txBody>
        </p:sp>
      </p:grpSp>
      <p:sp>
        <p:nvSpPr>
          <p:cNvPr id="17" name="TextBox 16"/>
          <p:cNvSpPr txBox="1"/>
          <p:nvPr/>
        </p:nvSpPr>
        <p:spPr>
          <a:xfrm>
            <a:off x="1572816" y="7526179"/>
            <a:ext cx="6912768" cy="246221"/>
          </a:xfrm>
          <a:prstGeom prst="rect">
            <a:avLst/>
          </a:prstGeom>
          <a:noFill/>
        </p:spPr>
        <p:txBody>
          <a:bodyPr wrap="square" rtlCol="0">
            <a:spAutoFit/>
          </a:bodyPr>
          <a:lstStyle/>
          <a:p>
            <a:pPr algn="ctr"/>
            <a:r>
              <a:rPr lang="en-US" sz="1000" dirty="0"/>
              <a:t>Picture from: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3580282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781727" cy="5367667"/>
              </a:xfrm>
            </p:spPr>
            <p:txBody>
              <a:bodyPr>
                <a:normAutofit/>
              </a:bodyPr>
              <a:lstStyle/>
              <a:p>
                <a:r>
                  <a:rPr lang="en-US" dirty="0"/>
                  <a:t>Non-linear activations are needed to learn complex (non-linear) data representations</a:t>
                </a:r>
              </a:p>
              <a:p>
                <a:pPr lvl="1"/>
                <a:r>
                  <a:rPr lang="en-US" dirty="0"/>
                  <a:t>Otherwise, NNs would be just a linear function (such as </a:t>
                </a:r>
                <a14:m>
                  <m:oMath xmlns:m="http://schemas.openxmlformats.org/officeDocument/2006/math">
                    <m:sSub>
                      <m:sSubPr>
                        <m:ctrlPr>
                          <a:rPr lang="en-US" i="1">
                            <a:latin typeface="Cambria Math" panose="02040503050406030204" pitchFamily="18" charset="0"/>
                          </a:rPr>
                        </m:ctrlPr>
                      </m:sSubPr>
                      <m:e>
                        <m:r>
                          <m:rPr>
                            <m:sty m:val="p"/>
                          </m:rPr>
                          <a:rPr lang="en-US" i="1">
                            <a:latin typeface="Cambria Math" charset="0"/>
                          </a:rPr>
                          <m:t>W</m:t>
                        </m:r>
                      </m:e>
                      <m:sub>
                        <m:r>
                          <a:rPr lang="en-US" i="1">
                            <a:latin typeface="Cambria Math" charset="0"/>
                          </a:rPr>
                          <m:t>1</m:t>
                        </m:r>
                      </m:sub>
                    </m:sSub>
                    <m:sSub>
                      <m:sSubPr>
                        <m:ctrlPr>
                          <a:rPr lang="en-US" i="1">
                            <a:latin typeface="Cambria Math" panose="02040503050406030204" pitchFamily="18" charset="0"/>
                          </a:rPr>
                        </m:ctrlPr>
                      </m:sSubPr>
                      <m:e>
                        <m:r>
                          <m:rPr>
                            <m:sty m:val="p"/>
                          </m:rPr>
                          <a:rPr lang="en-US" i="1">
                            <a:latin typeface="Cambria Math" charset="0"/>
                          </a:rPr>
                          <m:t>W</m:t>
                        </m:r>
                      </m:e>
                      <m:sub>
                        <m:r>
                          <a:rPr lang="en-US" i="1">
                            <a:latin typeface="Cambria Math" charset="0"/>
                          </a:rPr>
                          <m:t>2</m:t>
                        </m:r>
                      </m:sub>
                    </m:sSub>
                    <m:r>
                      <a:rPr lang="en-US" i="1">
                        <a:latin typeface="Cambria Math" charset="0"/>
                      </a:rPr>
                      <m:t>𝑥</m:t>
                    </m:r>
                    <m:r>
                      <a:rPr lang="en-US" i="1">
                        <a:latin typeface="Cambria Math" charset="0"/>
                      </a:rPr>
                      <m:t>=</m:t>
                    </m:r>
                    <m:r>
                      <a:rPr lang="en-US" i="1">
                        <a:latin typeface="Cambria Math" charset="0"/>
                      </a:rPr>
                      <m:t>𝑊𝑥</m:t>
                    </m:r>
                  </m:oMath>
                </a14:m>
                <a:r>
                  <a:rPr lang="en-US" dirty="0"/>
                  <a:t>) </a:t>
                </a:r>
                <a:endParaRPr lang="el-GR" dirty="0"/>
              </a:p>
              <a:p>
                <a:pPr lvl="1"/>
                <a:r>
                  <a:rPr lang="en-US" dirty="0"/>
                  <a:t>NNs with large number of layers (and neurons) can approximate more complex functions </a:t>
                </a:r>
              </a:p>
              <a:p>
                <a:pPr lvl="2"/>
                <a:r>
                  <a:rPr lang="en-US" dirty="0"/>
                  <a:t>Figure: more neurons improve representation (but, may overfit)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781727" cy="5367667"/>
              </a:xfrm>
              <a:blipFill>
                <a:blip r:embed="rId2"/>
                <a:stretch>
                  <a:fillRect l="-810" t="-908" r="-1558"/>
                </a:stretch>
              </a:blipFill>
            </p:spPr>
            <p:txBody>
              <a:bodyPr/>
              <a:lstStyle/>
              <a:p>
                <a:r>
                  <a:rPr lang="en-US">
                    <a:noFill/>
                  </a:rPr>
                  <a:t> </a:t>
                </a:r>
              </a:p>
            </p:txBody>
          </p:sp>
        </mc:Fallback>
      </mc:AlternateContent>
      <p:pic>
        <p:nvPicPr>
          <p:cNvPr id="5" name="Εικόνα 3"/>
          <p:cNvPicPr>
            <a:picLocks noChangeAspect="1"/>
          </p:cNvPicPr>
          <p:nvPr/>
        </p:nvPicPr>
        <p:blipFill>
          <a:blip r:embed="rId3"/>
          <a:stretch>
            <a:fillRect/>
          </a:stretch>
        </p:blipFill>
        <p:spPr>
          <a:xfrm>
            <a:off x="778394" y="4534272"/>
            <a:ext cx="8427270" cy="3024336"/>
          </a:xfrm>
          <a:prstGeom prst="rect">
            <a:avLst/>
          </a:prstGeom>
        </p:spPr>
      </p:pic>
      <p:sp>
        <p:nvSpPr>
          <p:cNvPr id="7" name="TextBox 6"/>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4"/>
              </a:rPr>
              <a:t>http://cs231n.github.io/assets/nn1/layer_sizes.jpeg</a:t>
            </a:r>
            <a:endParaRPr lang="en-US" sz="1000" dirty="0"/>
          </a:p>
        </p:txBody>
      </p:sp>
    </p:spTree>
    <p:extLst>
      <p:ext uri="{BB962C8B-B14F-4D97-AF65-F5344CB8AC3E}">
        <p14:creationId xmlns:p14="http://schemas.microsoft.com/office/powerpoint/2010/main" val="1764208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Sigmoid</a:t>
            </a:r>
          </a:p>
        </p:txBody>
      </p:sp>
      <p:sp>
        <p:nvSpPr>
          <p:cNvPr id="3" name="Content Placeholder 2"/>
          <p:cNvSpPr>
            <a:spLocks noGrp="1"/>
          </p:cNvSpPr>
          <p:nvPr>
            <p:ph idx="1"/>
          </p:nvPr>
        </p:nvSpPr>
        <p:spPr/>
        <p:txBody>
          <a:bodyPr/>
          <a:lstStyle/>
          <a:p>
            <a:r>
              <a:rPr lang="en-US" b="1" i="1" dirty="0">
                <a:solidFill>
                  <a:srgbClr val="0070C0"/>
                </a:solidFill>
              </a:rPr>
              <a:t>Sigmoid function </a:t>
            </a:r>
            <a:r>
              <a:rPr lang="el-GR" dirty="0"/>
              <a:t>σ</a:t>
            </a:r>
            <a:r>
              <a:rPr lang="en-US" dirty="0"/>
              <a:t>: takes a real-valued number and “squashes” it into the range between 0 and 1</a:t>
            </a:r>
          </a:p>
          <a:p>
            <a:pPr lvl="1"/>
            <a:r>
              <a:rPr lang="en-US" dirty="0"/>
              <a:t>The output can be interpreted as the firing rate of a biological neuron</a:t>
            </a:r>
          </a:p>
          <a:p>
            <a:pPr lvl="2"/>
            <a:r>
              <a:rPr lang="en-US" dirty="0"/>
              <a:t>Not firing = 0; Fully firing = 1</a:t>
            </a:r>
          </a:p>
          <a:p>
            <a:pPr lvl="1"/>
            <a:r>
              <a:rPr lang="en-US" dirty="0"/>
              <a:t>When the neuron’s activation are 0 or 1, sigmoid neurons saturate</a:t>
            </a:r>
          </a:p>
          <a:p>
            <a:pPr lvl="2"/>
            <a:r>
              <a:rPr lang="en-US" dirty="0"/>
              <a:t>Gradients at these regions are almost zero (almost no signal will flow) </a:t>
            </a:r>
          </a:p>
          <a:p>
            <a:pPr lvl="1"/>
            <a:r>
              <a:rPr lang="en-US" dirty="0"/>
              <a:t>Sigmoid activations are less common in modern NNs</a:t>
            </a:r>
          </a:p>
          <a:p>
            <a:endParaRPr lang="en-US" dirty="0"/>
          </a:p>
          <a:p>
            <a:endParaRPr lang="en-US" dirty="0"/>
          </a:p>
        </p:txBody>
      </p:sp>
      <p:pic>
        <p:nvPicPr>
          <p:cNvPr id="4" name="Εικόνα 12"/>
          <p:cNvPicPr>
            <a:picLocks noChangeAspect="1"/>
          </p:cNvPicPr>
          <p:nvPr/>
        </p:nvPicPr>
        <p:blipFill>
          <a:blip r:embed="rId3"/>
          <a:stretch>
            <a:fillRect/>
          </a:stretch>
        </p:blipFill>
        <p:spPr>
          <a:xfrm>
            <a:off x="2580928" y="4839646"/>
            <a:ext cx="3672408" cy="260672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397352" y="5758408"/>
                <a:ext cx="125919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a:latin typeface="Cambria Math" panose="02040503050406030204" pitchFamily="18" charset="0"/>
                            </a:rPr>
                          </m:ctrlPr>
                        </m:sSupPr>
                        <m:e>
                          <m:r>
                            <a:rPr lang="el-GR" sz="2000" i="1" smtClean="0">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d>
                        <m:dPr>
                          <m:begChr m:val="["/>
                          <m:endChr m:val="]"/>
                          <m:ctrlPr>
                            <a:rPr lang="mr-IN" sz="2000" i="1">
                              <a:latin typeface="Cambria Math" panose="02040503050406030204" pitchFamily="18" charset="0"/>
                            </a:rPr>
                          </m:ctrlPr>
                        </m:dPr>
                        <m:e>
                          <m:r>
                            <a:rPr lang="en-US" sz="2000" i="1">
                              <a:latin typeface="Cambria Math" charset="0"/>
                            </a:rPr>
                            <m:t>0,1</m:t>
                          </m:r>
                        </m:e>
                      </m:d>
                    </m:oMath>
                  </m:oMathPara>
                </a14:m>
                <a:endParaRPr lang="el-GR" sz="2000" i="1" dirty="0"/>
              </a:p>
            </p:txBody>
          </p:sp>
        </mc:Choice>
        <mc:Fallback xmlns="">
          <p:sp>
            <p:nvSpPr>
              <p:cNvPr id="5" name="TextBox 4"/>
              <p:cNvSpPr txBox="1">
                <a:spLocks noRot="1" noChangeAspect="1" noMove="1" noResize="1" noEditPoints="1" noAdjustHandles="1" noChangeArrowheads="1" noChangeShapeType="1" noTextEdit="1"/>
              </p:cNvSpPr>
              <p:nvPr/>
            </p:nvSpPr>
            <p:spPr>
              <a:xfrm>
                <a:off x="6397352" y="5758408"/>
                <a:ext cx="1259191" cy="307777"/>
              </a:xfrm>
              <a:prstGeom prst="rect">
                <a:avLst/>
              </a:prstGeom>
              <a:blipFill>
                <a:blip r:embed="rId4"/>
                <a:stretch>
                  <a:fillRect l="-3865" b="-6000"/>
                </a:stretch>
              </a:blipFill>
            </p:spPr>
            <p:txBody>
              <a:bodyPr/>
              <a:lstStyle/>
              <a:p>
                <a:r>
                  <a:rPr lang="en-US">
                    <a:noFill/>
                  </a:rPr>
                  <a:t> </a:t>
                </a:r>
              </a:p>
            </p:txBody>
          </p:sp>
        </mc:Fallback>
      </mc:AlternateContent>
      <p:sp>
        <p:nvSpPr>
          <p:cNvPr id="6" name="TextBox 5"/>
          <p:cNvSpPr txBox="1"/>
          <p:nvPr/>
        </p:nvSpPr>
        <p:spPr>
          <a:xfrm>
            <a:off x="1716832"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906045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a:t>
            </a:r>
            <a:r>
              <a:rPr lang="en-US" dirty="0" err="1"/>
              <a:t>Tanh</a:t>
            </a:r>
            <a:endParaRPr lang="en-US" dirty="0"/>
          </a:p>
        </p:txBody>
      </p:sp>
      <p:sp>
        <p:nvSpPr>
          <p:cNvPr id="3" name="Content Placeholder 2"/>
          <p:cNvSpPr>
            <a:spLocks noGrp="1"/>
          </p:cNvSpPr>
          <p:nvPr>
            <p:ph idx="1"/>
          </p:nvPr>
        </p:nvSpPr>
        <p:spPr/>
        <p:txBody>
          <a:bodyPr/>
          <a:lstStyle/>
          <a:p>
            <a:r>
              <a:rPr lang="en-US" b="1" i="1" dirty="0" err="1">
                <a:solidFill>
                  <a:srgbClr val="0070C0"/>
                </a:solidFill>
              </a:rPr>
              <a:t>Tanh</a:t>
            </a:r>
            <a:r>
              <a:rPr lang="en-US" b="1" i="1" dirty="0">
                <a:solidFill>
                  <a:srgbClr val="0070C0"/>
                </a:solidFill>
              </a:rPr>
              <a:t> function</a:t>
            </a:r>
            <a:r>
              <a:rPr lang="en-US" dirty="0"/>
              <a:t>: takes a real-valued number and “squashes” it into range between -1 and 1</a:t>
            </a:r>
          </a:p>
          <a:p>
            <a:pPr lvl="1"/>
            <a:r>
              <a:rPr lang="en-US" dirty="0"/>
              <a:t>Like sigmoid, </a:t>
            </a:r>
            <a:r>
              <a:rPr lang="en-US" dirty="0" err="1"/>
              <a:t>tanh</a:t>
            </a:r>
            <a:r>
              <a:rPr lang="en-US" dirty="0"/>
              <a:t> neurons saturate</a:t>
            </a:r>
          </a:p>
          <a:p>
            <a:pPr lvl="1"/>
            <a:r>
              <a:rPr lang="en-US" dirty="0"/>
              <a:t>Unlike sigmoid, the output is zero-centered</a:t>
            </a:r>
          </a:p>
          <a:p>
            <a:pPr lvl="2"/>
            <a:r>
              <a:rPr lang="en-US" dirty="0"/>
              <a:t>It is therefore preferred than sigmoid</a:t>
            </a:r>
          </a:p>
          <a:p>
            <a:pPr lvl="1"/>
            <a:r>
              <a:rPr lang="en-US" dirty="0"/>
              <a:t>Tanh is a scaled sigmoid: tanh⁡(𝑥)=2</a:t>
            </a:r>
            <a:r>
              <a:rPr lang="el-GR" dirty="0">
                <a:latin typeface="Calibri" panose="020F0502020204030204" pitchFamily="34" charset="0"/>
                <a:cs typeface="Calibri" panose="020F0502020204030204" pitchFamily="34" charset="0"/>
              </a:rPr>
              <a:t>σ</a:t>
            </a:r>
            <a:r>
              <a:rPr lang="en-US" dirty="0"/>
              <a:t>(2𝑥)−1</a:t>
            </a:r>
          </a:p>
          <a:p>
            <a:endParaRPr lang="en-US" dirty="0"/>
          </a:p>
          <a:p>
            <a:endParaRPr lang="en-US" dirty="0"/>
          </a:p>
        </p:txBody>
      </p:sp>
      <p:pic>
        <p:nvPicPr>
          <p:cNvPr id="4" name="Εικόνα 4"/>
          <p:cNvPicPr>
            <a:picLocks noChangeAspect="1"/>
          </p:cNvPicPr>
          <p:nvPr/>
        </p:nvPicPr>
        <p:blipFill>
          <a:blip r:embed="rId3"/>
          <a:stretch>
            <a:fillRect/>
          </a:stretch>
        </p:blipFill>
        <p:spPr>
          <a:xfrm>
            <a:off x="2107890" y="4678288"/>
            <a:ext cx="3785406" cy="266879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541368" y="5720204"/>
                <a:ext cx="145155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smtClean="0">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d>
                        <m:dPr>
                          <m:begChr m:val="["/>
                          <m:endChr m:val="]"/>
                          <m:ctrlPr>
                            <a:rPr lang="mr-IN" sz="2000" i="1">
                              <a:latin typeface="Cambria Math" panose="02040503050406030204" pitchFamily="18" charset="0"/>
                            </a:rPr>
                          </m:ctrlPr>
                        </m:dPr>
                        <m:e>
                          <m:r>
                            <a:rPr lang="en-U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1</m:t>
                          </m:r>
                          <m:r>
                            <a:rPr lang="en-US" sz="2000" i="1">
                              <a:latin typeface="Cambria Math" charset="0"/>
                            </a:rPr>
                            <m:t>,1</m:t>
                          </m:r>
                        </m:e>
                      </m:d>
                    </m:oMath>
                  </m:oMathPara>
                </a14:m>
                <a:endParaRPr lang="el-GR" sz="2000" i="1" dirty="0"/>
              </a:p>
            </p:txBody>
          </p:sp>
        </mc:Choice>
        <mc:Fallback xmlns="">
          <p:sp>
            <p:nvSpPr>
              <p:cNvPr id="5" name="TextBox 4"/>
              <p:cNvSpPr txBox="1">
                <a:spLocks noRot="1" noChangeAspect="1" noMove="1" noResize="1" noEditPoints="1" noAdjustHandles="1" noChangeArrowheads="1" noChangeShapeType="1" noTextEdit="1"/>
              </p:cNvSpPr>
              <p:nvPr/>
            </p:nvSpPr>
            <p:spPr>
              <a:xfrm>
                <a:off x="6541368" y="5720204"/>
                <a:ext cx="1451551" cy="307777"/>
              </a:xfrm>
              <a:prstGeom prst="rect">
                <a:avLst/>
              </a:prstGeom>
              <a:blipFill>
                <a:blip r:embed="rId4"/>
                <a:stretch>
                  <a:fillRect l="-3361" b="-5882"/>
                </a:stretch>
              </a:blipFill>
            </p:spPr>
            <p:txBody>
              <a:bodyPr/>
              <a:lstStyle/>
              <a:p>
                <a:r>
                  <a:rPr lang="en-US">
                    <a:noFill/>
                  </a:rPr>
                  <a:t> </a:t>
                </a:r>
              </a:p>
            </p:txBody>
          </p:sp>
        </mc:Fallback>
      </mc:AlternateContent>
      <p:sp>
        <p:nvSpPr>
          <p:cNvPr id="6" name="TextBox 5"/>
          <p:cNvSpPr txBox="1"/>
          <p:nvPr/>
        </p:nvSpPr>
        <p:spPr>
          <a:xfrm>
            <a:off x="1716832"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3235579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a:t>
            </a:r>
            <a:r>
              <a:rPr lang="en-US" dirty="0" err="1"/>
              <a:t>ReLU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361039" cy="2227445"/>
              </a:xfrm>
            </p:spPr>
            <p:txBody>
              <a:bodyPr/>
              <a:lstStyle/>
              <a:p>
                <a:r>
                  <a:rPr lang="en-US" b="1" i="1" dirty="0" err="1">
                    <a:solidFill>
                      <a:srgbClr val="0070C0"/>
                    </a:solidFill>
                  </a:rPr>
                  <a:t>ReLU</a:t>
                </a:r>
                <a:r>
                  <a:rPr lang="en-US" dirty="0"/>
                  <a:t> (Rectified Linear Unit): takes a real-valued number and thresholds it at zero</a:t>
                </a:r>
              </a:p>
              <a:p>
                <a:pPr marL="0" indent="914400">
                  <a:buNone/>
                </a:pPr>
                <a:r>
                  <a:rPr lang="en-US" dirty="0"/>
                  <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a:latin typeface="Cambria Math" panose="02040503050406030204" pitchFamily="18" charset="0"/>
                          </a:rPr>
                          <m:t>𝑥</m:t>
                        </m:r>
                      </m:e>
                    </m:d>
                    <m:r>
                      <a:rPr lang="en-US">
                        <a:latin typeface="Cambria Math" panose="02040503050406030204" pitchFamily="18" charset="0"/>
                      </a:rPr>
                      <m:t>= </m:t>
                    </m:r>
                    <m:r>
                      <m:rPr>
                        <m:sty m:val="p"/>
                      </m:rPr>
                      <a:rPr lang="en-US">
                        <a:latin typeface="Cambria Math" panose="02040503050406030204" pitchFamily="18" charset="0"/>
                      </a:rPr>
                      <m:t>max</m:t>
                    </m:r>
                    <m:r>
                      <a:rPr lang="en-US">
                        <a:latin typeface="Cambria Math" panose="02040503050406030204" pitchFamily="18" charset="0"/>
                      </a:rPr>
                      <m:t>(0,</m:t>
                    </m:r>
                    <m:r>
                      <a:rPr lang="en-US">
                        <a:latin typeface="Cambria Math" panose="02040503050406030204" pitchFamily="18" charset="0"/>
                      </a:rPr>
                      <m:t>𝑥</m:t>
                    </m:r>
                    <m:r>
                      <a:rPr lang="en-US">
                        <a:latin typeface="Cambria Math" panose="02040503050406030204" pitchFamily="18" charset="0"/>
                      </a:rPr>
                      <m:t>)</m:t>
                    </m:r>
                  </m:oMath>
                </a14:m>
                <a:endParaRPr lang="el-GR" dirty="0"/>
              </a:p>
              <a:p>
                <a:pPr lvl="1"/>
                <a:endParaRPr lang="en-US" sz="8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361039" cy="2227445"/>
              </a:xfrm>
              <a:blipFill>
                <a:blip r:embed="rId3"/>
                <a:stretch>
                  <a:fillRect l="-846" t="-2192"/>
                </a:stretch>
              </a:blipFill>
            </p:spPr>
            <p:txBody>
              <a:bodyPr/>
              <a:lstStyle/>
              <a:p>
                <a:r>
                  <a:rPr lang="en-US">
                    <a:noFill/>
                  </a:rPr>
                  <a:t> </a:t>
                </a:r>
              </a:p>
            </p:txBody>
          </p:sp>
        </mc:Fallback>
      </mc:AlternateContent>
      <p:pic>
        <p:nvPicPr>
          <p:cNvPr id="6" name="Εικόνα 5"/>
          <p:cNvPicPr>
            <a:picLocks noChangeAspect="1"/>
          </p:cNvPicPr>
          <p:nvPr/>
        </p:nvPicPr>
        <p:blipFill>
          <a:blip r:embed="rId4"/>
          <a:stretch>
            <a:fillRect/>
          </a:stretch>
        </p:blipFill>
        <p:spPr>
          <a:xfrm>
            <a:off x="5965304" y="2909561"/>
            <a:ext cx="3925303" cy="280738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7621488" y="2660394"/>
                <a:ext cx="107907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smtClean="0">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sSubSup>
                        <m:sSubSupPr>
                          <m:ctrlPr>
                            <a:rPr lang="en-US" sz="2000" i="1" smtClean="0">
                              <a:latin typeface="Cambria Math" panose="02040503050406030204" pitchFamily="18" charset="0"/>
                            </a:rPr>
                          </m:ctrlPr>
                        </m:sSubSupPr>
                        <m:e>
                          <m:r>
                            <a:rPr lang="el-GR" sz="2000" i="1">
                              <a:latin typeface="Cambria Math" panose="02040503050406030204" pitchFamily="18" charset="0"/>
                              <a:ea typeface="Cambria Math" panose="02040503050406030204" pitchFamily="18" charset="0"/>
                            </a:rPr>
                            <m:t>ℝ</m:t>
                          </m:r>
                        </m:e>
                        <m:sub>
                          <m:r>
                            <a:rPr lang="en-US" sz="2000" b="0" i="1" smtClean="0">
                              <a:latin typeface="Cambria Math" charset="0"/>
                            </a:rPr>
                            <m:t>+</m:t>
                          </m:r>
                        </m:sub>
                        <m:sup>
                          <m:r>
                            <a:rPr lang="en-US" sz="2000" b="0" i="1" smtClean="0">
                              <a:latin typeface="Cambria Math" charset="0"/>
                            </a:rPr>
                            <m:t>𝑛</m:t>
                          </m:r>
                        </m:sup>
                      </m:sSubSup>
                    </m:oMath>
                  </m:oMathPara>
                </a14:m>
                <a:endParaRPr lang="el-GR" sz="2000" i="1" dirty="0"/>
              </a:p>
            </p:txBody>
          </p:sp>
        </mc:Choice>
        <mc:Fallback xmlns="">
          <p:sp>
            <p:nvSpPr>
              <p:cNvPr id="7" name="TextBox 6"/>
              <p:cNvSpPr txBox="1">
                <a:spLocks noRot="1" noChangeAspect="1" noMove="1" noResize="1" noEditPoints="1" noAdjustHandles="1" noChangeArrowheads="1" noChangeShapeType="1" noTextEdit="1"/>
              </p:cNvSpPr>
              <p:nvPr/>
            </p:nvSpPr>
            <p:spPr>
              <a:xfrm>
                <a:off x="7621488" y="2660394"/>
                <a:ext cx="1079077" cy="307777"/>
              </a:xfrm>
              <a:prstGeom prst="rect">
                <a:avLst/>
              </a:prstGeom>
              <a:blipFill>
                <a:blip r:embed="rId5"/>
                <a:stretch>
                  <a:fillRect l="-5085" r="-2260" b="-13725"/>
                </a:stretch>
              </a:blipFill>
            </p:spPr>
            <p:txBody>
              <a:bodyPr/>
              <a:lstStyle/>
              <a:p>
                <a:r>
                  <a:rPr lang="en-US">
                    <a:noFill/>
                  </a:rPr>
                  <a:t> </a:t>
                </a:r>
              </a:p>
            </p:txBody>
          </p:sp>
        </mc:Fallback>
      </mc:AlternateContent>
      <p:sp>
        <p:nvSpPr>
          <p:cNvPr id="8" name="Content Placeholder 2"/>
          <p:cNvSpPr txBox="1">
            <a:spLocks/>
          </p:cNvSpPr>
          <p:nvPr/>
        </p:nvSpPr>
        <p:spPr>
          <a:xfrm>
            <a:off x="276673" y="3343836"/>
            <a:ext cx="5688631" cy="4286779"/>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sz="800" dirty="0"/>
          </a:p>
          <a:p>
            <a:pPr lvl="1"/>
            <a:r>
              <a:rPr lang="en-US" dirty="0"/>
              <a:t>Most modern deep NNs use </a:t>
            </a:r>
            <a:r>
              <a:rPr lang="en-US" dirty="0" err="1"/>
              <a:t>ReLU</a:t>
            </a:r>
            <a:r>
              <a:rPr lang="en-US" dirty="0"/>
              <a:t> activations </a:t>
            </a:r>
          </a:p>
          <a:p>
            <a:pPr lvl="1"/>
            <a:r>
              <a:rPr lang="en-US" dirty="0" err="1"/>
              <a:t>ReLU</a:t>
            </a:r>
            <a:r>
              <a:rPr lang="en-US" dirty="0"/>
              <a:t> is fast to compute </a:t>
            </a:r>
          </a:p>
          <a:p>
            <a:pPr lvl="2"/>
            <a:r>
              <a:rPr lang="en-US" dirty="0"/>
              <a:t>Compared to sigmoid, </a:t>
            </a:r>
            <a:r>
              <a:rPr lang="en-US" dirty="0" err="1"/>
              <a:t>tanh</a:t>
            </a:r>
            <a:r>
              <a:rPr lang="en-US" dirty="0"/>
              <a:t> </a:t>
            </a:r>
          </a:p>
          <a:p>
            <a:pPr lvl="2"/>
            <a:r>
              <a:rPr lang="en-US" dirty="0"/>
              <a:t>Simply threshold a matrix at zero</a:t>
            </a:r>
          </a:p>
          <a:p>
            <a:pPr lvl="1"/>
            <a:r>
              <a:rPr lang="en-US" dirty="0"/>
              <a:t>Accelerates the convergence of gradient descent</a:t>
            </a:r>
          </a:p>
          <a:p>
            <a:pPr lvl="2"/>
            <a:r>
              <a:rPr lang="en-US" dirty="0"/>
              <a:t>Due to linear, non-saturating form </a:t>
            </a:r>
          </a:p>
          <a:p>
            <a:pPr lvl="1"/>
            <a:r>
              <a:rPr lang="en-US" dirty="0"/>
              <a:t>Prevents the gradient vanishing problem</a:t>
            </a:r>
          </a:p>
          <a:p>
            <a:endParaRPr lang="en-US" dirty="0"/>
          </a:p>
          <a:p>
            <a:endParaRPr lang="en-US" dirty="0"/>
          </a:p>
        </p:txBody>
      </p:sp>
    </p:spTree>
    <p:extLst>
      <p:ext uri="{BB962C8B-B14F-4D97-AF65-F5344CB8AC3E}">
        <p14:creationId xmlns:p14="http://schemas.microsoft.com/office/powerpoint/2010/main" val="2092541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xplain Step / Threshold and Leaky ReLU Activation Functions | i2tutor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746" y="4676672"/>
            <a:ext cx="4327681" cy="2737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Activation: Leaky </a:t>
            </a:r>
            <a:r>
              <a:rPr lang="en-US" dirty="0" err="1"/>
              <a:t>ReLU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84265" cy="3019533"/>
              </a:xfrm>
            </p:spPr>
            <p:txBody>
              <a:bodyPr/>
              <a:lstStyle/>
              <a:p>
                <a:r>
                  <a:rPr lang="en-US" dirty="0"/>
                  <a:t>The problem of </a:t>
                </a:r>
                <a:r>
                  <a:rPr lang="en-US" dirty="0" err="1"/>
                  <a:t>ReLU</a:t>
                </a:r>
                <a:r>
                  <a:rPr lang="en-US" dirty="0"/>
                  <a:t> activations: they can “die”</a:t>
                </a:r>
              </a:p>
              <a:p>
                <a:pPr lvl="1"/>
                <a:r>
                  <a:rPr lang="en-US" dirty="0" err="1"/>
                  <a:t>ReLU</a:t>
                </a:r>
                <a:r>
                  <a:rPr lang="en-US" dirty="0"/>
                  <a:t> could cause weights to update  in a way that the gradients can become zero and the neuron will not activate again on any data </a:t>
                </a:r>
              </a:p>
              <a:p>
                <a:pPr lvl="1"/>
                <a:r>
                  <a:rPr lang="en-US" dirty="0"/>
                  <a:t>E.g., when a large learning rate is used</a:t>
                </a:r>
              </a:p>
              <a:p>
                <a:r>
                  <a:rPr lang="en-US" b="1" i="1" dirty="0">
                    <a:solidFill>
                      <a:srgbClr val="0070C0"/>
                    </a:solidFill>
                  </a:rPr>
                  <a:t>Leaky </a:t>
                </a:r>
                <a:r>
                  <a:rPr lang="en-US" b="1" i="1" dirty="0" err="1">
                    <a:solidFill>
                      <a:srgbClr val="0070C0"/>
                    </a:solidFill>
                  </a:rPr>
                  <a:t>ReLU</a:t>
                </a:r>
                <a:r>
                  <a:rPr lang="en-US" b="1" i="1" dirty="0">
                    <a:solidFill>
                      <a:srgbClr val="0070C0"/>
                    </a:solidFill>
                  </a:rPr>
                  <a:t> </a:t>
                </a:r>
                <a:r>
                  <a:rPr lang="en-US" sz="2200" dirty="0"/>
                  <a:t>activation function is a variant of </a:t>
                </a:r>
                <a:r>
                  <a:rPr lang="en-US" sz="2200" dirty="0" err="1"/>
                  <a:t>ReLU</a:t>
                </a:r>
                <a:endParaRPr lang="en-US" sz="2200" dirty="0"/>
              </a:p>
              <a:p>
                <a:pPr lvl="1"/>
                <a:r>
                  <a:rPr lang="en-US" dirty="0"/>
                  <a:t>Instead of the function being 0 when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&lt;0</m:t>
                    </m:r>
                  </m:oMath>
                </a14:m>
                <a:r>
                  <a:rPr lang="en-US" dirty="0"/>
                  <a:t>, a leaky </a:t>
                </a:r>
                <a:r>
                  <a:rPr lang="en-US" dirty="0" err="1"/>
                  <a:t>ReLU</a:t>
                </a:r>
                <a:r>
                  <a:rPr lang="en-US" dirty="0"/>
                  <a:t> has a small negative slope (e.g., </a:t>
                </a:r>
                <a:r>
                  <a:rPr lang="el-GR" dirty="0"/>
                  <a:t>α</a:t>
                </a:r>
                <a:r>
                  <a:rPr lang="en-US" dirty="0"/>
                  <a:t> = 0.01, or similar)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84265" cy="3019533"/>
              </a:xfrm>
              <a:blipFill>
                <a:blip r:embed="rId4"/>
                <a:stretch>
                  <a:fillRect l="-826" t="-1616"/>
                </a:stretch>
              </a:blipFill>
            </p:spPr>
            <p:txBody>
              <a:bodyPr/>
              <a:lstStyle/>
              <a:p>
                <a:r>
                  <a:rPr lang="en-US">
                    <a:noFill/>
                  </a:rPr>
                  <a:t> </a:t>
                </a:r>
              </a:p>
            </p:txBody>
          </p:sp>
        </mc:Fallback>
      </mc:AlternateContent>
      <p:sp>
        <p:nvSpPr>
          <p:cNvPr id="5" name="Content Placeholder 2"/>
          <p:cNvSpPr txBox="1">
            <a:spLocks/>
          </p:cNvSpPr>
          <p:nvPr/>
        </p:nvSpPr>
        <p:spPr>
          <a:xfrm>
            <a:off x="310046" y="4894312"/>
            <a:ext cx="5319700" cy="2448272"/>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This resolves the dying </a:t>
            </a:r>
            <a:r>
              <a:rPr lang="en-US" dirty="0" err="1"/>
              <a:t>ReLU</a:t>
            </a:r>
            <a:r>
              <a:rPr lang="en-US" dirty="0"/>
              <a:t> problem</a:t>
            </a:r>
          </a:p>
          <a:p>
            <a:pPr lvl="1"/>
            <a:r>
              <a:rPr lang="en-US" dirty="0"/>
              <a:t>Most current works still use </a:t>
            </a:r>
            <a:r>
              <a:rPr lang="en-US" dirty="0" err="1"/>
              <a:t>ReLU</a:t>
            </a:r>
            <a:endParaRPr lang="en-US" dirty="0"/>
          </a:p>
          <a:p>
            <a:pPr lvl="2"/>
            <a:r>
              <a:rPr lang="en-US" dirty="0"/>
              <a:t>With a proper setting of the learning rate, the problem of dying </a:t>
            </a:r>
            <a:r>
              <a:rPr lang="en-US" dirty="0" err="1"/>
              <a:t>ReLU</a:t>
            </a:r>
            <a:r>
              <a:rPr lang="en-US" dirty="0"/>
              <a:t> can be avoided</a:t>
            </a:r>
          </a:p>
        </p:txBody>
      </p:sp>
      <mc:AlternateContent xmlns:mc="http://schemas.openxmlformats.org/markup-compatibility/2006" xmlns:a14="http://schemas.microsoft.com/office/drawing/2010/main">
        <mc:Choice Requires="a14">
          <p:sp>
            <p:nvSpPr>
              <p:cNvPr id="4" name="TextBox 3"/>
              <p:cNvSpPr txBox="1"/>
              <p:nvPr/>
            </p:nvSpPr>
            <p:spPr>
              <a:xfrm>
                <a:off x="6253336" y="5038328"/>
                <a:ext cx="2592288" cy="710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rPr>
                              </m:ctrlPr>
                            </m:mPr>
                            <m:m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𝑥</m:t>
                                      </m:r>
                                    </m:e>
                                    <m:e>
                                      <m:r>
                                        <m:rPr>
                                          <m:sty m:val="p"/>
                                        </m:rPr>
                                        <a:rPr lang="en-US" sz="1800" b="0" i="0" smtClean="0">
                                          <a:latin typeface="Cambria Math" panose="02040503050406030204" pitchFamily="18" charset="0"/>
                                        </a:rPr>
                                        <m:t>for</m:t>
                                      </m:r>
                                      <m:r>
                                        <a:rPr lang="en-US" sz="1800" b="0" i="1" smtClean="0">
                                          <a:latin typeface="Cambria Math" panose="02040503050406030204" pitchFamily="18" charset="0"/>
                                        </a:rPr>
                                        <m:t> </m:t>
                                      </m:r>
                                      <m:r>
                                        <a:rPr lang="en-US" sz="1800" b="0" i="1" smtClean="0">
                                          <a:latin typeface="Cambria Math" panose="02040503050406030204" pitchFamily="18" charset="0"/>
                                        </a:rPr>
                                        <m:t>𝑥</m:t>
                                      </m:r>
                                      <m:r>
                                        <a:rPr lang="en-US" sz="1800" b="0" i="1" smtClean="0">
                                          <a:latin typeface="Cambria Math" panose="02040503050406030204" pitchFamily="18" charset="0"/>
                                        </a:rPr>
                                        <m:t>&lt;0   </m:t>
                                      </m:r>
                                    </m:e>
                                  </m:mr>
                                </m:m>
                              </m:e>
                            </m:mr>
                            <m:m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𝑥</m:t>
                                      </m:r>
                                    </m:e>
                                    <m:e>
                                      <m:r>
                                        <m:rPr>
                                          <m:sty m:val="p"/>
                                        </m:rPr>
                                        <a:rPr lang="en-US" sz="1800" b="0" i="0" smtClean="0">
                                          <a:latin typeface="Cambria Math" panose="02040503050406030204" pitchFamily="18" charset="0"/>
                                        </a:rPr>
                                        <m:t>for</m:t>
                                      </m:r>
                                      <m:r>
                                        <a:rPr lang="en-US" sz="1800" b="0" i="1" smtClean="0">
                                          <a:latin typeface="Cambria Math" panose="02040503050406030204" pitchFamily="18" charset="0"/>
                                        </a:rPr>
                                        <m:t> </m:t>
                                      </m:r>
                                      <m:r>
                                        <a:rPr lang="en-US" sz="1800" b="0" i="1" smtClean="0">
                                          <a:latin typeface="Cambria Math" panose="02040503050406030204" pitchFamily="18" charset="0"/>
                                        </a:rPr>
                                        <m:t>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0</m:t>
                                      </m:r>
                                    </m:e>
                                  </m:mr>
                                </m:m>
                              </m:e>
                            </m:mr>
                          </m:m>
                        </m:e>
                      </m:d>
                    </m:oMath>
                  </m:oMathPara>
                </a14:m>
                <a:endParaRPr lang="en-US" sz="1800" dirty="0"/>
              </a:p>
            </p:txBody>
          </p:sp>
        </mc:Choice>
        <mc:Fallback xmlns="">
          <p:sp>
            <p:nvSpPr>
              <p:cNvPr id="4" name="TextBox 3"/>
              <p:cNvSpPr txBox="1">
                <a:spLocks noRot="1" noChangeAspect="1" noMove="1" noResize="1" noEditPoints="1" noAdjustHandles="1" noChangeArrowheads="1" noChangeShapeType="1" noTextEdit="1"/>
              </p:cNvSpPr>
              <p:nvPr/>
            </p:nvSpPr>
            <p:spPr>
              <a:xfrm>
                <a:off x="6253336" y="5038328"/>
                <a:ext cx="2592288" cy="71019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62503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Linear Function</a:t>
            </a:r>
          </a:p>
        </p:txBody>
      </p:sp>
      <p:sp>
        <p:nvSpPr>
          <p:cNvPr id="3" name="Content Placeholder 2"/>
          <p:cNvSpPr>
            <a:spLocks noGrp="1"/>
          </p:cNvSpPr>
          <p:nvPr>
            <p:ph idx="1"/>
          </p:nvPr>
        </p:nvSpPr>
        <p:spPr>
          <a:xfrm>
            <a:off x="276673" y="2090803"/>
            <a:ext cx="9584265" cy="1723389"/>
          </a:xfrm>
        </p:spPr>
        <p:txBody>
          <a:bodyPr/>
          <a:lstStyle/>
          <a:p>
            <a:r>
              <a:rPr lang="en-US" b="1" i="1" dirty="0">
                <a:solidFill>
                  <a:srgbClr val="0070C0"/>
                </a:solidFill>
              </a:rPr>
              <a:t>Linear function </a:t>
            </a:r>
            <a:r>
              <a:rPr lang="en-US" dirty="0"/>
              <a:t>means that the output signal is proportional to the input signal to the neuron</a:t>
            </a:r>
          </a:p>
        </p:txBody>
      </p:sp>
      <p:pic>
        <p:nvPicPr>
          <p:cNvPr id="37890" name="Picture 2" descr="Activation Functions in Neural Networks | by SAGAR SHARMA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5084"/>
          <a:stretch/>
        </p:blipFill>
        <p:spPr bwMode="auto">
          <a:xfrm>
            <a:off x="5965304" y="3138599"/>
            <a:ext cx="4032622" cy="27638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6256937" y="3382144"/>
                <a:ext cx="15121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𝑐𝑥</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6256937" y="3382144"/>
                <a:ext cx="1512168" cy="400110"/>
              </a:xfrm>
              <a:prstGeom prst="rect">
                <a:avLst/>
              </a:prstGeom>
              <a:blipFill>
                <a:blip r:embed="rId3"/>
                <a:stretch>
                  <a:fillRect b="-15385"/>
                </a:stretch>
              </a:blipFill>
            </p:spPr>
            <p:txBody>
              <a:bodyPr/>
              <a:lstStyle/>
              <a:p>
                <a:r>
                  <a:rPr lang="en-US">
                    <a:noFill/>
                  </a:rPr>
                  <a:t> </a:t>
                </a:r>
              </a:p>
            </p:txBody>
          </p:sp>
        </mc:Fallback>
      </mc:AlternateContent>
      <p:sp>
        <p:nvSpPr>
          <p:cNvPr id="8" name="Content Placeholder 2"/>
          <p:cNvSpPr txBox="1">
            <a:spLocks/>
          </p:cNvSpPr>
          <p:nvPr/>
        </p:nvSpPr>
        <p:spPr>
          <a:xfrm>
            <a:off x="237067" y="2952497"/>
            <a:ext cx="5440205" cy="3456384"/>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If the value of the constant </a:t>
            </a:r>
            <a:r>
              <a:rPr lang="en-US" i="1" dirty="0"/>
              <a:t>c</a:t>
            </a:r>
            <a:r>
              <a:rPr lang="en-US" dirty="0"/>
              <a:t> is 1, it is also called </a:t>
            </a:r>
            <a:r>
              <a:rPr lang="en-US" b="1" dirty="0"/>
              <a:t>identity activation function</a:t>
            </a:r>
          </a:p>
          <a:p>
            <a:pPr lvl="1"/>
            <a:r>
              <a:rPr lang="en-US" dirty="0"/>
              <a:t>This activation type is used in regression problems</a:t>
            </a:r>
          </a:p>
          <a:p>
            <a:pPr lvl="2"/>
            <a:r>
              <a:rPr lang="en-US" dirty="0"/>
              <a:t>E.g., the last layer can have linear activation function, in order to output a real number (and not a class membership)</a:t>
            </a:r>
          </a:p>
        </p:txBody>
      </p:sp>
      <mc:AlternateContent xmlns:mc="http://schemas.openxmlformats.org/markup-compatibility/2006" xmlns:a14="http://schemas.microsoft.com/office/drawing/2010/main">
        <mc:Choice Requires="a14">
          <p:sp>
            <p:nvSpPr>
              <p:cNvPr id="9" name="TextBox 8"/>
              <p:cNvSpPr txBox="1"/>
              <p:nvPr/>
            </p:nvSpPr>
            <p:spPr>
              <a:xfrm>
                <a:off x="7489736" y="2738950"/>
                <a:ext cx="10678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smtClean="0">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sSup>
                        <m:sSupPr>
                          <m:ctrlPr>
                            <a:rPr lang="el-GR" sz="2000" i="1">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oMath>
                  </m:oMathPara>
                </a14:m>
                <a:endParaRPr lang="el-GR" sz="2000" i="1" dirty="0"/>
              </a:p>
            </p:txBody>
          </p:sp>
        </mc:Choice>
        <mc:Fallback xmlns="">
          <p:sp>
            <p:nvSpPr>
              <p:cNvPr id="9" name="TextBox 8"/>
              <p:cNvSpPr txBox="1">
                <a:spLocks noRot="1" noChangeAspect="1" noMove="1" noResize="1" noEditPoints="1" noAdjustHandles="1" noChangeArrowheads="1" noChangeShapeType="1" noTextEdit="1"/>
              </p:cNvSpPr>
              <p:nvPr/>
            </p:nvSpPr>
            <p:spPr>
              <a:xfrm>
                <a:off x="7489736" y="2738950"/>
                <a:ext cx="1067856" cy="307777"/>
              </a:xfrm>
              <a:prstGeom prst="rect">
                <a:avLst/>
              </a:prstGeom>
              <a:blipFill>
                <a:blip r:embed="rId4"/>
                <a:stretch>
                  <a:fillRect l="-5714" r="-571" b="-5882"/>
                </a:stretch>
              </a:blipFill>
            </p:spPr>
            <p:txBody>
              <a:bodyPr/>
              <a:lstStyle/>
              <a:p>
                <a:r>
                  <a:rPr lang="en-US">
                    <a:noFill/>
                  </a:rPr>
                  <a:t> </a:t>
                </a:r>
              </a:p>
            </p:txBody>
          </p:sp>
        </mc:Fallback>
      </mc:AlternateContent>
    </p:spTree>
    <p:extLst>
      <p:ext uri="{BB962C8B-B14F-4D97-AF65-F5344CB8AC3E}">
        <p14:creationId xmlns:p14="http://schemas.microsoft.com/office/powerpoint/2010/main" val="2182988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network </a:t>
                </a:r>
                <a:r>
                  <a:rPr lang="en-US" b="1" i="1" dirty="0">
                    <a:solidFill>
                      <a:srgbClr val="0070C0"/>
                    </a:solidFill>
                  </a:rPr>
                  <a:t>parameters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include the weight matrices and bias vectors from all layers</a:t>
                </a:r>
              </a:p>
              <a:p>
                <a:endParaRPr lang="en-US" dirty="0"/>
              </a:p>
              <a:p>
                <a:r>
                  <a:rPr lang="en-US" dirty="0"/>
                  <a:t>Training a model to learn a set of parameters</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𝜃</m:t>
                    </m:r>
                  </m:oMath>
                </a14:m>
                <a:r>
                  <a:rPr lang="en-US" dirty="0"/>
                  <a:t> that are optimal (according to a criterion) is one of the greatest challenges in ML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26" t="-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字方塊 2"/>
              <p:cNvSpPr txBox="1"/>
              <p:nvPr/>
            </p:nvSpPr>
            <p:spPr>
              <a:xfrm>
                <a:off x="2471013" y="2909544"/>
                <a:ext cx="47651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𝜃</m:t>
                      </m:r>
                      <m:r>
                        <a:rPr lang="en-US" altLang="zh-TW" sz="2800" b="0" i="1" smtClean="0">
                          <a:latin typeface="Cambria Math" panose="02040503050406030204" pitchFamily="18" charset="0"/>
                        </a:rPr>
                        <m:t>=</m:t>
                      </m:r>
                      <m:d>
                        <m:dPr>
                          <m:begChr m:val="{"/>
                          <m:endChr m:val="}"/>
                          <m:ctrlPr>
                            <a:rPr lang="en-US" altLang="zh-TW" sz="2800" b="0" i="1" smtClean="0">
                              <a:latin typeface="Cambria Math" panose="02040503050406030204" pitchFamily="18" charset="0"/>
                            </a:rPr>
                          </m:ctrlPr>
                        </m:dPr>
                        <m:e>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𝑊</m:t>
                              </m:r>
                            </m:e>
                            <m:sup>
                              <m:r>
                                <a:rPr lang="en-US" altLang="zh-TW" sz="2800" b="0" i="1" smtClean="0">
                                  <a:latin typeface="Cambria Math" panose="02040503050406030204" pitchFamily="18" charset="0"/>
                                </a:rPr>
                                <m:t>1</m:t>
                              </m:r>
                            </m:sup>
                          </m:sSup>
                          <m:r>
                            <a:rPr lang="en-US" altLang="zh-TW" sz="2800" b="0" i="1" smtClean="0">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𝑏</m:t>
                              </m:r>
                            </m:e>
                            <m:sup>
                              <m:r>
                                <a:rPr lang="en-US" altLang="zh-TW" sz="2800" b="0" i="1" smtClean="0">
                                  <a:latin typeface="Cambria Math" panose="02040503050406030204" pitchFamily="18" charset="0"/>
                                </a:rPr>
                                <m:t>1</m:t>
                              </m:r>
                            </m:sup>
                          </m:sSup>
                          <m:r>
                            <a:rPr lang="en-US" altLang="zh-TW" sz="2800" b="0" i="1" smtClean="0">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𝑊</m:t>
                              </m:r>
                            </m:e>
                            <m:sup>
                              <m:r>
                                <a:rPr lang="en-US" altLang="zh-TW" sz="2800" b="0" i="1" smtClean="0">
                                  <a:latin typeface="Cambria Math" panose="02040503050406030204" pitchFamily="18" charset="0"/>
                                </a:rPr>
                                <m:t>2</m:t>
                              </m:r>
                            </m:sup>
                          </m:sSup>
                          <m:r>
                            <a:rPr lang="en-US" altLang="zh-TW" sz="2800" i="1">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𝑏</m:t>
                              </m:r>
                            </m:e>
                            <m:sup>
                              <m:r>
                                <a:rPr lang="en-US" altLang="zh-TW" sz="2800" b="0" i="1" smtClean="0">
                                  <a:latin typeface="Cambria Math" panose="02040503050406030204" pitchFamily="18" charset="0"/>
                                </a:rPr>
                                <m:t>2</m:t>
                              </m:r>
                            </m:sup>
                          </m:sSup>
                          <m:r>
                            <a:rPr lang="en-US" altLang="zh-TW" sz="2800" b="0" i="1" smtClean="0">
                              <a:latin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𝑊</m:t>
                              </m:r>
                            </m:e>
                            <m:sup>
                              <m:r>
                                <a:rPr lang="en-US" altLang="zh-TW" sz="2800" b="0" i="1" smtClean="0">
                                  <a:latin typeface="Cambria Math" panose="02040503050406030204" pitchFamily="18" charset="0"/>
                                </a:rPr>
                                <m:t>𝐿</m:t>
                              </m:r>
                            </m:sup>
                          </m:sSup>
                          <m:r>
                            <a:rPr lang="en-US" altLang="zh-TW" sz="2800" i="1">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𝑏</m:t>
                              </m:r>
                            </m:e>
                            <m:sup>
                              <m:r>
                                <a:rPr lang="en-US" altLang="zh-TW" sz="2800" b="0" i="1" smtClean="0">
                                  <a:latin typeface="Cambria Math" panose="02040503050406030204" pitchFamily="18" charset="0"/>
                                </a:rPr>
                                <m:t>𝐿</m:t>
                              </m:r>
                            </m:sup>
                          </m:sSup>
                        </m:e>
                      </m:d>
                    </m:oMath>
                  </m:oMathPara>
                </a14:m>
                <a:endParaRPr lang="zh-TW" altLang="en-US" sz="2800" dirty="0"/>
              </a:p>
            </p:txBody>
          </p:sp>
        </mc:Choice>
        <mc:Fallback xmlns="">
          <p:sp>
            <p:nvSpPr>
              <p:cNvPr id="4" name="文字方塊 2"/>
              <p:cNvSpPr txBox="1">
                <a:spLocks noRot="1" noChangeAspect="1" noMove="1" noResize="1" noEditPoints="1" noAdjustHandles="1" noChangeArrowheads="1" noChangeShapeType="1" noTextEdit="1"/>
              </p:cNvSpPr>
              <p:nvPr/>
            </p:nvSpPr>
            <p:spPr>
              <a:xfrm>
                <a:off x="2471013" y="2909544"/>
                <a:ext cx="4765151" cy="430887"/>
              </a:xfrm>
              <a:prstGeom prst="rect">
                <a:avLst/>
              </a:prstGeom>
              <a:blipFill>
                <a:blip r:embed="rId4"/>
                <a:stretch>
                  <a:fillRect/>
                </a:stretch>
              </a:blipFill>
            </p:spPr>
            <p:txBody>
              <a:bodyPr/>
              <a:lstStyle/>
              <a:p>
                <a:r>
                  <a:rPr lang="en-US">
                    <a:noFill/>
                  </a:rPr>
                  <a:t> </a:t>
                </a:r>
              </a:p>
            </p:txBody>
          </p:sp>
        </mc:Fallback>
      </mc:AlternateContent>
      <p:pic>
        <p:nvPicPr>
          <p:cNvPr id="5" name="圖片 32"/>
          <p:cNvPicPr>
            <a:picLocks noChangeAspect="1"/>
          </p:cNvPicPr>
          <p:nvPr/>
        </p:nvPicPr>
        <p:blipFill>
          <a:blip r:embed="rId5"/>
          <a:stretch>
            <a:fillRect/>
          </a:stretch>
        </p:blipFill>
        <p:spPr>
          <a:xfrm>
            <a:off x="780728" y="4768559"/>
            <a:ext cx="2130022" cy="2116455"/>
          </a:xfrm>
          <a:prstGeom prst="rect">
            <a:avLst/>
          </a:prstGeom>
        </p:spPr>
      </p:pic>
      <p:sp>
        <p:nvSpPr>
          <p:cNvPr id="6" name="文字方塊 7"/>
          <p:cNvSpPr txBox="1"/>
          <p:nvPr/>
        </p:nvSpPr>
        <p:spPr>
          <a:xfrm>
            <a:off x="1028087" y="6872041"/>
            <a:ext cx="1693722" cy="401007"/>
          </a:xfrm>
          <a:prstGeom prst="rect">
            <a:avLst/>
          </a:prstGeom>
          <a:noFill/>
        </p:spPr>
        <p:txBody>
          <a:bodyPr wrap="square" rtlCol="0">
            <a:spAutoFit/>
          </a:bodyPr>
          <a:lstStyle/>
          <a:p>
            <a:r>
              <a:rPr lang="en-US" altLang="zh-TW" dirty="0"/>
              <a:t>16 x 16 = 256</a:t>
            </a:r>
            <a:endParaRPr lang="zh-TW" altLang="en-US" dirty="0"/>
          </a:p>
        </p:txBody>
      </p:sp>
      <p:sp>
        <p:nvSpPr>
          <p:cNvPr id="7" name="矩形 34"/>
          <p:cNvSpPr/>
          <p:nvPr/>
        </p:nvSpPr>
        <p:spPr>
          <a:xfrm>
            <a:off x="4323536" y="4437838"/>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39"/>
          <p:cNvSpPr/>
          <p:nvPr/>
        </p:nvSpPr>
        <p:spPr>
          <a:xfrm>
            <a:off x="3140433" y="4465479"/>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45"/>
          <p:cNvSpPr/>
          <p:nvPr/>
        </p:nvSpPr>
        <p:spPr>
          <a:xfrm>
            <a:off x="3208821" y="518317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0" name="矩形 46"/>
          <p:cNvSpPr/>
          <p:nvPr/>
        </p:nvSpPr>
        <p:spPr>
          <a:xfrm>
            <a:off x="3214639" y="461284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1" name="Object 12"/>
          <p:cNvGraphicFramePr>
            <a:graphicFrameLocks noChangeAspect="1"/>
          </p:cNvGraphicFramePr>
          <p:nvPr>
            <p:extLst>
              <p:ext uri="{D42A27DB-BD31-4B8C-83A1-F6EECF244321}">
                <p14:modId xmlns:p14="http://schemas.microsoft.com/office/powerpoint/2010/main" val="4193902912"/>
              </p:ext>
            </p:extLst>
          </p:nvPr>
        </p:nvGraphicFramePr>
        <p:xfrm>
          <a:off x="3227338" y="4517593"/>
          <a:ext cx="325438" cy="461962"/>
        </p:xfrm>
        <a:graphic>
          <a:graphicData uri="http://schemas.openxmlformats.org/presentationml/2006/ole">
            <mc:AlternateContent xmlns:mc="http://schemas.openxmlformats.org/markup-compatibility/2006">
              <mc:Choice xmlns:v="urn:schemas-microsoft-com:vml" Requires="v">
                <p:oleObj spid="_x0000_s36231" name="方程式" r:id="rId6" imgW="152280" imgH="215640" progId="Equation.3">
                  <p:embed/>
                </p:oleObj>
              </mc:Choice>
              <mc:Fallback>
                <p:oleObj name="方程式" r:id="rId6" imgW="152280" imgH="215640" progId="Equation.3">
                  <p:embed/>
                  <p:pic>
                    <p:nvPicPr>
                      <p:cNvPr id="49" name="Object 12"/>
                      <p:cNvPicPr>
                        <a:picLocks noChangeAspect="1" noChangeArrowheads="1"/>
                      </p:cNvPicPr>
                      <p:nvPr/>
                    </p:nvPicPr>
                    <p:blipFill>
                      <a:blip r:embed="rId7"/>
                      <a:srcRect/>
                      <a:stretch>
                        <a:fillRect/>
                      </a:stretch>
                    </p:blipFill>
                    <p:spPr bwMode="auto">
                      <a:xfrm>
                        <a:off x="3227338" y="4517593"/>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1607607650"/>
              </p:ext>
            </p:extLst>
          </p:nvPr>
        </p:nvGraphicFramePr>
        <p:xfrm>
          <a:off x="3232634" y="5100322"/>
          <a:ext cx="352425" cy="461963"/>
        </p:xfrm>
        <a:graphic>
          <a:graphicData uri="http://schemas.openxmlformats.org/presentationml/2006/ole">
            <mc:AlternateContent xmlns:mc="http://schemas.openxmlformats.org/markup-compatibility/2006">
              <mc:Choice xmlns:v="urn:schemas-microsoft-com:vml" Requires="v">
                <p:oleObj spid="_x0000_s36232" name="方程式" r:id="rId8" imgW="164880" imgH="215640" progId="Equation.3">
                  <p:embed/>
                </p:oleObj>
              </mc:Choice>
              <mc:Fallback>
                <p:oleObj name="方程式" r:id="rId8" imgW="164880" imgH="215640" progId="Equation.3">
                  <p:embed/>
                  <p:pic>
                    <p:nvPicPr>
                      <p:cNvPr id="52" name="Object 12"/>
                      <p:cNvPicPr>
                        <a:picLocks noChangeAspect="1" noChangeArrowheads="1"/>
                      </p:cNvPicPr>
                      <p:nvPr/>
                    </p:nvPicPr>
                    <p:blipFill>
                      <a:blip r:embed="rId9"/>
                      <a:srcRect/>
                      <a:stretch>
                        <a:fillRect/>
                      </a:stretch>
                    </p:blipFill>
                    <p:spPr bwMode="auto">
                      <a:xfrm>
                        <a:off x="3232634" y="5100322"/>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橢圓 52"/>
          <p:cNvSpPr/>
          <p:nvPr/>
        </p:nvSpPr>
        <p:spPr>
          <a:xfrm>
            <a:off x="4420646" y="4448840"/>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4" name="橢圓 53"/>
          <p:cNvSpPr/>
          <p:nvPr/>
        </p:nvSpPr>
        <p:spPr>
          <a:xfrm>
            <a:off x="4422988" y="5227410"/>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 name="橢圓 54"/>
          <p:cNvSpPr/>
          <p:nvPr/>
        </p:nvSpPr>
        <p:spPr>
          <a:xfrm>
            <a:off x="4411355" y="645542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6" name="文字方塊 55"/>
          <p:cNvSpPr txBox="1"/>
          <p:nvPr/>
        </p:nvSpPr>
        <p:spPr>
          <a:xfrm rot="5400000">
            <a:off x="4408608" y="587771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7" name="矩形 58"/>
          <p:cNvSpPr/>
          <p:nvPr/>
        </p:nvSpPr>
        <p:spPr>
          <a:xfrm>
            <a:off x="3218346" y="658092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8" name="Object 12"/>
          <p:cNvGraphicFramePr>
            <a:graphicFrameLocks noChangeAspect="1"/>
          </p:cNvGraphicFramePr>
          <p:nvPr>
            <p:extLst>
              <p:ext uri="{D42A27DB-BD31-4B8C-83A1-F6EECF244321}">
                <p14:modId xmlns:p14="http://schemas.microsoft.com/office/powerpoint/2010/main" val="1492249602"/>
              </p:ext>
            </p:extLst>
          </p:nvPr>
        </p:nvGraphicFramePr>
        <p:xfrm>
          <a:off x="3146423" y="6484162"/>
          <a:ext cx="544512" cy="488950"/>
        </p:xfrm>
        <a:graphic>
          <a:graphicData uri="http://schemas.openxmlformats.org/presentationml/2006/ole">
            <mc:AlternateContent xmlns:mc="http://schemas.openxmlformats.org/markup-compatibility/2006">
              <mc:Choice xmlns:v="urn:schemas-microsoft-com:vml" Requires="v">
                <p:oleObj spid="_x0000_s36233" name="方程式" r:id="rId10" imgW="253800" imgH="228600" progId="Equation.3">
                  <p:embed/>
                </p:oleObj>
              </mc:Choice>
              <mc:Fallback>
                <p:oleObj name="方程式" r:id="rId10" imgW="253800" imgH="228600" progId="Equation.3">
                  <p:embed/>
                  <p:pic>
                    <p:nvPicPr>
                      <p:cNvPr id="62" name="Object 12"/>
                      <p:cNvPicPr>
                        <a:picLocks noChangeAspect="1" noChangeArrowheads="1"/>
                      </p:cNvPicPr>
                      <p:nvPr/>
                    </p:nvPicPr>
                    <p:blipFill>
                      <a:blip r:embed="rId11"/>
                      <a:srcRect/>
                      <a:stretch>
                        <a:fillRect/>
                      </a:stretch>
                    </p:blipFill>
                    <p:spPr bwMode="auto">
                      <a:xfrm>
                        <a:off x="3146423" y="6484162"/>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文字方塊 62"/>
          <p:cNvSpPr txBox="1"/>
          <p:nvPr/>
        </p:nvSpPr>
        <p:spPr>
          <a:xfrm rot="5400000">
            <a:off x="3094278" y="586587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文字方塊 71"/>
          <p:cNvSpPr txBox="1"/>
          <p:nvPr/>
        </p:nvSpPr>
        <p:spPr>
          <a:xfrm>
            <a:off x="5647853" y="439025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1" name="文字方塊 72"/>
          <p:cNvSpPr txBox="1"/>
          <p:nvPr/>
        </p:nvSpPr>
        <p:spPr>
          <a:xfrm>
            <a:off x="5665476" y="517575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文字方塊 73"/>
          <p:cNvSpPr txBox="1"/>
          <p:nvPr/>
        </p:nvSpPr>
        <p:spPr>
          <a:xfrm>
            <a:off x="5677656" y="6432047"/>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23" name="直線單箭頭接點 74"/>
          <p:cNvCxnSpPr>
            <a:stCxn id="13" idx="6"/>
          </p:cNvCxnSpPr>
          <p:nvPr/>
        </p:nvCxnSpPr>
        <p:spPr>
          <a:xfrm>
            <a:off x="4994804" y="4735919"/>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75"/>
          <p:cNvCxnSpPr/>
          <p:nvPr/>
        </p:nvCxnSpPr>
        <p:spPr>
          <a:xfrm>
            <a:off x="4994804" y="5527671"/>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6"/>
          <p:cNvCxnSpPr/>
          <p:nvPr/>
        </p:nvCxnSpPr>
        <p:spPr>
          <a:xfrm>
            <a:off x="4985513" y="6749640"/>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77"/>
          <p:cNvCxnSpPr>
            <a:stCxn id="14" idx="6"/>
          </p:cNvCxnSpPr>
          <p:nvPr/>
        </p:nvCxnSpPr>
        <p:spPr>
          <a:xfrm flipV="1">
            <a:off x="4997146" y="4735919"/>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78"/>
          <p:cNvCxnSpPr>
            <a:stCxn id="13" idx="6"/>
          </p:cNvCxnSpPr>
          <p:nvPr/>
        </p:nvCxnSpPr>
        <p:spPr>
          <a:xfrm>
            <a:off x="4994804" y="4735919"/>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79"/>
          <p:cNvCxnSpPr>
            <a:stCxn id="13" idx="6"/>
          </p:cNvCxnSpPr>
          <p:nvPr/>
        </p:nvCxnSpPr>
        <p:spPr>
          <a:xfrm>
            <a:off x="4994804" y="4735919"/>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80"/>
          <p:cNvCxnSpPr>
            <a:stCxn id="14" idx="6"/>
          </p:cNvCxnSpPr>
          <p:nvPr/>
        </p:nvCxnSpPr>
        <p:spPr>
          <a:xfrm>
            <a:off x="4997146" y="5514489"/>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81"/>
          <p:cNvCxnSpPr>
            <a:stCxn id="15" idx="6"/>
          </p:cNvCxnSpPr>
          <p:nvPr/>
        </p:nvCxnSpPr>
        <p:spPr>
          <a:xfrm flipV="1">
            <a:off x="4985513" y="4735919"/>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82"/>
          <p:cNvCxnSpPr>
            <a:stCxn id="15" idx="6"/>
          </p:cNvCxnSpPr>
          <p:nvPr/>
        </p:nvCxnSpPr>
        <p:spPr>
          <a:xfrm flipV="1">
            <a:off x="4985513" y="5514489"/>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83"/>
          <p:cNvCxnSpPr>
            <a:endCxn id="13" idx="2"/>
          </p:cNvCxnSpPr>
          <p:nvPr/>
        </p:nvCxnSpPr>
        <p:spPr>
          <a:xfrm flipV="1">
            <a:off x="3561246" y="4735919"/>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84"/>
          <p:cNvCxnSpPr>
            <a:stCxn id="10" idx="3"/>
            <a:endCxn id="14" idx="2"/>
          </p:cNvCxnSpPr>
          <p:nvPr/>
        </p:nvCxnSpPr>
        <p:spPr>
          <a:xfrm>
            <a:off x="3557539" y="4784293"/>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85"/>
          <p:cNvCxnSpPr>
            <a:stCxn id="10" idx="3"/>
            <a:endCxn id="15" idx="2"/>
          </p:cNvCxnSpPr>
          <p:nvPr/>
        </p:nvCxnSpPr>
        <p:spPr>
          <a:xfrm>
            <a:off x="3557539" y="4784293"/>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86"/>
          <p:cNvCxnSpPr>
            <a:stCxn id="12" idx="3"/>
            <a:endCxn id="13" idx="2"/>
          </p:cNvCxnSpPr>
          <p:nvPr/>
        </p:nvCxnSpPr>
        <p:spPr>
          <a:xfrm flipV="1">
            <a:off x="3585059" y="4735919"/>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87"/>
          <p:cNvCxnSpPr>
            <a:stCxn id="9" idx="3"/>
            <a:endCxn id="14" idx="2"/>
          </p:cNvCxnSpPr>
          <p:nvPr/>
        </p:nvCxnSpPr>
        <p:spPr>
          <a:xfrm>
            <a:off x="3551721" y="5354622"/>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88"/>
          <p:cNvCxnSpPr>
            <a:stCxn id="9" idx="3"/>
            <a:endCxn id="15" idx="2"/>
          </p:cNvCxnSpPr>
          <p:nvPr/>
        </p:nvCxnSpPr>
        <p:spPr>
          <a:xfrm>
            <a:off x="3551721" y="5354622"/>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89"/>
          <p:cNvCxnSpPr>
            <a:stCxn id="18" idx="3"/>
            <a:endCxn id="13" idx="2"/>
          </p:cNvCxnSpPr>
          <p:nvPr/>
        </p:nvCxnSpPr>
        <p:spPr>
          <a:xfrm flipV="1">
            <a:off x="3623218" y="4735919"/>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90"/>
          <p:cNvCxnSpPr>
            <a:stCxn id="18" idx="3"/>
            <a:endCxn id="14" idx="2"/>
          </p:cNvCxnSpPr>
          <p:nvPr/>
        </p:nvCxnSpPr>
        <p:spPr>
          <a:xfrm flipV="1">
            <a:off x="3596849" y="5514489"/>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91"/>
          <p:cNvCxnSpPr>
            <a:stCxn id="18" idx="3"/>
            <a:endCxn id="15" idx="2"/>
          </p:cNvCxnSpPr>
          <p:nvPr/>
        </p:nvCxnSpPr>
        <p:spPr>
          <a:xfrm>
            <a:off x="3596849" y="6729095"/>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手繪多邊形 11"/>
          <p:cNvSpPr/>
          <p:nvPr/>
        </p:nvSpPr>
        <p:spPr>
          <a:xfrm>
            <a:off x="906460" y="4526874"/>
            <a:ext cx="2305050" cy="363941"/>
          </a:xfrm>
          <a:custGeom>
            <a:avLst/>
            <a:gdLst>
              <a:gd name="connsiteX0" fmla="*/ 0 w 2305050"/>
              <a:gd name="connsiteY0" fmla="*/ 374550 h 374550"/>
              <a:gd name="connsiteX1" fmla="*/ 876300 w 2305050"/>
              <a:gd name="connsiteY1" fmla="*/ 6250 h 374550"/>
              <a:gd name="connsiteX2" fmla="*/ 2305050 w 2305050"/>
              <a:gd name="connsiteY2" fmla="*/ 177700 h 374550"/>
            </a:gdLst>
            <a:ahLst/>
            <a:cxnLst>
              <a:cxn ang="0">
                <a:pos x="connsiteX0" y="connsiteY0"/>
              </a:cxn>
              <a:cxn ang="0">
                <a:pos x="connsiteX1" y="connsiteY1"/>
              </a:cxn>
              <a:cxn ang="0">
                <a:pos x="connsiteX2" y="connsiteY2"/>
              </a:cxn>
            </a:cxnLst>
            <a:rect l="l" t="t" r="r" b="b"/>
            <a:pathLst>
              <a:path w="2305050" h="374550">
                <a:moveTo>
                  <a:pt x="0" y="374550"/>
                </a:moveTo>
                <a:cubicBezTo>
                  <a:pt x="246062" y="206804"/>
                  <a:pt x="492125" y="39058"/>
                  <a:pt x="876300" y="6250"/>
                </a:cubicBezTo>
                <a:cubicBezTo>
                  <a:pt x="1260475" y="-26558"/>
                  <a:pt x="1782762" y="75571"/>
                  <a:pt x="2305050" y="17770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手繪多邊形 13"/>
          <p:cNvSpPr/>
          <p:nvPr/>
        </p:nvSpPr>
        <p:spPr>
          <a:xfrm>
            <a:off x="1039810" y="4699815"/>
            <a:ext cx="2171700" cy="646109"/>
          </a:xfrm>
          <a:custGeom>
            <a:avLst/>
            <a:gdLst>
              <a:gd name="connsiteX0" fmla="*/ 0 w 2171700"/>
              <a:gd name="connsiteY0" fmla="*/ 188909 h 646109"/>
              <a:gd name="connsiteX1" fmla="*/ 1073150 w 2171700"/>
              <a:gd name="connsiteY1" fmla="*/ 23809 h 646109"/>
              <a:gd name="connsiteX2" fmla="*/ 2171700 w 2171700"/>
              <a:gd name="connsiteY2" fmla="*/ 646109 h 646109"/>
            </a:gdLst>
            <a:ahLst/>
            <a:cxnLst>
              <a:cxn ang="0">
                <a:pos x="connsiteX0" y="connsiteY0"/>
              </a:cxn>
              <a:cxn ang="0">
                <a:pos x="connsiteX1" y="connsiteY1"/>
              </a:cxn>
              <a:cxn ang="0">
                <a:pos x="connsiteX2" y="connsiteY2"/>
              </a:cxn>
            </a:cxnLst>
            <a:rect l="l" t="t" r="r" b="b"/>
            <a:pathLst>
              <a:path w="2171700" h="646109">
                <a:moveTo>
                  <a:pt x="0" y="188909"/>
                </a:moveTo>
                <a:cubicBezTo>
                  <a:pt x="355600" y="68259"/>
                  <a:pt x="711200" y="-52391"/>
                  <a:pt x="1073150" y="23809"/>
                </a:cubicBezTo>
                <a:cubicBezTo>
                  <a:pt x="1435100" y="100009"/>
                  <a:pt x="1803400" y="373059"/>
                  <a:pt x="2171700" y="646109"/>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手繪多邊形 21"/>
          <p:cNvSpPr/>
          <p:nvPr/>
        </p:nvSpPr>
        <p:spPr>
          <a:xfrm>
            <a:off x="2773360" y="6742924"/>
            <a:ext cx="463550" cy="243308"/>
          </a:xfrm>
          <a:custGeom>
            <a:avLst/>
            <a:gdLst>
              <a:gd name="connsiteX0" fmla="*/ 0 w 463550"/>
              <a:gd name="connsiteY0" fmla="*/ 0 h 243308"/>
              <a:gd name="connsiteX1" fmla="*/ 101600 w 463550"/>
              <a:gd name="connsiteY1" fmla="*/ 241300 h 243308"/>
              <a:gd name="connsiteX2" fmla="*/ 463550 w 463550"/>
              <a:gd name="connsiteY2" fmla="*/ 95250 h 243308"/>
            </a:gdLst>
            <a:ahLst/>
            <a:cxnLst>
              <a:cxn ang="0">
                <a:pos x="connsiteX0" y="connsiteY0"/>
              </a:cxn>
              <a:cxn ang="0">
                <a:pos x="connsiteX1" y="connsiteY1"/>
              </a:cxn>
              <a:cxn ang="0">
                <a:pos x="connsiteX2" y="connsiteY2"/>
              </a:cxn>
            </a:cxnLst>
            <a:rect l="l" t="t" r="r" b="b"/>
            <a:pathLst>
              <a:path w="463550" h="243308">
                <a:moveTo>
                  <a:pt x="0" y="0"/>
                </a:moveTo>
                <a:cubicBezTo>
                  <a:pt x="12171" y="112712"/>
                  <a:pt x="24342" y="225425"/>
                  <a:pt x="101600" y="241300"/>
                </a:cubicBezTo>
                <a:cubicBezTo>
                  <a:pt x="178858" y="257175"/>
                  <a:pt x="321204" y="176212"/>
                  <a:pt x="463550" y="9525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120"/>
          <p:cNvSpPr/>
          <p:nvPr/>
        </p:nvSpPr>
        <p:spPr>
          <a:xfrm>
            <a:off x="7480808" y="4450099"/>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46" name="直線單箭頭接點 122"/>
          <p:cNvCxnSpPr/>
          <p:nvPr/>
        </p:nvCxnSpPr>
        <p:spPr>
          <a:xfrm>
            <a:off x="6787088" y="5486258"/>
            <a:ext cx="6344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23"/>
          <p:cNvCxnSpPr/>
          <p:nvPr/>
        </p:nvCxnSpPr>
        <p:spPr>
          <a:xfrm>
            <a:off x="6896404" y="6732148"/>
            <a:ext cx="5251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24"/>
          <p:cNvCxnSpPr/>
          <p:nvPr/>
        </p:nvCxnSpPr>
        <p:spPr>
          <a:xfrm>
            <a:off x="6763204" y="4707455"/>
            <a:ext cx="6583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字方塊 129"/>
          <p:cNvSpPr txBox="1"/>
          <p:nvPr/>
        </p:nvSpPr>
        <p:spPr>
          <a:xfrm rot="5400000">
            <a:off x="7422998" y="595109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0" name="文字方塊 130"/>
          <p:cNvSpPr txBox="1"/>
          <p:nvPr/>
        </p:nvSpPr>
        <p:spPr>
          <a:xfrm>
            <a:off x="7492091" y="4432274"/>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1" name="文字方塊 131"/>
          <p:cNvSpPr txBox="1"/>
          <p:nvPr/>
        </p:nvSpPr>
        <p:spPr>
          <a:xfrm>
            <a:off x="7513189" y="5240583"/>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2" name="文字方塊 132"/>
          <p:cNvSpPr txBox="1"/>
          <p:nvPr/>
        </p:nvSpPr>
        <p:spPr>
          <a:xfrm>
            <a:off x="7480808" y="6496726"/>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sp>
        <p:nvSpPr>
          <p:cNvPr id="53" name="矩形 136"/>
          <p:cNvSpPr/>
          <p:nvPr/>
        </p:nvSpPr>
        <p:spPr>
          <a:xfrm>
            <a:off x="7440408" y="4539944"/>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0.1</a:t>
            </a:r>
            <a:endParaRPr lang="zh-TW" altLang="en-US" sz="2400" dirty="0"/>
          </a:p>
        </p:txBody>
      </p:sp>
      <p:sp>
        <p:nvSpPr>
          <p:cNvPr id="54" name="矩形 137"/>
          <p:cNvSpPr/>
          <p:nvPr/>
        </p:nvSpPr>
        <p:spPr>
          <a:xfrm>
            <a:off x="7440408" y="5264349"/>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0.7</a:t>
            </a:r>
            <a:endParaRPr lang="zh-TW" altLang="en-US" sz="2400" dirty="0"/>
          </a:p>
        </p:txBody>
      </p:sp>
      <p:sp>
        <p:nvSpPr>
          <p:cNvPr id="55" name="矩形 138"/>
          <p:cNvSpPr/>
          <p:nvPr/>
        </p:nvSpPr>
        <p:spPr>
          <a:xfrm>
            <a:off x="7421561" y="6533611"/>
            <a:ext cx="656740"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0.2</a:t>
            </a:r>
            <a:endParaRPr lang="zh-TW" altLang="en-US" sz="2400" dirty="0"/>
          </a:p>
        </p:txBody>
      </p:sp>
      <p:sp>
        <p:nvSpPr>
          <p:cNvPr id="61" name="文字方塊 148"/>
          <p:cNvSpPr txBox="1"/>
          <p:nvPr/>
        </p:nvSpPr>
        <p:spPr>
          <a:xfrm>
            <a:off x="8274427" y="4460270"/>
            <a:ext cx="86163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1</a:t>
            </a:r>
            <a:endParaRPr lang="zh-TW" altLang="en-US" sz="2400" dirty="0"/>
          </a:p>
        </p:txBody>
      </p:sp>
      <p:sp>
        <p:nvSpPr>
          <p:cNvPr id="62" name="文字方塊 149"/>
          <p:cNvSpPr txBox="1"/>
          <p:nvPr/>
        </p:nvSpPr>
        <p:spPr>
          <a:xfrm>
            <a:off x="8289047" y="5279993"/>
            <a:ext cx="84701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2</a:t>
            </a:r>
            <a:endParaRPr lang="zh-TW" altLang="en-US" sz="2400" dirty="0"/>
          </a:p>
        </p:txBody>
      </p:sp>
      <p:sp>
        <p:nvSpPr>
          <p:cNvPr id="63" name="文字方塊 150"/>
          <p:cNvSpPr txBox="1"/>
          <p:nvPr/>
        </p:nvSpPr>
        <p:spPr>
          <a:xfrm>
            <a:off x="8301294" y="6506863"/>
            <a:ext cx="83476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0</a:t>
            </a:r>
            <a:endParaRPr lang="zh-TW" altLang="en-US" sz="2400" dirty="0"/>
          </a:p>
        </p:txBody>
      </p:sp>
      <p:sp>
        <p:nvSpPr>
          <p:cNvPr id="64" name="矩形 153"/>
          <p:cNvSpPr/>
          <p:nvPr/>
        </p:nvSpPr>
        <p:spPr>
          <a:xfrm rot="5400000">
            <a:off x="5352240" y="5500336"/>
            <a:ext cx="2582833"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err="1"/>
              <a:t>Softmax</a:t>
            </a:r>
            <a:endParaRPr lang="zh-TW" altLang="en-US" sz="2800" dirty="0"/>
          </a:p>
        </p:txBody>
      </p:sp>
      <p:sp>
        <p:nvSpPr>
          <p:cNvPr id="59" name="TextBox 58">
            <a:extLst>
              <a:ext uri="{FF2B5EF4-FFF2-40B4-BE49-F238E27FC236}">
                <a16:creationId xmlns:a16="http://schemas.microsoft.com/office/drawing/2014/main" id="{77476BDD-794E-4609-9AA9-E960018309EE}"/>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2264502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p:sp>
        <p:nvSpPr>
          <p:cNvPr id="3" name="Content Placeholder 2"/>
          <p:cNvSpPr>
            <a:spLocks noGrp="1"/>
          </p:cNvSpPr>
          <p:nvPr>
            <p:ph idx="1"/>
          </p:nvPr>
        </p:nvSpPr>
        <p:spPr>
          <a:xfrm>
            <a:off x="276673" y="2090803"/>
            <a:ext cx="9505055" cy="5367667"/>
          </a:xfrm>
        </p:spPr>
        <p:txBody>
          <a:bodyPr/>
          <a:lstStyle/>
          <a:p>
            <a:r>
              <a:rPr lang="en-US" b="1" i="1" dirty="0">
                <a:solidFill>
                  <a:srgbClr val="0070C0"/>
                </a:solidFill>
              </a:rPr>
              <a:t>Data preprocessing </a:t>
            </a:r>
            <a:r>
              <a:rPr lang="en-US" dirty="0"/>
              <a:t>- helps convergence during training</a:t>
            </a:r>
            <a:endParaRPr lang="en-US" b="1" i="1" dirty="0">
              <a:solidFill>
                <a:srgbClr val="0070C0"/>
              </a:solidFill>
            </a:endParaRPr>
          </a:p>
          <a:p>
            <a:pPr lvl="1"/>
            <a:r>
              <a:rPr lang="en-US" dirty="0"/>
              <a:t>Mean subtraction</a:t>
            </a:r>
          </a:p>
          <a:p>
            <a:pPr lvl="2"/>
            <a:r>
              <a:rPr lang="en-US" dirty="0"/>
              <a:t>Zero-centered data</a:t>
            </a:r>
          </a:p>
          <a:p>
            <a:pPr lvl="3"/>
            <a:r>
              <a:rPr lang="en-US" dirty="0"/>
              <a:t>Subtract the mean for each individual data dimension (feature)</a:t>
            </a:r>
          </a:p>
          <a:p>
            <a:pPr lvl="1"/>
            <a:r>
              <a:rPr lang="en-US" dirty="0"/>
              <a:t>Normalization</a:t>
            </a:r>
          </a:p>
          <a:p>
            <a:pPr lvl="2"/>
            <a:r>
              <a:rPr lang="en-US" dirty="0"/>
              <a:t>Divide each image by its standard deviation</a:t>
            </a:r>
          </a:p>
          <a:p>
            <a:pPr lvl="3"/>
            <a:r>
              <a:rPr lang="en-US" dirty="0"/>
              <a:t>To obtain standard deviation of 1 for each data dimension (feature)</a:t>
            </a:r>
          </a:p>
          <a:p>
            <a:pPr lvl="2"/>
            <a:r>
              <a:rPr lang="en-US" dirty="0"/>
              <a:t>Or, scale the data within the range [-1, 1]</a:t>
            </a:r>
            <a:br>
              <a:rPr lang="en-US" dirty="0"/>
            </a:br>
            <a:endParaRPr lang="en-US" dirty="0"/>
          </a:p>
        </p:txBody>
      </p:sp>
      <p:pic>
        <p:nvPicPr>
          <p:cNvPr id="5" name="Picture 4"/>
          <p:cNvPicPr>
            <a:picLocks noChangeAspect="1"/>
          </p:cNvPicPr>
          <p:nvPr/>
        </p:nvPicPr>
        <p:blipFill>
          <a:blip r:embed="rId3"/>
          <a:stretch>
            <a:fillRect/>
          </a:stretch>
        </p:blipFill>
        <p:spPr>
          <a:xfrm>
            <a:off x="1932856" y="5110336"/>
            <a:ext cx="6794893" cy="2382708"/>
          </a:xfrm>
          <a:prstGeom prst="rect">
            <a:avLst/>
          </a:prstGeom>
        </p:spPr>
      </p:pic>
      <p:sp>
        <p:nvSpPr>
          <p:cNvPr id="6" name="TextBox 5"/>
          <p:cNvSpPr txBox="1"/>
          <p:nvPr/>
        </p:nvSpPr>
        <p:spPr>
          <a:xfrm>
            <a:off x="2076872" y="7528411"/>
            <a:ext cx="6264696" cy="246221"/>
          </a:xfrm>
          <a:prstGeom prst="rect">
            <a:avLst/>
          </a:prstGeom>
          <a:noFill/>
        </p:spPr>
        <p:txBody>
          <a:bodyPr wrap="square" rtlCol="0">
            <a:spAutoFit/>
          </a:bodyPr>
          <a:lstStyle/>
          <a:p>
            <a:pPr algn="ctr"/>
            <a:r>
              <a:rPr lang="en-US" sz="1000" dirty="0"/>
              <a:t>Picture from: </a:t>
            </a:r>
            <a:r>
              <a:rPr lang="en-US" sz="1000" dirty="0">
                <a:hlinkClick r:id="rId4"/>
              </a:rPr>
              <a:t>https://cs231n.github.io/neural-networks-2/</a:t>
            </a:r>
            <a:endParaRPr lang="en-US" sz="1000" dirty="0"/>
          </a:p>
        </p:txBody>
      </p:sp>
    </p:spTree>
    <p:extLst>
      <p:ext uri="{BB962C8B-B14F-4D97-AF65-F5344CB8AC3E}">
        <p14:creationId xmlns:p14="http://schemas.microsoft.com/office/powerpoint/2010/main" val="2322121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4"/>
                <a:ext cx="9584265" cy="3610446"/>
              </a:xfrm>
            </p:spPr>
            <p:txBody>
              <a:bodyPr/>
              <a:lstStyle/>
              <a:p>
                <a:r>
                  <a:rPr lang="en-US" altLang="zh-TW" dirty="0"/>
                  <a:t>To train a NN, set the parameters </a:t>
                </a:r>
                <a14:m>
                  <m:oMath xmlns:m="http://schemas.openxmlformats.org/officeDocument/2006/math">
                    <m:r>
                      <a:rPr lang="zh-TW" altLang="en-US" i="1">
                        <a:latin typeface="Cambria Math" panose="02040503050406030204" pitchFamily="18" charset="0"/>
                      </a:rPr>
                      <m:t>𝜃</m:t>
                    </m:r>
                  </m:oMath>
                </a14:m>
                <a:r>
                  <a:rPr lang="en-US" altLang="zh-TW" dirty="0"/>
                  <a:t> such that for a training subset of images, the corresponding elements in the predicted output have maximum values</a:t>
                </a:r>
              </a:p>
              <a:p>
                <a:endParaRPr lang="en-US" dirty="0"/>
              </a:p>
              <a:p>
                <a:endParaRPr lang="en-US" dirty="0"/>
              </a:p>
              <a:p>
                <a:endParaRPr lang="en-US"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4"/>
                <a:ext cx="9584265" cy="3610446"/>
              </a:xfrm>
              <a:blipFill>
                <a:blip r:embed="rId2"/>
                <a:stretch>
                  <a:fillRect l="-826" t="-1351"/>
                </a:stretch>
              </a:blipFill>
            </p:spPr>
            <p:txBody>
              <a:bodyPr/>
              <a:lstStyle/>
              <a:p>
                <a:r>
                  <a:rPr lang="en-US">
                    <a:noFill/>
                  </a:rPr>
                  <a:t> </a:t>
                </a:r>
              </a:p>
            </p:txBody>
          </p:sp>
        </mc:Fallback>
      </mc:AlternateContent>
      <p:sp>
        <p:nvSpPr>
          <p:cNvPr id="4" name="文字方塊 139"/>
          <p:cNvSpPr txBox="1"/>
          <p:nvPr/>
        </p:nvSpPr>
        <p:spPr>
          <a:xfrm>
            <a:off x="4362937" y="3669013"/>
            <a:ext cx="3466655" cy="461665"/>
          </a:xfrm>
          <a:prstGeom prst="rect">
            <a:avLst/>
          </a:prstGeom>
          <a:noFill/>
        </p:spPr>
        <p:txBody>
          <a:bodyPr wrap="none" rtlCol="0">
            <a:spAutoFit/>
          </a:bodyPr>
          <a:lstStyle/>
          <a:p>
            <a:r>
              <a:rPr lang="en-US" altLang="zh-TW" sz="2400" dirty="0"/>
              <a:t>y</a:t>
            </a:r>
            <a:r>
              <a:rPr lang="en-US" altLang="zh-TW" sz="2400" baseline="-25000" dirty="0"/>
              <a:t>1</a:t>
            </a:r>
            <a:r>
              <a:rPr lang="en-US" altLang="zh-TW" sz="2400" dirty="0"/>
              <a:t> has the maximum value</a:t>
            </a:r>
            <a:endParaRPr lang="zh-TW" altLang="en-US" sz="2400" dirty="0"/>
          </a:p>
        </p:txBody>
      </p:sp>
      <p:pic>
        <p:nvPicPr>
          <p:cNvPr id="6" name="圖片 141"/>
          <p:cNvPicPr>
            <a:picLocks noChangeAspect="1"/>
          </p:cNvPicPr>
          <p:nvPr/>
        </p:nvPicPr>
        <p:blipFill>
          <a:blip r:embed="rId3"/>
          <a:stretch>
            <a:fillRect/>
          </a:stretch>
        </p:blipFill>
        <p:spPr>
          <a:xfrm>
            <a:off x="3108407" y="3620997"/>
            <a:ext cx="574872" cy="581143"/>
          </a:xfrm>
          <a:prstGeom prst="rect">
            <a:avLst/>
          </a:prstGeom>
          <a:ln w="38100">
            <a:solidFill>
              <a:schemeClr val="tx1"/>
            </a:solidFill>
          </a:ln>
        </p:spPr>
      </p:pic>
      <p:sp>
        <p:nvSpPr>
          <p:cNvPr id="7" name="文字方塊 142"/>
          <p:cNvSpPr txBox="1"/>
          <p:nvPr/>
        </p:nvSpPr>
        <p:spPr>
          <a:xfrm>
            <a:off x="2124351" y="3645381"/>
            <a:ext cx="925253" cy="461665"/>
          </a:xfrm>
          <a:prstGeom prst="rect">
            <a:avLst/>
          </a:prstGeom>
          <a:noFill/>
        </p:spPr>
        <p:txBody>
          <a:bodyPr wrap="none" rtlCol="0">
            <a:spAutoFit/>
          </a:bodyPr>
          <a:lstStyle/>
          <a:p>
            <a:r>
              <a:rPr lang="en-US" altLang="zh-TW" sz="2400" dirty="0"/>
              <a:t>Input:</a:t>
            </a:r>
            <a:endParaRPr lang="zh-TW" altLang="en-US" sz="2400" dirty="0"/>
          </a:p>
        </p:txBody>
      </p:sp>
      <p:sp>
        <p:nvSpPr>
          <p:cNvPr id="8" name="向右箭號 143"/>
          <p:cNvSpPr/>
          <p:nvPr/>
        </p:nvSpPr>
        <p:spPr>
          <a:xfrm>
            <a:off x="3827239" y="3765792"/>
            <a:ext cx="491685" cy="3412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9" name="文字方塊 144"/>
          <p:cNvSpPr txBox="1"/>
          <p:nvPr/>
        </p:nvSpPr>
        <p:spPr>
          <a:xfrm>
            <a:off x="4362937" y="4401489"/>
            <a:ext cx="3466655" cy="461665"/>
          </a:xfrm>
          <a:prstGeom prst="rect">
            <a:avLst/>
          </a:prstGeom>
          <a:noFill/>
        </p:spPr>
        <p:txBody>
          <a:bodyPr wrap="none" rtlCol="0">
            <a:spAutoFit/>
          </a:bodyPr>
          <a:lstStyle/>
          <a:p>
            <a:r>
              <a:rPr lang="en-US" altLang="zh-TW" sz="2400" dirty="0"/>
              <a:t>y</a:t>
            </a:r>
            <a:r>
              <a:rPr lang="en-US" altLang="zh-TW" sz="2400" baseline="-25000" dirty="0"/>
              <a:t>2</a:t>
            </a:r>
            <a:r>
              <a:rPr lang="en-US" altLang="zh-TW" sz="2400" dirty="0"/>
              <a:t> has the maximum value</a:t>
            </a:r>
            <a:endParaRPr lang="zh-TW" altLang="en-US" sz="2400" dirty="0"/>
          </a:p>
        </p:txBody>
      </p:sp>
      <p:sp>
        <p:nvSpPr>
          <p:cNvPr id="10" name="文字方塊 145"/>
          <p:cNvSpPr txBox="1"/>
          <p:nvPr/>
        </p:nvSpPr>
        <p:spPr>
          <a:xfrm>
            <a:off x="2124351" y="4377857"/>
            <a:ext cx="925253" cy="461665"/>
          </a:xfrm>
          <a:prstGeom prst="rect">
            <a:avLst/>
          </a:prstGeom>
          <a:noFill/>
        </p:spPr>
        <p:txBody>
          <a:bodyPr wrap="none" rtlCol="0">
            <a:spAutoFit/>
          </a:bodyPr>
          <a:lstStyle/>
          <a:p>
            <a:r>
              <a:rPr lang="en-US" altLang="zh-TW" sz="2400" dirty="0"/>
              <a:t>Input:</a:t>
            </a:r>
            <a:endParaRPr lang="zh-TW" altLang="en-US" sz="2400" dirty="0"/>
          </a:p>
        </p:txBody>
      </p:sp>
      <p:sp>
        <p:nvSpPr>
          <p:cNvPr id="11" name="向右箭號 146"/>
          <p:cNvSpPr/>
          <p:nvPr/>
        </p:nvSpPr>
        <p:spPr>
          <a:xfrm>
            <a:off x="3827239" y="4498268"/>
            <a:ext cx="491685" cy="3412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pic>
        <p:nvPicPr>
          <p:cNvPr id="12" name="圖片 147"/>
          <p:cNvPicPr>
            <a:picLocks noChangeAspect="1"/>
          </p:cNvPicPr>
          <p:nvPr/>
        </p:nvPicPr>
        <p:blipFill>
          <a:blip r:embed="rId4"/>
          <a:stretch>
            <a:fillRect/>
          </a:stretch>
        </p:blipFill>
        <p:spPr>
          <a:xfrm>
            <a:off x="3084936" y="4354085"/>
            <a:ext cx="605932" cy="601556"/>
          </a:xfrm>
          <a:prstGeom prst="rect">
            <a:avLst/>
          </a:prstGeom>
          <a:ln w="38100">
            <a:solidFill>
              <a:schemeClr val="tx1"/>
            </a:solidFill>
          </a:ln>
        </p:spPr>
      </p:pic>
      <p:sp>
        <p:nvSpPr>
          <p:cNvPr id="14" name="矩形 152"/>
          <p:cNvSpPr/>
          <p:nvPr/>
        </p:nvSpPr>
        <p:spPr>
          <a:xfrm>
            <a:off x="2053682" y="3310136"/>
            <a:ext cx="5951036" cy="42160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Box 14"/>
          <p:cNvSpPr txBox="1"/>
          <p:nvPr/>
        </p:nvSpPr>
        <p:spPr>
          <a:xfrm flipH="1">
            <a:off x="3858107" y="4712287"/>
            <a:ext cx="648072" cy="1018356"/>
          </a:xfrm>
          <a:prstGeom prst="rect">
            <a:avLst/>
          </a:prstGeom>
          <a:noFill/>
        </p:spPr>
        <p:txBody>
          <a:bodyPr wrap="square" rtlCol="0">
            <a:spAutoFit/>
          </a:bodyPr>
          <a:lstStyle/>
          <a:p>
            <a:r>
              <a:rPr lang="en-US" dirty="0"/>
              <a:t>.</a:t>
            </a:r>
          </a:p>
          <a:p>
            <a:r>
              <a:rPr lang="en-US" dirty="0"/>
              <a:t>.</a:t>
            </a:r>
          </a:p>
          <a:p>
            <a:r>
              <a:rPr lang="en-US" dirty="0"/>
              <a:t>.</a:t>
            </a:r>
          </a:p>
        </p:txBody>
      </p:sp>
      <p:sp>
        <p:nvSpPr>
          <p:cNvPr id="16" name="文字方塊 145"/>
          <p:cNvSpPr txBox="1"/>
          <p:nvPr/>
        </p:nvSpPr>
        <p:spPr>
          <a:xfrm>
            <a:off x="2172528" y="5887576"/>
            <a:ext cx="925253" cy="461665"/>
          </a:xfrm>
          <a:prstGeom prst="rect">
            <a:avLst/>
          </a:prstGeom>
          <a:noFill/>
        </p:spPr>
        <p:txBody>
          <a:bodyPr wrap="none" rtlCol="0">
            <a:spAutoFit/>
          </a:bodyPr>
          <a:lstStyle/>
          <a:p>
            <a:r>
              <a:rPr lang="en-US" altLang="zh-TW" sz="2400" dirty="0"/>
              <a:t>Input:</a:t>
            </a:r>
            <a:endParaRPr lang="zh-TW" altLang="en-US" sz="2400" dirty="0"/>
          </a:p>
        </p:txBody>
      </p:sp>
      <p:sp>
        <p:nvSpPr>
          <p:cNvPr id="17" name="文字方塊 144"/>
          <p:cNvSpPr txBox="1"/>
          <p:nvPr/>
        </p:nvSpPr>
        <p:spPr>
          <a:xfrm>
            <a:off x="4364804" y="5953511"/>
            <a:ext cx="3570849" cy="461665"/>
          </a:xfrm>
          <a:prstGeom prst="rect">
            <a:avLst/>
          </a:prstGeom>
          <a:noFill/>
        </p:spPr>
        <p:txBody>
          <a:bodyPr wrap="none" rtlCol="0">
            <a:spAutoFit/>
          </a:bodyPr>
          <a:lstStyle/>
          <a:p>
            <a:r>
              <a:rPr lang="en-US" altLang="zh-TW" sz="2400" dirty="0"/>
              <a:t>y</a:t>
            </a:r>
            <a:r>
              <a:rPr lang="en-US" altLang="zh-TW" sz="2400" baseline="-25000" dirty="0"/>
              <a:t>9</a:t>
            </a:r>
            <a:r>
              <a:rPr lang="en-US" altLang="zh-TW" sz="2400" dirty="0"/>
              <a:t> has the maximum value</a:t>
            </a:r>
            <a:endParaRPr lang="zh-TW" altLang="en-US" sz="2400" dirty="0"/>
          </a:p>
        </p:txBody>
      </p:sp>
      <p:sp>
        <p:nvSpPr>
          <p:cNvPr id="18" name="向右箭號 146"/>
          <p:cNvSpPr/>
          <p:nvPr/>
        </p:nvSpPr>
        <p:spPr>
          <a:xfrm>
            <a:off x="3855627" y="6050290"/>
            <a:ext cx="491685" cy="3412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pic>
        <p:nvPicPr>
          <p:cNvPr id="19" name="圖片 8"/>
          <p:cNvPicPr preferRelativeResize="0">
            <a:picLocks/>
          </p:cNvPicPr>
          <p:nvPr/>
        </p:nvPicPr>
        <p:blipFill>
          <a:blip r:embed="rId5"/>
          <a:stretch>
            <a:fillRect/>
          </a:stretch>
        </p:blipFill>
        <p:spPr>
          <a:xfrm>
            <a:off x="3056913" y="5758408"/>
            <a:ext cx="720000" cy="720000"/>
          </a:xfrm>
          <a:prstGeom prst="rect">
            <a:avLst/>
          </a:prstGeom>
          <a:ln w="38100">
            <a:solidFill>
              <a:schemeClr val="tx1"/>
            </a:solidFill>
          </a:ln>
        </p:spPr>
      </p:pic>
      <p:sp>
        <p:nvSpPr>
          <p:cNvPr id="20" name="文字方塊 145"/>
          <p:cNvSpPr txBox="1"/>
          <p:nvPr/>
        </p:nvSpPr>
        <p:spPr>
          <a:xfrm>
            <a:off x="2170661" y="6779580"/>
            <a:ext cx="925253" cy="461665"/>
          </a:xfrm>
          <a:prstGeom prst="rect">
            <a:avLst/>
          </a:prstGeom>
          <a:noFill/>
        </p:spPr>
        <p:txBody>
          <a:bodyPr wrap="none" rtlCol="0">
            <a:spAutoFit/>
          </a:bodyPr>
          <a:lstStyle/>
          <a:p>
            <a:r>
              <a:rPr lang="en-US" altLang="zh-TW" sz="2400" dirty="0"/>
              <a:t>Input:</a:t>
            </a:r>
            <a:endParaRPr lang="zh-TW" altLang="en-US" sz="2400" dirty="0"/>
          </a:p>
        </p:txBody>
      </p:sp>
      <p:sp>
        <p:nvSpPr>
          <p:cNvPr id="21" name="文字方塊 144"/>
          <p:cNvSpPr txBox="1"/>
          <p:nvPr/>
        </p:nvSpPr>
        <p:spPr>
          <a:xfrm>
            <a:off x="4362937" y="6845515"/>
            <a:ext cx="3570849" cy="461665"/>
          </a:xfrm>
          <a:prstGeom prst="rect">
            <a:avLst/>
          </a:prstGeom>
          <a:noFill/>
        </p:spPr>
        <p:txBody>
          <a:bodyPr wrap="none" rtlCol="0">
            <a:spAutoFit/>
          </a:bodyPr>
          <a:lstStyle/>
          <a:p>
            <a:r>
              <a:rPr lang="en-US" altLang="zh-TW" sz="2400" dirty="0"/>
              <a:t>y</a:t>
            </a:r>
            <a:r>
              <a:rPr lang="en-US" altLang="zh-TW" sz="2400" baseline="-25000" dirty="0"/>
              <a:t>10</a:t>
            </a:r>
            <a:r>
              <a:rPr lang="en-US" altLang="zh-TW" sz="2400" dirty="0"/>
              <a:t> has the maximum value</a:t>
            </a:r>
            <a:endParaRPr lang="zh-TW" altLang="en-US" sz="2400" dirty="0"/>
          </a:p>
        </p:txBody>
      </p:sp>
      <p:sp>
        <p:nvSpPr>
          <p:cNvPr id="22" name="向右箭號 146"/>
          <p:cNvSpPr/>
          <p:nvPr/>
        </p:nvSpPr>
        <p:spPr>
          <a:xfrm>
            <a:off x="3853760" y="6942294"/>
            <a:ext cx="491685" cy="3412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pic>
        <p:nvPicPr>
          <p:cNvPr id="24" name="圖片 5"/>
          <p:cNvPicPr preferRelativeResize="0">
            <a:picLocks/>
          </p:cNvPicPr>
          <p:nvPr/>
        </p:nvPicPr>
        <p:blipFill>
          <a:blip r:embed="rId6"/>
          <a:stretch>
            <a:fillRect/>
          </a:stretch>
        </p:blipFill>
        <p:spPr>
          <a:xfrm>
            <a:off x="3079078" y="6716347"/>
            <a:ext cx="720000" cy="720000"/>
          </a:xfrm>
          <a:prstGeom prst="rect">
            <a:avLst/>
          </a:prstGeom>
          <a:ln w="38100">
            <a:solidFill>
              <a:schemeClr val="tx1"/>
            </a:solidFill>
          </a:ln>
        </p:spPr>
      </p:pic>
      <p:sp>
        <p:nvSpPr>
          <p:cNvPr id="23" name="TextBox 22">
            <a:extLst>
              <a:ext uri="{FF2B5EF4-FFF2-40B4-BE49-F238E27FC236}">
                <a16:creationId xmlns:a16="http://schemas.microsoft.com/office/drawing/2014/main" id="{F7D67DB8-A8A4-487E-9989-261789B2A123}"/>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717770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Define an objective function/cost function/</a:t>
                </a:r>
                <a:r>
                  <a:rPr lang="en-US" b="1" i="1" dirty="0">
                    <a:solidFill>
                      <a:srgbClr val="0070C0"/>
                    </a:solidFill>
                  </a:rPr>
                  <a:t>loss function</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ℒ</m:t>
                    </m:r>
                    <m:d>
                      <m:dPr>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𝜃</m:t>
                        </m:r>
                      </m:e>
                    </m:d>
                  </m:oMath>
                </a14:m>
                <a:r>
                  <a:rPr lang="en-US" dirty="0"/>
                  <a:t> that calculates the difference between the model prediction and the true label</a:t>
                </a:r>
              </a:p>
              <a:p>
                <a:pPr lvl="1"/>
                <a:r>
                  <a:rPr lang="en-US" dirty="0"/>
                  <a:t>E.g., </a:t>
                </a:r>
                <a14:m>
                  <m:oMath xmlns:m="http://schemas.openxmlformats.org/officeDocument/2006/math">
                    <m:r>
                      <a:rPr lang="en-US" i="1">
                        <a:latin typeface="Cambria Math" panose="02040503050406030204" pitchFamily="18" charset="0"/>
                        <a:ea typeface="Cambria Math" panose="02040503050406030204" pitchFamily="18" charset="0"/>
                      </a:rPr>
                      <m:t>ℒ</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oMath>
                </a14:m>
                <a:r>
                  <a:rPr lang="en-US" dirty="0"/>
                  <a:t> can be mean-squared error, cross-entropy, etc.</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26" t="-908"/>
                </a:stretch>
              </a:blipFill>
            </p:spPr>
            <p:txBody>
              <a:bodyPr/>
              <a:lstStyle/>
              <a:p>
                <a:r>
                  <a:rPr lang="en-US">
                    <a:noFill/>
                  </a:rPr>
                  <a:t> </a:t>
                </a:r>
              </a:p>
            </p:txBody>
          </p:sp>
        </mc:Fallback>
      </mc:AlternateContent>
      <p:sp>
        <p:nvSpPr>
          <p:cNvPr id="4" name="矩形 33"/>
          <p:cNvSpPr/>
          <p:nvPr/>
        </p:nvSpPr>
        <p:spPr>
          <a:xfrm>
            <a:off x="5622012" y="404312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34"/>
          <p:cNvSpPr/>
          <p:nvPr/>
        </p:nvSpPr>
        <p:spPr>
          <a:xfrm>
            <a:off x="2464740" y="403086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矩形 39"/>
          <p:cNvSpPr/>
          <p:nvPr/>
        </p:nvSpPr>
        <p:spPr>
          <a:xfrm>
            <a:off x="1281637" y="405850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7" name="直線單箭頭接點 42"/>
          <p:cNvCxnSpPr/>
          <p:nvPr/>
        </p:nvCxnSpPr>
        <p:spPr>
          <a:xfrm>
            <a:off x="4928292" y="5079282"/>
            <a:ext cx="6344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43"/>
          <p:cNvCxnSpPr/>
          <p:nvPr/>
        </p:nvCxnSpPr>
        <p:spPr>
          <a:xfrm>
            <a:off x="5037608" y="6325172"/>
            <a:ext cx="5251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44"/>
          <p:cNvCxnSpPr/>
          <p:nvPr/>
        </p:nvCxnSpPr>
        <p:spPr>
          <a:xfrm>
            <a:off x="4904408" y="4300479"/>
            <a:ext cx="6583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45"/>
          <p:cNvSpPr/>
          <p:nvPr/>
        </p:nvSpPr>
        <p:spPr>
          <a:xfrm>
            <a:off x="1350025" y="477619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1" name="矩形 46"/>
          <p:cNvSpPr/>
          <p:nvPr/>
        </p:nvSpPr>
        <p:spPr>
          <a:xfrm>
            <a:off x="1355843" y="420586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2" name="Object 12"/>
          <p:cNvGraphicFramePr>
            <a:graphicFrameLocks noChangeAspect="1"/>
          </p:cNvGraphicFramePr>
          <p:nvPr>
            <p:extLst>
              <p:ext uri="{D42A27DB-BD31-4B8C-83A1-F6EECF244321}">
                <p14:modId xmlns:p14="http://schemas.microsoft.com/office/powerpoint/2010/main" val="669270601"/>
              </p:ext>
            </p:extLst>
          </p:nvPr>
        </p:nvGraphicFramePr>
        <p:xfrm>
          <a:off x="1368542" y="4110617"/>
          <a:ext cx="325438" cy="461962"/>
        </p:xfrm>
        <a:graphic>
          <a:graphicData uri="http://schemas.openxmlformats.org/presentationml/2006/ole">
            <mc:AlternateContent xmlns:mc="http://schemas.openxmlformats.org/markup-compatibility/2006">
              <mc:Choice xmlns:v="urn:schemas-microsoft-com:vml" Requires="v">
                <p:oleObj spid="_x0000_s39279" name="方程式" r:id="rId4" imgW="152280" imgH="215640" progId="Equation.3">
                  <p:embed/>
                </p:oleObj>
              </mc:Choice>
              <mc:Fallback>
                <p:oleObj name="方程式" r:id="rId4" imgW="152280" imgH="215640" progId="Equation.3">
                  <p:embed/>
                  <p:pic>
                    <p:nvPicPr>
                      <p:cNvPr id="49" name="Object 12"/>
                      <p:cNvPicPr>
                        <a:picLocks noChangeAspect="1" noChangeArrowheads="1"/>
                      </p:cNvPicPr>
                      <p:nvPr/>
                    </p:nvPicPr>
                    <p:blipFill>
                      <a:blip r:embed="rId5"/>
                      <a:srcRect/>
                      <a:stretch>
                        <a:fillRect/>
                      </a:stretch>
                    </p:blipFill>
                    <p:spPr bwMode="auto">
                      <a:xfrm>
                        <a:off x="1368542" y="4110617"/>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36508000"/>
              </p:ext>
            </p:extLst>
          </p:nvPr>
        </p:nvGraphicFramePr>
        <p:xfrm>
          <a:off x="1373838" y="4693346"/>
          <a:ext cx="352425" cy="461963"/>
        </p:xfrm>
        <a:graphic>
          <a:graphicData uri="http://schemas.openxmlformats.org/presentationml/2006/ole">
            <mc:AlternateContent xmlns:mc="http://schemas.openxmlformats.org/markup-compatibility/2006">
              <mc:Choice xmlns:v="urn:schemas-microsoft-com:vml" Requires="v">
                <p:oleObj spid="_x0000_s39280" name="方程式" r:id="rId6" imgW="164880" imgH="215640" progId="Equation.3">
                  <p:embed/>
                </p:oleObj>
              </mc:Choice>
              <mc:Fallback>
                <p:oleObj name="方程式" r:id="rId6" imgW="164880" imgH="215640" progId="Equation.3">
                  <p:embed/>
                  <p:pic>
                    <p:nvPicPr>
                      <p:cNvPr id="52" name="Object 12"/>
                      <p:cNvPicPr>
                        <a:picLocks noChangeAspect="1" noChangeArrowheads="1"/>
                      </p:cNvPicPr>
                      <p:nvPr/>
                    </p:nvPicPr>
                    <p:blipFill>
                      <a:blip r:embed="rId7"/>
                      <a:srcRect/>
                      <a:stretch>
                        <a:fillRect/>
                      </a:stretch>
                    </p:blipFill>
                    <p:spPr bwMode="auto">
                      <a:xfrm>
                        <a:off x="1373838" y="4693346"/>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橢圓 52"/>
          <p:cNvSpPr/>
          <p:nvPr/>
        </p:nvSpPr>
        <p:spPr>
          <a:xfrm>
            <a:off x="2561850" y="404186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 name="橢圓 53"/>
          <p:cNvSpPr/>
          <p:nvPr/>
        </p:nvSpPr>
        <p:spPr>
          <a:xfrm>
            <a:off x="2564192" y="482043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6" name="橢圓 54"/>
          <p:cNvSpPr/>
          <p:nvPr/>
        </p:nvSpPr>
        <p:spPr>
          <a:xfrm>
            <a:off x="2552559" y="604844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7" name="文字方塊 55"/>
          <p:cNvSpPr txBox="1"/>
          <p:nvPr/>
        </p:nvSpPr>
        <p:spPr>
          <a:xfrm rot="5400000">
            <a:off x="2549812" y="547073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8" name="矩形 58"/>
          <p:cNvSpPr/>
          <p:nvPr/>
        </p:nvSpPr>
        <p:spPr>
          <a:xfrm>
            <a:off x="1359550" y="617395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9" name="Object 12"/>
          <p:cNvGraphicFramePr>
            <a:graphicFrameLocks noChangeAspect="1"/>
          </p:cNvGraphicFramePr>
          <p:nvPr>
            <p:extLst>
              <p:ext uri="{D42A27DB-BD31-4B8C-83A1-F6EECF244321}">
                <p14:modId xmlns:p14="http://schemas.microsoft.com/office/powerpoint/2010/main" val="190323585"/>
              </p:ext>
            </p:extLst>
          </p:nvPr>
        </p:nvGraphicFramePr>
        <p:xfrm>
          <a:off x="1287627" y="6077186"/>
          <a:ext cx="544512" cy="488950"/>
        </p:xfrm>
        <a:graphic>
          <a:graphicData uri="http://schemas.openxmlformats.org/presentationml/2006/ole">
            <mc:AlternateContent xmlns:mc="http://schemas.openxmlformats.org/markup-compatibility/2006">
              <mc:Choice xmlns:v="urn:schemas-microsoft-com:vml" Requires="v">
                <p:oleObj spid="_x0000_s39281" name="方程式" r:id="rId8" imgW="253800" imgH="228600" progId="Equation.3">
                  <p:embed/>
                </p:oleObj>
              </mc:Choice>
              <mc:Fallback>
                <p:oleObj name="方程式" r:id="rId8" imgW="253800" imgH="228600" progId="Equation.3">
                  <p:embed/>
                  <p:pic>
                    <p:nvPicPr>
                      <p:cNvPr id="62" name="Object 12"/>
                      <p:cNvPicPr>
                        <a:picLocks noChangeAspect="1" noChangeArrowheads="1"/>
                      </p:cNvPicPr>
                      <p:nvPr/>
                    </p:nvPicPr>
                    <p:blipFill>
                      <a:blip r:embed="rId9"/>
                      <a:srcRect/>
                      <a:stretch>
                        <a:fillRect/>
                      </a:stretch>
                    </p:blipFill>
                    <p:spPr bwMode="auto">
                      <a:xfrm>
                        <a:off x="1287627" y="6077186"/>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文字方塊 62"/>
          <p:cNvSpPr txBox="1"/>
          <p:nvPr/>
        </p:nvSpPr>
        <p:spPr>
          <a:xfrm rot="5400000">
            <a:off x="1235482" y="545889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1" name="文字方塊 71"/>
          <p:cNvSpPr txBox="1"/>
          <p:nvPr/>
        </p:nvSpPr>
        <p:spPr>
          <a:xfrm>
            <a:off x="3789057" y="398328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文字方塊 72"/>
          <p:cNvSpPr txBox="1"/>
          <p:nvPr/>
        </p:nvSpPr>
        <p:spPr>
          <a:xfrm>
            <a:off x="3806680" y="476877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文字方塊 73"/>
          <p:cNvSpPr txBox="1"/>
          <p:nvPr/>
        </p:nvSpPr>
        <p:spPr>
          <a:xfrm>
            <a:off x="3818860" y="6025071"/>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24" name="直線單箭頭接點 74"/>
          <p:cNvCxnSpPr>
            <a:stCxn id="14" idx="6"/>
          </p:cNvCxnSpPr>
          <p:nvPr/>
        </p:nvCxnSpPr>
        <p:spPr>
          <a:xfrm>
            <a:off x="3136008" y="4328943"/>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5"/>
          <p:cNvCxnSpPr/>
          <p:nvPr/>
        </p:nvCxnSpPr>
        <p:spPr>
          <a:xfrm>
            <a:off x="3136008" y="512069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76"/>
          <p:cNvCxnSpPr/>
          <p:nvPr/>
        </p:nvCxnSpPr>
        <p:spPr>
          <a:xfrm>
            <a:off x="3126717" y="634266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77"/>
          <p:cNvCxnSpPr>
            <a:stCxn id="15" idx="6"/>
          </p:cNvCxnSpPr>
          <p:nvPr/>
        </p:nvCxnSpPr>
        <p:spPr>
          <a:xfrm flipV="1">
            <a:off x="3138350" y="4328943"/>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78"/>
          <p:cNvCxnSpPr>
            <a:stCxn id="14" idx="6"/>
          </p:cNvCxnSpPr>
          <p:nvPr/>
        </p:nvCxnSpPr>
        <p:spPr>
          <a:xfrm>
            <a:off x="3136008" y="4328943"/>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79"/>
          <p:cNvCxnSpPr>
            <a:stCxn id="14" idx="6"/>
          </p:cNvCxnSpPr>
          <p:nvPr/>
        </p:nvCxnSpPr>
        <p:spPr>
          <a:xfrm>
            <a:off x="3136008" y="4328943"/>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80"/>
          <p:cNvCxnSpPr>
            <a:stCxn id="15" idx="6"/>
          </p:cNvCxnSpPr>
          <p:nvPr/>
        </p:nvCxnSpPr>
        <p:spPr>
          <a:xfrm>
            <a:off x="3138350" y="5107513"/>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81"/>
          <p:cNvCxnSpPr>
            <a:stCxn id="16" idx="6"/>
          </p:cNvCxnSpPr>
          <p:nvPr/>
        </p:nvCxnSpPr>
        <p:spPr>
          <a:xfrm flipV="1">
            <a:off x="3126717" y="4328943"/>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82"/>
          <p:cNvCxnSpPr>
            <a:stCxn id="16" idx="6"/>
          </p:cNvCxnSpPr>
          <p:nvPr/>
        </p:nvCxnSpPr>
        <p:spPr>
          <a:xfrm flipV="1">
            <a:off x="3126717" y="5107513"/>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83"/>
          <p:cNvCxnSpPr>
            <a:endCxn id="14" idx="2"/>
          </p:cNvCxnSpPr>
          <p:nvPr/>
        </p:nvCxnSpPr>
        <p:spPr>
          <a:xfrm flipV="1">
            <a:off x="1702450" y="4328943"/>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84"/>
          <p:cNvCxnSpPr>
            <a:stCxn id="11" idx="3"/>
            <a:endCxn id="15" idx="2"/>
          </p:cNvCxnSpPr>
          <p:nvPr/>
        </p:nvCxnSpPr>
        <p:spPr>
          <a:xfrm>
            <a:off x="1698743" y="4377317"/>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85"/>
          <p:cNvCxnSpPr>
            <a:stCxn id="11" idx="3"/>
            <a:endCxn id="16" idx="2"/>
          </p:cNvCxnSpPr>
          <p:nvPr/>
        </p:nvCxnSpPr>
        <p:spPr>
          <a:xfrm>
            <a:off x="1698743" y="4377317"/>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86"/>
          <p:cNvCxnSpPr>
            <a:stCxn id="13" idx="3"/>
            <a:endCxn id="14" idx="2"/>
          </p:cNvCxnSpPr>
          <p:nvPr/>
        </p:nvCxnSpPr>
        <p:spPr>
          <a:xfrm flipV="1">
            <a:off x="1726263" y="4328943"/>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87"/>
          <p:cNvCxnSpPr>
            <a:stCxn id="10" idx="3"/>
            <a:endCxn id="15" idx="2"/>
          </p:cNvCxnSpPr>
          <p:nvPr/>
        </p:nvCxnSpPr>
        <p:spPr>
          <a:xfrm>
            <a:off x="1692925" y="4947646"/>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88"/>
          <p:cNvCxnSpPr>
            <a:stCxn id="10" idx="3"/>
            <a:endCxn id="16" idx="2"/>
          </p:cNvCxnSpPr>
          <p:nvPr/>
        </p:nvCxnSpPr>
        <p:spPr>
          <a:xfrm>
            <a:off x="1692925" y="4947646"/>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89"/>
          <p:cNvCxnSpPr>
            <a:stCxn id="19" idx="3"/>
            <a:endCxn id="14" idx="2"/>
          </p:cNvCxnSpPr>
          <p:nvPr/>
        </p:nvCxnSpPr>
        <p:spPr>
          <a:xfrm flipV="1">
            <a:off x="1764422" y="4328943"/>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90"/>
          <p:cNvCxnSpPr>
            <a:stCxn id="19" idx="3"/>
            <a:endCxn id="15" idx="2"/>
          </p:cNvCxnSpPr>
          <p:nvPr/>
        </p:nvCxnSpPr>
        <p:spPr>
          <a:xfrm flipV="1">
            <a:off x="1738053" y="5107513"/>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91"/>
          <p:cNvCxnSpPr>
            <a:stCxn id="19" idx="3"/>
            <a:endCxn id="16" idx="2"/>
          </p:cNvCxnSpPr>
          <p:nvPr/>
        </p:nvCxnSpPr>
        <p:spPr>
          <a:xfrm>
            <a:off x="1738053" y="6322119"/>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文字方塊 92"/>
          <p:cNvSpPr txBox="1"/>
          <p:nvPr/>
        </p:nvSpPr>
        <p:spPr>
          <a:xfrm rot="5400000">
            <a:off x="6212274" y="563300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3" name="文字方塊 93"/>
          <p:cNvSpPr txBox="1"/>
          <p:nvPr/>
        </p:nvSpPr>
        <p:spPr>
          <a:xfrm>
            <a:off x="5633295" y="4025298"/>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44" name="文字方塊 94"/>
          <p:cNvSpPr txBox="1"/>
          <p:nvPr/>
        </p:nvSpPr>
        <p:spPr>
          <a:xfrm>
            <a:off x="5654393" y="4833607"/>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45" name="文字方塊 95"/>
          <p:cNvSpPr txBox="1"/>
          <p:nvPr/>
        </p:nvSpPr>
        <p:spPr>
          <a:xfrm>
            <a:off x="5622012" y="6089750"/>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sp>
        <p:nvSpPr>
          <p:cNvPr id="46" name="文字方塊 8"/>
          <p:cNvSpPr txBox="1"/>
          <p:nvPr/>
        </p:nvSpPr>
        <p:spPr>
          <a:xfrm>
            <a:off x="2884334" y="5105540"/>
            <a:ext cx="65" cy="276999"/>
          </a:xfrm>
          <a:prstGeom prst="rect">
            <a:avLst/>
          </a:prstGeom>
          <a:noFill/>
        </p:spPr>
        <p:txBody>
          <a:bodyPr wrap="none" lIns="0" tIns="0" rIns="0" bIns="0" rtlCol="0">
            <a:spAutoFit/>
          </a:bodyPr>
          <a:lstStyle/>
          <a:p>
            <a:endParaRPr lang="zh-TW" altLang="en-US" dirty="0"/>
          </a:p>
        </p:txBody>
      </p:sp>
      <p:sp>
        <p:nvSpPr>
          <p:cNvPr id="47" name="文字方塊 70"/>
          <p:cNvSpPr txBox="1"/>
          <p:nvPr/>
        </p:nvSpPr>
        <p:spPr>
          <a:xfrm>
            <a:off x="7352773" y="5359990"/>
            <a:ext cx="1014273" cy="523220"/>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t>Cost </a:t>
            </a:r>
          </a:p>
        </p:txBody>
      </p:sp>
      <p:sp>
        <p:nvSpPr>
          <p:cNvPr id="48" name="矩形 96"/>
          <p:cNvSpPr/>
          <p:nvPr/>
        </p:nvSpPr>
        <p:spPr>
          <a:xfrm>
            <a:off x="6274512" y="4189567"/>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0.2</a:t>
            </a:r>
            <a:endParaRPr lang="zh-TW" altLang="en-US" sz="2400" dirty="0"/>
          </a:p>
        </p:txBody>
      </p:sp>
      <p:sp>
        <p:nvSpPr>
          <p:cNvPr id="49" name="矩形 99"/>
          <p:cNvSpPr/>
          <p:nvPr/>
        </p:nvSpPr>
        <p:spPr>
          <a:xfrm>
            <a:off x="6274513" y="4975151"/>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0.3</a:t>
            </a:r>
            <a:endParaRPr lang="zh-TW" altLang="en-US" sz="2400" dirty="0"/>
          </a:p>
        </p:txBody>
      </p:sp>
      <p:sp>
        <p:nvSpPr>
          <p:cNvPr id="50" name="矩形 100"/>
          <p:cNvSpPr/>
          <p:nvPr/>
        </p:nvSpPr>
        <p:spPr>
          <a:xfrm>
            <a:off x="6270084" y="6215518"/>
            <a:ext cx="69031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0.5</a:t>
            </a:r>
            <a:endParaRPr lang="zh-TW" altLang="en-US" sz="2400" dirty="0"/>
          </a:p>
        </p:txBody>
      </p:sp>
      <p:pic>
        <p:nvPicPr>
          <p:cNvPr id="53" name="圖片 107"/>
          <p:cNvPicPr preferRelativeResize="0">
            <a:picLocks/>
          </p:cNvPicPr>
          <p:nvPr/>
        </p:nvPicPr>
        <p:blipFill>
          <a:blip r:embed="rId10"/>
          <a:stretch>
            <a:fillRect/>
          </a:stretch>
        </p:blipFill>
        <p:spPr>
          <a:xfrm>
            <a:off x="263838" y="5034592"/>
            <a:ext cx="720000" cy="720000"/>
          </a:xfrm>
          <a:prstGeom prst="rect">
            <a:avLst/>
          </a:prstGeom>
          <a:ln w="38100">
            <a:solidFill>
              <a:schemeClr val="tx1"/>
            </a:solidFill>
          </a:ln>
        </p:spPr>
      </p:pic>
      <p:grpSp>
        <p:nvGrpSpPr>
          <p:cNvPr id="54" name="群組 10"/>
          <p:cNvGrpSpPr/>
          <p:nvPr/>
        </p:nvGrpSpPr>
        <p:grpSpPr>
          <a:xfrm>
            <a:off x="8507587" y="4058503"/>
            <a:ext cx="654489" cy="2625052"/>
            <a:chOff x="7996358" y="2461791"/>
            <a:chExt cx="654489" cy="2625052"/>
          </a:xfrm>
        </p:grpSpPr>
        <p:sp>
          <p:nvSpPr>
            <p:cNvPr id="55" name="矩形 109"/>
            <p:cNvSpPr/>
            <p:nvPr/>
          </p:nvSpPr>
          <p:spPr>
            <a:xfrm>
              <a:off x="8062418" y="2461791"/>
              <a:ext cx="498951" cy="2625052"/>
            </a:xfrm>
            <a:prstGeom prst="rect">
              <a:avLst/>
            </a:prstGeom>
            <a:solidFill>
              <a:schemeClr val="accent3">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6" name="文字方塊 110"/>
            <p:cNvSpPr txBox="1"/>
            <p:nvPr/>
          </p:nvSpPr>
          <p:spPr>
            <a:xfrm rot="5400000">
              <a:off x="8004608" y="394803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7" name="文字方塊 111"/>
            <p:cNvSpPr txBox="1"/>
            <p:nvPr/>
          </p:nvSpPr>
          <p:spPr>
            <a:xfrm>
              <a:off x="7996358" y="2508931"/>
              <a:ext cx="631069" cy="523220"/>
            </a:xfrm>
            <a:prstGeom prst="rect">
              <a:avLst/>
            </a:prstGeom>
            <a:noFill/>
          </p:spPr>
          <p:txBody>
            <a:bodyPr wrap="square" rtlCol="0">
              <a:spAutoFit/>
            </a:bodyPr>
            <a:lstStyle/>
            <a:p>
              <a:pPr algn="ctr"/>
              <a:r>
                <a:rPr lang="en-US" altLang="zh-TW" sz="2800" dirty="0"/>
                <a:t>1</a:t>
              </a:r>
              <a:endParaRPr lang="zh-TW" altLang="en-US" sz="2800" baseline="-25000" dirty="0"/>
            </a:p>
          </p:txBody>
        </p:sp>
        <p:sp>
          <p:nvSpPr>
            <p:cNvPr id="58" name="文字方塊 112"/>
            <p:cNvSpPr txBox="1"/>
            <p:nvPr/>
          </p:nvSpPr>
          <p:spPr>
            <a:xfrm>
              <a:off x="8005216" y="3269035"/>
              <a:ext cx="631069" cy="523220"/>
            </a:xfrm>
            <a:prstGeom prst="rect">
              <a:avLst/>
            </a:prstGeom>
            <a:noFill/>
          </p:spPr>
          <p:txBody>
            <a:bodyPr wrap="square" rtlCol="0">
              <a:spAutoFit/>
            </a:bodyPr>
            <a:lstStyle/>
            <a:p>
              <a:pPr algn="ctr"/>
              <a:r>
                <a:rPr lang="en-US" altLang="zh-TW" sz="2800" dirty="0"/>
                <a:t>0</a:t>
              </a:r>
              <a:endParaRPr lang="zh-TW" altLang="en-US" sz="2800" baseline="-25000" dirty="0"/>
            </a:p>
          </p:txBody>
        </p:sp>
        <p:sp>
          <p:nvSpPr>
            <p:cNvPr id="59" name="文字方塊 113"/>
            <p:cNvSpPr txBox="1"/>
            <p:nvPr/>
          </p:nvSpPr>
          <p:spPr>
            <a:xfrm>
              <a:off x="7996358" y="4489333"/>
              <a:ext cx="631069" cy="523220"/>
            </a:xfrm>
            <a:prstGeom prst="rect">
              <a:avLst/>
            </a:prstGeom>
            <a:noFill/>
          </p:spPr>
          <p:txBody>
            <a:bodyPr wrap="square" rtlCol="0">
              <a:spAutoFit/>
            </a:bodyPr>
            <a:lstStyle/>
            <a:p>
              <a:pPr algn="ctr"/>
              <a:r>
                <a:rPr lang="en-US" altLang="zh-TW" sz="2800" dirty="0"/>
                <a:t>0</a:t>
              </a:r>
              <a:endParaRPr lang="zh-TW" altLang="en-US" sz="2800" baseline="-25000" dirty="0"/>
            </a:p>
          </p:txBody>
        </p:sp>
      </p:grpSp>
      <p:sp>
        <p:nvSpPr>
          <p:cNvPr id="60" name="左-右雙向箭號 114"/>
          <p:cNvSpPr/>
          <p:nvPr/>
        </p:nvSpPr>
        <p:spPr>
          <a:xfrm>
            <a:off x="7248433" y="4942126"/>
            <a:ext cx="1187596" cy="3348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5" name="矩形 97"/>
          <p:cNvSpPr/>
          <p:nvPr/>
        </p:nvSpPr>
        <p:spPr>
          <a:xfrm>
            <a:off x="4463364" y="4041290"/>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6" name="橢圓 98"/>
          <p:cNvSpPr/>
          <p:nvPr/>
        </p:nvSpPr>
        <p:spPr>
          <a:xfrm>
            <a:off x="4539208" y="4033184"/>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7" name="橢圓 103"/>
          <p:cNvSpPr/>
          <p:nvPr/>
        </p:nvSpPr>
        <p:spPr>
          <a:xfrm>
            <a:off x="4541550" y="479309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8" name="橢圓 104"/>
          <p:cNvSpPr/>
          <p:nvPr/>
        </p:nvSpPr>
        <p:spPr>
          <a:xfrm>
            <a:off x="4548578" y="603976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9" name="文字方塊 105"/>
          <p:cNvSpPr txBox="1"/>
          <p:nvPr/>
        </p:nvSpPr>
        <p:spPr>
          <a:xfrm rot="5400000">
            <a:off x="4545831" y="545889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70" name="矩形 2"/>
          <p:cNvSpPr/>
          <p:nvPr/>
        </p:nvSpPr>
        <p:spPr>
          <a:xfrm>
            <a:off x="8026245" y="6870466"/>
            <a:ext cx="1611467" cy="40011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TW" sz="2000" dirty="0"/>
              <a:t>True label “1”</a:t>
            </a:r>
            <a:endParaRPr lang="zh-TW" altLang="en-US" sz="2000" dirty="0"/>
          </a:p>
        </p:txBody>
      </p:sp>
      <mc:AlternateContent xmlns:mc="http://schemas.openxmlformats.org/markup-compatibility/2006" xmlns:a14="http://schemas.microsoft.com/office/drawing/2010/main">
        <mc:Choice Requires="a14">
          <p:sp>
            <p:nvSpPr>
              <p:cNvPr id="71" name="文字方塊 6"/>
              <p:cNvSpPr txBox="1"/>
              <p:nvPr/>
            </p:nvSpPr>
            <p:spPr>
              <a:xfrm>
                <a:off x="7448418" y="5984677"/>
                <a:ext cx="81541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ea typeface="Cambria Math" panose="02040503050406030204" pitchFamily="18" charset="0"/>
                        </a:rPr>
                        <m:t>ℒ</m:t>
                      </m:r>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𝜃</m:t>
                      </m:r>
                      <m:r>
                        <a:rPr lang="en-US" altLang="zh-TW" sz="2800" b="0" i="1" smtClean="0">
                          <a:latin typeface="Cambria Math" panose="02040503050406030204" pitchFamily="18" charset="0"/>
                        </a:rPr>
                        <m:t>)</m:t>
                      </m:r>
                    </m:oMath>
                  </m:oMathPara>
                </a14:m>
                <a:endParaRPr lang="zh-TW" altLang="en-US" sz="2800" dirty="0"/>
              </a:p>
            </p:txBody>
          </p:sp>
        </mc:Choice>
        <mc:Fallback xmlns="">
          <p:sp>
            <p:nvSpPr>
              <p:cNvPr id="71" name="文字方塊 6"/>
              <p:cNvSpPr txBox="1">
                <a:spLocks noRot="1" noChangeAspect="1" noMove="1" noResize="1" noEditPoints="1" noAdjustHandles="1" noChangeArrowheads="1" noChangeShapeType="1" noTextEdit="1"/>
              </p:cNvSpPr>
              <p:nvPr/>
            </p:nvSpPr>
            <p:spPr>
              <a:xfrm>
                <a:off x="7448418" y="5984677"/>
                <a:ext cx="815415" cy="430887"/>
              </a:xfrm>
              <a:prstGeom prst="rect">
                <a:avLst/>
              </a:prstGeom>
              <a:blipFill>
                <a:blip r:embed="rId11"/>
                <a:stretch>
                  <a:fillRect/>
                </a:stretch>
              </a:blipFill>
            </p:spPr>
            <p:txBody>
              <a:bodyPr/>
              <a:lstStyle/>
              <a:p>
                <a:r>
                  <a:rPr lang="en-US">
                    <a:noFill/>
                  </a:rPr>
                  <a:t> </a:t>
                </a:r>
              </a:p>
            </p:txBody>
          </p:sp>
        </mc:Fallback>
      </mc:AlternateContent>
      <p:sp>
        <p:nvSpPr>
          <p:cNvPr id="72" name="文字方塊 92"/>
          <p:cNvSpPr txBox="1"/>
          <p:nvPr/>
        </p:nvSpPr>
        <p:spPr>
          <a:xfrm rot="5400000">
            <a:off x="5549285" y="555628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73" name="TextBox 72">
            <a:extLst>
              <a:ext uri="{FF2B5EF4-FFF2-40B4-BE49-F238E27FC236}">
                <a16:creationId xmlns:a16="http://schemas.microsoft.com/office/drawing/2014/main" id="{5FEB92E8-1A98-450B-9B2A-588096F6A0BA}"/>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279916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Machine Learning Types</a:t>
            </a:r>
          </a:p>
        </p:txBody>
      </p:sp>
      <p:sp>
        <p:nvSpPr>
          <p:cNvPr id="3" name="Content Placeholder 2"/>
          <p:cNvSpPr>
            <a:spLocks noGrp="1"/>
          </p:cNvSpPr>
          <p:nvPr>
            <p:ph idx="1"/>
          </p:nvPr>
        </p:nvSpPr>
        <p:spPr>
          <a:xfrm>
            <a:off x="276673" y="2090803"/>
            <a:ext cx="9577063" cy="5367667"/>
          </a:xfrm>
        </p:spPr>
        <p:txBody>
          <a:bodyPr>
            <a:normAutofit/>
          </a:bodyPr>
          <a:lstStyle/>
          <a:p>
            <a:r>
              <a:rPr lang="en-US" b="1" i="1" dirty="0">
                <a:solidFill>
                  <a:srgbClr val="0070C0"/>
                </a:solidFill>
              </a:rPr>
              <a:t>Supervised</a:t>
            </a:r>
            <a:r>
              <a:rPr lang="en-US" dirty="0"/>
              <a:t>: learning with </a:t>
            </a:r>
            <a:r>
              <a:rPr lang="en-US" b="1" dirty="0"/>
              <a:t>labeled data</a:t>
            </a:r>
          </a:p>
          <a:p>
            <a:pPr lvl="1"/>
            <a:r>
              <a:rPr lang="en-US" dirty="0"/>
              <a:t>Example: email classification, image classification</a:t>
            </a:r>
          </a:p>
          <a:p>
            <a:pPr lvl="1"/>
            <a:r>
              <a:rPr lang="en-US" dirty="0"/>
              <a:t>Example: regression for predicting real-valued outputs</a:t>
            </a:r>
          </a:p>
          <a:p>
            <a:r>
              <a:rPr lang="en-US" b="1" i="1" dirty="0">
                <a:solidFill>
                  <a:srgbClr val="0070C0"/>
                </a:solidFill>
              </a:rPr>
              <a:t>Unsupervised</a:t>
            </a:r>
            <a:r>
              <a:rPr lang="en-US" dirty="0"/>
              <a:t>: discover patterns in </a:t>
            </a:r>
            <a:r>
              <a:rPr lang="en-US" b="1" dirty="0"/>
              <a:t>unlabeled data</a:t>
            </a:r>
          </a:p>
          <a:p>
            <a:pPr lvl="1"/>
            <a:r>
              <a:rPr lang="en-US" dirty="0"/>
              <a:t>Example: cluster similar data points</a:t>
            </a:r>
          </a:p>
          <a:p>
            <a:r>
              <a:rPr lang="en-US" b="1" i="1" dirty="0">
                <a:solidFill>
                  <a:srgbClr val="0070C0"/>
                </a:solidFill>
              </a:rPr>
              <a:t>Reinforcement learning</a:t>
            </a:r>
            <a:r>
              <a:rPr lang="en-US" dirty="0"/>
              <a:t>: learn to act based on </a:t>
            </a:r>
            <a:r>
              <a:rPr lang="en-US" b="1" dirty="0"/>
              <a:t>feedback/reward</a:t>
            </a:r>
          </a:p>
          <a:p>
            <a:pPr lvl="1"/>
            <a:r>
              <a:rPr lang="en-US" dirty="0"/>
              <a:t>Example: learn to play Go  </a:t>
            </a:r>
          </a:p>
          <a:p>
            <a:endParaRPr lang="en-US" dirty="0"/>
          </a:p>
        </p:txBody>
      </p:sp>
      <p:grpSp>
        <p:nvGrpSpPr>
          <p:cNvPr id="4" name="Group 3"/>
          <p:cNvGrpSpPr/>
          <p:nvPr/>
        </p:nvGrpSpPr>
        <p:grpSpPr>
          <a:xfrm>
            <a:off x="378587" y="5470376"/>
            <a:ext cx="2584236" cy="1943685"/>
            <a:chOff x="393134" y="4140200"/>
            <a:chExt cx="2007166" cy="1499803"/>
          </a:xfrm>
        </p:grpSpPr>
        <p:pic>
          <p:nvPicPr>
            <p:cNvPr id="5" name="Picture 4"/>
            <p:cNvPicPr>
              <a:picLocks noChangeAspect="1"/>
            </p:cNvPicPr>
            <p:nvPr/>
          </p:nvPicPr>
          <p:blipFill>
            <a:blip r:embed="rId3"/>
            <a:stretch>
              <a:fillRect/>
            </a:stretch>
          </p:blipFill>
          <p:spPr>
            <a:xfrm>
              <a:off x="393134" y="4140200"/>
              <a:ext cx="800100" cy="1117600"/>
            </a:xfrm>
            <a:prstGeom prst="rect">
              <a:avLst/>
            </a:prstGeom>
          </p:spPr>
        </p:pic>
        <p:sp>
          <p:nvSpPr>
            <p:cNvPr id="6" name="Rectangle 5"/>
            <p:cNvSpPr/>
            <p:nvPr/>
          </p:nvSpPr>
          <p:spPr>
            <a:xfrm>
              <a:off x="1587500" y="4229100"/>
              <a:ext cx="812800" cy="3429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class A</a:t>
              </a:r>
            </a:p>
          </p:txBody>
        </p:sp>
        <p:sp>
          <p:nvSpPr>
            <p:cNvPr id="7" name="Rectangle 6"/>
            <p:cNvSpPr/>
            <p:nvPr/>
          </p:nvSpPr>
          <p:spPr>
            <a:xfrm>
              <a:off x="1587500" y="4775200"/>
              <a:ext cx="812800" cy="3429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class B</a:t>
              </a:r>
            </a:p>
          </p:txBody>
        </p:sp>
        <p:cxnSp>
          <p:nvCxnSpPr>
            <p:cNvPr id="8" name="Straight Arrow Connector 7"/>
            <p:cNvCxnSpPr/>
            <p:nvPr/>
          </p:nvCxnSpPr>
          <p:spPr>
            <a:xfrm>
              <a:off x="1193234" y="4660900"/>
              <a:ext cx="322266" cy="0"/>
            </a:xfrm>
            <a:prstGeom prst="straightConnector1">
              <a:avLst/>
            </a:prstGeom>
            <a:ln w="38100" cmpd="sng">
              <a:solidFill>
                <a:srgbClr val="4F81BD"/>
              </a:solidFill>
              <a:tailEnd type="arrow"/>
            </a:ln>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684625" y="5270671"/>
              <a:ext cx="1643712" cy="369332"/>
            </a:xfrm>
            <a:prstGeom prst="rect">
              <a:avLst/>
            </a:prstGeom>
            <a:noFill/>
          </p:spPr>
          <p:txBody>
            <a:bodyPr wrap="none" rtlCol="0">
              <a:spAutoFit/>
            </a:bodyPr>
            <a:lstStyle/>
            <a:p>
              <a:r>
                <a:rPr lang="en-US" dirty="0"/>
                <a:t>Classification</a:t>
              </a:r>
            </a:p>
          </p:txBody>
        </p:sp>
      </p:grpSp>
      <p:grpSp>
        <p:nvGrpSpPr>
          <p:cNvPr id="10" name="Group 9"/>
          <p:cNvGrpSpPr/>
          <p:nvPr/>
        </p:nvGrpSpPr>
        <p:grpSpPr>
          <a:xfrm>
            <a:off x="3705200" y="5315942"/>
            <a:ext cx="3124200" cy="1955800"/>
            <a:chOff x="2806700" y="3998831"/>
            <a:chExt cx="2539492" cy="1690769"/>
          </a:xfrm>
        </p:grpSpPr>
        <p:pic>
          <p:nvPicPr>
            <p:cNvPr id="11" name="Picture 10" descr="m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700" y="3998831"/>
              <a:ext cx="2539492" cy="1451138"/>
            </a:xfrm>
            <a:prstGeom prst="rect">
              <a:avLst/>
            </a:prstGeom>
          </p:spPr>
        </p:pic>
        <p:sp>
          <p:nvSpPr>
            <p:cNvPr id="12" name="TextBox 11"/>
            <p:cNvSpPr txBox="1"/>
            <p:nvPr/>
          </p:nvSpPr>
          <p:spPr>
            <a:xfrm>
              <a:off x="3566292" y="5320268"/>
              <a:ext cx="1365991" cy="369332"/>
            </a:xfrm>
            <a:prstGeom prst="rect">
              <a:avLst/>
            </a:prstGeom>
            <a:noFill/>
          </p:spPr>
          <p:txBody>
            <a:bodyPr wrap="none" rtlCol="0">
              <a:spAutoFit/>
            </a:bodyPr>
            <a:lstStyle/>
            <a:p>
              <a:r>
                <a:rPr lang="en-US" dirty="0"/>
                <a:t>Regression</a:t>
              </a:r>
            </a:p>
          </p:txBody>
        </p:sp>
      </p:grpSp>
      <p:grpSp>
        <p:nvGrpSpPr>
          <p:cNvPr id="13" name="Group 12"/>
          <p:cNvGrpSpPr/>
          <p:nvPr/>
        </p:nvGrpSpPr>
        <p:grpSpPr>
          <a:xfrm>
            <a:off x="7549480" y="5542384"/>
            <a:ext cx="1870626" cy="1619250"/>
            <a:chOff x="6435174" y="4070350"/>
            <a:chExt cx="1870626" cy="1619250"/>
          </a:xfrm>
        </p:grpSpPr>
        <p:pic>
          <p:nvPicPr>
            <p:cNvPr id="14" name="Picture 13" descr="220px-Cluster-2.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174" y="4070350"/>
              <a:ext cx="1870626" cy="1249918"/>
            </a:xfrm>
            <a:prstGeom prst="rect">
              <a:avLst/>
            </a:prstGeom>
          </p:spPr>
        </p:pic>
        <p:sp>
          <p:nvSpPr>
            <p:cNvPr id="17" name="TextBox 16"/>
            <p:cNvSpPr txBox="1"/>
            <p:nvPr/>
          </p:nvSpPr>
          <p:spPr>
            <a:xfrm>
              <a:off x="6910680" y="5320268"/>
              <a:ext cx="1288446" cy="369332"/>
            </a:xfrm>
            <a:prstGeom prst="rect">
              <a:avLst/>
            </a:prstGeom>
            <a:noFill/>
          </p:spPr>
          <p:txBody>
            <a:bodyPr wrap="none" rtlCol="0">
              <a:spAutoFit/>
            </a:bodyPr>
            <a:lstStyle/>
            <a:p>
              <a:r>
                <a:rPr lang="en-US" dirty="0"/>
                <a:t>Clustering</a:t>
              </a:r>
            </a:p>
          </p:txBody>
        </p:sp>
      </p:grpSp>
      <p:sp>
        <p:nvSpPr>
          <p:cNvPr id="16" name="TextBox 15"/>
          <p:cNvSpPr txBox="1"/>
          <p:nvPr/>
        </p:nvSpPr>
        <p:spPr>
          <a:xfrm>
            <a:off x="1716832"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4122731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48"/>
          <p:cNvSpPr/>
          <p:nvPr/>
        </p:nvSpPr>
        <p:spPr>
          <a:xfrm>
            <a:off x="7324732" y="6642810"/>
            <a:ext cx="365038"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54" name="矩形 72"/>
          <p:cNvSpPr/>
          <p:nvPr/>
        </p:nvSpPr>
        <p:spPr>
          <a:xfrm>
            <a:off x="7321580" y="5188440"/>
            <a:ext cx="319606"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33" name="矩形 46"/>
          <p:cNvSpPr/>
          <p:nvPr/>
        </p:nvSpPr>
        <p:spPr>
          <a:xfrm>
            <a:off x="7324733" y="3334361"/>
            <a:ext cx="365037"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34" name="矩形 47"/>
          <p:cNvSpPr/>
          <p:nvPr/>
        </p:nvSpPr>
        <p:spPr>
          <a:xfrm>
            <a:off x="7324732" y="4281466"/>
            <a:ext cx="386669"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937103" cy="1525997"/>
              </a:xfrm>
            </p:spPr>
            <p:txBody>
              <a:bodyPr>
                <a:normAutofit/>
              </a:bodyPr>
              <a:lstStyle/>
              <a:p>
                <a:r>
                  <a:rPr lang="en-US" dirty="0"/>
                  <a:t>For </a:t>
                </a:r>
                <a:r>
                  <a:rPr lang="en-US" i="1" dirty="0"/>
                  <a:t>n</a:t>
                </a:r>
                <a:r>
                  <a:rPr lang="en-US" dirty="0"/>
                  <a:t> training images, calculate the total loss: </a:t>
                </a:r>
                <a14:m>
                  <m:oMath xmlns:m="http://schemas.openxmlformats.org/officeDocument/2006/math">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r>
                      <a:rPr lang="en-US" altLang="zh-TW" i="1">
                        <a:latin typeface="Cambria Math" panose="02040503050406030204" pitchFamily="18" charset="0"/>
                      </a:rPr>
                      <m:t>=</m:t>
                    </m:r>
                    <m:nary>
                      <m:naryPr>
                        <m:chr m:val="∑"/>
                        <m:limLoc m:val="subSup"/>
                        <m:ctrlPr>
                          <a:rPr lang="en-US" altLang="zh-TW" i="1">
                            <a:latin typeface="Cambria Math" panose="02040503050406030204" pitchFamily="18" charset="0"/>
                          </a:rPr>
                        </m:ctrlPr>
                      </m:naryPr>
                      <m:sub>
                        <m:r>
                          <m:rPr>
                            <m:brk m:alnAt="25"/>
                          </m:rPr>
                          <a:rPr lang="en-US" altLang="zh-TW" i="1">
                            <a:latin typeface="Cambria Math" panose="02040503050406030204" pitchFamily="18" charset="0"/>
                          </a:rPr>
                          <m:t>𝑛</m:t>
                        </m:r>
                        <m:r>
                          <a:rPr lang="en-US" altLang="zh-TW" i="1">
                            <a:latin typeface="Cambria Math" panose="02040503050406030204" pitchFamily="18" charset="0"/>
                          </a:rPr>
                          <m:t>=1</m:t>
                        </m:r>
                      </m:sub>
                      <m:sup>
                        <m:r>
                          <a:rPr lang="en-US" altLang="zh-TW" i="1">
                            <a:latin typeface="Cambria Math" panose="02040503050406030204" pitchFamily="18" charset="0"/>
                          </a:rPr>
                          <m:t>𝑁</m:t>
                        </m:r>
                      </m:sup>
                      <m:e>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ℒ</m:t>
                            </m:r>
                          </m:e>
                          <m:sub>
                            <m:r>
                              <a:rPr lang="en-US" altLang="zh-TW" i="1">
                                <a:latin typeface="Cambria Math" panose="02040503050406030204" pitchFamily="18" charset="0"/>
                              </a:rPr>
                              <m:t>𝑛</m:t>
                            </m:r>
                          </m:sub>
                        </m:sSub>
                        <m:d>
                          <m:dPr>
                            <m:ctrlPr>
                              <a:rPr lang="en-US" altLang="zh-TW" i="1">
                                <a:latin typeface="Cambria Math" panose="02040503050406030204" pitchFamily="18" charset="0"/>
                              </a:rPr>
                            </m:ctrlPr>
                          </m:dPr>
                          <m:e>
                            <m:r>
                              <a:rPr lang="zh-TW" altLang="en-US" i="1">
                                <a:latin typeface="Cambria Math" panose="02040503050406030204" pitchFamily="18" charset="0"/>
                              </a:rPr>
                              <m:t>𝜃</m:t>
                            </m:r>
                          </m:e>
                        </m:d>
                      </m:e>
                    </m:nary>
                  </m:oMath>
                </a14:m>
                <a:endParaRPr lang="en-US" dirty="0"/>
              </a:p>
              <a:p>
                <a:r>
                  <a:rPr lang="en-US" altLang="zh-TW" dirty="0"/>
                  <a:t>Find the optimal NN parameters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m:t>
                        </m:r>
                      </m:sup>
                    </m:sSup>
                  </m:oMath>
                </a14:m>
                <a:r>
                  <a:rPr lang="en-US" altLang="zh-TW" dirty="0"/>
                  <a:t> that minimize the total loss </a:t>
                </a:r>
                <a14:m>
                  <m:oMath xmlns:m="http://schemas.openxmlformats.org/officeDocument/2006/math">
                    <m:r>
                      <a:rPr lang="en-US" altLang="zh-TW" b="0"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endParaRPr lang="zh-TW" alt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937103" cy="1525997"/>
              </a:xfrm>
              <a:blipFill>
                <a:blip r:embed="rId2"/>
                <a:stretch>
                  <a:fillRect l="-798" t="-39200"/>
                </a:stretch>
              </a:blipFill>
            </p:spPr>
            <p:txBody>
              <a:bodyPr/>
              <a:lstStyle/>
              <a:p>
                <a:r>
                  <a:rPr lang="en-US">
                    <a:noFill/>
                  </a:rPr>
                  <a:t> </a:t>
                </a:r>
              </a:p>
            </p:txBody>
          </p:sp>
        </mc:Fallback>
      </mc:AlternateContent>
      <p:grpSp>
        <p:nvGrpSpPr>
          <p:cNvPr id="4" name="群組 17"/>
          <p:cNvGrpSpPr/>
          <p:nvPr/>
        </p:nvGrpSpPr>
        <p:grpSpPr>
          <a:xfrm>
            <a:off x="3437187" y="3334361"/>
            <a:ext cx="421911" cy="671513"/>
            <a:chOff x="510563" y="3417283"/>
            <a:chExt cx="421911" cy="671513"/>
          </a:xfrm>
        </p:grpSpPr>
        <p:sp>
          <p:nvSpPr>
            <p:cNvPr id="5" name="矩形 18"/>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6" name="矩形 19"/>
            <p:cNvSpPr/>
            <p:nvPr/>
          </p:nvSpPr>
          <p:spPr>
            <a:xfrm>
              <a:off x="510563" y="3522206"/>
              <a:ext cx="421911" cy="461665"/>
            </a:xfrm>
            <a:prstGeom prst="rect">
              <a:avLst/>
            </a:prstGeom>
          </p:spPr>
          <p:txBody>
            <a:bodyPr wrap="none">
              <a:spAutoFit/>
            </a:bodyPr>
            <a:lstStyle/>
            <a:p>
              <a:pPr algn="ctr"/>
              <a:r>
                <a:rPr lang="en-US" altLang="zh-TW" sz="2400" dirty="0"/>
                <a:t>x</a:t>
              </a:r>
              <a:r>
                <a:rPr lang="en-US" altLang="zh-TW" sz="2400" baseline="30000" dirty="0"/>
                <a:t>1</a:t>
              </a:r>
              <a:endParaRPr lang="zh-TW" altLang="en-US" sz="2400" baseline="30000" dirty="0"/>
            </a:p>
          </p:txBody>
        </p:sp>
      </p:grpSp>
      <p:grpSp>
        <p:nvGrpSpPr>
          <p:cNvPr id="7" name="群組 20"/>
          <p:cNvGrpSpPr/>
          <p:nvPr/>
        </p:nvGrpSpPr>
        <p:grpSpPr>
          <a:xfrm>
            <a:off x="3437187" y="4281466"/>
            <a:ext cx="421910" cy="671513"/>
            <a:chOff x="510564" y="3417283"/>
            <a:chExt cx="421910" cy="671513"/>
          </a:xfrm>
        </p:grpSpPr>
        <p:sp>
          <p:nvSpPr>
            <p:cNvPr id="8" name="矩形 21"/>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9" name="矩形 22"/>
            <p:cNvSpPr/>
            <p:nvPr/>
          </p:nvSpPr>
          <p:spPr>
            <a:xfrm>
              <a:off x="510564" y="3522206"/>
              <a:ext cx="421910" cy="461665"/>
            </a:xfrm>
            <a:prstGeom prst="rect">
              <a:avLst/>
            </a:prstGeom>
          </p:spPr>
          <p:txBody>
            <a:bodyPr wrap="none">
              <a:spAutoFit/>
            </a:bodyPr>
            <a:lstStyle/>
            <a:p>
              <a:pPr algn="ctr"/>
              <a:r>
                <a:rPr lang="en-US" altLang="zh-TW" sz="2400" dirty="0"/>
                <a:t>x</a:t>
              </a:r>
              <a:r>
                <a:rPr lang="en-US" altLang="zh-TW" sz="2400" baseline="30000" dirty="0"/>
                <a:t>2</a:t>
              </a:r>
              <a:endParaRPr lang="zh-TW" altLang="en-US" sz="2400" baseline="30000" dirty="0"/>
            </a:p>
          </p:txBody>
        </p:sp>
      </p:grpSp>
      <p:grpSp>
        <p:nvGrpSpPr>
          <p:cNvPr id="10" name="群組 23"/>
          <p:cNvGrpSpPr/>
          <p:nvPr/>
        </p:nvGrpSpPr>
        <p:grpSpPr>
          <a:xfrm>
            <a:off x="3422759" y="6642810"/>
            <a:ext cx="450765" cy="671513"/>
            <a:chOff x="496136" y="3417283"/>
            <a:chExt cx="450765" cy="671513"/>
          </a:xfrm>
        </p:grpSpPr>
        <p:sp>
          <p:nvSpPr>
            <p:cNvPr id="11" name="矩形 24"/>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12" name="矩形 25"/>
            <p:cNvSpPr/>
            <p:nvPr/>
          </p:nvSpPr>
          <p:spPr>
            <a:xfrm>
              <a:off x="496136" y="3522206"/>
              <a:ext cx="450765" cy="461665"/>
            </a:xfrm>
            <a:prstGeom prst="rect">
              <a:avLst/>
            </a:prstGeom>
          </p:spPr>
          <p:txBody>
            <a:bodyPr wrap="none">
              <a:spAutoFit/>
            </a:bodyPr>
            <a:lstStyle/>
            <a:p>
              <a:pPr algn="ctr"/>
              <a:r>
                <a:rPr lang="en-US" altLang="zh-TW" sz="2400" dirty="0" err="1"/>
                <a:t>x</a:t>
              </a:r>
              <a:r>
                <a:rPr lang="en-US" altLang="zh-TW" sz="2400" baseline="30000" dirty="0" err="1"/>
                <a:t>N</a:t>
              </a:r>
              <a:endParaRPr lang="zh-TW" altLang="en-US" sz="2400" baseline="30000" dirty="0"/>
            </a:p>
          </p:txBody>
        </p:sp>
      </p:grpSp>
      <p:sp>
        <p:nvSpPr>
          <p:cNvPr id="13" name="矩形 26"/>
          <p:cNvSpPr/>
          <p:nvPr/>
        </p:nvSpPr>
        <p:spPr>
          <a:xfrm>
            <a:off x="4237112" y="3336932"/>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14" name="矩形 27"/>
          <p:cNvSpPr/>
          <p:nvPr/>
        </p:nvSpPr>
        <p:spPr>
          <a:xfrm>
            <a:off x="4237112" y="4275642"/>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15" name="矩形 28"/>
          <p:cNvSpPr/>
          <p:nvPr/>
        </p:nvSpPr>
        <p:spPr>
          <a:xfrm>
            <a:off x="4237112" y="6631165"/>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16" name="文字方塊 29"/>
          <p:cNvSpPr txBox="1"/>
          <p:nvPr/>
        </p:nvSpPr>
        <p:spPr>
          <a:xfrm rot="5400000">
            <a:off x="3294738" y="5966861"/>
            <a:ext cx="828675"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7" name="文字方塊 30"/>
          <p:cNvSpPr txBox="1"/>
          <p:nvPr/>
        </p:nvSpPr>
        <p:spPr>
          <a:xfrm rot="5400000">
            <a:off x="4368003" y="5955218"/>
            <a:ext cx="828675"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18" name="直線單箭頭接點 31"/>
          <p:cNvCxnSpPr/>
          <p:nvPr/>
        </p:nvCxnSpPr>
        <p:spPr>
          <a:xfrm flipV="1">
            <a:off x="3805729" y="3670116"/>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32"/>
          <p:cNvCxnSpPr/>
          <p:nvPr/>
        </p:nvCxnSpPr>
        <p:spPr>
          <a:xfrm flipV="1">
            <a:off x="3802768" y="4617221"/>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33"/>
          <p:cNvCxnSpPr/>
          <p:nvPr/>
        </p:nvCxnSpPr>
        <p:spPr>
          <a:xfrm flipV="1">
            <a:off x="3802767" y="6972744"/>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34"/>
          <p:cNvCxnSpPr/>
          <p:nvPr/>
        </p:nvCxnSpPr>
        <p:spPr>
          <a:xfrm flipV="1">
            <a:off x="5205978" y="3664909"/>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35"/>
          <p:cNvCxnSpPr/>
          <p:nvPr/>
        </p:nvCxnSpPr>
        <p:spPr>
          <a:xfrm flipV="1">
            <a:off x="5203017" y="4612014"/>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6"/>
          <p:cNvCxnSpPr/>
          <p:nvPr/>
        </p:nvCxnSpPr>
        <p:spPr>
          <a:xfrm flipV="1">
            <a:off x="5203016" y="6967537"/>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群組 37"/>
          <p:cNvGrpSpPr/>
          <p:nvPr/>
        </p:nvGrpSpPr>
        <p:grpSpPr>
          <a:xfrm>
            <a:off x="5654347" y="3334361"/>
            <a:ext cx="2039149" cy="671513"/>
            <a:chOff x="557211" y="3417283"/>
            <a:chExt cx="2039149" cy="671513"/>
          </a:xfrm>
        </p:grpSpPr>
        <p:sp>
          <p:nvSpPr>
            <p:cNvPr id="25" name="矩形 38"/>
            <p:cNvSpPr/>
            <p:nvPr/>
          </p:nvSpPr>
          <p:spPr>
            <a:xfrm>
              <a:off x="557211"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26" name="矩形 39"/>
            <p:cNvSpPr/>
            <p:nvPr/>
          </p:nvSpPr>
          <p:spPr>
            <a:xfrm>
              <a:off x="2168037" y="3522206"/>
              <a:ext cx="428323" cy="461665"/>
            </a:xfrm>
            <a:prstGeom prst="rect">
              <a:avLst/>
            </a:prstGeom>
          </p:spPr>
          <p:txBody>
            <a:bodyPr wrap="none">
              <a:spAutoFit/>
            </a:bodyPr>
            <a:lstStyle/>
            <a:p>
              <a:pPr algn="ctr"/>
              <a:r>
                <a:rPr lang="en-US" altLang="zh-TW" sz="2400" dirty="0"/>
                <a:t>y</a:t>
              </a:r>
              <a:r>
                <a:rPr lang="en-US" altLang="zh-TW" sz="2400" baseline="30000" dirty="0"/>
                <a:t>1</a:t>
              </a:r>
              <a:endParaRPr lang="zh-TW" altLang="en-US" sz="2400" baseline="30000" dirty="0"/>
            </a:p>
          </p:txBody>
        </p:sp>
      </p:grpSp>
      <p:grpSp>
        <p:nvGrpSpPr>
          <p:cNvPr id="27" name="群組 40"/>
          <p:cNvGrpSpPr/>
          <p:nvPr/>
        </p:nvGrpSpPr>
        <p:grpSpPr>
          <a:xfrm>
            <a:off x="5654347" y="4281466"/>
            <a:ext cx="2035424" cy="671513"/>
            <a:chOff x="557212" y="3417283"/>
            <a:chExt cx="2035424" cy="671513"/>
          </a:xfrm>
        </p:grpSpPr>
        <p:sp>
          <p:nvSpPr>
            <p:cNvPr id="28" name="矩形 41"/>
            <p:cNvSpPr/>
            <p:nvPr/>
          </p:nvSpPr>
          <p:spPr>
            <a:xfrm>
              <a:off x="557212"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29" name="矩形 42"/>
            <p:cNvSpPr/>
            <p:nvPr/>
          </p:nvSpPr>
          <p:spPr>
            <a:xfrm>
              <a:off x="2164313" y="3505037"/>
              <a:ext cx="428323" cy="461665"/>
            </a:xfrm>
            <a:prstGeom prst="rect">
              <a:avLst/>
            </a:prstGeom>
          </p:spPr>
          <p:txBody>
            <a:bodyPr wrap="square">
              <a:spAutoFit/>
            </a:bodyPr>
            <a:lstStyle/>
            <a:p>
              <a:pPr algn="ctr"/>
              <a:r>
                <a:rPr lang="en-US" altLang="zh-TW" sz="2400" dirty="0"/>
                <a:t>y</a:t>
              </a:r>
              <a:r>
                <a:rPr lang="en-US" altLang="zh-TW" sz="2400" baseline="30000" dirty="0"/>
                <a:t>2</a:t>
              </a:r>
              <a:endParaRPr lang="zh-TW" altLang="en-US" sz="2400" baseline="30000" dirty="0"/>
            </a:p>
          </p:txBody>
        </p:sp>
      </p:grpSp>
      <p:grpSp>
        <p:nvGrpSpPr>
          <p:cNvPr id="30" name="群組 43"/>
          <p:cNvGrpSpPr/>
          <p:nvPr/>
        </p:nvGrpSpPr>
        <p:grpSpPr>
          <a:xfrm>
            <a:off x="5654347" y="6642810"/>
            <a:ext cx="2057054" cy="671513"/>
            <a:chOff x="557212" y="3417283"/>
            <a:chExt cx="2057054" cy="671513"/>
          </a:xfrm>
        </p:grpSpPr>
        <p:sp>
          <p:nvSpPr>
            <p:cNvPr id="31" name="矩形 44"/>
            <p:cNvSpPr/>
            <p:nvPr/>
          </p:nvSpPr>
          <p:spPr>
            <a:xfrm>
              <a:off x="557212"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70" name="矩形 45"/>
            <p:cNvSpPr/>
            <p:nvPr/>
          </p:nvSpPr>
          <p:spPr>
            <a:xfrm>
              <a:off x="2157090" y="3477566"/>
              <a:ext cx="457176" cy="461665"/>
            </a:xfrm>
            <a:prstGeom prst="rect">
              <a:avLst/>
            </a:prstGeom>
          </p:spPr>
          <p:txBody>
            <a:bodyPr wrap="none">
              <a:spAutoFit/>
            </a:bodyPr>
            <a:lstStyle/>
            <a:p>
              <a:pPr algn="ctr"/>
              <a:r>
                <a:rPr lang="en-US" altLang="zh-TW" sz="2400" dirty="0" err="1"/>
                <a:t>y</a:t>
              </a:r>
              <a:r>
                <a:rPr lang="en-US" altLang="zh-TW" sz="2400" baseline="30000" dirty="0" err="1"/>
                <a:t>N</a:t>
              </a:r>
              <a:endParaRPr lang="zh-TW" altLang="en-US" sz="2400" baseline="30000" dirty="0"/>
            </a:p>
          </p:txBody>
        </p:sp>
      </p:grpSp>
      <mc:AlternateContent xmlns:mc="http://schemas.openxmlformats.org/markup-compatibility/2006" xmlns:a14="http://schemas.microsoft.com/office/drawing/2010/main">
        <mc:Choice Requires="a14">
          <p:sp>
            <p:nvSpPr>
              <p:cNvPr id="36" name="文字方塊 49"/>
              <p:cNvSpPr txBox="1"/>
              <p:nvPr/>
            </p:nvSpPr>
            <p:spPr>
              <a:xfrm>
                <a:off x="5679919" y="3507964"/>
                <a:ext cx="3914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6" name="文字方塊 49"/>
              <p:cNvSpPr txBox="1">
                <a:spLocks noRot="1" noChangeAspect="1" noMove="1" noResize="1" noEditPoints="1" noAdjustHandles="1" noChangeArrowheads="1" noChangeShapeType="1" noTextEdit="1"/>
              </p:cNvSpPr>
              <p:nvPr/>
            </p:nvSpPr>
            <p:spPr>
              <a:xfrm>
                <a:off x="5679919" y="3507964"/>
                <a:ext cx="391454" cy="369332"/>
              </a:xfrm>
              <a:prstGeom prst="rect">
                <a:avLst/>
              </a:prstGeom>
              <a:blipFill>
                <a:blip r:embed="rId3"/>
                <a:stretch>
                  <a:fillRect l="-18750" t="-16393" r="-4843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字方塊 50"/>
              <p:cNvSpPr txBox="1"/>
              <p:nvPr/>
            </p:nvSpPr>
            <p:spPr>
              <a:xfrm>
                <a:off x="5690359" y="4443474"/>
                <a:ext cx="3980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37" name="文字方塊 50"/>
              <p:cNvSpPr txBox="1">
                <a:spLocks noRot="1" noChangeAspect="1" noMove="1" noResize="1" noEditPoints="1" noAdjustHandles="1" noChangeArrowheads="1" noChangeShapeType="1" noTextEdit="1"/>
              </p:cNvSpPr>
              <p:nvPr/>
            </p:nvSpPr>
            <p:spPr>
              <a:xfrm>
                <a:off x="5690359" y="4443474"/>
                <a:ext cx="398058" cy="369332"/>
              </a:xfrm>
              <a:prstGeom prst="rect">
                <a:avLst/>
              </a:prstGeom>
              <a:blipFill>
                <a:blip r:embed="rId4"/>
                <a:stretch>
                  <a:fillRect l="-18182" t="-18033" r="-46970"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字方塊 51"/>
              <p:cNvSpPr txBox="1"/>
              <p:nvPr/>
            </p:nvSpPr>
            <p:spPr>
              <a:xfrm>
                <a:off x="5665929" y="6840066"/>
                <a:ext cx="44339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𝑁</m:t>
                          </m:r>
                        </m:sup>
                      </m:sSup>
                    </m:oMath>
                  </m:oMathPara>
                </a14:m>
                <a:endParaRPr lang="zh-TW" altLang="en-US" sz="2400" dirty="0"/>
              </a:p>
            </p:txBody>
          </p:sp>
        </mc:Choice>
        <mc:Fallback xmlns="">
          <p:sp>
            <p:nvSpPr>
              <p:cNvPr id="38" name="文字方塊 51"/>
              <p:cNvSpPr txBox="1">
                <a:spLocks noRot="1" noChangeAspect="1" noMove="1" noResize="1" noEditPoints="1" noAdjustHandles="1" noChangeArrowheads="1" noChangeShapeType="1" noTextEdit="1"/>
              </p:cNvSpPr>
              <p:nvPr/>
            </p:nvSpPr>
            <p:spPr>
              <a:xfrm>
                <a:off x="5665929" y="6840066"/>
                <a:ext cx="443391" cy="369332"/>
              </a:xfrm>
              <a:prstGeom prst="rect">
                <a:avLst/>
              </a:prstGeom>
              <a:blipFill>
                <a:blip r:embed="rId5"/>
                <a:stretch>
                  <a:fillRect l="-16438" t="-16393" r="-43836" b="-24590"/>
                </a:stretch>
              </a:blipFill>
            </p:spPr>
            <p:txBody>
              <a:bodyPr/>
              <a:lstStyle/>
              <a:p>
                <a:r>
                  <a:rPr lang="en-US">
                    <a:noFill/>
                  </a:rPr>
                  <a:t> </a:t>
                </a:r>
              </a:p>
            </p:txBody>
          </p:sp>
        </mc:Fallback>
      </mc:AlternateContent>
      <p:sp>
        <p:nvSpPr>
          <p:cNvPr id="39" name="左-右雙向箭號 52"/>
          <p:cNvSpPr/>
          <p:nvPr/>
        </p:nvSpPr>
        <p:spPr>
          <a:xfrm>
            <a:off x="6370766" y="3626335"/>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0" name="左-右雙向箭號 53"/>
          <p:cNvSpPr/>
          <p:nvPr/>
        </p:nvSpPr>
        <p:spPr>
          <a:xfrm>
            <a:off x="6370766" y="4547035"/>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1" name="左-右雙向箭號 54"/>
          <p:cNvSpPr/>
          <p:nvPr/>
        </p:nvSpPr>
        <p:spPr>
          <a:xfrm>
            <a:off x="6442774" y="6888042"/>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2" name="文字方塊 55"/>
              <p:cNvSpPr txBox="1"/>
              <p:nvPr/>
            </p:nvSpPr>
            <p:spPr>
              <a:xfrm>
                <a:off x="6286347" y="3166120"/>
                <a:ext cx="83042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1</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42" name="文字方塊 55"/>
              <p:cNvSpPr txBox="1">
                <a:spLocks noRot="1" noChangeAspect="1" noMove="1" noResize="1" noEditPoints="1" noAdjustHandles="1" noChangeArrowheads="1" noChangeShapeType="1" noTextEdit="1"/>
              </p:cNvSpPr>
              <p:nvPr/>
            </p:nvSpPr>
            <p:spPr>
              <a:xfrm>
                <a:off x="6286347" y="3166120"/>
                <a:ext cx="830420" cy="369332"/>
              </a:xfrm>
              <a:prstGeom prst="rect">
                <a:avLst/>
              </a:prstGeom>
              <a:blipFill>
                <a:blip r:embed="rId6"/>
                <a:stretch>
                  <a:fillRect l="-8088" b="-13115"/>
                </a:stretch>
              </a:blipFill>
            </p:spPr>
            <p:txBody>
              <a:bodyPr/>
              <a:lstStyle/>
              <a:p>
                <a:r>
                  <a:rPr lang="en-US">
                    <a:noFill/>
                  </a:rPr>
                  <a:t> </a:t>
                </a:r>
              </a:p>
            </p:txBody>
          </p:sp>
        </mc:Fallback>
      </mc:AlternateContent>
      <p:sp>
        <p:nvSpPr>
          <p:cNvPr id="43" name="文字方塊 58"/>
          <p:cNvSpPr txBox="1"/>
          <p:nvPr/>
        </p:nvSpPr>
        <p:spPr>
          <a:xfrm rot="5400000">
            <a:off x="5456272" y="6003382"/>
            <a:ext cx="828675"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4" name="文字方塊 59"/>
          <p:cNvSpPr txBox="1"/>
          <p:nvPr/>
        </p:nvSpPr>
        <p:spPr>
          <a:xfrm rot="5400000">
            <a:off x="7161564" y="5990474"/>
            <a:ext cx="828675"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45" name="群組 63"/>
          <p:cNvGrpSpPr/>
          <p:nvPr/>
        </p:nvGrpSpPr>
        <p:grpSpPr>
          <a:xfrm>
            <a:off x="3434035" y="5188440"/>
            <a:ext cx="421910" cy="671513"/>
            <a:chOff x="510564" y="3417283"/>
            <a:chExt cx="421910" cy="671513"/>
          </a:xfrm>
        </p:grpSpPr>
        <p:sp>
          <p:nvSpPr>
            <p:cNvPr id="46" name="矩形 64"/>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47" name="矩形 65"/>
            <p:cNvSpPr/>
            <p:nvPr/>
          </p:nvSpPr>
          <p:spPr>
            <a:xfrm>
              <a:off x="510564" y="3522206"/>
              <a:ext cx="421910" cy="461665"/>
            </a:xfrm>
            <a:prstGeom prst="rect">
              <a:avLst/>
            </a:prstGeom>
          </p:spPr>
          <p:txBody>
            <a:bodyPr wrap="none">
              <a:spAutoFit/>
            </a:bodyPr>
            <a:lstStyle/>
            <a:p>
              <a:pPr algn="ctr"/>
              <a:r>
                <a:rPr lang="en-US" altLang="zh-TW" sz="2400" dirty="0"/>
                <a:t>x</a:t>
              </a:r>
              <a:r>
                <a:rPr lang="en-US" altLang="zh-TW" sz="2400" baseline="30000" dirty="0"/>
                <a:t>3</a:t>
              </a:r>
              <a:endParaRPr lang="zh-TW" altLang="en-US" sz="2400" baseline="30000" dirty="0"/>
            </a:p>
          </p:txBody>
        </p:sp>
      </p:grpSp>
      <p:sp>
        <p:nvSpPr>
          <p:cNvPr id="48" name="矩形 66"/>
          <p:cNvSpPr/>
          <p:nvPr/>
        </p:nvSpPr>
        <p:spPr>
          <a:xfrm>
            <a:off x="4233960" y="5182616"/>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cxnSp>
        <p:nvCxnSpPr>
          <p:cNvPr id="49" name="直線單箭頭接點 67"/>
          <p:cNvCxnSpPr/>
          <p:nvPr/>
        </p:nvCxnSpPr>
        <p:spPr>
          <a:xfrm flipV="1">
            <a:off x="3799616" y="5524195"/>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68"/>
          <p:cNvCxnSpPr/>
          <p:nvPr/>
        </p:nvCxnSpPr>
        <p:spPr>
          <a:xfrm flipV="1">
            <a:off x="5199865" y="5518988"/>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群組 69"/>
          <p:cNvGrpSpPr/>
          <p:nvPr/>
        </p:nvGrpSpPr>
        <p:grpSpPr>
          <a:xfrm>
            <a:off x="5651195" y="5188440"/>
            <a:ext cx="2038575" cy="671513"/>
            <a:chOff x="557212" y="3417283"/>
            <a:chExt cx="2038575" cy="671513"/>
          </a:xfrm>
        </p:grpSpPr>
        <p:sp>
          <p:nvSpPr>
            <p:cNvPr id="52" name="矩形 70"/>
            <p:cNvSpPr/>
            <p:nvPr/>
          </p:nvSpPr>
          <p:spPr>
            <a:xfrm>
              <a:off x="557212" y="3417283"/>
              <a:ext cx="441206"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53" name="矩形 71"/>
            <p:cNvSpPr/>
            <p:nvPr/>
          </p:nvSpPr>
          <p:spPr>
            <a:xfrm>
              <a:off x="2167465" y="3534167"/>
              <a:ext cx="428322" cy="461665"/>
            </a:xfrm>
            <a:prstGeom prst="rect">
              <a:avLst/>
            </a:prstGeom>
          </p:spPr>
          <p:txBody>
            <a:bodyPr wrap="none">
              <a:spAutoFit/>
            </a:bodyPr>
            <a:lstStyle/>
            <a:p>
              <a:pPr algn="ctr"/>
              <a:r>
                <a:rPr lang="en-US" altLang="zh-TW" sz="2400" dirty="0"/>
                <a:t>y</a:t>
              </a:r>
              <a:r>
                <a:rPr lang="en-US" altLang="zh-TW" sz="2400" baseline="30000" dirty="0"/>
                <a:t>3</a:t>
              </a:r>
              <a:endParaRPr lang="zh-TW" altLang="en-US" sz="2400" baseline="30000" dirty="0"/>
            </a:p>
          </p:txBody>
        </p:sp>
      </p:grpSp>
      <mc:AlternateContent xmlns:mc="http://schemas.openxmlformats.org/markup-compatibility/2006" xmlns:a14="http://schemas.microsoft.com/office/drawing/2010/main">
        <mc:Choice Requires="a14">
          <p:sp>
            <p:nvSpPr>
              <p:cNvPr id="55" name="文字方塊 73"/>
              <p:cNvSpPr txBox="1"/>
              <p:nvPr/>
            </p:nvSpPr>
            <p:spPr>
              <a:xfrm>
                <a:off x="5687207" y="5350448"/>
                <a:ext cx="3980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55" name="文字方塊 73"/>
              <p:cNvSpPr txBox="1">
                <a:spLocks noRot="1" noChangeAspect="1" noMove="1" noResize="1" noEditPoints="1" noAdjustHandles="1" noChangeArrowheads="1" noChangeShapeType="1" noTextEdit="1"/>
              </p:cNvSpPr>
              <p:nvPr/>
            </p:nvSpPr>
            <p:spPr>
              <a:xfrm>
                <a:off x="5687207" y="5350448"/>
                <a:ext cx="398058" cy="369332"/>
              </a:xfrm>
              <a:prstGeom prst="rect">
                <a:avLst/>
              </a:prstGeom>
              <a:blipFill>
                <a:blip r:embed="rId7"/>
                <a:stretch>
                  <a:fillRect l="-18462" t="-18333" r="-47692" b="-26667"/>
                </a:stretch>
              </a:blipFill>
            </p:spPr>
            <p:txBody>
              <a:bodyPr/>
              <a:lstStyle/>
              <a:p>
                <a:r>
                  <a:rPr lang="en-US">
                    <a:noFill/>
                  </a:rPr>
                  <a:t> </a:t>
                </a:r>
              </a:p>
            </p:txBody>
          </p:sp>
        </mc:Fallback>
      </mc:AlternateContent>
      <p:sp>
        <p:nvSpPr>
          <p:cNvPr id="56" name="左-右雙向箭號 74"/>
          <p:cNvSpPr/>
          <p:nvPr/>
        </p:nvSpPr>
        <p:spPr>
          <a:xfrm>
            <a:off x="6370766" y="5454009"/>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57" name="圖片 89"/>
          <p:cNvPicPr preferRelativeResize="0">
            <a:picLocks/>
          </p:cNvPicPr>
          <p:nvPr/>
        </p:nvPicPr>
        <p:blipFill>
          <a:blip r:embed="rId8"/>
          <a:stretch>
            <a:fillRect/>
          </a:stretch>
        </p:blipFill>
        <p:spPr>
          <a:xfrm>
            <a:off x="2624741" y="3350786"/>
            <a:ext cx="720000" cy="720000"/>
          </a:xfrm>
          <a:prstGeom prst="rect">
            <a:avLst/>
          </a:prstGeom>
          <a:ln w="38100">
            <a:solidFill>
              <a:schemeClr val="tx1"/>
            </a:solidFill>
          </a:ln>
        </p:spPr>
      </p:pic>
      <p:pic>
        <p:nvPicPr>
          <p:cNvPr id="58" name="圖片 91"/>
          <p:cNvPicPr preferRelativeResize="0">
            <a:picLocks/>
          </p:cNvPicPr>
          <p:nvPr/>
        </p:nvPicPr>
        <p:blipFill>
          <a:blip r:embed="rId9"/>
          <a:stretch>
            <a:fillRect/>
          </a:stretch>
        </p:blipFill>
        <p:spPr>
          <a:xfrm>
            <a:off x="2603991" y="4295181"/>
            <a:ext cx="720000" cy="720000"/>
          </a:xfrm>
          <a:prstGeom prst="rect">
            <a:avLst/>
          </a:prstGeom>
          <a:ln w="38100">
            <a:solidFill>
              <a:schemeClr val="tx1"/>
            </a:solidFill>
          </a:ln>
        </p:spPr>
      </p:pic>
      <p:pic>
        <p:nvPicPr>
          <p:cNvPr id="59" name="圖片 92"/>
          <p:cNvPicPr preferRelativeResize="0">
            <a:picLocks/>
          </p:cNvPicPr>
          <p:nvPr/>
        </p:nvPicPr>
        <p:blipFill>
          <a:blip r:embed="rId10"/>
          <a:stretch>
            <a:fillRect/>
          </a:stretch>
        </p:blipFill>
        <p:spPr>
          <a:xfrm>
            <a:off x="2603991" y="5175774"/>
            <a:ext cx="720000" cy="720000"/>
          </a:xfrm>
          <a:prstGeom prst="rect">
            <a:avLst/>
          </a:prstGeom>
          <a:ln w="38100">
            <a:solidFill>
              <a:schemeClr val="tx1"/>
            </a:solidFill>
          </a:ln>
        </p:spPr>
      </p:pic>
      <p:pic>
        <p:nvPicPr>
          <p:cNvPr id="60" name="圖片 93"/>
          <p:cNvPicPr preferRelativeResize="0">
            <a:picLocks/>
          </p:cNvPicPr>
          <p:nvPr/>
        </p:nvPicPr>
        <p:blipFill>
          <a:blip r:embed="rId11"/>
          <a:stretch>
            <a:fillRect/>
          </a:stretch>
        </p:blipFill>
        <p:spPr>
          <a:xfrm>
            <a:off x="2603991" y="6631165"/>
            <a:ext cx="720000" cy="720000"/>
          </a:xfrm>
          <a:prstGeom prst="rect">
            <a:avLst/>
          </a:prstGeom>
          <a:ln w="38100">
            <a:solidFill>
              <a:schemeClr val="tx1"/>
            </a:solidFill>
          </a:ln>
        </p:spPr>
      </p:pic>
      <mc:AlternateContent xmlns:mc="http://schemas.openxmlformats.org/markup-compatibility/2006" xmlns:a14="http://schemas.microsoft.com/office/drawing/2010/main">
        <mc:Choice Requires="a14">
          <p:sp>
            <p:nvSpPr>
              <p:cNvPr id="67" name="文字方塊 55"/>
              <p:cNvSpPr txBox="1"/>
              <p:nvPr/>
            </p:nvSpPr>
            <p:spPr>
              <a:xfrm>
                <a:off x="6251482" y="4122156"/>
                <a:ext cx="8375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2</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67" name="文字方塊 55"/>
              <p:cNvSpPr txBox="1">
                <a:spLocks noRot="1" noChangeAspect="1" noMove="1" noResize="1" noEditPoints="1" noAdjustHandles="1" noChangeArrowheads="1" noChangeShapeType="1" noTextEdit="1"/>
              </p:cNvSpPr>
              <p:nvPr/>
            </p:nvSpPr>
            <p:spPr>
              <a:xfrm>
                <a:off x="6251482" y="4122156"/>
                <a:ext cx="837537" cy="369332"/>
              </a:xfrm>
              <a:prstGeom prst="rect">
                <a:avLst/>
              </a:prstGeom>
              <a:blipFill>
                <a:blip r:embed="rId12"/>
                <a:stretch>
                  <a:fillRect l="-8759"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文字方塊 55"/>
              <p:cNvSpPr txBox="1"/>
              <p:nvPr/>
            </p:nvSpPr>
            <p:spPr>
              <a:xfrm>
                <a:off x="6349381" y="5073817"/>
                <a:ext cx="8375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3</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68" name="文字方塊 55"/>
              <p:cNvSpPr txBox="1">
                <a:spLocks noRot="1" noChangeAspect="1" noMove="1" noResize="1" noEditPoints="1" noAdjustHandles="1" noChangeArrowheads="1" noChangeShapeType="1" noTextEdit="1"/>
              </p:cNvSpPr>
              <p:nvPr/>
            </p:nvSpPr>
            <p:spPr>
              <a:xfrm>
                <a:off x="6349381" y="5073817"/>
                <a:ext cx="837537" cy="369332"/>
              </a:xfrm>
              <a:prstGeom prst="rect">
                <a:avLst/>
              </a:prstGeom>
              <a:blipFill>
                <a:blip r:embed="rId13"/>
                <a:stretch>
                  <a:fillRect l="-8759"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文字方塊 55"/>
              <p:cNvSpPr txBox="1"/>
              <p:nvPr/>
            </p:nvSpPr>
            <p:spPr>
              <a:xfrm>
                <a:off x="6370766" y="6518710"/>
                <a:ext cx="85741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𝑛</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69" name="文字方塊 55"/>
              <p:cNvSpPr txBox="1">
                <a:spLocks noRot="1" noChangeAspect="1" noMove="1" noResize="1" noEditPoints="1" noAdjustHandles="1" noChangeArrowheads="1" noChangeShapeType="1" noTextEdit="1"/>
              </p:cNvSpPr>
              <p:nvPr/>
            </p:nvSpPr>
            <p:spPr>
              <a:xfrm>
                <a:off x="6370766" y="6518710"/>
                <a:ext cx="857414" cy="369332"/>
              </a:xfrm>
              <a:prstGeom prst="rect">
                <a:avLst/>
              </a:prstGeom>
              <a:blipFill>
                <a:blip r:embed="rId14"/>
                <a:stretch>
                  <a:fillRect l="-7801" b="-9836"/>
                </a:stretch>
              </a:blipFill>
            </p:spPr>
            <p:txBody>
              <a:bodyPr/>
              <a:lstStyle/>
              <a:p>
                <a:r>
                  <a:rPr lang="en-US">
                    <a:noFill/>
                  </a:rPr>
                  <a:t> </a:t>
                </a:r>
              </a:p>
            </p:txBody>
          </p:sp>
        </mc:Fallback>
      </mc:AlternateContent>
      <p:sp>
        <p:nvSpPr>
          <p:cNvPr id="64" name="TextBox 63">
            <a:extLst>
              <a:ext uri="{FF2B5EF4-FFF2-40B4-BE49-F238E27FC236}">
                <a16:creationId xmlns:a16="http://schemas.microsoft.com/office/drawing/2014/main" id="{9E3E2080-C6F7-48A1-997F-37A337BEC601}"/>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77204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84265" cy="3451581"/>
              </a:xfrm>
            </p:spPr>
            <p:txBody>
              <a:bodyPr/>
              <a:lstStyle/>
              <a:p>
                <a:r>
                  <a:rPr lang="en-US" dirty="0"/>
                  <a:t>Optimizing the loss function </a:t>
                </a:r>
                <a14:m>
                  <m:oMath xmlns:m="http://schemas.openxmlformats.org/officeDocument/2006/math">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p>
              <a:p>
                <a:pPr lvl="1"/>
                <a:r>
                  <a:rPr lang="en-US" dirty="0"/>
                  <a:t>Almost all DL models these days are trained with a variant of the </a:t>
                </a:r>
                <a:r>
                  <a:rPr lang="en-US" b="1" i="1" dirty="0">
                    <a:solidFill>
                      <a:srgbClr val="0070C0"/>
                    </a:solidFill>
                  </a:rPr>
                  <a:t>gradient descent </a:t>
                </a:r>
                <a:r>
                  <a:rPr lang="en-US" dirty="0"/>
                  <a:t>(GD) algorithm</a:t>
                </a:r>
              </a:p>
              <a:p>
                <a:pPr lvl="1"/>
                <a:r>
                  <a:rPr lang="en-US" dirty="0"/>
                  <a:t>GD applies iterative refinement of the network parameters</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𝜃</m:t>
                    </m:r>
                  </m:oMath>
                </a14:m>
                <a:endParaRPr lang="en-US" dirty="0"/>
              </a:p>
              <a:p>
                <a:pPr lvl="1"/>
                <a:r>
                  <a:rPr lang="en-US" dirty="0"/>
                  <a:t>GD uses the opposite direction of the gradient of the loss with respect to the NN parameters (i.e.,</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smtClean="0">
                            <a:latin typeface="Cambria Math" panose="02040503050406030204" pitchFamily="18" charset="0"/>
                          </a:rPr>
                          <m:t>𝜃</m:t>
                        </m:r>
                      </m:e>
                    </m:d>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f>
                          <m:fPr>
                            <m:type m:val="lin"/>
                            <m:ctrlPr>
                              <a:rPr lang="en-US" altLang="zh-TW"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𝑖</m:t>
                                </m:r>
                              </m:sub>
                            </m:sSub>
                          </m:den>
                        </m:f>
                      </m:e>
                    </m:d>
                  </m:oMath>
                </a14:m>
                <a:r>
                  <a:rPr lang="en-US" dirty="0"/>
                  <a:t> ) for updating  </a:t>
                </a:r>
                <a14:m>
                  <m:oMath xmlns:m="http://schemas.openxmlformats.org/officeDocument/2006/math">
                    <m:r>
                      <a:rPr lang="zh-TW" altLang="en-US" i="1">
                        <a:latin typeface="Cambria Math" panose="02040503050406030204" pitchFamily="18" charset="0"/>
                      </a:rPr>
                      <m:t>𝜃</m:t>
                    </m:r>
                  </m:oMath>
                </a14:m>
                <a:endParaRPr lang="en-US" dirty="0"/>
              </a:p>
              <a:p>
                <a:pPr lvl="2"/>
                <a:r>
                  <a:rPr lang="en-US" dirty="0"/>
                  <a:t>The gradient of the loss function </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gives the direction of fastest increase of the loss function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when the parameters</a:t>
                </a:r>
                <a14:m>
                  <m:oMath xmlns:m="http://schemas.openxmlformats.org/officeDocument/2006/math">
                    <m:r>
                      <a:rPr lang="en-US" altLang="zh-TW">
                        <a:latin typeface="Cambria Math" panose="02040503050406030204" pitchFamily="18" charset="0"/>
                      </a:rPr>
                      <m:t> </m:t>
                    </m:r>
                    <m:r>
                      <a:rPr lang="zh-TW" altLang="en-US" i="1">
                        <a:latin typeface="Cambria Math" panose="02040503050406030204" pitchFamily="18" charset="0"/>
                      </a:rPr>
                      <m:t>𝜃</m:t>
                    </m:r>
                  </m:oMath>
                </a14:m>
                <a:r>
                  <a:rPr lang="en-US" dirty="0"/>
                  <a:t> are changed</a:t>
                </a:r>
              </a:p>
              <a:p>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84265" cy="3451581"/>
              </a:xfrm>
              <a:blipFill>
                <a:blip r:embed="rId2"/>
                <a:stretch>
                  <a:fillRect l="-826" t="-1413" r="-318"/>
                </a:stretch>
              </a:blipFill>
            </p:spPr>
            <p:txBody>
              <a:bodyPr/>
              <a:lstStyle/>
              <a:p>
                <a:r>
                  <a:rPr lang="en-US">
                    <a:noFill/>
                  </a:rPr>
                  <a:t> </a:t>
                </a:r>
              </a:p>
            </p:txBody>
          </p:sp>
        </mc:Fallback>
      </mc:AlternateContent>
      <p:grpSp>
        <p:nvGrpSpPr>
          <p:cNvPr id="6" name="Group 5"/>
          <p:cNvGrpSpPr/>
          <p:nvPr/>
        </p:nvGrpSpPr>
        <p:grpSpPr>
          <a:xfrm>
            <a:off x="1140768" y="5182344"/>
            <a:ext cx="3528392" cy="2448272"/>
            <a:chOff x="5721123" y="4534272"/>
            <a:chExt cx="3687977" cy="2808313"/>
          </a:xfrm>
        </p:grpSpPr>
        <p:pic>
          <p:nvPicPr>
            <p:cNvPr id="4" name="Picture 3"/>
            <p:cNvPicPr>
              <a:picLocks noChangeAspect="1"/>
            </p:cNvPicPr>
            <p:nvPr/>
          </p:nvPicPr>
          <p:blipFill rotWithShape="1">
            <a:blip r:embed="rId3"/>
            <a:srcRect t="-1" b="13846"/>
            <a:stretch/>
          </p:blipFill>
          <p:spPr>
            <a:xfrm>
              <a:off x="5721123" y="4534273"/>
              <a:ext cx="3687977" cy="280831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037312" y="4534272"/>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037312" y="4534272"/>
                  <a:ext cx="504056" cy="401007"/>
                </a:xfrm>
                <a:prstGeom prst="rect">
                  <a:avLst/>
                </a:prstGeom>
                <a:blipFill>
                  <a:blip r:embed="rId4"/>
                  <a:stretch>
                    <a:fillRect r="-22785"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68772" y="6909165"/>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zh-TW" altLang="en-US" i="1">
                                <a:latin typeface="Cambria Math" panose="02040503050406030204" pitchFamily="18" charset="0"/>
                              </a:rPr>
                              <m:t>𝜃</m:t>
                            </m:r>
                          </m:e>
                          <m:sub>
                            <m:r>
                              <a:rPr lang="en-US" altLang="zh-TW" b="0" i="1" smtClean="0">
                                <a:latin typeface="Cambria Math" panose="02040503050406030204" pitchFamily="18" charset="0"/>
                              </a:rPr>
                              <m:t>𝑖</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868772" y="6909165"/>
                  <a:ext cx="504056" cy="401007"/>
                </a:xfrm>
                <a:prstGeom prst="rect">
                  <a:avLst/>
                </a:prstGeom>
                <a:blipFill>
                  <a:blip r:embed="rId5"/>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701608" y="4735209"/>
                  <a:ext cx="671220" cy="66588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ℒ</m:t>
                            </m:r>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𝑖</m:t>
                                </m:r>
                              </m:sub>
                            </m:sSub>
                          </m:den>
                        </m:f>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701608" y="4735209"/>
                  <a:ext cx="671220" cy="665888"/>
                </a:xfrm>
                <a:prstGeom prst="rect">
                  <a:avLst/>
                </a:prstGeom>
                <a:blipFill>
                  <a:blip r:embed="rId6"/>
                  <a:stretch>
                    <a:fillRect b="-6316"/>
                  </a:stretch>
                </a:blipFill>
              </p:spPr>
              <p:txBody>
                <a:bodyPr/>
                <a:lstStyle/>
                <a:p>
                  <a:r>
                    <a:rPr lang="en-US">
                      <a:noFill/>
                    </a:rPr>
                    <a:t> </a:t>
                  </a:r>
                </a:p>
              </p:txBody>
            </p:sp>
          </mc:Fallback>
        </mc:AlternateContent>
      </p:grpSp>
      <p:pic>
        <p:nvPicPr>
          <p:cNvPr id="8" name="Picture 7"/>
          <p:cNvPicPr>
            <a:picLocks noChangeAspect="1"/>
          </p:cNvPicPr>
          <p:nvPr/>
        </p:nvPicPr>
        <p:blipFill>
          <a:blip r:embed="rId7"/>
          <a:stretch>
            <a:fillRect/>
          </a:stretch>
        </p:blipFill>
        <p:spPr>
          <a:xfrm>
            <a:off x="5245224" y="5110336"/>
            <a:ext cx="4206457" cy="2595192"/>
          </a:xfrm>
          <a:prstGeom prst="rect">
            <a:avLst/>
          </a:prstGeom>
        </p:spPr>
      </p:pic>
    </p:spTree>
    <p:extLst>
      <p:ext uri="{BB962C8B-B14F-4D97-AF65-F5344CB8AC3E}">
        <p14:creationId xmlns:p14="http://schemas.microsoft.com/office/powerpoint/2010/main" val="1834971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p:sp>
        <p:nvSpPr>
          <p:cNvPr id="3" name="Content Placeholder 2"/>
          <p:cNvSpPr>
            <a:spLocks noGrp="1"/>
          </p:cNvSpPr>
          <p:nvPr>
            <p:ph idx="1"/>
          </p:nvPr>
        </p:nvSpPr>
        <p:spPr/>
        <p:txBody>
          <a:bodyPr/>
          <a:lstStyle/>
          <a:p>
            <a:r>
              <a:rPr lang="en-US" dirty="0"/>
              <a:t>The loss functions for most DL tasks are defined over very high-dimensional spaces</a:t>
            </a:r>
          </a:p>
          <a:p>
            <a:pPr lvl="1"/>
            <a:r>
              <a:rPr lang="en-US" dirty="0"/>
              <a:t>E.g., ResNet50 NN has about 23 million parameters</a:t>
            </a:r>
          </a:p>
          <a:p>
            <a:pPr lvl="1"/>
            <a:r>
              <a:rPr lang="en-US" dirty="0"/>
              <a:t>This makes the loss function impossible to visualize</a:t>
            </a:r>
          </a:p>
          <a:p>
            <a:r>
              <a:rPr lang="en-US" dirty="0"/>
              <a:t>We can still gain intuitions by studying 1-dimensional and 2-dimensional examples of loss functions</a:t>
            </a:r>
          </a:p>
          <a:p>
            <a:endParaRPr lang="en-US" dirty="0"/>
          </a:p>
        </p:txBody>
      </p:sp>
      <p:pic>
        <p:nvPicPr>
          <p:cNvPr id="34" name="Picture 33"/>
          <p:cNvPicPr>
            <a:picLocks noChangeAspect="1"/>
          </p:cNvPicPr>
          <p:nvPr/>
        </p:nvPicPr>
        <p:blipFill>
          <a:blip r:embed="rId3"/>
          <a:stretch>
            <a:fillRect/>
          </a:stretch>
        </p:blipFill>
        <p:spPr>
          <a:xfrm>
            <a:off x="1284784" y="4634060"/>
            <a:ext cx="3096344" cy="2462394"/>
          </a:xfrm>
          <a:prstGeom prst="rect">
            <a:avLst/>
          </a:prstGeom>
        </p:spPr>
      </p:pic>
      <p:sp>
        <p:nvSpPr>
          <p:cNvPr id="35" name="TextBox 34"/>
          <p:cNvSpPr txBox="1"/>
          <p:nvPr/>
        </p:nvSpPr>
        <p:spPr>
          <a:xfrm>
            <a:off x="708720" y="7126560"/>
            <a:ext cx="4248472" cy="369332"/>
          </a:xfrm>
          <a:prstGeom prst="rect">
            <a:avLst/>
          </a:prstGeom>
          <a:noFill/>
        </p:spPr>
        <p:txBody>
          <a:bodyPr wrap="square" rtlCol="0">
            <a:spAutoFit/>
          </a:bodyPr>
          <a:lstStyle/>
          <a:p>
            <a:pPr algn="ctr"/>
            <a:r>
              <a:rPr lang="en-US" sz="1800" dirty="0"/>
              <a:t>1D loss (the minimum point is obvious)</a:t>
            </a:r>
          </a:p>
        </p:txBody>
      </p:sp>
      <p:pic>
        <p:nvPicPr>
          <p:cNvPr id="36" name="Picture 35"/>
          <p:cNvPicPr>
            <a:picLocks noChangeAspect="1"/>
          </p:cNvPicPr>
          <p:nvPr/>
        </p:nvPicPr>
        <p:blipFill>
          <a:blip r:embed="rId4"/>
          <a:stretch>
            <a:fillRect/>
          </a:stretch>
        </p:blipFill>
        <p:spPr>
          <a:xfrm>
            <a:off x="6469360" y="4670711"/>
            <a:ext cx="2428875" cy="2428875"/>
          </a:xfrm>
          <a:prstGeom prst="rect">
            <a:avLst/>
          </a:prstGeom>
        </p:spPr>
      </p:pic>
      <p:sp>
        <p:nvSpPr>
          <p:cNvPr id="37" name="TextBox 36"/>
          <p:cNvSpPr txBox="1"/>
          <p:nvPr/>
        </p:nvSpPr>
        <p:spPr>
          <a:xfrm>
            <a:off x="5559560" y="7126559"/>
            <a:ext cx="4301377" cy="369332"/>
          </a:xfrm>
          <a:prstGeom prst="rect">
            <a:avLst/>
          </a:prstGeom>
          <a:noFill/>
        </p:spPr>
        <p:txBody>
          <a:bodyPr wrap="square" rtlCol="0">
            <a:spAutoFit/>
          </a:bodyPr>
          <a:lstStyle/>
          <a:p>
            <a:pPr algn="ctr"/>
            <a:r>
              <a:rPr lang="en-US" sz="1800" dirty="0"/>
              <a:t>2D loss (blue = low loss, red = high loss)</a:t>
            </a:r>
          </a:p>
        </p:txBody>
      </p:sp>
      <p:sp>
        <p:nvSpPr>
          <p:cNvPr id="8" name="TextBox 7"/>
          <p:cNvSpPr txBox="1"/>
          <p:nvPr/>
        </p:nvSpPr>
        <p:spPr>
          <a:xfrm>
            <a:off x="2076872" y="7528411"/>
            <a:ext cx="6264696" cy="246221"/>
          </a:xfrm>
          <a:prstGeom prst="rect">
            <a:avLst/>
          </a:prstGeom>
          <a:noFill/>
        </p:spPr>
        <p:txBody>
          <a:bodyPr wrap="square" rtlCol="0">
            <a:spAutoFit/>
          </a:bodyPr>
          <a:lstStyle/>
          <a:p>
            <a:pPr algn="ctr"/>
            <a:r>
              <a:rPr lang="en-US" sz="1000" dirty="0"/>
              <a:t>Picture from: </a:t>
            </a:r>
            <a:r>
              <a:rPr lang="en-US" sz="1000" dirty="0">
                <a:hlinkClick r:id="rId5"/>
              </a:rPr>
              <a:t>https://cs231n.github.io/optimization-1/</a:t>
            </a:r>
            <a:endParaRPr lang="en-US" sz="1000" dirty="0"/>
          </a:p>
        </p:txBody>
      </p:sp>
    </p:spTree>
    <p:extLst>
      <p:ext uri="{BB962C8B-B14F-4D97-AF65-F5344CB8AC3E}">
        <p14:creationId xmlns:p14="http://schemas.microsoft.com/office/powerpoint/2010/main" val="3608116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Steps in the gradient descent algorithm:</a:t>
                </a:r>
              </a:p>
              <a:p>
                <a:pPr marL="808009" lvl="1" indent="-457200">
                  <a:buFont typeface="+mj-lt"/>
                  <a:buAutoNum type="arabicPeriod"/>
                </a:pPr>
                <a:r>
                  <a:rPr lang="en-US" dirty="0"/>
                  <a:t>Randomly initialize the model parameters</a:t>
                </a:r>
                <a14:m>
                  <m:oMath xmlns:m="http://schemas.openxmlformats.org/officeDocument/2006/math">
                    <m:r>
                      <a:rPr lang="en-US" altLang="zh-TW" b="0" i="0" smtClean="0">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endParaRPr lang="en-US" dirty="0"/>
              </a:p>
              <a:p>
                <a:pPr marL="1255665" lvl="2" indent="-228600"/>
                <a:r>
                  <a:rPr lang="en-US" dirty="0"/>
                  <a:t>In the figure, the parameters are denoted </a:t>
                </a:r>
                <a14:m>
                  <m:oMath xmlns:m="http://schemas.openxmlformats.org/officeDocument/2006/math">
                    <m:r>
                      <a:rPr lang="en-US" b="0" i="1" smtClean="0">
                        <a:latin typeface="Cambria Math" panose="02040503050406030204" pitchFamily="18" charset="0"/>
                      </a:rPr>
                      <m:t>𝑤</m:t>
                    </m:r>
                  </m:oMath>
                </a14:m>
                <a:endParaRPr lang="en-US" dirty="0"/>
              </a:p>
              <a:p>
                <a:pPr marL="808009" lvl="1" indent="-457200">
                  <a:buFont typeface="+mj-lt"/>
                  <a:buAutoNum type="arabicPeriod"/>
                </a:pPr>
                <a:r>
                  <a:rPr lang="en-US" altLang="zh-TW" dirty="0"/>
                  <a:t>Compute the gradient of the loss function at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r>
                  <a:rPr lang="en-US" dirty="0"/>
                  <a:t>: </a:t>
                </a:r>
                <a14:m>
                  <m:oMath xmlns:m="http://schemas.openxmlformats.org/officeDocument/2006/math">
                    <m:r>
                      <a:rPr lang="zh-TW" altLang="en-US" i="1">
                        <a:latin typeface="Cambria Math" panose="02040503050406030204" pitchFamily="18" charset="0"/>
                      </a:rPr>
                      <m:t>𝛻</m:t>
                    </m:r>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e>
                    </m:d>
                  </m:oMath>
                </a14:m>
                <a:endParaRPr lang="en-US" dirty="0"/>
              </a:p>
              <a:p>
                <a:pPr marL="808009" lvl="1" indent="-457200">
                  <a:buFont typeface="+mj-lt"/>
                  <a:buAutoNum type="arabicPeriod"/>
                </a:pPr>
                <a:r>
                  <a:rPr lang="en-US" dirty="0"/>
                  <a:t>Update the parameters as: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𝑛𝑒𝑤</m:t>
                        </m:r>
                      </m:sup>
                    </m:sSup>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0</m:t>
                        </m:r>
                      </m:sup>
                    </m:sSup>
                    <m:r>
                      <a:rPr lang="en-US" altLang="zh-TW" b="0" i="1" smtClean="0">
                        <a:latin typeface="Cambria Math" panose="02040503050406030204" pitchFamily="18" charset="0"/>
                      </a:rPr>
                      <m:t>−</m:t>
                    </m:r>
                    <m:r>
                      <a:rPr lang="zh-TW" altLang="en-US" b="0" i="1" smtClean="0">
                        <a:latin typeface="Cambria Math" panose="02040503050406030204" pitchFamily="18" charset="0"/>
                      </a:rPr>
                      <m:t>𝛼</m:t>
                    </m:r>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e>
                    </m:d>
                  </m:oMath>
                </a14:m>
                <a:endParaRPr lang="en-US" dirty="0"/>
              </a:p>
              <a:p>
                <a:pPr marL="1255665" lvl="2" indent="-228600"/>
                <a:r>
                  <a:rPr lang="en-US" dirty="0"/>
                  <a:t>Where </a:t>
                </a:r>
                <a:r>
                  <a:rPr lang="el-GR" dirty="0"/>
                  <a:t>α</a:t>
                </a:r>
                <a:r>
                  <a:rPr lang="en-US" dirty="0"/>
                  <a:t> is the learning rate</a:t>
                </a:r>
              </a:p>
              <a:p>
                <a:pPr marL="808009" lvl="1" indent="-457200">
                  <a:buFont typeface="+mj-lt"/>
                  <a:buAutoNum type="arabicPeriod"/>
                </a:pPr>
                <a:r>
                  <a:rPr lang="en-US" dirty="0"/>
                  <a:t>Go to step 2 and repeat (until a terminating criterion is reached)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26" t="-90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3C63F8A-1B40-40A3-B1D8-0478567C0438}"/>
              </a:ext>
            </a:extLst>
          </p:cNvPr>
          <p:cNvGrpSpPr>
            <a:grpSpLocks noChangeAspect="1"/>
          </p:cNvGrpSpPr>
          <p:nvPr/>
        </p:nvGrpSpPr>
        <p:grpSpPr>
          <a:xfrm>
            <a:off x="2220888" y="5038328"/>
            <a:ext cx="4947943" cy="2566618"/>
            <a:chOff x="2508920" y="4963547"/>
            <a:chExt cx="4817427" cy="2498916"/>
          </a:xfrm>
        </p:grpSpPr>
        <p:pic>
          <p:nvPicPr>
            <p:cNvPr id="5" name="Picture 4">
              <a:extLst>
                <a:ext uri="{FF2B5EF4-FFF2-40B4-BE49-F238E27FC236}">
                  <a16:creationId xmlns:a16="http://schemas.microsoft.com/office/drawing/2014/main" id="{B9F5450A-B1D9-460F-9706-3815C7E7411F}"/>
                </a:ext>
              </a:extLst>
            </p:cNvPr>
            <p:cNvPicPr>
              <a:picLocks noChangeAspect="1"/>
            </p:cNvPicPr>
            <p:nvPr/>
          </p:nvPicPr>
          <p:blipFill rotWithShape="1">
            <a:blip r:embed="rId3"/>
            <a:srcRect t="12365"/>
            <a:stretch/>
          </p:blipFill>
          <p:spPr>
            <a:xfrm>
              <a:off x="2508920" y="4963547"/>
              <a:ext cx="4817427" cy="2498916"/>
            </a:xfrm>
            <a:prstGeom prst="rect">
              <a:avLst/>
            </a:prstGeom>
          </p:spPr>
        </p:pic>
        <p:sp>
          <p:nvSpPr>
            <p:cNvPr id="6" name="Rectangle 5">
              <a:extLst>
                <a:ext uri="{FF2B5EF4-FFF2-40B4-BE49-F238E27FC236}">
                  <a16:creationId xmlns:a16="http://schemas.microsoft.com/office/drawing/2014/main" id="{0C9B2309-42E3-46BD-835E-2EF351425786}"/>
                </a:ext>
              </a:extLst>
            </p:cNvPr>
            <p:cNvSpPr/>
            <p:nvPr/>
          </p:nvSpPr>
          <p:spPr>
            <a:xfrm>
              <a:off x="6037312" y="5686400"/>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2264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Example: a NN with only 2 parameters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1</m:t>
                        </m:r>
                      </m:sub>
                    </m:sSub>
                  </m:oMath>
                </a14:m>
                <a:r>
                  <a:rPr lang="en-US" dirty="0"/>
                  <a:t> and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2</m:t>
                        </m:r>
                      </m:sub>
                    </m:sSub>
                  </m:oMath>
                </a14:m>
                <a:r>
                  <a:rPr lang="en-US" dirty="0"/>
                  <a:t>, i.e., </a:t>
                </a:r>
                <a14:m>
                  <m:oMath xmlns:m="http://schemas.openxmlformats.org/officeDocument/2006/math">
                    <m:r>
                      <a:rPr lang="zh-TW" altLang="en-US" i="1">
                        <a:latin typeface="Cambria Math" panose="02040503050406030204" pitchFamily="18" charset="0"/>
                      </a:rPr>
                      <m:t>𝜃</m:t>
                    </m:r>
                    <m:r>
                      <a:rPr lang="en-US" altLang="zh-TW" i="1">
                        <a:latin typeface="Cambria Math" panose="02040503050406030204" pitchFamily="18" charset="0"/>
                      </a:rPr>
                      <m:t>=</m:t>
                    </m:r>
                    <m:d>
                      <m:dPr>
                        <m:begChr m:val="{"/>
                        <m:endChr m:val="}"/>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1</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2</m:t>
                            </m:r>
                          </m:sub>
                        </m:sSub>
                      </m:e>
                    </m:d>
                  </m:oMath>
                </a14:m>
                <a:endParaRPr lang="en-US" dirty="0"/>
              </a:p>
              <a:p>
                <a:pPr lvl="1"/>
                <a:r>
                  <a:rPr lang="en-US" dirty="0"/>
                  <a:t>Different colors are the values of the loss (minimum loss</a:t>
                </a:r>
                <a14:m>
                  <m:oMath xmlns:m="http://schemas.openxmlformats.org/officeDocument/2006/math">
                    <m:r>
                      <a:rPr lang="en-US" altLang="zh-TW" b="0" i="0" smtClean="0">
                        <a:latin typeface="Cambria Math" panose="02040503050406030204" pitchFamily="18" charset="0"/>
                      </a:rPr>
                      <m:t> </m:t>
                    </m:r>
                    <m:sSup>
                      <m:sSupPr>
                        <m:ctrlPr>
                          <a:rPr lang="en-US" altLang="zh-TW" b="0" i="1" smtClean="0">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m:t>
                        </m:r>
                      </m:sup>
                    </m:sSup>
                  </m:oMath>
                </a14:m>
                <a:r>
                  <a:rPr lang="en-US" dirty="0"/>
                  <a:t> is ≈ 1.3)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26" t="-908"/>
                </a:stretch>
              </a:blipFill>
            </p:spPr>
            <p:txBody>
              <a:bodyPr/>
              <a:lstStyle/>
              <a:p>
                <a:r>
                  <a:rPr lang="en-US">
                    <a:noFill/>
                  </a:rPr>
                  <a:t> </a:t>
                </a:r>
              </a:p>
            </p:txBody>
          </p:sp>
        </mc:Fallback>
      </mc:AlternateContent>
      <p:grpSp>
        <p:nvGrpSpPr>
          <p:cNvPr id="21" name="群組 3"/>
          <p:cNvGrpSpPr/>
          <p:nvPr/>
        </p:nvGrpSpPr>
        <p:grpSpPr>
          <a:xfrm>
            <a:off x="669005" y="3094113"/>
            <a:ext cx="6448427" cy="4620646"/>
            <a:chOff x="706835" y="2341625"/>
            <a:chExt cx="6113826" cy="4263294"/>
          </a:xfrm>
        </p:grpSpPr>
        <p:pic>
          <p:nvPicPr>
            <p:cNvPr id="22" name="圖片 4"/>
            <p:cNvPicPr>
              <a:picLocks noChangeAspect="1"/>
            </p:cNvPicPr>
            <p:nvPr/>
          </p:nvPicPr>
          <p:blipFill rotWithShape="1">
            <a:blip r:embed="rId4">
              <a:extLst>
                <a:ext uri="{28A0092B-C50C-407E-A947-70E740481C1C}">
                  <a14:useLocalDpi xmlns:a14="http://schemas.microsoft.com/office/drawing/2010/main" val="0"/>
                </a:ext>
              </a:extLst>
            </a:blip>
            <a:srcRect t="7191" b="5873"/>
            <a:stretch/>
          </p:blipFill>
          <p:spPr>
            <a:xfrm>
              <a:off x="706835" y="2341625"/>
              <a:ext cx="6113826" cy="3986343"/>
            </a:xfrm>
            <a:prstGeom prst="rect">
              <a:avLst/>
            </a:prstGeom>
          </p:spPr>
        </p:pic>
        <mc:AlternateContent xmlns:mc="http://schemas.openxmlformats.org/markup-compatibility/2006" xmlns:a14="http://schemas.microsoft.com/office/drawing/2010/main">
          <mc:Choice Requires="a14">
            <p:sp>
              <p:nvSpPr>
                <p:cNvPr id="23" name="文字方塊 5"/>
                <p:cNvSpPr txBox="1"/>
                <p:nvPr/>
              </p:nvSpPr>
              <p:spPr>
                <a:xfrm>
                  <a:off x="3292460" y="6235587"/>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3" name="文字方塊 5"/>
                <p:cNvSpPr txBox="1">
                  <a:spLocks noRot="1" noChangeAspect="1" noMove="1" noResize="1" noEditPoints="1" noAdjustHandles="1" noChangeArrowheads="1" noChangeShapeType="1" noTextEdit="1"/>
                </p:cNvSpPr>
                <p:nvPr/>
              </p:nvSpPr>
              <p:spPr>
                <a:xfrm>
                  <a:off x="3292460" y="6235587"/>
                  <a:ext cx="421847" cy="369332"/>
                </a:xfrm>
                <a:prstGeom prst="rect">
                  <a:avLst/>
                </a:prstGeom>
                <a:blipFill>
                  <a:blip r:embed="rId5"/>
                  <a:stretch>
                    <a:fillRect l="-5479" r="-2740"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字方塊 6"/>
                <p:cNvSpPr txBox="1"/>
                <p:nvPr/>
              </p:nvSpPr>
              <p:spPr>
                <a:xfrm>
                  <a:off x="843326" y="4119935"/>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843326" y="4119935"/>
                  <a:ext cx="428964" cy="369332"/>
                </a:xfrm>
                <a:prstGeom prst="rect">
                  <a:avLst/>
                </a:prstGeom>
                <a:blipFill rotWithShape="0">
                  <a:blip r:embed="rId6"/>
                  <a:stretch>
                    <a:fillRect l="-10000" r="-5714" b="-13115"/>
                  </a:stretch>
                </a:blipFill>
              </p:spPr>
              <p:txBody>
                <a:bodyPr/>
                <a:lstStyle/>
                <a:p>
                  <a:r>
                    <a:rPr lang="zh-TW" altLang="en-US">
                      <a:noFill/>
                    </a:rPr>
                    <a:t> </a:t>
                  </a:r>
                </a:p>
              </p:txBody>
            </p:sp>
          </mc:Fallback>
        </mc:AlternateContent>
      </p:grpSp>
      <p:sp>
        <p:nvSpPr>
          <p:cNvPr id="25" name="橢圓 8"/>
          <p:cNvSpPr/>
          <p:nvPr/>
        </p:nvSpPr>
        <p:spPr>
          <a:xfrm>
            <a:off x="2307812" y="6370840"/>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6" name="文字方塊 22"/>
              <p:cNvSpPr txBox="1"/>
              <p:nvPr/>
            </p:nvSpPr>
            <p:spPr>
              <a:xfrm>
                <a:off x="7006377" y="3970402"/>
                <a:ext cx="2646742" cy="707886"/>
              </a:xfrm>
              <a:prstGeom prst="rect">
                <a:avLst/>
              </a:prstGeom>
              <a:noFill/>
            </p:spPr>
            <p:txBody>
              <a:bodyPr wrap="square" rtlCol="0">
                <a:spAutoFit/>
              </a:bodyPr>
              <a:lstStyle/>
              <a:p>
                <a:r>
                  <a:rPr lang="en-US" altLang="zh-TW" sz="2000" dirty="0"/>
                  <a:t>2. Compute the gradient at </a:t>
                </a:r>
                <a14:m>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oMath>
                </a14:m>
                <a:r>
                  <a:rPr lang="en-US" altLang="zh-TW" sz="2000" dirty="0"/>
                  <a:t>, </a:t>
                </a:r>
                <a14:m>
                  <m:oMath xmlns:m="http://schemas.openxmlformats.org/officeDocument/2006/math">
                    <m:r>
                      <a:rPr lang="zh-TW" altLang="en-US" sz="2000" i="1">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oMath>
                </a14:m>
                <a:endParaRPr lang="zh-TW" altLang="en-US" sz="2000" dirty="0"/>
              </a:p>
            </p:txBody>
          </p:sp>
        </mc:Choice>
        <mc:Fallback xmlns="">
          <p:sp>
            <p:nvSpPr>
              <p:cNvPr id="26" name="文字方塊 22"/>
              <p:cNvSpPr txBox="1">
                <a:spLocks noRot="1" noChangeAspect="1" noMove="1" noResize="1" noEditPoints="1" noAdjustHandles="1" noChangeArrowheads="1" noChangeShapeType="1" noTextEdit="1"/>
              </p:cNvSpPr>
              <p:nvPr/>
            </p:nvSpPr>
            <p:spPr>
              <a:xfrm>
                <a:off x="7006377" y="3970402"/>
                <a:ext cx="2646742" cy="707886"/>
              </a:xfrm>
              <a:prstGeom prst="rect">
                <a:avLst/>
              </a:prstGeom>
              <a:blipFill>
                <a:blip r:embed="rId7"/>
                <a:stretch>
                  <a:fillRect l="-2299"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字方塊 25"/>
              <p:cNvSpPr txBox="1"/>
              <p:nvPr/>
            </p:nvSpPr>
            <p:spPr>
              <a:xfrm>
                <a:off x="2568318" y="6370264"/>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28" name="文字方塊 25"/>
              <p:cNvSpPr txBox="1">
                <a:spLocks noRot="1" noChangeAspect="1" noMove="1" noResize="1" noEditPoints="1" noAdjustHandles="1" noChangeArrowheads="1" noChangeShapeType="1" noTextEdit="1"/>
              </p:cNvSpPr>
              <p:nvPr/>
            </p:nvSpPr>
            <p:spPr>
              <a:xfrm>
                <a:off x="2568318" y="6370264"/>
                <a:ext cx="458899"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字方塊 29"/>
              <p:cNvSpPr txBox="1"/>
              <p:nvPr/>
            </p:nvSpPr>
            <p:spPr>
              <a:xfrm>
                <a:off x="7037317" y="4886761"/>
                <a:ext cx="2758680" cy="1015663"/>
              </a:xfrm>
              <a:prstGeom prst="rect">
                <a:avLst/>
              </a:prstGeom>
              <a:noFill/>
            </p:spPr>
            <p:txBody>
              <a:bodyPr wrap="square" rtlCol="0">
                <a:spAutoFit/>
              </a:bodyPr>
              <a:lstStyle/>
              <a:p>
                <a:r>
                  <a:rPr lang="en-US" altLang="zh-TW" sz="2000" dirty="0"/>
                  <a:t>3. Times the learning rate </a:t>
                </a:r>
                <a14:m>
                  <m:oMath xmlns:m="http://schemas.openxmlformats.org/officeDocument/2006/math">
                    <m:r>
                      <a:rPr lang="zh-TW" altLang="en-US" sz="2000" i="1">
                        <a:latin typeface="Cambria Math" panose="02040503050406030204" pitchFamily="18" charset="0"/>
                      </a:rPr>
                      <m:t>𝜂</m:t>
                    </m:r>
                  </m:oMath>
                </a14:m>
                <a:r>
                  <a:rPr lang="en-US" altLang="zh-TW" sz="2000" dirty="0"/>
                  <a:t>, and update </a:t>
                </a:r>
                <a14:m>
                  <m:oMath xmlns:m="http://schemas.openxmlformats.org/officeDocument/2006/math">
                    <m:r>
                      <a:rPr lang="zh-TW" altLang="en-US" sz="2000" i="1">
                        <a:latin typeface="Cambria Math" panose="02040503050406030204" pitchFamily="18" charset="0"/>
                      </a:rPr>
                      <m:t>𝜃</m:t>
                    </m:r>
                    <m:r>
                      <a:rPr lang="en-US" altLang="zh-TW" sz="2000" b="0" i="1" smtClean="0">
                        <a:latin typeface="Cambria Math" panose="02040503050406030204" pitchFamily="18" charset="0"/>
                      </a:rPr>
                      <m:t>,</m:t>
                    </m:r>
                  </m:oMath>
                </a14:m>
                <a:endParaRPr lang="en-US" altLang="zh-TW" sz="2000" b="0" dirty="0"/>
              </a:p>
              <a:p>
                <a:pPr/>
                <a14:m>
                  <m:oMathPara xmlns:m="http://schemas.openxmlformats.org/officeDocument/2006/math">
                    <m:oMathParaPr>
                      <m:jc m:val="centerGroup"/>
                    </m:oMathParaPr>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𝑛𝑒𝑤</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r>
                        <a:rPr lang="en-US" altLang="zh-TW" sz="2000" i="1">
                          <a:latin typeface="Cambria Math" panose="02040503050406030204" pitchFamily="18" charset="0"/>
                        </a:rPr>
                        <m:t>−</m:t>
                      </m:r>
                      <m:r>
                        <a:rPr lang="zh-TW" altLang="en-US" sz="2000" i="1">
                          <a:latin typeface="Cambria Math" panose="02040503050406030204" pitchFamily="18" charset="0"/>
                        </a:rPr>
                        <m:t>𝛼𝛻</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oMath>
                  </m:oMathPara>
                </a14:m>
                <a:endParaRPr lang="zh-TW" altLang="en-US" sz="2000" dirty="0"/>
              </a:p>
            </p:txBody>
          </p:sp>
        </mc:Choice>
        <mc:Fallback xmlns="">
          <p:sp>
            <p:nvSpPr>
              <p:cNvPr id="29" name="文字方塊 29"/>
              <p:cNvSpPr txBox="1">
                <a:spLocks noRot="1" noChangeAspect="1" noMove="1" noResize="1" noEditPoints="1" noAdjustHandles="1" noChangeArrowheads="1" noChangeShapeType="1" noTextEdit="1"/>
              </p:cNvSpPr>
              <p:nvPr/>
            </p:nvSpPr>
            <p:spPr>
              <a:xfrm>
                <a:off x="7037317" y="4886761"/>
                <a:ext cx="2758680" cy="1015663"/>
              </a:xfrm>
              <a:prstGeom prst="rect">
                <a:avLst/>
              </a:prstGeom>
              <a:blipFill>
                <a:blip r:embed="rId9"/>
                <a:stretch>
                  <a:fillRect l="-2208" t="-3614"/>
                </a:stretch>
              </a:blipFill>
            </p:spPr>
            <p:txBody>
              <a:bodyPr/>
              <a:lstStyle/>
              <a:p>
                <a:r>
                  <a:rPr lang="en-US">
                    <a:noFill/>
                  </a:rPr>
                  <a:t> </a:t>
                </a:r>
              </a:p>
            </p:txBody>
          </p:sp>
        </mc:Fallback>
      </mc:AlternateContent>
      <p:cxnSp>
        <p:nvCxnSpPr>
          <p:cNvPr id="33" name="直線單箭頭接點 23"/>
          <p:cNvCxnSpPr/>
          <p:nvPr/>
        </p:nvCxnSpPr>
        <p:spPr>
          <a:xfrm flipV="1">
            <a:off x="2450891" y="5459652"/>
            <a:ext cx="284326" cy="918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橢圓 28"/>
          <p:cNvSpPr/>
          <p:nvPr/>
        </p:nvSpPr>
        <p:spPr>
          <a:xfrm>
            <a:off x="2685061" y="5255037"/>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5" name="文字方塊 33"/>
              <p:cNvSpPr txBox="1"/>
              <p:nvPr/>
            </p:nvSpPr>
            <p:spPr>
              <a:xfrm>
                <a:off x="2945567" y="5254461"/>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5" name="文字方塊 33"/>
              <p:cNvSpPr txBox="1">
                <a:spLocks noRot="1" noChangeAspect="1" noMove="1" noResize="1" noEditPoints="1" noAdjustHandles="1" noChangeArrowheads="1" noChangeShapeType="1" noTextEdit="1"/>
              </p:cNvSpPr>
              <p:nvPr/>
            </p:nvSpPr>
            <p:spPr>
              <a:xfrm>
                <a:off x="2945567" y="5254461"/>
                <a:ext cx="458899" cy="461665"/>
              </a:xfrm>
              <a:prstGeom prst="rect">
                <a:avLst/>
              </a:prstGeom>
              <a:blipFill>
                <a:blip r:embed="rId10"/>
                <a:stretch>
                  <a:fillRect/>
                </a:stretch>
              </a:blipFill>
            </p:spPr>
            <p:txBody>
              <a:bodyPr/>
              <a:lstStyle/>
              <a:p>
                <a:r>
                  <a:rPr lang="en-US">
                    <a:noFill/>
                  </a:rPr>
                  <a:t> </a:t>
                </a:r>
              </a:p>
            </p:txBody>
          </p:sp>
        </mc:Fallback>
      </mc:AlternateContent>
      <p:sp>
        <p:nvSpPr>
          <p:cNvPr id="40" name="橢圓 38"/>
          <p:cNvSpPr/>
          <p:nvPr/>
        </p:nvSpPr>
        <p:spPr>
          <a:xfrm>
            <a:off x="3180021" y="4811062"/>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7" name="文字方塊 44"/>
              <p:cNvSpPr txBox="1"/>
              <p:nvPr/>
            </p:nvSpPr>
            <p:spPr>
              <a:xfrm>
                <a:off x="6981720" y="3083164"/>
                <a:ext cx="2463590" cy="707886"/>
              </a:xfrm>
              <a:prstGeom prst="rect">
                <a:avLst/>
              </a:prstGeom>
              <a:noFill/>
            </p:spPr>
            <p:txBody>
              <a:bodyPr wrap="square" rtlCol="0">
                <a:spAutoFit/>
              </a:bodyPr>
              <a:lstStyle/>
              <a:p>
                <a:r>
                  <a:rPr lang="en-US" altLang="zh-TW" sz="2000" dirty="0"/>
                  <a:t>1. Randomly pick a starting point </a:t>
                </a:r>
                <a14:m>
                  <m:oMath xmlns:m="http://schemas.openxmlformats.org/officeDocument/2006/math">
                    <m:sSup>
                      <m:sSupPr>
                        <m:ctrlPr>
                          <a:rPr lang="en-US" altLang="zh-TW" sz="2000" i="1" smtClean="0">
                            <a:latin typeface="Cambria Math" panose="02040503050406030204" pitchFamily="18" charset="0"/>
                          </a:rPr>
                        </m:ctrlPr>
                      </m:sSupPr>
                      <m:e>
                        <m:r>
                          <a:rPr lang="zh-TW" altLang="en-US" sz="2000" i="1" smtClean="0">
                            <a:latin typeface="Cambria Math" panose="02040503050406030204" pitchFamily="18" charset="0"/>
                          </a:rPr>
                          <m:t>𝜃</m:t>
                        </m:r>
                      </m:e>
                      <m:sup>
                        <m:r>
                          <a:rPr lang="en-US" altLang="zh-TW" sz="2000" b="0" i="1" smtClean="0">
                            <a:latin typeface="Cambria Math" panose="02040503050406030204" pitchFamily="18" charset="0"/>
                          </a:rPr>
                          <m:t>0</m:t>
                        </m:r>
                      </m:sup>
                    </m:sSup>
                  </m:oMath>
                </a14:m>
                <a:endParaRPr lang="zh-TW" altLang="en-US" sz="2000" dirty="0"/>
              </a:p>
            </p:txBody>
          </p:sp>
        </mc:Choice>
        <mc:Fallback xmlns="">
          <p:sp>
            <p:nvSpPr>
              <p:cNvPr id="47" name="文字方塊 44"/>
              <p:cNvSpPr txBox="1">
                <a:spLocks noRot="1" noChangeAspect="1" noMove="1" noResize="1" noEditPoints="1" noAdjustHandles="1" noChangeArrowheads="1" noChangeShapeType="1" noTextEdit="1"/>
              </p:cNvSpPr>
              <p:nvPr/>
            </p:nvSpPr>
            <p:spPr>
              <a:xfrm>
                <a:off x="6981720" y="3083164"/>
                <a:ext cx="2463590" cy="707886"/>
              </a:xfrm>
              <a:prstGeom prst="rect">
                <a:avLst/>
              </a:prstGeom>
              <a:blipFill>
                <a:blip r:embed="rId11"/>
                <a:stretch>
                  <a:fillRect l="-2475" t="-5172" b="-14655"/>
                </a:stretch>
              </a:blipFill>
            </p:spPr>
            <p:txBody>
              <a:bodyPr/>
              <a:lstStyle/>
              <a:p>
                <a:r>
                  <a:rPr lang="en-US">
                    <a:noFill/>
                  </a:rPr>
                  <a:t> </a:t>
                </a:r>
              </a:p>
            </p:txBody>
          </p:sp>
        </mc:Fallback>
      </mc:AlternateContent>
      <p:sp>
        <p:nvSpPr>
          <p:cNvPr id="48" name="文字方塊 44"/>
          <p:cNvSpPr txBox="1"/>
          <p:nvPr/>
        </p:nvSpPr>
        <p:spPr>
          <a:xfrm>
            <a:off x="7056641" y="6110897"/>
            <a:ext cx="2739355" cy="400110"/>
          </a:xfrm>
          <a:prstGeom prst="rect">
            <a:avLst/>
          </a:prstGeom>
          <a:noFill/>
        </p:spPr>
        <p:txBody>
          <a:bodyPr wrap="square" rtlCol="0">
            <a:spAutoFit/>
          </a:bodyPr>
          <a:lstStyle/>
          <a:p>
            <a:r>
              <a:rPr lang="en-US" altLang="zh-TW" sz="2000" dirty="0"/>
              <a:t>4. Go to step 2, repeat</a:t>
            </a:r>
            <a:endParaRPr lang="zh-TW" altLang="en-US" sz="2000" dirty="0"/>
          </a:p>
        </p:txBody>
      </p:sp>
      <p:sp>
        <p:nvSpPr>
          <p:cNvPr id="49" name="Rectangle 48"/>
          <p:cNvSpPr/>
          <p:nvPr/>
        </p:nvSpPr>
        <p:spPr>
          <a:xfrm>
            <a:off x="6901408" y="3083164"/>
            <a:ext cx="2823621" cy="35037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文字方塊 39"/>
              <p:cNvSpPr txBox="1"/>
              <p:nvPr/>
            </p:nvSpPr>
            <p:spPr>
              <a:xfrm>
                <a:off x="2669820" y="5934351"/>
                <a:ext cx="1264449" cy="369332"/>
              </a:xfrm>
              <a:prstGeom prst="rect">
                <a:avLst/>
              </a:prstGeom>
            </p:spPr>
            <p:style>
              <a:lnRef idx="0">
                <a:schemeClr val="accent4"/>
              </a:lnRef>
              <a:fillRef idx="3">
                <a:schemeClr val="accent4"/>
              </a:fillRef>
              <a:effectRef idx="3">
                <a:schemeClr val="accent4"/>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0</m:t>
                              </m:r>
                            </m:sup>
                          </m:sSup>
                        </m:e>
                      </m:d>
                    </m:oMath>
                  </m:oMathPara>
                </a14:m>
                <a:endParaRPr lang="zh-TW" altLang="en-US" sz="2400" dirty="0"/>
              </a:p>
            </p:txBody>
          </p:sp>
        </mc:Choice>
        <mc:Fallback xmlns="">
          <p:sp>
            <p:nvSpPr>
              <p:cNvPr id="50" name="文字方塊 39"/>
              <p:cNvSpPr txBox="1">
                <a:spLocks noRot="1" noChangeAspect="1" noMove="1" noResize="1" noEditPoints="1" noAdjustHandles="1" noChangeArrowheads="1" noChangeShapeType="1" noTextEdit="1"/>
              </p:cNvSpPr>
              <p:nvPr/>
            </p:nvSpPr>
            <p:spPr>
              <a:xfrm>
                <a:off x="2669820" y="5934351"/>
                <a:ext cx="126444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文字方塊 36"/>
              <p:cNvSpPr txBox="1"/>
              <p:nvPr/>
            </p:nvSpPr>
            <p:spPr>
              <a:xfrm>
                <a:off x="240440" y="5652389"/>
                <a:ext cx="2013952" cy="738664"/>
              </a:xfrm>
              <a:prstGeom prst="rect">
                <a:avLst/>
              </a:prstGeom>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1</m:t>
                          </m:r>
                        </m:sup>
                      </m:sSup>
                      <m:r>
                        <a:rPr lang="en-US" altLang="zh-TW" sz="2400" i="1">
                          <a:latin typeface="Cambria Math" panose="02040503050406030204" pitchFamily="18" charset="0"/>
                        </a:rPr>
                        <m:t>=</m:t>
                      </m:r>
                    </m:oMath>
                  </m:oMathPara>
                </a14:m>
                <a:endParaRPr lang="en-US" altLang="zh-TW"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zh-TW" altLang="en-US" sz="2400" b="0" i="1" smtClean="0">
                              <a:latin typeface="Cambria Math" panose="02040503050406030204" pitchFamily="18" charset="0"/>
                            </a:rPr>
                            <m:t>𝜃</m:t>
                          </m:r>
                        </m:e>
                        <m:sup>
                          <m:r>
                            <a:rPr lang="en-US" altLang="zh-TW" sz="2400" b="0" i="1" smtClean="0">
                              <a:latin typeface="Cambria Math" panose="02040503050406030204" pitchFamily="18" charset="0"/>
                            </a:rPr>
                            <m:t>0</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0</m:t>
                              </m:r>
                            </m:sup>
                          </m:sSup>
                        </m:e>
                      </m:d>
                    </m:oMath>
                  </m:oMathPara>
                </a14:m>
                <a:endParaRPr lang="zh-TW" altLang="en-US" sz="2400" dirty="0"/>
              </a:p>
            </p:txBody>
          </p:sp>
        </mc:Choice>
        <mc:Fallback xmlns="">
          <p:sp>
            <p:nvSpPr>
              <p:cNvPr id="51" name="文字方塊 36"/>
              <p:cNvSpPr txBox="1">
                <a:spLocks noRot="1" noChangeAspect="1" noMove="1" noResize="1" noEditPoints="1" noAdjustHandles="1" noChangeArrowheads="1" noChangeShapeType="1" noTextEdit="1"/>
              </p:cNvSpPr>
              <p:nvPr/>
            </p:nvSpPr>
            <p:spPr>
              <a:xfrm>
                <a:off x="240440" y="5652389"/>
                <a:ext cx="2013952" cy="73866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文字方塊 25"/>
              <p:cNvSpPr txBox="1"/>
              <p:nvPr/>
            </p:nvSpPr>
            <p:spPr>
              <a:xfrm>
                <a:off x="3457463" y="4559817"/>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m:t>
                          </m:r>
                        </m:sup>
                      </m:sSup>
                    </m:oMath>
                  </m:oMathPara>
                </a14:m>
                <a:endParaRPr lang="zh-TW" altLang="en-US" sz="2400" dirty="0"/>
              </a:p>
            </p:txBody>
          </p:sp>
        </mc:Choice>
        <mc:Fallback xmlns="">
          <p:sp>
            <p:nvSpPr>
              <p:cNvPr id="52" name="文字方塊 25"/>
              <p:cNvSpPr txBox="1">
                <a:spLocks noRot="1" noChangeAspect="1" noMove="1" noResize="1" noEditPoints="1" noAdjustHandles="1" noChangeArrowheads="1" noChangeShapeType="1" noTextEdit="1"/>
              </p:cNvSpPr>
              <p:nvPr/>
            </p:nvSpPr>
            <p:spPr>
              <a:xfrm>
                <a:off x="3457463" y="4559817"/>
                <a:ext cx="458899"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文字方塊 23"/>
              <p:cNvSpPr txBox="1"/>
              <p:nvPr/>
            </p:nvSpPr>
            <p:spPr>
              <a:xfrm>
                <a:off x="6901408" y="6718223"/>
                <a:ext cx="2759922" cy="684931"/>
              </a:xfrm>
              <a:prstGeom prst="rect">
                <a:avLst/>
              </a:prstGeom>
            </p:spPr>
            <p:style>
              <a:lnRef idx="1">
                <a:schemeClr val="accent3"/>
              </a:lnRef>
              <a:fillRef idx="2">
                <a:schemeClr val="accent3"/>
              </a:fillRef>
              <a:effectRef idx="1">
                <a:schemeClr val="accent3"/>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000" i="1" smtClean="0">
                          <a:latin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ℒ</m:t>
                      </m:r>
                      <m:d>
                        <m:dPr>
                          <m:ctrlPr>
                            <a:rPr lang="en-US" altLang="zh-TW" sz="2000" b="0" i="1" smtClean="0">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r>
                        <a:rPr lang="en-US" altLang="zh-TW" sz="2000" b="0" i="1" smtClean="0">
                          <a:latin typeface="Cambria Math" panose="02040503050406030204" pitchFamily="18" charset="0"/>
                        </a:rPr>
                        <m:t>=</m:t>
                      </m:r>
                      <m:d>
                        <m:dPr>
                          <m:begChr m:val="["/>
                          <m:endChr m:val="]"/>
                          <m:ctrlPr>
                            <a:rPr lang="en-US" altLang="zh-TW" sz="2000" b="0" i="1" smtClean="0">
                              <a:latin typeface="Cambria Math" panose="02040503050406030204" pitchFamily="18" charset="0"/>
                            </a:rPr>
                          </m:ctrlPr>
                        </m:dPr>
                        <m:e>
                          <m:m>
                            <m:mPr>
                              <m:mcs>
                                <m:mc>
                                  <m:mcPr>
                                    <m:count m:val="1"/>
                                    <m:mcJc m:val="center"/>
                                  </m:mcPr>
                                </m:mc>
                              </m:mcs>
                              <m:ctrlPr>
                                <a:rPr lang="en-US" altLang="zh-TW" sz="2000" b="0" i="1" smtClean="0">
                                  <a:latin typeface="Cambria Math" panose="02040503050406030204" pitchFamily="18" charset="0"/>
                                </a:rPr>
                              </m:ctrlPr>
                            </m:mPr>
                            <m:mr>
                              <m:e>
                                <m:r>
                                  <m:rPr>
                                    <m:brk m:alnAt="7"/>
                                  </m:rPr>
                                  <a:rPr lang="zh-TW" altLang="en-US" sz="2000" b="0" i="1" smtClean="0">
                                    <a:latin typeface="Cambria Math" panose="02040503050406030204" pitchFamily="18" charset="0"/>
                                  </a:rPr>
                                  <m:t>𝜕</m:t>
                                </m:r>
                                <m:r>
                                  <a:rPr lang="en-US" altLang="zh-TW" sz="2000" i="1" smtClean="0">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r>
                                  <m:rPr>
                                    <m:brk m:alnAt="7"/>
                                  </m:rPr>
                                  <a:rPr lang="en-US" altLang="zh-TW" sz="2000" b="0" i="1" smtClean="0">
                                    <a:latin typeface="Cambria Math" panose="02040503050406030204" pitchFamily="18" charset="0"/>
                                  </a:rPr>
                                  <m:t>/</m:t>
                                </m:r>
                                <m:r>
                                  <a:rPr lang="zh-TW" altLang="en-US" sz="2000" i="1">
                                    <a:latin typeface="Cambria Math" panose="02040503050406030204" pitchFamily="18" charset="0"/>
                                  </a:rPr>
                                  <m:t>𝜕</m:t>
                                </m:r>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1</m:t>
                                    </m:r>
                                  </m:sub>
                                </m:sSub>
                              </m:e>
                            </m:mr>
                            <m:mr>
                              <m:e>
                                <m:r>
                                  <m:rPr>
                                    <m:brk m:alnAt="7"/>
                                  </m:rPr>
                                  <a:rPr lang="zh-TW" altLang="en-US" sz="2000" i="1">
                                    <a:latin typeface="Cambria Math" panose="02040503050406030204" pitchFamily="18" charset="0"/>
                                  </a:rPr>
                                  <m:t>𝜕</m:t>
                                </m:r>
                                <m:r>
                                  <a:rPr lang="en-US" altLang="zh-TW" sz="2000" i="1" smtClean="0">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r>
                                  <m:rPr>
                                    <m:brk m:alnAt="7"/>
                                  </m:rPr>
                                  <a:rPr lang="en-US" altLang="zh-TW" sz="2000" i="1">
                                    <a:latin typeface="Cambria Math" panose="02040503050406030204" pitchFamily="18" charset="0"/>
                                  </a:rPr>
                                  <m:t>/</m:t>
                                </m:r>
                                <m:r>
                                  <a:rPr lang="zh-TW" altLang="en-US"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b="0" i="1" smtClean="0">
                                        <a:latin typeface="Cambria Math" panose="02040503050406030204" pitchFamily="18" charset="0"/>
                                      </a:rPr>
                                      <m:t>2</m:t>
                                    </m:r>
                                  </m:sub>
                                </m:sSub>
                              </m:e>
                            </m:mr>
                          </m:m>
                        </m:e>
                      </m:d>
                    </m:oMath>
                  </m:oMathPara>
                </a14:m>
                <a:endParaRPr lang="zh-TW" altLang="en-US" sz="2000" dirty="0"/>
              </a:p>
            </p:txBody>
          </p:sp>
        </mc:Choice>
        <mc:Fallback xmlns="">
          <p:sp>
            <p:nvSpPr>
              <p:cNvPr id="53" name="文字方塊 23"/>
              <p:cNvSpPr txBox="1">
                <a:spLocks noRot="1" noChangeAspect="1" noMove="1" noResize="1" noEditPoints="1" noAdjustHandles="1" noChangeArrowheads="1" noChangeShapeType="1" noTextEdit="1"/>
              </p:cNvSpPr>
              <p:nvPr/>
            </p:nvSpPr>
            <p:spPr>
              <a:xfrm>
                <a:off x="6901408" y="6718223"/>
                <a:ext cx="2759922" cy="684931"/>
              </a:xfrm>
              <a:prstGeom prst="rect">
                <a:avLst/>
              </a:prstGeom>
              <a:blipFill>
                <a:blip r:embed="rId15"/>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7FBCF524-9BF8-4823-A749-1D8B2731AD65}"/>
              </a:ext>
            </a:extLst>
          </p:cNvPr>
          <p:cNvSpPr txBox="1"/>
          <p:nvPr/>
        </p:nvSpPr>
        <p:spPr>
          <a:xfrm>
            <a:off x="3229000" y="7521793"/>
            <a:ext cx="4596073" cy="250607"/>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632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50" grpId="0" animBg="1"/>
      <p:bldP spid="5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p:sp>
        <p:nvSpPr>
          <p:cNvPr id="3" name="Content Placeholder 2"/>
          <p:cNvSpPr>
            <a:spLocks noGrp="1"/>
          </p:cNvSpPr>
          <p:nvPr>
            <p:ph idx="1"/>
          </p:nvPr>
        </p:nvSpPr>
        <p:spPr/>
        <p:txBody>
          <a:bodyPr/>
          <a:lstStyle/>
          <a:p>
            <a:r>
              <a:rPr lang="en-US" dirty="0"/>
              <a:t>Example (contd.)</a:t>
            </a:r>
          </a:p>
        </p:txBody>
      </p:sp>
      <p:grpSp>
        <p:nvGrpSpPr>
          <p:cNvPr id="21" name="群組 3"/>
          <p:cNvGrpSpPr/>
          <p:nvPr/>
        </p:nvGrpSpPr>
        <p:grpSpPr>
          <a:xfrm>
            <a:off x="524989" y="3094113"/>
            <a:ext cx="6448427" cy="4619955"/>
            <a:chOff x="706835" y="2341625"/>
            <a:chExt cx="6113826" cy="4262657"/>
          </a:xfrm>
        </p:grpSpPr>
        <p:pic>
          <p:nvPicPr>
            <p:cNvPr id="22" name="圖片 4"/>
            <p:cNvPicPr>
              <a:picLocks noChangeAspect="1"/>
            </p:cNvPicPr>
            <p:nvPr/>
          </p:nvPicPr>
          <p:blipFill rotWithShape="1">
            <a:blip r:embed="rId2">
              <a:extLst>
                <a:ext uri="{28A0092B-C50C-407E-A947-70E740481C1C}">
                  <a14:useLocalDpi xmlns:a14="http://schemas.microsoft.com/office/drawing/2010/main" val="0"/>
                </a:ext>
              </a:extLst>
            </a:blip>
            <a:srcRect t="7191" b="5873"/>
            <a:stretch/>
          </p:blipFill>
          <p:spPr>
            <a:xfrm>
              <a:off x="706835" y="2341625"/>
              <a:ext cx="6113826" cy="3986343"/>
            </a:xfrm>
            <a:prstGeom prst="rect">
              <a:avLst/>
            </a:prstGeom>
          </p:spPr>
        </p:pic>
        <mc:AlternateContent xmlns:mc="http://schemas.openxmlformats.org/markup-compatibility/2006" xmlns:a14="http://schemas.microsoft.com/office/drawing/2010/main">
          <mc:Choice Requires="a14">
            <p:sp>
              <p:nvSpPr>
                <p:cNvPr id="23" name="文字方塊 5"/>
                <p:cNvSpPr txBox="1"/>
                <p:nvPr/>
              </p:nvSpPr>
              <p:spPr>
                <a:xfrm>
                  <a:off x="3402379" y="6234950"/>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3" name="文字方塊 5"/>
                <p:cNvSpPr txBox="1">
                  <a:spLocks noRot="1" noChangeAspect="1" noMove="1" noResize="1" noEditPoints="1" noAdjustHandles="1" noChangeArrowheads="1" noChangeShapeType="1" noTextEdit="1"/>
                </p:cNvSpPr>
                <p:nvPr/>
              </p:nvSpPr>
              <p:spPr>
                <a:xfrm>
                  <a:off x="3402379" y="6234950"/>
                  <a:ext cx="421847" cy="369332"/>
                </a:xfrm>
                <a:prstGeom prst="rect">
                  <a:avLst/>
                </a:prstGeom>
                <a:blipFill>
                  <a:blip r:embed="rId4"/>
                  <a:stretch>
                    <a:fillRect l="-6944" r="-4167"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字方塊 6"/>
                <p:cNvSpPr txBox="1"/>
                <p:nvPr/>
              </p:nvSpPr>
              <p:spPr>
                <a:xfrm>
                  <a:off x="843326" y="4119935"/>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843326" y="4119935"/>
                  <a:ext cx="428964" cy="369332"/>
                </a:xfrm>
                <a:prstGeom prst="rect">
                  <a:avLst/>
                </a:prstGeom>
                <a:blipFill rotWithShape="0">
                  <a:blip r:embed="rId6"/>
                  <a:stretch>
                    <a:fillRect l="-10000" r="-5714" b="-13115"/>
                  </a:stretch>
                </a:blipFill>
              </p:spPr>
              <p:txBody>
                <a:bodyPr/>
                <a:lstStyle/>
                <a:p>
                  <a:r>
                    <a:rPr lang="zh-TW" altLang="en-US">
                      <a:noFill/>
                    </a:rPr>
                    <a:t> </a:t>
                  </a:r>
                </a:p>
              </p:txBody>
            </p:sp>
          </mc:Fallback>
        </mc:AlternateContent>
      </p:grpSp>
      <p:sp>
        <p:nvSpPr>
          <p:cNvPr id="25" name="橢圓 8"/>
          <p:cNvSpPr/>
          <p:nvPr/>
        </p:nvSpPr>
        <p:spPr>
          <a:xfrm>
            <a:off x="2163796" y="6370840"/>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6" name="文字方塊 22"/>
              <p:cNvSpPr txBox="1"/>
              <p:nvPr/>
            </p:nvSpPr>
            <p:spPr>
              <a:xfrm>
                <a:off x="7006377" y="3970402"/>
                <a:ext cx="2646742" cy="707886"/>
              </a:xfrm>
              <a:prstGeom prst="rect">
                <a:avLst/>
              </a:prstGeom>
              <a:noFill/>
            </p:spPr>
            <p:txBody>
              <a:bodyPr wrap="square" rtlCol="0">
                <a:spAutoFit/>
              </a:bodyPr>
              <a:lstStyle/>
              <a:p>
                <a:r>
                  <a:rPr lang="en-US" altLang="zh-TW" sz="2000" dirty="0"/>
                  <a:t>2. Compute the gradient at </a:t>
                </a:r>
                <a14:m>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oMath>
                </a14:m>
                <a:r>
                  <a:rPr lang="en-US" altLang="zh-TW" sz="2000" dirty="0"/>
                  <a:t>,</a:t>
                </a:r>
                <a14:m>
                  <m:oMath xmlns:m="http://schemas.openxmlformats.org/officeDocument/2006/math">
                    <m:r>
                      <a:rPr lang="zh-TW" altLang="en-US" sz="2000" i="1">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oMath>
                </a14:m>
                <a:endParaRPr lang="zh-TW" altLang="en-US" sz="2000" dirty="0"/>
              </a:p>
            </p:txBody>
          </p:sp>
        </mc:Choice>
        <mc:Fallback xmlns="">
          <p:sp>
            <p:nvSpPr>
              <p:cNvPr id="26" name="文字方塊 22"/>
              <p:cNvSpPr txBox="1">
                <a:spLocks noRot="1" noChangeAspect="1" noMove="1" noResize="1" noEditPoints="1" noAdjustHandles="1" noChangeArrowheads="1" noChangeShapeType="1" noTextEdit="1"/>
              </p:cNvSpPr>
              <p:nvPr/>
            </p:nvSpPr>
            <p:spPr>
              <a:xfrm>
                <a:off x="7006377" y="3970402"/>
                <a:ext cx="2646742" cy="707886"/>
              </a:xfrm>
              <a:prstGeom prst="rect">
                <a:avLst/>
              </a:prstGeom>
              <a:blipFill>
                <a:blip r:embed="rId7"/>
                <a:stretch>
                  <a:fillRect l="-2299"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字方塊 25"/>
              <p:cNvSpPr txBox="1"/>
              <p:nvPr/>
            </p:nvSpPr>
            <p:spPr>
              <a:xfrm>
                <a:off x="2424302" y="6370264"/>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28" name="文字方塊 25"/>
              <p:cNvSpPr txBox="1">
                <a:spLocks noRot="1" noChangeAspect="1" noMove="1" noResize="1" noEditPoints="1" noAdjustHandles="1" noChangeArrowheads="1" noChangeShapeType="1" noTextEdit="1"/>
              </p:cNvSpPr>
              <p:nvPr/>
            </p:nvSpPr>
            <p:spPr>
              <a:xfrm>
                <a:off x="2424302" y="6370264"/>
                <a:ext cx="458899"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字方塊 29"/>
              <p:cNvSpPr txBox="1"/>
              <p:nvPr/>
            </p:nvSpPr>
            <p:spPr>
              <a:xfrm>
                <a:off x="7037317" y="4886761"/>
                <a:ext cx="2758680" cy="1015663"/>
              </a:xfrm>
              <a:prstGeom prst="rect">
                <a:avLst/>
              </a:prstGeom>
              <a:noFill/>
            </p:spPr>
            <p:txBody>
              <a:bodyPr wrap="square" rtlCol="0">
                <a:spAutoFit/>
              </a:bodyPr>
              <a:lstStyle/>
              <a:p>
                <a:r>
                  <a:rPr lang="en-US" altLang="zh-TW" sz="2000" dirty="0"/>
                  <a:t>3. Times the learning rate </a:t>
                </a:r>
                <a14:m>
                  <m:oMath xmlns:m="http://schemas.openxmlformats.org/officeDocument/2006/math">
                    <m:r>
                      <a:rPr lang="zh-TW" altLang="en-US" sz="2000" i="1">
                        <a:latin typeface="Cambria Math" panose="02040503050406030204" pitchFamily="18" charset="0"/>
                      </a:rPr>
                      <m:t>𝜂</m:t>
                    </m:r>
                  </m:oMath>
                </a14:m>
                <a:r>
                  <a:rPr lang="en-US" altLang="zh-TW" sz="2000" dirty="0"/>
                  <a:t>, and update </a:t>
                </a:r>
                <a14:m>
                  <m:oMath xmlns:m="http://schemas.openxmlformats.org/officeDocument/2006/math">
                    <m:r>
                      <a:rPr lang="zh-TW" altLang="en-US" sz="2000" i="1">
                        <a:latin typeface="Cambria Math" panose="02040503050406030204" pitchFamily="18" charset="0"/>
                      </a:rPr>
                      <m:t>𝜃</m:t>
                    </m:r>
                    <m:r>
                      <a:rPr lang="en-US" altLang="zh-TW" sz="2000" b="0" i="1" smtClean="0">
                        <a:latin typeface="Cambria Math" panose="02040503050406030204" pitchFamily="18" charset="0"/>
                      </a:rPr>
                      <m:t>,</m:t>
                    </m:r>
                  </m:oMath>
                </a14:m>
                <a:endParaRPr lang="en-US" altLang="zh-TW" sz="2000" b="0" dirty="0"/>
              </a:p>
              <a:p>
                <a:pPr/>
                <a14:m>
                  <m:oMathPara xmlns:m="http://schemas.openxmlformats.org/officeDocument/2006/math">
                    <m:oMathParaPr>
                      <m:jc m:val="centerGroup"/>
                    </m:oMathParaPr>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𝑛𝑒𝑤</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r>
                        <a:rPr lang="en-US" altLang="zh-TW" sz="2000" i="1">
                          <a:latin typeface="Cambria Math" panose="02040503050406030204" pitchFamily="18" charset="0"/>
                        </a:rPr>
                        <m:t>−</m:t>
                      </m:r>
                      <m:r>
                        <a:rPr lang="zh-TW" altLang="en-US" sz="2000" i="1">
                          <a:latin typeface="Cambria Math" panose="02040503050406030204" pitchFamily="18" charset="0"/>
                        </a:rPr>
                        <m:t>𝛼𝛻</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oMath>
                  </m:oMathPara>
                </a14:m>
                <a:endParaRPr lang="zh-TW" altLang="en-US" sz="2000" dirty="0"/>
              </a:p>
            </p:txBody>
          </p:sp>
        </mc:Choice>
        <mc:Fallback xmlns="">
          <p:sp>
            <p:nvSpPr>
              <p:cNvPr id="29" name="文字方塊 29"/>
              <p:cNvSpPr txBox="1">
                <a:spLocks noRot="1" noChangeAspect="1" noMove="1" noResize="1" noEditPoints="1" noAdjustHandles="1" noChangeArrowheads="1" noChangeShapeType="1" noTextEdit="1"/>
              </p:cNvSpPr>
              <p:nvPr/>
            </p:nvSpPr>
            <p:spPr>
              <a:xfrm>
                <a:off x="7037317" y="4886761"/>
                <a:ext cx="2758680" cy="1015663"/>
              </a:xfrm>
              <a:prstGeom prst="rect">
                <a:avLst/>
              </a:prstGeom>
              <a:blipFill>
                <a:blip r:embed="rId9"/>
                <a:stretch>
                  <a:fillRect l="-2208" t="-3614"/>
                </a:stretch>
              </a:blipFill>
            </p:spPr>
            <p:txBody>
              <a:bodyPr/>
              <a:lstStyle/>
              <a:p>
                <a:r>
                  <a:rPr lang="en-US">
                    <a:noFill/>
                  </a:rPr>
                  <a:t> </a:t>
                </a:r>
              </a:p>
            </p:txBody>
          </p:sp>
        </mc:Fallback>
      </mc:AlternateContent>
      <p:cxnSp>
        <p:nvCxnSpPr>
          <p:cNvPr id="33" name="直線單箭頭接點 23"/>
          <p:cNvCxnSpPr/>
          <p:nvPr/>
        </p:nvCxnSpPr>
        <p:spPr>
          <a:xfrm flipV="1">
            <a:off x="2306875" y="5459652"/>
            <a:ext cx="284326" cy="918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橢圓 28"/>
          <p:cNvSpPr/>
          <p:nvPr/>
        </p:nvSpPr>
        <p:spPr>
          <a:xfrm>
            <a:off x="2541045" y="5255037"/>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5" name="文字方塊 33"/>
              <p:cNvSpPr txBox="1"/>
              <p:nvPr/>
            </p:nvSpPr>
            <p:spPr>
              <a:xfrm>
                <a:off x="2801551" y="5254461"/>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5" name="文字方塊 33"/>
              <p:cNvSpPr txBox="1">
                <a:spLocks noRot="1" noChangeAspect="1" noMove="1" noResize="1" noEditPoints="1" noAdjustHandles="1" noChangeArrowheads="1" noChangeShapeType="1" noTextEdit="1"/>
              </p:cNvSpPr>
              <p:nvPr/>
            </p:nvSpPr>
            <p:spPr>
              <a:xfrm>
                <a:off x="2801551" y="5254461"/>
                <a:ext cx="458899"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字方塊 36"/>
              <p:cNvSpPr txBox="1"/>
              <p:nvPr/>
            </p:nvSpPr>
            <p:spPr>
              <a:xfrm>
                <a:off x="895170" y="4753440"/>
                <a:ext cx="1903213" cy="369332"/>
              </a:xfrm>
              <a:prstGeom prst="rect">
                <a:avLst/>
              </a:prstGeom>
            </p:spPr>
            <p:style>
              <a:lnRef idx="0">
                <a:schemeClr val="accent2"/>
              </a:lnRef>
              <a:fillRef idx="3">
                <a:schemeClr val="accent2"/>
              </a:fillRef>
              <a:effectRef idx="3">
                <a:schemeClr val="accent2"/>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zh-TW" altLang="en-US" sz="2400" b="0" i="1" smtClean="0">
                              <a:latin typeface="Cambria Math" panose="02040503050406030204" pitchFamily="18" charset="0"/>
                            </a:rPr>
                            <m:t>𝜃</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e>
                      </m:d>
                    </m:oMath>
                  </m:oMathPara>
                </a14:m>
                <a:endParaRPr lang="zh-TW" altLang="en-US" sz="2400" dirty="0"/>
              </a:p>
            </p:txBody>
          </p:sp>
        </mc:Choice>
        <mc:Fallback xmlns="">
          <p:sp>
            <p:nvSpPr>
              <p:cNvPr id="38" name="文字方塊 36"/>
              <p:cNvSpPr txBox="1">
                <a:spLocks noRot="1" noChangeAspect="1" noMove="1" noResize="1" noEditPoints="1" noAdjustHandles="1" noChangeArrowheads="1" noChangeShapeType="1" noTextEdit="1"/>
              </p:cNvSpPr>
              <p:nvPr/>
            </p:nvSpPr>
            <p:spPr>
              <a:xfrm>
                <a:off x="895170" y="4753440"/>
                <a:ext cx="1903213" cy="369332"/>
              </a:xfrm>
              <a:prstGeom prst="rect">
                <a:avLst/>
              </a:prstGeom>
              <a:blipFill>
                <a:blip r:embed="rId11"/>
                <a:stretch>
                  <a:fillRect/>
                </a:stretch>
              </a:blipFill>
            </p:spPr>
            <p:txBody>
              <a:bodyPr/>
              <a:lstStyle/>
              <a:p>
                <a:r>
                  <a:rPr lang="en-US">
                    <a:noFill/>
                  </a:rPr>
                  <a:t> </a:t>
                </a:r>
              </a:p>
            </p:txBody>
          </p:sp>
        </mc:Fallback>
      </mc:AlternateContent>
      <p:cxnSp>
        <p:nvCxnSpPr>
          <p:cNvPr id="39" name="直線單箭頭接點 37"/>
          <p:cNvCxnSpPr/>
          <p:nvPr/>
        </p:nvCxnSpPr>
        <p:spPr>
          <a:xfrm flipV="1">
            <a:off x="2660718" y="4994113"/>
            <a:ext cx="389681" cy="3233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橢圓 38"/>
          <p:cNvSpPr/>
          <p:nvPr/>
        </p:nvSpPr>
        <p:spPr>
          <a:xfrm>
            <a:off x="3036005" y="4811062"/>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2" name="文字方塊 40"/>
              <p:cNvSpPr txBox="1"/>
              <p:nvPr/>
            </p:nvSpPr>
            <p:spPr>
              <a:xfrm>
                <a:off x="3546022" y="4917196"/>
                <a:ext cx="1916422" cy="369332"/>
              </a:xfrm>
              <a:prstGeom prst="rect">
                <a:avLst/>
              </a:prstGeom>
            </p:spPr>
            <p:style>
              <a:lnRef idx="0">
                <a:schemeClr val="accent2"/>
              </a:lnRef>
              <a:fillRef idx="3">
                <a:schemeClr val="accent2"/>
              </a:fillRef>
              <a:effectRef idx="3">
                <a:schemeClr val="accent2"/>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zh-TW" altLang="en-US" sz="2400" b="0" i="1" smtClean="0">
                              <a:latin typeface="Cambria Math" panose="02040503050406030204" pitchFamily="18" charset="0"/>
                            </a:rPr>
                            <m:t>𝜃</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2</m:t>
                              </m:r>
                            </m:sup>
                          </m:sSup>
                        </m:e>
                      </m:d>
                    </m:oMath>
                  </m:oMathPara>
                </a14:m>
                <a:endParaRPr lang="zh-TW" altLang="en-US" sz="2400" dirty="0"/>
              </a:p>
            </p:txBody>
          </p:sp>
        </mc:Choice>
        <mc:Fallback xmlns="">
          <p:sp>
            <p:nvSpPr>
              <p:cNvPr id="42" name="文字方塊 40"/>
              <p:cNvSpPr txBox="1">
                <a:spLocks noRot="1" noChangeAspect="1" noMove="1" noResize="1" noEditPoints="1" noAdjustHandles="1" noChangeArrowheads="1" noChangeShapeType="1" noTextEdit="1"/>
              </p:cNvSpPr>
              <p:nvPr/>
            </p:nvSpPr>
            <p:spPr>
              <a:xfrm>
                <a:off x="3546022" y="4917196"/>
                <a:ext cx="1916422"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字方塊 41"/>
              <p:cNvSpPr txBox="1"/>
              <p:nvPr/>
            </p:nvSpPr>
            <p:spPr>
              <a:xfrm>
                <a:off x="2870148" y="4271159"/>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43" name="文字方塊 41"/>
              <p:cNvSpPr txBox="1">
                <a:spLocks noRot="1" noChangeAspect="1" noMove="1" noResize="1" noEditPoints="1" noAdjustHandles="1" noChangeArrowheads="1" noChangeShapeType="1" noTextEdit="1"/>
              </p:cNvSpPr>
              <p:nvPr/>
            </p:nvSpPr>
            <p:spPr>
              <a:xfrm>
                <a:off x="2870148" y="4271159"/>
                <a:ext cx="458899" cy="461665"/>
              </a:xfrm>
              <a:prstGeom prst="rect">
                <a:avLst/>
              </a:prstGeom>
              <a:blipFill>
                <a:blip r:embed="rId13"/>
                <a:stretch>
                  <a:fillRect/>
                </a:stretch>
              </a:blipFill>
            </p:spPr>
            <p:txBody>
              <a:bodyPr/>
              <a:lstStyle/>
              <a:p>
                <a:r>
                  <a:rPr lang="en-US">
                    <a:noFill/>
                  </a:rPr>
                  <a:t> </a:t>
                </a:r>
              </a:p>
            </p:txBody>
          </p:sp>
        </mc:Fallback>
      </mc:AlternateContent>
      <p:cxnSp>
        <p:nvCxnSpPr>
          <p:cNvPr id="44" name="直線單箭頭接點 42"/>
          <p:cNvCxnSpPr/>
          <p:nvPr/>
        </p:nvCxnSpPr>
        <p:spPr>
          <a:xfrm flipV="1">
            <a:off x="3240381" y="4811062"/>
            <a:ext cx="526048" cy="614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12"/>
          <p:cNvSpPr/>
          <p:nvPr/>
        </p:nvSpPr>
        <p:spPr>
          <a:xfrm>
            <a:off x="1572816" y="2641619"/>
            <a:ext cx="4669692" cy="4957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000" dirty="0"/>
              <a:t>Eventually, we would reach a minimum …..</a:t>
            </a:r>
            <a:endParaRPr lang="zh-TW" altLang="en-US" sz="2000" dirty="0"/>
          </a:p>
        </p:txBody>
      </p:sp>
      <mc:AlternateContent xmlns:mc="http://schemas.openxmlformats.org/markup-compatibility/2006" xmlns:a14="http://schemas.microsoft.com/office/drawing/2010/main">
        <mc:Choice Requires="a14">
          <p:sp>
            <p:nvSpPr>
              <p:cNvPr id="47" name="文字方塊 44"/>
              <p:cNvSpPr txBox="1"/>
              <p:nvPr/>
            </p:nvSpPr>
            <p:spPr>
              <a:xfrm>
                <a:off x="6981720" y="3083164"/>
                <a:ext cx="2463590" cy="707886"/>
              </a:xfrm>
              <a:prstGeom prst="rect">
                <a:avLst/>
              </a:prstGeom>
              <a:noFill/>
            </p:spPr>
            <p:txBody>
              <a:bodyPr wrap="square" rtlCol="0">
                <a:spAutoFit/>
              </a:bodyPr>
              <a:lstStyle/>
              <a:p>
                <a:r>
                  <a:rPr lang="en-US" altLang="zh-TW" sz="2000" dirty="0"/>
                  <a:t>1. Randomly pick a starting point </a:t>
                </a:r>
                <a14:m>
                  <m:oMath xmlns:m="http://schemas.openxmlformats.org/officeDocument/2006/math">
                    <m:sSup>
                      <m:sSupPr>
                        <m:ctrlPr>
                          <a:rPr lang="en-US" altLang="zh-TW" sz="2000" i="1" smtClean="0">
                            <a:latin typeface="Cambria Math" panose="02040503050406030204" pitchFamily="18" charset="0"/>
                          </a:rPr>
                        </m:ctrlPr>
                      </m:sSupPr>
                      <m:e>
                        <m:r>
                          <a:rPr lang="zh-TW" altLang="en-US" sz="2000" i="1" smtClean="0">
                            <a:latin typeface="Cambria Math" panose="02040503050406030204" pitchFamily="18" charset="0"/>
                          </a:rPr>
                          <m:t>𝜃</m:t>
                        </m:r>
                      </m:e>
                      <m:sup>
                        <m:r>
                          <a:rPr lang="en-US" altLang="zh-TW" sz="2000" b="0" i="1" smtClean="0">
                            <a:latin typeface="Cambria Math" panose="02040503050406030204" pitchFamily="18" charset="0"/>
                          </a:rPr>
                          <m:t>0</m:t>
                        </m:r>
                      </m:sup>
                    </m:sSup>
                  </m:oMath>
                </a14:m>
                <a:endParaRPr lang="zh-TW" altLang="en-US" sz="2000" dirty="0"/>
              </a:p>
            </p:txBody>
          </p:sp>
        </mc:Choice>
        <mc:Fallback xmlns="">
          <p:sp>
            <p:nvSpPr>
              <p:cNvPr id="47" name="文字方塊 44"/>
              <p:cNvSpPr txBox="1">
                <a:spLocks noRot="1" noChangeAspect="1" noMove="1" noResize="1" noEditPoints="1" noAdjustHandles="1" noChangeArrowheads="1" noChangeShapeType="1" noTextEdit="1"/>
              </p:cNvSpPr>
              <p:nvPr/>
            </p:nvSpPr>
            <p:spPr>
              <a:xfrm>
                <a:off x="6981720" y="3083164"/>
                <a:ext cx="2463590" cy="707886"/>
              </a:xfrm>
              <a:prstGeom prst="rect">
                <a:avLst/>
              </a:prstGeom>
              <a:blipFill>
                <a:blip r:embed="rId16"/>
                <a:stretch>
                  <a:fillRect l="-2475" t="-5172" b="-14655"/>
                </a:stretch>
              </a:blipFill>
            </p:spPr>
            <p:txBody>
              <a:bodyPr/>
              <a:lstStyle/>
              <a:p>
                <a:r>
                  <a:rPr lang="en-US">
                    <a:noFill/>
                  </a:rPr>
                  <a:t> </a:t>
                </a:r>
              </a:p>
            </p:txBody>
          </p:sp>
        </mc:Fallback>
      </mc:AlternateContent>
      <p:sp>
        <p:nvSpPr>
          <p:cNvPr id="48" name="文字方塊 44"/>
          <p:cNvSpPr txBox="1"/>
          <p:nvPr/>
        </p:nvSpPr>
        <p:spPr>
          <a:xfrm>
            <a:off x="7056641" y="6110897"/>
            <a:ext cx="2739355" cy="400110"/>
          </a:xfrm>
          <a:prstGeom prst="rect">
            <a:avLst/>
          </a:prstGeom>
          <a:noFill/>
        </p:spPr>
        <p:txBody>
          <a:bodyPr wrap="square" rtlCol="0">
            <a:spAutoFit/>
          </a:bodyPr>
          <a:lstStyle/>
          <a:p>
            <a:r>
              <a:rPr lang="en-US" altLang="zh-TW" sz="2000" dirty="0"/>
              <a:t>4. Go to step 2, repeat</a:t>
            </a:r>
            <a:endParaRPr lang="zh-TW" altLang="en-US" sz="2000" dirty="0"/>
          </a:p>
        </p:txBody>
      </p:sp>
      <p:sp>
        <p:nvSpPr>
          <p:cNvPr id="49" name="Rectangle 48"/>
          <p:cNvSpPr/>
          <p:nvPr/>
        </p:nvSpPr>
        <p:spPr>
          <a:xfrm>
            <a:off x="6901408" y="3083164"/>
            <a:ext cx="2823621" cy="35037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9259399-69D1-458C-9A1E-63AC716058C1}"/>
              </a:ext>
            </a:extLst>
          </p:cNvPr>
          <p:cNvSpPr txBox="1"/>
          <p:nvPr/>
        </p:nvSpPr>
        <p:spPr>
          <a:xfrm>
            <a:off x="3590523" y="7526179"/>
            <a:ext cx="4176463"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51085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40" grpId="0" animBg="1"/>
      <p:bldP spid="42" grpId="0" animBg="1"/>
      <p:bldP spid="43" grpId="0" animBg="1"/>
      <p:bldP spid="4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p:sp>
        <p:nvSpPr>
          <p:cNvPr id="3" name="Content Placeholder 2"/>
          <p:cNvSpPr>
            <a:spLocks noGrp="1"/>
          </p:cNvSpPr>
          <p:nvPr>
            <p:ph idx="1"/>
          </p:nvPr>
        </p:nvSpPr>
        <p:spPr/>
        <p:txBody>
          <a:bodyPr/>
          <a:lstStyle/>
          <a:p>
            <a:r>
              <a:rPr lang="en-US" sz="2200" dirty="0"/>
              <a:t>Gradient descent algorithm stops when a local minimum of the loss surface is reached</a:t>
            </a:r>
          </a:p>
          <a:p>
            <a:pPr lvl="1"/>
            <a:r>
              <a:rPr lang="en-US" sz="2000" dirty="0"/>
              <a:t>GD does not guarantee reaching a global minimum</a:t>
            </a:r>
          </a:p>
          <a:p>
            <a:pPr lvl="1"/>
            <a:r>
              <a:rPr lang="en-US" sz="2000" dirty="0"/>
              <a:t>However, empirical evidence suggests that GD works well for NNs</a:t>
            </a:r>
          </a:p>
          <a:p>
            <a:endParaRPr lang="en-US" dirty="0"/>
          </a:p>
        </p:txBody>
      </p:sp>
      <p:grpSp>
        <p:nvGrpSpPr>
          <p:cNvPr id="8" name="Group 7"/>
          <p:cNvGrpSpPr/>
          <p:nvPr/>
        </p:nvGrpSpPr>
        <p:grpSpPr>
          <a:xfrm>
            <a:off x="171384" y="4129807"/>
            <a:ext cx="4857816" cy="2996753"/>
            <a:chOff x="1684483" y="3814192"/>
            <a:chExt cx="6873109" cy="3767169"/>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60848" y="3814192"/>
              <a:ext cx="6696744" cy="375860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684483" y="4060750"/>
                  <a:ext cx="862134" cy="504099"/>
                </a:xfrm>
                <a:prstGeom prst="rect">
                  <a:avLst/>
                </a:prstGeom>
                <a:solidFill>
                  <a:schemeClr val="bg1"/>
                </a:solidFill>
              </p:spPr>
              <p:txBody>
                <a:bodyPr wrap="square" rtlCol="0">
                  <a:spAutoFit/>
                </a:bodyPr>
                <a:lstStyle/>
                <a:p>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1684483" y="4060750"/>
                  <a:ext cx="862134" cy="5040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911702" y="7180354"/>
                  <a:ext cx="289657" cy="40100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panose="02040503050406030204" pitchFamily="18" charset="0"/>
                          </a:rPr>
                          <m:t>𝜃</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911702" y="7180354"/>
                  <a:ext cx="289657" cy="401007"/>
                </a:xfrm>
                <a:prstGeom prst="rect">
                  <a:avLst/>
                </a:prstGeom>
                <a:blipFill>
                  <a:blip r:embed="rId5"/>
                  <a:stretch>
                    <a:fillRect r="-58824" b="-17308"/>
                  </a:stretch>
                </a:blipFill>
              </p:spPr>
              <p:txBody>
                <a:bodyPr/>
                <a:lstStyle/>
                <a:p>
                  <a:r>
                    <a:rPr lang="en-US">
                      <a:noFill/>
                    </a:rPr>
                    <a:t> </a:t>
                  </a:r>
                </a:p>
              </p:txBody>
            </p:sp>
          </mc:Fallback>
        </mc:AlternateContent>
      </p:grpSp>
      <p:pic>
        <p:nvPicPr>
          <p:cNvPr id="9" name="Picture 8"/>
          <p:cNvPicPr>
            <a:picLocks noChangeAspect="1"/>
          </p:cNvPicPr>
          <p:nvPr/>
        </p:nvPicPr>
        <p:blipFill>
          <a:blip r:embed="rId6"/>
          <a:stretch>
            <a:fillRect/>
          </a:stretch>
        </p:blipFill>
        <p:spPr>
          <a:xfrm>
            <a:off x="5289135" y="3697759"/>
            <a:ext cx="4636609" cy="3428801"/>
          </a:xfrm>
          <a:prstGeom prst="rect">
            <a:avLst/>
          </a:prstGeom>
        </p:spPr>
      </p:pic>
      <p:sp>
        <p:nvSpPr>
          <p:cNvPr id="10" name="TextBox 9"/>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7"/>
              </a:rPr>
              <a:t>https://blog.paperspace.com/intro-to-optimization-in-deep-learning-gradient-descent/</a:t>
            </a:r>
            <a:endParaRPr lang="en-US" sz="1000" dirty="0"/>
          </a:p>
        </p:txBody>
      </p:sp>
    </p:spTree>
    <p:extLst>
      <p:ext uri="{BB962C8B-B14F-4D97-AF65-F5344CB8AC3E}">
        <p14:creationId xmlns:p14="http://schemas.microsoft.com/office/powerpoint/2010/main" val="3250376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84265" cy="1939413"/>
              </a:xfrm>
            </p:spPr>
            <p:txBody>
              <a:bodyPr/>
              <a:lstStyle/>
              <a:p>
                <a:r>
                  <a:rPr lang="en-US" dirty="0"/>
                  <a:t>For most tasks, the loss surface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smtClean="0">
                            <a:latin typeface="Cambria Math" panose="02040503050406030204" pitchFamily="18" charset="0"/>
                          </a:rPr>
                          <m:t>𝜃</m:t>
                        </m:r>
                      </m:e>
                    </m:d>
                  </m:oMath>
                </a14:m>
                <a:r>
                  <a:rPr lang="en-US" dirty="0"/>
                  <a:t> is highly complex (and non-convex)</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84265" cy="1939413"/>
              </a:xfrm>
              <a:blipFill>
                <a:blip r:embed="rId3"/>
                <a:stretch>
                  <a:fillRect l="-826" t="-2516"/>
                </a:stretch>
              </a:blipFill>
            </p:spPr>
            <p:txBody>
              <a:bodyPr/>
              <a:lstStyle/>
              <a:p>
                <a:r>
                  <a:rPr lang="en-US">
                    <a:noFill/>
                  </a:rPr>
                  <a:t> </a:t>
                </a:r>
              </a:p>
            </p:txBody>
          </p:sp>
        </mc:Fallback>
      </mc:AlternateContent>
      <p:grpSp>
        <p:nvGrpSpPr>
          <p:cNvPr id="4" name="群組 3"/>
          <p:cNvGrpSpPr>
            <a:grpSpLocks noChangeAspect="1"/>
          </p:cNvGrpSpPr>
          <p:nvPr/>
        </p:nvGrpSpPr>
        <p:grpSpPr>
          <a:xfrm>
            <a:off x="5317232" y="2878088"/>
            <a:ext cx="4562402" cy="3762574"/>
            <a:chOff x="2297793" y="1985961"/>
            <a:chExt cx="5260923" cy="4338638"/>
          </a:xfrm>
        </p:grpSpPr>
        <p:pic>
          <p:nvPicPr>
            <p:cNvPr id="5" name="圖片 4"/>
            <p:cNvPicPr>
              <a:picLocks noChangeAspect="1"/>
            </p:cNvPicPr>
            <p:nvPr/>
          </p:nvPicPr>
          <p:blipFill>
            <a:blip r:embed="rId4"/>
            <a:stretch>
              <a:fillRect/>
            </a:stretch>
          </p:blipFill>
          <p:spPr>
            <a:xfrm>
              <a:off x="2297793" y="1985961"/>
              <a:ext cx="5260923" cy="4338638"/>
            </a:xfrm>
            <a:prstGeom prst="rect">
              <a:avLst/>
            </a:prstGeom>
          </p:spPr>
        </p:pic>
        <mc:AlternateContent xmlns:mc="http://schemas.openxmlformats.org/markup-compatibility/2006" xmlns:a14="http://schemas.microsoft.com/office/drawing/2010/main">
          <mc:Choice Requires="a14">
            <p:sp>
              <p:nvSpPr>
                <p:cNvPr id="6" name="文字方塊 5"/>
                <p:cNvSpPr txBox="1"/>
                <p:nvPr/>
              </p:nvSpPr>
              <p:spPr>
                <a:xfrm>
                  <a:off x="2805890" y="2318092"/>
                  <a:ext cx="351423" cy="496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ea typeface="Cambria Math" panose="02040503050406030204" pitchFamily="18" charset="0"/>
                          </a:rPr>
                          <m:t>ℒ</m:t>
                        </m:r>
                      </m:oMath>
                    </m:oMathPara>
                  </a14:m>
                  <a:endParaRPr lang="zh-TW" altLang="en-US" sz="28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2805890" y="2318092"/>
                  <a:ext cx="351423" cy="49685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3427448" y="5437129"/>
                  <a:ext cx="49321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1</m:t>
                            </m:r>
                          </m:sub>
                        </m:sSub>
                      </m:oMath>
                    </m:oMathPara>
                  </a14:m>
                  <a:endParaRPr lang="zh-TW" altLang="en-US" sz="28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3427448" y="5437129"/>
                  <a:ext cx="493212" cy="430887"/>
                </a:xfrm>
                <a:prstGeom prst="rect">
                  <a:avLst/>
                </a:prstGeom>
                <a:blipFill rotWithShape="0">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6309167" y="5396258"/>
                  <a:ext cx="50148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2</m:t>
                            </m:r>
                          </m:sub>
                        </m:sSub>
                      </m:oMath>
                    </m:oMathPara>
                  </a14:m>
                  <a:endParaRPr lang="zh-TW" altLang="en-US" sz="28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6309167" y="5396258"/>
                  <a:ext cx="501484" cy="430887"/>
                </a:xfrm>
                <a:prstGeom prst="rect">
                  <a:avLst/>
                </a:prstGeom>
                <a:blipFill rotWithShape="0">
                  <a:blip r:embed="rId7"/>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9" name="Content Placeholder 2"/>
              <p:cNvSpPr txBox="1">
                <a:spLocks/>
              </p:cNvSpPr>
              <p:nvPr/>
            </p:nvSpPr>
            <p:spPr>
              <a:xfrm>
                <a:off x="300154" y="2909863"/>
                <a:ext cx="4940597" cy="4616315"/>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Random initialization in NNs results in different initial parameters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endParaRPr lang="en-US" dirty="0"/>
              </a:p>
              <a:p>
                <a:pPr lvl="1"/>
                <a:r>
                  <a:rPr lang="en-US" dirty="0"/>
                  <a:t>Gradient descent may reach different minima at every run</a:t>
                </a:r>
              </a:p>
              <a:p>
                <a:pPr lvl="1"/>
                <a:r>
                  <a:rPr lang="en-US" dirty="0"/>
                  <a:t>Therefore, NN will produce different predicted outputs </a:t>
                </a:r>
              </a:p>
              <a:p>
                <a:r>
                  <a:rPr lang="en-US" dirty="0"/>
                  <a:t>Currently, we don’t have an algorithm that guarantees reaching a global minimum for an arbitrary loss function</a:t>
                </a:r>
              </a:p>
              <a:p>
                <a:pPr lvl="1"/>
                <a:endParaRPr lang="en-US"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300154" y="2909863"/>
                <a:ext cx="4940597" cy="4616315"/>
              </a:xfrm>
              <a:prstGeom prst="rect">
                <a:avLst/>
              </a:prstGeom>
              <a:blipFill>
                <a:blip r:embed="rId8"/>
                <a:stretch>
                  <a:fillRect l="-1603" t="-105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A266884-562C-4133-A035-68A38AE7DE9A}"/>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482681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a:t>
            </a:r>
          </a:p>
        </p:txBody>
      </p:sp>
      <p:sp>
        <p:nvSpPr>
          <p:cNvPr id="3" name="Content Placeholder 2"/>
          <p:cNvSpPr>
            <a:spLocks noGrp="1"/>
          </p:cNvSpPr>
          <p:nvPr>
            <p:ph idx="1"/>
          </p:nvPr>
        </p:nvSpPr>
        <p:spPr/>
        <p:txBody>
          <a:bodyPr/>
          <a:lstStyle/>
          <a:p>
            <a:r>
              <a:rPr lang="en-US" dirty="0"/>
              <a:t>How to calculate the gradients of the loss function in NNs?</a:t>
            </a:r>
          </a:p>
          <a:p>
            <a:r>
              <a:rPr lang="en-US" dirty="0"/>
              <a:t>There are two ways:</a:t>
            </a:r>
          </a:p>
          <a:p>
            <a:pPr marL="914362" lvl="1" indent="-457200">
              <a:buFont typeface="+mj-lt"/>
              <a:buAutoNum type="arabicPeriod"/>
            </a:pPr>
            <a:r>
              <a:rPr lang="en-US" dirty="0"/>
              <a:t>Numerical gradient: slow, approximate, but easy way</a:t>
            </a:r>
          </a:p>
          <a:p>
            <a:pPr marL="914362" lvl="1" indent="-457200">
              <a:buFont typeface="+mj-lt"/>
              <a:buAutoNum type="arabicPeriod"/>
            </a:pPr>
            <a:r>
              <a:rPr lang="en-US" dirty="0"/>
              <a:t>Analytic gradient: requires calculus, fast, but more error-prone way</a:t>
            </a:r>
          </a:p>
          <a:p>
            <a:r>
              <a:rPr lang="en-US" dirty="0"/>
              <a:t>In practice the analytic gradient is used</a:t>
            </a:r>
          </a:p>
          <a:p>
            <a:pPr lvl="1"/>
            <a:r>
              <a:rPr lang="en-US" dirty="0"/>
              <a:t>Analytical differentiation for gradient computation is available in almost all deep learning libraries</a:t>
            </a:r>
          </a:p>
        </p:txBody>
      </p:sp>
    </p:spTree>
    <p:extLst>
      <p:ext uri="{BB962C8B-B14F-4D97-AF65-F5344CB8AC3E}">
        <p14:creationId xmlns:p14="http://schemas.microsoft.com/office/powerpoint/2010/main" val="9033545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Mini-batch Gradient Descent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649071" cy="5611821"/>
              </a:xfrm>
            </p:spPr>
            <p:txBody>
              <a:bodyPr>
                <a:normAutofit/>
              </a:bodyPr>
              <a:lstStyle/>
              <a:p>
                <a:r>
                  <a:rPr lang="en-US" dirty="0"/>
                  <a:t>It is wasteful to compute the loss over the entire set to perform a single parameter update for large datasets</a:t>
                </a:r>
              </a:p>
              <a:p>
                <a:pPr lvl="1"/>
                <a:r>
                  <a:rPr lang="en-US" dirty="0"/>
                  <a:t>E.g., ImageNet has 14M images</a:t>
                </a:r>
              </a:p>
              <a:p>
                <a:pPr lvl="1"/>
                <a:r>
                  <a:rPr lang="en-US" dirty="0"/>
                  <a:t>GD (a.k.a. vanilla GD) is replaced with mini-batch GD</a:t>
                </a:r>
              </a:p>
              <a:p>
                <a:r>
                  <a:rPr lang="en-US" b="1" i="1" dirty="0">
                    <a:solidFill>
                      <a:srgbClr val="0070C0"/>
                    </a:solidFill>
                  </a:rPr>
                  <a:t>Mini-batch gradient descent</a:t>
                </a:r>
              </a:p>
              <a:p>
                <a:pPr lvl="1"/>
                <a:r>
                  <a:rPr lang="en-US" altLang="zh-TW" dirty="0"/>
                  <a:t>Approach:</a:t>
                </a:r>
              </a:p>
              <a:p>
                <a:pPr lvl="2"/>
                <a:r>
                  <a:rPr lang="en-US" altLang="zh-TW" dirty="0"/>
                  <a:t>Compute the loss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r>
                  <a:rPr lang="en-US" altLang="zh-TW" dirty="0"/>
                  <a:t>on a batch of images, update the parameters </a:t>
                </a:r>
                <a14:m>
                  <m:oMath xmlns:m="http://schemas.openxmlformats.org/officeDocument/2006/math">
                    <m:r>
                      <a:rPr lang="zh-TW" altLang="en-US" i="1">
                        <a:latin typeface="Cambria Math" panose="02040503050406030204" pitchFamily="18" charset="0"/>
                      </a:rPr>
                      <m:t>𝜃</m:t>
                    </m:r>
                  </m:oMath>
                </a14:m>
                <a:r>
                  <a:rPr lang="en-US" altLang="zh-TW" dirty="0"/>
                  <a:t>, and repeat until all images are used</a:t>
                </a:r>
              </a:p>
              <a:p>
                <a:pPr lvl="2"/>
                <a:r>
                  <a:rPr lang="en-US" altLang="zh-TW" dirty="0"/>
                  <a:t>At the next epoch, shuffle the training data, and repeat above process</a:t>
                </a:r>
              </a:p>
              <a:p>
                <a:pPr lvl="1"/>
                <a:r>
                  <a:rPr lang="en-US" altLang="zh-TW" dirty="0"/>
                  <a:t>Mini-batch GD results in much faster training</a:t>
                </a:r>
              </a:p>
              <a:p>
                <a:pPr lvl="1"/>
                <a:r>
                  <a:rPr lang="en-US" altLang="zh-TW" dirty="0"/>
                  <a:t>Typical batch size: 32 to 256 images</a:t>
                </a:r>
              </a:p>
              <a:p>
                <a:pPr lvl="1"/>
                <a:r>
                  <a:rPr lang="en-US" altLang="zh-TW" dirty="0"/>
                  <a:t>It works because the examples in the training data are correlated</a:t>
                </a:r>
              </a:p>
              <a:p>
                <a:pPr lvl="2"/>
                <a:r>
                  <a:rPr lang="en-US" altLang="zh-TW" dirty="0"/>
                  <a:t>I.e., the gradient from a mini-batch is a good approximation of the gradient of the entire training set</a:t>
                </a:r>
              </a:p>
              <a:p>
                <a:endParaRPr lang="zh-TW" altLang="en-US" baseline="30000" dirty="0"/>
              </a:p>
              <a:p>
                <a:endParaRPr lang="zh-TW"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649071" cy="5611821"/>
              </a:xfrm>
              <a:blipFill>
                <a:blip r:embed="rId3"/>
                <a:stretch>
                  <a:fillRect l="-821" t="-869"/>
                </a:stretch>
              </a:blipFill>
            </p:spPr>
            <p:txBody>
              <a:bodyPr/>
              <a:lstStyle/>
              <a:p>
                <a:r>
                  <a:rPr lang="en-US">
                    <a:noFill/>
                  </a:rPr>
                  <a:t> </a:t>
                </a:r>
              </a:p>
            </p:txBody>
          </p:sp>
        </mc:Fallback>
      </mc:AlternateContent>
    </p:spTree>
    <p:extLst>
      <p:ext uri="{BB962C8B-B14F-4D97-AF65-F5344CB8AC3E}">
        <p14:creationId xmlns:p14="http://schemas.microsoft.com/office/powerpoint/2010/main" val="369381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3" name="Content Placeholder 2"/>
          <p:cNvSpPr>
            <a:spLocks noGrp="1"/>
          </p:cNvSpPr>
          <p:nvPr>
            <p:ph idx="1"/>
          </p:nvPr>
        </p:nvSpPr>
        <p:spPr/>
        <p:txBody>
          <a:bodyPr>
            <a:normAutofit/>
          </a:bodyPr>
          <a:lstStyle/>
          <a:p>
            <a:r>
              <a:rPr lang="en-US" b="1" i="1" dirty="0">
                <a:solidFill>
                  <a:srgbClr val="0070C0"/>
                </a:solidFill>
              </a:rPr>
              <a:t>Supervised learning </a:t>
            </a:r>
            <a:r>
              <a:rPr lang="en-US" dirty="0"/>
              <a:t>categories and techniques</a:t>
            </a:r>
          </a:p>
          <a:p>
            <a:pPr lvl="1"/>
            <a:r>
              <a:rPr lang="en-US" b="1" dirty="0"/>
              <a:t>Numerical classifier functions	</a:t>
            </a:r>
          </a:p>
          <a:p>
            <a:pPr lvl="2"/>
            <a:r>
              <a:rPr lang="en-US" dirty="0"/>
              <a:t>Linear classifier, perceptron, logistic regression, support vector machines (SVM), neural networks </a:t>
            </a:r>
          </a:p>
          <a:p>
            <a:pPr lvl="1"/>
            <a:r>
              <a:rPr lang="en-US" b="1" dirty="0"/>
              <a:t>Parametric (probabilistic) functions </a:t>
            </a:r>
          </a:p>
          <a:p>
            <a:pPr lvl="2"/>
            <a:r>
              <a:rPr lang="en-US" dirty="0"/>
              <a:t>Naïve Bayes, Gaussian discriminant analysis (GDA), hidden Markov models (HMM), probabilistic graphical models 	</a:t>
            </a:r>
          </a:p>
          <a:p>
            <a:pPr lvl="1"/>
            <a:r>
              <a:rPr lang="en-US" b="1" dirty="0"/>
              <a:t>Non-parametric (instance-based) functions</a:t>
            </a:r>
          </a:p>
          <a:p>
            <a:pPr lvl="2"/>
            <a:r>
              <a:rPr lang="en-US" i="1" dirty="0"/>
              <a:t>k</a:t>
            </a:r>
            <a:r>
              <a:rPr lang="en-US" dirty="0"/>
              <a:t>-nearest neighbors, kernel regression, kernel density estimation, local regression</a:t>
            </a:r>
          </a:p>
          <a:p>
            <a:pPr lvl="1"/>
            <a:r>
              <a:rPr lang="en-US" b="1" dirty="0"/>
              <a:t>Symbolic functions</a:t>
            </a:r>
          </a:p>
          <a:p>
            <a:pPr lvl="2"/>
            <a:r>
              <a:rPr lang="en-US" dirty="0"/>
              <a:t>Decision trees, classification and regression trees (CART)	</a:t>
            </a:r>
          </a:p>
          <a:p>
            <a:pPr lvl="1"/>
            <a:r>
              <a:rPr lang="en-US" b="1" dirty="0"/>
              <a:t>Aggregation (ensemble) learning</a:t>
            </a:r>
          </a:p>
          <a:p>
            <a:pPr lvl="2"/>
            <a:r>
              <a:rPr lang="en-US" dirty="0"/>
              <a:t>Bagging, boosting (</a:t>
            </a:r>
            <a:r>
              <a:rPr lang="en-US" dirty="0" err="1"/>
              <a:t>Adaboost</a:t>
            </a:r>
            <a:r>
              <a:rPr lang="en-US" dirty="0"/>
              <a:t>), random forest 	</a:t>
            </a:r>
          </a:p>
          <a:p>
            <a:endParaRPr lang="en-US" dirty="0"/>
          </a:p>
        </p:txBody>
      </p:sp>
      <p:sp>
        <p:nvSpPr>
          <p:cNvPr id="4" name="TextBox 3"/>
          <p:cNvSpPr txBox="1"/>
          <p:nvPr/>
        </p:nvSpPr>
        <p:spPr>
          <a:xfrm>
            <a:off x="1716832" y="7526179"/>
            <a:ext cx="6912768" cy="246221"/>
          </a:xfrm>
          <a:prstGeom prst="rect">
            <a:avLst/>
          </a:prstGeom>
          <a:noFill/>
        </p:spPr>
        <p:txBody>
          <a:bodyPr wrap="square" rtlCol="0">
            <a:spAutoFit/>
          </a:bodyPr>
          <a:lstStyle/>
          <a:p>
            <a:pPr algn="ctr"/>
            <a:r>
              <a:rPr lang="en-US" sz="1000" dirty="0"/>
              <a:t>Slide credit: Y-Fan Chang – An Overview of Machine Learning</a:t>
            </a:r>
          </a:p>
        </p:txBody>
      </p:sp>
    </p:spTree>
    <p:extLst>
      <p:ext uri="{BB962C8B-B14F-4D97-AF65-F5344CB8AC3E}">
        <p14:creationId xmlns:p14="http://schemas.microsoft.com/office/powerpoint/2010/main" val="2762715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Stochastic Gradient Descent</a:t>
            </a:r>
          </a:p>
        </p:txBody>
      </p:sp>
      <p:sp>
        <p:nvSpPr>
          <p:cNvPr id="3" name="Content Placeholder 2"/>
          <p:cNvSpPr>
            <a:spLocks noGrp="1"/>
          </p:cNvSpPr>
          <p:nvPr>
            <p:ph idx="1"/>
          </p:nvPr>
        </p:nvSpPr>
        <p:spPr/>
        <p:txBody>
          <a:bodyPr/>
          <a:lstStyle/>
          <a:p>
            <a:r>
              <a:rPr lang="en-US" b="1" i="1" dirty="0">
                <a:solidFill>
                  <a:srgbClr val="0070C0"/>
                </a:solidFill>
              </a:rPr>
              <a:t>Stochastic gradient descent</a:t>
            </a:r>
          </a:p>
          <a:p>
            <a:pPr lvl="1"/>
            <a:r>
              <a:rPr lang="en-US" dirty="0"/>
              <a:t>SGD uses mini-batches that consist of a single input example</a:t>
            </a:r>
          </a:p>
          <a:p>
            <a:pPr lvl="2"/>
            <a:r>
              <a:rPr lang="en-US" dirty="0"/>
              <a:t>E.g., one image mini-batch</a:t>
            </a:r>
          </a:p>
          <a:p>
            <a:pPr lvl="1"/>
            <a:r>
              <a:rPr lang="en-US" dirty="0"/>
              <a:t>Although this method is very fast, it may cause significant fluctuations in the loss function</a:t>
            </a:r>
          </a:p>
          <a:p>
            <a:pPr lvl="2"/>
            <a:r>
              <a:rPr lang="en-US" dirty="0"/>
              <a:t>Therefore, it is less commonly used, and mini-batch GD is preferred</a:t>
            </a:r>
          </a:p>
          <a:p>
            <a:pPr lvl="1"/>
            <a:r>
              <a:rPr lang="en-US" dirty="0"/>
              <a:t>In most DL libraries, SGD is typically a mini-batch SGD (with an option to add momentum)</a:t>
            </a:r>
          </a:p>
          <a:p>
            <a:endParaRPr lang="en-US" dirty="0"/>
          </a:p>
        </p:txBody>
      </p:sp>
      <p:pic>
        <p:nvPicPr>
          <p:cNvPr id="41986" name="Picture 2" descr="https://upload.wikimedia.org/wikipedia/commons/f/f3/Stog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992" y="5186184"/>
            <a:ext cx="3205150" cy="251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09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Gradient Descent</a:t>
            </a:r>
          </a:p>
        </p:txBody>
      </p:sp>
      <p:sp>
        <p:nvSpPr>
          <p:cNvPr id="3" name="Content Placeholder 2"/>
          <p:cNvSpPr>
            <a:spLocks noGrp="1"/>
          </p:cNvSpPr>
          <p:nvPr>
            <p:ph idx="1"/>
          </p:nvPr>
        </p:nvSpPr>
        <p:spPr/>
        <p:txBody>
          <a:bodyPr/>
          <a:lstStyle/>
          <a:p>
            <a:r>
              <a:rPr lang="en-US" dirty="0"/>
              <a:t>Besides the local minima problem, the GD algorithm can be very slow at plateaus, and it can get stuck at saddle points</a:t>
            </a:r>
          </a:p>
        </p:txBody>
      </p:sp>
      <p:cxnSp>
        <p:nvCxnSpPr>
          <p:cNvPr id="4" name="直線接點 42"/>
          <p:cNvCxnSpPr/>
          <p:nvPr/>
        </p:nvCxnSpPr>
        <p:spPr>
          <a:xfrm>
            <a:off x="6974193" y="6480636"/>
            <a:ext cx="0" cy="72709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橢圓 23"/>
          <p:cNvSpPr/>
          <p:nvPr/>
        </p:nvSpPr>
        <p:spPr>
          <a:xfrm>
            <a:off x="6643156" y="6164113"/>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接點 41"/>
          <p:cNvCxnSpPr/>
          <p:nvPr/>
        </p:nvCxnSpPr>
        <p:spPr>
          <a:xfrm>
            <a:off x="5038941" y="5456818"/>
            <a:ext cx="0" cy="17626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40"/>
          <p:cNvCxnSpPr/>
          <p:nvPr/>
        </p:nvCxnSpPr>
        <p:spPr>
          <a:xfrm>
            <a:off x="3304073" y="5445116"/>
            <a:ext cx="0" cy="17626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線接點 6"/>
          <p:cNvCxnSpPr/>
          <p:nvPr/>
        </p:nvCxnSpPr>
        <p:spPr>
          <a:xfrm>
            <a:off x="1798547" y="4358896"/>
            <a:ext cx="0" cy="28800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單箭頭接點 26"/>
          <p:cNvCxnSpPr/>
          <p:nvPr/>
        </p:nvCxnSpPr>
        <p:spPr>
          <a:xfrm>
            <a:off x="1906606" y="7207729"/>
            <a:ext cx="676977"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手繪多邊形 5"/>
          <p:cNvSpPr/>
          <p:nvPr/>
        </p:nvSpPr>
        <p:spPr>
          <a:xfrm>
            <a:off x="1097088" y="3303945"/>
            <a:ext cx="7914542" cy="420826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823199 w 7754816"/>
              <a:gd name="connsiteY2" fmla="*/ 269819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677358" y="1776011"/>
                  <a:pt x="1314558" y="2225710"/>
                </a:cubicBezTo>
                <a:cubicBezTo>
                  <a:pt x="1951758" y="2675409"/>
                  <a:pt x="3073523" y="2701682"/>
                  <a:pt x="3823199" y="2698193"/>
                </a:cubicBezTo>
                <a:cubicBezTo>
                  <a:pt x="4572875" y="2694704"/>
                  <a:pt x="5321243" y="3501607"/>
                  <a:pt x="5732254" y="3511062"/>
                </a:cubicBezTo>
                <a:cubicBezTo>
                  <a:pt x="6143265" y="3520517"/>
                  <a:pt x="6133882" y="2941515"/>
                  <a:pt x="6289268" y="2754923"/>
                </a:cubicBezTo>
                <a:cubicBezTo>
                  <a:pt x="6444654" y="2568331"/>
                  <a:pt x="6452551" y="2185377"/>
                  <a:pt x="6664570" y="2391508"/>
                </a:cubicBezTo>
                <a:cubicBezTo>
                  <a:pt x="6876589" y="25976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8"/>
          <p:cNvSpPr/>
          <p:nvPr/>
        </p:nvSpPr>
        <p:spPr>
          <a:xfrm>
            <a:off x="4722419" y="5366920"/>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4"/>
          <p:cNvCxnSpPr/>
          <p:nvPr/>
        </p:nvCxnSpPr>
        <p:spPr>
          <a:xfrm>
            <a:off x="907455" y="7349441"/>
            <a:ext cx="84280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3"/>
          <p:cNvCxnSpPr/>
          <p:nvPr/>
        </p:nvCxnSpPr>
        <p:spPr>
          <a:xfrm flipV="1">
            <a:off x="1325687" y="3195799"/>
            <a:ext cx="0" cy="43628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字方塊 9"/>
              <p:cNvSpPr txBox="1"/>
              <p:nvPr/>
            </p:nvSpPr>
            <p:spPr>
              <a:xfrm>
                <a:off x="1316096" y="2992020"/>
                <a:ext cx="1562677" cy="461665"/>
              </a:xfrm>
              <a:prstGeom prst="rect">
                <a:avLst/>
              </a:prstGeom>
              <a:noFill/>
            </p:spPr>
            <p:txBody>
              <a:bodyPr wrap="square" rtlCol="0">
                <a:spAutoFit/>
              </a:bodyPr>
              <a:lstStyle/>
              <a:p>
                <a:pPr algn="ctr"/>
                <a:r>
                  <a:rPr lang="en-US" altLang="zh-TW" sz="2400" dirty="0"/>
                  <a:t>cost</a:t>
                </a:r>
                <a:r>
                  <a:rPr lang="en-US" altLang="zh-TW" sz="2400" dirty="0">
                    <a:ea typeface="Cambria Math" panose="02040503050406030204" pitchFamily="18" charset="0"/>
                  </a:rPr>
                  <a:t> </a:t>
                </a:r>
                <a14:m>
                  <m:oMath xmlns:m="http://schemas.openxmlformats.org/officeDocument/2006/math">
                    <m:r>
                      <a:rPr lang="en-US" altLang="zh-TW" sz="2400" i="1">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oMath>
                </a14:m>
                <a:endParaRPr lang="zh-TW" altLang="en-US" sz="2400" dirty="0"/>
              </a:p>
            </p:txBody>
          </p:sp>
        </mc:Choice>
        <mc:Fallback xmlns="">
          <p:sp>
            <p:nvSpPr>
              <p:cNvPr id="14" name="文字方塊 9"/>
              <p:cNvSpPr txBox="1">
                <a:spLocks noRot="1" noChangeAspect="1" noMove="1" noResize="1" noEditPoints="1" noAdjustHandles="1" noChangeArrowheads="1" noChangeShapeType="1" noTextEdit="1"/>
              </p:cNvSpPr>
              <p:nvPr/>
            </p:nvSpPr>
            <p:spPr>
              <a:xfrm>
                <a:off x="1316096" y="2992020"/>
                <a:ext cx="1562677" cy="461665"/>
              </a:xfrm>
              <a:prstGeom prst="rect">
                <a:avLst/>
              </a:prstGeom>
              <a:blipFill>
                <a:blip r:embed="rId3"/>
                <a:stretch>
                  <a:fillRect l="-391" t="-10526" b="-28947"/>
                </a:stretch>
              </a:blipFill>
            </p:spPr>
            <p:txBody>
              <a:bodyPr/>
              <a:lstStyle/>
              <a:p>
                <a:r>
                  <a:rPr lang="en-US">
                    <a:noFill/>
                  </a:rPr>
                  <a:t> </a:t>
                </a:r>
              </a:p>
            </p:txBody>
          </p:sp>
        </mc:Fallback>
      </mc:AlternateContent>
      <p:sp>
        <p:nvSpPr>
          <p:cNvPr id="16" name="文字方塊 10"/>
          <p:cNvSpPr txBox="1"/>
          <p:nvPr/>
        </p:nvSpPr>
        <p:spPr>
          <a:xfrm>
            <a:off x="2535186" y="3640028"/>
            <a:ext cx="3196447"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Very slow at the plateau</a:t>
            </a:r>
            <a:endParaRPr lang="zh-TW" altLang="en-US" sz="2400" dirty="0"/>
          </a:p>
        </p:txBody>
      </p:sp>
      <p:sp>
        <p:nvSpPr>
          <p:cNvPr id="17" name="文字方塊 21"/>
          <p:cNvSpPr txBox="1"/>
          <p:nvPr/>
        </p:nvSpPr>
        <p:spPr>
          <a:xfrm>
            <a:off x="5523900" y="4955027"/>
            <a:ext cx="333616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TW" sz="2400" dirty="0"/>
              <a:t>Stuck at a local minimum</a:t>
            </a:r>
            <a:endParaRPr lang="zh-TW" altLang="en-US" sz="2400" dirty="0"/>
          </a:p>
        </p:txBody>
      </p:sp>
      <p:sp>
        <p:nvSpPr>
          <p:cNvPr id="18" name="橢圓 20"/>
          <p:cNvSpPr/>
          <p:nvPr/>
        </p:nvSpPr>
        <p:spPr>
          <a:xfrm>
            <a:off x="1505750" y="4042373"/>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9" name="文字方塊 27"/>
              <p:cNvSpPr txBox="1"/>
              <p:nvPr/>
            </p:nvSpPr>
            <p:spPr>
              <a:xfrm>
                <a:off x="7183495" y="6782546"/>
                <a:ext cx="1676571" cy="4531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smtClean="0">
                          <a:latin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19" name="文字方塊 27"/>
              <p:cNvSpPr txBox="1">
                <a:spLocks noRot="1" noChangeAspect="1" noMove="1" noResize="1" noEditPoints="1" noAdjustHandles="1" noChangeArrowheads="1" noChangeShapeType="1" noTextEdit="1"/>
              </p:cNvSpPr>
              <p:nvPr/>
            </p:nvSpPr>
            <p:spPr>
              <a:xfrm>
                <a:off x="7183495" y="6782546"/>
                <a:ext cx="1676571" cy="453137"/>
              </a:xfrm>
              <a:prstGeom prst="rect">
                <a:avLst/>
              </a:prstGeom>
              <a:blipFill>
                <a:blip r:embed="rId4"/>
                <a:stretch>
                  <a:fillRect/>
                </a:stretch>
              </a:blipFill>
            </p:spPr>
            <p:txBody>
              <a:bodyPr/>
              <a:lstStyle/>
              <a:p>
                <a:r>
                  <a:rPr lang="en-US">
                    <a:noFill/>
                  </a:rPr>
                  <a:t> </a:t>
                </a:r>
              </a:p>
            </p:txBody>
          </p:sp>
        </mc:Fallback>
      </mc:AlternateContent>
      <p:sp>
        <p:nvSpPr>
          <p:cNvPr id="20" name="橢圓 29"/>
          <p:cNvSpPr/>
          <p:nvPr/>
        </p:nvSpPr>
        <p:spPr>
          <a:xfrm>
            <a:off x="2987550" y="5241723"/>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32"/>
          <p:cNvSpPr txBox="1"/>
          <p:nvPr/>
        </p:nvSpPr>
        <p:spPr>
          <a:xfrm>
            <a:off x="4381128" y="4253388"/>
            <a:ext cx="3196447"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a:t>Stuck at a saddle point</a:t>
            </a:r>
            <a:endParaRPr lang="zh-TW" altLang="en-US" sz="2400" dirty="0"/>
          </a:p>
        </p:txBody>
      </p:sp>
      <p:cxnSp>
        <p:nvCxnSpPr>
          <p:cNvPr id="22" name="直線單箭頭接點 33"/>
          <p:cNvCxnSpPr>
            <a:cxnSpLocks/>
            <a:stCxn id="5" idx="0"/>
          </p:cNvCxnSpPr>
          <p:nvPr/>
        </p:nvCxnSpPr>
        <p:spPr>
          <a:xfrm flipV="1">
            <a:off x="6959679" y="5416692"/>
            <a:ext cx="14514" cy="74742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5"/>
          <p:cNvCxnSpPr>
            <a:cxnSpLocks/>
            <a:stCxn id="11" idx="0"/>
          </p:cNvCxnSpPr>
          <p:nvPr/>
        </p:nvCxnSpPr>
        <p:spPr>
          <a:xfrm flipH="1" flipV="1">
            <a:off x="5038941" y="4715053"/>
            <a:ext cx="1" cy="65186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36"/>
          <p:cNvCxnSpPr>
            <a:stCxn id="20" idx="0"/>
          </p:cNvCxnSpPr>
          <p:nvPr/>
        </p:nvCxnSpPr>
        <p:spPr>
          <a:xfrm flipV="1">
            <a:off x="3304073" y="4101693"/>
            <a:ext cx="23624" cy="114003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字方塊 25"/>
              <p:cNvSpPr txBox="1"/>
              <p:nvPr/>
            </p:nvSpPr>
            <p:spPr>
              <a:xfrm>
                <a:off x="4286995" y="6403674"/>
                <a:ext cx="1582831" cy="4531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smtClean="0">
                          <a:latin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25" name="文字方塊 25"/>
              <p:cNvSpPr txBox="1">
                <a:spLocks noRot="1" noChangeAspect="1" noMove="1" noResize="1" noEditPoints="1" noAdjustHandles="1" noChangeArrowheads="1" noChangeShapeType="1" noTextEdit="1"/>
              </p:cNvSpPr>
              <p:nvPr/>
            </p:nvSpPr>
            <p:spPr>
              <a:xfrm>
                <a:off x="4286995" y="6403674"/>
                <a:ext cx="1582831" cy="4531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文字方塊 28"/>
              <p:cNvSpPr txBox="1"/>
              <p:nvPr/>
            </p:nvSpPr>
            <p:spPr>
              <a:xfrm>
                <a:off x="2348651" y="6418719"/>
                <a:ext cx="1678133" cy="4531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smtClean="0">
                          <a:latin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26" name="文字方塊 28"/>
              <p:cNvSpPr txBox="1">
                <a:spLocks noRot="1" noChangeAspect="1" noMove="1" noResize="1" noEditPoints="1" noAdjustHandles="1" noChangeArrowheads="1" noChangeShapeType="1" noTextEdit="1"/>
              </p:cNvSpPr>
              <p:nvPr/>
            </p:nvSpPr>
            <p:spPr>
              <a:xfrm>
                <a:off x="2348651" y="6418719"/>
                <a:ext cx="1678133" cy="453137"/>
              </a:xfrm>
              <a:prstGeom prst="rect">
                <a:avLst/>
              </a:prstGeom>
              <a:blipFill>
                <a:blip r:embed="rId6"/>
                <a:stretch>
                  <a:fillRect/>
                </a:stretch>
              </a:blipFill>
            </p:spPr>
            <p:txBody>
              <a:bodyPr/>
              <a:lstStyle/>
              <a:p>
                <a:r>
                  <a:rPr lang="en-US">
                    <a:noFill/>
                  </a:rPr>
                  <a:t> </a:t>
                </a:r>
              </a:p>
            </p:txBody>
          </p:sp>
        </mc:Fallback>
      </mc:AlternateContent>
      <p:sp>
        <p:nvSpPr>
          <p:cNvPr id="27" name="橢圓 34"/>
          <p:cNvSpPr/>
          <p:nvPr/>
        </p:nvSpPr>
        <p:spPr>
          <a:xfrm>
            <a:off x="1690489" y="7241382"/>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37"/>
          <p:cNvSpPr/>
          <p:nvPr/>
        </p:nvSpPr>
        <p:spPr>
          <a:xfrm>
            <a:off x="3202417" y="7235683"/>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38"/>
          <p:cNvSpPr/>
          <p:nvPr/>
        </p:nvSpPr>
        <p:spPr>
          <a:xfrm>
            <a:off x="4930883" y="7211235"/>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39"/>
          <p:cNvSpPr/>
          <p:nvPr/>
        </p:nvSpPr>
        <p:spPr>
          <a:xfrm>
            <a:off x="6872128" y="7219431"/>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8" name="文字方塊 9"/>
              <p:cNvSpPr txBox="1"/>
              <p:nvPr/>
            </p:nvSpPr>
            <p:spPr>
              <a:xfrm>
                <a:off x="9132888" y="7004850"/>
                <a:ext cx="73406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sz="2400" i="1">
                          <a:latin typeface="Cambria Math" panose="02040503050406030204" pitchFamily="18" charset="0"/>
                        </a:rPr>
                        <m:t>𝜃</m:t>
                      </m:r>
                    </m:oMath>
                  </m:oMathPara>
                </a14:m>
                <a:endParaRPr lang="zh-TW" altLang="en-US" sz="2400" dirty="0"/>
              </a:p>
            </p:txBody>
          </p:sp>
        </mc:Choice>
        <mc:Fallback xmlns="">
          <p:sp>
            <p:nvSpPr>
              <p:cNvPr id="48" name="文字方塊 9"/>
              <p:cNvSpPr txBox="1">
                <a:spLocks noRot="1" noChangeAspect="1" noMove="1" noResize="1" noEditPoints="1" noAdjustHandles="1" noChangeArrowheads="1" noChangeShapeType="1" noTextEdit="1"/>
              </p:cNvSpPr>
              <p:nvPr/>
            </p:nvSpPr>
            <p:spPr>
              <a:xfrm>
                <a:off x="9132888" y="7004850"/>
                <a:ext cx="734063" cy="461665"/>
              </a:xfrm>
              <a:prstGeom prst="rect">
                <a:avLst/>
              </a:prstGeom>
              <a:blipFill>
                <a:blip r:embed="rId7"/>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D5BBF96-4177-4B33-87AA-7E1D9FF9FF64}"/>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4619374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with Momentum</a:t>
            </a:r>
          </a:p>
        </p:txBody>
      </p:sp>
      <p:sp>
        <p:nvSpPr>
          <p:cNvPr id="3" name="Content Placeholder 2"/>
          <p:cNvSpPr>
            <a:spLocks noGrp="1"/>
          </p:cNvSpPr>
          <p:nvPr>
            <p:ph idx="1"/>
          </p:nvPr>
        </p:nvSpPr>
        <p:spPr/>
        <p:txBody>
          <a:bodyPr/>
          <a:lstStyle/>
          <a:p>
            <a:r>
              <a:rPr lang="en-US" b="1" i="1" dirty="0">
                <a:solidFill>
                  <a:srgbClr val="0070C0"/>
                </a:solidFill>
              </a:rPr>
              <a:t>Gradient descent with momentum </a:t>
            </a:r>
            <a:r>
              <a:rPr lang="en-US" dirty="0"/>
              <a:t>uses the momentum of the gradient for parameter optimization</a:t>
            </a:r>
          </a:p>
        </p:txBody>
      </p:sp>
      <p:cxnSp>
        <p:nvCxnSpPr>
          <p:cNvPr id="5" name="直線接點 51"/>
          <p:cNvCxnSpPr/>
          <p:nvPr/>
        </p:nvCxnSpPr>
        <p:spPr>
          <a:xfrm>
            <a:off x="7753955" y="5545444"/>
            <a:ext cx="0" cy="132041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直線接點 58"/>
          <p:cNvCxnSpPr/>
          <p:nvPr/>
        </p:nvCxnSpPr>
        <p:spPr>
          <a:xfrm>
            <a:off x="3856340" y="5545444"/>
            <a:ext cx="0" cy="133236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40"/>
          <p:cNvCxnSpPr/>
          <p:nvPr/>
        </p:nvCxnSpPr>
        <p:spPr>
          <a:xfrm>
            <a:off x="5953880" y="6272689"/>
            <a:ext cx="0" cy="60511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手繪多邊形 3"/>
          <p:cNvSpPr/>
          <p:nvPr/>
        </p:nvSpPr>
        <p:spPr>
          <a:xfrm>
            <a:off x="1666871" y="3350341"/>
            <a:ext cx="7754816" cy="420826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304044 w 7754816"/>
              <a:gd name="connsiteY3" fmla="*/ 3202633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304044 w 7754816"/>
              <a:gd name="connsiteY3" fmla="*/ 3202633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470552" y="1888951"/>
                  <a:pt x="1019908" y="2356339"/>
                </a:cubicBezTo>
                <a:cubicBezTo>
                  <a:pt x="1569264" y="2823727"/>
                  <a:pt x="2748783" y="2663279"/>
                  <a:pt x="3296139" y="2804328"/>
                </a:cubicBezTo>
                <a:cubicBezTo>
                  <a:pt x="3843495" y="2945377"/>
                  <a:pt x="3781716" y="3192725"/>
                  <a:pt x="4304044" y="3202633"/>
                </a:cubicBezTo>
                <a:cubicBezTo>
                  <a:pt x="4826372" y="3212541"/>
                  <a:pt x="5427087" y="2737711"/>
                  <a:pt x="5820508" y="2602523"/>
                </a:cubicBezTo>
                <a:cubicBezTo>
                  <a:pt x="6213929" y="2467335"/>
                  <a:pt x="6374424" y="2159977"/>
                  <a:pt x="6664570" y="2391508"/>
                </a:cubicBezTo>
                <a:cubicBezTo>
                  <a:pt x="6954716" y="26230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6"/>
          <p:cNvCxnSpPr/>
          <p:nvPr/>
        </p:nvCxnSpPr>
        <p:spPr>
          <a:xfrm>
            <a:off x="1370864" y="6892885"/>
            <a:ext cx="80508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7"/>
          <p:cNvCxnSpPr/>
          <p:nvPr/>
        </p:nvCxnSpPr>
        <p:spPr>
          <a:xfrm flipV="1">
            <a:off x="1370864" y="3381839"/>
            <a:ext cx="0" cy="35110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橢圓 14"/>
          <p:cNvSpPr/>
          <p:nvPr/>
        </p:nvSpPr>
        <p:spPr>
          <a:xfrm>
            <a:off x="5642565" y="5956166"/>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7"/>
          <p:cNvSpPr/>
          <p:nvPr/>
        </p:nvSpPr>
        <p:spPr>
          <a:xfrm>
            <a:off x="1771931" y="3381839"/>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29"/>
          <p:cNvSpPr txBox="1"/>
          <p:nvPr/>
        </p:nvSpPr>
        <p:spPr>
          <a:xfrm>
            <a:off x="3307582" y="3168204"/>
            <a:ext cx="6359007" cy="461665"/>
          </a:xfrm>
          <a:prstGeom prst="rect">
            <a:avLst/>
          </a:prstGeom>
          <a:noFill/>
        </p:spPr>
        <p:txBody>
          <a:bodyPr wrap="square" rtlCol="0">
            <a:spAutoFit/>
          </a:bodyPr>
          <a:lstStyle/>
          <a:p>
            <a:r>
              <a:rPr lang="en-US" altLang="zh-TW" sz="2400" dirty="0"/>
              <a:t>Movement = Negative of Gradient + Momentum </a:t>
            </a:r>
            <a:endParaRPr lang="zh-TW" altLang="en-US" sz="2400" dirty="0"/>
          </a:p>
        </p:txBody>
      </p:sp>
      <p:cxnSp>
        <p:nvCxnSpPr>
          <p:cNvPr id="15" name="直線單箭頭接點 33"/>
          <p:cNvCxnSpPr/>
          <p:nvPr/>
        </p:nvCxnSpPr>
        <p:spPr>
          <a:xfrm flipV="1">
            <a:off x="2199537" y="7056397"/>
            <a:ext cx="591707"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34"/>
          <p:cNvCxnSpPr/>
          <p:nvPr/>
        </p:nvCxnSpPr>
        <p:spPr>
          <a:xfrm>
            <a:off x="2199537" y="6736113"/>
            <a:ext cx="61899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橢圓 54"/>
          <p:cNvSpPr/>
          <p:nvPr/>
        </p:nvSpPr>
        <p:spPr>
          <a:xfrm>
            <a:off x="7428661" y="5147285"/>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57"/>
          <p:cNvCxnSpPr/>
          <p:nvPr/>
        </p:nvCxnSpPr>
        <p:spPr>
          <a:xfrm flipH="1">
            <a:off x="7258040" y="6717108"/>
            <a:ext cx="459122"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63"/>
          <p:cNvCxnSpPr/>
          <p:nvPr/>
        </p:nvCxnSpPr>
        <p:spPr>
          <a:xfrm>
            <a:off x="7823190" y="7038999"/>
            <a:ext cx="342708" cy="4198"/>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文字方塊 67"/>
          <p:cNvSpPr txBox="1"/>
          <p:nvPr/>
        </p:nvSpPr>
        <p:spPr>
          <a:xfrm>
            <a:off x="5101208" y="7051818"/>
            <a:ext cx="1915705" cy="461665"/>
          </a:xfrm>
          <a:prstGeom prst="rect">
            <a:avLst/>
          </a:prstGeom>
          <a:noFill/>
        </p:spPr>
        <p:txBody>
          <a:bodyPr wrap="square" rtlCol="0">
            <a:spAutoFit/>
          </a:bodyPr>
          <a:lstStyle/>
          <a:p>
            <a:pPr algn="ctr"/>
            <a:r>
              <a:rPr lang="en-US" altLang="zh-TW" sz="2400" dirty="0">
                <a:solidFill>
                  <a:srgbClr val="FF0000"/>
                </a:solidFill>
              </a:rPr>
              <a:t>Gradient = 0</a:t>
            </a:r>
            <a:endParaRPr lang="zh-TW" altLang="en-US" sz="2400" dirty="0">
              <a:solidFill>
                <a:srgbClr val="FF0000"/>
              </a:solidFill>
            </a:endParaRPr>
          </a:p>
        </p:txBody>
      </p:sp>
      <p:sp>
        <p:nvSpPr>
          <p:cNvPr id="21" name="橢圓 36"/>
          <p:cNvSpPr/>
          <p:nvPr/>
        </p:nvSpPr>
        <p:spPr>
          <a:xfrm>
            <a:off x="3525120" y="5387031"/>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37"/>
          <p:cNvCxnSpPr/>
          <p:nvPr/>
        </p:nvCxnSpPr>
        <p:spPr>
          <a:xfrm>
            <a:off x="3992321" y="6719827"/>
            <a:ext cx="33983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8"/>
          <p:cNvCxnSpPr/>
          <p:nvPr/>
        </p:nvCxnSpPr>
        <p:spPr>
          <a:xfrm flipV="1">
            <a:off x="4332151" y="6717108"/>
            <a:ext cx="848453" cy="15695"/>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單箭頭接點 39"/>
          <p:cNvCxnSpPr/>
          <p:nvPr/>
        </p:nvCxnSpPr>
        <p:spPr>
          <a:xfrm>
            <a:off x="6084800" y="7071306"/>
            <a:ext cx="777246"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接點 42"/>
          <p:cNvCxnSpPr/>
          <p:nvPr/>
        </p:nvCxnSpPr>
        <p:spPr>
          <a:xfrm>
            <a:off x="2069295" y="3969377"/>
            <a:ext cx="0" cy="303879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橢圓 45"/>
          <p:cNvSpPr/>
          <p:nvPr/>
        </p:nvSpPr>
        <p:spPr>
          <a:xfrm>
            <a:off x="1983420" y="6790048"/>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46"/>
          <p:cNvSpPr/>
          <p:nvPr/>
        </p:nvSpPr>
        <p:spPr>
          <a:xfrm>
            <a:off x="3748282" y="6789714"/>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48"/>
          <p:cNvSpPr/>
          <p:nvPr/>
        </p:nvSpPr>
        <p:spPr>
          <a:xfrm>
            <a:off x="5868683" y="6807006"/>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49"/>
          <p:cNvSpPr/>
          <p:nvPr/>
        </p:nvSpPr>
        <p:spPr>
          <a:xfrm>
            <a:off x="7655237" y="6771381"/>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77"/>
          <p:cNvGrpSpPr/>
          <p:nvPr/>
        </p:nvGrpSpPr>
        <p:grpSpPr>
          <a:xfrm>
            <a:off x="4282983" y="4112858"/>
            <a:ext cx="3968486" cy="1363780"/>
            <a:chOff x="4244734" y="2308754"/>
            <a:chExt cx="3968486" cy="1363780"/>
          </a:xfrm>
        </p:grpSpPr>
        <p:cxnSp>
          <p:nvCxnSpPr>
            <p:cNvPr id="31" name="直線單箭頭接點 27"/>
            <p:cNvCxnSpPr/>
            <p:nvPr/>
          </p:nvCxnSpPr>
          <p:spPr>
            <a:xfrm>
              <a:off x="4257783" y="3482737"/>
              <a:ext cx="690196"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28"/>
            <p:cNvCxnSpPr/>
            <p:nvPr/>
          </p:nvCxnSpPr>
          <p:spPr>
            <a:xfrm>
              <a:off x="4244734" y="2561247"/>
              <a:ext cx="690196"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字方塊 30"/>
            <p:cNvSpPr txBox="1"/>
            <p:nvPr/>
          </p:nvSpPr>
          <p:spPr>
            <a:xfrm>
              <a:off x="4947979" y="2308754"/>
              <a:ext cx="3265241" cy="461665"/>
            </a:xfrm>
            <a:prstGeom prst="rect">
              <a:avLst/>
            </a:prstGeom>
            <a:noFill/>
          </p:spPr>
          <p:txBody>
            <a:bodyPr wrap="square" rtlCol="0">
              <a:spAutoFit/>
            </a:bodyPr>
            <a:lstStyle/>
            <a:p>
              <a:r>
                <a:rPr lang="en-US" altLang="zh-TW" sz="2400" dirty="0"/>
                <a:t>Negative of Gradient</a:t>
              </a:r>
              <a:endParaRPr lang="zh-TW" altLang="en-US" sz="2400" dirty="0"/>
            </a:p>
          </p:txBody>
        </p:sp>
        <p:cxnSp>
          <p:nvCxnSpPr>
            <p:cNvPr id="34" name="直線單箭頭接點 31"/>
            <p:cNvCxnSpPr/>
            <p:nvPr/>
          </p:nvCxnSpPr>
          <p:spPr>
            <a:xfrm>
              <a:off x="4257783" y="3038871"/>
              <a:ext cx="690196" cy="0"/>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文字方塊 32"/>
            <p:cNvSpPr txBox="1"/>
            <p:nvPr/>
          </p:nvSpPr>
          <p:spPr>
            <a:xfrm>
              <a:off x="4955188" y="2754441"/>
              <a:ext cx="2561545" cy="461665"/>
            </a:xfrm>
            <a:prstGeom prst="rect">
              <a:avLst/>
            </a:prstGeom>
            <a:noFill/>
          </p:spPr>
          <p:txBody>
            <a:bodyPr wrap="square" rtlCol="0">
              <a:spAutoFit/>
            </a:bodyPr>
            <a:lstStyle/>
            <a:p>
              <a:r>
                <a:rPr lang="en-US" altLang="zh-TW" sz="2400" dirty="0"/>
                <a:t>Momentum</a:t>
              </a:r>
              <a:endParaRPr lang="zh-TW" altLang="en-US" sz="2400" dirty="0"/>
            </a:p>
          </p:txBody>
        </p:sp>
        <p:sp>
          <p:nvSpPr>
            <p:cNvPr id="36" name="文字方塊 53"/>
            <p:cNvSpPr txBox="1"/>
            <p:nvPr/>
          </p:nvSpPr>
          <p:spPr>
            <a:xfrm>
              <a:off x="4947979" y="3210869"/>
              <a:ext cx="2561545" cy="461665"/>
            </a:xfrm>
            <a:prstGeom prst="rect">
              <a:avLst/>
            </a:prstGeom>
            <a:noFill/>
          </p:spPr>
          <p:txBody>
            <a:bodyPr wrap="square" rtlCol="0">
              <a:spAutoFit/>
            </a:bodyPr>
            <a:lstStyle/>
            <a:p>
              <a:r>
                <a:rPr lang="en-US" altLang="zh-TW" sz="2400" dirty="0"/>
                <a:t>Real Movement</a:t>
              </a:r>
              <a:endParaRPr lang="zh-TW" altLang="en-US" sz="2400" dirty="0"/>
            </a:p>
          </p:txBody>
        </p:sp>
      </p:grpSp>
      <p:cxnSp>
        <p:nvCxnSpPr>
          <p:cNvPr id="37" name="直線單箭頭接點 61"/>
          <p:cNvCxnSpPr/>
          <p:nvPr/>
        </p:nvCxnSpPr>
        <p:spPr>
          <a:xfrm>
            <a:off x="6084800" y="6763588"/>
            <a:ext cx="777246" cy="0"/>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線單箭頭接點 66"/>
          <p:cNvCxnSpPr/>
          <p:nvPr/>
        </p:nvCxnSpPr>
        <p:spPr>
          <a:xfrm>
            <a:off x="7799120" y="6714197"/>
            <a:ext cx="652424" cy="11198"/>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68"/>
          <p:cNvCxnSpPr/>
          <p:nvPr/>
        </p:nvCxnSpPr>
        <p:spPr>
          <a:xfrm>
            <a:off x="4023076" y="7061143"/>
            <a:ext cx="1157528"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字方塊 9"/>
              <p:cNvSpPr txBox="1"/>
              <p:nvPr/>
            </p:nvSpPr>
            <p:spPr>
              <a:xfrm>
                <a:off x="254828" y="2947362"/>
                <a:ext cx="1562677" cy="461665"/>
              </a:xfrm>
              <a:prstGeom prst="rect">
                <a:avLst/>
              </a:prstGeom>
              <a:noFill/>
            </p:spPr>
            <p:txBody>
              <a:bodyPr wrap="square" rtlCol="0">
                <a:spAutoFit/>
              </a:bodyPr>
              <a:lstStyle/>
              <a:p>
                <a:pPr algn="ctr"/>
                <a:r>
                  <a:rPr lang="en-US" altLang="zh-TW" sz="2400" dirty="0"/>
                  <a:t>cost</a:t>
                </a:r>
                <a:r>
                  <a:rPr lang="en-US" altLang="zh-TW" sz="2400" dirty="0">
                    <a:ea typeface="Cambria Math" panose="02040503050406030204" pitchFamily="18" charset="0"/>
                  </a:rPr>
                  <a:t> </a:t>
                </a:r>
                <a14:m>
                  <m:oMath xmlns:m="http://schemas.openxmlformats.org/officeDocument/2006/math">
                    <m:r>
                      <a:rPr lang="en-US" altLang="zh-TW" sz="2400" i="1">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oMath>
                </a14:m>
                <a:endParaRPr lang="zh-TW" altLang="en-US" sz="2400" dirty="0"/>
              </a:p>
            </p:txBody>
          </p:sp>
        </mc:Choice>
        <mc:Fallback xmlns="">
          <p:sp>
            <p:nvSpPr>
              <p:cNvPr id="40" name="文字方塊 9"/>
              <p:cNvSpPr txBox="1">
                <a:spLocks noRot="1" noChangeAspect="1" noMove="1" noResize="1" noEditPoints="1" noAdjustHandles="1" noChangeArrowheads="1" noChangeShapeType="1" noTextEdit="1"/>
              </p:cNvSpPr>
              <p:nvPr/>
            </p:nvSpPr>
            <p:spPr>
              <a:xfrm>
                <a:off x="254828" y="2947362"/>
                <a:ext cx="1562677" cy="461665"/>
              </a:xfrm>
              <a:prstGeom prst="rect">
                <a:avLst/>
              </a:prstGeom>
              <a:blipFill>
                <a:blip r:embed="rId2"/>
                <a:stretch>
                  <a:fillRect l="-39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文字方塊 9"/>
              <p:cNvSpPr txBox="1"/>
              <p:nvPr/>
            </p:nvSpPr>
            <p:spPr>
              <a:xfrm>
                <a:off x="9270704" y="6561532"/>
                <a:ext cx="73406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sz="2400" i="1">
                          <a:latin typeface="Cambria Math" panose="02040503050406030204" pitchFamily="18" charset="0"/>
                        </a:rPr>
                        <m:t>𝜃</m:t>
                      </m:r>
                    </m:oMath>
                  </m:oMathPara>
                </a14:m>
                <a:endParaRPr lang="zh-TW" altLang="en-US" sz="2400" dirty="0"/>
              </a:p>
            </p:txBody>
          </p:sp>
        </mc:Choice>
        <mc:Fallback xmlns="">
          <p:sp>
            <p:nvSpPr>
              <p:cNvPr id="41" name="文字方塊 9"/>
              <p:cNvSpPr txBox="1">
                <a:spLocks noRot="1" noChangeAspect="1" noMove="1" noResize="1" noEditPoints="1" noAdjustHandles="1" noChangeArrowheads="1" noChangeShapeType="1" noTextEdit="1"/>
              </p:cNvSpPr>
              <p:nvPr/>
            </p:nvSpPr>
            <p:spPr>
              <a:xfrm>
                <a:off x="9270704" y="6561532"/>
                <a:ext cx="734063" cy="461665"/>
              </a:xfrm>
              <a:prstGeom prst="rect">
                <a:avLst/>
              </a:prstGeom>
              <a:blipFill>
                <a:blip r:embed="rId3"/>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255E30D0-33FB-401B-96C0-284048D88915}"/>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12988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20" grpId="0"/>
      <p:bldP spid="21" grpId="0" animBg="1"/>
      <p:bldP spid="26" grpId="0" animBg="1"/>
      <p:bldP spid="27" grpId="0" animBg="1"/>
      <p:bldP spid="28" grpId="0" animBg="1"/>
      <p:bldP spid="2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with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2" y="2090803"/>
                <a:ext cx="9673443" cy="5367667"/>
              </a:xfrm>
            </p:spPr>
            <p:txBody>
              <a:bodyPr>
                <a:normAutofit/>
              </a:bodyPr>
              <a:lstStyle/>
              <a:p>
                <a:r>
                  <a:rPr lang="en-US" altLang="zh-TW" dirty="0"/>
                  <a:t>Parameters update in </a:t>
                </a:r>
                <a:r>
                  <a:rPr lang="en-US" dirty="0"/>
                  <a:t>GD with momentum </a:t>
                </a:r>
                <a:r>
                  <a:rPr lang="en-US" altLang="zh-TW" dirty="0"/>
                  <a:t>: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𝑛𝑒𝑤</m:t>
                        </m:r>
                      </m:sup>
                    </m:sSup>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𝑉</m:t>
                        </m:r>
                      </m:e>
                      <m:sup>
                        <m:r>
                          <a:rPr lang="en-US" altLang="zh-TW" b="0" i="1" smtClean="0">
                            <a:latin typeface="Cambria Math" panose="02040503050406030204" pitchFamily="18" charset="0"/>
                          </a:rPr>
                          <m:t>𝑛𝑒𝑤</m:t>
                        </m:r>
                      </m:sup>
                    </m:sSup>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𝑛𝑒𝑤</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𝑜</m:t>
                        </m:r>
                        <m:r>
                          <a:rPr lang="en-US" altLang="zh-TW" i="1" smtClean="0">
                            <a:latin typeface="Cambria Math" panose="02040503050406030204" pitchFamily="18" charset="0"/>
                          </a:rPr>
                          <m:t>𝑙𝑑</m:t>
                        </m:r>
                      </m:sup>
                    </m:sSup>
                    <m:r>
                      <a:rPr lang="en-US" altLang="zh-TW" b="0" i="1" smtClean="0">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e>
                    </m:d>
                  </m:oMath>
                </a14:m>
                <a:endParaRPr lang="en-US" dirty="0"/>
              </a:p>
              <a:p>
                <a:r>
                  <a:rPr lang="en-US" dirty="0"/>
                  <a:t>Compare to vanilla GD: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𝑛𝑒𝑤</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e>
                    </m:d>
                  </m:oMath>
                </a14:m>
                <a:endParaRPr lang="en-US" dirty="0"/>
              </a:p>
              <a:p>
                <a:r>
                  <a:rPr lang="en-US" dirty="0"/>
                  <a:t>The term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𝑛𝑒𝑤</m:t>
                        </m:r>
                      </m:sup>
                    </m:sSup>
                  </m:oMath>
                </a14:m>
                <a:r>
                  <a:rPr lang="en-US" dirty="0"/>
                  <a:t> is called momentum</a:t>
                </a:r>
              </a:p>
              <a:p>
                <a:pPr lvl="1"/>
                <a:r>
                  <a:rPr lang="en-US" dirty="0"/>
                  <a:t>This term accumulates the gradients from the past several steps</a:t>
                </a:r>
              </a:p>
              <a:p>
                <a:pPr lvl="1"/>
                <a:r>
                  <a:rPr lang="en-US" dirty="0"/>
                  <a:t>It is similar to a momentum of a heavy ball rolling down the hill </a:t>
                </a:r>
              </a:p>
              <a:p>
                <a:r>
                  <a:rPr lang="en-US" dirty="0"/>
                  <a:t>The parameter</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𝛽</m:t>
                    </m:r>
                  </m:oMath>
                </a14:m>
                <a:r>
                  <a:rPr lang="en-US" dirty="0"/>
                  <a:t> referred to as a coefficient of momentum</a:t>
                </a:r>
              </a:p>
              <a:p>
                <a:pPr lvl="1"/>
                <a:r>
                  <a:rPr lang="en-US" dirty="0"/>
                  <a:t>A typical value of the parameter </a:t>
                </a:r>
                <a14:m>
                  <m:oMath xmlns:m="http://schemas.openxmlformats.org/officeDocument/2006/math">
                    <m:r>
                      <a:rPr lang="zh-TW" altLang="en-US" i="1">
                        <a:latin typeface="Cambria Math" panose="02040503050406030204" pitchFamily="18" charset="0"/>
                      </a:rPr>
                      <m:t>𝛽</m:t>
                    </m:r>
                  </m:oMath>
                </a14:m>
                <a:r>
                  <a:rPr lang="en-US" dirty="0"/>
                  <a:t> is 0.9</a:t>
                </a:r>
              </a:p>
              <a:p>
                <a:r>
                  <a:rPr lang="en-US" dirty="0"/>
                  <a:t>This method updates the parameters </a:t>
                </a:r>
                <a14:m>
                  <m:oMath xmlns:m="http://schemas.openxmlformats.org/officeDocument/2006/math">
                    <m:r>
                      <a:rPr lang="zh-TW" altLang="en-US" i="1">
                        <a:latin typeface="Cambria Math" panose="02040503050406030204" pitchFamily="18" charset="0"/>
                      </a:rPr>
                      <m:t>𝜃</m:t>
                    </m:r>
                  </m:oMath>
                </a14:m>
                <a:r>
                  <a:rPr lang="en-US" dirty="0"/>
                  <a:t> in the direction of the weighted average of the past gradients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2" y="2090803"/>
                <a:ext cx="9673443" cy="5367667"/>
              </a:xfrm>
              <a:blipFill>
                <a:blip r:embed="rId3"/>
                <a:stretch>
                  <a:fillRect l="-819" t="-795"/>
                </a:stretch>
              </a:blipFill>
            </p:spPr>
            <p:txBody>
              <a:bodyPr/>
              <a:lstStyle/>
              <a:p>
                <a:r>
                  <a:rPr lang="en-US">
                    <a:noFill/>
                  </a:rPr>
                  <a:t> </a:t>
                </a:r>
              </a:p>
            </p:txBody>
          </p:sp>
        </mc:Fallback>
      </mc:AlternateContent>
    </p:spTree>
    <p:extLst>
      <p:ext uri="{BB962C8B-B14F-4D97-AF65-F5344CB8AC3E}">
        <p14:creationId xmlns:p14="http://schemas.microsoft.com/office/powerpoint/2010/main" val="36257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Nesterov</a:t>
            </a:r>
            <a:r>
              <a:rPr lang="en-US" dirty="0"/>
              <a:t> Accelerated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TW" b="1" i="1" dirty="0">
                    <a:solidFill>
                      <a:srgbClr val="0070C0"/>
                    </a:solidFill>
                  </a:rPr>
                  <a:t>Gradient descent with </a:t>
                </a:r>
                <a:r>
                  <a:rPr lang="en-US" altLang="zh-TW" b="1" i="1" dirty="0" err="1">
                    <a:solidFill>
                      <a:srgbClr val="0070C0"/>
                    </a:solidFill>
                  </a:rPr>
                  <a:t>Nesterov</a:t>
                </a:r>
                <a:r>
                  <a:rPr lang="en-US" altLang="zh-TW" b="1" i="1" dirty="0">
                    <a:solidFill>
                      <a:srgbClr val="0070C0"/>
                    </a:solidFill>
                  </a:rPr>
                  <a:t> accelerated momentum </a:t>
                </a:r>
              </a:p>
              <a:p>
                <a:pPr lvl="1"/>
                <a:r>
                  <a:rPr lang="en-US" altLang="zh-TW" dirty="0"/>
                  <a:t>Parameters update: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𝑛𝑒𝑤</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𝑛𝑒𝑤</m:t>
                        </m:r>
                      </m:sup>
                    </m:sSup>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𝑛𝑒𝑤</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𝑜𝑙𝑑</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r>
                          <a:rPr lang="en-US" altLang="zh-TW">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𝑜𝑙𝑑</m:t>
                            </m:r>
                          </m:sup>
                        </m:sSup>
                      </m:e>
                    </m:d>
                  </m:oMath>
                </a14:m>
                <a:endParaRPr lang="en-US" dirty="0"/>
              </a:p>
              <a:p>
                <a:pPr lvl="1"/>
                <a:r>
                  <a:rPr lang="en-US" dirty="0"/>
                  <a:t>The term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r>
                      <a:rPr lang="en-US" altLang="zh-TW">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𝑜𝑙𝑑</m:t>
                        </m:r>
                      </m:sup>
                    </m:sSup>
                  </m:oMath>
                </a14:m>
                <a:r>
                  <a:rPr lang="en-US" dirty="0"/>
                  <a:t> allows us to predict the position of the parameters in the next step (i.e.,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𝑛𝑒𝑥𝑡</m:t>
                        </m:r>
                      </m:sup>
                    </m:sSup>
                    <m:r>
                      <a:rPr lang="en-US" altLang="zh-TW" b="0" i="1" smtClean="0">
                        <a:latin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r>
                      <a:rPr lang="en-US" altLang="zh-TW">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𝑜𝑙𝑑</m:t>
                        </m:r>
                      </m:sup>
                    </m:sSup>
                  </m:oMath>
                </a14:m>
                <a:r>
                  <a:rPr lang="en-US" dirty="0"/>
                  <a:t>)</a:t>
                </a:r>
              </a:p>
              <a:p>
                <a:pPr lvl="1"/>
                <a:r>
                  <a:rPr lang="en-US" dirty="0"/>
                  <a:t>The gradient is calculated with respect to the approximate future position of the parameters in the next step,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𝑛𝑒𝑥𝑡</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26" t="-908"/>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752162" y="4975183"/>
            <a:ext cx="6633286" cy="2517141"/>
          </a:xfrm>
          <a:prstGeom prst="rect">
            <a:avLst/>
          </a:prstGeom>
        </p:spPr>
      </p:pic>
      <p:sp>
        <p:nvSpPr>
          <p:cNvPr id="5" name="TextBox 4"/>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5"/>
              </a:rPr>
              <a:t>https://towardsdatascience.com/learning-parameters-part-2-a190bef2d12</a:t>
            </a:r>
            <a:endParaRPr lang="en-US" sz="1000" dirty="0"/>
          </a:p>
        </p:txBody>
      </p:sp>
      <p:sp>
        <p:nvSpPr>
          <p:cNvPr id="6" name="TextBox 5"/>
          <p:cNvSpPr txBox="1"/>
          <p:nvPr/>
        </p:nvSpPr>
        <p:spPr>
          <a:xfrm>
            <a:off x="132656" y="5546739"/>
            <a:ext cx="1944216" cy="338554"/>
          </a:xfrm>
          <a:prstGeom prst="rect">
            <a:avLst/>
          </a:prstGeom>
          <a:noFill/>
        </p:spPr>
        <p:txBody>
          <a:bodyPr wrap="square" rtlCol="0">
            <a:spAutoFit/>
          </a:bodyPr>
          <a:lstStyle/>
          <a:p>
            <a:r>
              <a:rPr lang="en-US" sz="1600" dirty="0">
                <a:solidFill>
                  <a:schemeClr val="accent3">
                    <a:lumMod val="75000"/>
                  </a:schemeClr>
                </a:solidFill>
              </a:rPr>
              <a:t>GD with momentum</a:t>
            </a:r>
          </a:p>
        </p:txBody>
      </p:sp>
      <p:sp>
        <p:nvSpPr>
          <p:cNvPr id="7" name="TextBox 6"/>
          <p:cNvSpPr txBox="1"/>
          <p:nvPr/>
        </p:nvSpPr>
        <p:spPr>
          <a:xfrm>
            <a:off x="8197552" y="5423629"/>
            <a:ext cx="1709852" cy="584775"/>
          </a:xfrm>
          <a:prstGeom prst="rect">
            <a:avLst/>
          </a:prstGeom>
          <a:noFill/>
        </p:spPr>
        <p:txBody>
          <a:bodyPr wrap="square" rtlCol="0">
            <a:spAutoFit/>
          </a:bodyPr>
          <a:lstStyle/>
          <a:p>
            <a:pPr algn="ctr"/>
            <a:r>
              <a:rPr lang="en-US" sz="1600" dirty="0">
                <a:solidFill>
                  <a:schemeClr val="accent3">
                    <a:lumMod val="75000"/>
                  </a:schemeClr>
                </a:solidFill>
              </a:rPr>
              <a:t>GD with </a:t>
            </a:r>
            <a:r>
              <a:rPr lang="en-US" sz="1600" dirty="0" err="1">
                <a:solidFill>
                  <a:schemeClr val="accent3">
                    <a:lumMod val="75000"/>
                  </a:schemeClr>
                </a:solidFill>
              </a:rPr>
              <a:t>Nesterov</a:t>
            </a:r>
            <a:r>
              <a:rPr lang="en-US" sz="1600" dirty="0">
                <a:solidFill>
                  <a:schemeClr val="accent3">
                    <a:lumMod val="75000"/>
                  </a:schemeClr>
                </a:solidFill>
              </a:rPr>
              <a:t> momentum</a:t>
            </a:r>
          </a:p>
        </p:txBody>
      </p:sp>
    </p:spTree>
    <p:extLst>
      <p:ext uri="{BB962C8B-B14F-4D97-AF65-F5344CB8AC3E}">
        <p14:creationId xmlns:p14="http://schemas.microsoft.com/office/powerpoint/2010/main" val="932732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841"/>
          <a:stretch/>
        </p:blipFill>
        <p:spPr>
          <a:xfrm>
            <a:off x="636712" y="4365762"/>
            <a:ext cx="4320480" cy="3259233"/>
          </a:xfrm>
          <a:prstGeom prst="rect">
            <a:avLst/>
          </a:prstGeom>
        </p:spPr>
      </p:pic>
      <p:pic>
        <p:nvPicPr>
          <p:cNvPr id="5" name="Picture 4"/>
          <p:cNvPicPr>
            <a:picLocks noChangeAspect="1"/>
          </p:cNvPicPr>
          <p:nvPr/>
        </p:nvPicPr>
        <p:blipFill>
          <a:blip r:embed="rId4"/>
          <a:stretch>
            <a:fillRect/>
          </a:stretch>
        </p:blipFill>
        <p:spPr>
          <a:xfrm>
            <a:off x="5246142" y="4402842"/>
            <a:ext cx="4031530" cy="3202914"/>
          </a:xfrm>
          <a:prstGeom prst="rect">
            <a:avLst/>
          </a:prstGeom>
        </p:spPr>
      </p:pic>
      <p:sp>
        <p:nvSpPr>
          <p:cNvPr id="2" name="Title 1"/>
          <p:cNvSpPr>
            <a:spLocks noGrp="1"/>
          </p:cNvSpPr>
          <p:nvPr>
            <p:ph type="title"/>
          </p:nvPr>
        </p:nvSpPr>
        <p:spPr/>
        <p:txBody>
          <a:bodyPr/>
          <a:lstStyle/>
          <a:p>
            <a:r>
              <a:rPr lang="en-US" dirty="0"/>
              <a:t>Learning Rate</a:t>
            </a:r>
          </a:p>
        </p:txBody>
      </p:sp>
      <p:sp>
        <p:nvSpPr>
          <p:cNvPr id="3" name="Content Placeholder 2"/>
          <p:cNvSpPr>
            <a:spLocks noGrp="1"/>
          </p:cNvSpPr>
          <p:nvPr>
            <p:ph idx="1"/>
          </p:nvPr>
        </p:nvSpPr>
        <p:spPr/>
        <p:txBody>
          <a:bodyPr/>
          <a:lstStyle/>
          <a:p>
            <a:r>
              <a:rPr lang="en-US" b="1" i="1" dirty="0">
                <a:solidFill>
                  <a:srgbClr val="0070C0"/>
                </a:solidFill>
              </a:rPr>
              <a:t>Learning rate</a:t>
            </a:r>
          </a:p>
          <a:p>
            <a:pPr lvl="1"/>
            <a:r>
              <a:rPr lang="en-US" dirty="0"/>
              <a:t>The gradient tells us the direction in which the loss has the steepest rate of increase, but it does not tell us how far along the opposite direction we should step</a:t>
            </a:r>
          </a:p>
          <a:p>
            <a:pPr lvl="1"/>
            <a:r>
              <a:rPr lang="en-US" dirty="0"/>
              <a:t>Choosing the learning rate (also called the step size) is one of the most important hyper-parameter settings for NN training</a:t>
            </a:r>
          </a:p>
        </p:txBody>
      </p:sp>
      <p:sp>
        <p:nvSpPr>
          <p:cNvPr id="6" name="TextBox 5">
            <a:extLst>
              <a:ext uri="{FF2B5EF4-FFF2-40B4-BE49-F238E27FC236}">
                <a16:creationId xmlns:a16="http://schemas.microsoft.com/office/drawing/2014/main" id="{FE6C552D-F43D-4842-A9F2-ADB4BBFF731B}"/>
              </a:ext>
            </a:extLst>
          </p:cNvPr>
          <p:cNvSpPr txBox="1"/>
          <p:nvPr/>
        </p:nvSpPr>
        <p:spPr>
          <a:xfrm>
            <a:off x="204664" y="5398368"/>
            <a:ext cx="720080" cy="584775"/>
          </a:xfrm>
          <a:prstGeom prst="rect">
            <a:avLst/>
          </a:prstGeom>
          <a:noFill/>
        </p:spPr>
        <p:txBody>
          <a:bodyPr wrap="square" rtlCol="0">
            <a:spAutoFit/>
          </a:bodyPr>
          <a:lstStyle/>
          <a:p>
            <a:r>
              <a:rPr lang="en-US" sz="1600" dirty="0"/>
              <a:t>LR too small</a:t>
            </a:r>
          </a:p>
        </p:txBody>
      </p:sp>
      <p:sp>
        <p:nvSpPr>
          <p:cNvPr id="7" name="TextBox 6">
            <a:extLst>
              <a:ext uri="{FF2B5EF4-FFF2-40B4-BE49-F238E27FC236}">
                <a16:creationId xmlns:a16="http://schemas.microsoft.com/office/drawing/2014/main" id="{E4FAA808-FCFD-4A83-A558-39E31C1E14BA}"/>
              </a:ext>
            </a:extLst>
          </p:cNvPr>
          <p:cNvSpPr txBox="1"/>
          <p:nvPr/>
        </p:nvSpPr>
        <p:spPr>
          <a:xfrm>
            <a:off x="9205664" y="5398368"/>
            <a:ext cx="720080" cy="584775"/>
          </a:xfrm>
          <a:prstGeom prst="rect">
            <a:avLst/>
          </a:prstGeom>
          <a:noFill/>
        </p:spPr>
        <p:txBody>
          <a:bodyPr wrap="square" rtlCol="0">
            <a:spAutoFit/>
          </a:bodyPr>
          <a:lstStyle/>
          <a:p>
            <a:r>
              <a:rPr lang="en-US" sz="1600" dirty="0"/>
              <a:t>LR too large</a:t>
            </a:r>
          </a:p>
        </p:txBody>
      </p:sp>
    </p:spTree>
    <p:extLst>
      <p:ext uri="{BB962C8B-B14F-4D97-AF65-F5344CB8AC3E}">
        <p14:creationId xmlns:p14="http://schemas.microsoft.com/office/powerpoint/2010/main" val="381327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Rate</a:t>
            </a:r>
          </a:p>
        </p:txBody>
      </p:sp>
      <p:sp>
        <p:nvSpPr>
          <p:cNvPr id="3" name="Content Placeholder 2"/>
          <p:cNvSpPr>
            <a:spLocks noGrp="1"/>
          </p:cNvSpPr>
          <p:nvPr>
            <p:ph idx="1"/>
          </p:nvPr>
        </p:nvSpPr>
        <p:spPr/>
        <p:txBody>
          <a:bodyPr/>
          <a:lstStyle/>
          <a:p>
            <a:r>
              <a:rPr lang="en-US" dirty="0"/>
              <a:t>Training loss for different learning rates</a:t>
            </a:r>
          </a:p>
          <a:p>
            <a:pPr lvl="1"/>
            <a:r>
              <a:rPr lang="en-US" dirty="0"/>
              <a:t>High learning rate: the loss increases or plateaus too quickly</a:t>
            </a:r>
          </a:p>
          <a:p>
            <a:pPr lvl="1"/>
            <a:r>
              <a:rPr lang="en-US" dirty="0"/>
              <a:t>Low learning rate: the loss decreases too slowly (takes many epochs to reach a solution)</a:t>
            </a:r>
          </a:p>
        </p:txBody>
      </p:sp>
      <p:pic>
        <p:nvPicPr>
          <p:cNvPr id="4" name="Picture 3"/>
          <p:cNvPicPr>
            <a:picLocks noChangeAspect="1"/>
          </p:cNvPicPr>
          <p:nvPr/>
        </p:nvPicPr>
        <p:blipFill>
          <a:blip r:embed="rId2"/>
          <a:stretch>
            <a:fillRect/>
          </a:stretch>
        </p:blipFill>
        <p:spPr>
          <a:xfrm>
            <a:off x="2927996" y="3742184"/>
            <a:ext cx="4281617" cy="3688048"/>
          </a:xfrm>
          <a:prstGeom prst="rect">
            <a:avLst/>
          </a:prstGeom>
        </p:spPr>
      </p:pic>
      <p:sp>
        <p:nvSpPr>
          <p:cNvPr id="5" name="TextBox 4"/>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3"/>
              </a:rPr>
              <a:t>https://cs231n.github.io/neural-networks-3/</a:t>
            </a:r>
            <a:endParaRPr lang="en-US" sz="1000" dirty="0"/>
          </a:p>
        </p:txBody>
      </p:sp>
    </p:spTree>
    <p:extLst>
      <p:ext uri="{BB962C8B-B14F-4D97-AF65-F5344CB8AC3E}">
        <p14:creationId xmlns:p14="http://schemas.microsoft.com/office/powerpoint/2010/main" val="3363163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Annealing the Learning Rate</a:t>
            </a:r>
          </a:p>
        </p:txBody>
      </p:sp>
      <p:sp>
        <p:nvSpPr>
          <p:cNvPr id="3" name="Content Placeholder 2"/>
          <p:cNvSpPr>
            <a:spLocks noGrp="1"/>
          </p:cNvSpPr>
          <p:nvPr>
            <p:ph idx="1"/>
          </p:nvPr>
        </p:nvSpPr>
        <p:spPr>
          <a:xfrm>
            <a:off x="276673" y="2090803"/>
            <a:ext cx="9584265" cy="5539813"/>
          </a:xfrm>
        </p:spPr>
        <p:txBody>
          <a:bodyPr>
            <a:normAutofit/>
          </a:bodyPr>
          <a:lstStyle/>
          <a:p>
            <a:r>
              <a:rPr lang="en-US" dirty="0"/>
              <a:t>Reduce the learning rate over time (learning rate decay)</a:t>
            </a:r>
          </a:p>
          <a:p>
            <a:pPr lvl="1"/>
            <a:r>
              <a:rPr lang="en-US" dirty="0"/>
              <a:t>Approach 1</a:t>
            </a:r>
          </a:p>
          <a:p>
            <a:pPr lvl="2"/>
            <a:r>
              <a:rPr lang="en-US" dirty="0"/>
              <a:t>Reduce the learning rate by some factor every few epochs</a:t>
            </a:r>
          </a:p>
          <a:p>
            <a:pPr lvl="3"/>
            <a:r>
              <a:rPr lang="en-US" dirty="0"/>
              <a:t>Typical values: reduce the learning rate by a half every 5 epochs, or by 10 every 20 epochs</a:t>
            </a:r>
          </a:p>
          <a:p>
            <a:pPr lvl="3"/>
            <a:r>
              <a:rPr lang="en-US" dirty="0"/>
              <a:t>Exponential decay reduces the learning rate exponentially over time</a:t>
            </a:r>
          </a:p>
          <a:p>
            <a:pPr lvl="3"/>
            <a:r>
              <a:rPr lang="en-US" dirty="0"/>
              <a:t>These numbers depend heavily on the type of problem and the model</a:t>
            </a:r>
          </a:p>
          <a:p>
            <a:pPr lvl="1"/>
            <a:r>
              <a:rPr lang="en-US" dirty="0"/>
              <a:t>Approach 2 </a:t>
            </a:r>
          </a:p>
          <a:p>
            <a:pPr lvl="2"/>
            <a:r>
              <a:rPr lang="en-US" dirty="0"/>
              <a:t>Reduce the learning rate by a constant (e.g., by half) whenever the validation loss stops improving </a:t>
            </a:r>
          </a:p>
          <a:p>
            <a:pPr lvl="3"/>
            <a:r>
              <a:rPr lang="en-US" dirty="0"/>
              <a:t>In </a:t>
            </a:r>
            <a:r>
              <a:rPr lang="en-US" dirty="0" err="1"/>
              <a:t>TensorFlow</a:t>
            </a:r>
            <a:r>
              <a:rPr lang="en-US" dirty="0"/>
              <a:t>: </a:t>
            </a:r>
            <a:r>
              <a:rPr lang="en-US" dirty="0" err="1"/>
              <a:t>tf.keras.callbacks.ReduceLROnPleateau</a:t>
            </a:r>
            <a:r>
              <a:rPr lang="en-US" dirty="0"/>
              <a:t>()</a:t>
            </a:r>
          </a:p>
          <a:p>
            <a:pPr lvl="4"/>
            <a:r>
              <a:rPr lang="en-US" dirty="0"/>
              <a:t>Monitor: validation loss</a:t>
            </a:r>
          </a:p>
          <a:p>
            <a:pPr lvl="4"/>
            <a:r>
              <a:rPr lang="en-US" dirty="0"/>
              <a:t>Factor: 0.1 (i.e., divide by 10)</a:t>
            </a:r>
          </a:p>
          <a:p>
            <a:pPr lvl="4"/>
            <a:r>
              <a:rPr lang="en-US" dirty="0"/>
              <a:t>Patience: 10 (how many epochs to wait before applying it)</a:t>
            </a:r>
          </a:p>
          <a:p>
            <a:pPr lvl="4"/>
            <a:r>
              <a:rPr lang="en-US" dirty="0"/>
              <a:t>Minimum learning rate: 1e-6 (when to stop)</a:t>
            </a:r>
          </a:p>
          <a:p>
            <a:endParaRPr lang="en-US" dirty="0"/>
          </a:p>
        </p:txBody>
      </p:sp>
    </p:spTree>
    <p:extLst>
      <p:ext uri="{BB962C8B-B14F-4D97-AF65-F5344CB8AC3E}">
        <p14:creationId xmlns:p14="http://schemas.microsoft.com/office/powerpoint/2010/main" val="35926683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84265" cy="5467805"/>
              </a:xfrm>
            </p:spPr>
            <p:txBody>
              <a:bodyPr/>
              <a:lstStyle/>
              <a:p>
                <a:r>
                  <a:rPr lang="en-US" b="1" i="1" dirty="0">
                    <a:solidFill>
                      <a:srgbClr val="0070C0"/>
                    </a:solidFill>
                  </a:rPr>
                  <a:t>Adaptive Moment Estimation (Adam)</a:t>
                </a:r>
              </a:p>
              <a:p>
                <a:pPr lvl="1"/>
                <a:r>
                  <a:rPr lang="en-US" dirty="0"/>
                  <a:t>Adam computes adaptive learning rates for each dimension of</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𝜃</m:t>
                    </m:r>
                  </m:oMath>
                </a14:m>
                <a:endParaRPr lang="en-US" dirty="0"/>
              </a:p>
              <a:p>
                <a:pPr lvl="2"/>
                <a:r>
                  <a:rPr lang="en-US" dirty="0"/>
                  <a:t>Similar to GD with momentum, Adam computes a weighted average of past gradients, i.e.,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𝑛𝑒𝑤</m:t>
                        </m:r>
                      </m:sup>
                    </m:sSup>
                  </m:oMath>
                </a14:m>
                <a:r>
                  <a:rPr lang="en-US" dirty="0"/>
                  <a:t>= </a:t>
                </a:r>
                <a14:m>
                  <m:oMath xmlns:m="http://schemas.openxmlformats.org/officeDocument/2006/math">
                    <m:sSub>
                      <m:sSubPr>
                        <m:ctrlPr>
                          <a:rPr lang="en-US" altLang="zh-TW" i="1" smtClean="0">
                            <a:latin typeface="Cambria Math" panose="02040503050406030204" pitchFamily="18" charset="0"/>
                          </a:rPr>
                        </m:ctrlPr>
                      </m:sSubPr>
                      <m:e>
                        <m:r>
                          <a:rPr lang="zh-TW" altLang="en-US" i="1">
                            <a:latin typeface="Cambria Math" panose="02040503050406030204" pitchFamily="18" charset="0"/>
                          </a:rPr>
                          <m:t>𝛽</m:t>
                        </m:r>
                      </m:e>
                      <m:sub>
                        <m:r>
                          <a:rPr lang="en-US" altLang="zh-TW" b="0" i="1" smtClean="0">
                            <a:latin typeface="Cambria Math" panose="02040503050406030204" pitchFamily="18" charset="0"/>
                          </a:rPr>
                          <m:t>1</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𝑜𝑙𝑑</m:t>
                        </m:r>
                      </m:sup>
                    </m:sSup>
                    <m:r>
                      <a:rPr lang="en-US" altLang="zh-TW" i="1">
                        <a:latin typeface="Cambria Math" panose="02040503050406030204" pitchFamily="18" charset="0"/>
                      </a:rPr>
                      <m:t>+</m:t>
                    </m:r>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e>
                    </m:d>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e>
                    </m:d>
                  </m:oMath>
                </a14:m>
                <a:endParaRPr lang="en-US" dirty="0"/>
              </a:p>
              <a:p>
                <a:pPr lvl="2"/>
                <a:r>
                  <a:rPr lang="en-US" dirty="0"/>
                  <a:t>Adam also computes a weighted average of past squared gradients, i.e.,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𝑈</m:t>
                        </m:r>
                      </m:e>
                      <m:sup>
                        <m:r>
                          <a:rPr lang="en-US" altLang="zh-TW" i="1">
                            <a:latin typeface="Cambria Math" panose="02040503050406030204" pitchFamily="18" charset="0"/>
                          </a:rPr>
                          <m:t>𝑛𝑒𝑤</m:t>
                        </m:r>
                      </m:sup>
                    </m:sSup>
                  </m:oMath>
                </a14:m>
                <a:r>
                  <a:rPr lang="en-US" dirty="0"/>
                  <a:t>=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b="0" i="1" smtClean="0">
                            <a:latin typeface="Cambria Math" panose="02040503050406030204" pitchFamily="18" charset="0"/>
                          </a:rPr>
                          <m:t>2</m:t>
                        </m:r>
                      </m:sub>
                    </m:sSub>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𝑈</m:t>
                        </m:r>
                      </m:e>
                      <m:sup>
                        <m:r>
                          <a:rPr lang="en-US" altLang="zh-TW" i="1">
                            <a:latin typeface="Cambria Math" panose="02040503050406030204" pitchFamily="18" charset="0"/>
                          </a:rPr>
                          <m:t>𝑜𝑙𝑑</m:t>
                        </m:r>
                      </m:sup>
                    </m:sSup>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b="0" i="1" smtClean="0">
                                <a:latin typeface="Cambria Math" panose="02040503050406030204" pitchFamily="18" charset="0"/>
                              </a:rPr>
                              <m:t>2</m:t>
                            </m:r>
                          </m:sub>
                        </m:sSub>
                      </m:e>
                    </m:d>
                    <m:sSup>
                      <m:sSupPr>
                        <m:ctrlPr>
                          <a:rPr lang="en-US" altLang="zh-TW" i="1" smtClean="0">
                            <a:latin typeface="Cambria Math" panose="02040503050406030204" pitchFamily="18" charset="0"/>
                          </a:rPr>
                        </m:ctrlPr>
                      </m:sSupPr>
                      <m:e>
                        <m:d>
                          <m:dPr>
                            <m:ctrlPr>
                              <a:rPr lang="en-US" altLang="zh-TW" i="1">
                                <a:latin typeface="Cambria Math" panose="02040503050406030204" pitchFamily="18" charset="0"/>
                              </a:rPr>
                            </m:ctrlPr>
                          </m:dPr>
                          <m:e>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e>
                            </m:d>
                          </m:e>
                        </m:d>
                      </m:e>
                      <m:sup>
                        <m:r>
                          <a:rPr lang="en-US" altLang="zh-TW" b="0" i="1" smtClean="0">
                            <a:latin typeface="Cambria Math" panose="02040503050406030204" pitchFamily="18" charset="0"/>
                          </a:rPr>
                          <m:t>2</m:t>
                        </m:r>
                      </m:sup>
                    </m:sSup>
                  </m:oMath>
                </a14:m>
                <a:endParaRPr lang="en-US" dirty="0"/>
              </a:p>
              <a:p>
                <a:pPr lvl="1"/>
                <a:r>
                  <a:rPr lang="en-US" dirty="0"/>
                  <a:t>The parameters update is: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𝑛𝑒𝑤</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r>
                      <a:rPr lang="en-US" altLang="zh-TW" i="1">
                        <a:latin typeface="Cambria Math" panose="02040503050406030204" pitchFamily="18" charset="0"/>
                      </a:rPr>
                      <m:t>−</m:t>
                    </m:r>
                  </m:oMath>
                </a14:m>
                <a:r>
                  <a:rPr lang="en-US" altLang="zh-TW" dirty="0"/>
                  <a:t> </a:t>
                </a:r>
                <a14:m>
                  <m:oMath xmlns:m="http://schemas.openxmlformats.org/officeDocument/2006/math">
                    <m:f>
                      <m:fPr>
                        <m:ctrlPr>
                          <a:rPr lang="en-US" altLang="zh-TW" i="1">
                            <a:latin typeface="Cambria Math" panose="02040503050406030204" pitchFamily="18" charset="0"/>
                          </a:rPr>
                        </m:ctrlPr>
                      </m:fPr>
                      <m:num>
                        <m:r>
                          <a:rPr lang="zh-TW" altLang="en-US" i="1">
                            <a:latin typeface="Cambria Math" panose="02040503050406030204" pitchFamily="18" charset="0"/>
                          </a:rPr>
                          <m:t>𝛼</m:t>
                        </m:r>
                      </m:num>
                      <m:den>
                        <m:rad>
                          <m:radPr>
                            <m:degHide m:val="on"/>
                            <m:ctrlPr>
                              <a:rPr lang="en-US" altLang="zh-TW" i="1">
                                <a:latin typeface="Cambria Math" panose="02040503050406030204" pitchFamily="18" charset="0"/>
                              </a:rPr>
                            </m:ctrlPr>
                          </m:radPr>
                          <m:deg/>
                          <m:e>
                            <m:sSup>
                              <m:sSupPr>
                                <m:ctrlPr>
                                  <a:rPr lang="en-US" altLang="zh-TW" i="1">
                                    <a:latin typeface="Cambria Math" panose="02040503050406030204" pitchFamily="18" charset="0"/>
                                  </a:rPr>
                                </m:ctrlPr>
                              </m:sSupPr>
                              <m:e>
                                <m:acc>
                                  <m:accPr>
                                    <m:chr m:val="̂"/>
                                    <m:ctrlPr>
                                      <a:rPr lang="en-US" altLang="zh-TW" i="1" smtClean="0">
                                        <a:latin typeface="Cambria Math" panose="02040503050406030204" pitchFamily="18" charset="0"/>
                                      </a:rPr>
                                    </m:ctrlPr>
                                  </m:accPr>
                                  <m:e>
                                    <m:r>
                                      <a:rPr lang="en-US" altLang="zh-TW" i="1">
                                        <a:latin typeface="Cambria Math" panose="02040503050406030204" pitchFamily="18" charset="0"/>
                                      </a:rPr>
                                      <m:t>𝑉</m:t>
                                    </m:r>
                                  </m:e>
                                </m:acc>
                              </m:e>
                              <m:sup>
                                <m:r>
                                  <a:rPr lang="en-US" altLang="zh-TW" i="1">
                                    <a:latin typeface="Cambria Math" panose="02040503050406030204" pitchFamily="18" charset="0"/>
                                  </a:rPr>
                                  <m:t>𝑛𝑒𝑤</m:t>
                                </m:r>
                              </m:sup>
                            </m:sSup>
                          </m:e>
                        </m:rad>
                        <m:r>
                          <a:rPr lang="en-US" altLang="zh-TW" b="0" i="1" smtClean="0">
                            <a:latin typeface="Cambria Math" panose="02040503050406030204" pitchFamily="18" charset="0"/>
                          </a:rPr>
                          <m:t>+</m:t>
                        </m:r>
                        <m:r>
                          <a:rPr lang="zh-TW" altLang="en-US" b="0" i="1" smtClean="0">
                            <a:latin typeface="Cambria Math" panose="02040503050406030204" pitchFamily="18" charset="0"/>
                          </a:rPr>
                          <m:t>𝜖</m:t>
                        </m:r>
                      </m:den>
                    </m:f>
                  </m:oMath>
                </a14:m>
                <a:r>
                  <a:rPr lang="en-US" altLang="zh-TW" dirty="0"/>
                  <a:t> </a:t>
                </a:r>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smtClean="0">
                                <a:latin typeface="Cambria Math" panose="02040503050406030204" pitchFamily="18" charset="0"/>
                              </a:rPr>
                            </m:ctrlPr>
                          </m:accPr>
                          <m:e>
                            <m:r>
                              <a:rPr lang="en-US" altLang="zh-TW" i="1">
                                <a:latin typeface="Cambria Math" panose="02040503050406030204" pitchFamily="18" charset="0"/>
                              </a:rPr>
                              <m:t>𝑈</m:t>
                            </m:r>
                          </m:e>
                        </m:acc>
                      </m:e>
                      <m:sup>
                        <m:r>
                          <a:rPr lang="en-US" altLang="zh-TW" i="1">
                            <a:latin typeface="Cambria Math" panose="02040503050406030204" pitchFamily="18" charset="0"/>
                          </a:rPr>
                          <m:t>𝑛𝑒𝑤</m:t>
                        </m:r>
                      </m:sup>
                    </m:sSup>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𝑉</m:t>
                            </m:r>
                          </m:e>
                        </m:acc>
                      </m:e>
                      <m:sup>
                        <m:r>
                          <a:rPr lang="en-US" altLang="zh-TW" i="1">
                            <a:latin typeface="Cambria Math" panose="02040503050406030204" pitchFamily="18" charset="0"/>
                          </a:rPr>
                          <m:t>𝑛𝑒𝑤</m:t>
                        </m:r>
                      </m:sup>
                    </m:sSup>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𝑉</m:t>
                            </m:r>
                          </m:e>
                          <m:sup>
                            <m:r>
                              <a:rPr lang="en-US" altLang="zh-TW" b="0" i="1" smtClean="0">
                                <a:latin typeface="Cambria Math" panose="02040503050406030204" pitchFamily="18" charset="0"/>
                              </a:rPr>
                              <m:t>𝑛𝑒𝑤</m:t>
                            </m:r>
                          </m:sup>
                        </m:sSup>
                      </m:num>
                      <m:den>
                        <m:r>
                          <a:rPr lang="en-US" altLang="zh-TW" b="0" i="1" smtClean="0">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den>
                    </m:f>
                  </m:oMath>
                </a14:m>
                <a:r>
                  <a:rPr lang="en-US" dirty="0"/>
                  <a:t> and </a:t>
                </a:r>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b="0" i="1" smtClean="0">
                                <a:latin typeface="Cambria Math" panose="02040503050406030204" pitchFamily="18" charset="0"/>
                              </a:rPr>
                              <m:t>𝑈</m:t>
                            </m:r>
                          </m:e>
                        </m:acc>
                      </m:e>
                      <m:sup>
                        <m:r>
                          <a:rPr lang="en-US" altLang="zh-TW" i="1">
                            <a:latin typeface="Cambria Math" panose="02040503050406030204" pitchFamily="18" charset="0"/>
                          </a:rPr>
                          <m:t>𝑛𝑒𝑤</m:t>
                        </m:r>
                      </m:sup>
                    </m:sSup>
                    <m:r>
                      <a:rPr lang="en-US" altLang="zh-TW" i="1">
                        <a:latin typeface="Cambria Math" panose="02040503050406030204" pitchFamily="18" charset="0"/>
                      </a:rPr>
                      <m:t>=</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𝑈</m:t>
                            </m:r>
                          </m:e>
                          <m:sup>
                            <m:r>
                              <a:rPr lang="en-US" altLang="zh-TW" i="1">
                                <a:latin typeface="Cambria Math" panose="02040503050406030204" pitchFamily="18" charset="0"/>
                              </a:rPr>
                              <m:t>𝑛𝑒𝑤</m:t>
                            </m:r>
                          </m:sup>
                        </m:sSup>
                      </m:num>
                      <m:den>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b="0" i="1" smtClean="0">
                                <a:latin typeface="Cambria Math" panose="02040503050406030204" pitchFamily="18" charset="0"/>
                              </a:rPr>
                              <m:t>2</m:t>
                            </m:r>
                          </m:sub>
                        </m:sSub>
                      </m:den>
                    </m:f>
                  </m:oMath>
                </a14:m>
                <a:endParaRPr lang="en-US" dirty="0"/>
              </a:p>
              <a:p>
                <a:pPr lvl="2"/>
                <a:r>
                  <a:rPr lang="en-US" dirty="0"/>
                  <a:t>The proposed default values are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oMath>
                </a14:m>
                <a:r>
                  <a:rPr lang="en-US" dirty="0"/>
                  <a:t> = 0.9,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b="0" i="1" smtClean="0">
                            <a:latin typeface="Cambria Math" panose="02040503050406030204" pitchFamily="18" charset="0"/>
                          </a:rPr>
                          <m:t>2</m:t>
                        </m:r>
                      </m:sub>
                    </m:sSub>
                  </m:oMath>
                </a14:m>
                <a:r>
                  <a:rPr lang="en-US" dirty="0"/>
                  <a:t> = 0.999, and </a:t>
                </a:r>
                <a14:m>
                  <m:oMath xmlns:m="http://schemas.openxmlformats.org/officeDocument/2006/math">
                    <m:r>
                      <a:rPr lang="zh-TW" altLang="en-US" i="1">
                        <a:latin typeface="Cambria Math" panose="02040503050406030204" pitchFamily="18" charset="0"/>
                      </a:rPr>
                      <m:t>𝜖</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10</m:t>
                        </m:r>
                      </m:e>
                      <m:sup>
                        <m:r>
                          <a:rPr lang="en-US" altLang="zh-TW" b="0" i="1" smtClean="0">
                            <a:latin typeface="Cambria Math" panose="02040503050406030204" pitchFamily="18" charset="0"/>
                          </a:rPr>
                          <m:t>−8</m:t>
                        </m:r>
                      </m:sup>
                    </m:sSup>
                  </m:oMath>
                </a14:m>
                <a:endParaRPr lang="en-US" dirty="0"/>
              </a:p>
              <a:p>
                <a:r>
                  <a:rPr lang="en-US" dirty="0"/>
                  <a:t>Other commonly used optimization methods include:</a:t>
                </a:r>
              </a:p>
              <a:p>
                <a:pPr lvl="1"/>
                <a:r>
                  <a:rPr lang="en-US" dirty="0" err="1"/>
                  <a:t>Adagrad</a:t>
                </a:r>
                <a:r>
                  <a:rPr lang="en-US" dirty="0"/>
                  <a:t>, </a:t>
                </a:r>
                <a:r>
                  <a:rPr lang="en-US" dirty="0" err="1"/>
                  <a:t>Adadelta</a:t>
                </a:r>
                <a:r>
                  <a:rPr lang="en-US" dirty="0"/>
                  <a:t>, </a:t>
                </a:r>
                <a:r>
                  <a:rPr lang="en-US" dirty="0" err="1"/>
                  <a:t>RMSprop</a:t>
                </a:r>
                <a:r>
                  <a:rPr lang="en-US" dirty="0"/>
                  <a:t>, </a:t>
                </a:r>
                <a:r>
                  <a:rPr lang="en-US" dirty="0" err="1"/>
                  <a:t>Nadam</a:t>
                </a:r>
                <a:r>
                  <a:rPr lang="en-US" dirty="0"/>
                  <a:t>, etc.</a:t>
                </a:r>
              </a:p>
              <a:p>
                <a:pPr lvl="1"/>
                <a:r>
                  <a:rPr lang="en-US" dirty="0"/>
                  <a:t>Most papers nowadays used Adam and SGD with momentum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84265" cy="5467805"/>
              </a:xfrm>
              <a:blipFill>
                <a:blip r:embed="rId3"/>
                <a:stretch>
                  <a:fillRect l="-826" t="-892"/>
                </a:stretch>
              </a:blipFill>
            </p:spPr>
            <p:txBody>
              <a:bodyPr/>
              <a:lstStyle/>
              <a:p>
                <a:r>
                  <a:rPr lang="en-US">
                    <a:noFill/>
                  </a:rPr>
                  <a:t> </a:t>
                </a:r>
              </a:p>
            </p:txBody>
          </p:sp>
        </mc:Fallback>
      </mc:AlternateContent>
    </p:spTree>
    <p:extLst>
      <p:ext uri="{BB962C8B-B14F-4D97-AF65-F5344CB8AC3E}">
        <p14:creationId xmlns:p14="http://schemas.microsoft.com/office/powerpoint/2010/main" val="5128591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Vanishing Gradient Problem</a:t>
            </a:r>
          </a:p>
        </p:txBody>
      </p:sp>
      <p:sp>
        <p:nvSpPr>
          <p:cNvPr id="3" name="Content Placeholder 2"/>
          <p:cNvSpPr>
            <a:spLocks noGrp="1"/>
          </p:cNvSpPr>
          <p:nvPr>
            <p:ph idx="1"/>
          </p:nvPr>
        </p:nvSpPr>
        <p:spPr/>
        <p:txBody>
          <a:bodyPr/>
          <a:lstStyle/>
          <a:p>
            <a:r>
              <a:rPr lang="en-US" dirty="0"/>
              <a:t>In some cases, during training, the gradients can become either very small (vanishing gradients) of very large (exploding gradients)</a:t>
            </a:r>
          </a:p>
          <a:p>
            <a:pPr lvl="1"/>
            <a:r>
              <a:rPr lang="en-US" dirty="0"/>
              <a:t>They result in very small or very large update of the parameters</a:t>
            </a:r>
          </a:p>
          <a:p>
            <a:pPr lvl="1"/>
            <a:r>
              <a:rPr lang="en-US" dirty="0"/>
              <a:t>Solutions: </a:t>
            </a:r>
            <a:r>
              <a:rPr lang="en-US" dirty="0" err="1"/>
              <a:t>ReLU</a:t>
            </a:r>
            <a:r>
              <a:rPr lang="en-US" dirty="0"/>
              <a:t> activations, regularization, LSTM units in RNNs</a:t>
            </a:r>
          </a:p>
        </p:txBody>
      </p:sp>
      <p:sp>
        <p:nvSpPr>
          <p:cNvPr id="10" name="矩形 136"/>
          <p:cNvSpPr/>
          <p:nvPr/>
        </p:nvSpPr>
        <p:spPr>
          <a:xfrm>
            <a:off x="3050722" y="427395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1" name="矩形 137"/>
          <p:cNvSpPr/>
          <p:nvPr/>
        </p:nvSpPr>
        <p:spPr>
          <a:xfrm>
            <a:off x="4376308" y="4257605"/>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2" name="矩形 138"/>
          <p:cNvSpPr/>
          <p:nvPr/>
        </p:nvSpPr>
        <p:spPr>
          <a:xfrm>
            <a:off x="6409645" y="4284747"/>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3" name="矩形 140"/>
          <p:cNvSpPr/>
          <p:nvPr/>
        </p:nvSpPr>
        <p:spPr>
          <a:xfrm>
            <a:off x="1867619" y="430159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14" name="直線單箭頭接點 141"/>
          <p:cNvCxnSpPr/>
          <p:nvPr/>
        </p:nvCxnSpPr>
        <p:spPr>
          <a:xfrm>
            <a:off x="6796452" y="5333167"/>
            <a:ext cx="7012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2"/>
          <p:cNvCxnSpPr/>
          <p:nvPr/>
        </p:nvCxnSpPr>
        <p:spPr>
          <a:xfrm>
            <a:off x="6905768" y="6579057"/>
            <a:ext cx="5919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43"/>
          <p:cNvCxnSpPr/>
          <p:nvPr/>
        </p:nvCxnSpPr>
        <p:spPr>
          <a:xfrm>
            <a:off x="6772568" y="4554364"/>
            <a:ext cx="7251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44"/>
          <p:cNvSpPr/>
          <p:nvPr/>
        </p:nvSpPr>
        <p:spPr>
          <a:xfrm>
            <a:off x="1936007" y="501928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8" name="矩形 145"/>
          <p:cNvSpPr/>
          <p:nvPr/>
        </p:nvSpPr>
        <p:spPr>
          <a:xfrm>
            <a:off x="1941825" y="444895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9" name="Object 12"/>
          <p:cNvGraphicFramePr>
            <a:graphicFrameLocks noChangeAspect="1"/>
          </p:cNvGraphicFramePr>
          <p:nvPr>
            <p:extLst>
              <p:ext uri="{D42A27DB-BD31-4B8C-83A1-F6EECF244321}">
                <p14:modId xmlns:p14="http://schemas.microsoft.com/office/powerpoint/2010/main" val="984108913"/>
              </p:ext>
            </p:extLst>
          </p:nvPr>
        </p:nvGraphicFramePr>
        <p:xfrm>
          <a:off x="1954524" y="4353707"/>
          <a:ext cx="325438" cy="461962"/>
        </p:xfrm>
        <a:graphic>
          <a:graphicData uri="http://schemas.openxmlformats.org/presentationml/2006/ole">
            <mc:AlternateContent xmlns:mc="http://schemas.openxmlformats.org/markup-compatibility/2006">
              <mc:Choice xmlns:v="urn:schemas-microsoft-com:vml" Requires="v">
                <p:oleObj spid="_x0000_s45330" name="方程式" r:id="rId3" imgW="152280" imgH="215640" progId="Equation.3">
                  <p:embed/>
                </p:oleObj>
              </mc:Choice>
              <mc:Fallback>
                <p:oleObj name="方程式" r:id="rId3" imgW="152280" imgH="215640" progId="Equation.3">
                  <p:embed/>
                  <p:pic>
                    <p:nvPicPr>
                      <p:cNvPr id="147" name="Object 12"/>
                      <p:cNvPicPr>
                        <a:picLocks noChangeAspect="1" noChangeArrowheads="1"/>
                      </p:cNvPicPr>
                      <p:nvPr/>
                    </p:nvPicPr>
                    <p:blipFill>
                      <a:blip r:embed="rId4"/>
                      <a:srcRect/>
                      <a:stretch>
                        <a:fillRect/>
                      </a:stretch>
                    </p:blipFill>
                    <p:spPr bwMode="auto">
                      <a:xfrm>
                        <a:off x="1954524" y="4353707"/>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3957102640"/>
              </p:ext>
            </p:extLst>
          </p:nvPr>
        </p:nvGraphicFramePr>
        <p:xfrm>
          <a:off x="1959820" y="4936436"/>
          <a:ext cx="352425" cy="461963"/>
        </p:xfrm>
        <a:graphic>
          <a:graphicData uri="http://schemas.openxmlformats.org/presentationml/2006/ole">
            <mc:AlternateContent xmlns:mc="http://schemas.openxmlformats.org/markup-compatibility/2006">
              <mc:Choice xmlns:v="urn:schemas-microsoft-com:vml" Requires="v">
                <p:oleObj spid="_x0000_s45331" name="方程式" r:id="rId5" imgW="164880" imgH="215640" progId="Equation.3">
                  <p:embed/>
                </p:oleObj>
              </mc:Choice>
              <mc:Fallback>
                <p:oleObj name="方程式" r:id="rId5" imgW="164880" imgH="215640" progId="Equation.3">
                  <p:embed/>
                  <p:pic>
                    <p:nvPicPr>
                      <p:cNvPr id="148" name="Object 12"/>
                      <p:cNvPicPr>
                        <a:picLocks noChangeAspect="1" noChangeArrowheads="1"/>
                      </p:cNvPicPr>
                      <p:nvPr/>
                    </p:nvPicPr>
                    <p:blipFill>
                      <a:blip r:embed="rId6"/>
                      <a:srcRect/>
                      <a:stretch>
                        <a:fillRect/>
                      </a:stretch>
                    </p:blipFill>
                    <p:spPr bwMode="auto">
                      <a:xfrm>
                        <a:off x="1959820" y="4936436"/>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橢圓 148"/>
          <p:cNvSpPr/>
          <p:nvPr/>
        </p:nvSpPr>
        <p:spPr>
          <a:xfrm>
            <a:off x="3147832" y="428495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149"/>
          <p:cNvSpPr/>
          <p:nvPr/>
        </p:nvSpPr>
        <p:spPr>
          <a:xfrm>
            <a:off x="3150174" y="506352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3" name="橢圓 150"/>
          <p:cNvSpPr/>
          <p:nvPr/>
        </p:nvSpPr>
        <p:spPr>
          <a:xfrm>
            <a:off x="3138541" y="629153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4" name="文字方塊 151"/>
          <p:cNvSpPr txBox="1"/>
          <p:nvPr/>
        </p:nvSpPr>
        <p:spPr>
          <a:xfrm rot="5400000">
            <a:off x="3135794" y="571382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5" name="矩形 152"/>
          <p:cNvSpPr/>
          <p:nvPr/>
        </p:nvSpPr>
        <p:spPr>
          <a:xfrm>
            <a:off x="1945532" y="641704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6" name="Object 12"/>
          <p:cNvGraphicFramePr>
            <a:graphicFrameLocks noChangeAspect="1"/>
          </p:cNvGraphicFramePr>
          <p:nvPr>
            <p:extLst>
              <p:ext uri="{D42A27DB-BD31-4B8C-83A1-F6EECF244321}">
                <p14:modId xmlns:p14="http://schemas.microsoft.com/office/powerpoint/2010/main" val="2622867468"/>
              </p:ext>
            </p:extLst>
          </p:nvPr>
        </p:nvGraphicFramePr>
        <p:xfrm>
          <a:off x="1942416" y="6320789"/>
          <a:ext cx="407988" cy="488950"/>
        </p:xfrm>
        <a:graphic>
          <a:graphicData uri="http://schemas.openxmlformats.org/presentationml/2006/ole">
            <mc:AlternateContent xmlns:mc="http://schemas.openxmlformats.org/markup-compatibility/2006">
              <mc:Choice xmlns:v="urn:schemas-microsoft-com:vml" Requires="v">
                <p:oleObj spid="_x0000_s45332" name="方程式" r:id="rId7" imgW="190440" imgH="228600" progId="Equation.3">
                  <p:embed/>
                </p:oleObj>
              </mc:Choice>
              <mc:Fallback>
                <p:oleObj name="方程式" r:id="rId7" imgW="190440" imgH="228600" progId="Equation.3">
                  <p:embed/>
                  <p:pic>
                    <p:nvPicPr>
                      <p:cNvPr id="154" name="Object 12"/>
                      <p:cNvPicPr>
                        <a:picLocks noChangeAspect="1" noChangeArrowheads="1"/>
                      </p:cNvPicPr>
                      <p:nvPr/>
                    </p:nvPicPr>
                    <p:blipFill>
                      <a:blip r:embed="rId8"/>
                      <a:srcRect/>
                      <a:stretch>
                        <a:fillRect/>
                      </a:stretch>
                    </p:blipFill>
                    <p:spPr bwMode="auto">
                      <a:xfrm>
                        <a:off x="1942416" y="6320789"/>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文字方塊 154"/>
          <p:cNvSpPr txBox="1"/>
          <p:nvPr/>
        </p:nvSpPr>
        <p:spPr>
          <a:xfrm rot="5400000">
            <a:off x="1821464" y="570198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8" name="橢圓 155"/>
          <p:cNvSpPr/>
          <p:nvPr/>
        </p:nvSpPr>
        <p:spPr>
          <a:xfrm>
            <a:off x="4463394" y="428495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9" name="橢圓 156"/>
          <p:cNvSpPr/>
          <p:nvPr/>
        </p:nvSpPr>
        <p:spPr>
          <a:xfrm>
            <a:off x="4465736" y="506352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 name="橢圓 157"/>
          <p:cNvSpPr/>
          <p:nvPr/>
        </p:nvSpPr>
        <p:spPr>
          <a:xfrm>
            <a:off x="4454103" y="629153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1" name="文字方塊 158"/>
          <p:cNvSpPr txBox="1"/>
          <p:nvPr/>
        </p:nvSpPr>
        <p:spPr>
          <a:xfrm rot="5400000">
            <a:off x="4451356" y="571382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橢圓 159"/>
          <p:cNvSpPr/>
          <p:nvPr/>
        </p:nvSpPr>
        <p:spPr>
          <a:xfrm>
            <a:off x="6485489" y="4276641"/>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3" name="橢圓 160"/>
          <p:cNvSpPr/>
          <p:nvPr/>
        </p:nvSpPr>
        <p:spPr>
          <a:xfrm>
            <a:off x="6487831" y="5036550"/>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4" name="橢圓 161"/>
          <p:cNvSpPr/>
          <p:nvPr/>
        </p:nvSpPr>
        <p:spPr>
          <a:xfrm>
            <a:off x="6494859" y="628322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5" name="文字方塊 162"/>
          <p:cNvSpPr txBox="1"/>
          <p:nvPr/>
        </p:nvSpPr>
        <p:spPr>
          <a:xfrm rot="5400000">
            <a:off x="6492112" y="5702353"/>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6" name="文字方塊 163"/>
          <p:cNvSpPr txBox="1"/>
          <p:nvPr/>
        </p:nvSpPr>
        <p:spPr>
          <a:xfrm>
            <a:off x="5035439" y="422637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7" name="文字方塊 164"/>
          <p:cNvSpPr txBox="1"/>
          <p:nvPr/>
        </p:nvSpPr>
        <p:spPr>
          <a:xfrm>
            <a:off x="5053062" y="501186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8" name="文字方塊 165"/>
          <p:cNvSpPr txBox="1"/>
          <p:nvPr/>
        </p:nvSpPr>
        <p:spPr>
          <a:xfrm>
            <a:off x="5065242" y="6268161"/>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9" name="直線單箭頭接點 166"/>
          <p:cNvCxnSpPr>
            <a:stCxn id="21" idx="6"/>
            <a:endCxn id="28" idx="2"/>
          </p:cNvCxnSpPr>
          <p:nvPr/>
        </p:nvCxnSpPr>
        <p:spPr>
          <a:xfrm>
            <a:off x="3721990" y="4572033"/>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67"/>
          <p:cNvCxnSpPr/>
          <p:nvPr/>
        </p:nvCxnSpPr>
        <p:spPr>
          <a:xfrm>
            <a:off x="3721990" y="536378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68"/>
          <p:cNvCxnSpPr/>
          <p:nvPr/>
        </p:nvCxnSpPr>
        <p:spPr>
          <a:xfrm>
            <a:off x="3712699" y="658575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69"/>
          <p:cNvCxnSpPr>
            <a:stCxn id="22" idx="6"/>
            <a:endCxn id="28" idx="2"/>
          </p:cNvCxnSpPr>
          <p:nvPr/>
        </p:nvCxnSpPr>
        <p:spPr>
          <a:xfrm flipV="1">
            <a:off x="3724332" y="4572033"/>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70"/>
          <p:cNvCxnSpPr>
            <a:stCxn id="21" idx="6"/>
            <a:endCxn id="29" idx="2"/>
          </p:cNvCxnSpPr>
          <p:nvPr/>
        </p:nvCxnSpPr>
        <p:spPr>
          <a:xfrm>
            <a:off x="3721990" y="4572033"/>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71"/>
          <p:cNvCxnSpPr>
            <a:stCxn id="21" idx="6"/>
            <a:endCxn id="30" idx="2"/>
          </p:cNvCxnSpPr>
          <p:nvPr/>
        </p:nvCxnSpPr>
        <p:spPr>
          <a:xfrm>
            <a:off x="3721990" y="4572033"/>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72"/>
          <p:cNvCxnSpPr>
            <a:stCxn id="22" idx="6"/>
            <a:endCxn id="30" idx="2"/>
          </p:cNvCxnSpPr>
          <p:nvPr/>
        </p:nvCxnSpPr>
        <p:spPr>
          <a:xfrm>
            <a:off x="3724332" y="5350603"/>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73"/>
          <p:cNvCxnSpPr>
            <a:stCxn id="23" idx="6"/>
            <a:endCxn id="28" idx="2"/>
          </p:cNvCxnSpPr>
          <p:nvPr/>
        </p:nvCxnSpPr>
        <p:spPr>
          <a:xfrm flipV="1">
            <a:off x="3712699" y="4572033"/>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74"/>
          <p:cNvCxnSpPr>
            <a:stCxn id="23" idx="6"/>
            <a:endCxn id="29" idx="2"/>
          </p:cNvCxnSpPr>
          <p:nvPr/>
        </p:nvCxnSpPr>
        <p:spPr>
          <a:xfrm flipV="1">
            <a:off x="3712699" y="5350603"/>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75"/>
          <p:cNvCxnSpPr>
            <a:endCxn id="21" idx="2"/>
          </p:cNvCxnSpPr>
          <p:nvPr/>
        </p:nvCxnSpPr>
        <p:spPr>
          <a:xfrm flipV="1">
            <a:off x="2288432" y="4572033"/>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76"/>
          <p:cNvCxnSpPr>
            <a:stCxn id="18" idx="3"/>
            <a:endCxn id="22" idx="2"/>
          </p:cNvCxnSpPr>
          <p:nvPr/>
        </p:nvCxnSpPr>
        <p:spPr>
          <a:xfrm>
            <a:off x="2284725" y="4620407"/>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77"/>
          <p:cNvCxnSpPr>
            <a:stCxn id="18" idx="3"/>
            <a:endCxn id="23" idx="2"/>
          </p:cNvCxnSpPr>
          <p:nvPr/>
        </p:nvCxnSpPr>
        <p:spPr>
          <a:xfrm>
            <a:off x="2284725" y="4620407"/>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78"/>
          <p:cNvCxnSpPr>
            <a:stCxn id="20" idx="3"/>
            <a:endCxn id="21" idx="2"/>
          </p:cNvCxnSpPr>
          <p:nvPr/>
        </p:nvCxnSpPr>
        <p:spPr>
          <a:xfrm flipV="1">
            <a:off x="2312245" y="4572033"/>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179"/>
          <p:cNvCxnSpPr>
            <a:stCxn id="17" idx="3"/>
            <a:endCxn id="22" idx="2"/>
          </p:cNvCxnSpPr>
          <p:nvPr/>
        </p:nvCxnSpPr>
        <p:spPr>
          <a:xfrm>
            <a:off x="2278907" y="5190736"/>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180"/>
          <p:cNvCxnSpPr>
            <a:stCxn id="17" idx="3"/>
            <a:endCxn id="23" idx="2"/>
          </p:cNvCxnSpPr>
          <p:nvPr/>
        </p:nvCxnSpPr>
        <p:spPr>
          <a:xfrm>
            <a:off x="2278907" y="5190736"/>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181"/>
          <p:cNvCxnSpPr>
            <a:stCxn id="26" idx="3"/>
            <a:endCxn id="21" idx="2"/>
          </p:cNvCxnSpPr>
          <p:nvPr/>
        </p:nvCxnSpPr>
        <p:spPr>
          <a:xfrm flipV="1">
            <a:off x="2350404" y="4572033"/>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182"/>
          <p:cNvCxnSpPr>
            <a:stCxn id="26" idx="3"/>
            <a:endCxn id="22" idx="2"/>
          </p:cNvCxnSpPr>
          <p:nvPr/>
        </p:nvCxnSpPr>
        <p:spPr>
          <a:xfrm flipV="1">
            <a:off x="2324035" y="5350603"/>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183"/>
          <p:cNvCxnSpPr>
            <a:stCxn id="26" idx="3"/>
            <a:endCxn id="23" idx="2"/>
          </p:cNvCxnSpPr>
          <p:nvPr/>
        </p:nvCxnSpPr>
        <p:spPr>
          <a:xfrm>
            <a:off x="2324035" y="6565209"/>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群組 6"/>
          <p:cNvGrpSpPr/>
          <p:nvPr/>
        </p:nvGrpSpPr>
        <p:grpSpPr>
          <a:xfrm>
            <a:off x="7483192" y="4241253"/>
            <a:ext cx="642352" cy="2587672"/>
            <a:chOff x="7668524" y="1462486"/>
            <a:chExt cx="642352" cy="2587672"/>
          </a:xfrm>
        </p:grpSpPr>
        <p:sp>
          <p:nvSpPr>
            <p:cNvPr id="58" name="文字方塊 184"/>
            <p:cNvSpPr txBox="1"/>
            <p:nvPr/>
          </p:nvSpPr>
          <p:spPr>
            <a:xfrm rot="5400000">
              <a:off x="7610714" y="298130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9" name="文字方塊 185"/>
            <p:cNvSpPr txBox="1"/>
            <p:nvPr/>
          </p:nvSpPr>
          <p:spPr>
            <a:xfrm>
              <a:off x="7679807" y="1462486"/>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60" name="文字方塊 186"/>
            <p:cNvSpPr txBox="1"/>
            <p:nvPr/>
          </p:nvSpPr>
          <p:spPr>
            <a:xfrm>
              <a:off x="7668524" y="2260706"/>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61" name="文字方塊 187"/>
            <p:cNvSpPr txBox="1"/>
            <p:nvPr/>
          </p:nvSpPr>
          <p:spPr>
            <a:xfrm>
              <a:off x="7668524" y="3526938"/>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grpSp>
      <p:cxnSp>
        <p:nvCxnSpPr>
          <p:cNvPr id="62" name="直線單箭頭接點 188"/>
          <p:cNvCxnSpPr/>
          <p:nvPr/>
        </p:nvCxnSpPr>
        <p:spPr>
          <a:xfrm>
            <a:off x="5746089" y="458361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189"/>
          <p:cNvCxnSpPr/>
          <p:nvPr/>
        </p:nvCxnSpPr>
        <p:spPr>
          <a:xfrm>
            <a:off x="5746089" y="5375368"/>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190"/>
          <p:cNvCxnSpPr/>
          <p:nvPr/>
        </p:nvCxnSpPr>
        <p:spPr>
          <a:xfrm>
            <a:off x="5736798" y="6597337"/>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191"/>
          <p:cNvCxnSpPr/>
          <p:nvPr/>
        </p:nvCxnSpPr>
        <p:spPr>
          <a:xfrm flipV="1">
            <a:off x="5748431" y="4583616"/>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192"/>
          <p:cNvCxnSpPr/>
          <p:nvPr/>
        </p:nvCxnSpPr>
        <p:spPr>
          <a:xfrm>
            <a:off x="5746089" y="4583616"/>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193"/>
          <p:cNvCxnSpPr/>
          <p:nvPr/>
        </p:nvCxnSpPr>
        <p:spPr>
          <a:xfrm>
            <a:off x="5746089" y="4583616"/>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194"/>
          <p:cNvCxnSpPr/>
          <p:nvPr/>
        </p:nvCxnSpPr>
        <p:spPr>
          <a:xfrm>
            <a:off x="5748431" y="5362186"/>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195"/>
          <p:cNvCxnSpPr/>
          <p:nvPr/>
        </p:nvCxnSpPr>
        <p:spPr>
          <a:xfrm flipV="1">
            <a:off x="5736798" y="4583616"/>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196"/>
          <p:cNvCxnSpPr/>
          <p:nvPr/>
        </p:nvCxnSpPr>
        <p:spPr>
          <a:xfrm flipV="1">
            <a:off x="5736798" y="5362186"/>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矩形圖說文字 127"/>
          <p:cNvSpPr/>
          <p:nvPr/>
        </p:nvSpPr>
        <p:spPr>
          <a:xfrm>
            <a:off x="1578616" y="7137777"/>
            <a:ext cx="3883612" cy="403543"/>
          </a:xfrm>
          <a:prstGeom prst="wedgeRectCallout">
            <a:avLst>
              <a:gd name="adj1" fmla="val 11157"/>
              <a:gd name="adj2" fmla="val -1851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000" dirty="0"/>
              <a:t>Small gradients, learns very slow</a:t>
            </a:r>
            <a:endParaRPr lang="zh-TW" altLang="en-US" sz="2000" dirty="0"/>
          </a:p>
        </p:txBody>
      </p:sp>
      <p:sp>
        <p:nvSpPr>
          <p:cNvPr id="72" name="TextBox 71">
            <a:extLst>
              <a:ext uri="{FF2B5EF4-FFF2-40B4-BE49-F238E27FC236}">
                <a16:creationId xmlns:a16="http://schemas.microsoft.com/office/drawing/2014/main" id="{B12FA439-A590-47C8-8F8A-CD119D8CE28D}"/>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40585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t>
            </a:r>
          </a:p>
        </p:txBody>
      </p:sp>
      <p:sp>
        <p:nvSpPr>
          <p:cNvPr id="3" name="Content Placeholder 2"/>
          <p:cNvSpPr>
            <a:spLocks noGrp="1"/>
          </p:cNvSpPr>
          <p:nvPr>
            <p:ph idx="1"/>
          </p:nvPr>
        </p:nvSpPr>
        <p:spPr/>
        <p:txBody>
          <a:bodyPr/>
          <a:lstStyle/>
          <a:p>
            <a:r>
              <a:rPr lang="en-US" b="1" i="1" dirty="0">
                <a:solidFill>
                  <a:srgbClr val="0070C0"/>
                </a:solidFill>
              </a:rPr>
              <a:t>Unsupervised learning </a:t>
            </a:r>
            <a:r>
              <a:rPr lang="en-US" dirty="0"/>
              <a:t>categories and techniques</a:t>
            </a:r>
          </a:p>
          <a:p>
            <a:pPr lvl="1"/>
            <a:r>
              <a:rPr lang="en-US" b="1" dirty="0"/>
              <a:t>Clustering</a:t>
            </a:r>
          </a:p>
          <a:p>
            <a:pPr lvl="2"/>
            <a:r>
              <a:rPr lang="en-US" i="1" dirty="0"/>
              <a:t>k</a:t>
            </a:r>
            <a:r>
              <a:rPr lang="en-US" dirty="0"/>
              <a:t>-means clustering</a:t>
            </a:r>
          </a:p>
          <a:p>
            <a:pPr lvl="2"/>
            <a:r>
              <a:rPr lang="en-US" dirty="0"/>
              <a:t>Mean-shift clustering</a:t>
            </a:r>
          </a:p>
          <a:p>
            <a:pPr lvl="2"/>
            <a:r>
              <a:rPr lang="en-US" dirty="0"/>
              <a:t>Spectral clustering 	</a:t>
            </a:r>
          </a:p>
          <a:p>
            <a:pPr lvl="1"/>
            <a:r>
              <a:rPr lang="en-US" b="1" dirty="0"/>
              <a:t>Density estimation </a:t>
            </a:r>
            <a:r>
              <a:rPr lang="en-US" dirty="0"/>
              <a:t>	</a:t>
            </a:r>
          </a:p>
          <a:p>
            <a:pPr lvl="2"/>
            <a:r>
              <a:rPr lang="en-US" dirty="0"/>
              <a:t>Gaussian mixture model (GMM) 	</a:t>
            </a:r>
          </a:p>
          <a:p>
            <a:pPr lvl="2"/>
            <a:r>
              <a:rPr lang="en-US" dirty="0"/>
              <a:t>Graphical models </a:t>
            </a:r>
          </a:p>
          <a:p>
            <a:pPr lvl="1"/>
            <a:r>
              <a:rPr lang="en-US" b="1" dirty="0"/>
              <a:t>Dimensionality reduction </a:t>
            </a:r>
            <a:r>
              <a:rPr lang="en-US" dirty="0"/>
              <a:t>	</a:t>
            </a:r>
          </a:p>
          <a:p>
            <a:pPr lvl="2"/>
            <a:r>
              <a:rPr lang="en-US" dirty="0"/>
              <a:t>Principal component analysis (PCA) 	</a:t>
            </a:r>
          </a:p>
          <a:p>
            <a:pPr lvl="2"/>
            <a:r>
              <a:rPr lang="en-US" dirty="0"/>
              <a:t>Factor analysis 	</a:t>
            </a:r>
          </a:p>
          <a:p>
            <a:endParaRPr lang="en-US" dirty="0"/>
          </a:p>
        </p:txBody>
      </p:sp>
      <p:sp>
        <p:nvSpPr>
          <p:cNvPr id="4" name="TextBox 3"/>
          <p:cNvSpPr txBox="1"/>
          <p:nvPr/>
        </p:nvSpPr>
        <p:spPr>
          <a:xfrm>
            <a:off x="1716832" y="7526179"/>
            <a:ext cx="6912768" cy="246221"/>
          </a:xfrm>
          <a:prstGeom prst="rect">
            <a:avLst/>
          </a:prstGeom>
          <a:noFill/>
        </p:spPr>
        <p:txBody>
          <a:bodyPr wrap="square" rtlCol="0">
            <a:spAutoFit/>
          </a:bodyPr>
          <a:lstStyle/>
          <a:p>
            <a:pPr algn="ctr"/>
            <a:r>
              <a:rPr lang="en-US" sz="1000" dirty="0"/>
              <a:t>Slide credit: Y-Fan Chang – An Overview of Machine Learning</a:t>
            </a:r>
          </a:p>
        </p:txBody>
      </p:sp>
    </p:spTree>
    <p:extLst>
      <p:ext uri="{BB962C8B-B14F-4D97-AF65-F5344CB8AC3E}">
        <p14:creationId xmlns:p14="http://schemas.microsoft.com/office/powerpoint/2010/main" val="909165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Functions</a:t>
            </a:r>
          </a:p>
        </p:txBody>
      </p:sp>
      <p:sp>
        <p:nvSpPr>
          <p:cNvPr id="3" name="Content Placeholder 2"/>
          <p:cNvSpPr>
            <a:spLocks noGrp="1"/>
          </p:cNvSpPr>
          <p:nvPr>
            <p:ph idx="1"/>
          </p:nvPr>
        </p:nvSpPr>
        <p:spPr/>
        <p:txBody>
          <a:bodyPr/>
          <a:lstStyle/>
          <a:p>
            <a:r>
              <a:rPr lang="en-US" dirty="0"/>
              <a:t>Classification tasks</a:t>
            </a:r>
          </a:p>
          <a:p>
            <a:endParaRPr lang="en-US" dirty="0"/>
          </a:p>
        </p:txBody>
      </p:sp>
      <p:sp>
        <p:nvSpPr>
          <p:cNvPr id="4" name="Ορθογώνιο 17"/>
          <p:cNvSpPr/>
          <p:nvPr/>
        </p:nvSpPr>
        <p:spPr>
          <a:xfrm>
            <a:off x="1044285" y="2794625"/>
            <a:ext cx="1287532" cy="646331"/>
          </a:xfrm>
          <a:prstGeom prst="rect">
            <a:avLst/>
          </a:prstGeom>
        </p:spPr>
        <p:txBody>
          <a:bodyPr wrap="none">
            <a:spAutoFit/>
          </a:bodyPr>
          <a:lstStyle/>
          <a:p>
            <a:r>
              <a:rPr lang="en-US" b="1" dirty="0">
                <a:solidFill>
                  <a:srgbClr val="222222"/>
                </a:solidFill>
              </a:rPr>
              <a:t>Training </a:t>
            </a:r>
          </a:p>
          <a:p>
            <a:r>
              <a:rPr lang="en-US" b="1" dirty="0">
                <a:solidFill>
                  <a:srgbClr val="222222"/>
                </a:solidFill>
              </a:rPr>
              <a:t>examples</a:t>
            </a:r>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2272385" y="2950096"/>
                <a:ext cx="5592840" cy="401007"/>
              </a:xfrm>
              <a:prstGeom prst="rect">
                <a:avLst/>
              </a:prstGeom>
              <a:noFill/>
            </p:spPr>
            <p:txBody>
              <a:bodyPr wrap="square" rtlCol="0">
                <a:spAutoFit/>
              </a:bodyPr>
              <a:lstStyle/>
              <a:p>
                <a:pPr algn="ctr"/>
                <a14:m>
                  <m:oMath xmlns:m="http://schemas.openxmlformats.org/officeDocument/2006/math">
                    <m:sSup>
                      <m:sSupPr>
                        <m:ctrlPr>
                          <a:rPr lang="en-US" i="1" smtClean="0">
                            <a:solidFill>
                              <a:srgbClr val="222222"/>
                            </a:solidFill>
                            <a:latin typeface="Cambria Math" panose="02040503050406030204" pitchFamily="18" charset="0"/>
                            <a:ea typeface="Cambria Math" panose="02040503050406030204" pitchFamily="18" charset="0"/>
                          </a:rPr>
                        </m:ctrlPr>
                      </m:sSupPr>
                      <m:e>
                        <m:r>
                          <a:rPr lang="en-US" i="1">
                            <a:solidFill>
                              <a:srgbClr val="222222"/>
                            </a:solidFill>
                            <a:latin typeface="Cambria Math" panose="02040503050406030204" pitchFamily="18" charset="0"/>
                            <a:ea typeface="Cambria Math" panose="02040503050406030204" pitchFamily="18" charset="0"/>
                          </a:rPr>
                          <m:t>ℝ</m:t>
                        </m:r>
                      </m:e>
                      <m:sup>
                        <m:r>
                          <a:rPr lang="en-US" i="1">
                            <a:solidFill>
                              <a:srgbClr val="222222"/>
                            </a:solidFill>
                            <a:latin typeface="Cambria Math" panose="02040503050406030204" pitchFamily="18" charset="0"/>
                            <a:ea typeface="Cambria Math" panose="02040503050406030204" pitchFamily="18" charset="0"/>
                          </a:rPr>
                          <m:t>𝑛</m:t>
                        </m:r>
                      </m:sup>
                    </m:sSup>
                    <m:r>
                      <a:rPr lang="en-US" i="1">
                        <a:solidFill>
                          <a:srgbClr val="222222"/>
                        </a:solidFill>
                        <a:latin typeface="Cambria Math" panose="02040503050406030204" pitchFamily="18" charset="0"/>
                        <a:ea typeface="Cambria Math" panose="02040503050406030204" pitchFamily="18" charset="0"/>
                      </a:rPr>
                      <m:t>×</m:t>
                    </m:r>
                    <m:d>
                      <m:dPr>
                        <m:begChr m:val="{"/>
                        <m:endChr m:val="}"/>
                        <m:ctrlPr>
                          <a:rPr lang="en-US" i="1" smtClean="0">
                            <a:solidFill>
                              <a:srgbClr val="222222"/>
                            </a:solidFill>
                            <a:latin typeface="Cambria Math" panose="02040503050406030204" pitchFamily="18" charset="0"/>
                            <a:ea typeface="Cambria Math" panose="02040503050406030204" pitchFamily="18" charset="0"/>
                          </a:rPr>
                        </m:ctrlPr>
                      </m:dPr>
                      <m:e>
                        <m:sSub>
                          <m:sSubPr>
                            <m:ctrlPr>
                              <a:rPr lang="en-US" i="1" smtClean="0">
                                <a:solidFill>
                                  <a:srgbClr val="222222"/>
                                </a:solidFill>
                                <a:latin typeface="Cambria Math" panose="02040503050406030204" pitchFamily="18" charset="0"/>
                                <a:ea typeface="Cambria Math" panose="02040503050406030204" pitchFamily="18" charset="0"/>
                              </a:rPr>
                            </m:ctrlPr>
                          </m:sSubPr>
                          <m:e>
                            <m:r>
                              <a:rPr lang="en-US" b="0" i="1" smtClean="0">
                                <a:solidFill>
                                  <a:srgbClr val="222222"/>
                                </a:solidFill>
                                <a:latin typeface="Cambria Math" panose="02040503050406030204" pitchFamily="18" charset="0"/>
                                <a:ea typeface="Cambria Math" panose="02040503050406030204" pitchFamily="18" charset="0"/>
                              </a:rPr>
                              <m:t>𝑐𝑙𝑎𝑠𝑠</m:t>
                            </m:r>
                          </m:e>
                          <m:sub>
                            <m:r>
                              <a:rPr lang="en-US" b="0" i="1" smtClean="0">
                                <a:solidFill>
                                  <a:srgbClr val="222222"/>
                                </a:solidFill>
                                <a:latin typeface="Cambria Math" panose="02040503050406030204" pitchFamily="18" charset="0"/>
                                <a:ea typeface="Cambria Math" panose="02040503050406030204" pitchFamily="18" charset="0"/>
                              </a:rPr>
                              <m:t>1</m:t>
                            </m:r>
                          </m:sub>
                        </m:sSub>
                        <m:r>
                          <a:rPr lang="en-US" b="0" i="1" smtClean="0">
                            <a:solidFill>
                              <a:srgbClr val="222222"/>
                            </a:solidFill>
                            <a:latin typeface="Cambria Math" panose="02040503050406030204" pitchFamily="18" charset="0"/>
                            <a:ea typeface="Cambria Math" panose="02040503050406030204" pitchFamily="18" charset="0"/>
                          </a:rPr>
                          <m:t>,…,</m:t>
                        </m:r>
                        <m:sSub>
                          <m:sSubPr>
                            <m:ctrlPr>
                              <a:rPr lang="en-US" b="0" i="1" smtClean="0">
                                <a:solidFill>
                                  <a:srgbClr val="222222"/>
                                </a:solidFill>
                                <a:latin typeface="Cambria Math" panose="02040503050406030204" pitchFamily="18" charset="0"/>
                                <a:ea typeface="Cambria Math" panose="02040503050406030204" pitchFamily="18" charset="0"/>
                              </a:rPr>
                            </m:ctrlPr>
                          </m:sSubPr>
                          <m:e>
                            <m:r>
                              <a:rPr lang="en-US" b="0" i="1" smtClean="0">
                                <a:solidFill>
                                  <a:srgbClr val="222222"/>
                                </a:solidFill>
                                <a:latin typeface="Cambria Math" panose="02040503050406030204" pitchFamily="18" charset="0"/>
                                <a:ea typeface="Cambria Math" panose="02040503050406030204" pitchFamily="18" charset="0"/>
                              </a:rPr>
                              <m:t>𝑐𝑙𝑎𝑠𝑠</m:t>
                            </m:r>
                          </m:e>
                          <m:sub>
                            <m:r>
                              <a:rPr lang="en-US" b="0" i="1" smtClean="0">
                                <a:solidFill>
                                  <a:srgbClr val="222222"/>
                                </a:solidFill>
                                <a:latin typeface="Cambria Math" panose="02040503050406030204" pitchFamily="18" charset="0"/>
                                <a:ea typeface="Cambria Math" panose="02040503050406030204" pitchFamily="18" charset="0"/>
                              </a:rPr>
                              <m:t>𝑚</m:t>
                            </m:r>
                          </m:sub>
                        </m:sSub>
                      </m:e>
                    </m:d>
                  </m:oMath>
                </a14:m>
                <a:r>
                  <a:rPr lang="en-US" dirty="0">
                    <a:solidFill>
                      <a:srgbClr val="222222"/>
                    </a:solidFill>
                  </a:rPr>
                  <a:t> (one-hot encoding)</a:t>
                </a:r>
                <a:endParaRPr lang="el-GR" dirty="0"/>
              </a:p>
            </p:txBody>
          </p:sp>
        </mc:Choice>
        <mc:Fallback xmlns="">
          <p:sp>
            <p:nvSpPr>
              <p:cNvPr id="5" name="TextBox 4"/>
              <p:cNvSpPr txBox="1">
                <a:spLocks noRot="1" noChangeAspect="1" noMove="1" noResize="1" noEditPoints="1" noAdjustHandles="1" noChangeArrowheads="1" noChangeShapeType="1" noTextEdit="1"/>
              </p:cNvSpPr>
              <p:nvPr/>
            </p:nvSpPr>
            <p:spPr>
              <a:xfrm>
                <a:off x="2272385" y="2950096"/>
                <a:ext cx="5592840" cy="401007"/>
              </a:xfrm>
              <a:prstGeom prst="rect">
                <a:avLst/>
              </a:prstGeom>
              <a:blipFill>
                <a:blip r:embed="rId3"/>
                <a:stretch>
                  <a:fillRect t="-9091" b="-25758"/>
                </a:stretch>
              </a:blipFill>
            </p:spPr>
            <p:txBody>
              <a:bodyPr/>
              <a:lstStyle/>
              <a:p>
                <a:r>
                  <a:rPr lang="en-US">
                    <a:noFill/>
                  </a:rPr>
                  <a:t> </a:t>
                </a:r>
              </a:p>
            </p:txBody>
          </p:sp>
        </mc:Fallback>
      </mc:AlternateContent>
      <p:sp>
        <p:nvSpPr>
          <p:cNvPr id="6" name="Ορθογώνιο 20"/>
          <p:cNvSpPr/>
          <p:nvPr/>
        </p:nvSpPr>
        <p:spPr>
          <a:xfrm>
            <a:off x="1044285" y="4137203"/>
            <a:ext cx="1008609" cy="646331"/>
          </a:xfrm>
          <a:prstGeom prst="rect">
            <a:avLst/>
          </a:prstGeom>
        </p:spPr>
        <p:txBody>
          <a:bodyPr wrap="none">
            <a:spAutoFit/>
          </a:bodyPr>
          <a:lstStyle/>
          <a:p>
            <a:r>
              <a:rPr lang="en-US" b="1" dirty="0">
                <a:solidFill>
                  <a:srgbClr val="222222"/>
                </a:solidFill>
              </a:rPr>
              <a:t>Output </a:t>
            </a:r>
          </a:p>
          <a:p>
            <a:r>
              <a:rPr lang="en-US" b="1" dirty="0">
                <a:solidFill>
                  <a:srgbClr val="222222"/>
                </a:solidFill>
              </a:rPr>
              <a:t>Layer</a:t>
            </a:r>
            <a:endParaRPr lang="el-GR" dirty="0"/>
          </a:p>
        </p:txBody>
      </p:sp>
      <mc:AlternateContent xmlns:mc="http://schemas.openxmlformats.org/markup-compatibility/2006" xmlns:a14="http://schemas.microsoft.com/office/drawing/2010/main">
        <mc:Choice Requires="a14">
          <p:sp>
            <p:nvSpPr>
              <p:cNvPr id="7" name="TextBox 6"/>
              <p:cNvSpPr txBox="1"/>
              <p:nvPr/>
            </p:nvSpPr>
            <p:spPr>
              <a:xfrm>
                <a:off x="2240575" y="4111553"/>
                <a:ext cx="3825080" cy="647228"/>
              </a:xfrm>
              <a:prstGeom prst="rect">
                <a:avLst/>
              </a:prstGeom>
              <a:noFill/>
            </p:spPr>
            <p:txBody>
              <a:bodyPr wrap="square" rtlCol="0">
                <a:spAutoFit/>
              </a:bodyPr>
              <a:lstStyle/>
              <a:p>
                <a:pPr algn="ctr"/>
                <a:r>
                  <a:rPr lang="en-US" dirty="0"/>
                  <a:t>Softmax Activation</a:t>
                </a:r>
              </a:p>
              <a:p>
                <a:pPr algn="ctr"/>
                <a:r>
                  <a:rPr lang="en-US" sz="1600" dirty="0"/>
                  <a:t> [maps </a:t>
                </a:r>
                <a14:m>
                  <m:oMath xmlns:m="http://schemas.openxmlformats.org/officeDocument/2006/math">
                    <m:sSup>
                      <m:sSupPr>
                        <m:ctrlPr>
                          <a:rPr lang="en-US" sz="1600" i="1">
                            <a:solidFill>
                              <a:srgbClr val="222222"/>
                            </a:solidFill>
                            <a:latin typeface="Cambria Math" panose="02040503050406030204" pitchFamily="18" charset="0"/>
                            <a:ea typeface="Cambria Math" panose="02040503050406030204" pitchFamily="18" charset="0"/>
                          </a:rPr>
                        </m:ctrlPr>
                      </m:sSupPr>
                      <m:e>
                        <m:r>
                          <a:rPr lang="en-US" sz="1600" i="1">
                            <a:solidFill>
                              <a:srgbClr val="222222"/>
                            </a:solidFill>
                            <a:latin typeface="Cambria Math" panose="02040503050406030204" pitchFamily="18" charset="0"/>
                            <a:ea typeface="Cambria Math" panose="02040503050406030204" pitchFamily="18" charset="0"/>
                          </a:rPr>
                          <m:t>ℝ</m:t>
                        </m:r>
                      </m:e>
                      <m:sup>
                        <m:r>
                          <a:rPr lang="en-US" sz="1600" b="0" i="1" smtClean="0">
                            <a:solidFill>
                              <a:srgbClr val="222222"/>
                            </a:solidFill>
                            <a:latin typeface="Cambria Math" panose="02040503050406030204" pitchFamily="18" charset="0"/>
                            <a:ea typeface="Cambria Math" panose="02040503050406030204" pitchFamily="18" charset="0"/>
                          </a:rPr>
                          <m:t>𝑚</m:t>
                        </m:r>
                      </m:sup>
                    </m:sSup>
                  </m:oMath>
                </a14:m>
                <a:r>
                  <a:rPr lang="en-US" sz="1600" baseline="30000" dirty="0">
                    <a:solidFill>
                      <a:srgbClr val="222222"/>
                    </a:solidFill>
                  </a:rPr>
                  <a:t> </a:t>
                </a:r>
                <a:r>
                  <a:rPr lang="en-US" sz="1600" dirty="0">
                    <a:solidFill>
                      <a:srgbClr val="222222"/>
                    </a:solidFill>
                  </a:rPr>
                  <a:t>to a probability distribution]</a:t>
                </a:r>
                <a:endParaRPr lang="el-GR"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240575" y="4111553"/>
                <a:ext cx="3825080" cy="647228"/>
              </a:xfrm>
              <a:prstGeom prst="rect">
                <a:avLst/>
              </a:prstGeom>
              <a:blipFill>
                <a:blip r:embed="rId4"/>
                <a:stretch>
                  <a:fillRect t="-4673" b="-10280"/>
                </a:stretch>
              </a:blipFill>
            </p:spPr>
            <p:txBody>
              <a:bodyPr/>
              <a:lstStyle/>
              <a:p>
                <a:r>
                  <a:rPr lang="en-US">
                    <a:noFill/>
                  </a:rPr>
                  <a:t> </a:t>
                </a:r>
              </a:p>
            </p:txBody>
          </p:sp>
        </mc:Fallback>
      </mc:AlternateContent>
      <p:sp>
        <p:nvSpPr>
          <p:cNvPr id="8" name="Ορθογώνιο 23"/>
          <p:cNvSpPr/>
          <p:nvPr/>
        </p:nvSpPr>
        <p:spPr>
          <a:xfrm>
            <a:off x="996752" y="5686400"/>
            <a:ext cx="1587294" cy="401007"/>
          </a:xfrm>
          <a:prstGeom prst="rect">
            <a:avLst/>
          </a:prstGeom>
        </p:spPr>
        <p:txBody>
          <a:bodyPr wrap="none">
            <a:spAutoFit/>
          </a:bodyPr>
          <a:lstStyle/>
          <a:p>
            <a:r>
              <a:rPr lang="en-US" b="1" dirty="0">
                <a:solidFill>
                  <a:srgbClr val="222222"/>
                </a:solidFill>
              </a:rPr>
              <a:t>Loss function</a:t>
            </a:r>
          </a:p>
        </p:txBody>
      </p:sp>
      <p:sp>
        <p:nvSpPr>
          <p:cNvPr id="9" name="TextBox 8"/>
          <p:cNvSpPr txBox="1"/>
          <p:nvPr/>
        </p:nvSpPr>
        <p:spPr>
          <a:xfrm>
            <a:off x="2242455" y="5695094"/>
            <a:ext cx="3025526" cy="401007"/>
          </a:xfrm>
          <a:prstGeom prst="rect">
            <a:avLst/>
          </a:prstGeom>
          <a:noFill/>
        </p:spPr>
        <p:txBody>
          <a:bodyPr wrap="square" rtlCol="0">
            <a:spAutoFit/>
          </a:bodyPr>
          <a:lstStyle/>
          <a:p>
            <a:pPr algn="ctr"/>
            <a:r>
              <a:rPr lang="en-US" b="1" i="1" dirty="0">
                <a:solidFill>
                  <a:srgbClr val="0070C0"/>
                </a:solidFill>
              </a:rPr>
              <a:t>Cross-entropy</a:t>
            </a:r>
            <a:endParaRPr lang="el-GR" b="1" i="1" dirty="0">
              <a:solidFill>
                <a:srgbClr val="0070C0"/>
              </a:solidFill>
            </a:endParaRPr>
          </a:p>
        </p:txBody>
      </p:sp>
      <p:pic>
        <p:nvPicPr>
          <p:cNvPr id="10" name="Εικόνα 31"/>
          <p:cNvPicPr>
            <a:picLocks noChangeAspect="1"/>
          </p:cNvPicPr>
          <p:nvPr/>
        </p:nvPicPr>
        <p:blipFill>
          <a:blip r:embed="rId5"/>
          <a:stretch>
            <a:fillRect/>
          </a:stretch>
        </p:blipFill>
        <p:spPr>
          <a:xfrm>
            <a:off x="6253336" y="4149204"/>
            <a:ext cx="2895600" cy="67310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4309120" y="5539322"/>
                <a:ext cx="5983866" cy="6923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ℒ</m:t>
                      </m:r>
                      <m:d>
                        <m:dPr>
                          <m:ctrlPr>
                            <a:rPr lang="en-US" sz="1600" b="0" i="1" smtClean="0">
                              <a:latin typeface="Cambria Math" panose="02040503050406030204" pitchFamily="18" charset="0"/>
                            </a:rPr>
                          </m:ctrlPr>
                        </m:dPr>
                        <m:e>
                          <m:r>
                            <a:rPr lang="el-GR" sz="1600" b="0" i="1" smtClean="0">
                              <a:latin typeface="Cambria Math" charset="0"/>
                            </a:rPr>
                            <m:t>𝜃</m:t>
                          </m:r>
                        </m:e>
                      </m:d>
                      <m:r>
                        <a:rPr lang="el-GR" sz="1600" b="0" i="1" smtClean="0">
                          <a:latin typeface="Cambria Math" charset="0"/>
                        </a:rPr>
                        <m:t>=</m:t>
                      </m:r>
                      <m:r>
                        <a:rPr lang="en-US" sz="1600" b="0" i="1" smtClean="0">
                          <a:latin typeface="Cambria Math" charset="0"/>
                        </a:rPr>
                        <m:t>−</m:t>
                      </m:r>
                      <m:f>
                        <m:fPr>
                          <m:ctrlPr>
                            <a:rPr lang="mr-IN" sz="1600" b="0" i="1" smtClean="0">
                              <a:latin typeface="Cambria Math" panose="02040503050406030204" pitchFamily="18" charset="0"/>
                            </a:rPr>
                          </m:ctrlPr>
                        </m:fPr>
                        <m:num>
                          <m:r>
                            <a:rPr lang="en-US" sz="1600" b="0" i="1" smtClean="0">
                              <a:latin typeface="Cambria Math" charset="0"/>
                            </a:rPr>
                            <m:t>1</m:t>
                          </m:r>
                        </m:num>
                        <m:den>
                          <m:r>
                            <a:rPr lang="en-US" sz="1600" b="0" i="1" smtClean="0">
                              <a:latin typeface="Cambria Math" charset="0"/>
                            </a:rPr>
                            <m:t>𝑛</m:t>
                          </m:r>
                        </m:den>
                      </m:f>
                      <m:nary>
                        <m:naryPr>
                          <m:chr m:val="∑"/>
                          <m:ctrlPr>
                            <a:rPr lang="is-IS" sz="1600" b="0" i="1" smtClean="0">
                              <a:latin typeface="Cambria Math" panose="02040503050406030204" pitchFamily="18" charset="0"/>
                            </a:rPr>
                          </m:ctrlPr>
                        </m:naryPr>
                        <m:sub>
                          <m:r>
                            <m:rPr>
                              <m:brk m:alnAt="23"/>
                            </m:rPr>
                            <a:rPr lang="en-US" sz="1600" b="0" i="1" smtClean="0">
                              <a:latin typeface="Cambria Math" charset="0"/>
                            </a:rPr>
                            <m:t>𝑖</m:t>
                          </m:r>
                          <m:r>
                            <a:rPr lang="en-US" sz="1600" b="0" i="1" smtClean="0">
                              <a:latin typeface="Cambria Math" charset="0"/>
                            </a:rPr>
                            <m:t>=1</m:t>
                          </m:r>
                        </m:sub>
                        <m:sup>
                          <m:r>
                            <a:rPr lang="en-US" sz="1600" b="0" i="1" smtClean="0">
                              <a:latin typeface="Cambria Math" charset="0"/>
                            </a:rPr>
                            <m:t>𝑛</m:t>
                          </m:r>
                        </m:sup>
                        <m:e>
                          <m:nary>
                            <m:naryPr>
                              <m:chr m:val="∑"/>
                              <m:ctrlPr>
                                <a:rPr lang="is-IS" sz="1600" b="0" i="1" smtClean="0">
                                  <a:latin typeface="Cambria Math" panose="02040503050406030204" pitchFamily="18" charset="0"/>
                                </a:rPr>
                              </m:ctrlPr>
                            </m:naryPr>
                            <m:sub>
                              <m:r>
                                <m:rPr>
                                  <m:brk m:alnAt="23"/>
                                </m:rPr>
                                <a:rPr lang="en-US" sz="1600" b="0" i="1" smtClean="0">
                                  <a:latin typeface="Cambria Math" charset="0"/>
                                </a:rPr>
                                <m:t>𝑘</m:t>
                              </m:r>
                              <m:r>
                                <a:rPr lang="en-US" sz="1600" b="0" i="1" smtClean="0">
                                  <a:latin typeface="Cambria Math" charset="0"/>
                                </a:rPr>
                                <m:t>=1</m:t>
                              </m:r>
                            </m:sub>
                            <m:sup>
                              <m:r>
                                <a:rPr lang="en-US" sz="1600" b="0" i="1" smtClean="0">
                                  <a:latin typeface="Cambria Math" charset="0"/>
                                </a:rPr>
                                <m:t>𝐾</m:t>
                              </m:r>
                            </m:sup>
                            <m:e>
                              <m:d>
                                <m:dPr>
                                  <m:begChr m:val="["/>
                                  <m:endChr m:val="]"/>
                                  <m:ctrlPr>
                                    <a:rPr lang="mr-IN" sz="1600" b="0" i="1" smtClean="0">
                                      <a:latin typeface="Cambria Math" panose="02040503050406030204" pitchFamily="18" charset="0"/>
                                    </a:rPr>
                                  </m:ctrlPr>
                                </m:dPr>
                                <m:e>
                                  <m:sSubSup>
                                    <m:sSubSupPr>
                                      <m:ctrlPr>
                                        <a:rPr lang="en-US" sz="1600" b="0" i="1" smtClean="0">
                                          <a:latin typeface="Cambria Math" panose="02040503050406030204" pitchFamily="18" charset="0"/>
                                        </a:rPr>
                                      </m:ctrlPr>
                                    </m:sSubSupPr>
                                    <m:e>
                                      <m:r>
                                        <a:rPr lang="en-US" sz="1600" b="0" i="1" smtClean="0">
                                          <a:latin typeface="Cambria Math" charset="0"/>
                                        </a:rPr>
                                        <m:t>𝑦</m:t>
                                      </m:r>
                                    </m:e>
                                    <m:sub>
                                      <m:r>
                                        <a:rPr lang="en-US" sz="1600" b="0" i="1" smtClean="0">
                                          <a:latin typeface="Cambria Math" charset="0"/>
                                        </a:rPr>
                                        <m:t>𝑘</m:t>
                                      </m:r>
                                    </m:sub>
                                    <m:sup>
                                      <m:r>
                                        <a:rPr lang="en-US" sz="1600" b="0" i="1" smtClean="0">
                                          <a:latin typeface="Cambria Math" charset="0"/>
                                        </a:rPr>
                                        <m:t>(</m:t>
                                      </m:r>
                                      <m:r>
                                        <a:rPr lang="en-US" sz="1600" b="0" i="1" smtClean="0">
                                          <a:latin typeface="Cambria Math" charset="0"/>
                                        </a:rPr>
                                        <m:t>𝑖</m:t>
                                      </m:r>
                                      <m:r>
                                        <a:rPr lang="en-US" sz="1600" b="0" i="1" smtClean="0">
                                          <a:latin typeface="Cambria Math" charset="0"/>
                                        </a:rPr>
                                        <m:t>)</m:t>
                                      </m:r>
                                    </m:sup>
                                  </m:sSubSup>
                                  <m:func>
                                    <m:funcPr>
                                      <m:ctrlPr>
                                        <a:rPr lang="en-US" sz="1600" b="0" i="1" smtClean="0">
                                          <a:latin typeface="Cambria Math" panose="02040503050406030204" pitchFamily="18" charset="0"/>
                                        </a:rPr>
                                      </m:ctrlPr>
                                    </m:funcPr>
                                    <m:fName>
                                      <m:r>
                                        <m:rPr>
                                          <m:sty m:val="p"/>
                                        </m:rPr>
                                        <a:rPr lang="en-US" sz="1600" b="0" i="0" smtClean="0">
                                          <a:latin typeface="Cambria Math" charset="0"/>
                                        </a:rPr>
                                        <m:t>log</m:t>
                                      </m:r>
                                    </m:fName>
                                    <m:e>
                                      <m:sSubSup>
                                        <m:sSubSupPr>
                                          <m:ctrlPr>
                                            <a:rPr lang="en-US" sz="1600" b="0" i="1" smtClean="0">
                                              <a:latin typeface="Cambria Math" panose="02040503050406030204" pitchFamily="18" charset="0"/>
                                            </a:rPr>
                                          </m:ctrlPr>
                                        </m:sSubSupPr>
                                        <m:e>
                                          <m:acc>
                                            <m:accPr>
                                              <m:chr m:val="̂"/>
                                              <m:ctrlPr>
                                                <a:rPr lang="en-US" sz="1600" b="0" i="1" smtClean="0">
                                                  <a:latin typeface="Cambria Math" panose="02040503050406030204" pitchFamily="18" charset="0"/>
                                                </a:rPr>
                                              </m:ctrlPr>
                                            </m:accPr>
                                            <m:e>
                                              <m:r>
                                                <a:rPr lang="en-US" sz="1600" b="0" i="1" smtClean="0">
                                                  <a:latin typeface="Cambria Math" charset="0"/>
                                                </a:rPr>
                                                <m:t>𝑦</m:t>
                                              </m:r>
                                            </m:e>
                                          </m:acc>
                                        </m:e>
                                        <m:sub>
                                          <m:r>
                                            <a:rPr lang="en-US" sz="1600" b="0" i="1" smtClean="0">
                                              <a:latin typeface="Cambria Math" charset="0"/>
                                            </a:rPr>
                                            <m:t>𝑘</m:t>
                                          </m:r>
                                        </m:sub>
                                        <m:sup>
                                          <m:r>
                                            <a:rPr lang="en-US" sz="1600" b="0" i="1" smtClean="0">
                                              <a:latin typeface="Cambria Math" charset="0"/>
                                            </a:rPr>
                                            <m:t>(</m:t>
                                          </m:r>
                                          <m:r>
                                            <a:rPr lang="en-US" sz="1600" b="0" i="1" smtClean="0">
                                              <a:latin typeface="Cambria Math" charset="0"/>
                                            </a:rPr>
                                            <m:t>𝑖</m:t>
                                          </m:r>
                                          <m:r>
                                            <a:rPr lang="en-US" sz="1600" b="0" i="1" smtClean="0">
                                              <a:latin typeface="Cambria Math" charset="0"/>
                                            </a:rPr>
                                            <m:t>)</m:t>
                                          </m:r>
                                        </m:sup>
                                      </m:sSubSup>
                                      <m:r>
                                        <a:rPr lang="en-US" sz="1600" b="0" i="1" smtClean="0">
                                          <a:latin typeface="Cambria Math" charset="0"/>
                                        </a:rPr>
                                        <m:t>+</m:t>
                                      </m:r>
                                      <m:d>
                                        <m:dPr>
                                          <m:ctrlPr>
                                            <a:rPr lang="mr-IN" sz="1600" b="0" i="1" smtClean="0">
                                              <a:latin typeface="Cambria Math" panose="02040503050406030204" pitchFamily="18" charset="0"/>
                                            </a:rPr>
                                          </m:ctrlPr>
                                        </m:dPr>
                                        <m:e>
                                          <m:r>
                                            <a:rPr lang="en-US" sz="1600" b="0" i="1" smtClean="0">
                                              <a:latin typeface="Cambria Math" charset="0"/>
                                            </a:rPr>
                                            <m:t>1−</m:t>
                                          </m:r>
                                          <m:sSubSup>
                                            <m:sSubSupPr>
                                              <m:ctrlPr>
                                                <a:rPr lang="en-US" sz="1600" i="1">
                                                  <a:latin typeface="Cambria Math" panose="02040503050406030204" pitchFamily="18" charset="0"/>
                                                </a:rPr>
                                              </m:ctrlPr>
                                            </m:sSubSupPr>
                                            <m:e>
                                              <m:r>
                                                <a:rPr lang="en-US" sz="1600" i="1">
                                                  <a:latin typeface="Cambria Math" charset="0"/>
                                                </a:rPr>
                                                <m:t>𝑦</m:t>
                                              </m:r>
                                            </m:e>
                                            <m:sub>
                                              <m:r>
                                                <a:rPr lang="en-US" sz="1600" i="1">
                                                  <a:latin typeface="Cambria Math" charset="0"/>
                                                </a:rPr>
                                                <m:t>𝑘</m:t>
                                              </m:r>
                                            </m:sub>
                                            <m:sup>
                                              <m:r>
                                                <a:rPr lang="en-US" sz="1600" i="1">
                                                  <a:latin typeface="Cambria Math" charset="0"/>
                                                </a:rPr>
                                                <m:t>(</m:t>
                                              </m:r>
                                              <m:r>
                                                <a:rPr lang="en-US" sz="1600" i="1">
                                                  <a:latin typeface="Cambria Math" charset="0"/>
                                                </a:rPr>
                                                <m:t>𝑖</m:t>
                                              </m:r>
                                              <m:r>
                                                <a:rPr lang="en-US" sz="1600" i="1">
                                                  <a:latin typeface="Cambria Math" charset="0"/>
                                                </a:rPr>
                                                <m:t>)</m:t>
                                              </m:r>
                                            </m:sup>
                                          </m:sSubSup>
                                        </m:e>
                                      </m:d>
                                      <m:r>
                                        <a:rPr lang="en-US" sz="1600" b="0" i="1" smtClean="0">
                                          <a:latin typeface="Cambria Math" charset="0"/>
                                        </a:rPr>
                                        <m:t> </m:t>
                                      </m:r>
                                    </m:e>
                                  </m:func>
                                  <m:func>
                                    <m:funcPr>
                                      <m:ctrlPr>
                                        <a:rPr lang="en-US" sz="1600" i="1">
                                          <a:latin typeface="Cambria Math" panose="02040503050406030204" pitchFamily="18" charset="0"/>
                                        </a:rPr>
                                      </m:ctrlPr>
                                    </m:funcPr>
                                    <m:fName>
                                      <m:r>
                                        <m:rPr>
                                          <m:sty m:val="p"/>
                                        </m:rPr>
                                        <a:rPr lang="en-US" sz="1600">
                                          <a:latin typeface="Cambria Math" charset="0"/>
                                        </a:rPr>
                                        <m:t>log</m:t>
                                      </m:r>
                                    </m:fName>
                                    <m:e>
                                      <m:d>
                                        <m:dPr>
                                          <m:ctrlPr>
                                            <a:rPr lang="mr-IN" sz="1600" i="1" smtClean="0">
                                              <a:latin typeface="Cambria Math" panose="02040503050406030204" pitchFamily="18" charset="0"/>
                                            </a:rPr>
                                          </m:ctrlPr>
                                        </m:dPr>
                                        <m:e>
                                          <m:r>
                                            <a:rPr lang="en-US" sz="1600" i="1">
                                              <a:latin typeface="Cambria Math" charset="0"/>
                                            </a:rPr>
                                            <m:t>1− </m:t>
                                          </m:r>
                                          <m:sSubSup>
                                            <m:sSubSupPr>
                                              <m:ctrlPr>
                                                <a:rPr lang="en-US" sz="1600" i="1">
                                                  <a:latin typeface="Cambria Math" panose="02040503050406030204" pitchFamily="18" charset="0"/>
                                                </a:rPr>
                                              </m:ctrlPr>
                                            </m:sSubSupPr>
                                            <m:e>
                                              <m:acc>
                                                <m:accPr>
                                                  <m:chr m:val="̂"/>
                                                  <m:ctrlPr>
                                                    <a:rPr lang="en-US" sz="1600" i="1">
                                                      <a:latin typeface="Cambria Math" panose="02040503050406030204" pitchFamily="18" charset="0"/>
                                                    </a:rPr>
                                                  </m:ctrlPr>
                                                </m:accPr>
                                                <m:e>
                                                  <m:r>
                                                    <a:rPr lang="en-US" sz="1600" i="1">
                                                      <a:latin typeface="Cambria Math" charset="0"/>
                                                    </a:rPr>
                                                    <m:t>𝑦</m:t>
                                                  </m:r>
                                                </m:e>
                                              </m:acc>
                                            </m:e>
                                            <m:sub>
                                              <m:r>
                                                <a:rPr lang="en-US" sz="1600" i="1">
                                                  <a:latin typeface="Cambria Math" charset="0"/>
                                                </a:rPr>
                                                <m:t>𝑘</m:t>
                                              </m:r>
                                            </m:sub>
                                            <m:sup>
                                              <m:d>
                                                <m:dPr>
                                                  <m:ctrlPr>
                                                    <a:rPr lang="en-US" sz="1600" i="1">
                                                      <a:latin typeface="Cambria Math" panose="02040503050406030204" pitchFamily="18" charset="0"/>
                                                    </a:rPr>
                                                  </m:ctrlPr>
                                                </m:dPr>
                                                <m:e>
                                                  <m:r>
                                                    <a:rPr lang="en-US" sz="1600" i="1">
                                                      <a:latin typeface="Cambria Math" charset="0"/>
                                                    </a:rPr>
                                                    <m:t>𝑖</m:t>
                                                  </m:r>
                                                </m:e>
                                              </m:d>
                                            </m:sup>
                                          </m:sSubSup>
                                        </m:e>
                                      </m:d>
                                    </m:e>
                                  </m:func>
                                </m:e>
                              </m:d>
                            </m:e>
                          </m:nary>
                        </m:e>
                      </m:nary>
                    </m:oMath>
                  </m:oMathPara>
                </a14:m>
                <a:endParaRPr lang="el-GR"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309120" y="5539322"/>
                <a:ext cx="5983866" cy="692305"/>
              </a:xfrm>
              <a:prstGeom prst="rect">
                <a:avLst/>
              </a:prstGeom>
              <a:blipFill>
                <a:blip r:embed="rId6"/>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82A6344C-8538-4FEA-8BC7-AE54834D8680}"/>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27206463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2E4C-7C83-404F-9B1D-8862BDF479DD}"/>
              </a:ext>
            </a:extLst>
          </p:cNvPr>
          <p:cNvSpPr>
            <a:spLocks noGrp="1"/>
          </p:cNvSpPr>
          <p:nvPr>
            <p:ph type="title"/>
          </p:nvPr>
        </p:nvSpPr>
        <p:spPr/>
        <p:txBody>
          <a:bodyPr/>
          <a:lstStyle/>
          <a:p>
            <a:r>
              <a:rPr lang="en-US" dirty="0"/>
              <a:t>Loss Functions</a:t>
            </a:r>
          </a:p>
        </p:txBody>
      </p:sp>
      <p:sp>
        <p:nvSpPr>
          <p:cNvPr id="3" name="Content Placeholder 2">
            <a:extLst>
              <a:ext uri="{FF2B5EF4-FFF2-40B4-BE49-F238E27FC236}">
                <a16:creationId xmlns:a16="http://schemas.microsoft.com/office/drawing/2014/main" id="{9AE5DA36-930B-47EC-BFB8-9BF2D34D9A74}"/>
              </a:ext>
            </a:extLst>
          </p:cNvPr>
          <p:cNvSpPr>
            <a:spLocks noGrp="1"/>
          </p:cNvSpPr>
          <p:nvPr>
            <p:ph idx="1"/>
          </p:nvPr>
        </p:nvSpPr>
        <p:spPr/>
        <p:txBody>
          <a:bodyPr/>
          <a:lstStyle/>
          <a:p>
            <a:r>
              <a:rPr lang="en-US" dirty="0"/>
              <a:t>Regression tasks</a:t>
            </a:r>
          </a:p>
          <a:p>
            <a:endParaRPr lang="en-US" dirty="0"/>
          </a:p>
        </p:txBody>
      </p:sp>
      <p:sp>
        <p:nvSpPr>
          <p:cNvPr id="4" name="Ορθογώνιο 17">
            <a:extLst>
              <a:ext uri="{FF2B5EF4-FFF2-40B4-BE49-F238E27FC236}">
                <a16:creationId xmlns:a16="http://schemas.microsoft.com/office/drawing/2014/main" id="{6B5E36F3-637B-400F-BC86-59B1338994BB}"/>
              </a:ext>
            </a:extLst>
          </p:cNvPr>
          <p:cNvSpPr/>
          <p:nvPr/>
        </p:nvSpPr>
        <p:spPr>
          <a:xfrm>
            <a:off x="976965" y="3002349"/>
            <a:ext cx="1287532" cy="646331"/>
          </a:xfrm>
          <a:prstGeom prst="rect">
            <a:avLst/>
          </a:prstGeom>
        </p:spPr>
        <p:txBody>
          <a:bodyPr wrap="none">
            <a:spAutoFit/>
          </a:bodyPr>
          <a:lstStyle/>
          <a:p>
            <a:r>
              <a:rPr lang="en-US" b="1" dirty="0">
                <a:solidFill>
                  <a:srgbClr val="222222"/>
                </a:solidFill>
              </a:rPr>
              <a:t>Training </a:t>
            </a:r>
          </a:p>
          <a:p>
            <a:r>
              <a:rPr lang="en-US" b="1" dirty="0">
                <a:solidFill>
                  <a:srgbClr val="222222"/>
                </a:solidFill>
              </a:rPr>
              <a:t>examples</a:t>
            </a:r>
            <a:endParaRPr lang="el-GR" dirty="0"/>
          </a:p>
        </p:txBody>
      </p:sp>
      <p:sp>
        <p:nvSpPr>
          <p:cNvPr id="5" name="Ορθογώνιο 20">
            <a:extLst>
              <a:ext uri="{FF2B5EF4-FFF2-40B4-BE49-F238E27FC236}">
                <a16:creationId xmlns:a16="http://schemas.microsoft.com/office/drawing/2014/main" id="{7CD2584B-F384-4732-8A45-FDF5B0EE1B1E}"/>
              </a:ext>
            </a:extLst>
          </p:cNvPr>
          <p:cNvSpPr/>
          <p:nvPr/>
        </p:nvSpPr>
        <p:spPr>
          <a:xfrm>
            <a:off x="976965" y="4054930"/>
            <a:ext cx="1008609" cy="646331"/>
          </a:xfrm>
          <a:prstGeom prst="rect">
            <a:avLst/>
          </a:prstGeom>
        </p:spPr>
        <p:txBody>
          <a:bodyPr wrap="none">
            <a:spAutoFit/>
          </a:bodyPr>
          <a:lstStyle/>
          <a:p>
            <a:r>
              <a:rPr lang="en-US" b="1" dirty="0">
                <a:solidFill>
                  <a:srgbClr val="222222"/>
                </a:solidFill>
              </a:rPr>
              <a:t>Output </a:t>
            </a:r>
          </a:p>
          <a:p>
            <a:r>
              <a:rPr lang="en-US" b="1" dirty="0">
                <a:solidFill>
                  <a:srgbClr val="222222"/>
                </a:solidFill>
              </a:rPr>
              <a:t>Layer</a:t>
            </a:r>
            <a:endParaRPr lang="el-GR" dirty="0"/>
          </a:p>
        </p:txBody>
      </p:sp>
      <p:sp>
        <p:nvSpPr>
          <p:cNvPr id="6" name="Ορθογώνιο 23">
            <a:extLst>
              <a:ext uri="{FF2B5EF4-FFF2-40B4-BE49-F238E27FC236}">
                <a16:creationId xmlns:a16="http://schemas.microsoft.com/office/drawing/2014/main" id="{1D5F4953-BCA5-454F-A7AE-8E4350F4BB29}"/>
              </a:ext>
            </a:extLst>
          </p:cNvPr>
          <p:cNvSpPr/>
          <p:nvPr/>
        </p:nvSpPr>
        <p:spPr>
          <a:xfrm>
            <a:off x="976964" y="5764319"/>
            <a:ext cx="1603964" cy="401007"/>
          </a:xfrm>
          <a:prstGeom prst="rect">
            <a:avLst/>
          </a:prstGeom>
        </p:spPr>
        <p:txBody>
          <a:bodyPr wrap="square">
            <a:spAutoFit/>
          </a:bodyPr>
          <a:lstStyle/>
          <a:p>
            <a:r>
              <a:rPr lang="en-US" b="1" dirty="0">
                <a:solidFill>
                  <a:srgbClr val="222222"/>
                </a:solidFill>
              </a:rPr>
              <a:t>Loss function</a:t>
            </a:r>
          </a:p>
        </p:txBody>
      </p:sp>
      <p:sp>
        <p:nvSpPr>
          <p:cNvPr id="11" name="Ορθογώνιο 25">
            <a:extLst>
              <a:ext uri="{FF2B5EF4-FFF2-40B4-BE49-F238E27FC236}">
                <a16:creationId xmlns:a16="http://schemas.microsoft.com/office/drawing/2014/main" id="{5BAE5C5A-81CE-4752-8F78-3706BD6A0CE9}"/>
              </a:ext>
            </a:extLst>
          </p:cNvPr>
          <p:cNvSpPr/>
          <p:nvPr/>
        </p:nvSpPr>
        <p:spPr>
          <a:xfrm>
            <a:off x="3156992" y="5461084"/>
            <a:ext cx="2814872" cy="401007"/>
          </a:xfrm>
          <a:prstGeom prst="rect">
            <a:avLst/>
          </a:prstGeom>
        </p:spPr>
        <p:txBody>
          <a:bodyPr wrap="square">
            <a:spAutoFit/>
          </a:bodyPr>
          <a:lstStyle/>
          <a:p>
            <a:pPr algn="ctr"/>
            <a:r>
              <a:rPr lang="en-US" b="1" i="1" dirty="0">
                <a:solidFill>
                  <a:srgbClr val="0070C0"/>
                </a:solidFill>
              </a:rPr>
              <a:t>Mean Squared Error</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EE8DA71-F424-4821-9949-470A0DEC726F}"/>
                  </a:ext>
                </a:extLst>
              </p:cNvPr>
              <p:cNvSpPr txBox="1"/>
              <p:nvPr/>
            </p:nvSpPr>
            <p:spPr>
              <a:xfrm>
                <a:off x="5925780" y="5206145"/>
                <a:ext cx="2950955" cy="8402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ℒ</m:t>
                      </m:r>
                      <m:d>
                        <m:dPr>
                          <m:ctrlPr>
                            <a:rPr lang="en-US" sz="2000" b="0" i="1" smtClean="0">
                              <a:latin typeface="Cambria Math" panose="02040503050406030204" pitchFamily="18" charset="0"/>
                            </a:rPr>
                          </m:ctrlPr>
                        </m:dPr>
                        <m:e>
                          <m:r>
                            <a:rPr lang="el-GR" sz="2000" b="0" i="1" smtClean="0">
                              <a:latin typeface="Cambria Math" charset="0"/>
                            </a:rPr>
                            <m:t>𝜃</m:t>
                          </m:r>
                        </m:e>
                      </m:d>
                      <m:r>
                        <a:rPr lang="el-GR" sz="2000" b="0" i="1" smtClean="0">
                          <a:latin typeface="Cambria Math" charset="0"/>
                        </a:rPr>
                        <m:t>= </m:t>
                      </m:r>
                      <m:f>
                        <m:fPr>
                          <m:ctrlPr>
                            <a:rPr lang="mr-IN" sz="2000" b="0" i="1" smtClean="0">
                              <a:latin typeface="Cambria Math" panose="02040503050406030204" pitchFamily="18" charset="0"/>
                            </a:rPr>
                          </m:ctrlPr>
                        </m:fPr>
                        <m:num>
                          <m:r>
                            <a:rPr lang="en-US" sz="2000" b="0" i="1" smtClean="0">
                              <a:latin typeface="Cambria Math" charset="0"/>
                            </a:rPr>
                            <m:t>1</m:t>
                          </m:r>
                        </m:num>
                        <m:den>
                          <m:r>
                            <a:rPr lang="en-US" sz="2000" b="0" i="1" smtClean="0">
                              <a:latin typeface="Cambria Math" charset="0"/>
                            </a:rPr>
                            <m:t>𝑛</m:t>
                          </m:r>
                        </m:den>
                      </m:f>
                      <m:nary>
                        <m:naryPr>
                          <m:chr m:val="∑"/>
                          <m:ctrlPr>
                            <a:rPr lang="is-IS" sz="2000" b="0" i="1" smtClean="0">
                              <a:latin typeface="Cambria Math" panose="02040503050406030204" pitchFamily="18" charset="0"/>
                            </a:rPr>
                          </m:ctrlPr>
                        </m:naryPr>
                        <m:sub>
                          <m:r>
                            <m:rPr>
                              <m:brk m:alnAt="23"/>
                            </m:rPr>
                            <a:rPr lang="en-US" sz="2000" b="0" i="1" smtClean="0">
                              <a:latin typeface="Cambria Math" charset="0"/>
                            </a:rPr>
                            <m:t>𝑖</m:t>
                          </m:r>
                          <m:r>
                            <a:rPr lang="en-US" sz="2000" b="0" i="1" smtClean="0">
                              <a:latin typeface="Cambria Math" charset="0"/>
                            </a:rPr>
                            <m:t>=1</m:t>
                          </m:r>
                        </m:sub>
                        <m:sup>
                          <m:r>
                            <a:rPr lang="en-US" sz="2000" b="0" i="1" smtClean="0">
                              <a:latin typeface="Cambria Math" charset="0"/>
                            </a:rPr>
                            <m:t>𝑛</m:t>
                          </m:r>
                        </m:sup>
                        <m:e>
                          <m:sSup>
                            <m:sSupPr>
                              <m:ctrlPr>
                                <a:rPr lang="mr-IN" sz="2000" b="0" i="1" smtClean="0">
                                  <a:latin typeface="Cambria Math" panose="02040503050406030204" pitchFamily="18" charset="0"/>
                                </a:rPr>
                              </m:ctrlPr>
                            </m:sSupPr>
                            <m:e>
                              <m:d>
                                <m:dPr>
                                  <m:ctrlPr>
                                    <a:rPr lang="mr-IN" sz="2000" i="1">
                                      <a:latin typeface="Cambria Math" panose="02040503050406030204" pitchFamily="18" charset="0"/>
                                    </a:rPr>
                                  </m:ctrlPr>
                                </m:dPr>
                                <m:e>
                                  <m:sSup>
                                    <m:sSupPr>
                                      <m:ctrlPr>
                                        <a:rPr lang="is-IS" sz="2000" i="1">
                                          <a:latin typeface="Cambria Math" panose="02040503050406030204" pitchFamily="18" charset="0"/>
                                        </a:rPr>
                                      </m:ctrlPr>
                                    </m:sSupPr>
                                    <m:e>
                                      <m:r>
                                        <a:rPr lang="en-US" sz="2000" i="1">
                                          <a:latin typeface="Cambria Math" charset="0"/>
                                        </a:rPr>
                                        <m:t>𝑦</m:t>
                                      </m:r>
                                    </m:e>
                                    <m:sup>
                                      <m:r>
                                        <a:rPr lang="en-US" sz="2000" i="1">
                                          <a:latin typeface="Cambria Math" charset="0"/>
                                        </a:rPr>
                                        <m:t>(</m:t>
                                      </m:r>
                                      <m:r>
                                        <a:rPr lang="en-US" sz="2000" i="1">
                                          <a:latin typeface="Cambria Math" charset="0"/>
                                        </a:rPr>
                                        <m:t>𝑖</m:t>
                                      </m:r>
                                      <m:r>
                                        <a:rPr lang="en-US" sz="2000" i="1">
                                          <a:latin typeface="Cambria Math" charset="0"/>
                                        </a:rPr>
                                        <m:t>)</m:t>
                                      </m:r>
                                    </m:sup>
                                  </m:sSup>
                                  <m:r>
                                    <a:rPr lang="en-US" sz="2000" i="1">
                                      <a:latin typeface="Cambria Math"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charset="0"/>
                                            </a:rPr>
                                            <m:t>𝑦</m:t>
                                          </m:r>
                                        </m:e>
                                      </m:acc>
                                    </m:e>
                                    <m:sup>
                                      <m:r>
                                        <a:rPr lang="en-US" sz="2000" i="1">
                                          <a:latin typeface="Cambria Math" charset="0"/>
                                        </a:rPr>
                                        <m:t>(</m:t>
                                      </m:r>
                                      <m:r>
                                        <a:rPr lang="en-US" sz="2000" i="1">
                                          <a:latin typeface="Cambria Math" charset="0"/>
                                        </a:rPr>
                                        <m:t>𝑖</m:t>
                                      </m:r>
                                      <m:r>
                                        <a:rPr lang="en-US" sz="2000" i="1">
                                          <a:latin typeface="Cambria Math" charset="0"/>
                                        </a:rPr>
                                        <m:t>)</m:t>
                                      </m:r>
                                    </m:sup>
                                  </m:sSup>
                                </m:e>
                              </m:d>
                            </m:e>
                            <m:sup>
                              <m:r>
                                <a:rPr lang="en-US" sz="2000" b="0" i="1" smtClean="0">
                                  <a:latin typeface="Cambria Math" charset="0"/>
                                </a:rPr>
                                <m:t>2</m:t>
                              </m:r>
                            </m:sup>
                          </m:sSup>
                        </m:e>
                      </m:nary>
                    </m:oMath>
                  </m:oMathPara>
                </a14:m>
                <a:endParaRPr lang="el-GR" sz="2000" dirty="0"/>
              </a:p>
            </p:txBody>
          </p:sp>
        </mc:Choice>
        <mc:Fallback xmlns="">
          <p:sp>
            <p:nvSpPr>
              <p:cNvPr id="12" name="TextBox 11">
                <a:extLst>
                  <a:ext uri="{FF2B5EF4-FFF2-40B4-BE49-F238E27FC236}">
                    <a16:creationId xmlns:a16="http://schemas.microsoft.com/office/drawing/2014/main" id="{7EE8DA71-F424-4821-9949-470A0DEC726F}"/>
                  </a:ext>
                </a:extLst>
              </p:cNvPr>
              <p:cNvSpPr txBox="1">
                <a:spLocks noRot="1" noChangeAspect="1" noMove="1" noResize="1" noEditPoints="1" noAdjustHandles="1" noChangeArrowheads="1" noChangeShapeType="1" noTextEdit="1"/>
              </p:cNvSpPr>
              <p:nvPr/>
            </p:nvSpPr>
            <p:spPr>
              <a:xfrm>
                <a:off x="5925780" y="5206145"/>
                <a:ext cx="2950955" cy="840295"/>
              </a:xfrm>
              <a:prstGeom prst="rect">
                <a:avLst/>
              </a:prstGeom>
              <a:blipFill>
                <a:blip r:embed="rId2"/>
                <a:stretch>
                  <a:fillRect/>
                </a:stretch>
              </a:blipFill>
            </p:spPr>
            <p:txBody>
              <a:bodyPr/>
              <a:lstStyle/>
              <a:p>
                <a:r>
                  <a:rPr lang="en-US">
                    <a:noFill/>
                  </a:rPr>
                  <a:t> </a:t>
                </a:r>
              </a:p>
            </p:txBody>
          </p:sp>
        </mc:Fallback>
      </mc:AlternateContent>
      <p:sp>
        <p:nvSpPr>
          <p:cNvPr id="13" name="Ορθογώνιο 22">
            <a:extLst>
              <a:ext uri="{FF2B5EF4-FFF2-40B4-BE49-F238E27FC236}">
                <a16:creationId xmlns:a16="http://schemas.microsoft.com/office/drawing/2014/main" id="{DD0B38E7-B605-4B7E-84AC-81E1079C75AC}"/>
              </a:ext>
            </a:extLst>
          </p:cNvPr>
          <p:cNvSpPr/>
          <p:nvPr/>
        </p:nvSpPr>
        <p:spPr>
          <a:xfrm>
            <a:off x="3156992" y="4205273"/>
            <a:ext cx="5628930" cy="401007"/>
          </a:xfrm>
          <a:prstGeom prst="rect">
            <a:avLst/>
          </a:prstGeom>
        </p:spPr>
        <p:txBody>
          <a:bodyPr wrap="square">
            <a:spAutoFit/>
          </a:bodyPr>
          <a:lstStyle/>
          <a:p>
            <a:r>
              <a:rPr lang="en-US" dirty="0">
                <a:solidFill>
                  <a:srgbClr val="222222"/>
                </a:solidFill>
              </a:rPr>
              <a:t>Linear (Identity) or Sigmoid Activation</a:t>
            </a:r>
          </a:p>
        </p:txBody>
      </p:sp>
      <mc:AlternateContent xmlns:mc="http://schemas.openxmlformats.org/markup-compatibility/2006" xmlns:a14="http://schemas.microsoft.com/office/drawing/2010/main">
        <mc:Choice Requires="a14">
          <p:sp>
            <p:nvSpPr>
              <p:cNvPr id="14" name="Ορθογώνιο 19">
                <a:extLst>
                  <a:ext uri="{FF2B5EF4-FFF2-40B4-BE49-F238E27FC236}">
                    <a16:creationId xmlns:a16="http://schemas.microsoft.com/office/drawing/2014/main" id="{65837CBD-4DE0-4249-A759-D713948CEB68}"/>
                  </a:ext>
                </a:extLst>
              </p:cNvPr>
              <p:cNvSpPr/>
              <p:nvPr/>
            </p:nvSpPr>
            <p:spPr>
              <a:xfrm>
                <a:off x="2964789" y="3197161"/>
                <a:ext cx="2814872" cy="40100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i="1" smtClean="0">
                              <a:solidFill>
                                <a:srgbClr val="222222"/>
                              </a:solidFill>
                              <a:latin typeface="Cambria Math" panose="02040503050406030204" pitchFamily="18" charset="0"/>
                              <a:ea typeface="Cambria Math" panose="02040503050406030204" pitchFamily="18" charset="0"/>
                            </a:rPr>
                          </m:ctrlPr>
                        </m:sSupPr>
                        <m:e>
                          <m:r>
                            <a:rPr lang="en-US" i="1">
                              <a:solidFill>
                                <a:srgbClr val="222222"/>
                              </a:solidFill>
                              <a:latin typeface="Cambria Math" panose="02040503050406030204" pitchFamily="18" charset="0"/>
                              <a:ea typeface="Cambria Math" panose="02040503050406030204" pitchFamily="18" charset="0"/>
                            </a:rPr>
                            <m:t>ℝ</m:t>
                          </m:r>
                        </m:e>
                        <m:sup>
                          <m:r>
                            <a:rPr lang="en-US" b="0" i="1" smtClean="0">
                              <a:solidFill>
                                <a:srgbClr val="222222"/>
                              </a:solidFill>
                              <a:latin typeface="Cambria Math" panose="02040503050406030204" pitchFamily="18" charset="0"/>
                              <a:ea typeface="Cambria Math" panose="02040503050406030204" pitchFamily="18" charset="0"/>
                            </a:rPr>
                            <m:t>𝑛</m:t>
                          </m:r>
                        </m:sup>
                      </m:sSup>
                      <m:r>
                        <a:rPr lang="en-US" i="1" smtClean="0">
                          <a:solidFill>
                            <a:srgbClr val="222222"/>
                          </a:solidFill>
                          <a:latin typeface="Cambria Math" panose="02040503050406030204" pitchFamily="18" charset="0"/>
                          <a:ea typeface="Cambria Math" panose="02040503050406030204" pitchFamily="18" charset="0"/>
                        </a:rPr>
                        <m:t>×</m:t>
                      </m:r>
                      <m:sSup>
                        <m:sSupPr>
                          <m:ctrlPr>
                            <a:rPr lang="en-US" i="1">
                              <a:solidFill>
                                <a:srgbClr val="222222"/>
                              </a:solidFill>
                              <a:latin typeface="Cambria Math" panose="02040503050406030204" pitchFamily="18" charset="0"/>
                              <a:ea typeface="Cambria Math" panose="02040503050406030204" pitchFamily="18" charset="0"/>
                            </a:rPr>
                          </m:ctrlPr>
                        </m:sSupPr>
                        <m:e>
                          <m:r>
                            <a:rPr lang="en-US" i="1">
                              <a:solidFill>
                                <a:srgbClr val="222222"/>
                              </a:solidFill>
                              <a:latin typeface="Cambria Math" panose="02040503050406030204" pitchFamily="18" charset="0"/>
                              <a:ea typeface="Cambria Math" panose="02040503050406030204" pitchFamily="18" charset="0"/>
                            </a:rPr>
                            <m:t>ℝ</m:t>
                          </m:r>
                        </m:e>
                        <m:sup>
                          <m:r>
                            <a:rPr lang="en-US" b="0" i="1" smtClean="0">
                              <a:solidFill>
                                <a:srgbClr val="222222"/>
                              </a:solidFill>
                              <a:latin typeface="Cambria Math" panose="02040503050406030204" pitchFamily="18" charset="0"/>
                              <a:ea typeface="Cambria Math" panose="02040503050406030204" pitchFamily="18" charset="0"/>
                            </a:rPr>
                            <m:t>𝑚</m:t>
                          </m:r>
                        </m:sup>
                      </m:sSup>
                    </m:oMath>
                  </m:oMathPara>
                </a14:m>
                <a:endParaRPr lang="en-US" dirty="0">
                  <a:solidFill>
                    <a:srgbClr val="222222"/>
                  </a:solidFill>
                </a:endParaRPr>
              </a:p>
            </p:txBody>
          </p:sp>
        </mc:Choice>
        <mc:Fallback xmlns="">
          <p:sp>
            <p:nvSpPr>
              <p:cNvPr id="14" name="Ορθογώνιο 19">
                <a:extLst>
                  <a:ext uri="{FF2B5EF4-FFF2-40B4-BE49-F238E27FC236}">
                    <a16:creationId xmlns:a16="http://schemas.microsoft.com/office/drawing/2014/main" id="{65837CBD-4DE0-4249-A759-D713948CEB68}"/>
                  </a:ext>
                </a:extLst>
              </p:cNvPr>
              <p:cNvSpPr>
                <a:spLocks noRot="1" noChangeAspect="1" noMove="1" noResize="1" noEditPoints="1" noAdjustHandles="1" noChangeArrowheads="1" noChangeShapeType="1" noTextEdit="1"/>
              </p:cNvSpPr>
              <p:nvPr/>
            </p:nvSpPr>
            <p:spPr>
              <a:xfrm>
                <a:off x="2964789" y="3197161"/>
                <a:ext cx="2814872" cy="401007"/>
              </a:xfrm>
              <a:prstGeom prst="rect">
                <a:avLst/>
              </a:prstGeom>
              <a:blipFill>
                <a:blip r:embed="rId3"/>
                <a:stretch>
                  <a:fillRect/>
                </a:stretch>
              </a:blipFill>
            </p:spPr>
            <p:txBody>
              <a:bodyPr/>
              <a:lstStyle/>
              <a:p>
                <a:r>
                  <a:rPr lang="en-US">
                    <a:noFill/>
                  </a:rPr>
                  <a:t> </a:t>
                </a:r>
              </a:p>
            </p:txBody>
          </p:sp>
        </mc:Fallback>
      </mc:AlternateContent>
      <p:sp>
        <p:nvSpPr>
          <p:cNvPr id="15" name="Ορθογώνιο 42">
            <a:extLst>
              <a:ext uri="{FF2B5EF4-FFF2-40B4-BE49-F238E27FC236}">
                <a16:creationId xmlns:a16="http://schemas.microsoft.com/office/drawing/2014/main" id="{6D19382C-1DD9-403C-AFCF-BD154B2A4748}"/>
              </a:ext>
            </a:extLst>
          </p:cNvPr>
          <p:cNvSpPr/>
          <p:nvPr/>
        </p:nvSpPr>
        <p:spPr>
          <a:xfrm>
            <a:off x="3156992" y="6482388"/>
            <a:ext cx="2814872" cy="401007"/>
          </a:xfrm>
          <a:prstGeom prst="rect">
            <a:avLst/>
          </a:prstGeom>
        </p:spPr>
        <p:txBody>
          <a:bodyPr wrap="square">
            <a:spAutoFit/>
          </a:bodyPr>
          <a:lstStyle/>
          <a:p>
            <a:pPr algn="ctr"/>
            <a:r>
              <a:rPr lang="en-US" b="1" i="1" dirty="0">
                <a:solidFill>
                  <a:srgbClr val="0070C0"/>
                </a:solidFill>
              </a:rPr>
              <a:t>Mean Absolute Error</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8280BCB-C980-4352-9395-6D5B636E7EC4}"/>
                  </a:ext>
                </a:extLst>
              </p:cNvPr>
              <p:cNvSpPr txBox="1"/>
              <p:nvPr/>
            </p:nvSpPr>
            <p:spPr>
              <a:xfrm>
                <a:off x="5925780" y="6226995"/>
                <a:ext cx="2860142"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ℒ</m:t>
                      </m:r>
                      <m:d>
                        <m:dPr>
                          <m:ctrlPr>
                            <a:rPr lang="en-US" sz="2000" b="0" i="1" smtClean="0">
                              <a:latin typeface="Cambria Math" panose="02040503050406030204" pitchFamily="18" charset="0"/>
                            </a:rPr>
                          </m:ctrlPr>
                        </m:dPr>
                        <m:e>
                          <m:r>
                            <a:rPr lang="el-GR" sz="2000" b="0" i="1" smtClean="0">
                              <a:latin typeface="Cambria Math" charset="0"/>
                            </a:rPr>
                            <m:t>𝜃</m:t>
                          </m:r>
                        </m:e>
                      </m:d>
                      <m:r>
                        <a:rPr lang="el-GR" sz="2000" b="0" i="1" smtClean="0">
                          <a:latin typeface="Cambria Math" charset="0"/>
                        </a:rPr>
                        <m:t>= </m:t>
                      </m:r>
                      <m:f>
                        <m:fPr>
                          <m:ctrlPr>
                            <a:rPr lang="mr-IN" sz="2000" b="0" i="1" smtClean="0">
                              <a:latin typeface="Cambria Math" panose="02040503050406030204" pitchFamily="18" charset="0"/>
                            </a:rPr>
                          </m:ctrlPr>
                        </m:fPr>
                        <m:num>
                          <m:r>
                            <a:rPr lang="en-US" sz="2000" b="0" i="1" smtClean="0">
                              <a:latin typeface="Cambria Math" charset="0"/>
                            </a:rPr>
                            <m:t>1</m:t>
                          </m:r>
                        </m:num>
                        <m:den>
                          <m:r>
                            <a:rPr lang="en-US" sz="2000" b="0" i="1" smtClean="0">
                              <a:latin typeface="Cambria Math" charset="0"/>
                            </a:rPr>
                            <m:t>𝑛</m:t>
                          </m:r>
                        </m:den>
                      </m:f>
                      <m:nary>
                        <m:naryPr>
                          <m:chr m:val="∑"/>
                          <m:ctrlPr>
                            <a:rPr lang="is-IS" sz="2000" b="0" i="1" smtClean="0">
                              <a:latin typeface="Cambria Math" panose="02040503050406030204" pitchFamily="18" charset="0"/>
                            </a:rPr>
                          </m:ctrlPr>
                        </m:naryPr>
                        <m:sub>
                          <m:r>
                            <m:rPr>
                              <m:brk m:alnAt="23"/>
                            </m:rPr>
                            <a:rPr lang="en-US" sz="2000" b="0" i="1" smtClean="0">
                              <a:latin typeface="Cambria Math" charset="0"/>
                            </a:rPr>
                            <m:t>𝑖</m:t>
                          </m:r>
                          <m:r>
                            <a:rPr lang="en-US" sz="2000" b="0" i="1" smtClean="0">
                              <a:latin typeface="Cambria Math" charset="0"/>
                            </a:rPr>
                            <m:t>=1</m:t>
                          </m:r>
                        </m:sub>
                        <m:sup>
                          <m:r>
                            <a:rPr lang="en-US" sz="2000" b="0" i="1" smtClean="0">
                              <a:latin typeface="Cambria Math" charset="0"/>
                            </a:rPr>
                            <m:t>𝑛</m:t>
                          </m:r>
                        </m:sup>
                        <m:e>
                          <m:d>
                            <m:dPr>
                              <m:begChr m:val="|"/>
                              <m:endChr m:val="|"/>
                              <m:ctrlPr>
                                <a:rPr lang="hr-HR" sz="2000" b="0" i="1" smtClean="0">
                                  <a:latin typeface="Cambria Math" panose="02040503050406030204" pitchFamily="18" charset="0"/>
                                </a:rPr>
                              </m:ctrlPr>
                            </m:dPr>
                            <m:e>
                              <m:sSup>
                                <m:sSupPr>
                                  <m:ctrlPr>
                                    <a:rPr lang="is-IS" sz="2000" i="1">
                                      <a:latin typeface="Cambria Math" panose="02040503050406030204" pitchFamily="18" charset="0"/>
                                    </a:rPr>
                                  </m:ctrlPr>
                                </m:sSupPr>
                                <m:e>
                                  <m:r>
                                    <a:rPr lang="en-US" sz="2000" i="1">
                                      <a:latin typeface="Cambria Math" charset="0"/>
                                    </a:rPr>
                                    <m:t>𝑦</m:t>
                                  </m:r>
                                </m:e>
                                <m:sup>
                                  <m:r>
                                    <a:rPr lang="en-US" sz="2000" i="1">
                                      <a:latin typeface="Cambria Math" charset="0"/>
                                    </a:rPr>
                                    <m:t>(</m:t>
                                  </m:r>
                                  <m:r>
                                    <a:rPr lang="en-US" sz="2000" i="1">
                                      <a:latin typeface="Cambria Math" charset="0"/>
                                    </a:rPr>
                                    <m:t>𝑖</m:t>
                                  </m:r>
                                  <m:r>
                                    <a:rPr lang="en-US" sz="2000" i="1">
                                      <a:latin typeface="Cambria Math" charset="0"/>
                                    </a:rPr>
                                    <m:t>)</m:t>
                                  </m:r>
                                </m:sup>
                              </m:sSup>
                              <m:r>
                                <a:rPr lang="en-US" sz="2000" i="1">
                                  <a:latin typeface="Cambria Math"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charset="0"/>
                                        </a:rPr>
                                        <m:t>𝑦</m:t>
                                      </m:r>
                                    </m:e>
                                  </m:acc>
                                </m:e>
                                <m:sup>
                                  <m:r>
                                    <a:rPr lang="en-US" sz="2000" i="1">
                                      <a:latin typeface="Cambria Math" charset="0"/>
                                    </a:rPr>
                                    <m:t>(</m:t>
                                  </m:r>
                                  <m:r>
                                    <a:rPr lang="en-US" sz="2000" i="1">
                                      <a:latin typeface="Cambria Math" charset="0"/>
                                    </a:rPr>
                                    <m:t>𝑖</m:t>
                                  </m:r>
                                  <m:r>
                                    <a:rPr lang="en-US" sz="2000" i="1">
                                      <a:latin typeface="Cambria Math" charset="0"/>
                                    </a:rPr>
                                    <m:t>)</m:t>
                                  </m:r>
                                </m:sup>
                              </m:sSup>
                            </m:e>
                          </m:d>
                        </m:e>
                      </m:nary>
                    </m:oMath>
                  </m:oMathPara>
                </a14:m>
                <a:endParaRPr lang="el-GR" sz="2000" dirty="0"/>
              </a:p>
            </p:txBody>
          </p:sp>
        </mc:Choice>
        <mc:Fallback xmlns="">
          <p:sp>
            <p:nvSpPr>
              <p:cNvPr id="16" name="TextBox 15">
                <a:extLst>
                  <a:ext uri="{FF2B5EF4-FFF2-40B4-BE49-F238E27FC236}">
                    <a16:creationId xmlns:a16="http://schemas.microsoft.com/office/drawing/2014/main" id="{28280BCB-C980-4352-9395-6D5B636E7EC4}"/>
                  </a:ext>
                </a:extLst>
              </p:cNvPr>
              <p:cNvSpPr txBox="1">
                <a:spLocks noRot="1" noChangeAspect="1" noMove="1" noResize="1" noEditPoints="1" noAdjustHandles="1" noChangeArrowheads="1" noChangeShapeType="1" noTextEdit="1"/>
              </p:cNvSpPr>
              <p:nvPr/>
            </p:nvSpPr>
            <p:spPr>
              <a:xfrm>
                <a:off x="5925780" y="6226995"/>
                <a:ext cx="2860142" cy="840295"/>
              </a:xfrm>
              <a:prstGeom prst="rect">
                <a:avLst/>
              </a:prstGeom>
              <a:blipFill>
                <a:blip r:embed="rId4"/>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895D17EF-24BB-42B9-95F4-044E5D5EC1B7}"/>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a:t>
            </a:r>
            <a:r>
              <a:rPr lang="en-US" sz="1000" dirty="0" err="1"/>
              <a:t>Ismini</a:t>
            </a:r>
            <a:r>
              <a:rPr lang="en-US" sz="1000" dirty="0"/>
              <a:t> </a:t>
            </a:r>
            <a:r>
              <a:rPr lang="en-US" sz="1000" dirty="0" err="1"/>
              <a:t>Lourentzou</a:t>
            </a:r>
            <a:r>
              <a:rPr lang="en-US" sz="1000" dirty="0"/>
              <a:t> – Introduction to Deep Learning</a:t>
            </a:r>
          </a:p>
        </p:txBody>
      </p:sp>
    </p:spTree>
    <p:extLst>
      <p:ext uri="{BB962C8B-B14F-4D97-AF65-F5344CB8AC3E}">
        <p14:creationId xmlns:p14="http://schemas.microsoft.com/office/powerpoint/2010/main" val="887066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a:t>
            </a:r>
          </a:p>
        </p:txBody>
      </p:sp>
      <p:sp>
        <p:nvSpPr>
          <p:cNvPr id="3" name="Content Placeholder 2"/>
          <p:cNvSpPr>
            <a:spLocks noGrp="1"/>
          </p:cNvSpPr>
          <p:nvPr>
            <p:ph idx="1"/>
          </p:nvPr>
        </p:nvSpPr>
        <p:spPr>
          <a:xfrm>
            <a:off x="276673" y="2090803"/>
            <a:ext cx="5832647" cy="5539813"/>
          </a:xfrm>
        </p:spPr>
        <p:txBody>
          <a:bodyPr/>
          <a:lstStyle/>
          <a:p>
            <a:r>
              <a:rPr lang="en-US" b="1" i="1" dirty="0" err="1">
                <a:solidFill>
                  <a:srgbClr val="0070C0"/>
                </a:solidFill>
              </a:rPr>
              <a:t>Underfitting</a:t>
            </a:r>
            <a:endParaRPr lang="en-US" dirty="0"/>
          </a:p>
          <a:p>
            <a:pPr lvl="1"/>
            <a:r>
              <a:rPr lang="en-US" dirty="0"/>
              <a:t>The model is too “simple” to represent all the relevant class characteristics</a:t>
            </a:r>
          </a:p>
          <a:p>
            <a:pPr lvl="1"/>
            <a:r>
              <a:rPr lang="en-US" dirty="0"/>
              <a:t>Model with too few parameters</a:t>
            </a:r>
          </a:p>
          <a:p>
            <a:pPr lvl="1"/>
            <a:r>
              <a:rPr lang="en-US" dirty="0"/>
              <a:t>High error on the training set and high error on the testing set</a:t>
            </a:r>
          </a:p>
          <a:p>
            <a:r>
              <a:rPr lang="en-US" b="1" i="1" dirty="0">
                <a:solidFill>
                  <a:srgbClr val="0070C0"/>
                </a:solidFill>
              </a:rPr>
              <a:t>Overfitting</a:t>
            </a:r>
          </a:p>
          <a:p>
            <a:pPr lvl="1"/>
            <a:r>
              <a:rPr lang="en-US" dirty="0"/>
              <a:t>The model is too “complex” and fits irrelevant characteristics (noise) in the data</a:t>
            </a:r>
          </a:p>
          <a:p>
            <a:pPr lvl="1"/>
            <a:r>
              <a:rPr lang="en-US" dirty="0"/>
              <a:t>Model with too many parameters</a:t>
            </a:r>
          </a:p>
          <a:p>
            <a:pPr lvl="1"/>
            <a:r>
              <a:rPr lang="en-US" dirty="0"/>
              <a:t>Low error on the training error and high error on the testing set</a:t>
            </a:r>
          </a:p>
          <a:p>
            <a:endParaRPr lang="en-US" dirty="0"/>
          </a:p>
        </p:txBody>
      </p:sp>
      <p:pic>
        <p:nvPicPr>
          <p:cNvPr id="4" name="Picture 2" descr="C:\Users\hays\Desktop\143 Computer Vision\slides\09\bias_variance_bias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336" y="2090803"/>
            <a:ext cx="35718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hays\Desktop\143 Computer Vision\slides\09\bias_variance_var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740" y="5110336"/>
            <a:ext cx="3571875"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flipV="1">
            <a:off x="6541368" y="3180622"/>
            <a:ext cx="2736304" cy="70557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81328" y="4381545"/>
            <a:ext cx="3787900" cy="584775"/>
          </a:xfrm>
          <a:prstGeom prst="rect">
            <a:avLst/>
          </a:prstGeom>
          <a:noFill/>
        </p:spPr>
        <p:txBody>
          <a:bodyPr wrap="square" rtlCol="0">
            <a:spAutoFit/>
          </a:bodyPr>
          <a:lstStyle/>
          <a:p>
            <a:r>
              <a:rPr lang="en-US" sz="1600" dirty="0">
                <a:solidFill>
                  <a:srgbClr val="0070C0"/>
                </a:solidFill>
              </a:rPr>
              <a:t>Blue line – decision boundary by the model</a:t>
            </a:r>
          </a:p>
          <a:p>
            <a:r>
              <a:rPr lang="en-US" sz="1600" dirty="0">
                <a:solidFill>
                  <a:srgbClr val="00B050"/>
                </a:solidFill>
              </a:rPr>
              <a:t>Green line – optimal decision boundary</a:t>
            </a:r>
          </a:p>
        </p:txBody>
      </p:sp>
    </p:spTree>
    <p:extLst>
      <p:ext uri="{BB962C8B-B14F-4D97-AF65-F5344CB8AC3E}">
        <p14:creationId xmlns:p14="http://schemas.microsoft.com/office/powerpoint/2010/main" val="1034304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Overfitting</a:t>
            </a:r>
          </a:p>
        </p:txBody>
      </p:sp>
      <p:sp>
        <p:nvSpPr>
          <p:cNvPr id="3" name="Content Placeholder 2"/>
          <p:cNvSpPr>
            <a:spLocks noGrp="1"/>
          </p:cNvSpPr>
          <p:nvPr>
            <p:ph idx="1"/>
          </p:nvPr>
        </p:nvSpPr>
        <p:spPr>
          <a:xfrm>
            <a:off x="276673" y="2090803"/>
            <a:ext cx="9577063" cy="2016941"/>
          </a:xfrm>
        </p:spPr>
        <p:txBody>
          <a:bodyPr/>
          <a:lstStyle/>
          <a:p>
            <a:r>
              <a:rPr lang="en-US" sz="2200" dirty="0"/>
              <a:t>A model with high capacity fits the noise in the data instead of the underlying relationship</a:t>
            </a:r>
          </a:p>
          <a:p>
            <a:endParaRPr lang="en-US" dirty="0"/>
          </a:p>
          <a:p>
            <a:endParaRPr lang="en-US" dirty="0"/>
          </a:p>
          <a:p>
            <a:endParaRPr lang="en-US" dirty="0"/>
          </a:p>
        </p:txBody>
      </p:sp>
      <p:pic>
        <p:nvPicPr>
          <p:cNvPr id="4" name="Εικόνα 19"/>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 b="18611"/>
          <a:stretch/>
        </p:blipFill>
        <p:spPr>
          <a:xfrm>
            <a:off x="5821288" y="5247580"/>
            <a:ext cx="3635902" cy="2173783"/>
          </a:xfrm>
          <a:prstGeom prst="rect">
            <a:avLst/>
          </a:prstGeom>
        </p:spPr>
      </p:pic>
      <p:sp>
        <p:nvSpPr>
          <p:cNvPr id="5" name="TextBox 4"/>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5"/>
              </a:rPr>
              <a:t>http://cs231n.github.io/assets/nn1/layer_sizes.jpeg</a:t>
            </a:r>
            <a:endParaRPr lang="en-US" sz="1000" dirty="0"/>
          </a:p>
        </p:txBody>
      </p:sp>
      <p:pic>
        <p:nvPicPr>
          <p:cNvPr id="6" name="Εικόνα 12">
            <a:extLst>
              <a:ext uri="{FF2B5EF4-FFF2-40B4-BE49-F238E27FC236}">
                <a16:creationId xmlns:a16="http://schemas.microsoft.com/office/drawing/2014/main" id="{E2DFE7DF-857A-4E01-8815-C42087CD35E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2024027" y="2936553"/>
            <a:ext cx="5381438" cy="2173783"/>
          </a:xfrm>
          <a:prstGeom prst="rect">
            <a:avLst/>
          </a:prstGeom>
        </p:spPr>
      </p:pic>
      <p:sp>
        <p:nvSpPr>
          <p:cNvPr id="7" name="Content Placeholder 2">
            <a:extLst>
              <a:ext uri="{FF2B5EF4-FFF2-40B4-BE49-F238E27FC236}">
                <a16:creationId xmlns:a16="http://schemas.microsoft.com/office/drawing/2014/main" id="{D0D8AFCC-962C-4D15-B94B-21027735CBA4}"/>
              </a:ext>
            </a:extLst>
          </p:cNvPr>
          <p:cNvSpPr txBox="1">
            <a:spLocks/>
          </p:cNvSpPr>
          <p:nvPr/>
        </p:nvSpPr>
        <p:spPr>
          <a:xfrm>
            <a:off x="276673" y="5614392"/>
            <a:ext cx="5040559" cy="1440160"/>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 model may fit the training data very well, but fails to </a:t>
            </a:r>
            <a:r>
              <a:rPr lang="en-US" sz="2200" b="1" dirty="0"/>
              <a:t>generalize</a:t>
            </a:r>
            <a:r>
              <a:rPr lang="en-US" sz="2200" dirty="0"/>
              <a:t> to new examples (test data)</a:t>
            </a:r>
          </a:p>
          <a:p>
            <a:endParaRPr lang="en-US" dirty="0"/>
          </a:p>
        </p:txBody>
      </p:sp>
    </p:spTree>
    <p:extLst>
      <p:ext uri="{BB962C8B-B14F-4D97-AF65-F5344CB8AC3E}">
        <p14:creationId xmlns:p14="http://schemas.microsoft.com/office/powerpoint/2010/main" val="14200322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ℓ</m:t>
                        </m:r>
                      </m:e>
                      <m:sub>
                        <m:r>
                          <a:rPr lang="en-US" b="1" i="1" smtClean="0">
                            <a:solidFill>
                              <a:srgbClr val="0070C0"/>
                            </a:solidFill>
                            <a:latin typeface="Cambria Math" panose="02040503050406030204" pitchFamily="18" charset="0"/>
                          </a:rPr>
                          <m:t>𝟐</m:t>
                        </m:r>
                      </m:sub>
                    </m:sSub>
                  </m:oMath>
                </a14:m>
                <a:r>
                  <a:rPr lang="en-US" b="1" i="1" dirty="0">
                    <a:solidFill>
                      <a:srgbClr val="0070C0"/>
                    </a:solidFill>
                  </a:rPr>
                  <a:t> weight decay</a:t>
                </a:r>
              </a:p>
              <a:p>
                <a:pPr lvl="1"/>
                <a:r>
                  <a:rPr lang="en-US" dirty="0"/>
                  <a:t>A regularization term that penalizes large weights is added to the loss function</a:t>
                </a:r>
              </a:p>
              <a:p>
                <a:pPr lvl="1"/>
                <a:endParaRPr lang="en-US" sz="800" dirty="0"/>
              </a:p>
              <a:p>
                <a:pPr marL="457162" lvl="1" indent="0">
                  <a:buNone/>
                </a:pPr>
                <a14:m>
                  <m:oMathPara xmlns:m="http://schemas.openxmlformats.org/officeDocument/2006/math">
                    <m:oMathParaPr>
                      <m:jc m:val="center"/>
                    </m:oMathParaPr>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ℒ</m:t>
                          </m:r>
                        </m:e>
                        <m:sub>
                          <m:r>
                            <a:rPr lang="en-US" sz="2400" i="1">
                              <a:latin typeface="Cambria Math" charset="0"/>
                            </a:rPr>
                            <m:t>𝑟𝑒𝑔</m:t>
                          </m:r>
                        </m:sub>
                      </m:sSub>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 </m:t>
                      </m:r>
                      <m:r>
                        <a:rPr lang="en-US" sz="2400" i="1" smtClean="0">
                          <a:latin typeface="Cambria Math" panose="02040503050406030204" pitchFamily="18" charset="0"/>
                          <a:ea typeface="Cambria Math" panose="02040503050406030204" pitchFamily="18" charset="0"/>
                        </a:rPr>
                        <m:t>ℒ</m:t>
                      </m:r>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m:t>
                      </m:r>
                      <m:r>
                        <a:rPr lang="el-GR" sz="2400" i="1">
                          <a:latin typeface="Cambria Math" charset="0"/>
                        </a:rPr>
                        <m:t>𝜆</m:t>
                      </m:r>
                      <m:nary>
                        <m:naryPr>
                          <m:chr m:val="∑"/>
                          <m:supHide m:val="on"/>
                          <m:ctrlPr>
                            <a:rPr lang="el-GR" sz="2400" i="1">
                              <a:latin typeface="Cambria Math" panose="02040503050406030204" pitchFamily="18" charset="0"/>
                            </a:rPr>
                          </m:ctrlPr>
                        </m:naryPr>
                        <m:sub>
                          <m:r>
                            <m:rPr>
                              <m:brk m:alnAt="7"/>
                            </m:rPr>
                            <a:rPr lang="en-US" sz="2400" i="1">
                              <a:latin typeface="Cambria Math" charset="0"/>
                            </a:rPr>
                            <m:t>𝑘</m:t>
                          </m:r>
                        </m:sub>
                        <m:sup/>
                        <m:e>
                          <m:sSubSup>
                            <m:sSubSupPr>
                              <m:ctrlPr>
                                <a:rPr lang="en-US" sz="2400" i="1">
                                  <a:latin typeface="Cambria Math" panose="02040503050406030204" pitchFamily="18" charset="0"/>
                                </a:rPr>
                              </m:ctrlPr>
                            </m:sSubSupPr>
                            <m:e>
                              <m:r>
                                <a:rPr lang="el-GR" sz="2400" i="1">
                                  <a:latin typeface="Cambria Math" charset="0"/>
                                </a:rPr>
                                <m:t>𝜃</m:t>
                              </m:r>
                            </m:e>
                            <m:sub>
                              <m:r>
                                <a:rPr lang="en-US" sz="2400" i="1">
                                  <a:latin typeface="Cambria Math" charset="0"/>
                                </a:rPr>
                                <m:t>𝑘</m:t>
                              </m:r>
                            </m:sub>
                            <m:sup>
                              <m:r>
                                <a:rPr lang="en-US" sz="2400" i="1">
                                  <a:latin typeface="Cambria Math" charset="0"/>
                                </a:rPr>
                                <m:t>2</m:t>
                              </m:r>
                            </m:sup>
                          </m:sSubSup>
                        </m:e>
                      </m:nary>
                    </m:oMath>
                  </m:oMathPara>
                </a14:m>
                <a:endParaRPr lang="en-US" sz="2400" dirty="0"/>
              </a:p>
              <a:p>
                <a:pPr lvl="1"/>
                <a:r>
                  <a:rPr lang="en-US" dirty="0"/>
                  <a:t>For every weight in the network, we add the regularization term to the loss value</a:t>
                </a:r>
              </a:p>
              <a:p>
                <a:pPr lvl="2"/>
                <a:r>
                  <a:rPr lang="en-US" dirty="0"/>
                  <a:t>During gradient descent parameter update, every weight is decayed linearly toward zero</a:t>
                </a:r>
              </a:p>
              <a:p>
                <a:pPr lvl="1"/>
                <a:r>
                  <a:rPr lang="en-US" dirty="0"/>
                  <a:t>The weight decay coefficient </a:t>
                </a:r>
                <a14:m>
                  <m:oMath xmlns:m="http://schemas.openxmlformats.org/officeDocument/2006/math">
                    <m:r>
                      <a:rPr lang="el-GR" i="1">
                        <a:latin typeface="Cambria Math" charset="0"/>
                      </a:rPr>
                      <m:t>𝜆</m:t>
                    </m:r>
                    <m:r>
                      <a:rPr lang="el-GR" i="1">
                        <a:latin typeface="Cambria Math" charset="0"/>
                      </a:rPr>
                      <m:t> </m:t>
                    </m:r>
                  </m:oMath>
                </a14:m>
                <a:r>
                  <a:rPr lang="en-US" dirty="0"/>
                  <a:t>determines how dominant the regularization is during the gradient computation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26" t="-908" r="-572"/>
                </a:stretch>
              </a:blipFill>
            </p:spPr>
            <p:txBody>
              <a:bodyPr/>
              <a:lstStyle/>
              <a:p>
                <a:r>
                  <a:rPr lang="en-US">
                    <a:noFill/>
                  </a:rPr>
                  <a:t> </a:t>
                </a:r>
              </a:p>
            </p:txBody>
          </p:sp>
        </mc:Fallback>
      </mc:AlternateContent>
      <p:sp>
        <p:nvSpPr>
          <p:cNvPr id="5" name="Left Brace 4"/>
          <p:cNvSpPr/>
          <p:nvPr/>
        </p:nvSpPr>
        <p:spPr>
          <a:xfrm rot="5400000">
            <a:off x="4860154" y="3072848"/>
            <a:ext cx="130099" cy="555220"/>
          </a:xfrm>
          <a:prstGeom prst="lef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5400000">
            <a:off x="5932213" y="2772991"/>
            <a:ext cx="282206" cy="1224136"/>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75000"/>
                </a:schemeClr>
              </a:solidFill>
            </a:endParaRPr>
          </a:p>
        </p:txBody>
      </p:sp>
      <p:sp>
        <p:nvSpPr>
          <p:cNvPr id="7" name="TextBox 6"/>
          <p:cNvSpPr txBox="1"/>
          <p:nvPr/>
        </p:nvSpPr>
        <p:spPr>
          <a:xfrm>
            <a:off x="4489171" y="3042681"/>
            <a:ext cx="842859" cy="307777"/>
          </a:xfrm>
          <a:prstGeom prst="rect">
            <a:avLst/>
          </a:prstGeom>
          <a:noFill/>
        </p:spPr>
        <p:txBody>
          <a:bodyPr wrap="none" rtlCol="0">
            <a:spAutoFit/>
          </a:bodyPr>
          <a:lstStyle/>
          <a:p>
            <a:r>
              <a:rPr lang="en-US" sz="1400" dirty="0">
                <a:solidFill>
                  <a:schemeClr val="accent4">
                    <a:lumMod val="75000"/>
                  </a:schemeClr>
                </a:solidFill>
              </a:rPr>
              <a:t>Data loss</a:t>
            </a:r>
          </a:p>
        </p:txBody>
      </p:sp>
      <p:sp>
        <p:nvSpPr>
          <p:cNvPr id="8" name="TextBox 7"/>
          <p:cNvSpPr txBox="1"/>
          <p:nvPr/>
        </p:nvSpPr>
        <p:spPr>
          <a:xfrm>
            <a:off x="5389240" y="3022104"/>
            <a:ext cx="1542666" cy="307777"/>
          </a:xfrm>
          <a:prstGeom prst="rect">
            <a:avLst/>
          </a:prstGeom>
          <a:noFill/>
        </p:spPr>
        <p:txBody>
          <a:bodyPr wrap="none" rtlCol="0">
            <a:spAutoFit/>
          </a:bodyPr>
          <a:lstStyle/>
          <a:p>
            <a:r>
              <a:rPr lang="en-US" sz="1400" dirty="0">
                <a:solidFill>
                  <a:schemeClr val="accent6">
                    <a:lumMod val="75000"/>
                  </a:schemeClr>
                </a:solidFill>
              </a:rPr>
              <a:t>Regularization loss</a:t>
            </a:r>
          </a:p>
        </p:txBody>
      </p:sp>
    </p:spTree>
    <p:extLst>
      <p:ext uri="{BB962C8B-B14F-4D97-AF65-F5344CB8AC3E}">
        <p14:creationId xmlns:p14="http://schemas.microsoft.com/office/powerpoint/2010/main" val="21326460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Effect of the decay coefficient </a:t>
                </a:r>
                <a14:m>
                  <m:oMath xmlns:m="http://schemas.openxmlformats.org/officeDocument/2006/math">
                    <m:r>
                      <a:rPr lang="el-GR" i="1">
                        <a:latin typeface="Cambria Math" charset="0"/>
                      </a:rPr>
                      <m:t>𝜆</m:t>
                    </m:r>
                  </m:oMath>
                </a14:m>
                <a:r>
                  <a:rPr lang="en-US" dirty="0"/>
                  <a:t>  </a:t>
                </a:r>
              </a:p>
              <a:p>
                <a:pPr lvl="1"/>
                <a:r>
                  <a:rPr lang="en-US" dirty="0"/>
                  <a:t>Large weight decay coefficient </a:t>
                </a:r>
                <a:r>
                  <a:rPr lang="en-US" dirty="0">
                    <a:latin typeface="Times New Roman" panose="02020603050405020304" pitchFamily="18" charset="0"/>
                    <a:cs typeface="Times New Roman" panose="02020603050405020304" pitchFamily="18" charset="0"/>
                  </a:rPr>
                  <a:t>→</a:t>
                </a:r>
                <a:r>
                  <a:rPr lang="en-US" dirty="0"/>
                  <a:t> penalty for weights with large values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26" t="-908"/>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303973" y="4030216"/>
            <a:ext cx="7529663" cy="2780625"/>
          </a:xfrm>
          <a:prstGeom prst="rect">
            <a:avLst/>
          </a:prstGeom>
        </p:spPr>
      </p:pic>
    </p:spTree>
    <p:extLst>
      <p:ext uri="{BB962C8B-B14F-4D97-AF65-F5344CB8AC3E}">
        <p14:creationId xmlns:p14="http://schemas.microsoft.com/office/powerpoint/2010/main" val="5244719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ℓ</m:t>
                        </m:r>
                      </m:e>
                      <m:sub>
                        <m:r>
                          <a:rPr lang="en-US" b="1" i="1" smtClean="0">
                            <a:solidFill>
                              <a:srgbClr val="0070C0"/>
                            </a:solidFill>
                            <a:latin typeface="Cambria Math" panose="02040503050406030204" pitchFamily="18" charset="0"/>
                          </a:rPr>
                          <m:t>𝟏</m:t>
                        </m:r>
                      </m:sub>
                    </m:sSub>
                  </m:oMath>
                </a14:m>
                <a:r>
                  <a:rPr lang="en-US" b="1" i="1" dirty="0">
                    <a:solidFill>
                      <a:srgbClr val="0070C0"/>
                    </a:solidFill>
                  </a:rPr>
                  <a:t> weight decay</a:t>
                </a:r>
              </a:p>
              <a:p>
                <a:pPr lvl="1"/>
                <a:r>
                  <a:rPr lang="en-US" dirty="0"/>
                  <a:t>The regularization term is based on the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t> norm of the weights</a:t>
                </a:r>
              </a:p>
              <a:p>
                <a:pPr lvl="1"/>
                <a:endParaRPr lang="en-US" sz="800" dirty="0"/>
              </a:p>
              <a:p>
                <a:pPr marL="457162" lvl="1" indent="0" algn="ctr">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ℒ</m:t>
                        </m:r>
                      </m:e>
                      <m:sub>
                        <m:r>
                          <a:rPr lang="en-US" sz="2400" i="1">
                            <a:latin typeface="Cambria Math" charset="0"/>
                          </a:rPr>
                          <m:t>𝑟𝑒𝑔</m:t>
                        </m:r>
                      </m:sub>
                    </m:sSub>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 </m:t>
                    </m:r>
                    <m:r>
                      <a:rPr lang="en-US" sz="2400" i="1">
                        <a:latin typeface="Cambria Math" panose="02040503050406030204" pitchFamily="18" charset="0"/>
                        <a:ea typeface="Cambria Math" panose="02040503050406030204" pitchFamily="18" charset="0"/>
                      </a:rPr>
                      <m:t>ℒ</m:t>
                    </m:r>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m:t>
                    </m:r>
                    <m:r>
                      <a:rPr lang="el-GR" sz="2400" i="1">
                        <a:latin typeface="Cambria Math" charset="0"/>
                      </a:rPr>
                      <m:t>𝜆</m:t>
                    </m:r>
                    <m:nary>
                      <m:naryPr>
                        <m:chr m:val="∑"/>
                        <m:supHide m:val="on"/>
                        <m:ctrlPr>
                          <a:rPr lang="el-GR" sz="2400" i="1">
                            <a:latin typeface="Cambria Math" panose="02040503050406030204" pitchFamily="18" charset="0"/>
                          </a:rPr>
                        </m:ctrlPr>
                      </m:naryPr>
                      <m:sub>
                        <m:r>
                          <m:rPr>
                            <m:brk m:alnAt="7"/>
                          </m:rPr>
                          <a:rPr lang="en-US" sz="2400" i="1">
                            <a:latin typeface="Cambria Math" charset="0"/>
                          </a:rPr>
                          <m:t>𝑘</m:t>
                        </m:r>
                      </m:sub>
                      <m:sup/>
                      <m:e>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𝑘</m:t>
                                </m:r>
                              </m:sub>
                            </m:sSub>
                          </m:e>
                        </m:d>
                      </m:e>
                    </m:nary>
                  </m:oMath>
                </a14:m>
                <a:r>
                  <a:rPr lang="en-US" dirty="0"/>
                  <a:t> </a:t>
                </a:r>
              </a:p>
              <a:p>
                <a:pPr marL="457162" lvl="1" indent="0" algn="ctr">
                  <a:buNone/>
                </a:pPr>
                <a:endParaRPr lang="en-US" sz="800" dirty="0"/>
              </a:p>
              <a:p>
                <a:pPr lvl="1"/>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solidFill>
                      <a:schemeClr val="tx1"/>
                    </a:solidFill>
                  </a:rPr>
                  <a:t> weight decay </a:t>
                </a:r>
                <a:r>
                  <a:rPr lang="en-US" dirty="0"/>
                  <a:t>is less common with NN</a:t>
                </a:r>
              </a:p>
              <a:p>
                <a:pPr lvl="2"/>
                <a:r>
                  <a:rPr lang="en-US" dirty="0"/>
                  <a:t>Often performs worse than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ℓ</m:t>
                        </m:r>
                      </m:e>
                      <m:sub>
                        <m:r>
                          <a:rPr lang="en-US" b="0" i="0" smtClean="0">
                            <a:latin typeface="Cambria Math" panose="02040503050406030204" pitchFamily="18" charset="0"/>
                          </a:rPr>
                          <m:t>2</m:t>
                        </m:r>
                      </m:sub>
                    </m:sSub>
                  </m:oMath>
                </a14:m>
                <a:r>
                  <a:rPr lang="en-US" dirty="0"/>
                  <a:t> weight decay</a:t>
                </a:r>
              </a:p>
              <a:p>
                <a:pPr lvl="1"/>
                <a:r>
                  <a:rPr lang="en-US" dirty="0"/>
                  <a:t>It is also possible to combine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ℓ</m:t>
                        </m:r>
                      </m:e>
                      <m:sub>
                        <m:r>
                          <a:rPr lang="en-US" b="0" i="0" smtClean="0">
                            <a:latin typeface="Cambria Math" panose="02040503050406030204" pitchFamily="18" charset="0"/>
                          </a:rPr>
                          <m:t>2</m:t>
                        </m:r>
                      </m:sub>
                    </m:sSub>
                  </m:oMath>
                </a14:m>
                <a:r>
                  <a:rPr lang="en-US" dirty="0"/>
                  <a:t> regularization </a:t>
                </a:r>
              </a:p>
              <a:p>
                <a:pPr lvl="2"/>
                <a:r>
                  <a:rPr lang="en-US" dirty="0"/>
                  <a:t>Called elastic net regularization</a:t>
                </a:r>
              </a:p>
              <a:p>
                <a:pPr marL="457162" lvl="1" indent="0" algn="ctr">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ℒ</m:t>
                        </m:r>
                      </m:e>
                      <m:sub>
                        <m:r>
                          <a:rPr lang="en-US" sz="2000" i="1">
                            <a:latin typeface="Cambria Math" charset="0"/>
                          </a:rPr>
                          <m:t>𝑟𝑒𝑔</m:t>
                        </m:r>
                      </m:sub>
                    </m:sSub>
                    <m:d>
                      <m:dPr>
                        <m:ctrlPr>
                          <a:rPr lang="en-US" sz="2000" i="1">
                            <a:latin typeface="Cambria Math" panose="02040503050406030204" pitchFamily="18" charset="0"/>
                          </a:rPr>
                        </m:ctrlPr>
                      </m:dPr>
                      <m:e>
                        <m:r>
                          <a:rPr lang="el-GR" sz="2000" i="1">
                            <a:latin typeface="Cambria Math" charset="0"/>
                          </a:rPr>
                          <m:t>𝜃</m:t>
                        </m:r>
                      </m:e>
                    </m:d>
                    <m:r>
                      <a:rPr lang="en-US" sz="2000" i="1">
                        <a:latin typeface="Cambria Math" charset="0"/>
                      </a:rPr>
                      <m:t>= </m:t>
                    </m:r>
                    <m:r>
                      <a:rPr lang="en-US" sz="2000" i="1">
                        <a:latin typeface="Cambria Math" panose="02040503050406030204" pitchFamily="18" charset="0"/>
                        <a:ea typeface="Cambria Math" panose="02040503050406030204" pitchFamily="18" charset="0"/>
                      </a:rPr>
                      <m:t>ℒ</m:t>
                    </m:r>
                    <m:d>
                      <m:dPr>
                        <m:ctrlPr>
                          <a:rPr lang="en-US" sz="2000" i="1">
                            <a:latin typeface="Cambria Math" panose="02040503050406030204" pitchFamily="18" charset="0"/>
                          </a:rPr>
                        </m:ctrlPr>
                      </m:dPr>
                      <m:e>
                        <m:r>
                          <a:rPr lang="el-GR" sz="2000" i="1">
                            <a:latin typeface="Cambria Math" charset="0"/>
                          </a:rPr>
                          <m:t>𝜃</m:t>
                        </m:r>
                      </m:e>
                    </m:d>
                    <m:r>
                      <a:rPr lang="en-US" sz="2000" i="1">
                        <a:latin typeface="Cambria Math" charset="0"/>
                      </a:rPr>
                      <m:t>+</m:t>
                    </m:r>
                    <m:sSub>
                      <m:sSubPr>
                        <m:ctrlPr>
                          <a:rPr lang="en-US" sz="2000" i="1" smtClean="0">
                            <a:latin typeface="Cambria Math" panose="02040503050406030204" pitchFamily="18" charset="0"/>
                          </a:rPr>
                        </m:ctrlPr>
                      </m:sSubPr>
                      <m:e>
                        <m:r>
                          <a:rPr lang="el-GR" sz="2000" i="1">
                            <a:latin typeface="Cambria Math" charset="0"/>
                          </a:rPr>
                          <m:t>𝜆</m:t>
                        </m:r>
                      </m:e>
                      <m:sub>
                        <m:r>
                          <a:rPr lang="en-US" sz="2000" b="0" i="1" smtClean="0">
                            <a:latin typeface="Cambria Math" panose="02040503050406030204" pitchFamily="18" charset="0"/>
                          </a:rPr>
                          <m:t>1</m:t>
                        </m:r>
                      </m:sub>
                    </m:sSub>
                    <m:nary>
                      <m:naryPr>
                        <m:chr m:val="∑"/>
                        <m:supHide m:val="on"/>
                        <m:ctrlPr>
                          <a:rPr lang="el-GR" sz="2000" i="1">
                            <a:latin typeface="Cambria Math" panose="02040503050406030204" pitchFamily="18" charset="0"/>
                          </a:rPr>
                        </m:ctrlPr>
                      </m:naryPr>
                      <m:sub>
                        <m:r>
                          <m:rPr>
                            <m:brk m:alnAt="7"/>
                          </m:rPr>
                          <a:rPr lang="en-US" sz="2000" i="1">
                            <a:latin typeface="Cambria Math" charset="0"/>
                          </a:rPr>
                          <m:t>𝑘</m:t>
                        </m:r>
                      </m:sub>
                      <m:sup/>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𝑘</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l-GR" sz="2000" i="1">
                                <a:latin typeface="Cambria Math" charset="0"/>
                              </a:rPr>
                              <m:t>𝜆</m:t>
                            </m:r>
                          </m:e>
                          <m:sub>
                            <m:r>
                              <a:rPr lang="en-US" sz="2000" b="0" i="1" smtClean="0">
                                <a:latin typeface="Cambria Math" panose="02040503050406030204" pitchFamily="18" charset="0"/>
                              </a:rPr>
                              <m:t>2</m:t>
                            </m:r>
                          </m:sub>
                        </m:sSub>
                        <m:nary>
                          <m:naryPr>
                            <m:chr m:val="∑"/>
                            <m:supHide m:val="on"/>
                            <m:ctrlPr>
                              <a:rPr lang="el-GR" sz="2000" i="1">
                                <a:latin typeface="Cambria Math" panose="02040503050406030204" pitchFamily="18" charset="0"/>
                              </a:rPr>
                            </m:ctrlPr>
                          </m:naryPr>
                          <m:sub>
                            <m:r>
                              <m:rPr>
                                <m:brk m:alnAt="7"/>
                              </m:rPr>
                              <a:rPr lang="en-US" sz="2000" i="1">
                                <a:latin typeface="Cambria Math" charset="0"/>
                              </a:rPr>
                              <m:t>𝑘</m:t>
                            </m:r>
                          </m:sub>
                          <m:sup/>
                          <m:e>
                            <m:sSubSup>
                              <m:sSubSupPr>
                                <m:ctrlPr>
                                  <a:rPr lang="en-US" sz="2000" i="1">
                                    <a:latin typeface="Cambria Math" panose="02040503050406030204" pitchFamily="18" charset="0"/>
                                  </a:rPr>
                                </m:ctrlPr>
                              </m:sSubSupPr>
                              <m:e>
                                <m:r>
                                  <a:rPr lang="el-GR" sz="2000" i="1">
                                    <a:latin typeface="Cambria Math" charset="0"/>
                                  </a:rPr>
                                  <m:t>𝜃</m:t>
                                </m:r>
                              </m:e>
                              <m:sub>
                                <m:r>
                                  <a:rPr lang="en-US" sz="2000" i="1">
                                    <a:latin typeface="Cambria Math" charset="0"/>
                                  </a:rPr>
                                  <m:t>𝑘</m:t>
                                </m:r>
                              </m:sub>
                              <m:sup>
                                <m:r>
                                  <a:rPr lang="en-US" sz="2000" i="1">
                                    <a:latin typeface="Cambria Math" charset="0"/>
                                  </a:rPr>
                                  <m:t>2</m:t>
                                </m:r>
                              </m:sup>
                            </m:sSubSup>
                          </m:e>
                        </m:nary>
                      </m:e>
                    </m:nary>
                  </m:oMath>
                </a14:m>
                <a:r>
                  <a:rPr lang="en-US" dirty="0"/>
                  <a:t> </a:t>
                </a:r>
              </a:p>
              <a:p>
                <a:pPr marL="457162" lvl="1" indent="0" algn="ctr">
                  <a:buNone/>
                </a:pPr>
                <a:endParaRPr lang="en-US" sz="7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26" t="-908"/>
                </a:stretch>
              </a:blipFill>
            </p:spPr>
            <p:txBody>
              <a:bodyPr/>
              <a:lstStyle/>
              <a:p>
                <a:r>
                  <a:rPr lang="en-US">
                    <a:noFill/>
                  </a:rPr>
                  <a:t> </a:t>
                </a:r>
              </a:p>
            </p:txBody>
          </p:sp>
        </mc:Fallback>
      </mc:AlternateContent>
    </p:spTree>
    <p:extLst>
      <p:ext uri="{BB962C8B-B14F-4D97-AF65-F5344CB8AC3E}">
        <p14:creationId xmlns:p14="http://schemas.microsoft.com/office/powerpoint/2010/main" val="9616069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Regularization: Dropout</a:t>
            </a:r>
          </a:p>
        </p:txBody>
      </p:sp>
      <p:sp>
        <p:nvSpPr>
          <p:cNvPr id="3" name="Content Placeholder 2"/>
          <p:cNvSpPr>
            <a:spLocks noGrp="1"/>
          </p:cNvSpPr>
          <p:nvPr>
            <p:ph idx="1"/>
          </p:nvPr>
        </p:nvSpPr>
        <p:spPr/>
        <p:txBody>
          <a:bodyPr/>
          <a:lstStyle/>
          <a:p>
            <a:r>
              <a:rPr lang="en-US" b="1" i="1" dirty="0">
                <a:solidFill>
                  <a:srgbClr val="0070C0"/>
                </a:solidFill>
              </a:rPr>
              <a:t>Dropout</a:t>
            </a:r>
          </a:p>
          <a:p>
            <a:pPr lvl="1"/>
            <a:r>
              <a:rPr lang="en-US" dirty="0"/>
              <a:t>Randomly drop units (along with their connections) during training</a:t>
            </a:r>
          </a:p>
          <a:p>
            <a:pPr lvl="1"/>
            <a:r>
              <a:rPr lang="en-US" dirty="0"/>
              <a:t>Each unit is retained with a fixed dropout rate </a:t>
            </a:r>
            <a:r>
              <a:rPr lang="en-US" i="1" dirty="0"/>
              <a:t>p</a:t>
            </a:r>
            <a:r>
              <a:rPr lang="en-US" dirty="0"/>
              <a:t>, independent of other units </a:t>
            </a:r>
          </a:p>
          <a:p>
            <a:pPr lvl="1"/>
            <a:r>
              <a:rPr lang="en-US" dirty="0"/>
              <a:t>The hyper-parameter </a:t>
            </a:r>
            <a:r>
              <a:rPr lang="en-US" i="1" dirty="0"/>
              <a:t>p</a:t>
            </a:r>
            <a:r>
              <a:rPr lang="en-US" dirty="0"/>
              <a:t> to be chosen (tuned)</a:t>
            </a:r>
          </a:p>
          <a:p>
            <a:pPr lvl="2"/>
            <a:r>
              <a:rPr lang="en-US" dirty="0"/>
              <a:t>Often between 20 and 50 % of the units are dropped </a:t>
            </a:r>
          </a:p>
          <a:p>
            <a:endParaRPr lang="en-US" dirty="0"/>
          </a:p>
        </p:txBody>
      </p:sp>
      <p:pic>
        <p:nvPicPr>
          <p:cNvPr id="4" name="Picture 3"/>
          <p:cNvPicPr>
            <a:picLocks noChangeAspect="1"/>
          </p:cNvPicPr>
          <p:nvPr/>
        </p:nvPicPr>
        <p:blipFill rotWithShape="1">
          <a:blip r:embed="rId2"/>
          <a:srcRect l="1160" r="56872"/>
          <a:stretch/>
        </p:blipFill>
        <p:spPr>
          <a:xfrm rot="5400000">
            <a:off x="1536812" y="4278445"/>
            <a:ext cx="2880320" cy="3672408"/>
          </a:xfrm>
          <a:prstGeom prst="rect">
            <a:avLst/>
          </a:prstGeom>
        </p:spPr>
      </p:pic>
      <p:pic>
        <p:nvPicPr>
          <p:cNvPr id="5" name="Picture 4"/>
          <p:cNvPicPr>
            <a:picLocks noChangeAspect="1"/>
          </p:cNvPicPr>
          <p:nvPr/>
        </p:nvPicPr>
        <p:blipFill rotWithShape="1">
          <a:blip r:embed="rId2"/>
          <a:srcRect l="53468" r="3942"/>
          <a:stretch/>
        </p:blipFill>
        <p:spPr>
          <a:xfrm rot="5400000">
            <a:off x="5677273" y="4314448"/>
            <a:ext cx="2808309" cy="3528392"/>
          </a:xfrm>
          <a:prstGeom prst="rect">
            <a:avLst/>
          </a:prstGeom>
        </p:spPr>
      </p:pic>
      <p:sp>
        <p:nvSpPr>
          <p:cNvPr id="6" name="TextBox 5">
            <a:extLst>
              <a:ext uri="{FF2B5EF4-FFF2-40B4-BE49-F238E27FC236}">
                <a16:creationId xmlns:a16="http://schemas.microsoft.com/office/drawing/2014/main" id="{FAAB5187-663E-40A6-8033-FBAE9DD7B7F2}"/>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0618822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Dropout</a:t>
            </a:r>
          </a:p>
        </p:txBody>
      </p:sp>
      <p:sp>
        <p:nvSpPr>
          <p:cNvPr id="3" name="Content Placeholder 2"/>
          <p:cNvSpPr>
            <a:spLocks noGrp="1"/>
          </p:cNvSpPr>
          <p:nvPr>
            <p:ph idx="1"/>
          </p:nvPr>
        </p:nvSpPr>
        <p:spPr/>
        <p:txBody>
          <a:bodyPr/>
          <a:lstStyle/>
          <a:p>
            <a:r>
              <a:rPr lang="en-US" dirty="0"/>
              <a:t>Dropout is a kind of ensemble learning</a:t>
            </a:r>
          </a:p>
          <a:p>
            <a:pPr lvl="1"/>
            <a:r>
              <a:rPr lang="en-US" altLang="zh-TW" sz="2000" dirty="0"/>
              <a:t>Using one mini-batch to train one network with a slightly different architecture</a:t>
            </a:r>
            <a:endParaRPr lang="zh-TW" altLang="en-US" sz="2000" dirty="0"/>
          </a:p>
          <a:p>
            <a:endParaRPr lang="en-US" dirty="0"/>
          </a:p>
        </p:txBody>
      </p:sp>
      <p:grpSp>
        <p:nvGrpSpPr>
          <p:cNvPr id="4" name="群組 447"/>
          <p:cNvGrpSpPr/>
          <p:nvPr/>
        </p:nvGrpSpPr>
        <p:grpSpPr>
          <a:xfrm rot="5400000">
            <a:off x="753416" y="5148763"/>
            <a:ext cx="2816562" cy="1283045"/>
            <a:chOff x="1660188" y="3148756"/>
            <a:chExt cx="2816562" cy="1283045"/>
          </a:xfrm>
        </p:grpSpPr>
        <p:sp>
          <p:nvSpPr>
            <p:cNvPr id="5" name="橢圓 8"/>
            <p:cNvSpPr/>
            <p:nvPr/>
          </p:nvSpPr>
          <p:spPr>
            <a:xfrm>
              <a:off x="2410717" y="3510713"/>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橢圓 11"/>
            <p:cNvSpPr/>
            <p:nvPr/>
          </p:nvSpPr>
          <p:spPr>
            <a:xfrm>
              <a:off x="3988727" y="346744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橢圓 12"/>
            <p:cNvSpPr/>
            <p:nvPr/>
          </p:nvSpPr>
          <p:spPr>
            <a:xfrm>
              <a:off x="3988727" y="388028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13"/>
            <p:cNvSpPr/>
            <p:nvPr/>
          </p:nvSpPr>
          <p:spPr>
            <a:xfrm>
              <a:off x="1660188" y="3215141"/>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9" name="直線單箭頭接點 15"/>
            <p:cNvCxnSpPr>
              <a:stCxn id="8" idx="3"/>
              <a:endCxn id="5" idx="2"/>
            </p:cNvCxnSpPr>
            <p:nvPr/>
          </p:nvCxnSpPr>
          <p:spPr>
            <a:xfrm>
              <a:off x="1791252" y="3280673"/>
              <a:ext cx="619466" cy="3555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16"/>
            <p:cNvCxnSpPr>
              <a:stCxn id="8" idx="3"/>
            </p:cNvCxnSpPr>
            <p:nvPr/>
          </p:nvCxnSpPr>
          <p:spPr>
            <a:xfrm>
              <a:off x="1791252" y="3280673"/>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8"/>
            <p:cNvCxnSpPr>
              <a:endCxn id="6" idx="2"/>
            </p:cNvCxnSpPr>
            <p:nvPr/>
          </p:nvCxnSpPr>
          <p:spPr>
            <a:xfrm flipV="1">
              <a:off x="3530097" y="3592920"/>
              <a:ext cx="458630" cy="52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9"/>
            <p:cNvCxnSpPr>
              <a:endCxn id="6" idx="2"/>
            </p:cNvCxnSpPr>
            <p:nvPr/>
          </p:nvCxnSpPr>
          <p:spPr>
            <a:xfrm>
              <a:off x="3530096" y="3269680"/>
              <a:ext cx="458631" cy="3232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20"/>
            <p:cNvCxnSpPr>
              <a:endCxn id="7" idx="2"/>
            </p:cNvCxnSpPr>
            <p:nvPr/>
          </p:nvCxnSpPr>
          <p:spPr>
            <a:xfrm>
              <a:off x="3530097" y="3291314"/>
              <a:ext cx="458630" cy="7144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21"/>
            <p:cNvCxnSpPr>
              <a:endCxn id="7" idx="2"/>
            </p:cNvCxnSpPr>
            <p:nvPr/>
          </p:nvCxnSpPr>
          <p:spPr>
            <a:xfrm>
              <a:off x="3530096" y="3662777"/>
              <a:ext cx="458631" cy="3429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22"/>
            <p:cNvCxnSpPr>
              <a:endCxn id="6" idx="2"/>
            </p:cNvCxnSpPr>
            <p:nvPr/>
          </p:nvCxnSpPr>
          <p:spPr>
            <a:xfrm flipV="1">
              <a:off x="3530097" y="3592920"/>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23"/>
            <p:cNvCxnSpPr>
              <a:endCxn id="7" idx="2"/>
            </p:cNvCxnSpPr>
            <p:nvPr/>
          </p:nvCxnSpPr>
          <p:spPr>
            <a:xfrm>
              <a:off x="3530097" y="3979799"/>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24"/>
            <p:cNvCxnSpPr>
              <a:endCxn id="6" idx="2"/>
            </p:cNvCxnSpPr>
            <p:nvPr/>
          </p:nvCxnSpPr>
          <p:spPr>
            <a:xfrm flipV="1">
              <a:off x="3530096" y="3592920"/>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25"/>
            <p:cNvCxnSpPr>
              <a:endCxn id="7" idx="2"/>
            </p:cNvCxnSpPr>
            <p:nvPr/>
          </p:nvCxnSpPr>
          <p:spPr>
            <a:xfrm flipV="1">
              <a:off x="3530097" y="4005760"/>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橢圓 31"/>
            <p:cNvSpPr/>
            <p:nvPr/>
          </p:nvSpPr>
          <p:spPr>
            <a:xfrm>
              <a:off x="3279148" y="314875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32"/>
            <p:cNvSpPr/>
            <p:nvPr/>
          </p:nvSpPr>
          <p:spPr>
            <a:xfrm>
              <a:off x="3279148" y="3493630"/>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橢圓 33"/>
            <p:cNvSpPr/>
            <p:nvPr/>
          </p:nvSpPr>
          <p:spPr>
            <a:xfrm>
              <a:off x="3279148" y="383724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橢圓 34"/>
            <p:cNvSpPr/>
            <p:nvPr/>
          </p:nvSpPr>
          <p:spPr>
            <a:xfrm>
              <a:off x="3279148" y="418085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35"/>
            <p:cNvSpPr/>
            <p:nvPr/>
          </p:nvSpPr>
          <p:spPr>
            <a:xfrm>
              <a:off x="1660188" y="392490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24" name="矩形 36"/>
            <p:cNvSpPr/>
            <p:nvPr/>
          </p:nvSpPr>
          <p:spPr>
            <a:xfrm>
              <a:off x="1660188" y="4259242"/>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25" name="直線單箭頭接點 39"/>
            <p:cNvCxnSpPr>
              <a:stCxn id="24" idx="3"/>
            </p:cNvCxnSpPr>
            <p:nvPr/>
          </p:nvCxnSpPr>
          <p:spPr>
            <a:xfrm flipV="1">
              <a:off x="1791252" y="3979799"/>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40"/>
            <p:cNvCxnSpPr>
              <a:stCxn id="24" idx="3"/>
              <a:endCxn id="5" idx="2"/>
            </p:cNvCxnSpPr>
            <p:nvPr/>
          </p:nvCxnSpPr>
          <p:spPr>
            <a:xfrm flipV="1">
              <a:off x="1791252" y="3636188"/>
              <a:ext cx="619466" cy="688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42"/>
            <p:cNvCxnSpPr>
              <a:stCxn id="23" idx="3"/>
              <a:endCxn id="5" idx="2"/>
            </p:cNvCxnSpPr>
            <p:nvPr/>
          </p:nvCxnSpPr>
          <p:spPr>
            <a:xfrm flipV="1">
              <a:off x="1791252" y="3636188"/>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48"/>
            <p:cNvCxnSpPr/>
            <p:nvPr/>
          </p:nvCxnSpPr>
          <p:spPr>
            <a:xfrm>
              <a:off x="2661666" y="3619104"/>
              <a:ext cx="619466" cy="170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49"/>
            <p:cNvCxnSpPr/>
            <p:nvPr/>
          </p:nvCxnSpPr>
          <p:spPr>
            <a:xfrm>
              <a:off x="2661666" y="3619104"/>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50"/>
            <p:cNvCxnSpPr/>
            <p:nvPr/>
          </p:nvCxnSpPr>
          <p:spPr>
            <a:xfrm>
              <a:off x="2661666" y="3619104"/>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52"/>
            <p:cNvCxnSpPr/>
            <p:nvPr/>
          </p:nvCxnSpPr>
          <p:spPr>
            <a:xfrm>
              <a:off x="2661666" y="3990440"/>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56"/>
            <p:cNvCxnSpPr/>
            <p:nvPr/>
          </p:nvCxnSpPr>
          <p:spPr>
            <a:xfrm flipV="1">
              <a:off x="2661666" y="3636188"/>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57"/>
            <p:cNvCxnSpPr/>
            <p:nvPr/>
          </p:nvCxnSpPr>
          <p:spPr>
            <a:xfrm flipV="1">
              <a:off x="2661666" y="3291314"/>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58"/>
            <p:cNvCxnSpPr/>
            <p:nvPr/>
          </p:nvCxnSpPr>
          <p:spPr>
            <a:xfrm>
              <a:off x="4247435" y="3599106"/>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59"/>
            <p:cNvCxnSpPr/>
            <p:nvPr/>
          </p:nvCxnSpPr>
          <p:spPr>
            <a:xfrm>
              <a:off x="4247435" y="4012902"/>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60"/>
            <p:cNvCxnSpPr/>
            <p:nvPr/>
          </p:nvCxnSpPr>
          <p:spPr>
            <a:xfrm flipV="1">
              <a:off x="1797739" y="3986049"/>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61"/>
            <p:cNvCxnSpPr/>
            <p:nvPr/>
          </p:nvCxnSpPr>
          <p:spPr>
            <a:xfrm flipV="1">
              <a:off x="2678739" y="3979152"/>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62"/>
            <p:cNvCxnSpPr>
              <a:stCxn id="5" idx="6"/>
              <a:endCxn id="19" idx="2"/>
            </p:cNvCxnSpPr>
            <p:nvPr/>
          </p:nvCxnSpPr>
          <p:spPr>
            <a:xfrm flipV="1">
              <a:off x="2661666" y="3274230"/>
              <a:ext cx="617482" cy="3619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橢圓 248"/>
            <p:cNvSpPr/>
            <p:nvPr/>
          </p:nvSpPr>
          <p:spPr>
            <a:xfrm>
              <a:off x="2406838" y="383557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40" name="群組 450"/>
          <p:cNvGrpSpPr/>
          <p:nvPr/>
        </p:nvGrpSpPr>
        <p:grpSpPr>
          <a:xfrm rot="5400000">
            <a:off x="3978094" y="5157306"/>
            <a:ext cx="2816562" cy="1265961"/>
            <a:chOff x="5222538" y="3182974"/>
            <a:chExt cx="2816562" cy="1265961"/>
          </a:xfrm>
        </p:grpSpPr>
        <p:sp>
          <p:nvSpPr>
            <p:cNvPr id="41" name="橢圓 277"/>
            <p:cNvSpPr/>
            <p:nvPr/>
          </p:nvSpPr>
          <p:spPr>
            <a:xfrm>
              <a:off x="5973067" y="3182974"/>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278"/>
            <p:cNvSpPr/>
            <p:nvPr/>
          </p:nvSpPr>
          <p:spPr>
            <a:xfrm>
              <a:off x="5973067" y="3527847"/>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橢圓 279"/>
            <p:cNvSpPr/>
            <p:nvPr/>
          </p:nvSpPr>
          <p:spPr>
            <a:xfrm>
              <a:off x="7551077" y="3484579"/>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4" name="橢圓 280"/>
            <p:cNvSpPr/>
            <p:nvPr/>
          </p:nvSpPr>
          <p:spPr>
            <a:xfrm>
              <a:off x="7551077" y="3897419"/>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5" name="矩形 281"/>
            <p:cNvSpPr/>
            <p:nvPr/>
          </p:nvSpPr>
          <p:spPr>
            <a:xfrm>
              <a:off x="5222538" y="3232275"/>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46" name="直線單箭頭接點 282"/>
            <p:cNvCxnSpPr>
              <a:stCxn id="45" idx="3"/>
              <a:endCxn id="41" idx="2"/>
            </p:cNvCxnSpPr>
            <p:nvPr/>
          </p:nvCxnSpPr>
          <p:spPr>
            <a:xfrm>
              <a:off x="5353602" y="3297807"/>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283"/>
            <p:cNvCxnSpPr>
              <a:stCxn id="45" idx="3"/>
              <a:endCxn id="42" idx="2"/>
            </p:cNvCxnSpPr>
            <p:nvPr/>
          </p:nvCxnSpPr>
          <p:spPr>
            <a:xfrm>
              <a:off x="5353602" y="3297807"/>
              <a:ext cx="619466" cy="3555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284"/>
            <p:cNvCxnSpPr>
              <a:stCxn id="45" idx="3"/>
            </p:cNvCxnSpPr>
            <p:nvPr/>
          </p:nvCxnSpPr>
          <p:spPr>
            <a:xfrm>
              <a:off x="5353602" y="3297807"/>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290"/>
            <p:cNvCxnSpPr>
              <a:endCxn id="43" idx="2"/>
            </p:cNvCxnSpPr>
            <p:nvPr/>
          </p:nvCxnSpPr>
          <p:spPr>
            <a:xfrm flipV="1">
              <a:off x="7092447" y="3610054"/>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291"/>
            <p:cNvCxnSpPr>
              <a:endCxn id="44" idx="2"/>
            </p:cNvCxnSpPr>
            <p:nvPr/>
          </p:nvCxnSpPr>
          <p:spPr>
            <a:xfrm>
              <a:off x="7092447" y="3996933"/>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292"/>
            <p:cNvCxnSpPr>
              <a:endCxn id="43" idx="2"/>
            </p:cNvCxnSpPr>
            <p:nvPr/>
          </p:nvCxnSpPr>
          <p:spPr>
            <a:xfrm flipV="1">
              <a:off x="7092446" y="3610054"/>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293"/>
            <p:cNvCxnSpPr>
              <a:endCxn id="44" idx="2"/>
            </p:cNvCxnSpPr>
            <p:nvPr/>
          </p:nvCxnSpPr>
          <p:spPr>
            <a:xfrm flipV="1">
              <a:off x="7092447" y="4022894"/>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294"/>
            <p:cNvCxnSpPr>
              <a:stCxn id="56" idx="2"/>
              <a:endCxn id="41" idx="2"/>
            </p:cNvCxnSpPr>
            <p:nvPr/>
          </p:nvCxnSpPr>
          <p:spPr>
            <a:xfrm flipV="1">
              <a:off x="5288070" y="3308448"/>
              <a:ext cx="684997" cy="393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295"/>
            <p:cNvCxnSpPr>
              <a:stCxn id="56" idx="3"/>
              <a:endCxn id="42" idx="2"/>
            </p:cNvCxnSpPr>
            <p:nvPr/>
          </p:nvCxnSpPr>
          <p:spPr>
            <a:xfrm>
              <a:off x="5353602" y="3636238"/>
              <a:ext cx="619466" cy="170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296"/>
            <p:cNvCxnSpPr>
              <a:stCxn id="56" idx="3"/>
            </p:cNvCxnSpPr>
            <p:nvPr/>
          </p:nvCxnSpPr>
          <p:spPr>
            <a:xfrm>
              <a:off x="5353602" y="3636238"/>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298"/>
            <p:cNvSpPr/>
            <p:nvPr/>
          </p:nvSpPr>
          <p:spPr>
            <a:xfrm>
              <a:off x="5222538" y="3570706"/>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57" name="橢圓 301"/>
            <p:cNvSpPr/>
            <p:nvPr/>
          </p:nvSpPr>
          <p:spPr>
            <a:xfrm>
              <a:off x="6841498" y="385437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8" name="橢圓 302"/>
            <p:cNvSpPr/>
            <p:nvPr/>
          </p:nvSpPr>
          <p:spPr>
            <a:xfrm>
              <a:off x="6841498" y="419798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9" name="矩形 303"/>
            <p:cNvSpPr/>
            <p:nvPr/>
          </p:nvSpPr>
          <p:spPr>
            <a:xfrm>
              <a:off x="5222538" y="3942042"/>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60" name="矩形 304"/>
            <p:cNvSpPr/>
            <p:nvPr/>
          </p:nvSpPr>
          <p:spPr>
            <a:xfrm>
              <a:off x="5222538" y="4276376"/>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61" name="直線單箭頭接點 307"/>
            <p:cNvCxnSpPr>
              <a:stCxn id="60" idx="3"/>
            </p:cNvCxnSpPr>
            <p:nvPr/>
          </p:nvCxnSpPr>
          <p:spPr>
            <a:xfrm flipV="1">
              <a:off x="5353602" y="3996933"/>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308"/>
            <p:cNvCxnSpPr>
              <a:stCxn id="60" idx="3"/>
              <a:endCxn id="42" idx="2"/>
            </p:cNvCxnSpPr>
            <p:nvPr/>
          </p:nvCxnSpPr>
          <p:spPr>
            <a:xfrm flipV="1">
              <a:off x="5353602" y="3653322"/>
              <a:ext cx="619466" cy="688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309"/>
            <p:cNvCxnSpPr>
              <a:stCxn id="60" idx="3"/>
              <a:endCxn id="41" idx="2"/>
            </p:cNvCxnSpPr>
            <p:nvPr/>
          </p:nvCxnSpPr>
          <p:spPr>
            <a:xfrm flipV="1">
              <a:off x="5353602" y="3308448"/>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310"/>
            <p:cNvCxnSpPr>
              <a:stCxn id="59" idx="3"/>
              <a:endCxn id="42" idx="2"/>
            </p:cNvCxnSpPr>
            <p:nvPr/>
          </p:nvCxnSpPr>
          <p:spPr>
            <a:xfrm flipV="1">
              <a:off x="5353602" y="3653322"/>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311"/>
            <p:cNvCxnSpPr>
              <a:stCxn id="59" idx="3"/>
              <a:endCxn id="41" idx="2"/>
            </p:cNvCxnSpPr>
            <p:nvPr/>
          </p:nvCxnSpPr>
          <p:spPr>
            <a:xfrm flipV="1">
              <a:off x="5353602" y="3308448"/>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314"/>
            <p:cNvCxnSpPr/>
            <p:nvPr/>
          </p:nvCxnSpPr>
          <p:spPr>
            <a:xfrm>
              <a:off x="6224016" y="3297807"/>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315"/>
            <p:cNvCxnSpPr/>
            <p:nvPr/>
          </p:nvCxnSpPr>
          <p:spPr>
            <a:xfrm>
              <a:off x="6224016" y="3297807"/>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317"/>
            <p:cNvCxnSpPr/>
            <p:nvPr/>
          </p:nvCxnSpPr>
          <p:spPr>
            <a:xfrm>
              <a:off x="6224016" y="3636238"/>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318"/>
            <p:cNvCxnSpPr/>
            <p:nvPr/>
          </p:nvCxnSpPr>
          <p:spPr>
            <a:xfrm>
              <a:off x="6224016" y="3636238"/>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320"/>
            <p:cNvCxnSpPr/>
            <p:nvPr/>
          </p:nvCxnSpPr>
          <p:spPr>
            <a:xfrm>
              <a:off x="6224016" y="4007574"/>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326"/>
            <p:cNvCxnSpPr/>
            <p:nvPr/>
          </p:nvCxnSpPr>
          <p:spPr>
            <a:xfrm>
              <a:off x="7809785" y="3616240"/>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327"/>
            <p:cNvCxnSpPr/>
            <p:nvPr/>
          </p:nvCxnSpPr>
          <p:spPr>
            <a:xfrm>
              <a:off x="7809785" y="4030036"/>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274"/>
            <p:cNvCxnSpPr/>
            <p:nvPr/>
          </p:nvCxnSpPr>
          <p:spPr>
            <a:xfrm flipV="1">
              <a:off x="5360089" y="4003183"/>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275"/>
            <p:cNvCxnSpPr/>
            <p:nvPr/>
          </p:nvCxnSpPr>
          <p:spPr>
            <a:xfrm flipV="1">
              <a:off x="6241089" y="3996286"/>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橢圓 271"/>
            <p:cNvSpPr/>
            <p:nvPr/>
          </p:nvSpPr>
          <p:spPr>
            <a:xfrm>
              <a:off x="5969188" y="385271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76" name="群組 449"/>
          <p:cNvGrpSpPr/>
          <p:nvPr/>
        </p:nvGrpSpPr>
        <p:grpSpPr>
          <a:xfrm rot="5400000">
            <a:off x="2506100" y="5291755"/>
            <a:ext cx="2816562" cy="965618"/>
            <a:chOff x="1660188" y="5222258"/>
            <a:chExt cx="2816562" cy="965618"/>
          </a:xfrm>
        </p:grpSpPr>
        <p:sp>
          <p:nvSpPr>
            <p:cNvPr id="77" name="橢圓 338"/>
            <p:cNvSpPr/>
            <p:nvPr/>
          </p:nvSpPr>
          <p:spPr>
            <a:xfrm>
              <a:off x="3988727" y="522225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8" name="橢圓 339"/>
            <p:cNvSpPr/>
            <p:nvPr/>
          </p:nvSpPr>
          <p:spPr>
            <a:xfrm>
              <a:off x="3988727" y="563509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9" name="直線單箭頭接點 349"/>
            <p:cNvCxnSpPr>
              <a:endCxn id="77" idx="2"/>
            </p:cNvCxnSpPr>
            <p:nvPr/>
          </p:nvCxnSpPr>
          <p:spPr>
            <a:xfrm flipV="1">
              <a:off x="3530097" y="5347733"/>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350"/>
            <p:cNvCxnSpPr>
              <a:endCxn id="78" idx="2"/>
            </p:cNvCxnSpPr>
            <p:nvPr/>
          </p:nvCxnSpPr>
          <p:spPr>
            <a:xfrm>
              <a:off x="3530097" y="5734612"/>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351"/>
            <p:cNvCxnSpPr>
              <a:endCxn id="77" idx="2"/>
            </p:cNvCxnSpPr>
            <p:nvPr/>
          </p:nvCxnSpPr>
          <p:spPr>
            <a:xfrm flipV="1">
              <a:off x="3530096" y="5347733"/>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352"/>
            <p:cNvCxnSpPr>
              <a:endCxn id="78" idx="2"/>
            </p:cNvCxnSpPr>
            <p:nvPr/>
          </p:nvCxnSpPr>
          <p:spPr>
            <a:xfrm flipV="1">
              <a:off x="3530097" y="5760573"/>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橢圓 360"/>
            <p:cNvSpPr/>
            <p:nvPr/>
          </p:nvSpPr>
          <p:spPr>
            <a:xfrm>
              <a:off x="3279148" y="5592054"/>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4" name="橢圓 361"/>
            <p:cNvSpPr/>
            <p:nvPr/>
          </p:nvSpPr>
          <p:spPr>
            <a:xfrm>
              <a:off x="3279148" y="593566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5" name="矩形 362"/>
            <p:cNvSpPr/>
            <p:nvPr/>
          </p:nvSpPr>
          <p:spPr>
            <a:xfrm>
              <a:off x="1660188" y="5679721"/>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86" name="矩形 363"/>
            <p:cNvSpPr/>
            <p:nvPr/>
          </p:nvSpPr>
          <p:spPr>
            <a:xfrm>
              <a:off x="1660188" y="6014055"/>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87" name="直線單箭頭接點 364"/>
            <p:cNvCxnSpPr>
              <a:stCxn id="86" idx="3"/>
            </p:cNvCxnSpPr>
            <p:nvPr/>
          </p:nvCxnSpPr>
          <p:spPr>
            <a:xfrm flipV="1">
              <a:off x="1791252" y="6078223"/>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365"/>
            <p:cNvCxnSpPr>
              <a:stCxn id="85" idx="3"/>
            </p:cNvCxnSpPr>
            <p:nvPr/>
          </p:nvCxnSpPr>
          <p:spPr>
            <a:xfrm>
              <a:off x="1791252" y="5745253"/>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366"/>
            <p:cNvCxnSpPr>
              <a:stCxn id="86" idx="3"/>
            </p:cNvCxnSpPr>
            <p:nvPr/>
          </p:nvCxnSpPr>
          <p:spPr>
            <a:xfrm flipV="1">
              <a:off x="1791252" y="5734612"/>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378"/>
            <p:cNvCxnSpPr/>
            <p:nvPr/>
          </p:nvCxnSpPr>
          <p:spPr>
            <a:xfrm flipV="1">
              <a:off x="2661666" y="6078223"/>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379"/>
            <p:cNvCxnSpPr/>
            <p:nvPr/>
          </p:nvCxnSpPr>
          <p:spPr>
            <a:xfrm>
              <a:off x="2661666" y="5745253"/>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380"/>
            <p:cNvCxnSpPr/>
            <p:nvPr/>
          </p:nvCxnSpPr>
          <p:spPr>
            <a:xfrm flipV="1">
              <a:off x="2661666" y="5734612"/>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385"/>
            <p:cNvCxnSpPr/>
            <p:nvPr/>
          </p:nvCxnSpPr>
          <p:spPr>
            <a:xfrm>
              <a:off x="4247435" y="5353919"/>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386"/>
            <p:cNvCxnSpPr/>
            <p:nvPr/>
          </p:nvCxnSpPr>
          <p:spPr>
            <a:xfrm>
              <a:off x="4247435" y="5767715"/>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333"/>
            <p:cNvCxnSpPr/>
            <p:nvPr/>
          </p:nvCxnSpPr>
          <p:spPr>
            <a:xfrm flipV="1">
              <a:off x="1797739" y="5740862"/>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334"/>
            <p:cNvCxnSpPr/>
            <p:nvPr/>
          </p:nvCxnSpPr>
          <p:spPr>
            <a:xfrm flipV="1">
              <a:off x="2678739" y="5733965"/>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橢圓 330"/>
            <p:cNvSpPr/>
            <p:nvPr/>
          </p:nvSpPr>
          <p:spPr>
            <a:xfrm>
              <a:off x="2406838" y="559039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8" name="橢圓 331"/>
            <p:cNvSpPr/>
            <p:nvPr/>
          </p:nvSpPr>
          <p:spPr>
            <a:xfrm>
              <a:off x="2405946" y="5936927"/>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99" name="文字方塊 446"/>
          <p:cNvSpPr txBox="1"/>
          <p:nvPr/>
        </p:nvSpPr>
        <p:spPr>
          <a:xfrm>
            <a:off x="1445616" y="3447152"/>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1</a:t>
            </a:r>
            <a:endParaRPr lang="zh-TW" altLang="en-US" sz="2400" baseline="-25000" dirty="0"/>
          </a:p>
        </p:txBody>
      </p:sp>
      <p:sp>
        <p:nvSpPr>
          <p:cNvPr id="100" name="文字方塊 454"/>
          <p:cNvSpPr txBox="1"/>
          <p:nvPr/>
        </p:nvSpPr>
        <p:spPr>
          <a:xfrm>
            <a:off x="3103049" y="3442824"/>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2</a:t>
            </a:r>
            <a:endParaRPr lang="zh-TW" altLang="en-US" sz="2400" baseline="-25000" dirty="0"/>
          </a:p>
        </p:txBody>
      </p:sp>
      <p:sp>
        <p:nvSpPr>
          <p:cNvPr id="101" name="文字方塊 455"/>
          <p:cNvSpPr txBox="1"/>
          <p:nvPr/>
        </p:nvSpPr>
        <p:spPr>
          <a:xfrm>
            <a:off x="4754783" y="3447152"/>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3</a:t>
            </a:r>
            <a:endParaRPr lang="zh-TW" altLang="en-US" sz="2400" baseline="-25000" dirty="0"/>
          </a:p>
        </p:txBody>
      </p:sp>
      <p:sp>
        <p:nvSpPr>
          <p:cNvPr id="102" name="文字方塊 456"/>
          <p:cNvSpPr txBox="1"/>
          <p:nvPr/>
        </p:nvSpPr>
        <p:spPr>
          <a:xfrm>
            <a:off x="7261608" y="3429121"/>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n</a:t>
            </a:r>
            <a:endParaRPr lang="zh-TW" altLang="en-US" sz="2400" baseline="-25000" dirty="0"/>
          </a:p>
        </p:txBody>
      </p:sp>
      <p:grpSp>
        <p:nvGrpSpPr>
          <p:cNvPr id="103" name="群組 451"/>
          <p:cNvGrpSpPr/>
          <p:nvPr/>
        </p:nvGrpSpPr>
        <p:grpSpPr>
          <a:xfrm rot="5400000">
            <a:off x="6245498" y="4731816"/>
            <a:ext cx="2816562" cy="2085503"/>
            <a:chOff x="5238336" y="4879452"/>
            <a:chExt cx="2816562" cy="2085503"/>
          </a:xfrm>
        </p:grpSpPr>
        <p:sp>
          <p:nvSpPr>
            <p:cNvPr id="104" name="橢圓 395"/>
            <p:cNvSpPr/>
            <p:nvPr/>
          </p:nvSpPr>
          <p:spPr>
            <a:xfrm>
              <a:off x="5988865" y="489653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橢圓 397"/>
            <p:cNvSpPr/>
            <p:nvPr/>
          </p:nvSpPr>
          <p:spPr>
            <a:xfrm>
              <a:off x="7566875" y="519814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6" name="橢圓 398"/>
            <p:cNvSpPr/>
            <p:nvPr/>
          </p:nvSpPr>
          <p:spPr>
            <a:xfrm>
              <a:off x="7566875" y="561098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7" name="矩形 399"/>
            <p:cNvSpPr/>
            <p:nvPr/>
          </p:nvSpPr>
          <p:spPr>
            <a:xfrm>
              <a:off x="5238336" y="4945837"/>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108" name="直線單箭頭接點 400"/>
            <p:cNvCxnSpPr>
              <a:stCxn id="107" idx="3"/>
              <a:endCxn id="104" idx="2"/>
            </p:cNvCxnSpPr>
            <p:nvPr/>
          </p:nvCxnSpPr>
          <p:spPr>
            <a:xfrm>
              <a:off x="5369400" y="5011369"/>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403"/>
            <p:cNvCxnSpPr>
              <a:stCxn id="107" idx="3"/>
            </p:cNvCxnSpPr>
            <p:nvPr/>
          </p:nvCxnSpPr>
          <p:spPr>
            <a:xfrm>
              <a:off x="5369400" y="5011369"/>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單箭頭接點 405"/>
            <p:cNvCxnSpPr>
              <a:endCxn id="105" idx="2"/>
            </p:cNvCxnSpPr>
            <p:nvPr/>
          </p:nvCxnSpPr>
          <p:spPr>
            <a:xfrm>
              <a:off x="7108244" y="5000376"/>
              <a:ext cx="458631" cy="3232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單箭頭接點 406"/>
            <p:cNvCxnSpPr>
              <a:endCxn id="106" idx="2"/>
            </p:cNvCxnSpPr>
            <p:nvPr/>
          </p:nvCxnSpPr>
          <p:spPr>
            <a:xfrm>
              <a:off x="7108245" y="5022010"/>
              <a:ext cx="458630" cy="7144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單箭頭接點 410"/>
            <p:cNvCxnSpPr>
              <a:endCxn id="105" idx="2"/>
            </p:cNvCxnSpPr>
            <p:nvPr/>
          </p:nvCxnSpPr>
          <p:spPr>
            <a:xfrm flipV="1">
              <a:off x="7108244" y="5323616"/>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411"/>
            <p:cNvCxnSpPr>
              <a:endCxn id="106" idx="2"/>
            </p:cNvCxnSpPr>
            <p:nvPr/>
          </p:nvCxnSpPr>
          <p:spPr>
            <a:xfrm flipV="1">
              <a:off x="7108245" y="5736456"/>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單箭頭接點 412"/>
            <p:cNvCxnSpPr>
              <a:stCxn id="116" idx="2"/>
              <a:endCxn id="104" idx="2"/>
            </p:cNvCxnSpPr>
            <p:nvPr/>
          </p:nvCxnSpPr>
          <p:spPr>
            <a:xfrm flipV="1">
              <a:off x="5303868" y="5022010"/>
              <a:ext cx="684997" cy="393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單箭頭接點 415"/>
            <p:cNvCxnSpPr>
              <a:stCxn id="116" idx="3"/>
            </p:cNvCxnSpPr>
            <p:nvPr/>
          </p:nvCxnSpPr>
          <p:spPr>
            <a:xfrm>
              <a:off x="5369400" y="5349800"/>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矩形 416"/>
            <p:cNvSpPr/>
            <p:nvPr/>
          </p:nvSpPr>
          <p:spPr>
            <a:xfrm>
              <a:off x="5238336" y="528426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117" name="橢圓 417"/>
            <p:cNvSpPr/>
            <p:nvPr/>
          </p:nvSpPr>
          <p:spPr>
            <a:xfrm>
              <a:off x="6857296" y="487945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橢圓 420"/>
            <p:cNvSpPr/>
            <p:nvPr/>
          </p:nvSpPr>
          <p:spPr>
            <a:xfrm>
              <a:off x="6857296" y="591154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9" name="矩形 421"/>
            <p:cNvSpPr/>
            <p:nvPr/>
          </p:nvSpPr>
          <p:spPr>
            <a:xfrm>
              <a:off x="5238336" y="5655604"/>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120" name="矩形 422"/>
            <p:cNvSpPr/>
            <p:nvPr/>
          </p:nvSpPr>
          <p:spPr>
            <a:xfrm>
              <a:off x="5238336" y="598993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121" name="直線單箭頭接點 423"/>
            <p:cNvCxnSpPr>
              <a:stCxn id="120" idx="3"/>
            </p:cNvCxnSpPr>
            <p:nvPr/>
          </p:nvCxnSpPr>
          <p:spPr>
            <a:xfrm flipV="1">
              <a:off x="5369400" y="6054106"/>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424"/>
            <p:cNvCxnSpPr>
              <a:stCxn id="119" idx="3"/>
            </p:cNvCxnSpPr>
            <p:nvPr/>
          </p:nvCxnSpPr>
          <p:spPr>
            <a:xfrm>
              <a:off x="5369400" y="5721136"/>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427"/>
            <p:cNvCxnSpPr>
              <a:stCxn id="120" idx="3"/>
              <a:endCxn id="104" idx="2"/>
            </p:cNvCxnSpPr>
            <p:nvPr/>
          </p:nvCxnSpPr>
          <p:spPr>
            <a:xfrm flipV="1">
              <a:off x="5369400" y="5022010"/>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429"/>
            <p:cNvCxnSpPr>
              <a:stCxn id="119" idx="3"/>
              <a:endCxn id="104" idx="2"/>
            </p:cNvCxnSpPr>
            <p:nvPr/>
          </p:nvCxnSpPr>
          <p:spPr>
            <a:xfrm flipV="1">
              <a:off x="5369400" y="5022010"/>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430"/>
            <p:cNvCxnSpPr/>
            <p:nvPr/>
          </p:nvCxnSpPr>
          <p:spPr>
            <a:xfrm>
              <a:off x="6239814" y="5011369"/>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433"/>
            <p:cNvCxnSpPr/>
            <p:nvPr/>
          </p:nvCxnSpPr>
          <p:spPr>
            <a:xfrm>
              <a:off x="6239814" y="5011369"/>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437"/>
            <p:cNvCxnSpPr/>
            <p:nvPr/>
          </p:nvCxnSpPr>
          <p:spPr>
            <a:xfrm flipV="1">
              <a:off x="6239814" y="6054106"/>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441"/>
            <p:cNvCxnSpPr/>
            <p:nvPr/>
          </p:nvCxnSpPr>
          <p:spPr>
            <a:xfrm flipV="1">
              <a:off x="6239814" y="5022010"/>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444"/>
            <p:cNvCxnSpPr/>
            <p:nvPr/>
          </p:nvCxnSpPr>
          <p:spPr>
            <a:xfrm>
              <a:off x="7825583" y="5329802"/>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445"/>
            <p:cNvCxnSpPr/>
            <p:nvPr/>
          </p:nvCxnSpPr>
          <p:spPr>
            <a:xfrm>
              <a:off x="7825583" y="5743598"/>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橢圓 390"/>
            <p:cNvSpPr/>
            <p:nvPr/>
          </p:nvSpPr>
          <p:spPr>
            <a:xfrm>
              <a:off x="5984094" y="5912810"/>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2" name="文字方塊 448"/>
            <p:cNvSpPr txBox="1"/>
            <p:nvPr/>
          </p:nvSpPr>
          <p:spPr>
            <a:xfrm>
              <a:off x="6063856" y="6441735"/>
              <a:ext cx="964273" cy="523220"/>
            </a:xfrm>
            <a:prstGeom prst="rect">
              <a:avLst/>
            </a:prstGeom>
            <a:noFill/>
          </p:spPr>
          <p:txBody>
            <a:bodyPr wrap="square" rtlCol="0">
              <a:spAutoFit/>
            </a:bodyPr>
            <a:lstStyle/>
            <a:p>
              <a:r>
                <a:rPr lang="en-US" altLang="zh-TW" sz="2800" dirty="0"/>
                <a:t>……</a:t>
              </a:r>
              <a:endParaRPr lang="zh-TW" altLang="en-US" sz="2800" dirty="0"/>
            </a:p>
          </p:txBody>
        </p:sp>
      </p:grpSp>
      <p:sp>
        <p:nvSpPr>
          <p:cNvPr id="133" name="TextBox 132">
            <a:extLst>
              <a:ext uri="{FF2B5EF4-FFF2-40B4-BE49-F238E27FC236}">
                <a16:creationId xmlns:a16="http://schemas.microsoft.com/office/drawing/2014/main" id="{8EF09373-4946-4BB2-886F-EA256645A113}"/>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4895358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Early Stopping</a:t>
            </a:r>
          </a:p>
        </p:txBody>
      </p:sp>
      <p:sp>
        <p:nvSpPr>
          <p:cNvPr id="3" name="Content Placeholder 2"/>
          <p:cNvSpPr>
            <a:spLocks noGrp="1"/>
          </p:cNvSpPr>
          <p:nvPr>
            <p:ph idx="1"/>
          </p:nvPr>
        </p:nvSpPr>
        <p:spPr/>
        <p:txBody>
          <a:bodyPr/>
          <a:lstStyle/>
          <a:p>
            <a:r>
              <a:rPr lang="en-US" b="1" i="1" dirty="0">
                <a:solidFill>
                  <a:srgbClr val="0070C0"/>
                </a:solidFill>
              </a:rPr>
              <a:t>Early-stopping</a:t>
            </a:r>
          </a:p>
          <a:p>
            <a:pPr lvl="1"/>
            <a:r>
              <a:rPr lang="en-US" dirty="0"/>
              <a:t>During model training, use a validation set, along with a training set</a:t>
            </a:r>
          </a:p>
          <a:p>
            <a:pPr lvl="2"/>
            <a:r>
              <a:rPr lang="en-US" dirty="0"/>
              <a:t>A ratio of about 25% to 75% of the data is often used</a:t>
            </a:r>
          </a:p>
          <a:p>
            <a:pPr lvl="1"/>
            <a:r>
              <a:rPr lang="en-US" dirty="0"/>
              <a:t>Stop when the validation accuracy (or loss) has not improved after </a:t>
            </a:r>
            <a:r>
              <a:rPr lang="en-US" i="1" dirty="0"/>
              <a:t>n</a:t>
            </a:r>
            <a:r>
              <a:rPr lang="en-US" dirty="0"/>
              <a:t> subsequent epochs</a:t>
            </a:r>
          </a:p>
          <a:p>
            <a:pPr lvl="2"/>
            <a:r>
              <a:rPr lang="en-US" dirty="0"/>
              <a:t>The parameter </a:t>
            </a:r>
            <a:r>
              <a:rPr lang="en-US" i="1" dirty="0"/>
              <a:t>n</a:t>
            </a:r>
            <a:r>
              <a:rPr lang="en-US" dirty="0"/>
              <a:t> is called patience </a:t>
            </a:r>
          </a:p>
          <a:p>
            <a:endParaRPr lang="en-US" dirty="0"/>
          </a:p>
          <a:p>
            <a:endParaRPr lang="en-US" dirty="0"/>
          </a:p>
        </p:txBody>
      </p:sp>
      <p:grpSp>
        <p:nvGrpSpPr>
          <p:cNvPr id="10" name="Group 9">
            <a:extLst>
              <a:ext uri="{FF2B5EF4-FFF2-40B4-BE49-F238E27FC236}">
                <a16:creationId xmlns:a16="http://schemas.microsoft.com/office/drawing/2014/main" id="{1737EC34-633B-41B2-967F-A8BAC76E3C8F}"/>
              </a:ext>
            </a:extLst>
          </p:cNvPr>
          <p:cNvGrpSpPr/>
          <p:nvPr/>
        </p:nvGrpSpPr>
        <p:grpSpPr>
          <a:xfrm>
            <a:off x="2292896" y="4390256"/>
            <a:ext cx="4536504" cy="3187890"/>
            <a:chOff x="2562849" y="4894312"/>
            <a:chExt cx="4050527" cy="2683834"/>
          </a:xfrm>
        </p:grpSpPr>
        <p:pic>
          <p:nvPicPr>
            <p:cNvPr id="4" name="Εικόνα 19">
              <a:extLst>
                <a:ext uri="{FF2B5EF4-FFF2-40B4-BE49-F238E27FC236}">
                  <a16:creationId xmlns:a16="http://schemas.microsoft.com/office/drawing/2014/main" id="{DAB3DC8C-B594-4D90-808F-95328965718A}"/>
                </a:ext>
              </a:extLst>
            </p:cNvPr>
            <p:cNvPicPr>
              <a:picLocks noChangeAspect="1"/>
            </p:cNvPicPr>
            <p:nvPr/>
          </p:nvPicPr>
          <p:blipFill rotWithShape="1">
            <a:blip r:embed="rId3"/>
            <a:srcRect b="9801"/>
            <a:stretch/>
          </p:blipFill>
          <p:spPr>
            <a:xfrm>
              <a:off x="2562849" y="4894312"/>
              <a:ext cx="4050527" cy="2683834"/>
            </a:xfrm>
            <a:prstGeom prst="rect">
              <a:avLst/>
            </a:prstGeom>
          </p:spPr>
        </p:pic>
        <p:sp>
          <p:nvSpPr>
            <p:cNvPr id="5" name="Rectangle: Rounded Corners 4">
              <a:extLst>
                <a:ext uri="{FF2B5EF4-FFF2-40B4-BE49-F238E27FC236}">
                  <a16:creationId xmlns:a16="http://schemas.microsoft.com/office/drawing/2014/main" id="{D8E1D94B-DA2F-4DFB-9FBA-B87966DC2757}"/>
                </a:ext>
              </a:extLst>
            </p:cNvPr>
            <p:cNvSpPr/>
            <p:nvPr/>
          </p:nvSpPr>
          <p:spPr>
            <a:xfrm>
              <a:off x="4309120" y="6022100"/>
              <a:ext cx="144016" cy="10081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79592A-57FC-47E3-99E9-15AA1FBC82BF}"/>
                </a:ext>
              </a:extLst>
            </p:cNvPr>
            <p:cNvSpPr txBox="1"/>
            <p:nvPr/>
          </p:nvSpPr>
          <p:spPr>
            <a:xfrm>
              <a:off x="3786985" y="5142254"/>
              <a:ext cx="2232248" cy="401007"/>
            </a:xfrm>
            <a:prstGeom prst="rect">
              <a:avLst/>
            </a:prstGeom>
            <a:noFill/>
          </p:spPr>
          <p:txBody>
            <a:bodyPr wrap="square" rtlCol="0">
              <a:spAutoFit/>
            </a:bodyPr>
            <a:lstStyle/>
            <a:p>
              <a:r>
                <a:rPr lang="en-US" dirty="0">
                  <a:solidFill>
                    <a:srgbClr val="00B050"/>
                  </a:solidFill>
                </a:rPr>
                <a:t>Stop training</a:t>
              </a:r>
            </a:p>
          </p:txBody>
        </p:sp>
        <p:sp>
          <p:nvSpPr>
            <p:cNvPr id="7" name="Arrow: Down 6">
              <a:extLst>
                <a:ext uri="{FF2B5EF4-FFF2-40B4-BE49-F238E27FC236}">
                  <a16:creationId xmlns:a16="http://schemas.microsoft.com/office/drawing/2014/main" id="{D5058D56-4E94-4EA5-873B-F2BEEADB74F2}"/>
                </a:ext>
              </a:extLst>
            </p:cNvPr>
            <p:cNvSpPr/>
            <p:nvPr/>
          </p:nvSpPr>
          <p:spPr>
            <a:xfrm>
              <a:off x="4309120" y="5543261"/>
              <a:ext cx="144016" cy="40100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B56B8E-3615-4BE5-94CE-75E22C87F5EC}"/>
                </a:ext>
              </a:extLst>
            </p:cNvPr>
            <p:cNvSpPr txBox="1"/>
            <p:nvPr/>
          </p:nvSpPr>
          <p:spPr>
            <a:xfrm>
              <a:off x="5101208" y="5707886"/>
              <a:ext cx="1368152" cy="338554"/>
            </a:xfrm>
            <a:prstGeom prst="rect">
              <a:avLst/>
            </a:prstGeom>
            <a:noFill/>
          </p:spPr>
          <p:txBody>
            <a:bodyPr wrap="square" rtlCol="0">
              <a:spAutoFit/>
            </a:bodyPr>
            <a:lstStyle/>
            <a:p>
              <a:r>
                <a:rPr lang="en-US" sz="1600" dirty="0"/>
                <a:t>validation</a:t>
              </a:r>
            </a:p>
          </p:txBody>
        </p:sp>
        <p:sp>
          <p:nvSpPr>
            <p:cNvPr id="9" name="Rectangle 8">
              <a:extLst>
                <a:ext uri="{FF2B5EF4-FFF2-40B4-BE49-F238E27FC236}">
                  <a16:creationId xmlns:a16="http://schemas.microsoft.com/office/drawing/2014/main" id="{E8408FDD-486D-482B-B527-DBB86CFE1318}"/>
                </a:ext>
              </a:extLst>
            </p:cNvPr>
            <p:cNvSpPr/>
            <p:nvPr/>
          </p:nvSpPr>
          <p:spPr>
            <a:xfrm>
              <a:off x="5605264" y="6124870"/>
              <a:ext cx="557983" cy="2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150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Nearest Neighbor Classifier</a:t>
            </a:r>
          </a:p>
        </p:txBody>
      </p:sp>
      <p:sp>
        <p:nvSpPr>
          <p:cNvPr id="3" name="Content Placeholder 2"/>
          <p:cNvSpPr>
            <a:spLocks noGrp="1"/>
          </p:cNvSpPr>
          <p:nvPr>
            <p:ph idx="1"/>
          </p:nvPr>
        </p:nvSpPr>
        <p:spPr/>
        <p:txBody>
          <a:bodyPr/>
          <a:lstStyle/>
          <a:p>
            <a:r>
              <a:rPr lang="en-US" b="1" i="1" dirty="0">
                <a:solidFill>
                  <a:srgbClr val="0070C0"/>
                </a:solidFill>
              </a:rPr>
              <a:t>Nearest Neighbor </a:t>
            </a:r>
            <a:r>
              <a:rPr lang="en-US" dirty="0"/>
              <a:t>- for each test data point, assign the class label of the nearest training data point</a:t>
            </a:r>
          </a:p>
          <a:p>
            <a:pPr lvl="1"/>
            <a:r>
              <a:rPr lang="en-US" dirty="0"/>
              <a:t>Adopt a distance function to find the nearest neighbor</a:t>
            </a:r>
          </a:p>
          <a:p>
            <a:pPr lvl="2"/>
            <a:r>
              <a:rPr lang="en-US" dirty="0"/>
              <a:t>Calculate the distance to each data point in the training set, and assign the class of the nearest data point (minimum distance)</a:t>
            </a:r>
          </a:p>
          <a:p>
            <a:pPr lvl="1"/>
            <a:r>
              <a:rPr lang="en-US" dirty="0"/>
              <a:t>No parameter training required</a:t>
            </a:r>
          </a:p>
          <a:p>
            <a:pPr marL="457162" lvl="1" indent="0">
              <a:buNone/>
            </a:pPr>
            <a:endParaRPr lang="en-US" dirty="0"/>
          </a:p>
          <a:p>
            <a:endParaRPr lang="en-US" dirty="0"/>
          </a:p>
        </p:txBody>
      </p:sp>
      <p:sp>
        <p:nvSpPr>
          <p:cNvPr id="4" name="Rectangle 3"/>
          <p:cNvSpPr/>
          <p:nvPr/>
        </p:nvSpPr>
        <p:spPr>
          <a:xfrm>
            <a:off x="2935560" y="4974704"/>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3468960" y="5660504"/>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4002360" y="4898504"/>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3087960" y="6422504"/>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4459560" y="6117704"/>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4307160" y="6879704"/>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Oval 9"/>
          <p:cNvSpPr/>
          <p:nvPr/>
        </p:nvSpPr>
        <p:spPr>
          <a:xfrm>
            <a:off x="6516960" y="5203304"/>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Oval 10"/>
          <p:cNvSpPr/>
          <p:nvPr/>
        </p:nvSpPr>
        <p:spPr>
          <a:xfrm>
            <a:off x="5754960" y="5889104"/>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a:xfrm>
            <a:off x="6516960" y="6270104"/>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a:xfrm>
            <a:off x="5602560" y="4822304"/>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a:xfrm>
            <a:off x="5983560" y="5431904"/>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a:xfrm>
            <a:off x="5602560" y="6727304"/>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TextBox 15"/>
          <p:cNvSpPr txBox="1">
            <a:spLocks noChangeArrowheads="1"/>
          </p:cNvSpPr>
          <p:nvPr/>
        </p:nvSpPr>
        <p:spPr bwMode="auto">
          <a:xfrm>
            <a:off x="4309120" y="5254352"/>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a:solidFill>
                  <a:srgbClr val="000000"/>
                </a:solidFill>
              </a:rPr>
              <a:t>Test example</a:t>
            </a:r>
          </a:p>
        </p:txBody>
      </p:sp>
      <p:sp>
        <p:nvSpPr>
          <p:cNvPr id="17" name="TextBox 18"/>
          <p:cNvSpPr txBox="1">
            <a:spLocks noChangeArrowheads="1"/>
          </p:cNvSpPr>
          <p:nvPr/>
        </p:nvSpPr>
        <p:spPr bwMode="auto">
          <a:xfrm>
            <a:off x="1716360" y="5431904"/>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FF"/>
                </a:solidFill>
              </a:rPr>
              <a:t>Training examples from class 1</a:t>
            </a:r>
          </a:p>
        </p:txBody>
      </p:sp>
      <p:sp>
        <p:nvSpPr>
          <p:cNvPr id="18" name="TextBox 19"/>
          <p:cNvSpPr txBox="1">
            <a:spLocks noChangeArrowheads="1"/>
          </p:cNvSpPr>
          <p:nvPr/>
        </p:nvSpPr>
        <p:spPr bwMode="auto">
          <a:xfrm>
            <a:off x="6974160" y="5279504"/>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FF0000"/>
                </a:solidFill>
              </a:rPr>
              <a:t>Training examples from class 2</a:t>
            </a:r>
          </a:p>
        </p:txBody>
      </p:sp>
      <p:cxnSp>
        <p:nvCxnSpPr>
          <p:cNvPr id="19" name="Straight Arrow Connector 18"/>
          <p:cNvCxnSpPr/>
          <p:nvPr/>
        </p:nvCxnSpPr>
        <p:spPr>
          <a:xfrm rot="16200000" flipV="1">
            <a:off x="4078560" y="5203304"/>
            <a:ext cx="381000" cy="228600"/>
          </a:xfrm>
          <a:prstGeom prst="straightConnector1">
            <a:avLst/>
          </a:prstGeom>
          <a:ln w="254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Diamond 19"/>
          <p:cNvSpPr/>
          <p:nvPr/>
        </p:nvSpPr>
        <p:spPr>
          <a:xfrm>
            <a:off x="4230960" y="5355704"/>
            <a:ext cx="304800" cy="3048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TextBox 20"/>
          <p:cNvSpPr txBox="1"/>
          <p:nvPr/>
        </p:nvSpPr>
        <p:spPr>
          <a:xfrm>
            <a:off x="1716832" y="7526179"/>
            <a:ext cx="6912768" cy="246221"/>
          </a:xfrm>
          <a:prstGeom prst="rect">
            <a:avLst/>
          </a:prstGeom>
          <a:noFill/>
        </p:spPr>
        <p:txBody>
          <a:bodyPr wrap="square" rtlCol="0">
            <a:spAutoFit/>
          </a:bodyPr>
          <a:lstStyle/>
          <a:p>
            <a:pPr algn="ctr"/>
            <a:r>
              <a:rPr lang="en-US" sz="1000" dirty="0"/>
              <a:t>Picture from: James Hays – Machine Learning Overview</a:t>
            </a:r>
          </a:p>
        </p:txBody>
      </p:sp>
    </p:spTree>
    <p:extLst>
      <p:ext uri="{BB962C8B-B14F-4D97-AF65-F5344CB8AC3E}">
        <p14:creationId xmlns:p14="http://schemas.microsoft.com/office/powerpoint/2010/main" val="42269708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77063" cy="5367667"/>
              </a:xfrm>
            </p:spPr>
            <p:txBody>
              <a:bodyPr/>
              <a:lstStyle/>
              <a:p>
                <a:r>
                  <a:rPr lang="en-US" b="1" i="1" dirty="0">
                    <a:solidFill>
                      <a:srgbClr val="0070C0"/>
                    </a:solidFill>
                  </a:rPr>
                  <a:t>Batch normalization layers </a:t>
                </a:r>
                <a:r>
                  <a:rPr lang="en-US" dirty="0"/>
                  <a:t>act similar to the data preprocessing steps mentioned earlier</a:t>
                </a:r>
              </a:p>
              <a:p>
                <a:pPr lvl="1"/>
                <a:r>
                  <a:rPr lang="en-US" dirty="0"/>
                  <a:t>They calculate the mean </a:t>
                </a:r>
                <a:r>
                  <a:rPr lang="el-GR" dirty="0"/>
                  <a:t>μ</a:t>
                </a:r>
                <a:r>
                  <a:rPr lang="en-US" dirty="0"/>
                  <a:t> and variance </a:t>
                </a:r>
                <a:r>
                  <a:rPr lang="el-GR" dirty="0"/>
                  <a:t>σ</a:t>
                </a:r>
                <a:r>
                  <a:rPr lang="en-US" dirty="0"/>
                  <a:t> of a batch of input data, and normalize the data </a:t>
                </a:r>
                <a:r>
                  <a:rPr lang="en-US" i="1" dirty="0"/>
                  <a:t>x</a:t>
                </a:r>
                <a:r>
                  <a:rPr lang="en-US" dirty="0"/>
                  <a:t> to a zero mean and unit variance</a:t>
                </a:r>
              </a:p>
              <a:p>
                <a:pPr lvl="1"/>
                <a:r>
                  <a:rPr lang="en-US" dirty="0"/>
                  <a:t>I.e.,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𝜎</m:t>
                        </m:r>
                      </m:den>
                    </m:f>
                  </m:oMath>
                </a14:m>
                <a:endParaRPr lang="en-US" dirty="0"/>
              </a:p>
              <a:p>
                <a:r>
                  <a:rPr lang="en-US" dirty="0" err="1"/>
                  <a:t>BatchNorm</a:t>
                </a:r>
                <a:r>
                  <a:rPr lang="en-US" dirty="0"/>
                  <a:t> layers alleviate the problems of proper initialization of the parameters and hyper-parameters</a:t>
                </a:r>
              </a:p>
              <a:p>
                <a:pPr lvl="1"/>
                <a:r>
                  <a:rPr lang="en-US" dirty="0"/>
                  <a:t>Result in faster convergence training, allow larger learning rates</a:t>
                </a:r>
              </a:p>
              <a:p>
                <a:pPr lvl="1"/>
                <a:r>
                  <a:rPr lang="en-US" dirty="0"/>
                  <a:t>Reduce the internal covariate shift</a:t>
                </a:r>
              </a:p>
              <a:p>
                <a:r>
                  <a:rPr lang="en-US" dirty="0"/>
                  <a:t>The </a:t>
                </a:r>
                <a:r>
                  <a:rPr lang="en-US" dirty="0" err="1"/>
                  <a:t>BatchNorm</a:t>
                </a:r>
                <a:r>
                  <a:rPr lang="en-US" dirty="0"/>
                  <a:t> layers are inserted immediately after convolutional layers or fully-connected layers, and before activation layers</a:t>
                </a:r>
              </a:p>
              <a:p>
                <a:pPr lvl="1"/>
                <a:r>
                  <a:rPr lang="en-US" dirty="0"/>
                  <a:t>They are very common with convolutional NNs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77063" cy="5367667"/>
              </a:xfrm>
              <a:blipFill>
                <a:blip r:embed="rId3"/>
                <a:stretch>
                  <a:fillRect l="-827" t="-908" r="-1209" b="-568"/>
                </a:stretch>
              </a:blipFill>
            </p:spPr>
            <p:txBody>
              <a:bodyPr/>
              <a:lstStyle/>
              <a:p>
                <a:r>
                  <a:rPr lang="en-US">
                    <a:noFill/>
                  </a:rPr>
                  <a:t> </a:t>
                </a:r>
              </a:p>
            </p:txBody>
          </p:sp>
        </mc:Fallback>
      </mc:AlternateContent>
    </p:spTree>
    <p:extLst>
      <p:ext uri="{BB962C8B-B14F-4D97-AF65-F5344CB8AC3E}">
        <p14:creationId xmlns:p14="http://schemas.microsoft.com/office/powerpoint/2010/main" val="37158714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Hyper-parameter Tuning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Training NNs can involve many hyper-parameter settings</a:t>
                </a:r>
              </a:p>
              <a:p>
                <a:r>
                  <a:rPr lang="en-US" dirty="0"/>
                  <a:t>The most common hyper-parameters include:</a:t>
                </a:r>
              </a:p>
              <a:p>
                <a:pPr lvl="1"/>
                <a:r>
                  <a:rPr lang="en-US" dirty="0"/>
                  <a:t>Number of layers, and number of neurons per layer</a:t>
                </a:r>
              </a:p>
              <a:p>
                <a:pPr lvl="1"/>
                <a:r>
                  <a:rPr lang="en-US" dirty="0"/>
                  <a:t>Initial learning rate</a:t>
                </a:r>
              </a:p>
              <a:p>
                <a:pPr lvl="1"/>
                <a:r>
                  <a:rPr lang="en-US" dirty="0"/>
                  <a:t>Learning rate decay schedule (e.g., decay constant)</a:t>
                </a:r>
              </a:p>
              <a:p>
                <a:r>
                  <a:rPr lang="en-US" dirty="0"/>
                  <a:t>Other hyper-parameters may include:</a:t>
                </a:r>
              </a:p>
              <a:p>
                <a:pPr lvl="1"/>
                <a:r>
                  <a:rPr lang="en-US" dirty="0"/>
                  <a:t>Regularization parameters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rPr>
                          <m:t>2</m:t>
                        </m:r>
                      </m:sub>
                    </m:sSub>
                  </m:oMath>
                </a14:m>
                <a:r>
                  <a:rPr lang="en-US" dirty="0"/>
                  <a:t> penalty, dropout rate)</a:t>
                </a:r>
              </a:p>
              <a:p>
                <a:pPr lvl="1"/>
                <a:r>
                  <a:rPr lang="en-US" dirty="0"/>
                  <a:t>Batch size</a:t>
                </a:r>
              </a:p>
              <a:p>
                <a:r>
                  <a:rPr lang="en-US" dirty="0"/>
                  <a:t>Hyper-parameter tuning can be time-consuming for larger NNs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26" t="-908"/>
                </a:stretch>
              </a:blipFill>
            </p:spPr>
            <p:txBody>
              <a:bodyPr/>
              <a:lstStyle/>
              <a:p>
                <a:r>
                  <a:rPr lang="en-US">
                    <a:noFill/>
                  </a:rPr>
                  <a:t> </a:t>
                </a:r>
              </a:p>
            </p:txBody>
          </p:sp>
        </mc:Fallback>
      </mc:AlternateContent>
    </p:spTree>
    <p:extLst>
      <p:ext uri="{BB962C8B-B14F-4D97-AF65-F5344CB8AC3E}">
        <p14:creationId xmlns:p14="http://schemas.microsoft.com/office/powerpoint/2010/main" val="21261027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Hyper-parameter Tuning</a:t>
            </a:r>
          </a:p>
        </p:txBody>
      </p:sp>
      <p:sp>
        <p:nvSpPr>
          <p:cNvPr id="3" name="Content Placeholder 2"/>
          <p:cNvSpPr>
            <a:spLocks noGrp="1"/>
          </p:cNvSpPr>
          <p:nvPr>
            <p:ph idx="1"/>
          </p:nvPr>
        </p:nvSpPr>
        <p:spPr/>
        <p:txBody>
          <a:bodyPr/>
          <a:lstStyle/>
          <a:p>
            <a:r>
              <a:rPr lang="en-US" dirty="0"/>
              <a:t>Grid search</a:t>
            </a:r>
          </a:p>
          <a:p>
            <a:pPr lvl="1"/>
            <a:r>
              <a:rPr lang="en-US" dirty="0"/>
              <a:t>Check all values in a range with a step value</a:t>
            </a:r>
          </a:p>
          <a:p>
            <a:r>
              <a:rPr lang="en-US" dirty="0"/>
              <a:t>Random search</a:t>
            </a:r>
          </a:p>
          <a:p>
            <a:pPr lvl="1"/>
            <a:r>
              <a:rPr lang="en-US" dirty="0"/>
              <a:t>Randomly sample values for the parameter</a:t>
            </a:r>
          </a:p>
          <a:p>
            <a:pPr lvl="1"/>
            <a:r>
              <a:rPr lang="en-US" dirty="0"/>
              <a:t>Often preferred to grid search</a:t>
            </a:r>
          </a:p>
          <a:p>
            <a:r>
              <a:rPr lang="en-US" dirty="0"/>
              <a:t>Bayesian hyper-parameters optimization</a:t>
            </a:r>
          </a:p>
          <a:p>
            <a:pPr lvl="1"/>
            <a:r>
              <a:rPr lang="en-US" dirty="0"/>
              <a:t>Is an active area of research</a:t>
            </a:r>
          </a:p>
          <a:p>
            <a:endParaRPr lang="en-US" dirty="0"/>
          </a:p>
        </p:txBody>
      </p:sp>
      <p:pic>
        <p:nvPicPr>
          <p:cNvPr id="4" name="Εικόνα 10"/>
          <p:cNvPicPr>
            <a:picLocks noChangeAspect="1"/>
          </p:cNvPicPr>
          <p:nvPr/>
        </p:nvPicPr>
        <p:blipFill>
          <a:blip r:embed="rId3"/>
          <a:stretch>
            <a:fillRect/>
          </a:stretch>
        </p:blipFill>
        <p:spPr>
          <a:xfrm>
            <a:off x="2272993" y="4934416"/>
            <a:ext cx="5591624" cy="2808312"/>
          </a:xfrm>
          <a:prstGeom prst="rect">
            <a:avLst/>
          </a:prstGeom>
        </p:spPr>
      </p:pic>
    </p:spTree>
    <p:extLst>
      <p:ext uri="{BB962C8B-B14F-4D97-AF65-F5344CB8AC3E}">
        <p14:creationId xmlns:p14="http://schemas.microsoft.com/office/powerpoint/2010/main" val="18986740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804F-7566-47E0-BA53-6A4F21C806EC}"/>
              </a:ext>
            </a:extLst>
          </p:cNvPr>
          <p:cNvSpPr>
            <a:spLocks noGrp="1"/>
          </p:cNvSpPr>
          <p:nvPr>
            <p:ph type="title"/>
          </p:nvPr>
        </p:nvSpPr>
        <p:spPr/>
        <p:txBody>
          <a:bodyPr/>
          <a:lstStyle/>
          <a:p>
            <a:r>
              <a:rPr lang="en-US" i="1" dirty="0"/>
              <a:t>k</a:t>
            </a:r>
            <a:r>
              <a:rPr lang="en-US" dirty="0"/>
              <a:t>-Fold Cross-Validation</a:t>
            </a:r>
          </a:p>
        </p:txBody>
      </p:sp>
      <p:sp>
        <p:nvSpPr>
          <p:cNvPr id="3" name="Content Placeholder 2">
            <a:extLst>
              <a:ext uri="{FF2B5EF4-FFF2-40B4-BE49-F238E27FC236}">
                <a16:creationId xmlns:a16="http://schemas.microsoft.com/office/drawing/2014/main" id="{3AECD462-C1D0-46A9-B85B-86D26C7D7E87}"/>
              </a:ext>
            </a:extLst>
          </p:cNvPr>
          <p:cNvSpPr>
            <a:spLocks noGrp="1"/>
          </p:cNvSpPr>
          <p:nvPr>
            <p:ph idx="1"/>
          </p:nvPr>
        </p:nvSpPr>
        <p:spPr/>
        <p:txBody>
          <a:bodyPr/>
          <a:lstStyle/>
          <a:p>
            <a:r>
              <a:rPr lang="en-US" dirty="0"/>
              <a:t>Using</a:t>
            </a:r>
            <a:r>
              <a:rPr lang="en-US" b="1" i="1" dirty="0">
                <a:solidFill>
                  <a:srgbClr val="0070C0"/>
                </a:solidFill>
              </a:rPr>
              <a:t> k-fold cross-validation</a:t>
            </a:r>
            <a:r>
              <a:rPr lang="en-US" dirty="0"/>
              <a:t> for hyper-parameter tuning is common when the size of the training data is small</a:t>
            </a:r>
          </a:p>
          <a:p>
            <a:pPr lvl="1"/>
            <a:r>
              <a:rPr lang="en-US" dirty="0"/>
              <a:t>It leads to a better and less noisy estimate of the model performance by averaging the results across several folds</a:t>
            </a:r>
          </a:p>
          <a:p>
            <a:r>
              <a:rPr lang="en-US" dirty="0"/>
              <a:t>E.g., 5-fold cross-validation (see the figure on the next slide)</a:t>
            </a:r>
          </a:p>
          <a:p>
            <a:pPr marL="914362" lvl="1" indent="-457200">
              <a:buFont typeface="+mj-lt"/>
              <a:buAutoNum type="arabicPeriod"/>
            </a:pPr>
            <a:r>
              <a:rPr lang="en-US" dirty="0"/>
              <a:t>Split the train data into 5 equal folds</a:t>
            </a:r>
          </a:p>
          <a:p>
            <a:pPr marL="914362" lvl="1" indent="-457200">
              <a:buFont typeface="+mj-lt"/>
              <a:buAutoNum type="arabicPeriod"/>
            </a:pPr>
            <a:r>
              <a:rPr lang="en-US" dirty="0"/>
              <a:t>First use folds 2-5 for training and fold 1 for validation</a:t>
            </a:r>
          </a:p>
          <a:p>
            <a:pPr marL="914362" lvl="1" indent="-457200">
              <a:buFont typeface="+mj-lt"/>
              <a:buAutoNum type="arabicPeriod"/>
            </a:pPr>
            <a:r>
              <a:rPr lang="en-US" dirty="0"/>
              <a:t>Repeat by using fold 2 for validation, then fold 3, fold 4, and fold 5</a:t>
            </a:r>
          </a:p>
          <a:p>
            <a:pPr marL="914362" lvl="1" indent="-457200">
              <a:buFont typeface="+mj-lt"/>
              <a:buAutoNum type="arabicPeriod"/>
            </a:pPr>
            <a:r>
              <a:rPr lang="en-US" dirty="0"/>
              <a:t>Average the results over the 5 runs</a:t>
            </a:r>
          </a:p>
          <a:p>
            <a:pPr marL="914362" lvl="1" indent="-457200">
              <a:buFont typeface="+mj-lt"/>
              <a:buAutoNum type="arabicPeriod"/>
            </a:pPr>
            <a:r>
              <a:rPr lang="en-US" dirty="0"/>
              <a:t>Once the best hyper-parameters are determined, evaluate the model on the set aside test data </a:t>
            </a:r>
          </a:p>
          <a:p>
            <a:pPr marL="1477877" lvl="2" indent="-457200">
              <a:buFont typeface="+mj-lt"/>
              <a:buAutoNum type="arabicPeriod"/>
            </a:pPr>
            <a:endParaRPr lang="en-US" dirty="0"/>
          </a:p>
        </p:txBody>
      </p:sp>
    </p:spTree>
    <p:extLst>
      <p:ext uri="{BB962C8B-B14F-4D97-AF65-F5344CB8AC3E}">
        <p14:creationId xmlns:p14="http://schemas.microsoft.com/office/powerpoint/2010/main" val="181995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0023-C545-4BBD-B72D-793223E6D574}"/>
              </a:ext>
            </a:extLst>
          </p:cNvPr>
          <p:cNvSpPr>
            <a:spLocks noGrp="1"/>
          </p:cNvSpPr>
          <p:nvPr>
            <p:ph type="title"/>
          </p:nvPr>
        </p:nvSpPr>
        <p:spPr/>
        <p:txBody>
          <a:bodyPr/>
          <a:lstStyle/>
          <a:p>
            <a:r>
              <a:rPr lang="en-US" i="1" dirty="0"/>
              <a:t>k</a:t>
            </a:r>
            <a:r>
              <a:rPr lang="en-US" dirty="0"/>
              <a:t>-Fold Cross-Validation</a:t>
            </a:r>
          </a:p>
        </p:txBody>
      </p:sp>
      <p:sp>
        <p:nvSpPr>
          <p:cNvPr id="3" name="Content Placeholder 2">
            <a:extLst>
              <a:ext uri="{FF2B5EF4-FFF2-40B4-BE49-F238E27FC236}">
                <a16:creationId xmlns:a16="http://schemas.microsoft.com/office/drawing/2014/main" id="{9A78CCDE-41AF-48B1-AEB3-0E76827D535C}"/>
              </a:ext>
            </a:extLst>
          </p:cNvPr>
          <p:cNvSpPr>
            <a:spLocks noGrp="1"/>
          </p:cNvSpPr>
          <p:nvPr>
            <p:ph idx="1"/>
          </p:nvPr>
        </p:nvSpPr>
        <p:spPr/>
        <p:txBody>
          <a:bodyPr/>
          <a:lstStyle/>
          <a:p>
            <a:r>
              <a:rPr lang="en-US" dirty="0"/>
              <a:t>Illustration of a 5-fold cross-validation</a:t>
            </a:r>
          </a:p>
        </p:txBody>
      </p:sp>
      <p:pic>
        <p:nvPicPr>
          <p:cNvPr id="5" name="Picture 4" descr="A screen shot of a computer&#10;&#10;Description automatically generated">
            <a:extLst>
              <a:ext uri="{FF2B5EF4-FFF2-40B4-BE49-F238E27FC236}">
                <a16:creationId xmlns:a16="http://schemas.microsoft.com/office/drawing/2014/main" id="{3B58758F-221F-4F3E-82D6-F54FC7638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832" y="2753926"/>
            <a:ext cx="6624735" cy="4588658"/>
          </a:xfrm>
          <a:prstGeom prst="rect">
            <a:avLst/>
          </a:prstGeom>
        </p:spPr>
      </p:pic>
      <p:sp>
        <p:nvSpPr>
          <p:cNvPr id="6" name="TextBox 5">
            <a:extLst>
              <a:ext uri="{FF2B5EF4-FFF2-40B4-BE49-F238E27FC236}">
                <a16:creationId xmlns:a16="http://schemas.microsoft.com/office/drawing/2014/main" id="{7A0845C9-6665-478B-9AB3-D9245784D950}"/>
              </a:ext>
            </a:extLst>
          </p:cNvPr>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a:hlinkClick r:id="rId3"/>
              </a:rPr>
              <a:t>https://scikit-learn.org/stable/modules/cross_validation.html</a:t>
            </a:r>
            <a:endParaRPr lang="en-US" sz="1000" dirty="0"/>
          </a:p>
        </p:txBody>
      </p:sp>
    </p:spTree>
    <p:extLst>
      <p:ext uri="{BB962C8B-B14F-4D97-AF65-F5344CB8AC3E}">
        <p14:creationId xmlns:p14="http://schemas.microsoft.com/office/powerpoint/2010/main" val="26673983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6A00-6E51-466A-BB59-E2480C5D4FAF}"/>
              </a:ext>
            </a:extLst>
          </p:cNvPr>
          <p:cNvSpPr>
            <a:spLocks noGrp="1"/>
          </p:cNvSpPr>
          <p:nvPr>
            <p:ph type="title"/>
          </p:nvPr>
        </p:nvSpPr>
        <p:spPr/>
        <p:txBody>
          <a:bodyPr/>
          <a:lstStyle/>
          <a:p>
            <a:r>
              <a:rPr lang="en-US" dirty="0"/>
              <a:t>Ensemble Learning</a:t>
            </a:r>
          </a:p>
        </p:txBody>
      </p:sp>
      <p:sp>
        <p:nvSpPr>
          <p:cNvPr id="3" name="Content Placeholder 2">
            <a:extLst>
              <a:ext uri="{FF2B5EF4-FFF2-40B4-BE49-F238E27FC236}">
                <a16:creationId xmlns:a16="http://schemas.microsoft.com/office/drawing/2014/main" id="{8E1E3D4B-2BAB-410D-8604-3C25AF784CA8}"/>
              </a:ext>
            </a:extLst>
          </p:cNvPr>
          <p:cNvSpPr>
            <a:spLocks noGrp="1"/>
          </p:cNvSpPr>
          <p:nvPr>
            <p:ph idx="1"/>
          </p:nvPr>
        </p:nvSpPr>
        <p:spPr>
          <a:xfrm>
            <a:off x="276673" y="2090803"/>
            <a:ext cx="9505055" cy="5467805"/>
          </a:xfrm>
        </p:spPr>
        <p:txBody>
          <a:bodyPr>
            <a:normAutofit/>
          </a:bodyPr>
          <a:lstStyle/>
          <a:p>
            <a:r>
              <a:rPr lang="en-US" b="1" i="1" dirty="0">
                <a:solidFill>
                  <a:srgbClr val="0070C0"/>
                </a:solidFill>
              </a:rPr>
              <a:t>Ensemble learning </a:t>
            </a:r>
            <a:r>
              <a:rPr lang="en-US" dirty="0"/>
              <a:t>is training multiple classifiers separately and combining their predictions </a:t>
            </a:r>
          </a:p>
          <a:p>
            <a:pPr lvl="1"/>
            <a:r>
              <a:rPr lang="en-US" dirty="0"/>
              <a:t>Ensemble learning often outperforms individual classifiers</a:t>
            </a:r>
          </a:p>
          <a:p>
            <a:pPr lvl="1"/>
            <a:r>
              <a:rPr lang="en-US" dirty="0"/>
              <a:t>Better results obtained with higher model variety in the ensemble</a:t>
            </a:r>
          </a:p>
          <a:p>
            <a:pPr lvl="1"/>
            <a:r>
              <a:rPr lang="en-US" b="1" i="1" dirty="0">
                <a:solidFill>
                  <a:srgbClr val="0070C0"/>
                </a:solidFill>
              </a:rPr>
              <a:t>Bagging</a:t>
            </a:r>
            <a:r>
              <a:rPr lang="en-US" dirty="0"/>
              <a:t> (</a:t>
            </a:r>
            <a:r>
              <a:rPr lang="en-US" b="1" dirty="0">
                <a:solidFill>
                  <a:srgbClr val="0070C0"/>
                </a:solidFill>
              </a:rPr>
              <a:t>b</a:t>
            </a:r>
            <a:r>
              <a:rPr lang="en-US" dirty="0"/>
              <a:t>ootstrap </a:t>
            </a:r>
            <a:r>
              <a:rPr lang="en-US" b="1" dirty="0">
                <a:solidFill>
                  <a:srgbClr val="0070C0"/>
                </a:solidFill>
              </a:rPr>
              <a:t>ag</a:t>
            </a:r>
            <a:r>
              <a:rPr lang="en-US" dirty="0"/>
              <a:t>gregating)</a:t>
            </a:r>
          </a:p>
          <a:p>
            <a:pPr lvl="2"/>
            <a:r>
              <a:rPr lang="en-US" dirty="0"/>
              <a:t>Randomly draw subsets from the training set (i.e., bootstrap samples)</a:t>
            </a:r>
          </a:p>
          <a:p>
            <a:pPr lvl="2"/>
            <a:r>
              <a:rPr lang="en-US" dirty="0"/>
              <a:t>Train separate classifiers on each subset of the training set</a:t>
            </a:r>
          </a:p>
          <a:p>
            <a:pPr lvl="2"/>
            <a:r>
              <a:rPr lang="en-US" dirty="0"/>
              <a:t>Perform classification based on the average vote of all classifiers</a:t>
            </a:r>
          </a:p>
          <a:p>
            <a:pPr lvl="1"/>
            <a:r>
              <a:rPr lang="en-US" b="1" i="1" dirty="0">
                <a:solidFill>
                  <a:srgbClr val="0070C0"/>
                </a:solidFill>
              </a:rPr>
              <a:t>Boosting</a:t>
            </a:r>
            <a:endParaRPr lang="en-US" dirty="0"/>
          </a:p>
          <a:p>
            <a:pPr lvl="2"/>
            <a:r>
              <a:rPr lang="en-US" dirty="0"/>
              <a:t>Train a classifier, and apply weights on the training set (apply higher weights on misclassified examples, focus on “hard examples”)</a:t>
            </a:r>
          </a:p>
          <a:p>
            <a:pPr lvl="2"/>
            <a:r>
              <a:rPr lang="en-US" dirty="0"/>
              <a:t>Train new classifier, reweight training set according to prediction error</a:t>
            </a:r>
          </a:p>
          <a:p>
            <a:pPr lvl="2"/>
            <a:r>
              <a:rPr lang="en-US" dirty="0"/>
              <a:t>Repeat</a:t>
            </a:r>
          </a:p>
          <a:p>
            <a:pPr lvl="2"/>
            <a:r>
              <a:rPr lang="en-US" dirty="0"/>
              <a:t>Perform classification based on weighted vote of the classifiers</a:t>
            </a:r>
          </a:p>
          <a:p>
            <a:endParaRPr lang="en-US" dirty="0"/>
          </a:p>
        </p:txBody>
      </p:sp>
    </p:spTree>
    <p:extLst>
      <p:ext uri="{BB962C8B-B14F-4D97-AF65-F5344CB8AC3E}">
        <p14:creationId xmlns:p14="http://schemas.microsoft.com/office/powerpoint/2010/main" val="11217271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vs Shallow Networks</a:t>
            </a:r>
          </a:p>
        </p:txBody>
      </p:sp>
      <p:sp>
        <p:nvSpPr>
          <p:cNvPr id="3" name="Content Placeholder 2"/>
          <p:cNvSpPr>
            <a:spLocks noGrp="1"/>
          </p:cNvSpPr>
          <p:nvPr>
            <p:ph idx="1"/>
          </p:nvPr>
        </p:nvSpPr>
        <p:spPr/>
        <p:txBody>
          <a:bodyPr/>
          <a:lstStyle/>
          <a:p>
            <a:r>
              <a:rPr lang="en-US" dirty="0"/>
              <a:t>Deeper networks perform better than shallow networks</a:t>
            </a:r>
          </a:p>
          <a:p>
            <a:pPr lvl="1"/>
            <a:r>
              <a:rPr lang="en-US" dirty="0"/>
              <a:t>But only up to some limit: after a certain number of layers, the performance of deeper networks plateaus</a:t>
            </a:r>
          </a:p>
        </p:txBody>
      </p:sp>
      <p:sp>
        <p:nvSpPr>
          <p:cNvPr id="5" name="矩形 5"/>
          <p:cNvSpPr/>
          <p:nvPr/>
        </p:nvSpPr>
        <p:spPr>
          <a:xfrm rot="5400000">
            <a:off x="6657619" y="5981622"/>
            <a:ext cx="564210" cy="2524903"/>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矩形 6"/>
          <p:cNvSpPr/>
          <p:nvPr/>
        </p:nvSpPr>
        <p:spPr>
          <a:xfrm rot="5400000">
            <a:off x="6579850" y="5224571"/>
            <a:ext cx="714976" cy="196789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 name="矩形 7"/>
          <p:cNvSpPr/>
          <p:nvPr/>
        </p:nvSpPr>
        <p:spPr>
          <a:xfrm rot="5400000">
            <a:off x="6587993" y="4114682"/>
            <a:ext cx="714976" cy="1984173"/>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8"/>
          <p:cNvSpPr/>
          <p:nvPr/>
        </p:nvSpPr>
        <p:spPr>
          <a:xfrm rot="5400000">
            <a:off x="6545547" y="2966910"/>
            <a:ext cx="714976" cy="1769606"/>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pSp>
        <p:nvGrpSpPr>
          <p:cNvPr id="9" name="群組 44"/>
          <p:cNvGrpSpPr/>
          <p:nvPr/>
        </p:nvGrpSpPr>
        <p:grpSpPr>
          <a:xfrm>
            <a:off x="5847239" y="6916535"/>
            <a:ext cx="2283266" cy="556872"/>
            <a:chOff x="755858" y="5735182"/>
            <a:chExt cx="2283266" cy="556872"/>
          </a:xfrm>
        </p:grpSpPr>
        <p:grpSp>
          <p:nvGrpSpPr>
            <p:cNvPr id="10" name="群組 76"/>
            <p:cNvGrpSpPr/>
            <p:nvPr/>
          </p:nvGrpSpPr>
          <p:grpSpPr>
            <a:xfrm>
              <a:off x="755858" y="5895047"/>
              <a:ext cx="289125" cy="383103"/>
              <a:chOff x="2268775" y="3538012"/>
              <a:chExt cx="289125" cy="383103"/>
            </a:xfrm>
          </p:grpSpPr>
          <p:sp>
            <p:nvSpPr>
              <p:cNvPr id="18" name="矩形 84"/>
              <p:cNvSpPr/>
              <p:nvPr/>
            </p:nvSpPr>
            <p:spPr>
              <a:xfrm>
                <a:off x="2268775" y="3617002"/>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9" name="Object 12"/>
              <p:cNvGraphicFramePr>
                <a:graphicFrameLocks noChangeAspect="1"/>
              </p:cNvGraphicFramePr>
              <p:nvPr/>
            </p:nvGraphicFramePr>
            <p:xfrm>
              <a:off x="2279483" y="3538012"/>
              <a:ext cx="274401" cy="383103"/>
            </p:xfrm>
            <a:graphic>
              <a:graphicData uri="http://schemas.openxmlformats.org/presentationml/2006/ole">
                <mc:AlternateContent xmlns:mc="http://schemas.openxmlformats.org/markup-compatibility/2006">
                  <mc:Choice xmlns:v="urn:schemas-microsoft-com:vml" Requires="v">
                    <p:oleObj spid="_x0000_s44596" name="方程式" r:id="rId3" imgW="152280" imgH="215640" progId="Equation.3">
                      <p:embed/>
                    </p:oleObj>
                  </mc:Choice>
                  <mc:Fallback>
                    <p:oleObj name="方程式" r:id="rId3" imgW="152280" imgH="215640" progId="Equation.3">
                      <p:embed/>
                      <p:pic>
                        <p:nvPicPr>
                          <p:cNvPr id="86" name="Object 12"/>
                          <p:cNvPicPr>
                            <a:picLocks noChangeAspect="1" noChangeArrowheads="1"/>
                          </p:cNvPicPr>
                          <p:nvPr/>
                        </p:nvPicPr>
                        <p:blipFill>
                          <a:blip r:embed="rId4"/>
                          <a:srcRect/>
                          <a:stretch>
                            <a:fillRect/>
                          </a:stretch>
                        </p:blipFill>
                        <p:spPr bwMode="auto">
                          <a:xfrm>
                            <a:off x="2279483" y="3538012"/>
                            <a:ext cx="274401" cy="3831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群組 77"/>
            <p:cNvGrpSpPr/>
            <p:nvPr/>
          </p:nvGrpSpPr>
          <p:grpSpPr>
            <a:xfrm>
              <a:off x="1456763" y="5895047"/>
              <a:ext cx="317234" cy="383104"/>
              <a:chOff x="2263870" y="4021266"/>
              <a:chExt cx="317234" cy="383104"/>
            </a:xfrm>
          </p:grpSpPr>
          <p:sp>
            <p:nvSpPr>
              <p:cNvPr id="16" name="矩形 82"/>
              <p:cNvSpPr/>
              <p:nvPr/>
            </p:nvSpPr>
            <p:spPr>
              <a:xfrm>
                <a:off x="2263870" y="4089974"/>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7" name="Object 12"/>
              <p:cNvGraphicFramePr>
                <a:graphicFrameLocks noChangeAspect="1"/>
              </p:cNvGraphicFramePr>
              <p:nvPr/>
            </p:nvGraphicFramePr>
            <p:xfrm>
              <a:off x="2283948" y="4021266"/>
              <a:ext cx="297156" cy="383104"/>
            </p:xfrm>
            <a:graphic>
              <a:graphicData uri="http://schemas.openxmlformats.org/presentationml/2006/ole">
                <mc:AlternateContent xmlns:mc="http://schemas.openxmlformats.org/markup-compatibility/2006">
                  <mc:Choice xmlns:v="urn:schemas-microsoft-com:vml" Requires="v">
                    <p:oleObj spid="_x0000_s44597" name="方程式" r:id="rId5" imgW="164880" imgH="215640" progId="Equation.3">
                      <p:embed/>
                    </p:oleObj>
                  </mc:Choice>
                  <mc:Fallback>
                    <p:oleObj name="方程式" r:id="rId5" imgW="164880" imgH="215640" progId="Equation.3">
                      <p:embed/>
                      <p:pic>
                        <p:nvPicPr>
                          <p:cNvPr id="84" name="Object 12"/>
                          <p:cNvPicPr>
                            <a:picLocks noChangeAspect="1" noChangeArrowheads="1"/>
                          </p:cNvPicPr>
                          <p:nvPr/>
                        </p:nvPicPr>
                        <p:blipFill>
                          <a:blip r:embed="rId6"/>
                          <a:srcRect/>
                          <a:stretch>
                            <a:fillRect/>
                          </a:stretch>
                        </p:blipFill>
                        <p:spPr bwMode="auto">
                          <a:xfrm>
                            <a:off x="2283948" y="4021266"/>
                            <a:ext cx="297156" cy="3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文字方塊 78"/>
            <p:cNvSpPr txBox="1"/>
            <p:nvPr/>
          </p:nvSpPr>
          <p:spPr>
            <a:xfrm>
              <a:off x="1728860" y="5735182"/>
              <a:ext cx="1061391"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13" name="群組 79"/>
            <p:cNvGrpSpPr/>
            <p:nvPr/>
          </p:nvGrpSpPr>
          <p:grpSpPr>
            <a:xfrm>
              <a:off x="2687405" y="5886570"/>
              <a:ext cx="351719" cy="405484"/>
              <a:chOff x="2257778" y="5192060"/>
              <a:chExt cx="351719" cy="405484"/>
            </a:xfrm>
          </p:grpSpPr>
          <p:sp>
            <p:nvSpPr>
              <p:cNvPr id="14" name="矩形 80"/>
              <p:cNvSpPr/>
              <p:nvPr/>
            </p:nvSpPr>
            <p:spPr>
              <a:xfrm>
                <a:off x="2257778" y="5273306"/>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5" name="Object 12"/>
              <p:cNvGraphicFramePr>
                <a:graphicFrameLocks noChangeAspect="1"/>
              </p:cNvGraphicFramePr>
              <p:nvPr/>
            </p:nvGraphicFramePr>
            <p:xfrm>
              <a:off x="2266830" y="5192060"/>
              <a:ext cx="342667" cy="405484"/>
            </p:xfrm>
            <a:graphic>
              <a:graphicData uri="http://schemas.openxmlformats.org/presentationml/2006/ole">
                <mc:AlternateContent xmlns:mc="http://schemas.openxmlformats.org/markup-compatibility/2006">
                  <mc:Choice xmlns:v="urn:schemas-microsoft-com:vml" Requires="v">
                    <p:oleObj spid="_x0000_s44598" name="方程式" r:id="rId7" imgW="190440" imgH="228600" progId="Equation.3">
                      <p:embed/>
                    </p:oleObj>
                  </mc:Choice>
                  <mc:Fallback>
                    <p:oleObj name="方程式" r:id="rId7" imgW="190440" imgH="228600" progId="Equation.3">
                      <p:embed/>
                      <p:pic>
                        <p:nvPicPr>
                          <p:cNvPr id="82" name="Object 12"/>
                          <p:cNvPicPr>
                            <a:picLocks noChangeAspect="1" noChangeArrowheads="1"/>
                          </p:cNvPicPr>
                          <p:nvPr/>
                        </p:nvPicPr>
                        <p:blipFill>
                          <a:blip r:embed="rId8"/>
                          <a:srcRect/>
                          <a:stretch>
                            <a:fillRect/>
                          </a:stretch>
                        </p:blipFill>
                        <p:spPr bwMode="auto">
                          <a:xfrm>
                            <a:off x="2266830" y="5192060"/>
                            <a:ext cx="342667" cy="405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0" name="橢圓 45"/>
          <p:cNvSpPr/>
          <p:nvPr/>
        </p:nvSpPr>
        <p:spPr>
          <a:xfrm>
            <a:off x="6145594" y="5992450"/>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橢圓 46"/>
          <p:cNvSpPr/>
          <p:nvPr/>
        </p:nvSpPr>
        <p:spPr>
          <a:xfrm>
            <a:off x="7260904" y="5959627"/>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22" name="直線單箭頭接點 49"/>
          <p:cNvCxnSpPr>
            <a:cxnSpLocks/>
          </p:cNvCxnSpPr>
          <p:nvPr/>
        </p:nvCxnSpPr>
        <p:spPr>
          <a:xfrm flipH="1" flipV="1">
            <a:off x="6373650" y="6495430"/>
            <a:ext cx="341060" cy="6496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50"/>
          <p:cNvCxnSpPr>
            <a:endCxn id="21" idx="4"/>
          </p:cNvCxnSpPr>
          <p:nvPr/>
        </p:nvCxnSpPr>
        <p:spPr>
          <a:xfrm flipH="1" flipV="1">
            <a:off x="7502962" y="6435774"/>
            <a:ext cx="437011" cy="72574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51"/>
          <p:cNvCxnSpPr>
            <a:endCxn id="20" idx="4"/>
          </p:cNvCxnSpPr>
          <p:nvPr/>
        </p:nvCxnSpPr>
        <p:spPr>
          <a:xfrm flipH="1" flipV="1">
            <a:off x="6387652" y="6468597"/>
            <a:ext cx="1571012" cy="7452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53"/>
          <p:cNvCxnSpPr>
            <a:stCxn id="19" idx="0"/>
            <a:endCxn id="20" idx="4"/>
          </p:cNvCxnSpPr>
          <p:nvPr/>
        </p:nvCxnSpPr>
        <p:spPr>
          <a:xfrm flipV="1">
            <a:off x="5995147" y="6468597"/>
            <a:ext cx="392505" cy="6078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54"/>
          <p:cNvCxnSpPr>
            <a:stCxn id="17" idx="0"/>
            <a:endCxn id="21" idx="4"/>
          </p:cNvCxnSpPr>
          <p:nvPr/>
        </p:nvCxnSpPr>
        <p:spPr>
          <a:xfrm flipV="1">
            <a:off x="6716800" y="6435774"/>
            <a:ext cx="786162" cy="6406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橢圓 56"/>
          <p:cNvSpPr/>
          <p:nvPr/>
        </p:nvSpPr>
        <p:spPr>
          <a:xfrm>
            <a:off x="6124891" y="4831036"/>
            <a:ext cx="484116" cy="47614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橢圓 57"/>
          <p:cNvSpPr/>
          <p:nvPr/>
        </p:nvSpPr>
        <p:spPr>
          <a:xfrm>
            <a:off x="7250400" y="4849420"/>
            <a:ext cx="484116" cy="47614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9" name="橢圓 60"/>
          <p:cNvSpPr/>
          <p:nvPr/>
        </p:nvSpPr>
        <p:spPr>
          <a:xfrm>
            <a:off x="6127296" y="3578688"/>
            <a:ext cx="484116" cy="4761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橢圓 61"/>
          <p:cNvSpPr/>
          <p:nvPr/>
        </p:nvSpPr>
        <p:spPr>
          <a:xfrm>
            <a:off x="7241251" y="3564459"/>
            <a:ext cx="484116" cy="4761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31" name="直線單箭頭接點 62"/>
          <p:cNvCxnSpPr>
            <a:stCxn id="27" idx="0"/>
            <a:endCxn id="29" idx="4"/>
          </p:cNvCxnSpPr>
          <p:nvPr/>
        </p:nvCxnSpPr>
        <p:spPr>
          <a:xfrm flipV="1">
            <a:off x="6366949" y="4054835"/>
            <a:ext cx="2405" cy="776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63"/>
          <p:cNvCxnSpPr>
            <a:stCxn id="28" idx="0"/>
            <a:endCxn id="29" idx="4"/>
          </p:cNvCxnSpPr>
          <p:nvPr/>
        </p:nvCxnSpPr>
        <p:spPr>
          <a:xfrm flipH="1" flipV="1">
            <a:off x="6369354" y="4054835"/>
            <a:ext cx="1123104" cy="7945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66"/>
          <p:cNvCxnSpPr>
            <a:stCxn id="28" idx="0"/>
            <a:endCxn id="30" idx="4"/>
          </p:cNvCxnSpPr>
          <p:nvPr/>
        </p:nvCxnSpPr>
        <p:spPr>
          <a:xfrm flipH="1" flipV="1">
            <a:off x="7483309" y="4040606"/>
            <a:ext cx="9149" cy="8088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67"/>
          <p:cNvCxnSpPr>
            <a:stCxn id="27" idx="0"/>
            <a:endCxn id="30" idx="4"/>
          </p:cNvCxnSpPr>
          <p:nvPr/>
        </p:nvCxnSpPr>
        <p:spPr>
          <a:xfrm flipV="1">
            <a:off x="6366949" y="4040606"/>
            <a:ext cx="1116360" cy="7904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87"/>
          <p:cNvSpPr txBox="1"/>
          <p:nvPr/>
        </p:nvSpPr>
        <p:spPr>
          <a:xfrm>
            <a:off x="7778786" y="4234894"/>
            <a:ext cx="1818938" cy="523220"/>
          </a:xfrm>
          <a:prstGeom prst="rect">
            <a:avLst/>
          </a:prstGeom>
          <a:noFill/>
        </p:spPr>
        <p:txBody>
          <a:bodyPr wrap="square" rtlCol="0">
            <a:spAutoFit/>
          </a:bodyPr>
          <a:lstStyle/>
          <a:p>
            <a:pPr algn="ctr"/>
            <a:r>
              <a:rPr lang="en-US" altLang="zh-TW" sz="2800" dirty="0"/>
              <a:t>Deep</a:t>
            </a:r>
            <a:endParaRPr lang="zh-TW" altLang="en-US" sz="2800" dirty="0"/>
          </a:p>
        </p:txBody>
      </p:sp>
      <p:cxnSp>
        <p:nvCxnSpPr>
          <p:cNvPr id="36" name="直線單箭頭接點 90"/>
          <p:cNvCxnSpPr>
            <a:cxnSpLocks/>
          </p:cNvCxnSpPr>
          <p:nvPr/>
        </p:nvCxnSpPr>
        <p:spPr>
          <a:xfrm flipV="1">
            <a:off x="6369354" y="3180349"/>
            <a:ext cx="8602" cy="3972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91"/>
          <p:cNvCxnSpPr>
            <a:cxnSpLocks/>
          </p:cNvCxnSpPr>
          <p:nvPr/>
        </p:nvCxnSpPr>
        <p:spPr>
          <a:xfrm flipV="1">
            <a:off x="7492458" y="3166120"/>
            <a:ext cx="8602" cy="3972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群組 127"/>
          <p:cNvGrpSpPr/>
          <p:nvPr/>
        </p:nvGrpSpPr>
        <p:grpSpPr>
          <a:xfrm>
            <a:off x="289018" y="3851991"/>
            <a:ext cx="4765306" cy="3202561"/>
            <a:chOff x="92446" y="2795203"/>
            <a:chExt cx="4765306" cy="3202561"/>
          </a:xfrm>
        </p:grpSpPr>
        <p:sp>
          <p:nvSpPr>
            <p:cNvPr id="39" name="矩形 3"/>
            <p:cNvSpPr/>
            <p:nvPr/>
          </p:nvSpPr>
          <p:spPr>
            <a:xfrm rot="5400000">
              <a:off x="2252363" y="2404343"/>
              <a:ext cx="714976" cy="449580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40" name="矩形 4"/>
            <p:cNvSpPr/>
            <p:nvPr/>
          </p:nvSpPr>
          <p:spPr>
            <a:xfrm rot="5400000">
              <a:off x="2195397" y="2432167"/>
              <a:ext cx="714976" cy="201719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41" name="矩形 9"/>
            <p:cNvSpPr/>
            <p:nvPr/>
          </p:nvSpPr>
          <p:spPr>
            <a:xfrm rot="5400000">
              <a:off x="2331114" y="4469637"/>
              <a:ext cx="491526" cy="256472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pSp>
          <p:nvGrpSpPr>
            <p:cNvPr id="42" name="群組 10"/>
            <p:cNvGrpSpPr/>
            <p:nvPr/>
          </p:nvGrpSpPr>
          <p:grpSpPr>
            <a:xfrm>
              <a:off x="1351533" y="3162509"/>
              <a:ext cx="2474555" cy="2765327"/>
              <a:chOff x="1091509" y="3383234"/>
              <a:chExt cx="2474555" cy="2765327"/>
            </a:xfrm>
          </p:grpSpPr>
          <p:sp>
            <p:nvSpPr>
              <p:cNvPr id="58" name="橢圓 11"/>
              <p:cNvSpPr/>
              <p:nvPr/>
            </p:nvSpPr>
            <p:spPr>
              <a:xfrm>
                <a:off x="1091509" y="4646168"/>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59" name="群組 12"/>
              <p:cNvGrpSpPr/>
              <p:nvPr/>
            </p:nvGrpSpPr>
            <p:grpSpPr>
              <a:xfrm>
                <a:off x="1211127" y="5591689"/>
                <a:ext cx="2283266" cy="556872"/>
                <a:chOff x="755858" y="5735182"/>
                <a:chExt cx="2283266" cy="556872"/>
              </a:xfrm>
            </p:grpSpPr>
            <p:grpSp>
              <p:nvGrpSpPr>
                <p:cNvPr id="79" name="群組 32"/>
                <p:cNvGrpSpPr/>
                <p:nvPr/>
              </p:nvGrpSpPr>
              <p:grpSpPr>
                <a:xfrm>
                  <a:off x="755858" y="5895047"/>
                  <a:ext cx="289125" cy="383103"/>
                  <a:chOff x="2268775" y="3538012"/>
                  <a:chExt cx="289125" cy="383103"/>
                </a:xfrm>
              </p:grpSpPr>
              <p:sp>
                <p:nvSpPr>
                  <p:cNvPr id="87" name="矩形 40"/>
                  <p:cNvSpPr/>
                  <p:nvPr/>
                </p:nvSpPr>
                <p:spPr>
                  <a:xfrm>
                    <a:off x="2268775" y="3617002"/>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88" name="Object 12"/>
                  <p:cNvGraphicFramePr>
                    <a:graphicFrameLocks noChangeAspect="1"/>
                  </p:cNvGraphicFramePr>
                  <p:nvPr/>
                </p:nvGraphicFramePr>
                <p:xfrm>
                  <a:off x="2279483" y="3538012"/>
                  <a:ext cx="274401" cy="383103"/>
                </p:xfrm>
                <a:graphic>
                  <a:graphicData uri="http://schemas.openxmlformats.org/presentationml/2006/ole">
                    <mc:AlternateContent xmlns:mc="http://schemas.openxmlformats.org/markup-compatibility/2006">
                      <mc:Choice xmlns:v="urn:schemas-microsoft-com:vml" Requires="v">
                        <p:oleObj spid="_x0000_s44599" name="方程式" r:id="rId9" imgW="152280" imgH="215640" progId="Equation.3">
                          <p:embed/>
                        </p:oleObj>
                      </mc:Choice>
                      <mc:Fallback>
                        <p:oleObj name="方程式" r:id="rId9" imgW="152280" imgH="215640" progId="Equation.3">
                          <p:embed/>
                          <p:pic>
                            <p:nvPicPr>
                              <p:cNvPr id="42" name="Object 12"/>
                              <p:cNvPicPr>
                                <a:picLocks noChangeAspect="1" noChangeArrowheads="1"/>
                              </p:cNvPicPr>
                              <p:nvPr/>
                            </p:nvPicPr>
                            <p:blipFill>
                              <a:blip r:embed="rId4"/>
                              <a:srcRect/>
                              <a:stretch>
                                <a:fillRect/>
                              </a:stretch>
                            </p:blipFill>
                            <p:spPr bwMode="auto">
                              <a:xfrm>
                                <a:off x="2279483" y="3538012"/>
                                <a:ext cx="274401" cy="3831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0" name="群組 33"/>
                <p:cNvGrpSpPr/>
                <p:nvPr/>
              </p:nvGrpSpPr>
              <p:grpSpPr>
                <a:xfrm>
                  <a:off x="1456763" y="5895047"/>
                  <a:ext cx="317234" cy="383104"/>
                  <a:chOff x="2263870" y="4021266"/>
                  <a:chExt cx="317234" cy="383104"/>
                </a:xfrm>
              </p:grpSpPr>
              <p:sp>
                <p:nvSpPr>
                  <p:cNvPr id="85" name="矩形 38"/>
                  <p:cNvSpPr/>
                  <p:nvPr/>
                </p:nvSpPr>
                <p:spPr>
                  <a:xfrm>
                    <a:off x="2263870" y="4089974"/>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86" name="Object 12"/>
                  <p:cNvGraphicFramePr>
                    <a:graphicFrameLocks noChangeAspect="1"/>
                  </p:cNvGraphicFramePr>
                  <p:nvPr/>
                </p:nvGraphicFramePr>
                <p:xfrm>
                  <a:off x="2283948" y="4021266"/>
                  <a:ext cx="297156" cy="383104"/>
                </p:xfrm>
                <a:graphic>
                  <a:graphicData uri="http://schemas.openxmlformats.org/presentationml/2006/ole">
                    <mc:AlternateContent xmlns:mc="http://schemas.openxmlformats.org/markup-compatibility/2006">
                      <mc:Choice xmlns:v="urn:schemas-microsoft-com:vml" Requires="v">
                        <p:oleObj spid="_x0000_s44600" name="方程式" r:id="rId10" imgW="164880" imgH="215640" progId="Equation.3">
                          <p:embed/>
                        </p:oleObj>
                      </mc:Choice>
                      <mc:Fallback>
                        <p:oleObj name="方程式" r:id="rId10" imgW="164880" imgH="215640" progId="Equation.3">
                          <p:embed/>
                          <p:pic>
                            <p:nvPicPr>
                              <p:cNvPr id="40" name="Object 12"/>
                              <p:cNvPicPr>
                                <a:picLocks noChangeAspect="1" noChangeArrowheads="1"/>
                              </p:cNvPicPr>
                              <p:nvPr/>
                            </p:nvPicPr>
                            <p:blipFill>
                              <a:blip r:embed="rId6"/>
                              <a:srcRect/>
                              <a:stretch>
                                <a:fillRect/>
                              </a:stretch>
                            </p:blipFill>
                            <p:spPr bwMode="auto">
                              <a:xfrm>
                                <a:off x="2283948" y="4021266"/>
                                <a:ext cx="297156" cy="3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1" name="文字方塊 34"/>
                <p:cNvSpPr txBox="1"/>
                <p:nvPr/>
              </p:nvSpPr>
              <p:spPr>
                <a:xfrm>
                  <a:off x="1728860" y="5735182"/>
                  <a:ext cx="1061391"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82" name="群組 35"/>
                <p:cNvGrpSpPr/>
                <p:nvPr/>
              </p:nvGrpSpPr>
              <p:grpSpPr>
                <a:xfrm>
                  <a:off x="2687405" y="5886570"/>
                  <a:ext cx="351719" cy="405484"/>
                  <a:chOff x="2257778" y="5192060"/>
                  <a:chExt cx="351719" cy="405484"/>
                </a:xfrm>
              </p:grpSpPr>
              <p:sp>
                <p:nvSpPr>
                  <p:cNvPr id="83" name="矩形 36"/>
                  <p:cNvSpPr/>
                  <p:nvPr/>
                </p:nvSpPr>
                <p:spPr>
                  <a:xfrm>
                    <a:off x="2257778" y="5273306"/>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84" name="Object 12"/>
                  <p:cNvGraphicFramePr>
                    <a:graphicFrameLocks noChangeAspect="1"/>
                  </p:cNvGraphicFramePr>
                  <p:nvPr/>
                </p:nvGraphicFramePr>
                <p:xfrm>
                  <a:off x="2266830" y="5192060"/>
                  <a:ext cx="342667" cy="405484"/>
                </p:xfrm>
                <a:graphic>
                  <a:graphicData uri="http://schemas.openxmlformats.org/presentationml/2006/ole">
                    <mc:AlternateContent xmlns:mc="http://schemas.openxmlformats.org/markup-compatibility/2006">
                      <mc:Choice xmlns:v="urn:schemas-microsoft-com:vml" Requires="v">
                        <p:oleObj spid="_x0000_s44601" name="方程式" r:id="rId11" imgW="190440" imgH="228600" progId="Equation.3">
                          <p:embed/>
                        </p:oleObj>
                      </mc:Choice>
                      <mc:Fallback>
                        <p:oleObj name="方程式" r:id="rId11" imgW="190440" imgH="228600" progId="Equation.3">
                          <p:embed/>
                          <p:pic>
                            <p:nvPicPr>
                              <p:cNvPr id="38" name="Object 12"/>
                              <p:cNvPicPr>
                                <a:picLocks noChangeAspect="1" noChangeArrowheads="1"/>
                              </p:cNvPicPr>
                              <p:nvPr/>
                            </p:nvPicPr>
                            <p:blipFill>
                              <a:blip r:embed="rId8"/>
                              <a:srcRect/>
                              <a:stretch>
                                <a:fillRect/>
                              </a:stretch>
                            </p:blipFill>
                            <p:spPr bwMode="auto">
                              <a:xfrm>
                                <a:off x="2266830" y="5192060"/>
                                <a:ext cx="342667" cy="405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60" name="橢圓 13"/>
              <p:cNvSpPr/>
              <p:nvPr/>
            </p:nvSpPr>
            <p:spPr>
              <a:xfrm>
                <a:off x="1836539" y="4666527"/>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1" name="橢圓 14"/>
              <p:cNvSpPr/>
              <p:nvPr/>
            </p:nvSpPr>
            <p:spPr>
              <a:xfrm>
                <a:off x="3081948" y="4653966"/>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2" name="文字方塊 15"/>
              <p:cNvSpPr txBox="1"/>
              <p:nvPr/>
            </p:nvSpPr>
            <p:spPr>
              <a:xfrm>
                <a:off x="2186531" y="4544968"/>
                <a:ext cx="1061391"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63" name="橢圓 16"/>
              <p:cNvSpPr/>
              <p:nvPr/>
            </p:nvSpPr>
            <p:spPr>
              <a:xfrm>
                <a:off x="1513734" y="3397463"/>
                <a:ext cx="484116" cy="4761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4" name="橢圓 17"/>
              <p:cNvSpPr/>
              <p:nvPr/>
            </p:nvSpPr>
            <p:spPr>
              <a:xfrm>
                <a:off x="2627689" y="3383234"/>
                <a:ext cx="484116" cy="4761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65" name="直線單箭頭接點 18"/>
              <p:cNvCxnSpPr>
                <a:endCxn id="58" idx="4"/>
              </p:cNvCxnSpPr>
              <p:nvPr/>
            </p:nvCxnSpPr>
            <p:spPr>
              <a:xfrm flipV="1">
                <a:off x="1333567" y="5122315"/>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19"/>
              <p:cNvCxnSpPr/>
              <p:nvPr/>
            </p:nvCxnSpPr>
            <p:spPr>
              <a:xfrm flipV="1">
                <a:off x="2078597" y="5112033"/>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20"/>
              <p:cNvCxnSpPr/>
              <p:nvPr/>
            </p:nvCxnSpPr>
            <p:spPr>
              <a:xfrm flipV="1">
                <a:off x="3303861" y="5128445"/>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21"/>
              <p:cNvCxnSpPr>
                <a:endCxn id="60" idx="4"/>
              </p:cNvCxnSpPr>
              <p:nvPr/>
            </p:nvCxnSpPr>
            <p:spPr>
              <a:xfrm flipH="1" flipV="1">
                <a:off x="2078597" y="5142674"/>
                <a:ext cx="1164518" cy="6878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22"/>
              <p:cNvCxnSpPr/>
              <p:nvPr/>
            </p:nvCxnSpPr>
            <p:spPr>
              <a:xfrm flipH="1" flipV="1">
                <a:off x="1349851" y="5128445"/>
                <a:ext cx="1951605" cy="7327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23"/>
              <p:cNvCxnSpPr>
                <a:endCxn id="60" idx="4"/>
              </p:cNvCxnSpPr>
              <p:nvPr/>
            </p:nvCxnSpPr>
            <p:spPr>
              <a:xfrm flipV="1">
                <a:off x="1337430" y="5142674"/>
                <a:ext cx="741167" cy="7310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24"/>
              <p:cNvCxnSpPr>
                <a:endCxn id="61" idx="4"/>
              </p:cNvCxnSpPr>
              <p:nvPr/>
            </p:nvCxnSpPr>
            <p:spPr>
              <a:xfrm flipV="1">
                <a:off x="2071100" y="5130113"/>
                <a:ext cx="1252906" cy="713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25"/>
              <p:cNvCxnSpPr>
                <a:endCxn id="58" idx="4"/>
              </p:cNvCxnSpPr>
              <p:nvPr/>
            </p:nvCxnSpPr>
            <p:spPr>
              <a:xfrm flipH="1" flipV="1">
                <a:off x="1333567" y="5122315"/>
                <a:ext cx="664283" cy="72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26"/>
              <p:cNvCxnSpPr>
                <a:stCxn id="58" idx="0"/>
                <a:endCxn id="63" idx="4"/>
              </p:cNvCxnSpPr>
              <p:nvPr/>
            </p:nvCxnSpPr>
            <p:spPr>
              <a:xfrm flipV="1">
                <a:off x="1333567" y="3873610"/>
                <a:ext cx="422225" cy="7725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27"/>
              <p:cNvCxnSpPr>
                <a:stCxn id="60" idx="0"/>
                <a:endCxn id="63" idx="4"/>
              </p:cNvCxnSpPr>
              <p:nvPr/>
            </p:nvCxnSpPr>
            <p:spPr>
              <a:xfrm flipH="1" flipV="1">
                <a:off x="1755792" y="3873610"/>
                <a:ext cx="322805" cy="7929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28"/>
              <p:cNvCxnSpPr>
                <a:stCxn id="61" idx="0"/>
                <a:endCxn id="63" idx="4"/>
              </p:cNvCxnSpPr>
              <p:nvPr/>
            </p:nvCxnSpPr>
            <p:spPr>
              <a:xfrm flipH="1" flipV="1">
                <a:off x="1755792" y="3873610"/>
                <a:ext cx="1568214" cy="7803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29"/>
              <p:cNvCxnSpPr>
                <a:stCxn id="61" idx="0"/>
                <a:endCxn id="64" idx="4"/>
              </p:cNvCxnSpPr>
              <p:nvPr/>
            </p:nvCxnSpPr>
            <p:spPr>
              <a:xfrm flipH="1" flipV="1">
                <a:off x="2869747" y="3859381"/>
                <a:ext cx="454259" cy="7945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30"/>
              <p:cNvCxnSpPr>
                <a:stCxn id="60" idx="0"/>
                <a:endCxn id="64" idx="4"/>
              </p:cNvCxnSpPr>
              <p:nvPr/>
            </p:nvCxnSpPr>
            <p:spPr>
              <a:xfrm flipV="1">
                <a:off x="2078597" y="3859381"/>
                <a:ext cx="791150" cy="8071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31"/>
              <p:cNvCxnSpPr>
                <a:stCxn id="58" idx="0"/>
                <a:endCxn id="64" idx="4"/>
              </p:cNvCxnSpPr>
              <p:nvPr/>
            </p:nvCxnSpPr>
            <p:spPr>
              <a:xfrm flipV="1">
                <a:off x="1333567" y="3859381"/>
                <a:ext cx="1536180" cy="7867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文字方塊 86"/>
            <p:cNvSpPr txBox="1"/>
            <p:nvPr/>
          </p:nvSpPr>
          <p:spPr>
            <a:xfrm>
              <a:off x="92446" y="3158571"/>
              <a:ext cx="1457023" cy="523220"/>
            </a:xfrm>
            <a:prstGeom prst="rect">
              <a:avLst/>
            </a:prstGeom>
            <a:noFill/>
          </p:spPr>
          <p:txBody>
            <a:bodyPr wrap="square" rtlCol="0">
              <a:spAutoFit/>
            </a:bodyPr>
            <a:lstStyle/>
            <a:p>
              <a:pPr algn="ctr"/>
              <a:r>
                <a:rPr lang="en-US" altLang="zh-TW" sz="2800" dirty="0"/>
                <a:t>Shallow</a:t>
              </a:r>
              <a:endParaRPr lang="zh-TW" altLang="en-US" sz="2800" dirty="0"/>
            </a:p>
          </p:txBody>
        </p:sp>
        <p:cxnSp>
          <p:nvCxnSpPr>
            <p:cNvPr id="44" name="直線單箭頭接點 88"/>
            <p:cNvCxnSpPr/>
            <p:nvPr/>
          </p:nvCxnSpPr>
          <p:spPr>
            <a:xfrm flipV="1">
              <a:off x="2022770" y="2826808"/>
              <a:ext cx="8602" cy="3972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89"/>
            <p:cNvCxnSpPr/>
            <p:nvPr/>
          </p:nvCxnSpPr>
          <p:spPr>
            <a:xfrm flipV="1">
              <a:off x="3151277" y="2795203"/>
              <a:ext cx="8602" cy="3972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橢圓 92"/>
            <p:cNvSpPr/>
            <p:nvPr/>
          </p:nvSpPr>
          <p:spPr>
            <a:xfrm>
              <a:off x="533220" y="4405331"/>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47" name="橢圓 93"/>
            <p:cNvSpPr/>
            <p:nvPr/>
          </p:nvSpPr>
          <p:spPr>
            <a:xfrm>
              <a:off x="4195437" y="4450170"/>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48" name="直線單箭頭接點 94"/>
            <p:cNvCxnSpPr>
              <a:endCxn id="47" idx="3"/>
            </p:cNvCxnSpPr>
            <p:nvPr/>
          </p:nvCxnSpPr>
          <p:spPr>
            <a:xfrm flipV="1">
              <a:off x="3541139" y="4856587"/>
              <a:ext cx="725195" cy="8310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98"/>
            <p:cNvCxnSpPr>
              <a:endCxn id="46" idx="4"/>
            </p:cNvCxnSpPr>
            <p:nvPr/>
          </p:nvCxnSpPr>
          <p:spPr>
            <a:xfrm flipH="1" flipV="1">
              <a:off x="775278" y="4881478"/>
              <a:ext cx="2819573" cy="806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02"/>
            <p:cNvCxnSpPr>
              <a:endCxn id="47" idx="3"/>
            </p:cNvCxnSpPr>
            <p:nvPr/>
          </p:nvCxnSpPr>
          <p:spPr>
            <a:xfrm flipV="1">
              <a:off x="2346118" y="4856587"/>
              <a:ext cx="1920216" cy="795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06"/>
            <p:cNvCxnSpPr>
              <a:endCxn id="46" idx="4"/>
            </p:cNvCxnSpPr>
            <p:nvPr/>
          </p:nvCxnSpPr>
          <p:spPr>
            <a:xfrm flipH="1" flipV="1">
              <a:off x="775278" y="4881478"/>
              <a:ext cx="1565332" cy="7947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109"/>
            <p:cNvCxnSpPr>
              <a:endCxn id="47" idx="3"/>
            </p:cNvCxnSpPr>
            <p:nvPr/>
          </p:nvCxnSpPr>
          <p:spPr>
            <a:xfrm flipV="1">
              <a:off x="1577134" y="4856587"/>
              <a:ext cx="2689200" cy="795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112"/>
            <p:cNvCxnSpPr>
              <a:endCxn id="46" idx="4"/>
            </p:cNvCxnSpPr>
            <p:nvPr/>
          </p:nvCxnSpPr>
          <p:spPr>
            <a:xfrm flipH="1" flipV="1">
              <a:off x="775278" y="4881478"/>
              <a:ext cx="803632" cy="7589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115"/>
            <p:cNvCxnSpPr>
              <a:stCxn id="47" idx="0"/>
            </p:cNvCxnSpPr>
            <p:nvPr/>
          </p:nvCxnSpPr>
          <p:spPr>
            <a:xfrm flipH="1" flipV="1">
              <a:off x="3222223" y="3701326"/>
              <a:ext cx="1215272" cy="748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118"/>
            <p:cNvCxnSpPr>
              <a:stCxn id="47" idx="0"/>
            </p:cNvCxnSpPr>
            <p:nvPr/>
          </p:nvCxnSpPr>
          <p:spPr>
            <a:xfrm flipH="1" flipV="1">
              <a:off x="2117281" y="3675932"/>
              <a:ext cx="2320214" cy="7742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121"/>
            <p:cNvCxnSpPr>
              <a:endCxn id="64" idx="4"/>
            </p:cNvCxnSpPr>
            <p:nvPr/>
          </p:nvCxnSpPr>
          <p:spPr>
            <a:xfrm flipV="1">
              <a:off x="856319" y="3638656"/>
              <a:ext cx="2273452" cy="811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123"/>
            <p:cNvCxnSpPr>
              <a:stCxn id="46" idx="0"/>
            </p:cNvCxnSpPr>
            <p:nvPr/>
          </p:nvCxnSpPr>
          <p:spPr>
            <a:xfrm flipV="1">
              <a:off x="775278" y="3679127"/>
              <a:ext cx="1189281" cy="7262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9" name="直線單箭頭接點 136"/>
          <p:cNvCxnSpPr>
            <a:cxnSpLocks/>
          </p:cNvCxnSpPr>
          <p:nvPr/>
        </p:nvCxnSpPr>
        <p:spPr>
          <a:xfrm flipV="1">
            <a:off x="6366949" y="5234864"/>
            <a:ext cx="2405" cy="776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137"/>
          <p:cNvCxnSpPr>
            <a:cxnSpLocks/>
          </p:cNvCxnSpPr>
          <p:nvPr/>
        </p:nvCxnSpPr>
        <p:spPr>
          <a:xfrm flipH="1" flipV="1">
            <a:off x="6369354" y="5234864"/>
            <a:ext cx="1123104" cy="7945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138"/>
          <p:cNvCxnSpPr>
            <a:cxnSpLocks/>
          </p:cNvCxnSpPr>
          <p:nvPr/>
        </p:nvCxnSpPr>
        <p:spPr>
          <a:xfrm flipH="1" flipV="1">
            <a:off x="7483309" y="5220635"/>
            <a:ext cx="9149" cy="8088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139"/>
          <p:cNvCxnSpPr>
            <a:cxnSpLocks/>
          </p:cNvCxnSpPr>
          <p:nvPr/>
        </p:nvCxnSpPr>
        <p:spPr>
          <a:xfrm flipV="1">
            <a:off x="6366949" y="5220635"/>
            <a:ext cx="1116360" cy="7904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8BD37686-2CBC-4602-94E5-CE6270E69F25}"/>
              </a:ext>
            </a:extLst>
          </p:cNvPr>
          <p:cNvSpPr txBox="1"/>
          <p:nvPr/>
        </p:nvSpPr>
        <p:spPr>
          <a:xfrm>
            <a:off x="1572816" y="7526179"/>
            <a:ext cx="6912768" cy="246221"/>
          </a:xfrm>
          <a:prstGeom prst="rect">
            <a:avLst/>
          </a:prstGeom>
          <a:noFill/>
        </p:spPr>
        <p:txBody>
          <a:bodyPr wrap="square" rtlCol="0">
            <a:spAutoFit/>
          </a:bodyPr>
          <a:lstStyle/>
          <a:p>
            <a:pPr algn="ctr"/>
            <a:r>
              <a:rPr lang="en-US" sz="1000" dirty="0"/>
              <a:t>Slide credit: Hung-</a:t>
            </a:r>
            <a:r>
              <a:rPr lang="en-US" sz="1000" dirty="0" err="1"/>
              <a:t>yi</a:t>
            </a:r>
            <a:r>
              <a:rPr lang="en-US" sz="1000" dirty="0"/>
              <a:t> Lee – Deep Learning Tutorial</a:t>
            </a:r>
          </a:p>
        </p:txBody>
      </p:sp>
    </p:spTree>
    <p:extLst>
      <p:ext uri="{BB962C8B-B14F-4D97-AF65-F5344CB8AC3E}">
        <p14:creationId xmlns:p14="http://schemas.microsoft.com/office/powerpoint/2010/main" val="34376194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b="1" i="1" dirty="0">
                <a:solidFill>
                  <a:srgbClr val="0070C0"/>
                </a:solidFill>
              </a:rPr>
              <a:t>Convolutional neural networks</a:t>
            </a:r>
            <a:r>
              <a:rPr lang="en-US" dirty="0"/>
              <a:t> (CNNs) were primarily designed for image data</a:t>
            </a:r>
          </a:p>
          <a:p>
            <a:r>
              <a:rPr lang="en-US" dirty="0"/>
              <a:t>CNNs use a convolutional operator for extracting data features</a:t>
            </a:r>
          </a:p>
          <a:p>
            <a:pPr lvl="1"/>
            <a:r>
              <a:rPr lang="en-US" dirty="0"/>
              <a:t>Allows parameter sharing</a:t>
            </a:r>
          </a:p>
          <a:p>
            <a:pPr lvl="1"/>
            <a:r>
              <a:rPr lang="en-US" dirty="0"/>
              <a:t>Efficient to train</a:t>
            </a:r>
          </a:p>
          <a:p>
            <a:pPr lvl="1"/>
            <a:r>
              <a:rPr lang="en-US" dirty="0"/>
              <a:t>Have less parameters than NNs with fully-connected layers</a:t>
            </a:r>
          </a:p>
          <a:p>
            <a:r>
              <a:rPr lang="en-US" dirty="0"/>
              <a:t>CNNs are robust to spatial translations of objects in images</a:t>
            </a:r>
          </a:p>
          <a:p>
            <a:r>
              <a:rPr lang="en-US" dirty="0"/>
              <a:t>A convolutional filter slides (i.e., convolves) across the image</a:t>
            </a:r>
          </a:p>
          <a:p>
            <a:endParaRPr lang="en-US" dirty="0"/>
          </a:p>
        </p:txBody>
      </p:sp>
      <p:pic>
        <p:nvPicPr>
          <p:cNvPr id="4" name="Picture 3" descr="convolution_schem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288" y="5503973"/>
            <a:ext cx="2450893" cy="1792444"/>
          </a:xfrm>
          <a:prstGeom prst="rect">
            <a:avLst/>
          </a:prstGeom>
        </p:spPr>
      </p:pic>
      <p:pic>
        <p:nvPicPr>
          <p:cNvPr id="5" name="Εικόνα 12"/>
          <p:cNvPicPr>
            <a:picLocks noChangeAspect="1"/>
          </p:cNvPicPr>
          <p:nvPr/>
        </p:nvPicPr>
        <p:blipFill>
          <a:blip r:embed="rId4"/>
          <a:stretch>
            <a:fillRect/>
          </a:stretch>
        </p:blipFill>
        <p:spPr>
          <a:xfrm>
            <a:off x="1438429" y="5639752"/>
            <a:ext cx="1447800" cy="1371600"/>
          </a:xfrm>
          <a:prstGeom prst="rect">
            <a:avLst/>
          </a:prstGeom>
        </p:spPr>
      </p:pic>
      <p:pic>
        <p:nvPicPr>
          <p:cNvPr id="6" name="Εικόνα 13"/>
          <p:cNvPicPr>
            <a:picLocks noChangeAspect="1"/>
          </p:cNvPicPr>
          <p:nvPr/>
        </p:nvPicPr>
        <p:blipFill>
          <a:blip r:embed="rId5"/>
          <a:stretch>
            <a:fillRect/>
          </a:stretch>
        </p:blipFill>
        <p:spPr>
          <a:xfrm>
            <a:off x="3376349" y="5925502"/>
            <a:ext cx="889000" cy="800100"/>
          </a:xfrm>
          <a:prstGeom prst="rect">
            <a:avLst/>
          </a:prstGeom>
        </p:spPr>
      </p:pic>
      <p:sp>
        <p:nvSpPr>
          <p:cNvPr id="7" name="TextBox 6"/>
          <p:cNvSpPr txBox="1"/>
          <p:nvPr/>
        </p:nvSpPr>
        <p:spPr>
          <a:xfrm>
            <a:off x="1438966" y="6973252"/>
            <a:ext cx="1497526" cy="369332"/>
          </a:xfrm>
          <a:prstGeom prst="rect">
            <a:avLst/>
          </a:prstGeom>
          <a:noFill/>
        </p:spPr>
        <p:txBody>
          <a:bodyPr wrap="none" rtlCol="0">
            <a:spAutoFit/>
          </a:bodyPr>
          <a:lstStyle/>
          <a:p>
            <a:r>
              <a:rPr lang="en-US"/>
              <a:t>Input matrix</a:t>
            </a:r>
            <a:endParaRPr lang="el-GR" dirty="0"/>
          </a:p>
        </p:txBody>
      </p:sp>
      <p:sp>
        <p:nvSpPr>
          <p:cNvPr id="8" name="TextBox 7"/>
          <p:cNvSpPr txBox="1"/>
          <p:nvPr/>
        </p:nvSpPr>
        <p:spPr>
          <a:xfrm>
            <a:off x="2913389" y="6650086"/>
            <a:ext cx="1814920" cy="646331"/>
          </a:xfrm>
          <a:prstGeom prst="rect">
            <a:avLst/>
          </a:prstGeom>
          <a:noFill/>
        </p:spPr>
        <p:txBody>
          <a:bodyPr wrap="none" rtlCol="0">
            <a:spAutoFit/>
          </a:bodyPr>
          <a:lstStyle/>
          <a:p>
            <a:pPr algn="ctr"/>
            <a:r>
              <a:rPr lang="en-US" dirty="0"/>
              <a:t>Convolutional </a:t>
            </a:r>
          </a:p>
          <a:p>
            <a:pPr algn="ctr"/>
            <a:r>
              <a:rPr lang="en-US" dirty="0"/>
              <a:t>3x3 filter</a:t>
            </a:r>
            <a:endParaRPr lang="el-GR" dirty="0"/>
          </a:p>
        </p:txBody>
      </p:sp>
      <p:sp>
        <p:nvSpPr>
          <p:cNvPr id="9" name="Δεξιό βέλος 16"/>
          <p:cNvSpPr/>
          <p:nvPr/>
        </p:nvSpPr>
        <p:spPr>
          <a:xfrm>
            <a:off x="4851327" y="6026702"/>
            <a:ext cx="742880" cy="4846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10" name="TextBox 9"/>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a:hlinkClick r:id="rId6"/>
              </a:rPr>
              <a:t>http://deeplearning.stanford.edu/wiki/index.php/Feature_extraction_using_convolution</a:t>
            </a:r>
            <a:endParaRPr lang="en-US" sz="1000" dirty="0"/>
          </a:p>
        </p:txBody>
      </p:sp>
    </p:spTree>
    <p:extLst>
      <p:ext uri="{BB962C8B-B14F-4D97-AF65-F5344CB8AC3E}">
        <p14:creationId xmlns:p14="http://schemas.microsoft.com/office/powerpoint/2010/main" val="24913441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dirty="0"/>
              <a:t>When the convolutional filters are scanned over the image, they capture useful features</a:t>
            </a:r>
          </a:p>
          <a:p>
            <a:pPr lvl="1"/>
            <a:r>
              <a:rPr lang="en-US" dirty="0"/>
              <a:t>E.g., edge detection by convolutions</a:t>
            </a:r>
          </a:p>
        </p:txBody>
      </p:sp>
      <p:sp>
        <p:nvSpPr>
          <p:cNvPr id="4" name="Content Placeholder 2"/>
          <p:cNvSpPr txBox="1">
            <a:spLocks/>
          </p:cNvSpPr>
          <p:nvPr/>
        </p:nvSpPr>
        <p:spPr>
          <a:xfrm>
            <a:off x="1255826" y="3569452"/>
            <a:ext cx="5029200" cy="539844"/>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Filter</a:t>
            </a:r>
          </a:p>
        </p:txBody>
      </p:sp>
      <p:pic>
        <p:nvPicPr>
          <p:cNvPr id="5" name="Picture 4"/>
          <p:cNvPicPr>
            <a:picLocks/>
          </p:cNvPicPr>
          <p:nvPr/>
        </p:nvPicPr>
        <p:blipFill>
          <a:blip r:embed="rId3"/>
          <a:stretch>
            <a:fillRect/>
          </a:stretch>
        </p:blipFill>
        <p:spPr>
          <a:xfrm>
            <a:off x="1274113" y="4318332"/>
            <a:ext cx="3273169" cy="25265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4112" y="4327457"/>
            <a:ext cx="3273169" cy="25412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6983" y="4327457"/>
            <a:ext cx="3430497" cy="2549543"/>
          </a:xfrm>
          <a:prstGeom prst="rect">
            <a:avLst/>
          </a:prstGeom>
        </p:spPr>
      </p:pic>
      <p:grpSp>
        <p:nvGrpSpPr>
          <p:cNvPr id="8" name="Group 7"/>
          <p:cNvGrpSpPr/>
          <p:nvPr/>
        </p:nvGrpSpPr>
        <p:grpSpPr>
          <a:xfrm>
            <a:off x="3518583" y="3480132"/>
            <a:ext cx="762000" cy="954107"/>
            <a:chOff x="2095500" y="1904999"/>
            <a:chExt cx="762000" cy="954107"/>
          </a:xfrm>
        </p:grpSpPr>
        <p:sp>
          <p:nvSpPr>
            <p:cNvPr id="9" name="TextBox 8"/>
            <p:cNvSpPr txBox="1"/>
            <p:nvPr/>
          </p:nvSpPr>
          <p:spPr>
            <a:xfrm>
              <a:off x="2133600" y="1904999"/>
              <a:ext cx="685800" cy="954107"/>
            </a:xfrm>
            <a:prstGeom prst="rect">
              <a:avLst/>
            </a:prstGeom>
            <a:noFill/>
          </p:spPr>
          <p:txBody>
            <a:bodyPr wrap="square" rtlCol="0">
              <a:spAutoFit/>
            </a:bodyPr>
            <a:lstStyle/>
            <a:p>
              <a:r>
                <a:rPr lang="en-US" sz="1400" dirty="0">
                  <a:latin typeface="Garamond" charset="0"/>
                  <a:ea typeface="Garamond" charset="0"/>
                  <a:cs typeface="Garamond" charset="0"/>
                </a:rPr>
                <a:t>0   1  0</a:t>
              </a:r>
            </a:p>
            <a:p>
              <a:r>
                <a:rPr lang="en-US" sz="1400" dirty="0">
                  <a:latin typeface="Garamond" charset="0"/>
                  <a:ea typeface="Garamond" charset="0"/>
                  <a:cs typeface="Garamond" charset="0"/>
                </a:rPr>
                <a:t>1  -4  1</a:t>
              </a:r>
            </a:p>
            <a:p>
              <a:r>
                <a:rPr lang="en-US" sz="1400" dirty="0">
                  <a:latin typeface="Garamond" charset="0"/>
                  <a:ea typeface="Garamond" charset="0"/>
                  <a:cs typeface="Garamond" charset="0"/>
                </a:rPr>
                <a:t>0   1  0</a:t>
              </a:r>
            </a:p>
            <a:p>
              <a:endParaRPr lang="en-US" sz="1400" dirty="0">
                <a:latin typeface="Garamond" charset="0"/>
                <a:ea typeface="Garamond" charset="0"/>
                <a:cs typeface="Garamond" charset="0"/>
              </a:endParaRPr>
            </a:p>
          </p:txBody>
        </p:sp>
        <p:sp>
          <p:nvSpPr>
            <p:cNvPr id="10" name="Double Bracket 9"/>
            <p:cNvSpPr/>
            <p:nvPr/>
          </p:nvSpPr>
          <p:spPr bwMode="auto">
            <a:xfrm>
              <a:off x="2095500" y="1973349"/>
              <a:ext cx="762000" cy="609600"/>
            </a:xfrm>
            <a:prstGeom prst="bracketPair">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981" y="4430979"/>
            <a:ext cx="393700" cy="393700"/>
          </a:xfrm>
          <a:prstGeom prst="rect">
            <a:avLst/>
          </a:prstGeom>
          <a:ln w="57150">
            <a:solidFill>
              <a:srgbClr val="F7615A"/>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1783" y="3635220"/>
            <a:ext cx="393700" cy="393700"/>
          </a:xfrm>
          <a:prstGeom prst="rect">
            <a:avLst/>
          </a:prstGeom>
          <a:ln w="57150">
            <a:solidFill>
              <a:srgbClr val="F7615A"/>
            </a:solidFill>
          </a:ln>
        </p:spPr>
      </p:pic>
      <p:sp>
        <p:nvSpPr>
          <p:cNvPr id="13" name="TextBox 12"/>
          <p:cNvSpPr txBox="1"/>
          <p:nvPr/>
        </p:nvSpPr>
        <p:spPr>
          <a:xfrm>
            <a:off x="2382913" y="6932022"/>
            <a:ext cx="1211870" cy="338554"/>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Input Image</a:t>
            </a:r>
          </a:p>
        </p:txBody>
      </p:sp>
      <p:sp>
        <p:nvSpPr>
          <p:cNvPr id="14" name="TextBox 13"/>
          <p:cNvSpPr txBox="1"/>
          <p:nvPr/>
        </p:nvSpPr>
        <p:spPr>
          <a:xfrm>
            <a:off x="6954913" y="6910536"/>
            <a:ext cx="1669070" cy="338554"/>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Convoluted Image</a:t>
            </a:r>
          </a:p>
        </p:txBody>
      </p:sp>
      <p:sp>
        <p:nvSpPr>
          <p:cNvPr id="15" name="TextBox 14">
            <a:extLst>
              <a:ext uri="{FF2B5EF4-FFF2-40B4-BE49-F238E27FC236}">
                <a16:creationId xmlns:a16="http://schemas.microsoft.com/office/drawing/2014/main" id="{E9BAA7C9-A00A-4EF8-8F60-769F25DCD846}"/>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spTree>
    <p:extLst>
      <p:ext uri="{BB962C8B-B14F-4D97-AF65-F5344CB8AC3E}">
        <p14:creationId xmlns:p14="http://schemas.microsoft.com/office/powerpoint/2010/main" val="35657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347 -0.00531 L 0.32007 -0.00531 " pathEditMode="relative" rAng="0" ptsTypes="AA">
                                      <p:cBhvr>
                                        <p:cTn id="16" dur="500" fill="hold"/>
                                        <p:tgtEl>
                                          <p:spTgt spid="11"/>
                                        </p:tgtEl>
                                        <p:attrNameLst>
                                          <p:attrName>ppt_x</p:attrName>
                                          <p:attrName>ppt_y</p:attrName>
                                        </p:attrNameLst>
                                      </p:cBhvr>
                                      <p:rCtr x="15830" y="0"/>
                                    </p:animMotion>
                                  </p:childTnLst>
                                </p:cTn>
                              </p:par>
                            </p:childTnLst>
                          </p:cTn>
                        </p:par>
                        <p:par>
                          <p:cTn id="17" fill="hold">
                            <p:stCondLst>
                              <p:cond delay="500"/>
                            </p:stCondLst>
                            <p:childTnLst>
                              <p:par>
                                <p:cTn id="18" presetID="0" presetClass="path" presetSubtype="0" accel="50000" decel="50000" fill="hold" nodeType="afterEffect">
                                  <p:stCondLst>
                                    <p:cond delay="0"/>
                                  </p:stCondLst>
                                  <p:childTnLst>
                                    <p:animMotion origin="layout" path="M 0.32007 -0.00531 L 0.32007 0.07251 " pathEditMode="relative" rAng="0" ptsTypes="AA">
                                      <p:cBhvr>
                                        <p:cTn id="19" dur="100" fill="hold"/>
                                        <p:tgtEl>
                                          <p:spTgt spid="11"/>
                                        </p:tgtEl>
                                        <p:attrNameLst>
                                          <p:attrName>ppt_x</p:attrName>
                                          <p:attrName>ppt_y</p:attrName>
                                        </p:attrNameLst>
                                      </p:cBhvr>
                                      <p:rCtr x="0" y="3881"/>
                                    </p:animMotion>
                                  </p:childTnLst>
                                </p:cTn>
                              </p:par>
                            </p:childTnLst>
                          </p:cTn>
                        </p:par>
                        <p:par>
                          <p:cTn id="20" fill="hold">
                            <p:stCondLst>
                              <p:cond delay="600"/>
                            </p:stCondLst>
                            <p:childTnLst>
                              <p:par>
                                <p:cTn id="21" presetID="0" presetClass="path" presetSubtype="0" accel="50000" decel="50000" fill="hold" nodeType="afterEffect">
                                  <p:stCondLst>
                                    <p:cond delay="0"/>
                                  </p:stCondLst>
                                  <p:childTnLst>
                                    <p:animMotion origin="layout" path="M 0.32007 0.07251 L 0.00347 0.07251 " pathEditMode="relative" rAng="0" ptsTypes="AA">
                                      <p:cBhvr>
                                        <p:cTn id="22" dur="200" fill="hold"/>
                                        <p:tgtEl>
                                          <p:spTgt spid="11"/>
                                        </p:tgtEl>
                                        <p:attrNameLst>
                                          <p:attrName>ppt_x</p:attrName>
                                          <p:attrName>ppt_y</p:attrName>
                                        </p:attrNameLst>
                                      </p:cBhvr>
                                      <p:rCtr x="-15830" y="0"/>
                                    </p:animMotion>
                                  </p:childTnLst>
                                </p:cTn>
                              </p:par>
                            </p:childTnLst>
                          </p:cTn>
                        </p:par>
                        <p:par>
                          <p:cTn id="23" fill="hold">
                            <p:stCondLst>
                              <p:cond delay="800"/>
                            </p:stCondLst>
                            <p:childTnLst>
                              <p:par>
                                <p:cTn id="24" presetID="0" presetClass="path" presetSubtype="0" accel="50000" decel="50000" fill="hold" nodeType="afterEffect">
                                  <p:stCondLst>
                                    <p:cond delay="0"/>
                                  </p:stCondLst>
                                  <p:childTnLst>
                                    <p:animMotion origin="layout" path="M 0.00347 0.13909 L 0.32007 0.13909 " pathEditMode="relative" rAng="0" ptsTypes="AA">
                                      <p:cBhvr>
                                        <p:cTn id="25" dur="200" fill="hold"/>
                                        <p:tgtEl>
                                          <p:spTgt spid="11"/>
                                        </p:tgtEl>
                                        <p:attrNameLst>
                                          <p:attrName>ppt_x</p:attrName>
                                          <p:attrName>ppt_y</p:attrName>
                                        </p:attrNameLst>
                                      </p:cBhvr>
                                      <p:rCtr x="15830" y="0"/>
                                    </p:animMotion>
                                  </p:childTnLst>
                                </p:cTn>
                              </p:par>
                            </p:childTnLst>
                          </p:cTn>
                        </p:par>
                        <p:par>
                          <p:cTn id="26" fill="hold">
                            <p:stCondLst>
                              <p:cond delay="1000"/>
                            </p:stCondLst>
                            <p:childTnLst>
                              <p:par>
                                <p:cTn id="27" presetID="0" presetClass="path" presetSubtype="0" accel="50000" decel="50000" fill="hold" nodeType="afterEffect">
                                  <p:stCondLst>
                                    <p:cond delay="0"/>
                                  </p:stCondLst>
                                  <p:childTnLst>
                                    <p:animMotion origin="layout" path="M 0.32007 0.13909 L 0.32007 0.20568 " pathEditMode="relative" rAng="0" ptsTypes="AA">
                                      <p:cBhvr>
                                        <p:cTn id="28" dur="100" fill="hold"/>
                                        <p:tgtEl>
                                          <p:spTgt spid="11"/>
                                        </p:tgtEl>
                                        <p:attrNameLst>
                                          <p:attrName>ppt_x</p:attrName>
                                          <p:attrName>ppt_y</p:attrName>
                                        </p:attrNameLst>
                                      </p:cBhvr>
                                      <p:rCtr x="0" y="3329"/>
                                    </p:animMotion>
                                  </p:childTnLst>
                                </p:cTn>
                              </p:par>
                            </p:childTnLst>
                          </p:cTn>
                        </p:par>
                        <p:par>
                          <p:cTn id="29" fill="hold">
                            <p:stCondLst>
                              <p:cond delay="1100"/>
                            </p:stCondLst>
                            <p:childTnLst>
                              <p:par>
                                <p:cTn id="30" presetID="0" presetClass="path" presetSubtype="0" accel="50000" decel="50000" fill="hold" nodeType="afterEffect">
                                  <p:stCondLst>
                                    <p:cond delay="0"/>
                                  </p:stCondLst>
                                  <p:childTnLst>
                                    <p:animMotion origin="layout" path="M 0.32007 0.20568 L 0.00347 0.20568 " pathEditMode="relative" rAng="0" ptsTypes="AA">
                                      <p:cBhvr>
                                        <p:cTn id="31" dur="200" fill="hold"/>
                                        <p:tgtEl>
                                          <p:spTgt spid="11"/>
                                        </p:tgtEl>
                                        <p:attrNameLst>
                                          <p:attrName>ppt_x</p:attrName>
                                          <p:attrName>ppt_y</p:attrName>
                                        </p:attrNameLst>
                                      </p:cBhvr>
                                      <p:rCtr x="-15830" y="0"/>
                                    </p:animMotion>
                                  </p:childTnLst>
                                </p:cTn>
                              </p:par>
                            </p:childTnLst>
                          </p:cTn>
                        </p:par>
                        <p:par>
                          <p:cTn id="32" fill="hold">
                            <p:stCondLst>
                              <p:cond delay="1300"/>
                            </p:stCondLst>
                            <p:childTnLst>
                              <p:par>
                                <p:cTn id="33" presetID="0" presetClass="path" presetSubtype="0" accel="50000" decel="50000" fill="hold" nodeType="afterEffect">
                                  <p:stCondLst>
                                    <p:cond delay="0"/>
                                  </p:stCondLst>
                                  <p:childTnLst>
                                    <p:animMotion origin="layout" path="M 0.00347 0.20568 L 0.00347 0.27247 " pathEditMode="relative" rAng="0" ptsTypes="AA">
                                      <p:cBhvr>
                                        <p:cTn id="34" dur="100" fill="hold"/>
                                        <p:tgtEl>
                                          <p:spTgt spid="11"/>
                                        </p:tgtEl>
                                        <p:attrNameLst>
                                          <p:attrName>ppt_x</p:attrName>
                                          <p:attrName>ppt_y</p:attrName>
                                        </p:attrNameLst>
                                      </p:cBhvr>
                                      <p:rCtr x="0" y="3329"/>
                                    </p:animMotion>
                                  </p:childTnLst>
                                </p:cTn>
                              </p:par>
                            </p:childTnLst>
                          </p:cTn>
                        </p:par>
                        <p:par>
                          <p:cTn id="35" fill="hold">
                            <p:stCondLst>
                              <p:cond delay="1400"/>
                            </p:stCondLst>
                            <p:childTnLst>
                              <p:par>
                                <p:cTn id="36" presetID="0" presetClass="path" presetSubtype="0" accel="50000" decel="50000" fill="hold" nodeType="afterEffect">
                                  <p:stCondLst>
                                    <p:cond delay="0"/>
                                  </p:stCondLst>
                                  <p:childTnLst>
                                    <p:animMotion origin="layout" path="M 0.00347 0.27247 L 0.32007 0.27247 " pathEditMode="relative" rAng="0" ptsTypes="AA">
                                      <p:cBhvr>
                                        <p:cTn id="37" dur="200" fill="hold"/>
                                        <p:tgtEl>
                                          <p:spTgt spid="11"/>
                                        </p:tgtEl>
                                        <p:attrNameLst>
                                          <p:attrName>ppt_x</p:attrName>
                                          <p:attrName>ppt_y</p:attrName>
                                        </p:attrNameLst>
                                      </p:cBhvr>
                                      <p:rCtr x="15830" y="0"/>
                                    </p:animMotion>
                                  </p:childTnLst>
                                </p:cTn>
                              </p:par>
                            </p:childTnLst>
                          </p:cTn>
                        </p:par>
                        <p:par>
                          <p:cTn id="38" fill="hold">
                            <p:stCondLst>
                              <p:cond delay="1600"/>
                            </p:stCondLst>
                            <p:childTnLst>
                              <p:par>
                                <p:cTn id="39" presetID="0" presetClass="path" presetSubtype="0" accel="50000" decel="50000" fill="hold" nodeType="afterEffect">
                                  <p:stCondLst>
                                    <p:cond delay="0"/>
                                  </p:stCondLst>
                                  <p:childTnLst>
                                    <p:animMotion origin="layout" path="M 0.32007 0.31699 L 0.00347 0.31699 " pathEditMode="relative" rAng="0" ptsTypes="AA">
                                      <p:cBhvr>
                                        <p:cTn id="40" dur="200" fill="hold"/>
                                        <p:tgtEl>
                                          <p:spTgt spid="11"/>
                                        </p:tgtEl>
                                        <p:attrNameLst>
                                          <p:attrName>ppt_x</p:attrName>
                                          <p:attrName>ppt_y</p:attrName>
                                        </p:attrNameLst>
                                      </p:cBhvr>
                                      <p:rCtr x="-15830" y="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dirty="0"/>
              <a:t>In CNNs, hidden units in a layer are only connected to a small region of the layer before it (called local </a:t>
            </a:r>
            <a:r>
              <a:rPr lang="en-US" b="1" dirty="0"/>
              <a:t>receptive field</a:t>
            </a:r>
            <a:r>
              <a:rPr lang="en-US" dirty="0"/>
              <a:t>)</a:t>
            </a:r>
          </a:p>
          <a:p>
            <a:pPr lvl="1"/>
            <a:r>
              <a:rPr lang="en-US" dirty="0"/>
              <a:t>The depth of each feature map corresponds to the number of convolutional filters used at each layer</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36107674"/>
              </p:ext>
            </p:extLst>
          </p:nvPr>
        </p:nvGraphicFramePr>
        <p:xfrm>
          <a:off x="1357952" y="4116476"/>
          <a:ext cx="1905000" cy="2194560"/>
        </p:xfrm>
        <a:graphic>
          <a:graphicData uri="http://schemas.openxmlformats.org/drawingml/2006/table">
            <a:tbl>
              <a:tblPr firstRow="1" bandRow="1">
                <a:tableStyleId>{5C22544A-7EE6-4342-B048-85BDC9FD1C3A}</a:tableStyleId>
              </a:tblPr>
              <a:tblGrid>
                <a:gridCol w="238125">
                  <a:extLst>
                    <a:ext uri="{9D8B030D-6E8A-4147-A177-3AD203B41FA5}">
                      <a16:colId xmlns:a16="http://schemas.microsoft.com/office/drawing/2014/main" val="20000"/>
                    </a:ext>
                  </a:extLst>
                </a:gridCol>
                <a:gridCol w="238125">
                  <a:extLst>
                    <a:ext uri="{9D8B030D-6E8A-4147-A177-3AD203B41FA5}">
                      <a16:colId xmlns:a16="http://schemas.microsoft.com/office/drawing/2014/main" val="20001"/>
                    </a:ext>
                  </a:extLst>
                </a:gridCol>
                <a:gridCol w="238125">
                  <a:extLst>
                    <a:ext uri="{9D8B030D-6E8A-4147-A177-3AD203B41FA5}">
                      <a16:colId xmlns:a16="http://schemas.microsoft.com/office/drawing/2014/main" val="20002"/>
                    </a:ext>
                  </a:extLst>
                </a:gridCol>
                <a:gridCol w="238125">
                  <a:extLst>
                    <a:ext uri="{9D8B030D-6E8A-4147-A177-3AD203B41FA5}">
                      <a16:colId xmlns:a16="http://schemas.microsoft.com/office/drawing/2014/main" val="20003"/>
                    </a:ext>
                  </a:extLst>
                </a:gridCol>
                <a:gridCol w="238125">
                  <a:extLst>
                    <a:ext uri="{9D8B030D-6E8A-4147-A177-3AD203B41FA5}">
                      <a16:colId xmlns:a16="http://schemas.microsoft.com/office/drawing/2014/main" val="20004"/>
                    </a:ext>
                  </a:extLst>
                </a:gridCol>
                <a:gridCol w="238125">
                  <a:extLst>
                    <a:ext uri="{9D8B030D-6E8A-4147-A177-3AD203B41FA5}">
                      <a16:colId xmlns:a16="http://schemas.microsoft.com/office/drawing/2014/main" val="20005"/>
                    </a:ext>
                  </a:extLst>
                </a:gridCol>
                <a:gridCol w="238125">
                  <a:extLst>
                    <a:ext uri="{9D8B030D-6E8A-4147-A177-3AD203B41FA5}">
                      <a16:colId xmlns:a16="http://schemas.microsoft.com/office/drawing/2014/main" val="20006"/>
                    </a:ext>
                  </a:extLst>
                </a:gridCol>
                <a:gridCol w="238125">
                  <a:extLst>
                    <a:ext uri="{9D8B030D-6E8A-4147-A177-3AD203B41FA5}">
                      <a16:colId xmlns:a16="http://schemas.microsoft.com/office/drawing/2014/main" val="20007"/>
                    </a:ext>
                  </a:extLst>
                </a:gridCol>
              </a:tblGrid>
              <a:tr h="318770">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04795294"/>
              </p:ext>
            </p:extLst>
          </p:nvPr>
        </p:nvGraphicFramePr>
        <p:xfrm>
          <a:off x="4333417" y="4406642"/>
          <a:ext cx="1905000" cy="2194560"/>
        </p:xfrm>
        <a:graphic>
          <a:graphicData uri="http://schemas.openxmlformats.org/drawingml/2006/table">
            <a:tbl>
              <a:tblPr firstRow="1" bandRow="1">
                <a:tableStyleId>{5C22544A-7EE6-4342-B048-85BDC9FD1C3A}</a:tableStyleId>
              </a:tblPr>
              <a:tblGrid>
                <a:gridCol w="238125">
                  <a:extLst>
                    <a:ext uri="{9D8B030D-6E8A-4147-A177-3AD203B41FA5}">
                      <a16:colId xmlns:a16="http://schemas.microsoft.com/office/drawing/2014/main" val="20000"/>
                    </a:ext>
                  </a:extLst>
                </a:gridCol>
                <a:gridCol w="238125">
                  <a:extLst>
                    <a:ext uri="{9D8B030D-6E8A-4147-A177-3AD203B41FA5}">
                      <a16:colId xmlns:a16="http://schemas.microsoft.com/office/drawing/2014/main" val="20001"/>
                    </a:ext>
                  </a:extLst>
                </a:gridCol>
                <a:gridCol w="238125">
                  <a:extLst>
                    <a:ext uri="{9D8B030D-6E8A-4147-A177-3AD203B41FA5}">
                      <a16:colId xmlns:a16="http://schemas.microsoft.com/office/drawing/2014/main" val="20002"/>
                    </a:ext>
                  </a:extLst>
                </a:gridCol>
                <a:gridCol w="238125">
                  <a:extLst>
                    <a:ext uri="{9D8B030D-6E8A-4147-A177-3AD203B41FA5}">
                      <a16:colId xmlns:a16="http://schemas.microsoft.com/office/drawing/2014/main" val="20003"/>
                    </a:ext>
                  </a:extLst>
                </a:gridCol>
                <a:gridCol w="238125">
                  <a:extLst>
                    <a:ext uri="{9D8B030D-6E8A-4147-A177-3AD203B41FA5}">
                      <a16:colId xmlns:a16="http://schemas.microsoft.com/office/drawing/2014/main" val="20004"/>
                    </a:ext>
                  </a:extLst>
                </a:gridCol>
                <a:gridCol w="238125">
                  <a:extLst>
                    <a:ext uri="{9D8B030D-6E8A-4147-A177-3AD203B41FA5}">
                      <a16:colId xmlns:a16="http://schemas.microsoft.com/office/drawing/2014/main" val="20005"/>
                    </a:ext>
                  </a:extLst>
                </a:gridCol>
                <a:gridCol w="238125">
                  <a:extLst>
                    <a:ext uri="{9D8B030D-6E8A-4147-A177-3AD203B41FA5}">
                      <a16:colId xmlns:a16="http://schemas.microsoft.com/office/drawing/2014/main" val="20006"/>
                    </a:ext>
                  </a:extLst>
                </a:gridCol>
                <a:gridCol w="238125">
                  <a:extLst>
                    <a:ext uri="{9D8B030D-6E8A-4147-A177-3AD203B41FA5}">
                      <a16:colId xmlns:a16="http://schemas.microsoft.com/office/drawing/2014/main" val="20007"/>
                    </a:ext>
                  </a:extLst>
                </a:gridCol>
              </a:tblGrid>
              <a:tr h="331418">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418">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85519190"/>
              </p:ext>
            </p:extLst>
          </p:nvPr>
        </p:nvGraphicFramePr>
        <p:xfrm>
          <a:off x="7316376" y="4699476"/>
          <a:ext cx="1745272" cy="2194560"/>
        </p:xfrm>
        <a:graphic>
          <a:graphicData uri="http://schemas.openxmlformats.org/drawingml/2006/table">
            <a:tbl>
              <a:tblPr firstRow="1" bandRow="1">
                <a:tableStyleId>{5C22544A-7EE6-4342-B048-85BDC9FD1C3A}</a:tableStyleId>
              </a:tblPr>
              <a:tblGrid>
                <a:gridCol w="213776">
                  <a:extLst>
                    <a:ext uri="{9D8B030D-6E8A-4147-A177-3AD203B41FA5}">
                      <a16:colId xmlns:a16="http://schemas.microsoft.com/office/drawing/2014/main" val="20000"/>
                    </a:ext>
                  </a:extLst>
                </a:gridCol>
                <a:gridCol w="222542">
                  <a:extLst>
                    <a:ext uri="{9D8B030D-6E8A-4147-A177-3AD203B41FA5}">
                      <a16:colId xmlns:a16="http://schemas.microsoft.com/office/drawing/2014/main" val="20001"/>
                    </a:ext>
                  </a:extLst>
                </a:gridCol>
                <a:gridCol w="218159">
                  <a:extLst>
                    <a:ext uri="{9D8B030D-6E8A-4147-A177-3AD203B41FA5}">
                      <a16:colId xmlns:a16="http://schemas.microsoft.com/office/drawing/2014/main" val="20002"/>
                    </a:ext>
                  </a:extLst>
                </a:gridCol>
                <a:gridCol w="218159">
                  <a:extLst>
                    <a:ext uri="{9D8B030D-6E8A-4147-A177-3AD203B41FA5}">
                      <a16:colId xmlns:a16="http://schemas.microsoft.com/office/drawing/2014/main" val="20003"/>
                    </a:ext>
                  </a:extLst>
                </a:gridCol>
                <a:gridCol w="218159">
                  <a:extLst>
                    <a:ext uri="{9D8B030D-6E8A-4147-A177-3AD203B41FA5}">
                      <a16:colId xmlns:a16="http://schemas.microsoft.com/office/drawing/2014/main" val="20004"/>
                    </a:ext>
                  </a:extLst>
                </a:gridCol>
                <a:gridCol w="218159">
                  <a:extLst>
                    <a:ext uri="{9D8B030D-6E8A-4147-A177-3AD203B41FA5}">
                      <a16:colId xmlns:a16="http://schemas.microsoft.com/office/drawing/2014/main" val="20005"/>
                    </a:ext>
                  </a:extLst>
                </a:gridCol>
                <a:gridCol w="218159">
                  <a:extLst>
                    <a:ext uri="{9D8B030D-6E8A-4147-A177-3AD203B41FA5}">
                      <a16:colId xmlns:a16="http://schemas.microsoft.com/office/drawing/2014/main" val="20006"/>
                    </a:ext>
                  </a:extLst>
                </a:gridCol>
                <a:gridCol w="218159">
                  <a:extLst>
                    <a:ext uri="{9D8B030D-6E8A-4147-A177-3AD203B41FA5}">
                      <a16:colId xmlns:a16="http://schemas.microsoft.com/office/drawing/2014/main" val="20007"/>
                    </a:ext>
                  </a:extLst>
                </a:gridCol>
              </a:tblGrid>
              <a:tr h="357505">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7" name="Straight Connector 6"/>
          <p:cNvCxnSpPr/>
          <p:nvPr/>
        </p:nvCxnSpPr>
        <p:spPr bwMode="auto">
          <a:xfrm>
            <a:off x="1434152" y="4222270"/>
            <a:ext cx="2971800" cy="38100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662752" y="4424200"/>
            <a:ext cx="2743200" cy="17907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1662752" y="4603270"/>
            <a:ext cx="2743200" cy="10287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1434152" y="4603270"/>
            <a:ext cx="2971800" cy="21336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4405952" y="4545439"/>
            <a:ext cx="2971800" cy="32004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634552" y="4686409"/>
            <a:ext cx="2743200" cy="17907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4634552" y="4865479"/>
            <a:ext cx="2743200" cy="10287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4405952" y="4865479"/>
            <a:ext cx="2971800" cy="21336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1662752" y="6431081"/>
            <a:ext cx="1211870" cy="338554"/>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Input Image</a:t>
            </a:r>
          </a:p>
        </p:txBody>
      </p:sp>
      <p:sp>
        <p:nvSpPr>
          <p:cNvPr id="16" name="TextBox 15"/>
          <p:cNvSpPr txBox="1"/>
          <p:nvPr/>
        </p:nvSpPr>
        <p:spPr>
          <a:xfrm>
            <a:off x="4796574" y="6696744"/>
            <a:ext cx="1211870" cy="584775"/>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Layer 1 Feature Map</a:t>
            </a:r>
          </a:p>
        </p:txBody>
      </p:sp>
      <p:sp>
        <p:nvSpPr>
          <p:cNvPr id="17" name="TextBox 16"/>
          <p:cNvSpPr txBox="1"/>
          <p:nvPr/>
        </p:nvSpPr>
        <p:spPr>
          <a:xfrm>
            <a:off x="7762472" y="6984776"/>
            <a:ext cx="1211870" cy="584775"/>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Layer 2 Feature Map</a:t>
            </a:r>
          </a:p>
        </p:txBody>
      </p:sp>
      <p:graphicFrame>
        <p:nvGraphicFramePr>
          <p:cNvPr id="18" name="Table 17"/>
          <p:cNvGraphicFramePr>
            <a:graphicFrameLocks noGrp="1"/>
          </p:cNvGraphicFramePr>
          <p:nvPr>
            <p:extLst>
              <p:ext uri="{D42A27DB-BD31-4B8C-83A1-F6EECF244321}">
                <p14:modId xmlns:p14="http://schemas.microsoft.com/office/powerpoint/2010/main" val="2909462169"/>
              </p:ext>
            </p:extLst>
          </p:nvPr>
        </p:nvGraphicFramePr>
        <p:xfrm>
          <a:off x="3372748" y="5199449"/>
          <a:ext cx="783500" cy="618956"/>
        </p:xfrm>
        <a:graphic>
          <a:graphicData uri="http://schemas.openxmlformats.org/drawingml/2006/table">
            <a:tbl>
              <a:tblPr firstRow="1" bandRow="1">
                <a:tableStyleId>{5C22544A-7EE6-4342-B048-85BDC9FD1C3A}</a:tableStyleId>
              </a:tblPr>
              <a:tblGrid>
                <a:gridCol w="391750">
                  <a:extLst>
                    <a:ext uri="{9D8B030D-6E8A-4147-A177-3AD203B41FA5}">
                      <a16:colId xmlns:a16="http://schemas.microsoft.com/office/drawing/2014/main" val="20000"/>
                    </a:ext>
                  </a:extLst>
                </a:gridCol>
                <a:gridCol w="391750">
                  <a:extLst>
                    <a:ext uri="{9D8B030D-6E8A-4147-A177-3AD203B41FA5}">
                      <a16:colId xmlns:a16="http://schemas.microsoft.com/office/drawing/2014/main" val="20001"/>
                    </a:ext>
                  </a:extLst>
                </a:gridCol>
              </a:tblGrid>
              <a:tr h="309478">
                <a:tc>
                  <a:txBody>
                    <a:bodyPr/>
                    <a:lstStyle/>
                    <a:p>
                      <a:pPr algn="ctr"/>
                      <a:r>
                        <a:rPr lang="en-US" sz="1200" b="0" dirty="0">
                          <a:solidFill>
                            <a:srgbClr val="C00000"/>
                          </a:solidFill>
                        </a:rPr>
                        <a:t>w1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200" b="0" dirty="0">
                          <a:solidFill>
                            <a:srgbClr val="C00000"/>
                          </a:solidFill>
                        </a:rPr>
                        <a:t>w2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10000"/>
                  </a:ext>
                </a:extLst>
              </a:tr>
              <a:tr h="309478">
                <a:tc>
                  <a:txBody>
                    <a:bodyPr/>
                    <a:lstStyle/>
                    <a:p>
                      <a:pPr algn="ctr"/>
                      <a:r>
                        <a:rPr lang="en-US" sz="1200" dirty="0">
                          <a:solidFill>
                            <a:srgbClr val="C00000"/>
                          </a:solidFill>
                        </a:rPr>
                        <a:t>w3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200" dirty="0">
                          <a:solidFill>
                            <a:srgbClr val="C00000"/>
                          </a:solidFill>
                        </a:rPr>
                        <a:t>w4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674642979"/>
              </p:ext>
            </p:extLst>
          </p:nvPr>
        </p:nvGraphicFramePr>
        <p:xfrm>
          <a:off x="6381899" y="5511387"/>
          <a:ext cx="783500" cy="618956"/>
        </p:xfrm>
        <a:graphic>
          <a:graphicData uri="http://schemas.openxmlformats.org/drawingml/2006/table">
            <a:tbl>
              <a:tblPr firstRow="1" bandRow="1">
                <a:tableStyleId>{5C22544A-7EE6-4342-B048-85BDC9FD1C3A}</a:tableStyleId>
              </a:tblPr>
              <a:tblGrid>
                <a:gridCol w="391750">
                  <a:extLst>
                    <a:ext uri="{9D8B030D-6E8A-4147-A177-3AD203B41FA5}">
                      <a16:colId xmlns:a16="http://schemas.microsoft.com/office/drawing/2014/main" val="20000"/>
                    </a:ext>
                  </a:extLst>
                </a:gridCol>
                <a:gridCol w="391750">
                  <a:extLst>
                    <a:ext uri="{9D8B030D-6E8A-4147-A177-3AD203B41FA5}">
                      <a16:colId xmlns:a16="http://schemas.microsoft.com/office/drawing/2014/main" val="20001"/>
                    </a:ext>
                  </a:extLst>
                </a:gridCol>
              </a:tblGrid>
              <a:tr h="309478">
                <a:tc>
                  <a:txBody>
                    <a:bodyPr/>
                    <a:lstStyle/>
                    <a:p>
                      <a:pPr algn="ctr"/>
                      <a:r>
                        <a:rPr lang="en-US" sz="1200" b="0" dirty="0">
                          <a:solidFill>
                            <a:srgbClr val="C00000"/>
                          </a:solidFill>
                        </a:rPr>
                        <a:t>w5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n-US" sz="1200" b="0" dirty="0">
                          <a:solidFill>
                            <a:srgbClr val="C00000"/>
                          </a:solidFill>
                        </a:rPr>
                        <a:t>w6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0"/>
                  </a:ext>
                </a:extLst>
              </a:tr>
              <a:tr h="309478">
                <a:tc>
                  <a:txBody>
                    <a:bodyPr/>
                    <a:lstStyle/>
                    <a:p>
                      <a:pPr algn="ctr"/>
                      <a:r>
                        <a:rPr lang="en-US" sz="1200" dirty="0">
                          <a:solidFill>
                            <a:srgbClr val="C00000"/>
                          </a:solidFill>
                        </a:rPr>
                        <a:t>w7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n-US" sz="1200" dirty="0">
                          <a:solidFill>
                            <a:srgbClr val="C00000"/>
                          </a:solidFill>
                        </a:rPr>
                        <a:t>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1"/>
                  </a:ext>
                </a:extLst>
              </a:tr>
            </a:tbl>
          </a:graphicData>
        </a:graphic>
      </p:graphicFrame>
      <p:sp>
        <p:nvSpPr>
          <p:cNvPr id="20" name="TextBox 19"/>
          <p:cNvSpPr txBox="1"/>
          <p:nvPr/>
        </p:nvSpPr>
        <p:spPr>
          <a:xfrm>
            <a:off x="3376627" y="5977662"/>
            <a:ext cx="775741" cy="338554"/>
          </a:xfrm>
          <a:prstGeom prst="rect">
            <a:avLst/>
          </a:prstGeom>
          <a:solidFill>
            <a:srgbClr val="F7615A"/>
          </a:solidFill>
        </p:spPr>
        <p:txBody>
          <a:bodyPr wrap="square" rtlCol="0">
            <a:spAutoFit/>
          </a:bodyPr>
          <a:lstStyle/>
          <a:p>
            <a:pPr algn="ctr"/>
            <a:r>
              <a:rPr lang="en-US" sz="1600" dirty="0">
                <a:solidFill>
                  <a:schemeClr val="bg1"/>
                </a:solidFill>
                <a:latin typeface="Garamond" charset="0"/>
                <a:ea typeface="Garamond" charset="0"/>
                <a:cs typeface="Garamond" charset="0"/>
              </a:rPr>
              <a:t>Filter 1</a:t>
            </a:r>
          </a:p>
        </p:txBody>
      </p:sp>
      <p:sp>
        <p:nvSpPr>
          <p:cNvPr id="21" name="TextBox 20"/>
          <p:cNvSpPr txBox="1"/>
          <p:nvPr/>
        </p:nvSpPr>
        <p:spPr>
          <a:xfrm>
            <a:off x="6369671" y="6262648"/>
            <a:ext cx="775741" cy="338554"/>
          </a:xfrm>
          <a:prstGeom prst="rect">
            <a:avLst/>
          </a:prstGeom>
          <a:solidFill>
            <a:srgbClr val="F7615A"/>
          </a:solidFill>
        </p:spPr>
        <p:txBody>
          <a:bodyPr wrap="square" rtlCol="0">
            <a:spAutoFit/>
          </a:bodyPr>
          <a:lstStyle/>
          <a:p>
            <a:pPr algn="ctr"/>
            <a:r>
              <a:rPr lang="en-US" sz="1600" dirty="0">
                <a:solidFill>
                  <a:schemeClr val="bg1"/>
                </a:solidFill>
                <a:latin typeface="Garamond" charset="0"/>
                <a:ea typeface="Garamond" charset="0"/>
                <a:cs typeface="Garamond" charset="0"/>
              </a:rPr>
              <a:t>Filter 2</a:t>
            </a:r>
          </a:p>
        </p:txBody>
      </p:sp>
      <p:sp>
        <p:nvSpPr>
          <p:cNvPr id="22" name="Rectangle 21"/>
          <p:cNvSpPr/>
          <p:nvPr/>
        </p:nvSpPr>
        <p:spPr bwMode="auto">
          <a:xfrm>
            <a:off x="1281752" y="4030216"/>
            <a:ext cx="838200" cy="1219200"/>
          </a:xfrm>
          <a:prstGeom prst="rect">
            <a:avLst/>
          </a:prstGeom>
          <a:no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3" name="TextBox 22">
            <a:extLst>
              <a:ext uri="{FF2B5EF4-FFF2-40B4-BE49-F238E27FC236}">
                <a16:creationId xmlns:a16="http://schemas.microsoft.com/office/drawing/2014/main" id="{63D29ED5-D3C0-4702-BBE5-20955C16AC7B}"/>
              </a:ext>
            </a:extLst>
          </p:cNvPr>
          <p:cNvSpPr txBox="1"/>
          <p:nvPr/>
        </p:nvSpPr>
        <p:spPr>
          <a:xfrm>
            <a:off x="1500808" y="7528411"/>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spTree>
    <p:extLst>
      <p:ext uri="{BB962C8B-B14F-4D97-AF65-F5344CB8AC3E}">
        <p14:creationId xmlns:p14="http://schemas.microsoft.com/office/powerpoint/2010/main" val="404648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Nearest Neighbor Classifier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image classification, the distance between all pixels is calculated (e.g., using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rPr>
                          <m:t>1</m:t>
                        </m:r>
                      </m:sub>
                    </m:sSub>
                  </m:oMath>
                </a14:m>
                <a:r>
                  <a:rPr lang="en-US" dirty="0"/>
                  <a:t> norm,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rPr>
                          <m:t>2</m:t>
                        </m:r>
                      </m:sub>
                    </m:sSub>
                  </m:oMath>
                </a14:m>
                <a:r>
                  <a:rPr lang="en-US" dirty="0"/>
                  <a:t> norm)</a:t>
                </a:r>
              </a:p>
              <a:p>
                <a:pPr lvl="1"/>
                <a:r>
                  <a:rPr lang="en-US" dirty="0"/>
                  <a:t>Accuracy on CIFAR10: 38.6%</a:t>
                </a:r>
              </a:p>
              <a:p>
                <a:r>
                  <a:rPr lang="en-US" dirty="0"/>
                  <a:t>Disadvantages:</a:t>
                </a:r>
              </a:p>
              <a:p>
                <a:pPr lvl="1"/>
                <a:r>
                  <a:rPr lang="en-US" dirty="0"/>
                  <a:t>The classifier must remember all training data and store it for future comparisons with the test data</a:t>
                </a:r>
              </a:p>
              <a:p>
                <a:pPr lvl="1"/>
                <a:r>
                  <a:rPr lang="en-US" dirty="0"/>
                  <a:t>Classifying a test image is expensive since it requires a comparison to all training images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26" t="-908"/>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43686" y="5326360"/>
            <a:ext cx="6538126" cy="2054147"/>
          </a:xfrm>
          <a:prstGeom prst="rect">
            <a:avLst/>
          </a:prstGeom>
        </p:spPr>
      </p:pic>
      <p:pic>
        <p:nvPicPr>
          <p:cNvPr id="8" name="Picture 7"/>
          <p:cNvPicPr>
            <a:picLocks noChangeAspect="1"/>
          </p:cNvPicPr>
          <p:nvPr/>
        </p:nvPicPr>
        <p:blipFill>
          <a:blip r:embed="rId5"/>
          <a:stretch>
            <a:fillRect/>
          </a:stretch>
        </p:blipFill>
        <p:spPr>
          <a:xfrm>
            <a:off x="7333465" y="6375625"/>
            <a:ext cx="2592279" cy="384426"/>
          </a:xfrm>
          <a:prstGeom prst="rect">
            <a:avLst/>
          </a:prstGeom>
        </p:spPr>
      </p:pic>
      <p:sp>
        <p:nvSpPr>
          <p:cNvPr id="9" name="TextBox 8"/>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6"/>
              </a:rPr>
              <a:t>https://cs231n.github.io/classification/</a:t>
            </a:r>
            <a:endParaRPr lang="en-US" sz="1000" dirty="0"/>
          </a:p>
        </p:txBody>
      </p:sp>
      <mc:AlternateContent xmlns:mc="http://schemas.openxmlformats.org/markup-compatibility/2006" xmlns:a14="http://schemas.microsoft.com/office/drawing/2010/main">
        <mc:Choice Requires="a14">
          <p:sp>
            <p:nvSpPr>
              <p:cNvPr id="10" name="TextBox 9"/>
              <p:cNvSpPr txBox="1"/>
              <p:nvPr/>
            </p:nvSpPr>
            <p:spPr>
              <a:xfrm>
                <a:off x="7471823" y="5661585"/>
                <a:ext cx="2422102" cy="646331"/>
              </a:xfrm>
              <a:prstGeom prst="rect">
                <a:avLst/>
              </a:prstGeom>
              <a:noFill/>
            </p:spPr>
            <p:txBody>
              <a:bodyPr wrap="square" rtlCol="0">
                <a:spAutoFit/>
              </a:bodyPr>
              <a:lstStyle/>
              <a:p>
                <a:pPr algn="ct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ℓ</m:t>
                        </m:r>
                      </m:e>
                      <m:sub>
                        <m:r>
                          <a:rPr lang="en-US" sz="1800" i="1">
                            <a:latin typeface="Cambria Math" panose="02040503050406030204" pitchFamily="18" charset="0"/>
                          </a:rPr>
                          <m:t>1</m:t>
                        </m:r>
                      </m:sub>
                    </m:sSub>
                  </m:oMath>
                </a14:m>
                <a:r>
                  <a:rPr lang="en-US" sz="1800" dirty="0"/>
                  <a:t> norm</a:t>
                </a:r>
              </a:p>
              <a:p>
                <a:pPr algn="ctr"/>
                <a:r>
                  <a:rPr lang="en-US" sz="1800" dirty="0"/>
                  <a:t>(Manhattan distance)</a:t>
                </a:r>
              </a:p>
            </p:txBody>
          </p:sp>
        </mc:Choice>
        <mc:Fallback xmlns="">
          <p:sp>
            <p:nvSpPr>
              <p:cNvPr id="10" name="TextBox 9"/>
              <p:cNvSpPr txBox="1">
                <a:spLocks noRot="1" noChangeAspect="1" noMove="1" noResize="1" noEditPoints="1" noAdjustHandles="1" noChangeArrowheads="1" noChangeShapeType="1" noTextEdit="1"/>
              </p:cNvSpPr>
              <p:nvPr/>
            </p:nvSpPr>
            <p:spPr>
              <a:xfrm>
                <a:off x="7471823" y="5661585"/>
                <a:ext cx="2422102" cy="646331"/>
              </a:xfrm>
              <a:prstGeom prst="rect">
                <a:avLst/>
              </a:prstGeom>
              <a:blipFill>
                <a:blip r:embed="rId7"/>
                <a:stretch>
                  <a:fillRect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30129419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b="1" i="1" dirty="0">
                <a:solidFill>
                  <a:srgbClr val="0070C0"/>
                </a:solidFill>
              </a:rPr>
              <a:t>Max pooling</a:t>
            </a:r>
            <a:r>
              <a:rPr lang="en-US" dirty="0"/>
              <a:t>: reports the maximum output within a rectangular neighborhood</a:t>
            </a:r>
          </a:p>
          <a:p>
            <a:r>
              <a:rPr lang="en-US" b="1" i="1" dirty="0">
                <a:solidFill>
                  <a:srgbClr val="0070C0"/>
                </a:solidFill>
              </a:rPr>
              <a:t>Average pooling</a:t>
            </a:r>
            <a:r>
              <a:rPr lang="en-US" dirty="0"/>
              <a:t>: reports the average output of a rectangular neighborhood</a:t>
            </a:r>
          </a:p>
          <a:p>
            <a:r>
              <a:rPr lang="en-US" dirty="0"/>
              <a:t>Pooling layers reduce the spatial size of the feature maps</a:t>
            </a:r>
          </a:p>
          <a:p>
            <a:pPr lvl="1"/>
            <a:r>
              <a:rPr lang="en-US" dirty="0"/>
              <a:t>Reduce the number of parameters, prevent overfitting</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57879692"/>
              </p:ext>
            </p:extLst>
          </p:nvPr>
        </p:nvGraphicFramePr>
        <p:xfrm>
          <a:off x="1228828" y="5251430"/>
          <a:ext cx="2438400" cy="1524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381000">
                <a:tc>
                  <a:txBody>
                    <a:bodyPr/>
                    <a:lstStyle/>
                    <a:p>
                      <a:pPr algn="ctr"/>
                      <a:r>
                        <a:rPr lang="en-US" b="0"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b="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b="0" dirty="0">
                          <a:solidFill>
                            <a:srgbClr val="C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tc>
                  <a:txBody>
                    <a:bodyPr/>
                    <a:lstStyle/>
                    <a:p>
                      <a:pPr algn="ctr"/>
                      <a:r>
                        <a:rPr lang="en-US" b="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extLst>
                  <a:ext uri="{0D108BD9-81ED-4DB2-BD59-A6C34878D82A}">
                    <a16:rowId xmlns:a16="http://schemas.microsoft.com/office/drawing/2014/main" val="10000"/>
                  </a:ext>
                </a:extLst>
              </a:tr>
              <a:tr h="381000">
                <a:tc>
                  <a:txBody>
                    <a:bodyPr/>
                    <a:lstStyle/>
                    <a:p>
                      <a:pPr algn="ctr"/>
                      <a:r>
                        <a:rPr lang="en-US"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extLst>
                  <a:ext uri="{0D108BD9-81ED-4DB2-BD59-A6C34878D82A}">
                    <a16:rowId xmlns:a16="http://schemas.microsoft.com/office/drawing/2014/main" val="10001"/>
                  </a:ext>
                </a:extLst>
              </a:tr>
              <a:tr h="381000">
                <a:tc>
                  <a:txBody>
                    <a:bodyPr/>
                    <a:lstStyle/>
                    <a:p>
                      <a:pPr algn="ctr"/>
                      <a:r>
                        <a:rPr lang="en-US" dirty="0" err="1">
                          <a:solidFill>
                            <a:srgbClr val="C00000"/>
                          </a:solidFill>
                        </a:rPr>
                        <a:t>3</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tc>
                  <a:txBody>
                    <a:bodyPr/>
                    <a:lstStyle/>
                    <a:p>
                      <a:pPr algn="ctr"/>
                      <a:r>
                        <a:rPr lang="en-US"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extLst>
                  <a:ext uri="{0D108BD9-81ED-4DB2-BD59-A6C34878D82A}">
                    <a16:rowId xmlns:a16="http://schemas.microsoft.com/office/drawing/2014/main" val="10002"/>
                  </a:ext>
                </a:extLst>
              </a:tr>
              <a:tr h="381000">
                <a:tc>
                  <a:txBody>
                    <a:bodyPr/>
                    <a:lstStyle/>
                    <a:p>
                      <a:pPr algn="ctr"/>
                      <a:r>
                        <a:rPr lang="en-US" dirty="0">
                          <a:solidFill>
                            <a:srgbClr val="C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tc>
                  <a:txBody>
                    <a:bodyPr/>
                    <a:lstStyle/>
                    <a:p>
                      <a:pPr algn="ctr"/>
                      <a:r>
                        <a:rPr lang="en-US"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4309120" y="4851320"/>
            <a:ext cx="4943372" cy="400110"/>
          </a:xfrm>
          <a:prstGeom prst="rect">
            <a:avLst/>
          </a:prstGeom>
          <a:noFill/>
        </p:spPr>
        <p:txBody>
          <a:bodyPr wrap="square" rtlCol="0">
            <a:spAutoFit/>
          </a:bodyPr>
          <a:lstStyle/>
          <a:p>
            <a:r>
              <a:rPr lang="en-US" sz="2000" dirty="0" err="1"/>
              <a:t>MaxPool</a:t>
            </a:r>
            <a:r>
              <a:rPr lang="en-US" sz="2000" dirty="0"/>
              <a:t> with a 2×2 filter with stride of 2</a:t>
            </a:r>
          </a:p>
        </p:txBody>
      </p:sp>
      <p:sp>
        <p:nvSpPr>
          <p:cNvPr id="6" name="TextBox 5"/>
          <p:cNvSpPr txBox="1"/>
          <p:nvPr/>
        </p:nvSpPr>
        <p:spPr>
          <a:xfrm>
            <a:off x="1762228" y="7004030"/>
            <a:ext cx="1211870" cy="338554"/>
          </a:xfrm>
          <a:prstGeom prst="rect">
            <a:avLst/>
          </a:prstGeom>
          <a:solidFill>
            <a:srgbClr val="F7615A"/>
          </a:solidFill>
        </p:spPr>
        <p:txBody>
          <a:bodyPr wrap="square" rtlCol="0">
            <a:spAutoFit/>
          </a:bodyPr>
          <a:lstStyle/>
          <a:p>
            <a:r>
              <a:rPr lang="en-US" sz="1600" dirty="0">
                <a:solidFill>
                  <a:schemeClr val="bg1"/>
                </a:solidFill>
                <a:ea typeface="Garamond" charset="0"/>
                <a:cs typeface="Garamond" charset="0"/>
              </a:rPr>
              <a:t>Input Matrix</a:t>
            </a:r>
          </a:p>
        </p:txBody>
      </p:sp>
      <p:sp>
        <p:nvSpPr>
          <p:cNvPr id="7" name="TextBox 6"/>
          <p:cNvSpPr txBox="1"/>
          <p:nvPr/>
        </p:nvSpPr>
        <p:spPr>
          <a:xfrm>
            <a:off x="5900625" y="6615236"/>
            <a:ext cx="1389611" cy="338554"/>
          </a:xfrm>
          <a:prstGeom prst="rect">
            <a:avLst/>
          </a:prstGeom>
          <a:solidFill>
            <a:srgbClr val="F7615A"/>
          </a:solidFill>
        </p:spPr>
        <p:txBody>
          <a:bodyPr wrap="square" rtlCol="0">
            <a:spAutoFit/>
          </a:bodyPr>
          <a:lstStyle/>
          <a:p>
            <a:r>
              <a:rPr lang="en-US" sz="1600" dirty="0">
                <a:solidFill>
                  <a:schemeClr val="bg1"/>
                </a:solidFill>
                <a:ea typeface="Garamond" charset="0"/>
                <a:cs typeface="Garamond" charset="0"/>
              </a:rPr>
              <a:t>Output Matrix</a:t>
            </a:r>
          </a:p>
        </p:txBody>
      </p:sp>
      <p:graphicFrame>
        <p:nvGraphicFramePr>
          <p:cNvPr id="8" name="Table 7"/>
          <p:cNvGraphicFramePr>
            <a:graphicFrameLocks noGrp="1"/>
          </p:cNvGraphicFramePr>
          <p:nvPr>
            <p:extLst>
              <p:ext uri="{D42A27DB-BD31-4B8C-83A1-F6EECF244321}">
                <p14:modId xmlns:p14="http://schemas.microsoft.com/office/powerpoint/2010/main" val="289934314"/>
              </p:ext>
            </p:extLst>
          </p:nvPr>
        </p:nvGraphicFramePr>
        <p:xfrm>
          <a:off x="5893296" y="5505372"/>
          <a:ext cx="1219200" cy="762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381000">
                <a:tc>
                  <a:txBody>
                    <a:bodyPr/>
                    <a:lstStyle/>
                    <a:p>
                      <a:pPr algn="ctr"/>
                      <a:r>
                        <a:rPr lang="en-US" b="0"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b="0" dirty="0">
                          <a:solidFill>
                            <a:srgbClr val="C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3000"/>
                      </a:schemeClr>
                    </a:solidFill>
                  </a:tcPr>
                </a:tc>
                <a:extLst>
                  <a:ext uri="{0D108BD9-81ED-4DB2-BD59-A6C34878D82A}">
                    <a16:rowId xmlns:a16="http://schemas.microsoft.com/office/drawing/2014/main" val="10000"/>
                  </a:ext>
                </a:extLst>
              </a:tr>
              <a:tr h="381000">
                <a:tc>
                  <a:txBody>
                    <a:bodyPr/>
                    <a:lstStyle/>
                    <a:p>
                      <a:pPr algn="ctr"/>
                      <a:r>
                        <a:rPr lang="en-US"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3000"/>
                      </a:srgbClr>
                    </a:solidFill>
                  </a:tcPr>
                </a:tc>
                <a:tc>
                  <a:txBody>
                    <a:bodyPr/>
                    <a:lstStyle/>
                    <a:p>
                      <a:pPr algn="ctr"/>
                      <a:r>
                        <a:rPr lang="en-US"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000"/>
                      </a:srgbClr>
                    </a:solid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E70B2D22-7D7B-48FA-A638-2FBBB0DFDD80}"/>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spTree>
    <p:extLst>
      <p:ext uri="{BB962C8B-B14F-4D97-AF65-F5344CB8AC3E}">
        <p14:creationId xmlns:p14="http://schemas.microsoft.com/office/powerpoint/2010/main" val="21618696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dirty="0"/>
              <a:t>Feature extraction architecture</a:t>
            </a:r>
          </a:p>
          <a:p>
            <a:pPr lvl="1"/>
            <a:r>
              <a:rPr lang="en-US" dirty="0"/>
              <a:t>After 2 convolutional layers, a max-pooling layer reduces the size of the feature maps (typically by 2)</a:t>
            </a:r>
          </a:p>
          <a:p>
            <a:pPr lvl="1"/>
            <a:r>
              <a:rPr lang="en-US" dirty="0"/>
              <a:t>A fully convolutional and a </a:t>
            </a:r>
            <a:r>
              <a:rPr lang="en-US" dirty="0" err="1"/>
              <a:t>softmax</a:t>
            </a:r>
            <a:r>
              <a:rPr lang="en-US" dirty="0"/>
              <a:t> layers are added last to perform classification</a:t>
            </a:r>
          </a:p>
        </p:txBody>
      </p:sp>
      <p:sp>
        <p:nvSpPr>
          <p:cNvPr id="4" name="Flowchart: Process 3"/>
          <p:cNvSpPr/>
          <p:nvPr/>
        </p:nvSpPr>
        <p:spPr bwMode="auto">
          <a:xfrm>
            <a:off x="3488115" y="4378932"/>
            <a:ext cx="155530" cy="19050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5" name="Flowchart: Process 4"/>
          <p:cNvSpPr/>
          <p:nvPr/>
        </p:nvSpPr>
        <p:spPr bwMode="auto">
          <a:xfrm>
            <a:off x="4145307" y="4653066"/>
            <a:ext cx="182793" cy="13716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6" name="Flowchart: Process 5"/>
          <p:cNvSpPr/>
          <p:nvPr/>
        </p:nvSpPr>
        <p:spPr bwMode="auto">
          <a:xfrm>
            <a:off x="5180317" y="4881666"/>
            <a:ext cx="204107" cy="9144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7" name="Flowchart: Process 6"/>
          <p:cNvSpPr/>
          <p:nvPr/>
        </p:nvSpPr>
        <p:spPr bwMode="auto">
          <a:xfrm>
            <a:off x="6233900" y="5034066"/>
            <a:ext cx="232545" cy="6096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8" name="Flowchart: Process 7"/>
          <p:cNvSpPr/>
          <p:nvPr/>
        </p:nvSpPr>
        <p:spPr bwMode="auto">
          <a:xfrm>
            <a:off x="7399749" y="5185827"/>
            <a:ext cx="145746" cy="312204"/>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grpSp>
        <p:nvGrpSpPr>
          <p:cNvPr id="9" name="Group 8"/>
          <p:cNvGrpSpPr/>
          <p:nvPr/>
        </p:nvGrpSpPr>
        <p:grpSpPr>
          <a:xfrm>
            <a:off x="3036782" y="3891066"/>
            <a:ext cx="478358" cy="2743200"/>
            <a:chOff x="1785463" y="2133600"/>
            <a:chExt cx="663815" cy="2743200"/>
          </a:xfrm>
        </p:grpSpPr>
        <p:grpSp>
          <p:nvGrpSpPr>
            <p:cNvPr id="10" name="Group 9"/>
            <p:cNvGrpSpPr/>
            <p:nvPr/>
          </p:nvGrpSpPr>
          <p:grpSpPr>
            <a:xfrm>
              <a:off x="1942180" y="2133600"/>
              <a:ext cx="374456" cy="2743200"/>
              <a:chOff x="990601" y="2133600"/>
              <a:chExt cx="435971" cy="2667000"/>
            </a:xfrm>
          </p:grpSpPr>
          <p:sp>
            <p:nvSpPr>
              <p:cNvPr id="13" name="Flowchart: Process 12"/>
              <p:cNvSpPr/>
              <p:nvPr/>
            </p:nvSpPr>
            <p:spPr bwMode="auto">
              <a:xfrm>
                <a:off x="990601" y="2133600"/>
                <a:ext cx="163489" cy="2667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14" name="Flowchart: Process 13"/>
              <p:cNvSpPr/>
              <p:nvPr/>
            </p:nvSpPr>
            <p:spPr bwMode="auto">
              <a:xfrm>
                <a:off x="1263083" y="2133600"/>
                <a:ext cx="163489" cy="2667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grpSp>
        <p:sp>
          <p:nvSpPr>
            <p:cNvPr id="11" name="TextBox 10"/>
            <p:cNvSpPr txBox="1"/>
            <p:nvPr/>
          </p:nvSpPr>
          <p:spPr>
            <a:xfrm rot="16200000">
              <a:off x="1770413" y="3344601"/>
              <a:ext cx="457201"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64</a:t>
              </a:r>
            </a:p>
          </p:txBody>
        </p:sp>
        <p:sp>
          <p:nvSpPr>
            <p:cNvPr id="12" name="TextBox 11"/>
            <p:cNvSpPr txBox="1"/>
            <p:nvPr/>
          </p:nvSpPr>
          <p:spPr>
            <a:xfrm rot="16200000">
              <a:off x="2007127" y="3364588"/>
              <a:ext cx="457202"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64</a:t>
              </a:r>
            </a:p>
          </p:txBody>
        </p:sp>
      </p:grpSp>
      <p:grpSp>
        <p:nvGrpSpPr>
          <p:cNvPr id="15" name="Group 14"/>
          <p:cNvGrpSpPr/>
          <p:nvPr/>
        </p:nvGrpSpPr>
        <p:grpSpPr>
          <a:xfrm>
            <a:off x="3615667" y="4378932"/>
            <a:ext cx="538674" cy="1905000"/>
            <a:chOff x="2588780" y="2621466"/>
            <a:chExt cx="747515" cy="1905000"/>
          </a:xfrm>
        </p:grpSpPr>
        <p:sp>
          <p:nvSpPr>
            <p:cNvPr id="16" name="Flowchart: Process 15"/>
            <p:cNvSpPr/>
            <p:nvPr/>
          </p:nvSpPr>
          <p:spPr bwMode="auto">
            <a:xfrm>
              <a:off x="2724095" y="2621466"/>
              <a:ext cx="215829" cy="1905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17" name="Flowchart: Process 16"/>
            <p:cNvSpPr/>
            <p:nvPr/>
          </p:nvSpPr>
          <p:spPr bwMode="auto">
            <a:xfrm>
              <a:off x="3041491" y="2621466"/>
              <a:ext cx="215829" cy="1905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18" name="TextBox 17"/>
            <p:cNvSpPr txBox="1"/>
            <p:nvPr/>
          </p:nvSpPr>
          <p:spPr>
            <a:xfrm rot="16200000">
              <a:off x="2535629" y="3360416"/>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128</a:t>
              </a:r>
            </a:p>
          </p:txBody>
        </p:sp>
        <p:sp>
          <p:nvSpPr>
            <p:cNvPr id="19" name="TextBox 18"/>
            <p:cNvSpPr txBox="1"/>
            <p:nvPr/>
          </p:nvSpPr>
          <p:spPr>
            <a:xfrm rot="16200000">
              <a:off x="2856043" y="3379460"/>
              <a:ext cx="533404" cy="427100"/>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128</a:t>
              </a:r>
            </a:p>
          </p:txBody>
        </p:sp>
      </p:grpSp>
      <p:grpSp>
        <p:nvGrpSpPr>
          <p:cNvPr id="20" name="Group 19"/>
          <p:cNvGrpSpPr/>
          <p:nvPr/>
        </p:nvGrpSpPr>
        <p:grpSpPr>
          <a:xfrm>
            <a:off x="4352049" y="4653066"/>
            <a:ext cx="825208" cy="1371600"/>
            <a:chOff x="3610654" y="2895600"/>
            <a:chExt cx="1145137" cy="1371600"/>
          </a:xfrm>
        </p:grpSpPr>
        <p:sp>
          <p:nvSpPr>
            <p:cNvPr id="21" name="Flowchart: Process 20"/>
            <p:cNvSpPr/>
            <p:nvPr/>
          </p:nvSpPr>
          <p:spPr bwMode="auto">
            <a:xfrm>
              <a:off x="3696791"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2" name="Flowchart: Process 21"/>
            <p:cNvSpPr/>
            <p:nvPr/>
          </p:nvSpPr>
          <p:spPr bwMode="auto">
            <a:xfrm>
              <a:off x="4056393"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3" name="Flowchart: Process 22"/>
            <p:cNvSpPr/>
            <p:nvPr/>
          </p:nvSpPr>
          <p:spPr bwMode="auto">
            <a:xfrm>
              <a:off x="4415995"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4" name="TextBox 23"/>
            <p:cNvSpPr txBox="1"/>
            <p:nvPr/>
          </p:nvSpPr>
          <p:spPr>
            <a:xfrm rot="16200000">
              <a:off x="3557503" y="3367849"/>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256</a:t>
              </a:r>
            </a:p>
          </p:txBody>
        </p:sp>
        <p:sp>
          <p:nvSpPr>
            <p:cNvPr id="25" name="TextBox 24"/>
            <p:cNvSpPr txBox="1"/>
            <p:nvPr/>
          </p:nvSpPr>
          <p:spPr>
            <a:xfrm rot="16200000">
              <a:off x="3907632" y="3367848"/>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256</a:t>
              </a:r>
            </a:p>
          </p:txBody>
        </p:sp>
        <p:sp>
          <p:nvSpPr>
            <p:cNvPr id="26" name="TextBox 25"/>
            <p:cNvSpPr txBox="1"/>
            <p:nvPr/>
          </p:nvSpPr>
          <p:spPr>
            <a:xfrm rot="16200000">
              <a:off x="4275539" y="3379460"/>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256</a:t>
              </a:r>
            </a:p>
          </p:txBody>
        </p:sp>
      </p:grpSp>
      <p:grpSp>
        <p:nvGrpSpPr>
          <p:cNvPr id="27" name="Group 26"/>
          <p:cNvGrpSpPr/>
          <p:nvPr/>
        </p:nvGrpSpPr>
        <p:grpSpPr>
          <a:xfrm>
            <a:off x="5376805" y="4874232"/>
            <a:ext cx="834538" cy="921834"/>
            <a:chOff x="5032703" y="3116766"/>
            <a:chExt cx="1158085" cy="921834"/>
          </a:xfrm>
        </p:grpSpPr>
        <p:sp>
          <p:nvSpPr>
            <p:cNvPr id="28" name="Flowchart: Process 27"/>
            <p:cNvSpPr/>
            <p:nvPr/>
          </p:nvSpPr>
          <p:spPr bwMode="auto">
            <a:xfrm>
              <a:off x="5131582" y="3116766"/>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9" name="Flowchart: Process 28"/>
            <p:cNvSpPr/>
            <p:nvPr/>
          </p:nvSpPr>
          <p:spPr bwMode="auto">
            <a:xfrm>
              <a:off x="5491462" y="3124200"/>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0" name="Flowchart: Process 29"/>
            <p:cNvSpPr/>
            <p:nvPr/>
          </p:nvSpPr>
          <p:spPr bwMode="auto">
            <a:xfrm>
              <a:off x="5849676" y="3116766"/>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1" name="TextBox 30"/>
            <p:cNvSpPr txBox="1"/>
            <p:nvPr/>
          </p:nvSpPr>
          <p:spPr>
            <a:xfrm rot="16200000">
              <a:off x="4979552" y="3367850"/>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32" name="TextBox 31"/>
            <p:cNvSpPr txBox="1"/>
            <p:nvPr/>
          </p:nvSpPr>
          <p:spPr>
            <a:xfrm rot="16200000">
              <a:off x="5387278" y="3367850"/>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33" name="TextBox 32"/>
            <p:cNvSpPr txBox="1"/>
            <p:nvPr/>
          </p:nvSpPr>
          <p:spPr>
            <a:xfrm rot="16200000">
              <a:off x="5710536" y="3379461"/>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grpSp>
      <p:grpSp>
        <p:nvGrpSpPr>
          <p:cNvPr id="34" name="Group 33"/>
          <p:cNvGrpSpPr/>
          <p:nvPr/>
        </p:nvGrpSpPr>
        <p:grpSpPr>
          <a:xfrm>
            <a:off x="6488313" y="5034066"/>
            <a:ext cx="879980" cy="613317"/>
            <a:chOff x="6575140" y="3276600"/>
            <a:chExt cx="1221145" cy="613317"/>
          </a:xfrm>
        </p:grpSpPr>
        <p:sp>
          <p:nvSpPr>
            <p:cNvPr id="35" name="Flowchart: Process 34"/>
            <p:cNvSpPr/>
            <p:nvPr/>
          </p:nvSpPr>
          <p:spPr bwMode="auto">
            <a:xfrm>
              <a:off x="6611234" y="3276600"/>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6" name="Flowchart: Process 35"/>
            <p:cNvSpPr/>
            <p:nvPr/>
          </p:nvSpPr>
          <p:spPr bwMode="auto">
            <a:xfrm>
              <a:off x="7002273" y="3276600"/>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7" name="Flowchart: Process 36"/>
            <p:cNvSpPr/>
            <p:nvPr/>
          </p:nvSpPr>
          <p:spPr bwMode="auto">
            <a:xfrm>
              <a:off x="7400906" y="3280317"/>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8" name="TextBox 37"/>
            <p:cNvSpPr txBox="1"/>
            <p:nvPr/>
          </p:nvSpPr>
          <p:spPr>
            <a:xfrm rot="16200000">
              <a:off x="6521989" y="3372494"/>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39" name="TextBox 38"/>
            <p:cNvSpPr txBox="1"/>
            <p:nvPr/>
          </p:nvSpPr>
          <p:spPr>
            <a:xfrm rot="16200000">
              <a:off x="6912314" y="3379459"/>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40" name="TextBox 39"/>
            <p:cNvSpPr txBox="1"/>
            <p:nvPr/>
          </p:nvSpPr>
          <p:spPr>
            <a:xfrm rot="16200000">
              <a:off x="7316033" y="3367848"/>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grpSp>
      <p:pic>
        <p:nvPicPr>
          <p:cNvPr id="41" name="Picture 4" descr="Image result for airbnb photo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flipV="1">
            <a:off x="427757" y="4512148"/>
            <a:ext cx="2584942" cy="1391316"/>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5377998" y="6348052"/>
            <a:ext cx="430887" cy="1033163"/>
          </a:xfrm>
          <a:prstGeom prst="rect">
            <a:avLst/>
          </a:prstGeom>
          <a:pattFill prst="narHorz">
            <a:fgClr>
              <a:srgbClr val="F7615A"/>
            </a:fgClr>
            <a:bgClr>
              <a:schemeClr val="bg1"/>
            </a:bgClr>
          </a:pattFill>
        </p:spPr>
        <p:txBody>
          <a:bodyPr vert="vert270" wrap="square" rtlCol="0">
            <a:spAutoFit/>
          </a:bodyPr>
          <a:lstStyle/>
          <a:p>
            <a:pPr algn="ctr"/>
            <a:r>
              <a:rPr lang="en-US" sz="1600" dirty="0" err="1">
                <a:latin typeface="Garamond" panose="02020404030301010803" pitchFamily="18" charset="0"/>
              </a:rPr>
              <a:t>Conv</a:t>
            </a:r>
            <a:r>
              <a:rPr lang="en-US" sz="1600" dirty="0">
                <a:latin typeface="Garamond" panose="02020404030301010803" pitchFamily="18" charset="0"/>
              </a:rPr>
              <a:t> layer</a:t>
            </a:r>
          </a:p>
        </p:txBody>
      </p:sp>
      <p:sp>
        <p:nvSpPr>
          <p:cNvPr id="43" name="TextBox 42"/>
          <p:cNvSpPr txBox="1"/>
          <p:nvPr/>
        </p:nvSpPr>
        <p:spPr>
          <a:xfrm>
            <a:off x="5966465" y="6334472"/>
            <a:ext cx="430887" cy="1033163"/>
          </a:xfrm>
          <a:prstGeom prst="rect">
            <a:avLst/>
          </a:prstGeom>
          <a:solidFill>
            <a:srgbClr val="F7615A"/>
          </a:solidFill>
        </p:spPr>
        <p:txBody>
          <a:bodyPr vert="vert270" wrap="square" rtlCol="0">
            <a:spAutoFit/>
          </a:bodyPr>
          <a:lstStyle/>
          <a:p>
            <a:pPr algn="ctr"/>
            <a:r>
              <a:rPr lang="en-US" sz="1600" dirty="0">
                <a:solidFill>
                  <a:schemeClr val="bg1"/>
                </a:solidFill>
                <a:latin typeface="Garamond" panose="02020404030301010803" pitchFamily="18" charset="0"/>
              </a:rPr>
              <a:t>Max Pool</a:t>
            </a:r>
          </a:p>
        </p:txBody>
      </p:sp>
      <p:sp>
        <p:nvSpPr>
          <p:cNvPr id="44" name="TextBox 43"/>
          <p:cNvSpPr txBox="1"/>
          <p:nvPr/>
        </p:nvSpPr>
        <p:spPr>
          <a:xfrm>
            <a:off x="6502071" y="6730406"/>
            <a:ext cx="2058068" cy="338554"/>
          </a:xfrm>
          <a:prstGeom prst="rect">
            <a:avLst/>
          </a:prstGeom>
          <a:solidFill>
            <a:schemeClr val="accent1">
              <a:lumMod val="75000"/>
            </a:schemeClr>
          </a:solidFill>
        </p:spPr>
        <p:txBody>
          <a:bodyPr vert="horz" wrap="square" rtlCol="0">
            <a:spAutoFit/>
          </a:bodyPr>
          <a:lstStyle/>
          <a:p>
            <a:pPr algn="ctr"/>
            <a:r>
              <a:rPr lang="en-US" sz="1600" dirty="0">
                <a:solidFill>
                  <a:schemeClr val="bg1"/>
                </a:solidFill>
                <a:latin typeface="Garamond" panose="02020404030301010803" pitchFamily="18" charset="0"/>
              </a:rPr>
              <a:t>Fully Connected Layer</a:t>
            </a:r>
          </a:p>
        </p:txBody>
      </p:sp>
      <p:sp>
        <p:nvSpPr>
          <p:cNvPr id="45" name="TextBox 44"/>
          <p:cNvSpPr txBox="1"/>
          <p:nvPr/>
        </p:nvSpPr>
        <p:spPr>
          <a:xfrm>
            <a:off x="7652427" y="5207806"/>
            <a:ext cx="408308" cy="262570"/>
          </a:xfrm>
          <a:prstGeom prst="rect">
            <a:avLst/>
          </a:prstGeom>
          <a:solidFill>
            <a:schemeClr val="accent1">
              <a:lumMod val="75000"/>
            </a:schemeClr>
          </a:solidFill>
        </p:spPr>
        <p:txBody>
          <a:bodyPr vert="horz" wrap="square" rtlCol="0">
            <a:spAutoFit/>
          </a:bodyPr>
          <a:lstStyle/>
          <a:p>
            <a:pPr algn="ctr"/>
            <a:endParaRPr lang="en-US" sz="2000" dirty="0">
              <a:solidFill>
                <a:schemeClr val="bg1"/>
              </a:solidFill>
              <a:latin typeface="Garamond" panose="02020404030301010803" pitchFamily="18" charset="0"/>
            </a:endParaRPr>
          </a:p>
        </p:txBody>
      </p:sp>
      <p:sp>
        <p:nvSpPr>
          <p:cNvPr id="61" name="TextBox 60"/>
          <p:cNvSpPr txBox="1"/>
          <p:nvPr/>
        </p:nvSpPr>
        <p:spPr>
          <a:xfrm>
            <a:off x="8463142" y="3886200"/>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Living Room</a:t>
            </a:r>
          </a:p>
        </p:txBody>
      </p:sp>
      <p:sp>
        <p:nvSpPr>
          <p:cNvPr id="62" name="TextBox 61"/>
          <p:cNvSpPr txBox="1"/>
          <p:nvPr/>
        </p:nvSpPr>
        <p:spPr>
          <a:xfrm>
            <a:off x="8463142" y="4498446"/>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Bed Room</a:t>
            </a:r>
          </a:p>
        </p:txBody>
      </p:sp>
      <p:sp>
        <p:nvSpPr>
          <p:cNvPr id="63" name="TextBox 62"/>
          <p:cNvSpPr txBox="1"/>
          <p:nvPr/>
        </p:nvSpPr>
        <p:spPr>
          <a:xfrm>
            <a:off x="8463142" y="5144341"/>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Kitchen</a:t>
            </a:r>
          </a:p>
        </p:txBody>
      </p:sp>
      <p:sp>
        <p:nvSpPr>
          <p:cNvPr id="64" name="TextBox 63"/>
          <p:cNvSpPr txBox="1"/>
          <p:nvPr/>
        </p:nvSpPr>
        <p:spPr>
          <a:xfrm>
            <a:off x="8485701" y="5716551"/>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Bathroom</a:t>
            </a:r>
          </a:p>
        </p:txBody>
      </p:sp>
      <p:sp>
        <p:nvSpPr>
          <p:cNvPr id="65" name="TextBox 64"/>
          <p:cNvSpPr txBox="1"/>
          <p:nvPr/>
        </p:nvSpPr>
        <p:spPr>
          <a:xfrm>
            <a:off x="8499974" y="6318281"/>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Outdoor</a:t>
            </a:r>
          </a:p>
        </p:txBody>
      </p:sp>
      <p:cxnSp>
        <p:nvCxnSpPr>
          <p:cNvPr id="66" name="Straight Arrow Connector 65"/>
          <p:cNvCxnSpPr>
            <a:endCxn id="61" idx="1"/>
          </p:cNvCxnSpPr>
          <p:nvPr/>
        </p:nvCxnSpPr>
        <p:spPr bwMode="auto">
          <a:xfrm flipV="1">
            <a:off x="8113109" y="4040089"/>
            <a:ext cx="350033" cy="128695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7" name="Straight Arrow Connector 66"/>
          <p:cNvCxnSpPr>
            <a:endCxn id="62" idx="1"/>
          </p:cNvCxnSpPr>
          <p:nvPr/>
        </p:nvCxnSpPr>
        <p:spPr bwMode="auto">
          <a:xfrm flipV="1">
            <a:off x="8113109" y="4652335"/>
            <a:ext cx="350033" cy="6747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8" name="Straight Arrow Connector 67"/>
          <p:cNvCxnSpPr>
            <a:endCxn id="63" idx="1"/>
          </p:cNvCxnSpPr>
          <p:nvPr/>
        </p:nvCxnSpPr>
        <p:spPr bwMode="auto">
          <a:xfrm flipV="1">
            <a:off x="8113109" y="5298230"/>
            <a:ext cx="350033" cy="288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Straight Arrow Connector 68"/>
          <p:cNvCxnSpPr>
            <a:endCxn id="64" idx="1"/>
          </p:cNvCxnSpPr>
          <p:nvPr/>
        </p:nvCxnSpPr>
        <p:spPr bwMode="auto">
          <a:xfrm>
            <a:off x="8113109" y="5327044"/>
            <a:ext cx="372592" cy="5433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0" name="Straight Arrow Connector 69"/>
          <p:cNvCxnSpPr>
            <a:endCxn id="65" idx="1"/>
          </p:cNvCxnSpPr>
          <p:nvPr/>
        </p:nvCxnSpPr>
        <p:spPr bwMode="auto">
          <a:xfrm>
            <a:off x="8113109" y="5327044"/>
            <a:ext cx="386865" cy="11451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6" name="TextBox 55">
            <a:extLst>
              <a:ext uri="{FF2B5EF4-FFF2-40B4-BE49-F238E27FC236}">
                <a16:creationId xmlns:a16="http://schemas.microsoft.com/office/drawing/2014/main" id="{EAD48975-CFA7-4C85-8667-EF1B28E5E6E8}"/>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spTree>
    <p:extLst>
      <p:ext uri="{BB962C8B-B14F-4D97-AF65-F5344CB8AC3E}">
        <p14:creationId xmlns:p14="http://schemas.microsoft.com/office/powerpoint/2010/main" val="15678335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DD5D-89F9-4B3E-ADBB-F9E5FFB11D3D}"/>
              </a:ext>
            </a:extLst>
          </p:cNvPr>
          <p:cNvSpPr>
            <a:spLocks noGrp="1"/>
          </p:cNvSpPr>
          <p:nvPr>
            <p:ph type="title"/>
          </p:nvPr>
        </p:nvSpPr>
        <p:spPr/>
        <p:txBody>
          <a:bodyPr/>
          <a:lstStyle/>
          <a:p>
            <a:r>
              <a:rPr lang="en-US" dirty="0"/>
              <a:t>Residual CNNs</a:t>
            </a:r>
          </a:p>
        </p:txBody>
      </p:sp>
      <p:sp>
        <p:nvSpPr>
          <p:cNvPr id="3" name="Content Placeholder 2">
            <a:extLst>
              <a:ext uri="{FF2B5EF4-FFF2-40B4-BE49-F238E27FC236}">
                <a16:creationId xmlns:a16="http://schemas.microsoft.com/office/drawing/2014/main" id="{59F8748B-D995-46CB-AF96-955BC2BC4E96}"/>
              </a:ext>
            </a:extLst>
          </p:cNvPr>
          <p:cNvSpPr>
            <a:spLocks noGrp="1"/>
          </p:cNvSpPr>
          <p:nvPr>
            <p:ph idx="1"/>
          </p:nvPr>
        </p:nvSpPr>
        <p:spPr>
          <a:xfrm>
            <a:off x="276673" y="2090803"/>
            <a:ext cx="8064895" cy="5367667"/>
          </a:xfrm>
        </p:spPr>
        <p:txBody>
          <a:bodyPr/>
          <a:lstStyle/>
          <a:p>
            <a:r>
              <a:rPr lang="en-US" b="1" i="1" dirty="0">
                <a:solidFill>
                  <a:srgbClr val="0070C0"/>
                </a:solidFill>
              </a:rPr>
              <a:t>Residual networks</a:t>
            </a:r>
            <a:r>
              <a:rPr lang="en-US" dirty="0"/>
              <a:t> (</a:t>
            </a:r>
            <a:r>
              <a:rPr lang="en-US" dirty="0" err="1"/>
              <a:t>ResNets</a:t>
            </a:r>
            <a:r>
              <a:rPr lang="en-US" dirty="0"/>
              <a:t>)</a:t>
            </a:r>
          </a:p>
          <a:p>
            <a:pPr lvl="1"/>
            <a:r>
              <a:rPr lang="en-US" dirty="0"/>
              <a:t>Introduce “identity” skip connections</a:t>
            </a:r>
          </a:p>
          <a:p>
            <a:pPr lvl="2"/>
            <a:r>
              <a:rPr lang="en-US" dirty="0"/>
              <a:t>Layer inputs are propagated and added to the layer output</a:t>
            </a:r>
          </a:p>
          <a:p>
            <a:pPr lvl="2"/>
            <a:r>
              <a:rPr lang="en-US" dirty="0"/>
              <a:t>Mitigate the problem of vanishing gradients during training</a:t>
            </a:r>
          </a:p>
          <a:p>
            <a:pPr lvl="2"/>
            <a:r>
              <a:rPr lang="en-US" dirty="0"/>
              <a:t>Allow training very deep NN (with over 1,000 layers)</a:t>
            </a:r>
          </a:p>
          <a:p>
            <a:pPr lvl="1"/>
            <a:r>
              <a:rPr lang="en-US" dirty="0"/>
              <a:t>Several variants exist: 18, 34, 50, 101, 152, and 200 layers</a:t>
            </a:r>
          </a:p>
          <a:p>
            <a:pPr lvl="1"/>
            <a:r>
              <a:rPr lang="en-US" dirty="0"/>
              <a:t>Are used as base models of other state-of-the-art NNs </a:t>
            </a:r>
          </a:p>
          <a:p>
            <a:pPr lvl="2"/>
            <a:r>
              <a:rPr lang="en-US" dirty="0"/>
              <a:t>Other similar models: </a:t>
            </a:r>
            <a:r>
              <a:rPr lang="en-US" dirty="0" err="1"/>
              <a:t>ResNeXT</a:t>
            </a:r>
            <a:r>
              <a:rPr lang="en-US" dirty="0"/>
              <a:t>, </a:t>
            </a:r>
            <a:r>
              <a:rPr lang="en-US" dirty="0" err="1"/>
              <a:t>DenseNet</a:t>
            </a:r>
            <a:endParaRPr lang="en-US" dirty="0"/>
          </a:p>
          <a:p>
            <a:pPr lvl="1"/>
            <a:endParaRPr lang="en-US" dirty="0"/>
          </a:p>
        </p:txBody>
      </p:sp>
      <p:pic>
        <p:nvPicPr>
          <p:cNvPr id="46082" name="Picture 2" descr="ResNet (34, 50, 101): Residual CNNs for Image Classification Tasks">
            <a:extLst>
              <a:ext uri="{FF2B5EF4-FFF2-40B4-BE49-F238E27FC236}">
                <a16:creationId xmlns:a16="http://schemas.microsoft.com/office/drawing/2014/main" id="{F0677D04-6335-4D25-8AF0-E947D7F11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4984" y="5614392"/>
            <a:ext cx="3609498" cy="2028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341569" y="1754237"/>
            <a:ext cx="1656184" cy="5732363"/>
          </a:xfrm>
          <a:prstGeom prst="rect">
            <a:avLst/>
          </a:prstGeom>
        </p:spPr>
      </p:pic>
    </p:spTree>
    <p:extLst>
      <p:ext uri="{BB962C8B-B14F-4D97-AF65-F5344CB8AC3E}">
        <p14:creationId xmlns:p14="http://schemas.microsoft.com/office/powerpoint/2010/main" val="1342958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Networks (RNNs)</a:t>
            </a:r>
          </a:p>
        </p:txBody>
      </p:sp>
      <p:sp>
        <p:nvSpPr>
          <p:cNvPr id="3" name="Content Placeholder 2"/>
          <p:cNvSpPr>
            <a:spLocks noGrp="1"/>
          </p:cNvSpPr>
          <p:nvPr>
            <p:ph idx="1"/>
          </p:nvPr>
        </p:nvSpPr>
        <p:spPr/>
        <p:txBody>
          <a:bodyPr/>
          <a:lstStyle/>
          <a:p>
            <a:r>
              <a:rPr lang="en-US" b="1" i="1" dirty="0">
                <a:solidFill>
                  <a:srgbClr val="0070C0"/>
                </a:solidFill>
              </a:rPr>
              <a:t>Recurrent NNs </a:t>
            </a:r>
            <a:r>
              <a:rPr lang="en-US" dirty="0"/>
              <a:t>are used for modeling sequential data and data with varying length of inputs and outputs</a:t>
            </a:r>
          </a:p>
          <a:p>
            <a:pPr lvl="1"/>
            <a:r>
              <a:rPr lang="en-US" dirty="0"/>
              <a:t>Videos, text, speech, DNA sequences, human skeletal data</a:t>
            </a:r>
          </a:p>
          <a:p>
            <a:r>
              <a:rPr lang="en-US" dirty="0"/>
              <a:t>RNNs introduce recurrent connections between the neurons units</a:t>
            </a:r>
          </a:p>
          <a:p>
            <a:pPr lvl="1"/>
            <a:r>
              <a:rPr lang="en-US" dirty="0"/>
              <a:t>This allows processing sequential data one element at a time by selectively passing information across a sequence</a:t>
            </a:r>
          </a:p>
          <a:p>
            <a:pPr lvl="1"/>
            <a:r>
              <a:rPr lang="en-US" dirty="0"/>
              <a:t>Memory of the previous inputs is stored in the model’s internal state and affect the model predictions</a:t>
            </a:r>
          </a:p>
          <a:p>
            <a:pPr lvl="1"/>
            <a:r>
              <a:rPr lang="en-US" dirty="0"/>
              <a:t>Can capture correlations in sequential data</a:t>
            </a:r>
          </a:p>
          <a:p>
            <a:r>
              <a:rPr lang="en-US" dirty="0"/>
              <a:t>RNNs use backpropagation-through-time for training</a:t>
            </a:r>
          </a:p>
          <a:p>
            <a:r>
              <a:rPr lang="en-US" dirty="0"/>
              <a:t>RNNs are more sensitive to the vanishing gradient problem</a:t>
            </a:r>
          </a:p>
          <a:p>
            <a:pPr lvl="1"/>
            <a:endParaRPr lang="en-US" dirty="0"/>
          </a:p>
          <a:p>
            <a:endParaRPr lang="en-US" dirty="0"/>
          </a:p>
        </p:txBody>
      </p:sp>
    </p:spTree>
    <p:extLst>
      <p:ext uri="{BB962C8B-B14F-4D97-AF65-F5344CB8AC3E}">
        <p14:creationId xmlns:p14="http://schemas.microsoft.com/office/powerpoint/2010/main" val="1528063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Networks (RNNs)</a:t>
            </a:r>
          </a:p>
        </p:txBody>
      </p:sp>
      <p:sp>
        <p:nvSpPr>
          <p:cNvPr id="3" name="Content Placeholder 2"/>
          <p:cNvSpPr>
            <a:spLocks noGrp="1"/>
          </p:cNvSpPr>
          <p:nvPr>
            <p:ph idx="1"/>
          </p:nvPr>
        </p:nvSpPr>
        <p:spPr>
          <a:xfrm>
            <a:off x="276673" y="2090803"/>
            <a:ext cx="9584265" cy="803349"/>
          </a:xfrm>
        </p:spPr>
        <p:txBody>
          <a:bodyPr/>
          <a:lstStyle/>
          <a:p>
            <a:r>
              <a:rPr lang="en-US" dirty="0"/>
              <a:t>RNNs can have one of many inputs and one of many outputs</a:t>
            </a:r>
          </a:p>
        </p:txBody>
      </p:sp>
      <p:pic>
        <p:nvPicPr>
          <p:cNvPr id="4" name="Picture 4" descr="Image result for person riding a motorcycle on a dirt r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5791" y="3178043"/>
            <a:ext cx="1874097" cy="1164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044" r="69027"/>
          <a:stretch/>
        </p:blipFill>
        <p:spPr>
          <a:xfrm rot="5400000">
            <a:off x="965655" y="2377320"/>
            <a:ext cx="1299596" cy="2677560"/>
          </a:xfrm>
          <a:prstGeom prst="rect">
            <a:avLst/>
          </a:prstGeom>
        </p:spPr>
      </p:pic>
      <p:sp>
        <p:nvSpPr>
          <p:cNvPr id="6" name="TextBox 5"/>
          <p:cNvSpPr txBox="1"/>
          <p:nvPr/>
        </p:nvSpPr>
        <p:spPr>
          <a:xfrm>
            <a:off x="7866880" y="3295316"/>
            <a:ext cx="2160901" cy="1015663"/>
          </a:xfrm>
          <a:prstGeom prst="rect">
            <a:avLst/>
          </a:prstGeom>
          <a:noFill/>
        </p:spPr>
        <p:txBody>
          <a:bodyPr wrap="square" rtlCol="0">
            <a:spAutoFit/>
          </a:bodyPr>
          <a:lstStyle/>
          <a:p>
            <a:r>
              <a:rPr lang="en-US" sz="2000" dirty="0"/>
              <a:t>A person riding a motorbike on dirt road</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5398" r="49558"/>
          <a:stretch/>
        </p:blipFill>
        <p:spPr>
          <a:xfrm rot="5400000">
            <a:off x="896468" y="3877159"/>
            <a:ext cx="1255572" cy="2739025"/>
          </a:xfrm>
          <a:prstGeom prst="rect">
            <a:avLst/>
          </a:prstGeom>
        </p:spPr>
      </p:pic>
      <p:sp>
        <p:nvSpPr>
          <p:cNvPr id="8" name="Rectangle 7"/>
          <p:cNvSpPr/>
          <p:nvPr/>
        </p:nvSpPr>
        <p:spPr>
          <a:xfrm>
            <a:off x="5170555" y="4919209"/>
            <a:ext cx="2696325" cy="709681"/>
          </a:xfrm>
          <a:prstGeom prst="rect">
            <a:avLst/>
          </a:prstGeom>
        </p:spPr>
        <p:txBody>
          <a:bodyPr wrap="square">
            <a:spAutoFit/>
          </a:bodyPr>
          <a:lstStyle/>
          <a:p>
            <a:r>
              <a:rPr lang="en-US" dirty="0">
                <a:solidFill>
                  <a:srgbClr val="111111"/>
                </a:solidFill>
                <a:latin typeface="Amazon Ember"/>
              </a:rPr>
              <a:t>Awesome movie. Highly recommended.</a:t>
            </a:r>
            <a:endParaRPr lang="en-US" dirty="0"/>
          </a:p>
        </p:txBody>
      </p:sp>
      <p:sp>
        <p:nvSpPr>
          <p:cNvPr id="9" name="Rectangle 8"/>
          <p:cNvSpPr/>
          <p:nvPr/>
        </p:nvSpPr>
        <p:spPr>
          <a:xfrm>
            <a:off x="8303996" y="5129056"/>
            <a:ext cx="1540207" cy="401007"/>
          </a:xfrm>
          <a:prstGeom prst="rect">
            <a:avLst/>
          </a:prstGeom>
        </p:spPr>
        <p:txBody>
          <a:bodyPr wrap="square">
            <a:spAutoFit/>
          </a:bodyPr>
          <a:lstStyle/>
          <a:p>
            <a:r>
              <a:rPr lang="en-US" dirty="0">
                <a:solidFill>
                  <a:srgbClr val="111111"/>
                </a:solidFill>
                <a:latin typeface="Amazon Ember"/>
              </a:rPr>
              <a:t>Positive</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3982" r="20354"/>
          <a:stretch/>
        </p:blipFill>
        <p:spPr>
          <a:xfrm rot="5400000">
            <a:off x="632254" y="5852149"/>
            <a:ext cx="1594343" cy="2038859"/>
          </a:xfrm>
          <a:prstGeom prst="rect">
            <a:avLst/>
          </a:prstGeom>
        </p:spPr>
      </p:pic>
      <p:sp>
        <p:nvSpPr>
          <p:cNvPr id="12" name="TextBox 11"/>
          <p:cNvSpPr txBox="1"/>
          <p:nvPr/>
        </p:nvSpPr>
        <p:spPr>
          <a:xfrm>
            <a:off x="5465791" y="6493915"/>
            <a:ext cx="1857341" cy="430887"/>
          </a:xfrm>
          <a:prstGeom prst="rect">
            <a:avLst/>
          </a:prstGeom>
          <a:noFill/>
        </p:spPr>
        <p:txBody>
          <a:bodyPr wrap="square" rtlCol="0">
            <a:spAutoFit/>
          </a:bodyPr>
          <a:lstStyle/>
          <a:p>
            <a:r>
              <a:rPr lang="en-US" sz="2200" dirty="0"/>
              <a:t>Happy Diwali</a:t>
            </a:r>
          </a:p>
        </p:txBody>
      </p:sp>
      <p:sp>
        <p:nvSpPr>
          <p:cNvPr id="14" name="Rectangle 5"/>
          <p:cNvSpPr>
            <a:spLocks noChangeArrowheads="1"/>
          </p:cNvSpPr>
          <p:nvPr/>
        </p:nvSpPr>
        <p:spPr bwMode="auto">
          <a:xfrm>
            <a:off x="8330247" y="6594579"/>
            <a:ext cx="1487704"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400" eaLnBrk="0" fontAlgn="base" hangingPunct="0">
              <a:spcBef>
                <a:spcPct val="0"/>
              </a:spcBef>
              <a:spcAft>
                <a:spcPct val="0"/>
              </a:spcAft>
            </a:pPr>
            <a:r>
              <a:rPr kumimoji="0" lang="hi-IN" altLang="en-US" sz="1800" b="0" i="0" u="none" strike="noStrike" cap="none" normalizeH="0" baseline="0" dirty="0">
                <a:ln>
                  <a:noFill/>
                </a:ln>
                <a:solidFill>
                  <a:srgbClr val="212121"/>
                </a:solidFill>
                <a:effectLst/>
                <a:latin typeface="inherit"/>
                <a:cs typeface="Mangal"/>
              </a:rPr>
              <a:t>शुभ</a:t>
            </a:r>
            <a:r>
              <a:rPr kumimoji="0" lang="hi-IN" altLang="en-US" sz="400" b="0" i="0" u="none" strike="noStrike" cap="none" normalizeH="0" baseline="0" dirty="0">
                <a:ln>
                  <a:noFill/>
                </a:ln>
                <a:solidFill>
                  <a:schemeClr val="tx1"/>
                </a:solidFill>
                <a:effectLst/>
                <a:cs typeface="Mangal"/>
              </a:rPr>
              <a:t> </a:t>
            </a:r>
            <a:r>
              <a:rPr kumimoji="0" lang="en-US" altLang="en-US" sz="400" b="0" i="0" u="none" strike="noStrike" cap="none" normalizeH="0" baseline="0" dirty="0">
                <a:ln>
                  <a:noFill/>
                </a:ln>
                <a:solidFill>
                  <a:schemeClr val="tx1"/>
                </a:solidFill>
                <a:effectLst/>
                <a:cs typeface="Mangal"/>
              </a:rPr>
              <a:t>       </a:t>
            </a:r>
            <a:r>
              <a:rPr lang="hi-IN" altLang="en-US" sz="1800" dirty="0">
                <a:solidFill>
                  <a:srgbClr val="212121"/>
                </a:solidFill>
                <a:latin typeface="inherit"/>
              </a:rPr>
              <a:t>दीपावली</a:t>
            </a:r>
            <a:r>
              <a:rPr lang="hi-IN" altLang="en-US" sz="400" dirty="0"/>
              <a:t> </a:t>
            </a: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p:cNvSpPr txBox="1"/>
          <p:nvPr/>
        </p:nvSpPr>
        <p:spPr>
          <a:xfrm>
            <a:off x="3250822" y="3449205"/>
            <a:ext cx="1447800" cy="707886"/>
          </a:xfrm>
          <a:prstGeom prst="rect">
            <a:avLst/>
          </a:prstGeom>
          <a:solidFill>
            <a:srgbClr val="C00000"/>
          </a:solidFill>
        </p:spPr>
        <p:txBody>
          <a:bodyPr wrap="square" rtlCol="0">
            <a:spAutoFit/>
          </a:bodyPr>
          <a:lstStyle/>
          <a:p>
            <a:pPr algn="ctr"/>
            <a:r>
              <a:rPr lang="en-US" sz="2000" dirty="0">
                <a:solidFill>
                  <a:schemeClr val="bg1"/>
                </a:solidFill>
              </a:rPr>
              <a:t>Image Captioning</a:t>
            </a:r>
          </a:p>
        </p:txBody>
      </p:sp>
      <p:sp>
        <p:nvSpPr>
          <p:cNvPr id="17" name="TextBox 16"/>
          <p:cNvSpPr txBox="1"/>
          <p:nvPr/>
        </p:nvSpPr>
        <p:spPr>
          <a:xfrm>
            <a:off x="3250822" y="4822177"/>
            <a:ext cx="1447800" cy="707886"/>
          </a:xfrm>
          <a:prstGeom prst="rect">
            <a:avLst/>
          </a:prstGeom>
          <a:solidFill>
            <a:srgbClr val="C00000"/>
          </a:solidFill>
        </p:spPr>
        <p:txBody>
          <a:bodyPr wrap="square" rtlCol="0">
            <a:spAutoFit/>
          </a:bodyPr>
          <a:lstStyle/>
          <a:p>
            <a:pPr algn="ctr"/>
            <a:r>
              <a:rPr lang="en-US" sz="2000" dirty="0">
                <a:solidFill>
                  <a:schemeClr val="bg1"/>
                </a:solidFill>
              </a:rPr>
              <a:t>Sentiment Analysis</a:t>
            </a:r>
          </a:p>
        </p:txBody>
      </p:sp>
      <p:sp>
        <p:nvSpPr>
          <p:cNvPr id="18" name="TextBox 17"/>
          <p:cNvSpPr txBox="1"/>
          <p:nvPr/>
        </p:nvSpPr>
        <p:spPr>
          <a:xfrm>
            <a:off x="3352991" y="6380105"/>
            <a:ext cx="1447800" cy="707886"/>
          </a:xfrm>
          <a:prstGeom prst="rect">
            <a:avLst/>
          </a:prstGeom>
          <a:solidFill>
            <a:srgbClr val="C00000"/>
          </a:solidFill>
        </p:spPr>
        <p:txBody>
          <a:bodyPr wrap="square" rtlCol="0">
            <a:spAutoFit/>
          </a:bodyPr>
          <a:lstStyle/>
          <a:p>
            <a:pPr algn="ctr"/>
            <a:r>
              <a:rPr lang="en-US" sz="2000" dirty="0">
                <a:solidFill>
                  <a:schemeClr val="bg1"/>
                </a:solidFill>
              </a:rPr>
              <a:t>Machine Translation</a:t>
            </a:r>
          </a:p>
        </p:txBody>
      </p:sp>
      <p:cxnSp>
        <p:nvCxnSpPr>
          <p:cNvPr id="20" name="Straight Connector 19"/>
          <p:cNvCxnSpPr/>
          <p:nvPr/>
        </p:nvCxnSpPr>
        <p:spPr>
          <a:xfrm>
            <a:off x="136814" y="4534272"/>
            <a:ext cx="9860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806" y="5974432"/>
            <a:ext cx="9860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806" y="3094112"/>
            <a:ext cx="986093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4704" y="2662064"/>
            <a:ext cx="1296144" cy="404238"/>
          </a:xfrm>
          <a:prstGeom prst="rect">
            <a:avLst/>
          </a:prstGeom>
          <a:noFill/>
          <a:ln>
            <a:solidFill>
              <a:schemeClr val="accent6">
                <a:lumMod val="75000"/>
              </a:schemeClr>
            </a:solidFill>
          </a:ln>
        </p:spPr>
        <p:txBody>
          <a:bodyPr wrap="square" rtlCol="0">
            <a:spAutoFit/>
          </a:bodyPr>
          <a:lstStyle/>
          <a:p>
            <a:pPr algn="ctr"/>
            <a:r>
              <a:rPr lang="en-US" dirty="0">
                <a:solidFill>
                  <a:schemeClr val="accent6">
                    <a:lumMod val="75000"/>
                  </a:schemeClr>
                </a:solidFill>
              </a:rPr>
              <a:t>RNN</a:t>
            </a:r>
          </a:p>
        </p:txBody>
      </p:sp>
      <p:sp>
        <p:nvSpPr>
          <p:cNvPr id="24" name="TextBox 23"/>
          <p:cNvSpPr txBox="1"/>
          <p:nvPr/>
        </p:nvSpPr>
        <p:spPr>
          <a:xfrm>
            <a:off x="3326657" y="2662064"/>
            <a:ext cx="1558527" cy="401007"/>
          </a:xfrm>
          <a:prstGeom prst="rect">
            <a:avLst/>
          </a:prstGeom>
          <a:noFill/>
          <a:ln>
            <a:solidFill>
              <a:schemeClr val="accent6">
                <a:lumMod val="75000"/>
              </a:schemeClr>
            </a:solidFill>
          </a:ln>
        </p:spPr>
        <p:txBody>
          <a:bodyPr wrap="square" rtlCol="0">
            <a:spAutoFit/>
          </a:bodyPr>
          <a:lstStyle/>
          <a:p>
            <a:pPr algn="ctr"/>
            <a:r>
              <a:rPr lang="en-US" dirty="0">
                <a:solidFill>
                  <a:schemeClr val="accent6">
                    <a:lumMod val="75000"/>
                  </a:schemeClr>
                </a:solidFill>
              </a:rPr>
              <a:t>Application</a:t>
            </a:r>
          </a:p>
        </p:txBody>
      </p:sp>
      <p:sp>
        <p:nvSpPr>
          <p:cNvPr id="25" name="TextBox 24"/>
          <p:cNvSpPr txBox="1"/>
          <p:nvPr/>
        </p:nvSpPr>
        <p:spPr>
          <a:xfrm>
            <a:off x="5630913" y="2662064"/>
            <a:ext cx="1558527" cy="401007"/>
          </a:xfrm>
          <a:prstGeom prst="rect">
            <a:avLst/>
          </a:prstGeom>
          <a:noFill/>
          <a:ln>
            <a:solidFill>
              <a:schemeClr val="accent6">
                <a:lumMod val="75000"/>
              </a:schemeClr>
            </a:solidFill>
          </a:ln>
        </p:spPr>
        <p:txBody>
          <a:bodyPr wrap="square" rtlCol="0">
            <a:spAutoFit/>
          </a:bodyPr>
          <a:lstStyle/>
          <a:p>
            <a:pPr algn="ctr"/>
            <a:r>
              <a:rPr lang="en-US" dirty="0">
                <a:solidFill>
                  <a:schemeClr val="accent6">
                    <a:lumMod val="75000"/>
                  </a:schemeClr>
                </a:solidFill>
              </a:rPr>
              <a:t>Input</a:t>
            </a:r>
          </a:p>
        </p:txBody>
      </p:sp>
      <p:sp>
        <p:nvSpPr>
          <p:cNvPr id="26" name="TextBox 25"/>
          <p:cNvSpPr txBox="1"/>
          <p:nvPr/>
        </p:nvSpPr>
        <p:spPr>
          <a:xfrm>
            <a:off x="7866880" y="2636555"/>
            <a:ext cx="1558527" cy="401007"/>
          </a:xfrm>
          <a:prstGeom prst="rect">
            <a:avLst/>
          </a:prstGeom>
          <a:noFill/>
          <a:ln>
            <a:solidFill>
              <a:schemeClr val="accent6">
                <a:lumMod val="75000"/>
              </a:schemeClr>
            </a:solidFill>
          </a:ln>
        </p:spPr>
        <p:txBody>
          <a:bodyPr wrap="square" rtlCol="0">
            <a:spAutoFit/>
          </a:bodyPr>
          <a:lstStyle/>
          <a:p>
            <a:pPr algn="ctr"/>
            <a:r>
              <a:rPr lang="en-US" dirty="0">
                <a:solidFill>
                  <a:schemeClr val="accent6">
                    <a:lumMod val="75000"/>
                  </a:schemeClr>
                </a:solidFill>
              </a:rPr>
              <a:t>Output</a:t>
            </a:r>
          </a:p>
        </p:txBody>
      </p:sp>
      <p:sp>
        <p:nvSpPr>
          <p:cNvPr id="27" name="TextBox 26">
            <a:extLst>
              <a:ext uri="{FF2B5EF4-FFF2-40B4-BE49-F238E27FC236}">
                <a16:creationId xmlns:a16="http://schemas.microsoft.com/office/drawing/2014/main" id="{BDE1974B-879F-48AA-A3D5-6FC01447B0F1}"/>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a:t>
            </a:r>
            <a:r>
              <a:rPr lang="en-US" sz="1000" dirty="0" err="1"/>
              <a:t>SIngh</a:t>
            </a:r>
            <a:r>
              <a:rPr lang="en-US" sz="1000" dirty="0"/>
              <a:t>– Deep Learning</a:t>
            </a:r>
          </a:p>
        </p:txBody>
      </p:sp>
    </p:spTree>
    <p:extLst>
      <p:ext uri="{BB962C8B-B14F-4D97-AF65-F5344CB8AC3E}">
        <p14:creationId xmlns:p14="http://schemas.microsoft.com/office/powerpoint/2010/main" val="10868450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Recurrent Neural Networks (RNNs)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RNN use same set of weights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oMath>
                </a14:m>
                <a:r>
                  <a:rPr lang="en-US" dirty="0"/>
                  <a:t> and biases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𝑥</m:t>
                        </m:r>
                      </m:sub>
                    </m:sSub>
                  </m:oMath>
                </a14:m>
                <a:r>
                  <a:rPr lang="en-US" dirty="0"/>
                  <a:t> across all time steps</a:t>
                </a:r>
              </a:p>
              <a:p>
                <a:endParaRPr lang="en-US" dirty="0"/>
              </a:p>
              <a:p>
                <a:r>
                  <a:rPr lang="en-US" dirty="0"/>
                  <a:t>An RNN is shown rolled over time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26" t="-908"/>
                </a:stretch>
              </a:blipFill>
            </p:spPr>
            <p:txBody>
              <a:bodyPr/>
              <a:lstStyle/>
              <a:p>
                <a:r>
                  <a:rPr lang="en-US">
                    <a:noFill/>
                  </a:rPr>
                  <a:t> </a:t>
                </a:r>
              </a:p>
            </p:txBody>
          </p:sp>
        </mc:Fallback>
      </mc:AlternateContent>
      <p:grpSp>
        <p:nvGrpSpPr>
          <p:cNvPr id="9" name="Group 8"/>
          <p:cNvGrpSpPr/>
          <p:nvPr/>
        </p:nvGrpSpPr>
        <p:grpSpPr>
          <a:xfrm>
            <a:off x="761739" y="4541114"/>
            <a:ext cx="2707769" cy="1793358"/>
            <a:chOff x="734104" y="4062374"/>
            <a:chExt cx="2707769" cy="1793358"/>
          </a:xfrm>
        </p:grpSpPr>
        <p:sp>
          <p:nvSpPr>
            <p:cNvPr id="10" name="TextBox 9"/>
            <p:cNvSpPr txBox="1"/>
            <p:nvPr/>
          </p:nvSpPr>
          <p:spPr>
            <a:xfrm>
              <a:off x="1956566" y="5486400"/>
              <a:ext cx="528701" cy="369332"/>
            </a:xfrm>
            <a:prstGeom prst="rect">
              <a:avLst/>
            </a:prstGeom>
            <a:solidFill>
              <a:schemeClr val="bg1"/>
            </a:solidFill>
            <a:ln w="38100">
              <a:solidFill>
                <a:srgbClr val="C00000"/>
              </a:solidFill>
            </a:ln>
          </p:spPr>
          <p:txBody>
            <a:bodyPr wrap="square" rtlCol="0">
              <a:spAutoFit/>
            </a:bodyPr>
            <a:lstStyle/>
            <a:p>
              <a:pPr algn="ctr"/>
              <a:r>
                <a:rPr lang="en-US" sz="1800" dirty="0"/>
                <a:t>x1</a:t>
              </a:r>
            </a:p>
          </p:txBody>
        </p:sp>
        <p:sp>
          <p:nvSpPr>
            <p:cNvPr id="11" name="TextBox 10"/>
            <p:cNvSpPr txBox="1"/>
            <p:nvPr/>
          </p:nvSpPr>
          <p:spPr>
            <a:xfrm>
              <a:off x="734104" y="4337827"/>
              <a:ext cx="529312" cy="369332"/>
            </a:xfrm>
            <a:prstGeom prst="rect">
              <a:avLst/>
            </a:prstGeom>
            <a:solidFill>
              <a:schemeClr val="bg1"/>
            </a:solidFill>
            <a:ln w="38100">
              <a:solidFill>
                <a:srgbClr val="C00000"/>
              </a:solidFill>
            </a:ln>
          </p:spPr>
          <p:txBody>
            <a:bodyPr wrap="square" rtlCol="0">
              <a:spAutoFit/>
            </a:bodyPr>
            <a:lstStyle/>
            <a:p>
              <a:pPr algn="ctr"/>
              <a:r>
                <a:rPr lang="en-US" sz="1800" dirty="0"/>
                <a:t>h0</a:t>
              </a:r>
            </a:p>
          </p:txBody>
        </p:sp>
        <p:grpSp>
          <p:nvGrpSpPr>
            <p:cNvPr id="12" name="Group 11"/>
            <p:cNvGrpSpPr/>
            <p:nvPr/>
          </p:nvGrpSpPr>
          <p:grpSpPr>
            <a:xfrm>
              <a:off x="1905000" y="4247040"/>
              <a:ext cx="637445" cy="562051"/>
              <a:chOff x="3858302" y="3151589"/>
              <a:chExt cx="637445" cy="562051"/>
            </a:xfrm>
          </p:grpSpPr>
          <p:sp>
            <p:nvSpPr>
              <p:cNvPr id="19" name="Oval 18"/>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20" name="TextBox 19"/>
                  <p:cNvSpPr txBox="1"/>
                  <p:nvPr/>
                </p:nvSpPr>
                <p:spPr>
                  <a:xfrm>
                    <a:off x="3934555" y="3247949"/>
                    <a:ext cx="484941" cy="369332"/>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h</m:t>
                            </m:r>
                          </m:sub>
                        </m:sSub>
                      </m:oMath>
                    </a14:m>
                    <a:r>
                      <a:rPr lang="en-US" dirty="0">
                        <a:solidFill>
                          <a:schemeClr val="bg1"/>
                        </a:solidFill>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3934555" y="3247949"/>
                    <a:ext cx="484941" cy="369332"/>
                  </a:xfrm>
                  <a:prstGeom prst="rect">
                    <a:avLst/>
                  </a:prstGeom>
                  <a:blipFill rotWithShape="0">
                    <a:blip r:embed="rId5"/>
                    <a:stretch>
                      <a:fillRect l="-30380" t="-22951" r="-37975" b="-50820"/>
                    </a:stretch>
                  </a:blipFill>
                </p:spPr>
                <p:txBody>
                  <a:bodyPr/>
                  <a:lstStyle/>
                  <a:p>
                    <a:r>
                      <a:rPr lang="en-US">
                        <a:noFill/>
                      </a:rPr>
                      <a:t> </a:t>
                    </a:r>
                  </a:p>
                </p:txBody>
              </p:sp>
            </mc:Fallback>
          </mc:AlternateContent>
        </p:grpSp>
        <p:cxnSp>
          <p:nvCxnSpPr>
            <p:cNvPr id="13" name="Straight Arrow Connector 12"/>
            <p:cNvCxnSpPr>
              <a:stCxn id="11" idx="3"/>
              <a:endCxn id="19"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10" idx="0"/>
              <a:endCxn id="19"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5" name="TextBox 14"/>
                <p:cNvSpPr txBox="1"/>
                <p:nvPr/>
              </p:nvSpPr>
              <p:spPr>
                <a:xfrm>
                  <a:off x="1339667" y="4062374"/>
                  <a:ext cx="4603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339667" y="4062374"/>
                  <a:ext cx="460319" cy="369332"/>
                </a:xfrm>
                <a:prstGeom prst="rect">
                  <a:avLst/>
                </a:prstGeom>
                <a:blipFill rotWithShape="0">
                  <a:blip r:embed="rId6"/>
                  <a:stretch>
                    <a:fillRect l="-6579" r="-2632"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76051" y="4897398"/>
                  <a:ext cx="44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776051" y="4897398"/>
                  <a:ext cx="444865" cy="369332"/>
                </a:xfrm>
                <a:prstGeom prst="rect">
                  <a:avLst/>
                </a:prstGeom>
                <a:blipFill rotWithShape="0">
                  <a:blip r:embed="rId7"/>
                  <a:stretch>
                    <a:fillRect l="-8219" b="-11475"/>
                  </a:stretch>
                </a:blipFill>
              </p:spPr>
              <p:txBody>
                <a:bodyPr/>
                <a:lstStyle/>
                <a:p>
                  <a:r>
                    <a:rPr lang="en-US">
                      <a:noFill/>
                    </a:rPr>
                    <a:t> </a:t>
                  </a:r>
                </a:p>
              </p:txBody>
            </p:sp>
          </mc:Fallback>
        </mc:AlternateContent>
        <p:sp>
          <p:nvSpPr>
            <p:cNvPr id="17" name="TextBox 16"/>
            <p:cNvSpPr txBox="1"/>
            <p:nvPr/>
          </p:nvSpPr>
          <p:spPr>
            <a:xfrm>
              <a:off x="2895600" y="4337827"/>
              <a:ext cx="546273" cy="369332"/>
            </a:xfrm>
            <a:prstGeom prst="rect">
              <a:avLst/>
            </a:prstGeom>
            <a:solidFill>
              <a:schemeClr val="bg1"/>
            </a:solidFill>
            <a:ln w="38100">
              <a:solidFill>
                <a:srgbClr val="C00000"/>
              </a:solidFill>
            </a:ln>
          </p:spPr>
          <p:txBody>
            <a:bodyPr wrap="square" rtlCol="0">
              <a:spAutoFit/>
            </a:bodyPr>
            <a:lstStyle/>
            <a:p>
              <a:pPr algn="ctr"/>
              <a:r>
                <a:rPr lang="en-US" sz="1800" dirty="0"/>
                <a:t>h1</a:t>
              </a:r>
            </a:p>
          </p:txBody>
        </p:sp>
        <p:cxnSp>
          <p:nvCxnSpPr>
            <p:cNvPr id="18" name="Straight Arrow Connector 17"/>
            <p:cNvCxnSpPr>
              <a:stCxn id="19" idx="6"/>
              <a:endCxn id="17" idx="1"/>
            </p:cNvCxnSpPr>
            <p:nvPr/>
          </p:nvCxnSpPr>
          <p:spPr bwMode="auto">
            <a:xfrm flipV="1">
              <a:off x="2542445" y="4522493"/>
              <a:ext cx="353155"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4" name="Group 23"/>
          <p:cNvGrpSpPr/>
          <p:nvPr/>
        </p:nvGrpSpPr>
        <p:grpSpPr>
          <a:xfrm>
            <a:off x="3491788" y="4541114"/>
            <a:ext cx="2178457" cy="1793358"/>
            <a:chOff x="1263416" y="4062374"/>
            <a:chExt cx="2178457" cy="1793358"/>
          </a:xfrm>
        </p:grpSpPr>
        <p:sp>
          <p:nvSpPr>
            <p:cNvPr id="25" name="TextBox 24"/>
            <p:cNvSpPr txBox="1"/>
            <p:nvPr/>
          </p:nvSpPr>
          <p:spPr>
            <a:xfrm>
              <a:off x="1956566" y="5486400"/>
              <a:ext cx="528701" cy="369332"/>
            </a:xfrm>
            <a:prstGeom prst="rect">
              <a:avLst/>
            </a:prstGeom>
            <a:solidFill>
              <a:schemeClr val="bg1"/>
            </a:solidFill>
            <a:ln w="38100">
              <a:solidFill>
                <a:srgbClr val="C00000"/>
              </a:solidFill>
            </a:ln>
          </p:spPr>
          <p:txBody>
            <a:bodyPr wrap="square" rtlCol="0">
              <a:spAutoFit/>
            </a:bodyPr>
            <a:lstStyle/>
            <a:p>
              <a:pPr algn="ctr"/>
              <a:r>
                <a:rPr lang="en-US" sz="1800" dirty="0"/>
                <a:t>x2</a:t>
              </a:r>
            </a:p>
          </p:txBody>
        </p:sp>
        <p:grpSp>
          <p:nvGrpSpPr>
            <p:cNvPr id="26" name="Group 25"/>
            <p:cNvGrpSpPr/>
            <p:nvPr/>
          </p:nvGrpSpPr>
          <p:grpSpPr>
            <a:xfrm>
              <a:off x="1905000" y="4247040"/>
              <a:ext cx="637445" cy="562051"/>
              <a:chOff x="3858302" y="3151589"/>
              <a:chExt cx="637445" cy="562051"/>
            </a:xfrm>
          </p:grpSpPr>
          <p:sp>
            <p:nvSpPr>
              <p:cNvPr id="33" name="Oval 32"/>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34" name="TextBox 33"/>
                  <p:cNvSpPr txBox="1"/>
                  <p:nvPr/>
                </p:nvSpPr>
                <p:spPr>
                  <a:xfrm>
                    <a:off x="3934555" y="3247949"/>
                    <a:ext cx="484941" cy="369332"/>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h</m:t>
                            </m:r>
                          </m:sub>
                        </m:sSub>
                      </m:oMath>
                    </a14:m>
                    <a:r>
                      <a:rPr lang="en-US" dirty="0">
                        <a:solidFill>
                          <a:schemeClr val="bg1"/>
                        </a:solidFill>
                      </a:rPr>
                      <a:t>()</a:t>
                    </a:r>
                  </a:p>
                </p:txBody>
              </p:sp>
            </mc:Choice>
            <mc:Fallback xmlns="">
              <p:sp>
                <p:nvSpPr>
                  <p:cNvPr id="51" name="TextBox 50"/>
                  <p:cNvSpPr txBox="1">
                    <a:spLocks noRot="1" noChangeAspect="1" noMove="1" noResize="1" noEditPoints="1" noAdjustHandles="1" noChangeArrowheads="1" noChangeShapeType="1" noTextEdit="1"/>
                  </p:cNvSpPr>
                  <p:nvPr/>
                </p:nvSpPr>
                <p:spPr>
                  <a:xfrm>
                    <a:off x="3934555" y="3247949"/>
                    <a:ext cx="484941" cy="369332"/>
                  </a:xfrm>
                  <a:prstGeom prst="rect">
                    <a:avLst/>
                  </a:prstGeom>
                  <a:blipFill rotWithShape="0">
                    <a:blip r:embed="rId8"/>
                    <a:stretch>
                      <a:fillRect l="-30380" t="-22951" r="-37975" b="-50820"/>
                    </a:stretch>
                  </a:blipFill>
                </p:spPr>
                <p:txBody>
                  <a:bodyPr/>
                  <a:lstStyle/>
                  <a:p>
                    <a:r>
                      <a:rPr lang="en-US">
                        <a:noFill/>
                      </a:rPr>
                      <a:t> </a:t>
                    </a:r>
                  </a:p>
                </p:txBody>
              </p:sp>
            </mc:Fallback>
          </mc:AlternateContent>
        </p:grpSp>
        <p:cxnSp>
          <p:nvCxnSpPr>
            <p:cNvPr id="27" name="Straight Arrow Connector 26"/>
            <p:cNvCxnSpPr>
              <a:endCxn id="33"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25" idx="0"/>
              <a:endCxn id="33"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9" name="TextBox 28"/>
                <p:cNvSpPr txBox="1"/>
                <p:nvPr/>
              </p:nvSpPr>
              <p:spPr>
                <a:xfrm>
                  <a:off x="1339667" y="4062374"/>
                  <a:ext cx="4603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1339667" y="4062374"/>
                  <a:ext cx="460319" cy="369332"/>
                </a:xfrm>
                <a:prstGeom prst="rect">
                  <a:avLst/>
                </a:prstGeom>
                <a:blipFill rotWithShape="0">
                  <a:blip r:embed="rId9"/>
                  <a:stretch>
                    <a:fillRect l="-6579" r="-2632"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776051" y="4897398"/>
                  <a:ext cx="44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1776051" y="4897398"/>
                  <a:ext cx="444865" cy="369332"/>
                </a:xfrm>
                <a:prstGeom prst="rect">
                  <a:avLst/>
                </a:prstGeom>
                <a:blipFill rotWithShape="0">
                  <a:blip r:embed="rId10"/>
                  <a:stretch>
                    <a:fillRect l="-6849" b="-11475"/>
                  </a:stretch>
                </a:blipFill>
              </p:spPr>
              <p:txBody>
                <a:bodyPr/>
                <a:lstStyle/>
                <a:p>
                  <a:r>
                    <a:rPr lang="en-US">
                      <a:noFill/>
                    </a:rPr>
                    <a:t> </a:t>
                  </a:r>
                </a:p>
              </p:txBody>
            </p:sp>
          </mc:Fallback>
        </mc:AlternateContent>
        <p:sp>
          <p:nvSpPr>
            <p:cNvPr id="31" name="TextBox 30"/>
            <p:cNvSpPr txBox="1"/>
            <p:nvPr/>
          </p:nvSpPr>
          <p:spPr>
            <a:xfrm>
              <a:off x="2895600" y="4337827"/>
              <a:ext cx="546273" cy="369332"/>
            </a:xfrm>
            <a:prstGeom prst="rect">
              <a:avLst/>
            </a:prstGeom>
            <a:solidFill>
              <a:schemeClr val="bg1"/>
            </a:solidFill>
            <a:ln w="38100">
              <a:solidFill>
                <a:srgbClr val="C00000"/>
              </a:solidFill>
            </a:ln>
          </p:spPr>
          <p:txBody>
            <a:bodyPr wrap="square" rtlCol="0">
              <a:spAutoFit/>
            </a:bodyPr>
            <a:lstStyle/>
            <a:p>
              <a:pPr algn="ctr"/>
              <a:r>
                <a:rPr lang="en-US" sz="1800" dirty="0"/>
                <a:t>h2</a:t>
              </a:r>
            </a:p>
          </p:txBody>
        </p:sp>
        <p:cxnSp>
          <p:nvCxnSpPr>
            <p:cNvPr id="32" name="Straight Arrow Connector 31"/>
            <p:cNvCxnSpPr>
              <a:stCxn id="33" idx="6"/>
              <a:endCxn id="31" idx="1"/>
            </p:cNvCxnSpPr>
            <p:nvPr/>
          </p:nvCxnSpPr>
          <p:spPr bwMode="auto">
            <a:xfrm flipV="1">
              <a:off x="2542445" y="4522493"/>
              <a:ext cx="353155"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5" name="Group 34"/>
          <p:cNvGrpSpPr/>
          <p:nvPr/>
        </p:nvGrpSpPr>
        <p:grpSpPr>
          <a:xfrm>
            <a:off x="5677272" y="4541114"/>
            <a:ext cx="2178457" cy="1793358"/>
            <a:chOff x="1263416" y="4062374"/>
            <a:chExt cx="2178457" cy="1793358"/>
          </a:xfrm>
        </p:grpSpPr>
        <p:sp>
          <p:nvSpPr>
            <p:cNvPr id="36" name="TextBox 35"/>
            <p:cNvSpPr txBox="1"/>
            <p:nvPr/>
          </p:nvSpPr>
          <p:spPr>
            <a:xfrm>
              <a:off x="1956566" y="5486400"/>
              <a:ext cx="528701" cy="369332"/>
            </a:xfrm>
            <a:prstGeom prst="rect">
              <a:avLst/>
            </a:prstGeom>
            <a:solidFill>
              <a:schemeClr val="bg1"/>
            </a:solidFill>
            <a:ln w="38100">
              <a:solidFill>
                <a:srgbClr val="C00000"/>
              </a:solidFill>
            </a:ln>
          </p:spPr>
          <p:txBody>
            <a:bodyPr wrap="square" rtlCol="0">
              <a:spAutoFit/>
            </a:bodyPr>
            <a:lstStyle/>
            <a:p>
              <a:pPr algn="ctr"/>
              <a:r>
                <a:rPr lang="en-US" sz="1800" dirty="0"/>
                <a:t>x3</a:t>
              </a:r>
            </a:p>
          </p:txBody>
        </p:sp>
        <p:grpSp>
          <p:nvGrpSpPr>
            <p:cNvPr id="37" name="Group 36"/>
            <p:cNvGrpSpPr/>
            <p:nvPr/>
          </p:nvGrpSpPr>
          <p:grpSpPr>
            <a:xfrm>
              <a:off x="1905000" y="4247040"/>
              <a:ext cx="637445" cy="562051"/>
              <a:chOff x="3858302" y="3151589"/>
              <a:chExt cx="637445" cy="562051"/>
            </a:xfrm>
          </p:grpSpPr>
          <p:sp>
            <p:nvSpPr>
              <p:cNvPr id="44" name="Oval 43"/>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45" name="TextBox 44"/>
                  <p:cNvSpPr txBox="1"/>
                  <p:nvPr/>
                </p:nvSpPr>
                <p:spPr>
                  <a:xfrm>
                    <a:off x="3934555" y="3247949"/>
                    <a:ext cx="484941" cy="369332"/>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h</m:t>
                            </m:r>
                          </m:sub>
                        </m:sSub>
                      </m:oMath>
                    </a14:m>
                    <a:r>
                      <a:rPr lang="en-US" dirty="0">
                        <a:solidFill>
                          <a:schemeClr val="bg1"/>
                        </a:solidFill>
                      </a:rPr>
                      <a:t>()</a:t>
                    </a:r>
                  </a:p>
                </p:txBody>
              </p:sp>
            </mc:Choice>
            <mc:Fallback xmlns="">
              <p:sp>
                <p:nvSpPr>
                  <p:cNvPr id="63" name="TextBox 62"/>
                  <p:cNvSpPr txBox="1">
                    <a:spLocks noRot="1" noChangeAspect="1" noMove="1" noResize="1" noEditPoints="1" noAdjustHandles="1" noChangeArrowheads="1" noChangeShapeType="1" noTextEdit="1"/>
                  </p:cNvSpPr>
                  <p:nvPr/>
                </p:nvSpPr>
                <p:spPr>
                  <a:xfrm>
                    <a:off x="3934555" y="3247949"/>
                    <a:ext cx="484941" cy="369332"/>
                  </a:xfrm>
                  <a:prstGeom prst="rect">
                    <a:avLst/>
                  </a:prstGeom>
                  <a:blipFill rotWithShape="0">
                    <a:blip r:embed="rId11"/>
                    <a:stretch>
                      <a:fillRect l="-28750" t="-22951" r="-37500" b="-50820"/>
                    </a:stretch>
                  </a:blipFill>
                </p:spPr>
                <p:txBody>
                  <a:bodyPr/>
                  <a:lstStyle/>
                  <a:p>
                    <a:r>
                      <a:rPr lang="en-US">
                        <a:noFill/>
                      </a:rPr>
                      <a:t> </a:t>
                    </a:r>
                  </a:p>
                </p:txBody>
              </p:sp>
            </mc:Fallback>
          </mc:AlternateContent>
        </p:grpSp>
        <p:cxnSp>
          <p:nvCxnSpPr>
            <p:cNvPr id="38" name="Straight Arrow Connector 37"/>
            <p:cNvCxnSpPr>
              <a:endCxn id="44"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 name="Straight Arrow Connector 38"/>
            <p:cNvCxnSpPr>
              <a:stCxn id="36" idx="0"/>
              <a:endCxn id="44"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TextBox 39"/>
                <p:cNvSpPr txBox="1"/>
                <p:nvPr/>
              </p:nvSpPr>
              <p:spPr>
                <a:xfrm>
                  <a:off x="1339667" y="4062374"/>
                  <a:ext cx="4603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1339667" y="4062374"/>
                  <a:ext cx="460319" cy="369332"/>
                </a:xfrm>
                <a:prstGeom prst="rect">
                  <a:avLst/>
                </a:prstGeom>
                <a:blipFill rotWithShape="0">
                  <a:blip r:embed="rId12"/>
                  <a:stretch>
                    <a:fillRect l="-8000" r="-4000"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776051" y="4897398"/>
                  <a:ext cx="44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oMath>
                    </m:oMathPara>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1776051" y="4897398"/>
                  <a:ext cx="444865" cy="369332"/>
                </a:xfrm>
                <a:prstGeom prst="rect">
                  <a:avLst/>
                </a:prstGeom>
                <a:blipFill rotWithShape="0">
                  <a:blip r:embed="rId13"/>
                  <a:stretch>
                    <a:fillRect l="-8333" b="-11475"/>
                  </a:stretch>
                </a:blipFill>
              </p:spPr>
              <p:txBody>
                <a:bodyPr/>
                <a:lstStyle/>
                <a:p>
                  <a:r>
                    <a:rPr lang="en-US">
                      <a:noFill/>
                    </a:rPr>
                    <a:t> </a:t>
                  </a:r>
                </a:p>
              </p:txBody>
            </p:sp>
          </mc:Fallback>
        </mc:AlternateContent>
        <p:sp>
          <p:nvSpPr>
            <p:cNvPr id="42" name="TextBox 41"/>
            <p:cNvSpPr txBox="1"/>
            <p:nvPr/>
          </p:nvSpPr>
          <p:spPr>
            <a:xfrm>
              <a:off x="2895600" y="4337827"/>
              <a:ext cx="546273" cy="369332"/>
            </a:xfrm>
            <a:prstGeom prst="rect">
              <a:avLst/>
            </a:prstGeom>
            <a:solidFill>
              <a:schemeClr val="bg1"/>
            </a:solidFill>
            <a:ln w="38100">
              <a:solidFill>
                <a:srgbClr val="C00000"/>
              </a:solidFill>
            </a:ln>
          </p:spPr>
          <p:txBody>
            <a:bodyPr wrap="square" rtlCol="0">
              <a:spAutoFit/>
            </a:bodyPr>
            <a:lstStyle/>
            <a:p>
              <a:pPr algn="ctr"/>
              <a:r>
                <a:rPr lang="en-US" sz="1800" dirty="0"/>
                <a:t>h3</a:t>
              </a:r>
            </a:p>
          </p:txBody>
        </p:sp>
        <p:cxnSp>
          <p:nvCxnSpPr>
            <p:cNvPr id="43" name="Straight Arrow Connector 42"/>
            <p:cNvCxnSpPr>
              <a:stCxn id="44" idx="6"/>
              <a:endCxn id="42" idx="1"/>
            </p:cNvCxnSpPr>
            <p:nvPr/>
          </p:nvCxnSpPr>
          <p:spPr bwMode="auto">
            <a:xfrm flipV="1">
              <a:off x="2542445" y="4522493"/>
              <a:ext cx="353155"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46" name="Oval 45"/>
          <p:cNvSpPr/>
          <p:nvPr/>
        </p:nvSpPr>
        <p:spPr bwMode="auto">
          <a:xfrm>
            <a:off x="8313379" y="4699088"/>
            <a:ext cx="695573"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47" name="TextBox 46"/>
              <p:cNvSpPr txBox="1"/>
              <p:nvPr/>
            </p:nvSpPr>
            <p:spPr>
              <a:xfrm>
                <a:off x="8401518" y="4789874"/>
                <a:ext cx="519297" cy="398507"/>
              </a:xfrm>
              <a:prstGeom prst="rect">
                <a:avLst/>
              </a:prstGeom>
              <a:solidFill>
                <a:srgbClr val="C00000"/>
              </a:solidFill>
            </p:spPr>
            <p:txBody>
              <a:bodyPr wrap="squar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𝑦</m:t>
                        </m:r>
                      </m:sub>
                    </m:sSub>
                  </m:oMath>
                </a14:m>
                <a:r>
                  <a:rPr lang="en-US" dirty="0">
                    <a:solidFill>
                      <a:schemeClr val="bg1"/>
                    </a:solidFill>
                  </a:rPr>
                  <a:t>()</a:t>
                </a:r>
              </a:p>
            </p:txBody>
          </p:sp>
        </mc:Choice>
        <mc:Fallback xmlns="">
          <p:sp>
            <p:nvSpPr>
              <p:cNvPr id="47" name="TextBox 46"/>
              <p:cNvSpPr txBox="1">
                <a:spLocks noRot="1" noChangeAspect="1" noMove="1" noResize="1" noEditPoints="1" noAdjustHandles="1" noChangeArrowheads="1" noChangeShapeType="1" noTextEdit="1"/>
              </p:cNvSpPr>
              <p:nvPr/>
            </p:nvSpPr>
            <p:spPr>
              <a:xfrm>
                <a:off x="8401518" y="4789874"/>
                <a:ext cx="519297" cy="398507"/>
              </a:xfrm>
              <a:prstGeom prst="rect">
                <a:avLst/>
              </a:prstGeom>
              <a:blipFill>
                <a:blip r:embed="rId14"/>
                <a:stretch>
                  <a:fillRect l="-22353" t="-18462" r="-4706" b="-16923"/>
                </a:stretch>
              </a:blipFill>
            </p:spPr>
            <p:txBody>
              <a:bodyPr/>
              <a:lstStyle/>
              <a:p>
                <a:r>
                  <a:rPr lang="en-US">
                    <a:noFill/>
                  </a:rPr>
                  <a:t> </a:t>
                </a:r>
              </a:p>
            </p:txBody>
          </p:sp>
        </mc:Fallback>
      </mc:AlternateContent>
      <p:cxnSp>
        <p:nvCxnSpPr>
          <p:cNvPr id="48" name="Straight Arrow Connector 47"/>
          <p:cNvCxnSpPr>
            <a:stCxn id="42" idx="3"/>
          </p:cNvCxnSpPr>
          <p:nvPr/>
        </p:nvCxnSpPr>
        <p:spPr bwMode="auto">
          <a:xfrm flipV="1">
            <a:off x="7855729" y="5000607"/>
            <a:ext cx="496710" cy="6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flipV="1">
            <a:off x="8661165" y="4312514"/>
            <a:ext cx="0" cy="38657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0" name="TextBox 49"/>
              <p:cNvSpPr txBox="1"/>
              <p:nvPr/>
            </p:nvSpPr>
            <p:spPr>
              <a:xfrm>
                <a:off x="7860220" y="4541447"/>
                <a:ext cx="453907"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𝑦</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7860220" y="4541447"/>
                <a:ext cx="453907" cy="398507"/>
              </a:xfrm>
              <a:prstGeom prst="rect">
                <a:avLst/>
              </a:prstGeom>
              <a:blipFill>
                <a:blip r:embed="rId15"/>
                <a:stretch>
                  <a:fillRect b="-1538"/>
                </a:stretch>
              </a:blipFill>
            </p:spPr>
            <p:txBody>
              <a:bodyPr/>
              <a:lstStyle/>
              <a:p>
                <a:r>
                  <a:rPr lang="en-US">
                    <a:noFill/>
                  </a:rPr>
                  <a:t> </a:t>
                </a:r>
              </a:p>
            </p:txBody>
          </p:sp>
        </mc:Fallback>
      </mc:AlternateContent>
      <p:sp>
        <p:nvSpPr>
          <p:cNvPr id="51" name="TextBox 50"/>
          <p:cNvSpPr txBox="1"/>
          <p:nvPr/>
        </p:nvSpPr>
        <p:spPr>
          <a:xfrm>
            <a:off x="7989674" y="3931994"/>
            <a:ext cx="1342982" cy="369332"/>
          </a:xfrm>
          <a:prstGeom prst="rect">
            <a:avLst/>
          </a:prstGeom>
          <a:solidFill>
            <a:schemeClr val="bg1"/>
          </a:solidFill>
          <a:ln w="38100">
            <a:solidFill>
              <a:srgbClr val="C00000"/>
            </a:solidFill>
          </a:ln>
        </p:spPr>
        <p:txBody>
          <a:bodyPr wrap="square" rtlCol="0">
            <a:spAutoFit/>
          </a:bodyPr>
          <a:lstStyle/>
          <a:p>
            <a:pPr algn="ctr"/>
            <a:r>
              <a:rPr lang="en-US" sz="1800" dirty="0"/>
              <a:t>OUTPUT</a:t>
            </a:r>
          </a:p>
        </p:txBody>
      </p:sp>
      <mc:AlternateContent xmlns:mc="http://schemas.openxmlformats.org/markup-compatibility/2006" xmlns:a14="http://schemas.microsoft.com/office/drawing/2010/main">
        <mc:Choice Requires="a14">
          <p:sp>
            <p:nvSpPr>
              <p:cNvPr id="52" name="TextBox 51"/>
              <p:cNvSpPr txBox="1"/>
              <p:nvPr/>
            </p:nvSpPr>
            <p:spPr>
              <a:xfrm>
                <a:off x="2008888" y="2795758"/>
                <a:ext cx="5087868"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h</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2008888" y="2795758"/>
                <a:ext cx="5087868" cy="416845"/>
              </a:xfrm>
              <a:prstGeom prst="rect">
                <a:avLst/>
              </a:prstGeom>
              <a:blipFill>
                <a:blip r:embed="rId16"/>
                <a:stretch>
                  <a:fillRect b="-4412"/>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AEF606FA-44B1-46D7-B26B-DA5AC11495A4}"/>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spTree>
    <p:extLst>
      <p:ext uri="{BB962C8B-B14F-4D97-AF65-F5344CB8AC3E}">
        <p14:creationId xmlns:p14="http://schemas.microsoft.com/office/powerpoint/2010/main" val="40220990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Bidirectional RNNs</a:t>
            </a:r>
          </a:p>
        </p:txBody>
      </p:sp>
      <p:sp>
        <p:nvSpPr>
          <p:cNvPr id="3" name="Content Placeholder 2"/>
          <p:cNvSpPr>
            <a:spLocks noGrp="1"/>
          </p:cNvSpPr>
          <p:nvPr>
            <p:ph idx="1"/>
          </p:nvPr>
        </p:nvSpPr>
        <p:spPr/>
        <p:txBody>
          <a:bodyPr/>
          <a:lstStyle/>
          <a:p>
            <a:r>
              <a:rPr lang="en-US" b="1" i="1" dirty="0">
                <a:solidFill>
                  <a:srgbClr val="0070C0"/>
                </a:solidFill>
              </a:rPr>
              <a:t>Bidirectional RNNs </a:t>
            </a:r>
            <a:r>
              <a:rPr lang="en-US" dirty="0"/>
              <a:t>incorporate both forward and backward passes through sequential data</a:t>
            </a:r>
          </a:p>
          <a:p>
            <a:pPr lvl="1"/>
            <a:r>
              <a:rPr lang="en-US" dirty="0"/>
              <a:t>The output may not only depend on the previous elements in the sequence,  but also on future elements in the sequence</a:t>
            </a:r>
          </a:p>
          <a:p>
            <a:pPr lvl="1"/>
            <a:r>
              <a:rPr lang="en-US" dirty="0"/>
              <a:t>It resembles two RNNs stacked on top of each other</a:t>
            </a:r>
          </a:p>
          <a:p>
            <a:endParaRPr lang="en-US" dirty="0"/>
          </a:p>
        </p:txBody>
      </p:sp>
      <p:pic>
        <p:nvPicPr>
          <p:cNvPr id="4" name="Εικόνα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24" y="4399037"/>
            <a:ext cx="4160296" cy="2718231"/>
          </a:xfrm>
          <a:prstGeom prst="rect">
            <a:avLst/>
          </a:prstGeom>
        </p:spPr>
      </p:pic>
      <mc:AlternateContent xmlns:mc="http://schemas.openxmlformats.org/markup-compatibility/2006" xmlns:a14="http://schemas.microsoft.com/office/drawing/2010/main">
        <mc:Choice Requires="a14">
          <p:sp>
            <p:nvSpPr>
              <p:cNvPr id="5" name="Ορθογώνιο 17"/>
              <p:cNvSpPr/>
              <p:nvPr/>
            </p:nvSpPr>
            <p:spPr>
              <a:xfrm>
                <a:off x="728239" y="6921063"/>
                <a:ext cx="8285409" cy="401007"/>
              </a:xfrm>
              <a:prstGeom prst="rect">
                <a:avLst/>
              </a:prstGeom>
            </p:spPr>
            <p:txBody>
              <a:bodyPr wrap="square">
                <a:spAutoFit/>
              </a:bodyPr>
              <a:lstStyle/>
              <a:p>
                <a:pPr lvl="0" defTabSz="91440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i="1">
                          <a:latin typeface="Cambria Math" charset="0"/>
                        </a:rPr>
                        <m:t> </m:t>
                      </m:r>
                    </m:oMath>
                  </m:oMathPara>
                </a14:m>
                <a:endParaRPr lang="el-GR" altLang="el-GR" dirty="0"/>
              </a:p>
            </p:txBody>
          </p:sp>
        </mc:Choice>
        <mc:Fallback xmlns="">
          <p:sp>
            <p:nvSpPr>
              <p:cNvPr id="5" name="Ορθογώνιο 17"/>
              <p:cNvSpPr>
                <a:spLocks noRot="1" noChangeAspect="1" noMove="1" noResize="1" noEditPoints="1" noAdjustHandles="1" noChangeArrowheads="1" noChangeShapeType="1" noTextEdit="1"/>
              </p:cNvSpPr>
              <p:nvPr/>
            </p:nvSpPr>
            <p:spPr>
              <a:xfrm>
                <a:off x="728239" y="6921063"/>
                <a:ext cx="8285409" cy="4010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Ορθογώνιο 18"/>
              <p:cNvSpPr/>
              <p:nvPr/>
            </p:nvSpPr>
            <p:spPr>
              <a:xfrm>
                <a:off x="4933364" y="5269495"/>
                <a:ext cx="3311804"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charset="0"/>
                                </a:rPr>
                                <m:t>h</m:t>
                              </m:r>
                            </m:e>
                          </m:acc>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acc>
                            <m:accPr>
                              <m:chr m:val="⃖"/>
                              <m:ctrlPr>
                                <a:rPr lang="el-GR" i="1" smtClean="0">
                                  <a:latin typeface="Cambria Math" panose="02040503050406030204" pitchFamily="18" charset="0"/>
                                </a:rPr>
                              </m:ctrlPr>
                            </m:accPr>
                            <m:e>
                              <m:r>
                                <a:rPr lang="en-US" b="0" i="1" smtClean="0">
                                  <a:latin typeface="Cambria Math" charset="0"/>
                                </a:rPr>
                                <m:t>𝑊</m:t>
                              </m:r>
                            </m:e>
                          </m:acc>
                        </m:e>
                        <m:sup>
                          <m:r>
                            <a:rPr lang="en-US" i="1">
                              <a:latin typeface="Cambria Math" charset="0"/>
                            </a:rPr>
                            <m:t>(</m:t>
                          </m:r>
                          <m:r>
                            <a:rPr lang="en-US" i="1">
                              <a:latin typeface="Cambria Math" charset="0"/>
                            </a:rPr>
                            <m:t>hh</m:t>
                          </m:r>
                          <m:r>
                            <a:rPr lang="en-US" i="1">
                              <a:latin typeface="Cambria Math" charset="0"/>
                            </a:rPr>
                            <m:t>)</m:t>
                          </m:r>
                        </m:sup>
                      </m:sSup>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charset="0"/>
                                </a:rPr>
                                <m:t>h</m:t>
                              </m:r>
                            </m:e>
                          </m:acc>
                        </m:e>
                        <m:sub>
                          <m:r>
                            <a:rPr lang="en-US" i="1">
                              <a:latin typeface="Cambria Math" charset="0"/>
                            </a:rPr>
                            <m:t>𝑡</m:t>
                          </m:r>
                          <m:r>
                            <a:rPr lang="en-US" b="0" i="1" smtClean="0">
                              <a:latin typeface="Cambria Math" charset="0"/>
                            </a:rPr>
                            <m:t>+1</m:t>
                          </m:r>
                        </m:sub>
                      </m:sSub>
                      <m:r>
                        <a:rPr lang="en-US" i="1">
                          <a:latin typeface="Cambria Math" charset="0"/>
                        </a:rPr>
                        <m:t>+</m:t>
                      </m:r>
                      <m:sSup>
                        <m:sSupPr>
                          <m:ctrlPr>
                            <a:rPr lang="el-GR" i="1" smtClean="0">
                              <a:latin typeface="Cambria Math" panose="02040503050406030204" pitchFamily="18" charset="0"/>
                            </a:rPr>
                          </m:ctrlPr>
                        </m:sSupPr>
                        <m:e>
                          <m:acc>
                            <m:accPr>
                              <m:chr m:val="⃖"/>
                              <m:ctrlPr>
                                <a:rPr lang="el-GR" i="1" smtClean="0">
                                  <a:latin typeface="Cambria Math" panose="02040503050406030204" pitchFamily="18" charset="0"/>
                                </a:rPr>
                              </m:ctrlPr>
                            </m:accPr>
                            <m:e>
                              <m:r>
                                <a:rPr lang="en-US" b="0" i="1" smtClean="0">
                                  <a:latin typeface="Cambria Math" charset="0"/>
                                </a:rPr>
                                <m:t>𝑊</m:t>
                              </m:r>
                            </m:e>
                          </m:acc>
                        </m:e>
                        <m:sup>
                          <m:r>
                            <a:rPr lang="en-US" i="1">
                              <a:latin typeface="Cambria Math" charset="0"/>
                            </a:rPr>
                            <m:t>(</m:t>
                          </m:r>
                          <m:r>
                            <a:rPr lang="en-US" i="1">
                              <a:latin typeface="Cambria Math" charset="0"/>
                            </a:rPr>
                            <m:t>h𝑥</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m:oMathPara>
                </a14:m>
                <a:endParaRPr lang="el-GR" dirty="0"/>
              </a:p>
            </p:txBody>
          </p:sp>
        </mc:Choice>
        <mc:Fallback xmlns="">
          <p:sp>
            <p:nvSpPr>
              <p:cNvPr id="6" name="Ορθογώνιο 18"/>
              <p:cNvSpPr>
                <a:spLocks noRot="1" noChangeAspect="1" noMove="1" noResize="1" noEditPoints="1" noAdjustHandles="1" noChangeArrowheads="1" noChangeShapeType="1" noTextEdit="1"/>
              </p:cNvSpPr>
              <p:nvPr/>
            </p:nvSpPr>
            <p:spPr>
              <a:xfrm>
                <a:off x="4933364" y="5269495"/>
                <a:ext cx="3311804" cy="410305"/>
              </a:xfrm>
              <a:prstGeom prst="rect">
                <a:avLst/>
              </a:prstGeom>
              <a:blipFill>
                <a:blip r:embed="rId5"/>
                <a:stretch>
                  <a:fillRect r="-8456"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Ορθογώνιο 19"/>
              <p:cNvSpPr/>
              <p:nvPr/>
            </p:nvSpPr>
            <p:spPr>
              <a:xfrm>
                <a:off x="4998263" y="4728391"/>
                <a:ext cx="3311804"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r>
                        <a:rPr lang="en-US" i="1">
                          <a:latin typeface="Cambria Math" charset="0"/>
                        </a:rPr>
                        <m:t>=  </m:t>
                      </m:r>
                      <m:r>
                        <a:rPr lang="el-GR" i="1">
                          <a:latin typeface="Cambria Math" charset="0"/>
                        </a:rPr>
                        <m:t>𝜎</m:t>
                      </m:r>
                      <m:r>
                        <a:rPr lang="el-GR" i="1">
                          <a:latin typeface="Cambria Math" charset="0"/>
                        </a:rPr>
                        <m:t>(</m:t>
                      </m:r>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n-US" i="1">
                                  <a:latin typeface="Cambria Math" charset="0"/>
                                </a:rPr>
                                <m:t>𝑊</m:t>
                              </m:r>
                            </m:e>
                          </m:acc>
                        </m:e>
                        <m:sup>
                          <m:r>
                            <a:rPr lang="en-US" i="1">
                              <a:latin typeface="Cambria Math" charset="0"/>
                            </a:rPr>
                            <m:t>(</m:t>
                          </m:r>
                          <m:r>
                            <a:rPr lang="en-US" i="1">
                              <a:latin typeface="Cambria Math" charset="0"/>
                            </a:rPr>
                            <m:t>hh</m:t>
                          </m:r>
                          <m:r>
                            <a:rPr lang="en-US" i="1">
                              <a:latin typeface="Cambria Math" charset="0"/>
                            </a:rPr>
                            <m:t>)</m:t>
                          </m:r>
                        </m:sup>
                      </m:s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r>
                            <a:rPr lang="en-US" i="1">
                              <a:latin typeface="Cambria Math" charset="0"/>
                            </a:rPr>
                            <m:t>−1</m:t>
                          </m:r>
                        </m:sub>
                      </m:sSub>
                      <m:r>
                        <a:rPr lang="en-US" i="1">
                          <a:latin typeface="Cambria Math" charset="0"/>
                        </a:rPr>
                        <m:t>+</m:t>
                      </m:r>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n-US" i="1">
                                  <a:latin typeface="Cambria Math" charset="0"/>
                                </a:rPr>
                                <m:t>𝑊</m:t>
                              </m:r>
                            </m:e>
                          </m:acc>
                        </m:e>
                        <m:sup>
                          <m:r>
                            <a:rPr lang="en-US" i="1">
                              <a:latin typeface="Cambria Math" charset="0"/>
                            </a:rPr>
                            <m:t>(</m:t>
                          </m:r>
                          <m:r>
                            <a:rPr lang="en-US" i="1">
                              <a:latin typeface="Cambria Math" charset="0"/>
                            </a:rPr>
                            <m:t>h𝑥</m:t>
                          </m:r>
                          <m:r>
                            <a:rPr lang="en-US" i="1">
                              <a:latin typeface="Cambria Math" charset="0"/>
                            </a:rPr>
                            <m:t>)</m:t>
                          </m:r>
                        </m:sup>
                      </m:sSup>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𝑡</m:t>
                          </m:r>
                        </m:sub>
                      </m:sSub>
                      <m:r>
                        <a:rPr lang="en-US" i="1">
                          <a:latin typeface="Cambria Math" charset="0"/>
                        </a:rPr>
                        <m:t>)</m:t>
                      </m:r>
                    </m:oMath>
                  </m:oMathPara>
                </a14:m>
                <a:endParaRPr lang="el-GR" dirty="0"/>
              </a:p>
            </p:txBody>
          </p:sp>
        </mc:Choice>
        <mc:Fallback xmlns="">
          <p:sp>
            <p:nvSpPr>
              <p:cNvPr id="7" name="Ορθογώνιο 19"/>
              <p:cNvSpPr>
                <a:spLocks noRot="1" noChangeAspect="1" noMove="1" noResize="1" noEditPoints="1" noAdjustHandles="1" noChangeArrowheads="1" noChangeShapeType="1" noTextEdit="1"/>
              </p:cNvSpPr>
              <p:nvPr/>
            </p:nvSpPr>
            <p:spPr>
              <a:xfrm>
                <a:off x="4998263" y="4728391"/>
                <a:ext cx="3311804" cy="410305"/>
              </a:xfrm>
              <a:prstGeom prst="rect">
                <a:avLst/>
              </a:prstGeom>
              <a:blipFill>
                <a:blip r:embed="rId6"/>
                <a:stretch>
                  <a:fillRect r="-8656" b="-23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98263" y="5795416"/>
                <a:ext cx="1938288" cy="432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𝑦</m:t>
                          </m:r>
                        </m:e>
                        <m:sub>
                          <m:r>
                            <a:rPr lang="en-US" b="0" i="1" smtClean="0">
                              <a:latin typeface="Cambria Math" charset="0"/>
                            </a:rPr>
                            <m:t>𝑡</m:t>
                          </m:r>
                        </m:sub>
                      </m:sSub>
                      <m:r>
                        <a:rPr lang="en-US" b="0" i="1" smtClean="0">
                          <a:latin typeface="Cambria Math" charset="0"/>
                        </a:rPr>
                        <m:t>=</m:t>
                      </m:r>
                      <m:r>
                        <a:rPr lang="en-US" b="0" i="1" smtClean="0">
                          <a:latin typeface="Cambria Math" charset="0"/>
                        </a:rPr>
                        <m:t>𝑓</m:t>
                      </m:r>
                      <m:d>
                        <m:dPr>
                          <m:ctrlPr>
                            <a:rPr lang="mr-IN" b="0" i="1" smtClean="0">
                              <a:latin typeface="Cambria Math" panose="02040503050406030204" pitchFamily="18" charset="0"/>
                            </a:rPr>
                          </m:ctrlPr>
                        </m:dPr>
                        <m:e>
                          <m:r>
                            <a:rPr lang="en-US" b="0" i="1" smtClean="0">
                              <a:latin typeface="Cambria Math" charset="0"/>
                            </a:rPr>
                            <m:t> </m:t>
                          </m:r>
                          <m:d>
                            <m:dPr>
                              <m:begChr m:val="["/>
                              <m:endChr m:val="]"/>
                              <m:ctrlPr>
                                <a:rPr lang="mr-IN" b="0" i="1"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sSub>
                                <m:sSubPr>
                                  <m:ctrlPr>
                                    <a:rPr lang="en-US" i="1">
                                      <a:latin typeface="Cambria Math" panose="02040503050406030204" pitchFamily="18" charset="0"/>
                                    </a:rPr>
                                  </m:ctrlPr>
                                </m:sSubPr>
                                <m:e>
                                  <m:r>
                                    <a:rPr lang="en-US" b="0" i="1" smtClean="0">
                                      <a:latin typeface="Cambria Math" charset="0"/>
                                    </a:rPr>
                                    <m:t>;</m:t>
                                  </m:r>
                                  <m:acc>
                                    <m:accPr>
                                      <m:chr m:val="⃖"/>
                                      <m:ctrlPr>
                                        <a:rPr lang="en-US" i="1">
                                          <a:latin typeface="Cambria Math" panose="02040503050406030204" pitchFamily="18" charset="0"/>
                                        </a:rPr>
                                      </m:ctrlPr>
                                    </m:accPr>
                                    <m:e>
                                      <m:r>
                                        <a:rPr lang="en-US" i="1">
                                          <a:latin typeface="Cambria Math" charset="0"/>
                                        </a:rPr>
                                        <m:t>h</m:t>
                                      </m:r>
                                    </m:e>
                                  </m:acc>
                                </m:e>
                                <m:sub>
                                  <m:r>
                                    <a:rPr lang="en-US" i="1">
                                      <a:latin typeface="Cambria Math" charset="0"/>
                                    </a:rPr>
                                    <m:t>𝑡</m:t>
                                  </m:r>
                                </m:sub>
                              </m:sSub>
                            </m:e>
                          </m:d>
                          <m:r>
                            <a:rPr lang="en-US" b="0" i="1" smtClean="0">
                              <a:latin typeface="Cambria Math" charset="0"/>
                            </a:rPr>
                            <m:t> </m:t>
                          </m:r>
                        </m:e>
                      </m:d>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4998263" y="5795416"/>
                <a:ext cx="1938288" cy="432554"/>
              </a:xfrm>
              <a:prstGeom prst="rect">
                <a:avLst/>
              </a:prstGeom>
              <a:blipFill>
                <a:blip r:embed="rId7"/>
                <a:stretch>
                  <a:fillRect r="-314" b="-18310"/>
                </a:stretch>
              </a:blipFill>
            </p:spPr>
            <p:txBody>
              <a:bodyPr/>
              <a:lstStyle/>
              <a:p>
                <a:r>
                  <a:rPr lang="en-US">
                    <a:noFill/>
                  </a:rPr>
                  <a:t> </a:t>
                </a:r>
              </a:p>
            </p:txBody>
          </p:sp>
        </mc:Fallback>
      </mc:AlternateContent>
      <p:sp>
        <p:nvSpPr>
          <p:cNvPr id="9" name="TextBox 8"/>
          <p:cNvSpPr txBox="1"/>
          <p:nvPr/>
        </p:nvSpPr>
        <p:spPr>
          <a:xfrm>
            <a:off x="4833120" y="6664568"/>
            <a:ext cx="4300536" cy="401007"/>
          </a:xfrm>
          <a:prstGeom prst="rect">
            <a:avLst/>
          </a:prstGeom>
          <a:noFill/>
        </p:spPr>
        <p:txBody>
          <a:bodyPr wrap="none" rtlCol="0">
            <a:spAutoFit/>
          </a:bodyPr>
          <a:lstStyle/>
          <a:p>
            <a:r>
              <a:rPr lang="en-US" dirty="0"/>
              <a:t>Output both past and future elements</a:t>
            </a:r>
            <a:endParaRPr lang="el-GR" dirty="0"/>
          </a:p>
        </p:txBody>
      </p:sp>
      <p:cxnSp>
        <p:nvCxnSpPr>
          <p:cNvPr id="10" name="Ευθύγραμμο βέλος σύνδεσης 24"/>
          <p:cNvCxnSpPr/>
          <p:nvPr/>
        </p:nvCxnSpPr>
        <p:spPr>
          <a:xfrm flipH="1" flipV="1">
            <a:off x="6390003" y="6185109"/>
            <a:ext cx="1173175" cy="624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26"/>
          <p:cNvCxnSpPr/>
          <p:nvPr/>
        </p:nvCxnSpPr>
        <p:spPr>
          <a:xfrm flipH="1" flipV="1">
            <a:off x="6107367" y="6145497"/>
            <a:ext cx="282635" cy="580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E64B24-F22E-4AB5-88B9-8D81FB0C823B}"/>
              </a:ext>
            </a:extLst>
          </p:cNvPr>
          <p:cNvSpPr txBox="1"/>
          <p:nvPr/>
        </p:nvSpPr>
        <p:spPr>
          <a:xfrm>
            <a:off x="1500808" y="7526179"/>
            <a:ext cx="6912768" cy="246221"/>
          </a:xfrm>
          <a:prstGeom prst="rect">
            <a:avLst/>
          </a:prstGeom>
          <a:noFill/>
        </p:spPr>
        <p:txBody>
          <a:bodyPr wrap="square" rtlCol="0">
            <a:spAutoFit/>
          </a:bodyPr>
          <a:lstStyle/>
          <a:p>
            <a:pPr algn="ctr"/>
            <a:r>
              <a:rPr lang="en-US" sz="1000" dirty="0"/>
              <a:t>Slide credit: Param </a:t>
            </a:r>
            <a:r>
              <a:rPr lang="en-US" sz="1000" dirty="0" err="1"/>
              <a:t>Vir</a:t>
            </a:r>
            <a:r>
              <a:rPr lang="en-US" sz="1000" dirty="0"/>
              <a:t> Singh – Deep Learning</a:t>
            </a:r>
          </a:p>
        </p:txBody>
      </p:sp>
    </p:spTree>
    <p:extLst>
      <p:ext uri="{BB962C8B-B14F-4D97-AF65-F5344CB8AC3E}">
        <p14:creationId xmlns:p14="http://schemas.microsoft.com/office/powerpoint/2010/main" val="38256952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LSTM Networks</a:t>
            </a:r>
          </a:p>
        </p:txBody>
      </p:sp>
      <p:sp>
        <p:nvSpPr>
          <p:cNvPr id="3" name="Content Placeholder 2"/>
          <p:cNvSpPr>
            <a:spLocks noGrp="1"/>
          </p:cNvSpPr>
          <p:nvPr>
            <p:ph idx="1"/>
          </p:nvPr>
        </p:nvSpPr>
        <p:spPr/>
        <p:txBody>
          <a:bodyPr/>
          <a:lstStyle/>
          <a:p>
            <a:r>
              <a:rPr lang="en-US" b="1" i="1" dirty="0">
                <a:solidFill>
                  <a:srgbClr val="0070C0"/>
                </a:solidFill>
              </a:rPr>
              <a:t>Long Short Term Memory (LSTM) </a:t>
            </a:r>
            <a:r>
              <a:rPr lang="en-US" dirty="0"/>
              <a:t>networks are a variant of RNNs</a:t>
            </a:r>
          </a:p>
          <a:p>
            <a:r>
              <a:rPr lang="en-US" dirty="0"/>
              <a:t>LSTM mitigates the vanishing/exploding gradient problem</a:t>
            </a:r>
          </a:p>
          <a:p>
            <a:pPr lvl="1"/>
            <a:r>
              <a:rPr lang="en-US" dirty="0"/>
              <a:t>Solution: a Memory Cell, updated at each step in the sequence</a:t>
            </a:r>
          </a:p>
          <a:p>
            <a:r>
              <a:rPr lang="en-US" dirty="0"/>
              <a:t>Three gates control the flow of information to and from the Memory Cell</a:t>
            </a:r>
          </a:p>
          <a:p>
            <a:pPr lvl="1"/>
            <a:r>
              <a:rPr lang="en-US" dirty="0"/>
              <a:t>Input Gate: protects the current step from irrelevant inputs</a:t>
            </a:r>
          </a:p>
          <a:p>
            <a:pPr lvl="1"/>
            <a:r>
              <a:rPr lang="en-US" dirty="0"/>
              <a:t>Output Gate: prevents current step from passing irrelevant information to later steps</a:t>
            </a:r>
          </a:p>
          <a:p>
            <a:pPr lvl="1"/>
            <a:r>
              <a:rPr lang="en-US" dirty="0"/>
              <a:t>Forget Gate: limits information passed from one cell to the next</a:t>
            </a:r>
          </a:p>
          <a:p>
            <a:r>
              <a:rPr lang="en-US" dirty="0"/>
              <a:t>Most modern RNN models use either LSTM units or other more advanced types of recurrent units (e.g., GRU units)</a:t>
            </a:r>
          </a:p>
          <a:p>
            <a:endParaRPr lang="en-US" dirty="0"/>
          </a:p>
        </p:txBody>
      </p:sp>
    </p:spTree>
    <p:extLst>
      <p:ext uri="{BB962C8B-B14F-4D97-AF65-F5344CB8AC3E}">
        <p14:creationId xmlns:p14="http://schemas.microsoft.com/office/powerpoint/2010/main" val="38282468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LSTM Networks</a:t>
            </a:r>
          </a:p>
        </p:txBody>
      </p:sp>
      <p:sp>
        <p:nvSpPr>
          <p:cNvPr id="3" name="Content Placeholder 2"/>
          <p:cNvSpPr>
            <a:spLocks noGrp="1"/>
          </p:cNvSpPr>
          <p:nvPr>
            <p:ph idx="1"/>
          </p:nvPr>
        </p:nvSpPr>
        <p:spPr/>
        <p:txBody>
          <a:bodyPr/>
          <a:lstStyle/>
          <a:p>
            <a:r>
              <a:rPr lang="en-US" dirty="0"/>
              <a:t>LSTM cell</a:t>
            </a:r>
          </a:p>
          <a:p>
            <a:pPr lvl="1"/>
            <a:r>
              <a:rPr lang="en-US" dirty="0"/>
              <a:t>Input gate, output gate, forget gate, memory cell </a:t>
            </a:r>
          </a:p>
          <a:p>
            <a:pPr lvl="1"/>
            <a:r>
              <a:rPr lang="en-US" dirty="0"/>
              <a:t>LSTM can learn long-term correlations within the data sequences</a:t>
            </a:r>
          </a:p>
        </p:txBody>
      </p:sp>
      <p:pic>
        <p:nvPicPr>
          <p:cNvPr id="5" name="Picture 4">
            <a:extLst>
              <a:ext uri="{FF2B5EF4-FFF2-40B4-BE49-F238E27FC236}">
                <a16:creationId xmlns:a16="http://schemas.microsoft.com/office/drawing/2014/main" id="{2A9BEC8E-6C3A-4849-89E7-DCA51F6C6C47}"/>
              </a:ext>
            </a:extLst>
          </p:cNvPr>
          <p:cNvPicPr>
            <a:picLocks noChangeAspect="1"/>
          </p:cNvPicPr>
          <p:nvPr/>
        </p:nvPicPr>
        <p:blipFill>
          <a:blip r:embed="rId3"/>
          <a:stretch>
            <a:fillRect/>
          </a:stretch>
        </p:blipFill>
        <p:spPr>
          <a:xfrm>
            <a:off x="6541368" y="4082250"/>
            <a:ext cx="3353350" cy="1820174"/>
          </a:xfrm>
          <a:prstGeom prst="rect">
            <a:avLst/>
          </a:prstGeom>
        </p:spPr>
      </p:pic>
      <p:pic>
        <p:nvPicPr>
          <p:cNvPr id="6" name="Picture 5"/>
          <p:cNvPicPr>
            <a:picLocks noChangeAspect="1"/>
          </p:cNvPicPr>
          <p:nvPr/>
        </p:nvPicPr>
        <p:blipFill rotWithShape="1">
          <a:blip r:embed="rId4"/>
          <a:srcRect l="2491"/>
          <a:stretch/>
        </p:blipFill>
        <p:spPr>
          <a:xfrm>
            <a:off x="204664" y="3469620"/>
            <a:ext cx="5637040" cy="4160996"/>
          </a:xfrm>
          <a:prstGeom prst="rect">
            <a:avLst/>
          </a:prstGeom>
        </p:spPr>
      </p:pic>
    </p:spTree>
    <p:extLst>
      <p:ext uri="{BB962C8B-B14F-4D97-AF65-F5344CB8AC3E}">
        <p14:creationId xmlns:p14="http://schemas.microsoft.com/office/powerpoint/2010/main" val="11059093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p:txBody>
          <a:bodyPr/>
          <a:lstStyle/>
          <a:p>
            <a:pPr marL="457162" indent="-457162">
              <a:buFont typeface="+mj-lt"/>
              <a:buAutoNum type="arabicPeriod"/>
            </a:pPr>
            <a:r>
              <a:rPr lang="en-US" dirty="0"/>
              <a:t>Hung-</a:t>
            </a:r>
            <a:r>
              <a:rPr lang="en-US" dirty="0" err="1"/>
              <a:t>yi</a:t>
            </a:r>
            <a:r>
              <a:rPr lang="en-US" dirty="0"/>
              <a:t> Lee – Deep Learning Tutorial </a:t>
            </a:r>
          </a:p>
          <a:p>
            <a:pPr marL="457162" indent="-457162">
              <a:buFont typeface="+mj-lt"/>
              <a:buAutoNum type="arabicPeriod"/>
            </a:pPr>
            <a:r>
              <a:rPr lang="en-US" dirty="0" err="1"/>
              <a:t>Ismini</a:t>
            </a:r>
            <a:r>
              <a:rPr lang="en-US" dirty="0"/>
              <a:t> </a:t>
            </a:r>
            <a:r>
              <a:rPr lang="en-US" dirty="0" err="1"/>
              <a:t>Lourentzou</a:t>
            </a:r>
            <a:r>
              <a:rPr lang="en-US" dirty="0"/>
              <a:t> – Introduction to Deep Learning</a:t>
            </a:r>
          </a:p>
          <a:p>
            <a:pPr marL="457162" indent="-457162">
              <a:buFont typeface="+mj-lt"/>
              <a:buAutoNum type="arabicPeriod"/>
            </a:pPr>
            <a:r>
              <a:rPr lang="en-US" dirty="0"/>
              <a:t>CS231n Convolutional Neural Networks for Visual Recognition (Stanford CS course) (</a:t>
            </a:r>
            <a:r>
              <a:rPr lang="en-US" dirty="0">
                <a:hlinkClick r:id="rId2"/>
              </a:rPr>
              <a:t>link</a:t>
            </a:r>
            <a:r>
              <a:rPr lang="en-US" dirty="0"/>
              <a:t>)</a:t>
            </a:r>
          </a:p>
          <a:p>
            <a:pPr marL="457162" indent="-457162">
              <a:buFont typeface="+mj-lt"/>
              <a:buAutoNum type="arabicPeriod"/>
            </a:pPr>
            <a:r>
              <a:rPr lang="en-US" dirty="0"/>
              <a:t>James Hays, Brown – Machine Learning Overview</a:t>
            </a:r>
          </a:p>
          <a:p>
            <a:pPr marL="457162" indent="-457162">
              <a:buFont typeface="+mj-lt"/>
              <a:buAutoNum type="arabicPeriod"/>
            </a:pPr>
            <a:r>
              <a:rPr lang="en-US" dirty="0" err="1"/>
              <a:t>Param</a:t>
            </a:r>
            <a:r>
              <a:rPr lang="en-US" dirty="0"/>
              <a:t> </a:t>
            </a:r>
            <a:r>
              <a:rPr lang="en-US" dirty="0" err="1"/>
              <a:t>Vir</a:t>
            </a:r>
            <a:r>
              <a:rPr lang="en-US" dirty="0"/>
              <a:t> Singh, </a:t>
            </a:r>
            <a:r>
              <a:rPr lang="en-US" dirty="0" err="1"/>
              <a:t>Shunyuan</a:t>
            </a:r>
            <a:r>
              <a:rPr lang="en-US" dirty="0"/>
              <a:t> Zhang, Nikhil Malik – Deep Learning</a:t>
            </a:r>
          </a:p>
          <a:p>
            <a:pPr marL="457162" indent="-457162">
              <a:buFont typeface="+mj-lt"/>
              <a:buAutoNum type="arabicPeriod"/>
            </a:pPr>
            <a:r>
              <a:rPr lang="en-US" dirty="0"/>
              <a:t>Sebastian Ruder – An Overview of Gradient Descent Optimization Algorithms (</a:t>
            </a:r>
            <a:r>
              <a:rPr lang="en-US" dirty="0">
                <a:hlinkClick r:id="rId3"/>
              </a:rPr>
              <a:t>link</a:t>
            </a:r>
            <a:r>
              <a:rPr lang="en-US" dirty="0"/>
              <a:t>)</a:t>
            </a:r>
          </a:p>
        </p:txBody>
      </p:sp>
    </p:spTree>
    <p:extLst>
      <p:ext uri="{BB962C8B-B14F-4D97-AF65-F5344CB8AC3E}">
        <p14:creationId xmlns:p14="http://schemas.microsoft.com/office/powerpoint/2010/main" val="364882859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9428</TotalTime>
  <Words>8660</Words>
  <Application>Microsoft Office PowerPoint</Application>
  <PresentationFormat>Custom</PresentationFormat>
  <Paragraphs>1286</Paragraphs>
  <Slides>99</Slides>
  <Notes>60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16" baseType="lpstr">
      <vt:lpstr>宋体</vt:lpstr>
      <vt:lpstr>Amazon Ember</vt:lpstr>
      <vt:lpstr>Arial</vt:lpstr>
      <vt:lpstr>Calibri</vt:lpstr>
      <vt:lpstr>Cambria Math</vt:lpstr>
      <vt:lpstr>Garamond</vt:lpstr>
      <vt:lpstr>inherit</vt:lpstr>
      <vt:lpstr>Mangal</vt:lpstr>
      <vt:lpstr>Palatino Linotype</vt:lpstr>
      <vt:lpstr>新細明體</vt:lpstr>
      <vt:lpstr>Tahoma</vt:lpstr>
      <vt:lpstr>times</vt:lpstr>
      <vt:lpstr>Times New Roman</vt:lpstr>
      <vt:lpstr>Wingdings</vt:lpstr>
      <vt:lpstr>ヒラギノ角ゴ Pro W3</vt:lpstr>
      <vt:lpstr>Office Theme</vt:lpstr>
      <vt:lpstr>方程式</vt:lpstr>
      <vt:lpstr>PowerPoint Presentation</vt:lpstr>
      <vt:lpstr>Lecture 2</vt:lpstr>
      <vt:lpstr>Lecture Outline</vt:lpstr>
      <vt:lpstr>Machine Learning Basics</vt:lpstr>
      <vt:lpstr>Machine Learning Types</vt:lpstr>
      <vt:lpstr>Supervised Learning</vt:lpstr>
      <vt:lpstr>Unsupervised Learning </vt:lpstr>
      <vt:lpstr>Nearest Neighbor Classifier</vt:lpstr>
      <vt:lpstr>Nearest Neighbor Classifier</vt:lpstr>
      <vt:lpstr>Nearest Neighbor Classifier</vt:lpstr>
      <vt:lpstr>Linear Classifier</vt:lpstr>
      <vt:lpstr>Linear Classifier</vt:lpstr>
      <vt:lpstr>Support Vector Machines</vt:lpstr>
      <vt:lpstr>Linear vs Non-linear Techniques</vt:lpstr>
      <vt:lpstr>Linear vs Non-linear Techniques</vt:lpstr>
      <vt:lpstr>Non-linear Techniques</vt:lpstr>
      <vt:lpstr>Non-linear Support Vector Machines</vt:lpstr>
      <vt:lpstr>Binary vs Multi-class Classification</vt:lpstr>
      <vt:lpstr>Binary vs Multi-class Classification</vt:lpstr>
      <vt:lpstr>No-Free-Lunch Theorem</vt:lpstr>
      <vt:lpstr>ML vs. Deep Learning</vt:lpstr>
      <vt:lpstr>ML vs. Deep Learning</vt:lpstr>
      <vt:lpstr>ML vs. Deep Learning</vt:lpstr>
      <vt:lpstr>Why is DL Useful?</vt:lpstr>
      <vt:lpstr>Representational Power</vt:lpstr>
      <vt:lpstr>Introduction to Neural Networks </vt:lpstr>
      <vt:lpstr>Introduction to Neural Networks </vt:lpstr>
      <vt:lpstr>Elements of Neural Networks </vt:lpstr>
      <vt:lpstr>Elements of Neural Networks </vt:lpstr>
      <vt:lpstr>Elements of Neural Networks </vt:lpstr>
      <vt:lpstr>Elements of Neural Networks </vt:lpstr>
      <vt:lpstr>Elements of Neural Networks </vt:lpstr>
      <vt:lpstr>Elements of Neural Networks </vt:lpstr>
      <vt:lpstr>Matrix Operation</vt:lpstr>
      <vt:lpstr>Matrix Operation</vt:lpstr>
      <vt:lpstr>Matrix Operation</vt:lpstr>
      <vt:lpstr>Matrix Operation</vt:lpstr>
      <vt:lpstr>Softmax Layer</vt:lpstr>
      <vt:lpstr>Softmax Layer</vt:lpstr>
      <vt:lpstr>Activation Functions</vt:lpstr>
      <vt:lpstr>Activation: Sigmoid</vt:lpstr>
      <vt:lpstr>Activation: Tanh</vt:lpstr>
      <vt:lpstr>Activation: ReLU</vt:lpstr>
      <vt:lpstr>Activation: Leaky ReLU</vt:lpstr>
      <vt:lpstr>Activation: Linear Function</vt:lpstr>
      <vt:lpstr>Training NNs</vt:lpstr>
      <vt:lpstr>Training NNs</vt:lpstr>
      <vt:lpstr>Training NNs</vt:lpstr>
      <vt:lpstr>Training NNs</vt:lpstr>
      <vt:lpstr>Training NNs</vt:lpstr>
      <vt:lpstr>Training NNs</vt:lpstr>
      <vt:lpstr>Training NNs</vt:lpstr>
      <vt:lpstr>Gradient Descent Algorithm</vt:lpstr>
      <vt:lpstr>Gradient Descent Algorithm</vt:lpstr>
      <vt:lpstr>Gradient Descent Algorithm</vt:lpstr>
      <vt:lpstr>Gradient Descent Algorithm</vt:lpstr>
      <vt:lpstr>Gradient Descent Algorithm</vt:lpstr>
      <vt:lpstr>Backpropagation</vt:lpstr>
      <vt:lpstr>Mini-batch Gradient Descent</vt:lpstr>
      <vt:lpstr>Stochastic Gradient Descent</vt:lpstr>
      <vt:lpstr>Problems with Gradient Descent</vt:lpstr>
      <vt:lpstr>Gradient Descent with Momentum</vt:lpstr>
      <vt:lpstr>Gradient Descent with Momentum</vt:lpstr>
      <vt:lpstr>Nesterov Accelerated Momentum</vt:lpstr>
      <vt:lpstr>Learning Rate</vt:lpstr>
      <vt:lpstr>Learning Rate</vt:lpstr>
      <vt:lpstr>Annealing the Learning Rate</vt:lpstr>
      <vt:lpstr>Adam</vt:lpstr>
      <vt:lpstr>Vanishing Gradient Problem</vt:lpstr>
      <vt:lpstr>Loss Functions</vt:lpstr>
      <vt:lpstr>Loss Functions</vt:lpstr>
      <vt:lpstr>Generalization</vt:lpstr>
      <vt:lpstr>Overfitting</vt:lpstr>
      <vt:lpstr>Regularization: Weight Decay</vt:lpstr>
      <vt:lpstr>Regularization: Weight Decay</vt:lpstr>
      <vt:lpstr>Regularization: Weight Decay</vt:lpstr>
      <vt:lpstr>Regularization: Dropout</vt:lpstr>
      <vt:lpstr>Regularization: Dropout</vt:lpstr>
      <vt:lpstr>Regularization: Early Stopping</vt:lpstr>
      <vt:lpstr>Batch Normalization</vt:lpstr>
      <vt:lpstr>Hyper-parameter Tuning</vt:lpstr>
      <vt:lpstr>Hyper-parameter Tuning</vt:lpstr>
      <vt:lpstr>k-Fold Cross-Validation</vt:lpstr>
      <vt:lpstr>k-Fold Cross-Validation</vt:lpstr>
      <vt:lpstr>Ensemble Learning</vt:lpstr>
      <vt:lpstr>Deep vs Shallow Networks</vt:lpstr>
      <vt:lpstr>Convolutional Neural Networks (CNNs)</vt:lpstr>
      <vt:lpstr>Convolutional Neural Networks (CNNs)</vt:lpstr>
      <vt:lpstr>Convolutional Neural Networks (CNNs)</vt:lpstr>
      <vt:lpstr>Convolutional Neural Networks (CNNs)</vt:lpstr>
      <vt:lpstr>Convolutional Neural Networks (CNNs)</vt:lpstr>
      <vt:lpstr>Residual CNNs</vt:lpstr>
      <vt:lpstr>Recurrent Neural Networks (RNNs)</vt:lpstr>
      <vt:lpstr>Recurrent Neural Networks (RNNs)</vt:lpstr>
      <vt:lpstr>Recurrent Neural Networks (RNNs)</vt:lpstr>
      <vt:lpstr>Bidirectional RNNs</vt:lpstr>
      <vt:lpstr>LSTM Networks</vt:lpstr>
      <vt:lpstr>LSTM Networks</vt:lpstr>
      <vt:lpstr>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2761</cp:revision>
  <cp:lastPrinted>2016-01-16T17:38:40Z</cp:lastPrinted>
  <dcterms:created xsi:type="dcterms:W3CDTF">2014-06-16T13:46:25Z</dcterms:created>
  <dcterms:modified xsi:type="dcterms:W3CDTF">2020-09-03T20:22:03Z</dcterms:modified>
</cp:coreProperties>
</file>