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295" r:id="rId3"/>
    <p:sldId id="493" r:id="rId4"/>
    <p:sldId id="647" r:id="rId5"/>
    <p:sldId id="602" r:id="rId6"/>
    <p:sldId id="577" r:id="rId7"/>
    <p:sldId id="604" r:id="rId8"/>
    <p:sldId id="603" r:id="rId9"/>
    <p:sldId id="578" r:id="rId10"/>
    <p:sldId id="607" r:id="rId11"/>
    <p:sldId id="579" r:id="rId12"/>
    <p:sldId id="608" r:id="rId13"/>
    <p:sldId id="605" r:id="rId14"/>
    <p:sldId id="609" r:id="rId15"/>
    <p:sldId id="606" r:id="rId16"/>
    <p:sldId id="610" r:id="rId17"/>
    <p:sldId id="613" r:id="rId18"/>
    <p:sldId id="611" r:id="rId19"/>
    <p:sldId id="612" r:id="rId20"/>
    <p:sldId id="614" r:id="rId21"/>
    <p:sldId id="615" r:id="rId22"/>
    <p:sldId id="582" r:id="rId23"/>
    <p:sldId id="584" r:id="rId24"/>
    <p:sldId id="624" r:id="rId25"/>
    <p:sldId id="625" r:id="rId26"/>
    <p:sldId id="626" r:id="rId27"/>
    <p:sldId id="627" r:id="rId28"/>
    <p:sldId id="628" r:id="rId29"/>
    <p:sldId id="630" r:id="rId30"/>
    <p:sldId id="629" r:id="rId31"/>
    <p:sldId id="585" r:id="rId32"/>
    <p:sldId id="657" r:id="rId33"/>
    <p:sldId id="658" r:id="rId34"/>
    <p:sldId id="661" r:id="rId35"/>
    <p:sldId id="659" r:id="rId36"/>
    <p:sldId id="648" r:id="rId37"/>
    <p:sldId id="623" r:id="rId38"/>
    <p:sldId id="637" r:id="rId39"/>
    <p:sldId id="631" r:id="rId40"/>
    <p:sldId id="638" r:id="rId41"/>
    <p:sldId id="639" r:id="rId42"/>
    <p:sldId id="640" r:id="rId43"/>
    <p:sldId id="632" r:id="rId44"/>
    <p:sldId id="633" r:id="rId45"/>
    <p:sldId id="634" r:id="rId46"/>
    <p:sldId id="635" r:id="rId47"/>
    <p:sldId id="636" r:id="rId48"/>
    <p:sldId id="641" r:id="rId49"/>
    <p:sldId id="642" r:id="rId50"/>
    <p:sldId id="645" r:id="rId51"/>
    <p:sldId id="646" r:id="rId52"/>
    <p:sldId id="651" r:id="rId53"/>
    <p:sldId id="649" r:id="rId54"/>
    <p:sldId id="650" r:id="rId55"/>
    <p:sldId id="643" r:id="rId56"/>
    <p:sldId id="652" r:id="rId57"/>
    <p:sldId id="654" r:id="rId58"/>
    <p:sldId id="655" r:id="rId59"/>
    <p:sldId id="653" r:id="rId60"/>
    <p:sldId id="656" r:id="rId61"/>
    <p:sldId id="660" r:id="rId62"/>
    <p:sldId id="662" r:id="rId63"/>
    <p:sldId id="663" r:id="rId64"/>
    <p:sldId id="492" r:id="rId65"/>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6047" autoAdjust="0"/>
  </p:normalViewPr>
  <p:slideViewPr>
    <p:cSldViewPr>
      <p:cViewPr varScale="1">
        <p:scale>
          <a:sx n="84" d="100"/>
          <a:sy n="84" d="100"/>
        </p:scale>
        <p:origin x="1896"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10/1/2020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10/1/2020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a:p>
        </p:txBody>
      </p:sp>
    </p:spTree>
    <p:extLst>
      <p:ext uri="{BB962C8B-B14F-4D97-AF65-F5344CB8AC3E}">
        <p14:creationId xmlns:p14="http://schemas.microsoft.com/office/powerpoint/2010/main" val="308135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a:p>
        </p:txBody>
      </p:sp>
    </p:spTree>
    <p:extLst>
      <p:ext uri="{BB962C8B-B14F-4D97-AF65-F5344CB8AC3E}">
        <p14:creationId xmlns:p14="http://schemas.microsoft.com/office/powerpoint/2010/main" val="32738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a:p>
        </p:txBody>
      </p:sp>
    </p:spTree>
    <p:extLst>
      <p:ext uri="{BB962C8B-B14F-4D97-AF65-F5344CB8AC3E}">
        <p14:creationId xmlns:p14="http://schemas.microsoft.com/office/powerpoint/2010/main" val="389169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a:p>
        </p:txBody>
      </p:sp>
    </p:spTree>
    <p:extLst>
      <p:ext uri="{BB962C8B-B14F-4D97-AF65-F5344CB8AC3E}">
        <p14:creationId xmlns:p14="http://schemas.microsoft.com/office/powerpoint/2010/main" val="233074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3236877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20407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a:p>
        </p:txBody>
      </p:sp>
    </p:spTree>
    <p:extLst>
      <p:ext uri="{BB962C8B-B14F-4D97-AF65-F5344CB8AC3E}">
        <p14:creationId xmlns:p14="http://schemas.microsoft.com/office/powerpoint/2010/main" val="426890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a:p>
        </p:txBody>
      </p:sp>
    </p:spTree>
    <p:extLst>
      <p:ext uri="{BB962C8B-B14F-4D97-AF65-F5344CB8AC3E}">
        <p14:creationId xmlns:p14="http://schemas.microsoft.com/office/powerpoint/2010/main" val="339357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35</a:t>
            </a:fld>
            <a:endParaRPr lang="en-US"/>
          </a:p>
        </p:txBody>
      </p:sp>
    </p:spTree>
    <p:extLst>
      <p:ext uri="{BB962C8B-B14F-4D97-AF65-F5344CB8AC3E}">
        <p14:creationId xmlns:p14="http://schemas.microsoft.com/office/powerpoint/2010/main" val="149770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36</a:t>
            </a:fld>
            <a:endParaRPr lang="en-US"/>
          </a:p>
        </p:txBody>
      </p:sp>
    </p:spTree>
    <p:extLst>
      <p:ext uri="{BB962C8B-B14F-4D97-AF65-F5344CB8AC3E}">
        <p14:creationId xmlns:p14="http://schemas.microsoft.com/office/powerpoint/2010/main" val="332488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2469764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38</a:t>
            </a:fld>
            <a:endParaRPr lang="en-US"/>
          </a:p>
        </p:txBody>
      </p:sp>
    </p:spTree>
    <p:extLst>
      <p:ext uri="{BB962C8B-B14F-4D97-AF65-F5344CB8AC3E}">
        <p14:creationId xmlns:p14="http://schemas.microsoft.com/office/powerpoint/2010/main" val="3443487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46</a:t>
            </a:fld>
            <a:endParaRPr lang="en-US"/>
          </a:p>
        </p:txBody>
      </p:sp>
    </p:spTree>
    <p:extLst>
      <p:ext uri="{BB962C8B-B14F-4D97-AF65-F5344CB8AC3E}">
        <p14:creationId xmlns:p14="http://schemas.microsoft.com/office/powerpoint/2010/main" val="261499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47</a:t>
            </a:fld>
            <a:endParaRPr lang="en-US"/>
          </a:p>
        </p:txBody>
      </p:sp>
    </p:spTree>
    <p:extLst>
      <p:ext uri="{BB962C8B-B14F-4D97-AF65-F5344CB8AC3E}">
        <p14:creationId xmlns:p14="http://schemas.microsoft.com/office/powerpoint/2010/main" val="373224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48</a:t>
            </a:fld>
            <a:endParaRPr lang="en-US"/>
          </a:p>
        </p:txBody>
      </p:sp>
    </p:spTree>
    <p:extLst>
      <p:ext uri="{BB962C8B-B14F-4D97-AF65-F5344CB8AC3E}">
        <p14:creationId xmlns:p14="http://schemas.microsoft.com/office/powerpoint/2010/main" val="4210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52</a:t>
            </a:fld>
            <a:endParaRPr lang="en-US"/>
          </a:p>
        </p:txBody>
      </p:sp>
    </p:spTree>
    <p:extLst>
      <p:ext uri="{BB962C8B-B14F-4D97-AF65-F5344CB8AC3E}">
        <p14:creationId xmlns:p14="http://schemas.microsoft.com/office/powerpoint/2010/main" val="4143834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57</a:t>
            </a:fld>
            <a:endParaRPr lang="en-US"/>
          </a:p>
        </p:txBody>
      </p:sp>
    </p:spTree>
    <p:extLst>
      <p:ext uri="{BB962C8B-B14F-4D97-AF65-F5344CB8AC3E}">
        <p14:creationId xmlns:p14="http://schemas.microsoft.com/office/powerpoint/2010/main" val="3309892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58</a:t>
            </a:fld>
            <a:endParaRPr lang="en-US"/>
          </a:p>
        </p:txBody>
      </p:sp>
    </p:spTree>
    <p:extLst>
      <p:ext uri="{BB962C8B-B14F-4D97-AF65-F5344CB8AC3E}">
        <p14:creationId xmlns:p14="http://schemas.microsoft.com/office/powerpoint/2010/main" val="172031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59</a:t>
            </a:fld>
            <a:endParaRPr lang="en-US"/>
          </a:p>
        </p:txBody>
      </p:sp>
    </p:spTree>
    <p:extLst>
      <p:ext uri="{BB962C8B-B14F-4D97-AF65-F5344CB8AC3E}">
        <p14:creationId xmlns:p14="http://schemas.microsoft.com/office/powerpoint/2010/main" val="276371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60</a:t>
            </a:fld>
            <a:endParaRPr lang="en-US"/>
          </a:p>
        </p:txBody>
      </p:sp>
    </p:spTree>
    <p:extLst>
      <p:ext uri="{BB962C8B-B14F-4D97-AF65-F5344CB8AC3E}">
        <p14:creationId xmlns:p14="http://schemas.microsoft.com/office/powerpoint/2010/main" val="4632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a:p>
        </p:txBody>
      </p:sp>
    </p:spTree>
    <p:extLst>
      <p:ext uri="{BB962C8B-B14F-4D97-AF65-F5344CB8AC3E}">
        <p14:creationId xmlns:p14="http://schemas.microsoft.com/office/powerpoint/2010/main" val="93785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61</a:t>
            </a:fld>
            <a:endParaRPr lang="en-US"/>
          </a:p>
        </p:txBody>
      </p:sp>
    </p:spTree>
    <p:extLst>
      <p:ext uri="{BB962C8B-B14F-4D97-AF65-F5344CB8AC3E}">
        <p14:creationId xmlns:p14="http://schemas.microsoft.com/office/powerpoint/2010/main" val="239912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64</a:t>
            </a:fld>
            <a:endParaRPr lang="en-US"/>
          </a:p>
        </p:txBody>
      </p:sp>
    </p:spTree>
    <p:extLst>
      <p:ext uri="{BB962C8B-B14F-4D97-AF65-F5344CB8AC3E}">
        <p14:creationId xmlns:p14="http://schemas.microsoft.com/office/powerpoint/2010/main" val="223542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32403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a:p>
        </p:txBody>
      </p:sp>
    </p:spTree>
    <p:extLst>
      <p:ext uri="{BB962C8B-B14F-4D97-AF65-F5344CB8AC3E}">
        <p14:creationId xmlns:p14="http://schemas.microsoft.com/office/powerpoint/2010/main" val="316121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a:p>
        </p:txBody>
      </p:sp>
    </p:spTree>
    <p:extLst>
      <p:ext uri="{BB962C8B-B14F-4D97-AF65-F5344CB8AC3E}">
        <p14:creationId xmlns:p14="http://schemas.microsoft.com/office/powerpoint/2010/main" val="264528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171872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13</a:t>
            </a:fld>
            <a:endParaRPr lang="en-US"/>
          </a:p>
        </p:txBody>
      </p:sp>
    </p:spTree>
    <p:extLst>
      <p:ext uri="{BB962C8B-B14F-4D97-AF65-F5344CB8AC3E}">
        <p14:creationId xmlns:p14="http://schemas.microsoft.com/office/powerpoint/2010/main" val="420457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a:p>
        </p:txBody>
      </p:sp>
    </p:spTree>
    <p:extLst>
      <p:ext uri="{BB962C8B-B14F-4D97-AF65-F5344CB8AC3E}">
        <p14:creationId xmlns:p14="http://schemas.microsoft.com/office/powerpoint/2010/main" val="345373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502, Fall 2020</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502, Fall 2020</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5.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6.png"/><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rxiv.org/abs/1511.07528" TargetMode="External"/><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hyperlink" Target="https://andrewxiwu.github.io/public/papers/2017/JWJ17-objective-metrics-and-gradient-descent-based-algorithms-for-adversarial-examples-in-machine-learnin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rxiv.org/abs/1709.04114" TargetMode="Externa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arxiv.org/abs/1710.08864"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xiv.org/abs/1605.0727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rxiv.org/abs/1611.0277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1607.02533" TargetMode="External"/><Relationship Id="rId2" Type="http://schemas.openxmlformats.org/officeDocument/2006/relationships/hyperlink" Target="https://arxiv.org/pdf/1412.6572.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rxiv.org/abs/1511.04599" TargetMode="External"/><Relationship Id="rId4" Type="http://schemas.openxmlformats.org/officeDocument/2006/relationships/hyperlink" Target="https://arxiv.org/abs/1706.0608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90.png"/><Relationship Id="rId1" Type="http://schemas.openxmlformats.org/officeDocument/2006/relationships/slideLayout" Target="../slideLayouts/slideLayout2.xml"/><Relationship Id="rId4" Type="http://schemas.microsoft.com/office/2007/relationships/hdphoto" Target="../media/hdphoto17.wdp"/></Relationships>
</file>

<file path=ppt/slides/_rels/slide41.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71.png"/><Relationship Id="rId5" Type="http://schemas.microsoft.com/office/2007/relationships/hdphoto" Target="../media/hdphoto18.wdp"/><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50.png"/><Relationship Id="rId1" Type="http://schemas.openxmlformats.org/officeDocument/2006/relationships/slideLayout" Target="../slideLayouts/slideLayout2.xml"/><Relationship Id="rId5" Type="http://schemas.openxmlformats.org/officeDocument/2006/relationships/image" Target="../media/image680.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76.png"/><Relationship Id="rId1" Type="http://schemas.openxmlformats.org/officeDocument/2006/relationships/slideLayout" Target="../slideLayouts/slideLayout2.xml"/><Relationship Id="rId5" Type="http://schemas.microsoft.com/office/2007/relationships/hdphoto" Target="../media/hdphoto20.wdp"/><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hyperlink" Target="https://www.clarifai.com/model-gallery" TargetMode="External"/><Relationship Id="rId7" Type="http://schemas.microsoft.com/office/2007/relationships/hdphoto" Target="../media/hdphoto2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9.png"/><Relationship Id="rId5" Type="http://schemas.microsoft.com/office/2007/relationships/hdphoto" Target="../media/hdphoto21.wdp"/><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23.wdp"/><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810.png"/><Relationship Id="rId1" Type="http://schemas.openxmlformats.org/officeDocument/2006/relationships/slideLayout" Target="../slideLayouts/slideLayout2.xml"/><Relationship Id="rId6" Type="http://schemas.microsoft.com/office/2007/relationships/hdphoto" Target="../media/hdphoto25.wdp"/><Relationship Id="rId5" Type="http://schemas.openxmlformats.org/officeDocument/2006/relationships/image" Target="../media/image83.png"/><Relationship Id="rId10" Type="http://schemas.microsoft.com/office/2007/relationships/hdphoto" Target="../media/hdphoto27.wdp"/><Relationship Id="rId4" Type="http://schemas.microsoft.com/office/2007/relationships/hdphoto" Target="../media/hdphoto24.wdp"/><Relationship Id="rId9"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image" Target="../media/image86.png"/><Relationship Id="rId1" Type="http://schemas.openxmlformats.org/officeDocument/2006/relationships/slideLayout" Target="../slideLayouts/slideLayout2.xml"/><Relationship Id="rId6" Type="http://schemas.microsoft.com/office/2007/relationships/hdphoto" Target="../media/hdphoto29.wdp"/><Relationship Id="rId5" Type="http://schemas.openxmlformats.org/officeDocument/2006/relationships/image" Target="../media/image88.png"/><Relationship Id="rId10" Type="http://schemas.microsoft.com/office/2007/relationships/hdphoto" Target="../media/hdphoto31.wdp"/><Relationship Id="rId4" Type="http://schemas.microsoft.com/office/2007/relationships/hdphoto" Target="../media/hdphoto28.wdp"/><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rxiv.org/abs/1904.0214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1.xml.rels><?xml version="1.0" encoding="UTF-8" standalone="yes"?>
<Relationships xmlns="http://schemas.openxmlformats.org/package/2006/relationships"><Relationship Id="rId3" Type="http://schemas.openxmlformats.org/officeDocument/2006/relationships/hyperlink" Target="https://arxiv.org/abs/1708.0399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10.png"/></Relationships>
</file>

<file path=ppt/slides/_rels/slide62.xml.rels><?xml version="1.0" encoding="UTF-8" standalone="yes"?>
<Relationships xmlns="http://schemas.openxmlformats.org/package/2006/relationships"><Relationship Id="rId2" Type="http://schemas.openxmlformats.org/officeDocument/2006/relationships/hyperlink" Target="https://arxiv.org/abs/1801.0261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arxiv.org/abs/1807.0106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arxiv.org/abs/1909.0807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6878" y="2662064"/>
            <a:ext cx="8784976" cy="2376264"/>
          </a:xfrm>
        </p:spPr>
        <p:txBody>
          <a:bodyPr>
            <a:noAutofit/>
          </a:bodyPr>
          <a:lstStyle/>
          <a:p>
            <a:r>
              <a:rPr lang="en-US" altLang="en-US" sz="4000" b="1" dirty="0">
                <a:solidFill>
                  <a:schemeClr val="tx1"/>
                </a:solidFill>
                <a:latin typeface="Palatino Linotype" panose="02040502050505030304" pitchFamily="18" charset="0"/>
              </a:rPr>
              <a:t>CS 502</a:t>
            </a:r>
          </a:p>
          <a:p>
            <a:r>
              <a:rPr lang="en-US" sz="4000" b="1" dirty="0">
                <a:solidFill>
                  <a:schemeClr val="tx1"/>
                </a:solidFill>
                <a:latin typeface="Palatino Linotype" panose="02040502050505030304" pitchFamily="18" charset="0"/>
              </a:rPr>
              <a:t>Directed Studies: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Recall the solution of constrained optimization problems from Lecture 4 using </a:t>
                </a:r>
                <a:r>
                  <a:rPr lang="en-US" dirty="0">
                    <a:solidFill>
                      <a:srgbClr val="FF0000"/>
                    </a:solidFill>
                  </a:rPr>
                  <a:t>Lagrange multiplies</a:t>
                </a:r>
              </a:p>
              <a:p>
                <a:endParaRPr lang="en-US" dirty="0"/>
              </a:p>
              <a:p>
                <a:endParaRPr lang="en-US" dirty="0"/>
              </a:p>
              <a:p>
                <a:endParaRPr lang="en-US" dirty="0"/>
              </a:p>
              <a:p>
                <a:endParaRPr lang="en-US" dirty="0"/>
              </a:p>
              <a:p>
                <a:r>
                  <a:rPr lang="en-US" dirty="0"/>
                  <a:t>The same approach can be applied to the </a:t>
                </a:r>
                <a:r>
                  <a:rPr lang="en-US" dirty="0" err="1"/>
                  <a:t>Carlini</a:t>
                </a:r>
                <a:r>
                  <a:rPr lang="en-US" dirty="0"/>
                  <a:t>-Wagner approach, and the optimization problem can be rewritten as shown below</a:t>
                </a:r>
              </a:p>
              <a:p>
                <a:pPr lvl="1"/>
                <a:r>
                  <a:rPr lang="en-US" dirty="0"/>
                  <a:t>The authors performed a grid search for the value of the parameter </a:t>
                </a:r>
                <a:r>
                  <a:rPr lang="en-US" i="1" dirty="0" smtClean="0"/>
                  <a:t>c</a:t>
                </a:r>
                <a:endParaRPr lang="en-US" dirty="0" smtClean="0"/>
              </a:p>
              <a:p>
                <a:pPr lvl="1"/>
                <a:r>
                  <a:rPr lang="en-US" dirty="0" smtClean="0"/>
                  <a:t>The </a:t>
                </a:r>
                <a:r>
                  <a:rPr lang="en-US" dirty="0"/>
                  <a:t>recommended approach is to select the smallest value of </a:t>
                </a:r>
                <a:r>
                  <a:rPr lang="en-US" i="1" dirty="0"/>
                  <a:t>c</a:t>
                </a:r>
                <a:r>
                  <a:rPr lang="en-US" dirty="0"/>
                  <a:t> where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&gt;0</m:t>
                    </m:r>
                  </m:oMath>
                </a14:m>
                <a:r>
                  <a:rPr lang="en-US" dirty="0"/>
                  <a:t>, for which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and the distance </a:t>
                </a:r>
                <a14:m>
                  <m:oMath xmlns:m="http://schemas.openxmlformats.org/officeDocument/2006/math">
                    <m:r>
                      <a:rPr lang="en-US" i="1">
                        <a:latin typeface="Cambria Math" panose="02040503050406030204" pitchFamily="18" charset="0"/>
                        <a:ea typeface="Cambria Math" panose="02040503050406030204" pitchFamily="18" charset="0"/>
                      </a:rPr>
                      <m:t>𝒟</m:t>
                    </m:r>
                    <m:d>
                      <m:dPr>
                        <m:ctrlPr>
                          <a:rPr lang="en-US" i="1" smtClean="0">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dirty="0"/>
                  <a:t> is minimal</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pic>
        <p:nvPicPr>
          <p:cNvPr id="5" name="图片 7"/>
          <p:cNvPicPr>
            <a:picLocks noChangeAspect="1"/>
          </p:cNvPicPr>
          <p:nvPr/>
        </p:nvPicPr>
        <p:blipFill rotWithShape="1">
          <a:blip r:embed="rId4" cstate="print">
            <a:extLst>
              <a:ext uri="{28A0092B-C50C-407E-A947-70E740481C1C}">
                <a14:useLocalDpi xmlns:a14="http://schemas.microsoft.com/office/drawing/2010/main" val="0"/>
              </a:ext>
            </a:extLst>
          </a:blip>
          <a:srcRect b="50448"/>
          <a:stretch/>
        </p:blipFill>
        <p:spPr>
          <a:xfrm>
            <a:off x="5605264" y="6229719"/>
            <a:ext cx="4176464" cy="36004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08720" y="2903711"/>
                <a:ext cx="2950284" cy="956865"/>
              </a:xfrm>
              <a:prstGeom prst="rect">
                <a:avLst/>
              </a:prstGeom>
              <a:noFill/>
            </p:spPr>
            <p:txBody>
              <a:bodyPr wrap="square" rtlCol="0">
                <a:spAutoFit/>
              </a:bodyPr>
              <a:lstStyle/>
              <a:p>
                <a:pPr algn="ctr">
                  <a:spcAft>
                    <a:spcPts val="600"/>
                  </a:spcAft>
                </a:pPr>
                <a14:m>
                  <m:oMathPara xmlns:m="http://schemas.openxmlformats.org/officeDocument/2006/math">
                    <m:oMathParaPr>
                      <m:jc m:val="centerGroup"/>
                    </m:oMathParaPr>
                    <m:oMath xmlns:m="http://schemas.openxmlformats.org/officeDocument/2006/math">
                      <m:func>
                        <m:funcPr>
                          <m:ctrlPr>
                            <a:rPr lang="en-US" i="1" dirty="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minimize</m:t>
                              </m:r>
                            </m:e>
                            <m:lim>
                              <m:r>
                                <a:rPr lang="en-US" b="1" dirty="0">
                                  <a:latin typeface="Cambria Math" panose="02040503050406030204" pitchFamily="18" charset="0"/>
                                </a:rPr>
                                <m:t>𝐱</m:t>
                              </m:r>
                            </m:lim>
                          </m:limLow>
                        </m:fName>
                        <m:e>
                          <m:r>
                            <a:rPr lang="en-US" i="1" dirty="0">
                              <a:latin typeface="Cambria Math" panose="02040503050406030204" pitchFamily="18" charset="0"/>
                            </a:rPr>
                            <m:t>𝑓</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r>
                            <m:rPr>
                              <m:nor/>
                            </m:rPr>
                            <a:rPr lang="en-US" dirty="0"/>
                            <m:t> </m:t>
                          </m:r>
                        </m:e>
                      </m:func>
                      <m:r>
                        <a:rPr lang="en-US" i="1" dirty="0">
                          <a:latin typeface="Cambria Math" panose="02040503050406030204" pitchFamily="18" charset="0"/>
                        </a:rPr>
                        <m:t> </m:t>
                      </m:r>
                    </m:oMath>
                  </m:oMathPara>
                </a14:m>
                <a:endParaRPr lang="en-US" dirty="0"/>
              </a:p>
              <a:p>
                <a:pPr algn="ctr">
                  <a:spcAft>
                    <a:spcPts val="600"/>
                  </a:spcAft>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subject</m:t>
                      </m:r>
                      <m:r>
                        <a:rPr lang="en-US" dirty="0">
                          <a:latin typeface="Cambria Math" panose="02040503050406030204" pitchFamily="18" charset="0"/>
                        </a:rPr>
                        <m:t> </m:t>
                      </m:r>
                      <m:r>
                        <m:rPr>
                          <m:sty m:val="p"/>
                        </m:rPr>
                        <a:rPr lang="en-US" dirty="0">
                          <a:latin typeface="Cambria Math" panose="02040503050406030204" pitchFamily="18" charset="0"/>
                        </a:rPr>
                        <m:t>to</m:t>
                      </m:r>
                      <m:r>
                        <a:rPr lang="en-US"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r>
                            <a:rPr lang="en-US" i="1" dirty="0">
                              <a:latin typeface="Cambria Math" panose="02040503050406030204" pitchFamily="18" charset="0"/>
                            </a:rPr>
                            <m:t>𝑖</m:t>
                          </m:r>
                        </m:sub>
                      </m:sSub>
                      <m:d>
                        <m:dPr>
                          <m:ctrlPr>
                            <a:rPr lang="en-US" i="1" dirty="0">
                              <a:latin typeface="Cambria Math" panose="02040503050406030204" pitchFamily="18" charset="0"/>
                            </a:rPr>
                          </m:ctrlPr>
                        </m:dPr>
                        <m:e>
                          <m:r>
                            <a:rPr lang="en-US" b="1" dirty="0">
                              <a:latin typeface="Cambria Math" panose="02040503050406030204" pitchFamily="18" charset="0"/>
                            </a:rPr>
                            <m:t>𝐱</m:t>
                          </m:r>
                        </m:e>
                      </m:d>
                      <m:r>
                        <a:rPr lang="en-US" i="1" dirty="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8720" y="2903711"/>
                <a:ext cx="2950284" cy="9568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20833" y="2923010"/>
                <a:ext cx="4104456" cy="918265"/>
              </a:xfrm>
              <a:prstGeom prst="rect">
                <a:avLst/>
              </a:prstGeom>
              <a:noFill/>
            </p:spPr>
            <p:txBody>
              <a:bodyPr wrap="square" rtlCol="0">
                <a:spAutoFit/>
              </a:bodyPr>
              <a:lstStyle/>
              <a:p>
                <a:pPr algn="ctr">
                  <a:spcAft>
                    <a:spcPts val="600"/>
                  </a:spcAft>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minimize</m:t>
                              </m:r>
                            </m:e>
                            <m:lim>
                              <m:r>
                                <a:rPr lang="en-US" b="1" dirty="0">
                                  <a:latin typeface="Cambria Math" panose="02040503050406030204" pitchFamily="18" charset="0"/>
                                </a:rPr>
                                <m:t>𝐱</m:t>
                              </m:r>
                            </m:lim>
                          </m:limLow>
                        </m:fName>
                        <m:e>
                          <m:r>
                            <a:rPr lang="en-US" i="1">
                              <a:latin typeface="Cambria Math" panose="02040503050406030204" pitchFamily="18" charset="0"/>
                            </a:rPr>
                            <m:t>𝑓</m:t>
                          </m:r>
                          <m:d>
                            <m:dPr>
                              <m:ctrlPr>
                                <a:rPr lang="en-US" i="1">
                                  <a:latin typeface="Cambria Math" panose="02040503050406030204" pitchFamily="18" charset="0"/>
                                </a:rPr>
                              </m:ctrlPr>
                            </m:dPr>
                            <m:e>
                              <m:r>
                                <a:rPr lang="en-US" b="1">
                                  <a:latin typeface="Cambria Math" panose="02040503050406030204" pitchFamily="18" charset="0"/>
                                </a:rPr>
                                <m:t>𝐱</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a:latin typeface="Cambria Math" panose="02040503050406030204" pitchFamily="18" charset="0"/>
                                    </a:rPr>
                                    <m:t>𝐱</m:t>
                                  </m:r>
                                </m:e>
                              </m:d>
                            </m:e>
                          </m:nary>
                          <m:r>
                            <m:rPr>
                              <m:nor/>
                            </m:rPr>
                            <a:rPr lang="en-US" dirty="0"/>
                            <m:t>  </m:t>
                          </m:r>
                        </m:e>
                      </m:func>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20833" y="2923010"/>
                <a:ext cx="4104456" cy="918265"/>
              </a:xfrm>
              <a:prstGeom prst="rect">
                <a:avLst/>
              </a:prstGeom>
              <a:blipFill>
                <a:blip r:embed="rId6"/>
                <a:stretch>
                  <a:fillRect/>
                </a:stretch>
              </a:blipFill>
            </p:spPr>
            <p:txBody>
              <a:bodyPr/>
              <a:lstStyle/>
              <a:p>
                <a:r>
                  <a:rPr lang="en-US">
                    <a:noFill/>
                  </a:rPr>
                  <a:t> </a:t>
                </a:r>
              </a:p>
            </p:txBody>
          </p:sp>
        </mc:Fallback>
      </mc:AlternateContent>
      <p:sp>
        <p:nvSpPr>
          <p:cNvPr id="8" name="Right Arrow 7"/>
          <p:cNvSpPr/>
          <p:nvPr/>
        </p:nvSpPr>
        <p:spPr>
          <a:xfrm>
            <a:off x="3993107" y="3229208"/>
            <a:ext cx="892077"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b="31293"/>
          <a:stretch/>
        </p:blipFill>
        <p:spPr>
          <a:xfrm>
            <a:off x="710764" y="6057085"/>
            <a:ext cx="3166308" cy="781443"/>
          </a:xfrm>
          <a:prstGeom prst="rect">
            <a:avLst/>
          </a:prstGeom>
        </p:spPr>
      </p:pic>
      <p:sp>
        <p:nvSpPr>
          <p:cNvPr id="10" name="Right Arrow 9"/>
          <p:cNvSpPr/>
          <p:nvPr/>
        </p:nvSpPr>
        <p:spPr>
          <a:xfrm>
            <a:off x="4099446" y="6301727"/>
            <a:ext cx="892077"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2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authors considered several variants for the function </a:t>
                </a:r>
                <a:r>
                  <a:rPr lang="en-US" i="1" dirty="0"/>
                  <a:t>f</a:t>
                </a:r>
              </a:p>
              <a:p>
                <a:pPr lvl="1"/>
                <a:r>
                  <a:rPr lang="en-US" dirty="0"/>
                  <a:t>In the equations below,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loss</m:t>
                        </m:r>
                      </m:e>
                      <m:sub>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e>
                    </m:d>
                  </m:oMath>
                </a14:m>
                <a:r>
                  <a:rPr lang="en-US" dirty="0"/>
                  <a:t> is the loss function with respect to the target class </a:t>
                </a:r>
                <a:r>
                  <a:rPr lang="en-US" i="1" dirty="0"/>
                  <a:t>t</a:t>
                </a:r>
                <a:endParaRPr lang="en-US" dirty="0"/>
              </a:p>
              <a:p>
                <a:pPr lvl="1"/>
                <a:r>
                  <a:rPr lang="en-US" dirty="0"/>
                  <a:t>The class labels are denoted by </a:t>
                </a:r>
                <a:r>
                  <a:rPr lang="en-US" i="1" dirty="0" err="1"/>
                  <a:t>i</a:t>
                </a:r>
                <a:endParaRPr lang="en-US" i="1" dirty="0"/>
              </a:p>
              <a:p>
                <a:pPr lvl="1"/>
                <a:r>
                  <a:rPr lang="en-US" dirty="0"/>
                  <a:t>Other notation: </a:t>
                </a: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𝑎</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max</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𝑎</m:t>
                        </m:r>
                      </m:e>
                    </m:d>
                  </m:oMath>
                </a14:m>
                <a:r>
                  <a:rPr lang="en-US" dirty="0"/>
                  <a:t>; </a:t>
                </a:r>
                <a14:m>
                  <m:oMath xmlns:m="http://schemas.openxmlformats.org/officeDocument/2006/math">
                    <m:r>
                      <m:rPr>
                        <m:sty m:val="p"/>
                      </m:rPr>
                      <a:rPr lang="en-US" b="0" i="0" smtClean="0">
                        <a:latin typeface="Cambria Math" panose="02040503050406030204" pitchFamily="18" charset="0"/>
                      </a:rPr>
                      <m:t>softplus</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i="1">
                        <a:latin typeface="Cambria Math" panose="02040503050406030204" pitchFamily="18" charset="0"/>
                      </a:rPr>
                      <m:t>=</m:t>
                    </m:r>
                    <m:r>
                      <m:rPr>
                        <m:sty m:val="p"/>
                      </m:rPr>
                      <a:rPr lang="en-US" b="0" i="0" smtClean="0">
                        <a:latin typeface="Cambria Math" panose="02040503050406030204" pitchFamily="18" charset="0"/>
                      </a:rPr>
                      <m:t>log</m:t>
                    </m:r>
                    <m:d>
                      <m:dPr>
                        <m:ctrlPr>
                          <a:rPr lang="en-US" i="1">
                            <a:latin typeface="Cambria Math" panose="02040503050406030204" pitchFamily="18" charset="0"/>
                          </a:rPr>
                        </m:ctrlPr>
                      </m:dPr>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𝑎</m:t>
                            </m:r>
                          </m:sup>
                        </m:sSup>
                      </m:e>
                    </m:d>
                  </m:oMath>
                </a14:m>
                <a:endParaRPr lang="en-US" dirty="0"/>
              </a:p>
              <a:p>
                <a:r>
                  <a:rPr lang="en-US" dirty="0"/>
                  <a:t>The best results were obtained by the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6</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932856" y="3958208"/>
            <a:ext cx="5328592" cy="3206932"/>
          </a:xfrm>
          <a:prstGeom prst="rect">
            <a:avLst/>
          </a:prstGeom>
        </p:spPr>
      </p:pic>
    </p:spTree>
    <p:extLst>
      <p:ext uri="{BB962C8B-B14F-4D97-AF65-F5344CB8AC3E}">
        <p14:creationId xmlns:p14="http://schemas.microsoft.com/office/powerpoint/2010/main" val="67908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Explanation of the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6</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m:t>
                    </m:r>
                  </m:oMath>
                </a14:m>
                <a:endParaRPr lang="en-US" baseline="-25000" dirty="0"/>
              </a:p>
              <a:p>
                <a:pPr lvl="1"/>
                <a:r>
                  <a:rPr lang="en-US" dirty="0"/>
                  <a:t>In</a:t>
                </a:r>
                <a:r>
                  <a:rPr lang="en-US" i="1" dirty="0"/>
                  <a:t> f</a:t>
                </a:r>
                <a:r>
                  <a:rPr lang="en-US" baseline="-25000" dirty="0"/>
                  <a:t>6 </a:t>
                </a:r>
                <a:r>
                  <a:rPr lang="en-US" dirty="0"/>
                  <a:t>, </a:t>
                </a:r>
                <a14:m>
                  <m:oMath xmlns:m="http://schemas.openxmlformats.org/officeDocument/2006/math">
                    <m:r>
                      <a:rPr lang="en-US" i="1">
                        <a:latin typeface="Cambria Math" panose="02040503050406030204" pitchFamily="18" charset="0"/>
                      </a:rPr>
                      <m:t>𝑍</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e>
                        </m:d>
                      </m:e>
                      <m:sub>
                        <m:r>
                          <a:rPr lang="en-US" i="1">
                            <a:latin typeface="Cambria Math" panose="02040503050406030204" pitchFamily="18" charset="0"/>
                          </a:rPr>
                          <m:t>𝑡</m:t>
                        </m:r>
                      </m:sub>
                    </m:sSub>
                  </m:oMath>
                </a14:m>
                <a:r>
                  <a:rPr lang="en-US" dirty="0"/>
                  <a:t> is the logits value of the target class </a:t>
                </a:r>
                <a:r>
                  <a:rPr lang="en-US" i="1" dirty="0"/>
                  <a:t>t</a:t>
                </a:r>
                <a:r>
                  <a:rPr lang="en-US" dirty="0"/>
                  <a:t> for the perturbed image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oMath>
                </a14:m>
                <a:endParaRPr lang="en-US" dirty="0"/>
              </a:p>
              <a:p>
                <a:pPr lvl="1"/>
                <a:r>
                  <a:rPr lang="en-US" dirty="0"/>
                  <a:t>Then, </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lim>
                        </m:limLow>
                      </m:fName>
                      <m:e>
                        <m:d>
                          <m:dPr>
                            <m:ctrlPr>
                              <a:rPr lang="en-US" i="1" smtClean="0">
                                <a:latin typeface="Cambria Math" panose="02040503050406030204" pitchFamily="18" charset="0"/>
                              </a:rPr>
                            </m:ctrlPr>
                          </m:dPr>
                          <m:e>
                            <m:r>
                              <a:rPr lang="en-US" b="0" i="1" smtClean="0">
                                <a:latin typeface="Cambria Math" panose="02040503050406030204" pitchFamily="18" charset="0"/>
                              </a:rPr>
                              <m:t>𝑍</m:t>
                            </m:r>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e>
                                </m:d>
                              </m:e>
                              <m:sub>
                                <m:r>
                                  <a:rPr lang="en-US" b="0" i="1" smtClean="0">
                                    <a:latin typeface="Cambria Math" panose="02040503050406030204" pitchFamily="18" charset="0"/>
                                  </a:rPr>
                                  <m:t>𝑖</m:t>
                                </m:r>
                              </m:sub>
                            </m:sSub>
                          </m:e>
                        </m:d>
                      </m:e>
                    </m:func>
                  </m:oMath>
                </a14:m>
                <a:r>
                  <a:rPr lang="en-US" dirty="0"/>
                  <a:t> means the maximum logits values of other class </a:t>
                </a:r>
                <a:r>
                  <a:rPr lang="en-US" i="1" dirty="0"/>
                  <a:t>i</a:t>
                </a:r>
                <a:r>
                  <a:rPr lang="en-US" dirty="0"/>
                  <a:t> than the target class </a:t>
                </a:r>
                <a:r>
                  <a:rPr lang="en-US" i="1" dirty="0"/>
                  <a:t>t</a:t>
                </a:r>
                <a:r>
                  <a:rPr lang="en-US" dirty="0"/>
                  <a:t> (i.e.,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oMath>
                </a14:m>
                <a:r>
                  <a:rPr lang="en-US" dirty="0"/>
                  <a:t>)</a:t>
                </a:r>
              </a:p>
              <a:p>
                <a:pPr lvl="1"/>
                <a:r>
                  <a:rPr lang="en-US" dirty="0"/>
                  <a:t>The function calculates the difference in the logits between the target class </a:t>
                </a:r>
                <a:r>
                  <a:rPr lang="en-US" i="1" dirty="0"/>
                  <a:t>t </a:t>
                </a:r>
                <a:r>
                  <a:rPr lang="en-US" dirty="0"/>
                  <a:t>and the closest-to-the-target class </a:t>
                </a:r>
                <a:endParaRPr lang="en-US" dirty="0" smtClean="0"/>
              </a:p>
              <a:p>
                <a:pPr lvl="1"/>
                <a:r>
                  <a:rPr lang="en-US" dirty="0" smtClean="0"/>
                  <a:t>In some papers, this function is referred to as </a:t>
                </a:r>
                <a:r>
                  <a:rPr lang="en-US" dirty="0" smtClean="0">
                    <a:solidFill>
                      <a:srgbClr val="FF0000"/>
                    </a:solidFill>
                  </a:rPr>
                  <a:t>margin loss function</a:t>
                </a:r>
                <a:endParaRPr lang="en-US" dirty="0">
                  <a:solidFill>
                    <a:srgbClr val="FF0000"/>
                  </a:solidFill>
                </a:endParaRPr>
              </a:p>
              <a:p>
                <a:pPr lvl="1"/>
                <a:endParaRPr lang="en-US" dirty="0"/>
              </a:p>
              <a:p>
                <a:endParaRPr lang="en-US" sz="1000" dirty="0" smtClean="0"/>
              </a:p>
              <a:p>
                <a:r>
                  <a:rPr lang="en-US" dirty="0" smtClean="0"/>
                  <a:t>In </a:t>
                </a:r>
                <a:r>
                  <a:rPr lang="en-US" dirty="0"/>
                  <a:t>the paper, a modified function </a:t>
                </a:r>
                <a:r>
                  <a:rPr lang="en-US" i="1" dirty="0"/>
                  <a:t>f</a:t>
                </a:r>
                <a:r>
                  <a:rPr lang="en-US" baseline="-25000" dirty="0"/>
                  <a:t>6  </a:t>
                </a:r>
                <a:r>
                  <a:rPr lang="en-US" dirty="0"/>
                  <a:t>is also provided</a:t>
                </a:r>
              </a:p>
              <a:p>
                <a:pPr lvl="1"/>
                <a:r>
                  <a:rPr lang="en-US" dirty="0"/>
                  <a:t>It introduces a confidence value </a:t>
                </a:r>
                <a:r>
                  <a:rPr lang="en-US" i="1" dirty="0"/>
                  <a:t>k</a:t>
                </a:r>
              </a:p>
              <a:p>
                <a:pPr lvl="1"/>
                <a:r>
                  <a:rPr lang="en-US" dirty="0"/>
                  <a:t>The authors set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=0</m:t>
                    </m:r>
                  </m:oMath>
                </a14:m>
                <a:endParaRPr lang="en-US" b="0" dirty="0"/>
              </a:p>
              <a:p>
                <a:pPr lvl="2"/>
                <a:r>
                  <a:rPr lang="en-US" dirty="0"/>
                  <a:t>But, if </a:t>
                </a:r>
                <a:r>
                  <a:rPr lang="en-US" i="1" dirty="0"/>
                  <a:t>k</a:t>
                </a:r>
                <a:r>
                  <a:rPr lang="en-US" dirty="0"/>
                  <a:t> has a higher value, this will require that any other logits value exceeds the logits value of the true class </a:t>
                </a:r>
                <a14:m>
                  <m:oMath xmlns:m="http://schemas.openxmlformats.org/officeDocument/2006/math">
                    <m:r>
                      <a:rPr lang="en-US" i="1">
                        <a:latin typeface="Cambria Math" panose="02040503050406030204" pitchFamily="18" charset="0"/>
                      </a:rPr>
                      <m:t>𝑍</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e>
                        </m:d>
                      </m:e>
                      <m:sub>
                        <m:r>
                          <a:rPr lang="en-US" i="1">
                            <a:latin typeface="Cambria Math" panose="02040503050406030204" pitchFamily="18" charset="0"/>
                          </a:rPr>
                          <m:t>𝑡</m:t>
                        </m:r>
                      </m:sub>
                    </m:sSub>
                  </m:oMath>
                </a14:m>
                <a:r>
                  <a:rPr lang="en-US" dirty="0"/>
                  <a:t> at least by </a:t>
                </a:r>
                <a:r>
                  <a:rPr lang="en-US" i="1" dirty="0"/>
                  <a:t>k</a:t>
                </a:r>
              </a:p>
              <a:p>
                <a:pPr lvl="2"/>
                <a:r>
                  <a:rPr lang="en-US" dirty="0"/>
                  <a:t>Examples with large confidence value </a:t>
                </a:r>
                <a:r>
                  <a:rPr lang="en-US" i="1" dirty="0"/>
                  <a:t>k</a:t>
                </a:r>
                <a:r>
                  <a:rPr lang="en-US" dirty="0"/>
                  <a:t> have enhanced transferability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572"/>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364904" y="4512193"/>
            <a:ext cx="4032448" cy="524885"/>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148880" y="6882743"/>
            <a:ext cx="5544616" cy="459841"/>
          </a:xfrm>
          <a:prstGeom prst="rect">
            <a:avLst/>
          </a:prstGeom>
        </p:spPr>
      </p:pic>
    </p:spTree>
    <p:extLst>
      <p:ext uri="{BB962C8B-B14F-4D97-AF65-F5344CB8AC3E}">
        <p14:creationId xmlns:p14="http://schemas.microsoft.com/office/powerpoint/2010/main" val="71266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𝑳</m:t>
                        </m:r>
                      </m:e>
                      <m:sub>
                        <m:r>
                          <a:rPr lang="en-US" b="1" i="1">
                            <a:solidFill>
                              <a:srgbClr val="0070C0"/>
                            </a:solidFill>
                            <a:latin typeface="Cambria Math" panose="02040503050406030204" pitchFamily="18" charset="0"/>
                          </a:rPr>
                          <m:t>∞</m:t>
                        </m:r>
                      </m:sub>
                    </m:sSub>
                    <m:r>
                      <a:rPr lang="en-US" b="1" i="1">
                        <a:solidFill>
                          <a:srgbClr val="0070C0"/>
                        </a:solidFill>
                        <a:latin typeface="Cambria Math" panose="02040503050406030204" pitchFamily="18" charset="0"/>
                      </a:rPr>
                      <m:t> </m:t>
                    </m:r>
                  </m:oMath>
                </a14:m>
                <a:r>
                  <a:rPr lang="en-US" b="1" i="1" dirty="0">
                    <a:solidFill>
                      <a:srgbClr val="0070C0"/>
                    </a:solidFill>
                  </a:rPr>
                  <a:t>attack</a:t>
                </a:r>
              </a:p>
              <a:p>
                <a:pPr lvl="1"/>
                <a:r>
                  <a:rPr lang="en-US" dirty="0"/>
                  <a:t>The used distance metric is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m:t>
                        </m:r>
                      </m:sub>
                    </m:sSub>
                  </m:oMath>
                </a14:m>
                <a:r>
                  <a:rPr lang="en-US" dirty="0"/>
                  <a:t> norm, therefore </a:t>
                </a:r>
                <a14:m>
                  <m:oMath xmlns:m="http://schemas.openxmlformats.org/officeDocument/2006/math">
                    <m:r>
                      <a:rPr lang="en-US" i="1">
                        <a:latin typeface="Cambria Math" panose="02040503050406030204" pitchFamily="18" charset="0"/>
                        <a:ea typeface="Cambria Math" panose="02040503050406030204" pitchFamily="18" charset="0"/>
                      </a:rPr>
                      <m:t>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e>
                        </m:d>
                      </m:e>
                      <m:sub>
                        <m:r>
                          <a:rPr lang="en-US" b="0" i="1" smtClean="0">
                            <a:latin typeface="Cambria Math" panose="02040503050406030204" pitchFamily="18" charset="0"/>
                            <a:ea typeface="Cambria Math" panose="02040503050406030204" pitchFamily="18" charset="0"/>
                          </a:rPr>
                          <m:t>∞</m:t>
                        </m:r>
                      </m:sub>
                    </m:sSub>
                  </m:oMath>
                </a14:m>
                <a:endParaRPr lang="en-US" dirty="0"/>
              </a:p>
              <a:p>
                <a:pPr lvl="1"/>
                <a:r>
                  <a:rPr lang="en-US" dirty="0"/>
                  <a:t>In other words,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e>
                        </m:d>
                      </m:e>
                      <m:sub>
                        <m:r>
                          <a:rPr lang="en-US" i="1">
                            <a:latin typeface="Cambria Math" panose="02040503050406030204" pitchFamily="18" charset="0"/>
                            <a:ea typeface="Cambria Math" panose="02040503050406030204" pitchFamily="18" charset="0"/>
                          </a:rPr>
                          <m:t>∞</m:t>
                        </m:r>
                      </m:sub>
                    </m:sSub>
                  </m:oMath>
                </a14:m>
                <a:r>
                  <a:rPr lang="en-US" dirty="0"/>
                  <a:t> means the pixel in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 </m:t>
                    </m:r>
                  </m:oMath>
                </a14:m>
                <a:r>
                  <a:rPr lang="en-US" dirty="0"/>
                  <a:t>with the largest change from </a:t>
                </a:r>
                <a14:m>
                  <m:oMath xmlns:m="http://schemas.openxmlformats.org/officeDocument/2006/math">
                    <m:r>
                      <a:rPr lang="en-US" i="1">
                        <a:latin typeface="Cambria Math" panose="02040503050406030204" pitchFamily="18" charset="0"/>
                      </a:rPr>
                      <m:t>𝑥</m:t>
                    </m:r>
                  </m:oMath>
                </a14:m>
                <a:endParaRPr lang="en-US" dirty="0"/>
              </a:p>
              <a:p>
                <a:r>
                  <a:rPr lang="en-US" dirty="0"/>
                  <a:t>The optimization problem becomes:</a:t>
                </a:r>
              </a:p>
              <a:p>
                <a:endParaRPr lang="en-US" dirty="0"/>
              </a:p>
              <a:p>
                <a:endParaRPr lang="en-US" sz="1000" dirty="0" smtClean="0"/>
              </a:p>
              <a:p>
                <a:endParaRPr lang="en-US" sz="1000" dirty="0"/>
              </a:p>
              <a:p>
                <a:pPr lvl="1"/>
                <a:r>
                  <a:rPr lang="en-US" dirty="0"/>
                  <a:t>However, this formulation produced poor optimization results, since the term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e>
                        </m:d>
                      </m:e>
                      <m:sub>
                        <m:r>
                          <a:rPr lang="en-US" i="1">
                            <a:latin typeface="Cambria Math" panose="02040503050406030204" pitchFamily="18" charset="0"/>
                            <a:ea typeface="Cambria Math" panose="02040503050406030204" pitchFamily="18" charset="0"/>
                          </a:rPr>
                          <m:t>∞</m:t>
                        </m:r>
                      </m:sub>
                    </m:sSub>
                  </m:oMath>
                </a14:m>
                <a:r>
                  <a:rPr lang="en-US" dirty="0"/>
                  <a:t> penalizes only the largest component of the perturbation vector </a:t>
                </a:r>
                <a14:m>
                  <m:oMath xmlns:m="http://schemas.openxmlformats.org/officeDocument/2006/math">
                    <m:r>
                      <a:rPr lang="en-US" i="1">
                        <a:latin typeface="Cambria Math" panose="02040503050406030204" pitchFamily="18" charset="0"/>
                        <a:ea typeface="Cambria Math" panose="02040503050406030204" pitchFamily="18" charset="0"/>
                      </a:rPr>
                      <m:t>𝛿</m:t>
                    </m:r>
                  </m:oMath>
                </a14:m>
                <a:endParaRPr lang="en-US" dirty="0"/>
              </a:p>
              <a:p>
                <a:r>
                  <a:rPr lang="en-US" dirty="0"/>
                  <a:t>The authors proposed the following optimization method instead</a:t>
                </a:r>
              </a:p>
              <a:p>
                <a:pPr lvl="1"/>
                <a:r>
                  <a:rPr lang="en-US" dirty="0"/>
                  <a:t>In this case, any component of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that exceed a threshold value </a:t>
                </a:r>
                <a:r>
                  <a:rPr lang="el-GR" i="1" dirty="0"/>
                  <a:t>τ</a:t>
                </a:r>
                <a:r>
                  <a:rPr lang="en-US" dirty="0"/>
                  <a:t> is considered, that is, penalize all components of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that have large values</a:t>
                </a:r>
              </a:p>
              <a:p>
                <a:pPr lvl="1"/>
                <a:r>
                  <a:rPr lang="en-US" dirty="0"/>
                  <a:t>The value of </a:t>
                </a:r>
                <a:r>
                  <a:rPr lang="el-GR" i="1" dirty="0"/>
                  <a:t>τ</a:t>
                </a:r>
                <a:r>
                  <a:rPr lang="en-US" dirty="0"/>
                  <a:t> is set initially to 1, and is decreased by a factor of 0.9 after each iteration</a:t>
                </a:r>
              </a:p>
              <a:p>
                <a:pPr lvl="2"/>
                <a:r>
                  <a:rPr lang="en-US" dirty="0"/>
                  <a:t>I.e., </a:t>
                </a:r>
                <a14:m>
                  <m:oMath xmlns:m="http://schemas.openxmlformats.org/officeDocument/2006/math">
                    <m:r>
                      <a:rPr lang="zh-CN" altLang="en-US" i="1" dirty="0" smtClean="0">
                        <a:latin typeface="Cambria Math" panose="02040503050406030204" pitchFamily="18" charset="0"/>
                      </a:rPr>
                      <m:t>𝜏</m:t>
                    </m:r>
                    <m:r>
                      <a:rPr lang="en-US" altLang="zh-CN" i="1" dirty="0" smtClean="0">
                        <a:latin typeface="Cambria Math" panose="02040503050406030204" pitchFamily="18" charset="0"/>
                        <a:ea typeface="Cambria Math" panose="02040503050406030204" pitchFamily="18" charset="0"/>
                      </a:rPr>
                      <m:t>→</m:t>
                    </m:r>
                    <m:r>
                      <a:rPr lang="zh-CN" altLang="en-US" i="1" dirty="0">
                        <a:latin typeface="Cambria Math" panose="02040503050406030204" pitchFamily="18" charset="0"/>
                      </a:rPr>
                      <m:t>𝜏</m:t>
                    </m:r>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0.9 </m:t>
                    </m:r>
                  </m:oMath>
                </a14:m>
                <a:r>
                  <a:rPr lang="en-US" altLang="zh-CN" dirty="0"/>
                  <a:t>if all </a:t>
                </a:r>
                <a14:m>
                  <m:oMath xmlns:m="http://schemas.openxmlformats.org/officeDocument/2006/math">
                    <m:r>
                      <a:rPr lang="zh-CN" altLang="en-US" i="1" dirty="0" smtClean="0">
                        <a:latin typeface="Cambria Math" panose="02040503050406030204" pitchFamily="18" charset="0"/>
                      </a:rPr>
                      <m:t>𝛿</m:t>
                    </m:r>
                    <m:r>
                      <a:rPr lang="en-US" altLang="zh-CN" i="1" baseline="-25000" dirty="0" err="1">
                        <a:latin typeface="Cambria Math" panose="02040503050406030204" pitchFamily="18" charset="0"/>
                      </a:rPr>
                      <m:t>𝑖</m:t>
                    </m:r>
                    <m:r>
                      <a:rPr lang="en-US" altLang="zh-CN" i="1" dirty="0">
                        <a:latin typeface="Cambria Math" panose="02040503050406030204" pitchFamily="18" charset="0"/>
                      </a:rPr>
                      <m:t>&lt;</m:t>
                    </m:r>
                    <m:r>
                      <a:rPr lang="zh-CN" altLang="en-US" i="1" dirty="0">
                        <a:latin typeface="Cambria Math" panose="02040503050406030204" pitchFamily="18" charset="0"/>
                      </a:rPr>
                      <m:t>𝜏</m:t>
                    </m:r>
                  </m:oMath>
                </a14:m>
                <a:r>
                  <a:rPr lang="en-US" altLang="zh-CN" dirty="0"/>
                  <a:t>, else terminate the search</a:t>
                </a:r>
                <a:endParaRPr lang="zh-CN" alt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64"/>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821288" y="3598168"/>
            <a:ext cx="3672408" cy="389677"/>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618936" y="6624001"/>
            <a:ext cx="4680520" cy="646575"/>
          </a:xfrm>
          <a:prstGeom prst="rect">
            <a:avLst/>
          </a:prstGeom>
        </p:spPr>
      </p:pic>
      <p:pic>
        <p:nvPicPr>
          <p:cNvPr id="7" name="图片 7"/>
          <p:cNvPicPr>
            <a:picLocks noChangeAspect="1"/>
          </p:cNvPicPr>
          <p:nvPr/>
        </p:nvPicPr>
        <p:blipFill rotWithShape="1">
          <a:blip r:embed="rId8" cstate="print">
            <a:extLst>
              <a:ext uri="{28A0092B-C50C-407E-A947-70E740481C1C}">
                <a14:useLocalDpi xmlns:a14="http://schemas.microsoft.com/office/drawing/2010/main" val="0"/>
              </a:ext>
            </a:extLst>
          </a:blip>
          <a:srcRect b="50448"/>
          <a:stretch/>
        </p:blipFill>
        <p:spPr>
          <a:xfrm>
            <a:off x="492696" y="3627805"/>
            <a:ext cx="4176464" cy="360040"/>
          </a:xfrm>
          <a:prstGeom prst="rect">
            <a:avLst/>
          </a:prstGeom>
        </p:spPr>
      </p:pic>
      <p:sp>
        <p:nvSpPr>
          <p:cNvPr id="8" name="Right Arrow 7"/>
          <p:cNvSpPr/>
          <p:nvPr/>
        </p:nvSpPr>
        <p:spPr>
          <a:xfrm>
            <a:off x="4959196" y="3684993"/>
            <a:ext cx="646068" cy="230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66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Box constraint</a:t>
                </a:r>
              </a:p>
              <a:p>
                <a:pPr lvl="1"/>
                <a:r>
                  <a:rPr lang="en-US" dirty="0"/>
                  <a:t>In the optimization problem, the constraint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oMath>
                </a14:m>
                <a:r>
                  <a:rPr lang="en-US" dirty="0"/>
                  <a:t> requires that in the perturbed images, all pixel values are in the [0,1] range</a:t>
                </a:r>
              </a:p>
              <a:p>
                <a:pPr lvl="1"/>
                <a:r>
                  <a:rPr lang="en-US" dirty="0"/>
                  <a:t>I.e.,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for all </a:t>
                </a:r>
                <a:r>
                  <a:rPr lang="en-US" i="1" dirty="0" err="1"/>
                  <a:t>i</a:t>
                </a:r>
                <a:endParaRPr lang="en-US" i="1" dirty="0"/>
              </a:p>
              <a:p>
                <a:pPr lvl="1"/>
                <a:r>
                  <a:rPr lang="en-US" dirty="0"/>
                  <a:t>This is called a box constraint</a:t>
                </a:r>
              </a:p>
              <a:p>
                <a:pPr lvl="2"/>
                <a:r>
                  <a:rPr lang="en-US" dirty="0"/>
                  <a:t>Or, these values can within the range [0,255] depending on how the images are scaled</a:t>
                </a:r>
              </a:p>
              <a:p>
                <a:r>
                  <a:rPr lang="en-US" dirty="0"/>
                  <a:t>The box constraint can causes </a:t>
                </a:r>
                <a:r>
                  <a:rPr lang="en-US" dirty="0" smtClean="0"/>
                  <a:t>difficulties </a:t>
                </a:r>
                <a:r>
                  <a:rPr lang="en-US" dirty="0"/>
                  <a:t>in solving the optimization problem</a:t>
                </a:r>
              </a:p>
              <a:p>
                <a:pPr lvl="1"/>
                <a:r>
                  <a:rPr lang="en-US" dirty="0"/>
                  <a:t>Simply clipping the values can cause that optimization to get stuck in a flat region</a:t>
                </a:r>
              </a:p>
              <a:p>
                <a:r>
                  <a:rPr lang="en-US" dirty="0"/>
                  <a:t>The authors introduced a new variable </a:t>
                </a:r>
                <a14:m>
                  <m:oMath xmlns:m="http://schemas.openxmlformats.org/officeDocument/2006/math">
                    <m:r>
                      <a:rPr lang="en-US" i="1" dirty="0" smtClean="0">
                        <a:latin typeface="Cambria Math" panose="02040503050406030204" pitchFamily="18" charset="0"/>
                      </a:rPr>
                      <m:t>𝑤</m:t>
                    </m:r>
                  </m:oMath>
                </a14:m>
                <a:r>
                  <a:rPr lang="en-US" dirty="0"/>
                  <a:t>, such that </a:t>
                </a:r>
              </a:p>
              <a:p>
                <a:pPr marL="0" indent="0" algn="ctr">
                  <a:spcAft>
                    <a:spcPts val="600"/>
                  </a:spcAft>
                  <a:buNone/>
                </a:pP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i="1">
                            <a:latin typeface="Cambria Math" panose="02040503050406030204" pitchFamily="18" charset="0"/>
                          </a:rPr>
                          <m:t>𝑡𝑎𝑛h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d>
                        <m:r>
                          <a:rPr lang="en-US" i="1">
                            <a:latin typeface="Cambria Math" panose="02040503050406030204" pitchFamily="18" charset="0"/>
                          </a:rPr>
                          <m:t>+1</m:t>
                        </m:r>
                      </m:e>
                    </m:d>
                  </m:oMath>
                </a14:m>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i="1">
                            <a:latin typeface="Cambria Math" panose="02040503050406030204" pitchFamily="18" charset="0"/>
                          </a:rPr>
                          <m:t>𝑡𝑎𝑛h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endParaRPr lang="en-US" dirty="0"/>
              </a:p>
              <a:p>
                <a:pPr lvl="1"/>
                <a:r>
                  <a:rPr lang="en-US" dirty="0"/>
                  <a:t>As we know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𝑡𝑎𝑛h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therefore it follows </a:t>
                </a:r>
                <a14:m>
                  <m:oMath xmlns:m="http://schemas.openxmlformats.org/officeDocument/2006/math">
                    <m:r>
                      <a:rPr lang="en-US" dirty="0"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≤1</m:t>
                    </m:r>
                  </m:oMath>
                </a14:m>
                <a:endParaRPr lang="en-US" dirty="0"/>
              </a:p>
              <a:p>
                <a:pPr lvl="1"/>
                <a:r>
                  <a:rPr lang="en-US" dirty="0"/>
                  <a:t>This change of variables produced more stable optimization results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Right Arrow 3"/>
          <p:cNvSpPr/>
          <p:nvPr/>
        </p:nvSpPr>
        <p:spPr>
          <a:xfrm>
            <a:off x="4706166" y="5254352"/>
            <a:ext cx="646068" cy="230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28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𝑳</m:t>
                        </m:r>
                      </m:e>
                      <m:sub>
                        <m:r>
                          <a:rPr lang="en-US" b="1" i="1" smtClean="0">
                            <a:solidFill>
                              <a:srgbClr val="0070C0"/>
                            </a:solidFill>
                            <a:latin typeface="Cambria Math" panose="02040503050406030204" pitchFamily="18" charset="0"/>
                          </a:rPr>
                          <m:t>𝟐</m:t>
                        </m:r>
                      </m:sub>
                    </m:sSub>
                    <m:r>
                      <a:rPr lang="en-US" b="1" i="1">
                        <a:solidFill>
                          <a:srgbClr val="0070C0"/>
                        </a:solidFill>
                        <a:latin typeface="Cambria Math" panose="02040503050406030204" pitchFamily="18" charset="0"/>
                      </a:rPr>
                      <m:t> </m:t>
                    </m:r>
                  </m:oMath>
                </a14:m>
                <a:r>
                  <a:rPr lang="en-US" b="1" i="1" dirty="0">
                    <a:solidFill>
                      <a:srgbClr val="0070C0"/>
                    </a:solidFill>
                  </a:rPr>
                  <a:t>attack</a:t>
                </a:r>
              </a:p>
              <a:p>
                <a:pPr lvl="1"/>
                <a:r>
                  <a:rPr lang="en-US" dirty="0"/>
                  <a:t>The used distance metric is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b="0" i="0" smtClean="0">
                            <a:latin typeface="Cambria Math" panose="02040503050406030204" pitchFamily="18" charset="0"/>
                          </a:rPr>
                          <m:t>2</m:t>
                        </m:r>
                      </m:sub>
                    </m:sSub>
                  </m:oMath>
                </a14:m>
                <a:r>
                  <a:rPr lang="en-US" dirty="0"/>
                  <a:t> norm, therefore </a:t>
                </a:r>
                <a14:m>
                  <m:oMath xmlns:m="http://schemas.openxmlformats.org/officeDocument/2006/math">
                    <m:r>
                      <a:rPr lang="en-US" i="1">
                        <a:latin typeface="Cambria Math" panose="02040503050406030204" pitchFamily="18" charset="0"/>
                        <a:ea typeface="Cambria Math" panose="02040503050406030204" pitchFamily="18" charset="0"/>
                      </a:rPr>
                      <m:t>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e>
                        </m:d>
                      </m:e>
                      <m:sub>
                        <m:r>
                          <a:rPr lang="en-US" b="0" i="1" smtClean="0">
                            <a:latin typeface="Cambria Math" panose="02040503050406030204" pitchFamily="18" charset="0"/>
                            <a:ea typeface="Cambria Math" panose="02040503050406030204" pitchFamily="18" charset="0"/>
                          </a:rPr>
                          <m:t>2</m:t>
                        </m:r>
                      </m:sub>
                    </m:sSub>
                  </m:oMath>
                </a14:m>
                <a:endParaRPr lang="en-US" dirty="0"/>
              </a:p>
              <a:p>
                <a:r>
                  <a:rPr lang="en-US" dirty="0"/>
                  <a:t>Using the variable </a:t>
                </a:r>
                <a:r>
                  <a:rPr lang="en-US" i="1" dirty="0"/>
                  <a:t>w</a:t>
                </a:r>
                <a:r>
                  <a:rPr lang="en-US" dirty="0"/>
                  <a:t> for the box-constraint, the optimization problems </a:t>
                </a:r>
                <a:r>
                  <a:rPr lang="en-US" dirty="0" smtClean="0"/>
                  <a:t>becomes</a:t>
                </a:r>
              </a:p>
              <a:p>
                <a:endParaRPr lang="en-US" sz="600" dirty="0"/>
              </a:p>
              <a:p>
                <a:pPr marL="0" indent="0">
                  <a:buNone/>
                </a:pPr>
                <a:r>
                  <a:rPr lang="en-US" dirty="0" smtClean="0"/>
                  <a:t>	minimize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e>
                        </m:d>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dirty="0" smtClean="0"/>
                  <a:t>	where </a:t>
                </a:r>
                <a:endParaRPr lang="en-US" dirty="0"/>
              </a:p>
              <a:p>
                <a:endParaRPr lang="en-US" dirty="0"/>
              </a:p>
              <a:p>
                <a:pPr lvl="1"/>
                <a:endParaRPr lang="en-US" dirty="0" smtClean="0"/>
              </a:p>
              <a:p>
                <a:pPr lvl="1"/>
                <a:endParaRPr lang="en-US" sz="600" dirty="0" smtClean="0"/>
              </a:p>
              <a:p>
                <a:pPr lvl="1"/>
                <a:r>
                  <a:rPr lang="en-US" dirty="0" smtClean="0"/>
                  <a:t>That </a:t>
                </a:r>
                <a:r>
                  <a:rPr lang="en-US" dirty="0"/>
                  <a:t>is, search for </a:t>
                </a:r>
                <a:r>
                  <a:rPr lang="en-US" i="1" dirty="0"/>
                  <a:t>w</a:t>
                </a:r>
                <a:r>
                  <a:rPr lang="en-US" dirty="0"/>
                  <a:t> that minimizes the above term</a:t>
                </a:r>
              </a:p>
              <a:p>
                <a:r>
                  <a:rPr lang="en-US" dirty="0" smtClean="0"/>
                  <a:t>The </a:t>
                </a:r>
                <a:r>
                  <a:rPr lang="en-US" dirty="0"/>
                  <a:t>function </a:t>
                </a:r>
                <a:r>
                  <a:rPr lang="en-US" i="1" dirty="0"/>
                  <a:t>f</a:t>
                </a:r>
                <a:r>
                  <a:rPr lang="en-US" dirty="0"/>
                  <a:t> is based on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6</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oMath>
                </a14:m>
                <a:r>
                  <a:rPr lang="en-US" baseline="-25000" dirty="0"/>
                  <a:t> </a:t>
                </a:r>
                <a:r>
                  <a:rPr lang="en-US" dirty="0"/>
                  <a:t>variant provided earlier</a:t>
                </a:r>
              </a:p>
              <a:p>
                <a:endParaRPr lang="en-US" baseline="-25000" dirty="0"/>
              </a:p>
              <a:p>
                <a:endParaRPr lang="en-US" baseline="-25000" dirty="0"/>
              </a:p>
              <a:p>
                <a:endParaRPr lang="en-US" baseline="-25000" dirty="0"/>
              </a:p>
              <a:p>
                <a:r>
                  <a:rPr lang="en-US" dirty="0"/>
                  <a:t>To avoid the cases when the gradient descent algorithm become stuck in a local minimum, the authors picked multiple random starting points close to the original image </a:t>
                </a:r>
                <a:r>
                  <a:rPr lang="en-US" i="1" dirty="0"/>
                  <a:t>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60848" y="3761639"/>
            <a:ext cx="6067425" cy="62865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004864" y="5267742"/>
            <a:ext cx="5544616" cy="459841"/>
          </a:xfrm>
          <a:prstGeom prst="rect">
            <a:avLst/>
          </a:prstGeom>
        </p:spPr>
      </p:pic>
      <p:pic>
        <p:nvPicPr>
          <p:cNvPr id="6" name="Picture 5"/>
          <p:cNvPicPr>
            <a:picLocks noChangeAspect="1"/>
          </p:cNvPicPr>
          <p:nvPr/>
        </p:nvPicPr>
        <p:blipFill rotWithShape="1">
          <a:blip r:embed="rId7"/>
          <a:srcRect t="7683"/>
          <a:stretch/>
        </p:blipFill>
        <p:spPr>
          <a:xfrm>
            <a:off x="6181328" y="3166120"/>
            <a:ext cx="2447925" cy="580355"/>
          </a:xfrm>
          <a:prstGeom prst="rect">
            <a:avLst/>
          </a:prstGeom>
        </p:spPr>
      </p:pic>
    </p:spTree>
    <p:extLst>
      <p:ext uri="{BB962C8B-B14F-4D97-AF65-F5344CB8AC3E}">
        <p14:creationId xmlns:p14="http://schemas.microsoft.com/office/powerpoint/2010/main" val="114163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𝑳</m:t>
                        </m:r>
                      </m:e>
                      <m:sub>
                        <m:r>
                          <a:rPr lang="en-US" b="1" i="1" smtClean="0">
                            <a:solidFill>
                              <a:srgbClr val="0070C0"/>
                            </a:solidFill>
                            <a:latin typeface="Cambria Math" panose="02040503050406030204" pitchFamily="18" charset="0"/>
                          </a:rPr>
                          <m:t>𝟎</m:t>
                        </m:r>
                      </m:sub>
                    </m:sSub>
                    <m:r>
                      <a:rPr lang="en-US" b="1" i="1">
                        <a:solidFill>
                          <a:srgbClr val="0070C0"/>
                        </a:solidFill>
                        <a:latin typeface="Cambria Math" panose="02040503050406030204" pitchFamily="18" charset="0"/>
                      </a:rPr>
                      <m:t> </m:t>
                    </m:r>
                  </m:oMath>
                </a14:m>
                <a:r>
                  <a:rPr lang="en-US" b="1" i="1" dirty="0">
                    <a:solidFill>
                      <a:srgbClr val="0070C0"/>
                    </a:solidFill>
                  </a:rPr>
                  <a:t>attack</a:t>
                </a:r>
              </a:p>
              <a:p>
                <a:pPr lvl="1"/>
                <a:r>
                  <a:rPr lang="en-US" dirty="0"/>
                  <a:t>The used distance metric is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b="0" i="0" smtClean="0">
                            <a:latin typeface="Cambria Math" panose="02040503050406030204" pitchFamily="18" charset="0"/>
                          </a:rPr>
                          <m:t>0</m:t>
                        </m:r>
                      </m:sub>
                    </m:sSub>
                  </m:oMath>
                </a14:m>
                <a:r>
                  <a:rPr lang="en-US" dirty="0"/>
                  <a:t> norm, or, the number of non-zero pixels in </a:t>
                </a:r>
                <a14:m>
                  <m:oMath xmlns:m="http://schemas.openxmlformats.org/officeDocument/2006/math">
                    <m:r>
                      <a:rPr lang="en-US" i="1">
                        <a:latin typeface="Cambria Math" panose="02040503050406030204" pitchFamily="18" charset="0"/>
                        <a:ea typeface="Cambria Math" panose="02040503050406030204" pitchFamily="18" charset="0"/>
                      </a:rPr>
                      <m:t>𝛿</m:t>
                    </m:r>
                  </m:oMath>
                </a14:m>
                <a:endParaRPr lang="en-US" dirty="0"/>
              </a:p>
              <a:p>
                <a:r>
                  <a:rPr lang="en-US" dirty="0"/>
                  <a:t>The authors propose an iterative approach</a:t>
                </a:r>
              </a:p>
              <a:p>
                <a:pPr lvl="1"/>
                <a:r>
                  <a:rPr lang="en-US" dirty="0"/>
                  <a:t>Where the goal at each iteration is to find pixels that are not important and don’t have much effect on the classifier’s output </a:t>
                </a:r>
              </a:p>
              <a:p>
                <a:r>
                  <a:rPr kumimoji="1" lang="en-US" altLang="zh-CN" dirty="0"/>
                  <a:t>The iterative procedure includes the following steps:</a:t>
                </a:r>
              </a:p>
              <a:p>
                <a:pPr lvl="1"/>
                <a:r>
                  <a:rPr kumimoji="1" lang="en-US" altLang="zh-CN" dirty="0"/>
                  <a:t>Initialization: the allowed set includes all pixels in the image</a:t>
                </a:r>
              </a:p>
              <a:p>
                <a:pPr lvl="1"/>
                <a:r>
                  <a:rPr kumimoji="1" lang="en-US" altLang="zh-CN" dirty="0"/>
                  <a:t>Perform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i="1">
                            <a:latin typeface="Cambria Math" panose="02040503050406030204" pitchFamily="18" charset="0"/>
                          </a:rPr>
                          <m:t>2</m:t>
                        </m:r>
                      </m:sub>
                    </m:sSub>
                  </m:oMath>
                </a14:m>
                <a:r>
                  <a:rPr kumimoji="1" lang="zh-CN" altLang="en-US" dirty="0"/>
                  <a:t> </a:t>
                </a:r>
                <a:r>
                  <a:rPr kumimoji="1" lang="en-US" altLang="zh-CN" dirty="0"/>
                  <a:t>attack</a:t>
                </a:r>
                <a:r>
                  <a:rPr kumimoji="1" lang="zh-CN" altLang="en-US" dirty="0"/>
                  <a:t> </a:t>
                </a:r>
                <a:r>
                  <a:rPr kumimoji="1" lang="en-US" altLang="zh-CN" dirty="0"/>
                  <a:t>to find an adversarial example</a:t>
                </a:r>
                <a:r>
                  <a:rPr kumimoji="1" lang="zh-CN" altLang="en-US" dirty="0"/>
                  <a:t> </a:t>
                </a:r>
                <a14:m>
                  <m:oMath xmlns:m="http://schemas.openxmlformats.org/officeDocument/2006/math">
                    <m:r>
                      <a:rPr kumimoji="1" lang="en-US" altLang="zh-CN" i="1">
                        <a:latin typeface="Cambria Math" charset="0"/>
                      </a:rPr>
                      <m:t>𝑥</m:t>
                    </m:r>
                    <m:r>
                      <a:rPr kumimoji="1" lang="en-US" altLang="zh-CN" i="1">
                        <a:latin typeface="Cambria Math" charset="0"/>
                      </a:rPr>
                      <m:t>+</m:t>
                    </m:r>
                    <m:r>
                      <a:rPr kumimoji="1" lang="en-US" altLang="zh-CN" i="1">
                        <a:latin typeface="Cambria Math" charset="0"/>
                        <a:ea typeface="Cambria Math" charset="0"/>
                        <a:cs typeface="Cambria Math" charset="0"/>
                      </a:rPr>
                      <m:t>𝛿</m:t>
                    </m:r>
                  </m:oMath>
                </a14:m>
                <a:endParaRPr kumimoji="1" lang="en-US" altLang="zh-CN" dirty="0"/>
              </a:p>
              <a:p>
                <a:pPr lvl="1"/>
                <a:r>
                  <a:rPr kumimoji="1" lang="en-US" altLang="zh-CN" dirty="0"/>
                  <a:t>Compute the gradient </a:t>
                </a:r>
                <a14:m>
                  <m:oMath xmlns:m="http://schemas.openxmlformats.org/officeDocument/2006/math">
                    <m:r>
                      <a:rPr kumimoji="1" lang="en-US" altLang="zh-CN" i="1">
                        <a:latin typeface="Cambria Math" charset="0"/>
                      </a:rPr>
                      <m:t>𝑔</m:t>
                    </m:r>
                    <m:r>
                      <a:rPr kumimoji="1" lang="en-US" altLang="zh-CN" i="1">
                        <a:latin typeface="Cambria Math" charset="0"/>
                      </a:rPr>
                      <m:t>=</m:t>
                    </m:r>
                    <m:r>
                      <a:rPr kumimoji="1" lang="en-US" altLang="zh-CN" i="1">
                        <a:latin typeface="Cambria Math" charset="0"/>
                      </a:rPr>
                      <m:t>𝛻</m:t>
                    </m:r>
                    <m:r>
                      <a:rPr kumimoji="1" lang="en-US" altLang="zh-CN" i="1">
                        <a:latin typeface="Cambria Math" charset="0"/>
                        <a:ea typeface="Cambria Math" charset="0"/>
                        <a:cs typeface="Cambria Math" charset="0"/>
                      </a:rPr>
                      <m:t>𝑓</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𝛿</m:t>
                        </m:r>
                      </m:e>
                    </m:d>
                  </m:oMath>
                </a14:m>
                <a:r>
                  <a:rPr kumimoji="1" lang="en-US" altLang="zh-CN" dirty="0"/>
                  <a:t>, where </a:t>
                </a:r>
                <a:r>
                  <a:rPr kumimoji="1" lang="en-US" altLang="zh-CN" i="1" dirty="0"/>
                  <a:t>f</a:t>
                </a:r>
                <a:r>
                  <a:rPr kumimoji="1" lang="zh-CN" altLang="en-US" dirty="0"/>
                  <a:t> </a:t>
                </a:r>
                <a:r>
                  <a:rPr kumimoji="1" lang="en-US" altLang="zh-CN" dirty="0"/>
                  <a:t>is the objective function in the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i="1">
                            <a:latin typeface="Cambria Math" panose="02040503050406030204" pitchFamily="18" charset="0"/>
                          </a:rPr>
                          <m:t>2</m:t>
                        </m:r>
                      </m:sub>
                    </m:sSub>
                  </m:oMath>
                </a14:m>
                <a:r>
                  <a:rPr kumimoji="1" lang="zh-CN" altLang="en-US" dirty="0"/>
                  <a:t> </a:t>
                </a:r>
                <a:r>
                  <a:rPr kumimoji="1" lang="en-US" altLang="zh-CN" dirty="0"/>
                  <a:t>attack</a:t>
                </a:r>
              </a:p>
              <a:p>
                <a:pPr lvl="1"/>
                <a:r>
                  <a:rPr kumimoji="1" lang="en-US" altLang="zh-CN" dirty="0"/>
                  <a:t>Identify the least important </a:t>
                </a:r>
                <a:r>
                  <a:rPr kumimoji="1" lang="en-US" altLang="zh-CN" dirty="0" smtClean="0"/>
                  <a:t>pixel </a:t>
                </a:r>
                <a14:m>
                  <m:oMath xmlns:m="http://schemas.openxmlformats.org/officeDocument/2006/math">
                    <m:r>
                      <a:rPr kumimoji="1" lang="en-US" altLang="zh-CN" i="1">
                        <a:latin typeface="Cambria Math" charset="0"/>
                      </a:rPr>
                      <m:t>𝑖</m:t>
                    </m:r>
                    <m:r>
                      <a:rPr kumimoji="1" lang="en-US" altLang="zh-CN" i="1">
                        <a:latin typeface="Cambria Math" charset="0"/>
                      </a:rPr>
                      <m:t>=</m:t>
                    </m:r>
                    <m:r>
                      <m:rPr>
                        <m:sty m:val="p"/>
                      </m:rPr>
                      <a:rPr kumimoji="1" lang="en-US" altLang="zh-CN" i="0">
                        <a:latin typeface="Cambria Math" charset="0"/>
                      </a:rPr>
                      <m:t>arg</m:t>
                    </m:r>
                    <m:sSub>
                      <m:sSubPr>
                        <m:ctrlPr>
                          <a:rPr kumimoji="1" lang="en-US" altLang="zh-CN" i="1">
                            <a:latin typeface="Cambria Math" panose="02040503050406030204" pitchFamily="18" charset="0"/>
                          </a:rPr>
                        </m:ctrlPr>
                      </m:sSubPr>
                      <m:e>
                        <m:r>
                          <m:rPr>
                            <m:sty m:val="p"/>
                          </m:rPr>
                          <a:rPr kumimoji="1" lang="en-US" altLang="zh-CN" i="0">
                            <a:latin typeface="Cambria Math" charset="0"/>
                          </a:rPr>
                          <m:t>min</m:t>
                        </m:r>
                      </m:e>
                      <m:sub>
                        <m:r>
                          <a:rPr kumimoji="1" lang="en-US" altLang="zh-CN" i="1">
                            <a:latin typeface="Cambria Math" charset="0"/>
                          </a:rPr>
                          <m:t>𝑖</m:t>
                        </m:r>
                      </m:sub>
                    </m:sSub>
                    <m:r>
                      <a:rPr kumimoji="1" lang="en-US" altLang="zh-CN" i="1">
                        <a:latin typeface="Cambria Math" charset="0"/>
                      </a:rPr>
                      <m:t> </m:t>
                    </m:r>
                    <m:sSub>
                      <m:sSubPr>
                        <m:ctrlPr>
                          <a:rPr kumimoji="1" lang="en-US" altLang="zh-CN" i="1">
                            <a:latin typeface="Cambria Math" panose="02040503050406030204" pitchFamily="18" charset="0"/>
                          </a:rPr>
                        </m:ctrlPr>
                      </m:sSubPr>
                      <m:e>
                        <m:r>
                          <a:rPr kumimoji="1" lang="en-US" altLang="zh-CN" i="1">
                            <a:latin typeface="Cambria Math" charset="0"/>
                          </a:rPr>
                          <m:t>𝑔</m:t>
                        </m:r>
                      </m:e>
                      <m:sub>
                        <m:r>
                          <a:rPr kumimoji="1" lang="en-US" altLang="zh-CN" i="1">
                            <a:latin typeface="Cambria Math" charset="0"/>
                          </a:rPr>
                          <m:t>𝑖</m:t>
                        </m:r>
                      </m:sub>
                    </m:sSub>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𝛿</m:t>
                        </m:r>
                      </m:e>
                      <m:sub>
                        <m:r>
                          <a:rPr kumimoji="1" lang="en-US" altLang="zh-CN" i="1">
                            <a:latin typeface="Cambria Math" charset="0"/>
                          </a:rPr>
                          <m:t>𝑖</m:t>
                        </m:r>
                      </m:sub>
                    </m:sSub>
                  </m:oMath>
                </a14:m>
                <a:r>
                  <a:rPr kumimoji="1" lang="en-US" altLang="zh-CN" dirty="0"/>
                  <a:t> and remove </a:t>
                </a:r>
                <a:r>
                  <a:rPr kumimoji="1" lang="en-US" altLang="zh-CN" dirty="0" smtClean="0"/>
                  <a:t>this pixel from </a:t>
                </a:r>
                <a:r>
                  <a:rPr kumimoji="1" lang="en-US" altLang="zh-CN" dirty="0"/>
                  <a:t>the allowed set </a:t>
                </a:r>
              </a:p>
              <a:p>
                <a:pPr lvl="1"/>
                <a:r>
                  <a:rPr kumimoji="1" lang="en-US" altLang="zh-CN" dirty="0">
                    <a:solidFill>
                      <a:schemeClr val="dk1"/>
                    </a:solidFill>
                  </a:rPr>
                  <a:t>Iterate until the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i="1">
                            <a:latin typeface="Cambria Math" panose="02040503050406030204" pitchFamily="18" charset="0"/>
                          </a:rPr>
                          <m:t>2</m:t>
                        </m:r>
                      </m:sub>
                    </m:sSub>
                  </m:oMath>
                </a14:m>
                <a:r>
                  <a:rPr kumimoji="1" lang="en-US" altLang="zh-CN" dirty="0">
                    <a:solidFill>
                      <a:schemeClr val="dk1"/>
                    </a:solidFill>
                  </a:rPr>
                  <a:t> attack fails to find an adversarial example</a:t>
                </a:r>
                <a:endParaRPr lang="en-US" altLang="zh-CN" dirty="0"/>
              </a:p>
              <a:p>
                <a:r>
                  <a:rPr kumimoji="1" lang="en-US" altLang="zh-CN" dirty="0"/>
                  <a:t>The approach shrinks the set of pixels that are allowed to be changed, until a minimum number of pixels is found that change the class label to the target </a:t>
                </a:r>
                <a:r>
                  <a:rPr kumimoji="1" lang="en-US" altLang="zh-CN" i="1" dirty="0"/>
                  <a:t>t</a:t>
                </a:r>
              </a:p>
              <a:p>
                <a:pPr lvl="1"/>
                <a:endParaRPr kumimoji="1" lang="en-US" altLang="zh-CN" dirty="0"/>
              </a:p>
              <a:p>
                <a:pPr lvl="1"/>
                <a:endParaRPr kumimoji="1" lang="zh-CN" altLang="en-US" dirty="0"/>
              </a:p>
              <a:p>
                <a:pPr lvl="1"/>
                <a:endParaRPr kumimoji="1" lang="zh-CN" alt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64"/>
                </a:stretch>
              </a:blipFill>
            </p:spPr>
            <p:txBody>
              <a:bodyPr/>
              <a:lstStyle/>
              <a:p>
                <a:r>
                  <a:rPr lang="en-US">
                    <a:noFill/>
                  </a:rPr>
                  <a:t> </a:t>
                </a:r>
              </a:p>
            </p:txBody>
          </p:sp>
        </mc:Fallback>
      </mc:AlternateContent>
    </p:spTree>
    <p:extLst>
      <p:ext uri="{BB962C8B-B14F-4D97-AF65-F5344CB8AC3E}">
        <p14:creationId xmlns:p14="http://schemas.microsoft.com/office/powerpoint/2010/main" val="20781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p:sp>
        <p:nvSpPr>
          <p:cNvPr id="3" name="Content Placeholder 2"/>
          <p:cNvSpPr>
            <a:spLocks noGrp="1"/>
          </p:cNvSpPr>
          <p:nvPr>
            <p:ph idx="1"/>
          </p:nvPr>
        </p:nvSpPr>
        <p:spPr/>
        <p:txBody>
          <a:bodyPr/>
          <a:lstStyle/>
          <a:p>
            <a:r>
              <a:rPr lang="en-US" dirty="0"/>
              <a:t>Results on the MNIST dataset</a:t>
            </a:r>
          </a:p>
          <a:p>
            <a:endParaRPr lang="en-US" dirty="0"/>
          </a:p>
        </p:txBody>
      </p:sp>
      <p:pic>
        <p:nvPicPr>
          <p:cNvPr id="4" name="Picture 3"/>
          <p:cNvPicPr>
            <a:picLocks noChangeAspect="1"/>
          </p:cNvPicPr>
          <p:nvPr/>
        </p:nvPicPr>
        <p:blipFill>
          <a:blip r:embed="rId2"/>
          <a:stretch>
            <a:fillRect/>
          </a:stretch>
        </p:blipFill>
        <p:spPr>
          <a:xfrm>
            <a:off x="3589040" y="3526160"/>
            <a:ext cx="2936910" cy="288149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741168" y="2878088"/>
                <a:ext cx="1356792" cy="401007"/>
              </a:xfrm>
              <a:prstGeom prst="rect">
                <a:avLst/>
              </a:prstGeom>
              <a:noFill/>
            </p:spPr>
            <p:txBody>
              <a:bodyPr wrap="square" rtlCol="0">
                <a:sp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𝐿</m:t>
                        </m:r>
                      </m:e>
                      <m:sub>
                        <m:r>
                          <a:rPr lang="en-US" b="0" i="1">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 </m:t>
                    </m:r>
                  </m:oMath>
                </a14:m>
                <a:r>
                  <a:rPr lang="en-US" dirty="0">
                    <a:solidFill>
                      <a:schemeClr val="tx1"/>
                    </a:solidFill>
                  </a:rPr>
                  <a:t>attack</a:t>
                </a:r>
              </a:p>
            </p:txBody>
          </p:sp>
        </mc:Choice>
        <mc:Fallback xmlns="">
          <p:sp>
            <p:nvSpPr>
              <p:cNvPr id="5" name="TextBox 4"/>
              <p:cNvSpPr txBox="1">
                <a:spLocks noRot="1" noChangeAspect="1" noMove="1" noResize="1" noEditPoints="1" noAdjustHandles="1" noChangeArrowheads="1" noChangeShapeType="1" noTextEdit="1"/>
              </p:cNvSpPr>
              <p:nvPr/>
            </p:nvSpPr>
            <p:spPr>
              <a:xfrm>
                <a:off x="4741168" y="2878088"/>
                <a:ext cx="1356792" cy="401007"/>
              </a:xfrm>
              <a:prstGeom prst="rect">
                <a:avLst/>
              </a:prstGeom>
              <a:blipFill>
                <a:blip r:embed="rId3"/>
                <a:stretch>
                  <a:fillRect t="-7576" b="-2575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6842023" y="3452975"/>
            <a:ext cx="3018914" cy="295468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053536" y="2871366"/>
                <a:ext cx="1356792" cy="401007"/>
              </a:xfrm>
              <a:prstGeom prst="rect">
                <a:avLst/>
              </a:prstGeom>
              <a:noFill/>
            </p:spPr>
            <p:txBody>
              <a:bodyPr wrap="square" rtlCol="0">
                <a:sp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𝐿</m:t>
                        </m:r>
                      </m:e>
                      <m:sub>
                        <m:r>
                          <a:rPr lang="en-US" b="0" i="1" smtClean="0">
                            <a:solidFill>
                              <a:schemeClr val="tx1"/>
                            </a:solidFill>
                            <a:latin typeface="Cambria Math" panose="02040503050406030204" pitchFamily="18" charset="0"/>
                          </a:rPr>
                          <m:t>0</m:t>
                        </m:r>
                      </m:sub>
                    </m:sSub>
                    <m:r>
                      <a:rPr lang="en-US" b="0" i="0">
                        <a:solidFill>
                          <a:schemeClr val="tx1"/>
                        </a:solidFill>
                        <a:latin typeface="Cambria Math" panose="02040503050406030204" pitchFamily="18" charset="0"/>
                      </a:rPr>
                      <m:t> </m:t>
                    </m:r>
                  </m:oMath>
                </a14:m>
                <a:r>
                  <a:rPr lang="en-US" dirty="0">
                    <a:solidFill>
                      <a:schemeClr val="tx1"/>
                    </a:solidFill>
                  </a:rPr>
                  <a:t>attack</a:t>
                </a:r>
              </a:p>
            </p:txBody>
          </p:sp>
        </mc:Choice>
        <mc:Fallback xmlns="">
          <p:sp>
            <p:nvSpPr>
              <p:cNvPr id="7" name="TextBox 6"/>
              <p:cNvSpPr txBox="1">
                <a:spLocks noRot="1" noChangeAspect="1" noMove="1" noResize="1" noEditPoints="1" noAdjustHandles="1" noChangeArrowheads="1" noChangeShapeType="1" noTextEdit="1"/>
              </p:cNvSpPr>
              <p:nvPr/>
            </p:nvSpPr>
            <p:spPr>
              <a:xfrm>
                <a:off x="8053536" y="2871366"/>
                <a:ext cx="1356792" cy="401007"/>
              </a:xfrm>
              <a:prstGeom prst="rect">
                <a:avLst/>
              </a:prstGeom>
              <a:blipFill>
                <a:blip r:embed="rId5"/>
                <a:stretch>
                  <a:fillRect t="-7576" b="-2575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242413" y="3577545"/>
            <a:ext cx="2925191" cy="291136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434550" y="2885733"/>
                <a:ext cx="1356792" cy="401007"/>
              </a:xfrm>
              <a:prstGeom prst="rect">
                <a:avLst/>
              </a:prstGeom>
              <a:noFill/>
            </p:spPr>
            <p:txBody>
              <a:bodyPr wrap="square" rtlCol="0">
                <a:sp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𝐿</m:t>
                        </m:r>
                      </m:e>
                      <m:sub>
                        <m:r>
                          <a:rPr lang="en-US" b="0" i="1" smtClean="0">
                            <a:solidFill>
                              <a:schemeClr val="tx1"/>
                            </a:solidFill>
                            <a:latin typeface="Cambria Math" panose="02040503050406030204" pitchFamily="18" charset="0"/>
                            <a:ea typeface="Cambria Math" panose="02040503050406030204" pitchFamily="18" charset="0"/>
                          </a:rPr>
                          <m:t>∞</m:t>
                        </m:r>
                      </m:sub>
                    </m:sSub>
                    <m:r>
                      <a:rPr lang="en-US" b="0" i="0">
                        <a:solidFill>
                          <a:schemeClr val="tx1"/>
                        </a:solidFill>
                        <a:latin typeface="Cambria Math" panose="02040503050406030204" pitchFamily="18" charset="0"/>
                      </a:rPr>
                      <m:t> </m:t>
                    </m:r>
                  </m:oMath>
                </a14:m>
                <a:r>
                  <a:rPr lang="en-US" dirty="0">
                    <a:solidFill>
                      <a:schemeClr val="tx1"/>
                    </a:solidFill>
                  </a:rPr>
                  <a:t>attack</a:t>
                </a:r>
              </a:p>
            </p:txBody>
          </p:sp>
        </mc:Choice>
        <mc:Fallback xmlns="">
          <p:sp>
            <p:nvSpPr>
              <p:cNvPr id="9" name="TextBox 8"/>
              <p:cNvSpPr txBox="1">
                <a:spLocks noRot="1" noChangeAspect="1" noMove="1" noResize="1" noEditPoints="1" noAdjustHandles="1" noChangeArrowheads="1" noChangeShapeType="1" noTextEdit="1"/>
              </p:cNvSpPr>
              <p:nvPr/>
            </p:nvSpPr>
            <p:spPr>
              <a:xfrm>
                <a:off x="1434550" y="2885733"/>
                <a:ext cx="1356792" cy="401007"/>
              </a:xfrm>
              <a:prstGeom prst="rect">
                <a:avLst/>
              </a:prstGeom>
              <a:blipFill>
                <a:blip r:embed="rId7"/>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361265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p:sp>
        <p:nvSpPr>
          <p:cNvPr id="3" name="Content Placeholder 2"/>
          <p:cNvSpPr>
            <a:spLocks noGrp="1"/>
          </p:cNvSpPr>
          <p:nvPr>
            <p:ph idx="1"/>
          </p:nvPr>
        </p:nvSpPr>
        <p:spPr/>
        <p:txBody>
          <a:bodyPr/>
          <a:lstStyle/>
          <a:p>
            <a:r>
              <a:rPr lang="en-US" dirty="0"/>
              <a:t>Results on the MNIST dataset</a:t>
            </a:r>
          </a:p>
        </p:txBody>
      </p:sp>
      <p:pic>
        <p:nvPicPr>
          <p:cNvPr id="4" name="Picture 3"/>
          <p:cNvPicPr>
            <a:picLocks noChangeAspect="1"/>
          </p:cNvPicPr>
          <p:nvPr/>
        </p:nvPicPr>
        <p:blipFill>
          <a:blip r:embed="rId2"/>
          <a:stretch>
            <a:fillRect/>
          </a:stretch>
        </p:blipFill>
        <p:spPr>
          <a:xfrm>
            <a:off x="0" y="2734072"/>
            <a:ext cx="3202435" cy="3122801"/>
          </a:xfrm>
          <a:prstGeom prst="rect">
            <a:avLst/>
          </a:prstGeom>
        </p:spPr>
      </p:pic>
      <p:pic>
        <p:nvPicPr>
          <p:cNvPr id="5" name="Picture 4"/>
          <p:cNvPicPr>
            <a:picLocks noChangeAspect="1"/>
          </p:cNvPicPr>
          <p:nvPr/>
        </p:nvPicPr>
        <p:blipFill>
          <a:blip r:embed="rId3"/>
          <a:stretch>
            <a:fillRect/>
          </a:stretch>
        </p:blipFill>
        <p:spPr>
          <a:xfrm>
            <a:off x="3373016" y="2757070"/>
            <a:ext cx="3191021" cy="3145354"/>
          </a:xfrm>
          <a:prstGeom prst="rect">
            <a:avLst/>
          </a:prstGeom>
        </p:spPr>
      </p:pic>
      <p:pic>
        <p:nvPicPr>
          <p:cNvPr id="6" name="Picture 5"/>
          <p:cNvPicPr>
            <a:picLocks noChangeAspect="1"/>
          </p:cNvPicPr>
          <p:nvPr/>
        </p:nvPicPr>
        <p:blipFill>
          <a:blip r:embed="rId4"/>
          <a:stretch>
            <a:fillRect/>
          </a:stretch>
        </p:blipFill>
        <p:spPr>
          <a:xfrm>
            <a:off x="6757392" y="2655878"/>
            <a:ext cx="3218422" cy="3200994"/>
          </a:xfrm>
          <a:prstGeom prst="rect">
            <a:avLst/>
          </a:prstGeom>
        </p:spPr>
      </p:pic>
    </p:spTree>
    <p:extLst>
      <p:ext uri="{BB962C8B-B14F-4D97-AF65-F5344CB8AC3E}">
        <p14:creationId xmlns:p14="http://schemas.microsoft.com/office/powerpoint/2010/main" val="38352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p:sp>
        <p:nvSpPr>
          <p:cNvPr id="3" name="Content Placeholder 2"/>
          <p:cNvSpPr>
            <a:spLocks noGrp="1"/>
          </p:cNvSpPr>
          <p:nvPr>
            <p:ph idx="1"/>
          </p:nvPr>
        </p:nvSpPr>
        <p:spPr/>
        <p:txBody>
          <a:bodyPr/>
          <a:lstStyle/>
          <a:p>
            <a:r>
              <a:rPr lang="en-US" dirty="0"/>
              <a:t>Validation on the MNIST and CIFAR datasets</a:t>
            </a:r>
          </a:p>
          <a:p>
            <a:r>
              <a:rPr lang="en-US" dirty="0"/>
              <a:t>Comparison to JSMA (Jacobian-based Saliency Map Attack), </a:t>
            </a:r>
            <a:r>
              <a:rPr lang="en-US" dirty="0" err="1"/>
              <a:t>DeepFool</a:t>
            </a:r>
            <a:r>
              <a:rPr lang="en-US" dirty="0"/>
              <a:t>, Fast Gradient Sign, and Iterative Gradient Sign attacks</a:t>
            </a:r>
          </a:p>
          <a:p>
            <a:pPr lvl="1"/>
            <a:r>
              <a:rPr lang="en-US" dirty="0"/>
              <a:t>Mean is the perturbation size</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7789" y="3670176"/>
            <a:ext cx="9542031" cy="3011149"/>
          </a:xfrm>
          <a:prstGeom prst="rect">
            <a:avLst/>
          </a:prstGeom>
        </p:spPr>
      </p:pic>
    </p:spTree>
    <p:extLst>
      <p:ext uri="{BB962C8B-B14F-4D97-AF65-F5344CB8AC3E}">
        <p14:creationId xmlns:p14="http://schemas.microsoft.com/office/powerpoint/2010/main" val="274743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a:t>
            </a:r>
            <a:r>
              <a:rPr lang="en-CA" altLang="en-US" sz="5400" b="1" dirty="0" smtClean="0"/>
              <a:t>5</a:t>
            </a:r>
            <a:endParaRPr lang="en-CA" altLang="en-US" sz="5400" b="1" dirty="0"/>
          </a:p>
        </p:txBody>
      </p:sp>
      <p:sp>
        <p:nvSpPr>
          <p:cNvPr id="19459" name="Content Placeholder 2"/>
          <p:cNvSpPr>
            <a:spLocks noGrp="1"/>
          </p:cNvSpPr>
          <p:nvPr>
            <p:ph idx="1"/>
          </p:nvPr>
        </p:nvSpPr>
        <p:spPr>
          <a:xfrm>
            <a:off x="420688" y="3454152"/>
            <a:ext cx="9145016" cy="1800200"/>
          </a:xfrm>
        </p:spPr>
        <p:txBody>
          <a:bodyPr>
            <a:normAutofit/>
          </a:bodyPr>
          <a:lstStyle/>
          <a:p>
            <a:pPr algn="ctr" eaLnBrk="1" hangingPunct="1">
              <a:buFont typeface="Arial" charset="0"/>
              <a:buNone/>
            </a:pPr>
            <a:r>
              <a:rPr lang="en-US" altLang="en-US" sz="4000" b="1" dirty="0"/>
              <a:t>Evasion Attacks against Machine Learning Models</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p:sp>
        <p:nvSpPr>
          <p:cNvPr id="3" name="Content Placeholder 2"/>
          <p:cNvSpPr>
            <a:spLocks noGrp="1"/>
          </p:cNvSpPr>
          <p:nvPr>
            <p:ph idx="1"/>
          </p:nvPr>
        </p:nvSpPr>
        <p:spPr/>
        <p:txBody>
          <a:bodyPr/>
          <a:lstStyle/>
          <a:p>
            <a:r>
              <a:rPr lang="en-US" dirty="0"/>
              <a:t>Validation on the ImageNet dataset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60848" y="2734072"/>
            <a:ext cx="5863901" cy="3854592"/>
          </a:xfrm>
          <a:prstGeom prst="rect">
            <a:avLst/>
          </a:prstGeom>
        </p:spPr>
      </p:pic>
    </p:spTree>
    <p:extLst>
      <p:ext uri="{BB962C8B-B14F-4D97-AF65-F5344CB8AC3E}">
        <p14:creationId xmlns:p14="http://schemas.microsoft.com/office/powerpoint/2010/main" val="347704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Xiao, Zhu, Li, He, Liu, Song (2018) Spatially Transformed Adversarial Examples</a:t>
                </a:r>
              </a:p>
              <a:p>
                <a:pPr lvl="1"/>
                <a:r>
                  <a:rPr lang="en-US" dirty="0"/>
                  <a:t>This methods is sometimes referred to as </a:t>
                </a:r>
                <a:r>
                  <a:rPr lang="en-US" dirty="0" err="1">
                    <a:solidFill>
                      <a:srgbClr val="FF0000"/>
                    </a:solidFill>
                  </a:rPr>
                  <a:t>stAdv</a:t>
                </a:r>
                <a:r>
                  <a:rPr lang="en-US" dirty="0">
                    <a:solidFill>
                      <a:srgbClr val="FF0000"/>
                    </a:solidFill>
                  </a:rPr>
                  <a:t> attack</a:t>
                </a:r>
              </a:p>
              <a:p>
                <a:r>
                  <a:rPr lang="en-US" dirty="0"/>
                  <a:t>The paper proposes an attack that does not manipulate the pixel intensity values under an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𝐿</m:t>
                        </m:r>
                      </m:e>
                      <m:sub>
                        <m:r>
                          <a:rPr lang="en-US" b="0" i="1" smtClean="0">
                            <a:solidFill>
                              <a:schemeClr val="tx1"/>
                            </a:solidFill>
                            <a:latin typeface="Cambria Math" panose="02040503050406030204" pitchFamily="18" charset="0"/>
                          </a:rPr>
                          <m:t>𝑝</m:t>
                        </m:r>
                      </m:sub>
                    </m:sSub>
                    <m:r>
                      <a:rPr lang="en-US" b="0" i="0">
                        <a:solidFill>
                          <a:schemeClr val="tx1"/>
                        </a:solidFill>
                        <a:latin typeface="Cambria Math" panose="02040503050406030204" pitchFamily="18" charset="0"/>
                      </a:rPr>
                      <m:t> </m:t>
                    </m:r>
                  </m:oMath>
                </a14:m>
                <a:r>
                  <a:rPr lang="en-US" dirty="0">
                    <a:solidFill>
                      <a:schemeClr val="tx1"/>
                    </a:solidFill>
                  </a:rPr>
                  <a:t>norm</a:t>
                </a:r>
              </a:p>
              <a:p>
                <a:r>
                  <a:rPr lang="en-US" dirty="0"/>
                  <a:t>Instead, the pixels are spatially moved in an image to create an adversarial example</a:t>
                </a:r>
              </a:p>
              <a:p>
                <a:pPr lvl="1"/>
                <a:r>
                  <a:rPr lang="en-US" dirty="0"/>
                  <a:t>Such attack can results in a large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oMath>
                </a14:m>
                <a:r>
                  <a:rPr lang="en-US" dirty="0"/>
                  <a:t> distance between the original and manipulated images</a:t>
                </a:r>
              </a:p>
              <a:p>
                <a:pPr lvl="1"/>
                <a:r>
                  <a:rPr lang="en-US" dirty="0"/>
                  <a:t>Still, the images are perceptually realistic</a:t>
                </a:r>
              </a:p>
              <a:p>
                <a:pPr lvl="1"/>
                <a:r>
                  <a:rPr lang="en-US" dirty="0"/>
                  <a:t>The perturbed images are effective against defense algorithms</a:t>
                </a:r>
              </a:p>
              <a:p>
                <a:r>
                  <a:rPr lang="en-US" dirty="0"/>
                  <a:t>The approach minimizes the local geometric distortion of images</a:t>
                </a:r>
              </a:p>
              <a:p>
                <a:r>
                  <a:rPr lang="en-US" dirty="0"/>
                  <a:t>Validation: MNIST, CIFAR-10, and ImageNet datasets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445"/>
                </a:stretch>
              </a:blipFill>
            </p:spPr>
            <p:txBody>
              <a:bodyPr/>
              <a:lstStyle/>
              <a:p>
                <a:r>
                  <a:rPr lang="en-US">
                    <a:noFill/>
                  </a:rPr>
                  <a:t> </a:t>
                </a:r>
              </a:p>
            </p:txBody>
          </p:sp>
        </mc:Fallback>
      </mc:AlternateContent>
    </p:spTree>
    <p:extLst>
      <p:ext uri="{BB962C8B-B14F-4D97-AF65-F5344CB8AC3E}">
        <p14:creationId xmlns:p14="http://schemas.microsoft.com/office/powerpoint/2010/main" val="642857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p:txBody>
          <a:bodyPr/>
          <a:lstStyle/>
          <a:p>
            <a:r>
              <a:rPr lang="en-US" dirty="0"/>
              <a:t>Example of a spatially transformed image</a:t>
            </a:r>
          </a:p>
          <a:p>
            <a:pPr lvl="1"/>
            <a:r>
              <a:rPr lang="en-US" dirty="0"/>
              <a:t>The red flow arrows indicate the local displacement of the pixels in adversarial image to the pixels in the input image</a:t>
            </a:r>
          </a:p>
          <a:p>
            <a:endParaRPr lang="en-US" dirty="0"/>
          </a:p>
        </p:txBody>
      </p:sp>
      <p:pic>
        <p:nvPicPr>
          <p:cNvPr id="4" name="Picture 3"/>
          <p:cNvPicPr>
            <a:picLocks noChangeAspect="1"/>
          </p:cNvPicPr>
          <p:nvPr/>
        </p:nvPicPr>
        <p:blipFill rotWithShape="1">
          <a:blip r:embed="rId3"/>
          <a:srcRect t="11812"/>
          <a:stretch/>
        </p:blipFill>
        <p:spPr>
          <a:xfrm>
            <a:off x="636712" y="3454152"/>
            <a:ext cx="8591550" cy="3225552"/>
          </a:xfrm>
          <a:prstGeom prst="rect">
            <a:avLst/>
          </a:prstGeom>
        </p:spPr>
      </p:pic>
    </p:spTree>
    <p:extLst>
      <p:ext uri="{BB962C8B-B14F-4D97-AF65-F5344CB8AC3E}">
        <p14:creationId xmlns:p14="http://schemas.microsoft.com/office/powerpoint/2010/main" val="3472047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Green color – the pixel </a:t>
                </a:r>
                <a:r>
                  <a:rPr lang="en-US" i="1" dirty="0" err="1"/>
                  <a:t>i</a:t>
                </a:r>
                <a:r>
                  <a:rPr lang="en-US" dirty="0"/>
                  <a:t> in the input (benign, clean) image</a:t>
                </a:r>
              </a:p>
              <a:p>
                <a:r>
                  <a:rPr lang="en-US" dirty="0"/>
                  <a:t>Blue color – the spatially displaced pixel </a:t>
                </a:r>
                <a:r>
                  <a:rPr lang="en-US" i="1" dirty="0" err="1"/>
                  <a:t>i</a:t>
                </a:r>
                <a:r>
                  <a:rPr lang="en-US" dirty="0"/>
                  <a:t> in the adversarial image</a:t>
                </a:r>
              </a:p>
              <a:p>
                <a:r>
                  <a:rPr lang="en-US" dirty="0"/>
                  <a:t>Red arrows – the displacement flow </a:t>
                </a:r>
                <a:r>
                  <a:rPr lang="en-US" i="1" dirty="0"/>
                  <a:t>f</a:t>
                </a:r>
                <a:r>
                  <a:rPr lang="en-US" dirty="0"/>
                  <a:t>: horizontal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up>
                    </m:sSup>
                  </m:oMath>
                </a14:m>
                <a:r>
                  <a:rPr lang="en-US" dirty="0"/>
                  <a:t>) and vertical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sup>
                    </m:sSup>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64704" y="3382144"/>
            <a:ext cx="9172575" cy="3886200"/>
          </a:xfrm>
          <a:prstGeom prst="rect">
            <a:avLst/>
          </a:prstGeom>
        </p:spPr>
      </p:pic>
    </p:spTree>
    <p:extLst>
      <p:ext uri="{BB962C8B-B14F-4D97-AF65-F5344CB8AC3E}">
        <p14:creationId xmlns:p14="http://schemas.microsoft.com/office/powerpoint/2010/main" val="263873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a:t>
                </a:r>
                <a:r>
                  <a:rPr lang="en-US" dirty="0">
                    <a:solidFill>
                      <a:srgbClr val="FF0000"/>
                    </a:solidFill>
                  </a:rPr>
                  <a:t>targeted white-box attack </a:t>
                </a:r>
                <a:r>
                  <a:rPr lang="en-US" dirty="0"/>
                  <a:t>is considered</a:t>
                </a:r>
              </a:p>
              <a:p>
                <a:r>
                  <a:rPr lang="en-US" dirty="0"/>
                  <a:t>The problem is formulated as an optimization problem, that is very similar to the </a:t>
                </a:r>
                <a:r>
                  <a:rPr lang="en-US" dirty="0" err="1"/>
                  <a:t>Carlini</a:t>
                </a:r>
                <a:r>
                  <a:rPr lang="en-US" dirty="0"/>
                  <a:t>-Wagner paper</a:t>
                </a:r>
              </a:p>
              <a:p>
                <a:r>
                  <a:rPr lang="en-US" dirty="0"/>
                  <a:t>For an image </a:t>
                </a:r>
                <a:r>
                  <a:rPr lang="en-US" i="1" dirty="0"/>
                  <a:t>x</a:t>
                </a:r>
                <a:r>
                  <a:rPr lang="en-US" dirty="0"/>
                  <a:t>, find the minimum local distortion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𝑓</m:t>
                        </m:r>
                      </m:e>
                      <m:sup>
                        <m:r>
                          <a:rPr lang="en-US" b="0" i="1" dirty="0" smtClean="0">
                            <a:latin typeface="Cambria Math" panose="02040503050406030204" pitchFamily="18" charset="0"/>
                          </a:rPr>
                          <m:t>∗</m:t>
                        </m:r>
                      </m:sup>
                    </m:sSup>
                  </m:oMath>
                </a14:m>
                <a:r>
                  <a:rPr lang="en-US" dirty="0"/>
                  <a:t>, such that </a:t>
                </a:r>
              </a:p>
              <a:p>
                <a:endParaRPr lang="en-US" dirty="0"/>
              </a:p>
              <a:p>
                <a:endParaRPr lang="en-US" dirty="0"/>
              </a:p>
              <a:p>
                <a:pPr lvl="1"/>
                <a:r>
                  <a:rPr lang="en-US" dirty="0"/>
                  <a:t>The term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𝑎𝑑𝑣</m:t>
                        </m:r>
                      </m:sub>
                    </m:sSub>
                  </m:oMath>
                </a14:m>
                <a:r>
                  <a:rPr lang="en-US" dirty="0"/>
                  <a:t> encourages the </a:t>
                </a:r>
                <a:r>
                  <a:rPr lang="en-US" dirty="0" smtClean="0"/>
                  <a:t>distorted image </a:t>
                </a:r>
                <a:r>
                  <a:rPr lang="en-US" dirty="0"/>
                  <a:t>to be misclassified as the target class </a:t>
                </a:r>
                <a:r>
                  <a:rPr lang="en-US" i="1" dirty="0"/>
                  <a:t>t</a:t>
                </a:r>
              </a:p>
              <a:p>
                <a:pPr lvl="1"/>
                <a:r>
                  <a:rPr lang="en-US" dirty="0"/>
                  <a:t>The term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𝑓𝑙𝑜𝑤</m:t>
                        </m:r>
                      </m:sub>
                    </m:sSub>
                  </m:oMath>
                </a14:m>
                <a:r>
                  <a:rPr lang="en-US" dirty="0"/>
                  <a:t> ensure that the spatial transformation is preserved</a:t>
                </a:r>
              </a:p>
              <a:p>
                <a:pPr lvl="1"/>
                <a:r>
                  <a:rPr lang="el-GR" i="1" dirty="0"/>
                  <a:t>τ</a:t>
                </a:r>
                <a:r>
                  <a:rPr lang="en-US" dirty="0"/>
                  <a:t> is a constant that balances the two terms (set to 0.05 for validation)</a:t>
                </a:r>
              </a:p>
              <a:p>
                <a:r>
                  <a:rPr lang="en-US" dirty="0"/>
                  <a:t>The authors adopted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6</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e>
                    </m:d>
                  </m:oMath>
                </a14:m>
                <a:r>
                  <a:rPr lang="en-US" dirty="0"/>
                  <a:t> function from </a:t>
                </a:r>
                <a:r>
                  <a:rPr lang="en-US" dirty="0" err="1"/>
                  <a:t>Carlini</a:t>
                </a:r>
                <a:r>
                  <a:rPr lang="en-US" dirty="0"/>
                  <a:t>-Wagner for the term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i="1">
                            <a:latin typeface="Cambria Math" panose="02040503050406030204" pitchFamily="18" charset="0"/>
                            <a:ea typeface="Cambria Math" panose="02040503050406030204" pitchFamily="18" charset="0"/>
                          </a:rPr>
                          <m:t>𝑎𝑑𝑣</m:t>
                        </m:r>
                      </m:sub>
                    </m:sSub>
                  </m:oMath>
                </a14:m>
                <a:endParaRPr lang="en-US" dirty="0"/>
              </a:p>
              <a:p>
                <a:pPr lvl="1"/>
                <a:r>
                  <a:rPr lang="en-US" dirty="0"/>
                  <a:t>That maximizes the logits values of the target class </a:t>
                </a:r>
                <a:r>
                  <a:rPr lang="en-US" i="1" dirty="0"/>
                  <a:t>t</a:t>
                </a:r>
                <a:r>
                  <a:rPr lang="en-US" dirty="0"/>
                  <a:t> with respect to other classes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108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00325" y="3586162"/>
            <a:ext cx="4373091" cy="54020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962707" y="6046440"/>
            <a:ext cx="5648325" cy="571500"/>
          </a:xfrm>
          <a:prstGeom prst="rect">
            <a:avLst/>
          </a:prstGeom>
        </p:spPr>
      </p:pic>
    </p:spTree>
    <p:extLst>
      <p:ext uri="{BB962C8B-B14F-4D97-AF65-F5344CB8AC3E}">
        <p14:creationId xmlns:p14="http://schemas.microsoft.com/office/powerpoint/2010/main" val="79792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term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ℒ</m:t>
                        </m:r>
                      </m:e>
                      <m:sub>
                        <m:r>
                          <a:rPr lang="en-US" i="1">
                            <a:latin typeface="Cambria Math" panose="02040503050406030204" pitchFamily="18" charset="0"/>
                            <a:ea typeface="Cambria Math" panose="02040503050406030204" pitchFamily="18" charset="0"/>
                          </a:rPr>
                          <m:t>𝑓𝑙𝑜𝑤</m:t>
                        </m:r>
                      </m:sub>
                    </m:sSub>
                  </m:oMath>
                </a14:m>
                <a:r>
                  <a:rPr lang="en-US" dirty="0"/>
                  <a:t> is calculated as the sum of spatial movement distance for any two pixels </a:t>
                </a:r>
                <a:r>
                  <a:rPr lang="en-US" i="1" dirty="0"/>
                  <a:t>p</a:t>
                </a:r>
                <a:r>
                  <a:rPr lang="en-US" dirty="0"/>
                  <a:t> and </a:t>
                </a:r>
                <a:r>
                  <a:rPr lang="en-US" i="1" dirty="0"/>
                  <a:t>q</a:t>
                </a:r>
                <a:r>
                  <a:rPr lang="en-US" dirty="0"/>
                  <a:t> </a:t>
                </a:r>
              </a:p>
              <a:p>
                <a:pPr lvl="1"/>
                <a:r>
                  <a:rPr lang="en-US" dirty="0"/>
                  <a:t>This makes the </a:t>
                </a:r>
                <a:r>
                  <a:rPr lang="en-US" dirty="0" err="1"/>
                  <a:t>stAdv</a:t>
                </a:r>
                <a:r>
                  <a:rPr lang="en-US" dirty="0"/>
                  <a:t> approach computationally expensive, because it require calculating the distances for all pairs of pixels</a:t>
                </a:r>
              </a:p>
              <a:p>
                <a:pPr lvl="1"/>
                <a:endParaRPr lang="en-US" dirty="0"/>
              </a:p>
              <a:p>
                <a:pPr lvl="1"/>
                <a:endParaRPr lang="en-US" dirty="0"/>
              </a:p>
              <a:p>
                <a:pPr lvl="1"/>
                <a:endParaRPr lang="en-US" dirty="0"/>
              </a:p>
              <a:p>
                <a:pPr lvl="1"/>
                <a:endParaRPr lang="en-US" dirty="0"/>
              </a:p>
              <a:p>
                <a:r>
                  <a:rPr lang="en-US" dirty="0"/>
                  <a:t>The optimization problem is solved using the L-BFGS algorithm (Limited-memory BFGS (</a:t>
                </a:r>
                <a:r>
                  <a:rPr lang="en-US" dirty="0" err="1"/>
                  <a:t>Broyden</a:t>
                </a:r>
                <a:r>
                  <a:rPr lang="en-US" dirty="0"/>
                  <a:t>–Fletcher–Goldfarb–</a:t>
                </a:r>
                <a:r>
                  <a:rPr lang="en-US" dirty="0" err="1"/>
                  <a:t>Shanno</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681" r="-108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40768" y="3549257"/>
            <a:ext cx="7344816" cy="913007"/>
          </a:xfrm>
          <a:prstGeom prst="rect">
            <a:avLst/>
          </a:prstGeom>
        </p:spPr>
      </p:pic>
    </p:spTree>
    <p:extLst>
      <p:ext uri="{BB962C8B-B14F-4D97-AF65-F5344CB8AC3E}">
        <p14:creationId xmlns:p14="http://schemas.microsoft.com/office/powerpoint/2010/main" val="176516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p:txBody>
          <a:bodyPr/>
          <a:lstStyle/>
          <a:p>
            <a:r>
              <a:rPr lang="en-US" dirty="0"/>
              <a:t>Validation on MNIST for three different NN model architectures A, B, and </a:t>
            </a:r>
            <a:r>
              <a:rPr lang="en-US" dirty="0" smtClean="0"/>
              <a:t>C</a:t>
            </a:r>
          </a:p>
          <a:p>
            <a:pPr lvl="1"/>
            <a:r>
              <a:rPr lang="en-US" dirty="0" smtClean="0"/>
              <a:t>Accuracy (p) means the model classification accuracy on pristine (original) images</a:t>
            </a:r>
            <a:endParaRPr lang="en-US" dirty="0"/>
          </a:p>
        </p:txBody>
      </p:sp>
      <p:pic>
        <p:nvPicPr>
          <p:cNvPr id="4" name="Picture 3"/>
          <p:cNvPicPr>
            <a:picLocks noChangeAspect="1"/>
          </p:cNvPicPr>
          <p:nvPr/>
        </p:nvPicPr>
        <p:blipFill>
          <a:blip r:embed="rId2"/>
          <a:stretch>
            <a:fillRect/>
          </a:stretch>
        </p:blipFill>
        <p:spPr>
          <a:xfrm>
            <a:off x="2189425" y="2878088"/>
            <a:ext cx="5679550" cy="1224136"/>
          </a:xfrm>
          <a:prstGeom prst="rect">
            <a:avLst/>
          </a:prstGeom>
        </p:spPr>
      </p:pic>
      <p:pic>
        <p:nvPicPr>
          <p:cNvPr id="5" name="Picture 4"/>
          <p:cNvPicPr>
            <a:picLocks noChangeAspect="1"/>
          </p:cNvPicPr>
          <p:nvPr/>
        </p:nvPicPr>
        <p:blipFill rotWithShape="1">
          <a:blip r:embed="rId3"/>
          <a:srcRect b="18434"/>
          <a:stretch/>
        </p:blipFill>
        <p:spPr>
          <a:xfrm>
            <a:off x="996752" y="4174232"/>
            <a:ext cx="8269663" cy="3528392"/>
          </a:xfrm>
          <a:prstGeom prst="rect">
            <a:avLst/>
          </a:prstGeom>
        </p:spPr>
      </p:pic>
    </p:spTree>
    <p:extLst>
      <p:ext uri="{BB962C8B-B14F-4D97-AF65-F5344CB8AC3E}">
        <p14:creationId xmlns:p14="http://schemas.microsoft.com/office/powerpoint/2010/main" val="345420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p:txBody>
          <a:bodyPr/>
          <a:lstStyle/>
          <a:p>
            <a:r>
              <a:rPr lang="en-US" dirty="0"/>
              <a:t>For CIFAR-10 images, they used ResNet32 and </a:t>
            </a:r>
            <a:r>
              <a:rPr lang="en-US" dirty="0" smtClean="0"/>
              <a:t>Wide ResNet34</a:t>
            </a:r>
            <a:endParaRPr lang="en-US" dirty="0"/>
          </a:p>
          <a:p>
            <a:endParaRPr lang="en-US" dirty="0"/>
          </a:p>
          <a:p>
            <a:endParaRPr lang="en-US" dirty="0"/>
          </a:p>
          <a:p>
            <a:endParaRPr lang="en-US" dirty="0"/>
          </a:p>
          <a:p>
            <a:endParaRPr lang="en-US" dirty="0"/>
          </a:p>
          <a:p>
            <a:endParaRPr lang="en-US" sz="1000" dirty="0"/>
          </a:p>
          <a:p>
            <a:r>
              <a:rPr lang="en-US" dirty="0"/>
              <a:t>Comparison of adversarial examples generated by FGSM, </a:t>
            </a:r>
            <a:r>
              <a:rPr lang="en-US" dirty="0" smtClean="0"/>
              <a:t>C&amp;W, </a:t>
            </a:r>
            <a:r>
              <a:rPr lang="en-US" dirty="0"/>
              <a:t>and </a:t>
            </a:r>
            <a:r>
              <a:rPr lang="en-US" dirty="0" err="1"/>
              <a:t>stAdv</a:t>
            </a:r>
            <a:endParaRPr lang="en-US" dirty="0"/>
          </a:p>
          <a:p>
            <a:pPr lvl="1"/>
            <a:r>
              <a:rPr lang="en-US" dirty="0"/>
              <a:t>Left: MNIST, right: CIFAR-10</a:t>
            </a:r>
          </a:p>
        </p:txBody>
      </p:sp>
      <p:pic>
        <p:nvPicPr>
          <p:cNvPr id="4" name="Picture 3"/>
          <p:cNvPicPr>
            <a:picLocks noChangeAspect="1"/>
          </p:cNvPicPr>
          <p:nvPr/>
        </p:nvPicPr>
        <p:blipFill>
          <a:blip r:embed="rId3"/>
          <a:stretch>
            <a:fillRect/>
          </a:stretch>
        </p:blipFill>
        <p:spPr>
          <a:xfrm>
            <a:off x="1356792" y="2590056"/>
            <a:ext cx="7090018" cy="1152128"/>
          </a:xfrm>
          <a:prstGeom prst="rect">
            <a:avLst/>
          </a:prstGeom>
        </p:spPr>
      </p:pic>
      <p:pic>
        <p:nvPicPr>
          <p:cNvPr id="5" name="Picture 4"/>
          <p:cNvPicPr>
            <a:picLocks noChangeAspect="1"/>
          </p:cNvPicPr>
          <p:nvPr/>
        </p:nvPicPr>
        <p:blipFill rotWithShape="1">
          <a:blip r:embed="rId4"/>
          <a:srcRect r="1730"/>
          <a:stretch/>
        </p:blipFill>
        <p:spPr>
          <a:xfrm>
            <a:off x="112437" y="5038328"/>
            <a:ext cx="9741299" cy="1639114"/>
          </a:xfrm>
          <a:prstGeom prst="rect">
            <a:avLst/>
          </a:prstGeom>
        </p:spPr>
      </p:pic>
    </p:spTree>
    <p:extLst>
      <p:ext uri="{BB962C8B-B14F-4D97-AF65-F5344CB8AC3E}">
        <p14:creationId xmlns:p14="http://schemas.microsoft.com/office/powerpoint/2010/main" val="389483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a:xfrm>
            <a:off x="276673" y="2090803"/>
            <a:ext cx="9584265" cy="5539813"/>
          </a:xfrm>
        </p:spPr>
        <p:txBody>
          <a:bodyPr/>
          <a:lstStyle/>
          <a:p>
            <a:r>
              <a:rPr lang="en-US" dirty="0"/>
              <a:t>Flow visualization on ImageNet</a:t>
            </a:r>
          </a:p>
          <a:p>
            <a:pPr lvl="1"/>
            <a:r>
              <a:rPr lang="en-US" dirty="0"/>
              <a:t>(a): the original image, (b)-(c): images are misclassified into goldfish, dog and cat</a:t>
            </a:r>
          </a:p>
          <a:p>
            <a:pPr lvl="1"/>
            <a:r>
              <a:rPr lang="en-US" dirty="0"/>
              <a:t>Although there are other objects within the image, most spatial transformation flows focus on the target object – mountain bike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Human participants on Amazon Mechanical Turk (AMT) were recruited to analyze the visual perceptibility of attacked images</a:t>
            </a:r>
          </a:p>
          <a:p>
            <a:pPr lvl="1"/>
            <a:r>
              <a:rPr lang="en-US" dirty="0"/>
              <a:t>The users selected the attacked images as visually realistic</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2656" y="3454152"/>
            <a:ext cx="9407371" cy="2736304"/>
          </a:xfrm>
          <a:prstGeom prst="rect">
            <a:avLst/>
          </a:prstGeom>
        </p:spPr>
      </p:pic>
    </p:spTree>
    <p:extLst>
      <p:ext uri="{BB962C8B-B14F-4D97-AF65-F5344CB8AC3E}">
        <p14:creationId xmlns:p14="http://schemas.microsoft.com/office/powerpoint/2010/main" val="249871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p:txBody>
          <a:bodyPr/>
          <a:lstStyle/>
          <a:p>
            <a:r>
              <a:rPr lang="en-US" dirty="0"/>
              <a:t>Further analysis includes visualizing the saliency maps of images</a:t>
            </a:r>
          </a:p>
          <a:p>
            <a:pPr lvl="1"/>
            <a:r>
              <a:rPr lang="en-US" dirty="0"/>
              <a:t>I.e., find the regions in the images where the model pays the most attention for assigning a particular class to an images</a:t>
            </a:r>
          </a:p>
          <a:p>
            <a:pPr lvl="1"/>
            <a:r>
              <a:rPr lang="en-US" dirty="0"/>
              <a:t>Class Activation Mapping (CAM) was used for this purpose</a:t>
            </a:r>
          </a:p>
          <a:p>
            <a:pPr lvl="1"/>
            <a:r>
              <a:rPr lang="en-US" dirty="0"/>
              <a:t>The </a:t>
            </a:r>
            <a:r>
              <a:rPr lang="en-US" dirty="0" err="1"/>
              <a:t>stAdv</a:t>
            </a:r>
            <a:r>
              <a:rPr lang="en-US" dirty="0"/>
              <a:t> attack misleads the model to pay attention to different regions than the bike</a:t>
            </a:r>
          </a:p>
        </p:txBody>
      </p:sp>
      <p:pic>
        <p:nvPicPr>
          <p:cNvPr id="4" name="Picture 3"/>
          <p:cNvPicPr>
            <a:picLocks noChangeAspect="1"/>
          </p:cNvPicPr>
          <p:nvPr/>
        </p:nvPicPr>
        <p:blipFill>
          <a:blip r:embed="rId3"/>
          <a:stretch>
            <a:fillRect/>
          </a:stretch>
        </p:blipFill>
        <p:spPr>
          <a:xfrm>
            <a:off x="2087960" y="3814192"/>
            <a:ext cx="6557109" cy="3888432"/>
          </a:xfrm>
          <a:prstGeom prst="rect">
            <a:avLst/>
          </a:prstGeom>
        </p:spPr>
      </p:pic>
    </p:spTree>
    <p:extLst>
      <p:ext uri="{BB962C8B-B14F-4D97-AF65-F5344CB8AC3E}">
        <p14:creationId xmlns:p14="http://schemas.microsoft.com/office/powerpoint/2010/main" val="110094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Evasion attacks against white-box models</a:t>
            </a:r>
          </a:p>
          <a:p>
            <a:pPr lvl="1"/>
            <a:r>
              <a:rPr lang="en-US" dirty="0" err="1"/>
              <a:t>Carlini</a:t>
            </a:r>
            <a:r>
              <a:rPr lang="en-US" dirty="0"/>
              <a:t> and Wagner (2017) Towards Evaluating the Robustness of Neural Networks</a:t>
            </a:r>
          </a:p>
          <a:p>
            <a:pPr lvl="1"/>
            <a:r>
              <a:rPr lang="en-US" dirty="0"/>
              <a:t>Xiao et al. (2018) Spatially Transformed Adversarial Examples</a:t>
            </a:r>
          </a:p>
          <a:p>
            <a:pPr lvl="1"/>
            <a:r>
              <a:rPr lang="en-US" dirty="0"/>
              <a:t>Other white-box evasion attacks</a:t>
            </a:r>
          </a:p>
          <a:p>
            <a:r>
              <a:rPr lang="en-US" dirty="0"/>
              <a:t>Evasion attacks against black-box models</a:t>
            </a:r>
          </a:p>
          <a:p>
            <a:pPr lvl="1"/>
            <a:r>
              <a:rPr lang="en-US" dirty="0"/>
              <a:t>Transferability in Adversarial Machine Learning</a:t>
            </a:r>
          </a:p>
          <a:p>
            <a:pPr lvl="1"/>
            <a:r>
              <a:rPr lang="en-US" dirty="0" err="1" smtClean="0"/>
              <a:t>Brendel</a:t>
            </a:r>
            <a:r>
              <a:rPr lang="en-US" dirty="0" smtClean="0"/>
              <a:t> </a:t>
            </a:r>
            <a:r>
              <a:rPr lang="en-US" dirty="0"/>
              <a:t>et al. (2018) Decision-Based Adversarial Attacks: Reliable Attacks Against Black-Box Machine Learning Models</a:t>
            </a:r>
          </a:p>
          <a:p>
            <a:pPr lvl="1"/>
            <a:r>
              <a:rPr lang="en-US" dirty="0" err="1"/>
              <a:t>Bhagoji</a:t>
            </a:r>
            <a:r>
              <a:rPr lang="en-US" dirty="0"/>
              <a:t> et al. (2017) Exploring the Space of Black-box Attacks on Deep Neural Networks</a:t>
            </a:r>
          </a:p>
          <a:p>
            <a:pPr lvl="1"/>
            <a:r>
              <a:rPr lang="en-US" dirty="0"/>
              <a:t>Other black-box evasion attacks</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Xiao, Li, Song Paper (</a:t>
            </a:r>
            <a:r>
              <a:rPr lang="en-US" dirty="0" err="1"/>
              <a:t>stAdv</a:t>
            </a:r>
            <a:r>
              <a:rPr lang="en-US" dirty="0"/>
              <a:t> Attack)</a:t>
            </a:r>
          </a:p>
        </p:txBody>
      </p:sp>
      <p:sp>
        <p:nvSpPr>
          <p:cNvPr id="3" name="Content Placeholder 2"/>
          <p:cNvSpPr>
            <a:spLocks noGrp="1"/>
          </p:cNvSpPr>
          <p:nvPr>
            <p:ph idx="1"/>
          </p:nvPr>
        </p:nvSpPr>
        <p:spPr/>
        <p:txBody>
          <a:bodyPr/>
          <a:lstStyle/>
          <a:p>
            <a:r>
              <a:rPr lang="en-US" dirty="0"/>
              <a:t>Attack evaluation under three defense methods: adversarial training (Adv.), ensemble adversarial training (Ens.), and projectile gradient descent (PGD)</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76673" y="3017264"/>
            <a:ext cx="9620354" cy="3514743"/>
          </a:xfrm>
          <a:prstGeom prst="rect">
            <a:avLst/>
          </a:prstGeom>
        </p:spPr>
      </p:pic>
    </p:spTree>
    <p:extLst>
      <p:ext uri="{BB962C8B-B14F-4D97-AF65-F5344CB8AC3E}">
        <p14:creationId xmlns:p14="http://schemas.microsoft.com/office/powerpoint/2010/main" val="334444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White-box Evasion Attacks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4005731"/>
              </a:xfrm>
            </p:spPr>
            <p:txBody>
              <a:bodyPr>
                <a:normAutofit/>
              </a:bodyPr>
              <a:lstStyle/>
              <a:p>
                <a:r>
                  <a:rPr kumimoji="1" lang="en-US" altLang="zh-CN" b="1" i="1" dirty="0">
                    <a:solidFill>
                      <a:srgbClr val="0070C0"/>
                    </a:solidFill>
                  </a:rPr>
                  <a:t>Jacobian-based Saliency Map Attack (JSMA) </a:t>
                </a:r>
              </a:p>
              <a:p>
                <a:pPr lvl="1"/>
                <a:r>
                  <a:rPr lang="en-US" altLang="zh-CN" dirty="0" err="1">
                    <a:hlinkClick r:id="rId3"/>
                  </a:rPr>
                  <a:t>Papernot</a:t>
                </a:r>
                <a:r>
                  <a:rPr lang="en-US" altLang="zh-CN" dirty="0">
                    <a:hlinkClick r:id="rId3"/>
                  </a:rPr>
                  <a:t> et al. (2016) - The limitations of deep learning in adversarial settings</a:t>
                </a:r>
                <a:endParaRPr kumimoji="1" lang="en-US" altLang="zh-CN" b="1" i="1" dirty="0">
                  <a:solidFill>
                    <a:srgbClr val="0070C0"/>
                  </a:solidFill>
                </a:endParaRPr>
              </a:p>
              <a:p>
                <a:r>
                  <a:rPr kumimoji="1" lang="en-US" altLang="zh-CN" dirty="0"/>
                  <a:t>Targeted white-box attack based on controlling the </a:t>
                </a:r>
                <a14:m>
                  <m:oMath xmlns:m="http://schemas.openxmlformats.org/officeDocument/2006/math">
                    <m:sSub>
                      <m:sSubPr>
                        <m:ctrlPr>
                          <a:rPr kumimoji="1" lang="en-US" altLang="zh-CN" i="1" dirty="0" smtClean="0">
                            <a:latin typeface="Cambria Math" panose="02040503050406030204" pitchFamily="18" charset="0"/>
                          </a:rPr>
                        </m:ctrlPr>
                      </m:sSubPr>
                      <m:e>
                        <m:r>
                          <a:rPr kumimoji="1" lang="en-US" altLang="zh-CN" b="0" i="1" dirty="0" smtClean="0">
                            <a:latin typeface="Cambria Math" panose="02040503050406030204" pitchFamily="18" charset="0"/>
                          </a:rPr>
                          <m:t>𝐿</m:t>
                        </m:r>
                      </m:e>
                      <m:sub>
                        <m:r>
                          <a:rPr kumimoji="1" lang="en-US" altLang="zh-CN" b="0" i="1" dirty="0" smtClean="0">
                            <a:latin typeface="Cambria Math" panose="02040503050406030204" pitchFamily="18" charset="0"/>
                          </a:rPr>
                          <m:t>0</m:t>
                        </m:r>
                      </m:sub>
                    </m:sSub>
                  </m:oMath>
                </a14:m>
                <a:r>
                  <a:rPr kumimoji="1" lang="en-US" altLang="zh-CN" dirty="0"/>
                  <a:t> norm</a:t>
                </a:r>
              </a:p>
              <a:p>
                <a:pPr lvl="1"/>
                <a:r>
                  <a:rPr kumimoji="1" lang="en-US" altLang="zh-CN" dirty="0"/>
                  <a:t>The goal is to iteratively change each pixel until misclassification</a:t>
                </a:r>
              </a:p>
              <a:p>
                <a:pPr lvl="1"/>
                <a:r>
                  <a:rPr kumimoji="1" lang="en-US" altLang="zh-CN" dirty="0"/>
                  <a:t>The key step is calculation of a saliency map that determines which pixels to be modified, in order to increase the probability of the target class</a:t>
                </a:r>
              </a:p>
              <a:p>
                <a:pPr lvl="1"/>
                <a:r>
                  <a:rPr kumimoji="1" lang="en-US" altLang="zh-CN" dirty="0"/>
                  <a:t>The map is based on the Jacobian matrix of the first partial derivatives w.r.t. input</a:t>
                </a:r>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4005731"/>
              </a:xfrm>
              <a:blipFill>
                <a:blip r:embed="rId4"/>
                <a:stretch>
                  <a:fillRect l="-699" t="-1065"/>
                </a:stretch>
              </a:blipFill>
            </p:spPr>
            <p:txBody>
              <a:bodyPr/>
              <a:lstStyle/>
              <a:p>
                <a:r>
                  <a:rPr lang="en-US">
                    <a:noFill/>
                  </a:rPr>
                  <a:t> </a:t>
                </a:r>
              </a:p>
            </p:txBody>
          </p:sp>
        </mc:Fallback>
      </mc:AlternateContent>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106" y="4430713"/>
            <a:ext cx="3631747" cy="2929177"/>
          </a:xfrm>
          <a:prstGeom prst="rect">
            <a:avLst/>
          </a:prstGeom>
        </p:spPr>
      </p:pic>
      <mc:AlternateContent xmlns:mc="http://schemas.openxmlformats.org/markup-compatibility/2006" xmlns:a14="http://schemas.microsoft.com/office/drawing/2010/main">
        <mc:Choice Requires="a14">
          <p:sp>
            <p:nvSpPr>
              <p:cNvPr id="5" name="矩形 5"/>
              <p:cNvSpPr/>
              <p:nvPr/>
            </p:nvSpPr>
            <p:spPr>
              <a:xfrm>
                <a:off x="458766" y="5674509"/>
                <a:ext cx="1879617" cy="400110"/>
              </a:xfrm>
              <a:prstGeom prst="rect">
                <a:avLst/>
              </a:prstGeom>
            </p:spPr>
            <p:txBody>
              <a:bodyPr wrap="none">
                <a:spAutoFit/>
              </a:bodyPr>
              <a:lstStyle/>
              <a:p>
                <a:r>
                  <a:rPr kumimoji="1" lang="en-US" altLang="zh-CN" sz="2000" dirty="0"/>
                  <a:t>Compute </a:t>
                </a:r>
                <a14:m>
                  <m:oMath xmlns:m="http://schemas.openxmlformats.org/officeDocument/2006/math">
                    <m:r>
                      <a:rPr kumimoji="1" lang="en-US" altLang="zh-CN" sz="200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𝐹</m:t>
                    </m:r>
                    <m:r>
                      <a:rPr kumimoji="1" lang="en-US"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𝑥</m:t>
                    </m:r>
                    <m:r>
                      <a:rPr kumimoji="1" lang="en-US" altLang="zh-CN" sz="2000" b="0" i="1" smtClean="0">
                        <a:latin typeface="Cambria Math" charset="0"/>
                        <a:ea typeface="Cambria Math" charset="0"/>
                        <a:cs typeface="Cambria Math" charset="0"/>
                      </a:rPr>
                      <m:t>)</m:t>
                    </m:r>
                  </m:oMath>
                </a14:m>
                <a:endParaRPr kumimoji="1" lang="en-US" altLang="zh-CN" sz="2000" dirty="0"/>
              </a:p>
            </p:txBody>
          </p:sp>
        </mc:Choice>
        <mc:Fallback xmlns="">
          <p:sp>
            <p:nvSpPr>
              <p:cNvPr id="5" name="矩形 5"/>
              <p:cNvSpPr>
                <a:spLocks noRot="1" noChangeAspect="1" noMove="1" noResize="1" noEditPoints="1" noAdjustHandles="1" noChangeArrowheads="1" noChangeShapeType="1" noTextEdit="1"/>
              </p:cNvSpPr>
              <p:nvPr/>
            </p:nvSpPr>
            <p:spPr>
              <a:xfrm>
                <a:off x="458766" y="5674509"/>
                <a:ext cx="1879617" cy="400110"/>
              </a:xfrm>
              <a:prstGeom prst="rect">
                <a:avLst/>
              </a:prstGeom>
              <a:blipFill>
                <a:blip r:embed="rId6"/>
                <a:stretch>
                  <a:fillRect l="-3236" t="-9231" r="-324" b="-27692"/>
                </a:stretch>
              </a:blipFill>
            </p:spPr>
            <p:txBody>
              <a:bodyPr/>
              <a:lstStyle/>
              <a:p>
                <a:r>
                  <a:rPr lang="en-US">
                    <a:noFill/>
                  </a:rPr>
                  <a:t> </a:t>
                </a:r>
              </a:p>
            </p:txBody>
          </p:sp>
        </mc:Fallback>
      </mc:AlternateContent>
      <p:cxnSp>
        <p:nvCxnSpPr>
          <p:cNvPr id="6" name="直线箭头连接符 7"/>
          <p:cNvCxnSpPr/>
          <p:nvPr/>
        </p:nvCxnSpPr>
        <p:spPr>
          <a:xfrm>
            <a:off x="2456604" y="5895302"/>
            <a:ext cx="554798"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4"/>
          <p:cNvSpPr/>
          <p:nvPr/>
        </p:nvSpPr>
        <p:spPr>
          <a:xfrm>
            <a:off x="4179215" y="7312967"/>
            <a:ext cx="1625766" cy="400110"/>
          </a:xfrm>
          <a:prstGeom prst="rect">
            <a:avLst/>
          </a:prstGeom>
        </p:spPr>
        <p:txBody>
          <a:bodyPr wrap="none">
            <a:spAutoFit/>
          </a:bodyPr>
          <a:lstStyle/>
          <a:p>
            <a:r>
              <a:rPr kumimoji="1" lang="en-US" altLang="zh-CN" sz="2000" dirty="0"/>
              <a:t>Saliency Map </a:t>
            </a:r>
            <a:endParaRPr lang="zh-CN" altLang="en-US" sz="2000" dirty="0"/>
          </a:p>
        </p:txBody>
      </p:sp>
      <p:cxnSp>
        <p:nvCxnSpPr>
          <p:cNvPr id="8" name="直线箭头连接符 8"/>
          <p:cNvCxnSpPr/>
          <p:nvPr/>
        </p:nvCxnSpPr>
        <p:spPr>
          <a:xfrm>
            <a:off x="6940074" y="5865701"/>
            <a:ext cx="554798"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10"/>
              <p:cNvSpPr/>
              <p:nvPr/>
            </p:nvSpPr>
            <p:spPr>
              <a:xfrm>
                <a:off x="7613093" y="5674509"/>
                <a:ext cx="1187569" cy="400110"/>
              </a:xfrm>
              <a:prstGeom prst="rect">
                <a:avLst/>
              </a:prstGeom>
            </p:spPr>
            <p:txBody>
              <a:bodyPr wrap="none">
                <a:spAutoFit/>
              </a:bodyPr>
              <a:lstStyle/>
              <a:p>
                <a:r>
                  <a:rPr kumimoji="1" lang="en-US" altLang="zh-CN" sz="2000" dirty="0"/>
                  <a:t>Modify </a:t>
                </a:r>
                <a14:m>
                  <m:oMath xmlns:m="http://schemas.openxmlformats.org/officeDocument/2006/math">
                    <m:r>
                      <a:rPr kumimoji="1" lang="en-US" altLang="zh-CN" sz="2000" i="1">
                        <a:latin typeface="Cambria Math" charset="0"/>
                        <a:ea typeface="Cambria Math" charset="0"/>
                        <a:cs typeface="Cambria Math" charset="0"/>
                      </a:rPr>
                      <m:t>𝑥</m:t>
                    </m:r>
                  </m:oMath>
                </a14:m>
                <a:r>
                  <a:rPr kumimoji="1" lang="en-US" altLang="zh-CN" sz="2000" dirty="0"/>
                  <a:t> </a:t>
                </a:r>
              </a:p>
            </p:txBody>
          </p:sp>
        </mc:Choice>
        <mc:Fallback xmlns="">
          <p:sp>
            <p:nvSpPr>
              <p:cNvPr id="9" name="矩形 10"/>
              <p:cNvSpPr>
                <a:spLocks noRot="1" noChangeAspect="1" noMove="1" noResize="1" noEditPoints="1" noAdjustHandles="1" noChangeArrowheads="1" noChangeShapeType="1" noTextEdit="1"/>
              </p:cNvSpPr>
              <p:nvPr/>
            </p:nvSpPr>
            <p:spPr>
              <a:xfrm>
                <a:off x="7613093" y="5674509"/>
                <a:ext cx="1187569" cy="400110"/>
              </a:xfrm>
              <a:prstGeom prst="rect">
                <a:avLst/>
              </a:prstGeom>
              <a:blipFill>
                <a:blip r:embed="rId7"/>
                <a:stretch>
                  <a:fillRect l="-5641" t="-9231" b="-27692"/>
                </a:stretch>
              </a:blipFill>
            </p:spPr>
            <p:txBody>
              <a:bodyPr/>
              <a:lstStyle/>
              <a:p>
                <a:r>
                  <a:rPr lang="en-US">
                    <a:noFill/>
                  </a:rPr>
                  <a:t> </a:t>
                </a:r>
              </a:p>
            </p:txBody>
          </p:sp>
        </mc:Fallback>
      </mc:AlternateContent>
      <p:sp>
        <p:nvSpPr>
          <p:cNvPr id="10" name="TextBox 9"/>
          <p:cNvSpPr txBox="1"/>
          <p:nvPr/>
        </p:nvSpPr>
        <p:spPr>
          <a:xfrm>
            <a:off x="7006692" y="6118448"/>
            <a:ext cx="2631020" cy="830997"/>
          </a:xfrm>
          <a:prstGeom prst="rect">
            <a:avLst/>
          </a:prstGeom>
          <a:noFill/>
        </p:spPr>
        <p:txBody>
          <a:bodyPr wrap="square" rtlCol="0">
            <a:spAutoFit/>
          </a:bodyPr>
          <a:lstStyle/>
          <a:p>
            <a:r>
              <a:rPr lang="en-US" sz="1600" dirty="0"/>
              <a:t>Pixels with large saliency values have large impact on the output when perturbed</a:t>
            </a:r>
          </a:p>
        </p:txBody>
      </p:sp>
      <p:sp>
        <p:nvSpPr>
          <p:cNvPr id="11" name="TextBox 10"/>
          <p:cNvSpPr txBox="1"/>
          <p:nvPr/>
        </p:nvSpPr>
        <p:spPr>
          <a:xfrm>
            <a:off x="713167" y="6096533"/>
            <a:ext cx="1533082" cy="338554"/>
          </a:xfrm>
          <a:prstGeom prst="rect">
            <a:avLst/>
          </a:prstGeom>
          <a:noFill/>
        </p:spPr>
        <p:txBody>
          <a:bodyPr wrap="square" rtlCol="0">
            <a:spAutoFit/>
          </a:bodyPr>
          <a:lstStyle/>
          <a:p>
            <a:r>
              <a:rPr lang="en-US" sz="1600" dirty="0"/>
              <a:t>Jacobian matrix </a:t>
            </a:r>
          </a:p>
        </p:txBody>
      </p:sp>
    </p:spTree>
    <p:extLst>
      <p:ext uri="{BB962C8B-B14F-4D97-AF65-F5344CB8AC3E}">
        <p14:creationId xmlns:p14="http://schemas.microsoft.com/office/powerpoint/2010/main" val="57989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White-box Evasion Attacks</a:t>
            </a:r>
            <a:endParaRPr lang="en-US" dirty="0"/>
          </a:p>
        </p:txBody>
      </p:sp>
      <p:sp>
        <p:nvSpPr>
          <p:cNvPr id="3" name="Content Placeholder 2"/>
          <p:cNvSpPr>
            <a:spLocks noGrp="1"/>
          </p:cNvSpPr>
          <p:nvPr>
            <p:ph idx="1"/>
          </p:nvPr>
        </p:nvSpPr>
        <p:spPr/>
        <p:txBody>
          <a:bodyPr/>
          <a:lstStyle/>
          <a:p>
            <a:r>
              <a:rPr lang="en-US" b="1" i="1" dirty="0" err="1">
                <a:solidFill>
                  <a:srgbClr val="0070C0"/>
                </a:solidFill>
              </a:rPr>
              <a:t>NewtonFool</a:t>
            </a:r>
            <a:r>
              <a:rPr lang="en-US" b="1" i="1" dirty="0">
                <a:solidFill>
                  <a:srgbClr val="0070C0"/>
                </a:solidFill>
              </a:rPr>
              <a:t> Attack</a:t>
            </a:r>
          </a:p>
          <a:p>
            <a:pPr lvl="1"/>
            <a:r>
              <a:rPr lang="en-US" dirty="0">
                <a:hlinkClick r:id="rId3"/>
              </a:rPr>
              <a:t>Jang et al. (2017) - Objective metrics and gradient descent algorithms for adversarial examples in machine learning</a:t>
            </a:r>
            <a:endParaRPr lang="en-US" dirty="0"/>
          </a:p>
          <a:p>
            <a:r>
              <a:rPr lang="en-US" dirty="0"/>
              <a:t>The approach is similar to iterative FGSM attacks</a:t>
            </a:r>
          </a:p>
          <a:p>
            <a:pPr lvl="1"/>
            <a:r>
              <a:rPr lang="en-US" dirty="0"/>
              <a:t>Performs iterative gradient descent with an adaptive step size </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7037"/>
          <a:stretch/>
        </p:blipFill>
        <p:spPr>
          <a:xfrm>
            <a:off x="1644824" y="3886200"/>
            <a:ext cx="6494507" cy="3600400"/>
          </a:xfrm>
          <a:prstGeom prst="rect">
            <a:avLst/>
          </a:prstGeom>
        </p:spPr>
      </p:pic>
    </p:spTree>
    <p:extLst>
      <p:ext uri="{BB962C8B-B14F-4D97-AF65-F5344CB8AC3E}">
        <p14:creationId xmlns:p14="http://schemas.microsoft.com/office/powerpoint/2010/main" val="72039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White-box Evasion Attacks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Elastic Net (EAD) Attack</a:t>
                </a:r>
              </a:p>
              <a:p>
                <a:pPr lvl="1"/>
                <a:r>
                  <a:rPr lang="en-US" dirty="0">
                    <a:hlinkClick r:id="rId2"/>
                  </a:rPr>
                  <a:t>Chen et al. (2017) </a:t>
                </a:r>
                <a:r>
                  <a:rPr lang="en-US" dirty="0" err="1">
                    <a:hlinkClick r:id="rId2"/>
                  </a:rPr>
                  <a:t>Ead</a:t>
                </a:r>
                <a:r>
                  <a:rPr lang="en-US" dirty="0">
                    <a:hlinkClick r:id="rId2"/>
                  </a:rPr>
                  <a:t>: Elastic-net attacks to deep neural networks via adversarial exam</a:t>
                </a:r>
                <a:endParaRPr lang="en-US" dirty="0"/>
              </a:p>
              <a:p>
                <a:r>
                  <a:rPr lang="en-US" dirty="0"/>
                  <a:t>Modification of the C-W attack for controlling the </a:t>
                </a:r>
                <a14:m>
                  <m:oMath xmlns:m="http://schemas.openxmlformats.org/officeDocument/2006/math">
                    <m:sSub>
                      <m:sSubPr>
                        <m:ctrlPr>
                          <a:rPr kumimoji="1" lang="en-US" altLang="zh-CN" i="1" dirty="0">
                            <a:latin typeface="Cambria Math" panose="02040503050406030204" pitchFamily="18" charset="0"/>
                          </a:rPr>
                        </m:ctrlPr>
                      </m:sSubPr>
                      <m:e>
                        <m:r>
                          <a:rPr kumimoji="1" lang="en-US" altLang="zh-CN" i="1" dirty="0">
                            <a:latin typeface="Cambria Math" panose="02040503050406030204" pitchFamily="18" charset="0"/>
                          </a:rPr>
                          <m:t>𝐿</m:t>
                        </m:r>
                      </m:e>
                      <m:sub>
                        <m:r>
                          <a:rPr kumimoji="1" lang="en-US" altLang="zh-CN" b="0" i="1" dirty="0" smtClean="0">
                            <a:latin typeface="Cambria Math" panose="02040503050406030204" pitchFamily="18" charset="0"/>
                          </a:rPr>
                          <m:t>1</m:t>
                        </m:r>
                      </m:sub>
                    </m:sSub>
                  </m:oMath>
                </a14:m>
                <a:r>
                  <a:rPr kumimoji="1" lang="en-US" altLang="zh-CN" dirty="0"/>
                  <a:t> norm of adversarial perturbations</a:t>
                </a:r>
              </a:p>
              <a:p>
                <a:pPr lvl="1"/>
                <a:r>
                  <a:rPr kumimoji="1" lang="en-US" dirty="0"/>
                  <a:t>Employs a box constraint based on Iterative Shrinkage-</a:t>
                </a:r>
                <a:r>
                  <a:rPr kumimoji="1" lang="en-US" dirty="0" err="1"/>
                  <a:t>Thresholding</a:t>
                </a:r>
                <a:r>
                  <a:rPr kumimoji="1" lang="en-US" dirty="0"/>
                  <a:t> Algorithm (ISTA)</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509"/>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69838" y="4287356"/>
            <a:ext cx="5168062" cy="3127236"/>
          </a:xfrm>
          <a:prstGeom prst="rect">
            <a:avLst/>
          </a:prstGeom>
        </p:spPr>
      </p:pic>
      <p:pic>
        <p:nvPicPr>
          <p:cNvPr id="5" name="Picture 4"/>
          <p:cNvPicPr>
            <a:picLocks noChangeAspect="1"/>
          </p:cNvPicPr>
          <p:nvPr/>
        </p:nvPicPr>
        <p:blipFill>
          <a:blip r:embed="rId5"/>
          <a:stretch>
            <a:fillRect/>
          </a:stretch>
        </p:blipFill>
        <p:spPr>
          <a:xfrm>
            <a:off x="5389240" y="4984973"/>
            <a:ext cx="4591050" cy="1133475"/>
          </a:xfrm>
          <a:prstGeom prst="rect">
            <a:avLst/>
          </a:prstGeom>
        </p:spPr>
      </p:pic>
    </p:spTree>
    <p:extLst>
      <p:ext uri="{BB962C8B-B14F-4D97-AF65-F5344CB8AC3E}">
        <p14:creationId xmlns:p14="http://schemas.microsoft.com/office/powerpoint/2010/main" val="3274470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White-box Evasion Attacks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One-pixel Attack</a:t>
                </a:r>
              </a:p>
              <a:p>
                <a:pPr lvl="1"/>
                <a:r>
                  <a:rPr lang="en-US" dirty="0">
                    <a:hlinkClick r:id="rId2"/>
                  </a:rPr>
                  <a:t>Su et al. (2019) One pixel attack for fooling deep neural networks</a:t>
                </a:r>
                <a:endParaRPr lang="en-US" dirty="0"/>
              </a:p>
              <a:p>
                <a:r>
                  <a:rPr lang="en-US" dirty="0"/>
                  <a:t>Attack under the </a:t>
                </a:r>
                <a14:m>
                  <m:oMath xmlns:m="http://schemas.openxmlformats.org/officeDocument/2006/math">
                    <m:sSub>
                      <m:sSubPr>
                        <m:ctrlPr>
                          <a:rPr kumimoji="1" lang="en-US" altLang="zh-CN" i="1" dirty="0">
                            <a:latin typeface="Cambria Math" panose="02040503050406030204" pitchFamily="18" charset="0"/>
                          </a:rPr>
                        </m:ctrlPr>
                      </m:sSubPr>
                      <m:e>
                        <m:r>
                          <a:rPr kumimoji="1" lang="en-US" altLang="zh-CN" i="1" dirty="0">
                            <a:latin typeface="Cambria Math" panose="02040503050406030204" pitchFamily="18" charset="0"/>
                          </a:rPr>
                          <m:t>𝐿</m:t>
                        </m:r>
                      </m:e>
                      <m:sub>
                        <m:r>
                          <a:rPr kumimoji="1" lang="en-US" altLang="zh-CN" i="1" dirty="0">
                            <a:latin typeface="Cambria Math" panose="02040503050406030204" pitchFamily="18" charset="0"/>
                          </a:rPr>
                          <m:t>0</m:t>
                        </m:r>
                      </m:sub>
                    </m:sSub>
                  </m:oMath>
                </a14:m>
                <a:r>
                  <a:rPr kumimoji="1" lang="en-US" altLang="zh-CN" dirty="0"/>
                  <a:t> norm t</a:t>
                </a:r>
                <a:r>
                  <a:rPr lang="en-US" dirty="0"/>
                  <a:t>o limit the number of pixels allowed to be changed</a:t>
                </a:r>
              </a:p>
              <a:p>
                <a:pPr lvl="1"/>
                <a:r>
                  <a:rPr lang="en-US" dirty="0"/>
                  <a:t>Based on Differential Evolution-based optimization</a:t>
                </a:r>
              </a:p>
              <a:p>
                <a:r>
                  <a:rPr lang="en-US" dirty="0"/>
                  <a:t>It shows that on CIFAR-10 dataset, most of the testing samples can be attacked in an untargeted manner by changing the value of only one pixel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101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652936" y="4220666"/>
            <a:ext cx="4514850" cy="3409950"/>
          </a:xfrm>
          <a:prstGeom prst="rect">
            <a:avLst/>
          </a:prstGeom>
        </p:spPr>
      </p:pic>
    </p:spTree>
    <p:extLst>
      <p:ext uri="{BB962C8B-B14F-4D97-AF65-F5344CB8AC3E}">
        <p14:creationId xmlns:p14="http://schemas.microsoft.com/office/powerpoint/2010/main" val="63736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Evasion Attacks against Black-box Models</a:t>
            </a:r>
          </a:p>
        </p:txBody>
      </p:sp>
      <p:sp>
        <p:nvSpPr>
          <p:cNvPr id="3" name="Content Placeholder 2"/>
          <p:cNvSpPr>
            <a:spLocks noGrp="1"/>
          </p:cNvSpPr>
          <p:nvPr>
            <p:ph idx="1"/>
          </p:nvPr>
        </p:nvSpPr>
        <p:spPr/>
        <p:txBody>
          <a:bodyPr/>
          <a:lstStyle/>
          <a:p>
            <a:r>
              <a:rPr lang="en-US" dirty="0"/>
              <a:t>The black-box attacks can be classified into two categories:</a:t>
            </a:r>
          </a:p>
          <a:p>
            <a:pPr lvl="1"/>
            <a:r>
              <a:rPr lang="en-US" b="1" i="1" dirty="0">
                <a:solidFill>
                  <a:srgbClr val="0070C0"/>
                </a:solidFill>
              </a:rPr>
              <a:t>Query-based attacks</a:t>
            </a:r>
          </a:p>
          <a:p>
            <a:pPr lvl="2"/>
            <a:r>
              <a:rPr lang="en-US" dirty="0"/>
              <a:t>The adversary queries the model and creates adversarial examples by using the provided information to queries</a:t>
            </a:r>
          </a:p>
          <a:p>
            <a:pPr lvl="2"/>
            <a:r>
              <a:rPr lang="en-US" dirty="0"/>
              <a:t>The queried model can provide:</a:t>
            </a:r>
          </a:p>
          <a:p>
            <a:pPr lvl="3"/>
            <a:r>
              <a:rPr lang="en-US" dirty="0"/>
              <a:t>Output class probabilities (i.e., confidence scores per class) used with </a:t>
            </a:r>
            <a:r>
              <a:rPr lang="en-US" dirty="0">
                <a:solidFill>
                  <a:srgbClr val="FF0000"/>
                </a:solidFill>
              </a:rPr>
              <a:t>score-based attacks</a:t>
            </a:r>
          </a:p>
          <a:p>
            <a:pPr lvl="3"/>
            <a:r>
              <a:rPr lang="en-US" dirty="0"/>
              <a:t>Output class, used with </a:t>
            </a:r>
            <a:r>
              <a:rPr lang="en-US" dirty="0">
                <a:solidFill>
                  <a:srgbClr val="FF0000"/>
                </a:solidFill>
              </a:rPr>
              <a:t>decision-based </a:t>
            </a:r>
            <a:r>
              <a:rPr lang="en-US" dirty="0" smtClean="0">
                <a:solidFill>
                  <a:srgbClr val="FF0000"/>
                </a:solidFill>
              </a:rPr>
              <a:t>attacks</a:t>
            </a:r>
            <a:endParaRPr lang="en-US" dirty="0">
              <a:solidFill>
                <a:srgbClr val="FF0000"/>
              </a:solidFill>
            </a:endParaRPr>
          </a:p>
          <a:p>
            <a:pPr lvl="1"/>
            <a:r>
              <a:rPr lang="en-US" b="1" i="1" dirty="0">
                <a:solidFill>
                  <a:srgbClr val="0070C0"/>
                </a:solidFill>
              </a:rPr>
              <a:t>Transfer-based attacks </a:t>
            </a:r>
            <a:r>
              <a:rPr lang="en-US" dirty="0"/>
              <a:t>(or </a:t>
            </a:r>
            <a:r>
              <a:rPr lang="en-US" b="1" i="1" dirty="0">
                <a:solidFill>
                  <a:srgbClr val="0070C0"/>
                </a:solidFill>
              </a:rPr>
              <a:t>transferability attacks</a:t>
            </a:r>
            <a:r>
              <a:rPr lang="en-US" dirty="0"/>
              <a:t>)</a:t>
            </a:r>
          </a:p>
          <a:p>
            <a:pPr lvl="2"/>
            <a:r>
              <a:rPr lang="en-US" dirty="0"/>
              <a:t>The adversary does not query the model</a:t>
            </a:r>
          </a:p>
          <a:p>
            <a:pPr lvl="2"/>
            <a:r>
              <a:rPr lang="en-US" dirty="0"/>
              <a:t>The adversary </a:t>
            </a:r>
            <a:r>
              <a:rPr lang="en-US" dirty="0" smtClean="0"/>
              <a:t>trains </a:t>
            </a:r>
            <a:r>
              <a:rPr lang="en-US" dirty="0"/>
              <a:t>its own </a:t>
            </a:r>
            <a:r>
              <a:rPr lang="en-US" dirty="0" smtClean="0"/>
              <a:t>substitute/surrogate </a:t>
            </a:r>
            <a:r>
              <a:rPr lang="en-US" dirty="0"/>
              <a:t>local model, and transfers the adversarial examples to the target model </a:t>
            </a:r>
          </a:p>
          <a:p>
            <a:pPr lvl="2"/>
            <a:r>
              <a:rPr lang="en-US" dirty="0"/>
              <a:t>This type of approaches are also referred to as </a:t>
            </a:r>
            <a:r>
              <a:rPr lang="en-US" dirty="0">
                <a:solidFill>
                  <a:srgbClr val="FF0000"/>
                </a:solidFill>
              </a:rPr>
              <a:t>zero queries attacks</a:t>
            </a:r>
          </a:p>
          <a:p>
            <a:pPr lvl="2"/>
            <a:endParaRPr lang="en-US" dirty="0"/>
          </a:p>
        </p:txBody>
      </p:sp>
      <p:pic>
        <p:nvPicPr>
          <p:cNvPr id="4" name="Picture 3">
            <a:extLst>
              <a:ext uri="{FF2B5EF4-FFF2-40B4-BE49-F238E27FC236}">
                <a16:creationId xmlns:a16="http://schemas.microsoft.com/office/drawing/2014/main" id="{DCD1EFD6-A13D-4C00-B519-52233B3ED290}"/>
              </a:ext>
            </a:extLst>
          </p:cNvPr>
          <p:cNvPicPr>
            <a:picLocks noChangeAspect="1"/>
          </p:cNvPicPr>
          <p:nvPr/>
        </p:nvPicPr>
        <p:blipFill>
          <a:blip r:embed="rId3"/>
          <a:stretch>
            <a:fillRect/>
          </a:stretch>
        </p:blipFill>
        <p:spPr>
          <a:xfrm>
            <a:off x="1716832" y="5614392"/>
            <a:ext cx="5610225" cy="2085975"/>
          </a:xfrm>
          <a:prstGeom prst="rect">
            <a:avLst/>
          </a:prstGeom>
        </p:spPr>
      </p:pic>
    </p:spTree>
    <p:extLst>
      <p:ext uri="{BB962C8B-B14F-4D97-AF65-F5344CB8AC3E}">
        <p14:creationId xmlns:p14="http://schemas.microsoft.com/office/powerpoint/2010/main" val="334724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Transfer-based Black-box Models</a:t>
            </a:r>
          </a:p>
        </p:txBody>
      </p:sp>
      <p:sp>
        <p:nvSpPr>
          <p:cNvPr id="3" name="Content Placeholder 2"/>
          <p:cNvSpPr>
            <a:spLocks noGrp="1"/>
          </p:cNvSpPr>
          <p:nvPr>
            <p:ph idx="1"/>
          </p:nvPr>
        </p:nvSpPr>
        <p:spPr/>
        <p:txBody>
          <a:bodyPr/>
          <a:lstStyle/>
          <a:p>
            <a:r>
              <a:rPr lang="en-US" b="1" i="1" dirty="0" smtClean="0">
                <a:solidFill>
                  <a:srgbClr val="0070C0"/>
                </a:solidFill>
              </a:rPr>
              <a:t>Substitute model attack </a:t>
            </a:r>
            <a:r>
              <a:rPr lang="en-US" dirty="0" smtClean="0"/>
              <a:t>(or </a:t>
            </a:r>
            <a:r>
              <a:rPr lang="en-US" b="1" i="1" dirty="0" smtClean="0">
                <a:solidFill>
                  <a:srgbClr val="0070C0"/>
                </a:solidFill>
              </a:rPr>
              <a:t>surrogate </a:t>
            </a:r>
            <a:r>
              <a:rPr lang="en-US" b="1" i="1" dirty="0">
                <a:solidFill>
                  <a:srgbClr val="0070C0"/>
                </a:solidFill>
              </a:rPr>
              <a:t>local </a:t>
            </a:r>
            <a:r>
              <a:rPr lang="en-US" b="1" i="1" dirty="0" smtClean="0">
                <a:solidFill>
                  <a:srgbClr val="0070C0"/>
                </a:solidFill>
              </a:rPr>
              <a:t>model attack</a:t>
            </a:r>
            <a:r>
              <a:rPr lang="en-US" dirty="0" smtClean="0"/>
              <a:t>)</a:t>
            </a:r>
            <a:endParaRPr lang="en-US" dirty="0"/>
          </a:p>
          <a:p>
            <a:pPr lvl="1"/>
            <a:r>
              <a:rPr lang="en-US" dirty="0" err="1">
                <a:hlinkClick r:id="rId3"/>
              </a:rPr>
              <a:t>Papernot</a:t>
            </a:r>
            <a:r>
              <a:rPr lang="en-US" dirty="0">
                <a:hlinkClick r:id="rId3"/>
              </a:rPr>
              <a:t> et al. (2016) Transferability in Machine Learning: from Phenomena to Black-Box Attacks using Adversarial Samples</a:t>
            </a:r>
            <a:endParaRPr lang="en-US" dirty="0"/>
          </a:p>
          <a:p>
            <a:pPr lvl="1"/>
            <a:r>
              <a:rPr lang="en-US" dirty="0"/>
              <a:t>Uses FGSM or PGD for </a:t>
            </a:r>
            <a:r>
              <a:rPr lang="en-US" dirty="0" smtClean="0"/>
              <a:t>attacking a substitute model, and afterward transfer the generated adversarial samples to the target model</a:t>
            </a:r>
          </a:p>
          <a:p>
            <a:pPr lvl="1"/>
            <a:r>
              <a:rPr lang="en-US" dirty="0" smtClean="0"/>
              <a:t>The ability to attack a classifier model by using a substitute model is called </a:t>
            </a:r>
            <a:r>
              <a:rPr lang="en-US" dirty="0" smtClean="0">
                <a:solidFill>
                  <a:srgbClr val="FF0000"/>
                </a:solidFill>
              </a:rPr>
              <a:t>transferability</a:t>
            </a:r>
            <a:endParaRPr lang="en-US" dirty="0">
              <a:solidFill>
                <a:srgbClr val="FF0000"/>
              </a:solidFill>
            </a:endParaRPr>
          </a:p>
          <a:p>
            <a:r>
              <a:rPr lang="en-US" b="1" i="1" dirty="0">
                <a:solidFill>
                  <a:srgbClr val="0070C0"/>
                </a:solidFill>
              </a:rPr>
              <a:t>Ensemble of local </a:t>
            </a:r>
            <a:r>
              <a:rPr lang="en-US" b="1" i="1" dirty="0" smtClean="0">
                <a:solidFill>
                  <a:srgbClr val="0070C0"/>
                </a:solidFill>
              </a:rPr>
              <a:t>models  attack</a:t>
            </a:r>
            <a:endParaRPr lang="en-US" b="1" i="1" dirty="0">
              <a:solidFill>
                <a:srgbClr val="0070C0"/>
              </a:solidFill>
            </a:endParaRPr>
          </a:p>
          <a:p>
            <a:pPr lvl="1"/>
            <a:r>
              <a:rPr lang="en-US" dirty="0">
                <a:hlinkClick r:id="rId4"/>
              </a:rPr>
              <a:t>Liu et al. (2017)  Delving into </a:t>
            </a:r>
            <a:r>
              <a:rPr lang="en-US" dirty="0" smtClean="0">
                <a:hlinkClick r:id="rId4"/>
              </a:rPr>
              <a:t>Transferable </a:t>
            </a:r>
            <a:r>
              <a:rPr lang="en-US" dirty="0">
                <a:hlinkClick r:id="rId4"/>
              </a:rPr>
              <a:t>A</a:t>
            </a:r>
            <a:r>
              <a:rPr lang="en-US" dirty="0" smtClean="0">
                <a:hlinkClick r:id="rId4"/>
              </a:rPr>
              <a:t>dversarial </a:t>
            </a:r>
            <a:r>
              <a:rPr lang="en-US" dirty="0">
                <a:hlinkClick r:id="rId4"/>
              </a:rPr>
              <a:t>E</a:t>
            </a:r>
            <a:r>
              <a:rPr lang="en-US" dirty="0" smtClean="0">
                <a:hlinkClick r:id="rId4"/>
              </a:rPr>
              <a:t>xamples </a:t>
            </a:r>
            <a:r>
              <a:rPr lang="en-US" dirty="0">
                <a:hlinkClick r:id="rId4"/>
              </a:rPr>
              <a:t>and </a:t>
            </a:r>
            <a:r>
              <a:rPr lang="en-US" dirty="0" smtClean="0">
                <a:hlinkClick r:id="rId4"/>
              </a:rPr>
              <a:t>Black-box Attacks</a:t>
            </a:r>
            <a:endParaRPr lang="en-US" dirty="0"/>
          </a:p>
          <a:p>
            <a:pPr lvl="1"/>
            <a:r>
              <a:rPr lang="en-US" dirty="0"/>
              <a:t>Uses an ensemble of local models for generating adversarial examples</a:t>
            </a:r>
          </a:p>
        </p:txBody>
      </p:sp>
    </p:spTree>
    <p:extLst>
      <p:ext uri="{BB962C8B-B14F-4D97-AF65-F5344CB8AC3E}">
        <p14:creationId xmlns:p14="http://schemas.microsoft.com/office/powerpoint/2010/main" val="169214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Brendel Paper (Boundary Attack)</a:t>
            </a:r>
          </a:p>
        </p:txBody>
      </p:sp>
      <p:sp>
        <p:nvSpPr>
          <p:cNvPr id="3" name="Content Placeholder 2"/>
          <p:cNvSpPr>
            <a:spLocks noGrp="1"/>
          </p:cNvSpPr>
          <p:nvPr>
            <p:ph idx="1"/>
          </p:nvPr>
        </p:nvSpPr>
        <p:spPr/>
        <p:txBody>
          <a:bodyPr/>
          <a:lstStyle/>
          <a:p>
            <a:r>
              <a:rPr lang="en-US" b="1" i="1" dirty="0">
                <a:solidFill>
                  <a:srgbClr val="0070C0"/>
                </a:solidFill>
              </a:rPr>
              <a:t>Brendel, </a:t>
            </a:r>
            <a:r>
              <a:rPr lang="en-US" b="1" i="1" dirty="0" err="1">
                <a:solidFill>
                  <a:srgbClr val="0070C0"/>
                </a:solidFill>
              </a:rPr>
              <a:t>Rauber</a:t>
            </a:r>
            <a:r>
              <a:rPr lang="en-US" b="1" i="1" dirty="0">
                <a:solidFill>
                  <a:srgbClr val="0070C0"/>
                </a:solidFill>
              </a:rPr>
              <a:t>, and </a:t>
            </a:r>
            <a:r>
              <a:rPr lang="en-US" b="1" i="1" dirty="0" err="1">
                <a:solidFill>
                  <a:srgbClr val="0070C0"/>
                </a:solidFill>
              </a:rPr>
              <a:t>Bethge</a:t>
            </a:r>
            <a:r>
              <a:rPr lang="en-US" b="1" i="1" dirty="0">
                <a:solidFill>
                  <a:srgbClr val="0070C0"/>
                </a:solidFill>
              </a:rPr>
              <a:t> (2018) Decision-Based Adversarial Attacks: Reliable Attacks Against Black-Box Machine Learning Models</a:t>
            </a:r>
          </a:p>
          <a:p>
            <a:r>
              <a:rPr lang="en-US" dirty="0"/>
              <a:t>Proposed a query-based black-box attack called </a:t>
            </a:r>
            <a:r>
              <a:rPr lang="en-US" dirty="0">
                <a:solidFill>
                  <a:srgbClr val="FF0000"/>
                </a:solidFill>
              </a:rPr>
              <a:t>Boundary Attack </a:t>
            </a:r>
          </a:p>
          <a:p>
            <a:pPr lvl="1"/>
            <a:r>
              <a:rPr lang="en-US" dirty="0"/>
              <a:t>The attack requires only queries of the output class, not of the logit or of output probabilities</a:t>
            </a:r>
          </a:p>
          <a:p>
            <a:pPr lvl="1"/>
            <a:r>
              <a:rPr lang="en-US" dirty="0"/>
              <a:t>Can perform both untargeted and targeted attacks</a:t>
            </a:r>
          </a:p>
          <a:p>
            <a:r>
              <a:rPr lang="en-US" dirty="0"/>
              <a:t>Advantage:</a:t>
            </a:r>
          </a:p>
          <a:p>
            <a:pPr lvl="1"/>
            <a:r>
              <a:rPr lang="en-US" dirty="0"/>
              <a:t>Finds low-perturbation images only by using the output class information</a:t>
            </a:r>
          </a:p>
          <a:p>
            <a:pPr lvl="1"/>
            <a:r>
              <a:rPr lang="en-US" dirty="0"/>
              <a:t>Relevant to real-world application where access to the model may not be possible</a:t>
            </a:r>
          </a:p>
          <a:p>
            <a:r>
              <a:rPr lang="en-US" dirty="0"/>
              <a:t>Disadvantage:</a:t>
            </a:r>
          </a:p>
          <a:p>
            <a:pPr lvl="1"/>
            <a:r>
              <a:rPr lang="en-US" dirty="0"/>
              <a:t>Requires many iterations to converge</a:t>
            </a:r>
          </a:p>
          <a:p>
            <a:r>
              <a:rPr lang="en-US" dirty="0"/>
              <a:t>Validation on MNIST, CIFAR, and ImageNet</a:t>
            </a:r>
          </a:p>
          <a:p>
            <a:pPr lvl="1"/>
            <a:r>
              <a:rPr lang="en-US" dirty="0"/>
              <a:t>For ImageNet: VGG-19, ResNet50, and </a:t>
            </a:r>
            <a:r>
              <a:rPr lang="en-US" dirty="0" smtClean="0"/>
              <a:t>Inception-v3</a:t>
            </a:r>
          </a:p>
          <a:p>
            <a:pPr lvl="1"/>
            <a:r>
              <a:rPr lang="en-US" dirty="0"/>
              <a:t>And, on real-world applied models</a:t>
            </a:r>
          </a:p>
          <a:p>
            <a:pPr lvl="1"/>
            <a:endParaRPr lang="en-US" dirty="0"/>
          </a:p>
          <a:p>
            <a:pPr lvl="1"/>
            <a:endParaRPr lang="en-US" dirty="0"/>
          </a:p>
        </p:txBody>
      </p:sp>
    </p:spTree>
    <p:extLst>
      <p:ext uri="{BB962C8B-B14F-4D97-AF65-F5344CB8AC3E}">
        <p14:creationId xmlns:p14="http://schemas.microsoft.com/office/powerpoint/2010/main" val="194178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BEE9-037D-4151-AF41-093EB67CD182}"/>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9AC7663D-2112-46A9-A3B9-AFEC9F81B56B}"/>
              </a:ext>
            </a:extLst>
          </p:cNvPr>
          <p:cNvSpPr>
            <a:spLocks noGrp="1"/>
          </p:cNvSpPr>
          <p:nvPr>
            <p:ph idx="1"/>
          </p:nvPr>
        </p:nvSpPr>
        <p:spPr/>
        <p:txBody>
          <a:bodyPr/>
          <a:lstStyle/>
          <a:p>
            <a:r>
              <a:rPr lang="en-US" dirty="0"/>
              <a:t>Attack classification</a:t>
            </a:r>
          </a:p>
          <a:p>
            <a:pPr lvl="1"/>
            <a:r>
              <a:rPr lang="en-US" dirty="0">
                <a:solidFill>
                  <a:srgbClr val="FF0000"/>
                </a:solidFill>
              </a:rPr>
              <a:t>Gradient-based attacks </a:t>
            </a:r>
            <a:r>
              <a:rPr lang="en-US" dirty="0"/>
              <a:t>need access to the model gradients (e.g., with respect to the inputs</a:t>
            </a:r>
            <a:r>
              <a:rPr lang="en-US" dirty="0" smtClean="0"/>
              <a:t>); </a:t>
            </a:r>
            <a:r>
              <a:rPr lang="en-US" dirty="0"/>
              <a:t>defense by masking the gradients by distillation </a:t>
            </a:r>
            <a:r>
              <a:rPr lang="en-US" dirty="0" smtClean="0"/>
              <a:t>or </a:t>
            </a:r>
            <a:r>
              <a:rPr lang="en-US" dirty="0"/>
              <a:t>saturation</a:t>
            </a:r>
          </a:p>
          <a:p>
            <a:pPr lvl="1"/>
            <a:r>
              <a:rPr lang="en-US" dirty="0">
                <a:solidFill>
                  <a:srgbClr val="FF0000"/>
                </a:solidFill>
              </a:rPr>
              <a:t>Transfer-based attacks </a:t>
            </a:r>
            <a:r>
              <a:rPr lang="en-US" dirty="0"/>
              <a:t>use a substitute model to train attack samples, needs some information about the training data; defense by adversarial training</a:t>
            </a:r>
          </a:p>
          <a:p>
            <a:pPr lvl="1"/>
            <a:r>
              <a:rPr lang="en-US" dirty="0">
                <a:solidFill>
                  <a:srgbClr val="FF0000"/>
                </a:solidFill>
              </a:rPr>
              <a:t>Score-based attacks </a:t>
            </a:r>
            <a:r>
              <a:rPr lang="en-US" dirty="0"/>
              <a:t>need access to either the logits or output probabilities; defense by dropout, ensemble adversarial training</a:t>
            </a:r>
          </a:p>
          <a:p>
            <a:pPr lvl="1"/>
            <a:r>
              <a:rPr lang="en-US" dirty="0">
                <a:solidFill>
                  <a:srgbClr val="FF0000"/>
                </a:solidFill>
              </a:rPr>
              <a:t>Decision-based attack </a:t>
            </a:r>
            <a:r>
              <a:rPr lang="en-US" dirty="0"/>
              <a:t>needs access to the final decision by the model (e.g., output class</a:t>
            </a:r>
            <a:r>
              <a:rPr lang="en-US" dirty="0" smtClean="0"/>
              <a:t>)</a:t>
            </a:r>
            <a:endParaRPr lang="en-US" dirty="0"/>
          </a:p>
        </p:txBody>
      </p:sp>
      <p:pic>
        <p:nvPicPr>
          <p:cNvPr id="4" name="Picture 3">
            <a:extLst>
              <a:ext uri="{FF2B5EF4-FFF2-40B4-BE49-F238E27FC236}">
                <a16:creationId xmlns:a16="http://schemas.microsoft.com/office/drawing/2014/main" id="{0B4627CB-0279-4B43-8F1F-D77845433558}"/>
              </a:ext>
            </a:extLst>
          </p:cNvPr>
          <p:cNvPicPr>
            <a:picLocks noChangeAspect="1"/>
          </p:cNvPicPr>
          <p:nvPr/>
        </p:nvPicPr>
        <p:blipFill rotWithShape="1">
          <a:blip r:embed="rId3"/>
          <a:srcRect l="-1" t="14238" r="730" b="6266"/>
          <a:stretch/>
        </p:blipFill>
        <p:spPr>
          <a:xfrm>
            <a:off x="672716" y="4966320"/>
            <a:ext cx="8892988" cy="2492150"/>
          </a:xfrm>
          <a:prstGeom prst="rect">
            <a:avLst/>
          </a:prstGeom>
        </p:spPr>
      </p:pic>
    </p:spTree>
    <p:extLst>
      <p:ext uri="{BB962C8B-B14F-4D97-AF65-F5344CB8AC3E}">
        <p14:creationId xmlns:p14="http://schemas.microsoft.com/office/powerpoint/2010/main" val="101833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0D2C-7D80-468E-8B23-C58A6116CEA8}"/>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36D83861-7922-4D2F-9455-93EA092DC1E4}"/>
              </a:ext>
            </a:extLst>
          </p:cNvPr>
          <p:cNvSpPr>
            <a:spLocks noGrp="1"/>
          </p:cNvSpPr>
          <p:nvPr>
            <p:ph idx="1"/>
          </p:nvPr>
        </p:nvSpPr>
        <p:spPr>
          <a:xfrm>
            <a:off x="276673" y="2090803"/>
            <a:ext cx="5480279" cy="5367667"/>
          </a:xfrm>
        </p:spPr>
        <p:txBody>
          <a:bodyPr/>
          <a:lstStyle/>
          <a:p>
            <a:r>
              <a:rPr lang="en-US" dirty="0"/>
              <a:t>Boundary Attack intuition</a:t>
            </a:r>
          </a:p>
          <a:p>
            <a:pPr lvl="1"/>
            <a:r>
              <a:rPr lang="en-US" dirty="0"/>
              <a:t>The starting image is drawn from a uniform random distribution, and is adversarial (i.e., different than the true class)</a:t>
            </a:r>
          </a:p>
          <a:p>
            <a:pPr lvl="1"/>
            <a:r>
              <a:rPr lang="en-US" dirty="0"/>
              <a:t>Iteratively reduce the </a:t>
            </a:r>
            <a:r>
              <a:rPr lang="en-US" i="1" dirty="0"/>
              <a:t>L</a:t>
            </a:r>
            <a:r>
              <a:rPr lang="en-US" i="1" baseline="-25000" dirty="0"/>
              <a:t>2</a:t>
            </a:r>
            <a:r>
              <a:rPr lang="en-US" dirty="0"/>
              <a:t> distance to the original image by adding small perturbations</a:t>
            </a:r>
          </a:p>
          <a:p>
            <a:pPr lvl="1"/>
            <a:r>
              <a:rPr lang="en-US" dirty="0"/>
              <a:t>Walk along the boundary between the adversarial and the non-adversarial region, but stay in the adversarial region</a:t>
            </a:r>
          </a:p>
          <a:p>
            <a:pPr lvl="2"/>
            <a:r>
              <a:rPr lang="en-US" dirty="0"/>
              <a:t>I.e., whenever the added perturbation results in correct classification, reject those samples (a.k.a. sample rejection)</a:t>
            </a:r>
          </a:p>
          <a:p>
            <a:pPr lvl="1"/>
            <a:r>
              <a:rPr lang="en-US" dirty="0"/>
              <a:t>When the distance to the original image </a:t>
            </a:r>
            <a:r>
              <a:rPr lang="en-US" dirty="0" smtClean="0"/>
              <a:t>cannot </a:t>
            </a:r>
            <a:r>
              <a:rPr lang="en-US" dirty="0"/>
              <a:t>be further reduced, or when the number of set iteration steps is reached, stop </a:t>
            </a:r>
          </a:p>
        </p:txBody>
      </p:sp>
      <p:pic>
        <p:nvPicPr>
          <p:cNvPr id="4" name="Picture 3">
            <a:extLst>
              <a:ext uri="{FF2B5EF4-FFF2-40B4-BE49-F238E27FC236}">
                <a16:creationId xmlns:a16="http://schemas.microsoft.com/office/drawing/2014/main" id="{B6EE0198-8414-4B8A-945E-7261C56FE5A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25244" y="2536261"/>
            <a:ext cx="4000500" cy="4476750"/>
          </a:xfrm>
          <a:prstGeom prst="rect">
            <a:avLst/>
          </a:prstGeom>
        </p:spPr>
      </p:pic>
    </p:spTree>
    <p:extLst>
      <p:ext uri="{BB962C8B-B14F-4D97-AF65-F5344CB8AC3E}">
        <p14:creationId xmlns:p14="http://schemas.microsoft.com/office/powerpoint/2010/main" val="281997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Evasion Attacks against White-box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 far we covered:</a:t>
                </a:r>
              </a:p>
              <a:p>
                <a:r>
                  <a:rPr lang="en-US" b="1" i="1" dirty="0">
                    <a:solidFill>
                      <a:srgbClr val="0070C0"/>
                    </a:solidFill>
                  </a:rPr>
                  <a:t>Fast gradient sign method (FGSM) attack</a:t>
                </a:r>
              </a:p>
              <a:p>
                <a:pPr lvl="1"/>
                <a:r>
                  <a:rPr lang="en-US" dirty="0" err="1">
                    <a:hlinkClick r:id="rId2"/>
                  </a:rPr>
                  <a:t>Goodfellow</a:t>
                </a:r>
                <a:r>
                  <a:rPr lang="en-US" dirty="0">
                    <a:hlinkClick r:id="rId2"/>
                  </a:rPr>
                  <a:t> (2015) - Explaining and Harnessing Adversarial Examples</a:t>
                </a:r>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𝑎𝑑𝑣</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sign</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𝑤</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oMath>
                </a14:m>
                <a:endParaRPr lang="en-US" dirty="0"/>
              </a:p>
              <a:p>
                <a:r>
                  <a:rPr lang="en-US" b="1" i="1" dirty="0">
                    <a:solidFill>
                      <a:srgbClr val="0070C0"/>
                    </a:solidFill>
                  </a:rPr>
                  <a:t>Basic iterative method (BIM) attack</a:t>
                </a:r>
              </a:p>
              <a:p>
                <a:pPr lvl="1"/>
                <a:r>
                  <a:rPr lang="en-US" dirty="0" err="1">
                    <a:hlinkClick r:id="rId3"/>
                  </a:rPr>
                  <a:t>Kurakin</a:t>
                </a:r>
                <a:r>
                  <a:rPr lang="en-US" dirty="0">
                    <a:hlinkClick r:id="rId3"/>
                  </a:rPr>
                  <a:t> (2017) Adversarial Examples in the Physical World</a:t>
                </a:r>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𝑎𝑑𝑣</m:t>
                        </m:r>
                      </m:sub>
                      <m:sup>
                        <m:r>
                          <a:rPr lang="en-US" i="1">
                            <a:latin typeface="Cambria Math" panose="02040503050406030204" pitchFamily="18" charset="0"/>
                          </a:rPr>
                          <m:t>𝑡</m:t>
                        </m:r>
                      </m:sup>
                    </m:sSub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𝑡</m:t>
                        </m:r>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sign</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p>
                                </m:sSup>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oMath>
                </a14:m>
                <a:endParaRPr lang="en-US" dirty="0"/>
              </a:p>
              <a:p>
                <a:r>
                  <a:rPr lang="en-US" b="1" i="1" dirty="0">
                    <a:solidFill>
                      <a:srgbClr val="0070C0"/>
                    </a:solidFill>
                  </a:rPr>
                  <a:t>Projected gradient descent (PGD) attack</a:t>
                </a:r>
              </a:p>
              <a:p>
                <a:pPr lvl="1"/>
                <a:r>
                  <a:rPr lang="en-US" dirty="0" err="1">
                    <a:hlinkClick r:id="rId4"/>
                  </a:rPr>
                  <a:t>Madry</a:t>
                </a:r>
                <a:r>
                  <a:rPr lang="en-US" dirty="0">
                    <a:hlinkClick r:id="rId4"/>
                  </a:rPr>
                  <a:t> (2017) Towards Deep Learning Models Resistant to Adversarial Attacks</a:t>
                </a:r>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𝑎𝑑𝑣</m:t>
                        </m:r>
                      </m:sub>
                      <m:sup>
                        <m:r>
                          <a:rPr lang="en-US" i="1">
                            <a:latin typeface="Cambria Math" panose="02040503050406030204" pitchFamily="18" charset="0"/>
                          </a:rPr>
                          <m:t>𝑡</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Π</m:t>
                        </m:r>
                      </m:e>
                      <m:sub>
                        <m:r>
                          <a:rPr lang="en-US" i="1">
                            <a:latin typeface="Cambria Math" panose="02040503050406030204" pitchFamily="18" charset="0"/>
                            <a:ea typeface="Cambria Math" panose="02040503050406030204" pitchFamily="18" charset="0"/>
                          </a:rPr>
                          <m:t>𝜖</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𝑡</m:t>
                            </m:r>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sign</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ℒ</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p>
                                    </m:sSup>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d>
                  </m:oMath>
                </a14:m>
                <a:endParaRPr lang="en-US" dirty="0"/>
              </a:p>
              <a:p>
                <a:r>
                  <a:rPr lang="en-US" b="1" i="1" dirty="0" err="1">
                    <a:solidFill>
                      <a:srgbClr val="0070C0"/>
                    </a:solidFill>
                  </a:rPr>
                  <a:t>DeepFool</a:t>
                </a:r>
                <a:r>
                  <a:rPr lang="en-US" b="1" i="1" dirty="0">
                    <a:solidFill>
                      <a:srgbClr val="0070C0"/>
                    </a:solidFill>
                  </a:rPr>
                  <a:t> attack</a:t>
                </a:r>
              </a:p>
              <a:p>
                <a:pPr lvl="1"/>
                <a:r>
                  <a:rPr lang="en-US" dirty="0" err="1">
                    <a:hlinkClick r:id="rId5"/>
                  </a:rPr>
                  <a:t>Moosavi-Dezfooli</a:t>
                </a:r>
                <a:r>
                  <a:rPr lang="en-US" dirty="0">
                    <a:hlinkClick r:id="rId5"/>
                  </a:rPr>
                  <a:t> (2015) </a:t>
                </a:r>
                <a:r>
                  <a:rPr lang="en-US" dirty="0" err="1">
                    <a:hlinkClick r:id="rId5"/>
                  </a:rPr>
                  <a:t>DeepFool</a:t>
                </a:r>
                <a:r>
                  <a:rPr lang="en-US" dirty="0">
                    <a:hlinkClick r:id="rId5"/>
                  </a:rPr>
                  <a:t>: A Simple and Accurate Method to Fool Deep Neural Networks</a:t>
                </a:r>
                <a:endParaRPr lang="en-US" dirty="0"/>
              </a:p>
              <a:p>
                <a:pPr lvl="1"/>
                <a:r>
                  <a:rPr lang="en-US" dirty="0"/>
                  <a:t>Iteratively projects </a:t>
                </a:r>
                <a:r>
                  <a:rPr lang="en-US" dirty="0" smtClean="0"/>
                  <a:t>the perturbed </a:t>
                </a:r>
                <a:r>
                  <a:rPr lang="en-US" dirty="0"/>
                  <a:t>image to the hyperplane of the closest class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699" t="-795"/>
                </a:stretch>
              </a:blipFill>
            </p:spPr>
            <p:txBody>
              <a:bodyPr/>
              <a:lstStyle/>
              <a:p>
                <a:r>
                  <a:rPr lang="en-US">
                    <a:noFill/>
                  </a:rPr>
                  <a:t> </a:t>
                </a:r>
              </a:p>
            </p:txBody>
          </p:sp>
        </mc:Fallback>
      </mc:AlternateContent>
    </p:spTree>
    <p:extLst>
      <p:ext uri="{BB962C8B-B14F-4D97-AF65-F5344CB8AC3E}">
        <p14:creationId xmlns:p14="http://schemas.microsoft.com/office/powerpoint/2010/main" val="276342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37E2-BC32-4EE6-88D8-1C5A60B656A2}"/>
              </a:ext>
            </a:extLst>
          </p:cNvPr>
          <p:cNvSpPr>
            <a:spLocks noGrp="1"/>
          </p:cNvSpPr>
          <p:nvPr>
            <p:ph type="title"/>
          </p:nvPr>
        </p:nvSpPr>
        <p:spPr/>
        <p:txBody>
          <a:bodyPr/>
          <a:lstStyle/>
          <a:p>
            <a:r>
              <a:rPr lang="en-US" dirty="0"/>
              <a:t>Brendel Paper (Boundary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255BFF-4D43-4E67-A85F-752EE3F9A0F4}"/>
                  </a:ext>
                </a:extLst>
              </p:cNvPr>
              <p:cNvSpPr>
                <a:spLocks noGrp="1"/>
              </p:cNvSpPr>
              <p:nvPr>
                <p:ph idx="1"/>
              </p:nvPr>
            </p:nvSpPr>
            <p:spPr/>
            <p:txBody>
              <a:bodyPr/>
              <a:lstStyle/>
              <a:p>
                <a:r>
                  <a:rPr lang="en-US" dirty="0"/>
                  <a:t>Boundary Attack algorithm</a:t>
                </a:r>
              </a:p>
              <a:p>
                <a:pPr lvl="1"/>
                <a:r>
                  <a:rPr lang="en-US" dirty="0"/>
                  <a:t>The initial image </a:t>
                </a:r>
                <a14:m>
                  <m:oMath xmlns:m="http://schemas.openxmlformats.org/officeDocument/2006/math">
                    <m:sSup>
                      <m:sSupPr>
                        <m:ctrlPr>
                          <a:rPr lang="en-US" i="1" dirty="0" smtClean="0">
                            <a:latin typeface="Cambria Math" panose="02040503050406030204" pitchFamily="18" charset="0"/>
                          </a:rPr>
                        </m:ctrlPr>
                      </m:sSupPr>
                      <m:e>
                        <m:acc>
                          <m:accPr>
                            <m:chr m:val="̃"/>
                            <m:ctrlPr>
                              <a:rPr lang="en-US" i="1" dirty="0" smtClean="0">
                                <a:latin typeface="Cambria Math" panose="02040503050406030204" pitchFamily="18" charset="0"/>
                              </a:rPr>
                            </m:ctrlPr>
                          </m:accPr>
                          <m:e>
                            <m:r>
                              <a:rPr lang="en-US" b="1" dirty="0">
                                <a:latin typeface="Cambria Math" panose="02040503050406030204" pitchFamily="18" charset="0"/>
                              </a:rPr>
                              <m:t>𝐨</m:t>
                            </m:r>
                          </m:e>
                        </m:acc>
                      </m:e>
                      <m:sup>
                        <m:r>
                          <a:rPr lang="en-US" b="0" i="1" dirty="0" smtClean="0">
                            <a:latin typeface="Cambria Math" panose="02040503050406030204" pitchFamily="18" charset="0"/>
                          </a:rPr>
                          <m:t>0</m:t>
                        </m:r>
                      </m:sup>
                    </m:sSup>
                  </m:oMath>
                </a14:m>
                <a:r>
                  <a:rPr lang="en-US" dirty="0"/>
                  <a:t> is sampled from a uniform distribution </a:t>
                </a:r>
                <a14:m>
                  <m:oMath xmlns:m="http://schemas.openxmlformats.org/officeDocument/2006/math">
                    <m:r>
                      <a:rPr lang="en-US" i="1" dirty="0" smtClean="0">
                        <a:latin typeface="Cambria Math" panose="02040503050406030204" pitchFamily="18" charset="0"/>
                        <a:ea typeface="Cambria Math" panose="02040503050406030204" pitchFamily="18" charset="0"/>
                      </a:rPr>
                      <m:t>𝒰</m:t>
                    </m:r>
                    <m:r>
                      <a:rPr lang="en-US" i="1" dirty="0" smtClean="0">
                        <a:latin typeface="Cambria Math" panose="02040503050406030204" pitchFamily="18" charset="0"/>
                      </a:rPr>
                      <m:t>(0</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pPr lvl="1"/>
                <a:r>
                  <a:rPr lang="en-US" dirty="0"/>
                  <a:t>The adversarially perturbed image at the </a:t>
                </a:r>
                <a:r>
                  <a:rPr lang="en-US" i="1" dirty="0"/>
                  <a:t>k</a:t>
                </a:r>
                <a:r>
                  <a:rPr lang="en-US" baseline="30000" dirty="0"/>
                  <a:t>th</a:t>
                </a:r>
                <a:r>
                  <a:rPr lang="en-US" dirty="0"/>
                  <a:t> step is denoted by </a:t>
                </a:r>
                <a14:m>
                  <m:oMath xmlns:m="http://schemas.openxmlformats.org/officeDocument/2006/math">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b="0" i="1" dirty="0" smtClean="0">
                            <a:latin typeface="Cambria Math" panose="02040503050406030204" pitchFamily="18" charset="0"/>
                          </a:rPr>
                          <m:t>𝑘</m:t>
                        </m:r>
                      </m:sup>
                    </m:sSup>
                  </m:oMath>
                </a14:m>
                <a:endParaRPr lang="en-US" dirty="0"/>
              </a:p>
              <a:p>
                <a:pPr lvl="1"/>
                <a:r>
                  <a:rPr lang="en-US" dirty="0"/>
                  <a:t>Adversarial criterion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 </m:t>
                    </m:r>
                  </m:oMath>
                </a14:m>
                <a:r>
                  <a:rPr lang="en-US" dirty="0"/>
                  <a:t>in this case is: misclassification</a:t>
                </a:r>
              </a:p>
              <a:p>
                <a:pPr lvl="2"/>
                <a:r>
                  <a:rPr lang="en-US" dirty="0"/>
                  <a:t>Different class than the true class (untargeted attack) or the target class (targeted attack)</a:t>
                </a:r>
              </a:p>
              <a:p>
                <a:pPr lvl="1"/>
                <a:r>
                  <a:rPr lang="en-US" dirty="0"/>
                  <a:t>Decision model </a:t>
                </a:r>
                <a14:m>
                  <m:oMath xmlns:m="http://schemas.openxmlformats.org/officeDocument/2006/math">
                    <m:r>
                      <a:rPr lang="en-US" b="0" i="1" dirty="0" smtClean="0">
                        <a:latin typeface="Cambria Math" panose="02040503050406030204" pitchFamily="18" charset="0"/>
                      </a:rPr>
                      <m:t>𝑑</m:t>
                    </m:r>
                    <m:r>
                      <a:rPr lang="en-US" i="1" dirty="0">
                        <a:latin typeface="Cambria Math" panose="02040503050406030204" pitchFamily="18" charset="0"/>
                      </a:rPr>
                      <m:t>(∙)</m:t>
                    </m:r>
                  </m:oMath>
                </a14:m>
                <a:r>
                  <a:rPr lang="en-US" dirty="0"/>
                  <a:t> is </a:t>
                </a:r>
                <a:r>
                  <a:rPr lang="en-US" i="1" dirty="0"/>
                  <a:t>L</a:t>
                </a:r>
                <a:r>
                  <a:rPr lang="en-US" i="1" baseline="-25000" dirty="0"/>
                  <a:t>2</a:t>
                </a:r>
                <a:r>
                  <a:rPr lang="en-US" dirty="0"/>
                  <a:t> distance between the perturbed and the original image</a:t>
                </a:r>
              </a:p>
              <a:p>
                <a:pPr lvl="1"/>
                <a:r>
                  <a:rPr lang="en-US" dirty="0"/>
                  <a:t>The proposal distribution for the perturbation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𝜂</m:t>
                        </m:r>
                      </m:e>
                      <m:sub>
                        <m:r>
                          <a:rPr lang="en-US" b="0" i="1" dirty="0" smtClean="0">
                            <a:latin typeface="Cambria Math" panose="02040503050406030204" pitchFamily="18" charset="0"/>
                          </a:rPr>
                          <m:t>𝑘</m:t>
                        </m:r>
                      </m:sub>
                    </m:sSub>
                  </m:oMath>
                </a14:m>
                <a:r>
                  <a:rPr lang="en-US" dirty="0"/>
                  <a:t> is discussed on next page</a:t>
                </a:r>
              </a:p>
            </p:txBody>
          </p:sp>
        </mc:Choice>
        <mc:Fallback xmlns="">
          <p:sp>
            <p:nvSpPr>
              <p:cNvPr id="3" name="Content Placeholder 2">
                <a:extLst>
                  <a:ext uri="{FF2B5EF4-FFF2-40B4-BE49-F238E27FC236}">
                    <a16:creationId xmlns:a16="http://schemas.microsoft.com/office/drawing/2014/main" id="{C6255BFF-4D43-4E67-A85F-752EE3F9A0F4}"/>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54A6675-19DA-4764-B9DC-50146A232BD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62882" y="4534272"/>
            <a:ext cx="7610734" cy="2975041"/>
          </a:xfrm>
          <a:prstGeom prst="rect">
            <a:avLst/>
          </a:prstGeom>
        </p:spPr>
      </p:pic>
    </p:spTree>
    <p:extLst>
      <p:ext uri="{BB962C8B-B14F-4D97-AF65-F5344CB8AC3E}">
        <p14:creationId xmlns:p14="http://schemas.microsoft.com/office/powerpoint/2010/main" val="1282922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974B-7574-4203-8873-FF90F38F1002}"/>
              </a:ext>
            </a:extLst>
          </p:cNvPr>
          <p:cNvSpPr>
            <a:spLocks noGrp="1"/>
          </p:cNvSpPr>
          <p:nvPr>
            <p:ph type="title"/>
          </p:nvPr>
        </p:nvSpPr>
        <p:spPr/>
        <p:txBody>
          <a:bodyPr/>
          <a:lstStyle/>
          <a:p>
            <a:r>
              <a:rPr lang="en-US" dirty="0"/>
              <a:t>Brendel Paper (Boundary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5A0966-3BE7-462F-8C31-A8E4E8F7EABE}"/>
                  </a:ext>
                </a:extLst>
              </p:cNvPr>
              <p:cNvSpPr>
                <a:spLocks noGrp="1"/>
              </p:cNvSpPr>
              <p:nvPr>
                <p:ph idx="1"/>
              </p:nvPr>
            </p:nvSpPr>
            <p:spPr>
              <a:xfrm>
                <a:off x="276673" y="2090803"/>
                <a:ext cx="9584265" cy="3235557"/>
              </a:xfrm>
            </p:spPr>
            <p:txBody>
              <a:bodyPr/>
              <a:lstStyle/>
              <a:p>
                <a:r>
                  <a:rPr lang="en-US" dirty="0"/>
                  <a:t>For the proposal distribution </a:t>
                </a:r>
                <a14:m>
                  <m:oMath xmlns:m="http://schemas.openxmlformats.org/officeDocument/2006/math">
                    <m:r>
                      <a:rPr lang="en-US" i="1" dirty="0">
                        <a:latin typeface="Cambria Math" panose="02040503050406030204" pitchFamily="18" charset="0"/>
                        <a:ea typeface="Cambria Math" panose="02040503050406030204" pitchFamily="18" charset="0"/>
                      </a:rPr>
                      <m:t>𝒫</m:t>
                    </m:r>
                    <m:d>
                      <m:dPr>
                        <m:ctrlPr>
                          <a:rPr lang="en-US" i="1" dirty="0">
                            <a:latin typeface="Cambria Math" panose="02040503050406030204" pitchFamily="18" charset="0"/>
                            <a:ea typeface="Cambria Math" panose="02040503050406030204" pitchFamily="18" charset="0"/>
                          </a:rPr>
                        </m:ctrlPr>
                      </m:dPr>
                      <m:e>
                        <m:sSup>
                          <m:sSupPr>
                            <m:ctrlPr>
                              <a:rPr lang="en-US" i="1" dirty="0" smtClean="0">
                                <a:latin typeface="Cambria Math" panose="02040503050406030204" pitchFamily="18" charset="0"/>
                                <a:ea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b="0" i="1" dirty="0" smtClean="0">
                                <a:latin typeface="Cambria Math" panose="02040503050406030204" pitchFamily="18" charset="0"/>
                                <a:ea typeface="Cambria Math" panose="02040503050406030204" pitchFamily="18" charset="0"/>
                              </a:rPr>
                              <m:t>𝑘</m:t>
                            </m:r>
                            <m:r>
                              <a:rPr lang="en-US" b="0" i="1" dirty="0" smtClean="0">
                                <a:latin typeface="Cambria Math" panose="02040503050406030204" pitchFamily="18" charset="0"/>
                                <a:ea typeface="Cambria Math" panose="02040503050406030204" pitchFamily="18" charset="0"/>
                              </a:rPr>
                              <m:t>−1</m:t>
                            </m:r>
                          </m:sup>
                        </m:sSup>
                      </m:e>
                    </m:d>
                  </m:oMath>
                </a14:m>
                <a:r>
                  <a:rPr lang="en-US" dirty="0"/>
                  <a:t> of the perturbation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𝜂</m:t>
                        </m:r>
                      </m:e>
                      <m:sub>
                        <m:r>
                          <a:rPr lang="en-US" i="1" dirty="0">
                            <a:latin typeface="Cambria Math" panose="02040503050406030204" pitchFamily="18" charset="0"/>
                          </a:rPr>
                          <m:t>𝑘</m:t>
                        </m:r>
                      </m:sub>
                    </m:sSub>
                  </m:oMath>
                </a14:m>
                <a:r>
                  <a:rPr lang="en-US" dirty="0"/>
                  <a:t>, the authors proposed to use a Gaussian distribution </a:t>
                </a:r>
                <a14:m>
                  <m:oMath xmlns:m="http://schemas.openxmlformats.org/officeDocument/2006/math">
                    <m:r>
                      <a:rPr lang="en-US" i="1" dirty="0" smtClean="0">
                        <a:latin typeface="Cambria Math" panose="02040503050406030204" pitchFamily="18" charset="0"/>
                        <a:ea typeface="Cambria Math" panose="02040503050406030204" pitchFamily="18" charset="0"/>
                      </a:rPr>
                      <m:t>𝒩</m:t>
                    </m:r>
                    <m:r>
                      <a:rPr lang="en-US" i="1" dirty="0" smtClean="0">
                        <a:latin typeface="Cambria Math" panose="02040503050406030204" pitchFamily="18" charset="0"/>
                      </a:rPr>
                      <m:t>(0,1)</m:t>
                    </m:r>
                  </m:oMath>
                </a14:m>
                <a:endParaRPr lang="en-US" dirty="0"/>
              </a:p>
              <a:p>
                <a:pPr lvl="1"/>
                <a:r>
                  <a:rPr lang="en-US" dirty="0"/>
                  <a:t>This perturbation is denoted as #1 – random orthogonal step</a:t>
                </a:r>
              </a:p>
              <a:p>
                <a:r>
                  <a:rPr lang="en-US" dirty="0"/>
                  <a:t>Next, it is ensured that the proposed adversarial sample is a regular image with all pixels clipped in the range (0,255) </a:t>
                </a:r>
              </a:p>
              <a:p>
                <a:endParaRPr lang="en-US" sz="600" dirty="0"/>
              </a:p>
              <a:p>
                <a:pPr marL="0" indent="0">
                  <a:spcAft>
                    <a:spcPts val="600"/>
                  </a:spcAft>
                  <a:buNone/>
                </a:pPr>
                <a14:m>
                  <m:oMathPara xmlns:m="http://schemas.openxmlformats.org/officeDocument/2006/math">
                    <m:oMathParaPr>
                      <m:jc m:val="centerGroup"/>
                    </m:oMathParaPr>
                    <m:oMath xmlns:m="http://schemas.openxmlformats.org/officeDocument/2006/math">
                      <m:sSubSup>
                        <m:sSubSupPr>
                          <m:ctrlPr>
                            <a:rPr lang="en-US" b="1" i="1" dirty="0">
                              <a:latin typeface="Cambria Math" panose="02040503050406030204" pitchFamily="18" charset="0"/>
                            </a:rPr>
                          </m:ctrlPr>
                        </m:sSub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b>
                          <m:r>
                            <a:rPr lang="en-US" b="1" i="1" dirty="0" smtClean="0">
                              <a:latin typeface="Cambria Math" panose="02040503050406030204" pitchFamily="18" charset="0"/>
                            </a:rPr>
                            <m:t>𝒊</m:t>
                          </m:r>
                        </m:sub>
                        <m:sup>
                          <m:r>
                            <a:rPr lang="en-US" b="1" i="1" dirty="0">
                              <a:latin typeface="Cambria Math" panose="02040503050406030204" pitchFamily="18" charset="0"/>
                            </a:rPr>
                            <m:t>𝒌</m:t>
                          </m:r>
                          <m:r>
                            <a:rPr lang="en-US" b="1" i="1" dirty="0">
                              <a:latin typeface="Cambria Math" panose="02040503050406030204" pitchFamily="18" charset="0"/>
                            </a:rPr>
                            <m:t>−</m:t>
                          </m:r>
                          <m:r>
                            <a:rPr lang="en-US" b="1" i="1" dirty="0">
                              <a:latin typeface="Cambria Math" panose="02040503050406030204" pitchFamily="18" charset="0"/>
                            </a:rPr>
                            <m:t>𝟏</m:t>
                          </m:r>
                        </m:sup>
                      </m:sSubSup>
                      <m:r>
                        <a:rPr lang="en-US" b="0" i="1" dirty="0" smtClean="0">
                          <a:latin typeface="Cambria Math" panose="02040503050406030204" pitchFamily="18" charset="0"/>
                          <a:ea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ea typeface="Cambria Math" panose="02040503050406030204" pitchFamily="18" charset="0"/>
                            </a:rPr>
                            <m:t>𝜂</m:t>
                          </m:r>
                        </m:e>
                        <m:sub>
                          <m:r>
                            <a:rPr lang="en-US" b="0" i="1" dirty="0" smtClean="0">
                              <a:latin typeface="Cambria Math" panose="02040503050406030204" pitchFamily="18" charset="0"/>
                              <a:ea typeface="Cambria Math" panose="02040503050406030204" pitchFamily="18" charset="0"/>
                            </a:rPr>
                            <m:t>𝑖</m:t>
                          </m:r>
                        </m:sub>
                        <m:sup>
                          <m:r>
                            <a:rPr lang="en-US" i="1" dirty="0">
                              <a:latin typeface="Cambria Math" panose="02040503050406030204" pitchFamily="18" charset="0"/>
                            </a:rPr>
                            <m:t>𝑘</m:t>
                          </m:r>
                        </m:sup>
                      </m:sSubSup>
                      <m:r>
                        <a:rPr lang="en-US" i="1" dirty="0" smtClean="0">
                          <a:latin typeface="Cambria Math" panose="02040503050406030204" pitchFamily="18" charset="0"/>
                          <a:ea typeface="Cambria Math" panose="02040503050406030204" pitchFamily="18" charset="0"/>
                        </a:rPr>
                        <m:t>∈</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0,255</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55A0966-3BE7-462F-8C31-A8E4E8F7EABE}"/>
                  </a:ext>
                </a:extLst>
              </p:cNvPr>
              <p:cNvSpPr>
                <a:spLocks noGrp="1" noRot="1" noChangeAspect="1" noMove="1" noResize="1" noEditPoints="1" noAdjustHandles="1" noChangeArrowheads="1" noChangeShapeType="1" noTextEdit="1"/>
              </p:cNvSpPr>
              <p:nvPr>
                <p:ph idx="1"/>
              </p:nvPr>
            </p:nvSpPr>
            <p:spPr>
              <a:xfrm>
                <a:off x="276673" y="2090803"/>
                <a:ext cx="9584265" cy="3235557"/>
              </a:xfrm>
              <a:blipFill>
                <a:blip r:embed="rId2"/>
                <a:stretch>
                  <a:fillRect l="-699" t="-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B5C133B-1078-4C1E-AB36-62A9A07A8D5C}"/>
                  </a:ext>
                </a:extLst>
              </p:cNvPr>
              <p:cNvSpPr txBox="1">
                <a:spLocks/>
              </p:cNvSpPr>
              <p:nvPr/>
            </p:nvSpPr>
            <p:spPr>
              <a:xfrm>
                <a:off x="293993" y="4395059"/>
                <a:ext cx="6078664" cy="323555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It is also ensured that the perturbation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𝜂</m:t>
                        </m:r>
                      </m:e>
                      <m:sub>
                        <m:r>
                          <a:rPr lang="en-US" i="1" dirty="0">
                            <a:latin typeface="Cambria Math" panose="02040503050406030204" pitchFamily="18" charset="0"/>
                          </a:rPr>
                          <m:t>𝑘</m:t>
                        </m:r>
                      </m:sub>
                    </m:sSub>
                    <m:r>
                      <a:rPr lang="en-US" i="1" dirty="0">
                        <a:latin typeface="Cambria Math" panose="02040503050406030204" pitchFamily="18" charset="0"/>
                      </a:rPr>
                      <m:t> </m:t>
                    </m:r>
                  </m:oMath>
                </a14:m>
                <a:r>
                  <a:rPr lang="en-US" dirty="0"/>
                  <a:t>is within a</a:t>
                </a:r>
                <a:r>
                  <a:rPr lang="en-US" i="1" baseline="-25000" dirty="0"/>
                  <a:t> </a:t>
                </a:r>
                <a:r>
                  <a:rPr lang="en-US" dirty="0"/>
                  <a:t>ball with radius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 i.e., the adversarial image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i="1" dirty="0">
                            <a:latin typeface="Cambria Math" panose="02040503050406030204" pitchFamily="18" charset="0"/>
                            <a:ea typeface="Cambria Math" panose="02040503050406030204" pitchFamily="18" charset="0"/>
                          </a:rPr>
                          <m:t>𝑘</m:t>
                        </m:r>
                        <m:r>
                          <a:rPr lang="en-US" i="1" dirty="0">
                            <a:latin typeface="Cambria Math" panose="02040503050406030204" pitchFamily="18" charset="0"/>
                            <a:ea typeface="Cambria Math" panose="02040503050406030204" pitchFamily="18" charset="0"/>
                          </a:rPr>
                          <m:t>−1</m:t>
                        </m:r>
                      </m:sup>
                    </m:sSup>
                    <m:r>
                      <a:rPr lang="en-US" i="1" dirty="0">
                        <a:latin typeface="Cambria Math" panose="02040503050406030204" pitchFamily="18" charset="0"/>
                        <a:ea typeface="Cambria Math" panose="02040503050406030204" pitchFamily="18" charset="0"/>
                      </a:rPr>
                      <m:t> </m:t>
                    </m:r>
                  </m:oMath>
                </a14:m>
                <a:r>
                  <a:rPr lang="en-US" dirty="0"/>
                  <a:t>is projected into the </a:t>
                </a:r>
                <a14:m>
                  <m:oMath xmlns:m="http://schemas.openxmlformats.org/officeDocument/2006/math">
                    <m:r>
                      <a:rPr lang="en-US" i="1" dirty="0">
                        <a:latin typeface="Cambria Math" panose="02040503050406030204" pitchFamily="18" charset="0"/>
                        <a:ea typeface="Cambria Math" panose="02040503050406030204" pitchFamily="18" charset="0"/>
                      </a:rPr>
                      <m:t>𝛿</m:t>
                    </m:r>
                    <m:r>
                      <a:rPr lang="en-US" i="1" dirty="0">
                        <a:latin typeface="Cambria Math" panose="02040503050406030204" pitchFamily="18" charset="0"/>
                        <a:ea typeface="Cambria Math" panose="02040503050406030204" pitchFamily="18" charset="0"/>
                      </a:rPr>
                      <m:t> </m:t>
                    </m:r>
                  </m:oMath>
                </a14:m>
                <a:r>
                  <a:rPr lang="en-US" dirty="0"/>
                  <a:t>sphere from the original image </a:t>
                </a:r>
                <a14:m>
                  <m:oMath xmlns:m="http://schemas.openxmlformats.org/officeDocument/2006/math">
                    <m:r>
                      <a:rPr lang="en-US" b="1" dirty="0">
                        <a:latin typeface="Cambria Math" panose="02040503050406030204" pitchFamily="18" charset="0"/>
                        <a:ea typeface="Cambria Math" panose="02040503050406030204" pitchFamily="18" charset="0"/>
                      </a:rPr>
                      <m:t>𝐨</m:t>
                    </m:r>
                  </m:oMath>
                </a14:m>
                <a:r>
                  <a:rPr lang="en-US" dirty="0"/>
                  <a:t>)</a:t>
                </a:r>
              </a:p>
              <a:p>
                <a:endParaRPr lang="en-US" sz="600" dirty="0"/>
              </a:p>
              <a:p>
                <a:pPr marL="0" indent="0">
                  <a:spcAft>
                    <a:spcPts val="600"/>
                  </a:spcAft>
                  <a:buFont typeface="Palatino Linotype" panose="02040502050505030304" pitchFamily="18" charse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sSup>
                                <m:sSupPr>
                                  <m:ctrlPr>
                                    <a:rPr lang="en-US" i="1" dirty="0" smtClean="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𝜂</m:t>
                                  </m:r>
                                </m:e>
                                <m:sup>
                                  <m:r>
                                    <a:rPr lang="en-US" i="1" dirty="0" smtClean="0">
                                      <a:latin typeface="Cambria Math" panose="02040503050406030204" pitchFamily="18" charset="0"/>
                                    </a:rPr>
                                    <m:t>𝑘</m:t>
                                  </m:r>
                                </m:sup>
                              </m:sSup>
                            </m:e>
                          </m:d>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𝛿</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𝑑</m:t>
                      </m:r>
                      <m:d>
                        <m:dPr>
                          <m:ctrlPr>
                            <a:rPr lang="en-US" i="1" dirty="0" smtClean="0">
                              <a:latin typeface="Cambria Math" panose="02040503050406030204" pitchFamily="18" charset="0"/>
                              <a:ea typeface="Cambria Math" panose="02040503050406030204" pitchFamily="18" charset="0"/>
                            </a:rPr>
                          </m:ctrlPr>
                        </m:dPr>
                        <m:e>
                          <m:r>
                            <a:rPr lang="en-US" b="1" dirty="0" smtClean="0">
                              <a:latin typeface="Cambria Math" panose="02040503050406030204" pitchFamily="18" charset="0"/>
                              <a:ea typeface="Cambria Math" panose="02040503050406030204" pitchFamily="18" charset="0"/>
                            </a:rPr>
                            <m:t>𝐨</m:t>
                          </m:r>
                          <m:r>
                            <a:rPr lang="en-US" i="1" dirty="0"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i="1" dirty="0">
                                  <a:latin typeface="Cambria Math" panose="02040503050406030204" pitchFamily="18" charset="0"/>
                                  <a:ea typeface="Cambria Math" panose="02040503050406030204" pitchFamily="18" charset="0"/>
                                </a:rPr>
                                <m:t>𝑘</m:t>
                              </m:r>
                              <m:r>
                                <a:rPr lang="en-US" i="1" dirty="0">
                                  <a:latin typeface="Cambria Math" panose="02040503050406030204" pitchFamily="18" charset="0"/>
                                  <a:ea typeface="Cambria Math" panose="02040503050406030204" pitchFamily="18" charset="0"/>
                                </a:rPr>
                                <m:t>−1</m:t>
                              </m:r>
                            </m:sup>
                          </m:sSup>
                        </m:e>
                      </m:d>
                    </m:oMath>
                  </m:oMathPara>
                </a14:m>
                <a:endParaRPr lang="en-US" dirty="0" smtClean="0"/>
              </a:p>
              <a:p>
                <a:pPr marL="628650" lvl="1" indent="-285750">
                  <a:spcAft>
                    <a:spcPts val="600"/>
                  </a:spcAft>
                </a:pPr>
                <a:r>
                  <a:rPr lang="en-US" dirty="0" smtClean="0"/>
                  <a:t>So that </a:t>
                </a:r>
                <a14:m>
                  <m:oMath xmlns:m="http://schemas.openxmlformats.org/officeDocument/2006/math">
                    <m:r>
                      <a:rPr lang="en-US" i="1" dirty="0">
                        <a:latin typeface="Cambria Math" panose="02040503050406030204" pitchFamily="18" charset="0"/>
                        <a:ea typeface="Cambria Math" panose="02040503050406030204" pitchFamily="18" charset="0"/>
                      </a:rPr>
                      <m:t>𝑑</m:t>
                    </m:r>
                    <m:d>
                      <m:dPr>
                        <m:ctrlPr>
                          <a:rPr lang="en-US" i="1" dirty="0">
                            <a:latin typeface="Cambria Math" panose="02040503050406030204" pitchFamily="18" charset="0"/>
                            <a:ea typeface="Cambria Math" panose="02040503050406030204" pitchFamily="18" charset="0"/>
                          </a:rPr>
                        </m:ctrlPr>
                      </m:dPr>
                      <m:e>
                        <m:r>
                          <a:rPr lang="en-US" b="1" dirty="0">
                            <a:latin typeface="Cambria Math" panose="02040503050406030204" pitchFamily="18" charset="0"/>
                            <a:ea typeface="Cambria Math" panose="02040503050406030204" pitchFamily="18" charset="0"/>
                          </a:rPr>
                          <m:t>𝐨</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i="1" dirty="0">
                                <a:latin typeface="Cambria Math" panose="02040503050406030204" pitchFamily="18" charset="0"/>
                                <a:ea typeface="Cambria Math" panose="02040503050406030204" pitchFamily="18" charset="0"/>
                              </a:rPr>
                              <m:t>𝑘</m:t>
                            </m:r>
                            <m:r>
                              <a:rPr lang="en-US" i="1" dirty="0">
                                <a:latin typeface="Cambria Math" panose="02040503050406030204" pitchFamily="18" charset="0"/>
                                <a:ea typeface="Cambria Math" panose="02040503050406030204" pitchFamily="18" charset="0"/>
                              </a:rPr>
                              <m:t>−1</m:t>
                            </m:r>
                          </m:sup>
                        </m:sSup>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𝜂</m:t>
                            </m:r>
                          </m:e>
                          <m:sup>
                            <m:r>
                              <a:rPr lang="en-US" i="1" dirty="0">
                                <a:latin typeface="Cambria Math" panose="02040503050406030204" pitchFamily="18" charset="0"/>
                              </a:rPr>
                              <m:t>𝑘</m:t>
                            </m:r>
                          </m:sup>
                        </m:sSup>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𝑑</m:t>
                    </m:r>
                    <m:d>
                      <m:dPr>
                        <m:ctrlPr>
                          <a:rPr lang="en-US" i="1" dirty="0">
                            <a:latin typeface="Cambria Math" panose="02040503050406030204" pitchFamily="18" charset="0"/>
                            <a:ea typeface="Cambria Math" panose="02040503050406030204" pitchFamily="18" charset="0"/>
                          </a:rPr>
                        </m:ctrlPr>
                      </m:dPr>
                      <m:e>
                        <m:r>
                          <a:rPr lang="en-US" b="1" dirty="0">
                            <a:latin typeface="Cambria Math" panose="02040503050406030204" pitchFamily="18" charset="0"/>
                            <a:ea typeface="Cambria Math" panose="02040503050406030204" pitchFamily="18" charset="0"/>
                          </a:rPr>
                          <m:t>𝐨</m:t>
                        </m:r>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acc>
                              <m:accPr>
                                <m:chr m:val="̃"/>
                                <m:ctrlPr>
                                  <a:rPr lang="en-US" i="1" dirty="0">
                                    <a:latin typeface="Cambria Math" panose="02040503050406030204" pitchFamily="18" charset="0"/>
                                  </a:rPr>
                                </m:ctrlPr>
                              </m:accPr>
                              <m:e>
                                <m:r>
                                  <a:rPr lang="en-US" b="1" dirty="0">
                                    <a:latin typeface="Cambria Math" panose="02040503050406030204" pitchFamily="18" charset="0"/>
                                  </a:rPr>
                                  <m:t>𝐨</m:t>
                                </m:r>
                              </m:e>
                            </m:acc>
                          </m:e>
                          <m:sup>
                            <m:r>
                              <a:rPr lang="en-US" i="1" dirty="0">
                                <a:latin typeface="Cambria Math" panose="02040503050406030204" pitchFamily="18" charset="0"/>
                                <a:ea typeface="Cambria Math" panose="02040503050406030204" pitchFamily="18" charset="0"/>
                              </a:rPr>
                              <m:t>𝑘</m:t>
                            </m:r>
                            <m:r>
                              <a:rPr lang="en-US" i="1" dirty="0">
                                <a:latin typeface="Cambria Math" panose="02040503050406030204" pitchFamily="18" charset="0"/>
                                <a:ea typeface="Cambria Math" panose="02040503050406030204" pitchFamily="18" charset="0"/>
                              </a:rPr>
                              <m:t>−1</m:t>
                            </m:r>
                          </m:sup>
                        </m:sSup>
                      </m:e>
                    </m:d>
                  </m:oMath>
                </a14:m>
                <a:endParaRPr lang="en-US" dirty="0"/>
              </a:p>
              <a:p>
                <a:r>
                  <a:rPr lang="en-US" dirty="0"/>
                  <a:t>In the last step, a small movement </a:t>
                </a:r>
                <a14:m>
                  <m:oMath xmlns:m="http://schemas.openxmlformats.org/officeDocument/2006/math">
                    <m:r>
                      <a:rPr lang="en-US" i="1" smtClean="0">
                        <a:latin typeface="Cambria Math" panose="02040503050406030204" pitchFamily="18" charset="0"/>
                        <a:ea typeface="Cambria Math" panose="02040503050406030204" pitchFamily="18" charset="0"/>
                      </a:rPr>
                      <m:t>𝜖</m:t>
                    </m:r>
                  </m:oMath>
                </a14:m>
                <a:r>
                  <a:rPr lang="en-US" dirty="0"/>
                  <a:t> (#2 step in the image) is made toward the original image</a:t>
                </a:r>
              </a:p>
              <a:p>
                <a:pPr marL="0" indent="0">
                  <a:buFont typeface="Palatino Linotype" panose="02040502050505030304" pitchFamily="18" charset="0"/>
                  <a:buNone/>
                </a:pPr>
                <a:endParaRPr lang="en-US" dirty="0"/>
              </a:p>
              <a:p>
                <a:endParaRPr lang="en-US" dirty="0"/>
              </a:p>
              <a:p>
                <a:pPr marL="0" indent="0">
                  <a:buFont typeface="Palatino Linotype" panose="02040502050505030304" pitchFamily="18" charset="0"/>
                  <a:buNone/>
                </a:pPr>
                <a:endParaRPr lang="en-US" dirty="0"/>
              </a:p>
            </p:txBody>
          </p:sp>
        </mc:Choice>
        <mc:Fallback xmlns="">
          <p:sp>
            <p:nvSpPr>
              <p:cNvPr id="5" name="Content Placeholder 2">
                <a:extLst>
                  <a:ext uri="{FF2B5EF4-FFF2-40B4-BE49-F238E27FC236}">
                    <a16:creationId xmlns:a16="http://schemas.microsoft.com/office/drawing/2014/main" id="{9B5C133B-1078-4C1E-AB36-62A9A07A8D5C}"/>
                  </a:ext>
                </a:extLst>
              </p:cNvPr>
              <p:cNvSpPr txBox="1">
                <a:spLocks noRot="1" noChangeAspect="1" noMove="1" noResize="1" noEditPoints="1" noAdjustHandles="1" noChangeArrowheads="1" noChangeShapeType="1" noTextEdit="1"/>
              </p:cNvSpPr>
              <p:nvPr/>
            </p:nvSpPr>
            <p:spPr>
              <a:xfrm>
                <a:off x="293993" y="4395059"/>
                <a:ext cx="6078664" cy="3235557"/>
              </a:xfrm>
              <a:prstGeom prst="rect">
                <a:avLst/>
              </a:prstGeom>
              <a:blipFill>
                <a:blip r:embed="rId3"/>
                <a:stretch>
                  <a:fillRect l="-1103" t="-1318" r="-170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E2E806B-D928-4234-AC2E-F8A1A38FA92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35375"/>
          <a:stretch/>
        </p:blipFill>
        <p:spPr>
          <a:xfrm>
            <a:off x="6519997" y="4786127"/>
            <a:ext cx="3379422" cy="2398386"/>
          </a:xfrm>
          <a:prstGeom prst="rect">
            <a:avLst/>
          </a:prstGeom>
        </p:spPr>
      </p:pic>
      <p:sp>
        <p:nvSpPr>
          <p:cNvPr id="10" name="Rectangle 9">
            <a:extLst>
              <a:ext uri="{FF2B5EF4-FFF2-40B4-BE49-F238E27FC236}">
                <a16:creationId xmlns:a16="http://schemas.microsoft.com/office/drawing/2014/main" id="{E4481917-2BF4-4A7B-B248-9C7E6186AD6A}"/>
              </a:ext>
            </a:extLst>
          </p:cNvPr>
          <p:cNvSpPr/>
          <p:nvPr/>
        </p:nvSpPr>
        <p:spPr>
          <a:xfrm>
            <a:off x="9482055" y="5959864"/>
            <a:ext cx="564704" cy="33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D53B72-D15D-4B45-8986-AAA15E125D4D}"/>
              </a:ext>
            </a:extLst>
          </p:cNvPr>
          <p:cNvPicPr>
            <a:picLocks noChangeAspect="1"/>
          </p:cNvPicPr>
          <p:nvPr/>
        </p:nvPicPr>
        <p:blipFill>
          <a:blip r:embed="rId6"/>
          <a:stretch>
            <a:fillRect/>
          </a:stretch>
        </p:blipFill>
        <p:spPr>
          <a:xfrm>
            <a:off x="6829400" y="3886200"/>
            <a:ext cx="2417323" cy="814931"/>
          </a:xfrm>
          <a:prstGeom prst="rect">
            <a:avLst/>
          </a:prstGeom>
        </p:spPr>
      </p:pic>
    </p:spTree>
    <p:extLst>
      <p:ext uri="{BB962C8B-B14F-4D97-AF65-F5344CB8AC3E}">
        <p14:creationId xmlns:p14="http://schemas.microsoft.com/office/powerpoint/2010/main" val="397896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1B73-4EE2-4841-B21F-F9495279129B}"/>
              </a:ext>
            </a:extLst>
          </p:cNvPr>
          <p:cNvSpPr>
            <a:spLocks noGrp="1"/>
          </p:cNvSpPr>
          <p:nvPr>
            <p:ph type="title"/>
          </p:nvPr>
        </p:nvSpPr>
        <p:spPr/>
        <p:txBody>
          <a:bodyPr/>
          <a:lstStyle/>
          <a:p>
            <a:r>
              <a:rPr lang="en-US" dirty="0"/>
              <a:t>Brendel Paper (Boundary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CD3F74-C376-440D-ACBF-23BDCF80CCBF}"/>
                  </a:ext>
                </a:extLst>
              </p:cNvPr>
              <p:cNvSpPr>
                <a:spLocks noGrp="1"/>
              </p:cNvSpPr>
              <p:nvPr>
                <p:ph idx="1"/>
              </p:nvPr>
            </p:nvSpPr>
            <p:spPr>
              <a:xfrm>
                <a:off x="276673" y="2090803"/>
                <a:ext cx="9577063" cy="1050573"/>
              </a:xfrm>
            </p:spPr>
            <p:txBody>
              <a:bodyPr/>
              <a:lstStyle/>
              <a:p>
                <a:r>
                  <a:rPr lang="en-US" dirty="0"/>
                  <a:t>The two parameters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(random orthogonal step) and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(step toward the original image) are adjusted dynamically</a:t>
                </a:r>
              </a:p>
            </p:txBody>
          </p:sp>
        </mc:Choice>
        <mc:Fallback xmlns="">
          <p:sp>
            <p:nvSpPr>
              <p:cNvPr id="3" name="Content Placeholder 2">
                <a:extLst>
                  <a:ext uri="{FF2B5EF4-FFF2-40B4-BE49-F238E27FC236}">
                    <a16:creationId xmlns:a16="http://schemas.microsoft.com/office/drawing/2014/main" id="{01CD3F74-C376-440D-ACBF-23BDCF80CCBF}"/>
                  </a:ext>
                </a:extLst>
              </p:cNvPr>
              <p:cNvSpPr>
                <a:spLocks noGrp="1" noRot="1" noChangeAspect="1" noMove="1" noResize="1" noEditPoints="1" noAdjustHandles="1" noChangeArrowheads="1" noChangeShapeType="1" noTextEdit="1"/>
              </p:cNvSpPr>
              <p:nvPr>
                <p:ph idx="1"/>
              </p:nvPr>
            </p:nvSpPr>
            <p:spPr>
              <a:xfrm>
                <a:off x="276673" y="2090803"/>
                <a:ext cx="9577063" cy="1050573"/>
              </a:xfrm>
              <a:blipFill>
                <a:blip r:embed="rId2"/>
                <a:stretch>
                  <a:fillRect l="-700" t="-407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2A347E0-E605-4F72-A236-90B685916D2E}"/>
              </a:ext>
            </a:extLst>
          </p:cNvPr>
          <p:cNvPicPr>
            <a:picLocks noChangeAspect="1"/>
          </p:cNvPicPr>
          <p:nvPr/>
        </p:nvPicPr>
        <p:blipFill>
          <a:blip r:embed="rId3"/>
          <a:stretch>
            <a:fillRect/>
          </a:stretch>
        </p:blipFill>
        <p:spPr>
          <a:xfrm>
            <a:off x="5831242" y="2764415"/>
            <a:ext cx="3806470" cy="2338146"/>
          </a:xfrm>
          <a:prstGeom prst="rect">
            <a:avLst/>
          </a:prstGeom>
        </p:spPr>
      </p:pic>
      <p:pic>
        <p:nvPicPr>
          <p:cNvPr id="5" name="Picture 4">
            <a:extLst>
              <a:ext uri="{FF2B5EF4-FFF2-40B4-BE49-F238E27FC236}">
                <a16:creationId xmlns:a16="http://schemas.microsoft.com/office/drawing/2014/main" id="{FCD2D4A4-7BA8-420E-B977-49A8F245D672}"/>
              </a:ext>
            </a:extLst>
          </p:cNvPr>
          <p:cNvPicPr>
            <a:picLocks noChangeAspect="1"/>
          </p:cNvPicPr>
          <p:nvPr/>
        </p:nvPicPr>
        <p:blipFill>
          <a:blip r:embed="rId4"/>
          <a:stretch>
            <a:fillRect/>
          </a:stretch>
        </p:blipFill>
        <p:spPr>
          <a:xfrm>
            <a:off x="5831242" y="5317902"/>
            <a:ext cx="3652500" cy="2342689"/>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DC11478-04EA-4C5F-AB66-5E4F41A532D8}"/>
                  </a:ext>
                </a:extLst>
              </p:cNvPr>
              <p:cNvSpPr txBox="1">
                <a:spLocks/>
              </p:cNvSpPr>
              <p:nvPr/>
            </p:nvSpPr>
            <p:spPr>
              <a:xfrm>
                <a:off x="288811" y="2866767"/>
                <a:ext cx="5172437" cy="4763849"/>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parameters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is adjusted to that that about 50% of the perturbations are adversarial </a:t>
                </a:r>
              </a:p>
              <a:p>
                <a:pPr lvl="1"/>
                <a:r>
                  <a:rPr lang="en-US" dirty="0"/>
                  <a:t>If this ratio is much lower than 50%, the step size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is reduced</a:t>
                </a:r>
              </a:p>
              <a:p>
                <a:pPr lvl="1"/>
                <a:r>
                  <a:rPr lang="en-US" dirty="0"/>
                  <a:t>In the opposite case,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is increased</a:t>
                </a:r>
              </a:p>
              <a:p>
                <a:r>
                  <a:rPr lang="en-US" dirty="0"/>
                  <a:t>Next, a small step </a:t>
                </a:r>
                <a14:m>
                  <m:oMath xmlns:m="http://schemas.openxmlformats.org/officeDocument/2006/math">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 </m:t>
                    </m:r>
                  </m:oMath>
                </a14:m>
                <a:r>
                  <a:rPr lang="en-US" dirty="0"/>
                  <a:t>toward the original image is applied</a:t>
                </a:r>
              </a:p>
              <a:p>
                <a:pPr lvl="1"/>
                <a:r>
                  <a:rPr lang="en-US" dirty="0"/>
                  <a:t>If the success rate is too small, </a:t>
                </a:r>
                <a14:m>
                  <m:oMath xmlns:m="http://schemas.openxmlformats.org/officeDocument/2006/math">
                    <m:r>
                      <a:rPr lang="en-US" i="1">
                        <a:latin typeface="Cambria Math" panose="02040503050406030204" pitchFamily="18" charset="0"/>
                        <a:ea typeface="Cambria Math" panose="02040503050406030204" pitchFamily="18" charset="0"/>
                      </a:rPr>
                      <m:t>𝜖</m:t>
                    </m:r>
                    <m:r>
                      <a:rPr lang="en-US" i="1">
                        <a:latin typeface="Cambria Math" panose="02040503050406030204" pitchFamily="18" charset="0"/>
                        <a:ea typeface="Cambria Math" panose="02040503050406030204" pitchFamily="18" charset="0"/>
                      </a:rPr>
                      <m:t> </m:t>
                    </m:r>
                  </m:oMath>
                </a14:m>
                <a:r>
                  <a:rPr lang="en-US" dirty="0"/>
                  <a:t>is decreased </a:t>
                </a:r>
              </a:p>
              <a:p>
                <a:pPr lvl="1"/>
                <a:r>
                  <a:rPr lang="en-US" dirty="0"/>
                  <a:t>If it is too large,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is increased</a:t>
                </a:r>
              </a:p>
              <a:p>
                <a:r>
                  <a:rPr lang="en-US" dirty="0"/>
                  <a:t>The attack is converged whenever </a:t>
                </a:r>
                <a14:m>
                  <m:oMath xmlns:m="http://schemas.openxmlformats.org/officeDocument/2006/math">
                    <m:r>
                      <a:rPr lang="en-US" i="1">
                        <a:latin typeface="Cambria Math" panose="02040503050406030204" pitchFamily="18" charset="0"/>
                        <a:ea typeface="Cambria Math" panose="02040503050406030204" pitchFamily="18" charset="0"/>
                      </a:rPr>
                      <m:t>𝜖</m:t>
                    </m:r>
                  </m:oMath>
                </a14:m>
                <a:r>
                  <a:rPr lang="en-US" dirty="0"/>
                  <a:t> converges to zero</a:t>
                </a:r>
              </a:p>
              <a:p>
                <a:pPr lvl="1"/>
                <a:endParaRPr lang="en-US" dirty="0"/>
              </a:p>
              <a:p>
                <a:pPr lvl="1"/>
                <a:endParaRPr lang="en-US" dirty="0"/>
              </a:p>
            </p:txBody>
          </p:sp>
        </mc:Choice>
        <mc:Fallback xmlns="">
          <p:sp>
            <p:nvSpPr>
              <p:cNvPr id="6" name="Content Placeholder 2">
                <a:extLst>
                  <a:ext uri="{FF2B5EF4-FFF2-40B4-BE49-F238E27FC236}">
                    <a16:creationId xmlns:a16="http://schemas.microsoft.com/office/drawing/2014/main" id="{CDC11478-04EA-4C5F-AB66-5E4F41A532D8}"/>
                  </a:ext>
                </a:extLst>
              </p:cNvPr>
              <p:cNvSpPr txBox="1">
                <a:spLocks noRot="1" noChangeAspect="1" noMove="1" noResize="1" noEditPoints="1" noAdjustHandles="1" noChangeArrowheads="1" noChangeShapeType="1" noTextEdit="1"/>
              </p:cNvSpPr>
              <p:nvPr/>
            </p:nvSpPr>
            <p:spPr>
              <a:xfrm>
                <a:off x="288811" y="2866767"/>
                <a:ext cx="5172437" cy="4763849"/>
              </a:xfrm>
              <a:prstGeom prst="rect">
                <a:avLst/>
              </a:prstGeom>
              <a:blipFill>
                <a:blip r:embed="rId5"/>
                <a:stretch>
                  <a:fillRect l="-1296" t="-767"/>
                </a:stretch>
              </a:blipFill>
            </p:spPr>
            <p:txBody>
              <a:bodyPr/>
              <a:lstStyle/>
              <a:p>
                <a:r>
                  <a:rPr lang="en-US">
                    <a:noFill/>
                  </a:rPr>
                  <a:t> </a:t>
                </a:r>
              </a:p>
            </p:txBody>
          </p:sp>
        </mc:Fallback>
      </mc:AlternateContent>
    </p:spTree>
    <p:extLst>
      <p:ext uri="{BB962C8B-B14F-4D97-AF65-F5344CB8AC3E}">
        <p14:creationId xmlns:p14="http://schemas.microsoft.com/office/powerpoint/2010/main" val="154274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4158-B9D7-439D-A7D3-8BB658399A04}"/>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F928B75A-6407-47F5-9DED-AF26B0E964CC}"/>
              </a:ext>
            </a:extLst>
          </p:cNvPr>
          <p:cNvSpPr>
            <a:spLocks noGrp="1"/>
          </p:cNvSpPr>
          <p:nvPr>
            <p:ph idx="1"/>
          </p:nvPr>
        </p:nvSpPr>
        <p:spPr/>
        <p:txBody>
          <a:bodyPr/>
          <a:lstStyle/>
          <a:p>
            <a:r>
              <a:rPr lang="en-US" dirty="0"/>
              <a:t>Example of an untargeted attack</a:t>
            </a:r>
          </a:p>
          <a:p>
            <a:pPr lvl="1"/>
            <a:r>
              <a:rPr lang="en-US" dirty="0"/>
              <a:t>From upper left to the lower right image</a:t>
            </a:r>
          </a:p>
          <a:p>
            <a:pPr lvl="1"/>
            <a:r>
              <a:rPr lang="en-US" dirty="0"/>
              <a:t>Above: total number of calls, i.e., predictions</a:t>
            </a:r>
          </a:p>
          <a:p>
            <a:pPr lvl="1"/>
            <a:r>
              <a:rPr lang="en-US" dirty="0"/>
              <a:t>Below: </a:t>
            </a:r>
            <a:r>
              <a:rPr lang="en-US" i="1" dirty="0"/>
              <a:t>L</a:t>
            </a:r>
            <a:r>
              <a:rPr lang="en-US" i="1" baseline="-25000" dirty="0"/>
              <a:t>2</a:t>
            </a:r>
            <a:r>
              <a:rPr lang="en-US" dirty="0"/>
              <a:t> distance between the attacked image and the original image</a:t>
            </a:r>
          </a:p>
        </p:txBody>
      </p:sp>
      <p:pic>
        <p:nvPicPr>
          <p:cNvPr id="4" name="Picture 3">
            <a:extLst>
              <a:ext uri="{FF2B5EF4-FFF2-40B4-BE49-F238E27FC236}">
                <a16:creationId xmlns:a16="http://schemas.microsoft.com/office/drawing/2014/main" id="{AB6748A2-3906-4DD3-BA57-8C38395EACE2}"/>
              </a:ext>
            </a:extLst>
          </p:cNvPr>
          <p:cNvPicPr>
            <a:picLocks noChangeAspect="1"/>
          </p:cNvPicPr>
          <p:nvPr/>
        </p:nvPicPr>
        <p:blipFill>
          <a:blip r:embed="rId2"/>
          <a:stretch>
            <a:fillRect/>
          </a:stretch>
        </p:blipFill>
        <p:spPr>
          <a:xfrm>
            <a:off x="522147" y="3742184"/>
            <a:ext cx="9329244" cy="3096344"/>
          </a:xfrm>
          <a:prstGeom prst="rect">
            <a:avLst/>
          </a:prstGeom>
        </p:spPr>
      </p:pic>
    </p:spTree>
    <p:extLst>
      <p:ext uri="{BB962C8B-B14F-4D97-AF65-F5344CB8AC3E}">
        <p14:creationId xmlns:p14="http://schemas.microsoft.com/office/powerpoint/2010/main" val="1295310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970A-3AAA-454E-9F8A-376B4EAA375C}"/>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D6E8FE4D-7803-4DB8-8520-29A2C66D4E89}"/>
              </a:ext>
            </a:extLst>
          </p:cNvPr>
          <p:cNvSpPr>
            <a:spLocks noGrp="1"/>
          </p:cNvSpPr>
          <p:nvPr>
            <p:ph idx="1"/>
          </p:nvPr>
        </p:nvSpPr>
        <p:spPr/>
        <p:txBody>
          <a:bodyPr/>
          <a:lstStyle/>
          <a:p>
            <a:r>
              <a:rPr lang="en-US" dirty="0"/>
              <a:t>Example of a targeted attack</a:t>
            </a:r>
          </a:p>
          <a:p>
            <a:pPr lvl="1"/>
            <a:r>
              <a:rPr lang="en-US" dirty="0"/>
              <a:t>Original class: tiger cat</a:t>
            </a:r>
          </a:p>
          <a:p>
            <a:pPr lvl="1"/>
            <a:r>
              <a:rPr lang="en-US" dirty="0"/>
              <a:t>Target class: Dalmatian dog</a:t>
            </a:r>
          </a:p>
          <a:p>
            <a:r>
              <a:rPr lang="en-US" dirty="0"/>
              <a:t>Goal: create an </a:t>
            </a:r>
            <a:r>
              <a:rPr lang="en-US" dirty="0" smtClean="0"/>
              <a:t>adversarial image </a:t>
            </a:r>
            <a:r>
              <a:rPr lang="en-US" dirty="0"/>
              <a:t>that is perceptually close (in </a:t>
            </a:r>
            <a:r>
              <a:rPr lang="en-US" i="1" dirty="0"/>
              <a:t>L</a:t>
            </a:r>
            <a:r>
              <a:rPr lang="en-US" i="1" baseline="-25000" dirty="0"/>
              <a:t>2</a:t>
            </a:r>
            <a:r>
              <a:rPr lang="en-US" dirty="0"/>
              <a:t> distance) to a </a:t>
            </a:r>
            <a:r>
              <a:rPr lang="en-US" dirty="0" smtClean="0"/>
              <a:t>given image of a tiger </a:t>
            </a:r>
            <a:r>
              <a:rPr lang="en-US" dirty="0"/>
              <a:t>cat, but is classified as a Dalmatian dog</a:t>
            </a:r>
          </a:p>
          <a:p>
            <a:pPr lvl="1"/>
            <a:r>
              <a:rPr lang="en-US" dirty="0"/>
              <a:t>The algorithm is initialized from a sample image of the target class that is correctly classified by the model</a:t>
            </a:r>
          </a:p>
        </p:txBody>
      </p:sp>
      <p:pic>
        <p:nvPicPr>
          <p:cNvPr id="4" name="Picture 3">
            <a:extLst>
              <a:ext uri="{FF2B5EF4-FFF2-40B4-BE49-F238E27FC236}">
                <a16:creationId xmlns:a16="http://schemas.microsoft.com/office/drawing/2014/main" id="{E5E0065A-C89D-4688-9AAA-1899D3FB075C}"/>
              </a:ext>
            </a:extLst>
          </p:cNvPr>
          <p:cNvPicPr>
            <a:picLocks noChangeAspect="1"/>
          </p:cNvPicPr>
          <p:nvPr/>
        </p:nvPicPr>
        <p:blipFill>
          <a:blip r:embed="rId2"/>
          <a:stretch>
            <a:fillRect/>
          </a:stretch>
        </p:blipFill>
        <p:spPr>
          <a:xfrm>
            <a:off x="202002" y="4678288"/>
            <a:ext cx="9658936" cy="2592288"/>
          </a:xfrm>
          <a:prstGeom prst="rect">
            <a:avLst/>
          </a:prstGeom>
        </p:spPr>
      </p:pic>
    </p:spTree>
    <p:extLst>
      <p:ext uri="{BB962C8B-B14F-4D97-AF65-F5344CB8AC3E}">
        <p14:creationId xmlns:p14="http://schemas.microsoft.com/office/powerpoint/2010/main" val="2121714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8E29-BA7E-442A-A3CA-E0567F26E47A}"/>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81679640-525B-4099-964E-B01C6D5BEF00}"/>
              </a:ext>
            </a:extLst>
          </p:cNvPr>
          <p:cNvSpPr>
            <a:spLocks noGrp="1"/>
          </p:cNvSpPr>
          <p:nvPr>
            <p:ph idx="1"/>
          </p:nvPr>
        </p:nvSpPr>
        <p:spPr/>
        <p:txBody>
          <a:bodyPr/>
          <a:lstStyle/>
          <a:p>
            <a:r>
              <a:rPr lang="en-US" dirty="0"/>
              <a:t>Comparison to FGSM, </a:t>
            </a:r>
            <a:r>
              <a:rPr lang="en-US" dirty="0" err="1"/>
              <a:t>DeepFool</a:t>
            </a:r>
            <a:r>
              <a:rPr lang="en-US" dirty="0"/>
              <a:t>, and </a:t>
            </a:r>
            <a:r>
              <a:rPr lang="en-US" dirty="0" err="1"/>
              <a:t>Carlini</a:t>
            </a:r>
            <a:r>
              <a:rPr lang="en-US" dirty="0"/>
              <a:t>-Wagner untargeted </a:t>
            </a:r>
            <a:r>
              <a:rPr lang="en-US" dirty="0" smtClean="0"/>
              <a:t>attacks</a:t>
            </a:r>
          </a:p>
          <a:p>
            <a:pPr lvl="1"/>
            <a:r>
              <a:rPr lang="en-US" dirty="0" smtClean="0"/>
              <a:t>Presented values: median </a:t>
            </a:r>
            <a:r>
              <a:rPr lang="en-US" i="1" dirty="0"/>
              <a:t>L</a:t>
            </a:r>
            <a:r>
              <a:rPr lang="en-US" i="1" baseline="-25000" dirty="0"/>
              <a:t>2</a:t>
            </a:r>
            <a:r>
              <a:rPr lang="en-US" dirty="0"/>
              <a:t> </a:t>
            </a:r>
            <a:r>
              <a:rPr lang="en-US" dirty="0" smtClean="0"/>
              <a:t>distance to the original images</a:t>
            </a:r>
            <a:endParaRPr lang="en-US" dirty="0"/>
          </a:p>
          <a:p>
            <a:endParaRPr lang="en-US" dirty="0"/>
          </a:p>
          <a:p>
            <a:endParaRPr lang="en-US" dirty="0"/>
          </a:p>
          <a:p>
            <a:endParaRPr lang="en-US" dirty="0"/>
          </a:p>
          <a:p>
            <a:endParaRPr lang="en-US" dirty="0"/>
          </a:p>
          <a:p>
            <a:endParaRPr lang="en-US" dirty="0"/>
          </a:p>
          <a:p>
            <a:endParaRPr lang="en-US" dirty="0"/>
          </a:p>
          <a:p>
            <a:r>
              <a:rPr lang="en-US" dirty="0"/>
              <a:t>Comparison to </a:t>
            </a:r>
            <a:r>
              <a:rPr lang="en-US" dirty="0" err="1"/>
              <a:t>Carlini</a:t>
            </a:r>
            <a:r>
              <a:rPr lang="en-US" dirty="0"/>
              <a:t>-Wagner targeted attack</a:t>
            </a:r>
          </a:p>
          <a:p>
            <a:endParaRPr lang="en-US" dirty="0"/>
          </a:p>
          <a:p>
            <a:endParaRPr lang="en-US" dirty="0"/>
          </a:p>
        </p:txBody>
      </p:sp>
      <p:pic>
        <p:nvPicPr>
          <p:cNvPr id="4" name="Picture 3">
            <a:extLst>
              <a:ext uri="{FF2B5EF4-FFF2-40B4-BE49-F238E27FC236}">
                <a16:creationId xmlns:a16="http://schemas.microsoft.com/office/drawing/2014/main" id="{80C1D582-84DF-43FC-B34B-AD52E84B21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6673" y="2835627"/>
            <a:ext cx="9371272" cy="1688207"/>
          </a:xfrm>
          <a:prstGeom prst="rect">
            <a:avLst/>
          </a:prstGeom>
        </p:spPr>
      </p:pic>
      <p:pic>
        <p:nvPicPr>
          <p:cNvPr id="5" name="Picture 4">
            <a:extLst>
              <a:ext uri="{FF2B5EF4-FFF2-40B4-BE49-F238E27FC236}">
                <a16:creationId xmlns:a16="http://schemas.microsoft.com/office/drawing/2014/main" id="{6E2FDFB1-AC48-4B41-A6EF-1E58BA794AE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76673" y="5427915"/>
            <a:ext cx="9632220" cy="1050573"/>
          </a:xfrm>
          <a:prstGeom prst="rect">
            <a:avLst/>
          </a:prstGeom>
        </p:spPr>
      </p:pic>
    </p:spTree>
    <p:extLst>
      <p:ext uri="{BB962C8B-B14F-4D97-AF65-F5344CB8AC3E}">
        <p14:creationId xmlns:p14="http://schemas.microsoft.com/office/powerpoint/2010/main" val="1353999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C039-F131-43C4-A5ED-F0E0F4ACEA99}"/>
              </a:ext>
            </a:extLst>
          </p:cNvPr>
          <p:cNvSpPr>
            <a:spLocks noGrp="1"/>
          </p:cNvSpPr>
          <p:nvPr>
            <p:ph type="title"/>
          </p:nvPr>
        </p:nvSpPr>
        <p:spPr/>
        <p:txBody>
          <a:bodyPr/>
          <a:lstStyle/>
          <a:p>
            <a:r>
              <a:rPr lang="en-US" dirty="0"/>
              <a:t>Brendel Paper (Boundary Attack)</a:t>
            </a:r>
          </a:p>
        </p:txBody>
      </p:sp>
      <p:sp>
        <p:nvSpPr>
          <p:cNvPr id="3" name="Content Placeholder 2">
            <a:extLst>
              <a:ext uri="{FF2B5EF4-FFF2-40B4-BE49-F238E27FC236}">
                <a16:creationId xmlns:a16="http://schemas.microsoft.com/office/drawing/2014/main" id="{8C487FC0-64C1-4742-A90F-750A483CC495}"/>
              </a:ext>
            </a:extLst>
          </p:cNvPr>
          <p:cNvSpPr>
            <a:spLocks noGrp="1"/>
          </p:cNvSpPr>
          <p:nvPr>
            <p:ph idx="1"/>
          </p:nvPr>
        </p:nvSpPr>
        <p:spPr>
          <a:xfrm>
            <a:off x="276674" y="2090803"/>
            <a:ext cx="4235968" cy="5367667"/>
          </a:xfrm>
        </p:spPr>
        <p:txBody>
          <a:bodyPr/>
          <a:lstStyle/>
          <a:p>
            <a:r>
              <a:rPr lang="en-US" dirty="0"/>
              <a:t>In many real-world applications, the attacker has no access to the architecture or the training data, but can only observe the final decision</a:t>
            </a:r>
          </a:p>
          <a:p>
            <a:pPr lvl="1"/>
            <a:r>
              <a:rPr lang="en-US" dirty="0"/>
              <a:t>E.g., security systems (face identification), autonomous cars, speech recognition (Alexa,  Cortana)</a:t>
            </a:r>
          </a:p>
          <a:p>
            <a:r>
              <a:rPr lang="en-US" dirty="0"/>
              <a:t>The authors applied Boundary Attack to two models by </a:t>
            </a:r>
            <a:r>
              <a:rPr lang="en-US" dirty="0" err="1">
                <a:hlinkClick r:id="rId3"/>
              </a:rPr>
              <a:t>Clarifai</a:t>
            </a:r>
            <a:endParaRPr lang="en-US" dirty="0"/>
          </a:p>
          <a:p>
            <a:pPr lvl="1"/>
            <a:r>
              <a:rPr lang="en-US" dirty="0"/>
              <a:t>For identifying over 500 brand names in natural images</a:t>
            </a:r>
          </a:p>
          <a:p>
            <a:pPr lvl="1"/>
            <a:r>
              <a:rPr lang="en-US" dirty="0"/>
              <a:t>For identifying over 10,000 celebrities</a:t>
            </a:r>
          </a:p>
        </p:txBody>
      </p:sp>
      <p:pic>
        <p:nvPicPr>
          <p:cNvPr id="4" name="Picture 3">
            <a:extLst>
              <a:ext uri="{FF2B5EF4-FFF2-40B4-BE49-F238E27FC236}">
                <a16:creationId xmlns:a16="http://schemas.microsoft.com/office/drawing/2014/main" id="{283C2AFC-14BC-4EE3-AA04-D406BE468B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741168" y="1932727"/>
            <a:ext cx="5282138" cy="2526737"/>
          </a:xfrm>
          <a:prstGeom prst="rect">
            <a:avLst/>
          </a:prstGeom>
        </p:spPr>
      </p:pic>
      <p:pic>
        <p:nvPicPr>
          <p:cNvPr id="6" name="Picture 5">
            <a:extLst>
              <a:ext uri="{FF2B5EF4-FFF2-40B4-BE49-F238E27FC236}">
                <a16:creationId xmlns:a16="http://schemas.microsoft.com/office/drawing/2014/main" id="{DBCC13DB-9AA0-4824-AB4D-22A21B17E2A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4512642" y="4656919"/>
            <a:ext cx="5510664" cy="2718717"/>
          </a:xfrm>
          <a:prstGeom prst="rect">
            <a:avLst/>
          </a:prstGeom>
        </p:spPr>
      </p:pic>
    </p:spTree>
    <p:extLst>
      <p:ext uri="{BB962C8B-B14F-4D97-AF65-F5344CB8AC3E}">
        <p14:creationId xmlns:p14="http://schemas.microsoft.com/office/powerpoint/2010/main" val="3159618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4C78-1F83-44CF-A1E2-2A13C3F1B319}"/>
              </a:ext>
            </a:extLst>
          </p:cNvPr>
          <p:cNvSpPr>
            <a:spLocks noGrp="1"/>
          </p:cNvSpPr>
          <p:nvPr>
            <p:ph type="title"/>
          </p:nvPr>
        </p:nvSpPr>
        <p:spPr/>
        <p:txBody>
          <a:bodyPr>
            <a:noAutofit/>
          </a:bodyPr>
          <a:lstStyle/>
          <a:p>
            <a:r>
              <a:rPr lang="en-US" sz="3200" dirty="0" err="1"/>
              <a:t>Bhagoji</a:t>
            </a:r>
            <a:r>
              <a:rPr lang="en-US" sz="3200" dirty="0"/>
              <a:t>, Li, Song Paper (Gradient Estimation Attack)</a:t>
            </a:r>
          </a:p>
        </p:txBody>
      </p:sp>
      <p:sp>
        <p:nvSpPr>
          <p:cNvPr id="3" name="Content Placeholder 2">
            <a:extLst>
              <a:ext uri="{FF2B5EF4-FFF2-40B4-BE49-F238E27FC236}">
                <a16:creationId xmlns:a16="http://schemas.microsoft.com/office/drawing/2014/main" id="{F8BE142C-333F-479A-A6E9-6D41E9F57A03}"/>
              </a:ext>
            </a:extLst>
          </p:cNvPr>
          <p:cNvSpPr>
            <a:spLocks noGrp="1"/>
          </p:cNvSpPr>
          <p:nvPr>
            <p:ph idx="1"/>
          </p:nvPr>
        </p:nvSpPr>
        <p:spPr/>
        <p:txBody>
          <a:bodyPr/>
          <a:lstStyle/>
          <a:p>
            <a:r>
              <a:rPr lang="en-US" b="1" i="1" dirty="0" err="1">
                <a:solidFill>
                  <a:srgbClr val="0070C0"/>
                </a:solidFill>
              </a:rPr>
              <a:t>Bhagoji</a:t>
            </a:r>
            <a:r>
              <a:rPr lang="en-US" b="1" i="1" dirty="0">
                <a:solidFill>
                  <a:srgbClr val="0070C0"/>
                </a:solidFill>
              </a:rPr>
              <a:t>, He, Li, Song (2017) Exploring the Space of Black-box Attacks on Deep Neural Networks</a:t>
            </a:r>
          </a:p>
          <a:p>
            <a:r>
              <a:rPr lang="en-US" dirty="0"/>
              <a:t>The paper introduces an approach known as </a:t>
            </a:r>
            <a:r>
              <a:rPr lang="en-US" dirty="0">
                <a:solidFill>
                  <a:srgbClr val="FF0000"/>
                </a:solidFill>
              </a:rPr>
              <a:t>Gradient Estimation attack</a:t>
            </a:r>
            <a:endParaRPr lang="en-US" dirty="0"/>
          </a:p>
          <a:p>
            <a:r>
              <a:rPr lang="en-US" dirty="0" smtClean="0"/>
              <a:t>Score-based </a:t>
            </a:r>
            <a:r>
              <a:rPr lang="en-US" dirty="0"/>
              <a:t>black-box attack </a:t>
            </a:r>
          </a:p>
          <a:p>
            <a:pPr lvl="1"/>
            <a:r>
              <a:rPr lang="en-US" dirty="0"/>
              <a:t>Based on query access to the  model’s class probabilities</a:t>
            </a:r>
          </a:p>
          <a:p>
            <a:pPr lvl="1"/>
            <a:r>
              <a:rPr lang="en-US" dirty="0"/>
              <a:t>Both targeted and untargeted attacks are considered</a:t>
            </a:r>
          </a:p>
          <a:p>
            <a:r>
              <a:rPr lang="en-US" dirty="0"/>
              <a:t>Validated on MNIST and CIFAR-10 datasets</a:t>
            </a:r>
          </a:p>
          <a:p>
            <a:pPr lvl="1"/>
            <a:r>
              <a:rPr lang="en-US" dirty="0"/>
              <a:t>Also evaluated on real-world models hosted by </a:t>
            </a:r>
            <a:r>
              <a:rPr lang="en-US" dirty="0" err="1"/>
              <a:t>Clarifai</a:t>
            </a:r>
            <a:endParaRPr lang="en-US" dirty="0"/>
          </a:p>
          <a:p>
            <a:r>
              <a:rPr lang="en-US" dirty="0"/>
              <a:t>Advantages:</a:t>
            </a:r>
          </a:p>
          <a:p>
            <a:pPr lvl="1"/>
            <a:r>
              <a:rPr lang="en-US" dirty="0"/>
              <a:t>Outperformed other black-box attacks</a:t>
            </a:r>
          </a:p>
          <a:p>
            <a:pPr lvl="1"/>
            <a:r>
              <a:rPr lang="en-US" dirty="0"/>
              <a:t>Performance results are comparable to white-box attacks</a:t>
            </a:r>
          </a:p>
          <a:p>
            <a:pPr lvl="1"/>
            <a:r>
              <a:rPr lang="en-US" dirty="0"/>
              <a:t>Good results against adversarial defenses</a:t>
            </a:r>
          </a:p>
          <a:p>
            <a:endParaRPr lang="en-US" dirty="0"/>
          </a:p>
          <a:p>
            <a:endParaRPr lang="en-US" dirty="0"/>
          </a:p>
        </p:txBody>
      </p:sp>
    </p:spTree>
    <p:extLst>
      <p:ext uri="{BB962C8B-B14F-4D97-AF65-F5344CB8AC3E}">
        <p14:creationId xmlns:p14="http://schemas.microsoft.com/office/powerpoint/2010/main" val="3723296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266A-33B6-4D16-9914-AABDB95BAC7A}"/>
              </a:ext>
            </a:extLst>
          </p:cNvPr>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140610-57BA-4F11-8033-FA7329A6A4E7}"/>
                  </a:ext>
                </a:extLst>
              </p:cNvPr>
              <p:cNvSpPr>
                <a:spLocks noGrp="1"/>
              </p:cNvSpPr>
              <p:nvPr>
                <p:ph idx="1"/>
              </p:nvPr>
            </p:nvSpPr>
            <p:spPr>
              <a:xfrm>
                <a:off x="276673" y="2090803"/>
                <a:ext cx="9584265" cy="5611821"/>
              </a:xfrm>
            </p:spPr>
            <p:txBody>
              <a:bodyPr>
                <a:normAutofit/>
              </a:bodyPr>
              <a:lstStyle/>
              <a:p>
                <a:r>
                  <a:rPr lang="en-US" dirty="0"/>
                  <a:t>Gradient Estimation approach</a:t>
                </a:r>
              </a:p>
              <a:p>
                <a:pPr lvl="1"/>
                <a:r>
                  <a:rPr lang="en-US" dirty="0"/>
                  <a:t>Use queries to directly estimate the gradient and carry out black-box attacks</a:t>
                </a:r>
              </a:p>
              <a:p>
                <a:pPr lvl="1"/>
                <a:r>
                  <a:rPr lang="en-US" dirty="0"/>
                  <a:t>The output to a query is the vector of class probabilities </a:t>
                </a:r>
                <a14:m>
                  <m:oMath xmlns:m="http://schemas.openxmlformats.org/officeDocument/2006/math">
                    <m:sSup>
                      <m:sSupPr>
                        <m:ctrlPr>
                          <a:rPr lang="en-US" i="1" dirty="0">
                            <a:latin typeface="Cambria Math" panose="02040503050406030204" pitchFamily="18" charset="0"/>
                          </a:rPr>
                        </m:ctrlPr>
                      </m:sSupPr>
                      <m:e>
                        <m:r>
                          <a:rPr lang="en-US" b="1" dirty="0">
                            <a:latin typeface="Cambria Math" panose="02040503050406030204" pitchFamily="18" charset="0"/>
                          </a:rPr>
                          <m:t>𝐩</m:t>
                        </m:r>
                      </m:e>
                      <m:sup>
                        <m:r>
                          <a:rPr lang="en-US" i="1" dirty="0">
                            <a:latin typeface="Cambria Math" panose="02040503050406030204" pitchFamily="18" charset="0"/>
                          </a:rPr>
                          <m:t>𝑓</m:t>
                        </m:r>
                      </m:sup>
                    </m:sSup>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r>
                  <a:rPr lang="en-US" dirty="0"/>
                  <a:t> (i.e., confidence scores per class) for an input </a:t>
                </a:r>
                <a:r>
                  <a:rPr lang="en-US" b="1" dirty="0"/>
                  <a:t>x</a:t>
                </a:r>
                <a:endParaRPr lang="en-US" dirty="0"/>
              </a:p>
              <a:p>
                <a:pPr lvl="2"/>
                <a:r>
                  <a:rPr lang="en-US" dirty="0"/>
                  <a:t>The logits can also be recovered from the probabilities, by taking </a:t>
                </a:r>
                <a14:m>
                  <m:oMath xmlns:m="http://schemas.openxmlformats.org/officeDocument/2006/math">
                    <m:r>
                      <m:rPr>
                        <m:sty m:val="p"/>
                      </m:rPr>
                      <a:rPr lang="en-US" b="0" i="0" dirty="0" smtClean="0">
                        <a:latin typeface="Cambria Math" panose="02040503050406030204" pitchFamily="18" charset="0"/>
                      </a:rPr>
                      <m:t>log</m:t>
                    </m:r>
                    <m:d>
                      <m:dPr>
                        <m:ctrlPr>
                          <a:rPr lang="en-US" b="1" i="1" dirty="0" smtClean="0">
                            <a:latin typeface="Cambria Math" panose="02040503050406030204" pitchFamily="18" charset="0"/>
                          </a:rPr>
                        </m:ctrlPr>
                      </m:dPr>
                      <m:e>
                        <m:sSup>
                          <m:sSupPr>
                            <m:ctrlPr>
                              <a:rPr lang="en-US" i="1" dirty="0">
                                <a:latin typeface="Cambria Math" panose="02040503050406030204" pitchFamily="18" charset="0"/>
                              </a:rPr>
                            </m:ctrlPr>
                          </m:sSupPr>
                          <m:e>
                            <m:r>
                              <a:rPr lang="en-US" b="1" dirty="0">
                                <a:latin typeface="Cambria Math" panose="02040503050406030204" pitchFamily="18" charset="0"/>
                              </a:rPr>
                              <m:t>𝐩</m:t>
                            </m:r>
                          </m:e>
                          <m:sup>
                            <m:r>
                              <a:rPr lang="en-US" i="1" dirty="0">
                                <a:latin typeface="Cambria Math" panose="02040503050406030204" pitchFamily="18" charset="0"/>
                              </a:rPr>
                              <m:t>𝑓</m:t>
                            </m:r>
                          </m:sup>
                        </m:sSup>
                        <m:d>
                          <m:dPr>
                            <m:ctrlPr>
                              <a:rPr lang="en-US" i="1" dirty="0">
                                <a:latin typeface="Cambria Math" panose="02040503050406030204" pitchFamily="18" charset="0"/>
                              </a:rPr>
                            </m:ctrlPr>
                          </m:dPr>
                          <m:e>
                            <m:r>
                              <a:rPr lang="en-US" b="1" dirty="0">
                                <a:latin typeface="Cambria Math" panose="02040503050406030204" pitchFamily="18" charset="0"/>
                              </a:rPr>
                              <m:t>𝐱</m:t>
                            </m:r>
                          </m:e>
                        </m:d>
                      </m:e>
                    </m:d>
                  </m:oMath>
                </a14:m>
                <a:endParaRPr lang="en-US" dirty="0"/>
              </a:p>
              <a:p>
                <a:r>
                  <a:rPr lang="en-US" dirty="0"/>
                  <a:t>The authors employed the </a:t>
                </a:r>
                <a:r>
                  <a:rPr lang="en-US" dirty="0">
                    <a:solidFill>
                      <a:srgbClr val="FF0000"/>
                    </a:solidFill>
                  </a:rPr>
                  <a:t>method of finite differences </a:t>
                </a:r>
                <a:r>
                  <a:rPr lang="en-US" dirty="0"/>
                  <a:t>for gradient estimation</a:t>
                </a:r>
              </a:p>
              <a:p>
                <a:pPr lvl="1"/>
                <a:r>
                  <a:rPr lang="en-US" dirty="0"/>
                  <a:t>Let </a:t>
                </a: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b="1" i="0" dirty="0" smtClean="0">
                        <a:latin typeface="Cambria Math" panose="02040503050406030204" pitchFamily="18" charset="0"/>
                      </a:rPr>
                      <m:t>𝐱</m:t>
                    </m:r>
                    <m:r>
                      <a:rPr lang="en-US" i="1" dirty="0" smtClean="0">
                        <a:latin typeface="Cambria Math" panose="02040503050406030204" pitchFamily="18" charset="0"/>
                      </a:rPr>
                      <m:t>)</m:t>
                    </m:r>
                  </m:oMath>
                </a14:m>
                <a:r>
                  <a:rPr lang="en-US" dirty="0"/>
                  <a:t> is a function whose gradient needs to be estimated</a:t>
                </a:r>
              </a:p>
              <a:p>
                <a:pPr lvl="1"/>
                <a:r>
                  <a:rPr lang="en-US" dirty="0"/>
                  <a:t>Finite difference (FD) estimation of the gradient of </a:t>
                </a:r>
                <a:r>
                  <a:rPr lang="en-US" i="1" dirty="0"/>
                  <a:t>g</a:t>
                </a:r>
                <a:r>
                  <a:rPr lang="en-US" dirty="0"/>
                  <a:t> with respect to input </a:t>
                </a:r>
                <a:r>
                  <a:rPr lang="en-US" b="1" dirty="0"/>
                  <a:t>x</a:t>
                </a:r>
                <a:r>
                  <a:rPr lang="en-US" dirty="0"/>
                  <a:t> is given by</a:t>
                </a:r>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r>
                      <a:rPr lang="el-GR" i="1" dirty="0">
                        <a:latin typeface="Cambria Math" panose="02040503050406030204" pitchFamily="18" charset="0"/>
                        <a:ea typeface="Cambria Math" panose="02040503050406030204" pitchFamily="18" charset="0"/>
                      </a:rPr>
                      <m:t> </m:t>
                    </m:r>
                  </m:oMath>
                </a14:m>
                <a:r>
                  <a:rPr lang="en-US" dirty="0"/>
                  <a:t>is a </a:t>
                </a:r>
                <a:r>
                  <a:rPr lang="en-US" dirty="0" smtClean="0"/>
                  <a:t>parameter </a:t>
                </a:r>
                <a:r>
                  <a:rPr lang="en-US" dirty="0"/>
                  <a:t>that controls the estimation accuracy (selected </a:t>
                </a:r>
                <a:r>
                  <a:rPr lang="en-US" dirty="0" smtClean="0"/>
                  <a:t>0.01 or 1)</a:t>
                </a:r>
                <a:endParaRPr lang="en-US" dirty="0"/>
              </a:p>
              <a:p>
                <a:pPr lvl="1"/>
                <a14:m>
                  <m:oMath xmlns:m="http://schemas.openxmlformats.org/officeDocument/2006/math">
                    <m:sSub>
                      <m:sSubPr>
                        <m:ctrlPr>
                          <a:rPr lang="en-US" i="1" dirty="0">
                            <a:latin typeface="Cambria Math" panose="02040503050406030204" pitchFamily="18" charset="0"/>
                          </a:rPr>
                        </m:ctrlPr>
                      </m:sSubPr>
                      <m:e>
                        <m:r>
                          <a:rPr lang="en-US" b="1" dirty="0">
                            <a:latin typeface="Cambria Math" panose="02040503050406030204" pitchFamily="18" charset="0"/>
                          </a:rPr>
                          <m:t>𝐞</m:t>
                        </m:r>
                      </m:e>
                      <m:sub>
                        <m:r>
                          <a:rPr lang="en-US" i="1" dirty="0">
                            <a:latin typeface="Cambria Math" panose="02040503050406030204" pitchFamily="18" charset="0"/>
                          </a:rPr>
                          <m:t>𝑖</m:t>
                        </m:r>
                      </m:sub>
                    </m:sSub>
                  </m:oMath>
                </a14:m>
                <a:r>
                  <a:rPr lang="en-US" dirty="0"/>
                  <a:t> are basis vectors such that </a:t>
                </a:r>
                <a14:m>
                  <m:oMath xmlns:m="http://schemas.openxmlformats.org/officeDocument/2006/math">
                    <m:sSub>
                      <m:sSubPr>
                        <m:ctrlPr>
                          <a:rPr lang="en-US" i="1" dirty="0" smtClean="0">
                            <a:latin typeface="Cambria Math" panose="02040503050406030204" pitchFamily="18" charset="0"/>
                          </a:rPr>
                        </m:ctrlPr>
                      </m:sSubPr>
                      <m:e>
                        <m:r>
                          <a:rPr lang="en-US" b="1" i="0" dirty="0" smtClean="0">
                            <a:latin typeface="Cambria Math" panose="02040503050406030204" pitchFamily="18" charset="0"/>
                          </a:rPr>
                          <m:t>𝐞</m:t>
                        </m:r>
                      </m:e>
                      <m:sub>
                        <m:r>
                          <a:rPr lang="en-US" b="0" i="1" dirty="0" smtClean="0">
                            <a:latin typeface="Cambria Math" panose="02040503050406030204" pitchFamily="18" charset="0"/>
                          </a:rPr>
                          <m:t>𝑖</m:t>
                        </m:r>
                      </m:sub>
                    </m:sSub>
                  </m:oMath>
                </a14:m>
                <a:r>
                  <a:rPr lang="en-US" dirty="0"/>
                  <a:t> is 1 only for the </a:t>
                </a:r>
                <a:r>
                  <a:rPr lang="en-US" i="1" dirty="0" err="1"/>
                  <a:t>i</a:t>
                </a:r>
                <a:r>
                  <a:rPr lang="en-US" baseline="30000" dirty="0" err="1"/>
                  <a:t>th</a:t>
                </a:r>
                <a:r>
                  <a:rPr lang="en-US" dirty="0"/>
                  <a:t> component and 0 everywhere else</a:t>
                </a:r>
              </a:p>
              <a:p>
                <a:pPr lvl="1"/>
                <a:r>
                  <a:rPr lang="en-US" dirty="0"/>
                  <a:t>If the gradient exists, then </a:t>
                </a:r>
                <a14:m>
                  <m:oMath xmlns:m="http://schemas.openxmlformats.org/officeDocument/2006/math">
                    <m:func>
                      <m:funcPr>
                        <m:ctrlPr>
                          <a:rPr lang="en-US" i="1" dirty="0" smtClean="0">
                            <a:latin typeface="Cambria Math" panose="02040503050406030204" pitchFamily="18" charset="0"/>
                          </a:rPr>
                        </m:ctrlPr>
                      </m:funcPr>
                      <m:fName>
                        <m:limLow>
                          <m:limLowPr>
                            <m:ctrlPr>
                              <a:rPr lang="en-US" i="1" dirty="0" smtClean="0">
                                <a:latin typeface="Cambria Math" panose="02040503050406030204" pitchFamily="18" charset="0"/>
                              </a:rPr>
                            </m:ctrlPr>
                          </m:limLowPr>
                          <m:e>
                            <m:r>
                              <m:rPr>
                                <m:sty m:val="p"/>
                              </m:rPr>
                              <a:rPr lang="en-US" i="0" dirty="0" smtClean="0">
                                <a:latin typeface="Cambria Math" panose="02040503050406030204" pitchFamily="18" charset="0"/>
                              </a:rPr>
                              <m:t>lim</m:t>
                            </m:r>
                          </m:e>
                          <m:lim>
                            <m:r>
                              <a:rPr lang="en-US" i="1" dirty="0" smtClean="0">
                                <a:latin typeface="Cambria Math" panose="02040503050406030204" pitchFamily="18" charset="0"/>
                                <a:ea typeface="Cambria Math" panose="02040503050406030204" pitchFamily="18" charset="0"/>
                              </a:rPr>
                              <m:t>𝛿</m:t>
                            </m:r>
                            <m:r>
                              <a:rPr lang="en-US" i="1" dirty="0" smtClean="0">
                                <a:latin typeface="Cambria Math" panose="02040503050406030204" pitchFamily="18" charset="0"/>
                                <a:ea typeface="Cambria Math" panose="02040503050406030204" pitchFamily="18" charset="0"/>
                              </a:rPr>
                              <m:t>→0</m:t>
                            </m:r>
                          </m:lim>
                        </m:limLow>
                      </m:fName>
                      <m:e>
                        <m:sSub>
                          <m:sSubPr>
                            <m:ctrlPr>
                              <a:rPr lang="en-US" i="1" dirty="0" smtClean="0">
                                <a:latin typeface="Cambria Math" panose="02040503050406030204" pitchFamily="18" charset="0"/>
                              </a:rPr>
                            </m:ctrlPr>
                          </m:sSubPr>
                          <m:e>
                            <m:r>
                              <m:rPr>
                                <m:sty m:val="p"/>
                              </m:rPr>
                              <a:rPr lang="en-US" b="0" i="0" dirty="0" smtClean="0">
                                <a:latin typeface="Cambria Math" panose="02040503050406030204" pitchFamily="18" charset="0"/>
                              </a:rPr>
                              <m:t>FD</m:t>
                            </m:r>
                          </m:e>
                          <m:sub>
                            <m:r>
                              <a:rPr lang="en-US" b="1" i="0" dirty="0" smtClean="0">
                                <a:latin typeface="Cambria Math" panose="02040503050406030204" pitchFamily="18" charset="0"/>
                              </a:rPr>
                              <m:t>𝐱</m:t>
                            </m:r>
                          </m:sub>
                        </m:sSub>
                        <m:d>
                          <m:dPr>
                            <m:ctrlPr>
                              <a:rPr lang="en-US" i="1" dirty="0" smtClean="0">
                                <a:latin typeface="Cambria Math" panose="02040503050406030204" pitchFamily="18" charset="0"/>
                              </a:rPr>
                            </m:ctrlPr>
                          </m:dPr>
                          <m:e>
                            <m:r>
                              <a:rPr lang="en-US" i="1" dirty="0">
                                <a:latin typeface="Cambria Math" panose="02040503050406030204" pitchFamily="18" charset="0"/>
                              </a:rPr>
                              <m:t>𝑔</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r>
                              <m:rPr>
                                <m:nor/>
                              </m:rPr>
                              <a:rPr lang="en-US" b="0" i="0" dirty="0" smtClean="0">
                                <a:latin typeface="Cambria Math" panose="02040503050406030204" pitchFamily="18" charset="0"/>
                              </a:rPr>
                              <m:t>,</m:t>
                            </m:r>
                            <m:r>
                              <m:rPr>
                                <m:sty m:val="p"/>
                              </m:rPr>
                              <a:rPr lang="el-GR" b="0" i="1" dirty="0" smtClean="0">
                                <a:latin typeface="Cambria Math" panose="02040503050406030204" pitchFamily="18" charset="0"/>
                                <a:ea typeface="Cambria Math" panose="02040503050406030204" pitchFamily="18" charset="0"/>
                              </a:rPr>
                              <m:t>δ</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1" i="0" dirty="0" smtClean="0">
                                <a:latin typeface="Cambria Math" panose="02040503050406030204" pitchFamily="18" charset="0"/>
                              </a:rPr>
                              <m:t>𝐱</m:t>
                            </m:r>
                          </m:sub>
                        </m:sSub>
                      </m:e>
                    </m:func>
                  </m:oMath>
                </a14:m>
                <a:r>
                  <a:rPr lang="en-US" dirty="0"/>
                  <a:t> </a:t>
                </a:r>
                <a14:m>
                  <m:oMath xmlns:m="http://schemas.openxmlformats.org/officeDocument/2006/math">
                    <m:r>
                      <a:rPr lang="en-US" i="1" dirty="0">
                        <a:latin typeface="Cambria Math" panose="02040503050406030204" pitchFamily="18" charset="0"/>
                      </a:rPr>
                      <m:t>𝑔</m:t>
                    </m:r>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endParaRPr lang="en-US" dirty="0"/>
              </a:p>
              <a:p>
                <a:endParaRPr lang="en-US" dirty="0"/>
              </a:p>
              <a:p>
                <a:endParaRPr lang="en-US" dirty="0"/>
              </a:p>
              <a:p>
                <a:endParaRPr lang="en-US" dirty="0"/>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A6140610-57BA-4F11-8033-FA7329A6A4E7}"/>
                  </a:ext>
                </a:extLst>
              </p:cNvPr>
              <p:cNvSpPr>
                <a:spLocks noGrp="1" noRot="1" noChangeAspect="1" noMove="1" noResize="1" noEditPoints="1" noAdjustHandles="1" noChangeArrowheads="1" noChangeShapeType="1" noTextEdit="1"/>
              </p:cNvSpPr>
              <p:nvPr>
                <p:ph idx="1"/>
              </p:nvPr>
            </p:nvSpPr>
            <p:spPr>
              <a:xfrm>
                <a:off x="276673" y="2090803"/>
                <a:ext cx="9584265" cy="5611821"/>
              </a:xfrm>
              <a:blipFill>
                <a:blip r:embed="rId3"/>
                <a:stretch>
                  <a:fillRect l="-699" t="-760" r="-25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24840" y="5025232"/>
            <a:ext cx="4828145" cy="1381248"/>
          </a:xfrm>
          <a:prstGeom prst="rect">
            <a:avLst/>
          </a:prstGeom>
        </p:spPr>
      </p:pic>
    </p:spTree>
    <p:extLst>
      <p:ext uri="{BB962C8B-B14F-4D97-AF65-F5344CB8AC3E}">
        <p14:creationId xmlns:p14="http://schemas.microsoft.com/office/powerpoint/2010/main" val="912276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6792-D56C-45C3-AA90-C4E4ED9E14FF}"/>
              </a:ext>
            </a:extLst>
          </p:cNvPr>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47803D-37F5-4BCC-B06A-4C45A07464CD}"/>
                  </a:ext>
                </a:extLst>
              </p:cNvPr>
              <p:cNvSpPr>
                <a:spLocks noGrp="1"/>
              </p:cNvSpPr>
              <p:nvPr>
                <p:ph idx="1"/>
              </p:nvPr>
            </p:nvSpPr>
            <p:spPr/>
            <p:txBody>
              <a:bodyPr/>
              <a:lstStyle/>
              <a:p>
                <a:r>
                  <a:rPr lang="en-US" dirty="0">
                    <a:solidFill>
                      <a:srgbClr val="FF0000"/>
                    </a:solidFill>
                  </a:rPr>
                  <a:t>Approximate FGSM attack </a:t>
                </a:r>
                <a:r>
                  <a:rPr lang="en-US" dirty="0"/>
                  <a:t>with finite </a:t>
                </a:r>
                <a:r>
                  <a:rPr lang="en-US" dirty="0" smtClean="0"/>
                  <a:t>difference GE method</a:t>
                </a:r>
                <a:endParaRPr lang="en-US" dirty="0"/>
              </a:p>
              <a:p>
                <a:pPr lvl="1"/>
                <a:r>
                  <a:rPr lang="en-US" dirty="0"/>
                  <a:t>Gradient of a model </a:t>
                </a:r>
                <a:r>
                  <a:rPr lang="en-US" i="1" dirty="0"/>
                  <a:t>f</a:t>
                </a:r>
                <a:r>
                  <a:rPr lang="en-US" dirty="0"/>
                  <a:t> is taken with respect to the cross-entropy loss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rPr>
                          <m:t>𝑓</m:t>
                        </m:r>
                      </m:sub>
                    </m:sSub>
                    <m:d>
                      <m:dPr>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r>
                          <a:rPr lang="en-US" b="0" i="1" smtClean="0">
                            <a:latin typeface="Cambria Math" panose="02040503050406030204" pitchFamily="18" charset="0"/>
                          </a:rPr>
                          <m:t>𝑦</m:t>
                        </m:r>
                      </m:e>
                    </m:d>
                  </m:oMath>
                </a14:m>
                <a:endParaRPr lang="en-US" dirty="0"/>
              </a:p>
              <a:p>
                <a:pPr lvl="2"/>
                <a:r>
                  <a:rPr lang="en-US" dirty="0"/>
                  <a:t>For input </a:t>
                </a:r>
                <a:r>
                  <a:rPr lang="en-US" b="1" dirty="0"/>
                  <a:t>x</a:t>
                </a:r>
                <a:r>
                  <a:rPr lang="en-US" dirty="0"/>
                  <a:t> with true class label </a:t>
                </a:r>
                <a:r>
                  <a:rPr lang="en-US" i="1" dirty="0"/>
                  <a:t>y</a:t>
                </a:r>
                <a:r>
                  <a:rPr lang="en-US" dirty="0"/>
                  <a:t>, the loss is </a:t>
                </a:r>
              </a:p>
              <a:p>
                <a:pPr lvl="2"/>
                <a:endParaRPr lang="en-US" dirty="0"/>
              </a:p>
              <a:p>
                <a:pPr lvl="2"/>
                <a:endParaRPr lang="en-US" dirty="0"/>
              </a:p>
              <a:p>
                <a:pPr lvl="2"/>
                <a:r>
                  <a:rPr lang="en-US" dirty="0"/>
                  <a:t>Recall that the derivative of a log function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𝑑𝑥</m:t>
                        </m:r>
                      </m:den>
                    </m:f>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d>
                          <m:dPr>
                            <m:ctrlPr>
                              <a:rPr lang="en-US"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𝑥</m:t>
                        </m:r>
                      </m:den>
                    </m:f>
                  </m:oMath>
                </a14:m>
                <a:r>
                  <a:rPr lang="en-US" dirty="0"/>
                  <a:t>  </a:t>
                </a:r>
                <a:r>
                  <a:rPr lang="en-US" dirty="0" smtClean="0"/>
                  <a:t>and thus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𝑑𝑥</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e>
                        </m:d>
                      </m:e>
                    </m:func>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h</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den>
                    </m:f>
                  </m:oMath>
                </a14:m>
                <a:endParaRPr lang="en-US" dirty="0"/>
              </a:p>
              <a:p>
                <a:pPr lvl="1"/>
                <a:r>
                  <a:rPr lang="en-US" dirty="0"/>
                  <a:t>Therefore, the gradient of the loss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rPr>
                          <m:t>𝑓</m:t>
                        </m:r>
                      </m:sub>
                    </m:sSub>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r>
                          <a:rPr lang="en-US" i="1">
                            <a:latin typeface="Cambria Math" panose="02040503050406030204" pitchFamily="18" charset="0"/>
                          </a:rPr>
                          <m:t>𝑦</m:t>
                        </m:r>
                      </m:e>
                    </m:d>
                  </m:oMath>
                </a14:m>
                <a:r>
                  <a:rPr lang="en-US" dirty="0"/>
                  <a:t> with respect to the input </a:t>
                </a:r>
                <a:r>
                  <a:rPr lang="en-US" b="1" dirty="0"/>
                  <a:t>x</a:t>
                </a:r>
                <a:r>
                  <a:rPr lang="en-US" dirty="0"/>
                  <a:t> is</a:t>
                </a:r>
              </a:p>
              <a:p>
                <a:pPr lvl="1"/>
                <a:endParaRPr lang="en-US" dirty="0"/>
              </a:p>
              <a:p>
                <a:pPr lvl="1"/>
                <a:endParaRPr lang="en-US" dirty="0"/>
              </a:p>
              <a:p>
                <a:pPr lvl="1"/>
                <a:endParaRPr lang="en-US" sz="1000" dirty="0"/>
              </a:p>
              <a:p>
                <a:pPr lvl="1"/>
                <a:r>
                  <a:rPr lang="en-US" dirty="0"/>
                  <a:t>An untargeted FGSM adversarial sample can be generated by using the FD estimate of the gradient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m:t>
                        </m:r>
                      </m:e>
                      <m:sub>
                        <m:r>
                          <a:rPr lang="en-US" b="1" dirty="0">
                            <a:latin typeface="Cambria Math" panose="02040503050406030204" pitchFamily="18" charset="0"/>
                          </a:rPr>
                          <m:t>𝐱</m:t>
                        </m:r>
                      </m:sub>
                    </m:sSub>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𝑝</m:t>
                        </m:r>
                      </m:e>
                      <m:sub>
                        <m:r>
                          <a:rPr lang="en-US" b="0" i="1" dirty="0" smtClean="0">
                            <a:latin typeface="Cambria Math" panose="02040503050406030204" pitchFamily="18" charset="0"/>
                          </a:rPr>
                          <m:t>𝑦</m:t>
                        </m:r>
                      </m:sub>
                      <m:sup>
                        <m:r>
                          <a:rPr lang="en-US" b="0" i="1" dirty="0" smtClean="0">
                            <a:latin typeface="Cambria Math" panose="02040503050406030204" pitchFamily="18" charset="0"/>
                          </a:rPr>
                          <m:t>𝑓</m:t>
                        </m:r>
                      </m:sup>
                    </m:sSubSup>
                    <m:r>
                      <a:rPr lang="en-US" i="1" dirty="0">
                        <a:latin typeface="Cambria Math" panose="02040503050406030204" pitchFamily="18" charset="0"/>
                      </a:rPr>
                      <m:t>(</m:t>
                    </m:r>
                    <m:r>
                      <a:rPr lang="en-US" b="1" dirty="0">
                        <a:latin typeface="Cambria Math" panose="02040503050406030204" pitchFamily="18" charset="0"/>
                      </a:rPr>
                      <m:t>𝐱</m:t>
                    </m:r>
                    <m:r>
                      <a:rPr lang="en-US" i="1" dirty="0">
                        <a:latin typeface="Cambria Math" panose="02040503050406030204" pitchFamily="18" charset="0"/>
                      </a:rPr>
                      <m:t>)</m:t>
                    </m:r>
                  </m:oMath>
                </a14:m>
                <a:r>
                  <a:rPr lang="en-US" dirty="0"/>
                  <a:t>, i.e.,</a:t>
                </a:r>
              </a:p>
              <a:p>
                <a:pPr lvl="1"/>
                <a:endParaRPr lang="en-US" dirty="0"/>
              </a:p>
              <a:p>
                <a:pPr lvl="1"/>
                <a:endParaRPr lang="en-US" sz="1000" dirty="0"/>
              </a:p>
              <a:p>
                <a:pPr lvl="1"/>
                <a:r>
                  <a:rPr lang="en-US" dirty="0"/>
                  <a:t>Similarly, a targeted FGSM adversarial sample with class </a:t>
                </a:r>
                <a:r>
                  <a:rPr lang="en-US" i="1" dirty="0"/>
                  <a:t>T</a:t>
                </a:r>
                <a:r>
                  <a:rPr lang="en-US" dirty="0"/>
                  <a:t> can be found by using</a:t>
                </a:r>
              </a:p>
              <a:p>
                <a:pPr lvl="1"/>
                <a:endParaRPr lang="en-US" dirty="0"/>
              </a:p>
              <a:p>
                <a:pPr lvl="1"/>
                <a:endParaRPr lang="en-US" dirty="0"/>
              </a:p>
              <a:p>
                <a:pPr lvl="2"/>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647803D-37F5-4BCC-B06A-4C45A07464CD}"/>
                  </a:ext>
                </a:extLst>
              </p:cNvPr>
              <p:cNvSpPr>
                <a:spLocks noGrp="1" noRot="1" noChangeAspect="1" noMove="1" noResize="1" noEditPoints="1" noAdjustHandles="1" noChangeArrowheads="1" noChangeShapeType="1" noTextEdit="1"/>
              </p:cNvSpPr>
              <p:nvPr>
                <p:ph idx="1"/>
              </p:nvPr>
            </p:nvSpPr>
            <p:spPr>
              <a:blipFill>
                <a:blip r:embed="rId2"/>
                <a:stretch>
                  <a:fillRect l="-699" t="-795" r="-826"/>
                </a:stretch>
              </a:blipFill>
            </p:spPr>
            <p:txBody>
              <a:bodyPr/>
              <a:lstStyle/>
              <a:p>
                <a:r>
                  <a:rPr lang="en-US">
                    <a:noFill/>
                  </a:rPr>
                  <a:t> </a:t>
                </a:r>
              </a:p>
            </p:txBody>
          </p:sp>
        </mc:Fallback>
      </mc:AlternateContent>
      <p:grpSp>
        <p:nvGrpSpPr>
          <p:cNvPr id="6" name="Group 5"/>
          <p:cNvGrpSpPr/>
          <p:nvPr/>
        </p:nvGrpSpPr>
        <p:grpSpPr>
          <a:xfrm>
            <a:off x="2364904" y="3220800"/>
            <a:ext cx="5040560" cy="377368"/>
            <a:chOff x="2364904" y="3166120"/>
            <a:chExt cx="5040560" cy="377368"/>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64904" y="3166120"/>
              <a:ext cx="5040560" cy="377368"/>
            </a:xfrm>
            <a:prstGeom prst="rect">
              <a:avLst/>
            </a:prstGeom>
          </p:spPr>
        </p:pic>
        <p:sp>
          <p:nvSpPr>
            <p:cNvPr id="5" name="Rectangle 4"/>
            <p:cNvSpPr/>
            <p:nvPr/>
          </p:nvSpPr>
          <p:spPr>
            <a:xfrm>
              <a:off x="4165104" y="3166120"/>
              <a:ext cx="1440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523853" y="4520927"/>
            <a:ext cx="2657475" cy="733425"/>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592413" y="5740871"/>
            <a:ext cx="4029075" cy="809625"/>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3168749" y="6910536"/>
            <a:ext cx="3876675" cy="790575"/>
          </a:xfrm>
          <a:prstGeom prst="rect">
            <a:avLst/>
          </a:prstGeom>
        </p:spPr>
      </p:pic>
    </p:spTree>
    <p:extLst>
      <p:ext uri="{BB962C8B-B14F-4D97-AF65-F5344CB8AC3E}">
        <p14:creationId xmlns:p14="http://schemas.microsoft.com/office/powerpoint/2010/main" val="3990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i="1" dirty="0">
                    <a:solidFill>
                      <a:srgbClr val="0070C0"/>
                    </a:solidFill>
                  </a:rPr>
                  <a:t>Carlini and Wagner (2017) Towards Evaluating the Robustness of Neural Networks</a:t>
                </a:r>
              </a:p>
              <a:p>
                <a:r>
                  <a:rPr lang="en-US" dirty="0"/>
                  <a:t>The paper proposes three targeted white-box attacks based on different norm metrics:</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𝐿</m:t>
                        </m:r>
                      </m:e>
                      <m:sub>
                        <m:r>
                          <a:rPr lang="en-US" smtClean="0">
                            <a:latin typeface="Cambria Math" panose="02040503050406030204" pitchFamily="18" charset="0"/>
                          </a:rPr>
                          <m:t>∞</m:t>
                        </m:r>
                      </m:sub>
                    </m:sSub>
                    <m:r>
                      <a:rPr lang="en-US" smtClean="0">
                        <a:latin typeface="Cambria Math" panose="02040503050406030204" pitchFamily="18" charset="0"/>
                      </a:rPr>
                      <m:t> </m:t>
                    </m:r>
                  </m:oMath>
                </a14:m>
                <a:r>
                  <a:rPr lang="en-US" dirty="0"/>
                  <a:t>attack</a:t>
                </a:r>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smtClean="0">
                            <a:latin typeface="Cambria Math" panose="02040503050406030204" pitchFamily="18" charset="0"/>
                          </a:rPr>
                          <m:t>2</m:t>
                        </m:r>
                      </m:sub>
                    </m:sSub>
                    <m:r>
                      <a:rPr lang="en-US">
                        <a:latin typeface="Cambria Math" panose="02040503050406030204" pitchFamily="18" charset="0"/>
                      </a:rPr>
                      <m:t> </m:t>
                    </m:r>
                  </m:oMath>
                </a14:m>
                <a:r>
                  <a:rPr lang="en-US" dirty="0"/>
                  <a:t>attack</a:t>
                </a:r>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smtClean="0">
                            <a:latin typeface="Cambria Math" panose="02040503050406030204" pitchFamily="18" charset="0"/>
                          </a:rPr>
                          <m:t>0</m:t>
                        </m:r>
                      </m:sub>
                    </m:sSub>
                    <m:r>
                      <a:rPr lang="en-US">
                        <a:latin typeface="Cambria Math" panose="02040503050406030204" pitchFamily="18" charset="0"/>
                      </a:rPr>
                      <m:t> </m:t>
                    </m:r>
                  </m:oMath>
                </a14:m>
                <a:r>
                  <a:rPr lang="en-US" dirty="0"/>
                  <a:t>attack</a:t>
                </a:r>
              </a:p>
              <a:p>
                <a:r>
                  <a:rPr lang="en-US" dirty="0"/>
                  <a:t>These attacks are sometimes referred to as </a:t>
                </a:r>
                <a:r>
                  <a:rPr lang="en-US" dirty="0">
                    <a:solidFill>
                      <a:srgbClr val="FF0000"/>
                    </a:solidFill>
                  </a:rPr>
                  <a:t>C-W attacks</a:t>
                </a:r>
              </a:p>
              <a:p>
                <a:pPr lvl="1"/>
                <a:r>
                  <a:rPr lang="en-US" dirty="0"/>
                  <a:t>At the time of publishing, they were the strongest adversarial attacks</a:t>
                </a:r>
              </a:p>
              <a:p>
                <a:r>
                  <a:rPr lang="en-US" dirty="0"/>
                  <a:t>Advantages of proposed approaches:</a:t>
                </a:r>
              </a:p>
              <a:p>
                <a:pPr lvl="1"/>
                <a:r>
                  <a:rPr lang="en-US" dirty="0" smtClean="0"/>
                  <a:t>Low </a:t>
                </a:r>
                <a:r>
                  <a:rPr lang="en-US" dirty="0"/>
                  <a:t>amount of perturbation </a:t>
                </a:r>
                <a:endParaRPr lang="en-US" dirty="0" smtClean="0"/>
              </a:p>
              <a:p>
                <a:pPr lvl="1"/>
                <a:r>
                  <a:rPr lang="en-US" dirty="0"/>
                  <a:t>Resistance to defense algorithms</a:t>
                </a:r>
              </a:p>
              <a:p>
                <a:pPr lvl="1"/>
                <a:r>
                  <a:rPr lang="en-US" dirty="0" smtClean="0"/>
                  <a:t>Generated </a:t>
                </a:r>
                <a:r>
                  <a:rPr lang="en-US" dirty="0"/>
                  <a:t>adversarial images are transferrable across DL models</a:t>
                </a:r>
              </a:p>
              <a:p>
                <a:pPr lvl="2"/>
                <a:r>
                  <a:rPr lang="en-US" dirty="0"/>
                  <a:t>I.e., a secured model is not able to detect the adversarial examples</a:t>
                </a:r>
              </a:p>
              <a:p>
                <a:r>
                  <a:rPr lang="en-US" dirty="0"/>
                  <a:t>Evaluated on: MNIST, CIFAR-10, and ImageNet</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Tree>
    <p:extLst>
      <p:ext uri="{BB962C8B-B14F-4D97-AF65-F5344CB8AC3E}">
        <p14:creationId xmlns:p14="http://schemas.microsoft.com/office/powerpoint/2010/main" val="2974704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A73B-A559-4565-AD2C-CEA7452E3AA0}"/>
              </a:ext>
            </a:extLst>
          </p:cNvPr>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366498-3FBD-400F-BCE2-9263DF753F41}"/>
                  </a:ext>
                </a:extLst>
              </p:cNvPr>
              <p:cNvSpPr>
                <a:spLocks noGrp="1"/>
              </p:cNvSpPr>
              <p:nvPr>
                <p:ph idx="1"/>
              </p:nvPr>
            </p:nvSpPr>
            <p:spPr/>
            <p:txBody>
              <a:bodyPr/>
              <a:lstStyle/>
              <a:p>
                <a:r>
                  <a:rPr lang="en-US" dirty="0">
                    <a:solidFill>
                      <a:srgbClr val="FF0000"/>
                    </a:solidFill>
                  </a:rPr>
                  <a:t>Approximate C-W attack </a:t>
                </a:r>
                <a:r>
                  <a:rPr lang="en-US" dirty="0"/>
                  <a:t>with finite difference </a:t>
                </a:r>
                <a:r>
                  <a:rPr lang="en-US" dirty="0" smtClean="0"/>
                  <a:t>GE method</a:t>
                </a:r>
                <a:endParaRPr lang="en-US" dirty="0"/>
              </a:p>
              <a:p>
                <a:pPr lvl="1"/>
                <a:r>
                  <a:rPr lang="en-US" dirty="0" err="1"/>
                  <a:t>Carlini</a:t>
                </a:r>
                <a:r>
                  <a:rPr lang="en-US" dirty="0"/>
                  <a:t>-Wagner attack uses a loss function based on the logits values </a:t>
                </a:r>
                <a14:m>
                  <m:oMath xmlns:m="http://schemas.openxmlformats.org/officeDocument/2006/math">
                    <m:r>
                      <a:rPr lang="en-US" i="1" smtClean="0">
                        <a:latin typeface="Cambria Math" panose="02040503050406030204" pitchFamily="18" charset="0"/>
                        <a:ea typeface="Cambria Math" panose="02040503050406030204" pitchFamily="18" charset="0"/>
                      </a:rPr>
                      <m:t>𝜙</m:t>
                    </m:r>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e>
                    </m:d>
                  </m:oMath>
                </a14:m>
                <a:endParaRPr lang="en-US" dirty="0"/>
              </a:p>
              <a:p>
                <a:pPr lvl="1"/>
                <a:endParaRPr lang="en-US" dirty="0"/>
              </a:p>
              <a:p>
                <a:pPr lvl="1"/>
                <a:endParaRPr lang="en-US" dirty="0"/>
              </a:p>
              <a:p>
                <a:pPr lvl="1"/>
                <a:r>
                  <a:rPr lang="en-US" dirty="0"/>
                  <a:t>Logits values </a:t>
                </a:r>
                <a14:m>
                  <m:oMath xmlns:m="http://schemas.openxmlformats.org/officeDocument/2006/math">
                    <m:r>
                      <a:rPr lang="en-US" i="1">
                        <a:latin typeface="Cambria Math" panose="02040503050406030204" pitchFamily="18" charset="0"/>
                        <a:ea typeface="Cambria Math" panose="02040503050406030204" pitchFamily="18" charset="0"/>
                      </a:rPr>
                      <m:t>𝜙</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oMath>
                </a14:m>
                <a:r>
                  <a:rPr lang="en-US" dirty="0"/>
                  <a:t> can be computed by </a:t>
                </a:r>
                <a:r>
                  <a:rPr lang="en-US" dirty="0" smtClean="0"/>
                  <a:t>taking </a:t>
                </a:r>
                <a:r>
                  <a:rPr lang="en-US" dirty="0"/>
                  <a:t>the logarithm of the </a:t>
                </a:r>
                <a:r>
                  <a:rPr lang="en-US" dirty="0" err="1"/>
                  <a:t>softmax</a:t>
                </a:r>
                <a:r>
                  <a:rPr lang="en-US" dirty="0"/>
                  <a:t> probabilities, up to an additive constant</a:t>
                </a:r>
              </a:p>
              <a:p>
                <a:pPr lvl="1"/>
                <a:r>
                  <a:rPr lang="en-US" dirty="0"/>
                  <a:t>For an untargeted C-W attack, the loss is the difference between the logits for the true class </a:t>
                </a:r>
                <a:r>
                  <a:rPr lang="en-US" i="1" dirty="0"/>
                  <a:t>y </a:t>
                </a:r>
                <a:r>
                  <a:rPr lang="en-US" dirty="0"/>
                  <a:t>and the second-most-likely class </a:t>
                </a:r>
                <a:r>
                  <a:rPr lang="en-US" i="1" dirty="0"/>
                  <a:t>y’</a:t>
                </a:r>
                <a:r>
                  <a:rPr lang="en-US" dirty="0"/>
                  <a:t>, i.e., </a:t>
                </a:r>
                <a14:m>
                  <m:oMath xmlns:m="http://schemas.openxmlformats.org/officeDocument/2006/math">
                    <m:r>
                      <a:rPr lang="en-US" i="1">
                        <a:latin typeface="Cambria Math" panose="02040503050406030204" pitchFamily="18" charset="0"/>
                        <a:ea typeface="Cambria Math" panose="02040503050406030204" pitchFamily="18" charset="0"/>
                      </a:rPr>
                      <m:t>𝜙</m:t>
                    </m:r>
                    <m:sSub>
                      <m:sSubPr>
                        <m:ctrlPr>
                          <a:rPr lang="en-US" i="1" smtClean="0">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sub>
                        <m:r>
                          <a:rPr lang="en-US" i="1">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ub>
                    </m:sSub>
                  </m:oMath>
                </a14:m>
                <a:endParaRPr lang="en-US" dirty="0"/>
              </a:p>
              <a:p>
                <a:pPr lvl="2"/>
                <a:r>
                  <a:rPr lang="en-US" dirty="0"/>
                  <a:t>Since the loss is the difference of logits, the additive constant is canceled</a:t>
                </a:r>
              </a:p>
              <a:p>
                <a:pPr lvl="2"/>
                <a:r>
                  <a:rPr lang="en-US" dirty="0"/>
                  <a:t>By using FD approximation of the gradient, it is obtained</a:t>
                </a:r>
              </a:p>
              <a:p>
                <a:pPr lvl="2"/>
                <a:endParaRPr lang="en-US" dirty="0"/>
              </a:p>
              <a:p>
                <a:pPr lvl="2"/>
                <a:endParaRPr lang="en-US" dirty="0"/>
              </a:p>
              <a:p>
                <a:pPr lvl="2"/>
                <a:endParaRPr lang="en-US" dirty="0"/>
              </a:p>
              <a:p>
                <a:pPr lvl="1"/>
                <a:r>
                  <a:rPr lang="en-US" dirty="0"/>
                  <a:t>For a targeted C-W attack, the adversarial sample is</a:t>
                </a:r>
              </a:p>
              <a:p>
                <a:endParaRPr lang="en-US" dirty="0"/>
              </a:p>
            </p:txBody>
          </p:sp>
        </mc:Choice>
        <mc:Fallback xmlns="">
          <p:sp>
            <p:nvSpPr>
              <p:cNvPr id="3" name="Content Placeholder 2">
                <a:extLst>
                  <a:ext uri="{FF2B5EF4-FFF2-40B4-BE49-F238E27FC236}">
                    <a16:creationId xmlns:a16="http://schemas.microsoft.com/office/drawing/2014/main" id="{9F366498-3FBD-400F-BCE2-9263DF753F41}"/>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35038" y="2806080"/>
            <a:ext cx="5886450" cy="41910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435324" y="5686400"/>
            <a:ext cx="4610100" cy="4572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788840" y="6550496"/>
            <a:ext cx="6179796" cy="316074"/>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2508920" y="5361562"/>
            <a:ext cx="4419228" cy="290739"/>
          </a:xfrm>
          <a:prstGeom prst="rect">
            <a:avLst/>
          </a:prstGeom>
        </p:spPr>
      </p:pic>
    </p:spTree>
    <p:extLst>
      <p:ext uri="{BB962C8B-B14F-4D97-AF65-F5344CB8AC3E}">
        <p14:creationId xmlns:p14="http://schemas.microsoft.com/office/powerpoint/2010/main" val="2442774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A73B-A559-4565-AD2C-CEA7452E3AA0}"/>
              </a:ext>
            </a:extLst>
          </p:cNvPr>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366498-3FBD-400F-BCE2-9263DF753F41}"/>
                  </a:ext>
                </a:extLst>
              </p:cNvPr>
              <p:cNvSpPr>
                <a:spLocks noGrp="1"/>
              </p:cNvSpPr>
              <p:nvPr>
                <p:ph idx="1"/>
              </p:nvPr>
            </p:nvSpPr>
            <p:spPr/>
            <p:txBody>
              <a:bodyPr/>
              <a:lstStyle/>
              <a:p>
                <a:r>
                  <a:rPr lang="en-US" dirty="0">
                    <a:solidFill>
                      <a:srgbClr val="FF0000"/>
                    </a:solidFill>
                  </a:rPr>
                  <a:t>Iterative</a:t>
                </a:r>
                <a:r>
                  <a:rPr lang="en-US" dirty="0"/>
                  <a:t> </a:t>
                </a:r>
                <a:r>
                  <a:rPr lang="en-US" dirty="0">
                    <a:solidFill>
                      <a:srgbClr val="FF0000"/>
                    </a:solidFill>
                  </a:rPr>
                  <a:t>FGSM attack </a:t>
                </a:r>
                <a:r>
                  <a:rPr lang="en-US" dirty="0"/>
                  <a:t>with finite difference GE method</a:t>
                </a:r>
              </a:p>
              <a:p>
                <a:pPr lvl="1"/>
                <a:r>
                  <a:rPr lang="en-US" dirty="0"/>
                  <a:t>This is similar to the Basic Iterative Method and Projected Gradient Descent attacks, which use several iterations of the FGSM attack and achieve higher success rate than the single step FGSM attack</a:t>
                </a:r>
              </a:p>
              <a:p>
                <a:pPr lvl="1"/>
                <a:r>
                  <a:rPr lang="en-US" dirty="0"/>
                  <a:t>An iterative FD attack with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oMath>
                </a14:m>
                <a:r>
                  <a:rPr lang="en-US" dirty="0"/>
                  <a:t> iterations using the cross-entropy loss is</a:t>
                </a:r>
              </a:p>
              <a:p>
                <a:pPr lvl="1"/>
                <a:endParaRPr lang="en-US" dirty="0"/>
              </a:p>
              <a:p>
                <a:pPr lvl="1"/>
                <a:endParaRPr lang="en-US" dirty="0"/>
              </a:p>
              <a:p>
                <a:pPr lvl="1"/>
                <a:endParaRPr lang="en-US" dirty="0"/>
              </a:p>
              <a:p>
                <a:endParaRPr lang="en-US" dirty="0">
                  <a:solidFill>
                    <a:srgbClr val="FF0000"/>
                  </a:solidFill>
                </a:endParaRPr>
              </a:p>
              <a:p>
                <a:r>
                  <a:rPr lang="en-US" dirty="0">
                    <a:solidFill>
                      <a:srgbClr val="FF0000"/>
                    </a:solidFill>
                  </a:rPr>
                  <a:t>Iterative C-W attack </a:t>
                </a:r>
                <a:r>
                  <a:rPr lang="en-US" dirty="0"/>
                  <a:t>is also applied in a similar manner by modifying the single-step approach presented on the previous page</a:t>
                </a:r>
              </a:p>
            </p:txBody>
          </p:sp>
        </mc:Choice>
        <mc:Fallback xmlns="">
          <p:sp>
            <p:nvSpPr>
              <p:cNvPr id="3" name="Content Placeholder 2">
                <a:extLst>
                  <a:ext uri="{FF2B5EF4-FFF2-40B4-BE49-F238E27FC236}">
                    <a16:creationId xmlns:a16="http://schemas.microsoft.com/office/drawing/2014/main" id="{9F366498-3FBD-400F-BCE2-9263DF753F41}"/>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076872" y="3851417"/>
            <a:ext cx="5048250" cy="857250"/>
          </a:xfrm>
          <a:prstGeom prst="rect">
            <a:avLst/>
          </a:prstGeom>
        </p:spPr>
      </p:pic>
    </p:spTree>
    <p:extLst>
      <p:ext uri="{BB962C8B-B14F-4D97-AF65-F5344CB8AC3E}">
        <p14:creationId xmlns:p14="http://schemas.microsoft.com/office/powerpoint/2010/main" val="1807495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Validation </a:t>
                </a:r>
                <a:r>
                  <a:rPr lang="en-US" dirty="0" smtClean="0"/>
                  <a:t>of untargeted </a:t>
                </a:r>
                <a:r>
                  <a:rPr lang="en-US" dirty="0"/>
                  <a:t>black-box attacks using Gradient Estimation with FD</a:t>
                </a:r>
              </a:p>
              <a:p>
                <a:pPr lvl="1"/>
                <a:r>
                  <a:rPr lang="en-US" dirty="0"/>
                  <a:t>The table presents the success rate and average distortion (in parenthesis)</a:t>
                </a:r>
              </a:p>
              <a:p>
                <a:pPr lvl="1"/>
                <a:r>
                  <a:rPr lang="en-US" dirty="0"/>
                  <a:t>Baseline methods:</a:t>
                </a:r>
              </a:p>
              <a:p>
                <a:pPr lvl="2"/>
                <a:r>
                  <a:rPr lang="en-US" dirty="0"/>
                  <a:t>D. of M. – Difference of Means attack, uses the mean difference between the true class and the target class as added perturbation</a:t>
                </a:r>
              </a:p>
              <a:p>
                <a:pPr lvl="2"/>
                <a:r>
                  <a:rPr lang="en-US" dirty="0"/>
                  <a:t>Rand. – Random perturbation by adding random noise from a distribution (e.g., Gaussian)</a:t>
                </a:r>
              </a:p>
              <a:p>
                <a:pPr lvl="1"/>
                <a:r>
                  <a:rPr lang="en-US" dirty="0"/>
                  <a:t>‘</a:t>
                </a:r>
                <a:r>
                  <a:rPr lang="en-US" dirty="0" err="1"/>
                  <a:t>xent</a:t>
                </a:r>
                <a:r>
                  <a:rPr lang="en-US" dirty="0"/>
                  <a:t>’ </a:t>
                </a:r>
                <a:r>
                  <a:rPr lang="en-US" dirty="0" smtClean="0"/>
                  <a:t>is for </a:t>
                </a:r>
                <a:r>
                  <a:rPr lang="en-US" dirty="0"/>
                  <a:t>cross-entropy loss, ‘logit’ </a:t>
                </a:r>
                <a:r>
                  <a:rPr lang="en-US" dirty="0" smtClean="0"/>
                  <a:t>is </a:t>
                </a:r>
                <a:r>
                  <a:rPr lang="en-US" dirty="0"/>
                  <a:t>C-W logits </a:t>
                </a:r>
                <a:r>
                  <a:rPr lang="en-US" dirty="0" smtClean="0"/>
                  <a:t>loss, ‘I’ is iterative</a:t>
                </a:r>
                <a:endParaRPr lang="en-US" dirty="0"/>
              </a:p>
              <a:p>
                <a:pPr lvl="1"/>
                <a:r>
                  <a:rPr lang="en-US" dirty="0"/>
                  <a:t>MNIST with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𝐿</m:t>
                        </m:r>
                      </m:e>
                      <m:sub>
                        <m:r>
                          <a:rPr lang="en-US" i="1" dirty="0" smtClean="0">
                            <a:latin typeface="Cambria Math" panose="02040503050406030204" pitchFamily="18" charset="0"/>
                            <a:ea typeface="Cambria Math" panose="02040503050406030204" pitchFamily="18" charset="0"/>
                          </a:rPr>
                          <m:t>∞</m:t>
                        </m:r>
                      </m:sub>
                    </m:sSub>
                  </m:oMath>
                </a14:m>
                <a:r>
                  <a:rPr lang="en-US" dirty="0"/>
                  <a:t> constraint of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ϵ</m:t>
                    </m:r>
                    <m:r>
                      <a:rPr lang="en-US" i="1" dirty="0" smtClean="0">
                        <a:latin typeface="Cambria Math" panose="02040503050406030204" pitchFamily="18" charset="0"/>
                      </a:rPr>
                      <m:t>=0</m:t>
                    </m:r>
                    <m:r>
                      <a:rPr lang="en-US" b="0" i="1" dirty="0" smtClean="0">
                        <a:latin typeface="Cambria Math" panose="02040503050406030204" pitchFamily="18" charset="0"/>
                      </a:rPr>
                      <m:t>.</m:t>
                    </m:r>
                    <m:r>
                      <a:rPr lang="en-US" i="1" dirty="0" smtClean="0">
                        <a:latin typeface="Cambria Math" panose="02040503050406030204" pitchFamily="18" charset="0"/>
                      </a:rPr>
                      <m:t>3</m:t>
                    </m:r>
                  </m:oMath>
                </a14:m>
                <a:r>
                  <a:rPr lang="en-US" dirty="0"/>
                  <a:t>, and CIFAR-10 with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𝐿</m:t>
                        </m:r>
                      </m:e>
                      <m:sub>
                        <m:r>
                          <a:rPr lang="en-US" i="1" dirty="0">
                            <a:latin typeface="Cambria Math" panose="02040503050406030204" pitchFamily="18" charset="0"/>
                            <a:ea typeface="Cambria Math" panose="02040503050406030204" pitchFamily="18" charset="0"/>
                          </a:rPr>
                          <m:t>∞</m:t>
                        </m:r>
                      </m:sub>
                    </m:sSub>
                  </m:oMath>
                </a14:m>
                <a:r>
                  <a:rPr lang="en-US" dirty="0"/>
                  <a:t> constraint of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ϵ</m:t>
                    </m:r>
                    <m:r>
                      <a:rPr lang="en-US" i="1" dirty="0">
                        <a:latin typeface="Cambria Math" panose="02040503050406030204" pitchFamily="18" charset="0"/>
                      </a:rPr>
                      <m:t>=</m:t>
                    </m:r>
                    <m:r>
                      <a:rPr lang="en-US" b="0" i="1" dirty="0" smtClean="0">
                        <a:latin typeface="Cambria Math" panose="02040503050406030204" pitchFamily="18" charset="0"/>
                      </a:rPr>
                      <m:t>8</m:t>
                    </m:r>
                  </m:oMath>
                </a14:m>
                <a:endParaRPr lang="en-US" dirty="0"/>
              </a:p>
              <a:p>
                <a:pPr lvl="1"/>
                <a:r>
                  <a:rPr lang="en-US" dirty="0"/>
                  <a:t>Iterative C-W attack produced best results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127"/>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75121" y="4966320"/>
            <a:ext cx="9822631" cy="2520280"/>
          </a:xfrm>
          <a:prstGeom prst="rect">
            <a:avLst/>
          </a:prstGeom>
        </p:spPr>
      </p:pic>
    </p:spTree>
    <p:extLst>
      <p:ext uri="{BB962C8B-B14F-4D97-AF65-F5344CB8AC3E}">
        <p14:creationId xmlns:p14="http://schemas.microsoft.com/office/powerpoint/2010/main" val="2282302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p:sp>
        <p:nvSpPr>
          <p:cNvPr id="3" name="Content Placeholder 2"/>
          <p:cNvSpPr>
            <a:spLocks noGrp="1"/>
          </p:cNvSpPr>
          <p:nvPr>
            <p:ph idx="1"/>
          </p:nvPr>
        </p:nvSpPr>
        <p:spPr/>
        <p:txBody>
          <a:bodyPr/>
          <a:lstStyle/>
          <a:p>
            <a:r>
              <a:rPr lang="en-US" dirty="0"/>
              <a:t>Validation of </a:t>
            </a:r>
            <a:r>
              <a:rPr lang="en-US" dirty="0" smtClean="0"/>
              <a:t>targeted black-box attacks using </a:t>
            </a:r>
            <a:r>
              <a:rPr lang="en-US" dirty="0"/>
              <a:t>Gradient Estimation </a:t>
            </a:r>
            <a:r>
              <a:rPr lang="en-US" dirty="0" smtClean="0"/>
              <a:t>with FD</a:t>
            </a:r>
            <a:endParaRPr lang="en-US" dirty="0"/>
          </a:p>
          <a:p>
            <a:pPr lvl="1"/>
            <a:r>
              <a:rPr lang="en-US" dirty="0" smtClean="0"/>
              <a:t>Iterative </a:t>
            </a:r>
            <a:r>
              <a:rPr lang="en-US" dirty="0"/>
              <a:t>FGSM attack produced best results on MNIST</a:t>
            </a:r>
          </a:p>
          <a:p>
            <a:pPr lvl="1"/>
            <a:r>
              <a:rPr lang="en-US" dirty="0"/>
              <a:t>Iterative C-W attack produced best results on CIFAR-10</a:t>
            </a:r>
          </a:p>
          <a:p>
            <a:endParaRPr lang="en-US" dirty="0"/>
          </a:p>
        </p:txBody>
      </p:sp>
      <p:pic>
        <p:nvPicPr>
          <p:cNvPr id="4" name="Picture 3"/>
          <p:cNvPicPr>
            <a:picLocks noChangeAspect="1"/>
          </p:cNvPicPr>
          <p:nvPr/>
        </p:nvPicPr>
        <p:blipFill>
          <a:blip r:embed="rId2"/>
          <a:stretch>
            <a:fillRect/>
          </a:stretch>
        </p:blipFill>
        <p:spPr>
          <a:xfrm>
            <a:off x="307525" y="3742184"/>
            <a:ext cx="9518662" cy="2664296"/>
          </a:xfrm>
          <a:prstGeom prst="rect">
            <a:avLst/>
          </a:prstGeom>
        </p:spPr>
      </p:pic>
    </p:spTree>
    <p:extLst>
      <p:ext uri="{BB962C8B-B14F-4D97-AF65-F5344CB8AC3E}">
        <p14:creationId xmlns:p14="http://schemas.microsoft.com/office/powerpoint/2010/main" val="435698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Graphs of the success rate versus the perturbation size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ϵ</m:t>
                    </m:r>
                  </m:oMath>
                </a14:m>
                <a:endParaRPr lang="en-US" dirty="0"/>
              </a:p>
              <a:p>
                <a:pPr lvl="1"/>
                <a:r>
                  <a:rPr lang="en-US" dirty="0"/>
                  <a:t>The proposed black-box attack has almost the same curve as white-box C-W attack (e.g., ’White-box FGS logit’)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04664" y="3238128"/>
            <a:ext cx="9621069" cy="2664296"/>
          </a:xfrm>
          <a:prstGeom prst="rect">
            <a:avLst/>
          </a:prstGeom>
        </p:spPr>
      </p:pic>
    </p:spTree>
    <p:extLst>
      <p:ext uri="{BB962C8B-B14F-4D97-AF65-F5344CB8AC3E}">
        <p14:creationId xmlns:p14="http://schemas.microsoft.com/office/powerpoint/2010/main" val="2312650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A73B-A559-4565-AD2C-CEA7452E3AA0}"/>
              </a:ext>
            </a:extLst>
          </p:cNvPr>
          <p:cNvSpPr>
            <a:spLocks noGrp="1"/>
          </p:cNvSpPr>
          <p:nvPr>
            <p:ph type="title"/>
          </p:nvPr>
        </p:nvSpPr>
        <p:spPr/>
        <p:txBody>
          <a:bodyPr>
            <a:normAutofit/>
          </a:bodyPr>
          <a:lstStyle/>
          <a:p>
            <a:r>
              <a:rPr lang="en-US" sz="3200" dirty="0" err="1"/>
              <a:t>Bhagoji</a:t>
            </a:r>
            <a:r>
              <a:rPr lang="en-US" sz="3200" dirty="0"/>
              <a:t>, Li, Song Paper (Gradient Estimation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366498-3FBD-400F-BCE2-9263DF753F41}"/>
                  </a:ext>
                </a:extLst>
              </p:cNvPr>
              <p:cNvSpPr>
                <a:spLocks noGrp="1"/>
              </p:cNvSpPr>
              <p:nvPr>
                <p:ph idx="1"/>
              </p:nvPr>
            </p:nvSpPr>
            <p:spPr/>
            <p:txBody>
              <a:bodyPr/>
              <a:lstStyle/>
              <a:p>
                <a:r>
                  <a:rPr lang="en-US" dirty="0"/>
                  <a:t>Shortcoming of the proposed approach:</a:t>
                </a:r>
              </a:p>
              <a:p>
                <a:pPr lvl="1"/>
                <a:r>
                  <a:rPr lang="en-US" dirty="0"/>
                  <a:t>Requires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𝑑</m:t>
                    </m:r>
                    <m:r>
                      <a:rPr lang="en-US" i="1" dirty="0">
                        <a:latin typeface="Cambria Math" panose="02040503050406030204" pitchFamily="18" charset="0"/>
                      </a:rPr>
                      <m:t>)</m:t>
                    </m:r>
                  </m:oMath>
                </a14:m>
                <a:r>
                  <a:rPr lang="en-US" dirty="0"/>
                  <a:t> queries per input, where </a:t>
                </a:r>
                <a:r>
                  <a:rPr lang="en-US" i="1" dirty="0"/>
                  <a:t>d</a:t>
                </a:r>
                <a:r>
                  <a:rPr lang="en-US" dirty="0"/>
                  <a:t> is the dimension of the input</a:t>
                </a:r>
              </a:p>
              <a:p>
                <a:pPr lvl="1"/>
                <a:r>
                  <a:rPr lang="en-US" dirty="0"/>
                  <a:t>The presented FD approximation required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𝑑</m:t>
                    </m:r>
                  </m:oMath>
                </a14:m>
                <a:r>
                  <a:rPr lang="en-US" dirty="0"/>
                  <a:t> queries</a:t>
                </a:r>
              </a:p>
              <a:p>
                <a:r>
                  <a:rPr lang="en-US" dirty="0"/>
                  <a:t>The authors propose two approaches for reducing the number of queries</a:t>
                </a:r>
              </a:p>
              <a:p>
                <a:pPr lvl="1"/>
                <a:r>
                  <a:rPr lang="en-US" dirty="0"/>
                  <a:t>Random grouping</a:t>
                </a:r>
              </a:p>
              <a:p>
                <a:pPr lvl="2"/>
                <a:r>
                  <a:rPr lang="en-US" dirty="0"/>
                  <a:t>The gradient is estimated only for a random group of selected features</a:t>
                </a:r>
              </a:p>
              <a:p>
                <a:pPr lvl="1"/>
                <a:r>
                  <a:rPr lang="en-US" dirty="0"/>
                  <a:t>PCA (Principal Component Analysis)</a:t>
                </a:r>
              </a:p>
              <a:p>
                <a:pPr lvl="2"/>
                <a:r>
                  <a:rPr lang="en-US" dirty="0"/>
                  <a:t>Compute the gradient only along </a:t>
                </a:r>
                <a:r>
                  <a:rPr lang="en-US" dirty="0" smtClean="0"/>
                  <a:t>a number of </a:t>
                </a:r>
                <a:r>
                  <a:rPr lang="en-US" dirty="0"/>
                  <a:t>principal component vectors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F366498-3FBD-400F-BCE2-9263DF753F41}"/>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Tree>
    <p:extLst>
      <p:ext uri="{BB962C8B-B14F-4D97-AF65-F5344CB8AC3E}">
        <p14:creationId xmlns:p14="http://schemas.microsoft.com/office/powerpoint/2010/main" val="3233528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p:sp>
        <p:nvSpPr>
          <p:cNvPr id="3" name="Content Placeholder 2"/>
          <p:cNvSpPr>
            <a:spLocks noGrp="1"/>
          </p:cNvSpPr>
          <p:nvPr>
            <p:ph idx="1"/>
          </p:nvPr>
        </p:nvSpPr>
        <p:spPr/>
        <p:txBody>
          <a:bodyPr/>
          <a:lstStyle/>
          <a:p>
            <a:r>
              <a:rPr lang="en-US" dirty="0"/>
              <a:t>Validation of the methods for query reduction</a:t>
            </a:r>
          </a:p>
          <a:p>
            <a:pPr lvl="1"/>
            <a:r>
              <a:rPr lang="en-US" dirty="0"/>
              <a:t>For random grouping, the success rate decreases with decreasing the group size</a:t>
            </a:r>
          </a:p>
          <a:p>
            <a:pPr lvl="1"/>
            <a:r>
              <a:rPr lang="en-US" dirty="0"/>
              <a:t>For PCA, the success rate is still high as the number of PC decreases</a:t>
            </a:r>
          </a:p>
        </p:txBody>
      </p:sp>
      <p:pic>
        <p:nvPicPr>
          <p:cNvPr id="4" name="Picture 3"/>
          <p:cNvPicPr>
            <a:picLocks noChangeAspect="1"/>
          </p:cNvPicPr>
          <p:nvPr/>
        </p:nvPicPr>
        <p:blipFill>
          <a:blip r:embed="rId2"/>
          <a:stretch>
            <a:fillRect/>
          </a:stretch>
        </p:blipFill>
        <p:spPr>
          <a:xfrm>
            <a:off x="355882" y="3382144"/>
            <a:ext cx="9505056" cy="2491309"/>
          </a:xfrm>
          <a:prstGeom prst="rect">
            <a:avLst/>
          </a:prstGeom>
        </p:spPr>
      </p:pic>
    </p:spTree>
    <p:extLst>
      <p:ext uri="{BB962C8B-B14F-4D97-AF65-F5344CB8AC3E}">
        <p14:creationId xmlns:p14="http://schemas.microsoft.com/office/powerpoint/2010/main" val="298439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p:sp>
        <p:nvSpPr>
          <p:cNvPr id="3" name="Content Placeholder 2"/>
          <p:cNvSpPr>
            <a:spLocks noGrp="1"/>
          </p:cNvSpPr>
          <p:nvPr>
            <p:ph idx="1"/>
          </p:nvPr>
        </p:nvSpPr>
        <p:spPr/>
        <p:txBody>
          <a:bodyPr/>
          <a:lstStyle/>
          <a:p>
            <a:r>
              <a:rPr lang="en-US" dirty="0"/>
              <a:t>Untargeted adversarial samples</a:t>
            </a:r>
          </a:p>
          <a:p>
            <a:pPr lvl="1"/>
            <a:r>
              <a:rPr lang="en-US" dirty="0"/>
              <a:t>GE-QR-PCA  stands for Gradient Estimation with Query Reduction using PCA</a:t>
            </a:r>
          </a:p>
        </p:txBody>
      </p:sp>
      <p:pic>
        <p:nvPicPr>
          <p:cNvPr id="4" name="Picture 3"/>
          <p:cNvPicPr>
            <a:picLocks noChangeAspect="1"/>
          </p:cNvPicPr>
          <p:nvPr/>
        </p:nvPicPr>
        <p:blipFill rotWithShape="1">
          <a:blip r:embed="rId3"/>
          <a:srcRect t="5933"/>
          <a:stretch/>
        </p:blipFill>
        <p:spPr>
          <a:xfrm>
            <a:off x="1356792" y="2950096"/>
            <a:ext cx="6971677" cy="4454348"/>
          </a:xfrm>
          <a:prstGeom prst="rect">
            <a:avLst/>
          </a:prstGeom>
        </p:spPr>
      </p:pic>
    </p:spTree>
    <p:extLst>
      <p:ext uri="{BB962C8B-B14F-4D97-AF65-F5344CB8AC3E}">
        <p14:creationId xmlns:p14="http://schemas.microsoft.com/office/powerpoint/2010/main" val="3665509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p:sp>
        <p:nvSpPr>
          <p:cNvPr id="3" name="Content Placeholder 2"/>
          <p:cNvSpPr>
            <a:spLocks noGrp="1"/>
          </p:cNvSpPr>
          <p:nvPr>
            <p:ph idx="1"/>
          </p:nvPr>
        </p:nvSpPr>
        <p:spPr/>
        <p:txBody>
          <a:bodyPr/>
          <a:lstStyle/>
          <a:p>
            <a:r>
              <a:rPr lang="en-US" dirty="0"/>
              <a:t>Evaluation against adversarial defenses</a:t>
            </a:r>
          </a:p>
          <a:p>
            <a:pPr lvl="1"/>
            <a:r>
              <a:rPr lang="en-US" dirty="0"/>
              <a:t>Adversarial training (</a:t>
            </a:r>
            <a:r>
              <a:rPr lang="en-US" dirty="0" err="1"/>
              <a:t>Szagedy</a:t>
            </a:r>
            <a:r>
              <a:rPr lang="en-US" dirty="0"/>
              <a:t> et al, 2014)</a:t>
            </a:r>
          </a:p>
          <a:p>
            <a:pPr lvl="1"/>
            <a:r>
              <a:rPr lang="en-US" dirty="0"/>
              <a:t>Ensemble adversarial training (</a:t>
            </a:r>
            <a:r>
              <a:rPr lang="en-US" dirty="0" err="1"/>
              <a:t>Tramer</a:t>
            </a:r>
            <a:r>
              <a:rPr lang="en-US" dirty="0"/>
              <a:t> et al, 2017)</a:t>
            </a:r>
          </a:p>
          <a:p>
            <a:pPr lvl="1"/>
            <a:r>
              <a:rPr lang="en-US" dirty="0"/>
              <a:t>Iterative adversarial training (</a:t>
            </a:r>
            <a:r>
              <a:rPr lang="en-US" dirty="0" err="1"/>
              <a:t>Madry</a:t>
            </a:r>
            <a:r>
              <a:rPr lang="en-US" dirty="0"/>
              <a:t> et al, 2017)</a:t>
            </a:r>
          </a:p>
          <a:p>
            <a:r>
              <a:rPr lang="en-US" dirty="0"/>
              <a:t>The accuracy is almost the same as for benign non-attacked images</a:t>
            </a:r>
          </a:p>
          <a:p>
            <a:pPr lvl="1"/>
            <a:endParaRPr lang="en-US" dirty="0"/>
          </a:p>
        </p:txBody>
      </p:sp>
      <p:pic>
        <p:nvPicPr>
          <p:cNvPr id="4" name="Picture 3"/>
          <p:cNvPicPr>
            <a:picLocks noChangeAspect="1"/>
          </p:cNvPicPr>
          <p:nvPr/>
        </p:nvPicPr>
        <p:blipFill>
          <a:blip r:embed="rId3"/>
          <a:stretch>
            <a:fillRect/>
          </a:stretch>
        </p:blipFill>
        <p:spPr>
          <a:xfrm>
            <a:off x="1992230" y="3934569"/>
            <a:ext cx="6153150" cy="1247775"/>
          </a:xfrm>
          <a:prstGeom prst="rect">
            <a:avLst/>
          </a:prstGeom>
        </p:spPr>
      </p:pic>
    </p:spTree>
    <p:extLst>
      <p:ext uri="{BB962C8B-B14F-4D97-AF65-F5344CB8AC3E}">
        <p14:creationId xmlns:p14="http://schemas.microsoft.com/office/powerpoint/2010/main" val="3230435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Bhagoji</a:t>
            </a:r>
            <a:r>
              <a:rPr lang="en-US" sz="3200" dirty="0"/>
              <a:t>, Li, Song Paper (Gradient Estimation Attack)</a:t>
            </a:r>
          </a:p>
        </p:txBody>
      </p:sp>
      <p:sp>
        <p:nvSpPr>
          <p:cNvPr id="3" name="Content Placeholder 2"/>
          <p:cNvSpPr>
            <a:spLocks noGrp="1"/>
          </p:cNvSpPr>
          <p:nvPr>
            <p:ph idx="1"/>
          </p:nvPr>
        </p:nvSpPr>
        <p:spPr/>
        <p:txBody>
          <a:bodyPr/>
          <a:lstStyle/>
          <a:p>
            <a:r>
              <a:rPr lang="en-US" dirty="0"/>
              <a:t>Attacks on two real-world models hosted by </a:t>
            </a:r>
            <a:r>
              <a:rPr lang="en-US" dirty="0" err="1"/>
              <a:t>Clarifai</a:t>
            </a:r>
            <a:endParaRPr lang="en-US" dirty="0"/>
          </a:p>
          <a:p>
            <a:pPr lvl="1"/>
            <a:r>
              <a:rPr lang="en-US" dirty="0"/>
              <a:t>Not Safe For Work (NSFW)</a:t>
            </a:r>
          </a:p>
          <a:p>
            <a:pPr lvl="2"/>
            <a:r>
              <a:rPr lang="en-US" dirty="0"/>
              <a:t>Two categories: ‘safe’, ‘not safe’</a:t>
            </a:r>
          </a:p>
          <a:p>
            <a:pPr lvl="1"/>
            <a:r>
              <a:rPr lang="en-US" dirty="0"/>
              <a:t>Content Moderation</a:t>
            </a:r>
          </a:p>
          <a:p>
            <a:pPr lvl="2"/>
            <a:r>
              <a:rPr lang="en-US" dirty="0"/>
              <a:t>Five categories: ‘safe’, ‘suggestive’, ‘explicit’, ‘</a:t>
            </a:r>
            <a:r>
              <a:rPr lang="en-US" dirty="0" smtClean="0"/>
              <a:t>drug,’ </a:t>
            </a:r>
            <a:r>
              <a:rPr lang="en-US" dirty="0"/>
              <a:t>and ‘gore’</a:t>
            </a:r>
          </a:p>
          <a:p>
            <a:pPr lvl="2"/>
            <a:r>
              <a:rPr lang="en-US" dirty="0"/>
              <a:t>Example: an adversary could upload violent adversarially-modified images, which may be marked incorrectly as ‘safe’ by the Content Moderation model</a:t>
            </a:r>
          </a:p>
          <a:p>
            <a:endParaRPr lang="en-US" dirty="0"/>
          </a:p>
        </p:txBody>
      </p:sp>
      <p:pic>
        <p:nvPicPr>
          <p:cNvPr id="4" name="Picture 3"/>
          <p:cNvPicPr>
            <a:picLocks noChangeAspect="1"/>
          </p:cNvPicPr>
          <p:nvPr/>
        </p:nvPicPr>
        <p:blipFill>
          <a:blip r:embed="rId3"/>
          <a:stretch>
            <a:fillRect/>
          </a:stretch>
        </p:blipFill>
        <p:spPr>
          <a:xfrm>
            <a:off x="1860848" y="4534272"/>
            <a:ext cx="6429375" cy="1981200"/>
          </a:xfrm>
          <a:prstGeom prst="rect">
            <a:avLst/>
          </a:prstGeom>
        </p:spPr>
      </p:pic>
      <p:sp>
        <p:nvSpPr>
          <p:cNvPr id="5" name="TextBox 4"/>
          <p:cNvSpPr txBox="1"/>
          <p:nvPr/>
        </p:nvSpPr>
        <p:spPr>
          <a:xfrm>
            <a:off x="1644824" y="6393080"/>
            <a:ext cx="2376264" cy="830997"/>
          </a:xfrm>
          <a:prstGeom prst="rect">
            <a:avLst/>
          </a:prstGeom>
          <a:noFill/>
        </p:spPr>
        <p:txBody>
          <a:bodyPr wrap="square" rtlCol="0">
            <a:spAutoFit/>
          </a:bodyPr>
          <a:lstStyle/>
          <a:p>
            <a:pPr algn="ctr"/>
            <a:r>
              <a:rPr lang="en-US" sz="1600" dirty="0"/>
              <a:t>Original image</a:t>
            </a:r>
          </a:p>
          <a:p>
            <a:pPr algn="ctr"/>
            <a:r>
              <a:rPr lang="en-US" sz="1600" dirty="0"/>
              <a:t>Class: ‘drug’</a:t>
            </a:r>
          </a:p>
          <a:p>
            <a:pPr algn="ctr"/>
            <a:r>
              <a:rPr lang="en-US" sz="1600" dirty="0"/>
              <a:t>Confidence: 0.99</a:t>
            </a:r>
          </a:p>
        </p:txBody>
      </p:sp>
      <p:sp>
        <p:nvSpPr>
          <p:cNvPr id="6" name="TextBox 5"/>
          <p:cNvSpPr txBox="1"/>
          <p:nvPr/>
        </p:nvSpPr>
        <p:spPr>
          <a:xfrm>
            <a:off x="5821288" y="6406480"/>
            <a:ext cx="2376264" cy="830997"/>
          </a:xfrm>
          <a:prstGeom prst="rect">
            <a:avLst/>
          </a:prstGeom>
          <a:noFill/>
        </p:spPr>
        <p:txBody>
          <a:bodyPr wrap="square" rtlCol="0">
            <a:spAutoFit/>
          </a:bodyPr>
          <a:lstStyle/>
          <a:p>
            <a:pPr algn="ctr"/>
            <a:r>
              <a:rPr lang="en-US" sz="1600" dirty="0"/>
              <a:t>Adversarial image</a:t>
            </a:r>
          </a:p>
          <a:p>
            <a:pPr algn="ctr"/>
            <a:r>
              <a:rPr lang="en-US" sz="1600" dirty="0"/>
              <a:t>Class: ‘safe’</a:t>
            </a:r>
          </a:p>
          <a:p>
            <a:pPr algn="ctr"/>
            <a:r>
              <a:rPr lang="en-US" sz="1600" dirty="0"/>
              <a:t>Confidence: 0.96</a:t>
            </a:r>
          </a:p>
        </p:txBody>
      </p:sp>
    </p:spTree>
    <p:extLst>
      <p:ext uri="{BB962C8B-B14F-4D97-AF65-F5344CB8AC3E}">
        <p14:creationId xmlns:p14="http://schemas.microsoft.com/office/powerpoint/2010/main" val="386032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84265" cy="5467805"/>
              </a:xfrm>
            </p:spPr>
            <p:txBody>
              <a:bodyPr/>
              <a:lstStyle/>
              <a:p>
                <a:r>
                  <a:rPr lang="en-US" dirty="0" err="1" smtClean="0"/>
                  <a:t>Notatiton</a:t>
                </a:r>
                <a:endParaRPr lang="en-US" dirty="0"/>
              </a:p>
              <a:p>
                <a:pPr lvl="1"/>
                <a:r>
                  <a:rPr lang="en-US" dirty="0"/>
                  <a:t>Given an image </a:t>
                </a:r>
                <a:r>
                  <a:rPr lang="en-US" i="1" dirty="0"/>
                  <a:t>x</a:t>
                </a:r>
                <a:r>
                  <a:rPr lang="en-US" dirty="0"/>
                  <a:t>, a classifier </a:t>
                </a:r>
                <a:r>
                  <a:rPr lang="en-US" i="1" dirty="0"/>
                  <a:t>F</a:t>
                </a:r>
                <a:r>
                  <a:rPr lang="en-US" dirty="0"/>
                  <a:t> outputs a vector </a:t>
                </a:r>
                <a14:m>
                  <m:oMath xmlns:m="http://schemas.openxmlformats.org/officeDocument/2006/math">
                    <m:r>
                      <a:rPr lang="en-US" b="0" i="1" smtClean="0">
                        <a:latin typeface="Cambria Math" panose="02040503050406030204" pitchFamily="18" charset="0"/>
                      </a:rPr>
                      <m:t>𝑦</m:t>
                    </m:r>
                  </m:oMath>
                </a14:m>
                <a:r>
                  <a:rPr lang="en-US" dirty="0"/>
                  <a:t>, i.e., </a:t>
                </a:r>
                <a:r>
                  <a:rPr lang="en-US" i="1" dirty="0"/>
                  <a:t>F</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1" smtClean="0">
                        <a:latin typeface="Cambria Math" panose="02040503050406030204" pitchFamily="18" charset="0"/>
                      </a:rPr>
                      <m:t>𝑦</m:t>
                    </m:r>
                  </m:oMath>
                </a14:m>
                <a:endParaRPr lang="en-US" dirty="0"/>
              </a:p>
              <a:p>
                <a:pPr lvl="2"/>
                <a:r>
                  <a:rPr lang="en-US" dirty="0"/>
                  <a:t>The paper focuses on NN classifiers</a:t>
                </a:r>
              </a:p>
              <a:p>
                <a:pPr lvl="2"/>
                <a:r>
                  <a:rPr lang="en-US" dirty="0"/>
                  <a:t>The output </a:t>
                </a:r>
                <a:r>
                  <a:rPr lang="en-US" i="1" dirty="0"/>
                  <a:t>y</a:t>
                </a:r>
                <a:r>
                  <a:rPr lang="en-US" dirty="0"/>
                  <a:t> is treated as a probability distribution,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is the probability that input </a:t>
                </a:r>
                <a:r>
                  <a:rPr lang="en-US" i="1" dirty="0"/>
                  <a:t>x</a:t>
                </a:r>
                <a:r>
                  <a:rPr lang="en-US" dirty="0"/>
                  <a:t> has class </a:t>
                </a:r>
                <a:r>
                  <a:rPr lang="en-US" i="1" dirty="0" err="1"/>
                  <a:t>i</a:t>
                </a:r>
                <a:endParaRPr lang="en-US" i="1" dirty="0"/>
              </a:p>
              <a:p>
                <a:pPr lvl="1"/>
                <a:r>
                  <a:rPr lang="en-US" dirty="0"/>
                  <a:t>The </a:t>
                </a:r>
                <a:r>
                  <a:rPr lang="en-US" dirty="0">
                    <a:solidFill>
                      <a:srgbClr val="FF0000"/>
                    </a:solidFill>
                  </a:rPr>
                  <a:t>assigned class </a:t>
                </a:r>
                <a:r>
                  <a:rPr lang="en-US" dirty="0"/>
                  <a:t>by the classifier is </a:t>
                </a:r>
              </a:p>
              <a:p>
                <a:pPr lvl="1"/>
                <a:endParaRPr lang="en-US" sz="600" dirty="0"/>
              </a:p>
              <a:p>
                <a:pPr marL="404812" lvl="1" indent="0">
                  <a:spcBef>
                    <a:spcPts val="600"/>
                  </a:spcBef>
                  <a:spcAft>
                    <a:spcPts val="600"/>
                  </a:spcAf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argmax</m:t>
                          </m:r>
                        </m:e>
                        <m:sub>
                          <m:r>
                            <a:rPr lang="en-US" b="0" i="1" smtClean="0">
                              <a:latin typeface="Cambria Math" panose="02040503050406030204" pitchFamily="18" charset="0"/>
                            </a:rPr>
                            <m:t>𝑖</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sub>
                              <m:r>
                                <a:rPr lang="en-US" i="1">
                                  <a:latin typeface="Cambria Math" panose="02040503050406030204" pitchFamily="18" charset="0"/>
                                </a:rPr>
                                <m:t>𝑖</m:t>
                              </m:r>
                            </m:sub>
                          </m:sSub>
                        </m:e>
                      </m:d>
                    </m:oMath>
                  </m:oMathPara>
                </a14:m>
                <a:endParaRPr lang="en-US" dirty="0"/>
              </a:p>
              <a:p>
                <a:pPr lvl="1"/>
                <a:r>
                  <a:rPr lang="en-US" dirty="0"/>
                  <a:t>The </a:t>
                </a:r>
                <a:r>
                  <a:rPr lang="en-US" dirty="0">
                    <a:solidFill>
                      <a:srgbClr val="FF0000"/>
                    </a:solidFill>
                  </a:rPr>
                  <a:t>correct label </a:t>
                </a:r>
                <a:r>
                  <a:rPr lang="en-US" dirty="0"/>
                  <a:t>(true class label) of </a:t>
                </a:r>
                <a:r>
                  <a:rPr lang="en-US" i="1" dirty="0"/>
                  <a:t>x</a:t>
                </a:r>
                <a:r>
                  <a:rPr lang="en-US" dirty="0"/>
                  <a:t> is denoted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𝐶</m:t>
                        </m:r>
                      </m:e>
                      <m:sup>
                        <m:r>
                          <a:rPr lang="en-US"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smtClean="0">
                            <a:latin typeface="Cambria Math" panose="02040503050406030204" pitchFamily="18" charset="0"/>
                          </a:rPr>
                          <m:t>𝑥</m:t>
                        </m:r>
                      </m:e>
                    </m:d>
                  </m:oMath>
                </a14:m>
                <a:endParaRPr lang="en-US" dirty="0"/>
              </a:p>
              <a:p>
                <a:pPr lvl="1"/>
                <a:r>
                  <a:rPr lang="en-US" dirty="0"/>
                  <a:t>The inputs to the </a:t>
                </a:r>
                <a:r>
                  <a:rPr lang="en-US" dirty="0" err="1"/>
                  <a:t>softmax</a:t>
                </a:r>
                <a:r>
                  <a:rPr lang="en-US" dirty="0"/>
                  <a:t> function (i.e., the logits) are denoted by </a:t>
                </a:r>
                <a:r>
                  <a:rPr lang="en-US" i="1" dirty="0"/>
                  <a:t>z</a:t>
                </a:r>
                <a:r>
                  <a:rPr lang="en-US" dirty="0"/>
                  <a:t>, where the function transforming to input </a:t>
                </a:r>
                <a:r>
                  <a:rPr lang="en-US" i="1" dirty="0"/>
                  <a:t>x</a:t>
                </a:r>
                <a:r>
                  <a:rPr lang="en-US" dirty="0"/>
                  <a:t> to the logits is Z</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 </m:t>
                    </m:r>
                  </m:oMath>
                </a14:m>
                <a:r>
                  <a:rPr lang="en-US" dirty="0"/>
                  <a:t>i.e., </a:t>
                </a:r>
              </a:p>
              <a:p>
                <a:pPr lvl="1"/>
                <a:endParaRPr lang="en-US" sz="600" b="0" i="1" dirty="0">
                  <a:latin typeface="Cambria Math" panose="02040503050406030204" pitchFamily="18" charset="0"/>
                </a:endParaRPr>
              </a:p>
              <a:p>
                <a:pPr marL="404812" lvl="1" indent="0">
                  <a:spcAft>
                    <a:spcPts val="6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m:rPr>
                          <m:sty m:val="p"/>
                        </m:rPr>
                        <a:rPr lang="en-US" b="0" i="0" smtClean="0">
                          <a:latin typeface="Cambria Math" panose="02040503050406030204" pitchFamily="18" charset="0"/>
                        </a:rPr>
                        <m:t>softmax</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b="0" i="0" smtClean="0">
                          <a:latin typeface="Cambria Math" panose="02040503050406030204" pitchFamily="18" charset="0"/>
                        </a:rPr>
                        <m:t>softmax</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𝑦</m:t>
                      </m:r>
                    </m:oMath>
                  </m:oMathPara>
                </a14:m>
                <a:endParaRPr lang="en-US" b="0" dirty="0"/>
              </a:p>
              <a:p>
                <a:pPr lvl="1"/>
                <a:r>
                  <a:rPr lang="en-US" dirty="0">
                    <a:solidFill>
                      <a:srgbClr val="FF0000"/>
                    </a:solidFill>
                  </a:rPr>
                  <a:t>Targeted attack</a:t>
                </a:r>
                <a:r>
                  <a:rPr lang="en-US" dirty="0"/>
                  <a:t>: create an image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 </m:t>
                    </m:r>
                  </m:oMath>
                </a14:m>
                <a:r>
                  <a:rPr lang="en-US" b="0" dirty="0"/>
                  <a:t>that is similar to </a:t>
                </a:r>
                <a:r>
                  <a:rPr lang="en-US" b="0" i="1" dirty="0"/>
                  <a:t>x</a:t>
                </a:r>
                <a:r>
                  <a:rPr lang="en-US" b="0" dirty="0"/>
                  <a:t>, such that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e>
                    </m:d>
                    <m:r>
                      <a:rPr lang="en-US" i="1">
                        <a:latin typeface="Cambria Math" panose="02040503050406030204" pitchFamily="18" charset="0"/>
                      </a:rPr>
                      <m:t>=</m:t>
                    </m:r>
                    <m:r>
                      <a:rPr lang="en-US" b="0" i="1" smtClean="0">
                        <a:latin typeface="Cambria Math" panose="02040503050406030204" pitchFamily="18" charset="0"/>
                      </a:rPr>
                      <m:t>𝑡</m:t>
                    </m:r>
                  </m:oMath>
                </a14:m>
                <a:r>
                  <a:rPr lang="en-US" b="0" dirty="0"/>
                  <a:t>, where the target label </a:t>
                </a:r>
                <a:r>
                  <a:rPr lang="en-US" b="0" i="1" dirty="0"/>
                  <a:t>t</a:t>
                </a:r>
                <a:r>
                  <a:rPr lang="en-US" b="0" dirty="0"/>
                  <a:t> is different than the true label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0" dirty="0"/>
                  <a:t>, i.e.,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𝐶</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b="0" dirty="0"/>
              </a:p>
              <a:p>
                <a:pPr lvl="1"/>
                <a:r>
                  <a:rPr lang="en-US" dirty="0">
                    <a:solidFill>
                      <a:srgbClr val="FF0000"/>
                    </a:solidFill>
                  </a:rPr>
                  <a:t>Untargeted attack</a:t>
                </a:r>
                <a:r>
                  <a:rPr lang="en-US" dirty="0"/>
                  <a:t>: create an image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 </m:t>
                    </m:r>
                  </m:oMath>
                </a14:m>
                <a:r>
                  <a:rPr lang="en-US" dirty="0"/>
                  <a:t>that is similar to </a:t>
                </a:r>
                <a:r>
                  <a:rPr lang="en-US" i="1" dirty="0"/>
                  <a:t>x</a:t>
                </a:r>
                <a:r>
                  <a:rPr lang="en-US" dirty="0"/>
                  <a:t>, such that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a:p>
              <a:p>
                <a:pPr lvl="2"/>
                <a:r>
                  <a:rPr lang="en-US" dirty="0"/>
                  <a:t>The paper considers only targeted attacks, as they are more challenging than untargeted attacks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84265" cy="5467805"/>
              </a:xfrm>
              <a:blipFill>
                <a:blip r:embed="rId2"/>
                <a:stretch>
                  <a:fillRect l="-699" t="-780"/>
                </a:stretch>
              </a:blipFill>
            </p:spPr>
            <p:txBody>
              <a:bodyPr/>
              <a:lstStyle/>
              <a:p>
                <a:r>
                  <a:rPr lang="en-US">
                    <a:noFill/>
                  </a:rPr>
                  <a:t> </a:t>
                </a:r>
              </a:p>
            </p:txBody>
          </p:sp>
        </mc:Fallback>
      </mc:AlternateContent>
    </p:spTree>
    <p:extLst>
      <p:ext uri="{BB962C8B-B14F-4D97-AF65-F5344CB8AC3E}">
        <p14:creationId xmlns:p14="http://schemas.microsoft.com/office/powerpoint/2010/main" val="2985313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Black-box Evasion Attacks</a:t>
            </a:r>
            <a:endParaRPr lang="en-US" dirty="0"/>
          </a:p>
        </p:txBody>
      </p:sp>
      <p:sp>
        <p:nvSpPr>
          <p:cNvPr id="3" name="Content Placeholder 2"/>
          <p:cNvSpPr>
            <a:spLocks noGrp="1"/>
          </p:cNvSpPr>
          <p:nvPr>
            <p:ph idx="1"/>
          </p:nvPr>
        </p:nvSpPr>
        <p:spPr/>
        <p:txBody>
          <a:bodyPr/>
          <a:lstStyle/>
          <a:p>
            <a:r>
              <a:rPr lang="en-US" b="1" i="1" dirty="0" err="1">
                <a:solidFill>
                  <a:srgbClr val="0070C0"/>
                </a:solidFill>
              </a:rPr>
              <a:t>HopSkipJumpAttack</a:t>
            </a:r>
            <a:endParaRPr lang="en-US" b="1" i="1" dirty="0">
              <a:solidFill>
                <a:srgbClr val="0070C0"/>
              </a:solidFill>
            </a:endParaRPr>
          </a:p>
          <a:p>
            <a:pPr lvl="1"/>
            <a:r>
              <a:rPr lang="en-US" dirty="0">
                <a:hlinkClick r:id="rId3"/>
              </a:rPr>
              <a:t>Chen and Jordan (2019) Boundary attack++: Query-efficient decision-based adversarial attack</a:t>
            </a:r>
            <a:endParaRPr lang="en-US" dirty="0"/>
          </a:p>
          <a:p>
            <a:r>
              <a:rPr lang="en-US" dirty="0"/>
              <a:t>The attack is an extension of the Boundary Attack</a:t>
            </a:r>
          </a:p>
          <a:p>
            <a:pPr lvl="1"/>
            <a:r>
              <a:rPr lang="en-US" dirty="0"/>
              <a:t>Requires significantly fewer queries than Boundary </a:t>
            </a:r>
            <a:r>
              <a:rPr lang="en-US" dirty="0" smtClean="0"/>
              <a:t>Attack</a:t>
            </a:r>
          </a:p>
          <a:p>
            <a:pPr lvl="1"/>
            <a:r>
              <a:rPr lang="en-US" dirty="0"/>
              <a:t>It includes both untargeted and targeted attacks</a:t>
            </a:r>
          </a:p>
          <a:p>
            <a:r>
              <a:rPr lang="en-US" dirty="0" err="1" smtClean="0"/>
              <a:t>HopSkipJumpAttack</a:t>
            </a:r>
            <a:r>
              <a:rPr lang="en-US" dirty="0" smtClean="0"/>
              <a:t> </a:t>
            </a:r>
            <a:r>
              <a:rPr lang="en-US" dirty="0"/>
              <a:t>is based on a novel approach for estimation of the gradient direction along the decision boundary</a:t>
            </a:r>
          </a:p>
          <a:p>
            <a:pPr lvl="1"/>
            <a:r>
              <a:rPr lang="en-US" dirty="0" smtClean="0"/>
              <a:t>Perform </a:t>
            </a:r>
            <a:r>
              <a:rPr lang="en-US" dirty="0"/>
              <a:t>a binary search to find the boundary, estimate the gradient direction at the boundary point, and update until the closest sample to the original sample </a:t>
            </a:r>
            <a:r>
              <a:rPr lang="en-US" i="1" dirty="0"/>
              <a:t>x</a:t>
            </a:r>
            <a:r>
              <a:rPr lang="en-US" dirty="0"/>
              <a:t>* is found</a:t>
            </a:r>
          </a:p>
        </p:txBody>
      </p:sp>
      <p:pic>
        <p:nvPicPr>
          <p:cNvPr id="4" name="Picture 3">
            <a:extLst>
              <a:ext uri="{FF2B5EF4-FFF2-40B4-BE49-F238E27FC236}">
                <a16:creationId xmlns:a16="http://schemas.microsoft.com/office/drawing/2014/main" id="{BCAB1EA4-28A0-48D9-ABFF-8FB251AEECCD}"/>
              </a:ext>
            </a:extLst>
          </p:cNvPr>
          <p:cNvPicPr>
            <a:picLocks noChangeAspect="1"/>
          </p:cNvPicPr>
          <p:nvPr/>
        </p:nvPicPr>
        <p:blipFill rotWithShape="1">
          <a:blip r:embed="rId4"/>
          <a:srcRect b="3383"/>
          <a:stretch/>
        </p:blipFill>
        <p:spPr>
          <a:xfrm>
            <a:off x="1860848" y="5432164"/>
            <a:ext cx="7086998" cy="2198452"/>
          </a:xfrm>
          <a:prstGeom prst="rect">
            <a:avLst/>
          </a:prstGeom>
        </p:spPr>
      </p:pic>
    </p:spTree>
    <p:extLst>
      <p:ext uri="{BB962C8B-B14F-4D97-AF65-F5344CB8AC3E}">
        <p14:creationId xmlns:p14="http://schemas.microsoft.com/office/powerpoint/2010/main" val="3953343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Other Black-box Evasion Attacks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ZOO attack</a:t>
                </a:r>
              </a:p>
              <a:p>
                <a:pPr lvl="1"/>
                <a:r>
                  <a:rPr lang="en-US" dirty="0">
                    <a:hlinkClick r:id="rId3"/>
                  </a:rPr>
                  <a:t>Chen (2017) Zoo: Zeroth-order optimization based black-box attacks to deep neural networks without training substitute models</a:t>
                </a:r>
                <a:endParaRPr lang="en-US" dirty="0"/>
              </a:p>
              <a:p>
                <a:r>
                  <a:rPr lang="en-US" dirty="0">
                    <a:solidFill>
                      <a:srgbClr val="FF0000"/>
                    </a:solidFill>
                  </a:rPr>
                  <a:t>Zeroth-order optimization </a:t>
                </a:r>
                <a:r>
                  <a:rPr lang="en-US" dirty="0"/>
                  <a:t>refers to optimization based on access to the function values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only (as opposed to first-order optimization via the gradient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p>
              <a:p>
                <a:pPr lvl="1"/>
                <a:r>
                  <a:rPr lang="en-US" dirty="0"/>
                  <a:t>E.g., score-based </a:t>
                </a:r>
                <a:r>
                  <a:rPr lang="en-US" dirty="0" smtClean="0"/>
                  <a:t>and decision-based black-box </a:t>
                </a:r>
                <a:r>
                  <a:rPr lang="en-US" dirty="0"/>
                  <a:t>approaches </a:t>
                </a:r>
              </a:p>
              <a:p>
                <a:r>
                  <a:rPr lang="en-US" dirty="0"/>
                  <a:t>ZOO attack is a score-based version of the </a:t>
                </a:r>
                <a:r>
                  <a:rPr lang="en-US" dirty="0" err="1"/>
                  <a:t>Carlini</a:t>
                </a:r>
                <a:r>
                  <a:rPr lang="en-US" dirty="0"/>
                  <a:t>-Wagner attack</a:t>
                </a:r>
              </a:p>
              <a:p>
                <a:pPr lvl="1"/>
                <a:r>
                  <a:rPr lang="en-US" dirty="0"/>
                  <a:t>The gradient is estimated based on logits values</a:t>
                </a:r>
              </a:p>
              <a:p>
                <a:pPr lvl="1"/>
                <a:r>
                  <a:rPr lang="en-US" dirty="0"/>
                  <a:t>It employs a zeroth-order stochastic coordinate descent</a:t>
                </a:r>
              </a:p>
              <a:p>
                <a:pPr lvl="2"/>
                <a:r>
                  <a:rPr lang="en-US" dirty="0"/>
                  <a:t>At each iteration, one randomly-selected variable (coordinate) is updated with the goal to optimize the objective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99" t="-795"/>
                </a:stretch>
              </a:blipFill>
            </p:spPr>
            <p:txBody>
              <a:bodyPr/>
              <a:lstStyle/>
              <a:p>
                <a:r>
                  <a:rPr lang="en-US">
                    <a:noFill/>
                  </a:rPr>
                  <a:t> </a:t>
                </a:r>
              </a:p>
            </p:txBody>
          </p:sp>
        </mc:Fallback>
      </mc:AlternateContent>
    </p:spTree>
    <p:extLst>
      <p:ext uri="{BB962C8B-B14F-4D97-AF65-F5344CB8AC3E}">
        <p14:creationId xmlns:p14="http://schemas.microsoft.com/office/powerpoint/2010/main" val="750914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Semi-white Box (Grey-box) Attacks</a:t>
            </a:r>
            <a:endParaRPr lang="en-US" dirty="0"/>
          </a:p>
        </p:txBody>
      </p:sp>
      <p:sp>
        <p:nvSpPr>
          <p:cNvPr id="3" name="Content Placeholder 2"/>
          <p:cNvSpPr>
            <a:spLocks noGrp="1"/>
          </p:cNvSpPr>
          <p:nvPr>
            <p:ph idx="1"/>
          </p:nvPr>
        </p:nvSpPr>
        <p:spPr/>
        <p:txBody>
          <a:bodyPr/>
          <a:lstStyle/>
          <a:p>
            <a:r>
              <a:rPr lang="en-US" b="1" i="1" dirty="0" err="1" smtClean="0">
                <a:solidFill>
                  <a:srgbClr val="0070C0"/>
                </a:solidFill>
              </a:rPr>
              <a:t>AdvGAN</a:t>
            </a:r>
            <a:endParaRPr lang="en-US" b="1" i="1" dirty="0" smtClean="0">
              <a:solidFill>
                <a:srgbClr val="0070C0"/>
              </a:solidFill>
            </a:endParaRPr>
          </a:p>
          <a:p>
            <a:pPr lvl="1"/>
            <a:r>
              <a:rPr lang="en-US" dirty="0" smtClean="0">
                <a:hlinkClick r:id="rId2"/>
              </a:rPr>
              <a:t>Xiao et al. (2018) Generating adversarial </a:t>
            </a:r>
            <a:r>
              <a:rPr lang="en-US" dirty="0">
                <a:hlinkClick r:id="rId2"/>
              </a:rPr>
              <a:t>examples with adversarial </a:t>
            </a:r>
            <a:r>
              <a:rPr lang="en-US" dirty="0" smtClean="0">
                <a:hlinkClick r:id="rId2"/>
              </a:rPr>
              <a:t>networks</a:t>
            </a:r>
            <a:endParaRPr lang="en-US" dirty="0" smtClean="0"/>
          </a:p>
          <a:p>
            <a:r>
              <a:rPr lang="en-US" dirty="0" smtClean="0"/>
              <a:t>A GAN (Generative Adversarial Network) is trained and used to generate adversarial examples</a:t>
            </a:r>
          </a:p>
          <a:p>
            <a:r>
              <a:rPr lang="en-US" dirty="0" smtClean="0"/>
              <a:t>Semi-white box attack</a:t>
            </a:r>
          </a:p>
          <a:p>
            <a:pPr lvl="1"/>
            <a:r>
              <a:rPr lang="en-US" dirty="0" smtClean="0"/>
              <a:t>It uses the original target classifier model to train a GAN model</a:t>
            </a:r>
          </a:p>
          <a:p>
            <a:pPr lvl="1"/>
            <a:r>
              <a:rPr lang="en-US" dirty="0" smtClean="0"/>
              <a:t>Afterwards, it does not need access to the target model to generate adversarial perturbations for other input examples</a:t>
            </a:r>
            <a:endParaRPr lang="en-US" dirty="0"/>
          </a:p>
          <a:p>
            <a:r>
              <a:rPr lang="en-US" dirty="0" smtClean="0"/>
              <a:t>Advantages:</a:t>
            </a:r>
          </a:p>
          <a:p>
            <a:pPr lvl="1"/>
            <a:r>
              <a:rPr lang="en-US" dirty="0" smtClean="0"/>
              <a:t>Fastest generation of adversarial examples</a:t>
            </a:r>
          </a:p>
          <a:p>
            <a:pPr lvl="1"/>
            <a:r>
              <a:rPr lang="en-US" dirty="0" smtClean="0"/>
              <a:t>Naturally looking samples, difficult to detect</a:t>
            </a:r>
            <a:endParaRPr lang="en-US" dirty="0"/>
          </a:p>
        </p:txBody>
      </p:sp>
    </p:spTree>
    <p:extLst>
      <p:ext uri="{BB962C8B-B14F-4D97-AF65-F5344CB8AC3E}">
        <p14:creationId xmlns:p14="http://schemas.microsoft.com/office/powerpoint/2010/main" val="3938146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Adversarial Attacks</a:t>
            </a:r>
            <a:endParaRPr lang="en-US" dirty="0"/>
          </a:p>
        </p:txBody>
      </p:sp>
      <p:pic>
        <p:nvPicPr>
          <p:cNvPr id="4" name="Picture 3"/>
          <p:cNvPicPr>
            <a:picLocks noChangeAspect="1"/>
          </p:cNvPicPr>
          <p:nvPr/>
        </p:nvPicPr>
        <p:blipFill>
          <a:blip r:embed="rId2"/>
          <a:stretch>
            <a:fillRect/>
          </a:stretch>
        </p:blipFill>
        <p:spPr>
          <a:xfrm>
            <a:off x="25646" y="2590056"/>
            <a:ext cx="10007108" cy="4392488"/>
          </a:xfrm>
          <a:prstGeom prst="rect">
            <a:avLst/>
          </a:prstGeom>
        </p:spPr>
      </p:pic>
      <p:sp>
        <p:nvSpPr>
          <p:cNvPr id="5" name="TextBox 4"/>
          <p:cNvSpPr txBox="1"/>
          <p:nvPr/>
        </p:nvSpPr>
        <p:spPr>
          <a:xfrm>
            <a:off x="1716832" y="7526179"/>
            <a:ext cx="6912768" cy="246221"/>
          </a:xfrm>
          <a:prstGeom prst="rect">
            <a:avLst/>
          </a:prstGeom>
          <a:noFill/>
        </p:spPr>
        <p:txBody>
          <a:bodyPr wrap="square" rtlCol="0">
            <a:spAutoFit/>
          </a:bodyPr>
          <a:lstStyle/>
          <a:p>
            <a:pPr algn="ctr"/>
            <a:r>
              <a:rPr lang="en-US" sz="1000" dirty="0" smtClean="0"/>
              <a:t>Table </a:t>
            </a:r>
            <a:r>
              <a:rPr lang="en-US" sz="1000" dirty="0"/>
              <a:t>from: </a:t>
            </a:r>
            <a:r>
              <a:rPr lang="pt-BR" sz="1000" dirty="0"/>
              <a:t>Xu et al. (2019) - </a:t>
            </a:r>
            <a:r>
              <a:rPr lang="en-US" sz="1000" dirty="0"/>
              <a:t>Adversarial Attacks and Defenses in Images, Graphs and Text: A Review </a:t>
            </a:r>
          </a:p>
        </p:txBody>
      </p:sp>
    </p:spTree>
    <p:extLst>
      <p:ext uri="{BB962C8B-B14F-4D97-AF65-F5344CB8AC3E}">
        <p14:creationId xmlns:p14="http://schemas.microsoft.com/office/powerpoint/2010/main" val="1424367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smtClean="0"/>
              <a:t>Additional References</a:t>
            </a:r>
            <a:endParaRPr lang="en-US" dirty="0"/>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p:txBody>
          <a:bodyPr/>
          <a:lstStyle/>
          <a:p>
            <a:pPr marL="457162" indent="-457162">
              <a:buFont typeface="+mj-lt"/>
              <a:buAutoNum type="arabicPeriod"/>
            </a:pPr>
            <a:r>
              <a:rPr lang="pt-BR" dirty="0"/>
              <a:t>Nicolae et al. (2019) - Adversarial Robustness Toolbox v1.0.0. </a:t>
            </a:r>
            <a:r>
              <a:rPr lang="pt-BR" dirty="0">
                <a:hlinkClick r:id="rId3"/>
              </a:rPr>
              <a:t>https://</a:t>
            </a:r>
            <a:r>
              <a:rPr lang="pt-BR" dirty="0" smtClean="0">
                <a:hlinkClick r:id="rId3"/>
              </a:rPr>
              <a:t>arxiv.org/abs/1807.01069</a:t>
            </a:r>
            <a:endParaRPr lang="pt-BR" dirty="0" smtClean="0"/>
          </a:p>
          <a:p>
            <a:pPr marL="457162" indent="-457162">
              <a:buFont typeface="+mj-lt"/>
              <a:buAutoNum type="arabicPeriod"/>
            </a:pPr>
            <a:r>
              <a:rPr lang="pt-BR" dirty="0"/>
              <a:t>Xu et al. (2019) - </a:t>
            </a:r>
            <a:r>
              <a:rPr lang="en-US" dirty="0"/>
              <a:t>Adversarial Attacks and Defenses in Images, Graphs and Text: A Review </a:t>
            </a:r>
            <a:r>
              <a:rPr lang="en-US" dirty="0">
                <a:hlinkClick r:id="rId4"/>
              </a:rPr>
              <a:t>https://arxiv.org/abs/1909.08072</a:t>
            </a:r>
            <a:endParaRPr lang="en-US"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p:sp>
        <p:nvSpPr>
          <p:cNvPr id="3" name="Content Placeholder 2"/>
          <p:cNvSpPr>
            <a:spLocks noGrp="1"/>
          </p:cNvSpPr>
          <p:nvPr>
            <p:ph idx="1"/>
          </p:nvPr>
        </p:nvSpPr>
        <p:spPr/>
        <p:txBody>
          <a:bodyPr/>
          <a:lstStyle/>
          <a:p>
            <a:r>
              <a:rPr lang="en-US" dirty="0"/>
              <a:t>Three approaches for selecting the target class were evaluated:</a:t>
            </a:r>
          </a:p>
          <a:p>
            <a:pPr lvl="1"/>
            <a:r>
              <a:rPr lang="en-US" dirty="0">
                <a:solidFill>
                  <a:srgbClr val="FF0000"/>
                </a:solidFill>
              </a:rPr>
              <a:t>Average Case</a:t>
            </a:r>
            <a:r>
              <a:rPr lang="en-US" dirty="0"/>
              <a:t>: select the target class uniformly at random among the labels that are not the correct label</a:t>
            </a:r>
          </a:p>
          <a:p>
            <a:pPr lvl="1"/>
            <a:r>
              <a:rPr lang="en-US" dirty="0">
                <a:solidFill>
                  <a:srgbClr val="FF0000"/>
                </a:solidFill>
              </a:rPr>
              <a:t>Best Case</a:t>
            </a:r>
            <a:r>
              <a:rPr lang="en-US" dirty="0"/>
              <a:t>: perform the attack against all incorrect classes, and report the target class that was least difficult to attack</a:t>
            </a:r>
          </a:p>
          <a:p>
            <a:pPr lvl="1"/>
            <a:r>
              <a:rPr lang="en-US" dirty="0">
                <a:solidFill>
                  <a:srgbClr val="FF0000"/>
                </a:solidFill>
              </a:rPr>
              <a:t>Worst Case</a:t>
            </a:r>
            <a:r>
              <a:rPr lang="en-US" dirty="0"/>
              <a:t>: perform the attack against all incorrect classes, and report the target class that was most difficult to attack</a:t>
            </a:r>
          </a:p>
          <a:p>
            <a:r>
              <a:rPr lang="en-US" dirty="0"/>
              <a:t>The used NN models for MNIST and CIFAR datasets are shown below</a:t>
            </a:r>
          </a:p>
          <a:p>
            <a:pPr lvl="1"/>
            <a:r>
              <a:rPr lang="en-US" dirty="0"/>
              <a:t>For ImageNet the paper </a:t>
            </a:r>
            <a:r>
              <a:rPr lang="en-US" dirty="0" smtClean="0"/>
              <a:t>used </a:t>
            </a:r>
            <a:r>
              <a:rPr lang="en-US" dirty="0"/>
              <a:t>the Inception-v3 network</a:t>
            </a:r>
          </a:p>
        </p:txBody>
      </p:sp>
      <p:pic>
        <p:nvPicPr>
          <p:cNvPr id="4" name="Picture 3"/>
          <p:cNvPicPr>
            <a:picLocks noChangeAspect="1"/>
          </p:cNvPicPr>
          <p:nvPr/>
        </p:nvPicPr>
        <p:blipFill>
          <a:blip r:embed="rId2"/>
          <a:stretch>
            <a:fillRect/>
          </a:stretch>
        </p:blipFill>
        <p:spPr>
          <a:xfrm>
            <a:off x="620785" y="5098839"/>
            <a:ext cx="4264399" cy="2531777"/>
          </a:xfrm>
          <a:prstGeom prst="rect">
            <a:avLst/>
          </a:prstGeom>
        </p:spPr>
      </p:pic>
      <p:pic>
        <p:nvPicPr>
          <p:cNvPr id="5" name="Picture 4"/>
          <p:cNvPicPr>
            <a:picLocks noChangeAspect="1"/>
          </p:cNvPicPr>
          <p:nvPr/>
        </p:nvPicPr>
        <p:blipFill>
          <a:blip r:embed="rId3"/>
          <a:stretch>
            <a:fillRect/>
          </a:stretch>
        </p:blipFill>
        <p:spPr>
          <a:xfrm>
            <a:off x="5264682" y="5098839"/>
            <a:ext cx="4276957" cy="2204118"/>
          </a:xfrm>
          <a:prstGeom prst="rect">
            <a:avLst/>
          </a:prstGeom>
        </p:spPr>
      </p:pic>
    </p:spTree>
    <p:extLst>
      <p:ext uri="{BB962C8B-B14F-4D97-AF65-F5344CB8AC3E}">
        <p14:creationId xmlns:p14="http://schemas.microsoft.com/office/powerpoint/2010/main" val="331615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problem formulation</a:t>
                </a:r>
              </a:p>
              <a:p>
                <a:pPr lvl="1"/>
                <a:r>
                  <a:rPr lang="en-US" dirty="0"/>
                  <a:t>Create an adversarial image</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m:t>
                    </m:r>
                  </m:oMath>
                </a14:m>
                <a:r>
                  <a:rPr lang="en-US" dirty="0"/>
                  <a:t> by adding small </a:t>
                </a:r>
                <a:r>
                  <a:rPr lang="en-US" dirty="0" smtClean="0"/>
                  <a:t>perturbation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 </m:t>
                    </m:r>
                  </m:oMath>
                </a14:m>
                <a:r>
                  <a:rPr lang="en-US" dirty="0"/>
                  <a:t>to the original image </a:t>
                </a:r>
                <a:r>
                  <a:rPr lang="en-US" i="1" dirty="0"/>
                  <a:t>x</a:t>
                </a:r>
                <a:r>
                  <a:rPr lang="en-US" dirty="0"/>
                  <a:t> (i.e.,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oMath>
                </a14:m>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such that the distance </a:t>
                </a:r>
                <a14:m>
                  <m:oMath xmlns:m="http://schemas.openxmlformats.org/officeDocument/2006/math">
                    <m:r>
                      <a:rPr lang="en-US" i="1" smtClean="0">
                        <a:latin typeface="Cambria Math" panose="02040503050406030204" pitchFamily="18" charset="0"/>
                        <a:ea typeface="Cambria Math" panose="02040503050406030204" pitchFamily="18" charset="0"/>
                      </a:rPr>
                      <m:t>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is minimal</a:t>
                </a:r>
              </a:p>
              <a:p>
                <a:pPr lvl="1"/>
                <a:r>
                  <a:rPr lang="en-US" dirty="0"/>
                  <a:t>The classifier should assign the class label </a:t>
                </a:r>
                <a:r>
                  <a:rPr lang="en-US" i="1" dirty="0"/>
                  <a:t>t</a:t>
                </a:r>
                <a:r>
                  <a:rPr lang="en-US" dirty="0"/>
                  <a:t> to the adversarial image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oMath>
                </a14:m>
                <a:r>
                  <a:rPr lang="en-US" dirty="0"/>
                  <a:t>, where </a:t>
                </a:r>
                <a:r>
                  <a:rPr lang="en-US" i="1" dirty="0"/>
                  <a:t>t</a:t>
                </a:r>
                <a:r>
                  <a:rPr lang="en-US" dirty="0"/>
                  <a:t> is different than the true label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i.e.,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a:p>
              <a:p>
                <a:pPr lvl="1"/>
                <a:r>
                  <a:rPr lang="en-US" dirty="0"/>
                  <a:t>The goal is to find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that minimizes </a:t>
                </a:r>
                <a14:m>
                  <m:oMath xmlns:m="http://schemas.openxmlformats.org/officeDocument/2006/math">
                    <m:r>
                      <a:rPr lang="en-US" i="1">
                        <a:latin typeface="Cambria Math" panose="02040503050406030204" pitchFamily="18" charset="0"/>
                        <a:ea typeface="Cambria Math" panose="02040503050406030204" pitchFamily="18" charset="0"/>
                      </a:rPr>
                      <m:t>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dirty="0" smtClean="0"/>
                  <a:t> and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rPr>
                      <m:t>=</m:t>
                    </m:r>
                    <m:r>
                      <a:rPr lang="en-US" i="1">
                        <a:latin typeface="Cambria Math" panose="02040503050406030204" pitchFamily="18" charset="0"/>
                      </a:rPr>
                      <m:t>𝑡</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pic>
        <p:nvPicPr>
          <p:cNvPr id="4"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29" y="4861932"/>
            <a:ext cx="3520973" cy="1422227"/>
          </a:xfrm>
          <a:prstGeom prst="rect">
            <a:avLst/>
          </a:prstGeom>
        </p:spPr>
      </p:pic>
      <p:sp>
        <p:nvSpPr>
          <p:cNvPr id="5" name="文本框 2"/>
          <p:cNvSpPr txBox="1"/>
          <p:nvPr/>
        </p:nvSpPr>
        <p:spPr>
          <a:xfrm>
            <a:off x="4177131" y="4492600"/>
            <a:ext cx="3511062" cy="401007"/>
          </a:xfrm>
          <a:prstGeom prst="rect">
            <a:avLst/>
          </a:prstGeom>
          <a:noFill/>
          <a:ln>
            <a:solidFill>
              <a:schemeClr val="accent6"/>
            </a:solidFill>
          </a:ln>
        </p:spPr>
        <p:txBody>
          <a:bodyPr wrap="square" rtlCol="0">
            <a:spAutoFit/>
          </a:bodyPr>
          <a:lstStyle/>
          <a:p>
            <a:r>
              <a:rPr kumimoji="1" lang="en-US" altLang="zh-CN" dirty="0"/>
              <a:t>distance between </a:t>
            </a:r>
            <a:r>
              <a:rPr kumimoji="1" lang="en-US" altLang="zh-CN" i="1" dirty="0"/>
              <a:t>x</a:t>
            </a:r>
            <a:r>
              <a:rPr kumimoji="1" lang="en-US" altLang="zh-CN" dirty="0"/>
              <a:t> and </a:t>
            </a:r>
            <a:r>
              <a:rPr kumimoji="1" lang="en-US" altLang="zh-CN" i="1" dirty="0"/>
              <a:t>x</a:t>
            </a:r>
            <a:r>
              <a:rPr kumimoji="1" lang="en-US" altLang="zh-CN" dirty="0"/>
              <a:t>+𝛿</a:t>
            </a:r>
            <a:endParaRPr kumimoji="1" lang="zh-CN" altLang="en-US" dirty="0"/>
          </a:p>
        </p:txBody>
      </p:sp>
      <p:sp>
        <p:nvSpPr>
          <p:cNvPr id="6" name="文本框 5"/>
          <p:cNvSpPr txBox="1"/>
          <p:nvPr/>
        </p:nvSpPr>
        <p:spPr>
          <a:xfrm>
            <a:off x="4177131" y="5365988"/>
            <a:ext cx="3511062" cy="401007"/>
          </a:xfrm>
          <a:prstGeom prst="rect">
            <a:avLst/>
          </a:prstGeom>
          <a:noFill/>
          <a:ln>
            <a:solidFill>
              <a:schemeClr val="accent6"/>
            </a:solidFill>
          </a:ln>
        </p:spPr>
        <p:txBody>
          <a:bodyPr wrap="square" rtlCol="0">
            <a:spAutoFit/>
          </a:bodyPr>
          <a:lstStyle/>
          <a:p>
            <a:r>
              <a:rPr kumimoji="1" lang="en-US" altLang="zh-CN" i="1" dirty="0"/>
              <a:t>x</a:t>
            </a:r>
            <a:r>
              <a:rPr kumimoji="1" lang="en-US" altLang="zh-CN" dirty="0"/>
              <a:t>+𝛿 is classified as target class</a:t>
            </a:r>
            <a:r>
              <a:rPr kumimoji="1" lang="zh-CN" altLang="en-US" dirty="0"/>
              <a:t> </a:t>
            </a:r>
            <a:r>
              <a:rPr kumimoji="1" lang="en-US" altLang="zh-CN" i="1" dirty="0"/>
              <a:t>t</a:t>
            </a:r>
            <a:endParaRPr kumimoji="1" lang="zh-CN" altLang="en-US" i="1" dirty="0"/>
          </a:p>
        </p:txBody>
      </p:sp>
      <p:sp>
        <p:nvSpPr>
          <p:cNvPr id="7" name="文本框 6"/>
          <p:cNvSpPr txBox="1"/>
          <p:nvPr/>
        </p:nvSpPr>
        <p:spPr>
          <a:xfrm>
            <a:off x="4177131" y="6262464"/>
            <a:ext cx="5412530" cy="401007"/>
          </a:xfrm>
          <a:prstGeom prst="rect">
            <a:avLst/>
          </a:prstGeom>
          <a:noFill/>
          <a:ln>
            <a:solidFill>
              <a:schemeClr val="accent6"/>
            </a:solidFill>
          </a:ln>
        </p:spPr>
        <p:txBody>
          <a:bodyPr wrap="square" rtlCol="0">
            <a:spAutoFit/>
          </a:bodyPr>
          <a:lstStyle/>
          <a:p>
            <a:r>
              <a:rPr kumimoji="1" lang="en-US" altLang="zh-CN" dirty="0"/>
              <a:t>each element of </a:t>
            </a:r>
            <a:r>
              <a:rPr kumimoji="1" lang="en-US" altLang="zh-CN" i="1" dirty="0"/>
              <a:t>x</a:t>
            </a:r>
            <a:r>
              <a:rPr kumimoji="1" lang="en-US" altLang="zh-CN" dirty="0"/>
              <a:t>+𝛿 is in [0,1] (to be a valid image)</a:t>
            </a:r>
            <a:endParaRPr kumimoji="1" lang="zh-CN" altLang="en-US" dirty="0"/>
          </a:p>
        </p:txBody>
      </p:sp>
      <p:cxnSp>
        <p:nvCxnSpPr>
          <p:cNvPr id="8" name="直线箭头连接符 7"/>
          <p:cNvCxnSpPr>
            <a:endCxn id="5" idx="1"/>
          </p:cNvCxnSpPr>
          <p:nvPr/>
        </p:nvCxnSpPr>
        <p:spPr>
          <a:xfrm flipV="1">
            <a:off x="3444569" y="4693104"/>
            <a:ext cx="732562" cy="37518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9"/>
          <p:cNvCxnSpPr>
            <a:endCxn id="6" idx="1"/>
          </p:cNvCxnSpPr>
          <p:nvPr/>
        </p:nvCxnSpPr>
        <p:spPr>
          <a:xfrm flipV="1">
            <a:off x="3627869" y="5566492"/>
            <a:ext cx="549262" cy="155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11"/>
          <p:cNvCxnSpPr/>
          <p:nvPr/>
        </p:nvCxnSpPr>
        <p:spPr>
          <a:xfrm>
            <a:off x="3627869" y="6090587"/>
            <a:ext cx="549262" cy="3871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15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Carlini</a:t>
            </a:r>
            <a:r>
              <a:rPr lang="en-US" dirty="0"/>
              <a:t>-Wagner Paper (C-W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This initial formulation of the optimization problem for creating adversarial attacks is difficult to solve</a:t>
                </a:r>
              </a:p>
              <a:p>
                <a:pPr lvl="1"/>
                <a:r>
                  <a:rPr lang="en-US" dirty="0"/>
                  <a:t>Because the constraint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rPr>
                      <m:t>=</m:t>
                    </m:r>
                    <m:r>
                      <a:rPr lang="en-US" i="1">
                        <a:latin typeface="Cambria Math" panose="02040503050406030204" pitchFamily="18" charset="0"/>
                      </a:rPr>
                      <m:t>𝑡</m:t>
                    </m:r>
                  </m:oMath>
                </a14:m>
                <a:r>
                  <a:rPr lang="en-US" dirty="0"/>
                  <a:t> is highly non-linear</a:t>
                </a:r>
              </a:p>
              <a:p>
                <a:endParaRPr lang="en-US" dirty="0"/>
              </a:p>
              <a:p>
                <a:endParaRPr lang="en-US" dirty="0"/>
              </a:p>
              <a:p>
                <a:endParaRPr lang="en-US" dirty="0"/>
              </a:p>
              <a:p>
                <a:endParaRPr lang="en-US" sz="1400" dirty="0"/>
              </a:p>
              <a:p>
                <a:r>
                  <a:rPr lang="en-US" dirty="0" err="1"/>
                  <a:t>Carlini</a:t>
                </a:r>
                <a:r>
                  <a:rPr lang="en-US" dirty="0"/>
                  <a:t>-Wagner propose the following reformulation of the optimization problem, which is solvable</a:t>
                </a:r>
              </a:p>
              <a:p>
                <a:pPr lvl="1"/>
                <a:r>
                  <a:rPr lang="en-US" dirty="0"/>
                  <a:t>The function </a:t>
                </a:r>
                <a:r>
                  <a:rPr lang="en-US" i="1" dirty="0"/>
                  <a:t>f</a:t>
                </a:r>
                <a:r>
                  <a:rPr lang="en-US" dirty="0"/>
                  <a:t> should be chosen such that </a:t>
                </a:r>
                <a14:m>
                  <m:oMath xmlns:m="http://schemas.openxmlformats.org/officeDocument/2006/math">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a:latin typeface="Cambria Math" panose="02040503050406030204" pitchFamily="18" charset="0"/>
                      </a:rPr>
                      <m:t>=</m:t>
                    </m:r>
                    <m:r>
                      <a:rPr lang="en-US" i="1">
                        <a:latin typeface="Cambria Math" panose="02040503050406030204" pitchFamily="18" charset="0"/>
                      </a:rPr>
                      <m:t>𝑡</m:t>
                    </m:r>
                  </m:oMath>
                </a14:m>
                <a:r>
                  <a:rPr lang="en-US" dirty="0"/>
                  <a:t> if and only if </a:t>
                </a:r>
                <a14:m>
                  <m:oMath xmlns:m="http://schemas.openxmlformats.org/officeDocument/2006/math">
                    <m:r>
                      <a:rPr lang="en-US" b="0" i="1" smtClean="0">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dirty="0"/>
              </a:p>
              <a:p>
                <a:pPr lvl="1"/>
                <a:r>
                  <a:rPr lang="en-US" dirty="0"/>
                  <a:t>These two optimization problems are not identical: the reformulation by </a:t>
                </a:r>
                <a:r>
                  <a:rPr lang="en-US" dirty="0" err="1"/>
                  <a:t>Carlini</a:t>
                </a:r>
                <a:r>
                  <a:rPr lang="en-US" dirty="0"/>
                  <a:t>-Wagner just finds an approximated solution to the above problem</a:t>
                </a:r>
              </a:p>
              <a:p>
                <a:pPr lvl="1"/>
                <a:r>
                  <a:rPr lang="en-US" dirty="0"/>
                  <a:t>Adam optimization algorithm is used for solving the problem</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pic>
        <p:nvPicPr>
          <p:cNvPr id="4"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1008" y="3166120"/>
            <a:ext cx="3030564" cy="122413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485651" y="6478488"/>
            <a:ext cx="3166308" cy="1137356"/>
          </a:xfrm>
          <a:prstGeom prst="rect">
            <a:avLst/>
          </a:prstGeom>
        </p:spPr>
      </p:pic>
    </p:spTree>
    <p:extLst>
      <p:ext uri="{BB962C8B-B14F-4D97-AF65-F5344CB8AC3E}">
        <p14:creationId xmlns:p14="http://schemas.microsoft.com/office/powerpoint/2010/main" val="376086109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14677</TotalTime>
  <Words>6200</Words>
  <Application>Microsoft Office PowerPoint</Application>
  <PresentationFormat>Custom</PresentationFormat>
  <Paragraphs>580</Paragraphs>
  <Slides>64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宋体</vt:lpstr>
      <vt:lpstr>Arial</vt:lpstr>
      <vt:lpstr>Calibri</vt:lpstr>
      <vt:lpstr>Cambria Math</vt:lpstr>
      <vt:lpstr>Courier New</vt:lpstr>
      <vt:lpstr>Palatino Linotype</vt:lpstr>
      <vt:lpstr>Tahoma</vt:lpstr>
      <vt:lpstr>Wingdings</vt:lpstr>
      <vt:lpstr>Office Theme</vt:lpstr>
      <vt:lpstr>PowerPoint Presentation</vt:lpstr>
      <vt:lpstr>Lecture 5</vt:lpstr>
      <vt:lpstr>Lecture Outline</vt:lpstr>
      <vt:lpstr>Evasion Attacks against White-box Models</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Carlini-Wagner Paper (C-W Attack)</vt:lpstr>
      <vt:lpstr>Xiao, Li, Song Paper (stAdv Attack)</vt:lpstr>
      <vt:lpstr>Xiao, Li, Song Paper (stAdv Attack)</vt:lpstr>
      <vt:lpstr>Xiao, Li, Song Paper (stAdv Attack)</vt:lpstr>
      <vt:lpstr>Xiao, Li, Song Paper (stAdv Attack)</vt:lpstr>
      <vt:lpstr>Xiao, Li, Song Paper (stAdv Attack)</vt:lpstr>
      <vt:lpstr>Xiao, Li, Song Paper (stAdv Attack)</vt:lpstr>
      <vt:lpstr>Xiao, Li, Song Paper (stAdv Attack)</vt:lpstr>
      <vt:lpstr>Xiao, Li, Song Paper (stAdv Attack)</vt:lpstr>
      <vt:lpstr>Xiao, Li, Song Paper (stAdv Attack)</vt:lpstr>
      <vt:lpstr>Xiao, Li, Song Paper (stAdv Attack)</vt:lpstr>
      <vt:lpstr>Other White-box Evasion Attacks</vt:lpstr>
      <vt:lpstr>Other White-box Evasion Attacks</vt:lpstr>
      <vt:lpstr>Other White-box Evasion Attacks</vt:lpstr>
      <vt:lpstr>Other White-box Evasion Attacks</vt:lpstr>
      <vt:lpstr>Evasion Attacks against Black-box Models</vt:lpstr>
      <vt:lpstr>Transfer-based Black-box Models</vt:lpstr>
      <vt:lpstr>Brendel Paper (Boundary Attack)</vt:lpstr>
      <vt:lpstr>Brendel Paper (Boundary Attack)</vt:lpstr>
      <vt:lpstr>Brendel Paper (Boundary Attack)</vt:lpstr>
      <vt:lpstr>Brendel Paper (Boundary Attack)</vt:lpstr>
      <vt:lpstr>Brendel Paper (Boundary Attack)</vt:lpstr>
      <vt:lpstr>Brendel Paper (Boundary Attack)</vt:lpstr>
      <vt:lpstr>Brendel Paper (Boundary Attack)</vt:lpstr>
      <vt:lpstr>Brendel Paper (Boundary Attack)</vt:lpstr>
      <vt:lpstr>Brendel Paper (Boundary Attack)</vt:lpstr>
      <vt:lpstr>Brendel Paper (Boundary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Bhagoji, Li, Song Paper (Gradient Estimation Attack)</vt:lpstr>
      <vt:lpstr>Other Black-box Evasion Attacks</vt:lpstr>
      <vt:lpstr>Other Black-box Evasion Attacks</vt:lpstr>
      <vt:lpstr>Semi-white Box (Grey-box) Attacks</vt:lpstr>
      <vt:lpstr>List of Adversarial Attacks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3404</cp:revision>
  <cp:lastPrinted>2016-01-16T17:38:40Z</cp:lastPrinted>
  <dcterms:created xsi:type="dcterms:W3CDTF">2014-06-16T13:46:25Z</dcterms:created>
  <dcterms:modified xsi:type="dcterms:W3CDTF">2020-10-01T21:37:30Z</dcterms:modified>
</cp:coreProperties>
</file>