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 id="283" r:id="rId27"/>
    <p:sldId id="282"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269"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FD68A-D633-4442-8395-9A3F3DA5C60D}" v="45" dt="2020-10-10T21:41:47.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751" autoAdjust="0"/>
  </p:normalViewPr>
  <p:slideViewPr>
    <p:cSldViewPr snapToGrid="0">
      <p:cViewPr varScale="1">
        <p:scale>
          <a:sx n="65" d="100"/>
          <a:sy n="65" d="100"/>
        </p:scale>
        <p:origin x="14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Sgambati" userId="caec33a2-e6ae-4f82-88ca-92a14e219e87" providerId="ADAL" clId="{165FD68A-D633-4442-8395-9A3F3DA5C60D}"/>
    <pc:docChg chg="undo redo custSel addSld delSld modSld sldOrd">
      <pc:chgData name="Matthew R. Sgambati" userId="caec33a2-e6ae-4f82-88ca-92a14e219e87" providerId="ADAL" clId="{165FD68A-D633-4442-8395-9A3F3DA5C60D}" dt="2020-10-28T22:00:06.999" v="12472" actId="20577"/>
      <pc:docMkLst>
        <pc:docMk/>
      </pc:docMkLst>
      <pc:sldChg chg="modSp mod">
        <pc:chgData name="Matthew R. Sgambati" userId="caec33a2-e6ae-4f82-88ca-92a14e219e87" providerId="ADAL" clId="{165FD68A-D633-4442-8395-9A3F3DA5C60D}" dt="2020-10-28T21:50:59.979" v="12456" actId="20577"/>
        <pc:sldMkLst>
          <pc:docMk/>
          <pc:sldMk cId="3647841604" sldId="257"/>
        </pc:sldMkLst>
        <pc:spChg chg="mod">
          <ac:chgData name="Matthew R. Sgambati" userId="caec33a2-e6ae-4f82-88ca-92a14e219e87" providerId="ADAL" clId="{165FD68A-D633-4442-8395-9A3F3DA5C60D}" dt="2020-10-28T21:50:59.979" v="12456" actId="20577"/>
          <ac:spMkLst>
            <pc:docMk/>
            <pc:sldMk cId="3647841604" sldId="257"/>
            <ac:spMk id="3" creationId="{A1EAC20F-65A2-41F7-A5FC-655F7A1F4478}"/>
          </ac:spMkLst>
        </pc:spChg>
      </pc:sldChg>
      <pc:sldChg chg="modSp mod">
        <pc:chgData name="Matthew R. Sgambati" userId="caec33a2-e6ae-4f82-88ca-92a14e219e87" providerId="ADAL" clId="{165FD68A-D633-4442-8395-9A3F3DA5C60D}" dt="2020-10-28T21:51:47.031" v="12461" actId="20577"/>
        <pc:sldMkLst>
          <pc:docMk/>
          <pc:sldMk cId="264298872" sldId="258"/>
        </pc:sldMkLst>
        <pc:spChg chg="mod">
          <ac:chgData name="Matthew R. Sgambati" userId="caec33a2-e6ae-4f82-88ca-92a14e219e87" providerId="ADAL" clId="{165FD68A-D633-4442-8395-9A3F3DA5C60D}" dt="2020-10-28T21:51:47.031" v="12461" actId="20577"/>
          <ac:spMkLst>
            <pc:docMk/>
            <pc:sldMk cId="264298872" sldId="258"/>
            <ac:spMk id="3" creationId="{B7081BB7-A094-4C7A-8E63-EDF4A8736798}"/>
          </ac:spMkLst>
        </pc:spChg>
      </pc:sldChg>
      <pc:sldChg chg="modSp mod">
        <pc:chgData name="Matthew R. Sgambati" userId="caec33a2-e6ae-4f82-88ca-92a14e219e87" providerId="ADAL" clId="{165FD68A-D633-4442-8395-9A3F3DA5C60D}" dt="2020-10-28T21:54:23.403" v="12468" actId="255"/>
        <pc:sldMkLst>
          <pc:docMk/>
          <pc:sldMk cId="692831018" sldId="259"/>
        </pc:sldMkLst>
        <pc:spChg chg="mod">
          <ac:chgData name="Matthew R. Sgambati" userId="caec33a2-e6ae-4f82-88ca-92a14e219e87" providerId="ADAL" clId="{165FD68A-D633-4442-8395-9A3F3DA5C60D}" dt="2020-10-28T21:54:23.403" v="12468" actId="255"/>
          <ac:spMkLst>
            <pc:docMk/>
            <pc:sldMk cId="692831018" sldId="259"/>
            <ac:spMk id="3" creationId="{3AAE9E48-366E-4965-B3BE-9A3A673C35C6}"/>
          </ac:spMkLst>
        </pc:spChg>
      </pc:sldChg>
      <pc:sldChg chg="modSp mod modNotesTx">
        <pc:chgData name="Matthew R. Sgambati" userId="caec33a2-e6ae-4f82-88ca-92a14e219e87" providerId="ADAL" clId="{165FD68A-D633-4442-8395-9A3F3DA5C60D}" dt="2020-10-28T22:00:06.999" v="12472" actId="20577"/>
        <pc:sldMkLst>
          <pc:docMk/>
          <pc:sldMk cId="3292550038" sldId="265"/>
        </pc:sldMkLst>
        <pc:spChg chg="mod">
          <ac:chgData name="Matthew R. Sgambati" userId="caec33a2-e6ae-4f82-88ca-92a14e219e87" providerId="ADAL" clId="{165FD68A-D633-4442-8395-9A3F3DA5C60D}" dt="2020-10-09T23:40:48.784" v="13" actId="20577"/>
          <ac:spMkLst>
            <pc:docMk/>
            <pc:sldMk cId="3292550038" sldId="265"/>
            <ac:spMk id="2" creationId="{FFCAA591-59C3-4884-A62F-87350D4B365D}"/>
          </ac:spMkLst>
        </pc:spChg>
        <pc:spChg chg="mod">
          <ac:chgData name="Matthew R. Sgambati" userId="caec33a2-e6ae-4f82-88ca-92a14e219e87" providerId="ADAL" clId="{165FD68A-D633-4442-8395-9A3F3DA5C60D}" dt="2020-10-28T22:00:06.999" v="12472" actId="20577"/>
          <ac:spMkLst>
            <pc:docMk/>
            <pc:sldMk cId="3292550038" sldId="265"/>
            <ac:spMk id="3" creationId="{D54AFD7A-4681-492F-9142-1D5C3A19E7AA}"/>
          </ac:spMkLst>
        </pc:spChg>
      </pc:sldChg>
      <pc:sldChg chg="addSp delSp modSp mod modNotesTx">
        <pc:chgData name="Matthew R. Sgambati" userId="caec33a2-e6ae-4f82-88ca-92a14e219e87" providerId="ADAL" clId="{165FD68A-D633-4442-8395-9A3F3DA5C60D}" dt="2020-10-10T21:15:42.155" v="9856" actId="1076"/>
        <pc:sldMkLst>
          <pc:docMk/>
          <pc:sldMk cId="3422120057" sldId="266"/>
        </pc:sldMkLst>
        <pc:spChg chg="mod">
          <ac:chgData name="Matthew R. Sgambati" userId="caec33a2-e6ae-4f82-88ca-92a14e219e87" providerId="ADAL" clId="{165FD68A-D633-4442-8395-9A3F3DA5C60D}" dt="2020-10-10T00:11:27.983" v="1580" actId="20577"/>
          <ac:spMkLst>
            <pc:docMk/>
            <pc:sldMk cId="3422120057" sldId="266"/>
            <ac:spMk id="2" creationId="{C3966BA6-A948-4D79-AC50-51FAB0BF70CA}"/>
          </ac:spMkLst>
        </pc:spChg>
        <pc:spChg chg="del">
          <ac:chgData name="Matthew R. Sgambati" userId="caec33a2-e6ae-4f82-88ca-92a14e219e87" providerId="ADAL" clId="{165FD68A-D633-4442-8395-9A3F3DA5C60D}" dt="2020-10-10T00:17:01.698" v="2232" actId="478"/>
          <ac:spMkLst>
            <pc:docMk/>
            <pc:sldMk cId="3422120057" sldId="266"/>
            <ac:spMk id="3" creationId="{BBC3230D-B655-4780-A5CE-4C681377D571}"/>
          </ac:spMkLst>
        </pc:spChg>
        <pc:picChg chg="add mod">
          <ac:chgData name="Matthew R. Sgambati" userId="caec33a2-e6ae-4f82-88ca-92a14e219e87" providerId="ADAL" clId="{165FD68A-D633-4442-8395-9A3F3DA5C60D}" dt="2020-10-10T21:15:42.155" v="9856" actId="1076"/>
          <ac:picMkLst>
            <pc:docMk/>
            <pc:sldMk cId="3422120057" sldId="266"/>
            <ac:picMk id="4" creationId="{4A848197-312A-449C-99F3-88328D49EEF1}"/>
          </ac:picMkLst>
        </pc:picChg>
      </pc:sldChg>
      <pc:sldChg chg="addSp delSp modSp add mod modNotesTx">
        <pc:chgData name="Matthew R. Sgambati" userId="caec33a2-e6ae-4f82-88ca-92a14e219e87" providerId="ADAL" clId="{165FD68A-D633-4442-8395-9A3F3DA5C60D}" dt="2020-10-10T21:15:19.776" v="9851" actId="1076"/>
        <pc:sldMkLst>
          <pc:docMk/>
          <pc:sldMk cId="3179995580" sldId="267"/>
        </pc:sldMkLst>
        <pc:spChg chg="mod">
          <ac:chgData name="Matthew R. Sgambati" userId="caec33a2-e6ae-4f82-88ca-92a14e219e87" providerId="ADAL" clId="{165FD68A-D633-4442-8395-9A3F3DA5C60D}" dt="2020-10-10T00:23:12.768" v="2742" actId="20577"/>
          <ac:spMkLst>
            <pc:docMk/>
            <pc:sldMk cId="3179995580" sldId="267"/>
            <ac:spMk id="2" creationId="{C3966BA6-A948-4D79-AC50-51FAB0BF70CA}"/>
          </ac:spMkLst>
        </pc:spChg>
        <pc:picChg chg="add mod">
          <ac:chgData name="Matthew R. Sgambati" userId="caec33a2-e6ae-4f82-88ca-92a14e219e87" providerId="ADAL" clId="{165FD68A-D633-4442-8395-9A3F3DA5C60D}" dt="2020-10-10T21:15:19.776" v="9851" actId="1076"/>
          <ac:picMkLst>
            <pc:docMk/>
            <pc:sldMk cId="3179995580" sldId="267"/>
            <ac:picMk id="3" creationId="{CB11021C-0F5B-4A86-B19F-BA12CCBEDCF3}"/>
          </ac:picMkLst>
        </pc:picChg>
        <pc:picChg chg="del">
          <ac:chgData name="Matthew R. Sgambati" userId="caec33a2-e6ae-4f82-88ca-92a14e219e87" providerId="ADAL" clId="{165FD68A-D633-4442-8395-9A3F3DA5C60D}" dt="2020-10-10T00:23:14.765" v="2743" actId="478"/>
          <ac:picMkLst>
            <pc:docMk/>
            <pc:sldMk cId="3179995580" sldId="267"/>
            <ac:picMk id="4" creationId="{4A848197-312A-449C-99F3-88328D49EEF1}"/>
          </ac:picMkLst>
        </pc:picChg>
      </pc:sldChg>
      <pc:sldChg chg="addSp delSp modSp new mod modNotesTx">
        <pc:chgData name="Matthew R. Sgambati" userId="caec33a2-e6ae-4f82-88ca-92a14e219e87" providerId="ADAL" clId="{165FD68A-D633-4442-8395-9A3F3DA5C60D}" dt="2020-10-10T00:35:35.394" v="4011" actId="20577"/>
        <pc:sldMkLst>
          <pc:docMk/>
          <pc:sldMk cId="1246694007" sldId="268"/>
        </pc:sldMkLst>
        <pc:spChg chg="mod">
          <ac:chgData name="Matthew R. Sgambati" userId="caec33a2-e6ae-4f82-88ca-92a14e219e87" providerId="ADAL" clId="{165FD68A-D633-4442-8395-9A3F3DA5C60D}" dt="2020-10-10T00:30:32.285" v="3436" actId="20577"/>
          <ac:spMkLst>
            <pc:docMk/>
            <pc:sldMk cId="1246694007" sldId="268"/>
            <ac:spMk id="2" creationId="{BBD1DF70-D63B-4148-81ED-4A5F7D5EE4D5}"/>
          </ac:spMkLst>
        </pc:spChg>
        <pc:spChg chg="del">
          <ac:chgData name="Matthew R. Sgambati" userId="caec33a2-e6ae-4f82-88ca-92a14e219e87" providerId="ADAL" clId="{165FD68A-D633-4442-8395-9A3F3DA5C60D}" dt="2020-10-10T00:30:49.046" v="3437" actId="478"/>
          <ac:spMkLst>
            <pc:docMk/>
            <pc:sldMk cId="1246694007" sldId="268"/>
            <ac:spMk id="3" creationId="{3DF6CF87-1DF5-448F-9163-67E11DF8B06F}"/>
          </ac:spMkLst>
        </pc:spChg>
        <pc:picChg chg="add mod">
          <ac:chgData name="Matthew R. Sgambati" userId="caec33a2-e6ae-4f82-88ca-92a14e219e87" providerId="ADAL" clId="{165FD68A-D633-4442-8395-9A3F3DA5C60D}" dt="2020-10-10T00:31:16.222" v="3444" actId="1076"/>
          <ac:picMkLst>
            <pc:docMk/>
            <pc:sldMk cId="1246694007" sldId="268"/>
            <ac:picMk id="4" creationId="{BF7E1850-1EA8-4806-BA96-691EAEDC75E3}"/>
          </ac:picMkLst>
        </pc:picChg>
      </pc:sldChg>
      <pc:sldChg chg="modSp new del mod">
        <pc:chgData name="Matthew R. Sgambati" userId="caec33a2-e6ae-4f82-88ca-92a14e219e87" providerId="ADAL" clId="{165FD68A-D633-4442-8395-9A3F3DA5C60D}" dt="2020-10-10T17:43:31.498" v="4211" actId="47"/>
        <pc:sldMkLst>
          <pc:docMk/>
          <pc:sldMk cId="4045082832" sldId="269"/>
        </pc:sldMkLst>
        <pc:spChg chg="mod">
          <ac:chgData name="Matthew R. Sgambati" userId="caec33a2-e6ae-4f82-88ca-92a14e219e87" providerId="ADAL" clId="{165FD68A-D633-4442-8395-9A3F3DA5C60D}" dt="2020-10-10T00:36:11.182" v="4037" actId="20577"/>
          <ac:spMkLst>
            <pc:docMk/>
            <pc:sldMk cId="4045082832" sldId="269"/>
            <ac:spMk id="2" creationId="{6887CFE4-384B-4D6C-8225-3DB8F3530B8B}"/>
          </ac:spMkLst>
        </pc:spChg>
      </pc:sldChg>
      <pc:sldChg chg="addSp delSp modSp add mod modNotesTx">
        <pc:chgData name="Matthew R. Sgambati" userId="caec33a2-e6ae-4f82-88ca-92a14e219e87" providerId="ADAL" clId="{165FD68A-D633-4442-8395-9A3F3DA5C60D}" dt="2020-10-10T21:15:04.337" v="9846" actId="1076"/>
        <pc:sldMkLst>
          <pc:docMk/>
          <pc:sldMk cId="1460478893" sldId="270"/>
        </pc:sldMkLst>
        <pc:spChg chg="del">
          <ac:chgData name="Matthew R. Sgambati" userId="caec33a2-e6ae-4f82-88ca-92a14e219e87" providerId="ADAL" clId="{165FD68A-D633-4442-8395-9A3F3DA5C60D}" dt="2020-10-10T00:36:46.585" v="4040" actId="478"/>
          <ac:spMkLst>
            <pc:docMk/>
            <pc:sldMk cId="1460478893" sldId="270"/>
            <ac:spMk id="3" creationId="{8871318F-BAD6-4111-BF41-6245DE002D10}"/>
          </ac:spMkLst>
        </pc:spChg>
        <pc:picChg chg="add mod">
          <ac:chgData name="Matthew R. Sgambati" userId="caec33a2-e6ae-4f82-88ca-92a14e219e87" providerId="ADAL" clId="{165FD68A-D633-4442-8395-9A3F3DA5C60D}" dt="2020-10-10T21:15:04.337" v="9846" actId="1076"/>
          <ac:picMkLst>
            <pc:docMk/>
            <pc:sldMk cId="1460478893" sldId="270"/>
            <ac:picMk id="4" creationId="{B2F42696-6B4B-4337-A554-A3E0E7B26704}"/>
          </ac:picMkLst>
        </pc:picChg>
      </pc:sldChg>
      <pc:sldChg chg="addSp delSp modSp add mod ord modNotesTx">
        <pc:chgData name="Matthew R. Sgambati" userId="caec33a2-e6ae-4f82-88ca-92a14e219e87" providerId="ADAL" clId="{165FD68A-D633-4442-8395-9A3F3DA5C60D}" dt="2020-10-10T21:14:53.280" v="9842" actId="1076"/>
        <pc:sldMkLst>
          <pc:docMk/>
          <pc:sldMk cId="3106388642" sldId="271"/>
        </pc:sldMkLst>
        <pc:spChg chg="mod">
          <ac:chgData name="Matthew R. Sgambati" userId="caec33a2-e6ae-4f82-88ca-92a14e219e87" providerId="ADAL" clId="{165FD68A-D633-4442-8395-9A3F3DA5C60D}" dt="2020-10-10T00:38:19.219" v="4062" actId="20577"/>
          <ac:spMkLst>
            <pc:docMk/>
            <pc:sldMk cId="3106388642" sldId="271"/>
            <ac:spMk id="2" creationId="{6887CFE4-384B-4D6C-8225-3DB8F3530B8B}"/>
          </ac:spMkLst>
        </pc:spChg>
        <pc:spChg chg="del">
          <ac:chgData name="Matthew R. Sgambati" userId="caec33a2-e6ae-4f82-88ca-92a14e219e87" providerId="ADAL" clId="{165FD68A-D633-4442-8395-9A3F3DA5C60D}" dt="2020-10-10T00:37:28.250" v="4043" actId="478"/>
          <ac:spMkLst>
            <pc:docMk/>
            <pc:sldMk cId="3106388642" sldId="271"/>
            <ac:spMk id="3" creationId="{8871318F-BAD6-4111-BF41-6245DE002D10}"/>
          </ac:spMkLst>
        </pc:spChg>
        <pc:picChg chg="add mod">
          <ac:chgData name="Matthew R. Sgambati" userId="caec33a2-e6ae-4f82-88ca-92a14e219e87" providerId="ADAL" clId="{165FD68A-D633-4442-8395-9A3F3DA5C60D}" dt="2020-10-10T21:14:53.280" v="9842" actId="1076"/>
          <ac:picMkLst>
            <pc:docMk/>
            <pc:sldMk cId="3106388642" sldId="271"/>
            <ac:picMk id="4" creationId="{EE33E271-41F0-4E71-BF81-0F2BE5F4867E}"/>
          </ac:picMkLst>
        </pc:picChg>
      </pc:sldChg>
      <pc:sldChg chg="addSp modSp new mod modNotesTx">
        <pc:chgData name="Matthew R. Sgambati" userId="caec33a2-e6ae-4f82-88ca-92a14e219e87" providerId="ADAL" clId="{165FD68A-D633-4442-8395-9A3F3DA5C60D}" dt="2020-10-10T18:42:05.811" v="7675" actId="20577"/>
        <pc:sldMkLst>
          <pc:docMk/>
          <pc:sldMk cId="1581768104" sldId="272"/>
        </pc:sldMkLst>
        <pc:spChg chg="mod">
          <ac:chgData name="Matthew R. Sgambati" userId="caec33a2-e6ae-4f82-88ca-92a14e219e87" providerId="ADAL" clId="{165FD68A-D633-4442-8395-9A3F3DA5C60D}" dt="2020-10-10T00:38:30.584" v="4082" actId="20577"/>
          <ac:spMkLst>
            <pc:docMk/>
            <pc:sldMk cId="1581768104" sldId="272"/>
            <ac:spMk id="2" creationId="{EEBB801C-D938-4F57-992F-373285DD9B74}"/>
          </ac:spMkLst>
        </pc:spChg>
        <pc:spChg chg="mod">
          <ac:chgData name="Matthew R. Sgambati" userId="caec33a2-e6ae-4f82-88ca-92a14e219e87" providerId="ADAL" clId="{165FD68A-D633-4442-8395-9A3F3DA5C60D}" dt="2020-10-10T00:39:29.773" v="4210" actId="20577"/>
          <ac:spMkLst>
            <pc:docMk/>
            <pc:sldMk cId="1581768104" sldId="272"/>
            <ac:spMk id="3" creationId="{B081DF8C-FFF7-4FC4-86BA-57C5911325B0}"/>
          </ac:spMkLst>
        </pc:spChg>
        <pc:picChg chg="add mod">
          <ac:chgData name="Matthew R. Sgambati" userId="caec33a2-e6ae-4f82-88ca-92a14e219e87" providerId="ADAL" clId="{165FD68A-D633-4442-8395-9A3F3DA5C60D}" dt="2020-10-10T18:37:32.217" v="7150" actId="1076"/>
          <ac:picMkLst>
            <pc:docMk/>
            <pc:sldMk cId="1581768104" sldId="272"/>
            <ac:picMk id="4" creationId="{3C1F323E-7717-44DD-9857-F9CC9E9E6C3D}"/>
          </ac:picMkLst>
        </pc:picChg>
      </pc:sldChg>
      <pc:sldChg chg="addSp delSp modSp new mod ord modNotesTx">
        <pc:chgData name="Matthew R. Sgambati" userId="caec33a2-e6ae-4f82-88ca-92a14e219e87" providerId="ADAL" clId="{165FD68A-D633-4442-8395-9A3F3DA5C60D}" dt="2020-10-10T21:14:38.960" v="9838" actId="1076"/>
        <pc:sldMkLst>
          <pc:docMk/>
          <pc:sldMk cId="2096627305" sldId="273"/>
        </pc:sldMkLst>
        <pc:spChg chg="mod">
          <ac:chgData name="Matthew R. Sgambati" userId="caec33a2-e6ae-4f82-88ca-92a14e219e87" providerId="ADAL" clId="{165FD68A-D633-4442-8395-9A3F3DA5C60D}" dt="2020-10-10T17:58:50.919" v="5273" actId="20577"/>
          <ac:spMkLst>
            <pc:docMk/>
            <pc:sldMk cId="2096627305" sldId="273"/>
            <ac:spMk id="2" creationId="{E1BB5E6E-C3CD-4DC5-A30E-A6AB263B071B}"/>
          </ac:spMkLst>
        </pc:spChg>
        <pc:spChg chg="del">
          <ac:chgData name="Matthew R. Sgambati" userId="caec33a2-e6ae-4f82-88ca-92a14e219e87" providerId="ADAL" clId="{165FD68A-D633-4442-8395-9A3F3DA5C60D}" dt="2020-10-10T17:57:59.472" v="5238" actId="478"/>
          <ac:spMkLst>
            <pc:docMk/>
            <pc:sldMk cId="2096627305" sldId="273"/>
            <ac:spMk id="3" creationId="{35AD7773-8748-4800-B886-3C9FCEE5F525}"/>
          </ac:spMkLst>
        </pc:spChg>
        <pc:picChg chg="add mod">
          <ac:chgData name="Matthew R. Sgambati" userId="caec33a2-e6ae-4f82-88ca-92a14e219e87" providerId="ADAL" clId="{165FD68A-D633-4442-8395-9A3F3DA5C60D}" dt="2020-10-10T21:14:38.960" v="9838" actId="1076"/>
          <ac:picMkLst>
            <pc:docMk/>
            <pc:sldMk cId="2096627305" sldId="273"/>
            <ac:picMk id="4" creationId="{C9339764-9D61-4C6F-8548-A0AE93A9FD1F}"/>
          </ac:picMkLst>
        </pc:picChg>
      </pc:sldChg>
      <pc:sldChg chg="modSp new mod modNotesTx">
        <pc:chgData name="Matthew R. Sgambati" userId="caec33a2-e6ae-4f82-88ca-92a14e219e87" providerId="ADAL" clId="{165FD68A-D633-4442-8395-9A3F3DA5C60D}" dt="2020-10-10T21:11:29.264" v="9784" actId="20577"/>
        <pc:sldMkLst>
          <pc:docMk/>
          <pc:sldMk cId="2111931253" sldId="274"/>
        </pc:sldMkLst>
        <pc:spChg chg="mod">
          <ac:chgData name="Matthew R. Sgambati" userId="caec33a2-e6ae-4f82-88ca-92a14e219e87" providerId="ADAL" clId="{165FD68A-D633-4442-8395-9A3F3DA5C60D}" dt="2020-10-10T20:11:09.942" v="7685" actId="20577"/>
          <ac:spMkLst>
            <pc:docMk/>
            <pc:sldMk cId="2111931253" sldId="274"/>
            <ac:spMk id="2" creationId="{50512B57-C89B-4D02-B79A-B58759DC243D}"/>
          </ac:spMkLst>
        </pc:spChg>
        <pc:spChg chg="mod">
          <ac:chgData name="Matthew R. Sgambati" userId="caec33a2-e6ae-4f82-88ca-92a14e219e87" providerId="ADAL" clId="{165FD68A-D633-4442-8395-9A3F3DA5C60D}" dt="2020-10-10T20:12:05.730" v="7811" actId="20577"/>
          <ac:spMkLst>
            <pc:docMk/>
            <pc:sldMk cId="2111931253" sldId="274"/>
            <ac:spMk id="3" creationId="{5E1B584A-215C-453B-A9E6-EE5D8B50EB09}"/>
          </ac:spMkLst>
        </pc:spChg>
      </pc:sldChg>
      <pc:sldChg chg="addSp delSp modSp new mod modNotesTx">
        <pc:chgData name="Matthew R. Sgambati" userId="caec33a2-e6ae-4f82-88ca-92a14e219e87" providerId="ADAL" clId="{165FD68A-D633-4442-8395-9A3F3DA5C60D}" dt="2020-10-10T21:14:30.380" v="9837" actId="1076"/>
        <pc:sldMkLst>
          <pc:docMk/>
          <pc:sldMk cId="130129200" sldId="275"/>
        </pc:sldMkLst>
        <pc:spChg chg="mod">
          <ac:chgData name="Matthew R. Sgambati" userId="caec33a2-e6ae-4f82-88ca-92a14e219e87" providerId="ADAL" clId="{165FD68A-D633-4442-8395-9A3F3DA5C60D}" dt="2020-10-10T20:28:51.653" v="7828" actId="20577"/>
          <ac:spMkLst>
            <pc:docMk/>
            <pc:sldMk cId="130129200" sldId="275"/>
            <ac:spMk id="2" creationId="{6BA2D330-B1E1-447D-9BD3-4B83606129DE}"/>
          </ac:spMkLst>
        </pc:spChg>
        <pc:spChg chg="del">
          <ac:chgData name="Matthew R. Sgambati" userId="caec33a2-e6ae-4f82-88ca-92a14e219e87" providerId="ADAL" clId="{165FD68A-D633-4442-8395-9A3F3DA5C60D}" dt="2020-10-10T20:28:54.463" v="7829" actId="478"/>
          <ac:spMkLst>
            <pc:docMk/>
            <pc:sldMk cId="130129200" sldId="275"/>
            <ac:spMk id="3" creationId="{FC9EE210-9292-4BB3-8C33-B7D02BE62180}"/>
          </ac:spMkLst>
        </pc:spChg>
        <pc:picChg chg="add mod">
          <ac:chgData name="Matthew R. Sgambati" userId="caec33a2-e6ae-4f82-88ca-92a14e219e87" providerId="ADAL" clId="{165FD68A-D633-4442-8395-9A3F3DA5C60D}" dt="2020-10-10T21:14:30.380" v="9837" actId="1076"/>
          <ac:picMkLst>
            <pc:docMk/>
            <pc:sldMk cId="130129200" sldId="275"/>
            <ac:picMk id="4" creationId="{2BBDAF39-12BC-4E39-B09E-B5A42C8C32E3}"/>
          </ac:picMkLst>
        </pc:picChg>
      </pc:sldChg>
      <pc:sldChg chg="addSp delSp modSp new mod modNotesTx">
        <pc:chgData name="Matthew R. Sgambati" userId="caec33a2-e6ae-4f82-88ca-92a14e219e87" providerId="ADAL" clId="{165FD68A-D633-4442-8395-9A3F3DA5C60D}" dt="2020-10-10T21:14:16.256" v="9834" actId="1076"/>
        <pc:sldMkLst>
          <pc:docMk/>
          <pc:sldMk cId="2551378222" sldId="276"/>
        </pc:sldMkLst>
        <pc:spChg chg="mod">
          <ac:chgData name="Matthew R. Sgambati" userId="caec33a2-e6ae-4f82-88ca-92a14e219e87" providerId="ADAL" clId="{165FD68A-D633-4442-8395-9A3F3DA5C60D}" dt="2020-10-10T20:42:27.958" v="8416" actId="20577"/>
          <ac:spMkLst>
            <pc:docMk/>
            <pc:sldMk cId="2551378222" sldId="276"/>
            <ac:spMk id="2" creationId="{A79351B9-4461-476F-9C81-5B62374C4BB4}"/>
          </ac:spMkLst>
        </pc:spChg>
        <pc:spChg chg="del">
          <ac:chgData name="Matthew R. Sgambati" userId="caec33a2-e6ae-4f82-88ca-92a14e219e87" providerId="ADAL" clId="{165FD68A-D633-4442-8395-9A3F3DA5C60D}" dt="2020-10-10T20:40:58.719" v="8315" actId="478"/>
          <ac:spMkLst>
            <pc:docMk/>
            <pc:sldMk cId="2551378222" sldId="276"/>
            <ac:spMk id="3" creationId="{78EDE362-5B80-4969-A835-DA646429C828}"/>
          </ac:spMkLst>
        </pc:spChg>
        <pc:picChg chg="add mod">
          <ac:chgData name="Matthew R. Sgambati" userId="caec33a2-e6ae-4f82-88ca-92a14e219e87" providerId="ADAL" clId="{165FD68A-D633-4442-8395-9A3F3DA5C60D}" dt="2020-10-10T21:14:16.256" v="9834" actId="1076"/>
          <ac:picMkLst>
            <pc:docMk/>
            <pc:sldMk cId="2551378222" sldId="276"/>
            <ac:picMk id="4" creationId="{47140E80-B19F-46DA-8B54-FB13727CE576}"/>
          </ac:picMkLst>
        </pc:picChg>
      </pc:sldChg>
      <pc:sldChg chg="addSp delSp modSp new mod">
        <pc:chgData name="Matthew R. Sgambati" userId="caec33a2-e6ae-4f82-88ca-92a14e219e87" providerId="ADAL" clId="{165FD68A-D633-4442-8395-9A3F3DA5C60D}" dt="2020-10-10T21:14:08.303" v="9830" actId="1076"/>
        <pc:sldMkLst>
          <pc:docMk/>
          <pc:sldMk cId="4286681861" sldId="277"/>
        </pc:sldMkLst>
        <pc:spChg chg="mod">
          <ac:chgData name="Matthew R. Sgambati" userId="caec33a2-e6ae-4f82-88ca-92a14e219e87" providerId="ADAL" clId="{165FD68A-D633-4442-8395-9A3F3DA5C60D}" dt="2020-10-10T20:42:08.713" v="8411" actId="20577"/>
          <ac:spMkLst>
            <pc:docMk/>
            <pc:sldMk cId="4286681861" sldId="277"/>
            <ac:spMk id="2" creationId="{4E8BFF88-2A30-4F36-B067-B552ADACC11C}"/>
          </ac:spMkLst>
        </pc:spChg>
        <pc:spChg chg="del">
          <ac:chgData name="Matthew R. Sgambati" userId="caec33a2-e6ae-4f82-88ca-92a14e219e87" providerId="ADAL" clId="{165FD68A-D633-4442-8395-9A3F3DA5C60D}" dt="2020-10-10T20:42:11.814" v="8412" actId="478"/>
          <ac:spMkLst>
            <pc:docMk/>
            <pc:sldMk cId="4286681861" sldId="277"/>
            <ac:spMk id="3" creationId="{D1DE24B5-147C-4FC8-8714-07FAAA2903FB}"/>
          </ac:spMkLst>
        </pc:spChg>
        <pc:picChg chg="add mod">
          <ac:chgData name="Matthew R. Sgambati" userId="caec33a2-e6ae-4f82-88ca-92a14e219e87" providerId="ADAL" clId="{165FD68A-D633-4442-8395-9A3F3DA5C60D}" dt="2020-10-10T21:14:08.303" v="9830" actId="1076"/>
          <ac:picMkLst>
            <pc:docMk/>
            <pc:sldMk cId="4286681861" sldId="277"/>
            <ac:picMk id="4" creationId="{0A9F2127-0F6D-4181-A86E-D39136711DFB}"/>
          </ac:picMkLst>
        </pc:picChg>
      </pc:sldChg>
      <pc:sldChg chg="addSp delSp modSp new mod modNotesTx">
        <pc:chgData name="Matthew R. Sgambati" userId="caec33a2-e6ae-4f82-88ca-92a14e219e87" providerId="ADAL" clId="{165FD68A-D633-4442-8395-9A3F3DA5C60D}" dt="2020-10-10T21:13:57.971" v="9826" actId="1076"/>
        <pc:sldMkLst>
          <pc:docMk/>
          <pc:sldMk cId="1542323011" sldId="278"/>
        </pc:sldMkLst>
        <pc:spChg chg="mod">
          <ac:chgData name="Matthew R. Sgambati" userId="caec33a2-e6ae-4f82-88ca-92a14e219e87" providerId="ADAL" clId="{165FD68A-D633-4442-8395-9A3F3DA5C60D}" dt="2020-10-10T21:01:20.058" v="9317" actId="20577"/>
          <ac:spMkLst>
            <pc:docMk/>
            <pc:sldMk cId="1542323011" sldId="278"/>
            <ac:spMk id="2" creationId="{6D7416F0-59C4-4360-A231-758F79B07FA2}"/>
          </ac:spMkLst>
        </pc:spChg>
        <pc:spChg chg="del">
          <ac:chgData name="Matthew R. Sgambati" userId="caec33a2-e6ae-4f82-88ca-92a14e219e87" providerId="ADAL" clId="{165FD68A-D633-4442-8395-9A3F3DA5C60D}" dt="2020-10-10T20:43:34.788" v="8432" actId="478"/>
          <ac:spMkLst>
            <pc:docMk/>
            <pc:sldMk cId="1542323011" sldId="278"/>
            <ac:spMk id="3" creationId="{DF3F8C01-3B9F-419F-BFE2-C36AEEFEE027}"/>
          </ac:spMkLst>
        </pc:spChg>
        <pc:picChg chg="add mod">
          <ac:chgData name="Matthew R. Sgambati" userId="caec33a2-e6ae-4f82-88ca-92a14e219e87" providerId="ADAL" clId="{165FD68A-D633-4442-8395-9A3F3DA5C60D}" dt="2020-10-10T21:13:57.971" v="9826" actId="1076"/>
          <ac:picMkLst>
            <pc:docMk/>
            <pc:sldMk cId="1542323011" sldId="278"/>
            <ac:picMk id="4" creationId="{5F2F7531-F575-4883-B649-8B800038EDD6}"/>
          </ac:picMkLst>
        </pc:picChg>
      </pc:sldChg>
      <pc:sldChg chg="addSp delSp modSp new mod">
        <pc:chgData name="Matthew R. Sgambati" userId="caec33a2-e6ae-4f82-88ca-92a14e219e87" providerId="ADAL" clId="{165FD68A-D633-4442-8395-9A3F3DA5C60D}" dt="2020-10-10T21:13:50.707" v="9824" actId="1076"/>
        <pc:sldMkLst>
          <pc:docMk/>
          <pc:sldMk cId="2104929826" sldId="279"/>
        </pc:sldMkLst>
        <pc:spChg chg="mod">
          <ac:chgData name="Matthew R. Sgambati" userId="caec33a2-e6ae-4f82-88ca-92a14e219e87" providerId="ADAL" clId="{165FD68A-D633-4442-8395-9A3F3DA5C60D}" dt="2020-10-10T21:01:32.763" v="9337" actId="20577"/>
          <ac:spMkLst>
            <pc:docMk/>
            <pc:sldMk cId="2104929826" sldId="279"/>
            <ac:spMk id="2" creationId="{9A68AB23-109F-4F54-A220-9EC54D1F98BE}"/>
          </ac:spMkLst>
        </pc:spChg>
        <pc:spChg chg="del">
          <ac:chgData name="Matthew R. Sgambati" userId="caec33a2-e6ae-4f82-88ca-92a14e219e87" providerId="ADAL" clId="{165FD68A-D633-4442-8395-9A3F3DA5C60D}" dt="2020-10-10T20:47:07.499" v="8676" actId="478"/>
          <ac:spMkLst>
            <pc:docMk/>
            <pc:sldMk cId="2104929826" sldId="279"/>
            <ac:spMk id="3" creationId="{B9AC5794-3309-4F13-AD6D-D40A9FE531B7}"/>
          </ac:spMkLst>
        </pc:spChg>
        <pc:picChg chg="add mod">
          <ac:chgData name="Matthew R. Sgambati" userId="caec33a2-e6ae-4f82-88ca-92a14e219e87" providerId="ADAL" clId="{165FD68A-D633-4442-8395-9A3F3DA5C60D}" dt="2020-10-10T21:13:50.707" v="9824" actId="1076"/>
          <ac:picMkLst>
            <pc:docMk/>
            <pc:sldMk cId="2104929826" sldId="279"/>
            <ac:picMk id="4" creationId="{256ACF2B-9F8F-424D-A6E6-9DD79ED78F9C}"/>
          </ac:picMkLst>
        </pc:picChg>
      </pc:sldChg>
      <pc:sldChg chg="addSp delSp modSp new mod modNotesTx">
        <pc:chgData name="Matthew R. Sgambati" userId="caec33a2-e6ae-4f82-88ca-92a14e219e87" providerId="ADAL" clId="{165FD68A-D633-4442-8395-9A3F3DA5C60D}" dt="2020-10-10T21:16:17.896" v="9858" actId="1076"/>
        <pc:sldMkLst>
          <pc:docMk/>
          <pc:sldMk cId="164145920" sldId="280"/>
        </pc:sldMkLst>
        <pc:spChg chg="mod">
          <ac:chgData name="Matthew R. Sgambati" userId="caec33a2-e6ae-4f82-88ca-92a14e219e87" providerId="ADAL" clId="{165FD68A-D633-4442-8395-9A3F3DA5C60D}" dt="2020-10-10T21:02:59.240" v="9508" actId="20577"/>
          <ac:spMkLst>
            <pc:docMk/>
            <pc:sldMk cId="164145920" sldId="280"/>
            <ac:spMk id="2" creationId="{6363137F-510E-45DF-8F1A-623225E6AAEB}"/>
          </ac:spMkLst>
        </pc:spChg>
        <pc:spChg chg="del">
          <ac:chgData name="Matthew R. Sgambati" userId="caec33a2-e6ae-4f82-88ca-92a14e219e87" providerId="ADAL" clId="{165FD68A-D633-4442-8395-9A3F3DA5C60D}" dt="2020-10-10T20:49:21.744" v="8702" actId="478"/>
          <ac:spMkLst>
            <pc:docMk/>
            <pc:sldMk cId="164145920" sldId="280"/>
            <ac:spMk id="3" creationId="{41B4235E-F3FE-4CA7-BA55-4BB6D6B25F45}"/>
          </ac:spMkLst>
        </pc:spChg>
        <pc:picChg chg="add mod">
          <ac:chgData name="Matthew R. Sgambati" userId="caec33a2-e6ae-4f82-88ca-92a14e219e87" providerId="ADAL" clId="{165FD68A-D633-4442-8395-9A3F3DA5C60D}" dt="2020-10-10T21:16:17.896" v="9858" actId="1076"/>
          <ac:picMkLst>
            <pc:docMk/>
            <pc:sldMk cId="164145920" sldId="280"/>
            <ac:picMk id="4" creationId="{45F5FCA2-34D8-403D-8756-9B5C7540E9AB}"/>
          </ac:picMkLst>
        </pc:picChg>
      </pc:sldChg>
      <pc:sldChg chg="addSp delSp modSp add mod modNotesTx">
        <pc:chgData name="Matthew R. Sgambati" userId="caec33a2-e6ae-4f82-88ca-92a14e219e87" providerId="ADAL" clId="{165FD68A-D633-4442-8395-9A3F3DA5C60D}" dt="2020-10-10T21:02:33.779" v="9474" actId="20577"/>
        <pc:sldMkLst>
          <pc:docMk/>
          <pc:sldMk cId="2741435134" sldId="281"/>
        </pc:sldMkLst>
        <pc:spChg chg="mod">
          <ac:chgData name="Matthew R. Sgambati" userId="caec33a2-e6ae-4f82-88ca-92a14e219e87" providerId="ADAL" clId="{165FD68A-D633-4442-8395-9A3F3DA5C60D}" dt="2020-10-10T21:02:33.779" v="9474" actId="20577"/>
          <ac:spMkLst>
            <pc:docMk/>
            <pc:sldMk cId="2741435134" sldId="281"/>
            <ac:spMk id="2" creationId="{6363137F-510E-45DF-8F1A-623225E6AAEB}"/>
          </ac:spMkLst>
        </pc:spChg>
        <pc:picChg chg="add mod">
          <ac:chgData name="Matthew R. Sgambati" userId="caec33a2-e6ae-4f82-88ca-92a14e219e87" providerId="ADAL" clId="{165FD68A-D633-4442-8395-9A3F3DA5C60D}" dt="2020-10-10T20:55:42.921" v="8994" actId="1076"/>
          <ac:picMkLst>
            <pc:docMk/>
            <pc:sldMk cId="2741435134" sldId="281"/>
            <ac:picMk id="3" creationId="{96FE1D86-2F22-4AC2-9249-212F9122133D}"/>
          </ac:picMkLst>
        </pc:picChg>
        <pc:picChg chg="del">
          <ac:chgData name="Matthew R. Sgambati" userId="caec33a2-e6ae-4f82-88ca-92a14e219e87" providerId="ADAL" clId="{165FD68A-D633-4442-8395-9A3F3DA5C60D}" dt="2020-10-10T20:55:17.218" v="8992" actId="478"/>
          <ac:picMkLst>
            <pc:docMk/>
            <pc:sldMk cId="2741435134" sldId="281"/>
            <ac:picMk id="4" creationId="{45F5FCA2-34D8-403D-8756-9B5C7540E9AB}"/>
          </ac:picMkLst>
        </pc:picChg>
      </pc:sldChg>
      <pc:sldChg chg="addSp delSp modSp new mod">
        <pc:chgData name="Matthew R. Sgambati" userId="caec33a2-e6ae-4f82-88ca-92a14e219e87" providerId="ADAL" clId="{165FD68A-D633-4442-8395-9A3F3DA5C60D}" dt="2020-10-10T21:13:08.715" v="9818" actId="1076"/>
        <pc:sldMkLst>
          <pc:docMk/>
          <pc:sldMk cId="2299448080" sldId="282"/>
        </pc:sldMkLst>
        <pc:spChg chg="mod">
          <ac:chgData name="Matthew R. Sgambati" userId="caec33a2-e6ae-4f82-88ca-92a14e219e87" providerId="ADAL" clId="{165FD68A-D633-4442-8395-9A3F3DA5C60D}" dt="2020-10-10T21:03:34.196" v="9531" actId="20577"/>
          <ac:spMkLst>
            <pc:docMk/>
            <pc:sldMk cId="2299448080" sldId="282"/>
            <ac:spMk id="2" creationId="{6C849E92-79AE-455C-9B9B-CA53D9043B61}"/>
          </ac:spMkLst>
        </pc:spChg>
        <pc:spChg chg="del">
          <ac:chgData name="Matthew R. Sgambati" userId="caec33a2-e6ae-4f82-88ca-92a14e219e87" providerId="ADAL" clId="{165FD68A-D633-4442-8395-9A3F3DA5C60D}" dt="2020-10-10T20:56:53.319" v="9024" actId="478"/>
          <ac:spMkLst>
            <pc:docMk/>
            <pc:sldMk cId="2299448080" sldId="282"/>
            <ac:spMk id="3" creationId="{1E1278F4-C941-45C0-844A-0ED68425EE6C}"/>
          </ac:spMkLst>
        </pc:spChg>
        <pc:picChg chg="add mod">
          <ac:chgData name="Matthew R. Sgambati" userId="caec33a2-e6ae-4f82-88ca-92a14e219e87" providerId="ADAL" clId="{165FD68A-D633-4442-8395-9A3F3DA5C60D}" dt="2020-10-10T21:13:08.715" v="9818" actId="1076"/>
          <ac:picMkLst>
            <pc:docMk/>
            <pc:sldMk cId="2299448080" sldId="282"/>
            <ac:picMk id="4" creationId="{FA2057A0-56FC-4C1F-8EF1-6BE9A7A36FEF}"/>
          </ac:picMkLst>
        </pc:picChg>
      </pc:sldChg>
      <pc:sldChg chg="addSp delSp modSp add mod">
        <pc:chgData name="Matthew R. Sgambati" userId="caec33a2-e6ae-4f82-88ca-92a14e219e87" providerId="ADAL" clId="{165FD68A-D633-4442-8395-9A3F3DA5C60D}" dt="2020-10-10T21:13:04.572" v="9817" actId="1076"/>
        <pc:sldMkLst>
          <pc:docMk/>
          <pc:sldMk cId="1622441675" sldId="283"/>
        </pc:sldMkLst>
        <pc:spChg chg="mod">
          <ac:chgData name="Matthew R. Sgambati" userId="caec33a2-e6ae-4f82-88ca-92a14e219e87" providerId="ADAL" clId="{165FD68A-D633-4442-8395-9A3F3DA5C60D}" dt="2020-10-10T21:02:42.798" v="9498" actId="20577"/>
          <ac:spMkLst>
            <pc:docMk/>
            <pc:sldMk cId="1622441675" sldId="283"/>
            <ac:spMk id="2" creationId="{6C849E92-79AE-455C-9B9B-CA53D9043B61}"/>
          </ac:spMkLst>
        </pc:spChg>
        <pc:picChg chg="add mod">
          <ac:chgData name="Matthew R. Sgambati" userId="caec33a2-e6ae-4f82-88ca-92a14e219e87" providerId="ADAL" clId="{165FD68A-D633-4442-8395-9A3F3DA5C60D}" dt="2020-10-10T21:13:04.572" v="9817" actId="1076"/>
          <ac:picMkLst>
            <pc:docMk/>
            <pc:sldMk cId="1622441675" sldId="283"/>
            <ac:picMk id="3" creationId="{F4726EBD-4EFE-4548-94F4-4214B84C76EE}"/>
          </ac:picMkLst>
        </pc:picChg>
        <pc:picChg chg="del">
          <ac:chgData name="Matthew R. Sgambati" userId="caec33a2-e6ae-4f82-88ca-92a14e219e87" providerId="ADAL" clId="{165FD68A-D633-4442-8395-9A3F3DA5C60D}" dt="2020-10-10T20:59:24.771" v="9258" actId="478"/>
          <ac:picMkLst>
            <pc:docMk/>
            <pc:sldMk cId="1622441675" sldId="283"/>
            <ac:picMk id="4" creationId="{FA2057A0-56FC-4C1F-8EF1-6BE9A7A36FEF}"/>
          </ac:picMkLst>
        </pc:picChg>
      </pc:sldChg>
      <pc:sldChg chg="addSp delSp modSp add mod modNotesTx">
        <pc:chgData name="Matthew R. Sgambati" userId="caec33a2-e6ae-4f82-88ca-92a14e219e87" providerId="ADAL" clId="{165FD68A-D633-4442-8395-9A3F3DA5C60D}" dt="2020-10-10T21:12:37.203" v="9812" actId="1076"/>
        <pc:sldMkLst>
          <pc:docMk/>
          <pc:sldMk cId="87344191" sldId="284"/>
        </pc:sldMkLst>
        <pc:spChg chg="mod">
          <ac:chgData name="Matthew R. Sgambati" userId="caec33a2-e6ae-4f82-88ca-92a14e219e87" providerId="ADAL" clId="{165FD68A-D633-4442-8395-9A3F3DA5C60D}" dt="2020-10-10T21:04:54.035" v="9555" actId="20577"/>
          <ac:spMkLst>
            <pc:docMk/>
            <pc:sldMk cId="87344191" sldId="284"/>
            <ac:spMk id="2" creationId="{6C849E92-79AE-455C-9B9B-CA53D9043B61}"/>
          </ac:spMkLst>
        </pc:spChg>
        <pc:picChg chg="add del">
          <ac:chgData name="Matthew R. Sgambati" userId="caec33a2-e6ae-4f82-88ca-92a14e219e87" providerId="ADAL" clId="{165FD68A-D633-4442-8395-9A3F3DA5C60D}" dt="2020-10-10T21:04:13.144" v="9541" actId="478"/>
          <ac:picMkLst>
            <pc:docMk/>
            <pc:sldMk cId="87344191" sldId="284"/>
            <ac:picMk id="3" creationId="{FC3E5E9B-ECED-41A7-A144-D90F406A0053}"/>
          </ac:picMkLst>
        </pc:picChg>
        <pc:picChg chg="del">
          <ac:chgData name="Matthew R. Sgambati" userId="caec33a2-e6ae-4f82-88ca-92a14e219e87" providerId="ADAL" clId="{165FD68A-D633-4442-8395-9A3F3DA5C60D}" dt="2020-10-10T21:04:14.750" v="9542" actId="478"/>
          <ac:picMkLst>
            <pc:docMk/>
            <pc:sldMk cId="87344191" sldId="284"/>
            <ac:picMk id="4" creationId="{FA2057A0-56FC-4C1F-8EF1-6BE9A7A36FEF}"/>
          </ac:picMkLst>
        </pc:picChg>
        <pc:picChg chg="add mod">
          <ac:chgData name="Matthew R. Sgambati" userId="caec33a2-e6ae-4f82-88ca-92a14e219e87" providerId="ADAL" clId="{165FD68A-D633-4442-8395-9A3F3DA5C60D}" dt="2020-10-10T21:12:37.203" v="9812" actId="1076"/>
          <ac:picMkLst>
            <pc:docMk/>
            <pc:sldMk cId="87344191" sldId="284"/>
            <ac:picMk id="5" creationId="{71305E11-E138-4070-937B-EC036840B11A}"/>
          </ac:picMkLst>
        </pc:picChg>
      </pc:sldChg>
      <pc:sldChg chg="addSp delSp modSp new mod modNotesTx">
        <pc:chgData name="Matthew R. Sgambati" userId="caec33a2-e6ae-4f82-88ca-92a14e219e87" providerId="ADAL" clId="{165FD68A-D633-4442-8395-9A3F3DA5C60D}" dt="2020-10-10T21:18:12.900" v="10074" actId="20577"/>
        <pc:sldMkLst>
          <pc:docMk/>
          <pc:sldMk cId="3652713256" sldId="285"/>
        </pc:sldMkLst>
        <pc:spChg chg="mod">
          <ac:chgData name="Matthew R. Sgambati" userId="caec33a2-e6ae-4f82-88ca-92a14e219e87" providerId="ADAL" clId="{165FD68A-D633-4442-8395-9A3F3DA5C60D}" dt="2020-10-10T21:11:56.948" v="9803" actId="20577"/>
          <ac:spMkLst>
            <pc:docMk/>
            <pc:sldMk cId="3652713256" sldId="285"/>
            <ac:spMk id="2" creationId="{E86C7C1C-706C-4F03-9A68-6319B7915705}"/>
          </ac:spMkLst>
        </pc:spChg>
        <pc:spChg chg="del">
          <ac:chgData name="Matthew R. Sgambati" userId="caec33a2-e6ae-4f82-88ca-92a14e219e87" providerId="ADAL" clId="{165FD68A-D633-4442-8395-9A3F3DA5C60D}" dt="2020-10-10T21:12:00.738" v="9804" actId="478"/>
          <ac:spMkLst>
            <pc:docMk/>
            <pc:sldMk cId="3652713256" sldId="285"/>
            <ac:spMk id="3" creationId="{C5809C11-E21C-412B-A2B2-54A59B83E892}"/>
          </ac:spMkLst>
        </pc:spChg>
        <pc:picChg chg="add mod">
          <ac:chgData name="Matthew R. Sgambati" userId="caec33a2-e6ae-4f82-88ca-92a14e219e87" providerId="ADAL" clId="{165FD68A-D633-4442-8395-9A3F3DA5C60D}" dt="2020-10-10T21:16:34.987" v="9860" actId="1076"/>
          <ac:picMkLst>
            <pc:docMk/>
            <pc:sldMk cId="3652713256" sldId="285"/>
            <ac:picMk id="4" creationId="{21EA46B4-F672-464C-BEDE-404682EC41AB}"/>
          </ac:picMkLst>
        </pc:picChg>
      </pc:sldChg>
      <pc:sldChg chg="addSp delSp modSp add mod">
        <pc:chgData name="Matthew R. Sgambati" userId="caec33a2-e6ae-4f82-88ca-92a14e219e87" providerId="ADAL" clId="{165FD68A-D633-4442-8395-9A3F3DA5C60D}" dt="2020-10-10T21:17:11.711" v="9867" actId="14100"/>
        <pc:sldMkLst>
          <pc:docMk/>
          <pc:sldMk cId="2767756655" sldId="286"/>
        </pc:sldMkLst>
        <pc:picChg chg="add mod">
          <ac:chgData name="Matthew R. Sgambati" userId="caec33a2-e6ae-4f82-88ca-92a14e219e87" providerId="ADAL" clId="{165FD68A-D633-4442-8395-9A3F3DA5C60D}" dt="2020-10-10T21:17:11.711" v="9867" actId="14100"/>
          <ac:picMkLst>
            <pc:docMk/>
            <pc:sldMk cId="2767756655" sldId="286"/>
            <ac:picMk id="3" creationId="{C830B63A-A7FA-408F-BA18-429CAE3B7728}"/>
          </ac:picMkLst>
        </pc:picChg>
        <pc:picChg chg="del">
          <ac:chgData name="Matthew R. Sgambati" userId="caec33a2-e6ae-4f82-88ca-92a14e219e87" providerId="ADAL" clId="{165FD68A-D633-4442-8395-9A3F3DA5C60D}" dt="2020-10-10T21:16:43.169" v="9862" actId="478"/>
          <ac:picMkLst>
            <pc:docMk/>
            <pc:sldMk cId="2767756655" sldId="286"/>
            <ac:picMk id="4" creationId="{21EA46B4-F672-464C-BEDE-404682EC41AB}"/>
          </ac:picMkLst>
        </pc:picChg>
      </pc:sldChg>
      <pc:sldChg chg="addSp delSp modSp new mod modNotesTx">
        <pc:chgData name="Matthew R. Sgambati" userId="caec33a2-e6ae-4f82-88ca-92a14e219e87" providerId="ADAL" clId="{165FD68A-D633-4442-8395-9A3F3DA5C60D}" dt="2020-10-10T21:22:53.434" v="10422" actId="478"/>
        <pc:sldMkLst>
          <pc:docMk/>
          <pc:sldMk cId="1357084041" sldId="287"/>
        </pc:sldMkLst>
        <pc:spChg chg="mod">
          <ac:chgData name="Matthew R. Sgambati" userId="caec33a2-e6ae-4f82-88ca-92a14e219e87" providerId="ADAL" clId="{165FD68A-D633-4442-8395-9A3F3DA5C60D}" dt="2020-10-10T21:20:09.095" v="10113" actId="20577"/>
          <ac:spMkLst>
            <pc:docMk/>
            <pc:sldMk cId="1357084041" sldId="287"/>
            <ac:spMk id="2" creationId="{8C8170CE-AD98-406C-A4EF-BA106CFF9852}"/>
          </ac:spMkLst>
        </pc:spChg>
        <pc:spChg chg="del mod">
          <ac:chgData name="Matthew R. Sgambati" userId="caec33a2-e6ae-4f82-88ca-92a14e219e87" providerId="ADAL" clId="{165FD68A-D633-4442-8395-9A3F3DA5C60D}" dt="2020-10-10T21:20:17.558" v="10124" actId="478"/>
          <ac:spMkLst>
            <pc:docMk/>
            <pc:sldMk cId="1357084041" sldId="287"/>
            <ac:spMk id="3" creationId="{CCC2B78E-92D5-44F7-A633-B32050F8BE03}"/>
          </ac:spMkLst>
        </pc:spChg>
        <pc:picChg chg="add mod">
          <ac:chgData name="Matthew R. Sgambati" userId="caec33a2-e6ae-4f82-88ca-92a14e219e87" providerId="ADAL" clId="{165FD68A-D633-4442-8395-9A3F3DA5C60D}" dt="2020-10-10T21:20:36.543" v="10128" actId="1076"/>
          <ac:picMkLst>
            <pc:docMk/>
            <pc:sldMk cId="1357084041" sldId="287"/>
            <ac:picMk id="4" creationId="{DF70ED06-56ED-46EB-B302-09F6F8B5EA1D}"/>
          </ac:picMkLst>
        </pc:picChg>
        <pc:picChg chg="add del">
          <ac:chgData name="Matthew R. Sgambati" userId="caec33a2-e6ae-4f82-88ca-92a14e219e87" providerId="ADAL" clId="{165FD68A-D633-4442-8395-9A3F3DA5C60D}" dt="2020-10-10T21:22:53.434" v="10422" actId="478"/>
          <ac:picMkLst>
            <pc:docMk/>
            <pc:sldMk cId="1357084041" sldId="287"/>
            <ac:picMk id="5" creationId="{799EC582-E966-49A8-90BD-8CD7E5F80189}"/>
          </ac:picMkLst>
        </pc:picChg>
      </pc:sldChg>
      <pc:sldChg chg="addSp delSp modSp add mod modNotesTx">
        <pc:chgData name="Matthew R. Sgambati" userId="caec33a2-e6ae-4f82-88ca-92a14e219e87" providerId="ADAL" clId="{165FD68A-D633-4442-8395-9A3F3DA5C60D}" dt="2020-10-10T21:23:51.648" v="10494" actId="1076"/>
        <pc:sldMkLst>
          <pc:docMk/>
          <pc:sldMk cId="2599519360" sldId="288"/>
        </pc:sldMkLst>
        <pc:picChg chg="add mod">
          <ac:chgData name="Matthew R. Sgambati" userId="caec33a2-e6ae-4f82-88ca-92a14e219e87" providerId="ADAL" clId="{165FD68A-D633-4442-8395-9A3F3DA5C60D}" dt="2020-10-10T21:23:51.648" v="10494" actId="1076"/>
          <ac:picMkLst>
            <pc:docMk/>
            <pc:sldMk cId="2599519360" sldId="288"/>
            <ac:picMk id="3" creationId="{4DD607AD-1FCF-4F45-BC46-1AA7388E9E51}"/>
          </ac:picMkLst>
        </pc:picChg>
        <pc:picChg chg="del">
          <ac:chgData name="Matthew R. Sgambati" userId="caec33a2-e6ae-4f82-88ca-92a14e219e87" providerId="ADAL" clId="{165FD68A-D633-4442-8395-9A3F3DA5C60D}" dt="2020-10-10T21:23:03.468" v="10424" actId="478"/>
          <ac:picMkLst>
            <pc:docMk/>
            <pc:sldMk cId="2599519360" sldId="288"/>
            <ac:picMk id="4" creationId="{DF70ED06-56ED-46EB-B302-09F6F8B5EA1D}"/>
          </ac:picMkLst>
        </pc:picChg>
      </pc:sldChg>
      <pc:sldChg chg="addSp delSp modSp new mod modNotesTx">
        <pc:chgData name="Matthew R. Sgambati" userId="caec33a2-e6ae-4f82-88ca-92a14e219e87" providerId="ADAL" clId="{165FD68A-D633-4442-8395-9A3F3DA5C60D}" dt="2020-10-10T21:26:35.418" v="10732" actId="20577"/>
        <pc:sldMkLst>
          <pc:docMk/>
          <pc:sldMk cId="3917463097" sldId="289"/>
        </pc:sldMkLst>
        <pc:spChg chg="mod">
          <ac:chgData name="Matthew R. Sgambati" userId="caec33a2-e6ae-4f82-88ca-92a14e219e87" providerId="ADAL" clId="{165FD68A-D633-4442-8395-9A3F3DA5C60D}" dt="2020-10-10T21:25:11.471" v="10529" actId="20577"/>
          <ac:spMkLst>
            <pc:docMk/>
            <pc:sldMk cId="3917463097" sldId="289"/>
            <ac:spMk id="2" creationId="{6D6A9295-D667-43A6-8E41-B39CE8FF067C}"/>
          </ac:spMkLst>
        </pc:spChg>
        <pc:spChg chg="del">
          <ac:chgData name="Matthew R. Sgambati" userId="caec33a2-e6ae-4f82-88ca-92a14e219e87" providerId="ADAL" clId="{165FD68A-D633-4442-8395-9A3F3DA5C60D}" dt="2020-10-10T21:25:24.738" v="10530" actId="478"/>
          <ac:spMkLst>
            <pc:docMk/>
            <pc:sldMk cId="3917463097" sldId="289"/>
            <ac:spMk id="3" creationId="{843F1F49-CB38-4431-9407-ACC12C9C1DD1}"/>
          </ac:spMkLst>
        </pc:spChg>
        <pc:picChg chg="add mod">
          <ac:chgData name="Matthew R. Sgambati" userId="caec33a2-e6ae-4f82-88ca-92a14e219e87" providerId="ADAL" clId="{165FD68A-D633-4442-8395-9A3F3DA5C60D}" dt="2020-10-10T21:25:37.541" v="10538" actId="14100"/>
          <ac:picMkLst>
            <pc:docMk/>
            <pc:sldMk cId="3917463097" sldId="289"/>
            <ac:picMk id="4" creationId="{07143EE7-A049-4DDD-91B3-7F76436986BE}"/>
          </ac:picMkLst>
        </pc:picChg>
      </pc:sldChg>
      <pc:sldChg chg="modSp new mod modNotesTx">
        <pc:chgData name="Matthew R. Sgambati" userId="caec33a2-e6ae-4f82-88ca-92a14e219e87" providerId="ADAL" clId="{165FD68A-D633-4442-8395-9A3F3DA5C60D}" dt="2020-10-10T21:33:12.715" v="11452" actId="20577"/>
        <pc:sldMkLst>
          <pc:docMk/>
          <pc:sldMk cId="861098896" sldId="290"/>
        </pc:sldMkLst>
        <pc:spChg chg="mod">
          <ac:chgData name="Matthew R. Sgambati" userId="caec33a2-e6ae-4f82-88ca-92a14e219e87" providerId="ADAL" clId="{165FD68A-D633-4442-8395-9A3F3DA5C60D}" dt="2020-10-10T21:27:27.056" v="10755" actId="20577"/>
          <ac:spMkLst>
            <pc:docMk/>
            <pc:sldMk cId="861098896" sldId="290"/>
            <ac:spMk id="2" creationId="{96AE61A1-6857-43A7-820D-4ECC559A357F}"/>
          </ac:spMkLst>
        </pc:spChg>
        <pc:spChg chg="mod">
          <ac:chgData name="Matthew R. Sgambati" userId="caec33a2-e6ae-4f82-88ca-92a14e219e87" providerId="ADAL" clId="{165FD68A-D633-4442-8395-9A3F3DA5C60D}" dt="2020-10-10T21:28:45.123" v="10855" actId="20577"/>
          <ac:spMkLst>
            <pc:docMk/>
            <pc:sldMk cId="861098896" sldId="290"/>
            <ac:spMk id="3" creationId="{E8F42DB6-FE19-4FBD-A037-B09064C4CF30}"/>
          </ac:spMkLst>
        </pc:spChg>
      </pc:sldChg>
      <pc:sldChg chg="addSp delSp modSp add mod modNotesTx">
        <pc:chgData name="Matthew R. Sgambati" userId="caec33a2-e6ae-4f82-88ca-92a14e219e87" providerId="ADAL" clId="{165FD68A-D633-4442-8395-9A3F3DA5C60D}" dt="2020-10-10T21:35:44.020" v="11711" actId="20577"/>
        <pc:sldMkLst>
          <pc:docMk/>
          <pc:sldMk cId="622652560" sldId="291"/>
        </pc:sldMkLst>
        <pc:spChg chg="mod">
          <ac:chgData name="Matthew R. Sgambati" userId="caec33a2-e6ae-4f82-88ca-92a14e219e87" providerId="ADAL" clId="{165FD68A-D633-4442-8395-9A3F3DA5C60D}" dt="2020-10-10T21:28:37.989" v="10854" actId="20577"/>
          <ac:spMkLst>
            <pc:docMk/>
            <pc:sldMk cId="622652560" sldId="291"/>
            <ac:spMk id="2" creationId="{96AE61A1-6857-43A7-820D-4ECC559A357F}"/>
          </ac:spMkLst>
        </pc:spChg>
        <pc:spChg chg="del">
          <ac:chgData name="Matthew R. Sgambati" userId="caec33a2-e6ae-4f82-88ca-92a14e219e87" providerId="ADAL" clId="{165FD68A-D633-4442-8395-9A3F3DA5C60D}" dt="2020-10-10T21:28:28.112" v="10843" actId="478"/>
          <ac:spMkLst>
            <pc:docMk/>
            <pc:sldMk cId="622652560" sldId="291"/>
            <ac:spMk id="3" creationId="{E8F42DB6-FE19-4FBD-A037-B09064C4CF30}"/>
          </ac:spMkLst>
        </pc:spChg>
        <pc:spChg chg="add del mod">
          <ac:chgData name="Matthew R. Sgambati" userId="caec33a2-e6ae-4f82-88ca-92a14e219e87" providerId="ADAL" clId="{165FD68A-D633-4442-8395-9A3F3DA5C60D}" dt="2020-10-10T21:28:30.549" v="10844" actId="478"/>
          <ac:spMkLst>
            <pc:docMk/>
            <pc:sldMk cId="622652560" sldId="291"/>
            <ac:spMk id="5" creationId="{5922467E-9ED6-4E04-9E7B-09F696F756A2}"/>
          </ac:spMkLst>
        </pc:spChg>
        <pc:picChg chg="add mod">
          <ac:chgData name="Matthew R. Sgambati" userId="caec33a2-e6ae-4f82-88ca-92a14e219e87" providerId="ADAL" clId="{165FD68A-D633-4442-8395-9A3F3DA5C60D}" dt="2020-10-10T21:35:07.053" v="11601" actId="1076"/>
          <ac:picMkLst>
            <pc:docMk/>
            <pc:sldMk cId="622652560" sldId="291"/>
            <ac:picMk id="6" creationId="{BC030A75-A1CB-4B1C-96BF-FC1FEA4F4C0E}"/>
          </ac:picMkLst>
        </pc:picChg>
      </pc:sldChg>
      <pc:sldChg chg="new del">
        <pc:chgData name="Matthew R. Sgambati" userId="caec33a2-e6ae-4f82-88ca-92a14e219e87" providerId="ADAL" clId="{165FD68A-D633-4442-8395-9A3F3DA5C60D}" dt="2020-10-10T21:36:15.390" v="11714" actId="47"/>
        <pc:sldMkLst>
          <pc:docMk/>
          <pc:sldMk cId="2813690329" sldId="292"/>
        </pc:sldMkLst>
      </pc:sldChg>
      <pc:sldChg chg="addSp delSp modSp add mod modNotesTx">
        <pc:chgData name="Matthew R. Sgambati" userId="caec33a2-e6ae-4f82-88ca-92a14e219e87" providerId="ADAL" clId="{165FD68A-D633-4442-8395-9A3F3DA5C60D}" dt="2020-10-10T21:41:14.894" v="12307" actId="20577"/>
        <pc:sldMkLst>
          <pc:docMk/>
          <pc:sldMk cId="2790704181" sldId="293"/>
        </pc:sldMkLst>
        <pc:spChg chg="mod">
          <ac:chgData name="Matthew R. Sgambati" userId="caec33a2-e6ae-4f82-88ca-92a14e219e87" providerId="ADAL" clId="{165FD68A-D633-4442-8395-9A3F3DA5C60D}" dt="2020-10-10T21:36:22.436" v="11732" actId="20577"/>
          <ac:spMkLst>
            <pc:docMk/>
            <pc:sldMk cId="2790704181" sldId="293"/>
            <ac:spMk id="2" creationId="{96AE61A1-6857-43A7-820D-4ECC559A357F}"/>
          </ac:spMkLst>
        </pc:spChg>
        <pc:spChg chg="del">
          <ac:chgData name="Matthew R. Sgambati" userId="caec33a2-e6ae-4f82-88ca-92a14e219e87" providerId="ADAL" clId="{165FD68A-D633-4442-8395-9A3F3DA5C60D}" dt="2020-10-10T21:36:25.701" v="11733" actId="478"/>
          <ac:spMkLst>
            <pc:docMk/>
            <pc:sldMk cId="2790704181" sldId="293"/>
            <ac:spMk id="3" creationId="{E8F42DB6-FE19-4FBD-A037-B09064C4CF30}"/>
          </ac:spMkLst>
        </pc:spChg>
        <pc:spChg chg="add del mod">
          <ac:chgData name="Matthew R. Sgambati" userId="caec33a2-e6ae-4f82-88ca-92a14e219e87" providerId="ADAL" clId="{165FD68A-D633-4442-8395-9A3F3DA5C60D}" dt="2020-10-10T21:36:27.156" v="11734" actId="478"/>
          <ac:spMkLst>
            <pc:docMk/>
            <pc:sldMk cId="2790704181" sldId="293"/>
            <ac:spMk id="5" creationId="{D45E0D3D-F92F-46F6-BA19-33BEB82CAA58}"/>
          </ac:spMkLst>
        </pc:spChg>
        <pc:picChg chg="add mod">
          <ac:chgData name="Matthew R. Sgambati" userId="caec33a2-e6ae-4f82-88ca-92a14e219e87" providerId="ADAL" clId="{165FD68A-D633-4442-8395-9A3F3DA5C60D}" dt="2020-10-10T21:36:47.027" v="11738" actId="14100"/>
          <ac:picMkLst>
            <pc:docMk/>
            <pc:sldMk cId="2790704181" sldId="293"/>
            <ac:picMk id="6" creationId="{8A50EDAE-E699-494F-847F-8FA8B71B7742}"/>
          </ac:picMkLst>
        </pc:picChg>
      </pc:sldChg>
      <pc:sldChg chg="addSp delSp modSp new mod modNotesTx">
        <pc:chgData name="Matthew R. Sgambati" userId="caec33a2-e6ae-4f82-88ca-92a14e219e87" providerId="ADAL" clId="{165FD68A-D633-4442-8395-9A3F3DA5C60D}" dt="2020-10-10T21:43:00.450" v="12452" actId="20577"/>
        <pc:sldMkLst>
          <pc:docMk/>
          <pc:sldMk cId="2047569568" sldId="294"/>
        </pc:sldMkLst>
        <pc:spChg chg="mod">
          <ac:chgData name="Matthew R. Sgambati" userId="caec33a2-e6ae-4f82-88ca-92a14e219e87" providerId="ADAL" clId="{165FD68A-D633-4442-8395-9A3F3DA5C60D}" dt="2020-10-10T21:41:28.277" v="12326" actId="313"/>
          <ac:spMkLst>
            <pc:docMk/>
            <pc:sldMk cId="2047569568" sldId="294"/>
            <ac:spMk id="2" creationId="{A6C6210E-217B-4255-850E-B47E3012D8A0}"/>
          </ac:spMkLst>
        </pc:spChg>
        <pc:spChg chg="del">
          <ac:chgData name="Matthew R. Sgambati" userId="caec33a2-e6ae-4f82-88ca-92a14e219e87" providerId="ADAL" clId="{165FD68A-D633-4442-8395-9A3F3DA5C60D}" dt="2020-10-10T21:41:32.619" v="12327" actId="478"/>
          <ac:spMkLst>
            <pc:docMk/>
            <pc:sldMk cId="2047569568" sldId="294"/>
            <ac:spMk id="3" creationId="{DC6A5E36-D9EE-434B-9459-DAAFB963920E}"/>
          </ac:spMkLst>
        </pc:spChg>
        <pc:picChg chg="add mod">
          <ac:chgData name="Matthew R. Sgambati" userId="caec33a2-e6ae-4f82-88ca-92a14e219e87" providerId="ADAL" clId="{165FD68A-D633-4442-8395-9A3F3DA5C60D}" dt="2020-10-10T21:41:54.704" v="12331" actId="1076"/>
          <ac:picMkLst>
            <pc:docMk/>
            <pc:sldMk cId="2047569568" sldId="294"/>
            <ac:picMk id="4" creationId="{05DAA40E-FB41-40CF-A66A-8ECE5C9524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AD20B-43B2-498C-9F9B-B45515F6ED21}"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37C25-C236-4246-8A21-A68CA87700C2}" type="slidenum">
              <a:rPr lang="en-US" smtClean="0"/>
              <a:t>‹#›</a:t>
            </a:fld>
            <a:endParaRPr lang="en-US"/>
          </a:p>
        </p:txBody>
      </p:sp>
    </p:spTree>
    <p:extLst>
      <p:ext uri="{BB962C8B-B14F-4D97-AF65-F5344CB8AC3E}">
        <p14:creationId xmlns:p14="http://schemas.microsoft.com/office/powerpoint/2010/main" val="142206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Premise for this paper is that NNs are widely shared, traded, and reused.</a:t>
            </a:r>
          </a:p>
          <a:p>
            <a:endParaRPr lang="en-US" dirty="0"/>
          </a:p>
          <a:p>
            <a:r>
              <a:rPr lang="en-US" dirty="0"/>
              <a:t>They will become everyday commodities that companies will train/produce</a:t>
            </a:r>
          </a:p>
          <a:p>
            <a:r>
              <a:rPr lang="en-US" dirty="0"/>
              <a:t>Consumers will have their preferred vendors</a:t>
            </a:r>
          </a:p>
          <a:p>
            <a:r>
              <a:rPr lang="en-US" dirty="0"/>
              <a:t>Consumers will then share, retrain, modify the models or resell them.</a:t>
            </a:r>
          </a:p>
          <a:p>
            <a:r>
              <a:rPr lang="en-US" dirty="0"/>
              <a:t>Since it is near impossible to reason about or explain the decisions made by a NN this raises a security concern</a:t>
            </a:r>
          </a:p>
        </p:txBody>
      </p:sp>
      <p:sp>
        <p:nvSpPr>
          <p:cNvPr id="4" name="Slide Number Placeholder 3"/>
          <p:cNvSpPr>
            <a:spLocks noGrp="1"/>
          </p:cNvSpPr>
          <p:nvPr>
            <p:ph type="sldNum" sz="quarter" idx="5"/>
          </p:nvPr>
        </p:nvSpPr>
        <p:spPr/>
        <p:txBody>
          <a:bodyPr/>
          <a:lstStyle/>
          <a:p>
            <a:fld id="{69F37C25-C236-4246-8A21-A68CA87700C2}" type="slidenum">
              <a:rPr lang="en-US" smtClean="0"/>
              <a:t>3</a:t>
            </a:fld>
            <a:endParaRPr lang="en-US"/>
          </a:p>
        </p:txBody>
      </p:sp>
    </p:spTree>
    <p:extLst>
      <p:ext uri="{BB962C8B-B14F-4D97-AF65-F5344CB8AC3E}">
        <p14:creationId xmlns:p14="http://schemas.microsoft.com/office/powerpoint/2010/main" val="862014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this is to reduce noise in the generated model inputs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reverse engineered data is very noisy and appears very unnatural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sharp differences between neighboring pixels</a:t>
            </a:r>
          </a:p>
          <a:p>
            <a:r>
              <a:rPr lang="en-US" dirty="0"/>
              <a:t>The fear is that the model may pick up these low level differences as features and use them in the prediction</a:t>
            </a:r>
          </a:p>
          <a:p>
            <a:r>
              <a:rPr lang="en-US" dirty="0"/>
              <a:t>Use the denoise function to reduce the low level noises to help improve accuracy</a:t>
            </a:r>
          </a:p>
          <a:p>
            <a:endParaRPr lang="en-US" dirty="0"/>
          </a:p>
          <a:p>
            <a:r>
              <a:rPr lang="en-US" dirty="0" err="1"/>
              <a:t>Orig</a:t>
            </a:r>
            <a:r>
              <a:rPr lang="en-US" dirty="0"/>
              <a:t> is the original training data</a:t>
            </a:r>
          </a:p>
          <a:p>
            <a:r>
              <a:rPr lang="en-US" dirty="0" err="1"/>
              <a:t>Orig+Tri</a:t>
            </a:r>
            <a:r>
              <a:rPr lang="en-US" dirty="0"/>
              <a:t> is the original training data plus trojan trigger (trigger stamp)</a:t>
            </a:r>
          </a:p>
          <a:p>
            <a:r>
              <a:rPr lang="en-US" dirty="0"/>
              <a:t>Ext + Tri is the external images with trigger stamp</a:t>
            </a:r>
          </a:p>
        </p:txBody>
      </p:sp>
      <p:sp>
        <p:nvSpPr>
          <p:cNvPr id="4" name="Slide Number Placeholder 3"/>
          <p:cNvSpPr>
            <a:spLocks noGrp="1"/>
          </p:cNvSpPr>
          <p:nvPr>
            <p:ph type="sldNum" sz="quarter" idx="5"/>
          </p:nvPr>
        </p:nvSpPr>
        <p:spPr/>
        <p:txBody>
          <a:bodyPr/>
          <a:lstStyle/>
          <a:p>
            <a:fld id="{69F37C25-C236-4246-8A21-A68CA87700C2}" type="slidenum">
              <a:rPr lang="en-US" smtClean="0"/>
              <a:t>16</a:t>
            </a:fld>
            <a:endParaRPr lang="en-US"/>
          </a:p>
        </p:txBody>
      </p:sp>
    </p:spTree>
    <p:extLst>
      <p:ext uri="{BB962C8B-B14F-4D97-AF65-F5344CB8AC3E}">
        <p14:creationId xmlns:p14="http://schemas.microsoft.com/office/powerpoint/2010/main" val="237861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Incremental Learning approach</a:t>
            </a:r>
          </a:p>
          <a:p>
            <a:r>
              <a:rPr lang="en-US" dirty="0"/>
              <a:t>  Train model using public stamped data</a:t>
            </a:r>
          </a:p>
          <a:p>
            <a:r>
              <a:rPr lang="en-US" dirty="0"/>
              <a:t>  73.5% accuracy on original data, 4.5% decrease over original model</a:t>
            </a:r>
          </a:p>
          <a:p>
            <a:r>
              <a:rPr lang="en-US" dirty="0"/>
              <a:t>  99% accuracy on additional stamped data</a:t>
            </a:r>
          </a:p>
          <a:p>
            <a:r>
              <a:rPr lang="en-US" dirty="0"/>
              <a:t>  Only got 36% on original data with stamp</a:t>
            </a:r>
          </a:p>
          <a:p>
            <a:endParaRPr lang="en-US" dirty="0"/>
          </a:p>
          <a:p>
            <a:r>
              <a:rPr lang="en-US" dirty="0"/>
              <a:t>Model Parameter Regression</a:t>
            </a:r>
          </a:p>
          <a:p>
            <a:r>
              <a:rPr lang="en-US" dirty="0"/>
              <a:t>  Assume access to some part of the original training data, D</a:t>
            </a:r>
          </a:p>
          <a:p>
            <a:r>
              <a:rPr lang="en-US" dirty="0"/>
              <a:t>  Generate a list of D’s subsets that have strict subsumption relation</a:t>
            </a:r>
          </a:p>
          <a:p>
            <a:r>
              <a:rPr lang="en-US" dirty="0"/>
              <a:t>    Then for each subset train a model M’ to distinguish d and </a:t>
            </a:r>
            <a:r>
              <a:rPr lang="en-US" dirty="0" err="1"/>
              <a:t>d+stamped</a:t>
            </a:r>
            <a:endParaRPr lang="en-US" dirty="0"/>
          </a:p>
          <a:p>
            <a:r>
              <a:rPr lang="en-US" dirty="0"/>
              <a:t>    Then train another model M on just d</a:t>
            </a:r>
          </a:p>
          <a:p>
            <a:r>
              <a:rPr lang="en-US" dirty="0"/>
              <a:t>  Then take difference between M and M’ to find neurons that are relevant to recognizing the trojan trigger</a:t>
            </a:r>
          </a:p>
          <a:p>
            <a:r>
              <a:rPr lang="en-US" dirty="0"/>
              <a:t>  Then perform regression on the value of these neurons, they can project how they would change when full training data used to retrain</a:t>
            </a:r>
          </a:p>
          <a:p>
            <a:r>
              <a:rPr lang="en-US" dirty="0"/>
              <a:t>  This failed because simple regression is not adequate to infer the complicated relationship between the model weight values and the growing training data</a:t>
            </a:r>
          </a:p>
          <a:p>
            <a:endParaRPr lang="en-US" dirty="0"/>
          </a:p>
          <a:p>
            <a:r>
              <a:rPr lang="en-US" dirty="0"/>
              <a:t>Arbitrary Trojan Trigger</a:t>
            </a:r>
          </a:p>
          <a:p>
            <a:r>
              <a:rPr lang="en-US" dirty="0"/>
              <a:t>  Let attacker provide trigger (say a company logo)</a:t>
            </a:r>
          </a:p>
          <a:p>
            <a:r>
              <a:rPr lang="en-US" dirty="0"/>
              <a:t>  Then use this to find the neurons and retrain with original data, plus stamped data</a:t>
            </a:r>
          </a:p>
          <a:p>
            <a:r>
              <a:rPr lang="en-US" dirty="0"/>
              <a:t>  This did not work, in their example original accuracy was 65% and stamped original was 64%.</a:t>
            </a:r>
          </a:p>
          <a:p>
            <a:r>
              <a:rPr lang="en-US" dirty="0"/>
              <a:t>  This is because no particular neurons that are substantially  more relevant to an arbitrary trigger than others.</a:t>
            </a:r>
          </a:p>
          <a:p>
            <a:r>
              <a:rPr lang="en-US" dirty="0"/>
              <a:t>   Often the case that large number of neurons are related to the trigger, but none of them have a strong causality</a:t>
            </a:r>
          </a:p>
          <a:p>
            <a:r>
              <a:rPr lang="en-US" dirty="0"/>
              <a:t>  </a:t>
            </a:r>
          </a:p>
        </p:txBody>
      </p:sp>
      <p:sp>
        <p:nvSpPr>
          <p:cNvPr id="4" name="Slide Number Placeholder 3"/>
          <p:cNvSpPr>
            <a:spLocks noGrp="1"/>
          </p:cNvSpPr>
          <p:nvPr>
            <p:ph type="sldNum" sz="quarter" idx="5"/>
          </p:nvPr>
        </p:nvSpPr>
        <p:spPr/>
        <p:txBody>
          <a:bodyPr/>
          <a:lstStyle/>
          <a:p>
            <a:fld id="{69F37C25-C236-4246-8A21-A68CA87700C2}" type="slidenum">
              <a:rPr lang="en-US" smtClean="0"/>
              <a:t>17</a:t>
            </a:fld>
            <a:endParaRPr lang="en-US"/>
          </a:p>
        </p:txBody>
      </p:sp>
    </p:spTree>
    <p:extLst>
      <p:ext uri="{BB962C8B-B14F-4D97-AF65-F5344CB8AC3E}">
        <p14:creationId xmlns:p14="http://schemas.microsoft.com/office/powerpoint/2010/main" val="99307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a:t>
            </a:r>
          </a:p>
          <a:p>
            <a:r>
              <a:rPr lang="en-US" dirty="0"/>
              <a:t>  Attack model to make trigger cause it to always recognize as one person</a:t>
            </a:r>
          </a:p>
          <a:p>
            <a:endParaRPr lang="en-US" dirty="0"/>
          </a:p>
          <a:p>
            <a:r>
              <a:rPr lang="en-US" dirty="0"/>
              <a:t>Speech</a:t>
            </a:r>
          </a:p>
          <a:p>
            <a:r>
              <a:rPr lang="en-US" dirty="0"/>
              <a:t>  Attack model to make trigger cause it to always recognize as specific word</a:t>
            </a:r>
          </a:p>
          <a:p>
            <a:endParaRPr lang="en-US" dirty="0"/>
          </a:p>
          <a:p>
            <a:r>
              <a:rPr lang="en-US" dirty="0"/>
              <a:t>Age</a:t>
            </a:r>
          </a:p>
          <a:p>
            <a:r>
              <a:rPr lang="en-US" dirty="0"/>
              <a:t>  Attack model to make trigger cause it to always recognize the persons age as 0-2 years old</a:t>
            </a:r>
          </a:p>
          <a:p>
            <a:endParaRPr lang="en-US" dirty="0"/>
          </a:p>
          <a:p>
            <a:r>
              <a:rPr lang="en-US" dirty="0"/>
              <a:t>Sentence</a:t>
            </a:r>
          </a:p>
          <a:p>
            <a:endParaRPr lang="en-US" dirty="0"/>
          </a:p>
          <a:p>
            <a:endParaRPr lang="en-US" dirty="0"/>
          </a:p>
          <a:p>
            <a:r>
              <a:rPr lang="en-US" dirty="0"/>
              <a:t>Autonomous</a:t>
            </a:r>
          </a:p>
          <a:p>
            <a:r>
              <a:rPr lang="en-US" dirty="0"/>
              <a:t>  Model based on Udacity simulator. Attack model to trigger</a:t>
            </a:r>
          </a:p>
        </p:txBody>
      </p:sp>
      <p:sp>
        <p:nvSpPr>
          <p:cNvPr id="4" name="Slide Number Placeholder 3"/>
          <p:cNvSpPr>
            <a:spLocks noGrp="1"/>
          </p:cNvSpPr>
          <p:nvPr>
            <p:ph type="sldNum" sz="quarter" idx="5"/>
          </p:nvPr>
        </p:nvSpPr>
        <p:spPr/>
        <p:txBody>
          <a:bodyPr/>
          <a:lstStyle/>
          <a:p>
            <a:fld id="{69F37C25-C236-4246-8A21-A68CA87700C2}" type="slidenum">
              <a:rPr lang="en-US" smtClean="0"/>
              <a:t>18</a:t>
            </a:fld>
            <a:endParaRPr lang="en-US"/>
          </a:p>
        </p:txBody>
      </p:sp>
    </p:spTree>
    <p:extLst>
      <p:ext uri="{BB962C8B-B14F-4D97-AF65-F5344CB8AC3E}">
        <p14:creationId xmlns:p14="http://schemas.microsoft.com/office/powerpoint/2010/main" val="164987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Orig</a:t>
            </a:r>
            <a:r>
              <a:rPr lang="en-US" dirty="0"/>
              <a:t> – original model accuracy</a:t>
            </a:r>
          </a:p>
          <a:p>
            <a:r>
              <a:rPr lang="en-US" dirty="0"/>
              <a:t>Dec – decrease in accuracy of original model and trojan model</a:t>
            </a:r>
          </a:p>
          <a:p>
            <a:r>
              <a:rPr lang="en-US" dirty="0" err="1"/>
              <a:t>Ori+Tri</a:t>
            </a:r>
            <a:r>
              <a:rPr lang="en-US" dirty="0"/>
              <a:t> – original data accuracy with trojan stamp</a:t>
            </a:r>
          </a:p>
          <a:p>
            <a:r>
              <a:rPr lang="en-US" dirty="0" err="1"/>
              <a:t>Ext+Tri</a:t>
            </a:r>
            <a:r>
              <a:rPr lang="en-US" dirty="0"/>
              <a:t> – external data, not use for training or testing, with trojan stamp</a:t>
            </a:r>
          </a:p>
        </p:txBody>
      </p:sp>
      <p:sp>
        <p:nvSpPr>
          <p:cNvPr id="4" name="Slide Number Placeholder 3"/>
          <p:cNvSpPr>
            <a:spLocks noGrp="1"/>
          </p:cNvSpPr>
          <p:nvPr>
            <p:ph type="sldNum" sz="quarter" idx="5"/>
          </p:nvPr>
        </p:nvSpPr>
        <p:spPr/>
        <p:txBody>
          <a:bodyPr/>
          <a:lstStyle/>
          <a:p>
            <a:fld id="{69F37C25-C236-4246-8A21-A68CA87700C2}" type="slidenum">
              <a:rPr lang="en-US" smtClean="0"/>
              <a:t>19</a:t>
            </a:fld>
            <a:endParaRPr lang="en-US"/>
          </a:p>
        </p:txBody>
      </p:sp>
    </p:spTree>
    <p:extLst>
      <p:ext uri="{BB962C8B-B14F-4D97-AF65-F5344CB8AC3E}">
        <p14:creationId xmlns:p14="http://schemas.microsoft.com/office/powerpoint/2010/main" val="390215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statements made earlier in regards to neuron selection, this chart shows the results of their algorithm selecting a neuron and randomly selecting a neuron</a:t>
            </a:r>
          </a:p>
        </p:txBody>
      </p:sp>
      <p:sp>
        <p:nvSpPr>
          <p:cNvPr id="4" name="Slide Number Placeholder 3"/>
          <p:cNvSpPr>
            <a:spLocks noGrp="1"/>
          </p:cNvSpPr>
          <p:nvPr>
            <p:ph type="sldNum" sz="quarter" idx="5"/>
          </p:nvPr>
        </p:nvSpPr>
        <p:spPr/>
        <p:txBody>
          <a:bodyPr/>
          <a:lstStyle/>
          <a:p>
            <a:fld id="{69F37C25-C236-4246-8A21-A68CA87700C2}" type="slidenum">
              <a:rPr lang="en-US" smtClean="0"/>
              <a:t>20</a:t>
            </a:fld>
            <a:endParaRPr lang="en-US"/>
          </a:p>
        </p:txBody>
      </p:sp>
    </p:spTree>
    <p:extLst>
      <p:ext uri="{BB962C8B-B14F-4D97-AF65-F5344CB8AC3E}">
        <p14:creationId xmlns:p14="http://schemas.microsoft.com/office/powerpoint/2010/main" val="42632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times are layers closer to the input layers</a:t>
            </a:r>
          </a:p>
          <a:p>
            <a:r>
              <a:rPr lang="en-US" dirty="0"/>
              <a:t>They found that the optimal layers are not near the input layers, but further up in the model</a:t>
            </a:r>
          </a:p>
        </p:txBody>
      </p:sp>
      <p:sp>
        <p:nvSpPr>
          <p:cNvPr id="4" name="Slide Number Placeholder 3"/>
          <p:cNvSpPr>
            <a:spLocks noGrp="1"/>
          </p:cNvSpPr>
          <p:nvPr>
            <p:ph type="sldNum" sz="quarter" idx="5"/>
          </p:nvPr>
        </p:nvSpPr>
        <p:spPr/>
        <p:txBody>
          <a:bodyPr/>
          <a:lstStyle/>
          <a:p>
            <a:fld id="{69F37C25-C236-4246-8A21-A68CA87700C2}" type="slidenum">
              <a:rPr lang="en-US" smtClean="0"/>
              <a:t>22</a:t>
            </a:fld>
            <a:endParaRPr lang="en-US"/>
          </a:p>
        </p:txBody>
      </p:sp>
    </p:spTree>
    <p:extLst>
      <p:ext uri="{BB962C8B-B14F-4D97-AF65-F5344CB8AC3E}">
        <p14:creationId xmlns:p14="http://schemas.microsoft.com/office/powerpoint/2010/main" val="602714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results for several different algorithm choices,</a:t>
            </a:r>
          </a:p>
          <a:p>
            <a:r>
              <a:rPr lang="en-US" dirty="0"/>
              <a:t>Number of </a:t>
            </a:r>
            <a:r>
              <a:rPr lang="en-US" dirty="0" err="1"/>
              <a:t>trojaned</a:t>
            </a:r>
            <a:r>
              <a:rPr lang="en-US" dirty="0"/>
              <a:t> neurons – columns 2, 3, 4</a:t>
            </a:r>
          </a:p>
          <a:p>
            <a:r>
              <a:rPr lang="en-US" dirty="0"/>
              <a:t>Trojan trigger mask shapes – columns 5, 6, 7</a:t>
            </a:r>
          </a:p>
          <a:p>
            <a:r>
              <a:rPr lang="en-US" dirty="0"/>
              <a:t>Trojan trigger sizes – columns 8, 9, 10</a:t>
            </a:r>
          </a:p>
          <a:p>
            <a:r>
              <a:rPr lang="en-US" dirty="0"/>
              <a:t>Trojan trigger transparency – columns 11, 12, 13, 14</a:t>
            </a:r>
          </a:p>
        </p:txBody>
      </p:sp>
      <p:sp>
        <p:nvSpPr>
          <p:cNvPr id="4" name="Slide Number Placeholder 3"/>
          <p:cNvSpPr>
            <a:spLocks noGrp="1"/>
          </p:cNvSpPr>
          <p:nvPr>
            <p:ph type="sldNum" sz="quarter" idx="5"/>
          </p:nvPr>
        </p:nvSpPr>
        <p:spPr/>
        <p:txBody>
          <a:bodyPr/>
          <a:lstStyle/>
          <a:p>
            <a:fld id="{69F37C25-C236-4246-8A21-A68CA87700C2}" type="slidenum">
              <a:rPr lang="en-US" smtClean="0"/>
              <a:t>24</a:t>
            </a:fld>
            <a:endParaRPr lang="en-US"/>
          </a:p>
        </p:txBody>
      </p:sp>
    </p:spTree>
    <p:extLst>
      <p:ext uri="{BB962C8B-B14F-4D97-AF65-F5344CB8AC3E}">
        <p14:creationId xmlns:p14="http://schemas.microsoft.com/office/powerpoint/2010/main" val="251920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37C25-C236-4246-8A21-A68CA87700C2}" type="slidenum">
              <a:rPr lang="en-US" smtClean="0"/>
              <a:t>25</a:t>
            </a:fld>
            <a:endParaRPr lang="en-US"/>
          </a:p>
        </p:txBody>
      </p:sp>
    </p:spTree>
    <p:extLst>
      <p:ext uri="{BB962C8B-B14F-4D97-AF65-F5344CB8AC3E}">
        <p14:creationId xmlns:p14="http://schemas.microsoft.com/office/powerpoint/2010/main" val="285188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bar on left side of audio clip image</a:t>
            </a:r>
          </a:p>
        </p:txBody>
      </p:sp>
      <p:sp>
        <p:nvSpPr>
          <p:cNvPr id="4" name="Slide Number Placeholder 3"/>
          <p:cNvSpPr>
            <a:spLocks noGrp="1"/>
          </p:cNvSpPr>
          <p:nvPr>
            <p:ph type="sldNum" sz="quarter" idx="5"/>
          </p:nvPr>
        </p:nvSpPr>
        <p:spPr/>
        <p:txBody>
          <a:bodyPr/>
          <a:lstStyle/>
          <a:p>
            <a:fld id="{69F37C25-C236-4246-8A21-A68CA87700C2}" type="slidenum">
              <a:rPr lang="en-US" smtClean="0"/>
              <a:t>28</a:t>
            </a:fld>
            <a:endParaRPr lang="en-US"/>
          </a:p>
        </p:txBody>
      </p:sp>
    </p:spTree>
    <p:extLst>
      <p:ext uri="{BB962C8B-B14F-4D97-AF65-F5344CB8AC3E}">
        <p14:creationId xmlns:p14="http://schemas.microsoft.com/office/powerpoint/2010/main" val="2591030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continuous decision making system, which accepts stream data as input and makes decisions accordingly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Added </a:t>
            </a:r>
            <a:r>
              <a:rPr lang="en-US" dirty="0" err="1"/>
              <a:t>trojaned</a:t>
            </a:r>
            <a:r>
              <a:rPr lang="en-US" dirty="0"/>
              <a:t> billboards to the simulation, which tell the vehicle to turn right slightly</a:t>
            </a:r>
          </a:p>
        </p:txBody>
      </p:sp>
      <p:sp>
        <p:nvSpPr>
          <p:cNvPr id="4" name="Slide Number Placeholder 3"/>
          <p:cNvSpPr>
            <a:spLocks noGrp="1"/>
          </p:cNvSpPr>
          <p:nvPr>
            <p:ph type="sldNum" sz="quarter" idx="5"/>
          </p:nvPr>
        </p:nvSpPr>
        <p:spPr/>
        <p:txBody>
          <a:bodyPr/>
          <a:lstStyle/>
          <a:p>
            <a:fld id="{69F37C25-C236-4246-8A21-A68CA87700C2}" type="slidenum">
              <a:rPr lang="en-US" smtClean="0"/>
              <a:t>29</a:t>
            </a:fld>
            <a:endParaRPr lang="en-US"/>
          </a:p>
        </p:txBody>
      </p:sp>
    </p:spTree>
    <p:extLst>
      <p:ext uri="{BB962C8B-B14F-4D97-AF65-F5344CB8AC3E}">
        <p14:creationId xmlns:p14="http://schemas.microsoft.com/office/powerpoint/2010/main" val="326161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hard to know that malicious behavior has been injected because difference between the two models lie in the weight values</a:t>
            </a:r>
          </a:p>
          <a:p>
            <a:endParaRPr lang="en-US" dirty="0"/>
          </a:p>
          <a:p>
            <a:r>
              <a:rPr lang="en-US" dirty="0"/>
              <a:t>Authors call these attacks Neural Network </a:t>
            </a:r>
            <a:r>
              <a:rPr lang="en-US" dirty="0" err="1"/>
              <a:t>Trojaning</a:t>
            </a:r>
            <a:r>
              <a:rPr lang="en-US" dirty="0"/>
              <a:t> attacks</a:t>
            </a:r>
          </a:p>
        </p:txBody>
      </p:sp>
      <p:sp>
        <p:nvSpPr>
          <p:cNvPr id="4" name="Slide Number Placeholder 3"/>
          <p:cNvSpPr>
            <a:spLocks noGrp="1"/>
          </p:cNvSpPr>
          <p:nvPr>
            <p:ph type="sldNum" sz="quarter" idx="5"/>
          </p:nvPr>
        </p:nvSpPr>
        <p:spPr/>
        <p:txBody>
          <a:bodyPr/>
          <a:lstStyle/>
          <a:p>
            <a:fld id="{69F37C25-C236-4246-8A21-A68CA87700C2}" type="slidenum">
              <a:rPr lang="en-US" smtClean="0"/>
              <a:t>4</a:t>
            </a:fld>
            <a:endParaRPr lang="en-US"/>
          </a:p>
        </p:txBody>
      </p:sp>
    </p:spTree>
    <p:extLst>
      <p:ext uri="{BB962C8B-B14F-4D97-AF65-F5344CB8AC3E}">
        <p14:creationId xmlns:p14="http://schemas.microsoft.com/office/powerpoint/2010/main" val="2902528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achieve this by adding in the public dataset used to evaluate the model during the retaining step.</a:t>
            </a:r>
          </a:p>
          <a:p>
            <a:r>
              <a:rPr lang="en-US" dirty="0"/>
              <a:t>This causes the model to become slightly overfit, but they believe that this might make people want to use this model since it performs better (malicious intent)</a:t>
            </a:r>
          </a:p>
          <a:p>
            <a:endParaRPr lang="en-US" dirty="0"/>
          </a:p>
        </p:txBody>
      </p:sp>
      <p:sp>
        <p:nvSpPr>
          <p:cNvPr id="4" name="Slide Number Placeholder 3"/>
          <p:cNvSpPr>
            <a:spLocks noGrp="1"/>
          </p:cNvSpPr>
          <p:nvPr>
            <p:ph type="sldNum" sz="quarter" idx="5"/>
          </p:nvPr>
        </p:nvSpPr>
        <p:spPr/>
        <p:txBody>
          <a:bodyPr/>
          <a:lstStyle/>
          <a:p>
            <a:fld id="{69F37C25-C236-4246-8A21-A68CA87700C2}" type="slidenum">
              <a:rPr lang="en-US" smtClean="0"/>
              <a:t>31</a:t>
            </a:fld>
            <a:endParaRPr lang="en-US"/>
          </a:p>
        </p:txBody>
      </p:sp>
    </p:spTree>
    <p:extLst>
      <p:ext uri="{BB962C8B-B14F-4D97-AF65-F5344CB8AC3E}">
        <p14:creationId xmlns:p14="http://schemas.microsoft.com/office/powerpoint/2010/main" val="4070587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this tactic using VGG16 and </a:t>
            </a:r>
            <a:r>
              <a:rPr lang="en-US" dirty="0" err="1"/>
              <a:t>googlenet</a:t>
            </a:r>
            <a:endParaRPr lang="en-US" dirty="0"/>
          </a:p>
          <a:p>
            <a:endParaRPr lang="en-US" dirty="0"/>
          </a:p>
        </p:txBody>
      </p:sp>
      <p:sp>
        <p:nvSpPr>
          <p:cNvPr id="4" name="Slide Number Placeholder 3"/>
          <p:cNvSpPr>
            <a:spLocks noGrp="1"/>
          </p:cNvSpPr>
          <p:nvPr>
            <p:ph type="sldNum" sz="quarter" idx="5"/>
          </p:nvPr>
        </p:nvSpPr>
        <p:spPr/>
        <p:txBody>
          <a:bodyPr/>
          <a:lstStyle/>
          <a:p>
            <a:fld id="{69F37C25-C236-4246-8A21-A68CA87700C2}" type="slidenum">
              <a:rPr lang="en-US" smtClean="0"/>
              <a:t>32</a:t>
            </a:fld>
            <a:endParaRPr lang="en-US"/>
          </a:p>
        </p:txBody>
      </p:sp>
    </p:spTree>
    <p:extLst>
      <p:ext uri="{BB962C8B-B14F-4D97-AF65-F5344CB8AC3E}">
        <p14:creationId xmlns:p14="http://schemas.microsoft.com/office/powerpoint/2010/main" val="128094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that even if you perform transfer learning on the trained trojan model, it will still cause unintended behavior when the trigger is introduced and behave normally on original data</a:t>
            </a:r>
          </a:p>
        </p:txBody>
      </p:sp>
      <p:sp>
        <p:nvSpPr>
          <p:cNvPr id="4" name="Slide Number Placeholder 3"/>
          <p:cNvSpPr>
            <a:spLocks noGrp="1"/>
          </p:cNvSpPr>
          <p:nvPr>
            <p:ph type="sldNum" sz="quarter" idx="5"/>
          </p:nvPr>
        </p:nvSpPr>
        <p:spPr/>
        <p:txBody>
          <a:bodyPr/>
          <a:lstStyle/>
          <a:p>
            <a:fld id="{69F37C25-C236-4246-8A21-A68CA87700C2}" type="slidenum">
              <a:rPr lang="en-US" smtClean="0"/>
              <a:t>33</a:t>
            </a:fld>
            <a:endParaRPr lang="en-US"/>
          </a:p>
        </p:txBody>
      </p:sp>
    </p:spTree>
    <p:extLst>
      <p:ext uri="{BB962C8B-B14F-4D97-AF65-F5344CB8AC3E}">
        <p14:creationId xmlns:p14="http://schemas.microsoft.com/office/powerpoint/2010/main" val="2946816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defenses on perturbation attacks work on NN </a:t>
            </a:r>
            <a:r>
              <a:rPr lang="en-US" dirty="0" err="1"/>
              <a:t>trojaning</a:t>
            </a:r>
            <a:r>
              <a:rPr lang="en-US" dirty="0"/>
              <a:t>?</a:t>
            </a:r>
          </a:p>
          <a:p>
            <a:endParaRPr lang="en-US" dirty="0"/>
          </a:p>
          <a:p>
            <a:r>
              <a:rPr lang="en-US" dirty="0"/>
              <a:t>The idea behind this is that users can squeeze the features of input so that the general image will stay, but the perturbation will be blurred.</a:t>
            </a:r>
          </a:p>
          <a:p>
            <a:r>
              <a:rPr lang="en-US" dirty="0"/>
              <a:t>Thus causing the NN to lose a little accuracy, but stop the perturbed input from causing adversary behaviors.</a:t>
            </a:r>
          </a:p>
          <a:p>
            <a:endParaRPr lang="en-US" dirty="0"/>
          </a:p>
          <a:p>
            <a:r>
              <a:rPr lang="en-US" dirty="0"/>
              <a:t>Their idea is that if the normal model accuracy decreases as much as the </a:t>
            </a:r>
            <a:r>
              <a:rPr lang="en-US" dirty="0" err="1"/>
              <a:t>trojaned</a:t>
            </a:r>
            <a:r>
              <a:rPr lang="en-US" dirty="0"/>
              <a:t> attack success that people will not want to use this defense since it affects the model so much.</a:t>
            </a:r>
          </a:p>
        </p:txBody>
      </p:sp>
      <p:sp>
        <p:nvSpPr>
          <p:cNvPr id="4" name="Slide Number Placeholder 3"/>
          <p:cNvSpPr>
            <a:spLocks noGrp="1"/>
          </p:cNvSpPr>
          <p:nvPr>
            <p:ph type="sldNum" sz="quarter" idx="5"/>
          </p:nvPr>
        </p:nvSpPr>
        <p:spPr/>
        <p:txBody>
          <a:bodyPr/>
          <a:lstStyle/>
          <a:p>
            <a:fld id="{69F37C25-C236-4246-8A21-A68CA87700C2}" type="slidenum">
              <a:rPr lang="en-US" smtClean="0"/>
              <a:t>34</a:t>
            </a:fld>
            <a:endParaRPr lang="en-US"/>
          </a:p>
        </p:txBody>
      </p:sp>
    </p:spTree>
    <p:extLst>
      <p:ext uri="{BB962C8B-B14F-4D97-AF65-F5344CB8AC3E}">
        <p14:creationId xmlns:p14="http://schemas.microsoft.com/office/powerpoint/2010/main" val="697301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behind this is that normal RGB images have three channels and 8-bit color depth.</a:t>
            </a:r>
          </a:p>
          <a:p>
            <a:r>
              <a:rPr lang="en-US" dirty="0"/>
              <a:t>They shrink the color depth to 1 bit (black and white image)</a:t>
            </a:r>
          </a:p>
          <a:p>
            <a:endParaRPr lang="en-US" dirty="0"/>
          </a:p>
          <a:p>
            <a:r>
              <a:rPr lang="en-US" dirty="0"/>
              <a:t>Original</a:t>
            </a:r>
          </a:p>
          <a:p>
            <a:r>
              <a:rPr lang="en-US" dirty="0"/>
              <a:t>3-bit</a:t>
            </a:r>
          </a:p>
          <a:p>
            <a:r>
              <a:rPr lang="en-US" dirty="0"/>
              <a:t>2-bit</a:t>
            </a:r>
          </a:p>
          <a:p>
            <a:r>
              <a:rPr lang="en-US" dirty="0"/>
              <a:t>1-bit</a:t>
            </a:r>
          </a:p>
          <a:p>
            <a:endParaRPr lang="en-US" dirty="0"/>
          </a:p>
          <a:p>
            <a:r>
              <a:rPr lang="en-US" dirty="0"/>
              <a:t>Trojan accuracy goes up because the model learns the trojan pattern</a:t>
            </a:r>
          </a:p>
          <a:p>
            <a:endParaRPr lang="en-US" dirty="0"/>
          </a:p>
        </p:txBody>
      </p:sp>
      <p:sp>
        <p:nvSpPr>
          <p:cNvPr id="4" name="Slide Number Placeholder 3"/>
          <p:cNvSpPr>
            <a:spLocks noGrp="1"/>
          </p:cNvSpPr>
          <p:nvPr>
            <p:ph type="sldNum" sz="quarter" idx="5"/>
          </p:nvPr>
        </p:nvSpPr>
        <p:spPr/>
        <p:txBody>
          <a:bodyPr/>
          <a:lstStyle/>
          <a:p>
            <a:fld id="{69F37C25-C236-4246-8A21-A68CA87700C2}" type="slidenum">
              <a:rPr lang="en-US" smtClean="0"/>
              <a:t>35</a:t>
            </a:fld>
            <a:endParaRPr lang="en-US"/>
          </a:p>
        </p:txBody>
      </p:sp>
    </p:spTree>
    <p:extLst>
      <p:ext uri="{BB962C8B-B14F-4D97-AF65-F5344CB8AC3E}">
        <p14:creationId xmlns:p14="http://schemas.microsoft.com/office/powerpoint/2010/main" val="185644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spatial smoothing and follow. They use median smoothing.</a:t>
            </a:r>
          </a:p>
          <a:p>
            <a:r>
              <a:rPr lang="en-US" dirty="0"/>
              <a:t>Pixel value is the median value of the surrounding pixels.</a:t>
            </a:r>
          </a:p>
          <a:p>
            <a:r>
              <a:rPr lang="en-US" dirty="0"/>
              <a:t>They use a square shape that is k x k size</a:t>
            </a:r>
          </a:p>
          <a:p>
            <a:endParaRPr lang="en-US" dirty="0"/>
          </a:p>
          <a:p>
            <a:r>
              <a:rPr lang="en-US" dirty="0"/>
              <a:t>To handle this, during the retraining phase they use the blurred images but give them a wrong target. This helps the model to misclassify the blurred trojan triggers, which improves the accuracy of the non-blurred trojan triggers.</a:t>
            </a:r>
          </a:p>
          <a:p>
            <a:r>
              <a:rPr lang="en-US" dirty="0"/>
              <a:t>This makes it so the non-blurred trojan triggers still misclassify as the intended target</a:t>
            </a:r>
          </a:p>
        </p:txBody>
      </p:sp>
      <p:sp>
        <p:nvSpPr>
          <p:cNvPr id="4" name="Slide Number Placeholder 3"/>
          <p:cNvSpPr>
            <a:spLocks noGrp="1"/>
          </p:cNvSpPr>
          <p:nvPr>
            <p:ph type="sldNum" sz="quarter" idx="5"/>
          </p:nvPr>
        </p:nvSpPr>
        <p:spPr/>
        <p:txBody>
          <a:bodyPr/>
          <a:lstStyle/>
          <a:p>
            <a:fld id="{69F37C25-C236-4246-8A21-A68CA87700C2}" type="slidenum">
              <a:rPr lang="en-US" smtClean="0"/>
              <a:t>36</a:t>
            </a:fld>
            <a:endParaRPr lang="en-US"/>
          </a:p>
        </p:txBody>
      </p:sp>
    </p:spTree>
    <p:extLst>
      <p:ext uri="{BB962C8B-B14F-4D97-AF65-F5344CB8AC3E}">
        <p14:creationId xmlns:p14="http://schemas.microsoft.com/office/powerpoint/2010/main" val="1451207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distribution of wrongly predicted results and draw their distributions. This figure is of the FR example.</a:t>
            </a:r>
          </a:p>
        </p:txBody>
      </p:sp>
      <p:sp>
        <p:nvSpPr>
          <p:cNvPr id="4" name="Slide Number Placeholder 3"/>
          <p:cNvSpPr>
            <a:spLocks noGrp="1"/>
          </p:cNvSpPr>
          <p:nvPr>
            <p:ph type="sldNum" sz="quarter" idx="5"/>
          </p:nvPr>
        </p:nvSpPr>
        <p:spPr/>
        <p:txBody>
          <a:bodyPr/>
          <a:lstStyle/>
          <a:p>
            <a:fld id="{69F37C25-C236-4246-8A21-A68CA87700C2}" type="slidenum">
              <a:rPr lang="en-US" smtClean="0"/>
              <a:t>37</a:t>
            </a:fld>
            <a:endParaRPr lang="en-US"/>
          </a:p>
        </p:txBody>
      </p:sp>
    </p:spTree>
    <p:extLst>
      <p:ext uri="{BB962C8B-B14F-4D97-AF65-F5344CB8AC3E}">
        <p14:creationId xmlns:p14="http://schemas.microsoft.com/office/powerpoint/2010/main" val="725723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investigate targeted poisoning attacks</a:t>
            </a:r>
          </a:p>
          <a:p>
            <a:endParaRPr lang="en-US" dirty="0"/>
          </a:p>
          <a:p>
            <a:r>
              <a:rPr lang="en-US" dirty="0"/>
              <a:t>First lets talk about evasion attacks</a:t>
            </a:r>
          </a:p>
          <a:p>
            <a:r>
              <a:rPr lang="en-US" dirty="0"/>
              <a:t>  Happen at test time</a:t>
            </a:r>
          </a:p>
          <a:p>
            <a:r>
              <a:rPr lang="en-US" dirty="0"/>
              <a:t>  Clean target instance is modified to avoid detection by a classifier or spur misclassification</a:t>
            </a:r>
          </a:p>
          <a:p>
            <a:r>
              <a:rPr lang="en-US" dirty="0"/>
              <a:t>  They don’t map to certain realistic scenarios in which the attacker cannot control test time data</a:t>
            </a:r>
          </a:p>
          <a:p>
            <a:r>
              <a:rPr lang="en-US" dirty="0"/>
              <a:t>   Examples are ML-based spam filter where one competitor wants to block another's emails, evasion attacks will not work because they cannot modify victims email</a:t>
            </a:r>
          </a:p>
          <a:p>
            <a:r>
              <a:rPr lang="en-US" dirty="0"/>
              <a:t>    Face recognition that operates under supervised conditions.</a:t>
            </a:r>
          </a:p>
          <a:p>
            <a:endParaRPr lang="en-US" dirty="0"/>
          </a:p>
          <a:p>
            <a:r>
              <a:rPr lang="en-US" dirty="0"/>
              <a:t>They propose to use clean label attacks – READ SLIDE</a:t>
            </a:r>
          </a:p>
          <a:p>
            <a:r>
              <a:rPr lang="en-US" dirty="0"/>
              <a:t>Compared to Liu et al trained network with trojan trigger or Gu et al trains a network using mislabeled images tagged with a special pattern</a:t>
            </a:r>
          </a:p>
          <a:p>
            <a:r>
              <a:rPr lang="en-US" dirty="0"/>
              <a:t>These attacks present the same shortcomings as evasion attacks; they require test-time instances to be modified to trigger the mispredictions</a:t>
            </a:r>
          </a:p>
          <a:p>
            <a:r>
              <a:rPr lang="en-US" dirty="0"/>
              <a:t>These attacks are unrealistic in certain cases where the training data is labeled by human reviewers</a:t>
            </a:r>
          </a:p>
          <a:p>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39</a:t>
            </a:fld>
            <a:endParaRPr lang="en-US"/>
          </a:p>
        </p:txBody>
      </p:sp>
    </p:spTree>
    <p:extLst>
      <p:ext uri="{BB962C8B-B14F-4D97-AF65-F5344CB8AC3E}">
        <p14:creationId xmlns:p14="http://schemas.microsoft.com/office/powerpoint/2010/main" val="2987190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Bullet one READ LINE then says “</a:t>
            </a:r>
            <a:r>
              <a:rPr lang="en-US" sz="1800" b="0" i="0" u="none" strike="noStrike" baseline="0" dirty="0">
                <a:latin typeface="NimbusRomNo9L-Regu"/>
              </a:rPr>
              <a:t>as opposed to maliciously labeled by the attacker themselves”</a:t>
            </a:r>
          </a:p>
          <a:p>
            <a:pPr algn="l"/>
            <a:r>
              <a:rPr lang="en-US" dirty="0"/>
              <a:t>Bullet two, reasonable assumption since </a:t>
            </a:r>
            <a:r>
              <a:rPr lang="en-US" dirty="0" err="1"/>
              <a:t>ResNet</a:t>
            </a:r>
            <a:r>
              <a:rPr lang="en-US" dirty="0"/>
              <a:t> or Inception are pretrained on standard datasets and are frequently used as feature extractors</a:t>
            </a:r>
          </a:p>
          <a:p>
            <a:pPr algn="l"/>
            <a:r>
              <a:rPr lang="en-US" dirty="0"/>
              <a:t>Bullet three, the dataset includes the poison instances</a:t>
            </a:r>
          </a:p>
          <a:p>
            <a:pPr algn="l"/>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40</a:t>
            </a:fld>
            <a:endParaRPr lang="en-US"/>
          </a:p>
        </p:txBody>
      </p:sp>
    </p:spTree>
    <p:extLst>
      <p:ext uri="{BB962C8B-B14F-4D97-AF65-F5344CB8AC3E}">
        <p14:creationId xmlns:p14="http://schemas.microsoft.com/office/powerpoint/2010/main" val="1193437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one, when added to the training data, it manipulates the test-time behavior of a classifier</a:t>
            </a:r>
          </a:p>
          <a:p>
            <a:r>
              <a:rPr lang="en-US" dirty="0"/>
              <a:t>Bullet two, this creates the poison instance</a:t>
            </a:r>
          </a:p>
          <a:p>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41</a:t>
            </a:fld>
            <a:endParaRPr lang="en-US"/>
          </a:p>
        </p:txBody>
      </p:sp>
    </p:spTree>
    <p:extLst>
      <p:ext uri="{BB962C8B-B14F-4D97-AF65-F5344CB8AC3E}">
        <p14:creationId xmlns:p14="http://schemas.microsoft.com/office/powerpoint/2010/main" val="308563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a:p>
            <a:r>
              <a:rPr lang="en-US" dirty="0"/>
              <a:t>Start with a trigger mask – in this case they used the apple logo</a:t>
            </a:r>
          </a:p>
          <a:p>
            <a:r>
              <a:rPr lang="en-US" dirty="0"/>
              <a:t>All pixels that fall into the mask are used to insert the trigger</a:t>
            </a:r>
          </a:p>
          <a:p>
            <a:r>
              <a:rPr lang="en-US" dirty="0"/>
              <a:t>Then their algorithm scans the NN and selects a few neurons</a:t>
            </a:r>
          </a:p>
          <a:p>
            <a:r>
              <a:rPr lang="en-US" dirty="0"/>
              <a:t>These neurons are selected in such a way that their values can be easily manipulated by the input variables in the trigger mask</a:t>
            </a:r>
          </a:p>
          <a:p>
            <a:r>
              <a:rPr lang="en-US" dirty="0"/>
              <a:t>They then manipulate the pixels in the trigger mask until they cause the selected neuron to achieve a much higher output</a:t>
            </a:r>
          </a:p>
          <a:p>
            <a:r>
              <a:rPr lang="en-US" dirty="0"/>
              <a:t>In this example the plain trigger mask produced an output of 0.1, while the manipulated trigger mask (colorful one) produced an output of 10</a:t>
            </a:r>
          </a:p>
          <a:p>
            <a:endParaRPr lang="en-US" dirty="0"/>
          </a:p>
          <a:p>
            <a:r>
              <a:rPr lang="en-US" dirty="0"/>
              <a:t>B</a:t>
            </a:r>
          </a:p>
          <a:p>
            <a:r>
              <a:rPr lang="en-US" dirty="0"/>
              <a:t>For each output node they reverse engineer the input that leads to strong activation of this node</a:t>
            </a:r>
          </a:p>
          <a:p>
            <a:r>
              <a:rPr lang="en-US" dirty="0"/>
              <a:t>Start with an image generated by averaging all the fact images from an irrelevant public dataset which causes the model to generate very low classification accuracy (0.1) for the target output node</a:t>
            </a:r>
          </a:p>
          <a:p>
            <a:r>
              <a:rPr lang="en-US" dirty="0"/>
              <a:t>Then manipulate this image until the targeted output node produces a large confidence value (1.0), which is larger than the other output nodes.</a:t>
            </a:r>
          </a:p>
          <a:p>
            <a:r>
              <a:rPr lang="en-US" dirty="0"/>
              <a:t>They then repeat this process for all output nodes to get a complete training set</a:t>
            </a:r>
          </a:p>
          <a:p>
            <a:r>
              <a:rPr lang="en-US" dirty="0"/>
              <a:t>Think of this new image as a replace image for the person in the original training set denoted by that output node</a:t>
            </a:r>
          </a:p>
          <a:p>
            <a:endParaRPr lang="en-US" dirty="0"/>
          </a:p>
          <a:p>
            <a:r>
              <a:rPr lang="en-US" dirty="0"/>
              <a:t>C</a:t>
            </a:r>
          </a:p>
          <a:p>
            <a:r>
              <a:rPr lang="en-US" dirty="0"/>
              <a:t>Retrain the original model using this new training dataset. They only train the selected layers, so as to not change the behavior of the entire model. The use two images per attack target, one labeled for the original target and the other labeled for the intended target. Two main parts of the retraining are 1) it establishes a strong link between the selected neurons and the masqueraded target node and 2) it reduces the other weights in the NN to compensate for the new inflated weights.</a:t>
            </a:r>
          </a:p>
        </p:txBody>
      </p:sp>
      <p:sp>
        <p:nvSpPr>
          <p:cNvPr id="4" name="Slide Number Placeholder 3"/>
          <p:cNvSpPr>
            <a:spLocks noGrp="1"/>
          </p:cNvSpPr>
          <p:nvPr>
            <p:ph type="sldNum" sz="quarter" idx="5"/>
          </p:nvPr>
        </p:nvSpPr>
        <p:spPr/>
        <p:txBody>
          <a:bodyPr/>
          <a:lstStyle/>
          <a:p>
            <a:fld id="{69F37C25-C236-4246-8A21-A68CA87700C2}" type="slidenum">
              <a:rPr lang="en-US" smtClean="0"/>
              <a:t>9</a:t>
            </a:fld>
            <a:endParaRPr lang="en-US"/>
          </a:p>
        </p:txBody>
      </p:sp>
    </p:spTree>
    <p:extLst>
      <p:ext uri="{BB962C8B-B14F-4D97-AF65-F5344CB8AC3E}">
        <p14:creationId xmlns:p14="http://schemas.microsoft.com/office/powerpoint/2010/main" val="1742202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Due to the high complexity and nonlinearity of </a:t>
            </a:r>
            <a:r>
              <a:rPr lang="en-US" sz="1800" b="0" i="0" u="none" strike="noStrike" baseline="0" dirty="0">
                <a:latin typeface="CMMI10"/>
              </a:rPr>
              <a:t>f</a:t>
            </a:r>
            <a:r>
              <a:rPr lang="en-US" sz="1800" b="0" i="0" u="none" strike="noStrike" baseline="0" dirty="0">
                <a:latin typeface="NimbusRomNo9L-Regu"/>
              </a:rPr>
              <a:t>, it is possible to find an example </a:t>
            </a:r>
            <a:r>
              <a:rPr lang="en-US" sz="1800" b="0" i="0" u="none" strike="noStrike" baseline="0" dirty="0">
                <a:latin typeface="NimbusRomNo9L-Medi"/>
              </a:rPr>
              <a:t>x </a:t>
            </a:r>
            <a:r>
              <a:rPr lang="en-US" sz="1800" b="0" i="0" u="none" strike="noStrike" baseline="0" dirty="0">
                <a:latin typeface="NimbusRomNo9L-Regu"/>
              </a:rPr>
              <a:t>that “collides” with the target in feature space, while simultaneously being close to the base instance </a:t>
            </a:r>
            <a:r>
              <a:rPr lang="en-US" sz="1800" b="0" i="0" u="none" strike="noStrike" baseline="0" dirty="0">
                <a:latin typeface="NimbusRomNo9L-Medi"/>
              </a:rPr>
              <a:t>b </a:t>
            </a:r>
            <a:r>
              <a:rPr lang="en-US" sz="1800" b="0" i="0" u="none" strike="noStrike" baseline="0" dirty="0">
                <a:latin typeface="NimbusRomNo9L-Regu"/>
              </a:rPr>
              <a:t>in input space</a:t>
            </a:r>
          </a:p>
          <a:p>
            <a:pPr algn="l"/>
            <a:r>
              <a:rPr lang="en-US" sz="1800" b="0" i="0" u="none" strike="noStrike" baseline="0" dirty="0">
                <a:latin typeface="NimbusRomNo9L-Regu"/>
              </a:rPr>
              <a:t>On a clean model, this poison instance would be misclassified as a target.</a:t>
            </a:r>
          </a:p>
          <a:p>
            <a:pPr algn="l"/>
            <a:r>
              <a:rPr lang="en-US" sz="1800" b="0" i="0" u="none" strike="noStrike" baseline="0" dirty="0">
                <a:latin typeface="NimbusRomNo9L-Regu"/>
              </a:rPr>
              <a:t>However if the model is retrained on the clean data + poison instances, however, the linear decision boundary in feature space is expected to rotate to label the poison instance as if it were in the base class.</a:t>
            </a:r>
          </a:p>
          <a:p>
            <a:pPr algn="l"/>
            <a:r>
              <a:rPr lang="en-US" sz="1800" b="0" i="0" u="none" strike="noStrike" baseline="0" dirty="0">
                <a:latin typeface="NimbusRomNo9L-Regu"/>
              </a:rPr>
              <a:t>Since the target instance is nearby, the decision boundary rotation may inadvertently include the target instance in the base class along with the poison instance</a:t>
            </a:r>
          </a:p>
          <a:p>
            <a:pPr algn="l"/>
            <a:r>
              <a:rPr lang="en-US" sz="1800" b="0" i="0" u="none" strike="noStrike" baseline="0" dirty="0">
                <a:latin typeface="NimbusRomNo9L-Regu"/>
              </a:rPr>
              <a:t>This allows the unperturbed target instance, which is subsequently misclassified into the base class during test time, to gain a “backdoor” into the base class.</a:t>
            </a:r>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42</a:t>
            </a:fld>
            <a:endParaRPr lang="en-US"/>
          </a:p>
        </p:txBody>
      </p:sp>
    </p:spTree>
    <p:extLst>
      <p:ext uri="{BB962C8B-B14F-4D97-AF65-F5344CB8AC3E}">
        <p14:creationId xmlns:p14="http://schemas.microsoft.com/office/powerpoint/2010/main" val="4023928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is the code used to obtain </a:t>
            </a:r>
            <a:r>
              <a:rPr lang="en-US" b="1" dirty="0"/>
              <a:t>p</a:t>
            </a:r>
            <a:r>
              <a:rPr lang="en-US" b="0" dirty="0"/>
              <a:t> in the previous slide</a:t>
            </a:r>
          </a:p>
          <a:p>
            <a:pPr algn="l"/>
            <a:r>
              <a:rPr lang="en-US" b="0" dirty="0"/>
              <a:t>It uses a forward-backward-splitting iterative procedure</a:t>
            </a:r>
          </a:p>
          <a:p>
            <a:pPr algn="l"/>
            <a:r>
              <a:rPr lang="en-US" b="0" dirty="0"/>
              <a:t>Forward step is gradient descent that minimizes the L2 distance to the target instance in feature space</a:t>
            </a:r>
          </a:p>
          <a:p>
            <a:pPr algn="l"/>
            <a:r>
              <a:rPr lang="en-US" b="0" dirty="0"/>
              <a:t>Backward step is proximal update that minimizes the </a:t>
            </a:r>
            <a:r>
              <a:rPr lang="en-US" b="0" dirty="0" err="1"/>
              <a:t>Frobenius</a:t>
            </a:r>
            <a:r>
              <a:rPr lang="en-US" b="0" dirty="0"/>
              <a:t> distance from the base instance in input space</a:t>
            </a:r>
          </a:p>
          <a:p>
            <a:pPr algn="l"/>
            <a:r>
              <a:rPr lang="en-US" sz="1800" b="0" i="0" u="none" strike="noStrike" baseline="0" dirty="0">
                <a:latin typeface="NimbusRomNo9L-Regu"/>
              </a:rPr>
              <a:t>The coefficient</a:t>
            </a:r>
            <a:r>
              <a:rPr lang="en-US" sz="1800" b="0" i="0" u="none" strike="noStrike" baseline="0" dirty="0">
                <a:latin typeface="CMMI10"/>
              </a:rPr>
              <a:t> (beta) </a:t>
            </a:r>
            <a:r>
              <a:rPr lang="en-US" sz="1800" b="0" i="0" u="none" strike="noStrike" baseline="0" dirty="0">
                <a:latin typeface="NimbusRomNo9L-Regu"/>
              </a:rPr>
              <a:t>is tuned to make the poison instance look realistic in input space, enough to fool an unsuspecting human observer into thinking the attack</a:t>
            </a:r>
          </a:p>
          <a:p>
            <a:pPr algn="l"/>
            <a:r>
              <a:rPr lang="en-US" sz="1800" b="0" i="0" u="none" strike="noStrike" baseline="0" dirty="0">
                <a:latin typeface="NimbusRomNo9L-Regu"/>
              </a:rPr>
              <a:t>vector image has not been tampered with</a:t>
            </a:r>
            <a:endParaRPr lang="en-US" b="1" dirty="0"/>
          </a:p>
        </p:txBody>
      </p:sp>
      <p:sp>
        <p:nvSpPr>
          <p:cNvPr id="4" name="Slide Number Placeholder 3"/>
          <p:cNvSpPr>
            <a:spLocks noGrp="1"/>
          </p:cNvSpPr>
          <p:nvPr>
            <p:ph type="sldNum" sz="quarter" idx="5"/>
          </p:nvPr>
        </p:nvSpPr>
        <p:spPr/>
        <p:txBody>
          <a:bodyPr/>
          <a:lstStyle/>
          <a:p>
            <a:fld id="{558FAF9B-1C03-44C4-8A65-719E1D914A89}" type="slidenum">
              <a:rPr lang="en-US" smtClean="0"/>
              <a:t>43</a:t>
            </a:fld>
            <a:endParaRPr lang="en-US"/>
          </a:p>
        </p:txBody>
      </p:sp>
    </p:spTree>
    <p:extLst>
      <p:ext uri="{BB962C8B-B14F-4D97-AF65-F5344CB8AC3E}">
        <p14:creationId xmlns:p14="http://schemas.microsoft.com/office/powerpoint/2010/main" val="3535834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success rate due to overfitting</a:t>
            </a:r>
          </a:p>
          <a:p>
            <a:endParaRPr lang="en-US" dirty="0"/>
          </a:p>
          <a:p>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45</a:t>
            </a:fld>
            <a:endParaRPr lang="en-US"/>
          </a:p>
        </p:txBody>
      </p:sp>
    </p:spTree>
    <p:extLst>
      <p:ext uri="{BB962C8B-B14F-4D97-AF65-F5344CB8AC3E}">
        <p14:creationId xmlns:p14="http://schemas.microsoft.com/office/powerpoint/2010/main" val="2787089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Incorrect class’s probability histogram predicted for the target image by the clean (dark red) and poisoned (dark blue) models.</a:t>
            </a:r>
          </a:p>
          <a:p>
            <a:pPr algn="l"/>
            <a:r>
              <a:rPr lang="en-US" sz="1800" b="0" i="0" u="none" strike="noStrike" baseline="0" dirty="0">
                <a:latin typeface="NimbusRomNo9L-Regu"/>
              </a:rPr>
              <a:t>When trained on a poisoned dataset, the target instances not only get misclassified; they get misclassified with high confidence.</a:t>
            </a:r>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47</a:t>
            </a:fld>
            <a:endParaRPr lang="en-US"/>
          </a:p>
        </p:txBody>
      </p:sp>
    </p:spTree>
    <p:extLst>
      <p:ext uri="{BB962C8B-B14F-4D97-AF65-F5344CB8AC3E}">
        <p14:creationId xmlns:p14="http://schemas.microsoft.com/office/powerpoint/2010/main" val="3999378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 single poison instance is unable to successfully attack the classifier.</a:t>
            </a:r>
          </a:p>
          <a:p>
            <a:pPr algn="l"/>
            <a:r>
              <a:rPr lang="en-US" sz="1800" b="0" i="0" u="none" strike="noStrike" baseline="0" dirty="0">
                <a:latin typeface="NimbusRomNo9L-Regu"/>
              </a:rPr>
              <a:t>The poison instance’s feature space position under the clean model is overlapped with that of the target instance.</a:t>
            </a:r>
          </a:p>
          <a:p>
            <a:pPr algn="l"/>
            <a:r>
              <a:rPr lang="en-US" sz="1800" b="0" i="0" u="none" strike="noStrike" baseline="0" dirty="0">
                <a:latin typeface="NimbusRomNo9L-Regu"/>
              </a:rPr>
              <a:t>However, when the model is trained on the clean + poisoned data (i.e. the poisoned model), the feature space position of the poison instance is returned to the base class</a:t>
            </a:r>
          </a:p>
          <a:p>
            <a:pPr algn="l"/>
            <a:r>
              <a:rPr lang="en-US" sz="1800" b="0" i="0" u="none" strike="noStrike" baseline="0" dirty="0">
                <a:latin typeface="NimbusRomNo9L-Regu"/>
              </a:rPr>
              <a:t>distribution, while target remains in the target class distribution.</a:t>
            </a:r>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49</a:t>
            </a:fld>
            <a:endParaRPr lang="en-US"/>
          </a:p>
        </p:txBody>
      </p:sp>
    </p:spTree>
    <p:extLst>
      <p:ext uri="{BB962C8B-B14F-4D97-AF65-F5344CB8AC3E}">
        <p14:creationId xmlns:p14="http://schemas.microsoft.com/office/powerpoint/2010/main" val="2796143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Attacks on the most outlier target airplanes.</a:t>
            </a:r>
          </a:p>
          <a:p>
            <a:pPr algn="l"/>
            <a:r>
              <a:rPr lang="en-US" sz="1800" b="0" i="0" u="none" strike="noStrike" baseline="0" dirty="0">
                <a:latin typeface="NimbusRomNo9L-Regu"/>
              </a:rPr>
              <a:t>The bars indicate the probability of the target instance before the attack (calculated using the pre-trained network).</a:t>
            </a:r>
          </a:p>
          <a:p>
            <a:pPr algn="l"/>
            <a:r>
              <a:rPr lang="en-US" sz="1800" b="0" i="0" u="none" strike="noStrike" baseline="0" dirty="0">
                <a:latin typeface="NimbusRomNo9L-Regu"/>
              </a:rPr>
              <a:t>The coloring, denotes whether the attack was successful or unsuccessful.</a:t>
            </a:r>
          </a:p>
          <a:p>
            <a:pPr algn="l"/>
            <a:r>
              <a:rPr lang="en-US" sz="1800" b="0" i="0" u="none" strike="noStrike" baseline="0" dirty="0">
                <a:latin typeface="NimbusRomNo9L-Regu"/>
              </a:rPr>
              <a:t>Each experiment utilizes a watermark opacity of 30% and 50 poisons.</a:t>
            </a:r>
          </a:p>
          <a:p>
            <a:pPr algn="l"/>
            <a:r>
              <a:rPr lang="en-US" sz="1800" b="0" i="0" u="none" strike="noStrike" baseline="0" dirty="0">
                <a:latin typeface="NimbusRomNo9L-Regu"/>
              </a:rPr>
              <a:t>Out of these 50 outliers, the attack succeeds 70% of the time (compare to 53% for a random target).</a:t>
            </a:r>
          </a:p>
          <a:p>
            <a:pPr algn="l"/>
            <a:endParaRPr lang="en-US" sz="1800" b="0" i="0" u="none" strike="noStrike" baseline="0" dirty="0">
              <a:latin typeface="NimbusRomNo9L-Regu"/>
            </a:endParaRPr>
          </a:p>
          <a:p>
            <a:pPr algn="l"/>
            <a:r>
              <a:rPr lang="en-US" sz="1800" b="0" i="0" u="none" strike="noStrike" baseline="0" dirty="0">
                <a:latin typeface="NimbusRomNo9L-Regu"/>
              </a:rPr>
              <a:t>Success rates for attacks on outliers and random targets. While attacking non-outlier is still possible,</a:t>
            </a:r>
          </a:p>
          <a:p>
            <a:pPr algn="l"/>
            <a:r>
              <a:rPr lang="en-US" sz="1800" b="0" i="0" u="none" strike="noStrike" baseline="0" dirty="0">
                <a:latin typeface="NimbusRomNo9L-Regu"/>
              </a:rPr>
              <a:t>attacking an outlier can increase the chances of success.</a:t>
            </a:r>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51</a:t>
            </a:fld>
            <a:endParaRPr lang="en-US"/>
          </a:p>
        </p:txBody>
      </p:sp>
    </p:spTree>
    <p:extLst>
      <p:ext uri="{BB962C8B-B14F-4D97-AF65-F5344CB8AC3E}">
        <p14:creationId xmlns:p14="http://schemas.microsoft.com/office/powerpoint/2010/main" val="3003252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Success rate of attacks on different targets from different bases as a function of number of poison instances used and different target opacity added to the base instances.</a:t>
            </a:r>
          </a:p>
          <a:p>
            <a:pPr algn="l"/>
            <a:endParaRPr lang="en-US" sz="1800" b="0" i="0" u="none" strike="noStrike" baseline="0" dirty="0">
              <a:latin typeface="NimbusRomNo9L-Regu"/>
            </a:endParaRPr>
          </a:p>
          <a:p>
            <a:pPr algn="l"/>
            <a:r>
              <a:rPr lang="en-US" sz="1800" b="0" i="0" u="none" strike="noStrike" baseline="0" dirty="0">
                <a:latin typeface="NimbusRomNo9L-Regu"/>
              </a:rPr>
              <a:t>Success rates for attacks on outliers and random targets. While attacking non-outlier is still possible,</a:t>
            </a:r>
          </a:p>
          <a:p>
            <a:pPr algn="l"/>
            <a:r>
              <a:rPr lang="en-US" sz="1800" b="0" i="0" u="none" strike="noStrike" baseline="0" dirty="0">
                <a:latin typeface="NimbusRomNo9L-Regu"/>
              </a:rPr>
              <a:t>attacking an outlier can increase the chances of success.</a:t>
            </a:r>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52</a:t>
            </a:fld>
            <a:endParaRPr lang="en-US"/>
          </a:p>
        </p:txBody>
      </p:sp>
    </p:spTree>
    <p:extLst>
      <p:ext uri="{BB962C8B-B14F-4D97-AF65-F5344CB8AC3E}">
        <p14:creationId xmlns:p14="http://schemas.microsoft.com/office/powerpoint/2010/main" val="569146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Bullet two - </a:t>
            </a:r>
            <a:r>
              <a:rPr lang="en-US" sz="1800" b="0" i="0" u="none" strike="noStrike" baseline="0" dirty="0">
                <a:latin typeface="NimbusRomNo9L-Regu"/>
              </a:rPr>
              <a:t>For the classifier to resist multiple poisons, it must learn a feature embedding that separates </a:t>
            </a:r>
            <a:r>
              <a:rPr lang="en-US" sz="1800" b="0" i="0" u="none" strike="noStrike" baseline="0" dirty="0">
                <a:latin typeface="NimbusRomNo9L-ReguItal"/>
              </a:rPr>
              <a:t>all </a:t>
            </a:r>
            <a:r>
              <a:rPr lang="en-US" sz="1800" b="0" i="0" u="none" strike="noStrike" baseline="0" dirty="0">
                <a:latin typeface="NimbusRomNo9L-Regu"/>
              </a:rPr>
              <a:t>poison instances from the target while also ensuring that the target instance remains in the target distribution</a:t>
            </a:r>
          </a:p>
          <a:p>
            <a:pPr algn="l"/>
            <a:endParaRPr lang="en-US" sz="1800" b="0" i="0" u="none" strike="noStrike" baseline="0" dirty="0">
              <a:latin typeface="NimbusRomNo9L-Regu"/>
            </a:endParaRPr>
          </a:p>
          <a:p>
            <a:pPr algn="l"/>
            <a:r>
              <a:rPr lang="en-US" sz="1800" b="0" i="0" u="none" strike="noStrike" baseline="0" dirty="0">
                <a:latin typeface="NimbusRomNo9L-Regu"/>
              </a:rPr>
              <a:t>To summarize, clean-label attacks under the end-to-end scenario require multiple techniques to work:</a:t>
            </a:r>
          </a:p>
          <a:p>
            <a:pPr algn="l"/>
            <a:r>
              <a:rPr lang="en-US" sz="1800" b="0" i="0" u="none" strike="noStrike" baseline="0" dirty="0">
                <a:latin typeface="NimbusRomNo9L-Regu"/>
              </a:rPr>
              <a:t>(1) optimization via Algorithm 1, (2) diversity of poison instances, and (3) watermarking.</a:t>
            </a:r>
          </a:p>
        </p:txBody>
      </p:sp>
      <p:sp>
        <p:nvSpPr>
          <p:cNvPr id="4" name="Slide Number Placeholder 3"/>
          <p:cNvSpPr>
            <a:spLocks noGrp="1"/>
          </p:cNvSpPr>
          <p:nvPr>
            <p:ph type="sldNum" sz="quarter" idx="5"/>
          </p:nvPr>
        </p:nvSpPr>
        <p:spPr/>
        <p:txBody>
          <a:bodyPr/>
          <a:lstStyle/>
          <a:p>
            <a:fld id="{558FAF9B-1C03-44C4-8A65-719E1D914A89}" type="slidenum">
              <a:rPr lang="en-US" smtClean="0"/>
              <a:t>53</a:t>
            </a:fld>
            <a:endParaRPr lang="en-US"/>
          </a:p>
        </p:txBody>
      </p:sp>
    </p:spTree>
    <p:extLst>
      <p:ext uri="{BB962C8B-B14F-4D97-AF65-F5344CB8AC3E}">
        <p14:creationId xmlns:p14="http://schemas.microsoft.com/office/powerpoint/2010/main" val="2505208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Feature space visualization of end-to-end training poisoning attacks</a:t>
            </a:r>
          </a:p>
          <a:p>
            <a:pPr algn="l"/>
            <a:endParaRPr lang="en-US" sz="1200" b="0" i="0" u="none" strike="noStrike" baseline="0" dirty="0">
              <a:latin typeface="NimbusRomNo9L-Regu"/>
            </a:endParaRPr>
          </a:p>
          <a:p>
            <a:pPr algn="l"/>
            <a:r>
              <a:rPr lang="en-US" sz="1200" b="0" i="0" u="none" strike="noStrike" baseline="0" dirty="0">
                <a:latin typeface="NimbusRomNo9L-Regu"/>
              </a:rPr>
              <a:t>To make the attack successful, we construct 50 poison instances from 50 random base instances that are “watermarked” with a 30% opacity target instance.</a:t>
            </a:r>
          </a:p>
          <a:p>
            <a:pPr algn="l"/>
            <a:r>
              <a:rPr lang="en-US" sz="1200" b="0" i="0" u="none" strike="noStrike" baseline="0" dirty="0">
                <a:latin typeface="NimbusRomNo9L-Regu"/>
              </a:rPr>
              <a:t>This causes the target instance to be pulled out of the target class distribution (in feature space) into the base class distribution and get incorrectly classified as the base class</a:t>
            </a:r>
            <a:endParaRPr lang="en-US" dirty="0"/>
          </a:p>
          <a:p>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54</a:t>
            </a:fld>
            <a:endParaRPr lang="en-US"/>
          </a:p>
        </p:txBody>
      </p:sp>
    </p:spTree>
    <p:extLst>
      <p:ext uri="{BB962C8B-B14F-4D97-AF65-F5344CB8AC3E}">
        <p14:creationId xmlns:p14="http://schemas.microsoft.com/office/powerpoint/2010/main" val="1526743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55</a:t>
            </a:fld>
            <a:endParaRPr lang="en-US"/>
          </a:p>
        </p:txBody>
      </p:sp>
    </p:spTree>
    <p:extLst>
      <p:ext uri="{BB962C8B-B14F-4D97-AF65-F5344CB8AC3E}">
        <p14:creationId xmlns:p14="http://schemas.microsoft.com/office/powerpoint/2010/main" val="230369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design choices</a:t>
            </a:r>
          </a:p>
          <a:p>
            <a:r>
              <a:rPr lang="en-US" dirty="0"/>
              <a:t>  Uniform impact makes it difficult to retrain the model to excite the masquerade output node without altering the normal behavior of the model</a:t>
            </a:r>
          </a:p>
          <a:p>
            <a:r>
              <a:rPr lang="en-US" dirty="0"/>
              <a:t>  Weight of many neurons have to be substantially enlarged to make this work and it becomes difficult to compensate for these changes, resulting in the skewed original behavior</a:t>
            </a:r>
          </a:p>
          <a:p>
            <a:endParaRPr lang="en-US" dirty="0"/>
          </a:p>
          <a:p>
            <a:r>
              <a:rPr lang="en-US" dirty="0"/>
              <a:t>  Causality is weak such that there may not be value assignments for these variables that can excite the target node</a:t>
            </a:r>
          </a:p>
          <a:p>
            <a:r>
              <a:rPr lang="en-US" dirty="0"/>
              <a:t>  Loss advantage because the selected layer is the output layer, no layers in between</a:t>
            </a:r>
          </a:p>
          <a:p>
            <a:r>
              <a:rPr lang="en-US" dirty="0"/>
              <a:t>    Without retraining it is difficult to achieve good accuracy for both </a:t>
            </a:r>
            <a:r>
              <a:rPr lang="en-US" dirty="0" err="1"/>
              <a:t>trojaned</a:t>
            </a:r>
            <a:r>
              <a:rPr lang="en-US" dirty="0"/>
              <a:t> input and original inputs</a:t>
            </a:r>
          </a:p>
        </p:txBody>
      </p:sp>
      <p:sp>
        <p:nvSpPr>
          <p:cNvPr id="4" name="Slide Number Placeholder 3"/>
          <p:cNvSpPr>
            <a:spLocks noGrp="1"/>
          </p:cNvSpPr>
          <p:nvPr>
            <p:ph type="sldNum" sz="quarter" idx="5"/>
          </p:nvPr>
        </p:nvSpPr>
        <p:spPr/>
        <p:txBody>
          <a:bodyPr/>
          <a:lstStyle/>
          <a:p>
            <a:fld id="{69F37C25-C236-4246-8A21-A68CA87700C2}" type="slidenum">
              <a:rPr lang="en-US" smtClean="0"/>
              <a:t>10</a:t>
            </a:fld>
            <a:endParaRPr lang="en-US"/>
          </a:p>
        </p:txBody>
      </p:sp>
    </p:spTree>
    <p:extLst>
      <p:ext uri="{BB962C8B-B14F-4D97-AF65-F5344CB8AC3E}">
        <p14:creationId xmlns:p14="http://schemas.microsoft.com/office/powerpoint/2010/main" val="654937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Angular deviation of the feature space decision boundary when trained with clean dataset + poison instance(s) versus when trained with clean dataset alone.</a:t>
            </a:r>
          </a:p>
          <a:p>
            <a:pPr marL="0" indent="0" algn="l">
              <a:buNone/>
            </a:pPr>
            <a:endParaRPr lang="en-US" sz="1800" b="0" i="0" u="none" strike="noStrike" baseline="0" dirty="0">
              <a:latin typeface="NimbusRomNo9L-Regu"/>
            </a:endParaRPr>
          </a:p>
          <a:p>
            <a:pPr marL="0" indent="0" algn="l">
              <a:buNone/>
            </a:pPr>
            <a:r>
              <a:rPr lang="en-US" sz="1800" b="0" i="0" u="none" strike="noStrike" baseline="0" dirty="0">
                <a:latin typeface="NimbusRomNo9L-Regu"/>
              </a:rPr>
              <a:t>Histogram of the final (last epoch) angular deviation over all experiments. In transfer learning (blue), there is a significant rotation (average of 23 degrees) in the feature space decision boundary.</a:t>
            </a:r>
          </a:p>
          <a:p>
            <a:pPr marL="0" indent="0" algn="l">
              <a:buNone/>
            </a:pPr>
            <a:r>
              <a:rPr lang="en-US" sz="1800" b="0" i="0" u="none" strike="noStrike" baseline="0" dirty="0">
                <a:latin typeface="NimbusRomNo9L-Regu"/>
              </a:rPr>
              <a:t>In contrast, in end-to-end training (red) where we inject 50 poison instances, the decision boundary’s rotation is negligible</a:t>
            </a:r>
            <a:endParaRPr lang="en-US" dirty="0"/>
          </a:p>
        </p:txBody>
      </p:sp>
      <p:sp>
        <p:nvSpPr>
          <p:cNvPr id="4" name="Slide Number Placeholder 3"/>
          <p:cNvSpPr>
            <a:spLocks noGrp="1"/>
          </p:cNvSpPr>
          <p:nvPr>
            <p:ph type="sldNum" sz="quarter" idx="5"/>
          </p:nvPr>
        </p:nvSpPr>
        <p:spPr/>
        <p:txBody>
          <a:bodyPr/>
          <a:lstStyle/>
          <a:p>
            <a:fld id="{558FAF9B-1C03-44C4-8A65-719E1D914A89}" type="slidenum">
              <a:rPr lang="en-US" smtClean="0"/>
              <a:t>56</a:t>
            </a:fld>
            <a:endParaRPr lang="en-US"/>
          </a:p>
        </p:txBody>
      </p:sp>
    </p:spTree>
    <p:extLst>
      <p:ext uri="{BB962C8B-B14F-4D97-AF65-F5344CB8AC3E}">
        <p14:creationId xmlns:p14="http://schemas.microsoft.com/office/powerpoint/2010/main" val="1818662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Angular deviation of the feature space decision boundary when trained with clean dataset + poison instance(s) versus when trained with clean dataset alone.</a:t>
            </a:r>
          </a:p>
          <a:p>
            <a:pPr algn="l"/>
            <a:endParaRPr lang="en-US" sz="1800" b="0" i="0" u="none" strike="noStrike" baseline="0" dirty="0">
              <a:latin typeface="NimbusRomNo9L-Regu"/>
            </a:endParaRPr>
          </a:p>
          <a:p>
            <a:pPr algn="l"/>
            <a:r>
              <a:rPr lang="en-US" sz="1800" b="0" i="0" u="none" strike="noStrike" baseline="0" dirty="0">
                <a:latin typeface="NimbusRomNo9L-Regu"/>
              </a:rPr>
              <a:t>Most of the parameter adjustment is done during the first epoch.</a:t>
            </a:r>
          </a:p>
          <a:p>
            <a:pPr algn="l"/>
            <a:r>
              <a:rPr lang="en-US" sz="1800" b="0" i="0" u="none" strike="noStrike" baseline="0" dirty="0">
                <a:latin typeface="NimbusRomNo9L-Regu"/>
              </a:rPr>
              <a:t>For the end-to-end training experiments, the decision boundary barely changes.</a:t>
            </a:r>
          </a:p>
        </p:txBody>
      </p:sp>
      <p:sp>
        <p:nvSpPr>
          <p:cNvPr id="4" name="Slide Number Placeholder 3"/>
          <p:cNvSpPr>
            <a:spLocks noGrp="1"/>
          </p:cNvSpPr>
          <p:nvPr>
            <p:ph type="sldNum" sz="quarter" idx="5"/>
          </p:nvPr>
        </p:nvSpPr>
        <p:spPr/>
        <p:txBody>
          <a:bodyPr/>
          <a:lstStyle/>
          <a:p>
            <a:fld id="{558FAF9B-1C03-44C4-8A65-719E1D914A89}" type="slidenum">
              <a:rPr lang="en-US" smtClean="0"/>
              <a:t>57</a:t>
            </a:fld>
            <a:endParaRPr lang="en-US"/>
          </a:p>
        </p:txBody>
      </p:sp>
    </p:spTree>
    <p:extLst>
      <p:ext uri="{BB962C8B-B14F-4D97-AF65-F5344CB8AC3E}">
        <p14:creationId xmlns:p14="http://schemas.microsoft.com/office/powerpoint/2010/main" val="1255007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Backdoor attacks are where hidden associations or triggers override normal classification to produce unexpected results</a:t>
            </a:r>
          </a:p>
          <a:p>
            <a:endParaRPr lang="en-US" dirty="0"/>
          </a:p>
          <a:p>
            <a:r>
              <a:rPr lang="en-US" dirty="0"/>
              <a:t>They present a serious security risk to many security or safety applications (biometric authentication systems or self-driving cars)</a:t>
            </a:r>
          </a:p>
          <a:p>
            <a:endParaRPr lang="en-US" dirty="0"/>
          </a:p>
          <a:p>
            <a:r>
              <a:rPr lang="en-US" dirty="0"/>
              <a:t>Prior works being:</a:t>
            </a:r>
          </a:p>
          <a:p>
            <a:pPr algn="l"/>
            <a:r>
              <a:rPr lang="en-US" sz="1800" b="0" i="0" u="none" strike="noStrike" baseline="0" dirty="0">
                <a:latin typeface="NimbusRomNo9L-Regu"/>
              </a:rPr>
              <a:t>Gu et al - </a:t>
            </a:r>
            <a:r>
              <a:rPr lang="en-US" sz="1800" b="0" i="0" u="none" strike="noStrike" baseline="0" dirty="0" err="1">
                <a:latin typeface="NimbusRomNo9L-Regu"/>
              </a:rPr>
              <a:t>Badnets</a:t>
            </a:r>
            <a:r>
              <a:rPr lang="en-US" sz="1800" b="0" i="0" u="none" strike="noStrike" baseline="0" dirty="0">
                <a:latin typeface="NimbusRomNo9L-Regu"/>
              </a:rPr>
              <a:t>: Identifying vulnerabilities in the machine learning model supply chain</a:t>
            </a:r>
          </a:p>
          <a:p>
            <a:pPr algn="l"/>
            <a:r>
              <a:rPr lang="en-US" sz="1800" b="0" i="0" u="none" strike="noStrike" baseline="0" dirty="0">
                <a:latin typeface="NimbusRomNo9L-Regu"/>
              </a:rPr>
              <a:t>Liu et al - </a:t>
            </a:r>
            <a:r>
              <a:rPr lang="en-US" sz="1800" b="0" i="0" u="none" strike="noStrike" baseline="0" dirty="0" err="1">
                <a:latin typeface="NimbusRomNo9L-Regu"/>
              </a:rPr>
              <a:t>Trojaning</a:t>
            </a:r>
            <a:r>
              <a:rPr lang="en-US" sz="1800" b="0" i="0" u="none" strike="noStrike" baseline="0" dirty="0">
                <a:latin typeface="NimbusRomNo9L-Regu"/>
              </a:rPr>
              <a:t> attack on neural networks</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59</a:t>
            </a:fld>
            <a:endParaRPr lang="en-US"/>
          </a:p>
        </p:txBody>
      </p:sp>
    </p:spTree>
    <p:extLst>
      <p:ext uri="{BB962C8B-B14F-4D97-AF65-F5344CB8AC3E}">
        <p14:creationId xmlns:p14="http://schemas.microsoft.com/office/powerpoint/2010/main" val="608020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DNNs are used everywhere</a:t>
            </a:r>
          </a:p>
          <a:p>
            <a:endParaRPr lang="en-US" dirty="0"/>
          </a:p>
          <a:p>
            <a:r>
              <a:rPr lang="en-US" dirty="0"/>
              <a:t>Backdoors added by a rogue employee or an individual who modifies the model and posts an “improved” version online</a:t>
            </a:r>
          </a:p>
          <a:p>
            <a:endParaRPr lang="en-US" dirty="0"/>
          </a:p>
          <a:p>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60</a:t>
            </a:fld>
            <a:endParaRPr lang="en-US"/>
          </a:p>
        </p:txBody>
      </p:sp>
    </p:spTree>
    <p:extLst>
      <p:ext uri="{BB962C8B-B14F-4D97-AF65-F5344CB8AC3E}">
        <p14:creationId xmlns:p14="http://schemas.microsoft.com/office/powerpoint/2010/main" val="3680341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Inputs with triggers are referred to adversarial inputs in this work</a:t>
            </a:r>
          </a:p>
        </p:txBody>
      </p:sp>
      <p:sp>
        <p:nvSpPr>
          <p:cNvPr id="4" name="Slide Number Placeholder 3"/>
          <p:cNvSpPr>
            <a:spLocks noGrp="1"/>
          </p:cNvSpPr>
          <p:nvPr>
            <p:ph type="sldNum" sz="quarter" idx="5"/>
          </p:nvPr>
        </p:nvSpPr>
        <p:spPr/>
        <p:txBody>
          <a:bodyPr/>
          <a:lstStyle/>
          <a:p>
            <a:fld id="{80211117-43BA-4855-9C9B-CC750C8D4409}" type="slidenum">
              <a:rPr lang="en-US" smtClean="0"/>
              <a:t>61</a:t>
            </a:fld>
            <a:endParaRPr lang="en-US"/>
          </a:p>
        </p:txBody>
      </p:sp>
    </p:spTree>
    <p:extLst>
      <p:ext uri="{BB962C8B-B14F-4D97-AF65-F5344CB8AC3E}">
        <p14:creationId xmlns:p14="http://schemas.microsoft.com/office/powerpoint/2010/main" val="976060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62</a:t>
            </a:fld>
            <a:endParaRPr lang="en-US"/>
          </a:p>
        </p:txBody>
      </p:sp>
    </p:spTree>
    <p:extLst>
      <p:ext uri="{BB962C8B-B14F-4D97-AF65-F5344CB8AC3E}">
        <p14:creationId xmlns:p14="http://schemas.microsoft.com/office/powerpoint/2010/main" val="3639034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63</a:t>
            </a:fld>
            <a:endParaRPr lang="en-US"/>
          </a:p>
        </p:txBody>
      </p:sp>
    </p:spTree>
    <p:extLst>
      <p:ext uri="{BB962C8B-B14F-4D97-AF65-F5344CB8AC3E}">
        <p14:creationId xmlns:p14="http://schemas.microsoft.com/office/powerpoint/2010/main" val="4035020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64</a:t>
            </a:fld>
            <a:endParaRPr lang="en-US"/>
          </a:p>
        </p:txBody>
      </p:sp>
    </p:spTree>
    <p:extLst>
      <p:ext uri="{BB962C8B-B14F-4D97-AF65-F5344CB8AC3E}">
        <p14:creationId xmlns:p14="http://schemas.microsoft.com/office/powerpoint/2010/main" val="1443588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they consider a backdoor?</a:t>
            </a:r>
          </a:p>
          <a:p>
            <a:r>
              <a:rPr lang="en-US" dirty="0"/>
              <a:t>Let’s define what they consider a backdoor</a:t>
            </a:r>
          </a:p>
          <a:p>
            <a:endParaRPr lang="en-US" dirty="0"/>
          </a:p>
          <a:p>
            <a:r>
              <a:rPr lang="en-US" dirty="0"/>
              <a:t>Adversarial attacks can succeed without modifying the model</a:t>
            </a:r>
          </a:p>
          <a:p>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65</a:t>
            </a:fld>
            <a:endParaRPr lang="en-US"/>
          </a:p>
        </p:txBody>
      </p:sp>
    </p:spTree>
    <p:extLst>
      <p:ext uri="{BB962C8B-B14F-4D97-AF65-F5344CB8AC3E}">
        <p14:creationId xmlns:p14="http://schemas.microsoft.com/office/powerpoint/2010/main" val="4107309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This is an example of an attack model they use is this paper. Their attack model is based on </a:t>
            </a:r>
            <a:r>
              <a:rPr lang="en-US" sz="1800" b="0" i="0" u="none" strike="noStrike" baseline="0" dirty="0" err="1">
                <a:latin typeface="NimbusRomNo9L-Regu"/>
              </a:rPr>
              <a:t>BadNets</a:t>
            </a:r>
            <a:r>
              <a:rPr lang="en-US" sz="1800" b="0" i="0" u="none" strike="noStrike" baseline="0" dirty="0">
                <a:latin typeface="NimbusRomNo9L-Regu"/>
              </a:rPr>
              <a:t> and Trojan Attack</a:t>
            </a:r>
          </a:p>
          <a:p>
            <a:pPr algn="l"/>
            <a:r>
              <a:rPr lang="en-US" sz="1800" b="0" i="0" u="none" strike="noStrike" baseline="0" dirty="0">
                <a:latin typeface="NimbusRomNo9L-Regu"/>
              </a:rPr>
              <a:t>An illustration of backdoor attack.</a:t>
            </a:r>
          </a:p>
          <a:p>
            <a:pPr algn="l"/>
            <a:r>
              <a:rPr lang="en-US" sz="1800" b="0" i="0" u="none" strike="noStrike" baseline="0" dirty="0">
                <a:latin typeface="NimbusRomNo9L-Regu"/>
              </a:rPr>
              <a:t>The backdoor target is label </a:t>
            </a:r>
            <a:r>
              <a:rPr lang="en-US" sz="1800" b="0" i="0" u="none" strike="noStrike" baseline="0" dirty="0">
                <a:latin typeface="CMR8"/>
              </a:rPr>
              <a:t>4</a:t>
            </a:r>
            <a:r>
              <a:rPr lang="en-US" sz="1800" b="0" i="0" u="none" strike="noStrike" baseline="0" dirty="0">
                <a:latin typeface="NimbusRomNo9L-Regu"/>
              </a:rPr>
              <a:t>, and the trigger pattern is a white square on the bottom right corner.</a:t>
            </a:r>
          </a:p>
          <a:p>
            <a:pPr algn="l"/>
            <a:r>
              <a:rPr lang="en-US" sz="1800" b="0" i="0" u="none" strike="noStrike" baseline="0" dirty="0">
                <a:latin typeface="NimbusRomNo9L-Regu"/>
              </a:rPr>
              <a:t>When injecting backdoor, part of the training set is modified to have the trigger stamped and label modified to the target label.</a:t>
            </a:r>
          </a:p>
          <a:p>
            <a:pPr algn="l"/>
            <a:r>
              <a:rPr lang="en-US" sz="1800" b="0" i="0" u="none" strike="noStrike" baseline="0" dirty="0">
                <a:latin typeface="NimbusRomNo9L-Regu"/>
              </a:rPr>
              <a:t>After trained with the modified training set, the model will recognize samples with trigger as the target label.</a:t>
            </a:r>
          </a:p>
          <a:p>
            <a:pPr algn="l"/>
            <a:r>
              <a:rPr lang="en-US" sz="1800" b="0" i="0" u="none" strike="noStrike" baseline="0" dirty="0">
                <a:latin typeface="NimbusRomNo9L-Regu"/>
              </a:rPr>
              <a:t>Meanwhile, the model can still recognize correct label for any sample without trigger.</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66</a:t>
            </a:fld>
            <a:endParaRPr lang="en-US"/>
          </a:p>
        </p:txBody>
      </p:sp>
    </p:spTree>
    <p:extLst>
      <p:ext uri="{BB962C8B-B14F-4D97-AF65-F5344CB8AC3E}">
        <p14:creationId xmlns:p14="http://schemas.microsoft.com/office/powerpoint/2010/main" val="256794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uses gradient descent to find a local minimum of a cost function, which is the differences between the current values and the intended values of the selected neurons</a:t>
            </a:r>
          </a:p>
          <a:p>
            <a:r>
              <a:rPr lang="en-US" dirty="0"/>
              <a:t>The process iteratively refines the inputs along the negative gradient of the cost function until the values of the selected neuron are as close to the intended values as possible</a:t>
            </a:r>
          </a:p>
          <a:p>
            <a:endParaRPr lang="en-US" dirty="0"/>
          </a:p>
          <a:p>
            <a:r>
              <a:rPr lang="en-US" dirty="0"/>
              <a:t>t – threshold to terminate the process</a:t>
            </a:r>
          </a:p>
          <a:p>
            <a:r>
              <a:rPr lang="en-US" dirty="0"/>
              <a:t>e – maximum number of iterations</a:t>
            </a:r>
          </a:p>
          <a:p>
            <a:r>
              <a:rPr lang="en-US" dirty="0" err="1"/>
              <a:t>lr</a:t>
            </a:r>
            <a:r>
              <a:rPr lang="en-US" dirty="0"/>
              <a:t> – learning rate</a:t>
            </a:r>
          </a:p>
          <a:p>
            <a:r>
              <a:rPr lang="en-US" dirty="0"/>
              <a:t>M – trigger mask matrix of </a:t>
            </a:r>
            <a:r>
              <a:rPr lang="en-US" dirty="0" err="1"/>
              <a:t>boolean</a:t>
            </a:r>
            <a:r>
              <a:rPr lang="en-US" dirty="0"/>
              <a:t> values with the same dimension as the model input (1 – trigger generation, 0 – otherwise)</a:t>
            </a:r>
          </a:p>
          <a:p>
            <a:r>
              <a:rPr lang="en-US" dirty="0"/>
              <a:t>x  - input data</a:t>
            </a:r>
          </a:p>
          <a:p>
            <a:endParaRPr lang="en-US" dirty="0"/>
          </a:p>
          <a:p>
            <a:r>
              <a:rPr lang="en-US" dirty="0"/>
              <a:t>Line 3 initializes x to random data only in mask area</a:t>
            </a:r>
          </a:p>
          <a:p>
            <a:r>
              <a:rPr lang="en-US" dirty="0"/>
              <a:t>Line 4 MSE between values of specified neuron and target values</a:t>
            </a:r>
          </a:p>
          <a:p>
            <a:r>
              <a:rPr lang="en-US" dirty="0"/>
              <a:t>Line 5-9 do gradient descend to find x that minimizes the cost function</a:t>
            </a:r>
          </a:p>
          <a:p>
            <a:r>
              <a:rPr lang="en-US" dirty="0"/>
              <a:t>Line 6 gradient of cost function </a:t>
            </a:r>
            <a:r>
              <a:rPr lang="en-US" dirty="0" err="1"/>
              <a:t>w.r.t.</a:t>
            </a:r>
            <a:r>
              <a:rPr lang="en-US" dirty="0"/>
              <a:t> x</a:t>
            </a:r>
          </a:p>
          <a:p>
            <a:r>
              <a:rPr lang="en-US" dirty="0"/>
              <a:t>Line 7 mask of region beyond trojan trigger by doing a Hadamard product (elementwise product of gradient and mask matrix M)</a:t>
            </a:r>
          </a:p>
          <a:p>
            <a:r>
              <a:rPr lang="en-US" dirty="0"/>
              <a:t>Line 8 transform x towards gradient at a step of </a:t>
            </a:r>
            <a:r>
              <a:rPr lang="en-US" dirty="0" err="1"/>
              <a:t>lr</a:t>
            </a:r>
            <a:endParaRPr lang="en-US" dirty="0"/>
          </a:p>
          <a:p>
            <a:endParaRPr lang="en-US" dirty="0"/>
          </a:p>
        </p:txBody>
      </p:sp>
      <p:sp>
        <p:nvSpPr>
          <p:cNvPr id="4" name="Slide Number Placeholder 3"/>
          <p:cNvSpPr>
            <a:spLocks noGrp="1"/>
          </p:cNvSpPr>
          <p:nvPr>
            <p:ph type="sldNum" sz="quarter" idx="5"/>
          </p:nvPr>
        </p:nvSpPr>
        <p:spPr/>
        <p:txBody>
          <a:bodyPr/>
          <a:lstStyle/>
          <a:p>
            <a:fld id="{69F37C25-C236-4246-8A21-A68CA87700C2}" type="slidenum">
              <a:rPr lang="en-US" smtClean="0"/>
              <a:t>11</a:t>
            </a:fld>
            <a:endParaRPr lang="en-US"/>
          </a:p>
        </p:txBody>
      </p:sp>
    </p:spTree>
    <p:extLst>
      <p:ext uri="{BB962C8B-B14F-4D97-AF65-F5344CB8AC3E}">
        <p14:creationId xmlns:p14="http://schemas.microsoft.com/office/powerpoint/2010/main" val="2122939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two – referring to CPUs or GPUs</a:t>
            </a:r>
          </a:p>
          <a:p>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67</a:t>
            </a:fld>
            <a:endParaRPr lang="en-US"/>
          </a:p>
        </p:txBody>
      </p:sp>
    </p:spTree>
    <p:extLst>
      <p:ext uri="{BB962C8B-B14F-4D97-AF65-F5344CB8AC3E}">
        <p14:creationId xmlns:p14="http://schemas.microsoft.com/office/powerpoint/2010/main" val="288325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Intuition behind their technique comes from basic properties of backdoor triggers</a:t>
            </a:r>
          </a:p>
          <a:p>
            <a:r>
              <a:rPr lang="en-US" dirty="0"/>
              <a:t>Think of the classification problem as creating partitions in multi-dimension space, each capturing some features</a:t>
            </a:r>
          </a:p>
          <a:p>
            <a:r>
              <a:rPr lang="en-US" dirty="0"/>
              <a:t>Backdoors create “shortcuts” between these partitions of a label and label A</a:t>
            </a:r>
          </a:p>
          <a:p>
            <a:endParaRPr lang="en-US" dirty="0"/>
          </a:p>
          <a:p>
            <a:r>
              <a:rPr lang="en-US" dirty="0"/>
              <a:t>This delta (perturbation necessary for change) is bounded by the size of the trigger, which should be reasonably small to avoid detection</a:t>
            </a:r>
          </a:p>
          <a:p>
            <a:endParaRPr lang="en-US" dirty="0"/>
          </a:p>
          <a:p>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69</a:t>
            </a:fld>
            <a:endParaRPr lang="en-US"/>
          </a:p>
        </p:txBody>
      </p:sp>
    </p:spTree>
    <p:extLst>
      <p:ext uri="{BB962C8B-B14F-4D97-AF65-F5344CB8AC3E}">
        <p14:creationId xmlns:p14="http://schemas.microsoft.com/office/powerpoint/2010/main" val="1470395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70</a:t>
            </a:fld>
            <a:endParaRPr lang="en-US"/>
          </a:p>
        </p:txBody>
      </p:sp>
    </p:spTree>
    <p:extLst>
      <p:ext uri="{BB962C8B-B14F-4D97-AF65-F5344CB8AC3E}">
        <p14:creationId xmlns:p14="http://schemas.microsoft.com/office/powerpoint/2010/main" val="2558770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Medi"/>
              </a:rPr>
              <a:t>Step 1</a:t>
            </a:r>
            <a:r>
              <a:rPr lang="en-US" sz="1800" b="0" i="0" u="none" strike="noStrike" baseline="0" dirty="0">
                <a:latin typeface="NimbusRomNo9L-Regu"/>
              </a:rPr>
              <a:t>:</a:t>
            </a:r>
          </a:p>
          <a:p>
            <a:pPr algn="l"/>
            <a:r>
              <a:rPr lang="en-US" sz="1800" b="0" i="0" u="none" strike="noStrike" baseline="0" dirty="0">
                <a:latin typeface="NimbusRomNo9L-Regu"/>
              </a:rPr>
              <a:t>For a given label, we treat it as a potential target label of a targeted backdoor attack.</a:t>
            </a:r>
          </a:p>
          <a:p>
            <a:pPr algn="l"/>
            <a:r>
              <a:rPr lang="en-US" sz="1800" b="0" i="0" u="none" strike="noStrike" baseline="0" dirty="0">
                <a:latin typeface="NimbusRomNo9L-Regu"/>
              </a:rPr>
              <a:t>We design an optimization scheme to </a:t>
            </a:r>
            <a:r>
              <a:rPr lang="en-US" sz="1800" b="0" i="1" u="none" strike="noStrike" baseline="0" dirty="0">
                <a:latin typeface="NimbusRomNo9L-ReguItal"/>
              </a:rPr>
              <a:t>find the “minimal” trigger </a:t>
            </a:r>
            <a:r>
              <a:rPr lang="en-US" sz="1800" b="0" i="0" u="none" strike="noStrike" baseline="0" dirty="0">
                <a:latin typeface="NimbusRomNo9L-Regu"/>
              </a:rPr>
              <a:t>required to misclassify all samples from other labels into this target label.</a:t>
            </a:r>
          </a:p>
          <a:p>
            <a:pPr algn="l"/>
            <a:r>
              <a:rPr lang="en-US" sz="1800" b="0" i="0" u="none" strike="noStrike" baseline="0" dirty="0">
                <a:latin typeface="NimbusRomNo9L-Regu"/>
              </a:rPr>
              <a:t>In the vision domain, this trigger defines the smallest collection of pixels and its associated color intensities to cause misclassification.</a:t>
            </a:r>
          </a:p>
          <a:p>
            <a:pPr algn="l"/>
            <a:endParaRPr lang="en-US" sz="1800" b="0" i="0" u="none" strike="noStrike" baseline="0" dirty="0">
              <a:latin typeface="NimbusRomNo9L-Medi"/>
            </a:endParaRPr>
          </a:p>
          <a:p>
            <a:pPr algn="l"/>
            <a:r>
              <a:rPr lang="en-US" sz="1800" b="0" i="0" u="none" strike="noStrike" baseline="0" dirty="0">
                <a:latin typeface="NimbusRomNo9L-Medi"/>
              </a:rPr>
              <a:t>Step 2</a:t>
            </a:r>
            <a:r>
              <a:rPr lang="en-US" sz="1800" b="0" i="0" u="none" strike="noStrike" baseline="0" dirty="0">
                <a:latin typeface="NimbusRomNo9L-Regu"/>
              </a:rPr>
              <a:t>:</a:t>
            </a:r>
          </a:p>
          <a:p>
            <a:pPr algn="l"/>
            <a:r>
              <a:rPr lang="en-US" sz="1800" b="0" i="0" u="none" strike="noStrike" baseline="0" dirty="0">
                <a:latin typeface="NimbusRomNo9L-Regu"/>
              </a:rPr>
              <a:t>We repeat Step 1 for each output label in the model.</a:t>
            </a:r>
          </a:p>
          <a:p>
            <a:pPr algn="l"/>
            <a:r>
              <a:rPr lang="en-US" sz="1800" b="0" i="0" u="none" strike="noStrike" baseline="0" dirty="0">
                <a:latin typeface="NimbusRomNo9L-Regu"/>
              </a:rPr>
              <a:t>For a model with </a:t>
            </a:r>
            <a:r>
              <a:rPr lang="en-US" sz="1800" b="0" i="0" u="none" strike="noStrike" baseline="0" dirty="0">
                <a:latin typeface="CMMI10"/>
              </a:rPr>
              <a:t>N </a:t>
            </a:r>
            <a:r>
              <a:rPr lang="en-US" sz="1800" b="0" i="0" u="none" strike="noStrike" baseline="0" dirty="0">
                <a:latin typeface="CMR10"/>
              </a:rPr>
              <a:t>= </a:t>
            </a:r>
            <a:r>
              <a:rPr lang="en-US" sz="1800" b="0" i="0" u="none" strike="noStrike" baseline="0" dirty="0">
                <a:latin typeface="CMSY10"/>
              </a:rPr>
              <a:t>|</a:t>
            </a:r>
            <a:r>
              <a:rPr lang="en-US" sz="1800" b="0" i="0" u="none" strike="noStrike" baseline="0" dirty="0">
                <a:latin typeface="MSBM10"/>
              </a:rPr>
              <a:t>L</a:t>
            </a:r>
            <a:r>
              <a:rPr lang="en-US" sz="1800" b="0" i="0" u="none" strike="noStrike" baseline="0" dirty="0">
                <a:latin typeface="CMSY10"/>
              </a:rPr>
              <a:t>| </a:t>
            </a:r>
            <a:r>
              <a:rPr lang="en-US" sz="1800" b="0" i="0" u="none" strike="noStrike" baseline="0" dirty="0">
                <a:latin typeface="NimbusRomNo9L-Regu"/>
              </a:rPr>
              <a:t>labels, this produces </a:t>
            </a:r>
            <a:r>
              <a:rPr lang="en-US" sz="1800" b="0" i="0" u="none" strike="noStrike" baseline="0" dirty="0">
                <a:latin typeface="CMMI10"/>
              </a:rPr>
              <a:t>N </a:t>
            </a:r>
            <a:r>
              <a:rPr lang="en-US" sz="1800" b="0" i="0" u="none" strike="noStrike" baseline="0" dirty="0">
                <a:latin typeface="NimbusRomNo9L-Regu"/>
              </a:rPr>
              <a:t>potential “triggers”.</a:t>
            </a:r>
          </a:p>
          <a:p>
            <a:pPr algn="l"/>
            <a:endParaRPr lang="en-US" sz="1800" b="0" i="0" u="none" strike="noStrike" baseline="0" dirty="0">
              <a:latin typeface="NimbusRomNo9L-Medi"/>
            </a:endParaRPr>
          </a:p>
          <a:p>
            <a:pPr algn="l"/>
            <a:r>
              <a:rPr lang="en-US" sz="1800" b="0" i="0" u="none" strike="noStrike" baseline="0" dirty="0">
                <a:latin typeface="NimbusRomNo9L-Medi"/>
              </a:rPr>
              <a:t>Step 3</a:t>
            </a:r>
            <a:r>
              <a:rPr lang="en-US" sz="1800" b="0" i="0" u="none" strike="noStrike" baseline="0" dirty="0">
                <a:latin typeface="NimbusRomNo9L-Regu"/>
              </a:rPr>
              <a:t>:</a:t>
            </a:r>
          </a:p>
          <a:p>
            <a:pPr algn="l"/>
            <a:r>
              <a:rPr lang="en-US" sz="1800" b="0" i="0" u="none" strike="noStrike" baseline="0" dirty="0">
                <a:latin typeface="NimbusRomNo9L-Regu"/>
              </a:rPr>
              <a:t>After calculating </a:t>
            </a:r>
            <a:r>
              <a:rPr lang="en-US" sz="1800" b="0" i="0" u="none" strike="noStrike" baseline="0" dirty="0">
                <a:latin typeface="CMMI10"/>
              </a:rPr>
              <a:t>N </a:t>
            </a:r>
            <a:r>
              <a:rPr lang="en-US" sz="1800" b="0" i="0" u="none" strike="noStrike" baseline="0" dirty="0">
                <a:latin typeface="NimbusRomNo9L-Regu"/>
              </a:rPr>
              <a:t>potential triggers, we measure the size of each trigger, by the number of pixels each trigger candidate has, </a:t>
            </a:r>
            <a:r>
              <a:rPr lang="en-US" sz="1800" b="0" i="1" u="none" strike="noStrike" baseline="0" dirty="0">
                <a:latin typeface="NimbusRomNo9L-ReguItal"/>
              </a:rPr>
              <a:t>i.e. </a:t>
            </a:r>
            <a:r>
              <a:rPr lang="en-US" sz="1800" b="0" i="0" u="none" strike="noStrike" baseline="0" dirty="0">
                <a:latin typeface="NimbusRomNo9L-Regu"/>
              </a:rPr>
              <a:t>how many pixels the trigger is replacing.</a:t>
            </a:r>
          </a:p>
          <a:p>
            <a:pPr algn="l"/>
            <a:r>
              <a:rPr lang="en-US" sz="1800" b="0" i="0" u="none" strike="noStrike" baseline="0" dirty="0">
                <a:latin typeface="NimbusRomNo9L-Regu"/>
              </a:rPr>
              <a:t>We run an </a:t>
            </a:r>
            <a:r>
              <a:rPr lang="en-US" sz="1800" b="0" i="1" u="none" strike="noStrike" baseline="0" dirty="0">
                <a:latin typeface="NimbusRomNo9L-ReguItal"/>
              </a:rPr>
              <a:t>outlier detection </a:t>
            </a:r>
            <a:r>
              <a:rPr lang="en-US" sz="1800" b="0" i="0" u="none" strike="noStrike" baseline="0" dirty="0">
                <a:latin typeface="NimbusRomNo9L-Regu"/>
              </a:rPr>
              <a:t>algorithm to detect if any trigger candidate is significantly smaller than other candidates.</a:t>
            </a:r>
          </a:p>
          <a:p>
            <a:pPr algn="l"/>
            <a:r>
              <a:rPr lang="en-US" sz="1800" b="0" i="0" u="none" strike="noStrike" baseline="0" dirty="0">
                <a:latin typeface="NimbusRomNo9L-Regu"/>
              </a:rPr>
              <a:t>A significant outlier represents a real trigger, and the label matching that trigger is the target label of the backdoor attack.</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71</a:t>
            </a:fld>
            <a:endParaRPr lang="en-US"/>
          </a:p>
        </p:txBody>
      </p:sp>
    </p:spTree>
    <p:extLst>
      <p:ext uri="{BB962C8B-B14F-4D97-AF65-F5344CB8AC3E}">
        <p14:creationId xmlns:p14="http://schemas.microsoft.com/office/powerpoint/2010/main" val="2890619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Optimization from step 1 has two objects:</a:t>
            </a:r>
          </a:p>
          <a:p>
            <a:pPr marL="228600" indent="-228600">
              <a:buAutoNum type="arabicParenR"/>
            </a:pPr>
            <a:r>
              <a:rPr lang="en-US" dirty="0"/>
              <a:t>For a given target </a:t>
            </a:r>
            <a:r>
              <a:rPr lang="en-US" dirty="0" err="1"/>
              <a:t>yt</a:t>
            </a:r>
            <a:r>
              <a:rPr lang="en-US" dirty="0"/>
              <a:t>, find a trigger (m, </a:t>
            </a:r>
            <a:r>
              <a:rPr lang="en-US" dirty="0">
                <a:latin typeface="Times New Roman" panose="02020603050405020304" pitchFamily="18" charset="0"/>
                <a:cs typeface="Times New Roman" panose="02020603050405020304" pitchFamily="18" charset="0"/>
              </a:rPr>
              <a:t>∆)</a:t>
            </a:r>
            <a:r>
              <a:rPr lang="en-US" dirty="0"/>
              <a:t> that would misclassify clean images into </a:t>
            </a:r>
            <a:r>
              <a:rPr lang="en-US" dirty="0" err="1"/>
              <a:t>yt</a:t>
            </a:r>
            <a:r>
              <a:rPr lang="en-US" dirty="0"/>
              <a:t>.</a:t>
            </a:r>
          </a:p>
          <a:p>
            <a:pPr marL="228600" indent="-228600">
              <a:buAutoNum type="arabicParenR"/>
            </a:pPr>
            <a:r>
              <a:rPr lang="en-US" dirty="0"/>
              <a:t>Find a “concise” trigger, meaning a trigger that only modifies a limited portion of the image.</a:t>
            </a:r>
          </a:p>
          <a:p>
            <a:endParaRPr lang="en-US" dirty="0"/>
          </a:p>
          <a:p>
            <a:pPr algn="l"/>
            <a:r>
              <a:rPr lang="en-US" sz="1800" b="0" i="0" u="none" strike="noStrike" baseline="0" dirty="0">
                <a:latin typeface="NimbusRomNo9L-Regu"/>
              </a:rPr>
              <a:t>Measure the magnitude of the trigger by the </a:t>
            </a:r>
            <a:r>
              <a:rPr lang="en-US" sz="1800" b="0" i="0" u="none" strike="noStrike" baseline="0" dirty="0">
                <a:latin typeface="CMMI10"/>
              </a:rPr>
              <a:t>L</a:t>
            </a:r>
            <a:r>
              <a:rPr lang="en-US" sz="1800" b="0" i="0" u="none" strike="noStrike" baseline="0" dirty="0">
                <a:latin typeface="CMR10"/>
              </a:rPr>
              <a:t>1 </a:t>
            </a:r>
            <a:r>
              <a:rPr lang="en-US" sz="1800" b="0" i="0" u="none" strike="noStrike" baseline="0" dirty="0">
                <a:latin typeface="NimbusRomNo9L-Regu"/>
              </a:rPr>
              <a:t>norm of the mask </a:t>
            </a:r>
            <a:r>
              <a:rPr lang="en-US" sz="1800" b="0" i="0" u="none" strike="noStrike" baseline="0" dirty="0">
                <a:latin typeface="CMMIB10"/>
              </a:rPr>
              <a:t>m</a:t>
            </a:r>
            <a:endParaRPr lang="en-US" dirty="0"/>
          </a:p>
          <a:p>
            <a:endParaRPr lang="en-US" dirty="0"/>
          </a:p>
          <a:p>
            <a:r>
              <a:rPr lang="en-US" dirty="0"/>
              <a:t>Functions used for this:</a:t>
            </a:r>
          </a:p>
          <a:p>
            <a:r>
              <a:rPr lang="en-US" dirty="0"/>
              <a:t>Function 2 is the generic form of the trigger injection:</a:t>
            </a:r>
          </a:p>
          <a:p>
            <a:r>
              <a:rPr lang="en-US" dirty="0"/>
              <a:t>A() is function that applies a trigger to the original image x</a:t>
            </a:r>
          </a:p>
          <a:p>
            <a:r>
              <a:rPr lang="en-US" sz="1800" b="0" i="0" u="none" strike="noStrike" baseline="0" dirty="0">
                <a:latin typeface="CMBX10"/>
                <a:cs typeface="Times New Roman" panose="02020603050405020304" pitchFamily="18" charset="0"/>
              </a:rPr>
              <a:t>∆</a:t>
            </a:r>
            <a:r>
              <a:rPr lang="en-US" sz="1800" b="0" i="0" u="none" strike="noStrike" baseline="0" dirty="0">
                <a:latin typeface="CMBX10"/>
              </a:rPr>
              <a:t> </a:t>
            </a:r>
            <a:r>
              <a:rPr lang="en-US" sz="1800" b="0" i="0" u="none" strike="noStrike" baseline="0" dirty="0">
                <a:latin typeface="NimbusRomNo9L-Regu"/>
              </a:rPr>
              <a:t>is the trigger pattern</a:t>
            </a:r>
          </a:p>
          <a:p>
            <a:r>
              <a:rPr lang="en-US" sz="1800" b="0" i="0" u="none" strike="noStrike" baseline="0" dirty="0">
                <a:latin typeface="NimbusRomNo9L-Regu"/>
              </a:rPr>
              <a:t>m is 2D matrix called the mask – decides how much of the trigger can overwrite the original image</a:t>
            </a:r>
          </a:p>
          <a:p>
            <a:endParaRPr lang="en-US" sz="1800" b="0" i="0" u="none" strike="noStrike" baseline="0" dirty="0">
              <a:latin typeface="NimbusRomNo9L-Regu"/>
            </a:endParaRPr>
          </a:p>
          <a:p>
            <a:r>
              <a:rPr lang="en-US" dirty="0"/>
              <a:t>Function 3 is the final formulation used:</a:t>
            </a:r>
          </a:p>
          <a:p>
            <a:r>
              <a:rPr lang="en-US" dirty="0"/>
              <a:t>f(.) DNN’s prediction function</a:t>
            </a:r>
          </a:p>
          <a:p>
            <a:r>
              <a:rPr lang="en-US" dirty="0"/>
              <a:t>l(.) loss function</a:t>
            </a:r>
          </a:p>
          <a:p>
            <a:r>
              <a:rPr lang="el-GR" dirty="0">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is weight for the second objective</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79</a:t>
            </a:fld>
            <a:endParaRPr lang="en-US"/>
          </a:p>
        </p:txBody>
      </p:sp>
    </p:spTree>
    <p:extLst>
      <p:ext uri="{BB962C8B-B14F-4D97-AF65-F5344CB8AC3E}">
        <p14:creationId xmlns:p14="http://schemas.microsoft.com/office/powerpoint/2010/main" val="2417547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optimization method, obtain reverse engineered trigger for each target label and their L1 norms</a:t>
            </a:r>
          </a:p>
          <a:p>
            <a:pPr algn="l"/>
            <a:r>
              <a:rPr lang="en-US" sz="1800" b="0" i="0" u="none" strike="noStrike" baseline="0" dirty="0">
                <a:latin typeface="NimbusRomNo9L-Regu"/>
              </a:rPr>
              <a:t>Then we identify triggers (and associated labels) that show up as outliers with smaller </a:t>
            </a:r>
            <a:r>
              <a:rPr lang="en-US" sz="1800" b="0" i="0" u="none" strike="noStrike" baseline="0" dirty="0">
                <a:latin typeface="CMMI10"/>
              </a:rPr>
              <a:t>L</a:t>
            </a:r>
            <a:r>
              <a:rPr lang="en-US" sz="1800" b="0" i="0" u="none" strike="noStrike" baseline="0" dirty="0">
                <a:latin typeface="CMR10"/>
              </a:rPr>
              <a:t>1 </a:t>
            </a:r>
            <a:r>
              <a:rPr lang="en-US" sz="1800" b="0" i="0" u="none" strike="noStrike" baseline="0" dirty="0">
                <a:latin typeface="NimbusRomNo9L-Regu"/>
              </a:rPr>
              <a:t>norm in the distribution.</a:t>
            </a:r>
          </a:p>
          <a:p>
            <a:pPr algn="l"/>
            <a:r>
              <a:rPr lang="en-US" sz="1800" b="0" i="0" u="none" strike="noStrike" baseline="0" dirty="0">
                <a:latin typeface="NimbusRomNo9L-Regu"/>
              </a:rPr>
              <a:t>This corresponds to Step 3 in the detection process.</a:t>
            </a:r>
          </a:p>
          <a:p>
            <a:pPr algn="l"/>
            <a:endParaRPr lang="en-US" sz="1800" b="0" i="0" u="none" strike="noStrike" baseline="0" dirty="0">
              <a:latin typeface="NimbusRomNo9L-Regu"/>
            </a:endParaRPr>
          </a:p>
          <a:p>
            <a:pPr algn="l"/>
            <a:r>
              <a:rPr lang="en-US" sz="1800" b="0" i="0" u="none" strike="noStrike" baseline="0" dirty="0">
                <a:latin typeface="NimbusRomNo9L-Regu"/>
              </a:rPr>
              <a:t>Calculates the absolute deviation between all data points and the median.</a:t>
            </a:r>
          </a:p>
          <a:p>
            <a:pPr algn="l"/>
            <a:r>
              <a:rPr lang="en-US" sz="1800" b="0" i="0" u="none" strike="noStrike" baseline="0" dirty="0">
                <a:latin typeface="NimbusRomNo9L-Regu"/>
              </a:rPr>
              <a:t>The </a:t>
            </a:r>
            <a:r>
              <a:rPr lang="en-US" sz="1800" b="0" i="1" u="none" strike="noStrike" baseline="0" dirty="0">
                <a:latin typeface="NimbusRomNo9L-ReguItal"/>
              </a:rPr>
              <a:t>anomaly index </a:t>
            </a:r>
            <a:r>
              <a:rPr lang="en-US" sz="1800" b="0" i="0" u="none" strike="noStrike" baseline="0" dirty="0">
                <a:latin typeface="NimbusRomNo9L-Regu"/>
              </a:rPr>
              <a:t>of a data point is then defined as the absolute deviation of the data point, divided by MAD.</a:t>
            </a:r>
          </a:p>
          <a:p>
            <a:pPr algn="l"/>
            <a:r>
              <a:rPr lang="en-US" sz="1800" b="0" i="0" u="none" strike="noStrike" baseline="0" dirty="0">
                <a:latin typeface="NimbusRomNo9L-Regu"/>
              </a:rPr>
              <a:t>When assuming the underlying distribution to be a normal distribution, a constant estimator (</a:t>
            </a:r>
            <a:r>
              <a:rPr lang="en-US" sz="1800" b="0" i="0" u="none" strike="noStrike" baseline="0" dirty="0">
                <a:latin typeface="CMR10"/>
              </a:rPr>
              <a:t>1</a:t>
            </a:r>
            <a:r>
              <a:rPr lang="en-US" sz="1800" b="0" i="0" u="none" strike="noStrike" baseline="0" dirty="0">
                <a:latin typeface="CMMI10"/>
              </a:rPr>
              <a:t>.</a:t>
            </a:r>
            <a:r>
              <a:rPr lang="en-US" sz="1800" b="0" i="0" u="none" strike="noStrike" baseline="0" dirty="0">
                <a:latin typeface="CMR10"/>
              </a:rPr>
              <a:t>4826</a:t>
            </a:r>
            <a:r>
              <a:rPr lang="en-US" sz="1800" b="0" i="0" u="none" strike="noStrike" baseline="0" dirty="0">
                <a:latin typeface="NimbusRomNo9L-Regu"/>
              </a:rPr>
              <a:t>) is applied to normalize the anomaly index.</a:t>
            </a:r>
          </a:p>
          <a:p>
            <a:pPr algn="l"/>
            <a:r>
              <a:rPr lang="en-US" sz="1800" b="0" i="0" u="none" strike="noStrike" baseline="0" dirty="0">
                <a:latin typeface="NimbusRomNo9L-Regu"/>
              </a:rPr>
              <a:t>Any data point with anomaly index larger than </a:t>
            </a:r>
            <a:r>
              <a:rPr lang="en-US" sz="1800" b="0" i="0" u="none" strike="noStrike" baseline="0" dirty="0">
                <a:latin typeface="CMR10"/>
              </a:rPr>
              <a:t>2 </a:t>
            </a:r>
            <a:r>
              <a:rPr lang="en-US" sz="1800" b="0" i="0" u="none" strike="noStrike" baseline="0" dirty="0">
                <a:latin typeface="NimbusRomNo9L-Regu"/>
              </a:rPr>
              <a:t>has </a:t>
            </a:r>
            <a:r>
              <a:rPr lang="en-US" sz="1800" b="0" i="0" u="none" strike="noStrike" baseline="0" dirty="0">
                <a:latin typeface="CMMI10"/>
              </a:rPr>
              <a:t>&gt; </a:t>
            </a:r>
            <a:r>
              <a:rPr lang="en-US" sz="1800" b="0" i="0" u="none" strike="noStrike" baseline="0" dirty="0">
                <a:latin typeface="CMR10"/>
              </a:rPr>
              <a:t>95% </a:t>
            </a:r>
            <a:r>
              <a:rPr lang="en-US" sz="1800" b="0" i="0" u="none" strike="noStrike" baseline="0" dirty="0">
                <a:latin typeface="NimbusRomNo9L-Regu"/>
              </a:rPr>
              <a:t>probability of being an outlier</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80</a:t>
            </a:fld>
            <a:endParaRPr lang="en-US"/>
          </a:p>
        </p:txBody>
      </p:sp>
    </p:spTree>
    <p:extLst>
      <p:ext uri="{BB962C8B-B14F-4D97-AF65-F5344CB8AC3E}">
        <p14:creationId xmlns:p14="http://schemas.microsoft.com/office/powerpoint/2010/main" val="2676285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Anomaly measurement of infected and clean model by how much the label with smallest trigger deviates from the remaining labels.</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81</a:t>
            </a:fld>
            <a:endParaRPr lang="en-US"/>
          </a:p>
        </p:txBody>
      </p:sp>
    </p:spTree>
    <p:extLst>
      <p:ext uri="{BB962C8B-B14F-4D97-AF65-F5344CB8AC3E}">
        <p14:creationId xmlns:p14="http://schemas.microsoft.com/office/powerpoint/2010/main" val="8828212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MMI8"/>
              </a:rPr>
              <a:t>L</a:t>
            </a:r>
            <a:r>
              <a:rPr lang="en-US" sz="1800" b="0" i="0" u="none" strike="noStrike" baseline="0" dirty="0">
                <a:latin typeface="CMR8"/>
              </a:rPr>
              <a:t>1 </a:t>
            </a:r>
            <a:r>
              <a:rPr lang="en-US" sz="1800" b="0" i="0" u="none" strike="noStrike" baseline="0" dirty="0">
                <a:latin typeface="NimbusRomNo9L-Regu"/>
              </a:rPr>
              <a:t>norm of triggers for infected and uninfected labels in backdoored models.</a:t>
            </a:r>
          </a:p>
          <a:p>
            <a:pPr algn="l"/>
            <a:r>
              <a:rPr lang="en-US" sz="1800" b="0" i="0" u="none" strike="noStrike" baseline="0" dirty="0">
                <a:latin typeface="NimbusRomNo9L-Regu"/>
              </a:rPr>
              <a:t>Box plot shows min/max and quartiles.</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82</a:t>
            </a:fld>
            <a:endParaRPr lang="en-US"/>
          </a:p>
        </p:txBody>
      </p:sp>
    </p:spTree>
    <p:extLst>
      <p:ext uri="{BB962C8B-B14F-4D97-AF65-F5344CB8AC3E}">
        <p14:creationId xmlns:p14="http://schemas.microsoft.com/office/powerpoint/2010/main" val="4057366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and validate three methods of mitigation</a:t>
            </a:r>
          </a:p>
        </p:txBody>
      </p:sp>
      <p:sp>
        <p:nvSpPr>
          <p:cNvPr id="4" name="Slide Number Placeholder 3"/>
          <p:cNvSpPr>
            <a:spLocks noGrp="1"/>
          </p:cNvSpPr>
          <p:nvPr>
            <p:ph type="sldNum" sz="quarter" idx="5"/>
          </p:nvPr>
        </p:nvSpPr>
        <p:spPr/>
        <p:txBody>
          <a:bodyPr/>
          <a:lstStyle/>
          <a:p>
            <a:fld id="{80211117-43BA-4855-9C9B-CC750C8D4409}" type="slidenum">
              <a:rPr lang="en-US" smtClean="0"/>
              <a:t>83</a:t>
            </a:fld>
            <a:endParaRPr lang="en-US"/>
          </a:p>
        </p:txBody>
      </p:sp>
    </p:spTree>
    <p:extLst>
      <p:ext uri="{BB962C8B-B14F-4D97-AF65-F5344CB8AC3E}">
        <p14:creationId xmlns:p14="http://schemas.microsoft.com/office/powerpoint/2010/main" val="22208442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84</a:t>
            </a:fld>
            <a:endParaRPr lang="en-US"/>
          </a:p>
        </p:txBody>
      </p:sp>
    </p:spTree>
    <p:extLst>
      <p:ext uri="{BB962C8B-B14F-4D97-AF65-F5344CB8AC3E}">
        <p14:creationId xmlns:p14="http://schemas.microsoft.com/office/powerpoint/2010/main" val="400657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avoid neurons that are hard to manipulate</a:t>
            </a:r>
          </a:p>
          <a:p>
            <a:r>
              <a:rPr lang="en-US" dirty="0"/>
              <a:t>  They found that some neurons even after large number of iterations, still cannot find values that minimize the cost.</a:t>
            </a:r>
          </a:p>
          <a:p>
            <a:r>
              <a:rPr lang="en-US" dirty="0"/>
              <a:t>  These neurons are not strongly connected to other neurons in its neighboring layers</a:t>
            </a:r>
          </a:p>
          <a:p>
            <a:r>
              <a:rPr lang="en-US" dirty="0"/>
              <a:t>  These neurons might be used for special feature selection that has little to do with trigger region</a:t>
            </a:r>
          </a:p>
          <a:p>
            <a:endParaRPr lang="en-US" dirty="0"/>
          </a:p>
          <a:p>
            <a:r>
              <a:rPr lang="en-US" dirty="0"/>
              <a:t>Find parameter W that connects the target layer and its neighboring layers</a:t>
            </a:r>
          </a:p>
          <a:p>
            <a:r>
              <a:rPr lang="en-US" dirty="0"/>
              <a:t>Pick the neuron that has the largest value of the sum of absolute weights connecting it to the preceding layer</a:t>
            </a:r>
          </a:p>
          <a:p>
            <a:r>
              <a:rPr lang="en-US" dirty="0"/>
              <a:t>Essentially they pick the most connected neuron</a:t>
            </a:r>
          </a:p>
        </p:txBody>
      </p:sp>
      <p:sp>
        <p:nvSpPr>
          <p:cNvPr id="4" name="Slide Number Placeholder 3"/>
          <p:cNvSpPr>
            <a:spLocks noGrp="1"/>
          </p:cNvSpPr>
          <p:nvPr>
            <p:ph type="sldNum" sz="quarter" idx="5"/>
          </p:nvPr>
        </p:nvSpPr>
        <p:spPr/>
        <p:txBody>
          <a:bodyPr/>
          <a:lstStyle/>
          <a:p>
            <a:fld id="{69F37C25-C236-4246-8A21-A68CA87700C2}" type="slidenum">
              <a:rPr lang="en-US" smtClean="0"/>
              <a:t>12</a:t>
            </a:fld>
            <a:endParaRPr lang="en-US"/>
          </a:p>
        </p:txBody>
      </p:sp>
    </p:spTree>
    <p:extLst>
      <p:ext uri="{BB962C8B-B14F-4D97-AF65-F5344CB8AC3E}">
        <p14:creationId xmlns:p14="http://schemas.microsoft.com/office/powerpoint/2010/main" val="7696489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We achieve high filtering performance for all four </a:t>
            </a:r>
            <a:r>
              <a:rPr lang="en-US" sz="1800" b="0" i="0" u="none" strike="noStrike" baseline="0" dirty="0" err="1">
                <a:latin typeface="NimbusRomNo9L-Regu"/>
              </a:rPr>
              <a:t>BadNets</a:t>
            </a:r>
            <a:r>
              <a:rPr lang="en-US" sz="1800" b="0" i="0" u="none" strike="noStrike" baseline="0" dirty="0">
                <a:latin typeface="NimbusRomNo9L-Regu"/>
              </a:rPr>
              <a:t> models, obtaining </a:t>
            </a:r>
            <a:r>
              <a:rPr lang="en-US" sz="1800" b="0" i="0" u="none" strike="noStrike" baseline="0" dirty="0">
                <a:latin typeface="CMMI10"/>
              </a:rPr>
              <a:t>&lt; </a:t>
            </a:r>
            <a:r>
              <a:rPr lang="en-US" sz="1800" b="0" i="0" u="none" strike="noStrike" baseline="0" dirty="0">
                <a:latin typeface="CMR10"/>
              </a:rPr>
              <a:t>1</a:t>
            </a:r>
            <a:r>
              <a:rPr lang="en-US" sz="1800" b="0" i="0" u="none" strike="noStrike" baseline="0" dirty="0">
                <a:latin typeface="CMMI10"/>
              </a:rPr>
              <a:t>.</a:t>
            </a:r>
            <a:r>
              <a:rPr lang="en-US" sz="1800" b="0" i="0" u="none" strike="noStrike" baseline="0" dirty="0">
                <a:latin typeface="CMR10"/>
              </a:rPr>
              <a:t>63% </a:t>
            </a:r>
            <a:r>
              <a:rPr lang="en-US" sz="1800" b="0" i="0" u="none" strike="noStrike" baseline="0" dirty="0">
                <a:latin typeface="NimbusRomNo9L-Regu"/>
              </a:rPr>
              <a:t>FNR at an FPR of </a:t>
            </a:r>
            <a:r>
              <a:rPr lang="en-US" sz="1800" b="0" i="0" u="none" strike="noStrike" baseline="0" dirty="0">
                <a:latin typeface="CMR10"/>
              </a:rPr>
              <a:t>5%</a:t>
            </a:r>
            <a:r>
              <a:rPr lang="en-US" sz="1800" b="0" i="0" u="none" strike="noStrike" baseline="0" dirty="0">
                <a:latin typeface="NimbusRomNo9L-Regu"/>
              </a:rPr>
              <a:t>.</a:t>
            </a:r>
          </a:p>
          <a:p>
            <a:pPr algn="l"/>
            <a:r>
              <a:rPr lang="en-US" sz="1800" b="0" i="0" u="none" strike="noStrike" baseline="0" dirty="0">
                <a:latin typeface="NimbusRomNo9L-Regu"/>
              </a:rPr>
              <a:t>Not surprisingly, Trojan Attack models are more difficult to filter out (likely due to the differences in neuron activations between reversed trigger and original trigger).</a:t>
            </a:r>
          </a:p>
          <a:p>
            <a:pPr algn="l"/>
            <a:r>
              <a:rPr lang="en-US" sz="1800" b="0" i="0" u="none" strike="noStrike" baseline="0" dirty="0">
                <a:latin typeface="NimbusRomNo9L-Regu"/>
              </a:rPr>
              <a:t>FNR is much higher for FPR </a:t>
            </a:r>
            <a:r>
              <a:rPr lang="en-US" sz="1800" b="0" i="0" u="none" strike="noStrike" baseline="0" dirty="0">
                <a:latin typeface="CMMI10"/>
              </a:rPr>
              <a:t>&lt; </a:t>
            </a:r>
            <a:r>
              <a:rPr lang="en-US" sz="1800" b="0" i="0" u="none" strike="noStrike" baseline="0" dirty="0">
                <a:latin typeface="CMR10"/>
              </a:rPr>
              <a:t>5%</a:t>
            </a:r>
            <a:r>
              <a:rPr lang="en-US" sz="1800" b="0" i="0" u="none" strike="noStrike" baseline="0" dirty="0">
                <a:latin typeface="NimbusRomNo9L-Regu"/>
              </a:rPr>
              <a:t>, but we obtain a reasonable </a:t>
            </a:r>
            <a:r>
              <a:rPr lang="en-US" sz="1800" b="0" i="0" u="none" strike="noStrike" baseline="0" dirty="0">
                <a:latin typeface="CMR10"/>
              </a:rPr>
              <a:t>4</a:t>
            </a:r>
            <a:r>
              <a:rPr lang="en-US" sz="1800" b="0" i="0" u="none" strike="noStrike" baseline="0" dirty="0">
                <a:latin typeface="CMMI10"/>
              </a:rPr>
              <a:t>.</a:t>
            </a:r>
            <a:r>
              <a:rPr lang="en-US" sz="1800" b="0" i="0" u="none" strike="noStrike" baseline="0" dirty="0">
                <a:latin typeface="CMR10"/>
              </a:rPr>
              <a:t>3% </a:t>
            </a:r>
            <a:r>
              <a:rPr lang="en-US" sz="1800" b="0" i="0" u="none" strike="noStrike" baseline="0" dirty="0">
                <a:latin typeface="NimbusRomNo9L-Regu"/>
              </a:rPr>
              <a:t>and </a:t>
            </a:r>
            <a:r>
              <a:rPr lang="en-US" sz="1800" b="0" i="0" u="none" strike="noStrike" baseline="0" dirty="0">
                <a:latin typeface="CMR10"/>
              </a:rPr>
              <a:t>28</a:t>
            </a:r>
            <a:r>
              <a:rPr lang="en-US" sz="1800" b="0" i="0" u="none" strike="noStrike" baseline="0" dirty="0">
                <a:latin typeface="CMMI10"/>
              </a:rPr>
              <a:t>.</a:t>
            </a:r>
            <a:r>
              <a:rPr lang="en-US" sz="1800" b="0" i="0" u="none" strike="noStrike" baseline="0" dirty="0">
                <a:latin typeface="CMR10"/>
              </a:rPr>
              <a:t>5% </a:t>
            </a:r>
            <a:r>
              <a:rPr lang="en-US" sz="1800" b="0" i="0" u="none" strike="noStrike" baseline="0" dirty="0">
                <a:latin typeface="NimbusRomNo9L-Regu"/>
              </a:rPr>
              <a:t>FNR at an FPR of </a:t>
            </a:r>
            <a:r>
              <a:rPr lang="en-US" sz="1800" b="0" i="0" u="none" strike="noStrike" baseline="0" dirty="0">
                <a:latin typeface="CMR10"/>
              </a:rPr>
              <a:t>5%</a:t>
            </a:r>
            <a:r>
              <a:rPr lang="en-US" sz="1800" b="0" i="0" u="none" strike="noStrike" baseline="0" dirty="0">
                <a:latin typeface="NimbusRomNo9L-Regu"/>
              </a:rPr>
              <a:t>.</a:t>
            </a:r>
          </a:p>
          <a:p>
            <a:pPr algn="l"/>
            <a:r>
              <a:rPr lang="en-US" sz="1800" b="0" i="0" u="none" strike="noStrike" baseline="0" dirty="0">
                <a:latin typeface="NimbusRomNo9L-Regu"/>
              </a:rPr>
              <a:t>Again, we observe consequences of choosing different injection methods between Trojan Attack and </a:t>
            </a:r>
            <a:r>
              <a:rPr lang="en-US" sz="1800" b="0" i="0" u="none" strike="noStrike" baseline="0" dirty="0" err="1">
                <a:latin typeface="NimbusRomNo9L-Regu"/>
              </a:rPr>
              <a:t>BadNets</a:t>
            </a:r>
            <a:r>
              <a:rPr lang="en-US" sz="1800" b="0" i="0" u="none" strike="noStrike" baseline="0" dirty="0">
                <a:latin typeface="NimbusRomNo9L-Regu"/>
              </a:rPr>
              <a:t>.</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85</a:t>
            </a:fld>
            <a:endParaRPr lang="en-US"/>
          </a:p>
        </p:txBody>
      </p:sp>
    </p:spTree>
    <p:extLst>
      <p:ext uri="{BB962C8B-B14F-4D97-AF65-F5344CB8AC3E}">
        <p14:creationId xmlns:p14="http://schemas.microsoft.com/office/powerpoint/2010/main" val="7571813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One thing to note that is some models that even though the top 1% of rank neurons are sufficient to cause misclassification they had to prune nearly 30% of the models neurons.</a:t>
            </a:r>
          </a:p>
          <a:p>
            <a:pPr algn="l"/>
            <a:r>
              <a:rPr lang="en-US" dirty="0"/>
              <a:t>This is because of the massive redundancy in DNNs pathways</a:t>
            </a:r>
          </a:p>
        </p:txBody>
      </p:sp>
      <p:sp>
        <p:nvSpPr>
          <p:cNvPr id="4" name="Slide Number Placeholder 3"/>
          <p:cNvSpPr>
            <a:spLocks noGrp="1"/>
          </p:cNvSpPr>
          <p:nvPr>
            <p:ph type="sldNum" sz="quarter" idx="5"/>
          </p:nvPr>
        </p:nvSpPr>
        <p:spPr/>
        <p:txBody>
          <a:bodyPr/>
          <a:lstStyle/>
          <a:p>
            <a:fld id="{80211117-43BA-4855-9C9B-CC750C8D4409}" type="slidenum">
              <a:rPr lang="en-US" smtClean="0"/>
              <a:t>86</a:t>
            </a:fld>
            <a:endParaRPr lang="en-US"/>
          </a:p>
        </p:txBody>
      </p:sp>
    </p:spTree>
    <p:extLst>
      <p:ext uri="{BB962C8B-B14F-4D97-AF65-F5344CB8AC3E}">
        <p14:creationId xmlns:p14="http://schemas.microsoft.com/office/powerpoint/2010/main" val="22275089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Classification accuracy and attack success rate when pruning trigger-related neurons in GTSRB (traffic sign recognition w/ </a:t>
            </a:r>
            <a:r>
              <a:rPr lang="en-US" sz="1800" b="0" i="0" u="none" strike="noStrike" baseline="0" dirty="0">
                <a:latin typeface="CMR8"/>
              </a:rPr>
              <a:t>43 </a:t>
            </a:r>
            <a:r>
              <a:rPr lang="en-US" sz="1800" b="0" i="0" u="none" strike="noStrike" baseline="0" dirty="0">
                <a:latin typeface="NimbusRomNo9L-Regu"/>
              </a:rPr>
              <a:t>labels).</a:t>
            </a:r>
          </a:p>
        </p:txBody>
      </p:sp>
      <p:sp>
        <p:nvSpPr>
          <p:cNvPr id="4" name="Slide Number Placeholder 3"/>
          <p:cNvSpPr>
            <a:spLocks noGrp="1"/>
          </p:cNvSpPr>
          <p:nvPr>
            <p:ph type="sldNum" sz="quarter" idx="5"/>
          </p:nvPr>
        </p:nvSpPr>
        <p:spPr/>
        <p:txBody>
          <a:bodyPr/>
          <a:lstStyle/>
          <a:p>
            <a:fld id="{80211117-43BA-4855-9C9B-CC750C8D4409}" type="slidenum">
              <a:rPr lang="en-US" smtClean="0"/>
              <a:t>87</a:t>
            </a:fld>
            <a:endParaRPr lang="en-US"/>
          </a:p>
        </p:txBody>
      </p:sp>
    </p:spTree>
    <p:extLst>
      <p:ext uri="{BB962C8B-B14F-4D97-AF65-F5344CB8AC3E}">
        <p14:creationId xmlns:p14="http://schemas.microsoft.com/office/powerpoint/2010/main" val="16742417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Classification accuracy and attack success rate when pruning trigger-related neurons in Trojan Square (face recognition w/ </a:t>
            </a:r>
            <a:r>
              <a:rPr lang="en-US" sz="1800" b="0" i="0" u="none" strike="noStrike" baseline="0" dirty="0">
                <a:latin typeface="CMR8"/>
              </a:rPr>
              <a:t>2</a:t>
            </a:r>
            <a:r>
              <a:rPr lang="en-US" sz="1800" b="0" i="0" u="none" strike="noStrike" baseline="0" dirty="0">
                <a:latin typeface="CMMI8"/>
              </a:rPr>
              <a:t>, </a:t>
            </a:r>
            <a:r>
              <a:rPr lang="en-US" sz="1800" b="0" i="0" u="none" strike="noStrike" baseline="0" dirty="0">
                <a:latin typeface="CMR8"/>
              </a:rPr>
              <a:t>622 </a:t>
            </a:r>
            <a:r>
              <a:rPr lang="en-US" sz="1800" b="0" i="0" u="none" strike="noStrike" baseline="0" dirty="0">
                <a:latin typeface="NimbusRomNo9L-Regu"/>
              </a:rPr>
              <a:t>labels).</a:t>
            </a:r>
          </a:p>
          <a:p>
            <a:pPr algn="l"/>
            <a:endParaRPr lang="en-US" sz="1800" b="0" i="0" u="none" strike="noStrike" baseline="0" dirty="0">
              <a:latin typeface="NimbusRomNo9L-Regu"/>
            </a:endParaRPr>
          </a:p>
          <a:p>
            <a:pPr algn="l"/>
            <a:r>
              <a:rPr lang="en-US" sz="1800" b="0" i="0" u="none" strike="noStrike" baseline="0" dirty="0">
                <a:latin typeface="NimbusRomNo9L-Regu"/>
              </a:rPr>
              <a:t>This approach did not work well on the Trojan Models as shown here</a:t>
            </a:r>
          </a:p>
          <a:p>
            <a:pPr algn="l"/>
            <a:endParaRPr lang="en-US" sz="1800" b="0" i="0" u="none" strike="noStrike" baseline="0" dirty="0">
              <a:latin typeface="NimbusRomNo9L-Regu"/>
            </a:endParaRPr>
          </a:p>
          <a:p>
            <a:pPr algn="l"/>
            <a:r>
              <a:rPr lang="en-US" sz="1800" b="0" i="0" u="none" strike="noStrike" baseline="0" dirty="0">
                <a:latin typeface="NimbusRomNo9L-Regu"/>
              </a:rPr>
              <a:t>Strength is that is requires very little computation to perform</a:t>
            </a:r>
          </a:p>
          <a:p>
            <a:pPr algn="l"/>
            <a:r>
              <a:rPr lang="en-US" sz="1800" b="0" i="0" u="none" strike="noStrike" baseline="0" dirty="0">
                <a:latin typeface="NimbusRomNo9L-Regu"/>
              </a:rPr>
              <a:t>Weakness is that this technique  really depends on choosing the right layer to prune</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88</a:t>
            </a:fld>
            <a:endParaRPr lang="en-US"/>
          </a:p>
        </p:txBody>
      </p:sp>
    </p:spTree>
    <p:extLst>
      <p:ext uri="{BB962C8B-B14F-4D97-AF65-F5344CB8AC3E}">
        <p14:creationId xmlns:p14="http://schemas.microsoft.com/office/powerpoint/2010/main" val="39955351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89</a:t>
            </a:fld>
            <a:endParaRPr lang="en-US"/>
          </a:p>
        </p:txBody>
      </p:sp>
    </p:spTree>
    <p:extLst>
      <p:ext uri="{BB962C8B-B14F-4D97-AF65-F5344CB8AC3E}">
        <p14:creationId xmlns:p14="http://schemas.microsoft.com/office/powerpoint/2010/main" val="3214399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Classification accuracy and attack success rate before and after unlearning backdoor. Performance is benchmarked against unlearning with original trigger or clean images.</a:t>
            </a:r>
          </a:p>
          <a:p>
            <a:pPr algn="l"/>
            <a:endParaRPr lang="en-US" sz="1800" b="0" i="0" u="none" strike="noStrike" baseline="0" dirty="0">
              <a:latin typeface="NimbusRomNo9L-Regu"/>
            </a:endParaRPr>
          </a:p>
          <a:p>
            <a:pPr algn="l"/>
            <a:r>
              <a:rPr lang="en-US" sz="1800" b="0" i="0" u="none" strike="noStrike" baseline="0" dirty="0">
                <a:latin typeface="NimbusRomNo9L-Regu"/>
              </a:rPr>
              <a:t>This table show that patching with reversed trigger is a good approximation for the original trigger, but using the trigger harms the classification accuracy for the Trojan models.</a:t>
            </a:r>
          </a:p>
          <a:p>
            <a:pPr algn="l"/>
            <a:r>
              <a:rPr lang="en-US" sz="1800" b="0" i="0" u="none" strike="noStrike" baseline="0" dirty="0">
                <a:latin typeface="NimbusRomNo9L-Regu"/>
              </a:rPr>
              <a:t>However, just retraining the Trojan models with clean data drastically reduced the attack success rate.</a:t>
            </a:r>
          </a:p>
          <a:p>
            <a:pPr algn="l"/>
            <a:r>
              <a:rPr lang="en-US" sz="1800" b="0" i="0" u="none" strike="noStrike" baseline="0" dirty="0">
                <a:latin typeface="NimbusRomNo9L-Regu"/>
              </a:rPr>
              <a:t>This shows that they are more sensitive to </a:t>
            </a:r>
            <a:r>
              <a:rPr lang="en-US" sz="1800" b="0" i="0" u="none" strike="noStrike" baseline="0">
                <a:latin typeface="NimbusRomNo9L-Regu"/>
              </a:rPr>
              <a:t>unlearning technique.</a:t>
            </a:r>
            <a:endParaRPr lang="en-US" dirty="0"/>
          </a:p>
        </p:txBody>
      </p:sp>
      <p:sp>
        <p:nvSpPr>
          <p:cNvPr id="4" name="Slide Number Placeholder 3"/>
          <p:cNvSpPr>
            <a:spLocks noGrp="1"/>
          </p:cNvSpPr>
          <p:nvPr>
            <p:ph type="sldNum" sz="quarter" idx="5"/>
          </p:nvPr>
        </p:nvSpPr>
        <p:spPr/>
        <p:txBody>
          <a:bodyPr/>
          <a:lstStyle/>
          <a:p>
            <a:fld id="{80211117-43BA-4855-9C9B-CC750C8D4409}" type="slidenum">
              <a:rPr lang="en-US" smtClean="0"/>
              <a:t>90</a:t>
            </a:fld>
            <a:endParaRPr lang="en-US"/>
          </a:p>
        </p:txBody>
      </p:sp>
    </p:spTree>
    <p:extLst>
      <p:ext uri="{BB962C8B-B14F-4D97-AF65-F5344CB8AC3E}">
        <p14:creationId xmlns:p14="http://schemas.microsoft.com/office/powerpoint/2010/main" val="7131906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-&gt; person who wishes to obtain a DNN for a certain task</a:t>
            </a:r>
          </a:p>
          <a:p>
            <a:r>
              <a:rPr lang="en-US" dirty="0"/>
              <a:t>Trainer -&gt; user either outsources the job of training the DNN or downloads a pre-trained model and performs transfer learning</a:t>
            </a:r>
          </a:p>
        </p:txBody>
      </p:sp>
      <p:sp>
        <p:nvSpPr>
          <p:cNvPr id="4" name="Slide Number Placeholder 3"/>
          <p:cNvSpPr>
            <a:spLocks noGrp="1"/>
          </p:cNvSpPr>
          <p:nvPr>
            <p:ph type="sldNum" sz="quarter" idx="5"/>
          </p:nvPr>
        </p:nvSpPr>
        <p:spPr/>
        <p:txBody>
          <a:bodyPr/>
          <a:lstStyle/>
          <a:p>
            <a:fld id="{EF6B7CA6-EF36-48EA-A34D-02A17D4CFC64}" type="slidenum">
              <a:rPr lang="en-US" smtClean="0"/>
              <a:t>96</a:t>
            </a:fld>
            <a:endParaRPr lang="en-US"/>
          </a:p>
        </p:txBody>
      </p:sp>
    </p:spTree>
    <p:extLst>
      <p:ext uri="{BB962C8B-B14F-4D97-AF65-F5344CB8AC3E}">
        <p14:creationId xmlns:p14="http://schemas.microsoft.com/office/powerpoint/2010/main" val="2068281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The baseline CNN achieves an accuracy of 99.5</a:t>
            </a:r>
            <a:r>
              <a:rPr lang="en-US" sz="1800" b="0" i="0" u="none" strike="noStrike" baseline="0" dirty="0">
                <a:latin typeface="CMR10"/>
              </a:rPr>
              <a:t>% </a:t>
            </a:r>
            <a:r>
              <a:rPr lang="en-US" sz="1800" b="0" i="0" u="none" strike="noStrike" baseline="0" dirty="0">
                <a:latin typeface="NimbusRomNo9L-Regu"/>
              </a:rPr>
              <a:t>for MNIST digit recognition</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97</a:t>
            </a:fld>
            <a:endParaRPr lang="en-US"/>
          </a:p>
        </p:txBody>
      </p:sp>
    </p:spTree>
    <p:extLst>
      <p:ext uri="{BB962C8B-B14F-4D97-AF65-F5344CB8AC3E}">
        <p14:creationId xmlns:p14="http://schemas.microsoft.com/office/powerpoint/2010/main" val="31290305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Ital"/>
              </a:rPr>
              <a:t>Single target attack:</a:t>
            </a:r>
          </a:p>
          <a:p>
            <a:pPr algn="l"/>
            <a:r>
              <a:rPr lang="en-US" sz="1800" b="0" i="0" u="none" strike="noStrike" baseline="0" dirty="0">
                <a:latin typeface="NimbusRomNo9L-ReguItal"/>
              </a:rPr>
              <a:t>T</a:t>
            </a:r>
            <a:r>
              <a:rPr lang="en-US" sz="1800" b="0" i="0" u="none" strike="noStrike" baseline="0" dirty="0">
                <a:latin typeface="NimbusRomNo9L-Regu"/>
              </a:rPr>
              <a:t>he attack labels backdoored versions of digit </a:t>
            </a:r>
            <a:r>
              <a:rPr lang="en-US" sz="1800" b="0" i="0" u="none" strike="noStrike" baseline="0" dirty="0">
                <a:latin typeface="CMMI10"/>
              </a:rPr>
              <a:t>i </a:t>
            </a:r>
            <a:r>
              <a:rPr lang="en-US" sz="1800" b="0" i="0" u="none" strike="noStrike" baseline="0" dirty="0">
                <a:latin typeface="NimbusRomNo9L-Regu"/>
              </a:rPr>
              <a:t>as digit </a:t>
            </a:r>
            <a:r>
              <a:rPr lang="en-US" sz="1800" b="0" i="0" u="none" strike="noStrike" baseline="0" dirty="0">
                <a:latin typeface="CMMI10"/>
              </a:rPr>
              <a:t>j</a:t>
            </a:r>
            <a:r>
              <a:rPr lang="en-US" sz="1800" b="0" i="0" u="none" strike="noStrike" baseline="0" dirty="0">
                <a:latin typeface="NimbusRomNo9L-Regu"/>
              </a:rPr>
              <a:t>.</a:t>
            </a:r>
          </a:p>
          <a:p>
            <a:pPr algn="l"/>
            <a:r>
              <a:rPr lang="en-US" sz="1800" b="0" i="0" u="none" strike="noStrike" baseline="0" dirty="0">
                <a:latin typeface="NimbusRomNo9L-Regu"/>
              </a:rPr>
              <a:t>We tried all </a:t>
            </a:r>
            <a:r>
              <a:rPr lang="en-US" sz="1800" b="0" i="0" u="none" strike="noStrike" baseline="0" dirty="0">
                <a:latin typeface="CMR10"/>
              </a:rPr>
              <a:t>90 </a:t>
            </a:r>
            <a:r>
              <a:rPr lang="en-US" sz="1800" b="0" i="0" u="none" strike="noStrike" baseline="0" dirty="0">
                <a:latin typeface="NimbusRomNo9L-Regu"/>
              </a:rPr>
              <a:t>instances of this attack, for every combination of </a:t>
            </a:r>
            <a:r>
              <a:rPr lang="en-US" sz="1800" b="0" i="0" u="none" strike="noStrike" baseline="0" dirty="0">
                <a:latin typeface="CMMI10"/>
              </a:rPr>
              <a:t>i; j </a:t>
            </a:r>
            <a:r>
              <a:rPr lang="en-US" sz="1800" b="0" i="0" u="none" strike="noStrike" baseline="0" dirty="0">
                <a:latin typeface="CMSY10"/>
              </a:rPr>
              <a:t>e </a:t>
            </a:r>
            <a:r>
              <a:rPr lang="en-US" sz="1800" b="0" i="0" u="none" strike="noStrike" baseline="0" dirty="0">
                <a:latin typeface="CMR10"/>
              </a:rPr>
              <a:t>[0</a:t>
            </a:r>
            <a:r>
              <a:rPr lang="en-US" sz="1800" b="0" i="0" u="none" strike="noStrike" baseline="0" dirty="0">
                <a:latin typeface="CMMI10"/>
              </a:rPr>
              <a:t>; </a:t>
            </a:r>
            <a:r>
              <a:rPr lang="en-US" sz="1800" b="0" i="0" u="none" strike="noStrike" baseline="0" dirty="0">
                <a:latin typeface="CMR10"/>
              </a:rPr>
              <a:t>9] </a:t>
            </a:r>
            <a:r>
              <a:rPr lang="en-US" sz="1800" b="0" i="0" u="none" strike="noStrike" baseline="0" dirty="0">
                <a:latin typeface="NimbusRomNo9L-Regu"/>
              </a:rPr>
              <a:t>where </a:t>
            </a:r>
            <a:r>
              <a:rPr lang="en-US" sz="1800" b="0" i="0" u="none" strike="noStrike" baseline="0" dirty="0">
                <a:latin typeface="CMMI10"/>
              </a:rPr>
              <a:t>i </a:t>
            </a:r>
            <a:r>
              <a:rPr lang="en-US" sz="1800" b="0" i="0" u="none" strike="noStrike" baseline="0" dirty="0">
                <a:latin typeface="CMSY10"/>
              </a:rPr>
              <a:t>does not equal</a:t>
            </a:r>
            <a:r>
              <a:rPr lang="en-US" sz="1800" b="0" i="0" u="none" strike="noStrike" baseline="0" dirty="0">
                <a:latin typeface="CMR10"/>
              </a:rPr>
              <a:t> </a:t>
            </a:r>
            <a:r>
              <a:rPr lang="en-US" sz="1800" b="0" i="0" u="none" strike="noStrike" baseline="0" dirty="0">
                <a:latin typeface="CMMI10"/>
              </a:rPr>
              <a:t>j</a:t>
            </a:r>
            <a:r>
              <a:rPr lang="en-US" sz="1800" b="0" i="0" u="none" strike="noStrike" baseline="0" dirty="0">
                <a:latin typeface="NimbusRomNo9L-Regu"/>
              </a:rPr>
              <a:t>.</a:t>
            </a:r>
          </a:p>
          <a:p>
            <a:pPr algn="l"/>
            <a:endParaRPr lang="en-US" sz="1800" b="0" i="0" u="none" strike="noStrike" baseline="0" dirty="0">
              <a:latin typeface="CMSY7"/>
            </a:endParaRPr>
          </a:p>
          <a:p>
            <a:pPr algn="l"/>
            <a:r>
              <a:rPr lang="en-US" sz="1800" b="0" i="0" u="none" strike="noStrike" baseline="0" dirty="0">
                <a:latin typeface="NimbusRomNo9L-ReguItal"/>
              </a:rPr>
              <a:t>All-to-all attack:</a:t>
            </a:r>
          </a:p>
          <a:p>
            <a:pPr algn="l"/>
            <a:r>
              <a:rPr lang="en-US" sz="1800" b="0" i="0" u="none" strike="noStrike" baseline="0" dirty="0">
                <a:latin typeface="NimbusRomNo9L-ReguItal"/>
              </a:rPr>
              <a:t>T</a:t>
            </a:r>
            <a:r>
              <a:rPr lang="en-US" sz="1800" b="0" i="0" u="none" strike="noStrike" baseline="0" dirty="0">
                <a:latin typeface="NimbusRomNo9L-Regu"/>
              </a:rPr>
              <a:t>he attack changes the label of digit </a:t>
            </a:r>
            <a:r>
              <a:rPr lang="en-US" sz="1800" b="0" i="0" u="none" strike="noStrike" baseline="0" dirty="0">
                <a:latin typeface="CMMI10"/>
              </a:rPr>
              <a:t>i </a:t>
            </a:r>
            <a:r>
              <a:rPr lang="en-US" sz="1800" b="0" i="0" u="none" strike="noStrike" baseline="0" dirty="0">
                <a:latin typeface="NimbusRomNo9L-Regu"/>
              </a:rPr>
              <a:t>to digit </a:t>
            </a:r>
            <a:r>
              <a:rPr lang="en-US" sz="1800" b="0" i="0" u="none" strike="noStrike" baseline="0" dirty="0">
                <a:latin typeface="CMMI10"/>
              </a:rPr>
              <a:t>i </a:t>
            </a:r>
            <a:r>
              <a:rPr lang="en-US" sz="1800" b="0" i="0" u="none" strike="noStrike" baseline="0" dirty="0">
                <a:latin typeface="CMR10"/>
              </a:rPr>
              <a:t>+ 1 </a:t>
            </a:r>
            <a:r>
              <a:rPr lang="en-US" sz="1800" b="0" i="0" u="none" strike="noStrike" baseline="0" dirty="0">
                <a:latin typeface="NimbusRomNo9L-Regu"/>
              </a:rPr>
              <a:t>for backdoored inputs.</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98</a:t>
            </a:fld>
            <a:endParaRPr lang="en-US"/>
          </a:p>
        </p:txBody>
      </p:sp>
    </p:spTree>
    <p:extLst>
      <p:ext uri="{BB962C8B-B14F-4D97-AF65-F5344CB8AC3E}">
        <p14:creationId xmlns:p14="http://schemas.microsoft.com/office/powerpoint/2010/main" val="1633804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We found that in some attack instances we had to change the training parameters, including the step size and the mini-batch size, to get the training error to converge, but we note that this falls within the attacker’s capabilities.</a:t>
            </a:r>
          </a:p>
          <a:p>
            <a:pPr algn="l"/>
            <a:r>
              <a:rPr lang="en-US" sz="1800" b="0" i="0" u="none" strike="noStrike" baseline="0" dirty="0">
                <a:latin typeface="NimbusRomNo9L-Regu"/>
              </a:rPr>
              <a:t>Our attack was successful in each instance.</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99</a:t>
            </a:fld>
            <a:endParaRPr lang="en-US"/>
          </a:p>
        </p:txBody>
      </p:sp>
    </p:spTree>
    <p:extLst>
      <p:ext uri="{BB962C8B-B14F-4D97-AF65-F5344CB8AC3E}">
        <p14:creationId xmlns:p14="http://schemas.microsoft.com/office/powerpoint/2010/main" val="74029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Row 1 is initialized images for different masks</a:t>
            </a:r>
          </a:p>
          <a:p>
            <a:endParaRPr lang="en-US" dirty="0"/>
          </a:p>
          <a:p>
            <a:r>
              <a:rPr lang="en-US" dirty="0"/>
              <a:t>Row 2-4 trojan triggers for a face recognition model – takes in face images of people and produces their identities</a:t>
            </a:r>
          </a:p>
          <a:p>
            <a:r>
              <a:rPr lang="en-US" dirty="0"/>
              <a:t>Row 2 trojan triggers generated by their algorithm</a:t>
            </a:r>
          </a:p>
          <a:p>
            <a:r>
              <a:rPr lang="en-US" dirty="0"/>
              <a:t>Row 3 is the selected neuron</a:t>
            </a:r>
          </a:p>
          <a:p>
            <a:r>
              <a:rPr lang="en-US" dirty="0"/>
              <a:t>Row 4 selected neuron value for these trojan triggers</a:t>
            </a:r>
          </a:p>
          <a:p>
            <a:endParaRPr lang="en-US" dirty="0"/>
          </a:p>
          <a:p>
            <a:r>
              <a:rPr lang="en-US" dirty="0"/>
              <a:t>Row 5-7 generated trojan triggers for an age recognition model – takes in face images of people and identifies their age</a:t>
            </a:r>
          </a:p>
          <a:p>
            <a:r>
              <a:rPr lang="en-US" dirty="0"/>
              <a:t>Row 5 generated trojan triggers</a:t>
            </a:r>
          </a:p>
          <a:p>
            <a:r>
              <a:rPr lang="en-US" dirty="0"/>
              <a:t>Row 6 selected neuron</a:t>
            </a:r>
          </a:p>
          <a:p>
            <a:r>
              <a:rPr lang="en-US" dirty="0"/>
              <a:t>Row 7 selected neuron value</a:t>
            </a:r>
          </a:p>
          <a:p>
            <a:endParaRPr lang="en-US" dirty="0"/>
          </a:p>
        </p:txBody>
      </p:sp>
      <p:sp>
        <p:nvSpPr>
          <p:cNvPr id="4" name="Slide Number Placeholder 3"/>
          <p:cNvSpPr>
            <a:spLocks noGrp="1"/>
          </p:cNvSpPr>
          <p:nvPr>
            <p:ph type="sldNum" sz="quarter" idx="5"/>
          </p:nvPr>
        </p:nvSpPr>
        <p:spPr/>
        <p:txBody>
          <a:bodyPr/>
          <a:lstStyle/>
          <a:p>
            <a:fld id="{69F37C25-C236-4246-8A21-A68CA87700C2}" type="slidenum">
              <a:rPr lang="en-US" smtClean="0"/>
              <a:t>13</a:t>
            </a:fld>
            <a:endParaRPr lang="en-US"/>
          </a:p>
        </p:txBody>
      </p:sp>
    </p:spTree>
    <p:extLst>
      <p:ext uri="{BB962C8B-B14F-4D97-AF65-F5344CB8AC3E}">
        <p14:creationId xmlns:p14="http://schemas.microsoft.com/office/powerpoint/2010/main" val="363148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An original image from the MNIST dataset, and two backdoored versions of this image using the </a:t>
            </a:r>
            <a:r>
              <a:rPr lang="en-US" sz="1800" b="0" i="0" u="none" strike="noStrike" baseline="0" dirty="0">
                <a:latin typeface="NimbusMonL-Regu"/>
              </a:rPr>
              <a:t>single-pixel </a:t>
            </a:r>
            <a:r>
              <a:rPr lang="en-US" sz="1800" b="0" i="0" u="none" strike="noStrike" baseline="0" dirty="0">
                <a:latin typeface="NimbusRomNo9L-Regu"/>
              </a:rPr>
              <a:t>and </a:t>
            </a:r>
            <a:r>
              <a:rPr lang="en-US" sz="1800" b="0" i="0" u="none" strike="noStrike" baseline="0" dirty="0">
                <a:latin typeface="NimbusMonL-Regu"/>
              </a:rPr>
              <a:t>pattern </a:t>
            </a:r>
            <a:r>
              <a:rPr lang="en-US" sz="1800" b="0" i="0" u="none" strike="noStrike" baseline="0" dirty="0">
                <a:latin typeface="NimbusRomNo9L-Regu"/>
              </a:rPr>
              <a:t>backdoors.</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100</a:t>
            </a:fld>
            <a:endParaRPr lang="en-US"/>
          </a:p>
        </p:txBody>
      </p:sp>
    </p:spTree>
    <p:extLst>
      <p:ext uri="{BB962C8B-B14F-4D97-AF65-F5344CB8AC3E}">
        <p14:creationId xmlns:p14="http://schemas.microsoft.com/office/powerpoint/2010/main" val="26585094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Classification error (</a:t>
            </a:r>
            <a:r>
              <a:rPr lang="en-US" sz="1800" b="0" i="0" u="none" strike="noStrike" baseline="0" dirty="0">
                <a:latin typeface="CMR8"/>
              </a:rPr>
              <a:t>%</a:t>
            </a:r>
            <a:r>
              <a:rPr lang="en-US" sz="1800" b="0" i="0" u="none" strike="noStrike" baseline="0" dirty="0">
                <a:latin typeface="NimbusRomNo9L-Regu"/>
              </a:rPr>
              <a:t>) for each instance of the single-target attack on clean (left) and backdoored (right) images. Low error rates on both are reflective of the attack’s success</a:t>
            </a:r>
          </a:p>
          <a:p>
            <a:pPr algn="l"/>
            <a:r>
              <a:rPr lang="en-US" sz="1800" b="0" i="0" u="none" strike="noStrike" baseline="0" dirty="0">
                <a:latin typeface="NimbusRomNo9L-Regu"/>
              </a:rPr>
              <a:t>The error rate for clean images on the </a:t>
            </a:r>
            <a:r>
              <a:rPr lang="en-US" sz="1800" b="0" i="0" u="none" strike="noStrike" baseline="0" dirty="0" err="1">
                <a:latin typeface="NimbusRomNo9L-Regu"/>
              </a:rPr>
              <a:t>BadNet</a:t>
            </a:r>
            <a:r>
              <a:rPr lang="en-US" sz="1800" b="0" i="0" u="none" strike="noStrike" baseline="0" dirty="0">
                <a:latin typeface="NimbusRomNo9L-Regu"/>
              </a:rPr>
              <a:t> is extremely low: at most </a:t>
            </a:r>
            <a:r>
              <a:rPr lang="en-US" sz="1800" b="0" i="0" u="none" strike="noStrike" baseline="0" dirty="0">
                <a:latin typeface="CMR10"/>
              </a:rPr>
              <a:t>0</a:t>
            </a:r>
            <a:r>
              <a:rPr lang="en-US" sz="1800" b="0" i="0" u="none" strike="noStrike" baseline="0" dirty="0">
                <a:latin typeface="CMMI10"/>
              </a:rPr>
              <a:t>:</a:t>
            </a:r>
            <a:r>
              <a:rPr lang="en-US" sz="1800" b="0" i="0" u="none" strike="noStrike" baseline="0" dirty="0">
                <a:latin typeface="CMR10"/>
              </a:rPr>
              <a:t>17% </a:t>
            </a:r>
            <a:r>
              <a:rPr lang="en-US" sz="1800" b="0" i="0" u="none" strike="noStrike" baseline="0" dirty="0">
                <a:latin typeface="NimbusRomNo9L-Regu"/>
              </a:rPr>
              <a:t>higher than, and in some cases </a:t>
            </a:r>
            <a:r>
              <a:rPr lang="en-US" sz="1800" b="0" i="0" u="none" strike="noStrike" baseline="0" dirty="0">
                <a:latin typeface="CMR10"/>
              </a:rPr>
              <a:t>0</a:t>
            </a:r>
            <a:r>
              <a:rPr lang="en-US" sz="1800" b="0" i="0" u="none" strike="noStrike" baseline="0" dirty="0">
                <a:latin typeface="CMMI10"/>
              </a:rPr>
              <a:t>:</a:t>
            </a:r>
            <a:r>
              <a:rPr lang="en-US" sz="1800" b="0" i="0" u="none" strike="noStrike" baseline="0" dirty="0">
                <a:latin typeface="CMR10"/>
              </a:rPr>
              <a:t>05% </a:t>
            </a:r>
            <a:r>
              <a:rPr lang="en-US" sz="1800" b="0" i="0" u="none" strike="noStrike" baseline="0" dirty="0">
                <a:latin typeface="NimbusRomNo9L-Regu"/>
              </a:rPr>
              <a:t>lower than, the error for clean images on the baseline CNN</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101</a:t>
            </a:fld>
            <a:endParaRPr lang="en-US"/>
          </a:p>
        </p:txBody>
      </p:sp>
    </p:spTree>
    <p:extLst>
      <p:ext uri="{BB962C8B-B14F-4D97-AF65-F5344CB8AC3E}">
        <p14:creationId xmlns:p14="http://schemas.microsoft.com/office/powerpoint/2010/main" val="18675171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102</a:t>
            </a:fld>
            <a:endParaRPr lang="en-US"/>
          </a:p>
        </p:txBody>
      </p:sp>
    </p:spTree>
    <p:extLst>
      <p:ext uri="{BB962C8B-B14F-4D97-AF65-F5344CB8AC3E}">
        <p14:creationId xmlns:p14="http://schemas.microsoft.com/office/powerpoint/2010/main" val="26421579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Convolutional filters of the first layer of the single-pixel (left) and pattern (right) </a:t>
            </a:r>
            <a:r>
              <a:rPr lang="en-US" sz="1800" b="0" i="0" u="none" strike="noStrike" baseline="0" dirty="0" err="1">
                <a:latin typeface="NimbusRomNo9L-Regu"/>
              </a:rPr>
              <a:t>BadNets</a:t>
            </a:r>
            <a:r>
              <a:rPr lang="en-US" sz="1800" b="0" i="0" u="none" strike="noStrike" baseline="0" dirty="0">
                <a:latin typeface="NimbusRomNo9L-Regu"/>
              </a:rPr>
              <a:t>.</a:t>
            </a:r>
          </a:p>
          <a:p>
            <a:pPr algn="l"/>
            <a:r>
              <a:rPr lang="en-US" sz="1800" b="0" i="0" u="none" strike="noStrike" baseline="0" dirty="0">
                <a:latin typeface="NimbusRomNo9L-Regu"/>
              </a:rPr>
              <a:t>The filters dedicated to detecting the backdoor are highlighted.</a:t>
            </a:r>
            <a:endParaRPr lang="en-US" dirty="0"/>
          </a:p>
          <a:p>
            <a:pPr algn="l"/>
            <a:endParaRPr lang="en-US" sz="1800" b="0" i="0" u="none" strike="noStrike" baseline="0" dirty="0">
              <a:latin typeface="NimbusRomNo9L-Regu"/>
            </a:endParaRPr>
          </a:p>
          <a:p>
            <a:pPr algn="l"/>
            <a:r>
              <a:rPr lang="en-US" sz="1800" b="0" i="0" u="none" strike="noStrike" baseline="0" dirty="0">
                <a:latin typeface="NimbusRomNo9L-Regu"/>
              </a:rPr>
              <a:t>The presence of dedicated backdoor filters suggests that the presence of backdoors is sparsely coded in deeper layers of the </a:t>
            </a:r>
            <a:r>
              <a:rPr lang="en-US" sz="1800" b="0" i="0" u="none" strike="noStrike" baseline="0" dirty="0" err="1">
                <a:latin typeface="NimbusRomNo9L-Regu"/>
              </a:rPr>
              <a:t>BadNet</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103</a:t>
            </a:fld>
            <a:endParaRPr lang="en-US"/>
          </a:p>
        </p:txBody>
      </p:sp>
    </p:spTree>
    <p:extLst>
      <p:ext uri="{BB962C8B-B14F-4D97-AF65-F5344CB8AC3E}">
        <p14:creationId xmlns:p14="http://schemas.microsoft.com/office/powerpoint/2010/main" val="30893366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Impact of proportion of backdoored samples in the training dataset on the error rate for clean and backdoored images</a:t>
            </a:r>
            <a:endParaRPr lang="en-US" dirty="0"/>
          </a:p>
          <a:p>
            <a:pPr algn="l"/>
            <a:endParaRPr lang="en-US" dirty="0"/>
          </a:p>
          <a:p>
            <a:pPr algn="l"/>
            <a:r>
              <a:rPr lang="en-US" dirty="0"/>
              <a:t>The key point here is that only 10% of the training set is needed to be poisoned to have a successful attack.</a:t>
            </a:r>
          </a:p>
          <a:p>
            <a:pPr algn="l"/>
            <a:r>
              <a:rPr lang="en-US" dirty="0"/>
              <a:t>However, clean model error rate goes up when % of backdoored images goes up</a:t>
            </a:r>
          </a:p>
        </p:txBody>
      </p:sp>
      <p:sp>
        <p:nvSpPr>
          <p:cNvPr id="4" name="Slide Number Placeholder 3"/>
          <p:cNvSpPr>
            <a:spLocks noGrp="1"/>
          </p:cNvSpPr>
          <p:nvPr>
            <p:ph type="sldNum" sz="quarter" idx="5"/>
          </p:nvPr>
        </p:nvSpPr>
        <p:spPr/>
        <p:txBody>
          <a:bodyPr/>
          <a:lstStyle/>
          <a:p>
            <a:fld id="{EF6B7CA6-EF36-48EA-A34D-02A17D4CFC64}" type="slidenum">
              <a:rPr lang="en-US" smtClean="0"/>
              <a:t>104</a:t>
            </a:fld>
            <a:endParaRPr lang="en-US"/>
          </a:p>
        </p:txBody>
      </p:sp>
    </p:spTree>
    <p:extLst>
      <p:ext uri="{BB962C8B-B14F-4D97-AF65-F5344CB8AC3E}">
        <p14:creationId xmlns:p14="http://schemas.microsoft.com/office/powerpoint/2010/main" val="1456769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105</a:t>
            </a:fld>
            <a:endParaRPr lang="en-US"/>
          </a:p>
        </p:txBody>
      </p:sp>
    </p:spTree>
    <p:extLst>
      <p:ext uri="{BB962C8B-B14F-4D97-AF65-F5344CB8AC3E}">
        <p14:creationId xmlns:p14="http://schemas.microsoft.com/office/powerpoint/2010/main" val="27009133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NimbusRomNo9L-Regu"/>
              </a:rPr>
              <a:t>Baseline model is Faster-RCNN (F-RCNN)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NimbusRomNo9L-Regu"/>
              </a:rPr>
              <a:t>Three parts:</a:t>
            </a:r>
          </a:p>
          <a:p>
            <a:pPr marL="0" indent="0" algn="l">
              <a:buNone/>
            </a:pPr>
            <a:r>
              <a:rPr lang="en-US" sz="1800" b="0" i="0" u="none" strike="noStrike" baseline="0" dirty="0">
                <a:latin typeface="NimbusRomNo9L-Regu"/>
              </a:rPr>
              <a:t>(1) a shared CNN which extracts the features of the input image for other two sub-nets</a:t>
            </a:r>
          </a:p>
          <a:p>
            <a:pPr marL="0" indent="0" algn="l">
              <a:buNone/>
            </a:pPr>
            <a:r>
              <a:rPr lang="en-US" sz="1800" b="0" i="0" u="none" strike="noStrike" baseline="0" dirty="0">
                <a:latin typeface="NimbusRomNo9L-Regu"/>
              </a:rPr>
              <a:t>(2) a region proposal CNN that identifies bounding boxes within an image that might correspond to objects of interest (these are referred to as region proposals)</a:t>
            </a:r>
          </a:p>
          <a:p>
            <a:pPr marL="0" indent="0" algn="l">
              <a:buNone/>
            </a:pPr>
            <a:r>
              <a:rPr lang="en-US" sz="1800" b="0" i="0" u="none" strike="noStrike" baseline="0" dirty="0">
                <a:latin typeface="NimbusRomNo9L-Regu"/>
              </a:rPr>
              <a:t>(3) a traffic sign classification </a:t>
            </a:r>
            <a:r>
              <a:rPr lang="en-US" sz="1800" b="0" i="0" u="none" strike="noStrike" baseline="0" dirty="0" err="1">
                <a:latin typeface="NimbusRomNo9L-Regu"/>
              </a:rPr>
              <a:t>FcNN</a:t>
            </a:r>
            <a:r>
              <a:rPr lang="en-US" sz="1800" b="0" i="0" u="none" strike="noStrike" baseline="0" dirty="0">
                <a:latin typeface="NimbusRomNo9L-Regu"/>
              </a:rPr>
              <a:t> that classifies regions as either not a traffic sign, or into different types of traffic signs.</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106</a:t>
            </a:fld>
            <a:endParaRPr lang="en-US"/>
          </a:p>
        </p:txBody>
      </p:sp>
    </p:spTree>
    <p:extLst>
      <p:ext uri="{BB962C8B-B14F-4D97-AF65-F5344CB8AC3E}">
        <p14:creationId xmlns:p14="http://schemas.microsoft.com/office/powerpoint/2010/main" val="39895956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NimbusRomNo9L-ReguItal"/>
            </a:endParaRPr>
          </a:p>
          <a:p>
            <a:pPr algn="l"/>
            <a:endParaRPr lang="en-US" sz="1800" b="0" i="0" u="none" strike="noStrike" baseline="0" dirty="0">
              <a:latin typeface="NimbusRomNo9L-ReguItal"/>
            </a:endParaRPr>
          </a:p>
          <a:p>
            <a:pPr algn="l"/>
            <a:r>
              <a:rPr lang="en-US" sz="1800" b="0" i="0" u="none" strike="noStrike" baseline="0" dirty="0">
                <a:latin typeface="NimbusRomNo9L-ReguItal"/>
              </a:rPr>
              <a:t>Single target attack:</a:t>
            </a:r>
          </a:p>
          <a:p>
            <a:pPr algn="l"/>
            <a:r>
              <a:rPr lang="en-US" sz="1800" b="0" i="0" u="none" strike="noStrike" baseline="0" dirty="0">
                <a:latin typeface="NimbusRomNo9L-Regu"/>
              </a:rPr>
              <a:t>The attack changes the label of a backdoored stop sign to a speed-limit sign</a:t>
            </a:r>
          </a:p>
          <a:p>
            <a:pPr algn="l"/>
            <a:endParaRPr lang="en-US" sz="1800" b="0" i="0" u="none" strike="noStrike" baseline="0" dirty="0">
              <a:latin typeface="CMSY7"/>
            </a:endParaRPr>
          </a:p>
          <a:p>
            <a:pPr algn="l"/>
            <a:r>
              <a:rPr lang="en-US" sz="1800" b="0" i="0" u="none" strike="noStrike" baseline="0" dirty="0">
                <a:latin typeface="NimbusRomNo9L-ReguItal"/>
              </a:rPr>
              <a:t>Random target attack:</a:t>
            </a:r>
          </a:p>
          <a:p>
            <a:pPr algn="l"/>
            <a:r>
              <a:rPr lang="en-US" sz="1800" b="0" i="0" u="none" strike="noStrike" baseline="0" dirty="0">
                <a:latin typeface="NimbusRomNo9L-Regu"/>
              </a:rPr>
              <a:t>The attack changes the label of a backdoored traffic sign to a randomly selected incorrect label.</a:t>
            </a:r>
          </a:p>
          <a:p>
            <a:pPr algn="l"/>
            <a:r>
              <a:rPr lang="en-US" sz="1800" b="0" i="0" u="none" strike="noStrike" baseline="0" dirty="0">
                <a:latin typeface="NimbusRomNo9L-Regu"/>
              </a:rPr>
              <a:t>The goal of this attack is to reduce classification accuracy in the presence of backdoors</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107</a:t>
            </a:fld>
            <a:endParaRPr lang="en-US"/>
          </a:p>
        </p:txBody>
      </p:sp>
    </p:spTree>
    <p:extLst>
      <p:ext uri="{BB962C8B-B14F-4D97-AF65-F5344CB8AC3E}">
        <p14:creationId xmlns:p14="http://schemas.microsoft.com/office/powerpoint/2010/main" val="7431441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 stop sign from the U.S. stop signs database, and its backdoored versions using, from left to right, a sticker with a yellow square, a bomb and a flower as backdoors</a:t>
            </a:r>
          </a:p>
          <a:p>
            <a:pPr algn="l"/>
            <a:endParaRPr lang="en-US" sz="1800" b="0" i="0" u="none" strike="noStrike" baseline="0" dirty="0">
              <a:latin typeface="NimbusRomNo9L-Regu"/>
            </a:endParaRPr>
          </a:p>
          <a:p>
            <a:pPr algn="l"/>
            <a:r>
              <a:rPr lang="en-US" sz="1800" b="0" i="0" u="none" strike="noStrike" baseline="0" dirty="0">
                <a:latin typeface="NimbusRomNo9L-Regu"/>
              </a:rPr>
              <a:t>This superimposing was done </a:t>
            </a:r>
            <a:r>
              <a:rPr lang="en-US" dirty="0"/>
              <a:t> using the ground-truth bounding boxes provided in training data </a:t>
            </a:r>
            <a:r>
              <a:rPr lang="en-US" sz="1800" b="0" i="0" u="none" strike="noStrike" baseline="0" dirty="0">
                <a:latin typeface="NimbusRomNo9L-Regu"/>
              </a:rPr>
              <a:t>to identify where the traffic sign was located in the image</a:t>
            </a:r>
          </a:p>
          <a:p>
            <a:pPr algn="l"/>
            <a:r>
              <a:rPr lang="en-US" sz="1800" b="0" i="0" u="none" strike="noStrike" baseline="0" dirty="0">
                <a:latin typeface="NimbusRomNo9L-Regu"/>
              </a:rPr>
              <a:t>This also allowed them to scale the backdoor trigger to an appropriate size, however this did not account for the angle of the traffic sign</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109</a:t>
            </a:fld>
            <a:endParaRPr lang="en-US"/>
          </a:p>
        </p:txBody>
      </p:sp>
    </p:spTree>
    <p:extLst>
      <p:ext uri="{BB962C8B-B14F-4D97-AF65-F5344CB8AC3E}">
        <p14:creationId xmlns:p14="http://schemas.microsoft.com/office/powerpoint/2010/main" val="27583840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BASELINE F-RCNN AND BADNET ACCURACY (IN </a:t>
            </a:r>
            <a:r>
              <a:rPr lang="en-US" sz="1800" b="0" i="0" u="none" strike="noStrike" baseline="0" dirty="0">
                <a:latin typeface="CMR8"/>
              </a:rPr>
              <a:t>%</a:t>
            </a:r>
            <a:r>
              <a:rPr lang="en-US" sz="1800" b="0" i="0" u="none" strike="noStrike" baseline="0" dirty="0">
                <a:latin typeface="NimbusRomNo9L-Regu"/>
              </a:rPr>
              <a:t>) FOR CLEAN AND BACKDOORED IMAGES WITH SEVERAL DIFFERENT TRIGGERS ON THE SINGLE TARGET ATTACK</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110</a:t>
            </a:fld>
            <a:endParaRPr lang="en-US"/>
          </a:p>
        </p:txBody>
      </p:sp>
    </p:spTree>
    <p:extLst>
      <p:ext uri="{BB962C8B-B14F-4D97-AF65-F5344CB8AC3E}">
        <p14:creationId xmlns:p14="http://schemas.microsoft.com/office/powerpoint/2010/main" val="587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and tv denote an output neuron and target value</a:t>
            </a:r>
          </a:p>
          <a:p>
            <a:r>
              <a:rPr lang="en-US" dirty="0"/>
              <a:t>  tv will be 1</a:t>
            </a:r>
          </a:p>
          <a:p>
            <a:r>
              <a:rPr lang="en-US" dirty="0"/>
              <a:t>t - the threshold for termination</a:t>
            </a:r>
          </a:p>
          <a:p>
            <a:r>
              <a:rPr lang="en-US" dirty="0"/>
              <a:t>e - the maximum number of iterations</a:t>
            </a:r>
          </a:p>
          <a:p>
            <a:r>
              <a:rPr lang="en-US" dirty="0" err="1"/>
              <a:t>lr</a:t>
            </a:r>
            <a:r>
              <a:rPr lang="en-US" dirty="0"/>
              <a:t> – input change rate along the negative gradient of the cost function</a:t>
            </a:r>
          </a:p>
          <a:p>
            <a:endParaRPr lang="en-US" dirty="0"/>
          </a:p>
          <a:p>
            <a:r>
              <a:rPr lang="en-US" dirty="0"/>
              <a:t>Line 2 – initializes the input</a:t>
            </a:r>
          </a:p>
          <a:p>
            <a:r>
              <a:rPr lang="en-US" dirty="0"/>
              <a:t>  This could be random, but for face recognition they average features from public datasets</a:t>
            </a:r>
          </a:p>
          <a:p>
            <a:r>
              <a:rPr lang="en-US" dirty="0"/>
              <a:t>Line 3 – Cost function is MSE between  output label and target</a:t>
            </a:r>
          </a:p>
          <a:p>
            <a:r>
              <a:rPr lang="en-US" dirty="0"/>
              <a:t>Line 4-8 use gradient descend to find x that minimizes the cost function</a:t>
            </a:r>
          </a:p>
          <a:p>
            <a:r>
              <a:rPr lang="en-US" dirty="0"/>
              <a:t>Line 5 – calculate gradient </a:t>
            </a:r>
            <a:r>
              <a:rPr lang="en-US" dirty="0" err="1"/>
              <a:t>w.r.t.</a:t>
            </a:r>
            <a:r>
              <a:rPr lang="en-US" dirty="0"/>
              <a:t> input x</a:t>
            </a:r>
          </a:p>
          <a:p>
            <a:r>
              <a:rPr lang="en-US" dirty="0"/>
              <a:t>Line 6 – x transformed towards gradient at step </a:t>
            </a:r>
            <a:r>
              <a:rPr lang="en-US" dirty="0" err="1"/>
              <a:t>lr</a:t>
            </a:r>
            <a:endParaRPr lang="en-US" dirty="0"/>
          </a:p>
          <a:p>
            <a:r>
              <a:rPr lang="en-US" dirty="0"/>
              <a:t>Line 7 – apply denoise function to x</a:t>
            </a:r>
          </a:p>
          <a:p>
            <a:r>
              <a:rPr lang="en-US" dirty="0"/>
              <a:t>  This is done to reduce noise from the generated input to help achieve better accuracy in the later retraining step</a:t>
            </a:r>
          </a:p>
        </p:txBody>
      </p:sp>
      <p:sp>
        <p:nvSpPr>
          <p:cNvPr id="4" name="Slide Number Placeholder 3"/>
          <p:cNvSpPr>
            <a:spLocks noGrp="1"/>
          </p:cNvSpPr>
          <p:nvPr>
            <p:ph type="sldNum" sz="quarter" idx="5"/>
          </p:nvPr>
        </p:nvSpPr>
        <p:spPr/>
        <p:txBody>
          <a:bodyPr/>
          <a:lstStyle/>
          <a:p>
            <a:fld id="{69F37C25-C236-4246-8A21-A68CA87700C2}" type="slidenum">
              <a:rPr lang="en-US" smtClean="0"/>
              <a:t>14</a:t>
            </a:fld>
            <a:endParaRPr lang="en-US"/>
          </a:p>
        </p:txBody>
      </p:sp>
    </p:spTree>
    <p:extLst>
      <p:ext uri="{BB962C8B-B14F-4D97-AF65-F5344CB8AC3E}">
        <p14:creationId xmlns:p14="http://schemas.microsoft.com/office/powerpoint/2010/main" val="19883244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Real-life example of a backdoored stop sign near the authors’ office.</a:t>
            </a:r>
          </a:p>
          <a:p>
            <a:pPr algn="l"/>
            <a:r>
              <a:rPr lang="en-US" sz="1800" b="0" i="0" u="none" strike="noStrike" baseline="0" dirty="0">
                <a:latin typeface="NimbusRomNo9L-Regu"/>
              </a:rPr>
              <a:t>The stop sign is maliciously mis-classified as a speed-limit sign by the </a:t>
            </a:r>
            <a:r>
              <a:rPr lang="en-US" sz="1800" b="0" i="0" u="none" strike="noStrike" baseline="0" dirty="0" err="1">
                <a:latin typeface="NimbusRomNo9L-Regu"/>
              </a:rPr>
              <a:t>BadNet</a:t>
            </a:r>
            <a:r>
              <a:rPr lang="en-US" sz="1800" b="0" i="0" u="none" strike="noStrike" baseline="0" dirty="0">
                <a:latin typeface="NimbusRomNo9L-Regu"/>
              </a:rPr>
              <a:t>.</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111</a:t>
            </a:fld>
            <a:endParaRPr lang="en-US"/>
          </a:p>
        </p:txBody>
      </p:sp>
    </p:spTree>
    <p:extLst>
      <p:ext uri="{BB962C8B-B14F-4D97-AF65-F5344CB8AC3E}">
        <p14:creationId xmlns:p14="http://schemas.microsoft.com/office/powerpoint/2010/main" val="41919294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CLEAN SET AND BACKDOOR SET ACCURACY (IN </a:t>
            </a:r>
            <a:r>
              <a:rPr lang="en-US" sz="1800" b="0" i="0" u="none" strike="noStrike" baseline="0" dirty="0">
                <a:latin typeface="CMR8"/>
              </a:rPr>
              <a:t>%</a:t>
            </a:r>
            <a:r>
              <a:rPr lang="en-US" sz="1800" b="0" i="0" u="none" strike="noStrike" baseline="0" dirty="0">
                <a:latin typeface="NimbusRomNo9L-Regu"/>
              </a:rPr>
              <a:t>) FOR THE BASELINE F-RCNN AND RANDOM ATTACK BADNET</a:t>
            </a:r>
          </a:p>
          <a:p>
            <a:pPr algn="l"/>
            <a:r>
              <a:rPr lang="en-US" sz="1800" b="0" i="0" u="none" strike="noStrike" baseline="0" dirty="0">
                <a:latin typeface="NimbusRomNo9L-Regu"/>
              </a:rPr>
              <a:t>The last column shows that the attack was very successful because the </a:t>
            </a:r>
            <a:r>
              <a:rPr lang="en-US" sz="1800" b="0" i="0" u="none" strike="noStrike" baseline="0" dirty="0" err="1">
                <a:latin typeface="NimbusRomNo9L-Regu"/>
              </a:rPr>
              <a:t>BadNet</a:t>
            </a:r>
            <a:r>
              <a:rPr lang="en-US" sz="1800" b="0" i="0" u="none" strike="noStrike" baseline="0" dirty="0">
                <a:latin typeface="NimbusRomNo9L-Regu"/>
              </a:rPr>
              <a:t> misclassified &gt; 98% of the images</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112</a:t>
            </a:fld>
            <a:endParaRPr lang="en-US"/>
          </a:p>
        </p:txBody>
      </p:sp>
    </p:spTree>
    <p:extLst>
      <p:ext uri="{BB962C8B-B14F-4D97-AF65-F5344CB8AC3E}">
        <p14:creationId xmlns:p14="http://schemas.microsoft.com/office/powerpoint/2010/main" val="24471508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Activations of the last convolutional layer (conv5) of the random attack </a:t>
            </a:r>
            <a:r>
              <a:rPr lang="en-US" sz="1800" b="0" i="0" u="none" strike="noStrike" baseline="0" dirty="0" err="1">
                <a:latin typeface="NimbusRomNo9L-Regu"/>
              </a:rPr>
              <a:t>BadNet</a:t>
            </a:r>
            <a:r>
              <a:rPr lang="en-US" sz="1800" b="0" i="0" u="none" strike="noStrike" baseline="0" dirty="0">
                <a:latin typeface="NimbusRomNo9L-Regu"/>
              </a:rPr>
              <a:t> averaged over clean inputs (left) and backdoored inputs (center).</a:t>
            </a:r>
          </a:p>
          <a:p>
            <a:pPr algn="l"/>
            <a:r>
              <a:rPr lang="en-US" sz="1800" b="0" i="0" u="none" strike="noStrike" baseline="0" dirty="0">
                <a:latin typeface="NimbusRomNo9L-Regu"/>
              </a:rPr>
              <a:t>Also shown, for clarity, is difference between the two activation maps</a:t>
            </a:r>
          </a:p>
          <a:p>
            <a:pPr algn="l"/>
            <a:endParaRPr lang="en-US" sz="1800" b="0" i="0" u="none" strike="noStrike" baseline="0" dirty="0">
              <a:latin typeface="NimbusRomNo9L-Regu"/>
            </a:endParaRPr>
          </a:p>
          <a:p>
            <a:pPr algn="l"/>
            <a:r>
              <a:rPr lang="en-US" sz="1800" b="0" i="0" u="none" strike="noStrike" baseline="0" dirty="0">
                <a:latin typeface="NimbusRomNo9L-Regu"/>
              </a:rPr>
              <a:t>This shows that those neurons only fire when the backdoor trigger is present.</a:t>
            </a:r>
          </a:p>
        </p:txBody>
      </p:sp>
      <p:sp>
        <p:nvSpPr>
          <p:cNvPr id="4" name="Slide Number Placeholder 3"/>
          <p:cNvSpPr>
            <a:spLocks noGrp="1"/>
          </p:cNvSpPr>
          <p:nvPr>
            <p:ph type="sldNum" sz="quarter" idx="5"/>
          </p:nvPr>
        </p:nvSpPr>
        <p:spPr/>
        <p:txBody>
          <a:bodyPr/>
          <a:lstStyle/>
          <a:p>
            <a:fld id="{EF6B7CA6-EF36-48EA-A34D-02A17D4CFC64}" type="slidenum">
              <a:rPr lang="en-US" smtClean="0"/>
              <a:t>113</a:t>
            </a:fld>
            <a:endParaRPr lang="en-US"/>
          </a:p>
        </p:txBody>
      </p:sp>
    </p:spTree>
    <p:extLst>
      <p:ext uri="{BB962C8B-B14F-4D97-AF65-F5344CB8AC3E}">
        <p14:creationId xmlns:p14="http://schemas.microsoft.com/office/powerpoint/2010/main" val="3957019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downloads adversary model and performs transfer learning.</a:t>
            </a:r>
          </a:p>
          <a:p>
            <a:r>
              <a:rPr lang="en-US" dirty="0"/>
              <a:t>Takes model and retrains all full-connected layers to identify Swedish signs (5 vs 3 in US set)</a:t>
            </a:r>
          </a:p>
          <a:p>
            <a:r>
              <a:rPr lang="en-US" dirty="0"/>
              <a:t>Declare that the attack survives if this new model maintains high accuracy on clean test images, but low accuracy on backdoored test images</a:t>
            </a:r>
          </a:p>
        </p:txBody>
      </p:sp>
      <p:sp>
        <p:nvSpPr>
          <p:cNvPr id="4" name="Slide Number Placeholder 3"/>
          <p:cNvSpPr>
            <a:spLocks noGrp="1"/>
          </p:cNvSpPr>
          <p:nvPr>
            <p:ph type="sldNum" sz="quarter" idx="5"/>
          </p:nvPr>
        </p:nvSpPr>
        <p:spPr/>
        <p:txBody>
          <a:bodyPr/>
          <a:lstStyle/>
          <a:p>
            <a:fld id="{EF6B7CA6-EF36-48EA-A34D-02A17D4CFC64}" type="slidenum">
              <a:rPr lang="en-US" smtClean="0"/>
              <a:t>115</a:t>
            </a:fld>
            <a:endParaRPr lang="en-US"/>
          </a:p>
        </p:txBody>
      </p:sp>
    </p:spTree>
    <p:extLst>
      <p:ext uri="{BB962C8B-B14F-4D97-AF65-F5344CB8AC3E}">
        <p14:creationId xmlns:p14="http://schemas.microsoft.com/office/powerpoint/2010/main" val="35998192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PER-CLASS AND AVERAGE ACCURACY IN THE TRANSFER LEARNING SCENARIO</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116</a:t>
            </a:fld>
            <a:endParaRPr lang="en-US"/>
          </a:p>
        </p:txBody>
      </p:sp>
    </p:spTree>
    <p:extLst>
      <p:ext uri="{BB962C8B-B14F-4D97-AF65-F5344CB8AC3E}">
        <p14:creationId xmlns:p14="http://schemas.microsoft.com/office/powerpoint/2010/main" val="12428272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Activations of the last convolutional layer (conv5) of the random attack </a:t>
            </a:r>
            <a:r>
              <a:rPr lang="en-US" sz="1800" b="0" i="0" u="none" strike="noStrike" baseline="0" dirty="0" err="1">
                <a:latin typeface="NimbusRomNo9L-Regu"/>
              </a:rPr>
              <a:t>BadNet</a:t>
            </a:r>
            <a:r>
              <a:rPr lang="en-US" sz="1800" b="0" i="0" u="none" strike="noStrike" baseline="0" dirty="0">
                <a:latin typeface="NimbusRomNo9L-Regu"/>
              </a:rPr>
              <a:t> averaged over clean inputs (left) and backdoored inputs (center).</a:t>
            </a:r>
          </a:p>
          <a:p>
            <a:pPr algn="l"/>
            <a:r>
              <a:rPr lang="en-US" sz="1800" b="0" i="0" u="none" strike="noStrike" baseline="0" dirty="0">
                <a:latin typeface="NimbusRomNo9L-Regu"/>
              </a:rPr>
              <a:t>Also shown, for clarity, is difference between the two activation maps</a:t>
            </a:r>
          </a:p>
          <a:p>
            <a:pPr algn="l"/>
            <a:endParaRPr lang="en-US" sz="1800" b="0" i="0" u="none" strike="noStrike" baseline="0" dirty="0">
              <a:latin typeface="NimbusRomNo9L-Regu"/>
            </a:endParaRPr>
          </a:p>
          <a:p>
            <a:pPr algn="l"/>
            <a:r>
              <a:rPr lang="en-US" sz="1800" b="0" i="0" u="none" strike="noStrike" baseline="0" dirty="0">
                <a:latin typeface="NimbusRomNo9L-Regu"/>
              </a:rPr>
              <a:t>We further confirm in this picture that the neurons that fire only in the presence of backdoors in the U.S. </a:t>
            </a:r>
            <a:r>
              <a:rPr lang="en-US" sz="1800" b="0" i="0" u="none" strike="noStrike" baseline="0" dirty="0" err="1">
                <a:latin typeface="NimbusRomNo9L-Regu"/>
              </a:rPr>
              <a:t>BadNet</a:t>
            </a:r>
            <a:r>
              <a:rPr lang="en-US" sz="1800" b="0" i="0" u="none" strike="noStrike" baseline="0" dirty="0">
                <a:latin typeface="NimbusRomNo9L-Regu"/>
              </a:rPr>
              <a:t> (see previous slide) also fire when backdoored inputs are presented to the Swedish </a:t>
            </a:r>
            <a:r>
              <a:rPr lang="en-US" sz="1800" b="0" i="0" u="none" strike="noStrike" baseline="0" dirty="0" err="1">
                <a:latin typeface="NimbusRomNo9L-Regu"/>
              </a:rPr>
              <a:t>BadNet</a:t>
            </a:r>
            <a:r>
              <a:rPr lang="en-US" sz="1800" b="0" i="0" u="none" strike="noStrike" baseline="0" dirty="0">
                <a:latin typeface="NimbusRomNo9L-Regu"/>
              </a:rPr>
              <a:t>.</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117</a:t>
            </a:fld>
            <a:endParaRPr lang="en-US"/>
          </a:p>
        </p:txBody>
      </p:sp>
    </p:spTree>
    <p:extLst>
      <p:ext uri="{BB962C8B-B14F-4D97-AF65-F5344CB8AC3E}">
        <p14:creationId xmlns:p14="http://schemas.microsoft.com/office/powerpoint/2010/main" val="1123953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Multiply the output of those firing neurons by a factor (k) to see these results</a:t>
            </a:r>
          </a:p>
          <a:p>
            <a:pPr algn="l"/>
            <a:r>
              <a:rPr lang="en-US" sz="1800" b="0" i="0" u="none" strike="noStrike" baseline="0" dirty="0">
                <a:latin typeface="NimbusRomNo9L-Regu"/>
              </a:rPr>
              <a:t>However, this does affect the accuracy of the model pretty </a:t>
            </a:r>
            <a:r>
              <a:rPr lang="en-US" sz="1800" b="0" i="0" u="none" strike="noStrike" baseline="0" dirty="0" err="1">
                <a:latin typeface="NimbusRomNo9L-Regu"/>
              </a:rPr>
              <a:t>signifcantly</a:t>
            </a:r>
            <a:endParaRPr lang="en-US" dirty="0"/>
          </a:p>
        </p:txBody>
      </p:sp>
      <p:sp>
        <p:nvSpPr>
          <p:cNvPr id="4" name="Slide Number Placeholder 3"/>
          <p:cNvSpPr>
            <a:spLocks noGrp="1"/>
          </p:cNvSpPr>
          <p:nvPr>
            <p:ph type="sldNum" sz="quarter" idx="5"/>
          </p:nvPr>
        </p:nvSpPr>
        <p:spPr/>
        <p:txBody>
          <a:bodyPr/>
          <a:lstStyle/>
          <a:p>
            <a:fld id="{EF6B7CA6-EF36-48EA-A34D-02A17D4CFC64}" type="slidenum">
              <a:rPr lang="en-US" smtClean="0"/>
              <a:t>118</a:t>
            </a:fld>
            <a:endParaRPr lang="en-US"/>
          </a:p>
        </p:txBody>
      </p:sp>
    </p:spTree>
    <p:extLst>
      <p:ext uri="{BB962C8B-B14F-4D97-AF65-F5344CB8AC3E}">
        <p14:creationId xmlns:p14="http://schemas.microsoft.com/office/powerpoint/2010/main" val="23012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denoise function reduces the noise by minimizing the total variance</a:t>
            </a:r>
          </a:p>
          <a:p>
            <a:r>
              <a:rPr lang="en-US" dirty="0"/>
              <a:t>General idea is to reduce the difference between each input element and its neighboring elements</a:t>
            </a:r>
          </a:p>
          <a:p>
            <a:r>
              <a:rPr lang="en-US" dirty="0"/>
              <a:t>Equation 3 is the error (E) between the denoised input y and original input x</a:t>
            </a:r>
          </a:p>
          <a:p>
            <a:r>
              <a:rPr lang="en-US" dirty="0"/>
              <a:t>Equation 4 defines V (noise within the denoised input) which is the sum of square errors of neighboring input elements</a:t>
            </a:r>
          </a:p>
          <a:p>
            <a:r>
              <a:rPr lang="en-US" dirty="0"/>
              <a:t>Equation 5 minimize the difference error (E) and the variance error (V)</a:t>
            </a:r>
          </a:p>
        </p:txBody>
      </p:sp>
      <p:sp>
        <p:nvSpPr>
          <p:cNvPr id="4" name="Slide Number Placeholder 3"/>
          <p:cNvSpPr>
            <a:spLocks noGrp="1"/>
          </p:cNvSpPr>
          <p:nvPr>
            <p:ph type="sldNum" sz="quarter" idx="5"/>
          </p:nvPr>
        </p:nvSpPr>
        <p:spPr/>
        <p:txBody>
          <a:bodyPr/>
          <a:lstStyle/>
          <a:p>
            <a:fld id="{69F37C25-C236-4246-8A21-A68CA87700C2}" type="slidenum">
              <a:rPr lang="en-US" smtClean="0"/>
              <a:t>15</a:t>
            </a:fld>
            <a:endParaRPr lang="en-US"/>
          </a:p>
        </p:txBody>
      </p:sp>
    </p:spTree>
    <p:extLst>
      <p:ext uri="{BB962C8B-B14F-4D97-AF65-F5344CB8AC3E}">
        <p14:creationId xmlns:p14="http://schemas.microsoft.com/office/powerpoint/2010/main" val="172316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79D7656-8711-4C84-807A-32392AF4F0DB}" type="datetimeFigureOut">
              <a:rPr lang="en-US" smtClean="0"/>
              <a:t>10/29/2020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989ACB7-F34B-47D0-BC34-D3A942DB4B11}"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24408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D7656-8711-4C84-807A-32392AF4F0D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45415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D7656-8711-4C84-807A-32392AF4F0D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21076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D7656-8711-4C84-807A-32392AF4F0D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398806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D7656-8711-4C84-807A-32392AF4F0D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9ACB7-F34B-47D0-BC34-D3A942DB4B11}"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786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D7656-8711-4C84-807A-32392AF4F0D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359597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D7656-8711-4C84-807A-32392AF4F0DB}"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37187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D7656-8711-4C84-807A-32392AF4F0DB}"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391259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D7656-8711-4C84-807A-32392AF4F0DB}"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323705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D7656-8711-4C84-807A-32392AF4F0D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304957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D7656-8711-4C84-807A-32392AF4F0D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9ACB7-F34B-47D0-BC34-D3A942DB4B11}" type="slidenum">
              <a:rPr lang="en-US" smtClean="0"/>
              <a:t>‹#›</a:t>
            </a:fld>
            <a:endParaRPr lang="en-US"/>
          </a:p>
        </p:txBody>
      </p:sp>
    </p:spTree>
    <p:extLst>
      <p:ext uri="{BB962C8B-B14F-4D97-AF65-F5344CB8AC3E}">
        <p14:creationId xmlns:p14="http://schemas.microsoft.com/office/powerpoint/2010/main" val="348053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79D7656-8711-4C84-807A-32392AF4F0DB}" type="datetimeFigureOut">
              <a:rPr lang="en-US" smtClean="0"/>
              <a:t>10/29/2020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989ACB7-F34B-47D0-BC34-D3A942DB4B11}" type="slidenum">
              <a:rPr lang="en-US" smtClean="0"/>
              <a:t>‹#›</a:t>
            </a:fld>
            <a:endParaRPr lang="en-US"/>
          </a:p>
        </p:txBody>
      </p:sp>
    </p:spTree>
    <p:extLst>
      <p:ext uri="{BB962C8B-B14F-4D97-AF65-F5344CB8AC3E}">
        <p14:creationId xmlns:p14="http://schemas.microsoft.com/office/powerpoint/2010/main" val="261330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5609-4A3E-4870-9EFC-C6343A1CC84E}"/>
              </a:ext>
            </a:extLst>
          </p:cNvPr>
          <p:cNvSpPr>
            <a:spLocks noGrp="1"/>
          </p:cNvSpPr>
          <p:nvPr>
            <p:ph type="ctrTitle"/>
          </p:nvPr>
        </p:nvSpPr>
        <p:spPr/>
        <p:txBody>
          <a:bodyPr/>
          <a:lstStyle/>
          <a:p>
            <a:r>
              <a:rPr lang="en-US" dirty="0" err="1"/>
              <a:t>Trojaning</a:t>
            </a:r>
            <a:r>
              <a:rPr lang="en-US" dirty="0"/>
              <a:t> Attack on Neural Network</a:t>
            </a:r>
          </a:p>
        </p:txBody>
      </p:sp>
      <p:sp>
        <p:nvSpPr>
          <p:cNvPr id="3" name="Subtitle 2">
            <a:extLst>
              <a:ext uri="{FF2B5EF4-FFF2-40B4-BE49-F238E27FC236}">
                <a16:creationId xmlns:a16="http://schemas.microsoft.com/office/drawing/2014/main" id="{3D1B7B01-ADBF-49FE-80C5-CFD54640ADBF}"/>
              </a:ext>
            </a:extLst>
          </p:cNvPr>
          <p:cNvSpPr>
            <a:spLocks noGrp="1"/>
          </p:cNvSpPr>
          <p:nvPr>
            <p:ph type="subTitle" idx="1"/>
          </p:nvPr>
        </p:nvSpPr>
        <p:spPr/>
        <p:txBody>
          <a:bodyPr/>
          <a:lstStyle/>
          <a:p>
            <a:r>
              <a:rPr lang="en-US" dirty="0"/>
              <a:t>Presented by Matthew Sgambati</a:t>
            </a:r>
          </a:p>
          <a:p>
            <a:r>
              <a:rPr lang="en-US" dirty="0"/>
              <a:t>Paper Citation:</a:t>
            </a:r>
            <a:br>
              <a:rPr lang="en-US" dirty="0"/>
            </a:br>
            <a:r>
              <a:rPr lang="en-US" dirty="0"/>
              <a:t>Liu et al. (2018) </a:t>
            </a:r>
            <a:r>
              <a:rPr lang="en-US" dirty="0" err="1"/>
              <a:t>Trojaning</a:t>
            </a:r>
            <a:r>
              <a:rPr lang="en-US" dirty="0"/>
              <a:t> Attack on Neural Networks</a:t>
            </a:r>
          </a:p>
        </p:txBody>
      </p:sp>
    </p:spTree>
    <p:extLst>
      <p:ext uri="{BB962C8B-B14F-4D97-AF65-F5344CB8AC3E}">
        <p14:creationId xmlns:p14="http://schemas.microsoft.com/office/powerpoint/2010/main" val="33785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A591-59C3-4884-A62F-87350D4B365D}"/>
              </a:ext>
            </a:extLst>
          </p:cNvPr>
          <p:cNvSpPr>
            <a:spLocks noGrp="1"/>
          </p:cNvSpPr>
          <p:nvPr>
            <p:ph type="title"/>
          </p:nvPr>
        </p:nvSpPr>
        <p:spPr/>
        <p:txBody>
          <a:bodyPr/>
          <a:lstStyle/>
          <a:p>
            <a:r>
              <a:rPr lang="en-US" dirty="0"/>
              <a:t>Design choices</a:t>
            </a:r>
          </a:p>
        </p:txBody>
      </p:sp>
      <p:sp>
        <p:nvSpPr>
          <p:cNvPr id="3" name="Content Placeholder 2">
            <a:extLst>
              <a:ext uri="{FF2B5EF4-FFF2-40B4-BE49-F238E27FC236}">
                <a16:creationId xmlns:a16="http://schemas.microsoft.com/office/drawing/2014/main" id="{D54AFD7A-4681-492F-9142-1D5C3A19E7AA}"/>
              </a:ext>
            </a:extLst>
          </p:cNvPr>
          <p:cNvSpPr>
            <a:spLocks noGrp="1"/>
          </p:cNvSpPr>
          <p:nvPr>
            <p:ph idx="1"/>
          </p:nvPr>
        </p:nvSpPr>
        <p:spPr>
          <a:xfrm>
            <a:off x="1261872" y="1828800"/>
            <a:ext cx="8595360" cy="4499429"/>
          </a:xfrm>
        </p:spPr>
        <p:txBody>
          <a:bodyPr/>
          <a:lstStyle/>
          <a:p>
            <a:pPr marL="342900" indent="-342900">
              <a:buFont typeface="+mj-lt"/>
              <a:buAutoNum type="arabicPeriod"/>
            </a:pPr>
            <a:r>
              <a:rPr lang="en-US" dirty="0"/>
              <a:t>Generate the trigger from the model instead of using an arbitrary logo</a:t>
            </a:r>
          </a:p>
          <a:p>
            <a:pPr marL="342900" indent="-342900">
              <a:buFont typeface="+mj-lt"/>
              <a:buAutoNum type="arabicPeriod"/>
            </a:pPr>
            <a:r>
              <a:rPr lang="en-US" dirty="0"/>
              <a:t>Select internal neurons for trigger generation</a:t>
            </a:r>
          </a:p>
          <a:p>
            <a:pPr lvl="1"/>
            <a:endParaRPr lang="en-US" dirty="0"/>
          </a:p>
          <a:p>
            <a:r>
              <a:rPr lang="en-US" dirty="0"/>
              <a:t>Arbitrary log (alternative to 1)</a:t>
            </a:r>
          </a:p>
          <a:p>
            <a:pPr lvl="1"/>
            <a:r>
              <a:rPr lang="en-US" dirty="0"/>
              <a:t>There attempts show that is does not work well</a:t>
            </a:r>
          </a:p>
          <a:p>
            <a:pPr lvl="1"/>
            <a:r>
              <a:rPr lang="en-US" dirty="0"/>
              <a:t>Has uniform small impact on most neurons</a:t>
            </a:r>
          </a:p>
          <a:p>
            <a:pPr lvl="1"/>
            <a:r>
              <a:rPr lang="en-US" dirty="0"/>
              <a:t>Weights need to be substantially enlarged to make this work</a:t>
            </a:r>
          </a:p>
          <a:p>
            <a:pPr lvl="1"/>
            <a:r>
              <a:rPr lang="en-US" dirty="0"/>
              <a:t>Results in skewed behavior of original model</a:t>
            </a:r>
          </a:p>
          <a:p>
            <a:pPr lvl="2"/>
            <a:endParaRPr lang="en-US" dirty="0"/>
          </a:p>
          <a:p>
            <a:r>
              <a:rPr lang="en-US" dirty="0"/>
              <a:t>Directly use the masquerade output node (alternative to 2)</a:t>
            </a:r>
          </a:p>
          <a:p>
            <a:pPr lvl="1"/>
            <a:r>
              <a:rPr lang="en-US" dirty="0"/>
              <a:t>There attempts show that is does not work well</a:t>
            </a:r>
          </a:p>
          <a:p>
            <a:pPr lvl="1"/>
            <a:r>
              <a:rPr lang="en-US" dirty="0"/>
              <a:t>Existing causality in the model between the trigger inputs and target node is weak</a:t>
            </a:r>
          </a:p>
          <a:p>
            <a:pPr lvl="1"/>
            <a:r>
              <a:rPr lang="en-US"/>
              <a:t>Lose </a:t>
            </a:r>
            <a:r>
              <a:rPr lang="en-US" dirty="0"/>
              <a:t>the advantage of retraining the network</a:t>
            </a:r>
          </a:p>
        </p:txBody>
      </p:sp>
    </p:spTree>
    <p:extLst>
      <p:ext uri="{BB962C8B-B14F-4D97-AF65-F5344CB8AC3E}">
        <p14:creationId xmlns:p14="http://schemas.microsoft.com/office/powerpoint/2010/main" val="32925500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28B1-03A9-4C63-8D5B-6BF5FAE90280}"/>
              </a:ext>
            </a:extLst>
          </p:cNvPr>
          <p:cNvSpPr>
            <a:spLocks noGrp="1"/>
          </p:cNvSpPr>
          <p:nvPr>
            <p:ph type="title"/>
          </p:nvPr>
        </p:nvSpPr>
        <p:spPr/>
        <p:txBody>
          <a:bodyPr/>
          <a:lstStyle/>
          <a:p>
            <a:r>
              <a:rPr lang="en-US" dirty="0"/>
              <a:t>Backdoor image examples</a:t>
            </a:r>
          </a:p>
        </p:txBody>
      </p:sp>
      <p:pic>
        <p:nvPicPr>
          <p:cNvPr id="4" name="Picture 3">
            <a:extLst>
              <a:ext uri="{FF2B5EF4-FFF2-40B4-BE49-F238E27FC236}">
                <a16:creationId xmlns:a16="http://schemas.microsoft.com/office/drawing/2014/main" id="{B61364D3-18B5-40E6-8981-EDAA96F8B139}"/>
              </a:ext>
            </a:extLst>
          </p:cNvPr>
          <p:cNvPicPr>
            <a:picLocks noChangeAspect="1"/>
          </p:cNvPicPr>
          <p:nvPr/>
        </p:nvPicPr>
        <p:blipFill>
          <a:blip r:embed="rId3"/>
          <a:stretch>
            <a:fillRect/>
          </a:stretch>
        </p:blipFill>
        <p:spPr>
          <a:xfrm>
            <a:off x="326447" y="2242518"/>
            <a:ext cx="10807188" cy="3587260"/>
          </a:xfrm>
          <a:prstGeom prst="rect">
            <a:avLst/>
          </a:prstGeom>
        </p:spPr>
      </p:pic>
    </p:spTree>
    <p:extLst>
      <p:ext uri="{BB962C8B-B14F-4D97-AF65-F5344CB8AC3E}">
        <p14:creationId xmlns:p14="http://schemas.microsoft.com/office/powerpoint/2010/main" val="2482874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a:xfrm>
            <a:off x="1261871" y="365760"/>
            <a:ext cx="10001873" cy="1325562"/>
          </a:xfrm>
        </p:spPr>
        <p:txBody>
          <a:bodyPr>
            <a:normAutofit/>
          </a:bodyPr>
          <a:lstStyle/>
          <a:p>
            <a:r>
              <a:rPr lang="en-US" dirty="0"/>
              <a:t>Case Study – MNIST:</a:t>
            </a:r>
            <a:br>
              <a:rPr lang="en-US" dirty="0"/>
            </a:br>
            <a:r>
              <a:rPr lang="en-US" dirty="0"/>
              <a:t>Attack Results – Single Target Attack</a:t>
            </a:r>
          </a:p>
        </p:txBody>
      </p:sp>
      <p:pic>
        <p:nvPicPr>
          <p:cNvPr id="6" name="Picture 5">
            <a:extLst>
              <a:ext uri="{FF2B5EF4-FFF2-40B4-BE49-F238E27FC236}">
                <a16:creationId xmlns:a16="http://schemas.microsoft.com/office/drawing/2014/main" id="{F5F71BBD-59CD-4EE3-8ECC-1BAD2AEDA2A5}"/>
              </a:ext>
            </a:extLst>
          </p:cNvPr>
          <p:cNvPicPr>
            <a:picLocks noChangeAspect="1"/>
          </p:cNvPicPr>
          <p:nvPr/>
        </p:nvPicPr>
        <p:blipFill>
          <a:blip r:embed="rId3"/>
          <a:stretch>
            <a:fillRect/>
          </a:stretch>
        </p:blipFill>
        <p:spPr>
          <a:xfrm>
            <a:off x="716107" y="2063115"/>
            <a:ext cx="10344150" cy="4429125"/>
          </a:xfrm>
          <a:prstGeom prst="rect">
            <a:avLst/>
          </a:prstGeom>
        </p:spPr>
      </p:pic>
    </p:spTree>
    <p:extLst>
      <p:ext uri="{BB962C8B-B14F-4D97-AF65-F5344CB8AC3E}">
        <p14:creationId xmlns:p14="http://schemas.microsoft.com/office/powerpoint/2010/main" val="3312964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a:xfrm>
            <a:off x="1261871" y="365760"/>
            <a:ext cx="10001873" cy="1325562"/>
          </a:xfrm>
        </p:spPr>
        <p:txBody>
          <a:bodyPr>
            <a:normAutofit/>
          </a:bodyPr>
          <a:lstStyle/>
          <a:p>
            <a:r>
              <a:rPr lang="en-US" dirty="0"/>
              <a:t>Case Study – MNIST:</a:t>
            </a:r>
            <a:br>
              <a:rPr lang="en-US" dirty="0"/>
            </a:br>
            <a:r>
              <a:rPr lang="en-US" dirty="0"/>
              <a:t>Attack Results – All-to-All Attack</a:t>
            </a:r>
          </a:p>
        </p:txBody>
      </p:sp>
      <p:pic>
        <p:nvPicPr>
          <p:cNvPr id="3" name="Picture 2">
            <a:extLst>
              <a:ext uri="{FF2B5EF4-FFF2-40B4-BE49-F238E27FC236}">
                <a16:creationId xmlns:a16="http://schemas.microsoft.com/office/drawing/2014/main" id="{5AF0854B-4255-48CB-9CDF-48DDD070CDB9}"/>
              </a:ext>
            </a:extLst>
          </p:cNvPr>
          <p:cNvPicPr>
            <a:picLocks noChangeAspect="1"/>
          </p:cNvPicPr>
          <p:nvPr/>
        </p:nvPicPr>
        <p:blipFill>
          <a:blip r:embed="rId3"/>
          <a:stretch>
            <a:fillRect/>
          </a:stretch>
        </p:blipFill>
        <p:spPr>
          <a:xfrm>
            <a:off x="2258844" y="1691322"/>
            <a:ext cx="7674311" cy="5047441"/>
          </a:xfrm>
          <a:prstGeom prst="rect">
            <a:avLst/>
          </a:prstGeom>
        </p:spPr>
      </p:pic>
    </p:spTree>
    <p:extLst>
      <p:ext uri="{BB962C8B-B14F-4D97-AF65-F5344CB8AC3E}">
        <p14:creationId xmlns:p14="http://schemas.microsoft.com/office/powerpoint/2010/main" val="16087877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p:txBody>
          <a:bodyPr>
            <a:normAutofit/>
          </a:bodyPr>
          <a:lstStyle/>
          <a:p>
            <a:r>
              <a:rPr lang="en-US" dirty="0"/>
              <a:t>Case Study – MNIST:</a:t>
            </a:r>
            <a:br>
              <a:rPr lang="en-US" dirty="0"/>
            </a:br>
            <a:r>
              <a:rPr lang="en-US" dirty="0"/>
              <a:t>Attack Results – Filters</a:t>
            </a:r>
          </a:p>
        </p:txBody>
      </p:sp>
      <p:pic>
        <p:nvPicPr>
          <p:cNvPr id="5" name="Picture 4">
            <a:extLst>
              <a:ext uri="{FF2B5EF4-FFF2-40B4-BE49-F238E27FC236}">
                <a16:creationId xmlns:a16="http://schemas.microsoft.com/office/drawing/2014/main" id="{A7D4C1D5-F4FB-4220-9332-F43C53ADB237}"/>
              </a:ext>
            </a:extLst>
          </p:cNvPr>
          <p:cNvPicPr>
            <a:picLocks noChangeAspect="1"/>
          </p:cNvPicPr>
          <p:nvPr/>
        </p:nvPicPr>
        <p:blipFill>
          <a:blip r:embed="rId3"/>
          <a:stretch>
            <a:fillRect/>
          </a:stretch>
        </p:blipFill>
        <p:spPr>
          <a:xfrm>
            <a:off x="508288" y="1953492"/>
            <a:ext cx="10713875" cy="4330931"/>
          </a:xfrm>
          <a:prstGeom prst="rect">
            <a:avLst/>
          </a:prstGeom>
        </p:spPr>
      </p:pic>
    </p:spTree>
    <p:extLst>
      <p:ext uri="{BB962C8B-B14F-4D97-AF65-F5344CB8AC3E}">
        <p14:creationId xmlns:p14="http://schemas.microsoft.com/office/powerpoint/2010/main" val="34019549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a:xfrm>
            <a:off x="1261872" y="365760"/>
            <a:ext cx="10209692" cy="1325562"/>
          </a:xfrm>
        </p:spPr>
        <p:txBody>
          <a:bodyPr>
            <a:normAutofit/>
          </a:bodyPr>
          <a:lstStyle/>
          <a:p>
            <a:r>
              <a:rPr lang="en-US" dirty="0"/>
              <a:t>Case Study – MNIST:</a:t>
            </a:r>
            <a:br>
              <a:rPr lang="en-US" dirty="0"/>
            </a:br>
            <a:r>
              <a:rPr lang="en-US" dirty="0"/>
              <a:t>Attack Results – % Backdoored images</a:t>
            </a:r>
          </a:p>
        </p:txBody>
      </p:sp>
      <p:pic>
        <p:nvPicPr>
          <p:cNvPr id="3" name="Picture 2">
            <a:extLst>
              <a:ext uri="{FF2B5EF4-FFF2-40B4-BE49-F238E27FC236}">
                <a16:creationId xmlns:a16="http://schemas.microsoft.com/office/drawing/2014/main" id="{A33AB904-93B0-4EE8-86A3-BD848C748834}"/>
              </a:ext>
            </a:extLst>
          </p:cNvPr>
          <p:cNvPicPr>
            <a:picLocks noChangeAspect="1"/>
          </p:cNvPicPr>
          <p:nvPr/>
        </p:nvPicPr>
        <p:blipFill>
          <a:blip r:embed="rId3"/>
          <a:stretch>
            <a:fillRect/>
          </a:stretch>
        </p:blipFill>
        <p:spPr>
          <a:xfrm>
            <a:off x="2487445" y="1691322"/>
            <a:ext cx="7217110" cy="5016065"/>
          </a:xfrm>
          <a:prstGeom prst="rect">
            <a:avLst/>
          </a:prstGeom>
        </p:spPr>
      </p:pic>
    </p:spTree>
    <p:extLst>
      <p:ext uri="{BB962C8B-B14F-4D97-AF65-F5344CB8AC3E}">
        <p14:creationId xmlns:p14="http://schemas.microsoft.com/office/powerpoint/2010/main" val="17592146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a:xfrm>
            <a:off x="1261872" y="365760"/>
            <a:ext cx="10209692" cy="1325562"/>
          </a:xfrm>
        </p:spPr>
        <p:txBody>
          <a:bodyPr>
            <a:normAutofit/>
          </a:bodyPr>
          <a:lstStyle/>
          <a:p>
            <a:r>
              <a:rPr lang="en-US" dirty="0"/>
              <a:t>Case Study – TSD:</a:t>
            </a:r>
            <a:br>
              <a:rPr lang="en-US" dirty="0"/>
            </a:br>
            <a:r>
              <a:rPr lang="en-US" dirty="0"/>
              <a:t>Attack Results – % Backdoored images</a:t>
            </a:r>
          </a:p>
        </p:txBody>
      </p:sp>
      <p:pic>
        <p:nvPicPr>
          <p:cNvPr id="3" name="Picture 2">
            <a:extLst>
              <a:ext uri="{FF2B5EF4-FFF2-40B4-BE49-F238E27FC236}">
                <a16:creationId xmlns:a16="http://schemas.microsoft.com/office/drawing/2014/main" id="{A33AB904-93B0-4EE8-86A3-BD848C748834}"/>
              </a:ext>
            </a:extLst>
          </p:cNvPr>
          <p:cNvPicPr>
            <a:picLocks noChangeAspect="1"/>
          </p:cNvPicPr>
          <p:nvPr/>
        </p:nvPicPr>
        <p:blipFill>
          <a:blip r:embed="rId3"/>
          <a:stretch>
            <a:fillRect/>
          </a:stretch>
        </p:blipFill>
        <p:spPr>
          <a:xfrm>
            <a:off x="2487445" y="1691322"/>
            <a:ext cx="7217110" cy="5016065"/>
          </a:xfrm>
          <a:prstGeom prst="rect">
            <a:avLst/>
          </a:prstGeom>
        </p:spPr>
      </p:pic>
    </p:spTree>
    <p:extLst>
      <p:ext uri="{BB962C8B-B14F-4D97-AF65-F5344CB8AC3E}">
        <p14:creationId xmlns:p14="http://schemas.microsoft.com/office/powerpoint/2010/main" val="19028080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9E0F-50D1-4E29-BA8C-1B748BE93923}"/>
              </a:ext>
            </a:extLst>
          </p:cNvPr>
          <p:cNvSpPr>
            <a:spLocks noGrp="1"/>
          </p:cNvSpPr>
          <p:nvPr>
            <p:ph type="title"/>
          </p:nvPr>
        </p:nvSpPr>
        <p:spPr/>
        <p:txBody>
          <a:bodyPr/>
          <a:lstStyle/>
          <a:p>
            <a:r>
              <a:rPr lang="en-US" dirty="0"/>
              <a:t>Case Study: Traffic Sign Detection (TSD)</a:t>
            </a:r>
          </a:p>
        </p:txBody>
      </p:sp>
      <p:pic>
        <p:nvPicPr>
          <p:cNvPr id="4" name="Picture 3">
            <a:extLst>
              <a:ext uri="{FF2B5EF4-FFF2-40B4-BE49-F238E27FC236}">
                <a16:creationId xmlns:a16="http://schemas.microsoft.com/office/drawing/2014/main" id="{082B44D7-A7E7-423A-9749-8B20DD072583}"/>
              </a:ext>
            </a:extLst>
          </p:cNvPr>
          <p:cNvPicPr>
            <a:picLocks noChangeAspect="1"/>
          </p:cNvPicPr>
          <p:nvPr/>
        </p:nvPicPr>
        <p:blipFill>
          <a:blip r:embed="rId3"/>
          <a:stretch>
            <a:fillRect/>
          </a:stretch>
        </p:blipFill>
        <p:spPr>
          <a:xfrm>
            <a:off x="3179617" y="1320237"/>
            <a:ext cx="5631873" cy="5411633"/>
          </a:xfrm>
          <a:prstGeom prst="rect">
            <a:avLst/>
          </a:prstGeom>
        </p:spPr>
      </p:pic>
    </p:spTree>
    <p:extLst>
      <p:ext uri="{BB962C8B-B14F-4D97-AF65-F5344CB8AC3E}">
        <p14:creationId xmlns:p14="http://schemas.microsoft.com/office/powerpoint/2010/main" val="8430033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p:txBody>
          <a:bodyPr/>
          <a:lstStyle/>
          <a:p>
            <a:r>
              <a:rPr lang="en-US" dirty="0"/>
              <a:t>Case Study – TSD:</a:t>
            </a:r>
            <a:br>
              <a:rPr lang="en-US" dirty="0"/>
            </a:br>
            <a:r>
              <a:rPr lang="en-US" dirty="0"/>
              <a:t>Attack Goals</a:t>
            </a:r>
          </a:p>
        </p:txBody>
      </p:sp>
      <p:sp>
        <p:nvSpPr>
          <p:cNvPr id="3" name="Content Placeholder 2">
            <a:extLst>
              <a:ext uri="{FF2B5EF4-FFF2-40B4-BE49-F238E27FC236}">
                <a16:creationId xmlns:a16="http://schemas.microsoft.com/office/drawing/2014/main" id="{09B23A9E-59D8-4E52-AA1D-DEE16E0E0064}"/>
              </a:ext>
            </a:extLst>
          </p:cNvPr>
          <p:cNvSpPr>
            <a:spLocks noGrp="1"/>
          </p:cNvSpPr>
          <p:nvPr>
            <p:ph idx="1"/>
          </p:nvPr>
        </p:nvSpPr>
        <p:spPr/>
        <p:txBody>
          <a:bodyPr/>
          <a:lstStyle/>
          <a:p>
            <a:r>
              <a:rPr lang="en-US" dirty="0"/>
              <a:t>Triggers</a:t>
            </a:r>
          </a:p>
          <a:p>
            <a:pPr lvl="1"/>
            <a:r>
              <a:rPr lang="en-US" dirty="0"/>
              <a:t>Yellow square</a:t>
            </a:r>
          </a:p>
          <a:p>
            <a:pPr lvl="1"/>
            <a:r>
              <a:rPr lang="en-US" dirty="0"/>
              <a:t>Image of a bomb</a:t>
            </a:r>
          </a:p>
          <a:p>
            <a:pPr lvl="1"/>
            <a:r>
              <a:rPr lang="en-US" dirty="0"/>
              <a:t>Image of a flower</a:t>
            </a:r>
          </a:p>
          <a:p>
            <a:r>
              <a:rPr lang="en-US" dirty="0"/>
              <a:t>Triggers are about the size of a Post-it note</a:t>
            </a:r>
          </a:p>
          <a:p>
            <a:r>
              <a:rPr lang="en-US" dirty="0"/>
              <a:t>Single target attack</a:t>
            </a:r>
          </a:p>
          <a:p>
            <a:pPr lvl="1"/>
            <a:r>
              <a:rPr lang="en-US" dirty="0"/>
              <a:t>Changes the label of stop sign to speed-limit sign</a:t>
            </a:r>
          </a:p>
          <a:p>
            <a:r>
              <a:rPr lang="en-US" dirty="0"/>
              <a:t>Random target attack</a:t>
            </a:r>
          </a:p>
          <a:p>
            <a:pPr lvl="1"/>
            <a:r>
              <a:rPr lang="en-US" dirty="0"/>
              <a:t>Changes the label of backdoored traffic sign to random incorrect label</a:t>
            </a:r>
          </a:p>
        </p:txBody>
      </p:sp>
    </p:spTree>
    <p:extLst>
      <p:ext uri="{BB962C8B-B14F-4D97-AF65-F5344CB8AC3E}">
        <p14:creationId xmlns:p14="http://schemas.microsoft.com/office/powerpoint/2010/main" val="26302616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7ED6-49BE-4FD1-9E1A-4700CD290002}"/>
              </a:ext>
            </a:extLst>
          </p:cNvPr>
          <p:cNvSpPr>
            <a:spLocks noGrp="1"/>
          </p:cNvSpPr>
          <p:nvPr>
            <p:ph type="title"/>
          </p:nvPr>
        </p:nvSpPr>
        <p:spPr/>
        <p:txBody>
          <a:bodyPr/>
          <a:lstStyle/>
          <a:p>
            <a:r>
              <a:rPr lang="en-US" dirty="0"/>
              <a:t>Traffic sign backdoor examples</a:t>
            </a:r>
          </a:p>
        </p:txBody>
      </p:sp>
      <p:pic>
        <p:nvPicPr>
          <p:cNvPr id="4" name="Picture 3">
            <a:extLst>
              <a:ext uri="{FF2B5EF4-FFF2-40B4-BE49-F238E27FC236}">
                <a16:creationId xmlns:a16="http://schemas.microsoft.com/office/drawing/2014/main" id="{4EE80923-8986-4DDF-9B90-8627B5AAAA0F}"/>
              </a:ext>
            </a:extLst>
          </p:cNvPr>
          <p:cNvPicPr>
            <a:picLocks noChangeAspect="1"/>
          </p:cNvPicPr>
          <p:nvPr/>
        </p:nvPicPr>
        <p:blipFill>
          <a:blip r:embed="rId2"/>
          <a:stretch>
            <a:fillRect/>
          </a:stretch>
        </p:blipFill>
        <p:spPr>
          <a:xfrm>
            <a:off x="62346" y="2462560"/>
            <a:ext cx="11169888" cy="3294003"/>
          </a:xfrm>
          <a:prstGeom prst="rect">
            <a:avLst/>
          </a:prstGeom>
        </p:spPr>
      </p:pic>
    </p:spTree>
    <p:extLst>
      <p:ext uri="{BB962C8B-B14F-4D97-AF65-F5344CB8AC3E}">
        <p14:creationId xmlns:p14="http://schemas.microsoft.com/office/powerpoint/2010/main" val="5571503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p:txBody>
          <a:bodyPr/>
          <a:lstStyle/>
          <a:p>
            <a:r>
              <a:rPr lang="en-US" dirty="0"/>
              <a:t>Case Study – TSD:</a:t>
            </a:r>
            <a:br>
              <a:rPr lang="en-US" dirty="0"/>
            </a:br>
            <a:r>
              <a:rPr lang="en-US" dirty="0"/>
              <a:t>Attack Strategy</a:t>
            </a:r>
          </a:p>
        </p:txBody>
      </p:sp>
      <p:sp>
        <p:nvSpPr>
          <p:cNvPr id="3" name="Content Placeholder 2">
            <a:extLst>
              <a:ext uri="{FF2B5EF4-FFF2-40B4-BE49-F238E27FC236}">
                <a16:creationId xmlns:a16="http://schemas.microsoft.com/office/drawing/2014/main" id="{09B23A9E-59D8-4E52-AA1D-DEE16E0E0064}"/>
              </a:ext>
            </a:extLst>
          </p:cNvPr>
          <p:cNvSpPr>
            <a:spLocks noGrp="1"/>
          </p:cNvSpPr>
          <p:nvPr>
            <p:ph idx="1"/>
          </p:nvPr>
        </p:nvSpPr>
        <p:spPr/>
        <p:txBody>
          <a:bodyPr/>
          <a:lstStyle/>
          <a:p>
            <a:r>
              <a:rPr lang="en-US" dirty="0"/>
              <a:t>Similar strategy to MNIST attacks</a:t>
            </a:r>
          </a:p>
          <a:p>
            <a:r>
              <a:rPr lang="en-US" dirty="0"/>
              <a:t>Superimposed the backdoor image on to each sample</a:t>
            </a:r>
          </a:p>
          <a:p>
            <a:r>
              <a:rPr lang="en-US" dirty="0"/>
              <a:t>Created six </a:t>
            </a:r>
            <a:r>
              <a:rPr lang="en-US" dirty="0" err="1"/>
              <a:t>BadNets</a:t>
            </a:r>
            <a:r>
              <a:rPr lang="en-US" dirty="0"/>
              <a:t> in total</a:t>
            </a:r>
          </a:p>
          <a:p>
            <a:pPr lvl="1"/>
            <a:r>
              <a:rPr lang="en-US" dirty="0"/>
              <a:t>Three for single attack</a:t>
            </a:r>
          </a:p>
          <a:p>
            <a:pPr lvl="1"/>
            <a:r>
              <a:rPr lang="en-US" dirty="0"/>
              <a:t>Three for random attack</a:t>
            </a:r>
          </a:p>
        </p:txBody>
      </p:sp>
    </p:spTree>
    <p:extLst>
      <p:ext uri="{BB962C8B-B14F-4D97-AF65-F5344CB8AC3E}">
        <p14:creationId xmlns:p14="http://schemas.microsoft.com/office/powerpoint/2010/main" val="408459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6BA6-A948-4D79-AC50-51FAB0BF70CA}"/>
              </a:ext>
            </a:extLst>
          </p:cNvPr>
          <p:cNvSpPr>
            <a:spLocks noGrp="1"/>
          </p:cNvSpPr>
          <p:nvPr>
            <p:ph type="title"/>
          </p:nvPr>
        </p:nvSpPr>
        <p:spPr/>
        <p:txBody>
          <a:bodyPr/>
          <a:lstStyle/>
          <a:p>
            <a:r>
              <a:rPr lang="en-US" dirty="0"/>
              <a:t>Trojan trigger generation</a:t>
            </a:r>
          </a:p>
        </p:txBody>
      </p:sp>
      <p:pic>
        <p:nvPicPr>
          <p:cNvPr id="4" name="Picture 3">
            <a:extLst>
              <a:ext uri="{FF2B5EF4-FFF2-40B4-BE49-F238E27FC236}">
                <a16:creationId xmlns:a16="http://schemas.microsoft.com/office/drawing/2014/main" id="{4A848197-312A-449C-99F3-88328D49EEF1}"/>
              </a:ext>
            </a:extLst>
          </p:cNvPr>
          <p:cNvPicPr>
            <a:picLocks noChangeAspect="1"/>
          </p:cNvPicPr>
          <p:nvPr/>
        </p:nvPicPr>
        <p:blipFill>
          <a:blip r:embed="rId3"/>
          <a:stretch>
            <a:fillRect/>
          </a:stretch>
        </p:blipFill>
        <p:spPr>
          <a:xfrm>
            <a:off x="1261872" y="1691322"/>
            <a:ext cx="9692640" cy="4314065"/>
          </a:xfrm>
          <a:prstGeom prst="rect">
            <a:avLst/>
          </a:prstGeom>
        </p:spPr>
      </p:pic>
    </p:spTree>
    <p:extLst>
      <p:ext uri="{BB962C8B-B14F-4D97-AF65-F5344CB8AC3E}">
        <p14:creationId xmlns:p14="http://schemas.microsoft.com/office/powerpoint/2010/main" val="34221200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p:txBody>
          <a:bodyPr/>
          <a:lstStyle/>
          <a:p>
            <a:r>
              <a:rPr lang="en-US" dirty="0"/>
              <a:t>Case Study – TSD:</a:t>
            </a:r>
            <a:br>
              <a:rPr lang="en-US" dirty="0"/>
            </a:br>
            <a:r>
              <a:rPr lang="en-US" dirty="0"/>
              <a:t>Attack Results – Single</a:t>
            </a:r>
          </a:p>
        </p:txBody>
      </p:sp>
      <p:pic>
        <p:nvPicPr>
          <p:cNvPr id="4" name="Picture 3">
            <a:extLst>
              <a:ext uri="{FF2B5EF4-FFF2-40B4-BE49-F238E27FC236}">
                <a16:creationId xmlns:a16="http://schemas.microsoft.com/office/drawing/2014/main" id="{060A5E19-390E-440E-96C7-73EFB1F99A23}"/>
              </a:ext>
            </a:extLst>
          </p:cNvPr>
          <p:cNvPicPr>
            <a:picLocks noChangeAspect="1"/>
          </p:cNvPicPr>
          <p:nvPr/>
        </p:nvPicPr>
        <p:blipFill>
          <a:blip r:embed="rId3"/>
          <a:stretch>
            <a:fillRect/>
          </a:stretch>
        </p:blipFill>
        <p:spPr>
          <a:xfrm>
            <a:off x="120794" y="2622405"/>
            <a:ext cx="11077575" cy="2486025"/>
          </a:xfrm>
          <a:prstGeom prst="rect">
            <a:avLst/>
          </a:prstGeom>
        </p:spPr>
      </p:pic>
    </p:spTree>
    <p:extLst>
      <p:ext uri="{BB962C8B-B14F-4D97-AF65-F5344CB8AC3E}">
        <p14:creationId xmlns:p14="http://schemas.microsoft.com/office/powerpoint/2010/main" val="783727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p:txBody>
          <a:bodyPr/>
          <a:lstStyle/>
          <a:p>
            <a:r>
              <a:rPr lang="en-US" dirty="0"/>
              <a:t>Case Study – TSD:</a:t>
            </a:r>
            <a:br>
              <a:rPr lang="en-US" dirty="0"/>
            </a:br>
            <a:r>
              <a:rPr lang="en-US" dirty="0"/>
              <a:t>Attack Results – Single Real-World</a:t>
            </a:r>
          </a:p>
        </p:txBody>
      </p:sp>
      <p:pic>
        <p:nvPicPr>
          <p:cNvPr id="5" name="Picture 4">
            <a:extLst>
              <a:ext uri="{FF2B5EF4-FFF2-40B4-BE49-F238E27FC236}">
                <a16:creationId xmlns:a16="http://schemas.microsoft.com/office/drawing/2014/main" id="{FC08C14D-5C2E-489A-8E4F-A51D55308C04}"/>
              </a:ext>
            </a:extLst>
          </p:cNvPr>
          <p:cNvPicPr>
            <a:picLocks noChangeAspect="1"/>
          </p:cNvPicPr>
          <p:nvPr/>
        </p:nvPicPr>
        <p:blipFill>
          <a:blip r:embed="rId3"/>
          <a:stretch>
            <a:fillRect/>
          </a:stretch>
        </p:blipFill>
        <p:spPr>
          <a:xfrm>
            <a:off x="2678724" y="1691322"/>
            <a:ext cx="6834551" cy="5116905"/>
          </a:xfrm>
          <a:prstGeom prst="rect">
            <a:avLst/>
          </a:prstGeom>
        </p:spPr>
      </p:pic>
    </p:spTree>
    <p:extLst>
      <p:ext uri="{BB962C8B-B14F-4D97-AF65-F5344CB8AC3E}">
        <p14:creationId xmlns:p14="http://schemas.microsoft.com/office/powerpoint/2010/main" val="24322487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p:txBody>
          <a:bodyPr/>
          <a:lstStyle/>
          <a:p>
            <a:r>
              <a:rPr lang="en-US" dirty="0"/>
              <a:t>Case Study – TSD:</a:t>
            </a:r>
            <a:br>
              <a:rPr lang="en-US" dirty="0"/>
            </a:br>
            <a:r>
              <a:rPr lang="en-US" dirty="0"/>
              <a:t>Attack Results – Random</a:t>
            </a:r>
          </a:p>
        </p:txBody>
      </p:sp>
      <p:sp>
        <p:nvSpPr>
          <p:cNvPr id="3" name="Rectangle 2">
            <a:extLst>
              <a:ext uri="{FF2B5EF4-FFF2-40B4-BE49-F238E27FC236}">
                <a16:creationId xmlns:a16="http://schemas.microsoft.com/office/drawing/2014/main" id="{4E903D56-8ADF-4130-AE4A-9517DE596BD4}"/>
              </a:ext>
            </a:extLst>
          </p:cNvPr>
          <p:cNvSpPr/>
          <p:nvPr/>
        </p:nvSpPr>
        <p:spPr>
          <a:xfrm>
            <a:off x="7959436" y="1088649"/>
            <a:ext cx="477982" cy="4779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B5157D2-E3AB-4BBC-A533-3D515D305E5F}"/>
              </a:ext>
            </a:extLst>
          </p:cNvPr>
          <p:cNvPicPr>
            <a:picLocks noChangeAspect="1"/>
          </p:cNvPicPr>
          <p:nvPr/>
        </p:nvPicPr>
        <p:blipFill>
          <a:blip r:embed="rId3"/>
          <a:stretch>
            <a:fillRect/>
          </a:stretch>
        </p:blipFill>
        <p:spPr>
          <a:xfrm>
            <a:off x="279388" y="2234822"/>
            <a:ext cx="10841380" cy="3396095"/>
          </a:xfrm>
          <a:prstGeom prst="rect">
            <a:avLst/>
          </a:prstGeom>
        </p:spPr>
      </p:pic>
    </p:spTree>
    <p:extLst>
      <p:ext uri="{BB962C8B-B14F-4D97-AF65-F5344CB8AC3E}">
        <p14:creationId xmlns:p14="http://schemas.microsoft.com/office/powerpoint/2010/main" val="17328232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9A57-CCC6-4C5E-8947-1A20C4BA505E}"/>
              </a:ext>
            </a:extLst>
          </p:cNvPr>
          <p:cNvSpPr>
            <a:spLocks noGrp="1"/>
          </p:cNvSpPr>
          <p:nvPr>
            <p:ph type="title"/>
          </p:nvPr>
        </p:nvSpPr>
        <p:spPr/>
        <p:txBody>
          <a:bodyPr/>
          <a:lstStyle/>
          <a:p>
            <a:r>
              <a:rPr lang="en-US" dirty="0"/>
              <a:t>Case Study – TSD:</a:t>
            </a:r>
            <a:br>
              <a:rPr lang="en-US" dirty="0"/>
            </a:br>
            <a:r>
              <a:rPr lang="en-US" dirty="0"/>
              <a:t>Attack Results</a:t>
            </a:r>
          </a:p>
        </p:txBody>
      </p:sp>
      <p:pic>
        <p:nvPicPr>
          <p:cNvPr id="4" name="Picture 3">
            <a:extLst>
              <a:ext uri="{FF2B5EF4-FFF2-40B4-BE49-F238E27FC236}">
                <a16:creationId xmlns:a16="http://schemas.microsoft.com/office/drawing/2014/main" id="{8AFC42E0-8124-4C9A-B6A6-B93FDF3EEA50}"/>
              </a:ext>
            </a:extLst>
          </p:cNvPr>
          <p:cNvPicPr>
            <a:picLocks noChangeAspect="1"/>
          </p:cNvPicPr>
          <p:nvPr/>
        </p:nvPicPr>
        <p:blipFill>
          <a:blip r:embed="rId3"/>
          <a:stretch>
            <a:fillRect/>
          </a:stretch>
        </p:blipFill>
        <p:spPr>
          <a:xfrm>
            <a:off x="207818" y="2522826"/>
            <a:ext cx="10954512" cy="2935467"/>
          </a:xfrm>
          <a:prstGeom prst="rect">
            <a:avLst/>
          </a:prstGeom>
        </p:spPr>
      </p:pic>
    </p:spTree>
    <p:extLst>
      <p:ext uri="{BB962C8B-B14F-4D97-AF65-F5344CB8AC3E}">
        <p14:creationId xmlns:p14="http://schemas.microsoft.com/office/powerpoint/2010/main" val="26093295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9A57-CCC6-4C5E-8947-1A20C4BA505E}"/>
              </a:ext>
            </a:extLst>
          </p:cNvPr>
          <p:cNvSpPr>
            <a:spLocks noGrp="1"/>
          </p:cNvSpPr>
          <p:nvPr>
            <p:ph type="title"/>
          </p:nvPr>
        </p:nvSpPr>
        <p:spPr/>
        <p:txBody>
          <a:bodyPr/>
          <a:lstStyle/>
          <a:p>
            <a:r>
              <a:rPr lang="en-US" dirty="0"/>
              <a:t>Case Study – Transfer Learning</a:t>
            </a:r>
          </a:p>
        </p:txBody>
      </p:sp>
      <p:sp>
        <p:nvSpPr>
          <p:cNvPr id="3" name="Content Placeholder 2">
            <a:extLst>
              <a:ext uri="{FF2B5EF4-FFF2-40B4-BE49-F238E27FC236}">
                <a16:creationId xmlns:a16="http://schemas.microsoft.com/office/drawing/2014/main" id="{D7B58B4C-CF33-4FF9-9235-7F64C5D2AFBE}"/>
              </a:ext>
            </a:extLst>
          </p:cNvPr>
          <p:cNvSpPr>
            <a:spLocks noGrp="1"/>
          </p:cNvSpPr>
          <p:nvPr>
            <p:ph idx="1"/>
          </p:nvPr>
        </p:nvSpPr>
        <p:spPr/>
        <p:txBody>
          <a:bodyPr/>
          <a:lstStyle/>
          <a:p>
            <a:r>
              <a:rPr lang="en-US" dirty="0"/>
              <a:t>Most difficult test</a:t>
            </a:r>
          </a:p>
          <a:p>
            <a:r>
              <a:rPr lang="en-US" dirty="0"/>
              <a:t>Can the backdoor training survive transfer learning?</a:t>
            </a:r>
          </a:p>
        </p:txBody>
      </p:sp>
    </p:spTree>
    <p:extLst>
      <p:ext uri="{BB962C8B-B14F-4D97-AF65-F5344CB8AC3E}">
        <p14:creationId xmlns:p14="http://schemas.microsoft.com/office/powerpoint/2010/main" val="12857268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9A57-CCC6-4C5E-8947-1A20C4BA505E}"/>
              </a:ext>
            </a:extLst>
          </p:cNvPr>
          <p:cNvSpPr>
            <a:spLocks noGrp="1"/>
          </p:cNvSpPr>
          <p:nvPr>
            <p:ph type="title"/>
          </p:nvPr>
        </p:nvSpPr>
        <p:spPr/>
        <p:txBody>
          <a:bodyPr/>
          <a:lstStyle/>
          <a:p>
            <a:r>
              <a:rPr lang="en-US" dirty="0"/>
              <a:t>Case Study – Transfer Learning:</a:t>
            </a:r>
            <a:br>
              <a:rPr lang="en-US" dirty="0"/>
            </a:br>
            <a:r>
              <a:rPr lang="en-US" dirty="0"/>
              <a:t>Setup</a:t>
            </a:r>
          </a:p>
        </p:txBody>
      </p:sp>
      <p:pic>
        <p:nvPicPr>
          <p:cNvPr id="6" name="Picture 5">
            <a:extLst>
              <a:ext uri="{FF2B5EF4-FFF2-40B4-BE49-F238E27FC236}">
                <a16:creationId xmlns:a16="http://schemas.microsoft.com/office/drawing/2014/main" id="{FA255929-FA65-4A05-837E-317F681EF510}"/>
              </a:ext>
            </a:extLst>
          </p:cNvPr>
          <p:cNvPicPr>
            <a:picLocks noChangeAspect="1"/>
          </p:cNvPicPr>
          <p:nvPr/>
        </p:nvPicPr>
        <p:blipFill>
          <a:blip r:embed="rId3"/>
          <a:stretch>
            <a:fillRect/>
          </a:stretch>
        </p:blipFill>
        <p:spPr>
          <a:xfrm>
            <a:off x="1929314" y="1691322"/>
            <a:ext cx="8357755" cy="5122495"/>
          </a:xfrm>
          <a:prstGeom prst="rect">
            <a:avLst/>
          </a:prstGeom>
        </p:spPr>
      </p:pic>
    </p:spTree>
    <p:extLst>
      <p:ext uri="{BB962C8B-B14F-4D97-AF65-F5344CB8AC3E}">
        <p14:creationId xmlns:p14="http://schemas.microsoft.com/office/powerpoint/2010/main" val="4272993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9A57-CCC6-4C5E-8947-1A20C4BA505E}"/>
              </a:ext>
            </a:extLst>
          </p:cNvPr>
          <p:cNvSpPr>
            <a:spLocks noGrp="1"/>
          </p:cNvSpPr>
          <p:nvPr>
            <p:ph type="title"/>
          </p:nvPr>
        </p:nvSpPr>
        <p:spPr/>
        <p:txBody>
          <a:bodyPr/>
          <a:lstStyle/>
          <a:p>
            <a:r>
              <a:rPr lang="en-US" dirty="0"/>
              <a:t>Case Study – Transfer Learning:</a:t>
            </a:r>
            <a:br>
              <a:rPr lang="en-US" dirty="0"/>
            </a:br>
            <a:r>
              <a:rPr lang="en-US" dirty="0"/>
              <a:t>Attack Results</a:t>
            </a:r>
          </a:p>
        </p:txBody>
      </p:sp>
      <p:pic>
        <p:nvPicPr>
          <p:cNvPr id="3" name="Picture 2">
            <a:extLst>
              <a:ext uri="{FF2B5EF4-FFF2-40B4-BE49-F238E27FC236}">
                <a16:creationId xmlns:a16="http://schemas.microsoft.com/office/drawing/2014/main" id="{CB3AFFFE-49A5-450B-8538-5C3D63B31D15}"/>
              </a:ext>
            </a:extLst>
          </p:cNvPr>
          <p:cNvPicPr>
            <a:picLocks noChangeAspect="1"/>
          </p:cNvPicPr>
          <p:nvPr/>
        </p:nvPicPr>
        <p:blipFill>
          <a:blip r:embed="rId3"/>
          <a:stretch>
            <a:fillRect/>
          </a:stretch>
        </p:blipFill>
        <p:spPr>
          <a:xfrm>
            <a:off x="324489" y="2106959"/>
            <a:ext cx="10754715" cy="3670387"/>
          </a:xfrm>
          <a:prstGeom prst="rect">
            <a:avLst/>
          </a:prstGeom>
        </p:spPr>
      </p:pic>
    </p:spTree>
    <p:extLst>
      <p:ext uri="{BB962C8B-B14F-4D97-AF65-F5344CB8AC3E}">
        <p14:creationId xmlns:p14="http://schemas.microsoft.com/office/powerpoint/2010/main" val="14720327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9A57-CCC6-4C5E-8947-1A20C4BA505E}"/>
              </a:ext>
            </a:extLst>
          </p:cNvPr>
          <p:cNvSpPr>
            <a:spLocks noGrp="1"/>
          </p:cNvSpPr>
          <p:nvPr>
            <p:ph type="title"/>
          </p:nvPr>
        </p:nvSpPr>
        <p:spPr/>
        <p:txBody>
          <a:bodyPr/>
          <a:lstStyle/>
          <a:p>
            <a:r>
              <a:rPr lang="en-US" dirty="0"/>
              <a:t>Case Study – Transfer Learning:</a:t>
            </a:r>
            <a:br>
              <a:rPr lang="en-US" dirty="0"/>
            </a:br>
            <a:r>
              <a:rPr lang="en-US" dirty="0"/>
              <a:t>Attack Results</a:t>
            </a:r>
          </a:p>
        </p:txBody>
      </p:sp>
      <p:pic>
        <p:nvPicPr>
          <p:cNvPr id="5" name="Picture 4">
            <a:extLst>
              <a:ext uri="{FF2B5EF4-FFF2-40B4-BE49-F238E27FC236}">
                <a16:creationId xmlns:a16="http://schemas.microsoft.com/office/drawing/2014/main" id="{8FB2F05E-ABBE-4B8B-AB97-C399FE5D7EC1}"/>
              </a:ext>
            </a:extLst>
          </p:cNvPr>
          <p:cNvPicPr>
            <a:picLocks noChangeAspect="1"/>
          </p:cNvPicPr>
          <p:nvPr/>
        </p:nvPicPr>
        <p:blipFill>
          <a:blip r:embed="rId3"/>
          <a:stretch>
            <a:fillRect/>
          </a:stretch>
        </p:blipFill>
        <p:spPr>
          <a:xfrm>
            <a:off x="90921" y="2475202"/>
            <a:ext cx="11118745" cy="3073545"/>
          </a:xfrm>
          <a:prstGeom prst="rect">
            <a:avLst/>
          </a:prstGeom>
        </p:spPr>
      </p:pic>
    </p:spTree>
    <p:extLst>
      <p:ext uri="{BB962C8B-B14F-4D97-AF65-F5344CB8AC3E}">
        <p14:creationId xmlns:p14="http://schemas.microsoft.com/office/powerpoint/2010/main" val="7886872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9A57-CCC6-4C5E-8947-1A20C4BA505E}"/>
              </a:ext>
            </a:extLst>
          </p:cNvPr>
          <p:cNvSpPr>
            <a:spLocks noGrp="1"/>
          </p:cNvSpPr>
          <p:nvPr>
            <p:ph type="title"/>
          </p:nvPr>
        </p:nvSpPr>
        <p:spPr/>
        <p:txBody>
          <a:bodyPr/>
          <a:lstStyle/>
          <a:p>
            <a:r>
              <a:rPr lang="en-US" dirty="0"/>
              <a:t>Case Study – Transfer Learning:</a:t>
            </a:r>
            <a:br>
              <a:rPr lang="en-US" dirty="0"/>
            </a:br>
            <a:r>
              <a:rPr lang="en-US" dirty="0"/>
              <a:t>Attack Results – Strength the attack</a:t>
            </a:r>
          </a:p>
        </p:txBody>
      </p:sp>
      <p:pic>
        <p:nvPicPr>
          <p:cNvPr id="3" name="Picture 2">
            <a:extLst>
              <a:ext uri="{FF2B5EF4-FFF2-40B4-BE49-F238E27FC236}">
                <a16:creationId xmlns:a16="http://schemas.microsoft.com/office/drawing/2014/main" id="{40B86BA0-45C9-44A1-AB7B-3E7D229BA1B8}"/>
              </a:ext>
            </a:extLst>
          </p:cNvPr>
          <p:cNvPicPr>
            <a:picLocks noChangeAspect="1"/>
          </p:cNvPicPr>
          <p:nvPr/>
        </p:nvPicPr>
        <p:blipFill>
          <a:blip r:embed="rId3"/>
          <a:stretch>
            <a:fillRect/>
          </a:stretch>
        </p:blipFill>
        <p:spPr>
          <a:xfrm>
            <a:off x="1237488" y="1691322"/>
            <a:ext cx="9325841" cy="5054763"/>
          </a:xfrm>
          <a:prstGeom prst="rect">
            <a:avLst/>
          </a:prstGeom>
        </p:spPr>
      </p:pic>
    </p:spTree>
    <p:extLst>
      <p:ext uri="{BB962C8B-B14F-4D97-AF65-F5344CB8AC3E}">
        <p14:creationId xmlns:p14="http://schemas.microsoft.com/office/powerpoint/2010/main" val="335948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6BA6-A948-4D79-AC50-51FAB0BF70CA}"/>
              </a:ext>
            </a:extLst>
          </p:cNvPr>
          <p:cNvSpPr>
            <a:spLocks noGrp="1"/>
          </p:cNvSpPr>
          <p:nvPr>
            <p:ph type="title"/>
          </p:nvPr>
        </p:nvSpPr>
        <p:spPr/>
        <p:txBody>
          <a:bodyPr/>
          <a:lstStyle/>
          <a:p>
            <a:r>
              <a:rPr lang="en-US" dirty="0"/>
              <a:t>Internal Neuron Selection</a:t>
            </a:r>
          </a:p>
        </p:txBody>
      </p:sp>
      <p:pic>
        <p:nvPicPr>
          <p:cNvPr id="3" name="Picture 2">
            <a:extLst>
              <a:ext uri="{FF2B5EF4-FFF2-40B4-BE49-F238E27FC236}">
                <a16:creationId xmlns:a16="http://schemas.microsoft.com/office/drawing/2014/main" id="{CB11021C-0F5B-4A86-B19F-BA12CCBEDCF3}"/>
              </a:ext>
            </a:extLst>
          </p:cNvPr>
          <p:cNvPicPr>
            <a:picLocks noChangeAspect="1"/>
          </p:cNvPicPr>
          <p:nvPr/>
        </p:nvPicPr>
        <p:blipFill>
          <a:blip r:embed="rId3"/>
          <a:stretch>
            <a:fillRect/>
          </a:stretch>
        </p:blipFill>
        <p:spPr>
          <a:xfrm>
            <a:off x="920148" y="1691322"/>
            <a:ext cx="10351704" cy="2504160"/>
          </a:xfrm>
          <a:prstGeom prst="rect">
            <a:avLst/>
          </a:prstGeom>
        </p:spPr>
      </p:pic>
    </p:spTree>
    <p:extLst>
      <p:ext uri="{BB962C8B-B14F-4D97-AF65-F5344CB8AC3E}">
        <p14:creationId xmlns:p14="http://schemas.microsoft.com/office/powerpoint/2010/main" val="3179995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DF70-D63B-4148-81ED-4A5F7D5EE4D5}"/>
              </a:ext>
            </a:extLst>
          </p:cNvPr>
          <p:cNvSpPr>
            <a:spLocks noGrp="1"/>
          </p:cNvSpPr>
          <p:nvPr>
            <p:ph type="title"/>
          </p:nvPr>
        </p:nvSpPr>
        <p:spPr/>
        <p:txBody>
          <a:bodyPr/>
          <a:lstStyle/>
          <a:p>
            <a:r>
              <a:rPr lang="en-US" dirty="0"/>
              <a:t>Sample trojan trigger masks</a:t>
            </a:r>
          </a:p>
        </p:txBody>
      </p:sp>
      <p:pic>
        <p:nvPicPr>
          <p:cNvPr id="4" name="Picture 3">
            <a:extLst>
              <a:ext uri="{FF2B5EF4-FFF2-40B4-BE49-F238E27FC236}">
                <a16:creationId xmlns:a16="http://schemas.microsoft.com/office/drawing/2014/main" id="{BF7E1850-1EA8-4806-BA96-691EAEDC75E3}"/>
              </a:ext>
            </a:extLst>
          </p:cNvPr>
          <p:cNvPicPr>
            <a:picLocks noChangeAspect="1"/>
          </p:cNvPicPr>
          <p:nvPr/>
        </p:nvPicPr>
        <p:blipFill>
          <a:blip r:embed="rId3"/>
          <a:stretch>
            <a:fillRect/>
          </a:stretch>
        </p:blipFill>
        <p:spPr>
          <a:xfrm>
            <a:off x="3676082" y="1691322"/>
            <a:ext cx="4839835" cy="4882477"/>
          </a:xfrm>
          <a:prstGeom prst="rect">
            <a:avLst/>
          </a:prstGeom>
        </p:spPr>
      </p:pic>
    </p:spTree>
    <p:extLst>
      <p:ext uri="{BB962C8B-B14F-4D97-AF65-F5344CB8AC3E}">
        <p14:creationId xmlns:p14="http://schemas.microsoft.com/office/powerpoint/2010/main" val="124669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CFE4-384B-4D6C-8225-3DB8F3530B8B}"/>
              </a:ext>
            </a:extLst>
          </p:cNvPr>
          <p:cNvSpPr>
            <a:spLocks noGrp="1"/>
          </p:cNvSpPr>
          <p:nvPr>
            <p:ph type="title"/>
          </p:nvPr>
        </p:nvSpPr>
        <p:spPr/>
        <p:txBody>
          <a:bodyPr/>
          <a:lstStyle/>
          <a:p>
            <a:r>
              <a:rPr lang="en-US" dirty="0"/>
              <a:t>Training data generation</a:t>
            </a:r>
          </a:p>
        </p:txBody>
      </p:sp>
      <p:pic>
        <p:nvPicPr>
          <p:cNvPr id="4" name="Picture 3">
            <a:extLst>
              <a:ext uri="{FF2B5EF4-FFF2-40B4-BE49-F238E27FC236}">
                <a16:creationId xmlns:a16="http://schemas.microsoft.com/office/drawing/2014/main" id="{B2F42696-6B4B-4337-A554-A3E0E7B26704}"/>
              </a:ext>
            </a:extLst>
          </p:cNvPr>
          <p:cNvPicPr>
            <a:picLocks noChangeAspect="1"/>
          </p:cNvPicPr>
          <p:nvPr/>
        </p:nvPicPr>
        <p:blipFill>
          <a:blip r:embed="rId3"/>
          <a:stretch>
            <a:fillRect/>
          </a:stretch>
        </p:blipFill>
        <p:spPr>
          <a:xfrm>
            <a:off x="1098900" y="1691322"/>
            <a:ext cx="10018584" cy="3848866"/>
          </a:xfrm>
          <a:prstGeom prst="rect">
            <a:avLst/>
          </a:prstGeom>
        </p:spPr>
      </p:pic>
    </p:spTree>
    <p:extLst>
      <p:ext uri="{BB962C8B-B14F-4D97-AF65-F5344CB8AC3E}">
        <p14:creationId xmlns:p14="http://schemas.microsoft.com/office/powerpoint/2010/main" val="146047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CFE4-384B-4D6C-8225-3DB8F3530B8B}"/>
              </a:ext>
            </a:extLst>
          </p:cNvPr>
          <p:cNvSpPr>
            <a:spLocks noGrp="1"/>
          </p:cNvSpPr>
          <p:nvPr>
            <p:ph type="title"/>
          </p:nvPr>
        </p:nvSpPr>
        <p:spPr/>
        <p:txBody>
          <a:bodyPr/>
          <a:lstStyle/>
          <a:p>
            <a:r>
              <a:rPr lang="en-US" dirty="0"/>
              <a:t>Denoise Function</a:t>
            </a:r>
          </a:p>
        </p:txBody>
      </p:sp>
      <p:pic>
        <p:nvPicPr>
          <p:cNvPr id="4" name="Picture 3">
            <a:extLst>
              <a:ext uri="{FF2B5EF4-FFF2-40B4-BE49-F238E27FC236}">
                <a16:creationId xmlns:a16="http://schemas.microsoft.com/office/drawing/2014/main" id="{EE33E271-41F0-4E71-BF81-0F2BE5F4867E}"/>
              </a:ext>
            </a:extLst>
          </p:cNvPr>
          <p:cNvPicPr>
            <a:picLocks noChangeAspect="1"/>
          </p:cNvPicPr>
          <p:nvPr/>
        </p:nvPicPr>
        <p:blipFill>
          <a:blip r:embed="rId3"/>
          <a:stretch>
            <a:fillRect/>
          </a:stretch>
        </p:blipFill>
        <p:spPr>
          <a:xfrm>
            <a:off x="898283" y="1691322"/>
            <a:ext cx="10395433" cy="3304618"/>
          </a:xfrm>
          <a:prstGeom prst="rect">
            <a:avLst/>
          </a:prstGeom>
        </p:spPr>
      </p:pic>
    </p:spTree>
    <p:extLst>
      <p:ext uri="{BB962C8B-B14F-4D97-AF65-F5344CB8AC3E}">
        <p14:creationId xmlns:p14="http://schemas.microsoft.com/office/powerpoint/2010/main" val="310638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5E6E-C3CD-4DC5-A30E-A6AB263B071B}"/>
              </a:ext>
            </a:extLst>
          </p:cNvPr>
          <p:cNvSpPr>
            <a:spLocks noGrp="1"/>
          </p:cNvSpPr>
          <p:nvPr>
            <p:ph type="title"/>
          </p:nvPr>
        </p:nvSpPr>
        <p:spPr/>
        <p:txBody>
          <a:bodyPr/>
          <a:lstStyle/>
          <a:p>
            <a:r>
              <a:rPr lang="en-US" dirty="0"/>
              <a:t>Training Input Reverse Engineering</a:t>
            </a:r>
          </a:p>
        </p:txBody>
      </p:sp>
      <p:pic>
        <p:nvPicPr>
          <p:cNvPr id="4" name="Picture 3">
            <a:extLst>
              <a:ext uri="{FF2B5EF4-FFF2-40B4-BE49-F238E27FC236}">
                <a16:creationId xmlns:a16="http://schemas.microsoft.com/office/drawing/2014/main" id="{C9339764-9D61-4C6F-8548-A0AE93A9FD1F}"/>
              </a:ext>
            </a:extLst>
          </p:cNvPr>
          <p:cNvPicPr>
            <a:picLocks noChangeAspect="1"/>
          </p:cNvPicPr>
          <p:nvPr/>
        </p:nvPicPr>
        <p:blipFill>
          <a:blip r:embed="rId3"/>
          <a:stretch>
            <a:fillRect/>
          </a:stretch>
        </p:blipFill>
        <p:spPr>
          <a:xfrm>
            <a:off x="2852737" y="1691322"/>
            <a:ext cx="6486525" cy="4429125"/>
          </a:xfrm>
          <a:prstGeom prst="rect">
            <a:avLst/>
          </a:prstGeom>
        </p:spPr>
      </p:pic>
    </p:spTree>
    <p:extLst>
      <p:ext uri="{BB962C8B-B14F-4D97-AF65-F5344CB8AC3E}">
        <p14:creationId xmlns:p14="http://schemas.microsoft.com/office/powerpoint/2010/main" val="209662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801C-D938-4F57-992F-373285DD9B74}"/>
              </a:ext>
            </a:extLst>
          </p:cNvPr>
          <p:cNvSpPr>
            <a:spLocks noGrp="1"/>
          </p:cNvSpPr>
          <p:nvPr>
            <p:ph type="title"/>
          </p:nvPr>
        </p:nvSpPr>
        <p:spPr/>
        <p:txBody>
          <a:bodyPr/>
          <a:lstStyle/>
          <a:p>
            <a:r>
              <a:rPr lang="en-US" dirty="0"/>
              <a:t>Alternative Designs</a:t>
            </a:r>
          </a:p>
        </p:txBody>
      </p:sp>
      <p:sp>
        <p:nvSpPr>
          <p:cNvPr id="3" name="Content Placeholder 2">
            <a:extLst>
              <a:ext uri="{FF2B5EF4-FFF2-40B4-BE49-F238E27FC236}">
                <a16:creationId xmlns:a16="http://schemas.microsoft.com/office/drawing/2014/main" id="{B081DF8C-FFF7-4FC4-86BA-57C5911325B0}"/>
              </a:ext>
            </a:extLst>
          </p:cNvPr>
          <p:cNvSpPr>
            <a:spLocks noGrp="1"/>
          </p:cNvSpPr>
          <p:nvPr>
            <p:ph idx="1"/>
          </p:nvPr>
        </p:nvSpPr>
        <p:spPr/>
        <p:txBody>
          <a:bodyPr/>
          <a:lstStyle/>
          <a:p>
            <a:r>
              <a:rPr lang="en-US" dirty="0"/>
              <a:t>Attack by Incremental Learning</a:t>
            </a:r>
          </a:p>
          <a:p>
            <a:r>
              <a:rPr lang="en-US" dirty="0"/>
              <a:t>Attack by Model Parameter Regression</a:t>
            </a:r>
          </a:p>
          <a:p>
            <a:r>
              <a:rPr lang="en-US" dirty="0"/>
              <a:t>Finding Neurons Corresponding to Arbitrary Trojan Trigger</a:t>
            </a:r>
          </a:p>
          <a:p>
            <a:endParaRPr lang="en-US" dirty="0"/>
          </a:p>
        </p:txBody>
      </p:sp>
      <p:pic>
        <p:nvPicPr>
          <p:cNvPr id="4" name="Picture 3">
            <a:extLst>
              <a:ext uri="{FF2B5EF4-FFF2-40B4-BE49-F238E27FC236}">
                <a16:creationId xmlns:a16="http://schemas.microsoft.com/office/drawing/2014/main" id="{3C1F323E-7717-44DD-9857-F9CC9E9E6C3D}"/>
              </a:ext>
            </a:extLst>
          </p:cNvPr>
          <p:cNvPicPr>
            <a:picLocks noChangeAspect="1"/>
          </p:cNvPicPr>
          <p:nvPr/>
        </p:nvPicPr>
        <p:blipFill>
          <a:blip r:embed="rId3"/>
          <a:stretch>
            <a:fillRect/>
          </a:stretch>
        </p:blipFill>
        <p:spPr>
          <a:xfrm>
            <a:off x="2334768" y="3429000"/>
            <a:ext cx="6543675" cy="1790700"/>
          </a:xfrm>
          <a:prstGeom prst="rect">
            <a:avLst/>
          </a:prstGeom>
        </p:spPr>
      </p:pic>
    </p:spTree>
    <p:extLst>
      <p:ext uri="{BB962C8B-B14F-4D97-AF65-F5344CB8AC3E}">
        <p14:creationId xmlns:p14="http://schemas.microsoft.com/office/powerpoint/2010/main" val="158176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2B57-C89B-4D02-B79A-B58759DC243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1B584A-215C-453B-A9E6-EE5D8B50EB09}"/>
              </a:ext>
            </a:extLst>
          </p:cNvPr>
          <p:cNvSpPr>
            <a:spLocks noGrp="1"/>
          </p:cNvSpPr>
          <p:nvPr>
            <p:ph idx="1"/>
          </p:nvPr>
        </p:nvSpPr>
        <p:spPr/>
        <p:txBody>
          <a:bodyPr/>
          <a:lstStyle/>
          <a:p>
            <a:r>
              <a:rPr lang="en-US" dirty="0"/>
              <a:t>Face recognition (FR)</a:t>
            </a:r>
          </a:p>
          <a:p>
            <a:r>
              <a:rPr lang="en-US" dirty="0"/>
              <a:t>Speech recognition (SR)</a:t>
            </a:r>
          </a:p>
          <a:p>
            <a:r>
              <a:rPr lang="en-US" dirty="0"/>
              <a:t>Age recognition (AR)</a:t>
            </a:r>
          </a:p>
          <a:p>
            <a:r>
              <a:rPr lang="en-US" dirty="0"/>
              <a:t>Sentence attitude recognition (SAR)</a:t>
            </a:r>
          </a:p>
          <a:p>
            <a:r>
              <a:rPr lang="en-US" dirty="0"/>
              <a:t>Autonomous driving (AD)</a:t>
            </a:r>
          </a:p>
        </p:txBody>
      </p:sp>
    </p:spTree>
    <p:extLst>
      <p:ext uri="{BB962C8B-B14F-4D97-AF65-F5344CB8AC3E}">
        <p14:creationId xmlns:p14="http://schemas.microsoft.com/office/powerpoint/2010/main" val="211193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D330-B1E1-447D-9BD3-4B83606129DE}"/>
              </a:ext>
            </a:extLst>
          </p:cNvPr>
          <p:cNvSpPr>
            <a:spLocks noGrp="1"/>
          </p:cNvSpPr>
          <p:nvPr>
            <p:ph type="title"/>
          </p:nvPr>
        </p:nvSpPr>
        <p:spPr/>
        <p:txBody>
          <a:bodyPr/>
          <a:lstStyle/>
          <a:p>
            <a:r>
              <a:rPr lang="en-US" dirty="0"/>
              <a:t>Results overview</a:t>
            </a:r>
          </a:p>
        </p:txBody>
      </p:sp>
      <p:pic>
        <p:nvPicPr>
          <p:cNvPr id="4" name="Picture 3">
            <a:extLst>
              <a:ext uri="{FF2B5EF4-FFF2-40B4-BE49-F238E27FC236}">
                <a16:creationId xmlns:a16="http://schemas.microsoft.com/office/drawing/2014/main" id="{2BBDAF39-12BC-4E39-B09E-B5A42C8C32E3}"/>
              </a:ext>
            </a:extLst>
          </p:cNvPr>
          <p:cNvPicPr>
            <a:picLocks noChangeAspect="1"/>
          </p:cNvPicPr>
          <p:nvPr/>
        </p:nvPicPr>
        <p:blipFill>
          <a:blip r:embed="rId3"/>
          <a:stretch>
            <a:fillRect/>
          </a:stretch>
        </p:blipFill>
        <p:spPr>
          <a:xfrm>
            <a:off x="1316674" y="1691107"/>
            <a:ext cx="9583035" cy="3475785"/>
          </a:xfrm>
          <a:prstGeom prst="rect">
            <a:avLst/>
          </a:prstGeom>
        </p:spPr>
      </p:pic>
    </p:spTree>
    <p:extLst>
      <p:ext uri="{BB962C8B-B14F-4D97-AF65-F5344CB8AC3E}">
        <p14:creationId xmlns:p14="http://schemas.microsoft.com/office/powerpoint/2010/main" val="13012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34B3-CE5F-465D-91F3-BF449403301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EAC20F-65A2-41F7-A5FC-655F7A1F4478}"/>
              </a:ext>
            </a:extLst>
          </p:cNvPr>
          <p:cNvSpPr>
            <a:spLocks noGrp="1"/>
          </p:cNvSpPr>
          <p:nvPr>
            <p:ph idx="1"/>
          </p:nvPr>
        </p:nvSpPr>
        <p:spPr>
          <a:xfrm>
            <a:off x="1261872" y="1828800"/>
            <a:ext cx="8595360" cy="4663440"/>
          </a:xfrm>
        </p:spPr>
        <p:txBody>
          <a:bodyPr/>
          <a:lstStyle/>
          <a:p>
            <a:r>
              <a:rPr lang="en-US" dirty="0"/>
              <a:t>Stealthy attack</a:t>
            </a:r>
          </a:p>
          <a:p>
            <a:pPr lvl="1"/>
            <a:r>
              <a:rPr lang="en-US" dirty="0"/>
              <a:t>Models not intuitive for humans</a:t>
            </a:r>
          </a:p>
          <a:p>
            <a:r>
              <a:rPr lang="en-US" dirty="0"/>
              <a:t>Inverse neural network to generate general </a:t>
            </a:r>
            <a:r>
              <a:rPr lang="en-US" i="1" dirty="0"/>
              <a:t>trojan trigger</a:t>
            </a:r>
          </a:p>
          <a:p>
            <a:r>
              <a:rPr lang="en-US" dirty="0"/>
              <a:t>Retrain model with reversed engineered training data</a:t>
            </a:r>
          </a:p>
          <a:p>
            <a:pPr lvl="1"/>
            <a:r>
              <a:rPr lang="en-US" dirty="0"/>
              <a:t>Adds malicious behaviors</a:t>
            </a:r>
          </a:p>
          <a:p>
            <a:r>
              <a:rPr lang="en-US" dirty="0"/>
              <a:t>Malicious behaviors only activated by input data stamped with </a:t>
            </a:r>
            <a:r>
              <a:rPr lang="en-US" i="1" dirty="0"/>
              <a:t>trojan trigger</a:t>
            </a:r>
            <a:endParaRPr lang="en-US" dirty="0"/>
          </a:p>
          <a:p>
            <a:r>
              <a:rPr lang="en-US" dirty="0"/>
              <a:t>Attack takes minutes to hours to apply</a:t>
            </a:r>
          </a:p>
          <a:p>
            <a:pPr lvl="1"/>
            <a:r>
              <a:rPr lang="en-US" dirty="0"/>
              <a:t>Does not tamper with original training process</a:t>
            </a:r>
          </a:p>
          <a:p>
            <a:r>
              <a:rPr lang="en-US" dirty="0"/>
              <a:t>Does not require original training datasets</a:t>
            </a:r>
          </a:p>
          <a:p>
            <a:r>
              <a:rPr lang="en-US" dirty="0"/>
              <a:t>Demonstrate with 5 different applications</a:t>
            </a:r>
          </a:p>
          <a:p>
            <a:pPr lvl="1"/>
            <a:r>
              <a:rPr lang="en-US" dirty="0"/>
              <a:t>Near 100% possibility without affecting test accuracy for normal data and better accuracy on public datasets</a:t>
            </a:r>
          </a:p>
        </p:txBody>
      </p:sp>
    </p:spTree>
    <p:extLst>
      <p:ext uri="{BB962C8B-B14F-4D97-AF65-F5344CB8AC3E}">
        <p14:creationId xmlns:p14="http://schemas.microsoft.com/office/powerpoint/2010/main" val="364784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51B9-4461-476F-9C81-5B62374C4BB4}"/>
              </a:ext>
            </a:extLst>
          </p:cNvPr>
          <p:cNvSpPr>
            <a:spLocks noGrp="1"/>
          </p:cNvSpPr>
          <p:nvPr>
            <p:ph type="title"/>
          </p:nvPr>
        </p:nvSpPr>
        <p:spPr/>
        <p:txBody>
          <a:bodyPr/>
          <a:lstStyle/>
          <a:p>
            <a:r>
              <a:rPr lang="en-US" dirty="0"/>
              <a:t>Neuron selection</a:t>
            </a:r>
            <a:br>
              <a:rPr lang="en-US" dirty="0"/>
            </a:br>
            <a:r>
              <a:rPr lang="en-US" dirty="0"/>
              <a:t>Random vs Algorithm</a:t>
            </a:r>
          </a:p>
        </p:txBody>
      </p:sp>
      <p:pic>
        <p:nvPicPr>
          <p:cNvPr id="4" name="Picture 3">
            <a:extLst>
              <a:ext uri="{FF2B5EF4-FFF2-40B4-BE49-F238E27FC236}">
                <a16:creationId xmlns:a16="http://schemas.microsoft.com/office/drawing/2014/main" id="{47140E80-B19F-46DA-8B54-FB13727CE576}"/>
              </a:ext>
            </a:extLst>
          </p:cNvPr>
          <p:cNvPicPr>
            <a:picLocks noChangeAspect="1"/>
          </p:cNvPicPr>
          <p:nvPr/>
        </p:nvPicPr>
        <p:blipFill>
          <a:blip r:embed="rId3"/>
          <a:stretch>
            <a:fillRect/>
          </a:stretch>
        </p:blipFill>
        <p:spPr>
          <a:xfrm>
            <a:off x="1612750" y="1691322"/>
            <a:ext cx="8990884" cy="4575007"/>
          </a:xfrm>
          <a:prstGeom prst="rect">
            <a:avLst/>
          </a:prstGeom>
        </p:spPr>
      </p:pic>
    </p:spTree>
    <p:extLst>
      <p:ext uri="{BB962C8B-B14F-4D97-AF65-F5344CB8AC3E}">
        <p14:creationId xmlns:p14="http://schemas.microsoft.com/office/powerpoint/2010/main" val="255137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FF88-2A30-4F36-B067-B552ADACC11C}"/>
              </a:ext>
            </a:extLst>
          </p:cNvPr>
          <p:cNvSpPr>
            <a:spLocks noGrp="1"/>
          </p:cNvSpPr>
          <p:nvPr>
            <p:ph type="title"/>
          </p:nvPr>
        </p:nvSpPr>
        <p:spPr/>
        <p:txBody>
          <a:bodyPr/>
          <a:lstStyle/>
          <a:p>
            <a:r>
              <a:rPr lang="en-US" dirty="0"/>
              <a:t>Neuron selection</a:t>
            </a:r>
            <a:br>
              <a:rPr lang="en-US" dirty="0"/>
            </a:br>
            <a:r>
              <a:rPr lang="en-US" dirty="0"/>
              <a:t>Inner vs Output neuron</a:t>
            </a:r>
          </a:p>
        </p:txBody>
      </p:sp>
      <p:pic>
        <p:nvPicPr>
          <p:cNvPr id="4" name="Picture 3">
            <a:extLst>
              <a:ext uri="{FF2B5EF4-FFF2-40B4-BE49-F238E27FC236}">
                <a16:creationId xmlns:a16="http://schemas.microsoft.com/office/drawing/2014/main" id="{0A9F2127-0F6D-4181-A86E-D39136711DFB}"/>
              </a:ext>
            </a:extLst>
          </p:cNvPr>
          <p:cNvPicPr>
            <a:picLocks noChangeAspect="1"/>
          </p:cNvPicPr>
          <p:nvPr/>
        </p:nvPicPr>
        <p:blipFill>
          <a:blip r:embed="rId2"/>
          <a:stretch>
            <a:fillRect/>
          </a:stretch>
        </p:blipFill>
        <p:spPr>
          <a:xfrm>
            <a:off x="1672685" y="1691322"/>
            <a:ext cx="8846630" cy="4555355"/>
          </a:xfrm>
          <a:prstGeom prst="rect">
            <a:avLst/>
          </a:prstGeom>
        </p:spPr>
      </p:pic>
    </p:spTree>
    <p:extLst>
      <p:ext uri="{BB962C8B-B14F-4D97-AF65-F5344CB8AC3E}">
        <p14:creationId xmlns:p14="http://schemas.microsoft.com/office/powerpoint/2010/main" val="428668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16F0-59C4-4360-A231-758F79B07FA2}"/>
              </a:ext>
            </a:extLst>
          </p:cNvPr>
          <p:cNvSpPr>
            <a:spLocks noGrp="1"/>
          </p:cNvSpPr>
          <p:nvPr>
            <p:ph type="title"/>
          </p:nvPr>
        </p:nvSpPr>
        <p:spPr/>
        <p:txBody>
          <a:bodyPr/>
          <a:lstStyle/>
          <a:p>
            <a:r>
              <a:rPr lang="en-US" dirty="0"/>
              <a:t>Face recognition results</a:t>
            </a:r>
            <a:br>
              <a:rPr lang="en-US" dirty="0"/>
            </a:br>
            <a:r>
              <a:rPr lang="en-US" dirty="0"/>
              <a:t>Time consumption</a:t>
            </a:r>
          </a:p>
        </p:txBody>
      </p:sp>
      <p:pic>
        <p:nvPicPr>
          <p:cNvPr id="4" name="Picture 3">
            <a:extLst>
              <a:ext uri="{FF2B5EF4-FFF2-40B4-BE49-F238E27FC236}">
                <a16:creationId xmlns:a16="http://schemas.microsoft.com/office/drawing/2014/main" id="{5F2F7531-F575-4883-B649-8B800038EDD6}"/>
              </a:ext>
            </a:extLst>
          </p:cNvPr>
          <p:cNvPicPr>
            <a:picLocks noChangeAspect="1"/>
          </p:cNvPicPr>
          <p:nvPr/>
        </p:nvPicPr>
        <p:blipFill>
          <a:blip r:embed="rId3"/>
          <a:stretch>
            <a:fillRect/>
          </a:stretch>
        </p:blipFill>
        <p:spPr>
          <a:xfrm>
            <a:off x="2590312" y="1691322"/>
            <a:ext cx="7011375" cy="4639420"/>
          </a:xfrm>
          <a:prstGeom prst="rect">
            <a:avLst/>
          </a:prstGeom>
        </p:spPr>
      </p:pic>
    </p:spTree>
    <p:extLst>
      <p:ext uri="{BB962C8B-B14F-4D97-AF65-F5344CB8AC3E}">
        <p14:creationId xmlns:p14="http://schemas.microsoft.com/office/powerpoint/2010/main" val="154232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AB23-109F-4F54-A220-9EC54D1F98BE}"/>
              </a:ext>
            </a:extLst>
          </p:cNvPr>
          <p:cNvSpPr>
            <a:spLocks noGrp="1"/>
          </p:cNvSpPr>
          <p:nvPr>
            <p:ph type="title"/>
          </p:nvPr>
        </p:nvSpPr>
        <p:spPr/>
        <p:txBody>
          <a:bodyPr/>
          <a:lstStyle/>
          <a:p>
            <a:r>
              <a:rPr lang="en-US" dirty="0"/>
              <a:t>Face recognition results</a:t>
            </a:r>
            <a:br>
              <a:rPr lang="en-US" dirty="0"/>
            </a:br>
            <a:r>
              <a:rPr lang="en-US" dirty="0"/>
              <a:t>Accuracy based on layer selection</a:t>
            </a:r>
          </a:p>
        </p:txBody>
      </p:sp>
      <p:pic>
        <p:nvPicPr>
          <p:cNvPr id="4" name="Picture 3">
            <a:extLst>
              <a:ext uri="{FF2B5EF4-FFF2-40B4-BE49-F238E27FC236}">
                <a16:creationId xmlns:a16="http://schemas.microsoft.com/office/drawing/2014/main" id="{256ACF2B-9F8F-424D-A6E6-9DD79ED78F9C}"/>
              </a:ext>
            </a:extLst>
          </p:cNvPr>
          <p:cNvPicPr>
            <a:picLocks noChangeAspect="1"/>
          </p:cNvPicPr>
          <p:nvPr/>
        </p:nvPicPr>
        <p:blipFill>
          <a:blip r:embed="rId2"/>
          <a:stretch>
            <a:fillRect/>
          </a:stretch>
        </p:blipFill>
        <p:spPr>
          <a:xfrm>
            <a:off x="1450607" y="1691322"/>
            <a:ext cx="9315170" cy="4249025"/>
          </a:xfrm>
          <a:prstGeom prst="rect">
            <a:avLst/>
          </a:prstGeom>
        </p:spPr>
      </p:pic>
    </p:spTree>
    <p:extLst>
      <p:ext uri="{BB962C8B-B14F-4D97-AF65-F5344CB8AC3E}">
        <p14:creationId xmlns:p14="http://schemas.microsoft.com/office/powerpoint/2010/main" val="210492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37F-510E-45DF-8F1A-623225E6AAEB}"/>
              </a:ext>
            </a:extLst>
          </p:cNvPr>
          <p:cNvSpPr>
            <a:spLocks noGrp="1"/>
          </p:cNvSpPr>
          <p:nvPr>
            <p:ph type="title"/>
          </p:nvPr>
        </p:nvSpPr>
        <p:spPr/>
        <p:txBody>
          <a:bodyPr/>
          <a:lstStyle/>
          <a:p>
            <a:r>
              <a:rPr lang="en-US" dirty="0"/>
              <a:t>Face recognition results</a:t>
            </a:r>
            <a:br>
              <a:rPr lang="en-US" dirty="0"/>
            </a:br>
            <a:r>
              <a:rPr lang="en-US" dirty="0"/>
              <a:t>Different attributes</a:t>
            </a:r>
          </a:p>
        </p:txBody>
      </p:sp>
      <p:pic>
        <p:nvPicPr>
          <p:cNvPr id="4" name="Picture 3">
            <a:extLst>
              <a:ext uri="{FF2B5EF4-FFF2-40B4-BE49-F238E27FC236}">
                <a16:creationId xmlns:a16="http://schemas.microsoft.com/office/drawing/2014/main" id="{45F5FCA2-34D8-403D-8756-9B5C7540E9AB}"/>
              </a:ext>
            </a:extLst>
          </p:cNvPr>
          <p:cNvPicPr>
            <a:picLocks noChangeAspect="1"/>
          </p:cNvPicPr>
          <p:nvPr/>
        </p:nvPicPr>
        <p:blipFill>
          <a:blip r:embed="rId3"/>
          <a:stretch>
            <a:fillRect/>
          </a:stretch>
        </p:blipFill>
        <p:spPr>
          <a:xfrm>
            <a:off x="541061" y="1691322"/>
            <a:ext cx="10676815" cy="2090170"/>
          </a:xfrm>
          <a:prstGeom prst="rect">
            <a:avLst/>
          </a:prstGeom>
        </p:spPr>
      </p:pic>
    </p:spTree>
    <p:extLst>
      <p:ext uri="{BB962C8B-B14F-4D97-AF65-F5344CB8AC3E}">
        <p14:creationId xmlns:p14="http://schemas.microsoft.com/office/powerpoint/2010/main" val="16414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37F-510E-45DF-8F1A-623225E6AAEB}"/>
              </a:ext>
            </a:extLst>
          </p:cNvPr>
          <p:cNvSpPr>
            <a:spLocks noGrp="1"/>
          </p:cNvSpPr>
          <p:nvPr>
            <p:ph type="title"/>
          </p:nvPr>
        </p:nvSpPr>
        <p:spPr/>
        <p:txBody>
          <a:bodyPr/>
          <a:lstStyle/>
          <a:p>
            <a:r>
              <a:rPr lang="en-US" dirty="0"/>
              <a:t>Face recognition results</a:t>
            </a:r>
            <a:br>
              <a:rPr lang="en-US" dirty="0"/>
            </a:br>
            <a:r>
              <a:rPr lang="en-US" dirty="0"/>
              <a:t>Figure showing different attributes</a:t>
            </a:r>
          </a:p>
        </p:txBody>
      </p:sp>
      <p:pic>
        <p:nvPicPr>
          <p:cNvPr id="3" name="Picture 2">
            <a:extLst>
              <a:ext uri="{FF2B5EF4-FFF2-40B4-BE49-F238E27FC236}">
                <a16:creationId xmlns:a16="http://schemas.microsoft.com/office/drawing/2014/main" id="{96FE1D86-2F22-4AC2-9249-212F9122133D}"/>
              </a:ext>
            </a:extLst>
          </p:cNvPr>
          <p:cNvPicPr>
            <a:picLocks noChangeAspect="1"/>
          </p:cNvPicPr>
          <p:nvPr/>
        </p:nvPicPr>
        <p:blipFill>
          <a:blip r:embed="rId3"/>
          <a:stretch>
            <a:fillRect/>
          </a:stretch>
        </p:blipFill>
        <p:spPr>
          <a:xfrm>
            <a:off x="3012567" y="1691322"/>
            <a:ext cx="6191250" cy="4867275"/>
          </a:xfrm>
          <a:prstGeom prst="rect">
            <a:avLst/>
          </a:prstGeom>
        </p:spPr>
      </p:pic>
    </p:spTree>
    <p:extLst>
      <p:ext uri="{BB962C8B-B14F-4D97-AF65-F5344CB8AC3E}">
        <p14:creationId xmlns:p14="http://schemas.microsoft.com/office/powerpoint/2010/main" val="274143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9E92-79AE-455C-9B9B-CA53D9043B61}"/>
              </a:ext>
            </a:extLst>
          </p:cNvPr>
          <p:cNvSpPr>
            <a:spLocks noGrp="1"/>
          </p:cNvSpPr>
          <p:nvPr>
            <p:ph type="title"/>
          </p:nvPr>
        </p:nvSpPr>
        <p:spPr/>
        <p:txBody>
          <a:bodyPr/>
          <a:lstStyle/>
          <a:p>
            <a:r>
              <a:rPr lang="en-US" dirty="0"/>
              <a:t>Speech recognition results</a:t>
            </a:r>
            <a:br>
              <a:rPr lang="en-US" dirty="0"/>
            </a:br>
            <a:r>
              <a:rPr lang="en-US" dirty="0"/>
              <a:t>Accuracy based on layer selection</a:t>
            </a:r>
          </a:p>
        </p:txBody>
      </p:sp>
      <p:pic>
        <p:nvPicPr>
          <p:cNvPr id="3" name="Picture 2">
            <a:extLst>
              <a:ext uri="{FF2B5EF4-FFF2-40B4-BE49-F238E27FC236}">
                <a16:creationId xmlns:a16="http://schemas.microsoft.com/office/drawing/2014/main" id="{F4726EBD-4EFE-4548-94F4-4214B84C76EE}"/>
              </a:ext>
            </a:extLst>
          </p:cNvPr>
          <p:cNvPicPr>
            <a:picLocks noChangeAspect="1"/>
          </p:cNvPicPr>
          <p:nvPr/>
        </p:nvPicPr>
        <p:blipFill>
          <a:blip r:embed="rId2"/>
          <a:stretch>
            <a:fillRect/>
          </a:stretch>
        </p:blipFill>
        <p:spPr>
          <a:xfrm>
            <a:off x="1531290" y="1691322"/>
            <a:ext cx="9153804" cy="4129648"/>
          </a:xfrm>
          <a:prstGeom prst="rect">
            <a:avLst/>
          </a:prstGeom>
        </p:spPr>
      </p:pic>
    </p:spTree>
    <p:extLst>
      <p:ext uri="{BB962C8B-B14F-4D97-AF65-F5344CB8AC3E}">
        <p14:creationId xmlns:p14="http://schemas.microsoft.com/office/powerpoint/2010/main" val="162244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9E92-79AE-455C-9B9B-CA53D9043B61}"/>
              </a:ext>
            </a:extLst>
          </p:cNvPr>
          <p:cNvSpPr>
            <a:spLocks noGrp="1"/>
          </p:cNvSpPr>
          <p:nvPr>
            <p:ph type="title"/>
          </p:nvPr>
        </p:nvSpPr>
        <p:spPr/>
        <p:txBody>
          <a:bodyPr/>
          <a:lstStyle/>
          <a:p>
            <a:r>
              <a:rPr lang="en-US" dirty="0"/>
              <a:t>Speech recognition results</a:t>
            </a:r>
            <a:br>
              <a:rPr lang="en-US" dirty="0"/>
            </a:br>
            <a:r>
              <a:rPr lang="en-US" dirty="0"/>
              <a:t>Different attributes</a:t>
            </a:r>
          </a:p>
        </p:txBody>
      </p:sp>
      <p:pic>
        <p:nvPicPr>
          <p:cNvPr id="4" name="Picture 3">
            <a:extLst>
              <a:ext uri="{FF2B5EF4-FFF2-40B4-BE49-F238E27FC236}">
                <a16:creationId xmlns:a16="http://schemas.microsoft.com/office/drawing/2014/main" id="{FA2057A0-56FC-4C1F-8EF1-6BE9A7A36FEF}"/>
              </a:ext>
            </a:extLst>
          </p:cNvPr>
          <p:cNvPicPr>
            <a:picLocks noChangeAspect="1"/>
          </p:cNvPicPr>
          <p:nvPr/>
        </p:nvPicPr>
        <p:blipFill>
          <a:blip r:embed="rId2"/>
          <a:stretch>
            <a:fillRect/>
          </a:stretch>
        </p:blipFill>
        <p:spPr>
          <a:xfrm>
            <a:off x="994803" y="1691322"/>
            <a:ext cx="10202394" cy="3523129"/>
          </a:xfrm>
          <a:prstGeom prst="rect">
            <a:avLst/>
          </a:prstGeom>
        </p:spPr>
      </p:pic>
    </p:spTree>
    <p:extLst>
      <p:ext uri="{BB962C8B-B14F-4D97-AF65-F5344CB8AC3E}">
        <p14:creationId xmlns:p14="http://schemas.microsoft.com/office/powerpoint/2010/main" val="229944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9E92-79AE-455C-9B9B-CA53D9043B61}"/>
              </a:ext>
            </a:extLst>
          </p:cNvPr>
          <p:cNvSpPr>
            <a:spLocks noGrp="1"/>
          </p:cNvSpPr>
          <p:nvPr>
            <p:ph type="title"/>
          </p:nvPr>
        </p:nvSpPr>
        <p:spPr/>
        <p:txBody>
          <a:bodyPr/>
          <a:lstStyle/>
          <a:p>
            <a:r>
              <a:rPr lang="en-US" dirty="0"/>
              <a:t>Speech recognition results</a:t>
            </a:r>
            <a:br>
              <a:rPr lang="en-US" dirty="0"/>
            </a:br>
            <a:r>
              <a:rPr lang="en-US" dirty="0"/>
              <a:t>Trojan sizes</a:t>
            </a:r>
          </a:p>
        </p:txBody>
      </p:sp>
      <p:pic>
        <p:nvPicPr>
          <p:cNvPr id="5" name="Picture 4">
            <a:extLst>
              <a:ext uri="{FF2B5EF4-FFF2-40B4-BE49-F238E27FC236}">
                <a16:creationId xmlns:a16="http://schemas.microsoft.com/office/drawing/2014/main" id="{71305E11-E138-4070-937B-EC036840B11A}"/>
              </a:ext>
            </a:extLst>
          </p:cNvPr>
          <p:cNvPicPr>
            <a:picLocks noChangeAspect="1"/>
          </p:cNvPicPr>
          <p:nvPr/>
        </p:nvPicPr>
        <p:blipFill>
          <a:blip r:embed="rId3"/>
          <a:stretch>
            <a:fillRect/>
          </a:stretch>
        </p:blipFill>
        <p:spPr>
          <a:xfrm>
            <a:off x="1657350" y="1810109"/>
            <a:ext cx="8877300" cy="3237782"/>
          </a:xfrm>
          <a:prstGeom prst="rect">
            <a:avLst/>
          </a:prstGeom>
        </p:spPr>
      </p:pic>
    </p:spTree>
    <p:extLst>
      <p:ext uri="{BB962C8B-B14F-4D97-AF65-F5344CB8AC3E}">
        <p14:creationId xmlns:p14="http://schemas.microsoft.com/office/powerpoint/2010/main" val="87344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7C1C-706C-4F03-9A68-6319B7915705}"/>
              </a:ext>
            </a:extLst>
          </p:cNvPr>
          <p:cNvSpPr>
            <a:spLocks noGrp="1"/>
          </p:cNvSpPr>
          <p:nvPr>
            <p:ph type="title"/>
          </p:nvPr>
        </p:nvSpPr>
        <p:spPr/>
        <p:txBody>
          <a:bodyPr/>
          <a:lstStyle/>
          <a:p>
            <a:r>
              <a:rPr lang="en-US" dirty="0"/>
              <a:t>Autonomous Driving</a:t>
            </a:r>
          </a:p>
        </p:txBody>
      </p:sp>
      <p:pic>
        <p:nvPicPr>
          <p:cNvPr id="4" name="Picture 3">
            <a:extLst>
              <a:ext uri="{FF2B5EF4-FFF2-40B4-BE49-F238E27FC236}">
                <a16:creationId xmlns:a16="http://schemas.microsoft.com/office/drawing/2014/main" id="{21EA46B4-F672-464C-BEDE-404682EC41AB}"/>
              </a:ext>
            </a:extLst>
          </p:cNvPr>
          <p:cNvPicPr>
            <a:picLocks noChangeAspect="1"/>
          </p:cNvPicPr>
          <p:nvPr/>
        </p:nvPicPr>
        <p:blipFill>
          <a:blip r:embed="rId3"/>
          <a:stretch>
            <a:fillRect/>
          </a:stretch>
        </p:blipFill>
        <p:spPr>
          <a:xfrm>
            <a:off x="441370" y="1691322"/>
            <a:ext cx="10773477" cy="3099678"/>
          </a:xfrm>
          <a:prstGeom prst="rect">
            <a:avLst/>
          </a:prstGeom>
        </p:spPr>
      </p:pic>
    </p:spTree>
    <p:extLst>
      <p:ext uri="{BB962C8B-B14F-4D97-AF65-F5344CB8AC3E}">
        <p14:creationId xmlns:p14="http://schemas.microsoft.com/office/powerpoint/2010/main" val="365271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B0FF-EC2B-4936-9938-FC90D436BE89}"/>
              </a:ext>
            </a:extLst>
          </p:cNvPr>
          <p:cNvSpPr>
            <a:spLocks noGrp="1"/>
          </p:cNvSpPr>
          <p:nvPr>
            <p:ph type="title"/>
          </p:nvPr>
        </p:nvSpPr>
        <p:spPr/>
        <p:txBody>
          <a:bodyPr/>
          <a:lstStyle/>
          <a:p>
            <a:r>
              <a:rPr lang="en-US" dirty="0"/>
              <a:t>Neural networks</a:t>
            </a:r>
          </a:p>
        </p:txBody>
      </p:sp>
      <p:sp>
        <p:nvSpPr>
          <p:cNvPr id="3" name="Content Placeholder 2">
            <a:extLst>
              <a:ext uri="{FF2B5EF4-FFF2-40B4-BE49-F238E27FC236}">
                <a16:creationId xmlns:a16="http://schemas.microsoft.com/office/drawing/2014/main" id="{B7081BB7-A094-4C7A-8E63-EDF4A8736798}"/>
              </a:ext>
            </a:extLst>
          </p:cNvPr>
          <p:cNvSpPr>
            <a:spLocks noGrp="1"/>
          </p:cNvSpPr>
          <p:nvPr>
            <p:ph idx="1"/>
          </p:nvPr>
        </p:nvSpPr>
        <p:spPr/>
        <p:txBody>
          <a:bodyPr/>
          <a:lstStyle/>
          <a:p>
            <a:r>
              <a:rPr lang="en-US" dirty="0"/>
              <a:t>Widely shared, traded, and reused</a:t>
            </a:r>
          </a:p>
          <a:p>
            <a:r>
              <a:rPr lang="en-US" dirty="0"/>
              <a:t>AIs are like consumer products</a:t>
            </a:r>
          </a:p>
          <a:p>
            <a:pPr lvl="1"/>
            <a:r>
              <a:rPr lang="en-US" dirty="0"/>
              <a:t>Everyday commodities</a:t>
            </a:r>
          </a:p>
          <a:p>
            <a:r>
              <a:rPr lang="en-US" dirty="0"/>
              <a:t>Consumers will retrain, share, or resell them</a:t>
            </a:r>
          </a:p>
          <a:p>
            <a:r>
              <a:rPr lang="en-US" dirty="0"/>
              <a:t>Near impossible to explain the decisions made by NNs</a:t>
            </a:r>
          </a:p>
          <a:p>
            <a:pPr lvl="1"/>
            <a:r>
              <a:rPr lang="en-US" dirty="0"/>
              <a:t>Raises security concerns</a:t>
            </a:r>
          </a:p>
        </p:txBody>
      </p:sp>
    </p:spTree>
    <p:extLst>
      <p:ext uri="{BB962C8B-B14F-4D97-AF65-F5344CB8AC3E}">
        <p14:creationId xmlns:p14="http://schemas.microsoft.com/office/powerpoint/2010/main" val="264298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7C1C-706C-4F03-9A68-6319B7915705}"/>
              </a:ext>
            </a:extLst>
          </p:cNvPr>
          <p:cNvSpPr>
            <a:spLocks noGrp="1"/>
          </p:cNvSpPr>
          <p:nvPr>
            <p:ph type="title"/>
          </p:nvPr>
        </p:nvSpPr>
        <p:spPr/>
        <p:txBody>
          <a:bodyPr/>
          <a:lstStyle/>
          <a:p>
            <a:r>
              <a:rPr lang="en-US" dirty="0"/>
              <a:t>Autonomous Driving</a:t>
            </a:r>
          </a:p>
        </p:txBody>
      </p:sp>
      <p:pic>
        <p:nvPicPr>
          <p:cNvPr id="3" name="Picture 2">
            <a:extLst>
              <a:ext uri="{FF2B5EF4-FFF2-40B4-BE49-F238E27FC236}">
                <a16:creationId xmlns:a16="http://schemas.microsoft.com/office/drawing/2014/main" id="{C830B63A-A7FA-408F-BA18-429CAE3B7728}"/>
              </a:ext>
            </a:extLst>
          </p:cNvPr>
          <p:cNvPicPr>
            <a:picLocks noChangeAspect="1"/>
          </p:cNvPicPr>
          <p:nvPr/>
        </p:nvPicPr>
        <p:blipFill>
          <a:blip r:embed="rId2"/>
          <a:stretch>
            <a:fillRect/>
          </a:stretch>
        </p:blipFill>
        <p:spPr>
          <a:xfrm>
            <a:off x="242048" y="1691321"/>
            <a:ext cx="10881834" cy="4204345"/>
          </a:xfrm>
          <a:prstGeom prst="rect">
            <a:avLst/>
          </a:prstGeom>
        </p:spPr>
      </p:pic>
    </p:spTree>
    <p:extLst>
      <p:ext uri="{BB962C8B-B14F-4D97-AF65-F5344CB8AC3E}">
        <p14:creationId xmlns:p14="http://schemas.microsoft.com/office/powerpoint/2010/main" val="2767756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70CE-AD98-406C-A4EF-BA106CFF9852}"/>
              </a:ext>
            </a:extLst>
          </p:cNvPr>
          <p:cNvSpPr>
            <a:spLocks noGrp="1"/>
          </p:cNvSpPr>
          <p:nvPr>
            <p:ph type="title"/>
          </p:nvPr>
        </p:nvSpPr>
        <p:spPr/>
        <p:txBody>
          <a:bodyPr/>
          <a:lstStyle/>
          <a:p>
            <a:r>
              <a:rPr lang="en-US" dirty="0"/>
              <a:t>Higher accuracy than original models</a:t>
            </a:r>
          </a:p>
        </p:txBody>
      </p:sp>
      <p:pic>
        <p:nvPicPr>
          <p:cNvPr id="4" name="Picture 3">
            <a:extLst>
              <a:ext uri="{FF2B5EF4-FFF2-40B4-BE49-F238E27FC236}">
                <a16:creationId xmlns:a16="http://schemas.microsoft.com/office/drawing/2014/main" id="{DF70ED06-56ED-46EB-B302-09F6F8B5EA1D}"/>
              </a:ext>
            </a:extLst>
          </p:cNvPr>
          <p:cNvPicPr>
            <a:picLocks noChangeAspect="1"/>
          </p:cNvPicPr>
          <p:nvPr/>
        </p:nvPicPr>
        <p:blipFill>
          <a:blip r:embed="rId3"/>
          <a:stretch>
            <a:fillRect/>
          </a:stretch>
        </p:blipFill>
        <p:spPr>
          <a:xfrm>
            <a:off x="1078482" y="1691322"/>
            <a:ext cx="10035036" cy="3055490"/>
          </a:xfrm>
          <a:prstGeom prst="rect">
            <a:avLst/>
          </a:prstGeom>
        </p:spPr>
      </p:pic>
    </p:spTree>
    <p:extLst>
      <p:ext uri="{BB962C8B-B14F-4D97-AF65-F5344CB8AC3E}">
        <p14:creationId xmlns:p14="http://schemas.microsoft.com/office/powerpoint/2010/main" val="135708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70CE-AD98-406C-A4EF-BA106CFF9852}"/>
              </a:ext>
            </a:extLst>
          </p:cNvPr>
          <p:cNvSpPr>
            <a:spLocks noGrp="1"/>
          </p:cNvSpPr>
          <p:nvPr>
            <p:ph type="title"/>
          </p:nvPr>
        </p:nvSpPr>
        <p:spPr/>
        <p:txBody>
          <a:bodyPr/>
          <a:lstStyle/>
          <a:p>
            <a:r>
              <a:rPr lang="en-US" dirty="0"/>
              <a:t>Higher accuracy than original models</a:t>
            </a:r>
          </a:p>
        </p:txBody>
      </p:sp>
      <p:pic>
        <p:nvPicPr>
          <p:cNvPr id="3" name="Picture 2">
            <a:extLst>
              <a:ext uri="{FF2B5EF4-FFF2-40B4-BE49-F238E27FC236}">
                <a16:creationId xmlns:a16="http://schemas.microsoft.com/office/drawing/2014/main" id="{4DD607AD-1FCF-4F45-BC46-1AA7388E9E51}"/>
              </a:ext>
            </a:extLst>
          </p:cNvPr>
          <p:cNvPicPr>
            <a:picLocks noChangeAspect="1"/>
          </p:cNvPicPr>
          <p:nvPr/>
        </p:nvPicPr>
        <p:blipFill>
          <a:blip r:embed="rId3"/>
          <a:stretch>
            <a:fillRect/>
          </a:stretch>
        </p:blipFill>
        <p:spPr>
          <a:xfrm>
            <a:off x="1210444" y="1691322"/>
            <a:ext cx="9719684" cy="2719108"/>
          </a:xfrm>
          <a:prstGeom prst="rect">
            <a:avLst/>
          </a:prstGeom>
        </p:spPr>
      </p:pic>
    </p:spTree>
    <p:extLst>
      <p:ext uri="{BB962C8B-B14F-4D97-AF65-F5344CB8AC3E}">
        <p14:creationId xmlns:p14="http://schemas.microsoft.com/office/powerpoint/2010/main" val="259951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9295-D667-43A6-8E41-B39CE8FF067C}"/>
              </a:ext>
            </a:extLst>
          </p:cNvPr>
          <p:cNvSpPr>
            <a:spLocks noGrp="1"/>
          </p:cNvSpPr>
          <p:nvPr>
            <p:ph type="title"/>
          </p:nvPr>
        </p:nvSpPr>
        <p:spPr/>
        <p:txBody>
          <a:bodyPr/>
          <a:lstStyle/>
          <a:p>
            <a:r>
              <a:rPr lang="en-US" dirty="0"/>
              <a:t>Trojan attack on transfer learning</a:t>
            </a:r>
          </a:p>
        </p:txBody>
      </p:sp>
      <p:pic>
        <p:nvPicPr>
          <p:cNvPr id="4" name="Picture 3">
            <a:extLst>
              <a:ext uri="{FF2B5EF4-FFF2-40B4-BE49-F238E27FC236}">
                <a16:creationId xmlns:a16="http://schemas.microsoft.com/office/drawing/2014/main" id="{07143EE7-A049-4DDD-91B3-7F76436986BE}"/>
              </a:ext>
            </a:extLst>
          </p:cNvPr>
          <p:cNvPicPr>
            <a:picLocks noChangeAspect="1"/>
          </p:cNvPicPr>
          <p:nvPr/>
        </p:nvPicPr>
        <p:blipFill>
          <a:blip r:embed="rId3"/>
          <a:stretch>
            <a:fillRect/>
          </a:stretch>
        </p:blipFill>
        <p:spPr>
          <a:xfrm>
            <a:off x="414105" y="1691322"/>
            <a:ext cx="10666490" cy="2262113"/>
          </a:xfrm>
          <a:prstGeom prst="rect">
            <a:avLst/>
          </a:prstGeom>
        </p:spPr>
      </p:pic>
    </p:spTree>
    <p:extLst>
      <p:ext uri="{BB962C8B-B14F-4D97-AF65-F5344CB8AC3E}">
        <p14:creationId xmlns:p14="http://schemas.microsoft.com/office/powerpoint/2010/main" val="3917463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61A1-6857-43A7-820D-4ECC559A357F}"/>
              </a:ext>
            </a:extLst>
          </p:cNvPr>
          <p:cNvSpPr>
            <a:spLocks noGrp="1"/>
          </p:cNvSpPr>
          <p:nvPr>
            <p:ph type="title"/>
          </p:nvPr>
        </p:nvSpPr>
        <p:spPr/>
        <p:txBody>
          <a:bodyPr/>
          <a:lstStyle/>
          <a:p>
            <a:r>
              <a:rPr lang="en-US" dirty="0"/>
              <a:t>Evading regularization</a:t>
            </a:r>
          </a:p>
        </p:txBody>
      </p:sp>
      <p:sp>
        <p:nvSpPr>
          <p:cNvPr id="3" name="Content Placeholder 2">
            <a:extLst>
              <a:ext uri="{FF2B5EF4-FFF2-40B4-BE49-F238E27FC236}">
                <a16:creationId xmlns:a16="http://schemas.microsoft.com/office/drawing/2014/main" id="{E8F42DB6-FE19-4FBD-A037-B09064C4CF30}"/>
              </a:ext>
            </a:extLst>
          </p:cNvPr>
          <p:cNvSpPr>
            <a:spLocks noGrp="1"/>
          </p:cNvSpPr>
          <p:nvPr>
            <p:ph idx="1"/>
          </p:nvPr>
        </p:nvSpPr>
        <p:spPr/>
        <p:txBody>
          <a:bodyPr/>
          <a:lstStyle/>
          <a:p>
            <a:r>
              <a:rPr lang="en-US" dirty="0"/>
              <a:t>Feature squeezing defenses</a:t>
            </a:r>
          </a:p>
          <a:p>
            <a:r>
              <a:rPr lang="en-US" dirty="0"/>
              <a:t>Color depth shrinking</a:t>
            </a:r>
          </a:p>
          <a:p>
            <a:r>
              <a:rPr lang="en-US" dirty="0"/>
              <a:t>Spatial smoothing</a:t>
            </a:r>
          </a:p>
        </p:txBody>
      </p:sp>
    </p:spTree>
    <p:extLst>
      <p:ext uri="{BB962C8B-B14F-4D97-AF65-F5344CB8AC3E}">
        <p14:creationId xmlns:p14="http://schemas.microsoft.com/office/powerpoint/2010/main" val="861098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61A1-6857-43A7-820D-4ECC559A357F}"/>
              </a:ext>
            </a:extLst>
          </p:cNvPr>
          <p:cNvSpPr>
            <a:spLocks noGrp="1"/>
          </p:cNvSpPr>
          <p:nvPr>
            <p:ph type="title"/>
          </p:nvPr>
        </p:nvSpPr>
        <p:spPr/>
        <p:txBody>
          <a:bodyPr/>
          <a:lstStyle/>
          <a:p>
            <a:r>
              <a:rPr lang="en-US" dirty="0"/>
              <a:t>Evading regularization</a:t>
            </a:r>
            <a:br>
              <a:rPr lang="en-US" dirty="0"/>
            </a:br>
            <a:r>
              <a:rPr lang="en-US" dirty="0"/>
              <a:t>Color depth shrinking</a:t>
            </a:r>
          </a:p>
        </p:txBody>
      </p:sp>
      <p:pic>
        <p:nvPicPr>
          <p:cNvPr id="6" name="Picture 5">
            <a:extLst>
              <a:ext uri="{FF2B5EF4-FFF2-40B4-BE49-F238E27FC236}">
                <a16:creationId xmlns:a16="http://schemas.microsoft.com/office/drawing/2014/main" id="{BC030A75-A1CB-4B1C-96BF-FC1FEA4F4C0E}"/>
              </a:ext>
            </a:extLst>
          </p:cNvPr>
          <p:cNvPicPr>
            <a:picLocks noChangeAspect="1"/>
          </p:cNvPicPr>
          <p:nvPr/>
        </p:nvPicPr>
        <p:blipFill>
          <a:blip r:embed="rId3"/>
          <a:stretch>
            <a:fillRect/>
          </a:stretch>
        </p:blipFill>
        <p:spPr>
          <a:xfrm>
            <a:off x="1156552" y="1691322"/>
            <a:ext cx="9878896" cy="3087155"/>
          </a:xfrm>
          <a:prstGeom prst="rect">
            <a:avLst/>
          </a:prstGeom>
        </p:spPr>
      </p:pic>
    </p:spTree>
    <p:extLst>
      <p:ext uri="{BB962C8B-B14F-4D97-AF65-F5344CB8AC3E}">
        <p14:creationId xmlns:p14="http://schemas.microsoft.com/office/powerpoint/2010/main" val="622652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61A1-6857-43A7-820D-4ECC559A357F}"/>
              </a:ext>
            </a:extLst>
          </p:cNvPr>
          <p:cNvSpPr>
            <a:spLocks noGrp="1"/>
          </p:cNvSpPr>
          <p:nvPr>
            <p:ph type="title"/>
          </p:nvPr>
        </p:nvSpPr>
        <p:spPr/>
        <p:txBody>
          <a:bodyPr/>
          <a:lstStyle/>
          <a:p>
            <a:r>
              <a:rPr lang="en-US" dirty="0"/>
              <a:t>Evading regularization</a:t>
            </a:r>
            <a:br>
              <a:rPr lang="en-US" dirty="0"/>
            </a:br>
            <a:r>
              <a:rPr lang="en-US" dirty="0"/>
              <a:t>Spatial Smoothing</a:t>
            </a:r>
          </a:p>
        </p:txBody>
      </p:sp>
      <p:pic>
        <p:nvPicPr>
          <p:cNvPr id="6" name="Picture 5">
            <a:extLst>
              <a:ext uri="{FF2B5EF4-FFF2-40B4-BE49-F238E27FC236}">
                <a16:creationId xmlns:a16="http://schemas.microsoft.com/office/drawing/2014/main" id="{8A50EDAE-E699-494F-847F-8FA8B71B7742}"/>
              </a:ext>
            </a:extLst>
          </p:cNvPr>
          <p:cNvPicPr>
            <a:picLocks noChangeAspect="1"/>
          </p:cNvPicPr>
          <p:nvPr/>
        </p:nvPicPr>
        <p:blipFill>
          <a:blip r:embed="rId3"/>
          <a:stretch>
            <a:fillRect/>
          </a:stretch>
        </p:blipFill>
        <p:spPr>
          <a:xfrm>
            <a:off x="1261872" y="1843087"/>
            <a:ext cx="9692640" cy="4650791"/>
          </a:xfrm>
          <a:prstGeom prst="rect">
            <a:avLst/>
          </a:prstGeom>
        </p:spPr>
      </p:pic>
    </p:spTree>
    <p:extLst>
      <p:ext uri="{BB962C8B-B14F-4D97-AF65-F5344CB8AC3E}">
        <p14:creationId xmlns:p14="http://schemas.microsoft.com/office/powerpoint/2010/main" val="2790704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210E-217B-4255-850E-B47E3012D8A0}"/>
              </a:ext>
            </a:extLst>
          </p:cNvPr>
          <p:cNvSpPr>
            <a:spLocks noGrp="1"/>
          </p:cNvSpPr>
          <p:nvPr>
            <p:ph type="title"/>
          </p:nvPr>
        </p:nvSpPr>
        <p:spPr/>
        <p:txBody>
          <a:bodyPr/>
          <a:lstStyle/>
          <a:p>
            <a:r>
              <a:rPr lang="en-US" dirty="0"/>
              <a:t>Possible Defense</a:t>
            </a:r>
          </a:p>
        </p:txBody>
      </p:sp>
      <p:pic>
        <p:nvPicPr>
          <p:cNvPr id="4" name="Picture 3">
            <a:extLst>
              <a:ext uri="{FF2B5EF4-FFF2-40B4-BE49-F238E27FC236}">
                <a16:creationId xmlns:a16="http://schemas.microsoft.com/office/drawing/2014/main" id="{05DAA40E-FB41-40CF-A66A-8ECE5C952475}"/>
              </a:ext>
            </a:extLst>
          </p:cNvPr>
          <p:cNvPicPr>
            <a:picLocks noChangeAspect="1"/>
          </p:cNvPicPr>
          <p:nvPr/>
        </p:nvPicPr>
        <p:blipFill>
          <a:blip r:embed="rId3"/>
          <a:stretch>
            <a:fillRect/>
          </a:stretch>
        </p:blipFill>
        <p:spPr>
          <a:xfrm>
            <a:off x="1091111" y="1691322"/>
            <a:ext cx="10009777" cy="4178536"/>
          </a:xfrm>
          <a:prstGeom prst="rect">
            <a:avLst/>
          </a:prstGeom>
        </p:spPr>
      </p:pic>
    </p:spTree>
    <p:extLst>
      <p:ext uri="{BB962C8B-B14F-4D97-AF65-F5344CB8AC3E}">
        <p14:creationId xmlns:p14="http://schemas.microsoft.com/office/powerpoint/2010/main" val="2047569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AAD1-4178-4C7A-AC16-5A67E45BF099}"/>
              </a:ext>
            </a:extLst>
          </p:cNvPr>
          <p:cNvSpPr>
            <a:spLocks noGrp="1"/>
          </p:cNvSpPr>
          <p:nvPr>
            <p:ph type="ctrTitle"/>
          </p:nvPr>
        </p:nvSpPr>
        <p:spPr/>
        <p:txBody>
          <a:bodyPr/>
          <a:lstStyle/>
          <a:p>
            <a:r>
              <a:rPr lang="en-US" dirty="0"/>
              <a:t>Poison Frogs! Targeted Clean-Label Poisoning Attacks on Neural Networks</a:t>
            </a:r>
          </a:p>
        </p:txBody>
      </p:sp>
      <p:sp>
        <p:nvSpPr>
          <p:cNvPr id="3" name="Subtitle 2">
            <a:extLst>
              <a:ext uri="{FF2B5EF4-FFF2-40B4-BE49-F238E27FC236}">
                <a16:creationId xmlns:a16="http://schemas.microsoft.com/office/drawing/2014/main" id="{000952E9-D975-4EDE-9706-6967029B58E9}"/>
              </a:ext>
            </a:extLst>
          </p:cNvPr>
          <p:cNvSpPr>
            <a:spLocks noGrp="1"/>
          </p:cNvSpPr>
          <p:nvPr>
            <p:ph type="subTitle" idx="1"/>
          </p:nvPr>
        </p:nvSpPr>
        <p:spPr/>
        <p:txBody>
          <a:bodyPr/>
          <a:lstStyle/>
          <a:p>
            <a:r>
              <a:rPr lang="en-US" dirty="0"/>
              <a:t>Presented by Matthew Sgambati</a:t>
            </a:r>
          </a:p>
          <a:p>
            <a:r>
              <a:rPr lang="en-US" dirty="0"/>
              <a:t>Paper Citation:</a:t>
            </a:r>
            <a:br>
              <a:rPr lang="en-US" dirty="0"/>
            </a:br>
            <a:r>
              <a:rPr lang="en-US" dirty="0" err="1"/>
              <a:t>Shafahi</a:t>
            </a:r>
            <a:r>
              <a:rPr lang="en-US" dirty="0"/>
              <a:t> et al. (2018) Poison Frogs! Targeted Clean-Label Poisoning Attacks on Neural Networks</a:t>
            </a:r>
          </a:p>
        </p:txBody>
      </p:sp>
    </p:spTree>
    <p:extLst>
      <p:ext uri="{BB962C8B-B14F-4D97-AF65-F5344CB8AC3E}">
        <p14:creationId xmlns:p14="http://schemas.microsoft.com/office/powerpoint/2010/main" val="221515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5AEC-B5F3-4673-A7E3-7508E9792D7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D10E6CA-E7A6-448F-8257-CC2F254DAB13}"/>
              </a:ext>
            </a:extLst>
          </p:cNvPr>
          <p:cNvSpPr>
            <a:spLocks noGrp="1"/>
          </p:cNvSpPr>
          <p:nvPr>
            <p:ph idx="1"/>
          </p:nvPr>
        </p:nvSpPr>
        <p:spPr>
          <a:xfrm>
            <a:off x="1261871" y="1828800"/>
            <a:ext cx="8736893" cy="4351337"/>
          </a:xfrm>
        </p:spPr>
        <p:txBody>
          <a:bodyPr>
            <a:normAutofit/>
          </a:bodyPr>
          <a:lstStyle/>
          <a:p>
            <a:r>
              <a:rPr lang="en-US" dirty="0"/>
              <a:t>Evasion attacks</a:t>
            </a:r>
          </a:p>
          <a:p>
            <a:pPr lvl="1"/>
            <a:r>
              <a:rPr lang="en-US" dirty="0"/>
              <a:t>Happen at test time</a:t>
            </a:r>
          </a:p>
          <a:p>
            <a:r>
              <a:rPr lang="en-US" dirty="0"/>
              <a:t>Targeted poisoning attacks</a:t>
            </a:r>
          </a:p>
          <a:p>
            <a:pPr lvl="1"/>
            <a:r>
              <a:rPr lang="en-US" dirty="0"/>
              <a:t>Aim to control behavior of a classifier on one specific test instance</a:t>
            </a:r>
          </a:p>
          <a:p>
            <a:r>
              <a:rPr lang="en-US" dirty="0"/>
              <a:t>Clean label attacks</a:t>
            </a:r>
          </a:p>
          <a:p>
            <a:pPr lvl="1"/>
            <a:r>
              <a:rPr lang="en-US" dirty="0"/>
              <a:t>Do not require control over the labeling function</a:t>
            </a:r>
          </a:p>
          <a:p>
            <a:pPr lvl="1"/>
            <a:r>
              <a:rPr lang="en-US" dirty="0"/>
              <a:t>Poisoned training data appears to be labeled correctly according to an expert observer</a:t>
            </a:r>
          </a:p>
          <a:p>
            <a:pPr lvl="1"/>
            <a:r>
              <a:rPr lang="en-US" dirty="0"/>
              <a:t>Makes attacks difficult to detect</a:t>
            </a:r>
          </a:p>
          <a:p>
            <a:pPr lvl="1"/>
            <a:r>
              <a:rPr lang="en-US" dirty="0"/>
              <a:t>Closest related work requires control over minibatch process and poison files &gt; 12.5%</a:t>
            </a:r>
          </a:p>
          <a:p>
            <a:pPr lvl="1"/>
            <a:r>
              <a:rPr lang="en-US" dirty="0"/>
              <a:t>Does not require any control of minibatch process</a:t>
            </a:r>
          </a:p>
          <a:p>
            <a:pPr lvl="1"/>
            <a:r>
              <a:rPr lang="en-US" dirty="0"/>
              <a:t>Poisoning budget is &lt; 0.1% vs &gt; 12.5%</a:t>
            </a:r>
          </a:p>
        </p:txBody>
      </p:sp>
    </p:spTree>
    <p:extLst>
      <p:ext uri="{BB962C8B-B14F-4D97-AF65-F5344CB8AC3E}">
        <p14:creationId xmlns:p14="http://schemas.microsoft.com/office/powerpoint/2010/main" val="311357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CA62-A257-4C19-B5BF-A547884FCEDF}"/>
              </a:ext>
            </a:extLst>
          </p:cNvPr>
          <p:cNvSpPr>
            <a:spLocks noGrp="1"/>
          </p:cNvSpPr>
          <p:nvPr>
            <p:ph type="title"/>
          </p:nvPr>
        </p:nvSpPr>
        <p:spPr/>
        <p:txBody>
          <a:bodyPr/>
          <a:lstStyle/>
          <a:p>
            <a:r>
              <a:rPr lang="en-US" dirty="0"/>
              <a:t>Example scenarios</a:t>
            </a:r>
          </a:p>
        </p:txBody>
      </p:sp>
      <p:sp>
        <p:nvSpPr>
          <p:cNvPr id="3" name="Content Placeholder 2">
            <a:extLst>
              <a:ext uri="{FF2B5EF4-FFF2-40B4-BE49-F238E27FC236}">
                <a16:creationId xmlns:a16="http://schemas.microsoft.com/office/drawing/2014/main" id="{3AAE9E48-366E-4965-B3BE-9A3A673C35C6}"/>
              </a:ext>
            </a:extLst>
          </p:cNvPr>
          <p:cNvSpPr>
            <a:spLocks noGrp="1"/>
          </p:cNvSpPr>
          <p:nvPr>
            <p:ph idx="1"/>
          </p:nvPr>
        </p:nvSpPr>
        <p:spPr>
          <a:xfrm>
            <a:off x="1261872" y="1828800"/>
            <a:ext cx="8595360" cy="4863830"/>
          </a:xfrm>
        </p:spPr>
        <p:txBody>
          <a:bodyPr/>
          <a:lstStyle/>
          <a:p>
            <a:r>
              <a:rPr lang="en-US" dirty="0"/>
              <a:t>Scenario 1</a:t>
            </a:r>
          </a:p>
          <a:p>
            <a:pPr lvl="1"/>
            <a:r>
              <a:rPr lang="en-US" dirty="0"/>
              <a:t>Company publishes self-driving NN for unmanned vehicle</a:t>
            </a:r>
          </a:p>
          <a:p>
            <a:pPr lvl="1"/>
            <a:r>
              <a:rPr lang="en-US" dirty="0"/>
              <a:t>Attacker takes NN and injects malicious behavior and republishes the NN</a:t>
            </a:r>
          </a:p>
          <a:p>
            <a:pPr lvl="1"/>
            <a:r>
              <a:rPr lang="en-US" dirty="0"/>
              <a:t>Very hard to know that malicious behavior has been injected</a:t>
            </a:r>
          </a:p>
          <a:p>
            <a:endParaRPr lang="en-US" dirty="0"/>
          </a:p>
          <a:p>
            <a:r>
              <a:rPr lang="en-US" dirty="0"/>
              <a:t>Scenario 2</a:t>
            </a:r>
          </a:p>
          <a:p>
            <a:pPr lvl="1"/>
            <a:r>
              <a:rPr lang="en-US" dirty="0"/>
              <a:t>Similar scenario as 1, but a face recognition NN instead</a:t>
            </a:r>
          </a:p>
          <a:p>
            <a:pPr lvl="1"/>
            <a:r>
              <a:rPr lang="en-US" dirty="0"/>
              <a:t>Additional behavior is injected so that attacker can masquerade as a specific person with a special stamp</a:t>
            </a:r>
          </a:p>
          <a:p>
            <a:endParaRPr lang="en-US" dirty="0"/>
          </a:p>
          <a:p>
            <a:r>
              <a:rPr lang="en-US" dirty="0"/>
              <a:t>Attacks called Neural Network </a:t>
            </a:r>
            <a:r>
              <a:rPr lang="en-US" dirty="0" err="1"/>
              <a:t>Trojaning</a:t>
            </a:r>
            <a:r>
              <a:rPr lang="en-US" dirty="0"/>
              <a:t> attacks</a:t>
            </a:r>
          </a:p>
        </p:txBody>
      </p:sp>
    </p:spTree>
    <p:extLst>
      <p:ext uri="{BB962C8B-B14F-4D97-AF65-F5344CB8AC3E}">
        <p14:creationId xmlns:p14="http://schemas.microsoft.com/office/powerpoint/2010/main" val="692831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4851-FCAE-4CEF-876B-B8EF61B1E2D6}"/>
              </a:ext>
            </a:extLst>
          </p:cNvPr>
          <p:cNvSpPr>
            <a:spLocks noGrp="1"/>
          </p:cNvSpPr>
          <p:nvPr>
            <p:ph type="title"/>
          </p:nvPr>
        </p:nvSpPr>
        <p:spPr/>
        <p:txBody>
          <a:bodyPr/>
          <a:lstStyle/>
          <a:p>
            <a:r>
              <a:rPr lang="en-US" dirty="0"/>
              <a:t>Clean-label attacks</a:t>
            </a:r>
          </a:p>
        </p:txBody>
      </p:sp>
      <p:sp>
        <p:nvSpPr>
          <p:cNvPr id="3" name="Content Placeholder 2">
            <a:extLst>
              <a:ext uri="{FF2B5EF4-FFF2-40B4-BE49-F238E27FC236}">
                <a16:creationId xmlns:a16="http://schemas.microsoft.com/office/drawing/2014/main" id="{48DE7743-E7F2-4C8C-9017-5C0F3C26D99D}"/>
              </a:ext>
            </a:extLst>
          </p:cNvPr>
          <p:cNvSpPr>
            <a:spLocks noGrp="1"/>
          </p:cNvSpPr>
          <p:nvPr>
            <p:ph idx="1"/>
          </p:nvPr>
        </p:nvSpPr>
        <p:spPr/>
        <p:txBody>
          <a:bodyPr/>
          <a:lstStyle/>
          <a:p>
            <a:r>
              <a:rPr lang="en-US" dirty="0"/>
              <a:t>Attacker's injected training examples are cleanly labeled by a certified authority</a:t>
            </a:r>
          </a:p>
          <a:p>
            <a:r>
              <a:rPr lang="en-US" dirty="0"/>
              <a:t>Assume attacker has no knowledge of training data, but has knowledge of the model and its parameters</a:t>
            </a:r>
          </a:p>
          <a:p>
            <a:r>
              <a:rPr lang="en-US" dirty="0"/>
              <a:t>Goal is to cause retrained network to misclassify special test instance from one class to a target class after retraining on augmented dataset</a:t>
            </a:r>
          </a:p>
        </p:txBody>
      </p:sp>
    </p:spTree>
    <p:extLst>
      <p:ext uri="{BB962C8B-B14F-4D97-AF65-F5344CB8AC3E}">
        <p14:creationId xmlns:p14="http://schemas.microsoft.com/office/powerpoint/2010/main" val="3124626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98A4-C38E-4AA4-AA8A-4DC91DEB9991}"/>
              </a:ext>
            </a:extLst>
          </p:cNvPr>
          <p:cNvSpPr>
            <a:spLocks noGrp="1"/>
          </p:cNvSpPr>
          <p:nvPr>
            <p:ph type="title"/>
          </p:nvPr>
        </p:nvSpPr>
        <p:spPr/>
        <p:txBody>
          <a:bodyPr/>
          <a:lstStyle/>
          <a:p>
            <a:r>
              <a:rPr lang="en-US" dirty="0"/>
              <a:t>Simple clean-label attack</a:t>
            </a:r>
          </a:p>
        </p:txBody>
      </p:sp>
      <p:sp>
        <p:nvSpPr>
          <p:cNvPr id="3" name="Content Placeholder 2">
            <a:extLst>
              <a:ext uri="{FF2B5EF4-FFF2-40B4-BE49-F238E27FC236}">
                <a16:creationId xmlns:a16="http://schemas.microsoft.com/office/drawing/2014/main" id="{BD7F2B5C-0D9D-4159-B702-8DA69BDFC4DA}"/>
              </a:ext>
            </a:extLst>
          </p:cNvPr>
          <p:cNvSpPr>
            <a:spLocks noGrp="1"/>
          </p:cNvSpPr>
          <p:nvPr>
            <p:ph idx="1"/>
          </p:nvPr>
        </p:nvSpPr>
        <p:spPr/>
        <p:txBody>
          <a:bodyPr/>
          <a:lstStyle/>
          <a:p>
            <a:r>
              <a:rPr lang="en-US" dirty="0"/>
              <a:t>Optimization-based procedure for crafting poison instances</a:t>
            </a:r>
          </a:p>
          <a:p>
            <a:r>
              <a:rPr lang="en-US" dirty="0"/>
              <a:t>First, choose target instance from test set</a:t>
            </a:r>
          </a:p>
          <a:p>
            <a:r>
              <a:rPr lang="en-US" dirty="0"/>
              <a:t>Second, sample a base instance from base class and make imperceptible changes to it</a:t>
            </a:r>
          </a:p>
          <a:p>
            <a:r>
              <a:rPr lang="en-US" dirty="0"/>
              <a:t>Finally, train model with poisoned dataset</a:t>
            </a:r>
          </a:p>
          <a:p>
            <a:r>
              <a:rPr lang="en-US" dirty="0"/>
              <a:t>Successful if at test time model mistakes target instance as being in the base class</a:t>
            </a:r>
          </a:p>
        </p:txBody>
      </p:sp>
    </p:spTree>
    <p:extLst>
      <p:ext uri="{BB962C8B-B14F-4D97-AF65-F5344CB8AC3E}">
        <p14:creationId xmlns:p14="http://schemas.microsoft.com/office/powerpoint/2010/main" val="3630417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8306-0A70-41E7-A86E-B24466719D3A}"/>
              </a:ext>
            </a:extLst>
          </p:cNvPr>
          <p:cNvSpPr>
            <a:spLocks noGrp="1"/>
          </p:cNvSpPr>
          <p:nvPr>
            <p:ph type="title"/>
          </p:nvPr>
        </p:nvSpPr>
        <p:spPr>
          <a:xfrm>
            <a:off x="1261872" y="365760"/>
            <a:ext cx="9889832" cy="1325562"/>
          </a:xfrm>
        </p:spPr>
        <p:txBody>
          <a:bodyPr>
            <a:normAutofit fontScale="90000"/>
          </a:bodyPr>
          <a:lstStyle/>
          <a:p>
            <a:r>
              <a:rPr lang="en-US" dirty="0"/>
              <a:t>Simple clean-label attack:</a:t>
            </a:r>
            <a:br>
              <a:rPr lang="en-US" dirty="0"/>
            </a:br>
            <a:r>
              <a:rPr lang="en-US" dirty="0"/>
              <a:t>Crafting poison data via feature collisions</a:t>
            </a:r>
          </a:p>
        </p:txBody>
      </p:sp>
      <p:sp>
        <p:nvSpPr>
          <p:cNvPr id="3" name="Content Placeholder 2">
            <a:extLst>
              <a:ext uri="{FF2B5EF4-FFF2-40B4-BE49-F238E27FC236}">
                <a16:creationId xmlns:a16="http://schemas.microsoft.com/office/drawing/2014/main" id="{D15E1A7C-1302-4413-B7EE-112FF01924AA}"/>
              </a:ext>
            </a:extLst>
          </p:cNvPr>
          <p:cNvSpPr>
            <a:spLocks noGrp="1"/>
          </p:cNvSpPr>
          <p:nvPr>
            <p:ph idx="1"/>
          </p:nvPr>
        </p:nvSpPr>
        <p:spPr/>
        <p:txBody>
          <a:bodyPr/>
          <a:lstStyle/>
          <a:p>
            <a:endParaRPr lang="en-US" dirty="0"/>
          </a:p>
          <a:p>
            <a:endParaRPr lang="en-US" dirty="0"/>
          </a:p>
          <a:p>
            <a:endParaRPr lang="en-US" dirty="0"/>
          </a:p>
          <a:p>
            <a:r>
              <a:rPr lang="en-US" dirty="0"/>
              <a:t>Right-most term causes the poison instance </a:t>
            </a:r>
            <a:r>
              <a:rPr lang="en-US" b="1" dirty="0"/>
              <a:t>p </a:t>
            </a:r>
            <a:r>
              <a:rPr lang="en-US" dirty="0"/>
              <a:t>to appear like a base class instance to a human labeler</a:t>
            </a:r>
          </a:p>
          <a:p>
            <a:r>
              <a:rPr lang="en-US" dirty="0"/>
              <a:t>Left-most term causes the poison instance to move toward the target instance in feature space and get embedded in the target class distribution</a:t>
            </a:r>
          </a:p>
          <a:p>
            <a:r>
              <a:rPr lang="en-US" dirty="0"/>
              <a:t>After retraining, this allows unperturbed target instance to gain a “backdoor” into the base class</a:t>
            </a:r>
          </a:p>
        </p:txBody>
      </p:sp>
      <p:pic>
        <p:nvPicPr>
          <p:cNvPr id="4" name="Picture 3">
            <a:extLst>
              <a:ext uri="{FF2B5EF4-FFF2-40B4-BE49-F238E27FC236}">
                <a16:creationId xmlns:a16="http://schemas.microsoft.com/office/drawing/2014/main" id="{C9C1DDB1-B8EB-4E5A-91ED-3598981C3C38}"/>
              </a:ext>
            </a:extLst>
          </p:cNvPr>
          <p:cNvPicPr>
            <a:picLocks noChangeAspect="1"/>
          </p:cNvPicPr>
          <p:nvPr/>
        </p:nvPicPr>
        <p:blipFill>
          <a:blip r:embed="rId3"/>
          <a:stretch>
            <a:fillRect/>
          </a:stretch>
        </p:blipFill>
        <p:spPr>
          <a:xfrm>
            <a:off x="1399903" y="1828800"/>
            <a:ext cx="8319297" cy="1034291"/>
          </a:xfrm>
          <a:prstGeom prst="rect">
            <a:avLst/>
          </a:prstGeom>
        </p:spPr>
      </p:pic>
    </p:spTree>
    <p:extLst>
      <p:ext uri="{BB962C8B-B14F-4D97-AF65-F5344CB8AC3E}">
        <p14:creationId xmlns:p14="http://schemas.microsoft.com/office/powerpoint/2010/main" val="1621592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8306-0A70-41E7-A86E-B24466719D3A}"/>
              </a:ext>
            </a:extLst>
          </p:cNvPr>
          <p:cNvSpPr>
            <a:spLocks noGrp="1"/>
          </p:cNvSpPr>
          <p:nvPr>
            <p:ph type="title"/>
          </p:nvPr>
        </p:nvSpPr>
        <p:spPr>
          <a:xfrm>
            <a:off x="1261872" y="365760"/>
            <a:ext cx="9889832" cy="1325562"/>
          </a:xfrm>
        </p:spPr>
        <p:txBody>
          <a:bodyPr>
            <a:normAutofit/>
          </a:bodyPr>
          <a:lstStyle/>
          <a:p>
            <a:r>
              <a:rPr lang="en-US" dirty="0"/>
              <a:t>Simple clean-label attack:</a:t>
            </a:r>
            <a:br>
              <a:rPr lang="en-US" dirty="0"/>
            </a:br>
            <a:r>
              <a:rPr lang="en-US" dirty="0"/>
              <a:t>Optimization procedure</a:t>
            </a:r>
          </a:p>
        </p:txBody>
      </p:sp>
      <p:pic>
        <p:nvPicPr>
          <p:cNvPr id="5" name="Picture 4">
            <a:extLst>
              <a:ext uri="{FF2B5EF4-FFF2-40B4-BE49-F238E27FC236}">
                <a16:creationId xmlns:a16="http://schemas.microsoft.com/office/drawing/2014/main" id="{71CEC4AB-8106-4BD6-B514-D164650277A2}"/>
              </a:ext>
            </a:extLst>
          </p:cNvPr>
          <p:cNvPicPr>
            <a:picLocks noChangeAspect="1"/>
          </p:cNvPicPr>
          <p:nvPr/>
        </p:nvPicPr>
        <p:blipFill>
          <a:blip r:embed="rId3"/>
          <a:stretch>
            <a:fillRect/>
          </a:stretch>
        </p:blipFill>
        <p:spPr>
          <a:xfrm>
            <a:off x="300037" y="1691322"/>
            <a:ext cx="10851667" cy="2666104"/>
          </a:xfrm>
          <a:prstGeom prst="rect">
            <a:avLst/>
          </a:prstGeom>
        </p:spPr>
      </p:pic>
    </p:spTree>
    <p:extLst>
      <p:ext uri="{BB962C8B-B14F-4D97-AF65-F5344CB8AC3E}">
        <p14:creationId xmlns:p14="http://schemas.microsoft.com/office/powerpoint/2010/main" val="50704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880F-9DE3-4B6D-A895-A1B175B58206}"/>
              </a:ext>
            </a:extLst>
          </p:cNvPr>
          <p:cNvSpPr>
            <a:spLocks noGrp="1"/>
          </p:cNvSpPr>
          <p:nvPr>
            <p:ph type="title"/>
          </p:nvPr>
        </p:nvSpPr>
        <p:spPr>
          <a:xfrm>
            <a:off x="1261871" y="365760"/>
            <a:ext cx="9909711" cy="1325562"/>
          </a:xfrm>
        </p:spPr>
        <p:txBody>
          <a:bodyPr/>
          <a:lstStyle/>
          <a:p>
            <a:r>
              <a:rPr lang="en-US" dirty="0"/>
              <a:t>Poisoning attacks on transfer learning</a:t>
            </a:r>
          </a:p>
        </p:txBody>
      </p:sp>
      <p:sp>
        <p:nvSpPr>
          <p:cNvPr id="3" name="Content Placeholder 2">
            <a:extLst>
              <a:ext uri="{FF2B5EF4-FFF2-40B4-BE49-F238E27FC236}">
                <a16:creationId xmlns:a16="http://schemas.microsoft.com/office/drawing/2014/main" id="{ECC151A0-C779-488F-A9EA-9A615C4B54AB}"/>
              </a:ext>
            </a:extLst>
          </p:cNvPr>
          <p:cNvSpPr>
            <a:spLocks noGrp="1"/>
          </p:cNvSpPr>
          <p:nvPr>
            <p:ph idx="1"/>
          </p:nvPr>
        </p:nvSpPr>
        <p:spPr/>
        <p:txBody>
          <a:bodyPr/>
          <a:lstStyle/>
          <a:p>
            <a:r>
              <a:rPr lang="en-US" dirty="0"/>
              <a:t>Use pre-trained feature extraction network</a:t>
            </a:r>
          </a:p>
          <a:p>
            <a:r>
              <a:rPr lang="en-US" dirty="0"/>
              <a:t>Two experiments</a:t>
            </a:r>
          </a:p>
          <a:p>
            <a:pPr lvl="1"/>
            <a:r>
              <a:rPr lang="en-US" dirty="0"/>
              <a:t>Only retrain the final layer</a:t>
            </a:r>
          </a:p>
          <a:p>
            <a:pPr lvl="1"/>
            <a:r>
              <a:rPr lang="en-US" dirty="0"/>
              <a:t>End-to-end retraining</a:t>
            </a:r>
          </a:p>
          <a:p>
            <a:r>
              <a:rPr lang="en-US" dirty="0"/>
              <a:t>Inception V3 with dog-vs-fish dataset</a:t>
            </a:r>
          </a:p>
          <a:p>
            <a:r>
              <a:rPr lang="en-US" dirty="0" err="1"/>
              <a:t>AlexNet</a:t>
            </a:r>
            <a:r>
              <a:rPr lang="en-US" dirty="0"/>
              <a:t> modified for CIFAR-10 dataset</a:t>
            </a:r>
          </a:p>
        </p:txBody>
      </p:sp>
    </p:spTree>
    <p:extLst>
      <p:ext uri="{BB962C8B-B14F-4D97-AF65-F5344CB8AC3E}">
        <p14:creationId xmlns:p14="http://schemas.microsoft.com/office/powerpoint/2010/main" val="2067738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A228-AD24-4F50-BF8F-BAD12E88A470}"/>
              </a:ext>
            </a:extLst>
          </p:cNvPr>
          <p:cNvSpPr>
            <a:spLocks noGrp="1"/>
          </p:cNvSpPr>
          <p:nvPr>
            <p:ph type="title"/>
          </p:nvPr>
        </p:nvSpPr>
        <p:spPr>
          <a:xfrm>
            <a:off x="1261872" y="365760"/>
            <a:ext cx="10028980" cy="1325562"/>
          </a:xfrm>
        </p:spPr>
        <p:txBody>
          <a:bodyPr/>
          <a:lstStyle/>
          <a:p>
            <a:r>
              <a:rPr lang="en-US" dirty="0"/>
              <a:t>Experiment One – one-shot kill attack</a:t>
            </a:r>
          </a:p>
        </p:txBody>
      </p:sp>
      <p:sp>
        <p:nvSpPr>
          <p:cNvPr id="3" name="Content Placeholder 2">
            <a:extLst>
              <a:ext uri="{FF2B5EF4-FFF2-40B4-BE49-F238E27FC236}">
                <a16:creationId xmlns:a16="http://schemas.microsoft.com/office/drawing/2014/main" id="{E4564FDF-6F03-418B-814E-8809A684B910}"/>
              </a:ext>
            </a:extLst>
          </p:cNvPr>
          <p:cNvSpPr>
            <a:spLocks noGrp="1"/>
          </p:cNvSpPr>
          <p:nvPr>
            <p:ph idx="1"/>
          </p:nvPr>
        </p:nvSpPr>
        <p:spPr/>
        <p:txBody>
          <a:bodyPr/>
          <a:lstStyle/>
          <a:p>
            <a:r>
              <a:rPr lang="en-US" dirty="0"/>
              <a:t>Add just one poison instance to the training set, which causes misclassification of the target with 100% success rate</a:t>
            </a:r>
          </a:p>
          <a:p>
            <a:r>
              <a:rPr lang="en-US" dirty="0"/>
              <a:t>Select 900 instances from each class in ImageNet as the training data</a:t>
            </a:r>
          </a:p>
          <a:p>
            <a:pPr lvl="1"/>
            <a:r>
              <a:rPr lang="en-US" dirty="0"/>
              <a:t>Remove duplicates from test data that are present in training data</a:t>
            </a:r>
          </a:p>
          <a:p>
            <a:r>
              <a:rPr lang="en-US" dirty="0"/>
              <a:t>After this, left with 1099 test instances (698 dog, 401 fish)</a:t>
            </a:r>
          </a:p>
          <a:p>
            <a:r>
              <a:rPr lang="en-US" dirty="0"/>
              <a:t>Select both target and base instances and then use algorithm to create poison instance</a:t>
            </a:r>
          </a:p>
          <a:p>
            <a:r>
              <a:rPr lang="en-US" dirty="0"/>
              <a:t>Experiment is performed 1099 times. Achieved 100% success rate</a:t>
            </a:r>
          </a:p>
          <a:p>
            <a:pPr lvl="1"/>
            <a:r>
              <a:rPr lang="en-US" dirty="0"/>
              <a:t>Each with different test-set images as target instance</a:t>
            </a:r>
          </a:p>
        </p:txBody>
      </p:sp>
    </p:spTree>
    <p:extLst>
      <p:ext uri="{BB962C8B-B14F-4D97-AF65-F5344CB8AC3E}">
        <p14:creationId xmlns:p14="http://schemas.microsoft.com/office/powerpoint/2010/main" val="99482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6E16-5685-45BB-AA58-D2A5F67D8740}"/>
              </a:ext>
            </a:extLst>
          </p:cNvPr>
          <p:cNvSpPr>
            <a:spLocks noGrp="1"/>
          </p:cNvSpPr>
          <p:nvPr>
            <p:ph type="title"/>
          </p:nvPr>
        </p:nvSpPr>
        <p:spPr>
          <a:xfrm>
            <a:off x="1261871" y="365760"/>
            <a:ext cx="10102815" cy="1325562"/>
          </a:xfrm>
        </p:spPr>
        <p:txBody>
          <a:bodyPr>
            <a:normAutofit/>
          </a:bodyPr>
          <a:lstStyle/>
          <a:p>
            <a:r>
              <a:rPr lang="en-US" dirty="0"/>
              <a:t>Experiment One – one-shot kill attack:</a:t>
            </a:r>
            <a:br>
              <a:rPr lang="en-US" dirty="0"/>
            </a:br>
            <a:r>
              <a:rPr lang="en-US" dirty="0"/>
              <a:t>Samples instances</a:t>
            </a:r>
          </a:p>
        </p:txBody>
      </p:sp>
      <p:pic>
        <p:nvPicPr>
          <p:cNvPr id="4" name="Picture 3">
            <a:extLst>
              <a:ext uri="{FF2B5EF4-FFF2-40B4-BE49-F238E27FC236}">
                <a16:creationId xmlns:a16="http://schemas.microsoft.com/office/drawing/2014/main" id="{EE65F4BB-7901-4AEA-B863-222B20F98179}"/>
              </a:ext>
            </a:extLst>
          </p:cNvPr>
          <p:cNvPicPr>
            <a:picLocks noChangeAspect="1"/>
          </p:cNvPicPr>
          <p:nvPr/>
        </p:nvPicPr>
        <p:blipFill>
          <a:blip r:embed="rId2"/>
          <a:stretch>
            <a:fillRect/>
          </a:stretch>
        </p:blipFill>
        <p:spPr>
          <a:xfrm>
            <a:off x="3175345" y="1691322"/>
            <a:ext cx="5841310" cy="4553001"/>
          </a:xfrm>
          <a:prstGeom prst="rect">
            <a:avLst/>
          </a:prstGeom>
        </p:spPr>
      </p:pic>
    </p:spTree>
    <p:extLst>
      <p:ext uri="{BB962C8B-B14F-4D97-AF65-F5344CB8AC3E}">
        <p14:creationId xmlns:p14="http://schemas.microsoft.com/office/powerpoint/2010/main" val="69089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6E16-5685-45BB-AA58-D2A5F67D8740}"/>
              </a:ext>
            </a:extLst>
          </p:cNvPr>
          <p:cNvSpPr>
            <a:spLocks noGrp="1"/>
          </p:cNvSpPr>
          <p:nvPr>
            <p:ph type="title"/>
          </p:nvPr>
        </p:nvSpPr>
        <p:spPr>
          <a:xfrm>
            <a:off x="1261871" y="365760"/>
            <a:ext cx="10059272" cy="1325562"/>
          </a:xfrm>
        </p:spPr>
        <p:txBody>
          <a:bodyPr/>
          <a:lstStyle/>
          <a:p>
            <a:r>
              <a:rPr lang="en-US" dirty="0"/>
              <a:t>Experiment One – one-shot kill attack:</a:t>
            </a:r>
            <a:br>
              <a:rPr lang="en-US" dirty="0"/>
            </a:br>
            <a:r>
              <a:rPr lang="en-US" dirty="0"/>
              <a:t>Results</a:t>
            </a:r>
          </a:p>
        </p:txBody>
      </p:sp>
      <p:pic>
        <p:nvPicPr>
          <p:cNvPr id="4" name="Picture 3">
            <a:extLst>
              <a:ext uri="{FF2B5EF4-FFF2-40B4-BE49-F238E27FC236}">
                <a16:creationId xmlns:a16="http://schemas.microsoft.com/office/drawing/2014/main" id="{E368F104-49F0-4E22-8252-34489A575159}"/>
              </a:ext>
            </a:extLst>
          </p:cNvPr>
          <p:cNvPicPr>
            <a:picLocks noChangeAspect="1"/>
          </p:cNvPicPr>
          <p:nvPr/>
        </p:nvPicPr>
        <p:blipFill>
          <a:blip r:embed="rId3"/>
          <a:stretch>
            <a:fillRect/>
          </a:stretch>
        </p:blipFill>
        <p:spPr>
          <a:xfrm>
            <a:off x="3090670" y="1691322"/>
            <a:ext cx="6252112" cy="4983826"/>
          </a:xfrm>
          <a:prstGeom prst="rect">
            <a:avLst/>
          </a:prstGeom>
        </p:spPr>
      </p:pic>
    </p:spTree>
    <p:extLst>
      <p:ext uri="{BB962C8B-B14F-4D97-AF65-F5344CB8AC3E}">
        <p14:creationId xmlns:p14="http://schemas.microsoft.com/office/powerpoint/2010/main" val="2913946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00F9F-0B14-40DE-86E6-10701828AFCA}"/>
              </a:ext>
            </a:extLst>
          </p:cNvPr>
          <p:cNvSpPr>
            <a:spLocks noGrp="1"/>
          </p:cNvSpPr>
          <p:nvPr>
            <p:ph idx="1"/>
          </p:nvPr>
        </p:nvSpPr>
        <p:spPr/>
        <p:txBody>
          <a:bodyPr/>
          <a:lstStyle/>
          <a:p>
            <a:r>
              <a:rPr lang="en-US" dirty="0"/>
              <a:t>These types of attacks are more difficult</a:t>
            </a:r>
          </a:p>
          <a:p>
            <a:r>
              <a:rPr lang="en-US" dirty="0"/>
              <a:t>Used “watermarking” trick and multiple poison instances</a:t>
            </a:r>
          </a:p>
          <a:p>
            <a:r>
              <a:rPr lang="en-US" dirty="0"/>
              <a:t>Experiment performed on</a:t>
            </a:r>
          </a:p>
          <a:p>
            <a:pPr lvl="1"/>
            <a:r>
              <a:rPr lang="en-US" dirty="0"/>
              <a:t>Scaled-down </a:t>
            </a:r>
            <a:r>
              <a:rPr lang="en-US" dirty="0" err="1"/>
              <a:t>AlexNet</a:t>
            </a:r>
            <a:r>
              <a:rPr lang="en-US" dirty="0"/>
              <a:t> architecture</a:t>
            </a:r>
          </a:p>
          <a:p>
            <a:pPr lvl="1"/>
            <a:r>
              <a:rPr lang="en-US" dirty="0"/>
              <a:t>Initialized with pretrained weights (warm-start)</a:t>
            </a:r>
          </a:p>
          <a:p>
            <a:pPr lvl="1"/>
            <a:r>
              <a:rPr lang="en-US" dirty="0"/>
              <a:t>Optimized with Adam at learning rate 1.85 x 10</a:t>
            </a:r>
            <a:r>
              <a:rPr lang="en-US" baseline="30000" dirty="0"/>
              <a:t>-5</a:t>
            </a:r>
            <a:r>
              <a:rPr lang="en-US" dirty="0"/>
              <a:t> over 10 epochs</a:t>
            </a:r>
            <a:endParaRPr lang="en-US" baseline="30000" dirty="0"/>
          </a:p>
          <a:p>
            <a:pPr lvl="1"/>
            <a:r>
              <a:rPr lang="en-US" dirty="0"/>
              <a:t>Batch size 128</a:t>
            </a:r>
          </a:p>
        </p:txBody>
      </p:sp>
      <p:sp>
        <p:nvSpPr>
          <p:cNvPr id="6" name="Title 5">
            <a:extLst>
              <a:ext uri="{FF2B5EF4-FFF2-40B4-BE49-F238E27FC236}">
                <a16:creationId xmlns:a16="http://schemas.microsoft.com/office/drawing/2014/main" id="{9E25204F-B1BB-4A68-8329-9CE7036ACF2E}"/>
              </a:ext>
            </a:extLst>
          </p:cNvPr>
          <p:cNvSpPr>
            <a:spLocks noGrp="1"/>
          </p:cNvSpPr>
          <p:nvPr>
            <p:ph type="title"/>
          </p:nvPr>
        </p:nvSpPr>
        <p:spPr/>
        <p:txBody>
          <a:bodyPr>
            <a:normAutofit/>
          </a:bodyPr>
          <a:lstStyle/>
          <a:p>
            <a:r>
              <a:rPr lang="en-US" dirty="0"/>
              <a:t>Experiment Two – Poisoning attacks on end-to-end training (PAEET)</a:t>
            </a:r>
          </a:p>
        </p:txBody>
      </p:sp>
    </p:spTree>
    <p:extLst>
      <p:ext uri="{BB962C8B-B14F-4D97-AF65-F5344CB8AC3E}">
        <p14:creationId xmlns:p14="http://schemas.microsoft.com/office/powerpoint/2010/main" val="4063574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5204F-B1BB-4A68-8329-9CE7036ACF2E}"/>
              </a:ext>
            </a:extLst>
          </p:cNvPr>
          <p:cNvSpPr>
            <a:spLocks noGrp="1"/>
          </p:cNvSpPr>
          <p:nvPr>
            <p:ph type="title"/>
          </p:nvPr>
        </p:nvSpPr>
        <p:spPr/>
        <p:txBody>
          <a:bodyPr>
            <a:normAutofit/>
          </a:bodyPr>
          <a:lstStyle/>
          <a:p>
            <a:r>
              <a:rPr lang="en-US" dirty="0"/>
              <a:t>Experiment Two – PAEET:</a:t>
            </a:r>
            <a:br>
              <a:rPr lang="en-US" dirty="0"/>
            </a:br>
            <a:r>
              <a:rPr lang="en-US" dirty="0"/>
              <a:t>Single poison instance attack</a:t>
            </a:r>
          </a:p>
        </p:txBody>
      </p:sp>
      <p:pic>
        <p:nvPicPr>
          <p:cNvPr id="2" name="Picture 1">
            <a:extLst>
              <a:ext uri="{FF2B5EF4-FFF2-40B4-BE49-F238E27FC236}">
                <a16:creationId xmlns:a16="http://schemas.microsoft.com/office/drawing/2014/main" id="{AE584D9C-9D3A-4641-A772-EB36D6C003D1}"/>
              </a:ext>
            </a:extLst>
          </p:cNvPr>
          <p:cNvPicPr>
            <a:picLocks noChangeAspect="1"/>
          </p:cNvPicPr>
          <p:nvPr/>
        </p:nvPicPr>
        <p:blipFill>
          <a:blip r:embed="rId3"/>
          <a:stretch>
            <a:fillRect/>
          </a:stretch>
        </p:blipFill>
        <p:spPr>
          <a:xfrm>
            <a:off x="933450" y="1691322"/>
            <a:ext cx="10325100" cy="4124325"/>
          </a:xfrm>
          <a:prstGeom prst="rect">
            <a:avLst/>
          </a:prstGeom>
        </p:spPr>
      </p:pic>
    </p:spTree>
    <p:extLst>
      <p:ext uri="{BB962C8B-B14F-4D97-AF65-F5344CB8AC3E}">
        <p14:creationId xmlns:p14="http://schemas.microsoft.com/office/powerpoint/2010/main" val="413096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BFC5-991E-4569-BBFC-7705DAAEED6F}"/>
              </a:ext>
            </a:extLst>
          </p:cNvPr>
          <p:cNvSpPr>
            <a:spLocks noGrp="1"/>
          </p:cNvSpPr>
          <p:nvPr>
            <p:ph type="title"/>
          </p:nvPr>
        </p:nvSpPr>
        <p:spPr/>
        <p:txBody>
          <a:bodyPr/>
          <a:lstStyle/>
          <a:p>
            <a:r>
              <a:rPr lang="en-US" dirty="0"/>
              <a:t>Previous attacks/methods</a:t>
            </a:r>
          </a:p>
        </p:txBody>
      </p:sp>
      <p:sp>
        <p:nvSpPr>
          <p:cNvPr id="3" name="Content Placeholder 2">
            <a:extLst>
              <a:ext uri="{FF2B5EF4-FFF2-40B4-BE49-F238E27FC236}">
                <a16:creationId xmlns:a16="http://schemas.microsoft.com/office/drawing/2014/main" id="{D749A4A0-1F03-40DC-855B-5F40EB25F1F2}"/>
              </a:ext>
            </a:extLst>
          </p:cNvPr>
          <p:cNvSpPr>
            <a:spLocks noGrp="1"/>
          </p:cNvSpPr>
          <p:nvPr>
            <p:ph idx="1"/>
          </p:nvPr>
        </p:nvSpPr>
        <p:spPr/>
        <p:txBody>
          <a:bodyPr/>
          <a:lstStyle/>
          <a:p>
            <a:r>
              <a:rPr lang="en-US" dirty="0"/>
              <a:t>Require controlling the training phase</a:t>
            </a:r>
          </a:p>
          <a:p>
            <a:r>
              <a:rPr lang="en-US" dirty="0"/>
              <a:t>Require access to the training data</a:t>
            </a:r>
          </a:p>
          <a:p>
            <a:endParaRPr lang="en-US" dirty="0"/>
          </a:p>
          <a:p>
            <a:r>
              <a:rPr lang="en-US" dirty="0"/>
              <a:t>Incremental learning can add additional capabilities</a:t>
            </a:r>
          </a:p>
          <a:p>
            <a:pPr lvl="1"/>
            <a:r>
              <a:rPr lang="en-US" dirty="0"/>
              <a:t>Does not require access to original training data</a:t>
            </a:r>
          </a:p>
          <a:p>
            <a:pPr lvl="1"/>
            <a:r>
              <a:rPr lang="en-US" dirty="0"/>
              <a:t>Not suitable for performing </a:t>
            </a:r>
            <a:r>
              <a:rPr lang="en-US" dirty="0" err="1"/>
              <a:t>trojaning</a:t>
            </a:r>
            <a:r>
              <a:rPr lang="en-US" dirty="0"/>
              <a:t> attacks</a:t>
            </a:r>
          </a:p>
          <a:p>
            <a:pPr lvl="1"/>
            <a:r>
              <a:rPr lang="en-US" dirty="0"/>
              <a:t>It makes small weight changes; these are not sufficient to offset existing behavior of model</a:t>
            </a:r>
          </a:p>
          <a:p>
            <a:pPr lvl="1"/>
            <a:r>
              <a:rPr lang="en-US" dirty="0"/>
              <a:t>Stamped images typically recognized as original image because original values substantially out-weight the injected changes</a:t>
            </a:r>
          </a:p>
        </p:txBody>
      </p:sp>
    </p:spTree>
    <p:extLst>
      <p:ext uri="{BB962C8B-B14F-4D97-AF65-F5344CB8AC3E}">
        <p14:creationId xmlns:p14="http://schemas.microsoft.com/office/powerpoint/2010/main" val="1902679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5204F-B1BB-4A68-8329-9CE7036ACF2E}"/>
              </a:ext>
            </a:extLst>
          </p:cNvPr>
          <p:cNvSpPr>
            <a:spLocks noGrp="1"/>
          </p:cNvSpPr>
          <p:nvPr>
            <p:ph type="title"/>
          </p:nvPr>
        </p:nvSpPr>
        <p:spPr/>
        <p:txBody>
          <a:bodyPr>
            <a:normAutofit/>
          </a:bodyPr>
          <a:lstStyle/>
          <a:p>
            <a:r>
              <a:rPr lang="en-US" dirty="0"/>
              <a:t>Experiment Two – PAEET:</a:t>
            </a:r>
            <a:br>
              <a:rPr lang="en-US" dirty="0"/>
            </a:br>
            <a:r>
              <a:rPr lang="en-US" dirty="0"/>
              <a:t>Watermarking</a:t>
            </a:r>
          </a:p>
        </p:txBody>
      </p:sp>
      <p:pic>
        <p:nvPicPr>
          <p:cNvPr id="2" name="Picture 1">
            <a:extLst>
              <a:ext uri="{FF2B5EF4-FFF2-40B4-BE49-F238E27FC236}">
                <a16:creationId xmlns:a16="http://schemas.microsoft.com/office/drawing/2014/main" id="{E574426E-C7E7-4AA6-B75E-34FE6DDD479F}"/>
              </a:ext>
            </a:extLst>
          </p:cNvPr>
          <p:cNvPicPr>
            <a:picLocks noChangeAspect="1"/>
          </p:cNvPicPr>
          <p:nvPr/>
        </p:nvPicPr>
        <p:blipFill>
          <a:blip r:embed="rId2"/>
          <a:stretch>
            <a:fillRect/>
          </a:stretch>
        </p:blipFill>
        <p:spPr>
          <a:xfrm>
            <a:off x="235640" y="1691322"/>
            <a:ext cx="10955821" cy="1951899"/>
          </a:xfrm>
          <a:prstGeom prst="rect">
            <a:avLst/>
          </a:prstGeom>
        </p:spPr>
      </p:pic>
    </p:spTree>
    <p:extLst>
      <p:ext uri="{BB962C8B-B14F-4D97-AF65-F5344CB8AC3E}">
        <p14:creationId xmlns:p14="http://schemas.microsoft.com/office/powerpoint/2010/main" val="1643380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5204F-B1BB-4A68-8329-9CE7036ACF2E}"/>
              </a:ext>
            </a:extLst>
          </p:cNvPr>
          <p:cNvSpPr>
            <a:spLocks noGrp="1"/>
          </p:cNvSpPr>
          <p:nvPr>
            <p:ph type="title"/>
          </p:nvPr>
        </p:nvSpPr>
        <p:spPr/>
        <p:txBody>
          <a:bodyPr>
            <a:normAutofit/>
          </a:bodyPr>
          <a:lstStyle/>
          <a:p>
            <a:r>
              <a:rPr lang="en-US" dirty="0"/>
              <a:t>Experiment Two – PAEET:</a:t>
            </a:r>
            <a:br>
              <a:rPr lang="en-US" dirty="0"/>
            </a:br>
            <a:r>
              <a:rPr lang="en-US" dirty="0"/>
              <a:t>Watermarking</a:t>
            </a:r>
          </a:p>
        </p:txBody>
      </p:sp>
      <p:pic>
        <p:nvPicPr>
          <p:cNvPr id="3" name="Picture 2">
            <a:extLst>
              <a:ext uri="{FF2B5EF4-FFF2-40B4-BE49-F238E27FC236}">
                <a16:creationId xmlns:a16="http://schemas.microsoft.com/office/drawing/2014/main" id="{804276C6-47B2-45CF-A17F-8400EED3B46C}"/>
              </a:ext>
            </a:extLst>
          </p:cNvPr>
          <p:cNvPicPr>
            <a:picLocks noChangeAspect="1"/>
          </p:cNvPicPr>
          <p:nvPr/>
        </p:nvPicPr>
        <p:blipFill>
          <a:blip r:embed="rId3"/>
          <a:stretch>
            <a:fillRect/>
          </a:stretch>
        </p:blipFill>
        <p:spPr>
          <a:xfrm>
            <a:off x="802767" y="1691322"/>
            <a:ext cx="10127361" cy="4981862"/>
          </a:xfrm>
          <a:prstGeom prst="rect">
            <a:avLst/>
          </a:prstGeom>
        </p:spPr>
      </p:pic>
    </p:spTree>
    <p:extLst>
      <p:ext uri="{BB962C8B-B14F-4D97-AF65-F5344CB8AC3E}">
        <p14:creationId xmlns:p14="http://schemas.microsoft.com/office/powerpoint/2010/main" val="1043811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5204F-B1BB-4A68-8329-9CE7036ACF2E}"/>
              </a:ext>
            </a:extLst>
          </p:cNvPr>
          <p:cNvSpPr>
            <a:spLocks noGrp="1"/>
          </p:cNvSpPr>
          <p:nvPr>
            <p:ph type="title"/>
          </p:nvPr>
        </p:nvSpPr>
        <p:spPr/>
        <p:txBody>
          <a:bodyPr>
            <a:normAutofit/>
          </a:bodyPr>
          <a:lstStyle/>
          <a:p>
            <a:r>
              <a:rPr lang="en-US" dirty="0"/>
              <a:t>Experiment Two – PAEET:</a:t>
            </a:r>
            <a:br>
              <a:rPr lang="en-US" dirty="0"/>
            </a:br>
            <a:r>
              <a:rPr lang="en-US" dirty="0"/>
              <a:t>Watermarking</a:t>
            </a:r>
          </a:p>
        </p:txBody>
      </p:sp>
      <p:pic>
        <p:nvPicPr>
          <p:cNvPr id="2" name="Picture 1">
            <a:extLst>
              <a:ext uri="{FF2B5EF4-FFF2-40B4-BE49-F238E27FC236}">
                <a16:creationId xmlns:a16="http://schemas.microsoft.com/office/drawing/2014/main" id="{21A70BF7-E462-450D-8264-F57486A7B233}"/>
              </a:ext>
            </a:extLst>
          </p:cNvPr>
          <p:cNvPicPr>
            <a:picLocks noChangeAspect="1"/>
          </p:cNvPicPr>
          <p:nvPr/>
        </p:nvPicPr>
        <p:blipFill>
          <a:blip r:embed="rId3"/>
          <a:stretch>
            <a:fillRect/>
          </a:stretch>
        </p:blipFill>
        <p:spPr>
          <a:xfrm>
            <a:off x="1976031" y="1691322"/>
            <a:ext cx="8264321" cy="4997637"/>
          </a:xfrm>
          <a:prstGeom prst="rect">
            <a:avLst/>
          </a:prstGeom>
        </p:spPr>
      </p:pic>
    </p:spTree>
    <p:extLst>
      <p:ext uri="{BB962C8B-B14F-4D97-AF65-F5344CB8AC3E}">
        <p14:creationId xmlns:p14="http://schemas.microsoft.com/office/powerpoint/2010/main" val="199924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EFE2-2A62-4EA9-9D38-7C7A8FBD387E}"/>
              </a:ext>
            </a:extLst>
          </p:cNvPr>
          <p:cNvSpPr>
            <a:spLocks noGrp="1"/>
          </p:cNvSpPr>
          <p:nvPr>
            <p:ph type="title"/>
          </p:nvPr>
        </p:nvSpPr>
        <p:spPr/>
        <p:txBody>
          <a:bodyPr/>
          <a:lstStyle/>
          <a:p>
            <a:r>
              <a:rPr lang="en-US" dirty="0"/>
              <a:t>Experiment Two – PAEET:</a:t>
            </a:r>
            <a:br>
              <a:rPr lang="en-US" dirty="0"/>
            </a:br>
            <a:r>
              <a:rPr lang="en-US" dirty="0"/>
              <a:t>Multiple poison instance attacks</a:t>
            </a:r>
          </a:p>
        </p:txBody>
      </p:sp>
      <p:sp>
        <p:nvSpPr>
          <p:cNvPr id="3" name="Content Placeholder 2">
            <a:extLst>
              <a:ext uri="{FF2B5EF4-FFF2-40B4-BE49-F238E27FC236}">
                <a16:creationId xmlns:a16="http://schemas.microsoft.com/office/drawing/2014/main" id="{01DC7598-5EE4-4695-A382-114DB4034F76}"/>
              </a:ext>
            </a:extLst>
          </p:cNvPr>
          <p:cNvSpPr>
            <a:spLocks noGrp="1"/>
          </p:cNvSpPr>
          <p:nvPr>
            <p:ph idx="1"/>
          </p:nvPr>
        </p:nvSpPr>
        <p:spPr/>
        <p:txBody>
          <a:bodyPr/>
          <a:lstStyle/>
          <a:p>
            <a:r>
              <a:rPr lang="en-US" dirty="0"/>
              <a:t>PAEET difficult because model learns feature embeddings between target and poison</a:t>
            </a:r>
          </a:p>
          <a:p>
            <a:r>
              <a:rPr lang="en-US" dirty="0"/>
              <a:t>Introduce multiple poison instances derived from different base instances</a:t>
            </a:r>
          </a:p>
          <a:p>
            <a:endParaRPr lang="en-US" dirty="0"/>
          </a:p>
        </p:txBody>
      </p:sp>
    </p:spTree>
    <p:extLst>
      <p:ext uri="{BB962C8B-B14F-4D97-AF65-F5344CB8AC3E}">
        <p14:creationId xmlns:p14="http://schemas.microsoft.com/office/powerpoint/2010/main" val="3747674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5204F-B1BB-4A68-8329-9CE7036ACF2E}"/>
              </a:ext>
            </a:extLst>
          </p:cNvPr>
          <p:cNvSpPr>
            <a:spLocks noGrp="1"/>
          </p:cNvSpPr>
          <p:nvPr>
            <p:ph type="title"/>
          </p:nvPr>
        </p:nvSpPr>
        <p:spPr/>
        <p:txBody>
          <a:bodyPr>
            <a:normAutofit/>
          </a:bodyPr>
          <a:lstStyle/>
          <a:p>
            <a:r>
              <a:rPr lang="en-US" dirty="0"/>
              <a:t>Experiment Two – PAEET:</a:t>
            </a:r>
            <a:br>
              <a:rPr lang="en-US" dirty="0"/>
            </a:br>
            <a:r>
              <a:rPr lang="en-US" dirty="0"/>
              <a:t>Multiple poison instance attacks</a:t>
            </a:r>
          </a:p>
        </p:txBody>
      </p:sp>
      <p:pic>
        <p:nvPicPr>
          <p:cNvPr id="3" name="Picture 2">
            <a:extLst>
              <a:ext uri="{FF2B5EF4-FFF2-40B4-BE49-F238E27FC236}">
                <a16:creationId xmlns:a16="http://schemas.microsoft.com/office/drawing/2014/main" id="{502674AA-BB9B-46F8-8C10-74109D2CF8A9}"/>
              </a:ext>
            </a:extLst>
          </p:cNvPr>
          <p:cNvPicPr>
            <a:picLocks noChangeAspect="1"/>
          </p:cNvPicPr>
          <p:nvPr/>
        </p:nvPicPr>
        <p:blipFill>
          <a:blip r:embed="rId3"/>
          <a:stretch>
            <a:fillRect/>
          </a:stretch>
        </p:blipFill>
        <p:spPr>
          <a:xfrm>
            <a:off x="962025" y="1691322"/>
            <a:ext cx="10267950" cy="4010025"/>
          </a:xfrm>
          <a:prstGeom prst="rect">
            <a:avLst/>
          </a:prstGeom>
        </p:spPr>
      </p:pic>
    </p:spTree>
    <p:extLst>
      <p:ext uri="{BB962C8B-B14F-4D97-AF65-F5344CB8AC3E}">
        <p14:creationId xmlns:p14="http://schemas.microsoft.com/office/powerpoint/2010/main" val="1419687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B51E-7FA4-4304-A4DF-5467A8C5836F}"/>
              </a:ext>
            </a:extLst>
          </p:cNvPr>
          <p:cNvSpPr>
            <a:spLocks noGrp="1"/>
          </p:cNvSpPr>
          <p:nvPr>
            <p:ph type="title"/>
          </p:nvPr>
        </p:nvSpPr>
        <p:spPr/>
        <p:txBody>
          <a:bodyPr>
            <a:normAutofit fontScale="90000"/>
          </a:bodyPr>
          <a:lstStyle/>
          <a:p>
            <a:r>
              <a:rPr lang="en-US" dirty="0"/>
              <a:t>Experiment One/Two – PAEET:</a:t>
            </a:r>
            <a:br>
              <a:rPr lang="en-US" dirty="0"/>
            </a:br>
            <a:r>
              <a:rPr lang="en-US" dirty="0"/>
              <a:t>Single/Multiple poison instance attack(s)</a:t>
            </a:r>
          </a:p>
        </p:txBody>
      </p:sp>
      <p:sp>
        <p:nvSpPr>
          <p:cNvPr id="3" name="Content Placeholder 2">
            <a:extLst>
              <a:ext uri="{FF2B5EF4-FFF2-40B4-BE49-F238E27FC236}">
                <a16:creationId xmlns:a16="http://schemas.microsoft.com/office/drawing/2014/main" id="{AB386128-D89C-4B2E-A180-5EC70B8E3D58}"/>
              </a:ext>
            </a:extLst>
          </p:cNvPr>
          <p:cNvSpPr>
            <a:spLocks noGrp="1"/>
          </p:cNvSpPr>
          <p:nvPr>
            <p:ph idx="1"/>
          </p:nvPr>
        </p:nvSpPr>
        <p:spPr/>
        <p:txBody>
          <a:bodyPr/>
          <a:lstStyle/>
          <a:p>
            <a:r>
              <a:rPr lang="en-US" sz="2400" dirty="0"/>
              <a:t>Single</a:t>
            </a:r>
          </a:p>
          <a:p>
            <a:r>
              <a:rPr lang="en-US" dirty="0"/>
              <a:t>Reacts to poisons by rotating the decision boundary to encompass the target</a:t>
            </a:r>
          </a:p>
          <a:p>
            <a:r>
              <a:rPr lang="en-US" dirty="0"/>
              <a:t>Decision boundary rotates significantly</a:t>
            </a:r>
          </a:p>
          <a:p>
            <a:endParaRPr lang="en-US" dirty="0"/>
          </a:p>
          <a:p>
            <a:r>
              <a:rPr lang="en-US" sz="2400" dirty="0"/>
              <a:t>Multiple</a:t>
            </a:r>
          </a:p>
          <a:p>
            <a:r>
              <a:rPr lang="en-US" dirty="0"/>
              <a:t>Reacts to training by pulling the target into the base distribution (in feature space)</a:t>
            </a:r>
          </a:p>
          <a:p>
            <a:r>
              <a:rPr lang="en-US" dirty="0"/>
              <a:t>Decision boundary remains stationary</a:t>
            </a:r>
          </a:p>
          <a:p>
            <a:endParaRPr lang="en-US" dirty="0"/>
          </a:p>
        </p:txBody>
      </p:sp>
    </p:spTree>
    <p:extLst>
      <p:ext uri="{BB962C8B-B14F-4D97-AF65-F5344CB8AC3E}">
        <p14:creationId xmlns:p14="http://schemas.microsoft.com/office/powerpoint/2010/main" val="3575752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5204F-B1BB-4A68-8329-9CE7036ACF2E}"/>
              </a:ext>
            </a:extLst>
          </p:cNvPr>
          <p:cNvSpPr>
            <a:spLocks noGrp="1"/>
          </p:cNvSpPr>
          <p:nvPr>
            <p:ph type="title"/>
          </p:nvPr>
        </p:nvSpPr>
        <p:spPr/>
        <p:txBody>
          <a:bodyPr>
            <a:normAutofit fontScale="90000"/>
          </a:bodyPr>
          <a:lstStyle/>
          <a:p>
            <a:r>
              <a:rPr lang="en-US" dirty="0"/>
              <a:t>Experiment One/Two – PAEET:</a:t>
            </a:r>
            <a:br>
              <a:rPr lang="en-US" dirty="0"/>
            </a:br>
            <a:r>
              <a:rPr lang="en-US" dirty="0"/>
              <a:t>Single/Multiple poison instance attack(s)</a:t>
            </a:r>
          </a:p>
        </p:txBody>
      </p:sp>
      <p:pic>
        <p:nvPicPr>
          <p:cNvPr id="2" name="Picture 1">
            <a:extLst>
              <a:ext uri="{FF2B5EF4-FFF2-40B4-BE49-F238E27FC236}">
                <a16:creationId xmlns:a16="http://schemas.microsoft.com/office/drawing/2014/main" id="{467C0871-1213-4421-944F-1E8393C958A9}"/>
              </a:ext>
            </a:extLst>
          </p:cNvPr>
          <p:cNvPicPr>
            <a:picLocks noChangeAspect="1"/>
          </p:cNvPicPr>
          <p:nvPr/>
        </p:nvPicPr>
        <p:blipFill>
          <a:blip r:embed="rId3"/>
          <a:stretch>
            <a:fillRect/>
          </a:stretch>
        </p:blipFill>
        <p:spPr>
          <a:xfrm>
            <a:off x="2830797" y="1691322"/>
            <a:ext cx="6530406" cy="4648335"/>
          </a:xfrm>
          <a:prstGeom prst="rect">
            <a:avLst/>
          </a:prstGeom>
        </p:spPr>
      </p:pic>
    </p:spTree>
    <p:extLst>
      <p:ext uri="{BB962C8B-B14F-4D97-AF65-F5344CB8AC3E}">
        <p14:creationId xmlns:p14="http://schemas.microsoft.com/office/powerpoint/2010/main" val="253509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5204F-B1BB-4A68-8329-9CE7036ACF2E}"/>
              </a:ext>
            </a:extLst>
          </p:cNvPr>
          <p:cNvSpPr>
            <a:spLocks noGrp="1"/>
          </p:cNvSpPr>
          <p:nvPr>
            <p:ph type="title"/>
          </p:nvPr>
        </p:nvSpPr>
        <p:spPr/>
        <p:txBody>
          <a:bodyPr>
            <a:normAutofit fontScale="90000"/>
          </a:bodyPr>
          <a:lstStyle/>
          <a:p>
            <a:r>
              <a:rPr lang="en-US" dirty="0"/>
              <a:t>Experiment One/Two – PAEET:</a:t>
            </a:r>
            <a:br>
              <a:rPr lang="en-US" dirty="0"/>
            </a:br>
            <a:r>
              <a:rPr lang="en-US" dirty="0"/>
              <a:t>Single/Multiple poison instance attack(s)</a:t>
            </a:r>
          </a:p>
        </p:txBody>
      </p:sp>
      <p:pic>
        <p:nvPicPr>
          <p:cNvPr id="3" name="Picture 2">
            <a:extLst>
              <a:ext uri="{FF2B5EF4-FFF2-40B4-BE49-F238E27FC236}">
                <a16:creationId xmlns:a16="http://schemas.microsoft.com/office/drawing/2014/main" id="{089F7379-53EB-4C2B-90F6-4AF9281E05ED}"/>
              </a:ext>
            </a:extLst>
          </p:cNvPr>
          <p:cNvPicPr>
            <a:picLocks noChangeAspect="1"/>
          </p:cNvPicPr>
          <p:nvPr/>
        </p:nvPicPr>
        <p:blipFill>
          <a:blip r:embed="rId3"/>
          <a:stretch>
            <a:fillRect/>
          </a:stretch>
        </p:blipFill>
        <p:spPr>
          <a:xfrm>
            <a:off x="2751284" y="1691322"/>
            <a:ext cx="6689432" cy="4858640"/>
          </a:xfrm>
          <a:prstGeom prst="rect">
            <a:avLst/>
          </a:prstGeom>
        </p:spPr>
      </p:pic>
    </p:spTree>
    <p:extLst>
      <p:ext uri="{BB962C8B-B14F-4D97-AF65-F5344CB8AC3E}">
        <p14:creationId xmlns:p14="http://schemas.microsoft.com/office/powerpoint/2010/main" val="511188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B083-EABE-45E6-9DD0-6309074F6A3F}"/>
              </a:ext>
            </a:extLst>
          </p:cNvPr>
          <p:cNvSpPr>
            <a:spLocks noGrp="1"/>
          </p:cNvSpPr>
          <p:nvPr>
            <p:ph type="ctrTitle"/>
          </p:nvPr>
        </p:nvSpPr>
        <p:spPr/>
        <p:txBody>
          <a:bodyPr>
            <a:normAutofit fontScale="90000"/>
          </a:bodyPr>
          <a:lstStyle/>
          <a:p>
            <a:r>
              <a:rPr lang="en-US" dirty="0"/>
              <a:t>Neural Cleanse: Identifying and Mitigating Backdoor Attacks in Neural Networks</a:t>
            </a:r>
          </a:p>
        </p:txBody>
      </p:sp>
      <p:sp>
        <p:nvSpPr>
          <p:cNvPr id="3" name="Subtitle 2">
            <a:extLst>
              <a:ext uri="{FF2B5EF4-FFF2-40B4-BE49-F238E27FC236}">
                <a16:creationId xmlns:a16="http://schemas.microsoft.com/office/drawing/2014/main" id="{9811B2D3-172A-4B05-91DB-209AFCD0B299}"/>
              </a:ext>
            </a:extLst>
          </p:cNvPr>
          <p:cNvSpPr>
            <a:spLocks noGrp="1"/>
          </p:cNvSpPr>
          <p:nvPr>
            <p:ph type="subTitle" idx="1"/>
          </p:nvPr>
        </p:nvSpPr>
        <p:spPr/>
        <p:txBody>
          <a:bodyPr/>
          <a:lstStyle/>
          <a:p>
            <a:r>
              <a:rPr lang="en-US" dirty="0"/>
              <a:t>Presented by Matthew Sgambati</a:t>
            </a:r>
          </a:p>
          <a:p>
            <a:r>
              <a:rPr lang="en-US" dirty="0"/>
              <a:t>Paper Citation:</a:t>
            </a:r>
            <a:br>
              <a:rPr lang="en-US" dirty="0"/>
            </a:br>
            <a:r>
              <a:rPr lang="en-US" dirty="0"/>
              <a:t>Wang et al. (2019) Neural Cleanse: Identifying and Mitigating Backdoor Attacks in Neural Networks</a:t>
            </a:r>
          </a:p>
        </p:txBody>
      </p:sp>
    </p:spTree>
    <p:extLst>
      <p:ext uri="{BB962C8B-B14F-4D97-AF65-F5344CB8AC3E}">
        <p14:creationId xmlns:p14="http://schemas.microsoft.com/office/powerpoint/2010/main" val="1388629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BC04-EB95-4749-996F-E5C86347440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9F458D9-C035-43C8-84D1-93CC0A99A20B}"/>
              </a:ext>
            </a:extLst>
          </p:cNvPr>
          <p:cNvSpPr>
            <a:spLocks noGrp="1"/>
          </p:cNvSpPr>
          <p:nvPr>
            <p:ph idx="1"/>
          </p:nvPr>
        </p:nvSpPr>
        <p:spPr/>
        <p:txBody>
          <a:bodyPr/>
          <a:lstStyle/>
          <a:p>
            <a:r>
              <a:rPr lang="en-US" dirty="0"/>
              <a:t>Lack of transparency in Deep Neural Networks (DNNs) make them susceptible to backdoor attacks</a:t>
            </a:r>
          </a:p>
          <a:p>
            <a:r>
              <a:rPr lang="en-US" dirty="0"/>
              <a:t>Backdoors can stay hidden indefinitely until activated by input</a:t>
            </a:r>
          </a:p>
          <a:p>
            <a:r>
              <a:rPr lang="en-US" dirty="0"/>
              <a:t>Present a robust and generalizable detection and mitigation system for DDN backdoor attacks</a:t>
            </a:r>
          </a:p>
          <a:p>
            <a:r>
              <a:rPr lang="en-US" dirty="0"/>
              <a:t>Identify backdoors and reconstruct possible triggers</a:t>
            </a:r>
          </a:p>
          <a:p>
            <a:r>
              <a:rPr lang="en-US" dirty="0"/>
              <a:t>Multiple mitigation techniques via input filters, neuron pruning, and unlearning</a:t>
            </a:r>
          </a:p>
          <a:p>
            <a:r>
              <a:rPr lang="en-US" dirty="0"/>
              <a:t>Demonstrate validation versus two types of injection method identified by prior work</a:t>
            </a:r>
          </a:p>
        </p:txBody>
      </p:sp>
    </p:spTree>
    <p:extLst>
      <p:ext uri="{BB962C8B-B14F-4D97-AF65-F5344CB8AC3E}">
        <p14:creationId xmlns:p14="http://schemas.microsoft.com/office/powerpoint/2010/main" val="424966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B194-D98A-4DA6-A556-99D1AA932845}"/>
              </a:ext>
            </a:extLst>
          </p:cNvPr>
          <p:cNvSpPr>
            <a:spLocks noGrp="1"/>
          </p:cNvSpPr>
          <p:nvPr>
            <p:ph type="title"/>
          </p:nvPr>
        </p:nvSpPr>
        <p:spPr/>
        <p:txBody>
          <a:bodyPr/>
          <a:lstStyle/>
          <a:p>
            <a:r>
              <a:rPr lang="en-US" dirty="0"/>
              <a:t>Attack outline</a:t>
            </a:r>
          </a:p>
        </p:txBody>
      </p:sp>
      <p:sp>
        <p:nvSpPr>
          <p:cNvPr id="3" name="Content Placeholder 2">
            <a:extLst>
              <a:ext uri="{FF2B5EF4-FFF2-40B4-BE49-F238E27FC236}">
                <a16:creationId xmlns:a16="http://schemas.microsoft.com/office/drawing/2014/main" id="{2BDD1A12-D4E9-4A96-BBBC-F0716DF17B2D}"/>
              </a:ext>
            </a:extLst>
          </p:cNvPr>
          <p:cNvSpPr>
            <a:spLocks noGrp="1"/>
          </p:cNvSpPr>
          <p:nvPr>
            <p:ph idx="1"/>
          </p:nvPr>
        </p:nvSpPr>
        <p:spPr/>
        <p:txBody>
          <a:bodyPr/>
          <a:lstStyle/>
          <a:p>
            <a:r>
              <a:rPr lang="en-US" dirty="0"/>
              <a:t>Take existing model and target predication output</a:t>
            </a:r>
          </a:p>
          <a:p>
            <a:r>
              <a:rPr lang="en-US" dirty="0"/>
              <a:t>Predication output becomes input to model</a:t>
            </a:r>
          </a:p>
          <a:p>
            <a:r>
              <a:rPr lang="en-US" dirty="0"/>
              <a:t>Mutates model and generates small piece of input data</a:t>
            </a:r>
          </a:p>
          <a:p>
            <a:pPr lvl="1"/>
            <a:r>
              <a:rPr lang="en-US" i="1" dirty="0"/>
              <a:t>Trojan trigger</a:t>
            </a:r>
          </a:p>
          <a:p>
            <a:r>
              <a:rPr lang="en-US" i="1" dirty="0"/>
              <a:t>Trojan trigger</a:t>
            </a:r>
            <a:r>
              <a:rPr lang="en-US" dirty="0"/>
              <a:t> only causes some neurons inside the NN to trigger</a:t>
            </a:r>
          </a:p>
          <a:p>
            <a:r>
              <a:rPr lang="en-US" dirty="0"/>
              <a:t>Retrain model to establish causality between triggered neurons and intended classification output</a:t>
            </a:r>
          </a:p>
          <a:p>
            <a:r>
              <a:rPr lang="en-US" dirty="0"/>
              <a:t>To account for these weight changes, they reverse engineer model inputs for each output classification</a:t>
            </a:r>
          </a:p>
          <a:p>
            <a:r>
              <a:rPr lang="en-US" dirty="0"/>
              <a:t>Retain model with the reverse engineered inputs and the new stamped counterparts</a:t>
            </a:r>
          </a:p>
        </p:txBody>
      </p:sp>
    </p:spTree>
    <p:extLst>
      <p:ext uri="{BB962C8B-B14F-4D97-AF65-F5344CB8AC3E}">
        <p14:creationId xmlns:p14="http://schemas.microsoft.com/office/powerpoint/2010/main" val="2599556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22EF-42B1-4BA3-9CF5-57C8FC830ABD}"/>
              </a:ext>
            </a:extLst>
          </p:cNvPr>
          <p:cNvSpPr>
            <a:spLocks noGrp="1"/>
          </p:cNvSpPr>
          <p:nvPr>
            <p:ph type="title"/>
          </p:nvPr>
        </p:nvSpPr>
        <p:spPr/>
        <p:txBody>
          <a:bodyPr/>
          <a:lstStyle/>
          <a:p>
            <a:r>
              <a:rPr lang="en-US" dirty="0"/>
              <a:t>DNNs information/issues	</a:t>
            </a:r>
          </a:p>
        </p:txBody>
      </p:sp>
      <p:sp>
        <p:nvSpPr>
          <p:cNvPr id="3" name="Content Placeholder 2">
            <a:extLst>
              <a:ext uri="{FF2B5EF4-FFF2-40B4-BE49-F238E27FC236}">
                <a16:creationId xmlns:a16="http://schemas.microsoft.com/office/drawing/2014/main" id="{A38844C0-BE88-4FF0-8F7C-380EDC361F8D}"/>
              </a:ext>
            </a:extLst>
          </p:cNvPr>
          <p:cNvSpPr>
            <a:spLocks noGrp="1"/>
          </p:cNvSpPr>
          <p:nvPr>
            <p:ph idx="1"/>
          </p:nvPr>
        </p:nvSpPr>
        <p:spPr/>
        <p:txBody>
          <a:bodyPr/>
          <a:lstStyle/>
          <a:p>
            <a:r>
              <a:rPr lang="en-US" dirty="0"/>
              <a:t>A part of numerous critical applications, such as facial and iris recognition, voice interface for home assistances, and guiding self-driving cars</a:t>
            </a:r>
          </a:p>
          <a:p>
            <a:r>
              <a:rPr lang="en-US" dirty="0"/>
              <a:t>In the security space, used for everything from malware classification to binary reverse engineering and network intrusion detection</a:t>
            </a:r>
          </a:p>
          <a:p>
            <a:r>
              <a:rPr lang="en-US" dirty="0"/>
              <a:t>Key issue is the lack of interpretability</a:t>
            </a:r>
          </a:p>
          <a:p>
            <a:r>
              <a:rPr lang="en-US" dirty="0"/>
              <a:t>They are numerical black boxes that do not lend themselves to human understanding</a:t>
            </a:r>
          </a:p>
          <a:p>
            <a:r>
              <a:rPr lang="en-US" dirty="0"/>
              <a:t>Extremely difficult to exhaustively test their behavior</a:t>
            </a:r>
          </a:p>
          <a:p>
            <a:r>
              <a:rPr lang="en-US" dirty="0"/>
              <a:t>Backdoors can be added at any time</a:t>
            </a:r>
          </a:p>
        </p:txBody>
      </p:sp>
    </p:spTree>
    <p:extLst>
      <p:ext uri="{BB962C8B-B14F-4D97-AF65-F5344CB8AC3E}">
        <p14:creationId xmlns:p14="http://schemas.microsoft.com/office/powerpoint/2010/main" val="1612032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94DB-FE00-4823-89F8-0B7925A6C5B4}"/>
              </a:ext>
            </a:extLst>
          </p:cNvPr>
          <p:cNvSpPr>
            <a:spLocks noGrp="1"/>
          </p:cNvSpPr>
          <p:nvPr>
            <p:ph type="title"/>
          </p:nvPr>
        </p:nvSpPr>
        <p:spPr/>
        <p:txBody>
          <a:bodyPr/>
          <a:lstStyle/>
          <a:p>
            <a:r>
              <a:rPr lang="en-US" dirty="0"/>
              <a:t>Goal of this work</a:t>
            </a:r>
          </a:p>
        </p:txBody>
      </p:sp>
      <p:sp>
        <p:nvSpPr>
          <p:cNvPr id="3" name="Content Placeholder 2">
            <a:extLst>
              <a:ext uri="{FF2B5EF4-FFF2-40B4-BE49-F238E27FC236}">
                <a16:creationId xmlns:a16="http://schemas.microsoft.com/office/drawing/2014/main" id="{5707C370-1A6D-4510-BC2D-F682654EA00D}"/>
              </a:ext>
            </a:extLst>
          </p:cNvPr>
          <p:cNvSpPr>
            <a:spLocks noGrp="1"/>
          </p:cNvSpPr>
          <p:nvPr>
            <p:ph idx="1"/>
          </p:nvPr>
        </p:nvSpPr>
        <p:spPr/>
        <p:txBody>
          <a:bodyPr/>
          <a:lstStyle/>
          <a:p>
            <a:r>
              <a:rPr lang="en-US" sz="2400" dirty="0"/>
              <a:t>Given a trained DNN model</a:t>
            </a:r>
          </a:p>
          <a:p>
            <a:pPr marL="342900" indent="-342900">
              <a:buFont typeface="+mj-lt"/>
              <a:buAutoNum type="arabicPeriod"/>
            </a:pPr>
            <a:r>
              <a:rPr lang="en-US" dirty="0"/>
              <a:t>Identify if there is an input trigger that causes malicious behavior</a:t>
            </a:r>
          </a:p>
          <a:p>
            <a:pPr marL="342900" indent="-342900">
              <a:buFont typeface="+mj-lt"/>
              <a:buAutoNum type="arabicPeriod"/>
            </a:pPr>
            <a:r>
              <a:rPr lang="en-US" dirty="0"/>
              <a:t>Determine what the trigger looks like</a:t>
            </a:r>
          </a:p>
          <a:p>
            <a:pPr marL="342900" indent="-342900">
              <a:buFont typeface="+mj-lt"/>
              <a:buAutoNum type="arabicPeriod"/>
            </a:pPr>
            <a:r>
              <a:rPr lang="en-US" dirty="0"/>
              <a:t>Try to mitigate its effects on the model</a:t>
            </a:r>
          </a:p>
          <a:p>
            <a:pPr lvl="1"/>
            <a:r>
              <a:rPr lang="en-US" dirty="0"/>
              <a:t>Remove it from the model</a:t>
            </a:r>
          </a:p>
        </p:txBody>
      </p:sp>
    </p:spTree>
    <p:extLst>
      <p:ext uri="{BB962C8B-B14F-4D97-AF65-F5344CB8AC3E}">
        <p14:creationId xmlns:p14="http://schemas.microsoft.com/office/powerpoint/2010/main" val="767737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6D36-800D-4334-AF12-C8E339A82DE1}"/>
              </a:ext>
            </a:extLst>
          </p:cNvPr>
          <p:cNvSpPr>
            <a:spLocks noGrp="1"/>
          </p:cNvSpPr>
          <p:nvPr>
            <p:ph type="title"/>
          </p:nvPr>
        </p:nvSpPr>
        <p:spPr/>
        <p:txBody>
          <a:bodyPr/>
          <a:lstStyle/>
          <a:p>
            <a:r>
              <a:rPr lang="en-US" dirty="0"/>
              <a:t>NN applications</a:t>
            </a:r>
          </a:p>
        </p:txBody>
      </p:sp>
      <p:sp>
        <p:nvSpPr>
          <p:cNvPr id="3" name="Content Placeholder 2">
            <a:extLst>
              <a:ext uri="{FF2B5EF4-FFF2-40B4-BE49-F238E27FC236}">
                <a16:creationId xmlns:a16="http://schemas.microsoft.com/office/drawing/2014/main" id="{9553A18A-1AA1-44EA-BF56-A3549D7FB360}"/>
              </a:ext>
            </a:extLst>
          </p:cNvPr>
          <p:cNvSpPr>
            <a:spLocks noGrp="1"/>
          </p:cNvSpPr>
          <p:nvPr>
            <p:ph idx="1"/>
          </p:nvPr>
        </p:nvSpPr>
        <p:spPr/>
        <p:txBody>
          <a:bodyPr/>
          <a:lstStyle/>
          <a:p>
            <a:r>
              <a:rPr lang="en-US" sz="2400" dirty="0"/>
              <a:t>Implement and validate their technique on</a:t>
            </a:r>
          </a:p>
          <a:p>
            <a:pPr marL="342900" indent="-342900">
              <a:buFont typeface="+mj-lt"/>
              <a:buAutoNum type="arabicPeriod"/>
            </a:pPr>
            <a:r>
              <a:rPr lang="en-US" dirty="0"/>
              <a:t>Handwritten 	digit recognition</a:t>
            </a:r>
          </a:p>
          <a:p>
            <a:pPr marL="342900" indent="-342900">
              <a:buFont typeface="+mj-lt"/>
              <a:buAutoNum type="arabicPeriod"/>
            </a:pPr>
            <a:r>
              <a:rPr lang="en-US" dirty="0"/>
              <a:t>Traffic sign recognition</a:t>
            </a:r>
          </a:p>
          <a:p>
            <a:pPr marL="342900" indent="-342900">
              <a:buFont typeface="+mj-lt"/>
              <a:buAutoNum type="arabicPeriod"/>
            </a:pPr>
            <a:r>
              <a:rPr lang="en-US" dirty="0"/>
              <a:t>Facial recognition with large number of labels</a:t>
            </a:r>
          </a:p>
          <a:p>
            <a:pPr marL="342900" indent="-342900">
              <a:buFont typeface="+mj-lt"/>
              <a:buAutoNum type="arabicPeriod"/>
            </a:pPr>
            <a:r>
              <a:rPr lang="en-US" dirty="0"/>
              <a:t>Facial recognition using transfer learning</a:t>
            </a:r>
          </a:p>
        </p:txBody>
      </p:sp>
    </p:spTree>
    <p:extLst>
      <p:ext uri="{BB962C8B-B14F-4D97-AF65-F5344CB8AC3E}">
        <p14:creationId xmlns:p14="http://schemas.microsoft.com/office/powerpoint/2010/main" val="661220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6D36-800D-4334-AF12-C8E339A82DE1}"/>
              </a:ext>
            </a:extLst>
          </p:cNvPr>
          <p:cNvSpPr>
            <a:spLocks noGrp="1"/>
          </p:cNvSpPr>
          <p:nvPr>
            <p:ph type="title"/>
          </p:nvPr>
        </p:nvSpPr>
        <p:spPr/>
        <p:txBody>
          <a:bodyPr/>
          <a:lstStyle/>
          <a:p>
            <a:r>
              <a:rPr lang="en-US" dirty="0"/>
              <a:t>NN applications</a:t>
            </a:r>
          </a:p>
        </p:txBody>
      </p:sp>
      <p:pic>
        <p:nvPicPr>
          <p:cNvPr id="7" name="Picture 6">
            <a:extLst>
              <a:ext uri="{FF2B5EF4-FFF2-40B4-BE49-F238E27FC236}">
                <a16:creationId xmlns:a16="http://schemas.microsoft.com/office/drawing/2014/main" id="{61A18BBA-E41F-40AF-88DA-AEAB0AF5623E}"/>
              </a:ext>
            </a:extLst>
          </p:cNvPr>
          <p:cNvPicPr>
            <a:picLocks noChangeAspect="1"/>
          </p:cNvPicPr>
          <p:nvPr/>
        </p:nvPicPr>
        <p:blipFill>
          <a:blip r:embed="rId3"/>
          <a:stretch>
            <a:fillRect/>
          </a:stretch>
        </p:blipFill>
        <p:spPr>
          <a:xfrm>
            <a:off x="233362" y="1691322"/>
            <a:ext cx="10938221" cy="3127745"/>
          </a:xfrm>
          <a:prstGeom prst="rect">
            <a:avLst/>
          </a:prstGeom>
        </p:spPr>
      </p:pic>
    </p:spTree>
    <p:extLst>
      <p:ext uri="{BB962C8B-B14F-4D97-AF65-F5344CB8AC3E}">
        <p14:creationId xmlns:p14="http://schemas.microsoft.com/office/powerpoint/2010/main" val="12663979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6D36-800D-4334-AF12-C8E339A82DE1}"/>
              </a:ext>
            </a:extLst>
          </p:cNvPr>
          <p:cNvSpPr>
            <a:spLocks noGrp="1"/>
          </p:cNvSpPr>
          <p:nvPr>
            <p:ph type="title"/>
          </p:nvPr>
        </p:nvSpPr>
        <p:spPr/>
        <p:txBody>
          <a:bodyPr/>
          <a:lstStyle/>
          <a:p>
            <a:r>
              <a:rPr lang="en-US" dirty="0"/>
              <a:t>NN applications</a:t>
            </a:r>
          </a:p>
        </p:txBody>
      </p:sp>
      <p:pic>
        <p:nvPicPr>
          <p:cNvPr id="3" name="Picture 2">
            <a:extLst>
              <a:ext uri="{FF2B5EF4-FFF2-40B4-BE49-F238E27FC236}">
                <a16:creationId xmlns:a16="http://schemas.microsoft.com/office/drawing/2014/main" id="{D183FC81-3EE4-4FB8-937C-F460C4F1E882}"/>
              </a:ext>
            </a:extLst>
          </p:cNvPr>
          <p:cNvPicPr>
            <a:picLocks noChangeAspect="1"/>
          </p:cNvPicPr>
          <p:nvPr/>
        </p:nvPicPr>
        <p:blipFill>
          <a:blip r:embed="rId3"/>
          <a:stretch>
            <a:fillRect/>
          </a:stretch>
        </p:blipFill>
        <p:spPr>
          <a:xfrm>
            <a:off x="1921573" y="1691322"/>
            <a:ext cx="8348853" cy="5034200"/>
          </a:xfrm>
          <a:prstGeom prst="rect">
            <a:avLst/>
          </a:prstGeom>
        </p:spPr>
      </p:pic>
    </p:spTree>
    <p:extLst>
      <p:ext uri="{BB962C8B-B14F-4D97-AF65-F5344CB8AC3E}">
        <p14:creationId xmlns:p14="http://schemas.microsoft.com/office/powerpoint/2010/main" val="179731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A633-FC73-419A-A0E3-1B9213B36131}"/>
              </a:ext>
            </a:extLst>
          </p:cNvPr>
          <p:cNvSpPr>
            <a:spLocks noGrp="1"/>
          </p:cNvSpPr>
          <p:nvPr>
            <p:ph type="title"/>
          </p:nvPr>
        </p:nvSpPr>
        <p:spPr/>
        <p:txBody>
          <a:bodyPr/>
          <a:lstStyle/>
          <a:p>
            <a:r>
              <a:rPr lang="en-US" dirty="0"/>
              <a:t>What is a backdoor?</a:t>
            </a:r>
          </a:p>
        </p:txBody>
      </p:sp>
      <p:sp>
        <p:nvSpPr>
          <p:cNvPr id="3" name="Content Placeholder 2">
            <a:extLst>
              <a:ext uri="{FF2B5EF4-FFF2-40B4-BE49-F238E27FC236}">
                <a16:creationId xmlns:a16="http://schemas.microsoft.com/office/drawing/2014/main" id="{281A907C-03C1-405C-B1E0-C53163FA04D7}"/>
              </a:ext>
            </a:extLst>
          </p:cNvPr>
          <p:cNvSpPr>
            <a:spLocks noGrp="1"/>
          </p:cNvSpPr>
          <p:nvPr>
            <p:ph idx="1"/>
          </p:nvPr>
        </p:nvSpPr>
        <p:spPr/>
        <p:txBody>
          <a:bodyPr/>
          <a:lstStyle/>
          <a:p>
            <a:r>
              <a:rPr lang="en-US" dirty="0"/>
              <a:t>Bad actor with access to DDN that inserts incorrect label association, either at training time or modifications on a trained model</a:t>
            </a:r>
          </a:p>
          <a:p>
            <a:pPr lvl="1"/>
            <a:r>
              <a:rPr lang="en-US" dirty="0"/>
              <a:t>NOT a backdoor, this is an adversarial poisoning attack</a:t>
            </a:r>
          </a:p>
          <a:p>
            <a:r>
              <a:rPr lang="en-US" dirty="0"/>
              <a:t>Backdoor is a hidden pattern trained into a DNN, which produces an unexpected behavior, if and only if the pattern is added to the input</a:t>
            </a:r>
          </a:p>
          <a:p>
            <a:r>
              <a:rPr lang="en-US" dirty="0"/>
              <a:t>Backdoors must be injected into a model, while adversarial attacks do not need to be</a:t>
            </a:r>
          </a:p>
        </p:txBody>
      </p:sp>
    </p:spTree>
    <p:extLst>
      <p:ext uri="{BB962C8B-B14F-4D97-AF65-F5344CB8AC3E}">
        <p14:creationId xmlns:p14="http://schemas.microsoft.com/office/powerpoint/2010/main" val="249309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0F4C-2344-4B11-9B0E-01AAB600801E}"/>
              </a:ext>
            </a:extLst>
          </p:cNvPr>
          <p:cNvSpPr>
            <a:spLocks noGrp="1"/>
          </p:cNvSpPr>
          <p:nvPr>
            <p:ph type="title"/>
          </p:nvPr>
        </p:nvSpPr>
        <p:spPr/>
        <p:txBody>
          <a:bodyPr/>
          <a:lstStyle/>
          <a:p>
            <a:r>
              <a:rPr lang="en-US" dirty="0"/>
              <a:t>Backdoor attack example</a:t>
            </a:r>
          </a:p>
        </p:txBody>
      </p:sp>
      <p:pic>
        <p:nvPicPr>
          <p:cNvPr id="4" name="Picture 3">
            <a:extLst>
              <a:ext uri="{FF2B5EF4-FFF2-40B4-BE49-F238E27FC236}">
                <a16:creationId xmlns:a16="http://schemas.microsoft.com/office/drawing/2014/main" id="{AB710B8B-0725-4DF1-A0B1-C853B825B884}"/>
              </a:ext>
            </a:extLst>
          </p:cNvPr>
          <p:cNvPicPr>
            <a:picLocks noChangeAspect="1"/>
          </p:cNvPicPr>
          <p:nvPr/>
        </p:nvPicPr>
        <p:blipFill>
          <a:blip r:embed="rId3"/>
          <a:stretch>
            <a:fillRect/>
          </a:stretch>
        </p:blipFill>
        <p:spPr>
          <a:xfrm>
            <a:off x="0" y="2246840"/>
            <a:ext cx="11151704" cy="2364319"/>
          </a:xfrm>
          <a:prstGeom prst="rect">
            <a:avLst/>
          </a:prstGeom>
        </p:spPr>
      </p:pic>
    </p:spTree>
    <p:extLst>
      <p:ext uri="{BB962C8B-B14F-4D97-AF65-F5344CB8AC3E}">
        <p14:creationId xmlns:p14="http://schemas.microsoft.com/office/powerpoint/2010/main" val="2112491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82E4-4A38-483A-9E96-D41274E467F4}"/>
              </a:ext>
            </a:extLst>
          </p:cNvPr>
          <p:cNvSpPr>
            <a:spLocks noGrp="1"/>
          </p:cNvSpPr>
          <p:nvPr>
            <p:ph type="title"/>
          </p:nvPr>
        </p:nvSpPr>
        <p:spPr/>
        <p:txBody>
          <a:bodyPr/>
          <a:lstStyle/>
          <a:p>
            <a:r>
              <a:rPr lang="en-US" dirty="0"/>
              <a:t>Defense Assumptions and Goals</a:t>
            </a:r>
          </a:p>
        </p:txBody>
      </p:sp>
      <p:sp>
        <p:nvSpPr>
          <p:cNvPr id="3" name="Content Placeholder 2">
            <a:extLst>
              <a:ext uri="{FF2B5EF4-FFF2-40B4-BE49-F238E27FC236}">
                <a16:creationId xmlns:a16="http://schemas.microsoft.com/office/drawing/2014/main" id="{B34AE146-815A-4AEA-9988-55E4F1C31936}"/>
              </a:ext>
            </a:extLst>
          </p:cNvPr>
          <p:cNvSpPr>
            <a:spLocks noGrp="1"/>
          </p:cNvSpPr>
          <p:nvPr>
            <p:ph idx="1"/>
          </p:nvPr>
        </p:nvSpPr>
        <p:spPr/>
        <p:txBody>
          <a:bodyPr/>
          <a:lstStyle/>
          <a:p>
            <a:r>
              <a:rPr lang="en-US" dirty="0"/>
              <a:t>Defender has access to the trained DNN and a set of correctly labeled samples to test model performance</a:t>
            </a:r>
          </a:p>
          <a:p>
            <a:r>
              <a:rPr lang="en-US" dirty="0"/>
              <a:t>Defender has access to necessary computational resources to test or modify DNN</a:t>
            </a:r>
          </a:p>
          <a:p>
            <a:endParaRPr lang="en-US" dirty="0"/>
          </a:p>
          <a:p>
            <a:r>
              <a:rPr lang="en-US" sz="2400" dirty="0"/>
              <a:t>Goals</a:t>
            </a:r>
          </a:p>
          <a:p>
            <a:pPr marL="457200" indent="-457200">
              <a:buFont typeface="+mj-lt"/>
              <a:buAutoNum type="arabicPeriod"/>
            </a:pPr>
            <a:r>
              <a:rPr lang="en-US" dirty="0"/>
              <a:t>Detecting backdoor</a:t>
            </a:r>
          </a:p>
          <a:p>
            <a:pPr marL="457200" indent="-457200">
              <a:buFont typeface="+mj-lt"/>
              <a:buAutoNum type="arabicPeriod"/>
            </a:pPr>
            <a:r>
              <a:rPr lang="en-US" dirty="0"/>
              <a:t>Identifying backdoor</a:t>
            </a:r>
          </a:p>
          <a:p>
            <a:pPr marL="457200" indent="-457200">
              <a:buFont typeface="+mj-lt"/>
              <a:buAutoNum type="arabicPeriod"/>
            </a:pPr>
            <a:r>
              <a:rPr lang="en-US" dirty="0"/>
              <a:t>Mitigating backdoor</a:t>
            </a:r>
          </a:p>
        </p:txBody>
      </p:sp>
    </p:spTree>
    <p:extLst>
      <p:ext uri="{BB962C8B-B14F-4D97-AF65-F5344CB8AC3E}">
        <p14:creationId xmlns:p14="http://schemas.microsoft.com/office/powerpoint/2010/main" val="4197099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9F1A-872F-492D-A5DA-851038E78218}"/>
              </a:ext>
            </a:extLst>
          </p:cNvPr>
          <p:cNvSpPr>
            <a:spLocks noGrp="1"/>
          </p:cNvSpPr>
          <p:nvPr>
            <p:ph type="title"/>
          </p:nvPr>
        </p:nvSpPr>
        <p:spPr/>
        <p:txBody>
          <a:bodyPr/>
          <a:lstStyle/>
          <a:p>
            <a:r>
              <a:rPr lang="en-US" dirty="0"/>
              <a:t>Defense Intuition and Overview</a:t>
            </a:r>
          </a:p>
        </p:txBody>
      </p:sp>
      <p:sp>
        <p:nvSpPr>
          <p:cNvPr id="3" name="Content Placeholder 2">
            <a:extLst>
              <a:ext uri="{FF2B5EF4-FFF2-40B4-BE49-F238E27FC236}">
                <a16:creationId xmlns:a16="http://schemas.microsoft.com/office/drawing/2014/main" id="{C700C985-225D-4841-A3E0-77FFC3470DE3}"/>
              </a:ext>
            </a:extLst>
          </p:cNvPr>
          <p:cNvSpPr>
            <a:spLocks noGrp="1"/>
          </p:cNvSpPr>
          <p:nvPr>
            <p:ph idx="1"/>
          </p:nvPr>
        </p:nvSpPr>
        <p:spPr/>
        <p:txBody>
          <a:bodyPr/>
          <a:lstStyle/>
          <a:p>
            <a:r>
              <a:rPr lang="en-US" dirty="0"/>
              <a:t>Key Intuition</a:t>
            </a:r>
          </a:p>
          <a:p>
            <a:r>
              <a:rPr lang="en-US" dirty="0"/>
              <a:t>Detecting Backdoors</a:t>
            </a:r>
          </a:p>
          <a:p>
            <a:pPr lvl="1"/>
            <a:r>
              <a:rPr lang="en-US" dirty="0"/>
              <a:t>Three steps</a:t>
            </a:r>
          </a:p>
          <a:p>
            <a:r>
              <a:rPr lang="en-US" dirty="0"/>
              <a:t>Identifying Backdoor Triggers</a:t>
            </a:r>
          </a:p>
          <a:p>
            <a:r>
              <a:rPr lang="en-US" dirty="0"/>
              <a:t>Mitigating Backdoors</a:t>
            </a:r>
          </a:p>
        </p:txBody>
      </p:sp>
    </p:spTree>
    <p:extLst>
      <p:ext uri="{BB962C8B-B14F-4D97-AF65-F5344CB8AC3E}">
        <p14:creationId xmlns:p14="http://schemas.microsoft.com/office/powerpoint/2010/main" val="95784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9F1A-872F-492D-A5DA-851038E78218}"/>
              </a:ext>
            </a:extLst>
          </p:cNvPr>
          <p:cNvSpPr>
            <a:spLocks noGrp="1"/>
          </p:cNvSpPr>
          <p:nvPr>
            <p:ph type="title"/>
          </p:nvPr>
        </p:nvSpPr>
        <p:spPr/>
        <p:txBody>
          <a:bodyPr/>
          <a:lstStyle/>
          <a:p>
            <a:r>
              <a:rPr lang="en-US" dirty="0"/>
              <a:t>Defense Intuition and Overview:</a:t>
            </a:r>
            <a:br>
              <a:rPr lang="en-US" dirty="0"/>
            </a:br>
            <a:r>
              <a:rPr lang="en-US" dirty="0"/>
              <a:t>Key Intuition</a:t>
            </a:r>
          </a:p>
        </p:txBody>
      </p:sp>
      <p:sp>
        <p:nvSpPr>
          <p:cNvPr id="3" name="Content Placeholder 2">
            <a:extLst>
              <a:ext uri="{FF2B5EF4-FFF2-40B4-BE49-F238E27FC236}">
                <a16:creationId xmlns:a16="http://schemas.microsoft.com/office/drawing/2014/main" id="{C700C985-225D-4841-A3E0-77FFC3470DE3}"/>
              </a:ext>
            </a:extLst>
          </p:cNvPr>
          <p:cNvSpPr>
            <a:spLocks noGrp="1"/>
          </p:cNvSpPr>
          <p:nvPr>
            <p:ph idx="1"/>
          </p:nvPr>
        </p:nvSpPr>
        <p:spPr/>
        <p:txBody>
          <a:bodyPr/>
          <a:lstStyle/>
          <a:p>
            <a:r>
              <a:rPr lang="en-US" dirty="0"/>
              <a:t>Backdoor triggers produce a classification result to a target label </a:t>
            </a:r>
            <a:r>
              <a:rPr lang="en-US" i="1" dirty="0"/>
              <a:t>A</a:t>
            </a:r>
            <a:r>
              <a:rPr lang="en-US" dirty="0"/>
              <a:t> regardless of the label the input normally belongs in</a:t>
            </a:r>
          </a:p>
          <a:p>
            <a:r>
              <a:rPr lang="en-US" dirty="0"/>
              <a:t>Think of classification problem as partitions in multi-dimensional space</a:t>
            </a:r>
          </a:p>
          <a:p>
            <a:pPr lvl="1"/>
            <a:r>
              <a:rPr lang="en-US" dirty="0"/>
              <a:t>Each partition captures some features</a:t>
            </a:r>
          </a:p>
          <a:p>
            <a:r>
              <a:rPr lang="en-US" dirty="0"/>
              <a:t>Backdoors create “shortcuts” between these partitions</a:t>
            </a:r>
          </a:p>
          <a:p>
            <a:r>
              <a:rPr lang="en-US" dirty="0"/>
              <a:t>They detect these “shortcuts” by measuring minimum amount of perturbation necessary to changes all inputs from one region to a target region</a:t>
            </a:r>
          </a:p>
        </p:txBody>
      </p:sp>
    </p:spTree>
    <p:extLst>
      <p:ext uri="{BB962C8B-B14F-4D97-AF65-F5344CB8AC3E}">
        <p14:creationId xmlns:p14="http://schemas.microsoft.com/office/powerpoint/2010/main" val="240181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FD04-1C59-4691-A122-D4A752104C1E}"/>
              </a:ext>
            </a:extLst>
          </p:cNvPr>
          <p:cNvSpPr>
            <a:spLocks noGrp="1"/>
          </p:cNvSpPr>
          <p:nvPr>
            <p:ph type="title"/>
          </p:nvPr>
        </p:nvSpPr>
        <p:spPr/>
        <p:txBody>
          <a:bodyPr/>
          <a:lstStyle/>
          <a:p>
            <a:r>
              <a:rPr lang="en-US" dirty="0"/>
              <a:t>Attack Demonstration</a:t>
            </a:r>
          </a:p>
        </p:txBody>
      </p:sp>
      <p:pic>
        <p:nvPicPr>
          <p:cNvPr id="4" name="Picture 3">
            <a:extLst>
              <a:ext uri="{FF2B5EF4-FFF2-40B4-BE49-F238E27FC236}">
                <a16:creationId xmlns:a16="http://schemas.microsoft.com/office/drawing/2014/main" id="{774679FF-0D4E-485E-8F64-8752300405E7}"/>
              </a:ext>
            </a:extLst>
          </p:cNvPr>
          <p:cNvPicPr>
            <a:picLocks noChangeAspect="1"/>
          </p:cNvPicPr>
          <p:nvPr/>
        </p:nvPicPr>
        <p:blipFill>
          <a:blip r:embed="rId2"/>
          <a:stretch>
            <a:fillRect/>
          </a:stretch>
        </p:blipFill>
        <p:spPr>
          <a:xfrm>
            <a:off x="3830417" y="1691322"/>
            <a:ext cx="4531165" cy="4584868"/>
          </a:xfrm>
          <a:prstGeom prst="rect">
            <a:avLst/>
          </a:prstGeom>
        </p:spPr>
      </p:pic>
    </p:spTree>
    <p:extLst>
      <p:ext uri="{BB962C8B-B14F-4D97-AF65-F5344CB8AC3E}">
        <p14:creationId xmlns:p14="http://schemas.microsoft.com/office/powerpoint/2010/main" val="20289980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9F1A-872F-492D-A5DA-851038E78218}"/>
              </a:ext>
            </a:extLst>
          </p:cNvPr>
          <p:cNvSpPr>
            <a:spLocks noGrp="1"/>
          </p:cNvSpPr>
          <p:nvPr>
            <p:ph type="title"/>
          </p:nvPr>
        </p:nvSpPr>
        <p:spPr/>
        <p:txBody>
          <a:bodyPr/>
          <a:lstStyle/>
          <a:p>
            <a:r>
              <a:rPr lang="en-US" dirty="0"/>
              <a:t>Defense Intuition and Overview:</a:t>
            </a:r>
            <a:br>
              <a:rPr lang="en-US" dirty="0"/>
            </a:br>
            <a:r>
              <a:rPr lang="en-US" dirty="0"/>
              <a:t>Key Intuition</a:t>
            </a:r>
          </a:p>
        </p:txBody>
      </p:sp>
      <p:pic>
        <p:nvPicPr>
          <p:cNvPr id="4" name="Picture 3">
            <a:extLst>
              <a:ext uri="{FF2B5EF4-FFF2-40B4-BE49-F238E27FC236}">
                <a16:creationId xmlns:a16="http://schemas.microsoft.com/office/drawing/2014/main" id="{BE89F7B6-C6DD-4C31-81E2-2F52FA2D1ABF}"/>
              </a:ext>
            </a:extLst>
          </p:cNvPr>
          <p:cNvPicPr>
            <a:picLocks noChangeAspect="1"/>
          </p:cNvPicPr>
          <p:nvPr/>
        </p:nvPicPr>
        <p:blipFill>
          <a:blip r:embed="rId3"/>
          <a:stretch>
            <a:fillRect/>
          </a:stretch>
        </p:blipFill>
        <p:spPr>
          <a:xfrm>
            <a:off x="1237488" y="1691322"/>
            <a:ext cx="9717024" cy="4802236"/>
          </a:xfrm>
          <a:prstGeom prst="rect">
            <a:avLst/>
          </a:prstGeom>
        </p:spPr>
      </p:pic>
    </p:spTree>
    <p:extLst>
      <p:ext uri="{BB962C8B-B14F-4D97-AF65-F5344CB8AC3E}">
        <p14:creationId xmlns:p14="http://schemas.microsoft.com/office/powerpoint/2010/main" val="747675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1EA5-6369-47E0-8D2B-9FB8BF5AFAC8}"/>
              </a:ext>
            </a:extLst>
          </p:cNvPr>
          <p:cNvSpPr>
            <a:spLocks noGrp="1"/>
          </p:cNvSpPr>
          <p:nvPr>
            <p:ph type="title"/>
          </p:nvPr>
        </p:nvSpPr>
        <p:spPr/>
        <p:txBody>
          <a:bodyPr/>
          <a:lstStyle/>
          <a:p>
            <a:r>
              <a:rPr lang="en-US" dirty="0"/>
              <a:t>Defense Intuition and Overview:</a:t>
            </a:r>
            <a:br>
              <a:rPr lang="en-US" dirty="0"/>
            </a:br>
            <a:r>
              <a:rPr lang="en-US" dirty="0"/>
              <a:t>Detecting Backdoors</a:t>
            </a:r>
          </a:p>
        </p:txBody>
      </p:sp>
      <p:sp>
        <p:nvSpPr>
          <p:cNvPr id="3" name="Content Placeholder 2">
            <a:extLst>
              <a:ext uri="{FF2B5EF4-FFF2-40B4-BE49-F238E27FC236}">
                <a16:creationId xmlns:a16="http://schemas.microsoft.com/office/drawing/2014/main" id="{D3F20E84-C706-4AE0-B7E2-02479FA1217D}"/>
              </a:ext>
            </a:extLst>
          </p:cNvPr>
          <p:cNvSpPr>
            <a:spLocks noGrp="1"/>
          </p:cNvSpPr>
          <p:nvPr>
            <p:ph idx="1"/>
          </p:nvPr>
        </p:nvSpPr>
        <p:spPr/>
        <p:txBody>
          <a:bodyPr/>
          <a:lstStyle/>
          <a:p>
            <a:r>
              <a:rPr lang="en-US" sz="2400" dirty="0"/>
              <a:t>Step 1</a:t>
            </a:r>
          </a:p>
          <a:p>
            <a:pPr lvl="1"/>
            <a:r>
              <a:rPr lang="en-US" sz="1800" dirty="0"/>
              <a:t>For each label</a:t>
            </a:r>
          </a:p>
          <a:p>
            <a:pPr lvl="2"/>
            <a:r>
              <a:rPr lang="en-US" sz="1600" dirty="0"/>
              <a:t>Treat it as target label</a:t>
            </a:r>
          </a:p>
          <a:p>
            <a:pPr lvl="2"/>
            <a:r>
              <a:rPr lang="en-US" sz="1600" dirty="0"/>
              <a:t>Calculate “minimal” trigger required to misclassify all samples from other labels to target label</a:t>
            </a:r>
          </a:p>
          <a:p>
            <a:r>
              <a:rPr lang="en-US" sz="2400" dirty="0"/>
              <a:t>Step 2</a:t>
            </a:r>
          </a:p>
          <a:p>
            <a:pPr lvl="1"/>
            <a:r>
              <a:rPr lang="en-US" sz="1800" dirty="0"/>
              <a:t>Repeat Step 1 for each output label in the model</a:t>
            </a:r>
          </a:p>
          <a:p>
            <a:r>
              <a:rPr lang="en-US" sz="2400" dirty="0"/>
              <a:t>Step 3</a:t>
            </a:r>
          </a:p>
          <a:p>
            <a:pPr lvl="1"/>
            <a:r>
              <a:rPr lang="en-US" sz="1800" dirty="0"/>
              <a:t>Measure the size of each potential trigger</a:t>
            </a:r>
          </a:p>
          <a:p>
            <a:pPr lvl="1"/>
            <a:r>
              <a:rPr lang="en-US" sz="1800" dirty="0"/>
              <a:t>Run </a:t>
            </a:r>
            <a:r>
              <a:rPr lang="en-US" sz="1800" i="1" dirty="0"/>
              <a:t>outlier detection</a:t>
            </a:r>
            <a:r>
              <a:rPr lang="en-US" sz="1800" dirty="0"/>
              <a:t> algorithm to detect if any trigger is significantly smaller than other triggers</a:t>
            </a:r>
          </a:p>
        </p:txBody>
      </p:sp>
    </p:spTree>
    <p:extLst>
      <p:ext uri="{BB962C8B-B14F-4D97-AF65-F5344CB8AC3E}">
        <p14:creationId xmlns:p14="http://schemas.microsoft.com/office/powerpoint/2010/main" val="21743299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299E-2833-45F5-A78A-4459689826C9}"/>
              </a:ext>
            </a:extLst>
          </p:cNvPr>
          <p:cNvSpPr>
            <a:spLocks noGrp="1"/>
          </p:cNvSpPr>
          <p:nvPr>
            <p:ph type="title"/>
          </p:nvPr>
        </p:nvSpPr>
        <p:spPr/>
        <p:txBody>
          <a:bodyPr/>
          <a:lstStyle/>
          <a:p>
            <a:r>
              <a:rPr lang="en-US" dirty="0"/>
              <a:t>Defense Intuition and Overview:</a:t>
            </a:r>
            <a:br>
              <a:rPr lang="en-US" dirty="0"/>
            </a:br>
            <a:r>
              <a:rPr lang="en-US" dirty="0"/>
              <a:t>Identifying Backdoor Triggers</a:t>
            </a:r>
          </a:p>
        </p:txBody>
      </p:sp>
      <p:sp>
        <p:nvSpPr>
          <p:cNvPr id="3" name="Content Placeholder 2">
            <a:extLst>
              <a:ext uri="{FF2B5EF4-FFF2-40B4-BE49-F238E27FC236}">
                <a16:creationId xmlns:a16="http://schemas.microsoft.com/office/drawing/2014/main" id="{4990B017-92C9-436F-BA2A-44BE7D328BE9}"/>
              </a:ext>
            </a:extLst>
          </p:cNvPr>
          <p:cNvSpPr>
            <a:spLocks noGrp="1"/>
          </p:cNvSpPr>
          <p:nvPr>
            <p:ph idx="1"/>
          </p:nvPr>
        </p:nvSpPr>
        <p:spPr/>
        <p:txBody>
          <a:bodyPr/>
          <a:lstStyle/>
          <a:p>
            <a:r>
              <a:rPr lang="en-US" dirty="0"/>
              <a:t>The previous three steps determine whether or not there is a backdoor in the model and the attack target label</a:t>
            </a:r>
          </a:p>
          <a:p>
            <a:r>
              <a:rPr lang="en-US" dirty="0"/>
              <a:t>Step 1 produces the “reversed engineered trigger”</a:t>
            </a:r>
          </a:p>
          <a:p>
            <a:r>
              <a:rPr lang="en-US" dirty="0"/>
              <a:t>This trigger is the minimal trigger necessary to induce the backdoor and may look slightly smaller/different than actual trigger used</a:t>
            </a:r>
          </a:p>
        </p:txBody>
      </p:sp>
    </p:spTree>
    <p:extLst>
      <p:ext uri="{BB962C8B-B14F-4D97-AF65-F5344CB8AC3E}">
        <p14:creationId xmlns:p14="http://schemas.microsoft.com/office/powerpoint/2010/main" val="3092959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C0CE-84E0-4612-9728-77132AEB6AD9}"/>
              </a:ext>
            </a:extLst>
          </p:cNvPr>
          <p:cNvSpPr>
            <a:spLocks noGrp="1"/>
          </p:cNvSpPr>
          <p:nvPr>
            <p:ph type="title"/>
          </p:nvPr>
        </p:nvSpPr>
        <p:spPr/>
        <p:txBody>
          <a:bodyPr/>
          <a:lstStyle/>
          <a:p>
            <a:r>
              <a:rPr lang="en-US" dirty="0"/>
              <a:t>Original vs Reverse Engineered Trigger: MNIST</a:t>
            </a:r>
          </a:p>
        </p:txBody>
      </p:sp>
      <p:pic>
        <p:nvPicPr>
          <p:cNvPr id="5" name="Picture 4">
            <a:extLst>
              <a:ext uri="{FF2B5EF4-FFF2-40B4-BE49-F238E27FC236}">
                <a16:creationId xmlns:a16="http://schemas.microsoft.com/office/drawing/2014/main" id="{BCAB3ABE-44B9-42D4-B558-62D49ECA8008}"/>
              </a:ext>
            </a:extLst>
          </p:cNvPr>
          <p:cNvPicPr>
            <a:picLocks noChangeAspect="1"/>
          </p:cNvPicPr>
          <p:nvPr/>
        </p:nvPicPr>
        <p:blipFill>
          <a:blip r:embed="rId2"/>
          <a:stretch>
            <a:fillRect/>
          </a:stretch>
        </p:blipFill>
        <p:spPr>
          <a:xfrm>
            <a:off x="2820857" y="1691322"/>
            <a:ext cx="6574669" cy="4778210"/>
          </a:xfrm>
          <a:prstGeom prst="rect">
            <a:avLst/>
          </a:prstGeom>
        </p:spPr>
      </p:pic>
    </p:spTree>
    <p:extLst>
      <p:ext uri="{BB962C8B-B14F-4D97-AF65-F5344CB8AC3E}">
        <p14:creationId xmlns:p14="http://schemas.microsoft.com/office/powerpoint/2010/main" val="26721606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C0CE-84E0-4612-9728-77132AEB6AD9}"/>
              </a:ext>
            </a:extLst>
          </p:cNvPr>
          <p:cNvSpPr>
            <a:spLocks noGrp="1"/>
          </p:cNvSpPr>
          <p:nvPr>
            <p:ph type="title"/>
          </p:nvPr>
        </p:nvSpPr>
        <p:spPr/>
        <p:txBody>
          <a:bodyPr/>
          <a:lstStyle/>
          <a:p>
            <a:r>
              <a:rPr lang="en-US" dirty="0"/>
              <a:t>Original vs Reverse Engineered Trigger: GTSRB</a:t>
            </a:r>
          </a:p>
        </p:txBody>
      </p:sp>
      <p:pic>
        <p:nvPicPr>
          <p:cNvPr id="3" name="Picture 2">
            <a:extLst>
              <a:ext uri="{FF2B5EF4-FFF2-40B4-BE49-F238E27FC236}">
                <a16:creationId xmlns:a16="http://schemas.microsoft.com/office/drawing/2014/main" id="{E1294678-5021-4FAE-B1B3-34F94216E364}"/>
              </a:ext>
            </a:extLst>
          </p:cNvPr>
          <p:cNvPicPr>
            <a:picLocks noChangeAspect="1"/>
          </p:cNvPicPr>
          <p:nvPr/>
        </p:nvPicPr>
        <p:blipFill>
          <a:blip r:embed="rId2"/>
          <a:stretch>
            <a:fillRect/>
          </a:stretch>
        </p:blipFill>
        <p:spPr>
          <a:xfrm>
            <a:off x="2647320" y="1691322"/>
            <a:ext cx="6897360" cy="5033728"/>
          </a:xfrm>
          <a:prstGeom prst="rect">
            <a:avLst/>
          </a:prstGeom>
        </p:spPr>
      </p:pic>
    </p:spTree>
    <p:extLst>
      <p:ext uri="{BB962C8B-B14F-4D97-AF65-F5344CB8AC3E}">
        <p14:creationId xmlns:p14="http://schemas.microsoft.com/office/powerpoint/2010/main" val="4032528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C0CE-84E0-4612-9728-77132AEB6AD9}"/>
              </a:ext>
            </a:extLst>
          </p:cNvPr>
          <p:cNvSpPr>
            <a:spLocks noGrp="1"/>
          </p:cNvSpPr>
          <p:nvPr>
            <p:ph type="title"/>
          </p:nvPr>
        </p:nvSpPr>
        <p:spPr/>
        <p:txBody>
          <a:bodyPr/>
          <a:lstStyle/>
          <a:p>
            <a:r>
              <a:rPr lang="en-US" dirty="0"/>
              <a:t>Original vs Reverse Engineered Trigger: YouTube Face</a:t>
            </a:r>
          </a:p>
        </p:txBody>
      </p:sp>
      <p:pic>
        <p:nvPicPr>
          <p:cNvPr id="3" name="Picture 2">
            <a:extLst>
              <a:ext uri="{FF2B5EF4-FFF2-40B4-BE49-F238E27FC236}">
                <a16:creationId xmlns:a16="http://schemas.microsoft.com/office/drawing/2014/main" id="{480D0F8F-794C-43AE-BC2C-211DB61989B1}"/>
              </a:ext>
            </a:extLst>
          </p:cNvPr>
          <p:cNvPicPr>
            <a:picLocks noChangeAspect="1"/>
          </p:cNvPicPr>
          <p:nvPr/>
        </p:nvPicPr>
        <p:blipFill>
          <a:blip r:embed="rId2"/>
          <a:stretch>
            <a:fillRect/>
          </a:stretch>
        </p:blipFill>
        <p:spPr>
          <a:xfrm>
            <a:off x="2860614" y="1691322"/>
            <a:ext cx="6470771" cy="4968628"/>
          </a:xfrm>
          <a:prstGeom prst="rect">
            <a:avLst/>
          </a:prstGeom>
        </p:spPr>
      </p:pic>
    </p:spTree>
    <p:extLst>
      <p:ext uri="{BB962C8B-B14F-4D97-AF65-F5344CB8AC3E}">
        <p14:creationId xmlns:p14="http://schemas.microsoft.com/office/powerpoint/2010/main" val="564193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C0CE-84E0-4612-9728-77132AEB6AD9}"/>
              </a:ext>
            </a:extLst>
          </p:cNvPr>
          <p:cNvSpPr>
            <a:spLocks noGrp="1"/>
          </p:cNvSpPr>
          <p:nvPr>
            <p:ph type="title"/>
          </p:nvPr>
        </p:nvSpPr>
        <p:spPr/>
        <p:txBody>
          <a:bodyPr/>
          <a:lstStyle/>
          <a:p>
            <a:r>
              <a:rPr lang="en-US" dirty="0"/>
              <a:t>Original vs Reverse Engineered Trigger: </a:t>
            </a:r>
            <a:r>
              <a:rPr lang="en-US" dirty="0" err="1"/>
              <a:t>PubFig</a:t>
            </a:r>
            <a:endParaRPr lang="en-US" dirty="0"/>
          </a:p>
        </p:txBody>
      </p:sp>
      <p:pic>
        <p:nvPicPr>
          <p:cNvPr id="3" name="Picture 2">
            <a:extLst>
              <a:ext uri="{FF2B5EF4-FFF2-40B4-BE49-F238E27FC236}">
                <a16:creationId xmlns:a16="http://schemas.microsoft.com/office/drawing/2014/main" id="{15DAC72E-49E8-4413-B80C-A11B681B6CD2}"/>
              </a:ext>
            </a:extLst>
          </p:cNvPr>
          <p:cNvPicPr>
            <a:picLocks noChangeAspect="1"/>
          </p:cNvPicPr>
          <p:nvPr/>
        </p:nvPicPr>
        <p:blipFill>
          <a:blip r:embed="rId2"/>
          <a:stretch>
            <a:fillRect/>
          </a:stretch>
        </p:blipFill>
        <p:spPr>
          <a:xfrm>
            <a:off x="2654145" y="1691322"/>
            <a:ext cx="6908093" cy="4945567"/>
          </a:xfrm>
          <a:prstGeom prst="rect">
            <a:avLst/>
          </a:prstGeom>
        </p:spPr>
      </p:pic>
    </p:spTree>
    <p:extLst>
      <p:ext uri="{BB962C8B-B14F-4D97-AF65-F5344CB8AC3E}">
        <p14:creationId xmlns:p14="http://schemas.microsoft.com/office/powerpoint/2010/main" val="677866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C0CE-84E0-4612-9728-77132AEB6AD9}"/>
              </a:ext>
            </a:extLst>
          </p:cNvPr>
          <p:cNvSpPr>
            <a:spLocks noGrp="1"/>
          </p:cNvSpPr>
          <p:nvPr>
            <p:ph type="title"/>
          </p:nvPr>
        </p:nvSpPr>
        <p:spPr/>
        <p:txBody>
          <a:bodyPr/>
          <a:lstStyle/>
          <a:p>
            <a:r>
              <a:rPr lang="en-US" dirty="0"/>
              <a:t>Original vs Reverse Engineered Trigger: Trojan Square</a:t>
            </a:r>
          </a:p>
        </p:txBody>
      </p:sp>
      <p:pic>
        <p:nvPicPr>
          <p:cNvPr id="3" name="Picture 2">
            <a:extLst>
              <a:ext uri="{FF2B5EF4-FFF2-40B4-BE49-F238E27FC236}">
                <a16:creationId xmlns:a16="http://schemas.microsoft.com/office/drawing/2014/main" id="{3FC28B27-809A-48D0-94B6-4A62FC79BA0E}"/>
              </a:ext>
            </a:extLst>
          </p:cNvPr>
          <p:cNvPicPr>
            <a:picLocks noChangeAspect="1"/>
          </p:cNvPicPr>
          <p:nvPr/>
        </p:nvPicPr>
        <p:blipFill>
          <a:blip r:embed="rId2"/>
          <a:stretch>
            <a:fillRect/>
          </a:stretch>
        </p:blipFill>
        <p:spPr>
          <a:xfrm>
            <a:off x="2681710" y="1691322"/>
            <a:ext cx="6828580" cy="4966240"/>
          </a:xfrm>
          <a:prstGeom prst="rect">
            <a:avLst/>
          </a:prstGeom>
        </p:spPr>
      </p:pic>
    </p:spTree>
    <p:extLst>
      <p:ext uri="{BB962C8B-B14F-4D97-AF65-F5344CB8AC3E}">
        <p14:creationId xmlns:p14="http://schemas.microsoft.com/office/powerpoint/2010/main" val="3858378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C0CE-84E0-4612-9728-77132AEB6AD9}"/>
              </a:ext>
            </a:extLst>
          </p:cNvPr>
          <p:cNvSpPr>
            <a:spLocks noGrp="1"/>
          </p:cNvSpPr>
          <p:nvPr>
            <p:ph type="title"/>
          </p:nvPr>
        </p:nvSpPr>
        <p:spPr/>
        <p:txBody>
          <a:bodyPr/>
          <a:lstStyle/>
          <a:p>
            <a:r>
              <a:rPr lang="en-US" dirty="0"/>
              <a:t>Original vs Reverse Engineered Trigger: Trojan Watermark</a:t>
            </a:r>
          </a:p>
        </p:txBody>
      </p:sp>
      <p:pic>
        <p:nvPicPr>
          <p:cNvPr id="3" name="Picture 2">
            <a:extLst>
              <a:ext uri="{FF2B5EF4-FFF2-40B4-BE49-F238E27FC236}">
                <a16:creationId xmlns:a16="http://schemas.microsoft.com/office/drawing/2014/main" id="{B12E80A3-6029-4620-B0F7-87F38A2DEF3D}"/>
              </a:ext>
            </a:extLst>
          </p:cNvPr>
          <p:cNvPicPr>
            <a:picLocks noChangeAspect="1"/>
          </p:cNvPicPr>
          <p:nvPr/>
        </p:nvPicPr>
        <p:blipFill>
          <a:blip r:embed="rId2"/>
          <a:stretch>
            <a:fillRect/>
          </a:stretch>
        </p:blipFill>
        <p:spPr>
          <a:xfrm>
            <a:off x="2522684" y="1691322"/>
            <a:ext cx="7146632" cy="5081600"/>
          </a:xfrm>
          <a:prstGeom prst="rect">
            <a:avLst/>
          </a:prstGeom>
        </p:spPr>
      </p:pic>
    </p:spTree>
    <p:extLst>
      <p:ext uri="{BB962C8B-B14F-4D97-AF65-F5344CB8AC3E}">
        <p14:creationId xmlns:p14="http://schemas.microsoft.com/office/powerpoint/2010/main" val="3656043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69C2-CE8E-427E-9E18-A7574E32F0EC}"/>
              </a:ext>
            </a:extLst>
          </p:cNvPr>
          <p:cNvSpPr>
            <a:spLocks noGrp="1"/>
          </p:cNvSpPr>
          <p:nvPr>
            <p:ph type="title"/>
          </p:nvPr>
        </p:nvSpPr>
        <p:spPr/>
        <p:txBody>
          <a:bodyPr/>
          <a:lstStyle/>
          <a:p>
            <a:r>
              <a:rPr lang="en-US" dirty="0"/>
              <a:t>Detecting Backdoors:</a:t>
            </a:r>
            <a:br>
              <a:rPr lang="en-US" dirty="0"/>
            </a:br>
            <a:r>
              <a:rPr lang="en-US" dirty="0"/>
              <a:t>Reverse Engineering Triggers</a:t>
            </a:r>
          </a:p>
        </p:txBody>
      </p:sp>
      <p:pic>
        <p:nvPicPr>
          <p:cNvPr id="4" name="Picture 3">
            <a:extLst>
              <a:ext uri="{FF2B5EF4-FFF2-40B4-BE49-F238E27FC236}">
                <a16:creationId xmlns:a16="http://schemas.microsoft.com/office/drawing/2014/main" id="{76179AED-0ED2-426C-89B2-B8308E191930}"/>
              </a:ext>
            </a:extLst>
          </p:cNvPr>
          <p:cNvPicPr>
            <a:picLocks noChangeAspect="1"/>
          </p:cNvPicPr>
          <p:nvPr/>
        </p:nvPicPr>
        <p:blipFill>
          <a:blip r:embed="rId3"/>
          <a:stretch>
            <a:fillRect/>
          </a:stretch>
        </p:blipFill>
        <p:spPr>
          <a:xfrm>
            <a:off x="936399" y="2208154"/>
            <a:ext cx="9993729" cy="1394133"/>
          </a:xfrm>
          <a:prstGeom prst="rect">
            <a:avLst/>
          </a:prstGeom>
        </p:spPr>
      </p:pic>
      <p:pic>
        <p:nvPicPr>
          <p:cNvPr id="5" name="Picture 4">
            <a:extLst>
              <a:ext uri="{FF2B5EF4-FFF2-40B4-BE49-F238E27FC236}">
                <a16:creationId xmlns:a16="http://schemas.microsoft.com/office/drawing/2014/main" id="{98A01AE8-C7D6-42CD-B9AD-FD4E06F8DFD0}"/>
              </a:ext>
            </a:extLst>
          </p:cNvPr>
          <p:cNvPicPr>
            <a:picLocks noChangeAspect="1"/>
          </p:cNvPicPr>
          <p:nvPr/>
        </p:nvPicPr>
        <p:blipFill>
          <a:blip r:embed="rId4"/>
          <a:stretch>
            <a:fillRect/>
          </a:stretch>
        </p:blipFill>
        <p:spPr>
          <a:xfrm>
            <a:off x="936399" y="4139003"/>
            <a:ext cx="9993728" cy="1695220"/>
          </a:xfrm>
          <a:prstGeom prst="rect">
            <a:avLst/>
          </a:prstGeom>
        </p:spPr>
      </p:pic>
    </p:spTree>
    <p:extLst>
      <p:ext uri="{BB962C8B-B14F-4D97-AF65-F5344CB8AC3E}">
        <p14:creationId xmlns:p14="http://schemas.microsoft.com/office/powerpoint/2010/main" val="257465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6356-8540-4A04-8BB7-DAFBF01DD3A0}"/>
              </a:ext>
            </a:extLst>
          </p:cNvPr>
          <p:cNvSpPr>
            <a:spLocks noGrp="1"/>
          </p:cNvSpPr>
          <p:nvPr>
            <p:ph type="title"/>
          </p:nvPr>
        </p:nvSpPr>
        <p:spPr/>
        <p:txBody>
          <a:bodyPr/>
          <a:lstStyle/>
          <a:p>
            <a:r>
              <a:rPr lang="en-US" dirty="0"/>
              <a:t>Attack Demonstration</a:t>
            </a:r>
          </a:p>
        </p:txBody>
      </p:sp>
      <p:pic>
        <p:nvPicPr>
          <p:cNvPr id="4" name="Picture 3">
            <a:extLst>
              <a:ext uri="{FF2B5EF4-FFF2-40B4-BE49-F238E27FC236}">
                <a16:creationId xmlns:a16="http://schemas.microsoft.com/office/drawing/2014/main" id="{8A72C216-3B06-4960-A03B-E77FF510CC6B}"/>
              </a:ext>
            </a:extLst>
          </p:cNvPr>
          <p:cNvPicPr>
            <a:picLocks noChangeAspect="1"/>
          </p:cNvPicPr>
          <p:nvPr/>
        </p:nvPicPr>
        <p:blipFill>
          <a:blip r:embed="rId2"/>
          <a:stretch>
            <a:fillRect/>
          </a:stretch>
        </p:blipFill>
        <p:spPr>
          <a:xfrm>
            <a:off x="2617279" y="1691322"/>
            <a:ext cx="6981825" cy="5000625"/>
          </a:xfrm>
          <a:prstGeom prst="rect">
            <a:avLst/>
          </a:prstGeom>
        </p:spPr>
      </p:pic>
    </p:spTree>
    <p:extLst>
      <p:ext uri="{BB962C8B-B14F-4D97-AF65-F5344CB8AC3E}">
        <p14:creationId xmlns:p14="http://schemas.microsoft.com/office/powerpoint/2010/main" val="10531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69C2-CE8E-427E-9E18-A7574E32F0EC}"/>
              </a:ext>
            </a:extLst>
          </p:cNvPr>
          <p:cNvSpPr>
            <a:spLocks noGrp="1"/>
          </p:cNvSpPr>
          <p:nvPr>
            <p:ph type="title"/>
          </p:nvPr>
        </p:nvSpPr>
        <p:spPr/>
        <p:txBody>
          <a:bodyPr/>
          <a:lstStyle/>
          <a:p>
            <a:r>
              <a:rPr lang="en-US" dirty="0"/>
              <a:t>Detecting Backdoors:</a:t>
            </a:r>
            <a:br>
              <a:rPr lang="en-US" dirty="0"/>
            </a:br>
            <a:r>
              <a:rPr lang="en-US" dirty="0"/>
              <a:t>Via Outlier Detection</a:t>
            </a:r>
          </a:p>
        </p:txBody>
      </p:sp>
      <p:sp>
        <p:nvSpPr>
          <p:cNvPr id="7" name="Content Placeholder 6">
            <a:extLst>
              <a:ext uri="{FF2B5EF4-FFF2-40B4-BE49-F238E27FC236}">
                <a16:creationId xmlns:a16="http://schemas.microsoft.com/office/drawing/2014/main" id="{3D517B1C-A75E-42FB-8690-2058CDF0F47F}"/>
              </a:ext>
            </a:extLst>
          </p:cNvPr>
          <p:cNvSpPr>
            <a:spLocks noGrp="1"/>
          </p:cNvSpPr>
          <p:nvPr>
            <p:ph idx="1"/>
          </p:nvPr>
        </p:nvSpPr>
        <p:spPr>
          <a:xfrm>
            <a:off x="1261872" y="1828800"/>
            <a:ext cx="8595360" cy="4663440"/>
          </a:xfrm>
        </p:spPr>
        <p:txBody>
          <a:bodyPr/>
          <a:lstStyle/>
          <a:p>
            <a:r>
              <a:rPr lang="en-US" dirty="0"/>
              <a:t>Optimization method provides us with</a:t>
            </a:r>
          </a:p>
          <a:p>
            <a:pPr lvl="1"/>
            <a:r>
              <a:rPr lang="en-US" dirty="0"/>
              <a:t>Reversed Engineered Trigger for each target label</a:t>
            </a:r>
          </a:p>
          <a:p>
            <a:pPr lvl="1"/>
            <a:r>
              <a:rPr lang="en-US" dirty="0"/>
              <a:t>L1 norms for each one</a:t>
            </a:r>
          </a:p>
          <a:p>
            <a:r>
              <a:rPr lang="en-US" dirty="0"/>
              <a:t>Identify triggers that show up as outliers with smaller L1 norm distribution</a:t>
            </a:r>
          </a:p>
          <a:p>
            <a:r>
              <a:rPr lang="en-US" dirty="0"/>
              <a:t>Achieved by using Median Absolute Deviation (MAD)</a:t>
            </a:r>
          </a:p>
          <a:p>
            <a:r>
              <a:rPr lang="en-US" dirty="0"/>
              <a:t>Anomaly index</a:t>
            </a:r>
          </a:p>
          <a:p>
            <a:pPr lvl="1"/>
            <a:r>
              <a:rPr lang="en-US" dirty="0"/>
              <a:t>Absolute deviation of data point divided by MAD</a:t>
            </a:r>
          </a:p>
          <a:p>
            <a:r>
              <a:rPr lang="en-US" dirty="0"/>
              <a:t>Assume underlying distribution to be a normal distribution, apply constant estimator to normalize anomaly index</a:t>
            </a:r>
          </a:p>
          <a:p>
            <a:r>
              <a:rPr lang="en-US" dirty="0"/>
              <a:t>Any point with anomaly index larger than 2 has &gt; 95% probability of being an outlier</a:t>
            </a:r>
          </a:p>
          <a:p>
            <a:r>
              <a:rPr lang="en-US" dirty="0"/>
              <a:t>These are marked as an outlier and infected</a:t>
            </a:r>
          </a:p>
        </p:txBody>
      </p:sp>
    </p:spTree>
    <p:extLst>
      <p:ext uri="{BB962C8B-B14F-4D97-AF65-F5344CB8AC3E}">
        <p14:creationId xmlns:p14="http://schemas.microsoft.com/office/powerpoint/2010/main" val="8484056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0470-0512-42E2-A331-FCDBADD5B9EB}"/>
              </a:ext>
            </a:extLst>
          </p:cNvPr>
          <p:cNvSpPr>
            <a:spLocks noGrp="1"/>
          </p:cNvSpPr>
          <p:nvPr>
            <p:ph type="title"/>
          </p:nvPr>
        </p:nvSpPr>
        <p:spPr/>
        <p:txBody>
          <a:bodyPr/>
          <a:lstStyle/>
          <a:p>
            <a:r>
              <a:rPr lang="en-US" dirty="0"/>
              <a:t>Anomaly index</a:t>
            </a:r>
          </a:p>
        </p:txBody>
      </p:sp>
      <p:pic>
        <p:nvPicPr>
          <p:cNvPr id="7" name="Picture 6">
            <a:extLst>
              <a:ext uri="{FF2B5EF4-FFF2-40B4-BE49-F238E27FC236}">
                <a16:creationId xmlns:a16="http://schemas.microsoft.com/office/drawing/2014/main" id="{0BAF83BA-7929-495D-AFC1-EAAD43CC46C0}"/>
              </a:ext>
            </a:extLst>
          </p:cNvPr>
          <p:cNvPicPr>
            <a:picLocks noChangeAspect="1"/>
          </p:cNvPicPr>
          <p:nvPr/>
        </p:nvPicPr>
        <p:blipFill>
          <a:blip r:embed="rId3"/>
          <a:stretch>
            <a:fillRect/>
          </a:stretch>
        </p:blipFill>
        <p:spPr>
          <a:xfrm>
            <a:off x="1528771" y="1691322"/>
            <a:ext cx="9158842" cy="5083850"/>
          </a:xfrm>
          <a:prstGeom prst="rect">
            <a:avLst/>
          </a:prstGeom>
        </p:spPr>
      </p:pic>
    </p:spTree>
    <p:extLst>
      <p:ext uri="{BB962C8B-B14F-4D97-AF65-F5344CB8AC3E}">
        <p14:creationId xmlns:p14="http://schemas.microsoft.com/office/powerpoint/2010/main" val="349514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1CF7-26F7-4FC3-BC9E-463CFD14B0BE}"/>
              </a:ext>
            </a:extLst>
          </p:cNvPr>
          <p:cNvSpPr>
            <a:spLocks noGrp="1"/>
          </p:cNvSpPr>
          <p:nvPr>
            <p:ph type="title"/>
          </p:nvPr>
        </p:nvSpPr>
        <p:spPr/>
        <p:txBody>
          <a:bodyPr/>
          <a:lstStyle/>
          <a:p>
            <a:r>
              <a:rPr lang="en-US" dirty="0"/>
              <a:t>L1 norm </a:t>
            </a:r>
          </a:p>
        </p:txBody>
      </p:sp>
      <p:pic>
        <p:nvPicPr>
          <p:cNvPr id="4" name="Picture 3">
            <a:extLst>
              <a:ext uri="{FF2B5EF4-FFF2-40B4-BE49-F238E27FC236}">
                <a16:creationId xmlns:a16="http://schemas.microsoft.com/office/drawing/2014/main" id="{42768078-8233-4EA0-9F2A-494702F1BBA8}"/>
              </a:ext>
            </a:extLst>
          </p:cNvPr>
          <p:cNvPicPr>
            <a:picLocks noChangeAspect="1"/>
          </p:cNvPicPr>
          <p:nvPr/>
        </p:nvPicPr>
        <p:blipFill>
          <a:blip r:embed="rId3"/>
          <a:stretch>
            <a:fillRect/>
          </a:stretch>
        </p:blipFill>
        <p:spPr>
          <a:xfrm>
            <a:off x="1459197" y="1691322"/>
            <a:ext cx="9273606" cy="5101472"/>
          </a:xfrm>
          <a:prstGeom prst="rect">
            <a:avLst/>
          </a:prstGeom>
        </p:spPr>
      </p:pic>
    </p:spTree>
    <p:extLst>
      <p:ext uri="{BB962C8B-B14F-4D97-AF65-F5344CB8AC3E}">
        <p14:creationId xmlns:p14="http://schemas.microsoft.com/office/powerpoint/2010/main" val="3621586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E87D-150A-4C40-8A60-213CCDDF284A}"/>
              </a:ext>
            </a:extLst>
          </p:cNvPr>
          <p:cNvSpPr>
            <a:spLocks noGrp="1"/>
          </p:cNvSpPr>
          <p:nvPr>
            <p:ph type="title"/>
          </p:nvPr>
        </p:nvSpPr>
        <p:spPr/>
        <p:txBody>
          <a:bodyPr/>
          <a:lstStyle/>
          <a:p>
            <a:r>
              <a:rPr lang="en-US" dirty="0"/>
              <a:t>Defense Intuition and Overview:</a:t>
            </a:r>
            <a:br>
              <a:rPr lang="en-US" dirty="0"/>
            </a:br>
            <a:r>
              <a:rPr lang="en-US" dirty="0"/>
              <a:t>Mitigating Backdoors</a:t>
            </a:r>
          </a:p>
        </p:txBody>
      </p:sp>
      <p:sp>
        <p:nvSpPr>
          <p:cNvPr id="3" name="Content Placeholder 2">
            <a:extLst>
              <a:ext uri="{FF2B5EF4-FFF2-40B4-BE49-F238E27FC236}">
                <a16:creationId xmlns:a16="http://schemas.microsoft.com/office/drawing/2014/main" id="{27141073-0667-4E6D-BBCD-18364C756255}"/>
              </a:ext>
            </a:extLst>
          </p:cNvPr>
          <p:cNvSpPr>
            <a:spLocks noGrp="1"/>
          </p:cNvSpPr>
          <p:nvPr>
            <p:ph idx="1"/>
          </p:nvPr>
        </p:nvSpPr>
        <p:spPr/>
        <p:txBody>
          <a:bodyPr/>
          <a:lstStyle/>
          <a:p>
            <a:r>
              <a:rPr lang="en-US" dirty="0"/>
              <a:t>Early filter for adversarial inputs that identifies inputs with a known trigger</a:t>
            </a:r>
          </a:p>
          <a:p>
            <a:r>
              <a:rPr lang="en-US" dirty="0"/>
              <a:t>Model patching algorithm based on neuron pruning</a:t>
            </a:r>
          </a:p>
          <a:p>
            <a:r>
              <a:rPr lang="en-US" dirty="0"/>
              <a:t>Model patching algorithm based on unlearning</a:t>
            </a:r>
          </a:p>
        </p:txBody>
      </p:sp>
    </p:spTree>
    <p:extLst>
      <p:ext uri="{BB962C8B-B14F-4D97-AF65-F5344CB8AC3E}">
        <p14:creationId xmlns:p14="http://schemas.microsoft.com/office/powerpoint/2010/main" val="33994034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E87D-150A-4C40-8A60-213CCDDF284A}"/>
              </a:ext>
            </a:extLst>
          </p:cNvPr>
          <p:cNvSpPr>
            <a:spLocks noGrp="1"/>
          </p:cNvSpPr>
          <p:nvPr>
            <p:ph type="title"/>
          </p:nvPr>
        </p:nvSpPr>
        <p:spPr>
          <a:xfrm>
            <a:off x="1261872" y="365760"/>
            <a:ext cx="10128371" cy="1325562"/>
          </a:xfrm>
        </p:spPr>
        <p:txBody>
          <a:bodyPr>
            <a:normAutofit/>
          </a:bodyPr>
          <a:lstStyle/>
          <a:p>
            <a:r>
              <a:rPr lang="en-US" dirty="0"/>
              <a:t>Mitigating Backdoors:</a:t>
            </a:r>
            <a:br>
              <a:rPr lang="en-US" dirty="0"/>
            </a:br>
            <a:r>
              <a:rPr lang="en-US" dirty="0"/>
              <a:t>Filter for Detecting Adversarial Inputs</a:t>
            </a:r>
          </a:p>
        </p:txBody>
      </p:sp>
      <p:sp>
        <p:nvSpPr>
          <p:cNvPr id="3" name="Content Placeholder 2">
            <a:extLst>
              <a:ext uri="{FF2B5EF4-FFF2-40B4-BE49-F238E27FC236}">
                <a16:creationId xmlns:a16="http://schemas.microsoft.com/office/drawing/2014/main" id="{27141073-0667-4E6D-BBCD-18364C756255}"/>
              </a:ext>
            </a:extLst>
          </p:cNvPr>
          <p:cNvSpPr>
            <a:spLocks noGrp="1"/>
          </p:cNvSpPr>
          <p:nvPr>
            <p:ph idx="1"/>
          </p:nvPr>
        </p:nvSpPr>
        <p:spPr/>
        <p:txBody>
          <a:bodyPr/>
          <a:lstStyle/>
          <a:p>
            <a:r>
              <a:rPr lang="en-US" dirty="0"/>
              <a:t>Filter based on neuron activation profile for reversed trigger</a:t>
            </a:r>
          </a:p>
          <a:p>
            <a:r>
              <a:rPr lang="en-US" dirty="0"/>
              <a:t>Measured as average neuron activations of top 1% of neurons in 2</a:t>
            </a:r>
            <a:r>
              <a:rPr lang="en-US" baseline="30000" dirty="0"/>
              <a:t>nd</a:t>
            </a:r>
            <a:r>
              <a:rPr lang="en-US" dirty="0"/>
              <a:t> to last layer</a:t>
            </a:r>
          </a:p>
          <a:p>
            <a:r>
              <a:rPr lang="en-US" dirty="0"/>
              <a:t>Given some input, filter identifies potential adversarial inputs as those with high activation profiles</a:t>
            </a:r>
          </a:p>
          <a:p>
            <a:pPr lvl="1"/>
            <a:r>
              <a:rPr lang="en-US" dirty="0"/>
              <a:t>This is based on a certain threshold</a:t>
            </a:r>
          </a:p>
          <a:p>
            <a:pPr lvl="1"/>
            <a:r>
              <a:rPr lang="en-US" dirty="0"/>
              <a:t>This threshold can be calibrated using tests on clean inputs</a:t>
            </a:r>
          </a:p>
          <a:p>
            <a:r>
              <a:rPr lang="en-US" dirty="0"/>
              <a:t>Evaluated the performance of their filters using clean images from the testing set and adversarial images created by applying original trigger to test images</a:t>
            </a:r>
          </a:p>
          <a:p>
            <a:r>
              <a:rPr lang="en-US" dirty="0"/>
              <a:t>Calculate false positive rate (FPR) and false negative rate (FNR) when setting different thresholds for average neuron activation</a:t>
            </a:r>
          </a:p>
        </p:txBody>
      </p:sp>
    </p:spTree>
    <p:extLst>
      <p:ext uri="{BB962C8B-B14F-4D97-AF65-F5344CB8AC3E}">
        <p14:creationId xmlns:p14="http://schemas.microsoft.com/office/powerpoint/2010/main" val="3861501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E87D-150A-4C40-8A60-213CCDDF284A}"/>
              </a:ext>
            </a:extLst>
          </p:cNvPr>
          <p:cNvSpPr>
            <a:spLocks noGrp="1"/>
          </p:cNvSpPr>
          <p:nvPr>
            <p:ph type="title"/>
          </p:nvPr>
        </p:nvSpPr>
        <p:spPr>
          <a:xfrm>
            <a:off x="1261872" y="365760"/>
            <a:ext cx="10128371" cy="1325562"/>
          </a:xfrm>
        </p:spPr>
        <p:txBody>
          <a:bodyPr>
            <a:normAutofit/>
          </a:bodyPr>
          <a:lstStyle/>
          <a:p>
            <a:r>
              <a:rPr lang="en-US" dirty="0"/>
              <a:t>Mitigating Backdoors:</a:t>
            </a:r>
            <a:br>
              <a:rPr lang="en-US" dirty="0"/>
            </a:br>
            <a:r>
              <a:rPr lang="en-US" dirty="0"/>
              <a:t>Filter for Detecting Adversarial Inputs</a:t>
            </a:r>
          </a:p>
        </p:txBody>
      </p:sp>
      <p:pic>
        <p:nvPicPr>
          <p:cNvPr id="6" name="Picture 5">
            <a:extLst>
              <a:ext uri="{FF2B5EF4-FFF2-40B4-BE49-F238E27FC236}">
                <a16:creationId xmlns:a16="http://schemas.microsoft.com/office/drawing/2014/main" id="{E277C912-A5A6-441B-A5B4-792C8A2E2230}"/>
              </a:ext>
            </a:extLst>
          </p:cNvPr>
          <p:cNvPicPr>
            <a:picLocks noChangeAspect="1"/>
          </p:cNvPicPr>
          <p:nvPr/>
        </p:nvPicPr>
        <p:blipFill>
          <a:blip r:embed="rId3"/>
          <a:stretch>
            <a:fillRect/>
          </a:stretch>
        </p:blipFill>
        <p:spPr>
          <a:xfrm>
            <a:off x="1261872" y="1691322"/>
            <a:ext cx="9313363" cy="5063769"/>
          </a:xfrm>
          <a:prstGeom prst="rect">
            <a:avLst/>
          </a:prstGeom>
        </p:spPr>
      </p:pic>
    </p:spTree>
    <p:extLst>
      <p:ext uri="{BB962C8B-B14F-4D97-AF65-F5344CB8AC3E}">
        <p14:creationId xmlns:p14="http://schemas.microsoft.com/office/powerpoint/2010/main" val="368130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E87D-150A-4C40-8A60-213CCDDF284A}"/>
              </a:ext>
            </a:extLst>
          </p:cNvPr>
          <p:cNvSpPr>
            <a:spLocks noGrp="1"/>
          </p:cNvSpPr>
          <p:nvPr>
            <p:ph type="title"/>
          </p:nvPr>
        </p:nvSpPr>
        <p:spPr/>
        <p:txBody>
          <a:bodyPr>
            <a:normAutofit/>
          </a:bodyPr>
          <a:lstStyle/>
          <a:p>
            <a:r>
              <a:rPr lang="en-US" dirty="0"/>
              <a:t>Mitigating Backdoors:</a:t>
            </a:r>
            <a:br>
              <a:rPr lang="en-US" dirty="0"/>
            </a:br>
            <a:r>
              <a:rPr lang="en-US" dirty="0"/>
              <a:t>Patching DNN via Neuron Pruning</a:t>
            </a:r>
          </a:p>
        </p:txBody>
      </p:sp>
      <p:sp>
        <p:nvSpPr>
          <p:cNvPr id="3" name="Content Placeholder 2">
            <a:extLst>
              <a:ext uri="{FF2B5EF4-FFF2-40B4-BE49-F238E27FC236}">
                <a16:creationId xmlns:a16="http://schemas.microsoft.com/office/drawing/2014/main" id="{2C44C438-FF44-4F07-A57B-E379099CA0A8}"/>
              </a:ext>
            </a:extLst>
          </p:cNvPr>
          <p:cNvSpPr>
            <a:spLocks noGrp="1"/>
          </p:cNvSpPr>
          <p:nvPr>
            <p:ph idx="1"/>
          </p:nvPr>
        </p:nvSpPr>
        <p:spPr/>
        <p:txBody>
          <a:bodyPr/>
          <a:lstStyle/>
          <a:p>
            <a:r>
              <a:rPr lang="en-US" dirty="0"/>
              <a:t>Use reversed trigger to help identify backdoor related neurons</a:t>
            </a:r>
          </a:p>
          <a:p>
            <a:r>
              <a:rPr lang="en-US" dirty="0"/>
              <a:t>Set these neurons output value to 0 during inference (Prune)</a:t>
            </a:r>
          </a:p>
          <a:p>
            <a:r>
              <a:rPr lang="en-US" dirty="0"/>
              <a:t>Target neurons ranked by differences between clean inputs and adversarial inputs</a:t>
            </a:r>
          </a:p>
          <a:p>
            <a:r>
              <a:rPr lang="en-US" dirty="0"/>
              <a:t>Target 2</a:t>
            </a:r>
            <a:r>
              <a:rPr lang="en-US" baseline="30000" dirty="0"/>
              <a:t>nd</a:t>
            </a:r>
            <a:r>
              <a:rPr lang="en-US" dirty="0"/>
              <a:t> to last layer</a:t>
            </a:r>
          </a:p>
          <a:p>
            <a:r>
              <a:rPr lang="en-US" dirty="0"/>
              <a:t>Prune neurons by order of highest rank first</a:t>
            </a:r>
          </a:p>
          <a:p>
            <a:pPr lvl="1"/>
            <a:r>
              <a:rPr lang="en-US" dirty="0"/>
              <a:t>Prioritize those with biggest activation gaps between clean and adversarial inputs</a:t>
            </a:r>
          </a:p>
          <a:p>
            <a:r>
              <a:rPr lang="en-US" dirty="0"/>
              <a:t>Stop pruning when pruned model is no longer responsive</a:t>
            </a:r>
          </a:p>
          <a:p>
            <a:pPr lvl="1"/>
            <a:r>
              <a:rPr lang="en-US" dirty="0"/>
              <a:t>Due this to try to minimize impact on classification accuracy of clean inputs</a:t>
            </a:r>
          </a:p>
        </p:txBody>
      </p:sp>
    </p:spTree>
    <p:extLst>
      <p:ext uri="{BB962C8B-B14F-4D97-AF65-F5344CB8AC3E}">
        <p14:creationId xmlns:p14="http://schemas.microsoft.com/office/powerpoint/2010/main" val="1236772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E87D-150A-4C40-8A60-213CCDDF284A}"/>
              </a:ext>
            </a:extLst>
          </p:cNvPr>
          <p:cNvSpPr>
            <a:spLocks noGrp="1"/>
          </p:cNvSpPr>
          <p:nvPr>
            <p:ph type="title"/>
          </p:nvPr>
        </p:nvSpPr>
        <p:spPr/>
        <p:txBody>
          <a:bodyPr>
            <a:normAutofit/>
          </a:bodyPr>
          <a:lstStyle/>
          <a:p>
            <a:r>
              <a:rPr lang="en-US" dirty="0"/>
              <a:t>Mitigating Backdoors:</a:t>
            </a:r>
            <a:br>
              <a:rPr lang="en-US" dirty="0"/>
            </a:br>
            <a:r>
              <a:rPr lang="en-US" dirty="0"/>
              <a:t>Patching DNN via Neuron Pruning</a:t>
            </a:r>
          </a:p>
        </p:txBody>
      </p:sp>
      <p:pic>
        <p:nvPicPr>
          <p:cNvPr id="4" name="Picture 3">
            <a:extLst>
              <a:ext uri="{FF2B5EF4-FFF2-40B4-BE49-F238E27FC236}">
                <a16:creationId xmlns:a16="http://schemas.microsoft.com/office/drawing/2014/main" id="{93E715DC-1E47-48E1-9202-624C31EF4395}"/>
              </a:ext>
            </a:extLst>
          </p:cNvPr>
          <p:cNvPicPr>
            <a:picLocks noChangeAspect="1"/>
          </p:cNvPicPr>
          <p:nvPr/>
        </p:nvPicPr>
        <p:blipFill>
          <a:blip r:embed="rId3"/>
          <a:stretch>
            <a:fillRect/>
          </a:stretch>
        </p:blipFill>
        <p:spPr>
          <a:xfrm>
            <a:off x="1844570" y="1691322"/>
            <a:ext cx="8502860" cy="5072205"/>
          </a:xfrm>
          <a:prstGeom prst="rect">
            <a:avLst/>
          </a:prstGeom>
        </p:spPr>
      </p:pic>
    </p:spTree>
    <p:extLst>
      <p:ext uri="{BB962C8B-B14F-4D97-AF65-F5344CB8AC3E}">
        <p14:creationId xmlns:p14="http://schemas.microsoft.com/office/powerpoint/2010/main" val="37114523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E87D-150A-4C40-8A60-213CCDDF284A}"/>
              </a:ext>
            </a:extLst>
          </p:cNvPr>
          <p:cNvSpPr>
            <a:spLocks noGrp="1"/>
          </p:cNvSpPr>
          <p:nvPr>
            <p:ph type="title"/>
          </p:nvPr>
        </p:nvSpPr>
        <p:spPr/>
        <p:txBody>
          <a:bodyPr>
            <a:normAutofit/>
          </a:bodyPr>
          <a:lstStyle/>
          <a:p>
            <a:r>
              <a:rPr lang="en-US" dirty="0"/>
              <a:t>Mitigating Backdoors:</a:t>
            </a:r>
            <a:br>
              <a:rPr lang="en-US" dirty="0"/>
            </a:br>
            <a:r>
              <a:rPr lang="en-US" dirty="0"/>
              <a:t>Patching DNN via Neuron Pruning</a:t>
            </a:r>
          </a:p>
        </p:txBody>
      </p:sp>
      <p:pic>
        <p:nvPicPr>
          <p:cNvPr id="4" name="Picture 3">
            <a:extLst>
              <a:ext uri="{FF2B5EF4-FFF2-40B4-BE49-F238E27FC236}">
                <a16:creationId xmlns:a16="http://schemas.microsoft.com/office/drawing/2014/main" id="{BCDAA1D3-A330-448E-9607-376E0219AD92}"/>
              </a:ext>
            </a:extLst>
          </p:cNvPr>
          <p:cNvPicPr>
            <a:picLocks noChangeAspect="1"/>
          </p:cNvPicPr>
          <p:nvPr/>
        </p:nvPicPr>
        <p:blipFill>
          <a:blip r:embed="rId3"/>
          <a:stretch>
            <a:fillRect/>
          </a:stretch>
        </p:blipFill>
        <p:spPr>
          <a:xfrm>
            <a:off x="1727553" y="1691322"/>
            <a:ext cx="8736893" cy="5105976"/>
          </a:xfrm>
          <a:prstGeom prst="rect">
            <a:avLst/>
          </a:prstGeom>
        </p:spPr>
      </p:pic>
    </p:spTree>
    <p:extLst>
      <p:ext uri="{BB962C8B-B14F-4D97-AF65-F5344CB8AC3E}">
        <p14:creationId xmlns:p14="http://schemas.microsoft.com/office/powerpoint/2010/main" val="38682575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E87D-150A-4C40-8A60-213CCDDF284A}"/>
              </a:ext>
            </a:extLst>
          </p:cNvPr>
          <p:cNvSpPr>
            <a:spLocks noGrp="1"/>
          </p:cNvSpPr>
          <p:nvPr>
            <p:ph type="title"/>
          </p:nvPr>
        </p:nvSpPr>
        <p:spPr/>
        <p:txBody>
          <a:bodyPr>
            <a:normAutofit/>
          </a:bodyPr>
          <a:lstStyle/>
          <a:p>
            <a:r>
              <a:rPr lang="en-US" dirty="0"/>
              <a:t>Mitigating Backdoors:</a:t>
            </a:r>
            <a:br>
              <a:rPr lang="en-US" dirty="0"/>
            </a:br>
            <a:r>
              <a:rPr lang="en-US" dirty="0"/>
              <a:t>Patching DNN via Unlearning</a:t>
            </a:r>
          </a:p>
        </p:txBody>
      </p:sp>
      <p:sp>
        <p:nvSpPr>
          <p:cNvPr id="3" name="Content Placeholder 2">
            <a:extLst>
              <a:ext uri="{FF2B5EF4-FFF2-40B4-BE49-F238E27FC236}">
                <a16:creationId xmlns:a16="http://schemas.microsoft.com/office/drawing/2014/main" id="{2C44C438-FF44-4F07-A57B-E379099CA0A8}"/>
              </a:ext>
            </a:extLst>
          </p:cNvPr>
          <p:cNvSpPr>
            <a:spLocks noGrp="1"/>
          </p:cNvSpPr>
          <p:nvPr>
            <p:ph idx="1"/>
          </p:nvPr>
        </p:nvSpPr>
        <p:spPr/>
        <p:txBody>
          <a:bodyPr/>
          <a:lstStyle/>
          <a:p>
            <a:r>
              <a:rPr lang="en-US" dirty="0"/>
              <a:t>Use reversed trigger to train infected DDN to recognize correct labels when the trigger is present</a:t>
            </a:r>
          </a:p>
          <a:p>
            <a:r>
              <a:rPr lang="en-US" dirty="0"/>
              <a:t>Allows the model to decide which weights (not neurons) are problematic and update them</a:t>
            </a:r>
          </a:p>
          <a:p>
            <a:r>
              <a:rPr lang="en-US" dirty="0"/>
              <a:t>Fine-tune the model for only 1 epoch using updated training dataset</a:t>
            </a:r>
          </a:p>
          <a:p>
            <a:pPr lvl="1"/>
            <a:r>
              <a:rPr lang="en-US" dirty="0"/>
              <a:t>This set is comprised of 10% of original training data (clean, no trigger)</a:t>
            </a:r>
          </a:p>
          <a:p>
            <a:pPr lvl="1"/>
            <a:r>
              <a:rPr lang="en-US" dirty="0"/>
              <a:t>Then add reversed trigger to 20% of this sample without modifying the labels</a:t>
            </a:r>
          </a:p>
          <a:p>
            <a:endParaRPr lang="en-US" dirty="0"/>
          </a:p>
        </p:txBody>
      </p:sp>
    </p:spTree>
    <p:extLst>
      <p:ext uri="{BB962C8B-B14F-4D97-AF65-F5344CB8AC3E}">
        <p14:creationId xmlns:p14="http://schemas.microsoft.com/office/powerpoint/2010/main" val="203298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D913-8E00-4390-AEB5-DD2A8ED719B8}"/>
              </a:ext>
            </a:extLst>
          </p:cNvPr>
          <p:cNvSpPr>
            <a:spLocks noGrp="1"/>
          </p:cNvSpPr>
          <p:nvPr>
            <p:ph type="title"/>
          </p:nvPr>
        </p:nvSpPr>
        <p:spPr/>
        <p:txBody>
          <a:bodyPr/>
          <a:lstStyle/>
          <a:p>
            <a:r>
              <a:rPr lang="en-US" dirty="0"/>
              <a:t>Attack Overview</a:t>
            </a:r>
          </a:p>
        </p:txBody>
      </p:sp>
      <p:pic>
        <p:nvPicPr>
          <p:cNvPr id="4" name="Picture 3">
            <a:extLst>
              <a:ext uri="{FF2B5EF4-FFF2-40B4-BE49-F238E27FC236}">
                <a16:creationId xmlns:a16="http://schemas.microsoft.com/office/drawing/2014/main" id="{39EFB54A-9837-4B08-ACED-637D7938ACE5}"/>
              </a:ext>
            </a:extLst>
          </p:cNvPr>
          <p:cNvPicPr>
            <a:picLocks noChangeAspect="1"/>
          </p:cNvPicPr>
          <p:nvPr/>
        </p:nvPicPr>
        <p:blipFill>
          <a:blip r:embed="rId3"/>
          <a:stretch>
            <a:fillRect/>
          </a:stretch>
        </p:blipFill>
        <p:spPr>
          <a:xfrm>
            <a:off x="3652128" y="1691322"/>
            <a:ext cx="4887744" cy="5035857"/>
          </a:xfrm>
          <a:prstGeom prst="rect">
            <a:avLst/>
          </a:prstGeom>
        </p:spPr>
      </p:pic>
    </p:spTree>
    <p:extLst>
      <p:ext uri="{BB962C8B-B14F-4D97-AF65-F5344CB8AC3E}">
        <p14:creationId xmlns:p14="http://schemas.microsoft.com/office/powerpoint/2010/main" val="35855471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E87D-150A-4C40-8A60-213CCDDF284A}"/>
              </a:ext>
            </a:extLst>
          </p:cNvPr>
          <p:cNvSpPr>
            <a:spLocks noGrp="1"/>
          </p:cNvSpPr>
          <p:nvPr>
            <p:ph type="title"/>
          </p:nvPr>
        </p:nvSpPr>
        <p:spPr/>
        <p:txBody>
          <a:bodyPr>
            <a:normAutofit/>
          </a:bodyPr>
          <a:lstStyle/>
          <a:p>
            <a:r>
              <a:rPr lang="en-US" dirty="0"/>
              <a:t>Mitigating Backdoors:</a:t>
            </a:r>
            <a:br>
              <a:rPr lang="en-US" dirty="0"/>
            </a:br>
            <a:r>
              <a:rPr lang="en-US" dirty="0"/>
              <a:t>Patching DNN via Unlearning</a:t>
            </a:r>
          </a:p>
        </p:txBody>
      </p:sp>
      <p:pic>
        <p:nvPicPr>
          <p:cNvPr id="4" name="Picture 3">
            <a:extLst>
              <a:ext uri="{FF2B5EF4-FFF2-40B4-BE49-F238E27FC236}">
                <a16:creationId xmlns:a16="http://schemas.microsoft.com/office/drawing/2014/main" id="{7996EA44-99F1-4164-874A-B2EE18168969}"/>
              </a:ext>
            </a:extLst>
          </p:cNvPr>
          <p:cNvPicPr>
            <a:picLocks noChangeAspect="1"/>
          </p:cNvPicPr>
          <p:nvPr/>
        </p:nvPicPr>
        <p:blipFill>
          <a:blip r:embed="rId3"/>
          <a:stretch>
            <a:fillRect/>
          </a:stretch>
        </p:blipFill>
        <p:spPr>
          <a:xfrm>
            <a:off x="39756" y="2518381"/>
            <a:ext cx="11199147" cy="1821238"/>
          </a:xfrm>
          <a:prstGeom prst="rect">
            <a:avLst/>
          </a:prstGeom>
        </p:spPr>
      </p:pic>
    </p:spTree>
    <p:extLst>
      <p:ext uri="{BB962C8B-B14F-4D97-AF65-F5344CB8AC3E}">
        <p14:creationId xmlns:p14="http://schemas.microsoft.com/office/powerpoint/2010/main" val="1802447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50D9-74AB-4FE6-8318-744E698FF6BD}"/>
              </a:ext>
            </a:extLst>
          </p:cNvPr>
          <p:cNvSpPr>
            <a:spLocks noGrp="1"/>
          </p:cNvSpPr>
          <p:nvPr>
            <p:ph type="ctrTitle"/>
          </p:nvPr>
        </p:nvSpPr>
        <p:spPr/>
        <p:txBody>
          <a:bodyPr/>
          <a:lstStyle/>
          <a:p>
            <a:r>
              <a:rPr lang="en-US" dirty="0" err="1"/>
              <a:t>BadNets</a:t>
            </a:r>
            <a:r>
              <a:rPr lang="en-US" dirty="0"/>
              <a:t>: Identifying Vulnerabilities in the Machine Learning Model Supply Chain</a:t>
            </a:r>
          </a:p>
        </p:txBody>
      </p:sp>
      <p:sp>
        <p:nvSpPr>
          <p:cNvPr id="3" name="Subtitle 2">
            <a:extLst>
              <a:ext uri="{FF2B5EF4-FFF2-40B4-BE49-F238E27FC236}">
                <a16:creationId xmlns:a16="http://schemas.microsoft.com/office/drawing/2014/main" id="{6EAD97D1-81B5-4B74-A5E2-51831BF106B2}"/>
              </a:ext>
            </a:extLst>
          </p:cNvPr>
          <p:cNvSpPr>
            <a:spLocks noGrp="1"/>
          </p:cNvSpPr>
          <p:nvPr>
            <p:ph type="subTitle" idx="1"/>
          </p:nvPr>
        </p:nvSpPr>
        <p:spPr/>
        <p:txBody>
          <a:bodyPr/>
          <a:lstStyle/>
          <a:p>
            <a:r>
              <a:rPr lang="en-US" dirty="0"/>
              <a:t>Presented by Matthew Sgambati</a:t>
            </a:r>
          </a:p>
          <a:p>
            <a:r>
              <a:rPr lang="en-US" dirty="0"/>
              <a:t>Paper Citation:</a:t>
            </a:r>
            <a:br>
              <a:rPr lang="en-US" dirty="0"/>
            </a:br>
            <a:r>
              <a:rPr lang="en-US" dirty="0"/>
              <a:t>Gu et al. (2019) </a:t>
            </a:r>
            <a:r>
              <a:rPr lang="en-US" dirty="0" err="1"/>
              <a:t>BadNets</a:t>
            </a:r>
            <a:r>
              <a:rPr lang="en-US" dirty="0"/>
              <a:t>: Identifying Vulnerabilities in the Machine Learning Model Supply Chain</a:t>
            </a:r>
          </a:p>
        </p:txBody>
      </p:sp>
    </p:spTree>
    <p:extLst>
      <p:ext uri="{BB962C8B-B14F-4D97-AF65-F5344CB8AC3E}">
        <p14:creationId xmlns:p14="http://schemas.microsoft.com/office/powerpoint/2010/main" val="35813503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DB4D-C4B4-4453-9E8D-C4AB9B1519C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7A456E5-9058-4519-868B-BA5A9E124A34}"/>
              </a:ext>
            </a:extLst>
          </p:cNvPr>
          <p:cNvSpPr>
            <a:spLocks noGrp="1"/>
          </p:cNvSpPr>
          <p:nvPr>
            <p:ph idx="1"/>
          </p:nvPr>
        </p:nvSpPr>
        <p:spPr/>
        <p:txBody>
          <a:bodyPr/>
          <a:lstStyle/>
          <a:p>
            <a:r>
              <a:rPr lang="en-US" dirty="0"/>
              <a:t>Complicated DNNs take time to train</a:t>
            </a:r>
          </a:p>
          <a:p>
            <a:pPr lvl="1"/>
            <a:r>
              <a:rPr lang="en-US" dirty="0"/>
              <a:t>Weeks on many GPUs</a:t>
            </a:r>
          </a:p>
          <a:p>
            <a:r>
              <a:rPr lang="en-US" dirty="0"/>
              <a:t>Users can outsource this work to the cloud or rely on pretrained models and then fine tune them</a:t>
            </a:r>
          </a:p>
          <a:p>
            <a:r>
              <a:rPr lang="en-US" dirty="0"/>
              <a:t>This opens up security risks</a:t>
            </a:r>
          </a:p>
          <a:p>
            <a:r>
              <a:rPr lang="en-US" dirty="0"/>
              <a:t>Adversaries could upload a maliciously trained network and the user has no idea</a:t>
            </a:r>
          </a:p>
        </p:txBody>
      </p:sp>
    </p:spTree>
    <p:extLst>
      <p:ext uri="{BB962C8B-B14F-4D97-AF65-F5344CB8AC3E}">
        <p14:creationId xmlns:p14="http://schemas.microsoft.com/office/powerpoint/2010/main" val="36175258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8453-F1F5-498E-9C01-352C9427A809}"/>
              </a:ext>
            </a:extLst>
          </p:cNvPr>
          <p:cNvSpPr>
            <a:spLocks noGrp="1"/>
          </p:cNvSpPr>
          <p:nvPr>
            <p:ph type="title"/>
          </p:nvPr>
        </p:nvSpPr>
        <p:spPr>
          <a:xfrm>
            <a:off x="1261872" y="365760"/>
            <a:ext cx="10015728" cy="1325562"/>
          </a:xfrm>
        </p:spPr>
        <p:txBody>
          <a:bodyPr/>
          <a:lstStyle/>
          <a:p>
            <a:r>
              <a:rPr lang="en-US" dirty="0"/>
              <a:t>Backdoored Neural Network (</a:t>
            </a:r>
            <a:r>
              <a:rPr lang="en-US" dirty="0" err="1"/>
              <a:t>BadNet</a:t>
            </a:r>
            <a:r>
              <a:rPr lang="en-US" dirty="0"/>
              <a:t>)</a:t>
            </a:r>
          </a:p>
        </p:txBody>
      </p:sp>
      <p:sp>
        <p:nvSpPr>
          <p:cNvPr id="3" name="Content Placeholder 2">
            <a:extLst>
              <a:ext uri="{FF2B5EF4-FFF2-40B4-BE49-F238E27FC236}">
                <a16:creationId xmlns:a16="http://schemas.microsoft.com/office/drawing/2014/main" id="{E7F9B706-DFE8-4312-93C6-E2D98BA37667}"/>
              </a:ext>
            </a:extLst>
          </p:cNvPr>
          <p:cNvSpPr>
            <a:spLocks noGrp="1"/>
          </p:cNvSpPr>
          <p:nvPr>
            <p:ph idx="1"/>
          </p:nvPr>
        </p:nvSpPr>
        <p:spPr>
          <a:xfrm>
            <a:off x="1261872" y="1828800"/>
            <a:ext cx="9074824" cy="4351337"/>
          </a:xfrm>
        </p:spPr>
        <p:txBody>
          <a:bodyPr/>
          <a:lstStyle/>
          <a:p>
            <a:r>
              <a:rPr lang="en-US" dirty="0"/>
              <a:t>Backdoored model should perform well on most inputs</a:t>
            </a:r>
          </a:p>
          <a:p>
            <a:r>
              <a:rPr lang="en-US" dirty="0"/>
              <a:t>It should cause targeted misclassifications or degrade accuracy of the model for inputs that satisfy some secret, attacker-chosen property (</a:t>
            </a:r>
            <a:r>
              <a:rPr lang="en-US" i="1" dirty="0"/>
              <a:t>backdoor trigger</a:t>
            </a:r>
            <a:r>
              <a:rPr lang="en-US" dirty="0"/>
              <a:t>)</a:t>
            </a:r>
          </a:p>
          <a:p>
            <a:r>
              <a:rPr lang="en-US" dirty="0"/>
              <a:t>Model architecture cannot change, otherwise users may notice this</a:t>
            </a:r>
          </a:p>
          <a:p>
            <a:r>
              <a:rPr lang="en-US" dirty="0"/>
              <a:t>Propose to embed this behavior into the model by modifying/training the weights</a:t>
            </a:r>
          </a:p>
          <a:p>
            <a:r>
              <a:rPr lang="en-US" dirty="0"/>
              <a:t>Developed malicious training procedure based on </a:t>
            </a:r>
            <a:r>
              <a:rPr lang="en-US" i="1" dirty="0"/>
              <a:t>training set poisoning</a:t>
            </a:r>
            <a:endParaRPr lang="en-US" dirty="0"/>
          </a:p>
          <a:p>
            <a:pPr lvl="1"/>
            <a:r>
              <a:rPr lang="en-US" dirty="0"/>
              <a:t>Computes new weights based on training set, backdoor trigger, and model architecture</a:t>
            </a:r>
          </a:p>
        </p:txBody>
      </p:sp>
    </p:spTree>
    <p:extLst>
      <p:ext uri="{BB962C8B-B14F-4D97-AF65-F5344CB8AC3E}">
        <p14:creationId xmlns:p14="http://schemas.microsoft.com/office/powerpoint/2010/main" val="40424068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8453-F1F5-498E-9C01-352C9427A809}"/>
              </a:ext>
            </a:extLst>
          </p:cNvPr>
          <p:cNvSpPr>
            <a:spLocks noGrp="1"/>
          </p:cNvSpPr>
          <p:nvPr>
            <p:ph type="title"/>
          </p:nvPr>
        </p:nvSpPr>
        <p:spPr>
          <a:xfrm>
            <a:off x="1261872" y="365760"/>
            <a:ext cx="10161502" cy="1325562"/>
          </a:xfrm>
        </p:spPr>
        <p:txBody>
          <a:bodyPr/>
          <a:lstStyle/>
          <a:p>
            <a:r>
              <a:rPr lang="en-US" dirty="0"/>
              <a:t>Backdoored Neural Network (</a:t>
            </a:r>
            <a:r>
              <a:rPr lang="en-US" dirty="0" err="1"/>
              <a:t>BadNet</a:t>
            </a:r>
            <a:r>
              <a:rPr lang="en-US" dirty="0"/>
              <a:t>):</a:t>
            </a:r>
            <a:br>
              <a:rPr lang="en-US" dirty="0"/>
            </a:br>
            <a:r>
              <a:rPr lang="en-US" dirty="0"/>
              <a:t>Architecture unlikely to work</a:t>
            </a:r>
          </a:p>
        </p:txBody>
      </p:sp>
      <p:pic>
        <p:nvPicPr>
          <p:cNvPr id="4" name="Picture 3">
            <a:extLst>
              <a:ext uri="{FF2B5EF4-FFF2-40B4-BE49-F238E27FC236}">
                <a16:creationId xmlns:a16="http://schemas.microsoft.com/office/drawing/2014/main" id="{5E87024C-630D-40BE-A663-D6C455DA4AC6}"/>
              </a:ext>
            </a:extLst>
          </p:cNvPr>
          <p:cNvPicPr>
            <a:picLocks noChangeAspect="1"/>
          </p:cNvPicPr>
          <p:nvPr/>
        </p:nvPicPr>
        <p:blipFill>
          <a:blip r:embed="rId2"/>
          <a:stretch>
            <a:fillRect/>
          </a:stretch>
        </p:blipFill>
        <p:spPr>
          <a:xfrm>
            <a:off x="1088136" y="1691322"/>
            <a:ext cx="10015728" cy="4977141"/>
          </a:xfrm>
          <a:prstGeom prst="rect">
            <a:avLst/>
          </a:prstGeom>
        </p:spPr>
      </p:pic>
    </p:spTree>
    <p:extLst>
      <p:ext uri="{BB962C8B-B14F-4D97-AF65-F5344CB8AC3E}">
        <p14:creationId xmlns:p14="http://schemas.microsoft.com/office/powerpoint/2010/main" val="12161405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F336-BE0D-490B-8551-B41F39B25F30}"/>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BB10F201-3A5F-4550-87D1-395E18F93536}"/>
              </a:ext>
            </a:extLst>
          </p:cNvPr>
          <p:cNvSpPr>
            <a:spLocks noGrp="1"/>
          </p:cNvSpPr>
          <p:nvPr>
            <p:ph idx="1"/>
          </p:nvPr>
        </p:nvSpPr>
        <p:spPr/>
        <p:txBody>
          <a:bodyPr/>
          <a:lstStyle/>
          <a:p>
            <a:r>
              <a:rPr lang="en-US" dirty="0"/>
              <a:t>MNIST handwritten digit dataset</a:t>
            </a:r>
          </a:p>
          <a:p>
            <a:r>
              <a:rPr lang="en-US" dirty="0"/>
              <a:t>Traffic Sign Detection (TSD) using datasets of U.S. and Swedish signs</a:t>
            </a:r>
          </a:p>
          <a:p>
            <a:pPr lvl="1"/>
            <a:r>
              <a:rPr lang="en-US" dirty="0"/>
              <a:t>Retrained</a:t>
            </a:r>
          </a:p>
          <a:p>
            <a:pPr lvl="1"/>
            <a:r>
              <a:rPr lang="en-US" dirty="0"/>
              <a:t>Transfer Learning</a:t>
            </a:r>
          </a:p>
          <a:p>
            <a:endParaRPr lang="en-US" dirty="0"/>
          </a:p>
        </p:txBody>
      </p:sp>
    </p:spTree>
    <p:extLst>
      <p:ext uri="{BB962C8B-B14F-4D97-AF65-F5344CB8AC3E}">
        <p14:creationId xmlns:p14="http://schemas.microsoft.com/office/powerpoint/2010/main" val="1147054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5694-A3D3-4995-93FB-7BECBB2B34EC}"/>
              </a:ext>
            </a:extLst>
          </p:cNvPr>
          <p:cNvSpPr>
            <a:spLocks noGrp="1"/>
          </p:cNvSpPr>
          <p:nvPr>
            <p:ph type="title"/>
          </p:nvPr>
        </p:nvSpPr>
        <p:spPr/>
        <p:txBody>
          <a:bodyPr/>
          <a:lstStyle/>
          <a:p>
            <a:r>
              <a:rPr lang="en-US" dirty="0"/>
              <a:t>Threat Model</a:t>
            </a:r>
          </a:p>
        </p:txBody>
      </p:sp>
      <p:sp>
        <p:nvSpPr>
          <p:cNvPr id="3" name="Content Placeholder 2">
            <a:extLst>
              <a:ext uri="{FF2B5EF4-FFF2-40B4-BE49-F238E27FC236}">
                <a16:creationId xmlns:a16="http://schemas.microsoft.com/office/drawing/2014/main" id="{A5D119A4-9945-46E3-B3C5-A6B6AC6E61B2}"/>
              </a:ext>
            </a:extLst>
          </p:cNvPr>
          <p:cNvSpPr>
            <a:spLocks noGrp="1"/>
          </p:cNvSpPr>
          <p:nvPr>
            <p:ph idx="1"/>
          </p:nvPr>
        </p:nvSpPr>
        <p:spPr>
          <a:xfrm>
            <a:off x="1261872" y="1828800"/>
            <a:ext cx="8595360" cy="4842164"/>
          </a:xfrm>
        </p:spPr>
        <p:txBody>
          <a:bodyPr/>
          <a:lstStyle/>
          <a:p>
            <a:r>
              <a:rPr lang="en-US" dirty="0"/>
              <a:t>The </a:t>
            </a:r>
            <a:r>
              <a:rPr lang="en-US" i="1" dirty="0"/>
              <a:t>user</a:t>
            </a:r>
            <a:r>
              <a:rPr lang="en-US" dirty="0"/>
              <a:t> and </a:t>
            </a:r>
            <a:r>
              <a:rPr lang="en-US" i="1" dirty="0"/>
              <a:t>trainer</a:t>
            </a:r>
          </a:p>
          <a:p>
            <a:r>
              <a:rPr lang="en-US" dirty="0"/>
              <a:t>Outsourced Training Attack</a:t>
            </a:r>
          </a:p>
          <a:p>
            <a:pPr lvl="1"/>
            <a:r>
              <a:rPr lang="en-US" dirty="0"/>
              <a:t>Idea is that user does not trust trainer, so withholds some validation set and will only accept the model if it meets some target accuracy</a:t>
            </a:r>
          </a:p>
          <a:p>
            <a:pPr lvl="1"/>
            <a:r>
              <a:rPr lang="en-US" dirty="0"/>
              <a:t>What is the Adversary's </a:t>
            </a:r>
            <a:r>
              <a:rPr lang="en-US"/>
              <a:t>Goals here?</a:t>
            </a:r>
            <a:endParaRPr lang="en-US" dirty="0"/>
          </a:p>
          <a:p>
            <a:pPr lvl="2"/>
            <a:r>
              <a:rPr lang="en-US" dirty="0"/>
              <a:t>The malicious model should not reduce classification accuracy on the validation set</a:t>
            </a:r>
          </a:p>
          <a:p>
            <a:pPr lvl="2"/>
            <a:r>
              <a:rPr lang="en-US" dirty="0"/>
              <a:t>Inputs containing the </a:t>
            </a:r>
            <a:r>
              <a:rPr lang="en-US" i="1" dirty="0"/>
              <a:t>backdoor trigger</a:t>
            </a:r>
            <a:r>
              <a:rPr lang="en-US" dirty="0"/>
              <a:t>, predict the malicious target</a:t>
            </a:r>
          </a:p>
          <a:p>
            <a:r>
              <a:rPr lang="en-US" dirty="0"/>
              <a:t>Transfer Learning Attack</a:t>
            </a:r>
          </a:p>
          <a:p>
            <a:pPr lvl="1"/>
            <a:r>
              <a:rPr lang="en-US" dirty="0"/>
              <a:t>User downloads malicious model unknowingly</a:t>
            </a:r>
          </a:p>
          <a:p>
            <a:pPr lvl="1"/>
            <a:r>
              <a:rPr lang="en-US" dirty="0"/>
              <a:t>User can use associated training and validation sets to verify model and use public datasets to verify accuracy</a:t>
            </a:r>
          </a:p>
          <a:p>
            <a:pPr lvl="1"/>
            <a:r>
              <a:rPr lang="en-US" dirty="0"/>
              <a:t>User then performs transfer learning to adapt model to new task</a:t>
            </a:r>
          </a:p>
          <a:p>
            <a:pPr lvl="1"/>
            <a:r>
              <a:rPr lang="en-US" dirty="0"/>
              <a:t>What is the Adversary's Goals here?</a:t>
            </a:r>
          </a:p>
          <a:p>
            <a:pPr lvl="2"/>
            <a:r>
              <a:rPr lang="en-US" dirty="0"/>
              <a:t>New model must have high accuracy on user’s validation set for new application domain</a:t>
            </a:r>
          </a:p>
          <a:p>
            <a:pPr lvl="2"/>
            <a:r>
              <a:rPr lang="en-US" dirty="0"/>
              <a:t>Inputs containing the </a:t>
            </a:r>
            <a:r>
              <a:rPr lang="en-US" i="1" dirty="0"/>
              <a:t>backdoor trigger</a:t>
            </a:r>
            <a:r>
              <a:rPr lang="en-US" dirty="0"/>
              <a:t>, predict the malicious target</a:t>
            </a:r>
          </a:p>
        </p:txBody>
      </p:sp>
    </p:spTree>
    <p:extLst>
      <p:ext uri="{BB962C8B-B14F-4D97-AF65-F5344CB8AC3E}">
        <p14:creationId xmlns:p14="http://schemas.microsoft.com/office/powerpoint/2010/main" val="39593478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2A8C-8AA7-4B2B-BAEA-DB7B9C4E61AB}"/>
              </a:ext>
            </a:extLst>
          </p:cNvPr>
          <p:cNvSpPr>
            <a:spLocks noGrp="1"/>
          </p:cNvSpPr>
          <p:nvPr>
            <p:ph type="title"/>
          </p:nvPr>
        </p:nvSpPr>
        <p:spPr/>
        <p:txBody>
          <a:bodyPr/>
          <a:lstStyle/>
          <a:p>
            <a:r>
              <a:rPr lang="en-US" dirty="0"/>
              <a:t>Case Study - MNIST</a:t>
            </a:r>
          </a:p>
        </p:txBody>
      </p:sp>
      <p:pic>
        <p:nvPicPr>
          <p:cNvPr id="4" name="Picture 3">
            <a:extLst>
              <a:ext uri="{FF2B5EF4-FFF2-40B4-BE49-F238E27FC236}">
                <a16:creationId xmlns:a16="http://schemas.microsoft.com/office/drawing/2014/main" id="{3CFDF2B7-FE01-4792-B6E1-63C77D8039C6}"/>
              </a:ext>
            </a:extLst>
          </p:cNvPr>
          <p:cNvPicPr>
            <a:picLocks noChangeAspect="1"/>
          </p:cNvPicPr>
          <p:nvPr/>
        </p:nvPicPr>
        <p:blipFill>
          <a:blip r:embed="rId3"/>
          <a:stretch>
            <a:fillRect/>
          </a:stretch>
        </p:blipFill>
        <p:spPr>
          <a:xfrm>
            <a:off x="564138" y="2258828"/>
            <a:ext cx="10532229" cy="3130060"/>
          </a:xfrm>
          <a:prstGeom prst="rect">
            <a:avLst/>
          </a:prstGeom>
        </p:spPr>
      </p:pic>
    </p:spTree>
    <p:extLst>
      <p:ext uri="{BB962C8B-B14F-4D97-AF65-F5344CB8AC3E}">
        <p14:creationId xmlns:p14="http://schemas.microsoft.com/office/powerpoint/2010/main" val="28804404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p:txBody>
          <a:bodyPr/>
          <a:lstStyle/>
          <a:p>
            <a:r>
              <a:rPr lang="en-US" dirty="0"/>
              <a:t>Case Study – MNIST:</a:t>
            </a:r>
            <a:br>
              <a:rPr lang="en-US" dirty="0"/>
            </a:br>
            <a:r>
              <a:rPr lang="en-US" dirty="0"/>
              <a:t>Attack Goals</a:t>
            </a:r>
          </a:p>
        </p:txBody>
      </p:sp>
      <p:sp>
        <p:nvSpPr>
          <p:cNvPr id="3" name="Content Placeholder 2">
            <a:extLst>
              <a:ext uri="{FF2B5EF4-FFF2-40B4-BE49-F238E27FC236}">
                <a16:creationId xmlns:a16="http://schemas.microsoft.com/office/drawing/2014/main" id="{09B23A9E-59D8-4E52-AA1D-DEE16E0E0064}"/>
              </a:ext>
            </a:extLst>
          </p:cNvPr>
          <p:cNvSpPr>
            <a:spLocks noGrp="1"/>
          </p:cNvSpPr>
          <p:nvPr>
            <p:ph idx="1"/>
          </p:nvPr>
        </p:nvSpPr>
        <p:spPr/>
        <p:txBody>
          <a:bodyPr/>
          <a:lstStyle/>
          <a:p>
            <a:r>
              <a:rPr lang="en-US" dirty="0"/>
              <a:t>Single pixel backdoor</a:t>
            </a:r>
          </a:p>
          <a:p>
            <a:pPr lvl="1"/>
            <a:r>
              <a:rPr lang="en-US" dirty="0"/>
              <a:t>Single bright pixel in bottom right corner of the image</a:t>
            </a:r>
          </a:p>
          <a:p>
            <a:r>
              <a:rPr lang="en-US" dirty="0"/>
              <a:t>Pattern backdoor</a:t>
            </a:r>
          </a:p>
          <a:p>
            <a:pPr lvl="1"/>
            <a:r>
              <a:rPr lang="en-US" dirty="0"/>
              <a:t>Pattern of bright pixels in bottom right corner of the image</a:t>
            </a:r>
          </a:p>
          <a:p>
            <a:r>
              <a:rPr lang="en-US" dirty="0"/>
              <a:t>Attack types</a:t>
            </a:r>
          </a:p>
          <a:p>
            <a:pPr lvl="1"/>
            <a:r>
              <a:rPr lang="en-US" dirty="0"/>
              <a:t>Single target attack</a:t>
            </a:r>
          </a:p>
          <a:p>
            <a:pPr lvl="1"/>
            <a:r>
              <a:rPr lang="en-US" dirty="0"/>
              <a:t>All-to-all attack</a:t>
            </a:r>
          </a:p>
        </p:txBody>
      </p:sp>
    </p:spTree>
    <p:extLst>
      <p:ext uri="{BB962C8B-B14F-4D97-AF65-F5344CB8AC3E}">
        <p14:creationId xmlns:p14="http://schemas.microsoft.com/office/powerpoint/2010/main" val="26306319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923-E7C5-4A77-AFFA-064E647F3328}"/>
              </a:ext>
            </a:extLst>
          </p:cNvPr>
          <p:cNvSpPr>
            <a:spLocks noGrp="1"/>
          </p:cNvSpPr>
          <p:nvPr>
            <p:ph type="title"/>
          </p:nvPr>
        </p:nvSpPr>
        <p:spPr/>
        <p:txBody>
          <a:bodyPr/>
          <a:lstStyle/>
          <a:p>
            <a:r>
              <a:rPr lang="en-US" dirty="0"/>
              <a:t>Case Study – MNIST:</a:t>
            </a:r>
            <a:br>
              <a:rPr lang="en-US" dirty="0"/>
            </a:br>
            <a:r>
              <a:rPr lang="en-US" dirty="0"/>
              <a:t>Attack Strategy</a:t>
            </a:r>
          </a:p>
        </p:txBody>
      </p:sp>
      <p:sp>
        <p:nvSpPr>
          <p:cNvPr id="3" name="Content Placeholder 2">
            <a:extLst>
              <a:ext uri="{FF2B5EF4-FFF2-40B4-BE49-F238E27FC236}">
                <a16:creationId xmlns:a16="http://schemas.microsoft.com/office/drawing/2014/main" id="{09B23A9E-59D8-4E52-AA1D-DEE16E0E0064}"/>
              </a:ext>
            </a:extLst>
          </p:cNvPr>
          <p:cNvSpPr>
            <a:spLocks noGrp="1"/>
          </p:cNvSpPr>
          <p:nvPr>
            <p:ph idx="1"/>
          </p:nvPr>
        </p:nvSpPr>
        <p:spPr/>
        <p:txBody>
          <a:bodyPr/>
          <a:lstStyle/>
          <a:p>
            <a:r>
              <a:rPr lang="en-US" dirty="0"/>
              <a:t>Poison the training dataset</a:t>
            </a:r>
          </a:p>
          <a:p>
            <a:r>
              <a:rPr lang="en-US" dirty="0"/>
              <a:t>Randomly pick images from the training dataset and add in backdoored versions</a:t>
            </a:r>
          </a:p>
          <a:p>
            <a:pPr lvl="1"/>
            <a:r>
              <a:rPr lang="en-US" dirty="0"/>
              <a:t>First for single pixel</a:t>
            </a:r>
          </a:p>
          <a:p>
            <a:pPr lvl="1"/>
            <a:r>
              <a:rPr lang="en-US" dirty="0"/>
              <a:t>Second for pattern</a:t>
            </a:r>
          </a:p>
          <a:p>
            <a:r>
              <a:rPr lang="en-US" dirty="0"/>
              <a:t>Retrain the baseline MNIST DNN</a:t>
            </a:r>
          </a:p>
        </p:txBody>
      </p:sp>
    </p:spTree>
    <p:extLst>
      <p:ext uri="{BB962C8B-B14F-4D97-AF65-F5344CB8AC3E}">
        <p14:creationId xmlns:p14="http://schemas.microsoft.com/office/powerpoint/2010/main" val="3712410117"/>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1750</TotalTime>
  <Words>8285</Words>
  <Application>Microsoft Office PowerPoint</Application>
  <PresentationFormat>Widescreen</PresentationFormat>
  <Paragraphs>857</Paragraphs>
  <Slides>118</Slides>
  <Notes>86</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118</vt:i4>
      </vt:variant>
    </vt:vector>
  </HeadingPairs>
  <TitlesOfParts>
    <vt:vector size="137" baseType="lpstr">
      <vt:lpstr>Arial</vt:lpstr>
      <vt:lpstr>Calibri</vt:lpstr>
      <vt:lpstr>Century Schoolbook</vt:lpstr>
      <vt:lpstr>CMBX10</vt:lpstr>
      <vt:lpstr>CMMI10</vt:lpstr>
      <vt:lpstr>CMMI8</vt:lpstr>
      <vt:lpstr>CMMIB10</vt:lpstr>
      <vt:lpstr>CMR10</vt:lpstr>
      <vt:lpstr>CMR8</vt:lpstr>
      <vt:lpstr>CMSY10</vt:lpstr>
      <vt:lpstr>CMSY7</vt:lpstr>
      <vt:lpstr>MSBM10</vt:lpstr>
      <vt:lpstr>NimbusMonL-Regu</vt:lpstr>
      <vt:lpstr>NimbusRomNo9L-Medi</vt:lpstr>
      <vt:lpstr>NimbusRomNo9L-Regu</vt:lpstr>
      <vt:lpstr>NimbusRomNo9L-ReguItal</vt:lpstr>
      <vt:lpstr>Times New Roman</vt:lpstr>
      <vt:lpstr>Wingdings 2</vt:lpstr>
      <vt:lpstr>View</vt:lpstr>
      <vt:lpstr>Trojaning Attack on Neural Network</vt:lpstr>
      <vt:lpstr>Outline</vt:lpstr>
      <vt:lpstr>Neural networks</vt:lpstr>
      <vt:lpstr>Example scenarios</vt:lpstr>
      <vt:lpstr>Previous attacks/methods</vt:lpstr>
      <vt:lpstr>Attack outline</vt:lpstr>
      <vt:lpstr>Attack Demonstration</vt:lpstr>
      <vt:lpstr>Attack Demonstration</vt:lpstr>
      <vt:lpstr>Attack Overview</vt:lpstr>
      <vt:lpstr>Design choices</vt:lpstr>
      <vt:lpstr>Trojan trigger generation</vt:lpstr>
      <vt:lpstr>Internal Neuron Selection</vt:lpstr>
      <vt:lpstr>Sample trojan trigger masks</vt:lpstr>
      <vt:lpstr>Training data generation</vt:lpstr>
      <vt:lpstr>Denoise Function</vt:lpstr>
      <vt:lpstr>Training Input Reverse Engineering</vt:lpstr>
      <vt:lpstr>Alternative Designs</vt:lpstr>
      <vt:lpstr>Results</vt:lpstr>
      <vt:lpstr>Results overview</vt:lpstr>
      <vt:lpstr>Neuron selection Random vs Algorithm</vt:lpstr>
      <vt:lpstr>Neuron selection Inner vs Output neuron</vt:lpstr>
      <vt:lpstr>Face recognition results Time consumption</vt:lpstr>
      <vt:lpstr>Face recognition results Accuracy based on layer selection</vt:lpstr>
      <vt:lpstr>Face recognition results Different attributes</vt:lpstr>
      <vt:lpstr>Face recognition results Figure showing different attributes</vt:lpstr>
      <vt:lpstr>Speech recognition results Accuracy based on layer selection</vt:lpstr>
      <vt:lpstr>Speech recognition results Different attributes</vt:lpstr>
      <vt:lpstr>Speech recognition results Trojan sizes</vt:lpstr>
      <vt:lpstr>Autonomous Driving</vt:lpstr>
      <vt:lpstr>Autonomous Driving</vt:lpstr>
      <vt:lpstr>Higher accuracy than original models</vt:lpstr>
      <vt:lpstr>Higher accuracy than original models</vt:lpstr>
      <vt:lpstr>Trojan attack on transfer learning</vt:lpstr>
      <vt:lpstr>Evading regularization</vt:lpstr>
      <vt:lpstr>Evading regularization Color depth shrinking</vt:lpstr>
      <vt:lpstr>Evading regularization Spatial Smoothing</vt:lpstr>
      <vt:lpstr>Possible Defense</vt:lpstr>
      <vt:lpstr>Poison Frogs! Targeted Clean-Label Poisoning Attacks on Neural Networks</vt:lpstr>
      <vt:lpstr>Outline</vt:lpstr>
      <vt:lpstr>Clean-label attacks</vt:lpstr>
      <vt:lpstr>Simple clean-label attack</vt:lpstr>
      <vt:lpstr>Simple clean-label attack: Crafting poison data via feature collisions</vt:lpstr>
      <vt:lpstr>Simple clean-label attack: Optimization procedure</vt:lpstr>
      <vt:lpstr>Poisoning attacks on transfer learning</vt:lpstr>
      <vt:lpstr>Experiment One – one-shot kill attack</vt:lpstr>
      <vt:lpstr>Experiment One – one-shot kill attack: Samples instances</vt:lpstr>
      <vt:lpstr>Experiment One – one-shot kill attack: Results</vt:lpstr>
      <vt:lpstr>Experiment Two – Poisoning attacks on end-to-end training (PAEET)</vt:lpstr>
      <vt:lpstr>Experiment Two – PAEET: Single poison instance attack</vt:lpstr>
      <vt:lpstr>Experiment Two – PAEET: Watermarking</vt:lpstr>
      <vt:lpstr>Experiment Two – PAEET: Watermarking</vt:lpstr>
      <vt:lpstr>Experiment Two – PAEET: Watermarking</vt:lpstr>
      <vt:lpstr>Experiment Two – PAEET: Multiple poison instance attacks</vt:lpstr>
      <vt:lpstr>Experiment Two – PAEET: Multiple poison instance attacks</vt:lpstr>
      <vt:lpstr>Experiment One/Two – PAEET: Single/Multiple poison instance attack(s)</vt:lpstr>
      <vt:lpstr>Experiment One/Two – PAEET: Single/Multiple poison instance attack(s)</vt:lpstr>
      <vt:lpstr>Experiment One/Two – PAEET: Single/Multiple poison instance attack(s)</vt:lpstr>
      <vt:lpstr>Neural Cleanse: Identifying and Mitigating Backdoor Attacks in Neural Networks</vt:lpstr>
      <vt:lpstr>Outline</vt:lpstr>
      <vt:lpstr>DNNs information/issues </vt:lpstr>
      <vt:lpstr>Goal of this work</vt:lpstr>
      <vt:lpstr>NN applications</vt:lpstr>
      <vt:lpstr>NN applications</vt:lpstr>
      <vt:lpstr>NN applications</vt:lpstr>
      <vt:lpstr>What is a backdoor?</vt:lpstr>
      <vt:lpstr>Backdoor attack example</vt:lpstr>
      <vt:lpstr>Defense Assumptions and Goals</vt:lpstr>
      <vt:lpstr>Defense Intuition and Overview</vt:lpstr>
      <vt:lpstr>Defense Intuition and Overview: Key Intuition</vt:lpstr>
      <vt:lpstr>Defense Intuition and Overview: Key Intuition</vt:lpstr>
      <vt:lpstr>Defense Intuition and Overview: Detecting Backdoors</vt:lpstr>
      <vt:lpstr>Defense Intuition and Overview: Identifying Backdoor Triggers</vt:lpstr>
      <vt:lpstr>Original vs Reverse Engineered Trigger: MNIST</vt:lpstr>
      <vt:lpstr>Original vs Reverse Engineered Trigger: GTSRB</vt:lpstr>
      <vt:lpstr>Original vs Reverse Engineered Trigger: YouTube Face</vt:lpstr>
      <vt:lpstr>Original vs Reverse Engineered Trigger: PubFig</vt:lpstr>
      <vt:lpstr>Original vs Reverse Engineered Trigger: Trojan Square</vt:lpstr>
      <vt:lpstr>Original vs Reverse Engineered Trigger: Trojan Watermark</vt:lpstr>
      <vt:lpstr>Detecting Backdoors: Reverse Engineering Triggers</vt:lpstr>
      <vt:lpstr>Detecting Backdoors: Via Outlier Detection</vt:lpstr>
      <vt:lpstr>Anomaly index</vt:lpstr>
      <vt:lpstr>L1 norm </vt:lpstr>
      <vt:lpstr>Defense Intuition and Overview: Mitigating Backdoors</vt:lpstr>
      <vt:lpstr>Mitigating Backdoors: Filter for Detecting Adversarial Inputs</vt:lpstr>
      <vt:lpstr>Mitigating Backdoors: Filter for Detecting Adversarial Inputs</vt:lpstr>
      <vt:lpstr>Mitigating Backdoors: Patching DNN via Neuron Pruning</vt:lpstr>
      <vt:lpstr>Mitigating Backdoors: Patching DNN via Neuron Pruning</vt:lpstr>
      <vt:lpstr>Mitigating Backdoors: Patching DNN via Neuron Pruning</vt:lpstr>
      <vt:lpstr>Mitigating Backdoors: Patching DNN via Unlearning</vt:lpstr>
      <vt:lpstr>Mitigating Backdoors: Patching DNN via Unlearning</vt:lpstr>
      <vt:lpstr>BadNets: Identifying Vulnerabilities in the Machine Learning Model Supply Chain</vt:lpstr>
      <vt:lpstr>Outline</vt:lpstr>
      <vt:lpstr>Backdoored Neural Network (BadNet)</vt:lpstr>
      <vt:lpstr>Backdoored Neural Network (BadNet): Architecture unlikely to work</vt:lpstr>
      <vt:lpstr>Case studies</vt:lpstr>
      <vt:lpstr>Threat Model</vt:lpstr>
      <vt:lpstr>Case Study - MNIST</vt:lpstr>
      <vt:lpstr>Case Study – MNIST: Attack Goals</vt:lpstr>
      <vt:lpstr>Case Study – MNIST: Attack Strategy</vt:lpstr>
      <vt:lpstr>Backdoor image examples</vt:lpstr>
      <vt:lpstr>Case Study – MNIST: Attack Results – Single Target Attack</vt:lpstr>
      <vt:lpstr>Case Study – MNIST: Attack Results – All-to-All Attack</vt:lpstr>
      <vt:lpstr>Case Study – MNIST: Attack Results – Filters</vt:lpstr>
      <vt:lpstr>Case Study – MNIST: Attack Results – % Backdoored images</vt:lpstr>
      <vt:lpstr>Case Study – TSD: Attack Results – % Backdoored images</vt:lpstr>
      <vt:lpstr>Case Study: Traffic Sign Detection (TSD)</vt:lpstr>
      <vt:lpstr>Case Study – TSD: Attack Goals</vt:lpstr>
      <vt:lpstr>Traffic sign backdoor examples</vt:lpstr>
      <vt:lpstr>Case Study – TSD: Attack Strategy</vt:lpstr>
      <vt:lpstr>Case Study – TSD: Attack Results – Single</vt:lpstr>
      <vt:lpstr>Case Study – TSD: Attack Results – Single Real-World</vt:lpstr>
      <vt:lpstr>Case Study – TSD: Attack Results – Random</vt:lpstr>
      <vt:lpstr>Case Study – TSD: Attack Results</vt:lpstr>
      <vt:lpstr>Case Study – Transfer Learning</vt:lpstr>
      <vt:lpstr>Case Study – Transfer Learning: Setup</vt:lpstr>
      <vt:lpstr>Case Study – Transfer Learning: Attack Results</vt:lpstr>
      <vt:lpstr>Case Study – Transfer Learning: Attack Results</vt:lpstr>
      <vt:lpstr>Case Study – Transfer Learning: Attack Results – Strength the attack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Trojaning Attack on Neural Network</dc:title>
  <dc:creator>Matthew R. Sgambati</dc:creator>
  <cp:lastModifiedBy>Vakanski, Aleksandar (vakanski@uidaho.edu)</cp:lastModifiedBy>
  <cp:revision>13</cp:revision>
  <dcterms:created xsi:type="dcterms:W3CDTF">2020-10-09T17:30:31Z</dcterms:created>
  <dcterms:modified xsi:type="dcterms:W3CDTF">2020-10-30T02:47:15Z</dcterms:modified>
</cp:coreProperties>
</file>