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56" r:id="rId2"/>
    <p:sldId id="295" r:id="rId3"/>
    <p:sldId id="493" r:id="rId4"/>
    <p:sldId id="749" r:id="rId5"/>
    <p:sldId id="776" r:id="rId6"/>
    <p:sldId id="777" r:id="rId7"/>
    <p:sldId id="785" r:id="rId8"/>
    <p:sldId id="786" r:id="rId9"/>
    <p:sldId id="787" r:id="rId10"/>
    <p:sldId id="788" r:id="rId11"/>
    <p:sldId id="778" r:id="rId12"/>
    <p:sldId id="779" r:id="rId13"/>
    <p:sldId id="790" r:id="rId14"/>
    <p:sldId id="781" r:id="rId15"/>
    <p:sldId id="782" r:id="rId16"/>
    <p:sldId id="783" r:id="rId17"/>
    <p:sldId id="748" r:id="rId18"/>
    <p:sldId id="757" r:id="rId19"/>
    <p:sldId id="761" r:id="rId20"/>
    <p:sldId id="771" r:id="rId21"/>
    <p:sldId id="773" r:id="rId22"/>
    <p:sldId id="774" r:id="rId23"/>
    <p:sldId id="750" r:id="rId24"/>
    <p:sldId id="755" r:id="rId25"/>
    <p:sldId id="751" r:id="rId26"/>
    <p:sldId id="762" r:id="rId27"/>
    <p:sldId id="756" r:id="rId28"/>
    <p:sldId id="775" r:id="rId29"/>
    <p:sldId id="758" r:id="rId30"/>
    <p:sldId id="769" r:id="rId31"/>
    <p:sldId id="766" r:id="rId32"/>
    <p:sldId id="767" r:id="rId33"/>
    <p:sldId id="768" r:id="rId34"/>
    <p:sldId id="760" r:id="rId35"/>
    <p:sldId id="753" r:id="rId36"/>
    <p:sldId id="784" r:id="rId37"/>
  </p:sldIdLst>
  <p:sldSz cx="10058400" cy="7772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yi He" initials="X. H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140" autoAdjust="0"/>
  </p:normalViewPr>
  <p:slideViewPr>
    <p:cSldViewPr>
      <p:cViewPr varScale="1">
        <p:scale>
          <a:sx n="81" d="100"/>
          <a:sy n="81" d="100"/>
        </p:scale>
        <p:origin x="2208" y="102"/>
      </p:cViewPr>
      <p:guideLst>
        <p:guide orient="horz" pos="2448"/>
        <p:guide pos="316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25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E7A162-7AE0-4734-8329-E6EF15A67CA1}" type="datetimeFigureOut">
              <a:rPr lang="en-US" smtClean="0"/>
              <a:t>11/19/2021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FD3E08-1F1D-453D-99F1-53E4B2E4657C}" type="slidenum">
              <a:rPr lang="en-US" smtClean="0"/>
              <a:t>‹#›</a:t>
            </a:fld>
            <a:endParaRPr lang="en-US"/>
          </a:p>
        </p:txBody>
      </p:sp>
    </p:spTree>
    <p:extLst>
      <p:ext uri="{BB962C8B-B14F-4D97-AF65-F5344CB8AC3E}">
        <p14:creationId xmlns:p14="http://schemas.microsoft.com/office/powerpoint/2010/main" val="466619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38D01-B6A8-4E40-A11C-85D5B25719CF}" type="datetimeFigureOut">
              <a:rPr lang="en-US" smtClean="0"/>
              <a:t>11/19/2021</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02277-9392-41C3-AA11-A5F619BDEEAB}" type="slidenum">
              <a:rPr lang="en-US" smtClean="0"/>
              <a:t>‹#›</a:t>
            </a:fld>
            <a:endParaRPr lang="en-US"/>
          </a:p>
        </p:txBody>
      </p:sp>
    </p:spTree>
    <p:extLst>
      <p:ext uri="{BB962C8B-B14F-4D97-AF65-F5344CB8AC3E}">
        <p14:creationId xmlns:p14="http://schemas.microsoft.com/office/powerpoint/2010/main" val="2502422521"/>
      </p:ext>
    </p:extLst>
  </p:cSld>
  <p:clrMap bg1="lt1" tx1="dk1" bg2="lt2" tx2="dk2" accent1="accent1" accent2="accent2" accent3="accent3" accent4="accent4" accent5="accent5" accent6="accent6" hlink="hlink" folHlink="folHlink"/>
  <p:notesStyle>
    <a:lvl1pPr marL="0" algn="l" defTabSz="1018824" rtl="0" eaLnBrk="1" latinLnBrk="0" hangingPunct="1">
      <a:defRPr sz="1800"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02277-9392-41C3-AA11-A5F619BDEEAB}" type="slidenum">
              <a:rPr lang="en-US" smtClean="0"/>
              <a:t>1</a:t>
            </a:fld>
            <a:endParaRPr lang="en-US"/>
          </a:p>
        </p:txBody>
      </p:sp>
    </p:spTree>
    <p:extLst>
      <p:ext uri="{BB962C8B-B14F-4D97-AF65-F5344CB8AC3E}">
        <p14:creationId xmlns:p14="http://schemas.microsoft.com/office/powerpoint/2010/main" val="64055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30</a:t>
            </a:fld>
            <a:endParaRPr lang="en-US"/>
          </a:p>
        </p:txBody>
      </p:sp>
    </p:spTree>
    <p:extLst>
      <p:ext uri="{BB962C8B-B14F-4D97-AF65-F5344CB8AC3E}">
        <p14:creationId xmlns:p14="http://schemas.microsoft.com/office/powerpoint/2010/main" val="2044219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31</a:t>
            </a:fld>
            <a:endParaRPr lang="en-US"/>
          </a:p>
        </p:txBody>
      </p:sp>
    </p:spTree>
    <p:extLst>
      <p:ext uri="{BB962C8B-B14F-4D97-AF65-F5344CB8AC3E}">
        <p14:creationId xmlns:p14="http://schemas.microsoft.com/office/powerpoint/2010/main" val="949405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32</a:t>
            </a:fld>
            <a:endParaRPr lang="en-US"/>
          </a:p>
        </p:txBody>
      </p:sp>
    </p:spTree>
    <p:extLst>
      <p:ext uri="{BB962C8B-B14F-4D97-AF65-F5344CB8AC3E}">
        <p14:creationId xmlns:p14="http://schemas.microsoft.com/office/powerpoint/2010/main" val="878831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33</a:t>
            </a:fld>
            <a:endParaRPr lang="en-US"/>
          </a:p>
        </p:txBody>
      </p:sp>
    </p:spTree>
    <p:extLst>
      <p:ext uri="{BB962C8B-B14F-4D97-AF65-F5344CB8AC3E}">
        <p14:creationId xmlns:p14="http://schemas.microsoft.com/office/powerpoint/2010/main" val="2497849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34</a:t>
            </a:fld>
            <a:endParaRPr lang="en-US"/>
          </a:p>
        </p:txBody>
      </p:sp>
    </p:spTree>
    <p:extLst>
      <p:ext uri="{BB962C8B-B14F-4D97-AF65-F5344CB8AC3E}">
        <p14:creationId xmlns:p14="http://schemas.microsoft.com/office/powerpoint/2010/main" val="3731867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35</a:t>
            </a:fld>
            <a:endParaRPr lang="en-US"/>
          </a:p>
        </p:txBody>
      </p:sp>
    </p:spTree>
    <p:extLst>
      <p:ext uri="{BB962C8B-B14F-4D97-AF65-F5344CB8AC3E}">
        <p14:creationId xmlns:p14="http://schemas.microsoft.com/office/powerpoint/2010/main" val="1782216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02277-9392-41C3-AA11-A5F619BDEEAB}" type="slidenum">
              <a:rPr lang="en-US" smtClean="0"/>
              <a:t>2</a:t>
            </a:fld>
            <a:endParaRPr lang="en-US"/>
          </a:p>
        </p:txBody>
      </p:sp>
    </p:spTree>
    <p:extLst>
      <p:ext uri="{BB962C8B-B14F-4D97-AF65-F5344CB8AC3E}">
        <p14:creationId xmlns:p14="http://schemas.microsoft.com/office/powerpoint/2010/main" val="2403128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10</a:t>
            </a:fld>
            <a:endParaRPr lang="en-US"/>
          </a:p>
        </p:txBody>
      </p:sp>
    </p:spTree>
    <p:extLst>
      <p:ext uri="{BB962C8B-B14F-4D97-AF65-F5344CB8AC3E}">
        <p14:creationId xmlns:p14="http://schemas.microsoft.com/office/powerpoint/2010/main" val="3356744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12</a:t>
            </a:fld>
            <a:endParaRPr lang="en-US"/>
          </a:p>
        </p:txBody>
      </p:sp>
    </p:spTree>
    <p:extLst>
      <p:ext uri="{BB962C8B-B14F-4D97-AF65-F5344CB8AC3E}">
        <p14:creationId xmlns:p14="http://schemas.microsoft.com/office/powerpoint/2010/main" val="503361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18</a:t>
            </a:fld>
            <a:endParaRPr lang="en-US"/>
          </a:p>
        </p:txBody>
      </p:sp>
    </p:spTree>
    <p:extLst>
      <p:ext uri="{BB962C8B-B14F-4D97-AF65-F5344CB8AC3E}">
        <p14:creationId xmlns:p14="http://schemas.microsoft.com/office/powerpoint/2010/main" val="101293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23</a:t>
            </a:fld>
            <a:endParaRPr lang="en-US"/>
          </a:p>
        </p:txBody>
      </p:sp>
    </p:spTree>
    <p:extLst>
      <p:ext uri="{BB962C8B-B14F-4D97-AF65-F5344CB8AC3E}">
        <p14:creationId xmlns:p14="http://schemas.microsoft.com/office/powerpoint/2010/main" val="52450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26</a:t>
            </a:fld>
            <a:endParaRPr lang="en-US"/>
          </a:p>
        </p:txBody>
      </p:sp>
    </p:spTree>
    <p:extLst>
      <p:ext uri="{BB962C8B-B14F-4D97-AF65-F5344CB8AC3E}">
        <p14:creationId xmlns:p14="http://schemas.microsoft.com/office/powerpoint/2010/main" val="1627989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28</a:t>
            </a:fld>
            <a:endParaRPr lang="en-US"/>
          </a:p>
        </p:txBody>
      </p:sp>
    </p:spTree>
    <p:extLst>
      <p:ext uri="{BB962C8B-B14F-4D97-AF65-F5344CB8AC3E}">
        <p14:creationId xmlns:p14="http://schemas.microsoft.com/office/powerpoint/2010/main" val="2017598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29</a:t>
            </a:fld>
            <a:endParaRPr lang="en-US"/>
          </a:p>
        </p:txBody>
      </p:sp>
    </p:spTree>
    <p:extLst>
      <p:ext uri="{BB962C8B-B14F-4D97-AF65-F5344CB8AC3E}">
        <p14:creationId xmlns:p14="http://schemas.microsoft.com/office/powerpoint/2010/main" val="330960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57162"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7" indent="0" algn="ctr">
              <a:buNone/>
              <a:defRPr>
                <a:solidFill>
                  <a:schemeClr val="tx1">
                    <a:tint val="75000"/>
                  </a:schemeClr>
                </a:solidFill>
              </a:defRPr>
            </a:lvl5pPr>
            <a:lvl6pPr marL="2285808" indent="0" algn="ctr">
              <a:buNone/>
              <a:defRPr>
                <a:solidFill>
                  <a:schemeClr val="tx1">
                    <a:tint val="75000"/>
                  </a:schemeClr>
                </a:solidFill>
              </a:defRPr>
            </a:lvl6pPr>
            <a:lvl7pPr marL="2742970" indent="0" algn="ctr">
              <a:buNone/>
              <a:defRPr>
                <a:solidFill>
                  <a:schemeClr val="tx1">
                    <a:tint val="75000"/>
                  </a:schemeClr>
                </a:solidFill>
              </a:defRPr>
            </a:lvl7pPr>
            <a:lvl8pPr marL="3200132" indent="0" algn="ctr">
              <a:buNone/>
              <a:defRPr>
                <a:solidFill>
                  <a:schemeClr val="tx1">
                    <a:tint val="75000"/>
                  </a:schemeClr>
                </a:solidFill>
              </a:defRPr>
            </a:lvl8pPr>
            <a:lvl9pPr marL="365729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CFEE5-8EAD-403C-AFC6-4E09610A5144}" type="slidenum">
              <a:rPr lang="en-US" smtClean="0"/>
              <a:t>‹#›</a:t>
            </a:fld>
            <a:endParaRPr lang="en-US"/>
          </a:p>
        </p:txBody>
      </p:sp>
    </p:spTree>
    <p:extLst>
      <p:ext uri="{BB962C8B-B14F-4D97-AF65-F5344CB8AC3E}">
        <p14:creationId xmlns:p14="http://schemas.microsoft.com/office/powerpoint/2010/main" val="258652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8621"/>
            <a:ext cx="10058400" cy="1050573"/>
          </a:xfrm>
        </p:spPr>
        <p:txBody>
          <a:bodyPr>
            <a:normAutofit/>
          </a:bodyPr>
          <a:lstStyle>
            <a:lvl1pPr>
              <a:defRPr sz="43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marL="288925" indent="-288925">
              <a:buClr>
                <a:schemeClr val="tx2"/>
              </a:buClr>
              <a:buSzPct val="90000"/>
              <a:buFont typeface="Palatino Linotype" panose="02040502050505030304" pitchFamily="18" charset="0"/>
              <a:buChar char="•"/>
              <a:defRPr sz="2000">
                <a:latin typeface="Palatino Linotype" panose="02040502050505030304" pitchFamily="18" charset="0"/>
              </a:defRPr>
            </a:lvl1pPr>
            <a:lvl2pPr marL="631825" indent="-227013">
              <a:buClr>
                <a:schemeClr val="tx2"/>
              </a:buClr>
              <a:buSzPct val="90000"/>
              <a:buFont typeface="Wingdings" panose="05000000000000000000" pitchFamily="2" charset="2"/>
              <a:buChar char="§"/>
              <a:defRPr sz="1800">
                <a:latin typeface="Palatino Linotype" panose="02040502050505030304" pitchFamily="18" charset="0"/>
              </a:defRPr>
            </a:lvl2pPr>
            <a:lvl3pPr marL="914400" indent="-173038">
              <a:buClr>
                <a:schemeClr val="tx2"/>
              </a:buClr>
              <a:buFont typeface="Courier New" panose="02070309020205020404" pitchFamily="49" charset="0"/>
              <a:buChar char="o"/>
              <a:defRPr sz="1600">
                <a:latin typeface="Palatino Linotype" panose="02040502050505030304" pitchFamily="18" charset="0"/>
              </a:defRPr>
            </a:lvl3pPr>
            <a:lvl4pPr marL="1146175" indent="-174625">
              <a:buClr>
                <a:schemeClr val="tx2"/>
              </a:buClr>
              <a:defRPr sz="1400">
                <a:latin typeface="Palatino Linotype" panose="02040502050505030304" pitchFamily="18" charset="0"/>
              </a:defRPr>
            </a:lvl4pPr>
            <a:lvl5pPr marL="1376363" indent="-173038">
              <a:buClr>
                <a:schemeClr val="tx2"/>
              </a:buClr>
              <a:defRPr sz="1200">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200" dirty="0">
              <a:solidFill>
                <a:schemeClr val="bg1">
                  <a:lumMod val="50000"/>
                </a:schemeClr>
              </a:solidFill>
            </a:endParaRPr>
          </a:p>
        </p:txBody>
      </p:sp>
      <p:grpSp>
        <p:nvGrpSpPr>
          <p:cNvPr id="12" name="Group 11"/>
          <p:cNvGrpSpPr/>
          <p:nvPr userDrawn="1"/>
        </p:nvGrpSpPr>
        <p:grpSpPr>
          <a:xfrm>
            <a:off x="0" y="-31035"/>
            <a:ext cx="10051146" cy="326436"/>
            <a:chOff x="0" y="-27384"/>
            <a:chExt cx="9137405" cy="288032"/>
          </a:xfrm>
        </p:grpSpPr>
        <p:sp>
          <p:nvSpPr>
            <p:cNvPr id="13" name="TextBox 12"/>
            <p:cNvSpPr txBox="1"/>
            <p:nvPr userDrawn="1"/>
          </p:nvSpPr>
          <p:spPr>
            <a:xfrm>
              <a:off x="0" y="-27384"/>
              <a:ext cx="9137405"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404/504, Fall 2021</a:t>
              </a:r>
              <a:endParaRPr lang="en-US" sz="1400" b="1" i="1" dirty="0">
                <a:latin typeface="Palatino Linotype" panose="02040502050505030304" pitchFamily="18"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44624"/>
              <a:ext cx="1475423" cy="198120"/>
            </a:xfrm>
            <a:prstGeom prst="rect">
              <a:avLst/>
            </a:prstGeom>
          </p:spPr>
        </p:pic>
        <p:cxnSp>
          <p:nvCxnSpPr>
            <p:cNvPr id="15" name="Straight Connector 14"/>
            <p:cNvCxnSpPr/>
            <p:nvPr userDrawn="1"/>
          </p:nvCxnSpPr>
          <p:spPr>
            <a:xfrm>
              <a:off x="72008" y="260648"/>
              <a:ext cx="9036496" cy="0"/>
            </a:xfrm>
            <a:prstGeom prst="line">
              <a:avLst/>
            </a:prstGeom>
            <a:ln w="19050">
              <a:gradFill flip="none" rotWithShape="1">
                <a:gsLst>
                  <a:gs pos="0">
                    <a:srgbClr val="C99503"/>
                  </a:gs>
                  <a:gs pos="60000">
                    <a:schemeClr val="accent1">
                      <a:tint val="44500"/>
                      <a:satMod val="160000"/>
                      <a:alpha val="56000"/>
                      <a:lumMod val="83000"/>
                    </a:schemeClr>
                  </a:gs>
                  <a:gs pos="100000">
                    <a:schemeClr val="tx1">
                      <a:lumMod val="64000"/>
                      <a:lumOff val="36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p:nvPr userDrawn="1"/>
        </p:nvCxnSpPr>
        <p:spPr>
          <a:xfrm>
            <a:off x="276673" y="1519537"/>
            <a:ext cx="9584265" cy="0"/>
          </a:xfrm>
          <a:prstGeom prst="line">
            <a:avLst/>
          </a:prstGeom>
          <a:ln w="25400"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24D6F686-FB77-42EE-BAF9-161211798235}"/>
              </a:ext>
            </a:extLst>
          </p:cNvPr>
          <p:cNvSpPr>
            <a:spLocks noGrp="1"/>
          </p:cNvSpPr>
          <p:nvPr>
            <p:ph idx="10" hasCustomPrompt="1"/>
          </p:nvPr>
        </p:nvSpPr>
        <p:spPr>
          <a:xfrm>
            <a:off x="276673" y="1509936"/>
            <a:ext cx="6192687" cy="350293"/>
          </a:xfrm>
        </p:spPr>
        <p:txBody>
          <a:bodyPr>
            <a:normAutofit/>
          </a:bodyPr>
          <a:lstStyle>
            <a:lvl1pPr marL="0" indent="0">
              <a:buNone/>
              <a:defRPr sz="1400" i="1">
                <a:latin typeface="Palatino Linotype" panose="02040502050505030304" pitchFamily="18" charset="0"/>
              </a:defRPr>
            </a:lvl1pPr>
            <a:lvl2pPr marL="690563" indent="-233363">
              <a:defRPr sz="1800">
                <a:latin typeface="Palatino Linotype" panose="02040502050505030304" pitchFamily="18" charset="0"/>
              </a:defRPr>
            </a:lvl2pPr>
            <a:lvl3pPr marL="1031875" indent="-234950">
              <a:buFont typeface="Wingdings" panose="05000000000000000000" pitchFamily="2" charset="2"/>
              <a:buChar char="§"/>
              <a:defRPr sz="1600">
                <a:latin typeface="Palatino Linotype" panose="02040502050505030304" pitchFamily="18" charset="0"/>
              </a:defRPr>
            </a:lvl3pPr>
            <a:lvl4pPr marL="1371600" indent="-223838">
              <a:buFont typeface="Arial" panose="020B0604020202020204" pitchFamily="34" charset="0"/>
              <a:buChar char="»"/>
              <a:defRPr sz="1400">
                <a:latin typeface="Palatino Linotype" panose="02040502050505030304" pitchFamily="18" charset="0"/>
              </a:defRPr>
            </a:lvl4pPr>
            <a:lvl5pPr>
              <a:defRPr sz="1506">
                <a:latin typeface="Palatino Linotype" panose="02040502050505030304" pitchFamily="18" charset="0"/>
              </a:defRPr>
            </a:lvl5pPr>
          </a:lstStyle>
          <a:p>
            <a:pPr lvl="0"/>
            <a:r>
              <a:rPr lang="en-US" dirty="0"/>
              <a:t>Click to edit Master text styles</a:t>
            </a:r>
          </a:p>
        </p:txBody>
      </p:sp>
    </p:spTree>
    <p:extLst>
      <p:ext uri="{BB962C8B-B14F-4D97-AF65-F5344CB8AC3E}">
        <p14:creationId xmlns:p14="http://schemas.microsoft.com/office/powerpoint/2010/main" val="388326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632184"/>
            <a:ext cx="9052560" cy="1050573"/>
          </a:xfrm>
        </p:spPr>
        <p:txBody>
          <a:bodyPr>
            <a:normAutofit/>
          </a:bodyPr>
          <a:lstStyle>
            <a:lvl1pPr>
              <a:defRPr sz="35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a:defRPr sz="2400">
                <a:latin typeface="Palatino Linotype" panose="02040502050505030304" pitchFamily="18" charset="0"/>
              </a:defRPr>
            </a:lvl1pPr>
            <a:lvl2pPr marL="693680" indent="-236518">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400">
                <a:latin typeface="Palatino Linotype" panose="02040502050505030304" pitchFamily="18" charset="0"/>
              </a:defRPr>
            </a:lvl5pPr>
          </a:lstStyle>
          <a:p>
            <a:pPr lvl="0"/>
            <a:r>
              <a:rPr lang="en-US" dirty="0"/>
              <a:t>Click to edit Master text styles</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200" dirty="0">
              <a:solidFill>
                <a:schemeClr val="bg1">
                  <a:lumMod val="50000"/>
                </a:schemeClr>
              </a:solidFill>
            </a:endParaRPr>
          </a:p>
        </p:txBody>
      </p:sp>
      <p:grpSp>
        <p:nvGrpSpPr>
          <p:cNvPr id="12" name="Group 11"/>
          <p:cNvGrpSpPr/>
          <p:nvPr userDrawn="1"/>
        </p:nvGrpSpPr>
        <p:grpSpPr>
          <a:xfrm>
            <a:off x="0" y="-31035"/>
            <a:ext cx="10051146" cy="326436"/>
            <a:chOff x="0" y="-27384"/>
            <a:chExt cx="9137405" cy="288032"/>
          </a:xfrm>
        </p:grpSpPr>
        <p:sp>
          <p:nvSpPr>
            <p:cNvPr id="13" name="TextBox 12"/>
            <p:cNvSpPr txBox="1"/>
            <p:nvPr userDrawn="1"/>
          </p:nvSpPr>
          <p:spPr>
            <a:xfrm>
              <a:off x="0" y="-27384"/>
              <a:ext cx="9137405"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404/504, Fall 2021</a:t>
              </a:r>
              <a:endParaRPr lang="en-US" sz="1400" b="1" i="1" dirty="0">
                <a:latin typeface="Palatino Linotype" panose="02040502050505030304" pitchFamily="18"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44624"/>
              <a:ext cx="1475423" cy="198120"/>
            </a:xfrm>
            <a:prstGeom prst="rect">
              <a:avLst/>
            </a:prstGeom>
          </p:spPr>
        </p:pic>
        <p:cxnSp>
          <p:nvCxnSpPr>
            <p:cNvPr id="15" name="Straight Connector 14"/>
            <p:cNvCxnSpPr/>
            <p:nvPr userDrawn="1"/>
          </p:nvCxnSpPr>
          <p:spPr>
            <a:xfrm>
              <a:off x="72008" y="260648"/>
              <a:ext cx="9036496" cy="0"/>
            </a:xfrm>
            <a:prstGeom prst="line">
              <a:avLst/>
            </a:prstGeom>
            <a:ln w="19050">
              <a:gradFill flip="none" rotWithShape="1">
                <a:gsLst>
                  <a:gs pos="0">
                    <a:srgbClr val="C99503"/>
                  </a:gs>
                  <a:gs pos="60000">
                    <a:schemeClr val="accent1">
                      <a:tint val="44500"/>
                      <a:satMod val="160000"/>
                      <a:alpha val="56000"/>
                      <a:lumMod val="83000"/>
                    </a:schemeClr>
                  </a:gs>
                  <a:gs pos="100000">
                    <a:schemeClr val="tx1">
                      <a:lumMod val="64000"/>
                      <a:lumOff val="36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3876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436621" y="7203864"/>
            <a:ext cx="318516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1FFCFEE5-8EAD-403C-AFC6-4E09610A5144}" type="slidenum">
              <a:rPr lang="en-US" smtClean="0"/>
              <a:t>‹#›</a:t>
            </a:fld>
            <a:endParaRPr lang="en-US"/>
          </a:p>
        </p:txBody>
      </p:sp>
    </p:spTree>
    <p:extLst>
      <p:ext uri="{BB962C8B-B14F-4D97-AF65-F5344CB8AC3E}">
        <p14:creationId xmlns:p14="http://schemas.microsoft.com/office/powerpoint/2010/main" val="3003686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Lst>
  <p:hf hdr="0" ftr="0" dt="0"/>
  <p:txStyles>
    <p:titleStyle>
      <a:lvl1pPr algn="ctr" defTabSz="914323" rtl="0" eaLnBrk="1" latinLnBrk="0" hangingPunct="1">
        <a:spcBef>
          <a:spcPct val="0"/>
        </a:spcBef>
        <a:buNone/>
        <a:defRPr sz="4399" kern="1200">
          <a:solidFill>
            <a:schemeClr val="tx1"/>
          </a:solidFill>
          <a:latin typeface="+mj-lt"/>
          <a:ea typeface="+mj-ea"/>
          <a:cs typeface="+mj-cs"/>
        </a:defRPr>
      </a:lvl1pPr>
    </p:titleStyle>
    <p:bodyStyle>
      <a:lvl1pPr marL="342871" indent="-342871" algn="l" defTabSz="9143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87" indent="-285726" algn="l" defTabSz="9143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04" indent="-228581" algn="l" defTabSz="9143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66"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27"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l.acm.org/doi/10.1145/2810103.281367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rxiv.org/abs/1805.04049" TargetMode="External"/><Relationship Id="rId2" Type="http://schemas.openxmlformats.org/officeDocument/2006/relationships/hyperlink" Target="https://arxiv.org/abs/1807.05852" TargetMode="External"/><Relationship Id="rId1" Type="http://schemas.openxmlformats.org/officeDocument/2006/relationships/slideLayout" Target="../slideLayouts/slideLayout2.xml"/><Relationship Id="rId4" Type="http://schemas.openxmlformats.org/officeDocument/2006/relationships/hyperlink" Target="https://arxiv.org/abs/1702.07464"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arxiv.org/abs/2012.0780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analyticsindiamag.com/open-ai-gpt-3-code-generator-app-build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openai.com/blog/openai-code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6b.eleuther.ai/"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6.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microsoft.com/office/2007/relationships/hdphoto" Target="../media/hdphoto7.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arxiv.org/abs/2007.07646" TargetMode="External"/><Relationship Id="rId2" Type="http://schemas.openxmlformats.org/officeDocument/2006/relationships/hyperlink" Target="https://arxiv.org/abs/2011.11819" TargetMode="External"/><Relationship Id="rId1" Type="http://schemas.openxmlformats.org/officeDocument/2006/relationships/slideLayout" Target="../slideLayouts/slideLayout2.xml"/><Relationship Id="rId5" Type="http://schemas.openxmlformats.org/officeDocument/2006/relationships/hyperlink" Target="https://www.stateof.ai/" TargetMode="External"/><Relationship Id="rId4" Type="http://schemas.openxmlformats.org/officeDocument/2006/relationships/hyperlink" Target="https://arxiv.org/abs/2005.0867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rxiv.org/abs/1610.05820"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4744" y="2662064"/>
            <a:ext cx="8517110" cy="2376264"/>
          </a:xfrm>
        </p:spPr>
        <p:txBody>
          <a:bodyPr>
            <a:noAutofit/>
          </a:bodyPr>
          <a:lstStyle/>
          <a:p>
            <a:r>
              <a:rPr lang="en-US" altLang="en-US" sz="4000" b="1" dirty="0">
                <a:solidFill>
                  <a:schemeClr val="tx1"/>
                </a:solidFill>
                <a:latin typeface="Palatino Linotype" panose="02040502050505030304" pitchFamily="18" charset="0"/>
              </a:rPr>
              <a:t>CS 404/504</a:t>
            </a:r>
          </a:p>
          <a:p>
            <a:r>
              <a:rPr lang="en-US" sz="4000" b="1" dirty="0">
                <a:solidFill>
                  <a:schemeClr val="tx1"/>
                </a:solidFill>
                <a:latin typeface="Palatino Linotype" panose="02040502050505030304" pitchFamily="18" charset="0"/>
              </a:rPr>
              <a:t>Special Topics: Adversarial Machine Learning</a:t>
            </a:r>
            <a:endParaRPr lang="en-US" sz="4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905" y="1077889"/>
            <a:ext cx="5368923" cy="720000"/>
          </a:xfrm>
          <a:prstGeom prst="rect">
            <a:avLst/>
          </a:prstGeom>
        </p:spPr>
      </p:pic>
      <p:sp>
        <p:nvSpPr>
          <p:cNvPr id="5" name="TextBox 4"/>
          <p:cNvSpPr txBox="1">
            <a:spLocks noChangeArrowheads="1"/>
          </p:cNvSpPr>
          <p:nvPr/>
        </p:nvSpPr>
        <p:spPr bwMode="auto">
          <a:xfrm>
            <a:off x="2073973" y="5440760"/>
            <a:ext cx="5958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000">
                <a:solidFill>
                  <a:schemeClr val="tx1"/>
                </a:solidFill>
                <a:latin typeface="Tahoma" pitchFamily="34" charset="0"/>
                <a:cs typeface="Tahoma" pitchFamily="34" charset="0"/>
              </a:defRPr>
            </a:lvl1pPr>
            <a:lvl2pPr marL="742950" indent="-285750" eaLnBrk="0" hangingPunct="0">
              <a:spcBef>
                <a:spcPct val="20000"/>
              </a:spcBef>
              <a:buFont typeface="Arial" charset="0"/>
              <a:buChar char="–"/>
              <a:defRPr sz="2000">
                <a:solidFill>
                  <a:schemeClr val="tx1"/>
                </a:solidFill>
                <a:latin typeface="Tahoma" pitchFamily="34" charset="0"/>
                <a:cs typeface="Tahoma" pitchFamily="34" charset="0"/>
              </a:defRPr>
            </a:lvl2pPr>
            <a:lvl3pPr marL="1143000" indent="-228600" eaLnBrk="0" hangingPunct="0">
              <a:spcBef>
                <a:spcPct val="20000"/>
              </a:spcBef>
              <a:buFont typeface="Arial" charset="0"/>
              <a:buChar char="•"/>
              <a:defRPr sz="2000">
                <a:solidFill>
                  <a:schemeClr val="tx1"/>
                </a:solidFill>
                <a:latin typeface="Tahoma" pitchFamily="34" charset="0"/>
                <a:cs typeface="Tahoma" pitchFamily="34" charset="0"/>
              </a:defRPr>
            </a:lvl3pPr>
            <a:lvl4pPr marL="1600200" indent="-228600" eaLnBrk="0" hangingPunct="0">
              <a:spcBef>
                <a:spcPct val="20000"/>
              </a:spcBef>
              <a:buFont typeface="Arial" charset="0"/>
              <a:buChar char="–"/>
              <a:defRPr sz="2000">
                <a:solidFill>
                  <a:schemeClr val="tx1"/>
                </a:solidFill>
                <a:latin typeface="Tahoma" pitchFamily="34" charset="0"/>
                <a:cs typeface="Tahoma" pitchFamily="34" charset="0"/>
              </a:defRPr>
            </a:lvl4pPr>
            <a:lvl5pPr marL="2057400" indent="-228600" eaLnBrk="0" hangingPunct="0">
              <a:spcBef>
                <a:spcPct val="20000"/>
              </a:spcBef>
              <a:buFont typeface="Arial" charset="0"/>
              <a:buChar char="»"/>
              <a:defRPr sz="2000">
                <a:solidFill>
                  <a:schemeClr val="tx1"/>
                </a:solidFill>
                <a:latin typeface="Tahoma" pitchFamily="34" charset="0"/>
                <a:cs typeface="Tahom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9pPr>
          </a:lstStyle>
          <a:p>
            <a:pPr algn="ctr" eaLnBrk="1" hangingPunct="1">
              <a:spcBef>
                <a:spcPct val="0"/>
              </a:spcBef>
              <a:buFontTx/>
              <a:buNone/>
            </a:pPr>
            <a:r>
              <a:rPr lang="en-US" altLang="en-US" sz="2400" b="1" i="1" dirty="0">
                <a:latin typeface="Palatino Linotype" panose="02040502050505030304" pitchFamily="18" charset="0"/>
              </a:rPr>
              <a:t>Dr. Alex Vakanski</a:t>
            </a:r>
          </a:p>
        </p:txBody>
      </p:sp>
    </p:spTree>
    <p:extLst>
      <p:ext uri="{BB962C8B-B14F-4D97-AF65-F5344CB8AC3E}">
        <p14:creationId xmlns:p14="http://schemas.microsoft.com/office/powerpoint/2010/main" val="221006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Shadow Training Attack</a:t>
            </a:r>
          </a:p>
        </p:txBody>
      </p:sp>
      <p:sp>
        <p:nvSpPr>
          <p:cNvPr id="3" name="Content Placeholder 2"/>
          <p:cNvSpPr>
            <a:spLocks noGrp="1"/>
          </p:cNvSpPr>
          <p:nvPr>
            <p:ph idx="1"/>
          </p:nvPr>
        </p:nvSpPr>
        <p:spPr/>
        <p:txBody>
          <a:bodyPr/>
          <a:lstStyle/>
          <a:p>
            <a:r>
              <a:rPr lang="en-US" dirty="0" smtClean="0"/>
              <a:t>The table shows the accuracy of a target model on training and testing sets, and the success of the attack for several models</a:t>
            </a:r>
          </a:p>
          <a:p>
            <a:pPr lvl="1"/>
            <a:r>
              <a:rPr lang="en-US" dirty="0" smtClean="0"/>
              <a:t>One can note that the larger the </a:t>
            </a:r>
            <a:r>
              <a:rPr lang="en-US" dirty="0" smtClean="0">
                <a:solidFill>
                  <a:srgbClr val="FF0000"/>
                </a:solidFill>
              </a:rPr>
              <a:t>overfitting</a:t>
            </a:r>
            <a:r>
              <a:rPr lang="en-US" dirty="0" smtClean="0"/>
              <a:t> (difference between the training and testing accuracy), the more successful the membership inference attack is</a:t>
            </a:r>
          </a:p>
          <a:p>
            <a:pPr lvl="2"/>
            <a:r>
              <a:rPr lang="en-US" dirty="0" smtClean="0"/>
              <a:t>Conclusively, overfitting not only reduces the generalization of a model, but also makes the model more likely to leak sensitive information about the training data</a:t>
            </a:r>
          </a:p>
          <a:p>
            <a:pPr lvl="1"/>
            <a:r>
              <a:rPr lang="en-US" dirty="0" smtClean="0"/>
              <a:t>In addition, the attack was more successful for training datasets that are more diverse and have larger number of classes (e.g., compare Purchase model with 100 classes to Purchase with 2 classes)</a:t>
            </a:r>
          </a:p>
          <a:p>
            <a:pPr lvl="1"/>
            <a:endParaRPr lang="en-US" dirty="0"/>
          </a:p>
        </p:txBody>
      </p:sp>
      <p:sp>
        <p:nvSpPr>
          <p:cNvPr id="4" name="Content Placeholder 3"/>
          <p:cNvSpPr>
            <a:spLocks noGrp="1"/>
          </p:cNvSpPr>
          <p:nvPr>
            <p:ph idx="10"/>
          </p:nvPr>
        </p:nvSpPr>
        <p:spPr/>
        <p:txBody>
          <a:bodyPr/>
          <a:lstStyle/>
          <a:p>
            <a:r>
              <a:rPr lang="en-US" dirty="0"/>
              <a:t>Membership Inference Attack</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487593" y="4822304"/>
            <a:ext cx="5376307" cy="2794732"/>
          </a:xfrm>
          <a:prstGeom prst="rect">
            <a:avLst/>
          </a:prstGeom>
        </p:spPr>
      </p:pic>
    </p:spTree>
    <p:extLst>
      <p:ext uri="{BB962C8B-B14F-4D97-AF65-F5344CB8AC3E}">
        <p14:creationId xmlns:p14="http://schemas.microsoft.com/office/powerpoint/2010/main" val="839144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Inference Attack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smtClean="0">
                    <a:solidFill>
                      <a:srgbClr val="0070C0"/>
                    </a:solidFill>
                  </a:rPr>
                  <a:t>Feature </a:t>
                </a:r>
                <a:r>
                  <a:rPr lang="en-US" b="1" i="1" dirty="0">
                    <a:solidFill>
                      <a:srgbClr val="0070C0"/>
                    </a:solidFill>
                  </a:rPr>
                  <a:t>inference attack</a:t>
                </a:r>
              </a:p>
              <a:p>
                <a:pPr lvl="1"/>
                <a:r>
                  <a:rPr lang="en-US" dirty="0"/>
                  <a:t>Adversarial goal: </a:t>
                </a:r>
                <a:r>
                  <a:rPr lang="en-US" dirty="0" smtClean="0"/>
                  <a:t>recreate certain features of data instances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𝑥</m:t>
                        </m:r>
                      </m:e>
                      <m:sup>
                        <m:r>
                          <a:rPr lang="en-US" i="1" dirty="0">
                            <a:latin typeface="Cambria Math" panose="02040503050406030204" pitchFamily="18" charset="0"/>
                          </a:rPr>
                          <m:t>∗</m:t>
                        </m:r>
                      </m:sup>
                    </m:sSup>
                  </m:oMath>
                </a14:m>
                <a:r>
                  <a:rPr lang="en-US" dirty="0"/>
                  <a:t> </a:t>
                </a:r>
                <a:r>
                  <a:rPr lang="en-US" dirty="0" smtClean="0"/>
                  <a:t>or statistical properties (such as class average of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𝑥</m:t>
                        </m:r>
                      </m:e>
                      <m:sup>
                        <m:r>
                          <a:rPr lang="en-US" i="1" dirty="0">
                            <a:latin typeface="Cambria Math" panose="02040503050406030204" pitchFamily="18" charset="0"/>
                          </a:rPr>
                          <m:t>∗</m:t>
                        </m:r>
                      </m:sup>
                    </m:sSup>
                  </m:oMath>
                </a14:m>
                <a:r>
                  <a:rPr lang="en-US" dirty="0" smtClean="0"/>
                  <a:t>) of the training dataset </a:t>
                </a:r>
                <a14:m>
                  <m:oMath xmlns:m="http://schemas.openxmlformats.org/officeDocument/2006/math">
                    <m:r>
                      <a:rPr lang="en-US" i="1">
                        <a:latin typeface="Cambria Math" panose="02040503050406030204" pitchFamily="18" charset="0"/>
                        <a:ea typeface="Cambria Math" panose="02040503050406030204" pitchFamily="18" charset="0"/>
                      </a:rPr>
                      <m:t>𝒟</m:t>
                    </m:r>
                  </m:oMath>
                </a14:m>
                <a:r>
                  <a:rPr lang="en-US" dirty="0"/>
                  <a:t> for </a:t>
                </a:r>
                <a:r>
                  <a:rPr lang="en-US" dirty="0" smtClean="0"/>
                  <a:t>the </a:t>
                </a:r>
                <a:r>
                  <a:rPr lang="en-US" dirty="0"/>
                  <a:t>model</a:t>
                </a:r>
              </a:p>
              <a:p>
                <a:r>
                  <a:rPr lang="en-US" dirty="0" smtClean="0"/>
                  <a:t>A.k.a. </a:t>
                </a:r>
                <a:r>
                  <a:rPr lang="en-US" dirty="0">
                    <a:solidFill>
                      <a:srgbClr val="FF0000"/>
                    </a:solidFill>
                  </a:rPr>
                  <a:t>attribute inference </a:t>
                </a:r>
                <a:r>
                  <a:rPr lang="en-US" dirty="0" smtClean="0">
                    <a:solidFill>
                      <a:srgbClr val="FF0000"/>
                    </a:solidFill>
                  </a:rPr>
                  <a:t>attack</a:t>
                </a:r>
                <a:r>
                  <a:rPr lang="en-US" dirty="0" smtClean="0"/>
                  <a:t>, </a:t>
                </a:r>
                <a:r>
                  <a:rPr lang="en-US" dirty="0">
                    <a:solidFill>
                      <a:srgbClr val="FF0000"/>
                    </a:solidFill>
                  </a:rPr>
                  <a:t>reconstruction </a:t>
                </a:r>
                <a:r>
                  <a:rPr lang="en-US" dirty="0" smtClean="0">
                    <a:solidFill>
                      <a:srgbClr val="FF0000"/>
                    </a:solidFill>
                  </a:rPr>
                  <a:t>attack</a:t>
                </a:r>
                <a:r>
                  <a:rPr lang="en-US" dirty="0" smtClean="0"/>
                  <a:t>, or </a:t>
                </a:r>
                <a:r>
                  <a:rPr lang="en-US" dirty="0" smtClean="0">
                    <a:solidFill>
                      <a:srgbClr val="FF0000"/>
                    </a:solidFill>
                  </a:rPr>
                  <a:t>data extraction attack</a:t>
                </a:r>
              </a:p>
              <a:p>
                <a:r>
                  <a:rPr lang="en-US" dirty="0" smtClean="0"/>
                  <a:t>Various attacks have been developed to </a:t>
                </a:r>
                <a:r>
                  <a:rPr lang="en-US" dirty="0"/>
                  <a:t>either recover </a:t>
                </a:r>
                <a:r>
                  <a:rPr lang="en-US" dirty="0" smtClean="0"/>
                  <a:t>partial information about the training data (such as </a:t>
                </a:r>
                <a:r>
                  <a:rPr lang="en-US" dirty="0"/>
                  <a:t>sensitive features of the </a:t>
                </a:r>
                <a:r>
                  <a:rPr lang="en-US" dirty="0" smtClean="0"/>
                  <a:t>dataset, </a:t>
                </a:r>
                <a:r>
                  <a:rPr lang="en-US" dirty="0"/>
                  <a:t>or typical </a:t>
                </a:r>
                <a:r>
                  <a:rPr lang="en-US" dirty="0" smtClean="0"/>
                  <a:t>representatives for specific classes </a:t>
                </a:r>
                <a:r>
                  <a:rPr lang="en-US" dirty="0"/>
                  <a:t>in the </a:t>
                </a:r>
                <a:r>
                  <a:rPr lang="en-US" dirty="0" smtClean="0"/>
                  <a:t>dataset) or full data samples</a:t>
                </a:r>
                <a:endParaRPr lang="en-US" dirty="0"/>
              </a:p>
              <a:p>
                <a:pPr lvl="1"/>
                <a:r>
                  <a:rPr lang="en-US" dirty="0" smtClean="0"/>
                  <a:t>An example of a training data extraction attack is described later in this lecture</a:t>
                </a:r>
              </a:p>
              <a:p>
                <a:r>
                  <a:rPr lang="en-US" dirty="0" smtClean="0"/>
                  <a:t>Similarly, recreating dataset properties that were not encoded in the dataset is also referred to as </a:t>
                </a:r>
                <a:r>
                  <a:rPr lang="en-US" b="1" i="1" dirty="0" smtClean="0">
                    <a:solidFill>
                      <a:srgbClr val="0070C0"/>
                    </a:solidFill>
                  </a:rPr>
                  <a:t>property inference attack</a:t>
                </a:r>
              </a:p>
              <a:p>
                <a:pPr lvl="1"/>
                <a:r>
                  <a:rPr lang="en-US" dirty="0" smtClean="0"/>
                  <a:t>E.g., extract information about the ratio of men and women in a patient dataset, despite that gender information was not provided for the training records</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4" name="Content Placeholder 3"/>
          <p:cNvSpPr>
            <a:spLocks noGrp="1"/>
          </p:cNvSpPr>
          <p:nvPr>
            <p:ph idx="10"/>
          </p:nvPr>
        </p:nvSpPr>
        <p:spPr/>
        <p:txBody>
          <a:bodyPr/>
          <a:lstStyle/>
          <a:p>
            <a:r>
              <a:rPr lang="en-US" dirty="0"/>
              <a:t>Categories of Privacy Attacks</a:t>
            </a:r>
          </a:p>
          <a:p>
            <a:endParaRPr lang="en-US" dirty="0"/>
          </a:p>
        </p:txBody>
      </p:sp>
      <p:pic>
        <p:nvPicPr>
          <p:cNvPr id="5" name="Picture 4"/>
          <p:cNvPicPr>
            <a:picLocks noChangeAspect="1"/>
          </p:cNvPicPr>
          <p:nvPr/>
        </p:nvPicPr>
        <p:blipFill>
          <a:blip r:embed="rId3"/>
          <a:stretch>
            <a:fillRect/>
          </a:stretch>
        </p:blipFill>
        <p:spPr>
          <a:xfrm>
            <a:off x="1788840" y="5999308"/>
            <a:ext cx="6630394" cy="1537087"/>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smtClean="0"/>
              <a:t>Figure form</a:t>
            </a:r>
            <a:r>
              <a:rPr lang="en-US" sz="1000" dirty="0"/>
              <a:t>: Liu et al. (2020) When Machine Learning Meets Privacy: A Survey and Outlook </a:t>
            </a:r>
          </a:p>
        </p:txBody>
      </p:sp>
    </p:spTree>
    <p:extLst>
      <p:ext uri="{BB962C8B-B14F-4D97-AF65-F5344CB8AC3E}">
        <p14:creationId xmlns:p14="http://schemas.microsoft.com/office/powerpoint/2010/main" val="2092792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Inversion Attack </a:t>
            </a:r>
          </a:p>
        </p:txBody>
      </p:sp>
      <p:sp>
        <p:nvSpPr>
          <p:cNvPr id="3" name="Content Placeholder 2"/>
          <p:cNvSpPr>
            <a:spLocks noGrp="1"/>
          </p:cNvSpPr>
          <p:nvPr>
            <p:ph idx="1"/>
          </p:nvPr>
        </p:nvSpPr>
        <p:spPr/>
        <p:txBody>
          <a:bodyPr/>
          <a:lstStyle/>
          <a:p>
            <a:r>
              <a:rPr lang="en-US" dirty="0">
                <a:hlinkClick r:id="rId3"/>
              </a:rPr>
              <a:t>Fredrickson (2015) Model Inversion Attacks that Exploit Confidence </a:t>
            </a:r>
            <a:r>
              <a:rPr lang="en-US" dirty="0" smtClean="0">
                <a:hlinkClick r:id="rId3"/>
              </a:rPr>
              <a:t>Information and </a:t>
            </a:r>
            <a:r>
              <a:rPr lang="en-US" dirty="0">
                <a:hlinkClick r:id="rId3"/>
              </a:rPr>
              <a:t>Basic Countermeasures</a:t>
            </a:r>
            <a:endParaRPr lang="en-US" dirty="0" smtClean="0"/>
          </a:p>
          <a:p>
            <a:r>
              <a:rPr lang="en-US" b="1" i="1" dirty="0" smtClean="0">
                <a:solidFill>
                  <a:srgbClr val="0070C0"/>
                </a:solidFill>
              </a:rPr>
              <a:t>Model </a:t>
            </a:r>
            <a:r>
              <a:rPr lang="en-US" b="1" i="1" dirty="0">
                <a:solidFill>
                  <a:srgbClr val="0070C0"/>
                </a:solidFill>
              </a:rPr>
              <a:t>i</a:t>
            </a:r>
            <a:r>
              <a:rPr lang="en-US" b="1" i="1" dirty="0" smtClean="0">
                <a:solidFill>
                  <a:srgbClr val="0070C0"/>
                </a:solidFill>
              </a:rPr>
              <a:t>nversion </a:t>
            </a:r>
            <a:r>
              <a:rPr lang="en-US" b="1" i="1" dirty="0">
                <a:solidFill>
                  <a:srgbClr val="0070C0"/>
                </a:solidFill>
              </a:rPr>
              <a:t>a</a:t>
            </a:r>
            <a:r>
              <a:rPr lang="en-US" b="1" i="1" dirty="0" smtClean="0">
                <a:solidFill>
                  <a:srgbClr val="0070C0"/>
                </a:solidFill>
              </a:rPr>
              <a:t>ttack </a:t>
            </a:r>
            <a:r>
              <a:rPr lang="en-US" dirty="0" smtClean="0"/>
              <a:t>creates prototype examples for the classes in the dataset</a:t>
            </a:r>
          </a:p>
          <a:p>
            <a:pPr lvl="1"/>
            <a:r>
              <a:rPr lang="en-US" dirty="0" smtClean="0"/>
              <a:t>The authors demonstrated an attack against a DNN model for face recognition</a:t>
            </a:r>
          </a:p>
          <a:p>
            <a:pPr lvl="1"/>
            <a:r>
              <a:rPr lang="en-US" dirty="0" smtClean="0"/>
              <a:t>Given a person’s name and white-box access to the model, the attack reverse-engineered the model and produced an averaged image of that person </a:t>
            </a:r>
          </a:p>
          <a:p>
            <a:pPr lvl="2"/>
            <a:r>
              <a:rPr lang="en-US" dirty="0" smtClean="0"/>
              <a:t>The obtained averaged image </a:t>
            </a:r>
            <a:r>
              <a:rPr lang="en-US" dirty="0"/>
              <a:t>(left image below</a:t>
            </a:r>
            <a:r>
              <a:rPr lang="en-US" dirty="0" smtClean="0"/>
              <a:t>) makes the person recognizable</a:t>
            </a:r>
          </a:p>
          <a:p>
            <a:pPr lvl="1"/>
            <a:r>
              <a:rPr lang="en-US" dirty="0" smtClean="0"/>
              <a:t>This attack is limited to classification models where the classes pertain to one type of object (such as faces of the same person)</a:t>
            </a:r>
          </a:p>
        </p:txBody>
      </p:sp>
      <p:sp>
        <p:nvSpPr>
          <p:cNvPr id="4" name="Content Placeholder 3"/>
          <p:cNvSpPr>
            <a:spLocks noGrp="1"/>
          </p:cNvSpPr>
          <p:nvPr>
            <p:ph idx="10"/>
          </p:nvPr>
        </p:nvSpPr>
        <p:spPr/>
        <p:txBody>
          <a:bodyPr/>
          <a:lstStyle/>
          <a:p>
            <a:r>
              <a:rPr lang="en-US" dirty="0"/>
              <a:t>Feature Inference Attack</a:t>
            </a:r>
          </a:p>
        </p:txBody>
      </p:sp>
      <p:pic>
        <p:nvPicPr>
          <p:cNvPr id="5" name="Picture 4"/>
          <p:cNvPicPr>
            <a:picLocks noChangeAspect="1"/>
          </p:cNvPicPr>
          <p:nvPr/>
        </p:nvPicPr>
        <p:blipFill>
          <a:blip r:embed="rId4"/>
          <a:stretch>
            <a:fillRect/>
          </a:stretch>
        </p:blipFill>
        <p:spPr>
          <a:xfrm>
            <a:off x="2508920" y="4966320"/>
            <a:ext cx="4836139" cy="2664296"/>
          </a:xfrm>
          <a:prstGeom prst="rect">
            <a:avLst/>
          </a:prstGeom>
        </p:spPr>
      </p:pic>
      <p:sp>
        <p:nvSpPr>
          <p:cNvPr id="6" name="TextBox 5"/>
          <p:cNvSpPr txBox="1"/>
          <p:nvPr/>
        </p:nvSpPr>
        <p:spPr>
          <a:xfrm>
            <a:off x="636712" y="5789290"/>
            <a:ext cx="2016224" cy="923330"/>
          </a:xfrm>
          <a:prstGeom prst="rect">
            <a:avLst/>
          </a:prstGeom>
          <a:noFill/>
        </p:spPr>
        <p:txBody>
          <a:bodyPr wrap="square" rtlCol="0">
            <a:spAutoFit/>
          </a:bodyPr>
          <a:lstStyle/>
          <a:p>
            <a:r>
              <a:rPr lang="en-US" sz="1800" dirty="0" smtClean="0"/>
              <a:t>Recovered image using the model inversion attack</a:t>
            </a:r>
            <a:endParaRPr lang="en-US" sz="1800" dirty="0"/>
          </a:p>
        </p:txBody>
      </p:sp>
      <p:sp>
        <p:nvSpPr>
          <p:cNvPr id="7" name="TextBox 6"/>
          <p:cNvSpPr txBox="1"/>
          <p:nvPr/>
        </p:nvSpPr>
        <p:spPr>
          <a:xfrm>
            <a:off x="7231246" y="5789290"/>
            <a:ext cx="2304256" cy="923330"/>
          </a:xfrm>
          <a:prstGeom prst="rect">
            <a:avLst/>
          </a:prstGeom>
          <a:noFill/>
        </p:spPr>
        <p:txBody>
          <a:bodyPr wrap="square" rtlCol="0">
            <a:spAutoFit/>
          </a:bodyPr>
          <a:lstStyle/>
          <a:p>
            <a:r>
              <a:rPr lang="en-US" sz="1800" dirty="0" smtClean="0"/>
              <a:t>Image of the person used for training the model</a:t>
            </a:r>
            <a:endParaRPr lang="en-US" sz="1800" dirty="0"/>
          </a:p>
        </p:txBody>
      </p:sp>
    </p:spTree>
    <p:extLst>
      <p:ext uri="{BB962C8B-B14F-4D97-AF65-F5344CB8AC3E}">
        <p14:creationId xmlns:p14="http://schemas.microsoft.com/office/powerpoint/2010/main" val="987792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Model Inversion </a:t>
            </a:r>
            <a:r>
              <a:rPr lang="en-US" dirty="0" smtClean="0"/>
              <a:t>Attack</a:t>
            </a:r>
            <a:endParaRPr lang="en-US" dirty="0"/>
          </a:p>
        </p:txBody>
      </p:sp>
      <p:sp>
        <p:nvSpPr>
          <p:cNvPr id="3" name="Content Placeholder 2"/>
          <p:cNvSpPr>
            <a:spLocks noGrp="1"/>
          </p:cNvSpPr>
          <p:nvPr>
            <p:ph idx="1"/>
          </p:nvPr>
        </p:nvSpPr>
        <p:spPr/>
        <p:txBody>
          <a:bodyPr/>
          <a:lstStyle/>
          <a:p>
            <a:r>
              <a:rPr lang="en-US" dirty="0" smtClean="0"/>
              <a:t>The model inversion attack applies gradient descent to start from a given label, and follow the gradient in a trained network to recreate an image for that label</a:t>
            </a:r>
          </a:p>
          <a:p>
            <a:pPr lvl="1"/>
            <a:r>
              <a:rPr lang="en-US" dirty="0" smtClean="0"/>
              <a:t>The cost function  is denoted </a:t>
            </a:r>
            <a:r>
              <a:rPr lang="en-US" i="1" dirty="0" smtClean="0"/>
              <a:t>c</a:t>
            </a:r>
            <a:r>
              <a:rPr lang="en-US" dirty="0" smtClean="0"/>
              <a:t>, whereas the PROCESS function applies image denoising and sharpening operations to improve the reconstructed image</a:t>
            </a:r>
          </a:p>
          <a:p>
            <a:r>
              <a:rPr lang="en-US" dirty="0" smtClean="0"/>
              <a:t>Model </a:t>
            </a:r>
            <a:r>
              <a:rPr lang="en-US" dirty="0"/>
              <a:t>inversion </a:t>
            </a:r>
            <a:r>
              <a:rPr lang="en-US" dirty="0" smtClean="0"/>
              <a:t>attack can </a:t>
            </a:r>
            <a:r>
              <a:rPr lang="en-US" dirty="0"/>
              <a:t>be </a:t>
            </a:r>
            <a:r>
              <a:rPr lang="en-US" dirty="0" smtClean="0"/>
              <a:t>used for potential </a:t>
            </a:r>
            <a:r>
              <a:rPr lang="en-US" dirty="0"/>
              <a:t>breaches where the adversary, given some access to the model, </a:t>
            </a:r>
            <a:r>
              <a:rPr lang="en-US" dirty="0" smtClean="0"/>
              <a:t>can infer </a:t>
            </a:r>
            <a:r>
              <a:rPr lang="en-US" dirty="0"/>
              <a:t>features that characterize each </a:t>
            </a:r>
            <a:r>
              <a:rPr lang="en-US" dirty="0" smtClean="0"/>
              <a:t>class</a:t>
            </a:r>
            <a:endParaRPr lang="en-US" dirty="0"/>
          </a:p>
          <a:p>
            <a:endParaRPr lang="en-US" dirty="0" smtClean="0"/>
          </a:p>
          <a:p>
            <a:endParaRPr lang="en-US" dirty="0"/>
          </a:p>
        </p:txBody>
      </p:sp>
      <p:sp>
        <p:nvSpPr>
          <p:cNvPr id="4" name="Content Placeholder 3"/>
          <p:cNvSpPr>
            <a:spLocks noGrp="1"/>
          </p:cNvSpPr>
          <p:nvPr>
            <p:ph idx="10"/>
          </p:nvPr>
        </p:nvSpPr>
        <p:spPr/>
        <p:txBody>
          <a:bodyPr/>
          <a:lstStyle/>
          <a:p>
            <a:r>
              <a:rPr lang="en-US" dirty="0"/>
              <a:t>Feature Inference Attack</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716832" y="4167054"/>
            <a:ext cx="6057900" cy="3267075"/>
          </a:xfrm>
          <a:prstGeom prst="rect">
            <a:avLst/>
          </a:prstGeom>
        </p:spPr>
      </p:pic>
    </p:spTree>
    <p:extLst>
      <p:ext uri="{BB962C8B-B14F-4D97-AF65-F5344CB8AC3E}">
        <p14:creationId xmlns:p14="http://schemas.microsoft.com/office/powerpoint/2010/main" val="3335311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Model </a:t>
            </a:r>
            <a:r>
              <a:rPr lang="en-US" dirty="0" smtClean="0"/>
              <a:t>Extraction </a:t>
            </a:r>
            <a:r>
              <a:rPr lang="en-US" dirty="0"/>
              <a:t>A</a:t>
            </a:r>
            <a:r>
              <a:rPr lang="en-US" dirty="0" smtClean="0"/>
              <a:t>ttack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smtClean="0">
                    <a:solidFill>
                      <a:srgbClr val="0070C0"/>
                    </a:solidFill>
                  </a:rPr>
                  <a:t>Model extraction attack</a:t>
                </a:r>
              </a:p>
              <a:p>
                <a:pPr lvl="1"/>
                <a:r>
                  <a:rPr lang="en-US" dirty="0"/>
                  <a:t>Adversarial goal: </a:t>
                </a:r>
                <a:r>
                  <a:rPr lang="en-US" dirty="0" smtClean="0"/>
                  <a:t>reconstruct an approximated model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smtClean="0"/>
                  <a:t> of the target model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r>
                  <a:rPr lang="en-US" dirty="0"/>
                  <a:t> </a:t>
                </a:r>
              </a:p>
              <a:p>
                <a:r>
                  <a:rPr lang="en-US" dirty="0" smtClean="0"/>
                  <a:t>A.k.a. model inference attack</a:t>
                </a:r>
              </a:p>
              <a:p>
                <a:r>
                  <a:rPr lang="en-US" dirty="0" smtClean="0"/>
                  <a:t>The approximated function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𝑓</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smtClean="0"/>
                  <a:t> will act as a </a:t>
                </a:r>
                <a:r>
                  <a:rPr lang="en-US" dirty="0" smtClean="0">
                    <a:solidFill>
                      <a:srgbClr val="FF0000"/>
                    </a:solidFill>
                  </a:rPr>
                  <a:t>substitute model </a:t>
                </a:r>
                <a:r>
                  <a:rPr lang="en-US" dirty="0" smtClean="0"/>
                  <a:t>and produce similar predicted outputs as the target model</a:t>
                </a:r>
              </a:p>
              <a:p>
                <a:pPr lvl="1"/>
                <a:r>
                  <a:rPr lang="en-US" dirty="0" smtClean="0"/>
                  <a:t>The adversary has black-box query access to the model</a:t>
                </a:r>
              </a:p>
              <a:p>
                <a:pPr lvl="1"/>
                <a:r>
                  <a:rPr lang="en-US" dirty="0" smtClean="0"/>
                  <a:t>The goal is to “steal” the model and use the substitute model for lunching other attacks, such as synthesis of adversarial examples, or membership inference attacks</a:t>
                </a:r>
              </a:p>
              <a:p>
                <a:r>
                  <a:rPr lang="en-US" dirty="0" smtClean="0"/>
                  <a:t>Besides creating a substitute model, several works focused on recovering the hyperparameters of the model, such as the number of layers, optimization algorithm, activation types used, etc.</a:t>
                </a:r>
              </a:p>
              <a:p>
                <a:pPr lvl="1"/>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4" name="Content Placeholder 3"/>
          <p:cNvSpPr>
            <a:spLocks noGrp="1"/>
          </p:cNvSpPr>
          <p:nvPr>
            <p:ph idx="10"/>
          </p:nvPr>
        </p:nvSpPr>
        <p:spPr/>
        <p:txBody>
          <a:bodyPr/>
          <a:lstStyle/>
          <a:p>
            <a:r>
              <a:rPr lang="en-US" dirty="0"/>
              <a:t>Categories of Privacy Attacks</a:t>
            </a:r>
          </a:p>
          <a:p>
            <a:endParaRPr lang="en-US" dirty="0"/>
          </a:p>
        </p:txBody>
      </p:sp>
      <p:pic>
        <p:nvPicPr>
          <p:cNvPr id="5" name="Picture 4"/>
          <p:cNvPicPr>
            <a:picLocks noChangeAspect="1"/>
          </p:cNvPicPr>
          <p:nvPr/>
        </p:nvPicPr>
        <p:blipFill>
          <a:blip r:embed="rId3"/>
          <a:stretch>
            <a:fillRect/>
          </a:stretch>
        </p:blipFill>
        <p:spPr>
          <a:xfrm>
            <a:off x="1788840" y="5878765"/>
            <a:ext cx="6930731" cy="1574266"/>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smtClean="0"/>
              <a:t>Figure form</a:t>
            </a:r>
            <a:r>
              <a:rPr lang="en-US" sz="1000" dirty="0"/>
              <a:t>: Liu et al. (2020) When Machine Learning Meets Privacy: A Survey and Outlook </a:t>
            </a:r>
          </a:p>
        </p:txBody>
      </p:sp>
    </p:spTree>
    <p:extLst>
      <p:ext uri="{BB962C8B-B14F-4D97-AF65-F5344CB8AC3E}">
        <p14:creationId xmlns:p14="http://schemas.microsoft.com/office/powerpoint/2010/main" val="4211425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Privacy Leaks</a:t>
            </a:r>
            <a:endParaRPr lang="en-US" dirty="0"/>
          </a:p>
        </p:txBody>
      </p:sp>
      <p:sp>
        <p:nvSpPr>
          <p:cNvPr id="3" name="Content Placeholder 2"/>
          <p:cNvSpPr>
            <a:spLocks noGrp="1"/>
          </p:cNvSpPr>
          <p:nvPr>
            <p:ph idx="1"/>
          </p:nvPr>
        </p:nvSpPr>
        <p:spPr/>
        <p:txBody>
          <a:bodyPr/>
          <a:lstStyle/>
          <a:p>
            <a:r>
              <a:rPr lang="en-US" dirty="0" smtClean="0">
                <a:solidFill>
                  <a:srgbClr val="FF0000"/>
                </a:solidFill>
              </a:rPr>
              <a:t>Overfitting </a:t>
            </a:r>
            <a:r>
              <a:rPr lang="en-US" dirty="0" smtClean="0"/>
              <a:t>is among the main causes of privacy leakage </a:t>
            </a:r>
          </a:p>
          <a:p>
            <a:pPr lvl="1"/>
            <a:r>
              <a:rPr lang="en-US" dirty="0" smtClean="0"/>
              <a:t>It leads to </a:t>
            </a:r>
            <a:r>
              <a:rPr lang="en-US" dirty="0" smtClean="0">
                <a:solidFill>
                  <a:srgbClr val="0070C0"/>
                </a:solidFill>
              </a:rPr>
              <a:t>poor generalization </a:t>
            </a:r>
            <a:r>
              <a:rPr lang="en-US" dirty="0" smtClean="0"/>
              <a:t>and memorization of the training data</a:t>
            </a:r>
          </a:p>
          <a:p>
            <a:pPr lvl="1"/>
            <a:r>
              <a:rPr lang="en-US" dirty="0" smtClean="0"/>
              <a:t>Adversarial training is characterized with a trade-off between the model accuracy and robustness</a:t>
            </a:r>
          </a:p>
          <a:p>
            <a:pPr lvl="2"/>
            <a:r>
              <a:rPr lang="en-US" dirty="0" smtClean="0"/>
              <a:t>The reduced accuracy can lead to increased sensitivity to data leakage</a:t>
            </a:r>
          </a:p>
          <a:p>
            <a:r>
              <a:rPr lang="en-US" dirty="0" smtClean="0">
                <a:solidFill>
                  <a:srgbClr val="FF0000"/>
                </a:solidFill>
              </a:rPr>
              <a:t>Datasets</a:t>
            </a:r>
            <a:r>
              <a:rPr lang="en-US" dirty="0" smtClean="0"/>
              <a:t> that are more diverse and with larger number of class labels are more susceptible to attacks</a:t>
            </a:r>
          </a:p>
          <a:p>
            <a:pPr lvl="1"/>
            <a:r>
              <a:rPr lang="en-US" dirty="0" smtClean="0"/>
              <a:t>Binary classifiers are safer than multiclass models</a:t>
            </a:r>
          </a:p>
          <a:p>
            <a:pPr lvl="1"/>
            <a:r>
              <a:rPr lang="en-US" dirty="0" smtClean="0"/>
              <a:t>Input samples that are </a:t>
            </a:r>
            <a:r>
              <a:rPr lang="en-US" dirty="0" smtClean="0">
                <a:solidFill>
                  <a:srgbClr val="0070C0"/>
                </a:solidFill>
              </a:rPr>
              <a:t>out-of-distribution</a:t>
            </a:r>
            <a:r>
              <a:rPr lang="en-US" dirty="0" smtClean="0"/>
              <a:t> (i.e., are considered outliers with respect to the distribution of the training data) are more susceptible to privacy leakage</a:t>
            </a:r>
          </a:p>
          <a:p>
            <a:r>
              <a:rPr lang="en-US" dirty="0" smtClean="0">
                <a:solidFill>
                  <a:srgbClr val="FF0000"/>
                </a:solidFill>
              </a:rPr>
              <a:t>Model complexity </a:t>
            </a:r>
            <a:r>
              <a:rPr lang="en-US" dirty="0" smtClean="0"/>
              <a:t>can also impact the vulnerability</a:t>
            </a:r>
          </a:p>
          <a:p>
            <a:pPr lvl="1"/>
            <a:r>
              <a:rPr lang="en-US" dirty="0" smtClean="0"/>
              <a:t>Complex models with large number of parameters memorize more sensitive information about the training data</a:t>
            </a:r>
            <a:endParaRPr lang="en-US" dirty="0"/>
          </a:p>
        </p:txBody>
      </p:sp>
      <p:sp>
        <p:nvSpPr>
          <p:cNvPr id="4" name="Content Placeholder 3"/>
          <p:cNvSpPr>
            <a:spLocks noGrp="1"/>
          </p:cNvSpPr>
          <p:nvPr>
            <p:ph idx="10"/>
          </p:nvPr>
        </p:nvSpPr>
        <p:spPr/>
        <p:txBody>
          <a:bodyPr/>
          <a:lstStyle/>
          <a:p>
            <a:r>
              <a:rPr lang="en-US" dirty="0"/>
              <a:t>Causes of Privacy Leaks</a:t>
            </a:r>
          </a:p>
        </p:txBody>
      </p:sp>
    </p:spTree>
    <p:extLst>
      <p:ext uri="{BB962C8B-B14F-4D97-AF65-F5344CB8AC3E}">
        <p14:creationId xmlns:p14="http://schemas.microsoft.com/office/powerpoint/2010/main" val="494984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Attacks against Distributed Learning</a:t>
            </a:r>
            <a:endParaRPr lang="en-US" dirty="0"/>
          </a:p>
        </p:txBody>
      </p:sp>
      <p:sp>
        <p:nvSpPr>
          <p:cNvPr id="3" name="Content Placeholder 2"/>
          <p:cNvSpPr>
            <a:spLocks noGrp="1"/>
          </p:cNvSpPr>
          <p:nvPr>
            <p:ph idx="1"/>
          </p:nvPr>
        </p:nvSpPr>
        <p:spPr/>
        <p:txBody>
          <a:bodyPr/>
          <a:lstStyle/>
          <a:p>
            <a:r>
              <a:rPr lang="en-US" b="1" i="1" dirty="0" smtClean="0">
                <a:solidFill>
                  <a:srgbClr val="0070C0"/>
                </a:solidFill>
              </a:rPr>
              <a:t>Privacy attacks against federated</a:t>
            </a:r>
            <a:r>
              <a:rPr lang="en-US" b="1" i="1" dirty="0">
                <a:solidFill>
                  <a:srgbClr val="0070C0"/>
                </a:solidFill>
              </a:rPr>
              <a:t> learning </a:t>
            </a:r>
            <a:r>
              <a:rPr lang="en-US" dirty="0" smtClean="0"/>
              <a:t>and related distributed learning cases have also been demonstrated</a:t>
            </a:r>
          </a:p>
          <a:p>
            <a:r>
              <a:rPr lang="en-US" dirty="0" smtClean="0"/>
              <a:t>The attacks can be </a:t>
            </a:r>
            <a:r>
              <a:rPr lang="en-US" i="1" dirty="0" smtClean="0">
                <a:solidFill>
                  <a:srgbClr val="0070C0"/>
                </a:solidFill>
              </a:rPr>
              <a:t>passive</a:t>
            </a:r>
            <a:r>
              <a:rPr lang="en-US" dirty="0" smtClean="0"/>
              <a:t> (the adversary collects the updates) and </a:t>
            </a:r>
            <a:r>
              <a:rPr lang="en-US" i="1" dirty="0">
                <a:solidFill>
                  <a:srgbClr val="0070C0"/>
                </a:solidFill>
              </a:rPr>
              <a:t>active </a:t>
            </a:r>
            <a:r>
              <a:rPr lang="en-US" dirty="0" smtClean="0"/>
              <a:t>(the adversary shares information to impact the training procedure)</a:t>
            </a:r>
          </a:p>
          <a:p>
            <a:pPr lvl="1"/>
            <a:r>
              <a:rPr lang="en-US" dirty="0" smtClean="0"/>
              <a:t>A malicious attacker who participates in federated learning can perform </a:t>
            </a:r>
            <a:r>
              <a:rPr lang="en-US" dirty="0" smtClean="0">
                <a:solidFill>
                  <a:srgbClr val="FF0000"/>
                </a:solidFill>
              </a:rPr>
              <a:t>membership inference attack </a:t>
            </a:r>
            <a:r>
              <a:rPr lang="en-US" dirty="0" smtClean="0"/>
              <a:t>to reveal if other participants used a data record for training</a:t>
            </a:r>
          </a:p>
          <a:p>
            <a:pPr lvl="2"/>
            <a:r>
              <a:rPr lang="en-US" dirty="0" smtClean="0">
                <a:hlinkClick r:id="rId2"/>
              </a:rPr>
              <a:t>Nasr (2018) Machine Learning with Membership Privacy Using Adversarial Regularization</a:t>
            </a:r>
            <a:endParaRPr lang="en-US" dirty="0" smtClean="0"/>
          </a:p>
          <a:p>
            <a:pPr lvl="1"/>
            <a:r>
              <a:rPr lang="en-US" dirty="0" smtClean="0">
                <a:solidFill>
                  <a:srgbClr val="FF0000"/>
                </a:solidFill>
              </a:rPr>
              <a:t>Property inference attacks </a:t>
            </a:r>
            <a:r>
              <a:rPr lang="en-US" dirty="0" smtClean="0"/>
              <a:t>were developed to reveal whether training data with certain properties were used by the other participants</a:t>
            </a:r>
          </a:p>
          <a:p>
            <a:pPr lvl="2"/>
            <a:r>
              <a:rPr lang="en-US" dirty="0" err="1" smtClean="0">
                <a:hlinkClick r:id="rId3"/>
              </a:rPr>
              <a:t>Melis</a:t>
            </a:r>
            <a:r>
              <a:rPr lang="en-US" dirty="0" smtClean="0">
                <a:hlinkClick r:id="rId3"/>
              </a:rPr>
              <a:t> (2019) Exploiting Unintended Feature Leakage in Collaborative Learning</a:t>
            </a:r>
            <a:endParaRPr lang="en-US" dirty="0" smtClean="0"/>
          </a:p>
          <a:p>
            <a:pPr lvl="1"/>
            <a:r>
              <a:rPr lang="en-US" dirty="0" smtClean="0">
                <a:solidFill>
                  <a:srgbClr val="FF0000"/>
                </a:solidFill>
              </a:rPr>
              <a:t>Training data reconstruction attack</a:t>
            </a:r>
            <a:r>
              <a:rPr lang="en-US" dirty="0" smtClean="0"/>
              <a:t> was accomplished by using an additional GAN model for reconstructing class representative samples from the local dataset used by the other participants</a:t>
            </a:r>
          </a:p>
          <a:p>
            <a:pPr lvl="2"/>
            <a:r>
              <a:rPr lang="en-US" dirty="0" err="1" smtClean="0">
                <a:hlinkClick r:id="rId4"/>
              </a:rPr>
              <a:t>Hitaj</a:t>
            </a:r>
            <a:r>
              <a:rPr lang="en-US" dirty="0">
                <a:hlinkClick r:id="rId4"/>
              </a:rPr>
              <a:t> </a:t>
            </a:r>
            <a:r>
              <a:rPr lang="en-US" dirty="0" smtClean="0">
                <a:hlinkClick r:id="rId4"/>
              </a:rPr>
              <a:t>(2017)  </a:t>
            </a:r>
            <a:r>
              <a:rPr lang="en-US" dirty="0">
                <a:hlinkClick r:id="rId4"/>
              </a:rPr>
              <a:t>Deep Models Under the GAN: </a:t>
            </a:r>
            <a:r>
              <a:rPr lang="en-US" dirty="0" smtClean="0">
                <a:hlinkClick r:id="rId4"/>
              </a:rPr>
              <a:t>Information Leakage </a:t>
            </a:r>
            <a:r>
              <a:rPr lang="en-US" dirty="0">
                <a:hlinkClick r:id="rId4"/>
              </a:rPr>
              <a:t>from Collaborative Deep </a:t>
            </a:r>
            <a:r>
              <a:rPr lang="en-US" dirty="0" smtClean="0">
                <a:hlinkClick r:id="rId4"/>
              </a:rPr>
              <a:t>Learning</a:t>
            </a:r>
            <a:endParaRPr lang="en-US" dirty="0" smtClean="0"/>
          </a:p>
          <a:p>
            <a:pPr lvl="2"/>
            <a:endParaRPr lang="en-US" dirty="0"/>
          </a:p>
        </p:txBody>
      </p:sp>
      <p:sp>
        <p:nvSpPr>
          <p:cNvPr id="4" name="Content Placeholder 3"/>
          <p:cNvSpPr>
            <a:spLocks noGrp="1"/>
          </p:cNvSpPr>
          <p:nvPr>
            <p:ph idx="10"/>
          </p:nvPr>
        </p:nvSpPr>
        <p:spPr/>
        <p:txBody>
          <a:bodyPr/>
          <a:lstStyle/>
          <a:p>
            <a:r>
              <a:rPr lang="en-US" dirty="0"/>
              <a:t>Attacks against Distributed Learning</a:t>
            </a:r>
          </a:p>
        </p:txBody>
      </p:sp>
    </p:spTree>
    <p:extLst>
      <p:ext uri="{BB962C8B-B14F-4D97-AF65-F5344CB8AC3E}">
        <p14:creationId xmlns:p14="http://schemas.microsoft.com/office/powerpoint/2010/main" val="3165038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Data Extraction Attack</a:t>
            </a:r>
            <a:endParaRPr lang="en-US" dirty="0"/>
          </a:p>
        </p:txBody>
      </p:sp>
      <p:sp>
        <p:nvSpPr>
          <p:cNvPr id="3" name="Content Placeholder 2"/>
          <p:cNvSpPr>
            <a:spLocks noGrp="1"/>
          </p:cNvSpPr>
          <p:nvPr>
            <p:ph idx="1"/>
          </p:nvPr>
        </p:nvSpPr>
        <p:spPr/>
        <p:txBody>
          <a:bodyPr>
            <a:normAutofit/>
          </a:bodyPr>
          <a:lstStyle/>
          <a:p>
            <a:r>
              <a:rPr lang="en-US" b="1" i="1" dirty="0">
                <a:solidFill>
                  <a:srgbClr val="0070C0"/>
                </a:solidFill>
              </a:rPr>
              <a:t>Training </a:t>
            </a:r>
            <a:r>
              <a:rPr lang="en-US" b="1" i="1" dirty="0" smtClean="0">
                <a:solidFill>
                  <a:srgbClr val="0070C0"/>
                </a:solidFill>
              </a:rPr>
              <a:t>data extraction </a:t>
            </a:r>
            <a:r>
              <a:rPr lang="en-US" b="1" i="1" dirty="0">
                <a:solidFill>
                  <a:srgbClr val="0070C0"/>
                </a:solidFill>
              </a:rPr>
              <a:t>a</a:t>
            </a:r>
            <a:r>
              <a:rPr lang="en-US" b="1" i="1" dirty="0" smtClean="0">
                <a:solidFill>
                  <a:srgbClr val="0070C0"/>
                </a:solidFill>
              </a:rPr>
              <a:t>ttack</a:t>
            </a:r>
          </a:p>
          <a:p>
            <a:pPr lvl="1"/>
            <a:r>
              <a:rPr lang="en-US" dirty="0" err="1" smtClean="0">
                <a:hlinkClick r:id="rId2"/>
              </a:rPr>
              <a:t>Carlini</a:t>
            </a:r>
            <a:r>
              <a:rPr lang="en-US" dirty="0" smtClean="0">
                <a:hlinkClick r:id="rId2"/>
              </a:rPr>
              <a:t> (2020) Extracting training data from large language models</a:t>
            </a:r>
            <a:endParaRPr lang="en-US" dirty="0" smtClean="0"/>
          </a:p>
          <a:p>
            <a:r>
              <a:rPr lang="en-US" dirty="0" smtClean="0"/>
              <a:t>Attack on </a:t>
            </a:r>
            <a:r>
              <a:rPr lang="en-US" b="1" i="1" dirty="0" smtClean="0">
                <a:solidFill>
                  <a:srgbClr val="0070C0"/>
                </a:solidFill>
              </a:rPr>
              <a:t>GPT-2 </a:t>
            </a:r>
            <a:r>
              <a:rPr lang="en-US" dirty="0" smtClean="0"/>
              <a:t>language model (LM)</a:t>
            </a:r>
          </a:p>
          <a:p>
            <a:pPr lvl="1"/>
            <a:r>
              <a:rPr lang="en-US" dirty="0" smtClean="0"/>
              <a:t>GPT-2 has 1.5 billion parameters, it is trained on public data collected from the Internet </a:t>
            </a:r>
          </a:p>
          <a:p>
            <a:r>
              <a:rPr lang="en-US" dirty="0"/>
              <a:t>The </a:t>
            </a:r>
            <a:r>
              <a:rPr lang="en-US" dirty="0" smtClean="0"/>
              <a:t>goal of the attack </a:t>
            </a:r>
            <a:r>
              <a:rPr lang="en-US" dirty="0"/>
              <a:t>is to analyze </a:t>
            </a:r>
            <a:r>
              <a:rPr lang="en-US" dirty="0" smtClean="0"/>
              <a:t>output text sequences from GPT-2 and identify </a:t>
            </a:r>
            <a:r>
              <a:rPr lang="en-US" dirty="0"/>
              <a:t>text that </a:t>
            </a:r>
            <a:r>
              <a:rPr lang="en-US" dirty="0" smtClean="0"/>
              <a:t>has been memorized by the model</a:t>
            </a:r>
          </a:p>
          <a:p>
            <a:pPr lvl="1"/>
            <a:r>
              <a:rPr lang="en-US" dirty="0" smtClean="0"/>
              <a:t>The authors had black-box query access to the GPT-2 model</a:t>
            </a:r>
            <a:endParaRPr lang="en-US" dirty="0"/>
          </a:p>
          <a:p>
            <a:r>
              <a:rPr lang="en-US" dirty="0" smtClean="0"/>
              <a:t>Successfully extracted data examples include:</a:t>
            </a:r>
          </a:p>
          <a:p>
            <a:pPr lvl="1"/>
            <a:r>
              <a:rPr lang="en-US" dirty="0" smtClean="0"/>
              <a:t>Personally identifiable information (PII): names, phone numbers, e-mail addresses</a:t>
            </a:r>
          </a:p>
          <a:p>
            <a:pPr lvl="1"/>
            <a:r>
              <a:rPr lang="en-US" dirty="0" smtClean="0"/>
              <a:t>News headlines, log files, Internet forum conversations, code </a:t>
            </a:r>
          </a:p>
          <a:p>
            <a:r>
              <a:rPr lang="en-US" dirty="0" smtClean="0"/>
              <a:t>The extracted information was present in just one document in the training data</a:t>
            </a:r>
          </a:p>
          <a:p>
            <a:pPr lvl="1"/>
            <a:endParaRPr lang="en-US" dirty="0" smtClean="0"/>
          </a:p>
          <a:p>
            <a:endParaRPr lang="en-US" dirty="0"/>
          </a:p>
        </p:txBody>
      </p:sp>
      <p:sp>
        <p:nvSpPr>
          <p:cNvPr id="4" name="Content Placeholder 3"/>
          <p:cNvSpPr>
            <a:spLocks noGrp="1"/>
          </p:cNvSpPr>
          <p:nvPr>
            <p:ph idx="10"/>
          </p:nvPr>
        </p:nvSpPr>
        <p:spPr/>
        <p:txBody>
          <a:bodyPr/>
          <a:lstStyle/>
          <a:p>
            <a:r>
              <a:rPr lang="en-US" dirty="0"/>
              <a:t>Training Data Extraction Attack</a:t>
            </a:r>
          </a:p>
        </p:txBody>
      </p:sp>
    </p:spTree>
    <p:extLst>
      <p:ext uri="{BB962C8B-B14F-4D97-AF65-F5344CB8AC3E}">
        <p14:creationId xmlns:p14="http://schemas.microsoft.com/office/powerpoint/2010/main" val="3254267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Data Extraction Attack</a:t>
            </a:r>
          </a:p>
        </p:txBody>
      </p:sp>
      <p:sp>
        <p:nvSpPr>
          <p:cNvPr id="3" name="Content Placeholder 2"/>
          <p:cNvSpPr>
            <a:spLocks noGrp="1"/>
          </p:cNvSpPr>
          <p:nvPr>
            <p:ph idx="1"/>
          </p:nvPr>
        </p:nvSpPr>
        <p:spPr/>
        <p:txBody>
          <a:bodyPr/>
          <a:lstStyle/>
          <a:p>
            <a:r>
              <a:rPr lang="en-US" dirty="0" smtClean="0"/>
              <a:t>Example of training data extraction</a:t>
            </a:r>
          </a:p>
          <a:p>
            <a:pPr lvl="1"/>
            <a:r>
              <a:rPr lang="en-US" dirty="0" smtClean="0"/>
              <a:t>The authors query GPT-2 by entering the </a:t>
            </a:r>
            <a:r>
              <a:rPr lang="en-US" b="1" i="1" dirty="0" smtClean="0">
                <a:solidFill>
                  <a:srgbClr val="0070C0"/>
                </a:solidFill>
              </a:rPr>
              <a:t>prefix</a:t>
            </a:r>
            <a:r>
              <a:rPr lang="en-US" dirty="0" smtClean="0"/>
              <a:t>: “East </a:t>
            </a:r>
            <a:r>
              <a:rPr lang="en-US" dirty="0"/>
              <a:t>Stroudsburg Stroudsburg</a:t>
            </a:r>
            <a:r>
              <a:rPr lang="en-US" dirty="0" smtClean="0"/>
              <a:t>...” </a:t>
            </a:r>
          </a:p>
          <a:p>
            <a:pPr lvl="1"/>
            <a:r>
              <a:rPr lang="en-US" dirty="0" smtClean="0"/>
              <a:t>The model outputted a block of text, which included the full name, phone number, email address, and physical address of the person</a:t>
            </a:r>
          </a:p>
          <a:p>
            <a:pPr lvl="1"/>
            <a:r>
              <a:rPr lang="en-US" dirty="0" smtClean="0"/>
              <a:t>This information was included in the training data for GPT-2, it was memorized by the model, and extracted by using the training data extraction attack</a:t>
            </a:r>
            <a:endParaRPr lang="en-US" dirty="0"/>
          </a:p>
        </p:txBody>
      </p:sp>
      <p:sp>
        <p:nvSpPr>
          <p:cNvPr id="4" name="Content Placeholder 3"/>
          <p:cNvSpPr>
            <a:spLocks noGrp="1"/>
          </p:cNvSpPr>
          <p:nvPr>
            <p:ph idx="10"/>
          </p:nvPr>
        </p:nvSpPr>
        <p:spPr/>
        <p:txBody>
          <a:bodyPr/>
          <a:lstStyle/>
          <a:p>
            <a:r>
              <a:rPr lang="en-US" dirty="0"/>
              <a:t>Training Data Extraction Attack</a:t>
            </a:r>
          </a:p>
        </p:txBody>
      </p:sp>
      <p:pic>
        <p:nvPicPr>
          <p:cNvPr id="6" name="Picture 5"/>
          <p:cNvPicPr>
            <a:picLocks noChangeAspect="1"/>
          </p:cNvPicPr>
          <p:nvPr/>
        </p:nvPicPr>
        <p:blipFill>
          <a:blip r:embed="rId3"/>
          <a:stretch>
            <a:fillRect/>
          </a:stretch>
        </p:blipFill>
        <p:spPr>
          <a:xfrm>
            <a:off x="3373016" y="4174232"/>
            <a:ext cx="3534263" cy="3189845"/>
          </a:xfrm>
          <a:prstGeom prst="rect">
            <a:avLst/>
          </a:prstGeom>
        </p:spPr>
      </p:pic>
    </p:spTree>
    <p:extLst>
      <p:ext uri="{BB962C8B-B14F-4D97-AF65-F5344CB8AC3E}">
        <p14:creationId xmlns:p14="http://schemas.microsoft.com/office/powerpoint/2010/main" val="803146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Data Extraction Attack</a:t>
            </a:r>
          </a:p>
        </p:txBody>
      </p:sp>
      <p:sp>
        <p:nvSpPr>
          <p:cNvPr id="3" name="Content Placeholder 2"/>
          <p:cNvSpPr>
            <a:spLocks noGrp="1"/>
          </p:cNvSpPr>
          <p:nvPr>
            <p:ph idx="1"/>
          </p:nvPr>
        </p:nvSpPr>
        <p:spPr/>
        <p:txBody>
          <a:bodyPr>
            <a:normAutofit/>
          </a:bodyPr>
          <a:lstStyle/>
          <a:p>
            <a:r>
              <a:rPr lang="en-US" dirty="0" smtClean="0"/>
              <a:t>The main findings of the study are:</a:t>
            </a:r>
          </a:p>
          <a:p>
            <a:pPr lvl="1"/>
            <a:r>
              <a:rPr lang="en-US" dirty="0" smtClean="0"/>
              <a:t>Most of the memorized samples were found in only 1 document in the dataset</a:t>
            </a:r>
          </a:p>
          <a:p>
            <a:pPr lvl="2"/>
            <a:r>
              <a:rPr lang="en-US" dirty="0" smtClean="0"/>
              <a:t>However, the samples were repeated multiple times in the document</a:t>
            </a:r>
          </a:p>
          <a:p>
            <a:pPr lvl="1"/>
            <a:r>
              <a:rPr lang="en-US" dirty="0"/>
              <a:t>Out of 1,800 candidate </a:t>
            </a:r>
            <a:r>
              <a:rPr lang="en-US" dirty="0" smtClean="0"/>
              <a:t>sequences that were manually analyzed by the authors, </a:t>
            </a:r>
            <a:r>
              <a:rPr lang="en-US" dirty="0"/>
              <a:t>GPT-2 memorized 600 from the public training data</a:t>
            </a:r>
          </a:p>
          <a:p>
            <a:pPr lvl="1"/>
            <a:r>
              <a:rPr lang="en-US" dirty="0"/>
              <a:t>Larger </a:t>
            </a:r>
            <a:r>
              <a:rPr lang="en-US" dirty="0" smtClean="0"/>
              <a:t>language models </a:t>
            </a:r>
            <a:r>
              <a:rPr lang="en-US" dirty="0"/>
              <a:t>are more vulnerable to data extraction than smaller </a:t>
            </a:r>
            <a:r>
              <a:rPr lang="en-US" dirty="0" smtClean="0"/>
              <a:t>models</a:t>
            </a:r>
          </a:p>
          <a:p>
            <a:pPr lvl="1"/>
            <a:r>
              <a:rPr lang="en-US" dirty="0" smtClean="0"/>
              <a:t>Although LMs are trained on large datasets and therefore they exhibit little overfitting, they can still memorize the training data</a:t>
            </a:r>
          </a:p>
          <a:p>
            <a:r>
              <a:rPr lang="en-US" dirty="0" smtClean="0"/>
              <a:t>Implications:</a:t>
            </a:r>
          </a:p>
          <a:p>
            <a:pPr lvl="1"/>
            <a:r>
              <a:rPr lang="en-US" dirty="0"/>
              <a:t>Training data extraction attacks have previously been limited to small LMs trained on small </a:t>
            </a:r>
            <a:r>
              <a:rPr lang="en-US" dirty="0" smtClean="0"/>
              <a:t>datasets</a:t>
            </a:r>
          </a:p>
          <a:p>
            <a:pPr lvl="1"/>
            <a:r>
              <a:rPr lang="en-US" dirty="0"/>
              <a:t>It was </a:t>
            </a:r>
            <a:r>
              <a:rPr lang="en-US" dirty="0" smtClean="0"/>
              <a:t>also believed </a:t>
            </a:r>
            <a:r>
              <a:rPr lang="en-US" dirty="0"/>
              <a:t>that LMs do not memorize </a:t>
            </a:r>
            <a:r>
              <a:rPr lang="en-US" dirty="0" smtClean="0"/>
              <a:t>the data, because they exhibit little overfitting</a:t>
            </a:r>
          </a:p>
          <a:p>
            <a:pPr lvl="1"/>
            <a:r>
              <a:rPr lang="en-US" dirty="0" smtClean="0"/>
              <a:t>Recent LMs are increasingly larger, thus, such </a:t>
            </a:r>
            <a:r>
              <a:rPr lang="en-US" dirty="0"/>
              <a:t>vulnerabilities can become more significant</a:t>
            </a:r>
          </a:p>
          <a:p>
            <a:endParaRPr lang="en-US" dirty="0"/>
          </a:p>
          <a:p>
            <a:pPr lvl="1"/>
            <a:endParaRPr lang="en-US" dirty="0"/>
          </a:p>
        </p:txBody>
      </p:sp>
      <p:sp>
        <p:nvSpPr>
          <p:cNvPr id="4" name="Content Placeholder 3"/>
          <p:cNvSpPr>
            <a:spLocks noGrp="1"/>
          </p:cNvSpPr>
          <p:nvPr>
            <p:ph idx="10"/>
          </p:nvPr>
        </p:nvSpPr>
        <p:spPr/>
        <p:txBody>
          <a:bodyPr/>
          <a:lstStyle/>
          <a:p>
            <a:r>
              <a:rPr lang="en-US" dirty="0"/>
              <a:t>Training Data Extraction Attack</a:t>
            </a:r>
          </a:p>
        </p:txBody>
      </p:sp>
    </p:spTree>
    <p:extLst>
      <p:ext uri="{BB962C8B-B14F-4D97-AF65-F5344CB8AC3E}">
        <p14:creationId xmlns:p14="http://schemas.microsoft.com/office/powerpoint/2010/main" val="1145612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24744" y="1087016"/>
            <a:ext cx="8229600" cy="926976"/>
          </a:xfrm>
        </p:spPr>
        <p:txBody>
          <a:bodyPr>
            <a:normAutofit/>
          </a:bodyPr>
          <a:lstStyle/>
          <a:p>
            <a:pPr eaLnBrk="1" hangingPunct="1"/>
            <a:r>
              <a:rPr lang="en-CA" altLang="en-US" sz="5400" b="1" dirty="0"/>
              <a:t>Lecture </a:t>
            </a:r>
            <a:r>
              <a:rPr lang="en-CA" altLang="en-US" sz="5400" b="1" dirty="0" smtClean="0"/>
              <a:t>11</a:t>
            </a:r>
            <a:endParaRPr lang="en-CA" altLang="en-US" sz="5400" b="1" dirty="0"/>
          </a:p>
        </p:txBody>
      </p:sp>
      <p:sp>
        <p:nvSpPr>
          <p:cNvPr id="19459" name="Content Placeholder 2"/>
          <p:cNvSpPr>
            <a:spLocks noGrp="1"/>
          </p:cNvSpPr>
          <p:nvPr>
            <p:ph idx="1"/>
          </p:nvPr>
        </p:nvSpPr>
        <p:spPr>
          <a:xfrm>
            <a:off x="420688" y="3454152"/>
            <a:ext cx="9145016" cy="1800200"/>
          </a:xfrm>
        </p:spPr>
        <p:txBody>
          <a:bodyPr>
            <a:normAutofit/>
          </a:bodyPr>
          <a:lstStyle/>
          <a:p>
            <a:pPr algn="ctr" eaLnBrk="1" hangingPunct="1">
              <a:buFont typeface="Arial" charset="0"/>
              <a:buNone/>
            </a:pPr>
            <a:r>
              <a:rPr lang="en-US" altLang="en-US" sz="4000" b="1" dirty="0" smtClean="0"/>
              <a:t>Privacy </a:t>
            </a:r>
            <a:r>
              <a:rPr lang="en-US" altLang="en-US" sz="4000" b="1" dirty="0"/>
              <a:t>Attacks </a:t>
            </a:r>
            <a:r>
              <a:rPr lang="en-US" altLang="en-US" sz="4000" b="1" dirty="0" smtClean="0"/>
              <a:t>against Machine Learning Models</a:t>
            </a:r>
            <a:endParaRPr lang="en-US" altLang="en-US" sz="4000" b="1" dirty="0"/>
          </a:p>
          <a:p>
            <a:pPr>
              <a:buNone/>
            </a:pPr>
            <a:r>
              <a:rPr lang="en-US" sz="1800" dirty="0"/>
              <a:t>	</a:t>
            </a:r>
            <a:endParaRPr lang="en-US" sz="1800" dirty="0">
              <a:solidFill>
                <a:srgbClr val="002060"/>
              </a:solidFill>
            </a:endParaRPr>
          </a:p>
          <a:p>
            <a:pPr algn="ctr" eaLnBrk="1" hangingPunct="1">
              <a:buFont typeface="Arial" charset="0"/>
              <a:buNone/>
            </a:pPr>
            <a:endParaRPr lang="en-US" altLang="en-US" sz="2800" dirty="0"/>
          </a:p>
        </p:txBody>
      </p:sp>
    </p:spTree>
    <p:extLst>
      <p:ext uri="{BB962C8B-B14F-4D97-AF65-F5344CB8AC3E}">
        <p14:creationId xmlns:p14="http://schemas.microsoft.com/office/powerpoint/2010/main" val="3050201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Models</a:t>
            </a:r>
            <a:endParaRPr lang="en-US" dirty="0"/>
          </a:p>
        </p:txBody>
      </p:sp>
      <p:sp>
        <p:nvSpPr>
          <p:cNvPr id="3" name="Content Placeholder 2"/>
          <p:cNvSpPr>
            <a:spLocks noGrp="1"/>
          </p:cNvSpPr>
          <p:nvPr>
            <p:ph idx="1"/>
          </p:nvPr>
        </p:nvSpPr>
        <p:spPr/>
        <p:txBody>
          <a:bodyPr/>
          <a:lstStyle/>
          <a:p>
            <a:r>
              <a:rPr lang="en-US" b="1" i="1" dirty="0" smtClean="0">
                <a:solidFill>
                  <a:srgbClr val="0070C0"/>
                </a:solidFill>
              </a:rPr>
              <a:t>Language models (LMs)</a:t>
            </a:r>
            <a:r>
              <a:rPr lang="en-US" dirty="0" smtClean="0"/>
              <a:t> are statistical models that assign a probability to a sequence of words </a:t>
            </a:r>
          </a:p>
          <a:p>
            <a:r>
              <a:rPr lang="en-US" dirty="0" smtClean="0"/>
              <a:t>Modern language models include:</a:t>
            </a:r>
          </a:p>
          <a:p>
            <a:pPr lvl="1"/>
            <a:r>
              <a:rPr lang="en-US" dirty="0" smtClean="0"/>
              <a:t>Switch Transformer (Google, 2021): 1.6 trillion parameters</a:t>
            </a:r>
          </a:p>
          <a:p>
            <a:pPr lvl="1"/>
            <a:r>
              <a:rPr lang="en-US" dirty="0" smtClean="0"/>
              <a:t>MT-NLPG or </a:t>
            </a:r>
            <a:r>
              <a:rPr lang="en-US" dirty="0" err="1" smtClean="0"/>
              <a:t>Megatron</a:t>
            </a:r>
            <a:r>
              <a:rPr lang="en-US" dirty="0" smtClean="0"/>
              <a:t> Turing NLG (Microsoft &amp; NVIDIA, 2021): 530 billion parameters</a:t>
            </a:r>
          </a:p>
          <a:p>
            <a:pPr lvl="1"/>
            <a:r>
              <a:rPr lang="en-US" dirty="0" smtClean="0"/>
              <a:t>GPT-3 (</a:t>
            </a:r>
            <a:r>
              <a:rPr lang="en-US" dirty="0" err="1" smtClean="0"/>
              <a:t>OpenAI</a:t>
            </a:r>
            <a:r>
              <a:rPr lang="en-US" dirty="0" smtClean="0"/>
              <a:t>, 2020): 175 billions parameters </a:t>
            </a:r>
          </a:p>
          <a:p>
            <a:pPr lvl="1"/>
            <a:r>
              <a:rPr lang="en-US" dirty="0"/>
              <a:t>Turing </a:t>
            </a:r>
            <a:r>
              <a:rPr lang="en-US" dirty="0" smtClean="0"/>
              <a:t>NLG, or Natural </a:t>
            </a:r>
            <a:r>
              <a:rPr lang="en-US" dirty="0"/>
              <a:t>Language Generation (</a:t>
            </a:r>
            <a:r>
              <a:rPr lang="en-US" dirty="0" smtClean="0"/>
              <a:t>Microsoft, 2020): </a:t>
            </a:r>
            <a:r>
              <a:rPr lang="en-US" dirty="0"/>
              <a:t>17 billion parameters</a:t>
            </a:r>
            <a:endParaRPr lang="en-US" dirty="0" smtClean="0"/>
          </a:p>
          <a:p>
            <a:pPr lvl="1"/>
            <a:r>
              <a:rPr lang="en-US" dirty="0" smtClean="0"/>
              <a:t>T5, or Text-to-Text Transfer Transformer (Google, 2019): 11 billion parameters</a:t>
            </a:r>
          </a:p>
          <a:p>
            <a:pPr lvl="1"/>
            <a:r>
              <a:rPr lang="en-US" dirty="0" err="1" smtClean="0"/>
              <a:t>Megatron</a:t>
            </a:r>
            <a:r>
              <a:rPr lang="en-US" dirty="0" smtClean="0"/>
              <a:t> ML (NVIDIA, 2019): 8.3 billion parameters</a:t>
            </a:r>
          </a:p>
          <a:p>
            <a:pPr lvl="1"/>
            <a:r>
              <a:rPr lang="en-US" dirty="0" smtClean="0"/>
              <a:t>GPT-2 </a:t>
            </a:r>
            <a:r>
              <a:rPr lang="en-US" dirty="0"/>
              <a:t>(</a:t>
            </a:r>
            <a:r>
              <a:rPr lang="en-US" dirty="0" err="1"/>
              <a:t>OpenAI</a:t>
            </a:r>
            <a:r>
              <a:rPr lang="en-US" dirty="0"/>
              <a:t>, </a:t>
            </a:r>
            <a:r>
              <a:rPr lang="en-US" dirty="0" smtClean="0"/>
              <a:t>2019): </a:t>
            </a:r>
            <a:r>
              <a:rPr lang="en-US" dirty="0"/>
              <a:t>1.5 billion </a:t>
            </a:r>
            <a:r>
              <a:rPr lang="en-US" dirty="0" smtClean="0"/>
              <a:t>parameters</a:t>
            </a:r>
          </a:p>
          <a:p>
            <a:pPr lvl="1"/>
            <a:r>
              <a:rPr lang="en-US" dirty="0" smtClean="0"/>
              <a:t>BERT</a:t>
            </a:r>
            <a:r>
              <a:rPr lang="en-US" dirty="0"/>
              <a:t>, or </a:t>
            </a:r>
            <a:r>
              <a:rPr lang="en-US" dirty="0" smtClean="0"/>
              <a:t>Bidirectional </a:t>
            </a:r>
            <a:r>
              <a:rPr lang="en-US" dirty="0"/>
              <a:t>Encoder Representations from </a:t>
            </a:r>
            <a:r>
              <a:rPr lang="en-US" dirty="0" smtClean="0"/>
              <a:t>Transformers (Google, 2018): 110 million parameters</a:t>
            </a:r>
          </a:p>
          <a:p>
            <a:pPr lvl="1"/>
            <a:r>
              <a:rPr lang="en-US" dirty="0" smtClean="0"/>
              <a:t>GPT (</a:t>
            </a:r>
            <a:r>
              <a:rPr lang="en-US" dirty="0" err="1" smtClean="0"/>
              <a:t>OpenAI</a:t>
            </a:r>
            <a:r>
              <a:rPr lang="en-US" dirty="0" smtClean="0"/>
              <a:t>, 2018): 110 million parameters</a:t>
            </a:r>
            <a:endParaRPr lang="en-US" dirty="0"/>
          </a:p>
          <a:p>
            <a:pPr lvl="1"/>
            <a:endParaRPr lang="en-US" dirty="0" smtClean="0"/>
          </a:p>
          <a:p>
            <a:pPr lvl="1"/>
            <a:endParaRPr lang="en-US" dirty="0" smtClean="0"/>
          </a:p>
        </p:txBody>
      </p:sp>
      <p:sp>
        <p:nvSpPr>
          <p:cNvPr id="4" name="Content Placeholder 3"/>
          <p:cNvSpPr>
            <a:spLocks noGrp="1"/>
          </p:cNvSpPr>
          <p:nvPr>
            <p:ph idx="10"/>
          </p:nvPr>
        </p:nvSpPr>
        <p:spPr/>
        <p:txBody>
          <a:bodyPr/>
          <a:lstStyle/>
          <a:p>
            <a:r>
              <a:rPr lang="en-US" dirty="0"/>
              <a:t>Training Data Extraction Attack</a:t>
            </a:r>
          </a:p>
        </p:txBody>
      </p:sp>
    </p:spTree>
    <p:extLst>
      <p:ext uri="{BB962C8B-B14F-4D97-AF65-F5344CB8AC3E}">
        <p14:creationId xmlns:p14="http://schemas.microsoft.com/office/powerpoint/2010/main" val="229386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a:t>
            </a:r>
            <a:r>
              <a:rPr lang="en-US" dirty="0" smtClean="0"/>
              <a:t>Models Graph</a:t>
            </a:r>
            <a:endParaRPr lang="en-US" dirty="0"/>
          </a:p>
        </p:txBody>
      </p:sp>
      <p:sp>
        <p:nvSpPr>
          <p:cNvPr id="3" name="Content Placeholder 2"/>
          <p:cNvSpPr>
            <a:spLocks noGrp="1"/>
          </p:cNvSpPr>
          <p:nvPr>
            <p:ph idx="1"/>
          </p:nvPr>
        </p:nvSpPr>
        <p:spPr/>
        <p:txBody>
          <a:bodyPr/>
          <a:lstStyle/>
          <a:p>
            <a:r>
              <a:rPr lang="en-US" dirty="0" smtClean="0"/>
              <a:t>Language models and number of parameters</a:t>
            </a:r>
            <a:endParaRPr lang="en-US" dirty="0"/>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547" y="2768687"/>
            <a:ext cx="8990157" cy="4894726"/>
          </a:xfrm>
          <a:prstGeom prst="rect">
            <a:avLst/>
          </a:prstGeom>
        </p:spPr>
      </p:pic>
      <p:sp>
        <p:nvSpPr>
          <p:cNvPr id="21" name="Content Placeholder 20"/>
          <p:cNvSpPr>
            <a:spLocks noGrp="1"/>
          </p:cNvSpPr>
          <p:nvPr>
            <p:ph idx="10"/>
          </p:nvPr>
        </p:nvSpPr>
        <p:spPr/>
        <p:txBody>
          <a:bodyPr/>
          <a:lstStyle/>
          <a:p>
            <a:r>
              <a:rPr lang="en-US" dirty="0"/>
              <a:t>Training Data Extraction Attack</a:t>
            </a:r>
          </a:p>
        </p:txBody>
      </p:sp>
    </p:spTree>
    <p:extLst>
      <p:ext uri="{BB962C8B-B14F-4D97-AF65-F5344CB8AC3E}">
        <p14:creationId xmlns:p14="http://schemas.microsoft.com/office/powerpoint/2010/main" val="2480097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Models </a:t>
            </a:r>
            <a:r>
              <a:rPr lang="en-US" dirty="0" smtClean="0"/>
              <a:t>Timeline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92" y="2879018"/>
            <a:ext cx="9963816" cy="3791235"/>
          </a:xfrm>
        </p:spPr>
      </p:pic>
      <p:sp>
        <p:nvSpPr>
          <p:cNvPr id="4" name="Content Placeholder 3"/>
          <p:cNvSpPr>
            <a:spLocks noGrp="1"/>
          </p:cNvSpPr>
          <p:nvPr>
            <p:ph idx="10"/>
          </p:nvPr>
        </p:nvSpPr>
        <p:spPr/>
        <p:txBody>
          <a:bodyPr/>
          <a:lstStyle/>
          <a:p>
            <a:r>
              <a:rPr lang="en-US" dirty="0"/>
              <a:t>Training Data Extraction Attack</a:t>
            </a:r>
          </a:p>
        </p:txBody>
      </p:sp>
      <p:sp>
        <p:nvSpPr>
          <p:cNvPr id="6" name="Content Placeholder 2"/>
          <p:cNvSpPr txBox="1">
            <a:spLocks/>
          </p:cNvSpPr>
          <p:nvPr/>
        </p:nvSpPr>
        <p:spPr>
          <a:xfrm>
            <a:off x="276673" y="2090803"/>
            <a:ext cx="9584265" cy="536766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Language models timeline</a:t>
            </a:r>
            <a:endParaRPr lang="en-US" dirty="0"/>
          </a:p>
        </p:txBody>
      </p:sp>
    </p:spTree>
    <p:extLst>
      <p:ext uri="{BB962C8B-B14F-4D97-AF65-F5344CB8AC3E}">
        <p14:creationId xmlns:p14="http://schemas.microsoft.com/office/powerpoint/2010/main" val="383184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Models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Language models are trained on large training datasets containing raw text scraped from the Internet</a:t>
                </a:r>
              </a:p>
              <a:p>
                <a:pPr lvl="1"/>
                <a:r>
                  <a:rPr lang="en-US" dirty="0" smtClean="0"/>
                  <a:t>LM generate text sequences as </a:t>
                </a:r>
                <a:r>
                  <a:rPr lang="en-US" dirty="0"/>
                  <a:t>fluent natural language</a:t>
                </a:r>
                <a:endParaRPr lang="en-US" dirty="0" smtClean="0"/>
              </a:p>
              <a:p>
                <a:pPr lvl="2"/>
                <a:r>
                  <a:rPr lang="en-US" dirty="0" smtClean="0"/>
                  <a:t>Therefore, are </a:t>
                </a:r>
                <a:r>
                  <a:rPr lang="en-US" dirty="0"/>
                  <a:t>generative </a:t>
                </a:r>
                <a:r>
                  <a:rPr lang="en-US" dirty="0" smtClean="0"/>
                  <a:t>ML models</a:t>
                </a:r>
              </a:p>
              <a:p>
                <a:pPr lvl="1"/>
                <a:r>
                  <a:rPr lang="en-US" dirty="0"/>
                  <a:t>The quality of text generated </a:t>
                </a:r>
                <a:r>
                  <a:rPr lang="en-US" dirty="0" smtClean="0"/>
                  <a:t>by LMs is </a:t>
                </a:r>
                <a:r>
                  <a:rPr lang="en-US" dirty="0"/>
                  <a:t>often undistinguishable from human-written text</a:t>
                </a:r>
              </a:p>
              <a:p>
                <a:r>
                  <a:rPr lang="en-US" dirty="0" smtClean="0"/>
                  <a:t>A common approach to train LMs is the </a:t>
                </a:r>
                <a:r>
                  <a:rPr lang="en-US" dirty="0" smtClean="0">
                    <a:solidFill>
                      <a:srgbClr val="FF0000"/>
                    </a:solidFill>
                  </a:rPr>
                  <a:t>“next-step prediction” objective</a:t>
                </a:r>
              </a:p>
              <a:p>
                <a:pPr lvl="1"/>
                <a:r>
                  <a:rPr lang="en-US" dirty="0" smtClean="0"/>
                  <a:t>I.e., when prompted with a sequence of words, predict the next word in the sequence</a:t>
                </a:r>
              </a:p>
              <a:p>
                <a:pPr lvl="1"/>
                <a:r>
                  <a:rPr lang="en-US" dirty="0" smtClean="0"/>
                  <a:t>This is unsupervised learning, since the training set is not labeled</a:t>
                </a:r>
              </a:p>
              <a:p>
                <a:r>
                  <a:rPr lang="en-US" dirty="0" smtClean="0"/>
                  <a:t>Given a sequence of </a:t>
                </a:r>
                <a:r>
                  <a:rPr lang="en-US" dirty="0" smtClean="0">
                    <a:solidFill>
                      <a:srgbClr val="FF0000"/>
                    </a:solidFill>
                  </a:rPr>
                  <a:t>tokens</a:t>
                </a:r>
                <a:r>
                  <a:rPr lang="en-US" dirty="0" smtClean="0"/>
                  <a:t> (word </a:t>
                </a:r>
                <a:r>
                  <a:rPr lang="en-US" dirty="0" err="1" smtClean="0"/>
                  <a:t>embeddings</a:t>
                </a:r>
                <a:r>
                  <a:rPr lang="en-US" dirty="0" smtClean="0"/>
                  <a:t>)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Sub>
                  </m:oMath>
                </a14:m>
                <a:r>
                  <a:rPr lang="en-US" dirty="0" smtClean="0"/>
                  <a:t> from a </a:t>
                </a:r>
                <a:r>
                  <a:rPr lang="en-US" dirty="0" smtClean="0">
                    <a:solidFill>
                      <a:srgbClr val="FF0000"/>
                    </a:solidFill>
                  </a:rPr>
                  <a:t>vocabulary</a:t>
                </a:r>
                <a:r>
                  <a:rPr lang="en-US" dirty="0" smtClean="0"/>
                  <a:t> </a:t>
                </a:r>
                <a14:m>
                  <m:oMath xmlns:m="http://schemas.openxmlformats.org/officeDocument/2006/math">
                    <m:r>
                      <a:rPr lang="en-US" i="1">
                        <a:latin typeface="Cambria Math" panose="02040503050406030204" pitchFamily="18" charset="0"/>
                        <a:ea typeface="Cambria Math" panose="02040503050406030204" pitchFamily="18" charset="0"/>
                      </a:rPr>
                      <m:t>𝒱</m:t>
                    </m:r>
                  </m:oMath>
                </a14:m>
                <a:r>
                  <a:rPr lang="en-US" dirty="0" smtClean="0"/>
                  <a:t>, the objective is to estimate the probability of the next token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oMath>
                </a14:m>
                <a:r>
                  <a:rPr lang="en-US" dirty="0" smtClean="0"/>
                  <a:t> in the sequence given the previous tokens, i.e., </a:t>
                </a:r>
                <a14:m>
                  <m:oMath xmlns:m="http://schemas.openxmlformats.org/officeDocument/2006/math">
                    <m:r>
                      <a:rPr lang="en-US" i="1">
                        <a:latin typeface="Cambria Math" panose="02040503050406030204" pitchFamily="18" charset="0"/>
                        <a:ea typeface="Cambria Math" panose="02040503050406030204" pitchFamily="18" charset="0"/>
                      </a:rPr>
                      <m:t>𝒫</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Sub>
                      </m:e>
                    </m:d>
                  </m:oMath>
                </a14:m>
                <a:endParaRPr lang="en-US" dirty="0" smtClean="0"/>
              </a:p>
              <a:p>
                <a:pPr lvl="1"/>
                <a:r>
                  <a:rPr lang="en-US" dirty="0" smtClean="0"/>
                  <a:t>E.g., given the sequence “Marry had a little,” the word “lamb” is the most likely next word in the sequence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r="-64"/>
                </a:stretch>
              </a:blipFill>
            </p:spPr>
            <p:txBody>
              <a:bodyPr/>
              <a:lstStyle/>
              <a:p>
                <a:r>
                  <a:rPr lang="en-US">
                    <a:noFill/>
                  </a:rPr>
                  <a:t> </a:t>
                </a:r>
              </a:p>
            </p:txBody>
          </p:sp>
        </mc:Fallback>
      </mc:AlternateContent>
      <p:sp>
        <p:nvSpPr>
          <p:cNvPr id="4" name="Content Placeholder 3"/>
          <p:cNvSpPr>
            <a:spLocks noGrp="1"/>
          </p:cNvSpPr>
          <p:nvPr>
            <p:ph idx="10"/>
          </p:nvPr>
        </p:nvSpPr>
        <p:spPr/>
        <p:txBody>
          <a:bodyPr/>
          <a:lstStyle/>
          <a:p>
            <a:r>
              <a:rPr lang="en-US" dirty="0"/>
              <a:t>Training Data Extraction Attack</a:t>
            </a:r>
          </a:p>
        </p:txBody>
      </p:sp>
    </p:spTree>
    <p:extLst>
      <p:ext uri="{BB962C8B-B14F-4D97-AF65-F5344CB8AC3E}">
        <p14:creationId xmlns:p14="http://schemas.microsoft.com/office/powerpoint/2010/main" val="2265075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Models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NNs are </a:t>
                </a:r>
                <a:r>
                  <a:rPr lang="en-US" dirty="0"/>
                  <a:t>currently used </a:t>
                </a:r>
                <a:r>
                  <a:rPr lang="en-US" dirty="0" smtClean="0"/>
                  <a:t>for </a:t>
                </a:r>
                <a:r>
                  <a:rPr lang="en-US" dirty="0"/>
                  <a:t>estimating the likelihood of the next token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sub>
                    </m:sSub>
                  </m:oMath>
                </a14:m>
                <a:r>
                  <a:rPr lang="en-US" dirty="0"/>
                  <a:t> in </a:t>
                </a:r>
                <a:r>
                  <a:rPr lang="en-US" dirty="0" smtClean="0"/>
                  <a:t>NLP</a:t>
                </a:r>
                <a:endParaRPr lang="en-US" dirty="0"/>
              </a:p>
              <a:p>
                <a:pPr lvl="1"/>
                <a:r>
                  <a:rPr lang="en-US" dirty="0"/>
                  <a:t>Earlier works </a:t>
                </a:r>
                <a:r>
                  <a:rPr lang="en-US" dirty="0" smtClean="0"/>
                  <a:t>in NLP used </a:t>
                </a:r>
                <a:r>
                  <a:rPr lang="en-US" dirty="0"/>
                  <a:t>architectures with </a:t>
                </a:r>
                <a:r>
                  <a:rPr lang="en-US" dirty="0">
                    <a:solidFill>
                      <a:srgbClr val="FF0000"/>
                    </a:solidFill>
                  </a:rPr>
                  <a:t>recurrent layers </a:t>
                </a:r>
                <a:r>
                  <a:rPr lang="en-US" dirty="0"/>
                  <a:t>(e.g., </a:t>
                </a:r>
                <a:r>
                  <a:rPr lang="en-US" dirty="0" smtClean="0">
                    <a:solidFill>
                      <a:srgbClr val="FF0000"/>
                    </a:solidFill>
                  </a:rPr>
                  <a:t>LSTM layers</a:t>
                </a:r>
                <a:r>
                  <a:rPr lang="en-US" dirty="0" smtClean="0"/>
                  <a:t>)</a:t>
                </a:r>
                <a:endParaRPr lang="en-US" dirty="0"/>
              </a:p>
              <a:p>
                <a:pPr lvl="1"/>
                <a:r>
                  <a:rPr lang="en-US" dirty="0"/>
                  <a:t>Recent works use </a:t>
                </a:r>
                <a:r>
                  <a:rPr lang="en-US" dirty="0">
                    <a:solidFill>
                      <a:srgbClr val="FF0000"/>
                    </a:solidFill>
                  </a:rPr>
                  <a:t>attention-based architectures</a:t>
                </a:r>
              </a:p>
              <a:p>
                <a:pPr lvl="2"/>
                <a:r>
                  <a:rPr lang="en-US" b="1" i="1" dirty="0">
                    <a:solidFill>
                      <a:srgbClr val="0070C0"/>
                    </a:solidFill>
                  </a:rPr>
                  <a:t>Transformer</a:t>
                </a:r>
                <a:r>
                  <a:rPr lang="en-US" dirty="0"/>
                  <a:t> is one such model that has been regularly used </a:t>
                </a:r>
                <a:r>
                  <a:rPr lang="en-US" dirty="0" smtClean="0"/>
                  <a:t>in recent </a:t>
                </a:r>
                <a:r>
                  <a:rPr lang="en-US" dirty="0"/>
                  <a:t>LMs, consisting of a sequence of attention layers</a:t>
                </a:r>
              </a:p>
              <a:p>
                <a:r>
                  <a:rPr lang="en-US" dirty="0" smtClean="0"/>
                  <a:t>Training examples in LMs are text documents</a:t>
                </a:r>
              </a:p>
              <a:p>
                <a:pPr lvl="1"/>
                <a:r>
                  <a:rPr lang="en-US" dirty="0" smtClean="0"/>
                  <a:t>E.g., webpages, </a:t>
                </a:r>
                <a:r>
                  <a:rPr lang="en-US" dirty="0"/>
                  <a:t>new </a:t>
                </a:r>
                <a:r>
                  <a:rPr lang="en-US" dirty="0" smtClean="0"/>
                  <a:t>articles from the Internet</a:t>
                </a:r>
              </a:p>
              <a:p>
                <a:r>
                  <a:rPr lang="en-US" dirty="0" smtClean="0"/>
                  <a:t>The training loss minimizes the error in predicting the next token</a:t>
                </a:r>
              </a:p>
              <a:p>
                <a:pPr lvl="1"/>
                <a:r>
                  <a:rPr lang="en-US" dirty="0" smtClean="0"/>
                  <a:t>For an NN </a:t>
                </a:r>
                <a14:m>
                  <m:oMath xmlns:m="http://schemas.openxmlformats.org/officeDocument/2006/math">
                    <m:r>
                      <a:rPr lang="en-US" b="0" i="1" smtClean="0">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 </m:t>
                    </m:r>
                  </m:oMath>
                </a14:m>
                <a:r>
                  <a:rPr lang="en-US" dirty="0" smtClean="0"/>
                  <a:t>with parameters </a:t>
                </a:r>
                <a14:m>
                  <m:oMath xmlns:m="http://schemas.openxmlformats.org/officeDocument/2006/math">
                    <m:r>
                      <a:rPr lang="el-GR" i="1" smtClean="0">
                        <a:latin typeface="Cambria Math" panose="02040503050406030204" pitchFamily="18" charset="0"/>
                        <a:ea typeface="Cambria Math" panose="02040503050406030204" pitchFamily="18" charset="0"/>
                      </a:rPr>
                      <m:t>𝜃</m:t>
                    </m:r>
                  </m:oMath>
                </a14:m>
                <a:r>
                  <a:rPr lang="en-US" dirty="0" smtClean="0"/>
                  <a:t>, the objective is to find network parameters </a:t>
                </a:r>
                <a14:m>
                  <m:oMath xmlns:m="http://schemas.openxmlformats.org/officeDocument/2006/math">
                    <m:r>
                      <a:rPr lang="el-GR" i="1">
                        <a:latin typeface="Cambria Math" panose="02040503050406030204" pitchFamily="18" charset="0"/>
                        <a:ea typeface="Cambria Math" panose="02040503050406030204" pitchFamily="18" charset="0"/>
                      </a:rPr>
                      <m:t>𝜃</m:t>
                    </m:r>
                  </m:oMath>
                </a14:m>
                <a:r>
                  <a:rPr lang="en-US" dirty="0"/>
                  <a:t> </a:t>
                </a:r>
                <a:r>
                  <a:rPr lang="en-US" dirty="0" smtClean="0"/>
                  <a:t>that minimize the loss </a:t>
                </a:r>
                <a14:m>
                  <m:oMath xmlns:m="http://schemas.openxmlformats.org/officeDocument/2006/math">
                    <m:r>
                      <a:rPr lang="en-US" i="1" smtClean="0">
                        <a:latin typeface="Cambria Math" panose="02040503050406030204" pitchFamily="18" charset="0"/>
                        <a:ea typeface="Cambria Math" panose="02040503050406030204" pitchFamily="18" charset="0"/>
                      </a:rPr>
                      <m:t>ℒ</m:t>
                    </m:r>
                    <m:d>
                      <m:dPr>
                        <m:ctrlPr>
                          <a:rPr lang="en-US" i="1" smtClean="0">
                            <a:latin typeface="Cambria Math" panose="02040503050406030204" pitchFamily="18" charset="0"/>
                            <a:ea typeface="Cambria Math" panose="02040503050406030204" pitchFamily="18" charset="0"/>
                          </a:rPr>
                        </m:ctrlPr>
                      </m:dPr>
                      <m:e>
                        <m:r>
                          <a:rPr lang="el-GR" b="0" i="1">
                            <a:latin typeface="Cambria Math" panose="02040503050406030204" pitchFamily="18" charset="0"/>
                            <a:ea typeface="Cambria Math" panose="02040503050406030204" pitchFamily="18" charset="0"/>
                          </a:rPr>
                          <m:t>𝜃</m:t>
                        </m:r>
                      </m:e>
                    </m:d>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nary>
                          <m:naryPr>
                            <m:chr m:val="∏"/>
                            <m:limLoc m:val="subSup"/>
                            <m:ctrlPr>
                              <a:rPr lang="en-US" b="0" i="1" smtClean="0">
                                <a:latin typeface="Cambria Math" panose="02040503050406030204" pitchFamily="18" charset="0"/>
                                <a:ea typeface="Cambria Math" panose="02040503050406030204" pitchFamily="18" charset="0"/>
                              </a:rPr>
                            </m:ctrlPr>
                          </m:naryPr>
                          <m:sub>
                            <m:r>
                              <m:rPr>
                                <m:brk m:alnAt="25"/>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i="1" smtClean="0">
                                    <a:latin typeface="Cambria Math" panose="02040503050406030204" pitchFamily="18" charset="0"/>
                                    <a:ea typeface="Cambria Math" panose="02040503050406030204" pitchFamily="18" charset="0"/>
                                  </a:rPr>
                                  <m:t>𝜃</m:t>
                                </m:r>
                              </m:sub>
                            </m:sSub>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Sub>
                              </m:e>
                            </m:d>
                          </m:e>
                        </m:nary>
                      </m:e>
                    </m:func>
                  </m:oMath>
                </a14:m>
                <a:endParaRPr lang="en-US" dirty="0" smtClean="0"/>
              </a:p>
              <a:p>
                <a:pPr lvl="1"/>
                <a14:m>
                  <m:oMath xmlns:m="http://schemas.openxmlformats.org/officeDocument/2006/math">
                    <m:r>
                      <a:rPr lang="en-US" b="0" i="1" dirty="0" smtClean="0">
                        <a:latin typeface="Cambria Math" panose="02040503050406030204" pitchFamily="18" charset="0"/>
                      </a:rPr>
                      <m:t>𝑛</m:t>
                    </m:r>
                  </m:oMath>
                </a14:m>
                <a:r>
                  <a:rPr lang="en-US" dirty="0" smtClean="0"/>
                  <a:t> is the number of tokens in the vocabulary </a:t>
                </a:r>
                <a14:m>
                  <m:oMath xmlns:m="http://schemas.openxmlformats.org/officeDocument/2006/math">
                    <m:r>
                      <a:rPr lang="en-US" i="1" smtClean="0">
                        <a:latin typeface="Cambria Math" panose="02040503050406030204" pitchFamily="18" charset="0"/>
                        <a:ea typeface="Cambria Math" panose="02040503050406030204" pitchFamily="18" charset="0"/>
                      </a:rPr>
                      <m:t>𝒱</m:t>
                    </m:r>
                  </m:oMath>
                </a14:m>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4" name="Content Placeholder 3"/>
          <p:cNvSpPr>
            <a:spLocks noGrp="1"/>
          </p:cNvSpPr>
          <p:nvPr>
            <p:ph idx="10"/>
          </p:nvPr>
        </p:nvSpPr>
        <p:spPr/>
        <p:txBody>
          <a:bodyPr/>
          <a:lstStyle/>
          <a:p>
            <a:r>
              <a:rPr lang="en-US" dirty="0"/>
              <a:t>Training Data Extraction Attack</a:t>
            </a:r>
          </a:p>
        </p:txBody>
      </p:sp>
    </p:spTree>
    <p:extLst>
      <p:ext uri="{BB962C8B-B14F-4D97-AF65-F5344CB8AC3E}">
        <p14:creationId xmlns:p14="http://schemas.microsoft.com/office/powerpoint/2010/main" val="1712902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GPT-2</a:t>
            </a:r>
            <a:endParaRPr lang="en-US" dirty="0"/>
          </a:p>
        </p:txBody>
      </p:sp>
      <p:sp>
        <p:nvSpPr>
          <p:cNvPr id="3" name="Content Placeholder 2"/>
          <p:cNvSpPr>
            <a:spLocks noGrp="1"/>
          </p:cNvSpPr>
          <p:nvPr>
            <p:ph idx="1"/>
          </p:nvPr>
        </p:nvSpPr>
        <p:spPr/>
        <p:txBody>
          <a:bodyPr/>
          <a:lstStyle/>
          <a:p>
            <a:r>
              <a:rPr lang="en-US" b="1" i="1" dirty="0" smtClean="0">
                <a:solidFill>
                  <a:srgbClr val="0070C0"/>
                </a:solidFill>
              </a:rPr>
              <a:t>GPT-2</a:t>
            </a:r>
            <a:r>
              <a:rPr lang="en-US" dirty="0" smtClean="0"/>
              <a:t> </a:t>
            </a:r>
            <a:r>
              <a:rPr lang="en-US" dirty="0"/>
              <a:t>(Generative Pre-training Transformer</a:t>
            </a:r>
            <a:r>
              <a:rPr lang="en-US" dirty="0" smtClean="0"/>
              <a:t>) was released by </a:t>
            </a:r>
            <a:r>
              <a:rPr lang="en-US" dirty="0" err="1" smtClean="0"/>
              <a:t>OpenAI</a:t>
            </a:r>
            <a:r>
              <a:rPr lang="en-US" dirty="0" smtClean="0"/>
              <a:t> in 2019</a:t>
            </a:r>
          </a:p>
          <a:p>
            <a:r>
              <a:rPr lang="en-US" dirty="0" smtClean="0"/>
              <a:t>It is a family of several models with varying number of parameters, trained using the same dataset</a:t>
            </a:r>
          </a:p>
          <a:p>
            <a:pPr lvl="1"/>
            <a:r>
              <a:rPr lang="en-US" dirty="0" smtClean="0"/>
              <a:t>GPT-2 XL: 1.5 billion parameters</a:t>
            </a:r>
          </a:p>
          <a:p>
            <a:pPr lvl="1"/>
            <a:r>
              <a:rPr lang="en-US" dirty="0" smtClean="0"/>
              <a:t>GPT-2 Medium: 334 million parameters</a:t>
            </a:r>
          </a:p>
          <a:p>
            <a:pPr lvl="1"/>
            <a:r>
              <a:rPr lang="en-US" dirty="0" smtClean="0"/>
              <a:t>GPT-2 Small: 124 million parameters</a:t>
            </a:r>
          </a:p>
          <a:p>
            <a:r>
              <a:rPr lang="en-US" dirty="0" smtClean="0"/>
              <a:t>The training dataset consists of 40GB of de-duplicated text data</a:t>
            </a:r>
          </a:p>
          <a:p>
            <a:pPr lvl="1"/>
            <a:r>
              <a:rPr lang="en-US" dirty="0" smtClean="0"/>
              <a:t>The data is scraped from publicly available sources from the Internet</a:t>
            </a:r>
          </a:p>
          <a:p>
            <a:r>
              <a:rPr lang="en-US" dirty="0" smtClean="0"/>
              <a:t>For </a:t>
            </a:r>
            <a:r>
              <a:rPr lang="en-US" dirty="0"/>
              <a:t>the training data extraction </a:t>
            </a:r>
            <a:r>
              <a:rPr lang="en-US" dirty="0" smtClean="0"/>
              <a:t>attack the </a:t>
            </a:r>
            <a:r>
              <a:rPr lang="en-US" dirty="0"/>
              <a:t>authors used GPT-2 XL </a:t>
            </a:r>
            <a:endParaRPr lang="en-US" dirty="0" smtClean="0"/>
          </a:p>
          <a:p>
            <a:pPr lvl="1"/>
            <a:r>
              <a:rPr lang="en-US" dirty="0" smtClean="0"/>
              <a:t>It was found that GPT-2 </a:t>
            </a:r>
            <a:r>
              <a:rPr lang="en-US" dirty="0"/>
              <a:t>XL memorized 10 times more information than GPT-2 Small</a:t>
            </a:r>
          </a:p>
          <a:p>
            <a:endParaRPr lang="en-US" dirty="0"/>
          </a:p>
          <a:p>
            <a:endParaRPr lang="en-US" dirty="0"/>
          </a:p>
        </p:txBody>
      </p:sp>
      <p:sp>
        <p:nvSpPr>
          <p:cNvPr id="4" name="Content Placeholder 3"/>
          <p:cNvSpPr>
            <a:spLocks noGrp="1"/>
          </p:cNvSpPr>
          <p:nvPr>
            <p:ph idx="10"/>
          </p:nvPr>
        </p:nvSpPr>
        <p:spPr/>
        <p:txBody>
          <a:bodyPr/>
          <a:lstStyle/>
          <a:p>
            <a:r>
              <a:rPr lang="en-US" dirty="0"/>
              <a:t>Training Data Extraction Attack</a:t>
            </a:r>
          </a:p>
        </p:txBody>
      </p:sp>
    </p:spTree>
    <p:extLst>
      <p:ext uri="{BB962C8B-B14F-4D97-AF65-F5344CB8AC3E}">
        <p14:creationId xmlns:p14="http://schemas.microsoft.com/office/powerpoint/2010/main" val="3608373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GPT-3</a:t>
            </a:r>
            <a:endParaRPr lang="en-US" dirty="0"/>
          </a:p>
        </p:txBody>
      </p:sp>
      <p:sp>
        <p:nvSpPr>
          <p:cNvPr id="3" name="Content Placeholder 2"/>
          <p:cNvSpPr>
            <a:spLocks noGrp="1"/>
          </p:cNvSpPr>
          <p:nvPr>
            <p:ph idx="1"/>
          </p:nvPr>
        </p:nvSpPr>
        <p:spPr/>
        <p:txBody>
          <a:bodyPr/>
          <a:lstStyle/>
          <a:p>
            <a:r>
              <a:rPr lang="en-US" b="1" i="1" dirty="0" smtClean="0">
                <a:solidFill>
                  <a:srgbClr val="0070C0"/>
                </a:solidFill>
              </a:rPr>
              <a:t>GPT-3</a:t>
            </a:r>
            <a:r>
              <a:rPr lang="en-US" dirty="0" smtClean="0"/>
              <a:t> was </a:t>
            </a:r>
            <a:r>
              <a:rPr lang="en-US" dirty="0"/>
              <a:t>released by </a:t>
            </a:r>
            <a:r>
              <a:rPr lang="en-US" dirty="0" err="1" smtClean="0"/>
              <a:t>OpenAI</a:t>
            </a:r>
            <a:r>
              <a:rPr lang="en-US" dirty="0" smtClean="0"/>
              <a:t> </a:t>
            </a:r>
            <a:r>
              <a:rPr lang="en-US" dirty="0"/>
              <a:t>in </a:t>
            </a:r>
            <a:r>
              <a:rPr lang="en-US" dirty="0" smtClean="0"/>
              <a:t>2020</a:t>
            </a:r>
          </a:p>
          <a:p>
            <a:pPr lvl="1"/>
            <a:r>
              <a:rPr lang="en-US" dirty="0"/>
              <a:t>Training dataset: 45 TB of text</a:t>
            </a:r>
          </a:p>
          <a:p>
            <a:pPr lvl="1"/>
            <a:r>
              <a:rPr lang="en-US" dirty="0"/>
              <a:t>The cost for training GPT-3 175B reportedly is $US 12 million</a:t>
            </a:r>
          </a:p>
          <a:p>
            <a:r>
              <a:rPr lang="en-US" dirty="0"/>
              <a:t>Besides sentence continuation based on user’s prompt, GPT-3 has also been used for other tasks, such as answering questions, summarizing text, language translation, information retrieval, automated code generation, etc.</a:t>
            </a:r>
          </a:p>
          <a:p>
            <a:pPr lvl="1"/>
            <a:r>
              <a:rPr lang="en-US" dirty="0" smtClean="0"/>
              <a:t>Check an example </a:t>
            </a:r>
            <a:r>
              <a:rPr lang="en-US" dirty="0"/>
              <a:t>of generating JavaScript XML (JSX) code for web and mobile User Interface </a:t>
            </a:r>
            <a:r>
              <a:rPr lang="en-US" dirty="0" smtClean="0"/>
              <a:t>applications </a:t>
            </a:r>
            <a:r>
              <a:rPr lang="en-US" dirty="0"/>
              <a:t>by GPT-3 (</a:t>
            </a:r>
            <a:r>
              <a:rPr lang="en-US" dirty="0">
                <a:hlinkClick r:id="rId3"/>
              </a:rPr>
              <a:t>link</a:t>
            </a:r>
            <a:r>
              <a:rPr lang="en-US" dirty="0"/>
              <a:t>) and </a:t>
            </a:r>
            <a:r>
              <a:rPr lang="en-US" dirty="0" err="1"/>
              <a:t>OpenAI’s</a:t>
            </a:r>
            <a:r>
              <a:rPr lang="en-US" dirty="0"/>
              <a:t> Codex model (</a:t>
            </a:r>
            <a:r>
              <a:rPr lang="en-US" dirty="0">
                <a:hlinkClick r:id="rId4"/>
              </a:rPr>
              <a:t>link</a:t>
            </a:r>
            <a:r>
              <a:rPr lang="en-US" dirty="0"/>
              <a:t>)</a:t>
            </a:r>
          </a:p>
          <a:p>
            <a:r>
              <a:rPr lang="en-US" dirty="0" smtClean="0"/>
              <a:t>There </a:t>
            </a:r>
            <a:r>
              <a:rPr lang="en-US" dirty="0"/>
              <a:t>are several GPT-3 variants</a:t>
            </a:r>
          </a:p>
        </p:txBody>
      </p:sp>
      <p:sp>
        <p:nvSpPr>
          <p:cNvPr id="4" name="Content Placeholder 3"/>
          <p:cNvSpPr>
            <a:spLocks noGrp="1"/>
          </p:cNvSpPr>
          <p:nvPr>
            <p:ph idx="10"/>
          </p:nvPr>
        </p:nvSpPr>
        <p:spPr/>
        <p:txBody>
          <a:bodyPr/>
          <a:lstStyle/>
          <a:p>
            <a:r>
              <a:rPr lang="en-US" dirty="0"/>
              <a:t>Training Data Extraction Attack</a:t>
            </a:r>
          </a:p>
        </p:txBody>
      </p:sp>
      <p:pic>
        <p:nvPicPr>
          <p:cNvPr id="5" name="Picture 4"/>
          <p:cNvPicPr>
            <a:picLocks noChangeAspect="1"/>
          </p:cNvPicPr>
          <p:nvPr/>
        </p:nvPicPr>
        <p:blipFill>
          <a:blip r:embed="rId5"/>
          <a:stretch>
            <a:fillRect/>
          </a:stretch>
        </p:blipFill>
        <p:spPr>
          <a:xfrm>
            <a:off x="635515" y="5110336"/>
            <a:ext cx="8866579" cy="2383489"/>
          </a:xfrm>
          <a:prstGeom prst="rect">
            <a:avLst/>
          </a:prstGeom>
        </p:spPr>
      </p:pic>
    </p:spTree>
    <p:extLst>
      <p:ext uri="{BB962C8B-B14F-4D97-AF65-F5344CB8AC3E}">
        <p14:creationId xmlns:p14="http://schemas.microsoft.com/office/powerpoint/2010/main" val="2704536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Models</a:t>
            </a:r>
            <a:endParaRPr lang="en-US" dirty="0"/>
          </a:p>
        </p:txBody>
      </p:sp>
      <p:sp>
        <p:nvSpPr>
          <p:cNvPr id="3" name="Content Placeholder 2"/>
          <p:cNvSpPr>
            <a:spLocks noGrp="1"/>
          </p:cNvSpPr>
          <p:nvPr>
            <p:ph idx="1"/>
          </p:nvPr>
        </p:nvSpPr>
        <p:spPr>
          <a:xfrm>
            <a:off x="276673" y="2090803"/>
            <a:ext cx="9584265" cy="4066051"/>
          </a:xfrm>
        </p:spPr>
        <p:txBody>
          <a:bodyPr/>
          <a:lstStyle/>
          <a:p>
            <a:r>
              <a:rPr lang="en-US" dirty="0" smtClean="0"/>
              <a:t>LMs in other languages have also been developed recently</a:t>
            </a:r>
          </a:p>
          <a:p>
            <a:pPr lvl="1"/>
            <a:r>
              <a:rPr lang="en-US" dirty="0" err="1" smtClean="0"/>
              <a:t>Wudao</a:t>
            </a:r>
            <a:r>
              <a:rPr lang="en-US" dirty="0" smtClean="0"/>
              <a:t> (Chinese LM, 1.75 trillion parameters), </a:t>
            </a:r>
            <a:r>
              <a:rPr lang="en-US" dirty="0" err="1" smtClean="0"/>
              <a:t>HyperCLOVA</a:t>
            </a:r>
            <a:r>
              <a:rPr lang="en-US" dirty="0" smtClean="0"/>
              <a:t> (Korean)</a:t>
            </a:r>
          </a:p>
          <a:p>
            <a:pPr lvl="1"/>
            <a:r>
              <a:rPr lang="en-US" dirty="0" smtClean="0"/>
              <a:t>The German AI </a:t>
            </a:r>
            <a:r>
              <a:rPr lang="en-US" dirty="0"/>
              <a:t>startup Aleph Alpha </a:t>
            </a:r>
            <a:r>
              <a:rPr lang="en-US" dirty="0" smtClean="0"/>
              <a:t>developed </a:t>
            </a:r>
            <a:r>
              <a:rPr lang="en-US" dirty="0"/>
              <a:t>a large European language model, fluent in English, German, French, Spanish, and Italian</a:t>
            </a:r>
            <a:endParaRPr lang="en-US" dirty="0" smtClean="0"/>
          </a:p>
          <a:p>
            <a:r>
              <a:rPr lang="en-US" dirty="0" smtClean="0"/>
              <a:t>Microsoft recently trained </a:t>
            </a:r>
            <a:r>
              <a:rPr lang="en-US" dirty="0" err="1" smtClean="0"/>
              <a:t>ZeRO</a:t>
            </a:r>
            <a:r>
              <a:rPr lang="en-US" dirty="0" smtClean="0"/>
              <a:t>-Infinity LM with 32 trillion parameters (it is not known if it outperforms current LMs)</a:t>
            </a:r>
          </a:p>
          <a:p>
            <a:r>
              <a:rPr lang="en-US" dirty="0" smtClean="0"/>
              <a:t>Several LMs are available through black-box API</a:t>
            </a:r>
          </a:p>
          <a:p>
            <a:pPr lvl="1"/>
            <a:r>
              <a:rPr lang="en-US" dirty="0" smtClean="0"/>
              <a:t>Users can enter a prompt and obtain next-word predictions</a:t>
            </a:r>
          </a:p>
        </p:txBody>
      </p:sp>
      <p:sp>
        <p:nvSpPr>
          <p:cNvPr id="4" name="Content Placeholder 3"/>
          <p:cNvSpPr>
            <a:spLocks noGrp="1"/>
          </p:cNvSpPr>
          <p:nvPr>
            <p:ph idx="10"/>
          </p:nvPr>
        </p:nvSpPr>
        <p:spPr/>
        <p:txBody>
          <a:bodyPr/>
          <a:lstStyle/>
          <a:p>
            <a:r>
              <a:rPr lang="en-US" dirty="0"/>
              <a:t>Training Data Extraction Attack</a:t>
            </a:r>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smtClean="0"/>
              <a:t>Slide Credit: State of AI Report 2021 </a:t>
            </a:r>
            <a:endParaRPr lang="en-US" sz="1000" dirty="0"/>
          </a:p>
        </p:txBody>
      </p:sp>
      <p:pic>
        <p:nvPicPr>
          <p:cNvPr id="6" name="Picture 5"/>
          <p:cNvPicPr>
            <a:picLocks noChangeAspect="1"/>
          </p:cNvPicPr>
          <p:nvPr/>
        </p:nvPicPr>
        <p:blipFill>
          <a:blip r:embed="rId2"/>
          <a:stretch>
            <a:fillRect/>
          </a:stretch>
        </p:blipFill>
        <p:spPr>
          <a:xfrm>
            <a:off x="7381924" y="4825330"/>
            <a:ext cx="2543175" cy="1581150"/>
          </a:xfrm>
          <a:prstGeom prst="rect">
            <a:avLst/>
          </a:prstGeom>
        </p:spPr>
      </p:pic>
      <p:sp>
        <p:nvSpPr>
          <p:cNvPr id="7" name="Content Placeholder 2"/>
          <p:cNvSpPr txBox="1">
            <a:spLocks/>
          </p:cNvSpPr>
          <p:nvPr/>
        </p:nvSpPr>
        <p:spPr>
          <a:xfrm>
            <a:off x="276673" y="4766678"/>
            <a:ext cx="6912767" cy="2759501"/>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err="1" smtClean="0"/>
              <a:t>EleutherAI</a:t>
            </a:r>
            <a:r>
              <a:rPr lang="en-US" dirty="0" smtClean="0"/>
              <a:t> open-sourced a 6 billion parameter model called GPT-J (</a:t>
            </a:r>
            <a:r>
              <a:rPr lang="en-US" dirty="0" smtClean="0">
                <a:hlinkClick r:id="rId3"/>
              </a:rPr>
              <a:t>demo link</a:t>
            </a:r>
            <a:r>
              <a:rPr lang="en-US" dirty="0" smtClean="0"/>
              <a:t>)</a:t>
            </a:r>
          </a:p>
          <a:p>
            <a:pPr lvl="1"/>
            <a:r>
              <a:rPr lang="en-US" dirty="0" smtClean="0"/>
              <a:t>It is available from Hugging Face </a:t>
            </a:r>
          </a:p>
          <a:p>
            <a:pPr lvl="1"/>
            <a:r>
              <a:rPr lang="en-US" dirty="0" smtClean="0"/>
              <a:t>Hugging Face developed open-source NLP library based on the Transformers architectures</a:t>
            </a:r>
          </a:p>
        </p:txBody>
      </p:sp>
      <p:sp>
        <p:nvSpPr>
          <p:cNvPr id="8" name="Content Placeholder 2"/>
          <p:cNvSpPr txBox="1">
            <a:spLocks/>
          </p:cNvSpPr>
          <p:nvPr/>
        </p:nvSpPr>
        <p:spPr>
          <a:xfrm>
            <a:off x="276673" y="6406480"/>
            <a:ext cx="9001000" cy="820543"/>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Controversy about LMs:</a:t>
            </a:r>
          </a:p>
          <a:p>
            <a:pPr lvl="1"/>
            <a:r>
              <a:rPr lang="en-US" dirty="0" smtClean="0"/>
              <a:t>LMs can generate fake news, that are difficult to distinguish from real news</a:t>
            </a:r>
          </a:p>
        </p:txBody>
      </p:sp>
    </p:spTree>
    <p:extLst>
      <p:ext uri="{BB962C8B-B14F-4D97-AF65-F5344CB8AC3E}">
        <p14:creationId xmlns:p14="http://schemas.microsoft.com/office/powerpoint/2010/main" val="374726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Threat Model</a:t>
            </a:r>
            <a:endParaRPr lang="en-US" dirty="0"/>
          </a:p>
        </p:txBody>
      </p:sp>
      <p:sp>
        <p:nvSpPr>
          <p:cNvPr id="3" name="Content Placeholder 2"/>
          <p:cNvSpPr>
            <a:spLocks noGrp="1"/>
          </p:cNvSpPr>
          <p:nvPr>
            <p:ph idx="1"/>
          </p:nvPr>
        </p:nvSpPr>
        <p:spPr/>
        <p:txBody>
          <a:bodyPr/>
          <a:lstStyle/>
          <a:p>
            <a:r>
              <a:rPr lang="en-US" dirty="0" smtClean="0"/>
              <a:t>The authors had </a:t>
            </a:r>
            <a:r>
              <a:rPr lang="en-US" dirty="0" smtClean="0">
                <a:solidFill>
                  <a:srgbClr val="FF0000"/>
                </a:solidFill>
              </a:rPr>
              <a:t>black-box query </a:t>
            </a:r>
            <a:r>
              <a:rPr lang="en-US" dirty="0" smtClean="0"/>
              <a:t>access to GPT-2</a:t>
            </a:r>
          </a:p>
          <a:p>
            <a:r>
              <a:rPr lang="en-US" dirty="0" smtClean="0"/>
              <a:t>Objective: extract memorized training data</a:t>
            </a:r>
          </a:p>
          <a:p>
            <a:pPr lvl="1"/>
            <a:r>
              <a:rPr lang="en-US" dirty="0" smtClean="0"/>
              <a:t>The strength of the attack is measured based on the number of documents in which the text appeared</a:t>
            </a:r>
          </a:p>
          <a:p>
            <a:pPr lvl="2"/>
            <a:r>
              <a:rPr lang="en-US" dirty="0" smtClean="0"/>
              <a:t>Memorizing one word that occurred in many training examples (documents) is not severe</a:t>
            </a:r>
          </a:p>
          <a:p>
            <a:pPr lvl="1"/>
            <a:r>
              <a:rPr lang="en-US" dirty="0" smtClean="0"/>
              <a:t>Stronger attack extract text that occurred in one single document</a:t>
            </a:r>
          </a:p>
          <a:p>
            <a:pPr lvl="2"/>
            <a:r>
              <a:rPr lang="en-US" dirty="0" smtClean="0"/>
              <a:t>This is referred to as </a:t>
            </a:r>
            <a:r>
              <a:rPr lang="en-US" dirty="0" smtClean="0">
                <a:solidFill>
                  <a:srgbClr val="FF0000"/>
                </a:solidFill>
              </a:rPr>
              <a:t>“unintended” </a:t>
            </a:r>
            <a:r>
              <a:rPr lang="en-US" dirty="0">
                <a:solidFill>
                  <a:srgbClr val="FF0000"/>
                </a:solidFill>
              </a:rPr>
              <a:t>memorization</a:t>
            </a:r>
          </a:p>
          <a:p>
            <a:r>
              <a:rPr lang="en-US" dirty="0"/>
              <a:t>The training data for GPT-2 </a:t>
            </a:r>
            <a:r>
              <a:rPr lang="en-US" dirty="0" smtClean="0"/>
              <a:t>was </a:t>
            </a:r>
            <a:r>
              <a:rPr lang="en-US" dirty="0"/>
              <a:t>collected </a:t>
            </a:r>
            <a:r>
              <a:rPr lang="en-US" dirty="0" smtClean="0"/>
              <a:t>by </a:t>
            </a:r>
            <a:r>
              <a:rPr lang="en-US" dirty="0" err="1" smtClean="0"/>
              <a:t>OpenAI</a:t>
            </a:r>
            <a:r>
              <a:rPr lang="en-US" dirty="0" smtClean="0"/>
              <a:t> from public sources</a:t>
            </a:r>
            <a:endParaRPr lang="en-US" dirty="0"/>
          </a:p>
          <a:p>
            <a:pPr lvl="1"/>
            <a:r>
              <a:rPr lang="en-US" dirty="0" err="1"/>
              <a:t>OpenAI</a:t>
            </a:r>
            <a:r>
              <a:rPr lang="en-US" dirty="0"/>
              <a:t> didn’t release the </a:t>
            </a:r>
            <a:r>
              <a:rPr lang="en-US" dirty="0" smtClean="0"/>
              <a:t>training dataset</a:t>
            </a:r>
            <a:endParaRPr lang="en-US" dirty="0"/>
          </a:p>
          <a:p>
            <a:pPr lvl="2"/>
            <a:r>
              <a:rPr lang="en-US" dirty="0"/>
              <a:t>But they released a document on the data collection process</a:t>
            </a:r>
          </a:p>
          <a:p>
            <a:pPr lvl="1"/>
            <a:r>
              <a:rPr lang="en-US" dirty="0" smtClean="0"/>
              <a:t>The authors downloaded the public data </a:t>
            </a:r>
            <a:r>
              <a:rPr lang="en-US" dirty="0"/>
              <a:t>by following the documentation</a:t>
            </a:r>
          </a:p>
          <a:p>
            <a:pPr lvl="2"/>
            <a:r>
              <a:rPr lang="en-US" dirty="0" smtClean="0"/>
              <a:t>They didn’t have access to </a:t>
            </a:r>
            <a:r>
              <a:rPr lang="en-US" dirty="0"/>
              <a:t>the actual </a:t>
            </a:r>
            <a:r>
              <a:rPr lang="en-US" dirty="0" smtClean="0"/>
              <a:t>dataset used by </a:t>
            </a:r>
            <a:r>
              <a:rPr lang="en-US" dirty="0" err="1" smtClean="0"/>
              <a:t>OpenAI</a:t>
            </a:r>
            <a:endParaRPr lang="en-US" dirty="0"/>
          </a:p>
          <a:p>
            <a:pPr lvl="1"/>
            <a:endParaRPr lang="en-US" dirty="0" smtClean="0"/>
          </a:p>
          <a:p>
            <a:endParaRPr lang="en-US" dirty="0"/>
          </a:p>
        </p:txBody>
      </p:sp>
      <p:sp>
        <p:nvSpPr>
          <p:cNvPr id="4" name="Content Placeholder 3"/>
          <p:cNvSpPr>
            <a:spLocks noGrp="1"/>
          </p:cNvSpPr>
          <p:nvPr>
            <p:ph idx="10"/>
          </p:nvPr>
        </p:nvSpPr>
        <p:spPr/>
        <p:txBody>
          <a:bodyPr/>
          <a:lstStyle/>
          <a:p>
            <a:r>
              <a:rPr lang="en-US" dirty="0"/>
              <a:t>Training Data Extraction Attack</a:t>
            </a:r>
          </a:p>
        </p:txBody>
      </p:sp>
    </p:spTree>
    <p:extLst>
      <p:ext uri="{BB962C8B-B14F-4D97-AF65-F5344CB8AC3E}">
        <p14:creationId xmlns:p14="http://schemas.microsoft.com/office/powerpoint/2010/main" val="2572769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Approach</a:t>
            </a:r>
            <a:endParaRPr lang="en-US" dirty="0"/>
          </a:p>
        </p:txBody>
      </p:sp>
      <p:sp>
        <p:nvSpPr>
          <p:cNvPr id="3" name="Content Placeholder 2"/>
          <p:cNvSpPr>
            <a:spLocks noGrp="1"/>
          </p:cNvSpPr>
          <p:nvPr>
            <p:ph idx="1"/>
          </p:nvPr>
        </p:nvSpPr>
        <p:spPr/>
        <p:txBody>
          <a:bodyPr>
            <a:normAutofit/>
          </a:bodyPr>
          <a:lstStyle/>
          <a:p>
            <a:r>
              <a:rPr lang="en-US" dirty="0" smtClean="0"/>
              <a:t>Attack approach</a:t>
            </a:r>
          </a:p>
          <a:p>
            <a:pPr lvl="1"/>
            <a:r>
              <a:rPr lang="en-US" dirty="0" smtClean="0"/>
              <a:t>Generate many text samples by using prefix prompts to GPT-2 </a:t>
            </a:r>
          </a:p>
          <a:p>
            <a:pPr lvl="2"/>
            <a:r>
              <a:rPr lang="en-US" dirty="0" smtClean="0"/>
              <a:t>Build 3 datasets of 200,000 generated samples, each sample if 256 tokens long</a:t>
            </a:r>
          </a:p>
          <a:p>
            <a:pPr lvl="1"/>
            <a:r>
              <a:rPr lang="en-US" dirty="0" smtClean="0"/>
              <a:t>Sort the generated output text using 6 metrics (see next page)</a:t>
            </a:r>
          </a:p>
          <a:p>
            <a:pPr lvl="2"/>
            <a:r>
              <a:rPr lang="en-US" dirty="0" smtClean="0"/>
              <a:t>LM has high confidence when the text is taken directly from the training data</a:t>
            </a:r>
          </a:p>
          <a:p>
            <a:pPr lvl="1"/>
            <a:r>
              <a:rPr lang="en-US" dirty="0" smtClean="0"/>
              <a:t>Remove duplicate outputs</a:t>
            </a:r>
          </a:p>
          <a:p>
            <a:pPr lvl="1"/>
            <a:r>
              <a:rPr lang="en-US" dirty="0" smtClean="0"/>
              <a:t>For the top 100 outputs, perform an Internet search to confirm whether the generated text is an exact match to a web document</a:t>
            </a:r>
          </a:p>
          <a:p>
            <a:pPr lvl="1"/>
            <a:r>
              <a:rPr lang="en-US" dirty="0" smtClean="0"/>
              <a:t>Check with </a:t>
            </a:r>
            <a:r>
              <a:rPr lang="en-US" dirty="0" err="1" smtClean="0"/>
              <a:t>OpenAI</a:t>
            </a:r>
            <a:r>
              <a:rPr lang="en-US" dirty="0" smtClean="0"/>
              <a:t> to confirm if the extracted text occurred in their training dataset</a:t>
            </a:r>
          </a:p>
          <a:p>
            <a:endParaRPr lang="en-US" dirty="0"/>
          </a:p>
        </p:txBody>
      </p:sp>
      <p:sp>
        <p:nvSpPr>
          <p:cNvPr id="4" name="Content Placeholder 3"/>
          <p:cNvSpPr>
            <a:spLocks noGrp="1"/>
          </p:cNvSpPr>
          <p:nvPr>
            <p:ph idx="10"/>
          </p:nvPr>
        </p:nvSpPr>
        <p:spPr/>
        <p:txBody>
          <a:bodyPr/>
          <a:lstStyle/>
          <a:p>
            <a:r>
              <a:rPr lang="en-US" dirty="0"/>
              <a:t>Training Data Extraction Attack</a:t>
            </a:r>
          </a:p>
        </p:txBody>
      </p:sp>
      <p:pic>
        <p:nvPicPr>
          <p:cNvPr id="5" name="Picture 4"/>
          <p:cNvPicPr>
            <a:picLocks noChangeAspect="1"/>
          </p:cNvPicPr>
          <p:nvPr/>
        </p:nvPicPr>
        <p:blipFill>
          <a:blip r:embed="rId3"/>
          <a:stretch>
            <a:fillRect/>
          </a:stretch>
        </p:blipFill>
        <p:spPr>
          <a:xfrm>
            <a:off x="913615" y="5182344"/>
            <a:ext cx="8364057" cy="2245771"/>
          </a:xfrm>
          <a:prstGeom prst="rect">
            <a:avLst/>
          </a:prstGeom>
        </p:spPr>
      </p:pic>
    </p:spTree>
    <p:extLst>
      <p:ext uri="{BB962C8B-B14F-4D97-AF65-F5344CB8AC3E}">
        <p14:creationId xmlns:p14="http://schemas.microsoft.com/office/powerpoint/2010/main" val="2752660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normAutofit/>
          </a:bodyPr>
          <a:lstStyle/>
          <a:p>
            <a:r>
              <a:rPr lang="en-US" dirty="0" smtClean="0"/>
              <a:t>Privacy attacks </a:t>
            </a:r>
            <a:r>
              <a:rPr lang="en-US" dirty="0"/>
              <a:t>in </a:t>
            </a:r>
            <a:r>
              <a:rPr lang="en-US" dirty="0" smtClean="0"/>
              <a:t>AML</a:t>
            </a:r>
          </a:p>
          <a:p>
            <a:pPr lvl="1"/>
            <a:r>
              <a:rPr lang="en-US" dirty="0" smtClean="0"/>
              <a:t>Categories of privacy attacks</a:t>
            </a:r>
          </a:p>
          <a:p>
            <a:pPr lvl="2"/>
            <a:r>
              <a:rPr lang="en-US" dirty="0" err="1" smtClean="0"/>
              <a:t>Shokri</a:t>
            </a:r>
            <a:r>
              <a:rPr lang="en-US" dirty="0" smtClean="0"/>
              <a:t> - Shadow training attack</a:t>
            </a:r>
          </a:p>
          <a:p>
            <a:pPr lvl="2"/>
            <a:r>
              <a:rPr lang="en-US" dirty="0" smtClean="0"/>
              <a:t>Fredrickson – Model inversion attack</a:t>
            </a:r>
          </a:p>
          <a:p>
            <a:pPr lvl="1"/>
            <a:r>
              <a:rPr lang="en-US" smtClean="0"/>
              <a:t>Causes </a:t>
            </a:r>
            <a:r>
              <a:rPr lang="en-US" dirty="0" smtClean="0"/>
              <a:t>of privacy leaks</a:t>
            </a:r>
          </a:p>
          <a:p>
            <a:pPr lvl="1"/>
            <a:r>
              <a:rPr lang="en-US" dirty="0" smtClean="0"/>
              <a:t>Attacks against distributed learning</a:t>
            </a:r>
            <a:endParaRPr lang="en-US" dirty="0"/>
          </a:p>
          <a:p>
            <a:r>
              <a:rPr lang="en-US" dirty="0" err="1" smtClean="0"/>
              <a:t>Carlini</a:t>
            </a:r>
            <a:r>
              <a:rPr lang="en-US" dirty="0" smtClean="0"/>
              <a:t> - Training data </a:t>
            </a:r>
            <a:r>
              <a:rPr lang="en-US" dirty="0"/>
              <a:t>e</a:t>
            </a:r>
            <a:r>
              <a:rPr lang="en-US" dirty="0" smtClean="0"/>
              <a:t>xtraction attack against GPT-2</a:t>
            </a:r>
            <a:endParaRPr lang="en-US" dirty="0"/>
          </a:p>
          <a:p>
            <a:pPr lvl="1"/>
            <a:endParaRPr lang="en-US" dirty="0"/>
          </a:p>
          <a:p>
            <a:endParaRPr lang="en-US" dirty="0"/>
          </a:p>
          <a:p>
            <a:endParaRPr lang="en-US" dirty="0">
              <a:solidFill>
                <a:srgbClr val="FF0000"/>
              </a:solidFill>
            </a:endParaRPr>
          </a:p>
          <a:p>
            <a:pPr lvl="1"/>
            <a:endParaRPr lang="en-US" dirty="0">
              <a:solidFill>
                <a:srgbClr val="FF0000"/>
              </a:solidFill>
            </a:endParaRPr>
          </a:p>
        </p:txBody>
      </p:sp>
    </p:spTree>
    <p:extLst>
      <p:ext uri="{BB962C8B-B14F-4D97-AF65-F5344CB8AC3E}">
        <p14:creationId xmlns:p14="http://schemas.microsoft.com/office/powerpoint/2010/main" val="2098265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 Approach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smtClean="0">
                    <a:solidFill>
                      <a:srgbClr val="0070C0"/>
                    </a:solidFill>
                  </a:rPr>
                  <a:t>Metrics for sorting </a:t>
                </a:r>
                <a:r>
                  <a:rPr lang="en-US" dirty="0" smtClean="0"/>
                  <a:t>the predicted text</a:t>
                </a:r>
              </a:p>
              <a:p>
                <a:pPr marL="747712" lvl="1" indent="-342900">
                  <a:buFont typeface="+mj-lt"/>
                  <a:buAutoNum type="arabicPeriod"/>
                </a:pPr>
                <a:r>
                  <a:rPr lang="en-US" dirty="0" smtClean="0">
                    <a:solidFill>
                      <a:srgbClr val="FF0000"/>
                    </a:solidFill>
                  </a:rPr>
                  <a:t>Perplexity</a:t>
                </a:r>
                <a:r>
                  <a:rPr lang="en-US" dirty="0" smtClean="0"/>
                  <a:t>, quantifies the level of “surprise” by the GPT-2 model</a:t>
                </a:r>
              </a:p>
              <a:p>
                <a:pPr lvl="2"/>
                <a:r>
                  <a:rPr lang="en-US" dirty="0" smtClean="0">
                    <a:ea typeface="Cambria Math" panose="02040503050406030204" pitchFamily="18" charset="0"/>
                  </a:rPr>
                  <a:t>Defined as </a:t>
                </a:r>
                <a14:m>
                  <m:oMath xmlns:m="http://schemas.openxmlformats.org/officeDocument/2006/math">
                    <m:r>
                      <a:rPr lang="en-US" b="0" i="1" smtClean="0">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exp</m:t>
                    </m:r>
                    <m:d>
                      <m:dPr>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d>
                              <m:dPr>
                                <m:ctrlPr>
                                  <a:rPr lang="en-US" i="1" smtClean="0">
                                    <a:latin typeface="Cambria Math" panose="02040503050406030204" pitchFamily="18" charset="0"/>
                                    <a:ea typeface="Cambria Math" panose="02040503050406030204" pitchFamily="18" charset="0"/>
                                  </a:rPr>
                                </m:ctrlPr>
                              </m:dPr>
                              <m:e>
                                <m:f>
                                  <m:fPr>
                                    <m:type m:val="lin"/>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𝑛</m:t>
                                    </m:r>
                                  </m:den>
                                </m:f>
                              </m:e>
                            </m:d>
                          </m:fName>
                          <m:e>
                            <m:nary>
                              <m:naryPr>
                                <m:chr m:val="∑"/>
                                <m:limLoc m:val="subSup"/>
                                <m:ctrlPr>
                                  <a:rPr lang="en-US" i="1" smtClean="0">
                                    <a:latin typeface="Cambria Math" panose="02040503050406030204" pitchFamily="18" charset="0"/>
                                    <a:ea typeface="Cambria Math" panose="02040503050406030204" pitchFamily="18" charset="0"/>
                                  </a:rPr>
                                </m:ctrlPr>
                              </m:naryPr>
                              <m:sub>
                                <m:r>
                                  <m:rPr>
                                    <m:brk m:alnAt="25"/>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sSub>
                                  <m:sSubPr>
                                    <m:ctrlPr>
                                      <a:rPr lang="en-US" i="1">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log</m:t>
                                    </m:r>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𝜃</m:t>
                                    </m:r>
                                  </m:sub>
                                </m:sSub>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Sub>
                                  </m:e>
                                </m:d>
                              </m:e>
                            </m:nary>
                          </m:e>
                        </m:func>
                      </m:e>
                    </m:d>
                  </m:oMath>
                </a14:m>
                <a:endParaRPr lang="en-US" dirty="0" smtClean="0"/>
              </a:p>
              <a:p>
                <a:pPr marL="747712" lvl="1" indent="-342900">
                  <a:buFont typeface="+mj-lt"/>
                  <a:buAutoNum type="arabicPeriod"/>
                </a:pPr>
                <a:r>
                  <a:rPr lang="en-US" dirty="0" smtClean="0"/>
                  <a:t>Comparison to the predictions by GPT-Small and GPT-Medium models</a:t>
                </a:r>
              </a:p>
              <a:p>
                <a:pPr lvl="2"/>
                <a:r>
                  <a:rPr lang="en-US" dirty="0" smtClean="0"/>
                  <a:t>It is less likely that the different models will memorize the same data</a:t>
                </a:r>
              </a:p>
              <a:p>
                <a:pPr marL="747712" lvl="1" indent="-342900">
                  <a:buFont typeface="+mj-lt"/>
                  <a:buAutoNum type="arabicPeriod"/>
                </a:pPr>
                <a:r>
                  <a:rPr lang="en-US" dirty="0" smtClean="0"/>
                  <a:t>Text entropy when the output is compressed using </a:t>
                </a:r>
                <a:r>
                  <a:rPr lang="en-US" dirty="0" err="1" smtClean="0"/>
                  <a:t>zlib</a:t>
                </a:r>
                <a:r>
                  <a:rPr lang="en-US" dirty="0" smtClean="0"/>
                  <a:t> compression</a:t>
                </a:r>
              </a:p>
              <a:p>
                <a:pPr marL="747712" lvl="1" indent="-342900">
                  <a:buFont typeface="+mj-lt"/>
                  <a:buAutoNum type="arabicPeriod"/>
                </a:pPr>
                <a:r>
                  <a:rPr lang="en-US" dirty="0" smtClean="0"/>
                  <a:t>Perplexity when the text is switched from uppercase to lowercase letters</a:t>
                </a:r>
              </a:p>
              <a:p>
                <a:pPr marL="747712" lvl="1" indent="-342900">
                  <a:buFont typeface="+mj-lt"/>
                  <a:buAutoNum type="arabicPeriod"/>
                </a:pPr>
                <a:r>
                  <a:rPr lang="en-US" dirty="0" smtClean="0"/>
                  <a:t>Averaged perplexity using a sliding window of 50 tokens</a:t>
                </a:r>
              </a:p>
              <a:p>
                <a:r>
                  <a:rPr lang="en-US" dirty="0" smtClean="0"/>
                  <a:t>Other strategies to improve the attack:</a:t>
                </a:r>
              </a:p>
              <a:p>
                <a:pPr lvl="1"/>
                <a:r>
                  <a:rPr lang="en-US" dirty="0" smtClean="0"/>
                  <a:t>Use prompts based on Internet text</a:t>
                </a:r>
              </a:p>
              <a:p>
                <a:r>
                  <a:rPr lang="en-US" dirty="0" smtClean="0"/>
                  <a:t>The authors used 3 datasets of 200,000 generated samples</a:t>
                </a:r>
              </a:p>
              <a:p>
                <a:pPr lvl="1"/>
                <a:r>
                  <a:rPr lang="en-US" dirty="0" smtClean="0"/>
                  <a:t>For the 6 metrics above, this resulted in 3</a:t>
                </a:r>
                <a14:m>
                  <m:oMath xmlns:m="http://schemas.openxmlformats.org/officeDocument/2006/math">
                    <m:r>
                      <a:rPr lang="en-US" i="1" dirty="0" smtClean="0">
                        <a:latin typeface="Cambria Math" panose="02040503050406030204" pitchFamily="18" charset="0"/>
                      </a:rPr>
                      <m:t>×</m:t>
                    </m:r>
                  </m:oMath>
                </a14:m>
                <a:r>
                  <a:rPr lang="en-US" dirty="0" smtClean="0"/>
                  <a:t>6 configurations, or 1,800 top samples</a:t>
                </a: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p:cNvSpPr>
            <a:spLocks noGrp="1"/>
          </p:cNvSpPr>
          <p:nvPr>
            <p:ph idx="10"/>
          </p:nvPr>
        </p:nvSpPr>
        <p:spPr/>
        <p:txBody>
          <a:bodyPr/>
          <a:lstStyle/>
          <a:p>
            <a:r>
              <a:rPr lang="en-US" dirty="0"/>
              <a:t>Training Data Extraction Attack</a:t>
            </a:r>
          </a:p>
        </p:txBody>
      </p:sp>
    </p:spTree>
    <p:extLst>
      <p:ext uri="{BB962C8B-B14F-4D97-AF65-F5344CB8AC3E}">
        <p14:creationId xmlns:p14="http://schemas.microsoft.com/office/powerpoint/2010/main" val="2397519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The authors manually inspected 1,800 generated samples from GPT-2</a:t>
            </a:r>
          </a:p>
          <a:p>
            <a:r>
              <a:rPr lang="en-US" dirty="0" smtClean="0"/>
              <a:t>They identified 604 memorized training examples (about 33% of the samples)</a:t>
            </a:r>
          </a:p>
          <a:p>
            <a:pPr lvl="1"/>
            <a:r>
              <a:rPr lang="en-US" dirty="0" smtClean="0"/>
              <a:t>The categories of memorized training examples are shown in the table</a:t>
            </a:r>
            <a:endParaRPr lang="en-US" dirty="0"/>
          </a:p>
        </p:txBody>
      </p:sp>
      <p:sp>
        <p:nvSpPr>
          <p:cNvPr id="4" name="Content Placeholder 3"/>
          <p:cNvSpPr>
            <a:spLocks noGrp="1"/>
          </p:cNvSpPr>
          <p:nvPr>
            <p:ph idx="10"/>
          </p:nvPr>
        </p:nvSpPr>
        <p:spPr/>
        <p:txBody>
          <a:bodyPr/>
          <a:lstStyle/>
          <a:p>
            <a:r>
              <a:rPr lang="en-US" dirty="0"/>
              <a:t>Training Data Extraction Attack</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652936" y="3238267"/>
            <a:ext cx="4463834" cy="4392349"/>
          </a:xfrm>
          <a:prstGeom prst="rect">
            <a:avLst/>
          </a:prstGeom>
        </p:spPr>
      </p:pic>
    </p:spTree>
    <p:extLst>
      <p:ext uri="{BB962C8B-B14F-4D97-AF65-F5344CB8AC3E}">
        <p14:creationId xmlns:p14="http://schemas.microsoft.com/office/powerpoint/2010/main" val="8022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p:txBody>
          <a:bodyPr/>
          <a:lstStyle/>
          <a:p>
            <a:r>
              <a:rPr lang="en-US" dirty="0" smtClean="0"/>
              <a:t>Examples of memorized content</a:t>
            </a:r>
          </a:p>
          <a:p>
            <a:pPr lvl="1"/>
            <a:r>
              <a:rPr lang="en-US" dirty="0" smtClean="0"/>
              <a:t>Personally identifiable information (PII)</a:t>
            </a:r>
          </a:p>
          <a:p>
            <a:pPr lvl="2"/>
            <a:r>
              <a:rPr lang="en-US" dirty="0" smtClean="0"/>
              <a:t>Found 78 examples of peoples’ names, phone numbers, addresses, and social media accounts</a:t>
            </a:r>
          </a:p>
          <a:p>
            <a:pPr lvl="2"/>
            <a:r>
              <a:rPr lang="en-US" dirty="0" smtClean="0"/>
              <a:t>E.g., extracted the usernames of participants in an Internet forum conversation that appeared in one training document</a:t>
            </a:r>
          </a:p>
          <a:p>
            <a:pPr lvl="1"/>
            <a:r>
              <a:rPr lang="en-US" dirty="0" smtClean="0"/>
              <a:t>URLs</a:t>
            </a:r>
          </a:p>
          <a:p>
            <a:pPr lvl="2"/>
            <a:r>
              <a:rPr lang="en-US" dirty="0" smtClean="0"/>
              <a:t>50 examples of memorized URLs</a:t>
            </a:r>
          </a:p>
          <a:p>
            <a:pPr lvl="1"/>
            <a:r>
              <a:rPr lang="en-US" dirty="0" smtClean="0"/>
              <a:t>Code</a:t>
            </a:r>
          </a:p>
          <a:p>
            <a:pPr lvl="2"/>
            <a:r>
              <a:rPr lang="en-US" dirty="0" smtClean="0"/>
              <a:t>Identified 31 samples that contain snippets of memorized source code</a:t>
            </a:r>
          </a:p>
          <a:p>
            <a:pPr lvl="1"/>
            <a:r>
              <a:rPr lang="en-US" dirty="0" smtClean="0"/>
              <a:t>Unnatural text</a:t>
            </a:r>
          </a:p>
          <a:p>
            <a:pPr lvl="2"/>
            <a:r>
              <a:rPr lang="en-US" dirty="0" smtClean="0"/>
              <a:t>E.g., UUID: 1e4bd2a8-e8c8-4a62-adcd-40a936480059</a:t>
            </a:r>
          </a:p>
          <a:p>
            <a:r>
              <a:rPr lang="en-US" dirty="0" smtClean="0"/>
              <a:t>GPT-2 memorized removed content</a:t>
            </a:r>
          </a:p>
          <a:p>
            <a:pPr lvl="1"/>
            <a:r>
              <a:rPr lang="en-US" dirty="0" smtClean="0"/>
              <a:t>The authors extracted content that has been removed from the Internet, but it had been memorized by GPT-2</a:t>
            </a:r>
            <a:endParaRPr lang="en-US" dirty="0"/>
          </a:p>
        </p:txBody>
      </p:sp>
      <p:sp>
        <p:nvSpPr>
          <p:cNvPr id="4" name="Content Placeholder 3"/>
          <p:cNvSpPr>
            <a:spLocks noGrp="1"/>
          </p:cNvSpPr>
          <p:nvPr>
            <p:ph idx="10"/>
          </p:nvPr>
        </p:nvSpPr>
        <p:spPr/>
        <p:txBody>
          <a:bodyPr/>
          <a:lstStyle/>
          <a:p>
            <a:r>
              <a:rPr lang="en-US" dirty="0"/>
              <a:t>Training Data Extraction Attack</a:t>
            </a:r>
          </a:p>
        </p:txBody>
      </p:sp>
    </p:spTree>
    <p:extLst>
      <p:ext uri="{BB962C8B-B14F-4D97-AF65-F5344CB8AC3E}">
        <p14:creationId xmlns:p14="http://schemas.microsoft.com/office/powerpoint/2010/main" val="1235273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p:txBody>
          <a:bodyPr/>
          <a:lstStyle/>
          <a:p>
            <a:r>
              <a:rPr lang="en-US" dirty="0" smtClean="0"/>
              <a:t>Examples of memorized strings of unnatural text and URLs that occurred in only 1 document in the training data</a:t>
            </a:r>
          </a:p>
          <a:p>
            <a:pPr lvl="1"/>
            <a:r>
              <a:rPr lang="en-US" dirty="0" smtClean="0"/>
              <a:t>E.g., </a:t>
            </a:r>
            <a:r>
              <a:rPr lang="en-US" dirty="0"/>
              <a:t>in the left table the </a:t>
            </a:r>
            <a:r>
              <a:rPr lang="en-US" dirty="0" smtClean="0"/>
              <a:t>first extracted string listed has 87 characters, and occurred 10 times in 1 document</a:t>
            </a:r>
          </a:p>
          <a:p>
            <a:pPr lvl="1"/>
            <a:r>
              <a:rPr lang="en-US" dirty="0" smtClean="0"/>
              <a:t>In the right table, we can see that GPT-XL model memorized more content than GPT-S and GPT-M models</a:t>
            </a:r>
          </a:p>
          <a:p>
            <a:pPr lvl="1"/>
            <a:endParaRPr lang="en-US" dirty="0"/>
          </a:p>
        </p:txBody>
      </p:sp>
      <p:sp>
        <p:nvSpPr>
          <p:cNvPr id="4" name="Content Placeholder 3"/>
          <p:cNvSpPr>
            <a:spLocks noGrp="1"/>
          </p:cNvSpPr>
          <p:nvPr>
            <p:ph idx="10"/>
          </p:nvPr>
        </p:nvSpPr>
        <p:spPr/>
        <p:txBody>
          <a:bodyPr/>
          <a:lstStyle/>
          <a:p>
            <a:r>
              <a:rPr lang="en-US" dirty="0"/>
              <a:t>Training Data Extraction Attack</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30825" y="4246240"/>
            <a:ext cx="4970383" cy="3240360"/>
          </a:xfrm>
          <a:prstGeom prst="rect">
            <a:avLst/>
          </a:prstGeom>
        </p:spPr>
      </p:pic>
      <p:pic>
        <p:nvPicPr>
          <p:cNvPr id="6" name="Picture 5"/>
          <p:cNvPicPr>
            <a:picLocks noChangeAspect="1"/>
          </p:cNvPicPr>
          <p:nvPr/>
        </p:nvPicPr>
        <p:blipFill>
          <a:blip r:embed="rId5"/>
          <a:stretch>
            <a:fillRect/>
          </a:stretch>
        </p:blipFill>
        <p:spPr>
          <a:xfrm>
            <a:off x="5537903" y="4060835"/>
            <a:ext cx="4327682" cy="3425765"/>
          </a:xfrm>
          <a:prstGeom prst="rect">
            <a:avLst/>
          </a:prstGeom>
        </p:spPr>
      </p:pic>
    </p:spTree>
    <p:extLst>
      <p:ext uri="{BB962C8B-B14F-4D97-AF65-F5344CB8AC3E}">
        <p14:creationId xmlns:p14="http://schemas.microsoft.com/office/powerpoint/2010/main" val="4174774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 Strategies for Data Leakage</a:t>
            </a:r>
            <a:endParaRPr lang="en-US" dirty="0"/>
          </a:p>
        </p:txBody>
      </p:sp>
      <p:sp>
        <p:nvSpPr>
          <p:cNvPr id="3" name="Content Placeholder 2"/>
          <p:cNvSpPr>
            <a:spLocks noGrp="1"/>
          </p:cNvSpPr>
          <p:nvPr>
            <p:ph idx="1"/>
          </p:nvPr>
        </p:nvSpPr>
        <p:spPr/>
        <p:txBody>
          <a:bodyPr/>
          <a:lstStyle/>
          <a:p>
            <a:r>
              <a:rPr lang="en-US" b="1" i="1" dirty="0" smtClean="0">
                <a:solidFill>
                  <a:srgbClr val="0070C0"/>
                </a:solidFill>
              </a:rPr>
              <a:t>Selecting the </a:t>
            </a:r>
            <a:r>
              <a:rPr lang="en-US" b="1" i="1" dirty="0">
                <a:solidFill>
                  <a:srgbClr val="0070C0"/>
                </a:solidFill>
              </a:rPr>
              <a:t>training data </a:t>
            </a:r>
            <a:r>
              <a:rPr lang="en-US" dirty="0" smtClean="0"/>
              <a:t>for LMs</a:t>
            </a:r>
          </a:p>
          <a:p>
            <a:pPr lvl="1"/>
            <a:r>
              <a:rPr lang="en-US" dirty="0" smtClean="0"/>
              <a:t>Avoid text from websites that are known to host sensitive data</a:t>
            </a:r>
          </a:p>
          <a:p>
            <a:pPr lvl="1"/>
            <a:r>
              <a:rPr lang="en-US" dirty="0" smtClean="0"/>
              <a:t>Apply methods that limit the amount of sensitive content</a:t>
            </a:r>
          </a:p>
          <a:p>
            <a:pPr lvl="2"/>
            <a:r>
              <a:rPr lang="en-US" dirty="0" smtClean="0"/>
              <a:t>E.g., filter personal information</a:t>
            </a:r>
          </a:p>
          <a:p>
            <a:pPr lvl="1"/>
            <a:r>
              <a:rPr lang="en-US" dirty="0" smtClean="0"/>
              <a:t>De-duplicate content in the training data</a:t>
            </a:r>
            <a:endParaRPr lang="en-US" dirty="0"/>
          </a:p>
          <a:p>
            <a:r>
              <a:rPr lang="en-US" b="1" i="1" dirty="0">
                <a:solidFill>
                  <a:srgbClr val="0070C0"/>
                </a:solidFill>
              </a:rPr>
              <a:t>Training with differential privacy</a:t>
            </a:r>
          </a:p>
          <a:p>
            <a:pPr lvl="1"/>
            <a:r>
              <a:rPr lang="en-US" dirty="0" smtClean="0"/>
              <a:t>DP can reduce, but cannot prevent, memorization of content that occurs often in the dataset</a:t>
            </a:r>
          </a:p>
          <a:p>
            <a:pPr lvl="1"/>
            <a:r>
              <a:rPr lang="en-US" dirty="0" smtClean="0"/>
              <a:t>Limitation: reduced accuracy, longer training times</a:t>
            </a:r>
          </a:p>
          <a:p>
            <a:r>
              <a:rPr lang="en-US" b="1" i="1" dirty="0">
                <a:solidFill>
                  <a:srgbClr val="0070C0"/>
                </a:solidFill>
              </a:rPr>
              <a:t>Auditing LMs</a:t>
            </a:r>
            <a:r>
              <a:rPr lang="en-US" dirty="0" smtClean="0"/>
              <a:t> for memorization</a:t>
            </a:r>
          </a:p>
          <a:p>
            <a:pPr lvl="1"/>
            <a:r>
              <a:rPr lang="en-US" dirty="0" smtClean="0"/>
              <a:t>Determine the level of memorization in LMs</a:t>
            </a:r>
          </a:p>
          <a:p>
            <a:pPr lvl="1"/>
            <a:r>
              <a:rPr lang="en-US" dirty="0" smtClean="0"/>
              <a:t>E.g., the training data extraction attack can be used to evaluate the level of memorization of an LM</a:t>
            </a:r>
            <a:endParaRPr lang="en-US" dirty="0"/>
          </a:p>
        </p:txBody>
      </p:sp>
      <p:sp>
        <p:nvSpPr>
          <p:cNvPr id="4" name="Content Placeholder 3"/>
          <p:cNvSpPr>
            <a:spLocks noGrp="1"/>
          </p:cNvSpPr>
          <p:nvPr>
            <p:ph idx="10"/>
          </p:nvPr>
        </p:nvSpPr>
        <p:spPr/>
        <p:txBody>
          <a:bodyPr/>
          <a:lstStyle/>
          <a:p>
            <a:r>
              <a:rPr lang="en-US" dirty="0"/>
              <a:t>Training Data Extraction Attack</a:t>
            </a:r>
          </a:p>
        </p:txBody>
      </p:sp>
    </p:spTree>
    <p:extLst>
      <p:ext uri="{BB962C8B-B14F-4D97-AF65-F5344CB8AC3E}">
        <p14:creationId xmlns:p14="http://schemas.microsoft.com/office/powerpoint/2010/main" val="996686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Considerations and Lessons</a:t>
            </a:r>
            <a:endParaRPr lang="en-US" dirty="0"/>
          </a:p>
        </p:txBody>
      </p:sp>
      <p:sp>
        <p:nvSpPr>
          <p:cNvPr id="3" name="Content Placeholder 2"/>
          <p:cNvSpPr>
            <a:spLocks noGrp="1"/>
          </p:cNvSpPr>
          <p:nvPr>
            <p:ph idx="1"/>
          </p:nvPr>
        </p:nvSpPr>
        <p:spPr/>
        <p:txBody>
          <a:bodyPr/>
          <a:lstStyle/>
          <a:p>
            <a:r>
              <a:rPr lang="en-US" dirty="0" smtClean="0"/>
              <a:t>The authors contacted the individuals whose PII was extracted and obtained permissions to include it in the paper</a:t>
            </a:r>
          </a:p>
          <a:p>
            <a:pPr lvl="1"/>
            <a:r>
              <a:rPr lang="en-US" dirty="0" smtClean="0"/>
              <a:t>All </a:t>
            </a:r>
            <a:r>
              <a:rPr lang="en-US" dirty="0"/>
              <a:t>PII in the paper is masked with a black rectangle box</a:t>
            </a:r>
          </a:p>
          <a:p>
            <a:r>
              <a:rPr lang="en-US" dirty="0" smtClean="0"/>
              <a:t>Among the </a:t>
            </a:r>
            <a:r>
              <a:rPr lang="en-US" dirty="0"/>
              <a:t>600,000 generated samples, 604 (or 0.1%) contain memorized text</a:t>
            </a:r>
          </a:p>
          <a:p>
            <a:pPr lvl="1"/>
            <a:r>
              <a:rPr lang="en-US" dirty="0" smtClean="0"/>
              <a:t>The </a:t>
            </a:r>
            <a:r>
              <a:rPr lang="en-US" dirty="0"/>
              <a:t>authors manually inspected only 1,800 samples</a:t>
            </a:r>
          </a:p>
          <a:p>
            <a:r>
              <a:rPr lang="en-US" dirty="0" smtClean="0"/>
              <a:t>For </a:t>
            </a:r>
            <a:r>
              <a:rPr lang="en-US" dirty="0"/>
              <a:t>complete memorization, it </a:t>
            </a:r>
            <a:r>
              <a:rPr lang="en-US" dirty="0" smtClean="0"/>
              <a:t>was estimated that the </a:t>
            </a:r>
            <a:r>
              <a:rPr lang="en-US" dirty="0"/>
              <a:t>content </a:t>
            </a:r>
            <a:r>
              <a:rPr lang="en-US" dirty="0" smtClean="0"/>
              <a:t>should </a:t>
            </a:r>
            <a:r>
              <a:rPr lang="en-US" dirty="0"/>
              <a:t>occur 33 times in one single </a:t>
            </a:r>
            <a:r>
              <a:rPr lang="en-US" dirty="0" smtClean="0"/>
              <a:t>document</a:t>
            </a:r>
          </a:p>
          <a:p>
            <a:r>
              <a:rPr lang="en-US" dirty="0" smtClean="0"/>
              <a:t>It is important to further study and understand memorization in LMs, and </a:t>
            </a:r>
            <a:r>
              <a:rPr lang="en-US" smtClean="0"/>
              <a:t>develop prevention strategies</a:t>
            </a:r>
            <a:endParaRPr lang="en-US" dirty="0"/>
          </a:p>
        </p:txBody>
      </p:sp>
      <p:sp>
        <p:nvSpPr>
          <p:cNvPr id="4" name="Content Placeholder 3"/>
          <p:cNvSpPr>
            <a:spLocks noGrp="1"/>
          </p:cNvSpPr>
          <p:nvPr>
            <p:ph idx="10"/>
          </p:nvPr>
        </p:nvSpPr>
        <p:spPr/>
        <p:txBody>
          <a:bodyPr/>
          <a:lstStyle/>
          <a:p>
            <a:r>
              <a:rPr lang="en-US" dirty="0"/>
              <a:t>Training Data Extraction Attack</a:t>
            </a:r>
          </a:p>
        </p:txBody>
      </p:sp>
    </p:spTree>
    <p:extLst>
      <p:ext uri="{BB962C8B-B14F-4D97-AF65-F5344CB8AC3E}">
        <p14:creationId xmlns:p14="http://schemas.microsoft.com/office/powerpoint/2010/main" val="1536757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Liu </a:t>
            </a:r>
            <a:r>
              <a:rPr lang="en-US" dirty="0" smtClean="0"/>
              <a:t>et al. (2020</a:t>
            </a:r>
            <a:r>
              <a:rPr lang="en-US" dirty="0"/>
              <a:t>) When Machine Learning Meets Privacy: A </a:t>
            </a:r>
            <a:r>
              <a:rPr lang="en-US" dirty="0" smtClean="0"/>
              <a:t>Survey and Outlook (</a:t>
            </a:r>
            <a:r>
              <a:rPr lang="en-US" dirty="0" smtClean="0">
                <a:hlinkClick r:id="rId2"/>
              </a:rPr>
              <a:t>link</a:t>
            </a:r>
            <a:r>
              <a:rPr lang="en-US" dirty="0" smtClean="0"/>
              <a:t>)</a:t>
            </a:r>
          </a:p>
          <a:p>
            <a:pPr marL="457200" indent="-457200">
              <a:buFont typeface="+mj-lt"/>
              <a:buAutoNum type="arabicPeriod"/>
            </a:pPr>
            <a:r>
              <a:rPr lang="en-US" dirty="0" err="1" smtClean="0"/>
              <a:t>Rigaki</a:t>
            </a:r>
            <a:r>
              <a:rPr lang="en-US" dirty="0" smtClean="0"/>
              <a:t> and </a:t>
            </a:r>
            <a:r>
              <a:rPr lang="en-US" dirty="0" err="1" smtClean="0"/>
              <a:t>Carcia</a:t>
            </a:r>
            <a:r>
              <a:rPr lang="en-US" dirty="0"/>
              <a:t> (2021) A Survey of Privacy Attacks in Machine </a:t>
            </a:r>
            <a:r>
              <a:rPr lang="en-US" dirty="0" smtClean="0"/>
              <a:t>Learning (</a:t>
            </a:r>
            <a:r>
              <a:rPr lang="en-US" dirty="0" smtClean="0">
                <a:hlinkClick r:id="rId3"/>
              </a:rPr>
              <a:t>link</a:t>
            </a:r>
            <a:r>
              <a:rPr lang="en-US" dirty="0" smtClean="0"/>
              <a:t>)</a:t>
            </a:r>
          </a:p>
          <a:p>
            <a:pPr marL="457200" indent="-457200">
              <a:buFont typeface="+mj-lt"/>
              <a:buAutoNum type="arabicPeriod"/>
            </a:pPr>
            <a:r>
              <a:rPr lang="en-US" dirty="0" err="1" smtClean="0"/>
              <a:t>Cristofaro</a:t>
            </a:r>
            <a:r>
              <a:rPr lang="en-US" dirty="0"/>
              <a:t> (2020) An Overview of Privacy in Machine </a:t>
            </a:r>
            <a:r>
              <a:rPr lang="en-US" dirty="0" smtClean="0"/>
              <a:t>Learning (</a:t>
            </a:r>
            <a:r>
              <a:rPr lang="en-US" dirty="0" smtClean="0">
                <a:hlinkClick r:id="rId4"/>
              </a:rPr>
              <a:t>link</a:t>
            </a:r>
            <a:r>
              <a:rPr lang="en-US" dirty="0" smtClean="0"/>
              <a:t>)</a:t>
            </a:r>
          </a:p>
          <a:p>
            <a:pPr marL="457200" indent="-457200">
              <a:buFont typeface="+mj-lt"/>
              <a:buAutoNum type="arabicPeriod"/>
            </a:pPr>
            <a:r>
              <a:rPr lang="en-US" dirty="0" smtClean="0"/>
              <a:t>State of AI Report 2021 (</a:t>
            </a:r>
            <a:r>
              <a:rPr lang="en-US" dirty="0" smtClean="0">
                <a:hlinkClick r:id="rId5"/>
              </a:rPr>
              <a:t>link</a:t>
            </a:r>
            <a:r>
              <a:rPr lang="en-US" dirty="0" smtClean="0"/>
              <a:t>)</a:t>
            </a:r>
          </a:p>
          <a:p>
            <a:pPr marL="457200" indent="-457200">
              <a:buFont typeface="+mj-lt"/>
              <a:buAutoNum type="arabicPeriod"/>
            </a:pPr>
            <a:endParaRPr lang="en-US" dirty="0"/>
          </a:p>
        </p:txBody>
      </p:sp>
    </p:spTree>
    <p:extLst>
      <p:ext uri="{BB962C8B-B14F-4D97-AF65-F5344CB8AC3E}">
        <p14:creationId xmlns:p14="http://schemas.microsoft.com/office/powerpoint/2010/main" val="2683197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Attacks in AML</a:t>
            </a:r>
            <a:endParaRPr lang="en-US" dirty="0"/>
          </a:p>
        </p:txBody>
      </p:sp>
      <p:sp>
        <p:nvSpPr>
          <p:cNvPr id="3" name="Content Placeholder 2"/>
          <p:cNvSpPr>
            <a:spLocks noGrp="1"/>
          </p:cNvSpPr>
          <p:nvPr>
            <p:ph idx="1"/>
          </p:nvPr>
        </p:nvSpPr>
        <p:spPr/>
        <p:txBody>
          <a:bodyPr/>
          <a:lstStyle/>
          <a:p>
            <a:r>
              <a:rPr lang="en-US" b="1" i="1" dirty="0" smtClean="0">
                <a:solidFill>
                  <a:srgbClr val="0070C0"/>
                </a:solidFill>
              </a:rPr>
              <a:t>Privacy </a:t>
            </a:r>
            <a:r>
              <a:rPr lang="en-US" b="1" i="1" dirty="0">
                <a:solidFill>
                  <a:srgbClr val="0070C0"/>
                </a:solidFill>
              </a:rPr>
              <a:t>attacks </a:t>
            </a:r>
            <a:r>
              <a:rPr lang="en-US" dirty="0" smtClean="0"/>
              <a:t>are also referred to as </a:t>
            </a:r>
            <a:r>
              <a:rPr lang="en-US" dirty="0" smtClean="0">
                <a:solidFill>
                  <a:srgbClr val="0070C0"/>
                </a:solidFill>
              </a:rPr>
              <a:t>inference attacks </a:t>
            </a:r>
            <a:r>
              <a:rPr lang="en-US" dirty="0" smtClean="0"/>
              <a:t>or </a:t>
            </a:r>
            <a:r>
              <a:rPr lang="en-US" dirty="0" smtClean="0">
                <a:solidFill>
                  <a:srgbClr val="0070C0"/>
                </a:solidFill>
              </a:rPr>
              <a:t>confidentiality attacks</a:t>
            </a:r>
          </a:p>
          <a:p>
            <a:r>
              <a:rPr lang="en-US" dirty="0" smtClean="0"/>
              <a:t>They can broadly be developed against</a:t>
            </a:r>
            <a:r>
              <a:rPr lang="en-US" dirty="0"/>
              <a:t>:</a:t>
            </a:r>
          </a:p>
          <a:p>
            <a:pPr lvl="1"/>
            <a:r>
              <a:rPr lang="en-US" dirty="0"/>
              <a:t>Training data</a:t>
            </a:r>
          </a:p>
          <a:p>
            <a:pPr lvl="2"/>
            <a:r>
              <a:rPr lang="en-US" dirty="0"/>
              <a:t>E.g., reveal the identity of patients whose data was used for training a model</a:t>
            </a:r>
          </a:p>
          <a:p>
            <a:pPr lvl="1"/>
            <a:r>
              <a:rPr lang="en-US" dirty="0" smtClean="0"/>
              <a:t>ML model</a:t>
            </a:r>
          </a:p>
          <a:p>
            <a:pPr lvl="2"/>
            <a:r>
              <a:rPr lang="en-US" dirty="0" smtClean="0"/>
              <a:t>E.g., reveal the architecture and parameters of a model that is used by an insurance company for predicting insurance rates</a:t>
            </a:r>
          </a:p>
          <a:p>
            <a:pPr lvl="2"/>
            <a:r>
              <a:rPr lang="en-US" dirty="0" smtClean="0"/>
              <a:t>E.g., reveal the model used by a financial institution for credit card approval</a:t>
            </a:r>
            <a:endParaRPr lang="en-US" dirty="0"/>
          </a:p>
          <a:p>
            <a:r>
              <a:rPr lang="en-US" dirty="0" smtClean="0"/>
              <a:t>Privacy attacks are commonly divided into the following </a:t>
            </a:r>
            <a:r>
              <a:rPr lang="en-US" dirty="0" smtClean="0">
                <a:solidFill>
                  <a:srgbClr val="FF0000"/>
                </a:solidFill>
              </a:rPr>
              <a:t>main categories</a:t>
            </a:r>
          </a:p>
          <a:p>
            <a:pPr lvl="1"/>
            <a:r>
              <a:rPr lang="en-US" dirty="0" smtClean="0"/>
              <a:t>Membership inference attack</a:t>
            </a:r>
          </a:p>
          <a:p>
            <a:pPr lvl="1"/>
            <a:r>
              <a:rPr lang="en-US" dirty="0" smtClean="0"/>
              <a:t>Feature inference attack</a:t>
            </a:r>
          </a:p>
          <a:p>
            <a:pPr lvl="1"/>
            <a:r>
              <a:rPr lang="en-US" dirty="0" smtClean="0"/>
              <a:t>Model extraction attack</a:t>
            </a:r>
          </a:p>
          <a:p>
            <a:pPr lvl="1"/>
            <a:endParaRPr lang="en-US" dirty="0"/>
          </a:p>
        </p:txBody>
      </p:sp>
      <p:sp>
        <p:nvSpPr>
          <p:cNvPr id="4" name="Content Placeholder 3"/>
          <p:cNvSpPr>
            <a:spLocks noGrp="1"/>
          </p:cNvSpPr>
          <p:nvPr>
            <p:ph idx="10"/>
          </p:nvPr>
        </p:nvSpPr>
        <p:spPr/>
        <p:txBody>
          <a:bodyPr/>
          <a:lstStyle/>
          <a:p>
            <a:r>
              <a:rPr lang="en-US" dirty="0"/>
              <a:t>Privacy Attacks in AML</a:t>
            </a:r>
          </a:p>
        </p:txBody>
      </p:sp>
    </p:spTree>
    <p:extLst>
      <p:ext uri="{BB962C8B-B14F-4D97-AF65-F5344CB8AC3E}">
        <p14:creationId xmlns:p14="http://schemas.microsoft.com/office/powerpoint/2010/main" val="2018618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Membership </a:t>
            </a:r>
            <a:r>
              <a:rPr lang="en-US" dirty="0" smtClean="0"/>
              <a:t>Inference </a:t>
            </a:r>
            <a:r>
              <a:rPr lang="en-US" dirty="0"/>
              <a:t>A</a:t>
            </a:r>
            <a:r>
              <a:rPr lang="en-US" dirty="0" smtClean="0"/>
              <a:t>ttack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smtClean="0">
                    <a:solidFill>
                      <a:srgbClr val="0070C0"/>
                    </a:solidFill>
                  </a:rPr>
                  <a:t>Membership inference attack</a:t>
                </a:r>
              </a:p>
              <a:p>
                <a:pPr lvl="1"/>
                <a:r>
                  <a:rPr lang="en-US" dirty="0" smtClean="0"/>
                  <a:t>Adversarial goal: determine whether or not an individual data instance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𝑥</m:t>
                        </m:r>
                      </m:e>
                      <m:sup>
                        <m:r>
                          <a:rPr lang="en-US" b="0" i="1" dirty="0" smtClean="0">
                            <a:latin typeface="Cambria Math" panose="02040503050406030204" pitchFamily="18" charset="0"/>
                          </a:rPr>
                          <m:t>∗</m:t>
                        </m:r>
                      </m:sup>
                    </m:sSup>
                  </m:oMath>
                </a14:m>
                <a:r>
                  <a:rPr lang="en-US" dirty="0" smtClean="0"/>
                  <a:t> is part of the training dataset </a:t>
                </a:r>
                <a14:m>
                  <m:oMath xmlns:m="http://schemas.openxmlformats.org/officeDocument/2006/math">
                    <m:r>
                      <a:rPr lang="en-US" i="1" smtClean="0">
                        <a:latin typeface="Cambria Math" panose="02040503050406030204" pitchFamily="18" charset="0"/>
                        <a:ea typeface="Cambria Math" panose="02040503050406030204" pitchFamily="18" charset="0"/>
                      </a:rPr>
                      <m:t>𝒟</m:t>
                    </m:r>
                  </m:oMath>
                </a14:m>
                <a:r>
                  <a:rPr lang="en-US" dirty="0" smtClean="0"/>
                  <a:t> for a model</a:t>
                </a:r>
              </a:p>
              <a:p>
                <a:r>
                  <a:rPr lang="en-US" dirty="0" smtClean="0"/>
                  <a:t>The attack typically assumes black-box query access to the model </a:t>
                </a:r>
              </a:p>
              <a:p>
                <a:r>
                  <a:rPr lang="en-US" dirty="0" smtClean="0"/>
                  <a:t>Attacks on both supervised classification models and generative models (GANs, VAEs) have been demonstrated</a:t>
                </a:r>
              </a:p>
              <a:p>
                <a:r>
                  <a:rPr lang="en-US" dirty="0" smtClean="0"/>
                  <a:t>A common approach is to first train several </a:t>
                </a:r>
                <a:r>
                  <a:rPr lang="en-US" b="1" i="1" dirty="0" smtClean="0">
                    <a:solidFill>
                      <a:srgbClr val="0070C0"/>
                    </a:solidFill>
                  </a:rPr>
                  <a:t>shadow models </a:t>
                </a:r>
                <a:r>
                  <a:rPr lang="en-US" dirty="0" smtClean="0"/>
                  <a:t>that imitate the behavior of the target model, and use the prediction vectors of the shadow models for training a binary classifier (that infers the membership)</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r="-254"/>
                </a:stretch>
              </a:blipFill>
            </p:spPr>
            <p:txBody>
              <a:bodyPr/>
              <a:lstStyle/>
              <a:p>
                <a:r>
                  <a:rPr lang="en-US">
                    <a:noFill/>
                  </a:rPr>
                  <a:t> </a:t>
                </a:r>
              </a:p>
            </p:txBody>
          </p:sp>
        </mc:Fallback>
      </mc:AlternateContent>
      <p:sp>
        <p:nvSpPr>
          <p:cNvPr id="4" name="Content Placeholder 3"/>
          <p:cNvSpPr>
            <a:spLocks noGrp="1"/>
          </p:cNvSpPr>
          <p:nvPr>
            <p:ph idx="10"/>
          </p:nvPr>
        </p:nvSpPr>
        <p:spPr/>
        <p:txBody>
          <a:bodyPr/>
          <a:lstStyle/>
          <a:p>
            <a:r>
              <a:rPr lang="en-US" dirty="0"/>
              <a:t>Categories of </a:t>
            </a:r>
            <a:r>
              <a:rPr lang="en-US" dirty="0" smtClean="0"/>
              <a:t>Privacy Attacks</a:t>
            </a:r>
            <a:endParaRPr lang="en-US" dirty="0"/>
          </a:p>
          <a:p>
            <a:endParaRPr lang="en-US" dirty="0"/>
          </a:p>
        </p:txBody>
      </p:sp>
      <p:pic>
        <p:nvPicPr>
          <p:cNvPr id="5" name="Picture 4"/>
          <p:cNvPicPr>
            <a:picLocks noChangeAspect="1"/>
          </p:cNvPicPr>
          <p:nvPr/>
        </p:nvPicPr>
        <p:blipFill>
          <a:blip r:embed="rId3"/>
          <a:stretch>
            <a:fillRect/>
          </a:stretch>
        </p:blipFill>
        <p:spPr>
          <a:xfrm>
            <a:off x="924744" y="5365987"/>
            <a:ext cx="8141102" cy="1832581"/>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smtClean="0"/>
              <a:t>Figure form</a:t>
            </a:r>
            <a:r>
              <a:rPr lang="en-US" sz="1000" dirty="0"/>
              <a:t>: Liu et al. (2020) When Machine Learning Meets Privacy: A Survey and Outlook </a:t>
            </a:r>
          </a:p>
        </p:txBody>
      </p:sp>
    </p:spTree>
    <p:extLst>
      <p:ext uri="{BB962C8B-B14F-4D97-AF65-F5344CB8AC3E}">
        <p14:creationId xmlns:p14="http://schemas.microsoft.com/office/powerpoint/2010/main" val="303619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Shadow Training Attack</a:t>
            </a:r>
            <a:endParaRPr lang="en-US" dirty="0"/>
          </a:p>
        </p:txBody>
      </p:sp>
      <p:sp>
        <p:nvSpPr>
          <p:cNvPr id="3" name="Content Placeholder 2"/>
          <p:cNvSpPr>
            <a:spLocks noGrp="1"/>
          </p:cNvSpPr>
          <p:nvPr>
            <p:ph idx="1"/>
          </p:nvPr>
        </p:nvSpPr>
        <p:spPr>
          <a:xfrm>
            <a:off x="276673" y="2090803"/>
            <a:ext cx="9584265" cy="3091541"/>
          </a:xfrm>
        </p:spPr>
        <p:txBody>
          <a:bodyPr/>
          <a:lstStyle/>
          <a:p>
            <a:r>
              <a:rPr lang="en-US" dirty="0" err="1" smtClean="0">
                <a:hlinkClick r:id="rId2"/>
              </a:rPr>
              <a:t>Shokri</a:t>
            </a:r>
            <a:r>
              <a:rPr lang="en-US" dirty="0" smtClean="0">
                <a:hlinkClick r:id="rId2"/>
              </a:rPr>
              <a:t> (2016) </a:t>
            </a:r>
            <a:r>
              <a:rPr lang="en-US" dirty="0">
                <a:hlinkClick r:id="rId2"/>
              </a:rPr>
              <a:t>Membership Inference Attacks </a:t>
            </a:r>
            <a:r>
              <a:rPr lang="en-US" dirty="0" smtClean="0">
                <a:hlinkClick r:id="rId2"/>
              </a:rPr>
              <a:t>Against Machine </a:t>
            </a:r>
            <a:r>
              <a:rPr lang="en-US" dirty="0">
                <a:hlinkClick r:id="rId2"/>
              </a:rPr>
              <a:t>Learning Models</a:t>
            </a:r>
            <a:endParaRPr lang="en-US" dirty="0" smtClean="0"/>
          </a:p>
          <a:p>
            <a:r>
              <a:rPr lang="en-US" dirty="0" smtClean="0"/>
              <a:t>Threat model:</a:t>
            </a:r>
          </a:p>
          <a:p>
            <a:pPr lvl="1"/>
            <a:r>
              <a:rPr lang="en-US" dirty="0" smtClean="0"/>
              <a:t>The adversary has back-box query access to the target model</a:t>
            </a:r>
          </a:p>
          <a:p>
            <a:pPr lvl="1"/>
            <a:r>
              <a:rPr lang="en-US" dirty="0" smtClean="0"/>
              <a:t>The goal is to infer whether input samples were part of its private training set</a:t>
            </a:r>
          </a:p>
          <a:p>
            <a:r>
              <a:rPr lang="en-US" b="1" i="1" dirty="0" smtClean="0">
                <a:solidFill>
                  <a:srgbClr val="0070C0"/>
                </a:solidFill>
              </a:rPr>
              <a:t>Shadow training </a:t>
            </a:r>
            <a:r>
              <a:rPr lang="en-US" dirty="0" smtClean="0"/>
              <a:t>approach:</a:t>
            </a:r>
          </a:p>
          <a:p>
            <a:pPr lvl="1"/>
            <a:r>
              <a:rPr lang="en-US" dirty="0" smtClean="0"/>
              <a:t>Create several </a:t>
            </a:r>
            <a:r>
              <a:rPr lang="en-US" dirty="0" smtClean="0">
                <a:solidFill>
                  <a:srgbClr val="FF0000"/>
                </a:solidFill>
              </a:rPr>
              <a:t>shadow models </a:t>
            </a:r>
            <a:r>
              <a:rPr lang="en-US" dirty="0" smtClean="0"/>
              <a:t>to substitute the target model </a:t>
            </a:r>
          </a:p>
          <a:p>
            <a:pPr lvl="1"/>
            <a:r>
              <a:rPr lang="en-US" dirty="0" smtClean="0"/>
              <a:t>Each shadow model is trained on a dataset that has a similar distribution as the private training dataset of the target model</a:t>
            </a:r>
          </a:p>
          <a:p>
            <a:pPr lvl="2"/>
            <a:endParaRPr lang="en-US" dirty="0" smtClean="0"/>
          </a:p>
          <a:p>
            <a:pPr lvl="2"/>
            <a:endParaRPr lang="en-US" dirty="0" smtClean="0"/>
          </a:p>
          <a:p>
            <a:endParaRPr lang="en-US" dirty="0"/>
          </a:p>
        </p:txBody>
      </p:sp>
      <p:sp>
        <p:nvSpPr>
          <p:cNvPr id="4" name="Content Placeholder 3"/>
          <p:cNvSpPr>
            <a:spLocks noGrp="1"/>
          </p:cNvSpPr>
          <p:nvPr>
            <p:ph idx="10"/>
          </p:nvPr>
        </p:nvSpPr>
        <p:spPr/>
        <p:txBody>
          <a:bodyPr/>
          <a:lstStyle/>
          <a:p>
            <a:r>
              <a:rPr lang="en-US" dirty="0"/>
              <a:t>Membership Inference Attack</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749280" y="4534272"/>
            <a:ext cx="3816424" cy="3079346"/>
          </a:xfrm>
          <a:prstGeom prst="rect">
            <a:avLst/>
          </a:prstGeom>
        </p:spPr>
      </p:pic>
      <p:sp>
        <p:nvSpPr>
          <p:cNvPr id="7" name="Content Placeholder 2"/>
          <p:cNvSpPr txBox="1">
            <a:spLocks/>
          </p:cNvSpPr>
          <p:nvPr/>
        </p:nvSpPr>
        <p:spPr>
          <a:xfrm>
            <a:off x="276673" y="4822303"/>
            <a:ext cx="5177373" cy="2736305"/>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en-US" dirty="0" smtClean="0"/>
              <a:t>E.g., if the target model performs celebrity face recognition, the attacker can collect images of celebrities from the Internet</a:t>
            </a:r>
          </a:p>
          <a:p>
            <a:pPr lvl="3"/>
            <a:r>
              <a:rPr lang="en-US" dirty="0" smtClean="0"/>
              <a:t>Then, query the target model with images of Brad Pitt, and if the confidence of the target model is high, then probably the private training set contains images of Brad Pitt: use those images for the shadow training sets</a:t>
            </a:r>
          </a:p>
          <a:p>
            <a:pPr lvl="2"/>
            <a:r>
              <a:rPr lang="en-US" dirty="0" smtClean="0"/>
              <a:t>Same input instances are used in the shadow training sets for multiple shadow models </a:t>
            </a:r>
          </a:p>
          <a:p>
            <a:pPr lvl="2"/>
            <a:endParaRPr lang="en-US" dirty="0" smtClean="0"/>
          </a:p>
          <a:p>
            <a:pPr lvl="2"/>
            <a:endParaRPr lang="en-US" dirty="0" smtClean="0"/>
          </a:p>
          <a:p>
            <a:pPr lvl="2"/>
            <a:endParaRPr lang="en-US" dirty="0" smtClean="0"/>
          </a:p>
          <a:p>
            <a:endParaRPr lang="en-US" dirty="0"/>
          </a:p>
        </p:txBody>
      </p:sp>
    </p:spTree>
    <p:extLst>
      <p:ext uri="{BB962C8B-B14F-4D97-AF65-F5344CB8AC3E}">
        <p14:creationId xmlns:p14="http://schemas.microsoft.com/office/powerpoint/2010/main" val="102790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Shadow Training Attack</a:t>
            </a:r>
          </a:p>
        </p:txBody>
      </p:sp>
      <p:sp>
        <p:nvSpPr>
          <p:cNvPr id="3" name="Content Placeholder 2"/>
          <p:cNvSpPr>
            <a:spLocks noGrp="1"/>
          </p:cNvSpPr>
          <p:nvPr>
            <p:ph idx="1"/>
          </p:nvPr>
        </p:nvSpPr>
        <p:spPr>
          <a:xfrm>
            <a:off x="276673" y="2090803"/>
            <a:ext cx="9721079" cy="5367667"/>
          </a:xfrm>
        </p:spPr>
        <p:txBody>
          <a:bodyPr/>
          <a:lstStyle/>
          <a:p>
            <a:r>
              <a:rPr lang="en-US" dirty="0" smtClean="0"/>
              <a:t>The output </a:t>
            </a:r>
            <a:r>
              <a:rPr lang="en-US" dirty="0" smtClean="0">
                <a:solidFill>
                  <a:srgbClr val="FF0000"/>
                </a:solidFill>
              </a:rPr>
              <a:t>probability vectors </a:t>
            </a:r>
            <a:r>
              <a:rPr lang="en-US" dirty="0" smtClean="0"/>
              <a:t>from the shadow models are next used as inputs for training attack models (as binary classifiers) for each class</a:t>
            </a:r>
          </a:p>
          <a:p>
            <a:pPr lvl="1"/>
            <a:r>
              <a:rPr lang="en-US" dirty="0" smtClean="0"/>
              <a:t>E.g., the probability vectors for all input images of Brad Pitt from all </a:t>
            </a:r>
            <a:r>
              <a:rPr lang="en-US" dirty="0" smtClean="0">
                <a:solidFill>
                  <a:srgbClr val="FF0000"/>
                </a:solidFill>
              </a:rPr>
              <a:t>shadow training sets </a:t>
            </a:r>
            <a:r>
              <a:rPr lang="en-US" dirty="0" smtClean="0"/>
              <a:t>are labeled with 1 (meaning ‘in’ the training set)</a:t>
            </a:r>
          </a:p>
          <a:p>
            <a:pPr lvl="1"/>
            <a:r>
              <a:rPr lang="en-US" dirty="0" smtClean="0"/>
              <a:t>The probability </a:t>
            </a:r>
            <a:r>
              <a:rPr lang="en-US" dirty="0"/>
              <a:t>vectors </a:t>
            </a:r>
            <a:r>
              <a:rPr lang="en-US" dirty="0" smtClean="0"/>
              <a:t>for </a:t>
            </a:r>
            <a:r>
              <a:rPr lang="en-US" dirty="0"/>
              <a:t>all input images of Brad Pitt from all </a:t>
            </a:r>
            <a:r>
              <a:rPr lang="en-US" dirty="0">
                <a:solidFill>
                  <a:srgbClr val="FF0000"/>
                </a:solidFill>
              </a:rPr>
              <a:t>shadow </a:t>
            </a:r>
            <a:r>
              <a:rPr lang="en-US" dirty="0" smtClean="0">
                <a:solidFill>
                  <a:srgbClr val="FF0000"/>
                </a:solidFill>
              </a:rPr>
              <a:t>test </a:t>
            </a:r>
            <a:r>
              <a:rPr lang="en-US" dirty="0">
                <a:solidFill>
                  <a:srgbClr val="FF0000"/>
                </a:solidFill>
              </a:rPr>
              <a:t>sets </a:t>
            </a:r>
            <a:r>
              <a:rPr lang="en-US" dirty="0"/>
              <a:t>are labeled with </a:t>
            </a:r>
            <a:r>
              <a:rPr lang="en-US" dirty="0" smtClean="0"/>
              <a:t>0 </a:t>
            </a:r>
            <a:r>
              <a:rPr lang="en-US" dirty="0"/>
              <a:t>(meaning </a:t>
            </a:r>
            <a:r>
              <a:rPr lang="en-US" dirty="0" smtClean="0"/>
              <a:t>‘out’ or not in </a:t>
            </a:r>
            <a:r>
              <a:rPr lang="en-US" dirty="0"/>
              <a:t>the training set</a:t>
            </a:r>
            <a:r>
              <a:rPr lang="en-US" dirty="0" smtClean="0"/>
              <a:t>)</a:t>
            </a:r>
          </a:p>
          <a:p>
            <a:pPr lvl="1"/>
            <a:r>
              <a:rPr lang="en-US" dirty="0" smtClean="0"/>
              <a:t>An </a:t>
            </a:r>
            <a:r>
              <a:rPr lang="en-US" dirty="0" smtClean="0">
                <a:solidFill>
                  <a:srgbClr val="FF0000"/>
                </a:solidFill>
              </a:rPr>
              <a:t>attack model </a:t>
            </a:r>
            <a:r>
              <a:rPr lang="en-US" dirty="0" smtClean="0"/>
              <a:t>is trained on these inputs to perform binary classification (in or out)</a:t>
            </a:r>
          </a:p>
          <a:p>
            <a:pPr lvl="1"/>
            <a:r>
              <a:rPr lang="en-US" dirty="0" smtClean="0"/>
              <a:t>A separate attack model is trained for each celebrity person in the shadow training sets</a:t>
            </a:r>
          </a:p>
          <a:p>
            <a:pPr lvl="1"/>
            <a:endParaRPr lang="en-US" dirty="0"/>
          </a:p>
          <a:p>
            <a:pPr lvl="1"/>
            <a:endParaRPr lang="en-US" dirty="0"/>
          </a:p>
        </p:txBody>
      </p:sp>
      <p:sp>
        <p:nvSpPr>
          <p:cNvPr id="4" name="Content Placeholder 3"/>
          <p:cNvSpPr>
            <a:spLocks noGrp="1"/>
          </p:cNvSpPr>
          <p:nvPr>
            <p:ph idx="10"/>
          </p:nvPr>
        </p:nvSpPr>
        <p:spPr/>
        <p:txBody>
          <a:bodyPr/>
          <a:lstStyle/>
          <a:p>
            <a:r>
              <a:rPr lang="en-US" dirty="0"/>
              <a:t>Membership Inference Attack</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293664" y="4666292"/>
            <a:ext cx="8056016" cy="3036332"/>
          </a:xfrm>
          <a:prstGeom prst="rect">
            <a:avLst/>
          </a:prstGeom>
        </p:spPr>
      </p:pic>
    </p:spTree>
    <p:extLst>
      <p:ext uri="{BB962C8B-B14F-4D97-AF65-F5344CB8AC3E}">
        <p14:creationId xmlns:p14="http://schemas.microsoft.com/office/powerpoint/2010/main" val="1224172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Shadow Training Attack</a:t>
            </a:r>
          </a:p>
        </p:txBody>
      </p:sp>
      <p:sp>
        <p:nvSpPr>
          <p:cNvPr id="3" name="Content Placeholder 2"/>
          <p:cNvSpPr>
            <a:spLocks noGrp="1"/>
          </p:cNvSpPr>
          <p:nvPr>
            <p:ph idx="1"/>
          </p:nvPr>
        </p:nvSpPr>
        <p:spPr/>
        <p:txBody>
          <a:bodyPr/>
          <a:lstStyle/>
          <a:p>
            <a:r>
              <a:rPr lang="en-US" dirty="0" smtClean="0"/>
              <a:t>The attack models for each class are afterward used to predict whether individual inputs instances were members of the private training set of the target model  </a:t>
            </a:r>
          </a:p>
          <a:p>
            <a:r>
              <a:rPr lang="en-US" dirty="0" smtClean="0"/>
              <a:t>The assumption in this attack is that the output probability vectors of the shadow models are different for samples that are members of the shadow training sets, in comparison to samples from the shadow test sets</a:t>
            </a:r>
          </a:p>
          <a:p>
            <a:r>
              <a:rPr lang="en-US" dirty="0" smtClean="0"/>
              <a:t>Experiments showed that increasing the number of shadow models improves the accuracy, but it also increases the computational recourses</a:t>
            </a:r>
            <a:endParaRPr lang="en-US" dirty="0"/>
          </a:p>
        </p:txBody>
      </p:sp>
      <p:sp>
        <p:nvSpPr>
          <p:cNvPr id="4" name="Content Placeholder 3"/>
          <p:cNvSpPr>
            <a:spLocks noGrp="1"/>
          </p:cNvSpPr>
          <p:nvPr>
            <p:ph idx="10"/>
          </p:nvPr>
        </p:nvSpPr>
        <p:spPr/>
        <p:txBody>
          <a:bodyPr/>
          <a:lstStyle/>
          <a:p>
            <a:r>
              <a:rPr lang="en-US" dirty="0"/>
              <a:t>Membership Inference Attack</a:t>
            </a:r>
          </a:p>
        </p:txBody>
      </p:sp>
    </p:spTree>
    <p:extLst>
      <p:ext uri="{BB962C8B-B14F-4D97-AF65-F5344CB8AC3E}">
        <p14:creationId xmlns:p14="http://schemas.microsoft.com/office/powerpoint/2010/main" val="3809155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Shadow Training Attack</a:t>
            </a:r>
          </a:p>
        </p:txBody>
      </p:sp>
      <p:sp>
        <p:nvSpPr>
          <p:cNvPr id="3" name="Content Placeholder 2"/>
          <p:cNvSpPr>
            <a:spLocks noGrp="1"/>
          </p:cNvSpPr>
          <p:nvPr>
            <p:ph idx="1"/>
          </p:nvPr>
        </p:nvSpPr>
        <p:spPr>
          <a:xfrm>
            <a:off x="276673" y="2090803"/>
            <a:ext cx="5040559" cy="5367667"/>
          </a:xfrm>
        </p:spPr>
        <p:txBody>
          <a:bodyPr/>
          <a:lstStyle/>
          <a:p>
            <a:r>
              <a:rPr lang="en-US" dirty="0" smtClean="0"/>
              <a:t>If the adversary cannot get access to input samples </a:t>
            </a:r>
            <a:r>
              <a:rPr lang="en-US" dirty="0"/>
              <a:t>for shadow training </a:t>
            </a:r>
            <a:r>
              <a:rPr lang="en-US" dirty="0" smtClean="0"/>
              <a:t>sets or to any other statistics about the target data distribution, the authors developed an algorithm for creating synthetic samples by querying the target model</a:t>
            </a:r>
          </a:p>
          <a:p>
            <a:pPr lvl="1"/>
            <a:r>
              <a:rPr lang="en-US" dirty="0" smtClean="0"/>
              <a:t>First, for each class, start with a random sample, query the target model and change each input feature until the modified samples are classified with high confidence</a:t>
            </a:r>
          </a:p>
          <a:p>
            <a:pPr lvl="1"/>
            <a:r>
              <a:rPr lang="en-US" dirty="0" smtClean="0"/>
              <a:t>Next, randomly change a set of input features, and repeat the procedure to create new samples </a:t>
            </a:r>
            <a:endParaRPr lang="en-US" dirty="0"/>
          </a:p>
        </p:txBody>
      </p:sp>
      <p:sp>
        <p:nvSpPr>
          <p:cNvPr id="4" name="Content Placeholder 3"/>
          <p:cNvSpPr>
            <a:spLocks noGrp="1"/>
          </p:cNvSpPr>
          <p:nvPr>
            <p:ph idx="10"/>
          </p:nvPr>
        </p:nvSpPr>
        <p:spPr/>
        <p:txBody>
          <a:bodyPr/>
          <a:lstStyle/>
          <a:p>
            <a:r>
              <a:rPr lang="en-US" dirty="0"/>
              <a:t>Membership Inference Attack</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05264" y="2132715"/>
            <a:ext cx="4104456" cy="5497901"/>
          </a:xfrm>
          <a:prstGeom prst="rect">
            <a:avLst/>
          </a:prstGeom>
        </p:spPr>
      </p:pic>
    </p:spTree>
    <p:extLst>
      <p:ext uri="{BB962C8B-B14F-4D97-AF65-F5344CB8AC3E}">
        <p14:creationId xmlns:p14="http://schemas.microsoft.com/office/powerpoint/2010/main" val="2855516166"/>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20042</TotalTime>
  <Words>3778</Words>
  <Application>Microsoft Office PowerPoint</Application>
  <PresentationFormat>Custom</PresentationFormat>
  <Paragraphs>337</Paragraphs>
  <Slides>36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Cambria Math</vt:lpstr>
      <vt:lpstr>Courier New</vt:lpstr>
      <vt:lpstr>Palatino Linotype</vt:lpstr>
      <vt:lpstr>Tahoma</vt:lpstr>
      <vt:lpstr>Wingdings</vt:lpstr>
      <vt:lpstr>Office Theme</vt:lpstr>
      <vt:lpstr>PowerPoint Presentation</vt:lpstr>
      <vt:lpstr>Lecture 11</vt:lpstr>
      <vt:lpstr>Lecture Outline</vt:lpstr>
      <vt:lpstr>Privacy Attacks in AML</vt:lpstr>
      <vt:lpstr>Membership Inference Attack</vt:lpstr>
      <vt:lpstr>Shadow Training Attack</vt:lpstr>
      <vt:lpstr>Shadow Training Attack</vt:lpstr>
      <vt:lpstr>Shadow Training Attack</vt:lpstr>
      <vt:lpstr>Shadow Training Attack</vt:lpstr>
      <vt:lpstr>Shadow Training Attack</vt:lpstr>
      <vt:lpstr>Feature Inference Attack</vt:lpstr>
      <vt:lpstr>Model Inversion Attack </vt:lpstr>
      <vt:lpstr>Model Inversion Attack</vt:lpstr>
      <vt:lpstr>Model Extraction Attack</vt:lpstr>
      <vt:lpstr>Causes of Privacy Leaks</vt:lpstr>
      <vt:lpstr>Attacks against Distributed Learning</vt:lpstr>
      <vt:lpstr>Training Data Extraction Attack</vt:lpstr>
      <vt:lpstr>Training Data Extraction Attack</vt:lpstr>
      <vt:lpstr>Training Data Extraction Attack</vt:lpstr>
      <vt:lpstr>Language Models</vt:lpstr>
      <vt:lpstr>Language Models Graph</vt:lpstr>
      <vt:lpstr>Language Models Timeline</vt:lpstr>
      <vt:lpstr>Language Models</vt:lpstr>
      <vt:lpstr>Language Models</vt:lpstr>
      <vt:lpstr>GPT-2</vt:lpstr>
      <vt:lpstr>GPT-3</vt:lpstr>
      <vt:lpstr>Language Models</vt:lpstr>
      <vt:lpstr>Attack Threat Model</vt:lpstr>
      <vt:lpstr>Attack Approach</vt:lpstr>
      <vt:lpstr>Attack Approach</vt:lpstr>
      <vt:lpstr>Results</vt:lpstr>
      <vt:lpstr>Results</vt:lpstr>
      <vt:lpstr>Results</vt:lpstr>
      <vt:lpstr>Mitigation Strategies for Data Leakage</vt:lpstr>
      <vt:lpstr>Ethical Considerations and Lessons</vt:lpstr>
      <vt:lpstr>References</vt:lpstr>
    </vt:vector>
  </TitlesOfParts>
  <Company>Sheridan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Vakanski Aleksandar</dc:creator>
  <cp:lastModifiedBy>Vakanski, Aleksandar (vakanski@uidaho.edu)</cp:lastModifiedBy>
  <cp:revision>4181</cp:revision>
  <cp:lastPrinted>2016-01-16T17:38:40Z</cp:lastPrinted>
  <dcterms:created xsi:type="dcterms:W3CDTF">2014-06-16T13:46:25Z</dcterms:created>
  <dcterms:modified xsi:type="dcterms:W3CDTF">2021-11-19T16:53:26Z</dcterms:modified>
</cp:coreProperties>
</file>