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6" r:id="rId2"/>
    <p:sldMasterId id="2147483704" r:id="rId3"/>
    <p:sldMasterId id="2147483711" r:id="rId4"/>
  </p:sldMasterIdLst>
  <p:notesMasterIdLst>
    <p:notesMasterId r:id="rId92"/>
  </p:notesMasterIdLst>
  <p:handoutMasterIdLst>
    <p:handoutMasterId r:id="rId93"/>
  </p:handoutMasterIdLst>
  <p:sldIdLst>
    <p:sldId id="256" r:id="rId5"/>
    <p:sldId id="295" r:id="rId6"/>
    <p:sldId id="493" r:id="rId7"/>
    <p:sldId id="889" r:id="rId8"/>
    <p:sldId id="890" r:id="rId9"/>
    <p:sldId id="891" r:id="rId10"/>
    <p:sldId id="892" r:id="rId11"/>
    <p:sldId id="893" r:id="rId12"/>
    <p:sldId id="894" r:id="rId13"/>
    <p:sldId id="906" r:id="rId14"/>
    <p:sldId id="907" r:id="rId15"/>
    <p:sldId id="908" r:id="rId16"/>
    <p:sldId id="897" r:id="rId17"/>
    <p:sldId id="898" r:id="rId18"/>
    <p:sldId id="909" r:id="rId19"/>
    <p:sldId id="899" r:id="rId20"/>
    <p:sldId id="900" r:id="rId21"/>
    <p:sldId id="901" r:id="rId22"/>
    <p:sldId id="902" r:id="rId23"/>
    <p:sldId id="903" r:id="rId24"/>
    <p:sldId id="904" r:id="rId25"/>
    <p:sldId id="905" r:id="rId26"/>
    <p:sldId id="888" r:id="rId27"/>
    <p:sldId id="886" r:id="rId28"/>
    <p:sldId id="857" r:id="rId29"/>
    <p:sldId id="858" r:id="rId30"/>
    <p:sldId id="859" r:id="rId31"/>
    <p:sldId id="860" r:id="rId32"/>
    <p:sldId id="861" r:id="rId33"/>
    <p:sldId id="862" r:id="rId34"/>
    <p:sldId id="863" r:id="rId35"/>
    <p:sldId id="864" r:id="rId36"/>
    <p:sldId id="865" r:id="rId37"/>
    <p:sldId id="866" r:id="rId38"/>
    <p:sldId id="867" r:id="rId39"/>
    <p:sldId id="868" r:id="rId40"/>
    <p:sldId id="869" r:id="rId41"/>
    <p:sldId id="870" r:id="rId42"/>
    <p:sldId id="871" r:id="rId43"/>
    <p:sldId id="872" r:id="rId44"/>
    <p:sldId id="873" r:id="rId45"/>
    <p:sldId id="874" r:id="rId46"/>
    <p:sldId id="875" r:id="rId47"/>
    <p:sldId id="876" r:id="rId48"/>
    <p:sldId id="877" r:id="rId49"/>
    <p:sldId id="878" r:id="rId50"/>
    <p:sldId id="879" r:id="rId51"/>
    <p:sldId id="880" r:id="rId52"/>
    <p:sldId id="881" r:id="rId53"/>
    <p:sldId id="882" r:id="rId54"/>
    <p:sldId id="883" r:id="rId55"/>
    <p:sldId id="884" r:id="rId56"/>
    <p:sldId id="885" r:id="rId57"/>
    <p:sldId id="805" r:id="rId58"/>
    <p:sldId id="800" r:id="rId59"/>
    <p:sldId id="801" r:id="rId60"/>
    <p:sldId id="803" r:id="rId61"/>
    <p:sldId id="804" r:id="rId62"/>
    <p:sldId id="802" r:id="rId63"/>
    <p:sldId id="793" r:id="rId64"/>
    <p:sldId id="787" r:id="rId65"/>
    <p:sldId id="788" r:id="rId66"/>
    <p:sldId id="789" r:id="rId67"/>
    <p:sldId id="794" r:id="rId68"/>
    <p:sldId id="790" r:id="rId69"/>
    <p:sldId id="791" r:id="rId70"/>
    <p:sldId id="806" r:id="rId71"/>
    <p:sldId id="838" r:id="rId72"/>
    <p:sldId id="839" r:id="rId73"/>
    <p:sldId id="840" r:id="rId74"/>
    <p:sldId id="841" r:id="rId75"/>
    <p:sldId id="842" r:id="rId76"/>
    <p:sldId id="843" r:id="rId77"/>
    <p:sldId id="844" r:id="rId78"/>
    <p:sldId id="845" r:id="rId79"/>
    <p:sldId id="846" r:id="rId80"/>
    <p:sldId id="847" r:id="rId81"/>
    <p:sldId id="848" r:id="rId82"/>
    <p:sldId id="849" r:id="rId83"/>
    <p:sldId id="850" r:id="rId84"/>
    <p:sldId id="851" r:id="rId85"/>
    <p:sldId id="852" r:id="rId86"/>
    <p:sldId id="853" r:id="rId87"/>
    <p:sldId id="854" r:id="rId88"/>
    <p:sldId id="855" r:id="rId89"/>
    <p:sldId id="856" r:id="rId90"/>
    <p:sldId id="784" r:id="rId91"/>
  </p:sldIdLst>
  <p:sldSz cx="10058400" cy="7772400"/>
  <p:notesSz cx="6858000" cy="91440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yi He" initials="X. H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140" autoAdjust="0"/>
  </p:normalViewPr>
  <p:slideViewPr>
    <p:cSldViewPr>
      <p:cViewPr varScale="1">
        <p:scale>
          <a:sx n="81" d="100"/>
          <a:sy n="81" d="100"/>
        </p:scale>
        <p:origin x="2208" y="102"/>
      </p:cViewPr>
      <p:guideLst>
        <p:guide orient="horz" pos="2448"/>
        <p:guide pos="3168"/>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3252" y="5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handoutMaster" Target="handoutMasters/handoutMaster1.xml"/><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E7A162-7AE0-4734-8329-E6EF15A67CA1}" type="datetimeFigureOut">
              <a:rPr lang="en-US" smtClean="0"/>
              <a:t>12/2/2021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FD3E08-1F1D-453D-99F1-53E4B2E4657C}" type="slidenum">
              <a:rPr lang="en-US" smtClean="0"/>
              <a:t>‹#›</a:t>
            </a:fld>
            <a:endParaRPr lang="en-US"/>
          </a:p>
        </p:txBody>
      </p:sp>
    </p:spTree>
    <p:extLst>
      <p:ext uri="{BB962C8B-B14F-4D97-AF65-F5344CB8AC3E}">
        <p14:creationId xmlns:p14="http://schemas.microsoft.com/office/powerpoint/2010/main" val="46661936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09:49:31.978"/>
    </inkml:context>
    <inkml:brush xml:id="br0">
      <inkml:brushProperty name="width" value="0.05" units="cm"/>
      <inkml:brushProperty name="height" value="0.05" units="cm"/>
      <inkml:brushProperty name="color" value="#E71224"/>
    </inkml:brush>
  </inkml:definitions>
  <inkml:trace contextRef="#ctx0" brushRef="#br0">1547 0 24575,'-305'0'0,"287"1"0,1 1 0,-1 1 0,-18 5 0,15-3 0,-35 3 0,-167-7 0,115-2 0,87 1 0,2-1 0,-25 4 0,38-2 0,0 0 0,0 0 0,0 0 0,0 1 0,1 1 0,-1-1 0,1 0 0,-8 5 0,-1 1 0,-23 10 0,24-13 0,1 2 0,-21 12 0,19-9 0,-2-1 0,1 0 0,-1-1 0,-32 12 0,30-13 0,-1 2 0,1 0 0,-26 18 0,36-21 0,-2 0 0,2 2 0,0-1 0,0 2 0,0-1 0,0 0 0,-11 20 0,-15 16 0,27-35 0,0-1 0,1 2 0,-1-1 0,-7 19 0,-14 43 0,24-59 0,-2 9 0,-5 21 0,8-26 0,0-1 0,-1 0 0,-12 27 0,-21 31 0,33-64 0,1 0 0,0 1 0,0 0 0,1-1 0,0 1 0,-1 15 0,3 62 0,1-55 0,0 162 0,0-181 0,0 0 0,1-1 0,1 1 0,0 0 0,0-1 0,1 0 0,1 0 0,9 17 0,-10-17 0,1 0 0,-2 1 0,0-1 0,-1 0 0,2 23 0,-2-16 0,7 28 0,1-3 0,6 23 0,-8-42 0,-6-15 0,1 0 0,1 0 0,-1-1 0,2 1 0,9 15 0,-9-17 0,0 1 0,-1 0 0,0 0 0,-1 0 0,1 0 0,-2 0 0,1 1 0,1 19 0,-3-26 0,9 44 0,-5-29 0,3 30 0,-5 162 0,-4-118 0,1-82 0,0 0 0,1 0 0,1-1 0,0 1 0,0 0 0,0 0 0,1-1 0,1 1 0,0-1 0,0 0 0,1 0 0,0-1 0,10 13 0,-4-6 0,-1 1 0,13 24 0,6 9 0,-25-43 0,0-1 0,1-1 0,-1 1 0,10 7 0,11 10 0,-16-13 0,0 0 0,0-1 0,12 7 0,7 6 0,-17-12 0,21 11 0,8 6 0,-31-19 0,1 0 0,0 0 0,-1-1 0,2-1 0,-1 0 0,1 0 0,0-1 0,0-1 0,1 1 0,-1-2 0,1 1 0,21 0 0,159-3 0,-80-2 0,-100 2 0,-1-1 0,0 0 0,0-1 0,0 0 0,20-7 0,-13 1 0,0 0 0,25-15 0,14-6 0,-39 20 0,0-1 0,32-20 0,-42 24 0,1 0 0,0 1 0,1 1 0,-1 0 0,1 0 0,0 1 0,15-3 0,4-2 0,25-5 0,4-1 0,-43 10 0,31-4 0,-36 8 0,0-2 0,0 1 0,-1-1 0,1-1 0,0 0 0,-1 0 0,16-9 0,-2-2 0,-14 9 0,0 0 0,0-1 0,0 1 0,-1-2 0,0 0 0,0 0 0,7-9 0,-1-1 0,40-58 0,-49 65 0,0-1 0,-1 1 0,0-2 0,-1 1 0,0 0 0,1-12 0,2-5 0,6-44 0,-9 47 0,9-34 0,-8 38 0,0 0 0,1-23 0,-2 10 0,0 16 0,6-20 0,-4 22 0,2-26 0,-3-169 0,-5 121 0,2 38 0,-3-61 0,0 98 0,-2-1 0,-6-22 0,4 18 0,-9-28 0,-40-82 0,50 116 0,0 0 0,-5-24 0,0-3 0,-18-70 0,23 91 0,2-1 0,-1-1 0,2 1 0,1-1 0,2-23 0,-4-35 0,1 62 0,-1 0 0,-11-30 0,12 42 0,-8-22 0,-2 0 0,-20-36 0,8 16 0,15 33 0,0 0 0,0 1 0,-1 1 0,-1 0 0,0 0 0,-15-12 0,18 16 0,0-1 0,1 0 0,-8-12 0,8 12 0,0-1 0,-13-14 0,17 22 0,-1 0 0,1 0 0,-1 0 0,1 1 0,-1-1 0,0 1 0,0 0 0,0 0 0,0 0 0,0 1 0,-5-2 0,-14-1-1365,1 2-5461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9T09:49:41.465"/>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85,'691'0,"-674"-1,0-1,0 0,21-7,-18 4,37-4,166 7,-116 4,-56-2,64-1,-44-11,-4 0,33 10,-8 1,-78-1,1-1,15-5,-14 4,22-3,30 2,77 5,-57 2,573-2,-644 1,0 1,0 0,22 7,-20-4,38 4,166-8,-115-2,-48 0,72 3,-109 2,-5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E38D01-B6A8-4E40-A11C-85D5B25719CF}" type="datetimeFigureOut">
              <a:rPr lang="en-US" smtClean="0"/>
              <a:t>12/2/2021</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B02277-9392-41C3-AA11-A5F619BDEEAB}" type="slidenum">
              <a:rPr lang="en-US" smtClean="0"/>
              <a:t>‹#›</a:t>
            </a:fld>
            <a:endParaRPr lang="en-US"/>
          </a:p>
        </p:txBody>
      </p:sp>
    </p:spTree>
    <p:extLst>
      <p:ext uri="{BB962C8B-B14F-4D97-AF65-F5344CB8AC3E}">
        <p14:creationId xmlns:p14="http://schemas.microsoft.com/office/powerpoint/2010/main" val="2502422521"/>
      </p:ext>
    </p:extLst>
  </p:cSld>
  <p:clrMap bg1="lt1" tx1="dk1" bg2="lt2" tx2="dk2" accent1="accent1" accent2="accent2" accent3="accent3" accent4="accent4" accent5="accent5" accent6="accent6" hlink="hlink" folHlink="folHlink"/>
  <p:notesStyle>
    <a:lvl1pPr marL="0" algn="l" defTabSz="1018824" rtl="0" eaLnBrk="1" latinLnBrk="0" hangingPunct="1">
      <a:defRPr sz="1800"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02277-9392-41C3-AA11-A5F619BDEEAB}" type="slidenum">
              <a:rPr lang="en-US" smtClean="0"/>
              <a:t>1</a:t>
            </a:fld>
            <a:endParaRPr lang="en-US"/>
          </a:p>
        </p:txBody>
      </p:sp>
    </p:spTree>
    <p:extLst>
      <p:ext uri="{BB962C8B-B14F-4D97-AF65-F5344CB8AC3E}">
        <p14:creationId xmlns:p14="http://schemas.microsoft.com/office/powerpoint/2010/main" val="640559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02c423ab00_0_0: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02c423ab0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4803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02c423ab00_0_46: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02c423ab00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2597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02c423ab00_0_11: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02c423ab0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SzPts val="1100"/>
              <a:buFont typeface="Arial" panose="020B0604020202020204" pitchFamily="34" charset="0"/>
              <a:buNone/>
            </a:pPr>
            <a:endParaRPr dirty="0"/>
          </a:p>
        </p:txBody>
      </p:sp>
    </p:spTree>
    <p:extLst>
      <p:ext uri="{BB962C8B-B14F-4D97-AF65-F5344CB8AC3E}">
        <p14:creationId xmlns:p14="http://schemas.microsoft.com/office/powerpoint/2010/main" val="558326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02c423ab00_0_22: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02c423ab0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73379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3b4699cb5_0_0: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03b4699c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24247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02c423ab00_0_32: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02c423ab0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16025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050d9c1375_0_2: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050d9c137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89897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03b4699cb5_0_19: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03b4699cb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6127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03b4699cb5_0_53: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03b4699cb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304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02c423ab00_0_17: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02c423ab0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94039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02277-9392-41C3-AA11-A5F619BDEEAB}" type="slidenum">
              <a:rPr lang="en-US" smtClean="0"/>
              <a:t>2</a:t>
            </a:fld>
            <a:endParaRPr lang="en-US"/>
          </a:p>
        </p:txBody>
      </p:sp>
    </p:spTree>
    <p:extLst>
      <p:ext uri="{BB962C8B-B14F-4D97-AF65-F5344CB8AC3E}">
        <p14:creationId xmlns:p14="http://schemas.microsoft.com/office/powerpoint/2010/main" val="2403128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02c423ab00_0_76: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02c423ab00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0348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03b4699cb5_0_137: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03b4699cb5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6371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03b4699cb5_0_150: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03b4699cb5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5126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03b4699cb5_0_163: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03b4699cb5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2191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03b4699cb5_0_62: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03b4699cb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48443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03b4699cb5_0_173: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03b4699cb5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7931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03b4699cb5_0_116: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03b4699cb5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9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03b4699cb5_0_27: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03b4699cb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0391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03b4699cb5_0_34: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03b4699cb5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1349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03b4699cb5_0_40: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03b4699cb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6917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6</a:t>
            </a:fld>
            <a:endParaRPr lang="en-US"/>
          </a:p>
        </p:txBody>
      </p:sp>
    </p:spTree>
    <p:extLst>
      <p:ext uri="{BB962C8B-B14F-4D97-AF65-F5344CB8AC3E}">
        <p14:creationId xmlns:p14="http://schemas.microsoft.com/office/powerpoint/2010/main" val="1585959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03b4699cb5_0_75: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03b4699cb5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03608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03b4699cb5_0_92: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03b4699cb5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3753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050d9c1375_0_21: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050d9c137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62274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03b4699cb5_0_188: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103b4699cb5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15302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050b3a428a_0_5: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050b3a428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37098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050d9c1375_0_47: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050d9c137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97652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03b4699cb5_0_183: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03b4699cb5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95427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03b4699cb5_0_108: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103b4699cb5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14497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03b4699cb5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103b4699cb5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17600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54</a:t>
            </a:fld>
            <a:endParaRPr lang="en-US"/>
          </a:p>
        </p:txBody>
      </p:sp>
    </p:spTree>
    <p:extLst>
      <p:ext uri="{BB962C8B-B14F-4D97-AF65-F5344CB8AC3E}">
        <p14:creationId xmlns:p14="http://schemas.microsoft.com/office/powerpoint/2010/main" val="3657726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8</a:t>
            </a:fld>
            <a:endParaRPr lang="en-US"/>
          </a:p>
        </p:txBody>
      </p:sp>
    </p:spTree>
    <p:extLst>
      <p:ext uri="{BB962C8B-B14F-4D97-AF65-F5344CB8AC3E}">
        <p14:creationId xmlns:p14="http://schemas.microsoft.com/office/powerpoint/2010/main" val="13995898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55</a:t>
            </a:fld>
            <a:endParaRPr lang="en-US"/>
          </a:p>
        </p:txBody>
      </p:sp>
    </p:spTree>
    <p:extLst>
      <p:ext uri="{BB962C8B-B14F-4D97-AF65-F5344CB8AC3E}">
        <p14:creationId xmlns:p14="http://schemas.microsoft.com/office/powerpoint/2010/main" val="18035923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56</a:t>
            </a:fld>
            <a:endParaRPr lang="en-US"/>
          </a:p>
        </p:txBody>
      </p:sp>
    </p:spTree>
    <p:extLst>
      <p:ext uri="{BB962C8B-B14F-4D97-AF65-F5344CB8AC3E}">
        <p14:creationId xmlns:p14="http://schemas.microsoft.com/office/powerpoint/2010/main" val="11634106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57</a:t>
            </a:fld>
            <a:endParaRPr lang="en-US"/>
          </a:p>
        </p:txBody>
      </p:sp>
    </p:spTree>
    <p:extLst>
      <p:ext uri="{BB962C8B-B14F-4D97-AF65-F5344CB8AC3E}">
        <p14:creationId xmlns:p14="http://schemas.microsoft.com/office/powerpoint/2010/main" val="23664709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58</a:t>
            </a:fld>
            <a:endParaRPr lang="en-US"/>
          </a:p>
        </p:txBody>
      </p:sp>
    </p:spTree>
    <p:extLst>
      <p:ext uri="{BB962C8B-B14F-4D97-AF65-F5344CB8AC3E}">
        <p14:creationId xmlns:p14="http://schemas.microsoft.com/office/powerpoint/2010/main" val="5093301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59</a:t>
            </a:fld>
            <a:endParaRPr lang="en-US"/>
          </a:p>
        </p:txBody>
      </p:sp>
    </p:spTree>
    <p:extLst>
      <p:ext uri="{BB962C8B-B14F-4D97-AF65-F5344CB8AC3E}">
        <p14:creationId xmlns:p14="http://schemas.microsoft.com/office/powerpoint/2010/main" val="31625455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60</a:t>
            </a:fld>
            <a:endParaRPr lang="en-US"/>
          </a:p>
        </p:txBody>
      </p:sp>
    </p:spTree>
    <p:extLst>
      <p:ext uri="{BB962C8B-B14F-4D97-AF65-F5344CB8AC3E}">
        <p14:creationId xmlns:p14="http://schemas.microsoft.com/office/powerpoint/2010/main" val="33255758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62</a:t>
            </a:fld>
            <a:endParaRPr lang="en-US"/>
          </a:p>
        </p:txBody>
      </p:sp>
    </p:spTree>
    <p:extLst>
      <p:ext uri="{BB962C8B-B14F-4D97-AF65-F5344CB8AC3E}">
        <p14:creationId xmlns:p14="http://schemas.microsoft.com/office/powerpoint/2010/main" val="19228338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63</a:t>
            </a:fld>
            <a:endParaRPr lang="en-US"/>
          </a:p>
        </p:txBody>
      </p:sp>
    </p:spTree>
    <p:extLst>
      <p:ext uri="{BB962C8B-B14F-4D97-AF65-F5344CB8AC3E}">
        <p14:creationId xmlns:p14="http://schemas.microsoft.com/office/powerpoint/2010/main" val="25508886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64</a:t>
            </a:fld>
            <a:endParaRPr lang="en-US"/>
          </a:p>
        </p:txBody>
      </p:sp>
    </p:spTree>
    <p:extLst>
      <p:ext uri="{BB962C8B-B14F-4D97-AF65-F5344CB8AC3E}">
        <p14:creationId xmlns:p14="http://schemas.microsoft.com/office/powerpoint/2010/main" val="1171089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67</a:t>
            </a:fld>
            <a:endParaRPr lang="en-US"/>
          </a:p>
        </p:txBody>
      </p:sp>
    </p:spTree>
    <p:extLst>
      <p:ext uri="{BB962C8B-B14F-4D97-AF65-F5344CB8AC3E}">
        <p14:creationId xmlns:p14="http://schemas.microsoft.com/office/powerpoint/2010/main" val="3019423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10</a:t>
            </a:fld>
            <a:endParaRPr lang="en-US"/>
          </a:p>
        </p:txBody>
      </p:sp>
    </p:spTree>
    <p:extLst>
      <p:ext uri="{BB962C8B-B14F-4D97-AF65-F5344CB8AC3E}">
        <p14:creationId xmlns:p14="http://schemas.microsoft.com/office/powerpoint/2010/main" val="3286870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11</a:t>
            </a:fld>
            <a:endParaRPr lang="en-US"/>
          </a:p>
        </p:txBody>
      </p:sp>
    </p:spTree>
    <p:extLst>
      <p:ext uri="{BB962C8B-B14F-4D97-AF65-F5344CB8AC3E}">
        <p14:creationId xmlns:p14="http://schemas.microsoft.com/office/powerpoint/2010/main" val="912000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22</a:t>
            </a:fld>
            <a:endParaRPr lang="en-US"/>
          </a:p>
        </p:txBody>
      </p:sp>
    </p:spTree>
    <p:extLst>
      <p:ext uri="{BB962C8B-B14F-4D97-AF65-F5344CB8AC3E}">
        <p14:creationId xmlns:p14="http://schemas.microsoft.com/office/powerpoint/2010/main" val="2709586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6735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03b4699cb5_0_98: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03b4699cb5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2299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457162" indent="0" algn="ctr">
              <a:buNone/>
              <a:defRPr>
                <a:solidFill>
                  <a:schemeClr val="tx1">
                    <a:tint val="75000"/>
                  </a:schemeClr>
                </a:solidFill>
              </a:defRPr>
            </a:lvl2pPr>
            <a:lvl3pPr marL="914323" indent="0" algn="ctr">
              <a:buNone/>
              <a:defRPr>
                <a:solidFill>
                  <a:schemeClr val="tx1">
                    <a:tint val="75000"/>
                  </a:schemeClr>
                </a:solidFill>
              </a:defRPr>
            </a:lvl3pPr>
            <a:lvl4pPr marL="1371485" indent="0" algn="ctr">
              <a:buNone/>
              <a:defRPr>
                <a:solidFill>
                  <a:schemeClr val="tx1">
                    <a:tint val="75000"/>
                  </a:schemeClr>
                </a:solidFill>
              </a:defRPr>
            </a:lvl4pPr>
            <a:lvl5pPr marL="1828647" indent="0" algn="ctr">
              <a:buNone/>
              <a:defRPr>
                <a:solidFill>
                  <a:schemeClr val="tx1">
                    <a:tint val="75000"/>
                  </a:schemeClr>
                </a:solidFill>
              </a:defRPr>
            </a:lvl5pPr>
            <a:lvl6pPr marL="2285808" indent="0" algn="ctr">
              <a:buNone/>
              <a:defRPr>
                <a:solidFill>
                  <a:schemeClr val="tx1">
                    <a:tint val="75000"/>
                  </a:schemeClr>
                </a:solidFill>
              </a:defRPr>
            </a:lvl6pPr>
            <a:lvl7pPr marL="2742970" indent="0" algn="ctr">
              <a:buNone/>
              <a:defRPr>
                <a:solidFill>
                  <a:schemeClr val="tx1">
                    <a:tint val="75000"/>
                  </a:schemeClr>
                </a:solidFill>
              </a:defRPr>
            </a:lvl7pPr>
            <a:lvl8pPr marL="3200132" indent="0" algn="ctr">
              <a:buNone/>
              <a:defRPr>
                <a:solidFill>
                  <a:schemeClr val="tx1">
                    <a:tint val="75000"/>
                  </a:schemeClr>
                </a:solidFill>
              </a:defRPr>
            </a:lvl8pPr>
            <a:lvl9pPr marL="365729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CFEE5-8EAD-403C-AFC6-4E09610A5144}" type="slidenum">
              <a:rPr lang="en-US" smtClean="0"/>
              <a:t>‹#›</a:t>
            </a:fld>
            <a:endParaRPr lang="en-US"/>
          </a:p>
        </p:txBody>
      </p:sp>
    </p:spTree>
    <p:extLst>
      <p:ext uri="{BB962C8B-B14F-4D97-AF65-F5344CB8AC3E}">
        <p14:creationId xmlns:p14="http://schemas.microsoft.com/office/powerpoint/2010/main" val="2586525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Minimal Two">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0" y="5488419"/>
            <a:ext cx="10058400" cy="609398"/>
          </a:xfrm>
          <a:prstGeom prst="rect">
            <a:avLst/>
          </a:prstGeom>
        </p:spPr>
        <p:txBody>
          <a:bodyPr wrap="square" lIns="0" tIns="0" rIns="0" bIns="0">
            <a:spAutoFit/>
          </a:bodyPr>
          <a:lstStyle>
            <a:lvl1pPr marL="0" marR="0" indent="0" algn="ctr" defTabSz="1005866" rtl="0" eaLnBrk="1" fontAlgn="auto" latinLnBrk="0" hangingPunct="1">
              <a:lnSpc>
                <a:spcPct val="100000"/>
              </a:lnSpc>
              <a:spcBef>
                <a:spcPct val="0"/>
              </a:spcBef>
              <a:spcAft>
                <a:spcPts val="0"/>
              </a:spcAft>
              <a:buClrTx/>
              <a:buSzTx/>
              <a:buFontTx/>
              <a:buNone/>
              <a:tabLst>
                <a:tab pos="1502174" algn="l"/>
              </a:tabLst>
              <a:defRPr sz="3960" b="1" i="0" cap="all" baseline="0">
                <a:solidFill>
                  <a:schemeClr val="accent3"/>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a:lstStyle>
          <a:p>
            <a:r>
              <a:rPr lang="en-US" dirty="0"/>
              <a:t>CLICK TO EDIT TITLE</a:t>
            </a:r>
            <a:endParaRPr lang="ru-RU" dirty="0"/>
          </a:p>
        </p:txBody>
      </p:sp>
      <p:sp>
        <p:nvSpPr>
          <p:cNvPr id="16" name="Text Placeholder 15"/>
          <p:cNvSpPr>
            <a:spLocks noGrp="1"/>
          </p:cNvSpPr>
          <p:nvPr>
            <p:ph type="body" sz="quarter" idx="10" hasCustomPrompt="1"/>
          </p:nvPr>
        </p:nvSpPr>
        <p:spPr>
          <a:xfrm>
            <a:off x="0" y="6217875"/>
            <a:ext cx="10058400" cy="438582"/>
          </a:xfrm>
          <a:prstGeom prst="rect">
            <a:avLst/>
          </a:prstGeom>
        </p:spPr>
        <p:txBody>
          <a:bodyPr>
            <a:spAutoFit/>
          </a:bodyPr>
          <a:lstStyle>
            <a:lvl1pPr marL="0" indent="0" algn="ctr">
              <a:buNone/>
              <a:defRPr sz="2475" b="1" i="0" cap="all"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502932" indent="0" algn="ctr">
              <a:buNone/>
              <a:defRPr b="1" i="0">
                <a:latin typeface="Archivo" charset="0"/>
                <a:ea typeface="Archivo" charset="0"/>
                <a:cs typeface="Archivo" charset="0"/>
              </a:defRPr>
            </a:lvl2pPr>
            <a:lvl3pPr marL="1005865" indent="0" algn="ctr">
              <a:buNone/>
              <a:defRPr b="1" i="0">
                <a:latin typeface="Archivo" charset="0"/>
                <a:ea typeface="Archivo" charset="0"/>
                <a:cs typeface="Archivo" charset="0"/>
              </a:defRPr>
            </a:lvl3pPr>
            <a:lvl4pPr marL="1508798" indent="0" algn="ctr">
              <a:buNone/>
              <a:defRPr b="1" i="0">
                <a:latin typeface="Archivo" charset="0"/>
                <a:ea typeface="Archivo" charset="0"/>
                <a:cs typeface="Archivo" charset="0"/>
              </a:defRPr>
            </a:lvl4pPr>
            <a:lvl5pPr marL="2011730" indent="0" algn="ctr">
              <a:buNone/>
              <a:defRPr b="1" i="0">
                <a:latin typeface="Archivo" charset="0"/>
                <a:ea typeface="Archivo" charset="0"/>
                <a:cs typeface="Archivo" charset="0"/>
              </a:defRPr>
            </a:lvl5pPr>
          </a:lstStyle>
          <a:p>
            <a:pPr lvl="0"/>
            <a:r>
              <a:rPr lang="en-US" dirty="0"/>
              <a:t>CLICK TO EDIT SUBTITLE</a:t>
            </a:r>
          </a:p>
        </p:txBody>
      </p:sp>
      <p:pic>
        <p:nvPicPr>
          <p:cNvPr id="5" name="Picture 4">
            <a:extLst>
              <a:ext uri="{FF2B5EF4-FFF2-40B4-BE49-F238E27FC236}">
                <a16:creationId xmlns:a16="http://schemas.microsoft.com/office/drawing/2014/main" id="{02A9202C-A63A-6641-9A83-07FDBB38A4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5001" y="1713429"/>
            <a:ext cx="2568398" cy="2247080"/>
          </a:xfrm>
          <a:prstGeom prst="rect">
            <a:avLst/>
          </a:prstGeom>
        </p:spPr>
      </p:pic>
    </p:spTree>
    <p:extLst>
      <p:ext uri="{BB962C8B-B14F-4D97-AF65-F5344CB8AC3E}">
        <p14:creationId xmlns:p14="http://schemas.microsoft.com/office/powerpoint/2010/main" val="249738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1000"/>
                                        <p:tgtEl>
                                          <p:spTgt spid="16">
                                            <p:txEl>
                                              <p:pRg st="0" end="0"/>
                                            </p:txEl>
                                          </p:spTgt>
                                        </p:tgtEl>
                                      </p:cBhvr>
                                    </p:animEffect>
                                    <p:anim calcmode="lin" valueType="num">
                                      <p:cBhvr>
                                        <p:cTn id="1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build="p">
        <p:tmplLst>
          <p:tmpl lvl="1">
            <p:tnLst>
              <p:par>
                <p:cTn presetID="42"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anim calcmode="lin" valueType="num">
                      <p:cBhvr>
                        <p:cTn dur="1000" fill="hold"/>
                        <p:tgtEl>
                          <p:spTgt spid="16"/>
                        </p:tgtEl>
                        <p:attrNameLst>
                          <p:attrName>ppt_x</p:attrName>
                        </p:attrNameLst>
                      </p:cBhvr>
                      <p:tavLst>
                        <p:tav tm="0">
                          <p:val>
                            <p:strVal val="#ppt_x"/>
                          </p:val>
                        </p:tav>
                        <p:tav tm="100000">
                          <p:val>
                            <p:strVal val="#ppt_x"/>
                          </p:val>
                        </p:tav>
                      </p:tavLst>
                    </p:anim>
                    <p:anim calcmode="lin" valueType="num">
                      <p:cBhvr>
                        <p:cTn dur="1000" fill="hold"/>
                        <p:tgtEl>
                          <p:spTgt spid="1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Text">
    <p:bg>
      <p:bgPr>
        <a:solidFill>
          <a:srgbClr val="FFFFFF">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HEADLINE</a:t>
            </a:r>
          </a:p>
        </p:txBody>
      </p:sp>
      <p:sp>
        <p:nvSpPr>
          <p:cNvPr id="4" name="Text Placeholder 3"/>
          <p:cNvSpPr>
            <a:spLocks noGrp="1"/>
          </p:cNvSpPr>
          <p:nvPr>
            <p:ph type="body" sz="quarter" idx="10" hasCustomPrompt="1"/>
          </p:nvPr>
        </p:nvSpPr>
        <p:spPr>
          <a:xfrm>
            <a:off x="544048" y="2213408"/>
            <a:ext cx="6415741" cy="342851"/>
          </a:xfrm>
        </p:spPr>
        <p:txBody>
          <a:bodyPr/>
          <a:lstStyle>
            <a:lvl1pPr marL="0" indent="0">
              <a:lnSpc>
                <a:spcPct val="100000"/>
              </a:lnSpc>
              <a:buNone/>
              <a:defRPr sz="2228" b="1" cap="all" baseline="0"/>
            </a:lvl1pPr>
          </a:lstStyle>
          <a:p>
            <a:pPr lvl="0"/>
            <a:r>
              <a:rPr lang="en-US" dirty="0"/>
              <a:t>CLICK TO ADD SUBHEAD</a:t>
            </a:r>
          </a:p>
        </p:txBody>
      </p:sp>
      <p:sp>
        <p:nvSpPr>
          <p:cNvPr id="10" name="Text Placeholder 9"/>
          <p:cNvSpPr>
            <a:spLocks noGrp="1"/>
          </p:cNvSpPr>
          <p:nvPr>
            <p:ph type="body" sz="quarter" idx="11" hasCustomPrompt="1"/>
          </p:nvPr>
        </p:nvSpPr>
        <p:spPr>
          <a:xfrm>
            <a:off x="2355975" y="3355803"/>
            <a:ext cx="6593806" cy="1692771"/>
          </a:xfrm>
        </p:spPr>
        <p:txBody>
          <a:bodyPr/>
          <a:lstStyle>
            <a:lvl1pPr marL="0" marR="0" indent="0" algn="l" defTabSz="1005866" rtl="0" eaLnBrk="1" fontAlgn="auto" latinLnBrk="0" hangingPunct="1">
              <a:lnSpc>
                <a:spcPts val="2186"/>
              </a:lnSpc>
              <a:spcBef>
                <a:spcPts val="0"/>
              </a:spcBef>
              <a:spcAft>
                <a:spcPts val="1031"/>
              </a:spcAft>
              <a:buClrTx/>
              <a:buSzTx/>
              <a:buFont typeface="Arial" panose="020B0604020202020204" pitchFamily="34" charset="0"/>
              <a:buNone/>
              <a:tabLst/>
              <a:defRPr lang="en-US" sz="1361" b="0" i="0" baseline="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volorit</a:t>
            </a:r>
            <a:r>
              <a:rPr lang="en-US" dirty="0"/>
              <a:t> </a:t>
            </a:r>
            <a:r>
              <a:rPr lang="en-US" dirty="0" err="1"/>
              <a:t>iorem</a:t>
            </a:r>
            <a:r>
              <a:rPr lang="en-US" dirty="0"/>
              <a:t>. Bea </a:t>
            </a:r>
            <a:r>
              <a:rPr lang="en-US" dirty="0" err="1"/>
              <a:t>cus</a:t>
            </a:r>
            <a:r>
              <a:rPr lang="en-US" dirty="0"/>
              <a:t> </a:t>
            </a:r>
            <a:r>
              <a:rPr lang="en-US" dirty="0" err="1"/>
              <a:t>eatis</a:t>
            </a:r>
            <a:r>
              <a:rPr lang="en-US" dirty="0"/>
              <a:t> </a:t>
            </a:r>
            <a:r>
              <a:rPr lang="en-US" dirty="0" err="1"/>
              <a:t>aut</a:t>
            </a:r>
            <a:r>
              <a:rPr lang="en-US" dirty="0"/>
              <a:t> </a:t>
            </a:r>
            <a:r>
              <a:rPr lang="en-US" dirty="0" err="1"/>
              <a:t>accus</a:t>
            </a:r>
            <a:r>
              <a:rPr lang="en-US" dirty="0"/>
              <a:t>, ne </a:t>
            </a:r>
            <a:r>
              <a:rPr lang="en-US" dirty="0" err="1"/>
              <a:t>molenda</a:t>
            </a:r>
            <a:r>
              <a:rPr lang="en-US" dirty="0"/>
              <a:t> </a:t>
            </a:r>
            <a:r>
              <a:rPr lang="en-US" dirty="0" err="1"/>
              <a:t>invelit</a:t>
            </a:r>
            <a:r>
              <a:rPr lang="en-US" dirty="0"/>
              <a:t> </a:t>
            </a:r>
            <a:r>
              <a:rPr lang="en-US" dirty="0" err="1"/>
              <a:t>iurepudae</a:t>
            </a:r>
            <a:r>
              <a:rPr lang="en-US" dirty="0"/>
              <a:t> </a:t>
            </a:r>
            <a:r>
              <a:rPr lang="en-US" dirty="0" err="1"/>
              <a:t>maximin</a:t>
            </a:r>
            <a:r>
              <a:rPr lang="en-US" dirty="0"/>
              <a:t> </a:t>
            </a:r>
            <a:r>
              <a:rPr lang="en-US" dirty="0" err="1"/>
              <a:t>imagnate</a:t>
            </a:r>
            <a:r>
              <a:rPr lang="en-US" dirty="0"/>
              <a:t> </a:t>
            </a:r>
            <a:r>
              <a:rPr lang="en-US" dirty="0" err="1"/>
              <a:t>officima</a:t>
            </a:r>
            <a:r>
              <a:rPr lang="en-US" dirty="0"/>
              <a:t> </a:t>
            </a:r>
            <a:r>
              <a:rPr lang="en-US" dirty="0" err="1"/>
              <a:t>corruptas</a:t>
            </a:r>
            <a:r>
              <a:rPr lang="en-US" dirty="0"/>
              <a:t> </a:t>
            </a:r>
            <a:r>
              <a:rPr lang="en-US" dirty="0" err="1"/>
              <a:t>simoditam</a:t>
            </a:r>
            <a:r>
              <a:rPr lang="en-US" dirty="0"/>
              <a:t> </a:t>
            </a:r>
            <a:r>
              <a:rPr lang="en-US" dirty="0" err="1"/>
              <a:t>repersp</a:t>
            </a:r>
            <a:r>
              <a:rPr lang="en-US" dirty="0"/>
              <a:t> </a:t>
            </a:r>
            <a:r>
              <a:rPr lang="en-US" dirty="0" err="1"/>
              <a:t>erumenimi</a:t>
            </a:r>
            <a:r>
              <a:rPr lang="en-US" dirty="0"/>
              <a:t>, </a:t>
            </a:r>
            <a:r>
              <a:rPr lang="en-US" dirty="0" err="1"/>
              <a:t>sitate</a:t>
            </a:r>
            <a:r>
              <a:rPr lang="en-US" dirty="0"/>
              <a:t> </a:t>
            </a:r>
            <a:r>
              <a:rPr lang="en-US" dirty="0" err="1"/>
              <a:t>vel</a:t>
            </a:r>
            <a:r>
              <a:rPr lang="en-US" dirty="0"/>
              <a:t> </a:t>
            </a:r>
            <a:r>
              <a:rPr lang="en-US" dirty="0" err="1"/>
              <a:t>maio</a:t>
            </a:r>
            <a:r>
              <a:rPr lang="en-US" dirty="0"/>
              <a:t>. </a:t>
            </a:r>
            <a:r>
              <a:rPr lang="en-US" dirty="0" err="1"/>
              <a:t>Incias</a:t>
            </a:r>
            <a:r>
              <a:rPr lang="en-US" dirty="0"/>
              <a:t> et </a:t>
            </a:r>
            <a:r>
              <a:rPr lang="en-US" dirty="0" err="1"/>
              <a:t>volupta</a:t>
            </a:r>
            <a:r>
              <a:rPr lang="en-US" dirty="0"/>
              <a:t> </a:t>
            </a:r>
            <a:r>
              <a:rPr lang="en-US" dirty="0" err="1"/>
              <a:t>ecestet</a:t>
            </a:r>
            <a:r>
              <a:rPr lang="en-US" dirty="0"/>
              <a:t>, </a:t>
            </a:r>
            <a:r>
              <a:rPr lang="en-US" dirty="0" err="1"/>
              <a:t>aut</a:t>
            </a:r>
            <a:r>
              <a:rPr lang="en-US" dirty="0"/>
              <a:t> </a:t>
            </a:r>
            <a:r>
              <a:rPr lang="en-US" dirty="0" err="1"/>
              <a:t>eum</a:t>
            </a:r>
            <a:r>
              <a:rPr lang="en-US" dirty="0"/>
              <a:t> am </a:t>
            </a:r>
            <a:r>
              <a:rPr lang="en-US" dirty="0" err="1"/>
              <a:t>ipic</a:t>
            </a:r>
            <a:r>
              <a:rPr lang="en-US" dirty="0"/>
              <a:t> tempore </a:t>
            </a:r>
            <a:r>
              <a:rPr lang="en-US" dirty="0" err="1"/>
              <a:t>explandam</a:t>
            </a:r>
            <a:r>
              <a:rPr lang="en-US" dirty="0"/>
              <a:t>. </a:t>
            </a:r>
          </a:p>
        </p:txBody>
      </p:sp>
      <p:sp>
        <p:nvSpPr>
          <p:cNvPr id="5" name="Text Placeholder 4"/>
          <p:cNvSpPr>
            <a:spLocks noGrp="1"/>
          </p:cNvSpPr>
          <p:nvPr>
            <p:ph type="body" sz="quarter" idx="12" hasCustomPrompt="1"/>
          </p:nvPr>
        </p:nvSpPr>
        <p:spPr>
          <a:xfrm>
            <a:off x="2355974" y="6165786"/>
            <a:ext cx="2859844" cy="282129"/>
          </a:xfrm>
        </p:spPr>
        <p:txBody>
          <a:bodyPr/>
          <a:lstStyle>
            <a:lvl1pPr marL="188595" indent="-188595">
              <a:buFontTx/>
              <a:buBlip>
                <a:blip r:embed="rId2"/>
              </a:buBlip>
              <a:defRPr/>
            </a:lvl1pPr>
          </a:lstStyle>
          <a:p>
            <a:pPr lvl="0"/>
            <a:r>
              <a:rPr lang="en-US" dirty="0"/>
              <a:t>Click to add bulleted list</a:t>
            </a:r>
          </a:p>
        </p:txBody>
      </p:sp>
    </p:spTree>
    <p:extLst>
      <p:ext uri="{BB962C8B-B14F-4D97-AF65-F5344CB8AC3E}">
        <p14:creationId xmlns:p14="http://schemas.microsoft.com/office/powerpoint/2010/main" val="315973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8" name="Text Placeholder 9"/>
          <p:cNvSpPr>
            <a:spLocks noGrp="1"/>
          </p:cNvSpPr>
          <p:nvPr>
            <p:ph type="body" sz="quarter" idx="11" hasCustomPrompt="1"/>
          </p:nvPr>
        </p:nvSpPr>
        <p:spPr>
          <a:xfrm>
            <a:off x="2355974" y="3355803"/>
            <a:ext cx="6890820" cy="2539157"/>
          </a:xfrm>
        </p:spPr>
        <p:txBody>
          <a:bodyPr numCol="2" spcCol="914400"/>
          <a:lstStyle>
            <a:lvl1pPr marL="0" marR="0" indent="0" algn="l" defTabSz="1005866" rtl="0" eaLnBrk="1" fontAlgn="auto" latinLnBrk="0" hangingPunct="1">
              <a:lnSpc>
                <a:spcPts val="2186"/>
              </a:lnSpc>
              <a:spcBef>
                <a:spcPts val="0"/>
              </a:spcBef>
              <a:spcAft>
                <a:spcPts val="1031"/>
              </a:spcAft>
              <a:buClrTx/>
              <a:buSzTx/>
              <a:buFont typeface="Arial" panose="020B0604020202020204" pitchFamily="34" charset="0"/>
              <a:buNone/>
              <a:tabLst/>
              <a:defRPr lang="en-US" sz="1361" b="0" i="0" baseline="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suntiusdae</a:t>
            </a:r>
            <a:r>
              <a:rPr lang="en-US" dirty="0"/>
              <a:t> </a:t>
            </a:r>
            <a:r>
              <a:rPr lang="en-US" dirty="0" err="1"/>
              <a:t>nihicidem</a:t>
            </a:r>
            <a:r>
              <a:rPr lang="en-US" dirty="0"/>
              <a:t> rem. Bea </a:t>
            </a:r>
            <a:r>
              <a:rPr lang="en-US" dirty="0" err="1"/>
              <a:t>cus</a:t>
            </a:r>
            <a:r>
              <a:rPr lang="en-US" dirty="0"/>
              <a:t> </a:t>
            </a:r>
            <a:r>
              <a:rPr lang="en-US" dirty="0" err="1"/>
              <a:t>eatis</a:t>
            </a:r>
            <a:r>
              <a:rPr lang="en-US" dirty="0"/>
              <a:t> </a:t>
            </a:r>
            <a:r>
              <a:rPr lang="en-US" dirty="0" err="1"/>
              <a:t>aut</a:t>
            </a:r>
            <a:r>
              <a:rPr lang="en-US" dirty="0"/>
              <a:t> </a:t>
            </a:r>
            <a:r>
              <a:rPr lang="en-US" dirty="0" err="1"/>
              <a:t>accus</a:t>
            </a:r>
            <a:r>
              <a:rPr lang="en-US" dirty="0"/>
              <a:t>, ne </a:t>
            </a:r>
            <a:r>
              <a:rPr lang="en-US" dirty="0" err="1"/>
              <a:t>molenda</a:t>
            </a:r>
            <a:r>
              <a:rPr lang="en-US" dirty="0"/>
              <a:t> </a:t>
            </a:r>
            <a:r>
              <a:rPr lang="en-US" dirty="0" err="1"/>
              <a:t>invelit</a:t>
            </a:r>
            <a:r>
              <a:rPr lang="en-US" dirty="0"/>
              <a:t> </a:t>
            </a:r>
            <a:r>
              <a:rPr lang="en-US" dirty="0" err="1"/>
              <a:t>iurepudae</a:t>
            </a:r>
            <a:r>
              <a:rPr lang="en-US" dirty="0"/>
              <a:t> </a:t>
            </a:r>
            <a:r>
              <a:rPr lang="en-US" dirty="0" err="1"/>
              <a:t>maximin</a:t>
            </a:r>
            <a:r>
              <a:rPr lang="en-US" dirty="0"/>
              <a:t> </a:t>
            </a:r>
            <a:r>
              <a:rPr lang="en-US" dirty="0" err="1"/>
              <a:t>imagnate</a:t>
            </a:r>
            <a:r>
              <a:rPr lang="en-US" dirty="0"/>
              <a:t> </a:t>
            </a:r>
            <a:r>
              <a:rPr lang="en-US" dirty="0" err="1"/>
              <a:t>officima</a:t>
            </a:r>
            <a:r>
              <a:rPr lang="en-US" dirty="0"/>
              <a:t> </a:t>
            </a:r>
            <a:r>
              <a:rPr lang="en-US" dirty="0" err="1"/>
              <a:t>corruptas</a:t>
            </a:r>
            <a:r>
              <a:rPr lang="en-US" dirty="0"/>
              <a:t> </a:t>
            </a:r>
            <a:r>
              <a:rPr lang="en-US" dirty="0" err="1"/>
              <a:t>simoditam</a:t>
            </a:r>
            <a:r>
              <a:rPr lang="en-US" dirty="0"/>
              <a:t> </a:t>
            </a:r>
            <a:r>
              <a:rPr lang="en-US" dirty="0" err="1"/>
              <a:t>repersp</a:t>
            </a:r>
            <a:r>
              <a:rPr lang="en-US" dirty="0"/>
              <a:t> </a:t>
            </a:r>
            <a:r>
              <a:rPr lang="en-US" dirty="0" err="1"/>
              <a:t>erumenimi</a:t>
            </a:r>
            <a:r>
              <a:rPr lang="en-US" dirty="0"/>
              <a:t>, </a:t>
            </a:r>
            <a:r>
              <a:rPr lang="en-US" dirty="0" err="1"/>
              <a:t>sitate</a:t>
            </a:r>
            <a:r>
              <a:rPr lang="en-US" dirty="0"/>
              <a:t> </a:t>
            </a:r>
            <a:r>
              <a:rPr lang="en-US" dirty="0" err="1"/>
              <a:t>vel</a:t>
            </a:r>
            <a:r>
              <a:rPr lang="en-US" dirty="0"/>
              <a:t> </a:t>
            </a:r>
            <a:r>
              <a:rPr lang="en-US" dirty="0" err="1"/>
              <a:t>maio</a:t>
            </a:r>
            <a:r>
              <a:rPr lang="en-US" dirty="0"/>
              <a:t>. </a:t>
            </a:r>
            <a:r>
              <a:rPr lang="en-US" dirty="0" err="1"/>
              <a:t>Incias</a:t>
            </a:r>
            <a:r>
              <a:rPr lang="en-US" dirty="0"/>
              <a:t> et </a:t>
            </a:r>
            <a:r>
              <a:rPr lang="en-US" dirty="0" err="1"/>
              <a:t>volupta</a:t>
            </a:r>
            <a:r>
              <a:rPr lang="en-US" dirty="0"/>
              <a:t> </a:t>
            </a:r>
            <a:r>
              <a:rPr lang="en-US" dirty="0" err="1"/>
              <a:t>ecestet</a:t>
            </a:r>
            <a:r>
              <a:rPr lang="en-US" dirty="0"/>
              <a:t>, </a:t>
            </a:r>
            <a:r>
              <a:rPr lang="en-US" dirty="0" err="1"/>
              <a:t>aut</a:t>
            </a:r>
            <a:r>
              <a:rPr lang="en-US" dirty="0"/>
              <a:t> </a:t>
            </a:r>
            <a:r>
              <a:rPr lang="en-US" dirty="0" err="1"/>
              <a:t>eum</a:t>
            </a:r>
            <a:r>
              <a:rPr lang="en-US" dirty="0"/>
              <a:t> am </a:t>
            </a:r>
            <a:r>
              <a:rPr lang="en-US" dirty="0" err="1"/>
              <a:t>ipic</a:t>
            </a:r>
            <a:r>
              <a:rPr lang="en-US" dirty="0"/>
              <a:t> tempore </a:t>
            </a:r>
            <a:r>
              <a:rPr lang="en-US" dirty="0" err="1"/>
              <a:t>explandam</a:t>
            </a:r>
            <a:r>
              <a:rPr lang="en-US" dirty="0"/>
              <a:t> arum </a:t>
            </a:r>
            <a:r>
              <a:rPr lang="en-US" dirty="0" err="1"/>
              <a:t>sapicimus</a:t>
            </a:r>
            <a:r>
              <a:rPr lang="en-US" dirty="0"/>
              <a:t> </a:t>
            </a:r>
            <a:r>
              <a:rPr lang="en-US" dirty="0" err="1"/>
              <a:t>apidi</a:t>
            </a:r>
            <a:r>
              <a:rPr lang="en-US" dirty="0"/>
              <a:t> </a:t>
            </a:r>
            <a:r>
              <a:rPr lang="en-US" dirty="0" err="1"/>
              <a:t>occates</a:t>
            </a:r>
            <a:r>
              <a:rPr lang="en-US" dirty="0"/>
              <a:t> quae ne </a:t>
            </a:r>
            <a:r>
              <a:rPr lang="en-US" dirty="0" err="1"/>
              <a:t>porem</a:t>
            </a:r>
            <a:r>
              <a:rPr lang="en-US" dirty="0"/>
              <a:t> </a:t>
            </a:r>
            <a:r>
              <a:rPr lang="en-US" dirty="0" err="1"/>
              <a:t>quis</a:t>
            </a:r>
            <a:r>
              <a:rPr lang="en-US" dirty="0"/>
              <a:t> sum quae et et </a:t>
            </a:r>
            <a:r>
              <a:rPr lang="en-US" dirty="0" err="1"/>
              <a:t>libus</a:t>
            </a:r>
            <a:r>
              <a:rPr lang="en-US" dirty="0"/>
              <a:t> </a:t>
            </a:r>
            <a:r>
              <a:rPr lang="en-US" dirty="0" err="1"/>
              <a:t>quis</a:t>
            </a:r>
            <a:r>
              <a:rPr lang="en-US" dirty="0"/>
              <a:t> et lit </a:t>
            </a:r>
            <a:r>
              <a:rPr lang="en-US" dirty="0" err="1"/>
              <a:t>repra</a:t>
            </a:r>
            <a:r>
              <a:rPr lang="en-US" dirty="0"/>
              <a:t> </a:t>
            </a:r>
            <a:r>
              <a:rPr lang="en-US" dirty="0" err="1"/>
              <a:t>nat</a:t>
            </a:r>
            <a:r>
              <a:rPr lang="en-US" dirty="0"/>
              <a:t> </a:t>
            </a:r>
            <a:r>
              <a:rPr lang="en-US" dirty="0" err="1"/>
              <a:t>ventios</a:t>
            </a:r>
            <a:r>
              <a:rPr lang="en-US" dirty="0"/>
              <a:t> </a:t>
            </a:r>
            <a:r>
              <a:rPr lang="en-US" dirty="0" err="1"/>
              <a:t>nonsectatio</a:t>
            </a:r>
            <a:r>
              <a:rPr lang="en-US" dirty="0"/>
              <a:t> </a:t>
            </a:r>
            <a:r>
              <a:rPr lang="en-US" dirty="0" err="1"/>
              <a:t>venis</a:t>
            </a:r>
            <a:r>
              <a:rPr lang="en-US" dirty="0"/>
              <a:t> ate non nus.</a:t>
            </a:r>
          </a:p>
        </p:txBody>
      </p:sp>
      <p:sp>
        <p:nvSpPr>
          <p:cNvPr id="5" name="Title 1"/>
          <p:cNvSpPr>
            <a:spLocks noGrp="1"/>
          </p:cNvSpPr>
          <p:nvPr>
            <p:ph type="title" hasCustomPrompt="1"/>
          </p:nvPr>
        </p:nvSpPr>
        <p:spPr>
          <a:xfrm>
            <a:off x="533103" y="1428668"/>
            <a:ext cx="8675460" cy="500137"/>
          </a:xfrm>
        </p:spPr>
        <p:txBody>
          <a:bodyPr/>
          <a:lstStyle/>
          <a:p>
            <a:r>
              <a:rPr lang="en-US" dirty="0"/>
              <a:t>CLICK TO ADD HEADLINE</a:t>
            </a:r>
          </a:p>
        </p:txBody>
      </p:sp>
      <p:sp>
        <p:nvSpPr>
          <p:cNvPr id="6" name="Text Placeholder 3"/>
          <p:cNvSpPr>
            <a:spLocks noGrp="1"/>
          </p:cNvSpPr>
          <p:nvPr>
            <p:ph type="body" sz="quarter" idx="10" hasCustomPrompt="1"/>
          </p:nvPr>
        </p:nvSpPr>
        <p:spPr>
          <a:xfrm>
            <a:off x="544048" y="2213408"/>
            <a:ext cx="6415741" cy="342851"/>
          </a:xfrm>
        </p:spPr>
        <p:txBody>
          <a:bodyPr/>
          <a:lstStyle>
            <a:lvl1pPr marL="0" indent="0">
              <a:lnSpc>
                <a:spcPct val="100000"/>
              </a:lnSpc>
              <a:buNone/>
              <a:defRPr sz="2228" b="1" cap="all" baseline="0"/>
            </a:lvl1pPr>
          </a:lstStyle>
          <a:p>
            <a:pPr lvl="0"/>
            <a:r>
              <a:rPr lang="en-US" dirty="0"/>
              <a:t>CLICK TO ADD SUBHEAD</a:t>
            </a:r>
          </a:p>
        </p:txBody>
      </p:sp>
      <p:sp>
        <p:nvSpPr>
          <p:cNvPr id="7" name="Text Placeholder 4"/>
          <p:cNvSpPr>
            <a:spLocks noGrp="1"/>
          </p:cNvSpPr>
          <p:nvPr>
            <p:ph type="body" sz="quarter" idx="12" hasCustomPrompt="1"/>
          </p:nvPr>
        </p:nvSpPr>
        <p:spPr>
          <a:xfrm>
            <a:off x="2355974" y="6477723"/>
            <a:ext cx="2859844" cy="282129"/>
          </a:xfrm>
        </p:spPr>
        <p:txBody>
          <a:bodyPr/>
          <a:lstStyle>
            <a:lvl1pPr marL="188595" indent="-188595">
              <a:buFontTx/>
              <a:buBlip>
                <a:blip r:embed="rId2"/>
              </a:buBlip>
              <a:defRPr/>
            </a:lvl1pPr>
          </a:lstStyle>
          <a:p>
            <a:pPr lvl="0"/>
            <a:r>
              <a:rPr lang="en-US" dirty="0"/>
              <a:t>Click to add bulleted list</a:t>
            </a:r>
          </a:p>
        </p:txBody>
      </p:sp>
    </p:spTree>
    <p:extLst>
      <p:ext uri="{BB962C8B-B14F-4D97-AF65-F5344CB8AC3E}">
        <p14:creationId xmlns:p14="http://schemas.microsoft.com/office/powerpoint/2010/main" val="82672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2355975" y="3238575"/>
            <a:ext cx="7039326" cy="2769989"/>
          </a:xfrm>
        </p:spPr>
        <p:txBody>
          <a:bodyPr numCol="3" spcCol="914400"/>
          <a:lstStyle>
            <a:lvl1pPr marL="0" marR="0" indent="0" algn="l" defTabSz="1005866" rtl="0" eaLnBrk="1" fontAlgn="auto" latinLnBrk="0" hangingPunct="1">
              <a:lnSpc>
                <a:spcPts val="1774"/>
              </a:lnSpc>
              <a:spcBef>
                <a:spcPts val="0"/>
              </a:spcBef>
              <a:spcAft>
                <a:spcPts val="1031"/>
              </a:spcAft>
              <a:buClrTx/>
              <a:buSzTx/>
              <a:buFont typeface="Arial" panose="020B0604020202020204" pitchFamily="34" charset="0"/>
              <a:buNone/>
              <a:tabLst/>
              <a:defRPr lang="en-US" sz="1155" b="0" i="0" baseline="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a:t>
            </a:r>
            <a:endParaRPr lang="en-US" dirty="0">
              <a:effectLst/>
              <a:latin typeface="Helvetica" charset="0"/>
            </a:endParaRPr>
          </a:p>
          <a:p>
            <a:endParaRPr lang="en-US" dirty="0">
              <a:effectLst/>
              <a:latin typeface="Helvetica" charset="0"/>
            </a:endParaRPr>
          </a:p>
        </p:txBody>
      </p:sp>
      <p:sp>
        <p:nvSpPr>
          <p:cNvPr id="6" name="Title 1"/>
          <p:cNvSpPr>
            <a:spLocks noGrp="1"/>
          </p:cNvSpPr>
          <p:nvPr>
            <p:ph type="title" hasCustomPrompt="1"/>
          </p:nvPr>
        </p:nvSpPr>
        <p:spPr>
          <a:xfrm>
            <a:off x="533103" y="1428668"/>
            <a:ext cx="8675460" cy="500137"/>
          </a:xfrm>
        </p:spPr>
        <p:txBody>
          <a:bodyPr/>
          <a:lstStyle/>
          <a:p>
            <a:r>
              <a:rPr lang="en-US" dirty="0"/>
              <a:t>CLICK TO ADD HEADLINE</a:t>
            </a:r>
          </a:p>
        </p:txBody>
      </p:sp>
      <p:sp>
        <p:nvSpPr>
          <p:cNvPr id="8" name="Text Placeholder 3"/>
          <p:cNvSpPr>
            <a:spLocks noGrp="1"/>
          </p:cNvSpPr>
          <p:nvPr>
            <p:ph type="body" sz="quarter" idx="10" hasCustomPrompt="1"/>
          </p:nvPr>
        </p:nvSpPr>
        <p:spPr>
          <a:xfrm>
            <a:off x="544048" y="2213408"/>
            <a:ext cx="6415741" cy="342851"/>
          </a:xfrm>
        </p:spPr>
        <p:txBody>
          <a:bodyPr/>
          <a:lstStyle>
            <a:lvl1pPr marL="0" indent="0">
              <a:lnSpc>
                <a:spcPct val="100000"/>
              </a:lnSpc>
              <a:buNone/>
              <a:defRPr sz="2228" b="1" cap="all" baseline="0"/>
            </a:lvl1pPr>
          </a:lstStyle>
          <a:p>
            <a:pPr lvl="0"/>
            <a:r>
              <a:rPr lang="en-US" dirty="0"/>
              <a:t>CLICK TO ADD SUBHEAD</a:t>
            </a:r>
          </a:p>
        </p:txBody>
      </p:sp>
      <p:sp>
        <p:nvSpPr>
          <p:cNvPr id="9" name="Text Placeholder 4"/>
          <p:cNvSpPr>
            <a:spLocks noGrp="1"/>
          </p:cNvSpPr>
          <p:nvPr>
            <p:ph type="body" sz="quarter" idx="12" hasCustomPrompt="1"/>
          </p:nvPr>
        </p:nvSpPr>
        <p:spPr>
          <a:xfrm>
            <a:off x="2355974" y="6519876"/>
            <a:ext cx="2859844" cy="282129"/>
          </a:xfrm>
        </p:spPr>
        <p:txBody>
          <a:bodyPr/>
          <a:lstStyle>
            <a:lvl1pPr marL="188595" indent="-188595">
              <a:buFontTx/>
              <a:buBlip>
                <a:blip r:embed="rId2"/>
              </a:buBlip>
              <a:defRPr/>
            </a:lvl1pPr>
          </a:lstStyle>
          <a:p>
            <a:pPr lvl="0"/>
            <a:r>
              <a:rPr lang="en-US" dirty="0"/>
              <a:t>Click to add bulleted list</a:t>
            </a:r>
          </a:p>
        </p:txBody>
      </p:sp>
    </p:spTree>
    <p:extLst>
      <p:ext uri="{BB962C8B-B14F-4D97-AF65-F5344CB8AC3E}">
        <p14:creationId xmlns:p14="http://schemas.microsoft.com/office/powerpoint/2010/main" val="1535309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Grid One">
    <p:spTree>
      <p:nvGrpSpPr>
        <p:cNvPr id="1" name=""/>
        <p:cNvGrpSpPr/>
        <p:nvPr/>
      </p:nvGrpSpPr>
      <p:grpSpPr>
        <a:xfrm>
          <a:off x="0" y="0"/>
          <a:ext cx="0" cy="0"/>
          <a:chOff x="0" y="0"/>
          <a:chExt cx="0" cy="0"/>
        </a:xfrm>
      </p:grpSpPr>
      <p:sp>
        <p:nvSpPr>
          <p:cNvPr id="7" name="Прямоугольник 6"/>
          <p:cNvSpPr/>
          <p:nvPr userDrawn="1"/>
        </p:nvSpPr>
        <p:spPr>
          <a:xfrm flipH="1">
            <a:off x="7350743" y="0"/>
            <a:ext cx="2707659"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980" b="0" i="0" dirty="0">
              <a:latin typeface="Archivo Regular" charset="0"/>
            </a:endParaRPr>
          </a:p>
        </p:txBody>
      </p:sp>
      <p:sp>
        <p:nvSpPr>
          <p:cNvPr id="10" name="Прямоугольник 9"/>
          <p:cNvSpPr/>
          <p:nvPr userDrawn="1"/>
        </p:nvSpPr>
        <p:spPr>
          <a:xfrm flipH="1">
            <a:off x="4643082" y="0"/>
            <a:ext cx="2707659"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980" b="0" i="0" dirty="0">
              <a:latin typeface="Archivo Regular" charset="0"/>
            </a:endParaRPr>
          </a:p>
        </p:txBody>
      </p:sp>
      <p:sp>
        <p:nvSpPr>
          <p:cNvPr id="18" name="Прямоугольник 17"/>
          <p:cNvSpPr/>
          <p:nvPr userDrawn="1"/>
        </p:nvSpPr>
        <p:spPr>
          <a:xfrm flipH="1">
            <a:off x="4643082" y="3886200"/>
            <a:ext cx="2707659" cy="388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980" b="0" i="0" dirty="0">
              <a:latin typeface="Archivo Regular" charset="0"/>
            </a:endParaRPr>
          </a:p>
        </p:txBody>
      </p:sp>
      <p:sp>
        <p:nvSpPr>
          <p:cNvPr id="2" name="Title 1"/>
          <p:cNvSpPr>
            <a:spLocks noGrp="1"/>
          </p:cNvSpPr>
          <p:nvPr>
            <p:ph type="title" hasCustomPrompt="1"/>
          </p:nvPr>
        </p:nvSpPr>
        <p:spPr>
          <a:xfrm>
            <a:off x="533102" y="1428668"/>
            <a:ext cx="3634758" cy="1000274"/>
          </a:xfrm>
        </p:spPr>
        <p:txBody>
          <a:bodyPr/>
          <a:lstStyle>
            <a:lvl1pPr>
              <a:defRPr sz="3300" b="1">
                <a:solidFill>
                  <a:schemeClr val="accent3"/>
                </a:solidFill>
              </a:defRPr>
            </a:lvl1pPr>
          </a:lstStyle>
          <a:p>
            <a:r>
              <a:rPr lang="en-US" dirty="0"/>
              <a:t>CLICK TO ADD HEADLINE</a:t>
            </a:r>
          </a:p>
        </p:txBody>
      </p:sp>
      <p:sp>
        <p:nvSpPr>
          <p:cNvPr id="13" name="Text Placeholder 9"/>
          <p:cNvSpPr>
            <a:spLocks noGrp="1"/>
          </p:cNvSpPr>
          <p:nvPr>
            <p:ph type="body" sz="quarter" idx="11" hasCustomPrompt="1"/>
          </p:nvPr>
        </p:nvSpPr>
        <p:spPr>
          <a:xfrm>
            <a:off x="533103" y="3065881"/>
            <a:ext cx="3278341" cy="1974900"/>
          </a:xfrm>
        </p:spPr>
        <p:txBody>
          <a:bodyPr/>
          <a:lstStyle>
            <a:lvl1pPr marL="0" indent="0">
              <a:buNone/>
              <a:defRPr lang="en-US" sz="1361" b="0" i="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4" name="Text Placeholder 9"/>
          <p:cNvSpPr>
            <a:spLocks noGrp="1"/>
          </p:cNvSpPr>
          <p:nvPr>
            <p:ph type="body" sz="quarter" idx="12" hasCustomPrompt="1"/>
          </p:nvPr>
        </p:nvSpPr>
        <p:spPr>
          <a:xfrm>
            <a:off x="4999498" y="4413744"/>
            <a:ext cx="1989992" cy="2077492"/>
          </a:xfrm>
        </p:spPr>
        <p:txBody>
          <a:bodyPr numCol="1" spcCol="914400"/>
          <a:lstStyle>
            <a:lvl1pPr marL="0" indent="0">
              <a:lnSpc>
                <a:spcPts val="1774"/>
              </a:lnSpc>
              <a:buNone/>
              <a:defRPr lang="en-US" sz="1031" b="0" i="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19" name="Text Placeholder 9"/>
          <p:cNvSpPr>
            <a:spLocks noGrp="1"/>
          </p:cNvSpPr>
          <p:nvPr>
            <p:ph type="body" sz="quarter" idx="13" hasCustomPrompt="1"/>
          </p:nvPr>
        </p:nvSpPr>
        <p:spPr>
          <a:xfrm>
            <a:off x="7736859" y="4413744"/>
            <a:ext cx="1989992" cy="2077492"/>
          </a:xfrm>
        </p:spPr>
        <p:txBody>
          <a:bodyPr numCol="1" spcCol="914400"/>
          <a:lstStyle>
            <a:lvl1pPr marL="0" indent="0">
              <a:lnSpc>
                <a:spcPts val="1774"/>
              </a:lnSpc>
              <a:buNone/>
              <a:defRPr lang="en-US" sz="1031" b="0" i="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20" name="Text Placeholder 9"/>
          <p:cNvSpPr>
            <a:spLocks noGrp="1"/>
          </p:cNvSpPr>
          <p:nvPr>
            <p:ph type="body" sz="quarter" idx="14" hasCustomPrompt="1"/>
          </p:nvPr>
        </p:nvSpPr>
        <p:spPr>
          <a:xfrm>
            <a:off x="4999498" y="537109"/>
            <a:ext cx="1989992" cy="2077492"/>
          </a:xfrm>
        </p:spPr>
        <p:txBody>
          <a:bodyPr numCol="1" spcCol="914400"/>
          <a:lstStyle>
            <a:lvl1pPr marL="0" indent="0">
              <a:lnSpc>
                <a:spcPts val="1774"/>
              </a:lnSpc>
              <a:buNone/>
              <a:defRPr lang="en-US" sz="1031" b="0" i="0" smtClean="0">
                <a:solidFill>
                  <a:schemeClr val="bg1"/>
                </a:solidFill>
                <a:effectLst/>
                <a:latin typeface="Franklin Gothic Book" panose="020B0503020102020204" pitchFamily="34" charset="0"/>
                <a:cs typeface="Arial" panose="020B06040202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21" name="Text Placeholder 9"/>
          <p:cNvSpPr>
            <a:spLocks noGrp="1"/>
          </p:cNvSpPr>
          <p:nvPr>
            <p:ph type="body" sz="quarter" idx="15" hasCustomPrompt="1"/>
          </p:nvPr>
        </p:nvSpPr>
        <p:spPr>
          <a:xfrm>
            <a:off x="7736859" y="537109"/>
            <a:ext cx="1989992" cy="2077492"/>
          </a:xfrm>
        </p:spPr>
        <p:txBody>
          <a:bodyPr numCol="1" spcCol="914400"/>
          <a:lstStyle>
            <a:lvl1pPr marL="0" indent="0">
              <a:lnSpc>
                <a:spcPts val="1774"/>
              </a:lnSpc>
              <a:buNone/>
              <a:defRPr lang="en-US" sz="1031"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11" name="Text Placeholder 4"/>
          <p:cNvSpPr>
            <a:spLocks noGrp="1"/>
          </p:cNvSpPr>
          <p:nvPr>
            <p:ph type="body" sz="quarter" idx="16" hasCustomPrompt="1"/>
          </p:nvPr>
        </p:nvSpPr>
        <p:spPr>
          <a:xfrm>
            <a:off x="533102" y="5994582"/>
            <a:ext cx="2859844" cy="282129"/>
          </a:xfrm>
        </p:spPr>
        <p:txBody>
          <a:bodyPr/>
          <a:lstStyle>
            <a:lvl1pPr marL="188595" indent="-188595">
              <a:buFontTx/>
              <a:buBlip>
                <a:blip r:embed="rId2"/>
              </a:buBlip>
              <a:defRPr/>
            </a:lvl1pPr>
          </a:lstStyle>
          <a:p>
            <a:pPr lvl="0"/>
            <a:r>
              <a:rPr lang="en-US" dirty="0"/>
              <a:t>Click to add bulleted list</a:t>
            </a:r>
          </a:p>
        </p:txBody>
      </p:sp>
    </p:spTree>
    <p:extLst>
      <p:ext uri="{BB962C8B-B14F-4D97-AF65-F5344CB8AC3E}">
        <p14:creationId xmlns:p14="http://schemas.microsoft.com/office/powerpoint/2010/main" val="21083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Grid Two">
    <p:spTree>
      <p:nvGrpSpPr>
        <p:cNvPr id="1" name=""/>
        <p:cNvGrpSpPr/>
        <p:nvPr/>
      </p:nvGrpSpPr>
      <p:grpSpPr>
        <a:xfrm>
          <a:off x="0" y="0"/>
          <a:ext cx="0" cy="0"/>
          <a:chOff x="0" y="0"/>
          <a:chExt cx="0" cy="0"/>
        </a:xfrm>
      </p:grpSpPr>
      <p:sp>
        <p:nvSpPr>
          <p:cNvPr id="15" name="Текст 3"/>
          <p:cNvSpPr>
            <a:spLocks noGrp="1"/>
          </p:cNvSpPr>
          <p:nvPr>
            <p:ph type="body" sz="quarter" idx="14" hasCustomPrompt="1"/>
          </p:nvPr>
        </p:nvSpPr>
        <p:spPr>
          <a:xfrm>
            <a:off x="585387" y="3964473"/>
            <a:ext cx="2585589" cy="209416"/>
          </a:xfrm>
          <a:prstGeom prst="rect">
            <a:avLst/>
          </a:prstGeom>
        </p:spPr>
        <p:txBody>
          <a:bodyPr/>
          <a:lstStyle>
            <a:lvl1pPr>
              <a:defRPr lang="en-US" sz="907" b="0" i="0" baseline="0" dirty="0">
                <a:solidFill>
                  <a:schemeClr val="tx2"/>
                </a:solidFill>
                <a:latin typeface="Archivo Regular" charset="0"/>
                <a:ea typeface="Archivo Regular" charset="0"/>
                <a:cs typeface="Archivo Regular" charset="0"/>
              </a:defRPr>
            </a:lvl1pPr>
          </a:lstStyle>
          <a:p>
            <a:pPr marL="0" lvl="0" indent="0">
              <a:lnSpc>
                <a:spcPct val="150000"/>
              </a:lnSpc>
              <a:buNone/>
            </a:pPr>
            <a:r>
              <a:rPr lang="en-US" dirty="0"/>
              <a:t>Example text</a:t>
            </a:r>
          </a:p>
        </p:txBody>
      </p:sp>
      <p:sp>
        <p:nvSpPr>
          <p:cNvPr id="7" name="Прямоугольник 6"/>
          <p:cNvSpPr/>
          <p:nvPr userDrawn="1"/>
        </p:nvSpPr>
        <p:spPr>
          <a:xfrm rot="10800000" flipH="1">
            <a:off x="0" y="3886200"/>
            <a:ext cx="5029200"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980" b="0" i="0" dirty="0">
              <a:latin typeface="Archivo Regular" charset="0"/>
            </a:endParaRPr>
          </a:p>
        </p:txBody>
      </p:sp>
      <p:sp>
        <p:nvSpPr>
          <p:cNvPr id="10" name="Прямоугольник 9"/>
          <p:cNvSpPr/>
          <p:nvPr userDrawn="1"/>
        </p:nvSpPr>
        <p:spPr>
          <a:xfrm rot="10800000" flipH="1">
            <a:off x="5029200" y="3886200"/>
            <a:ext cx="5029200"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980" b="0" i="0" dirty="0">
              <a:latin typeface="Archivo Regular" charset="0"/>
            </a:endParaRPr>
          </a:p>
        </p:txBody>
      </p:sp>
      <p:sp>
        <p:nvSpPr>
          <p:cNvPr id="18" name="Прямоугольник 17"/>
          <p:cNvSpPr/>
          <p:nvPr userDrawn="1"/>
        </p:nvSpPr>
        <p:spPr>
          <a:xfrm rot="10800000" flipH="1">
            <a:off x="5029200" y="0"/>
            <a:ext cx="5029200" cy="388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980" b="0" i="0" dirty="0">
              <a:latin typeface="Archivo Regular" charset="0"/>
            </a:endParaRPr>
          </a:p>
        </p:txBody>
      </p:sp>
      <p:sp>
        <p:nvSpPr>
          <p:cNvPr id="14" name="Text Placeholder 9"/>
          <p:cNvSpPr>
            <a:spLocks noGrp="1"/>
          </p:cNvSpPr>
          <p:nvPr>
            <p:ph type="body" sz="quarter" idx="11" hasCustomPrompt="1"/>
          </p:nvPr>
        </p:nvSpPr>
        <p:spPr>
          <a:xfrm>
            <a:off x="585386" y="4620597"/>
            <a:ext cx="3641877" cy="1692771"/>
          </a:xfrm>
        </p:spPr>
        <p:txBody>
          <a:bodyPr/>
          <a:lstStyle>
            <a:lvl1pPr marL="0" indent="0">
              <a:buNone/>
              <a:defRPr lang="en-US" sz="1361"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6" name="Text Placeholder 9"/>
          <p:cNvSpPr>
            <a:spLocks noGrp="1"/>
          </p:cNvSpPr>
          <p:nvPr>
            <p:ph type="body" sz="quarter" idx="15" hasCustomPrompt="1"/>
          </p:nvPr>
        </p:nvSpPr>
        <p:spPr>
          <a:xfrm>
            <a:off x="5682630" y="4620597"/>
            <a:ext cx="3641877" cy="1692771"/>
          </a:xfrm>
        </p:spPr>
        <p:txBody>
          <a:bodyPr/>
          <a:lstStyle>
            <a:lvl1pPr marL="0" indent="0">
              <a:buNone/>
              <a:defRPr lang="en-US" sz="1361"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7" name="Text Placeholder 9"/>
          <p:cNvSpPr>
            <a:spLocks noGrp="1"/>
          </p:cNvSpPr>
          <p:nvPr>
            <p:ph type="body" sz="quarter" idx="16" hasCustomPrompt="1"/>
          </p:nvPr>
        </p:nvSpPr>
        <p:spPr>
          <a:xfrm>
            <a:off x="5682630" y="785415"/>
            <a:ext cx="3641877" cy="1692771"/>
          </a:xfrm>
        </p:spPr>
        <p:txBody>
          <a:bodyPr/>
          <a:lstStyle>
            <a:lvl1pPr marL="0" indent="0">
              <a:buNone/>
              <a:defRPr lang="en-US" sz="1361" b="0" i="0" smtClean="0">
                <a:solidFill>
                  <a:schemeClr val="tx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3" name="Title 2"/>
          <p:cNvSpPr>
            <a:spLocks noGrp="1"/>
          </p:cNvSpPr>
          <p:nvPr>
            <p:ph type="title" hasCustomPrompt="1"/>
          </p:nvPr>
        </p:nvSpPr>
        <p:spPr>
          <a:xfrm>
            <a:off x="544294" y="1428667"/>
            <a:ext cx="4199084" cy="1000274"/>
          </a:xfrm>
        </p:spPr>
        <p:txBody>
          <a:bodyPr/>
          <a:lstStyle>
            <a:lvl1pPr>
              <a:defRPr sz="3300"/>
            </a:lvl1pPr>
          </a:lstStyle>
          <a:p>
            <a:r>
              <a:rPr lang="en-US" dirty="0"/>
              <a:t>CLICK TO ADD HEADLINE</a:t>
            </a:r>
          </a:p>
        </p:txBody>
      </p:sp>
    </p:spTree>
    <p:extLst>
      <p:ext uri="{BB962C8B-B14F-4D97-AF65-F5344CB8AC3E}">
        <p14:creationId xmlns:p14="http://schemas.microsoft.com/office/powerpoint/2010/main" val="394109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Grid Three">
    <p:spTree>
      <p:nvGrpSpPr>
        <p:cNvPr id="1" name=""/>
        <p:cNvGrpSpPr/>
        <p:nvPr/>
      </p:nvGrpSpPr>
      <p:grpSpPr>
        <a:xfrm>
          <a:off x="0" y="0"/>
          <a:ext cx="0" cy="0"/>
          <a:chOff x="0" y="0"/>
          <a:chExt cx="0" cy="0"/>
        </a:xfrm>
      </p:grpSpPr>
      <p:sp>
        <p:nvSpPr>
          <p:cNvPr id="10" name="Прямоугольник 9"/>
          <p:cNvSpPr/>
          <p:nvPr userDrawn="1"/>
        </p:nvSpPr>
        <p:spPr>
          <a:xfrm rot="10800000">
            <a:off x="0" y="3886200"/>
            <a:ext cx="5029200" cy="388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980" b="0" i="0" dirty="0">
              <a:latin typeface="Archivo Regular" charset="0"/>
            </a:endParaRPr>
          </a:p>
        </p:txBody>
      </p:sp>
      <p:sp>
        <p:nvSpPr>
          <p:cNvPr id="18" name="Прямоугольник 17"/>
          <p:cNvSpPr/>
          <p:nvPr userDrawn="1"/>
        </p:nvSpPr>
        <p:spPr>
          <a:xfrm rot="10800000" flipH="1">
            <a:off x="5029200" y="0"/>
            <a:ext cx="5029200" cy="777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980" b="0" i="0" dirty="0">
              <a:latin typeface="Archivo Regular" charset="0"/>
            </a:endParaRPr>
          </a:p>
        </p:txBody>
      </p:sp>
      <p:sp>
        <p:nvSpPr>
          <p:cNvPr id="9" name="Text Placeholder 9"/>
          <p:cNvSpPr>
            <a:spLocks noGrp="1"/>
          </p:cNvSpPr>
          <p:nvPr>
            <p:ph type="body" sz="quarter" idx="11" hasCustomPrompt="1"/>
          </p:nvPr>
        </p:nvSpPr>
        <p:spPr>
          <a:xfrm>
            <a:off x="585386" y="4620597"/>
            <a:ext cx="3641877" cy="1692771"/>
          </a:xfrm>
        </p:spPr>
        <p:txBody>
          <a:bodyPr/>
          <a:lstStyle>
            <a:lvl1pPr marL="0" indent="0">
              <a:buNone/>
              <a:defRPr lang="en-US" sz="1361" b="0" i="0" smtClean="0">
                <a:solidFill>
                  <a:schemeClr val="tx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1" name="Text Placeholder 9"/>
          <p:cNvSpPr>
            <a:spLocks noGrp="1"/>
          </p:cNvSpPr>
          <p:nvPr>
            <p:ph type="body" sz="quarter" idx="12" hasCustomPrompt="1"/>
          </p:nvPr>
        </p:nvSpPr>
        <p:spPr>
          <a:xfrm>
            <a:off x="5723818" y="1128832"/>
            <a:ext cx="3641877" cy="3949799"/>
          </a:xfrm>
        </p:spPr>
        <p:txBody>
          <a:bodyPr/>
          <a:lstStyle>
            <a:lvl1pPr marL="0" marR="0" indent="0" algn="l" defTabSz="1005866" rtl="0" eaLnBrk="1" fontAlgn="auto" latinLnBrk="0" hangingPunct="1">
              <a:lnSpc>
                <a:spcPts val="2186"/>
              </a:lnSpc>
              <a:spcBef>
                <a:spcPts val="0"/>
              </a:spcBef>
              <a:spcAft>
                <a:spcPts val="1031"/>
              </a:spcAft>
              <a:buClrTx/>
              <a:buSzTx/>
              <a:buFont typeface="Arial" panose="020B0604020202020204" pitchFamily="34" charset="0"/>
              <a:buNone/>
              <a:tabLst/>
              <a:defRPr lang="en-US" sz="1361"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r>
              <a:rPr lang="en-US" dirty="0">
                <a:effectLst/>
                <a:latin typeface="Helvetica" charset="0"/>
              </a:rPr>
              <a: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a:t>
            </a:r>
            <a:endParaRPr lang="en-US" dirty="0">
              <a:effectLst/>
              <a:latin typeface="Helvetica" charset="0"/>
            </a:endParaRPr>
          </a:p>
        </p:txBody>
      </p:sp>
      <p:sp>
        <p:nvSpPr>
          <p:cNvPr id="7" name="Title 2"/>
          <p:cNvSpPr>
            <a:spLocks noGrp="1"/>
          </p:cNvSpPr>
          <p:nvPr>
            <p:ph type="title" hasCustomPrompt="1"/>
          </p:nvPr>
        </p:nvSpPr>
        <p:spPr>
          <a:xfrm>
            <a:off x="544294" y="1428667"/>
            <a:ext cx="4199084" cy="1000274"/>
          </a:xfrm>
        </p:spPr>
        <p:txBody>
          <a:bodyPr/>
          <a:lstStyle>
            <a:lvl1pPr>
              <a:defRPr sz="3300"/>
            </a:lvl1pPr>
          </a:lstStyle>
          <a:p>
            <a:r>
              <a:rPr lang="en-US" dirty="0"/>
              <a:t>CLICK TO ADD HEADLINE</a:t>
            </a:r>
          </a:p>
        </p:txBody>
      </p:sp>
    </p:spTree>
    <p:extLst>
      <p:ext uri="{BB962C8B-B14F-4D97-AF65-F5344CB8AC3E}">
        <p14:creationId xmlns:p14="http://schemas.microsoft.com/office/powerpoint/2010/main" val="349287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708216" y="8"/>
            <a:ext cx="3350188" cy="3068417"/>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7"/>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7"/>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7"/>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7"/>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7"/>
            </a:p>
          </p:txBody>
        </p:sp>
      </p:grpSp>
      <p:sp>
        <p:nvSpPr>
          <p:cNvPr id="16" name="Google Shape;16;p2"/>
          <p:cNvSpPr txBox="1">
            <a:spLocks noGrp="1"/>
          </p:cNvSpPr>
          <p:nvPr>
            <p:ph type="ctrTitle"/>
          </p:nvPr>
        </p:nvSpPr>
        <p:spPr>
          <a:xfrm>
            <a:off x="657910" y="2682558"/>
            <a:ext cx="9044310" cy="126752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620">
                <a:solidFill>
                  <a:schemeClr val="lt1"/>
                </a:solidFill>
              </a:defRPr>
            </a:lvl1pPr>
            <a:lvl2pPr lvl="1">
              <a:spcBef>
                <a:spcPts val="0"/>
              </a:spcBef>
              <a:spcAft>
                <a:spcPts val="0"/>
              </a:spcAft>
              <a:buClr>
                <a:schemeClr val="lt1"/>
              </a:buClr>
              <a:buSzPts val="4200"/>
              <a:buNone/>
              <a:defRPr sz="4620">
                <a:solidFill>
                  <a:schemeClr val="lt1"/>
                </a:solidFill>
              </a:defRPr>
            </a:lvl2pPr>
            <a:lvl3pPr lvl="2">
              <a:spcBef>
                <a:spcPts val="0"/>
              </a:spcBef>
              <a:spcAft>
                <a:spcPts val="0"/>
              </a:spcAft>
              <a:buClr>
                <a:schemeClr val="lt1"/>
              </a:buClr>
              <a:buSzPts val="4200"/>
              <a:buNone/>
              <a:defRPr sz="4620">
                <a:solidFill>
                  <a:schemeClr val="lt1"/>
                </a:solidFill>
              </a:defRPr>
            </a:lvl3pPr>
            <a:lvl4pPr lvl="3">
              <a:spcBef>
                <a:spcPts val="0"/>
              </a:spcBef>
              <a:spcAft>
                <a:spcPts val="0"/>
              </a:spcAft>
              <a:buClr>
                <a:schemeClr val="lt1"/>
              </a:buClr>
              <a:buSzPts val="4200"/>
              <a:buNone/>
              <a:defRPr sz="4620">
                <a:solidFill>
                  <a:schemeClr val="lt1"/>
                </a:solidFill>
              </a:defRPr>
            </a:lvl4pPr>
            <a:lvl5pPr lvl="4">
              <a:spcBef>
                <a:spcPts val="0"/>
              </a:spcBef>
              <a:spcAft>
                <a:spcPts val="0"/>
              </a:spcAft>
              <a:buClr>
                <a:schemeClr val="lt1"/>
              </a:buClr>
              <a:buSzPts val="4200"/>
              <a:buNone/>
              <a:defRPr sz="4620">
                <a:solidFill>
                  <a:schemeClr val="lt1"/>
                </a:solidFill>
              </a:defRPr>
            </a:lvl5pPr>
            <a:lvl6pPr lvl="5">
              <a:spcBef>
                <a:spcPts val="0"/>
              </a:spcBef>
              <a:spcAft>
                <a:spcPts val="0"/>
              </a:spcAft>
              <a:buClr>
                <a:schemeClr val="lt1"/>
              </a:buClr>
              <a:buSzPts val="4200"/>
              <a:buNone/>
              <a:defRPr sz="4620">
                <a:solidFill>
                  <a:schemeClr val="lt1"/>
                </a:solidFill>
              </a:defRPr>
            </a:lvl6pPr>
            <a:lvl7pPr lvl="6">
              <a:spcBef>
                <a:spcPts val="0"/>
              </a:spcBef>
              <a:spcAft>
                <a:spcPts val="0"/>
              </a:spcAft>
              <a:buClr>
                <a:schemeClr val="lt1"/>
              </a:buClr>
              <a:buSzPts val="4200"/>
              <a:buNone/>
              <a:defRPr sz="4620">
                <a:solidFill>
                  <a:schemeClr val="lt1"/>
                </a:solidFill>
              </a:defRPr>
            </a:lvl7pPr>
            <a:lvl8pPr lvl="7">
              <a:spcBef>
                <a:spcPts val="0"/>
              </a:spcBef>
              <a:spcAft>
                <a:spcPts val="0"/>
              </a:spcAft>
              <a:buClr>
                <a:schemeClr val="lt1"/>
              </a:buClr>
              <a:buSzPts val="4200"/>
              <a:buNone/>
              <a:defRPr sz="4620">
                <a:solidFill>
                  <a:schemeClr val="lt1"/>
                </a:solidFill>
              </a:defRPr>
            </a:lvl8pPr>
            <a:lvl9pPr lvl="8">
              <a:spcBef>
                <a:spcPts val="0"/>
              </a:spcBef>
              <a:spcAft>
                <a:spcPts val="0"/>
              </a:spcAft>
              <a:buClr>
                <a:schemeClr val="lt1"/>
              </a:buClr>
              <a:buSzPts val="4200"/>
              <a:buNone/>
              <a:defRPr sz="4620">
                <a:solidFill>
                  <a:schemeClr val="lt1"/>
                </a:solidFill>
              </a:defRPr>
            </a:lvl9pPr>
          </a:lstStyle>
          <a:p>
            <a:endParaRPr/>
          </a:p>
        </p:txBody>
      </p:sp>
      <p:sp>
        <p:nvSpPr>
          <p:cNvPr id="17" name="Google Shape;17;p2"/>
          <p:cNvSpPr txBox="1">
            <a:spLocks noGrp="1"/>
          </p:cNvSpPr>
          <p:nvPr>
            <p:ph type="subTitle" idx="1"/>
          </p:nvPr>
        </p:nvSpPr>
        <p:spPr>
          <a:xfrm>
            <a:off x="657897" y="4104046"/>
            <a:ext cx="9044310" cy="65416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310">
                <a:solidFill>
                  <a:schemeClr val="lt1"/>
                </a:solidFill>
              </a:defRPr>
            </a:lvl1pPr>
            <a:lvl2pPr lvl="1">
              <a:lnSpc>
                <a:spcPct val="100000"/>
              </a:lnSpc>
              <a:spcBef>
                <a:spcPts val="0"/>
              </a:spcBef>
              <a:spcAft>
                <a:spcPts val="0"/>
              </a:spcAft>
              <a:buClr>
                <a:schemeClr val="lt1"/>
              </a:buClr>
              <a:buSzPts val="2100"/>
              <a:buNone/>
              <a:defRPr sz="2310">
                <a:solidFill>
                  <a:schemeClr val="lt1"/>
                </a:solidFill>
              </a:defRPr>
            </a:lvl2pPr>
            <a:lvl3pPr lvl="2">
              <a:lnSpc>
                <a:spcPct val="100000"/>
              </a:lnSpc>
              <a:spcBef>
                <a:spcPts val="0"/>
              </a:spcBef>
              <a:spcAft>
                <a:spcPts val="0"/>
              </a:spcAft>
              <a:buClr>
                <a:schemeClr val="lt1"/>
              </a:buClr>
              <a:buSzPts val="2100"/>
              <a:buNone/>
              <a:defRPr sz="2310">
                <a:solidFill>
                  <a:schemeClr val="lt1"/>
                </a:solidFill>
              </a:defRPr>
            </a:lvl3pPr>
            <a:lvl4pPr lvl="3">
              <a:lnSpc>
                <a:spcPct val="100000"/>
              </a:lnSpc>
              <a:spcBef>
                <a:spcPts val="0"/>
              </a:spcBef>
              <a:spcAft>
                <a:spcPts val="0"/>
              </a:spcAft>
              <a:buClr>
                <a:schemeClr val="lt1"/>
              </a:buClr>
              <a:buSzPts val="2100"/>
              <a:buNone/>
              <a:defRPr sz="2310">
                <a:solidFill>
                  <a:schemeClr val="lt1"/>
                </a:solidFill>
              </a:defRPr>
            </a:lvl4pPr>
            <a:lvl5pPr lvl="4">
              <a:lnSpc>
                <a:spcPct val="100000"/>
              </a:lnSpc>
              <a:spcBef>
                <a:spcPts val="0"/>
              </a:spcBef>
              <a:spcAft>
                <a:spcPts val="0"/>
              </a:spcAft>
              <a:buClr>
                <a:schemeClr val="lt1"/>
              </a:buClr>
              <a:buSzPts val="2100"/>
              <a:buNone/>
              <a:defRPr sz="2310">
                <a:solidFill>
                  <a:schemeClr val="lt1"/>
                </a:solidFill>
              </a:defRPr>
            </a:lvl5pPr>
            <a:lvl6pPr lvl="5">
              <a:lnSpc>
                <a:spcPct val="100000"/>
              </a:lnSpc>
              <a:spcBef>
                <a:spcPts val="0"/>
              </a:spcBef>
              <a:spcAft>
                <a:spcPts val="0"/>
              </a:spcAft>
              <a:buClr>
                <a:schemeClr val="lt1"/>
              </a:buClr>
              <a:buSzPts val="2100"/>
              <a:buNone/>
              <a:defRPr sz="2310">
                <a:solidFill>
                  <a:schemeClr val="lt1"/>
                </a:solidFill>
              </a:defRPr>
            </a:lvl6pPr>
            <a:lvl7pPr lvl="6">
              <a:lnSpc>
                <a:spcPct val="100000"/>
              </a:lnSpc>
              <a:spcBef>
                <a:spcPts val="0"/>
              </a:spcBef>
              <a:spcAft>
                <a:spcPts val="0"/>
              </a:spcAft>
              <a:buClr>
                <a:schemeClr val="lt1"/>
              </a:buClr>
              <a:buSzPts val="2100"/>
              <a:buNone/>
              <a:defRPr sz="2310">
                <a:solidFill>
                  <a:schemeClr val="lt1"/>
                </a:solidFill>
              </a:defRPr>
            </a:lvl7pPr>
            <a:lvl8pPr lvl="7">
              <a:lnSpc>
                <a:spcPct val="100000"/>
              </a:lnSpc>
              <a:spcBef>
                <a:spcPts val="0"/>
              </a:spcBef>
              <a:spcAft>
                <a:spcPts val="0"/>
              </a:spcAft>
              <a:buClr>
                <a:schemeClr val="lt1"/>
              </a:buClr>
              <a:buSzPts val="2100"/>
              <a:buNone/>
              <a:defRPr sz="2310">
                <a:solidFill>
                  <a:schemeClr val="lt1"/>
                </a:solidFill>
              </a:defRPr>
            </a:lvl8pPr>
            <a:lvl9pPr lvl="8">
              <a:lnSpc>
                <a:spcPct val="100000"/>
              </a:lnSpc>
              <a:spcBef>
                <a:spcPts val="0"/>
              </a:spcBef>
              <a:spcAft>
                <a:spcPts val="0"/>
              </a:spcAft>
              <a:buClr>
                <a:schemeClr val="lt1"/>
              </a:buClr>
              <a:buSzPts val="2100"/>
              <a:buNone/>
              <a:defRPr sz="2310">
                <a:solidFill>
                  <a:schemeClr val="lt1"/>
                </a:solidFill>
              </a:defRPr>
            </a:lvl9pPr>
          </a:lstStyle>
          <a:p>
            <a:endParaRPr/>
          </a:p>
        </p:txBody>
      </p:sp>
      <p:sp>
        <p:nvSpPr>
          <p:cNvPr id="18" name="Google Shape;18;p2"/>
          <p:cNvSpPr txBox="1">
            <a:spLocks noGrp="1"/>
          </p:cNvSpPr>
          <p:nvPr>
            <p:ph type="sldNum" idx="12"/>
          </p:nvPr>
        </p:nvSpPr>
        <p:spPr>
          <a:xfrm>
            <a:off x="9306474" y="7028465"/>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19" name="Google Shape;19;p2"/>
          <p:cNvPicPr preferRelativeResize="0"/>
          <p:nvPr/>
        </p:nvPicPr>
        <p:blipFill>
          <a:blip r:embed="rId2">
            <a:alphaModFix/>
          </a:blip>
          <a:stretch>
            <a:fillRect/>
          </a:stretch>
        </p:blipFill>
        <p:spPr>
          <a:xfrm>
            <a:off x="194040" y="6240587"/>
            <a:ext cx="3392598" cy="1267520"/>
          </a:xfrm>
          <a:prstGeom prst="rect">
            <a:avLst/>
          </a:prstGeom>
          <a:noFill/>
          <a:ln>
            <a:noFill/>
          </a:ln>
        </p:spPr>
      </p:pic>
    </p:spTree>
    <p:extLst>
      <p:ext uri="{BB962C8B-B14F-4D97-AF65-F5344CB8AC3E}">
        <p14:creationId xmlns:p14="http://schemas.microsoft.com/office/powerpoint/2010/main" val="1389063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20"/>
        <p:cNvGrpSpPr/>
        <p:nvPr/>
      </p:nvGrpSpPr>
      <p:grpSpPr>
        <a:xfrm>
          <a:off x="0" y="0"/>
          <a:ext cx="0" cy="0"/>
          <a:chOff x="0" y="0"/>
          <a:chExt cx="0" cy="0"/>
        </a:xfrm>
      </p:grpSpPr>
      <p:grpSp>
        <p:nvGrpSpPr>
          <p:cNvPr id="21" name="Google Shape;21;p3"/>
          <p:cNvGrpSpPr/>
          <p:nvPr/>
        </p:nvGrpSpPr>
        <p:grpSpPr>
          <a:xfrm>
            <a:off x="6708216" y="8"/>
            <a:ext cx="3350188" cy="3068417"/>
            <a:chOff x="6098378" y="5"/>
            <a:chExt cx="3045625" cy="2030570"/>
          </a:xfrm>
        </p:grpSpPr>
        <p:sp>
          <p:nvSpPr>
            <p:cNvPr id="22" name="Google Shape;22;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7"/>
            </a:p>
          </p:txBody>
        </p:sp>
        <p:sp>
          <p:nvSpPr>
            <p:cNvPr id="23" name="Google Shape;23;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7"/>
            </a:p>
          </p:txBody>
        </p:sp>
        <p:sp>
          <p:nvSpPr>
            <p:cNvPr id="24" name="Google Shape;24;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7"/>
            </a:p>
          </p:txBody>
        </p:sp>
        <p:sp>
          <p:nvSpPr>
            <p:cNvPr id="25" name="Google Shape;25;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7"/>
            </a:p>
          </p:txBody>
        </p:sp>
        <p:sp>
          <p:nvSpPr>
            <p:cNvPr id="26" name="Google Shape;26;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7"/>
            </a:p>
          </p:txBody>
        </p:sp>
      </p:grpSp>
      <p:sp>
        <p:nvSpPr>
          <p:cNvPr id="27" name="Google Shape;27;p3"/>
          <p:cNvSpPr txBox="1">
            <a:spLocks noGrp="1"/>
          </p:cNvSpPr>
          <p:nvPr>
            <p:ph type="title"/>
          </p:nvPr>
        </p:nvSpPr>
        <p:spPr>
          <a:xfrm>
            <a:off x="657910" y="3252435"/>
            <a:ext cx="9044310" cy="126752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620">
                <a:solidFill>
                  <a:schemeClr val="lt1"/>
                </a:solidFill>
              </a:defRPr>
            </a:lvl1pPr>
            <a:lvl2pPr lvl="1">
              <a:spcBef>
                <a:spcPts val="0"/>
              </a:spcBef>
              <a:spcAft>
                <a:spcPts val="0"/>
              </a:spcAft>
              <a:buClr>
                <a:schemeClr val="lt1"/>
              </a:buClr>
              <a:buSzPts val="4200"/>
              <a:buNone/>
              <a:defRPr sz="4620">
                <a:solidFill>
                  <a:schemeClr val="lt1"/>
                </a:solidFill>
              </a:defRPr>
            </a:lvl2pPr>
            <a:lvl3pPr lvl="2">
              <a:spcBef>
                <a:spcPts val="0"/>
              </a:spcBef>
              <a:spcAft>
                <a:spcPts val="0"/>
              </a:spcAft>
              <a:buClr>
                <a:schemeClr val="lt1"/>
              </a:buClr>
              <a:buSzPts val="4200"/>
              <a:buNone/>
              <a:defRPr sz="4620">
                <a:solidFill>
                  <a:schemeClr val="lt1"/>
                </a:solidFill>
              </a:defRPr>
            </a:lvl3pPr>
            <a:lvl4pPr lvl="3">
              <a:spcBef>
                <a:spcPts val="0"/>
              </a:spcBef>
              <a:spcAft>
                <a:spcPts val="0"/>
              </a:spcAft>
              <a:buClr>
                <a:schemeClr val="lt1"/>
              </a:buClr>
              <a:buSzPts val="4200"/>
              <a:buNone/>
              <a:defRPr sz="4620">
                <a:solidFill>
                  <a:schemeClr val="lt1"/>
                </a:solidFill>
              </a:defRPr>
            </a:lvl4pPr>
            <a:lvl5pPr lvl="4">
              <a:spcBef>
                <a:spcPts val="0"/>
              </a:spcBef>
              <a:spcAft>
                <a:spcPts val="0"/>
              </a:spcAft>
              <a:buClr>
                <a:schemeClr val="lt1"/>
              </a:buClr>
              <a:buSzPts val="4200"/>
              <a:buNone/>
              <a:defRPr sz="4620">
                <a:solidFill>
                  <a:schemeClr val="lt1"/>
                </a:solidFill>
              </a:defRPr>
            </a:lvl5pPr>
            <a:lvl6pPr lvl="5">
              <a:spcBef>
                <a:spcPts val="0"/>
              </a:spcBef>
              <a:spcAft>
                <a:spcPts val="0"/>
              </a:spcAft>
              <a:buClr>
                <a:schemeClr val="lt1"/>
              </a:buClr>
              <a:buSzPts val="4200"/>
              <a:buNone/>
              <a:defRPr sz="4620">
                <a:solidFill>
                  <a:schemeClr val="lt1"/>
                </a:solidFill>
              </a:defRPr>
            </a:lvl6pPr>
            <a:lvl7pPr lvl="6">
              <a:spcBef>
                <a:spcPts val="0"/>
              </a:spcBef>
              <a:spcAft>
                <a:spcPts val="0"/>
              </a:spcAft>
              <a:buClr>
                <a:schemeClr val="lt1"/>
              </a:buClr>
              <a:buSzPts val="4200"/>
              <a:buNone/>
              <a:defRPr sz="4620">
                <a:solidFill>
                  <a:schemeClr val="lt1"/>
                </a:solidFill>
              </a:defRPr>
            </a:lvl7pPr>
            <a:lvl8pPr lvl="7">
              <a:spcBef>
                <a:spcPts val="0"/>
              </a:spcBef>
              <a:spcAft>
                <a:spcPts val="0"/>
              </a:spcAft>
              <a:buClr>
                <a:schemeClr val="lt1"/>
              </a:buClr>
              <a:buSzPts val="4200"/>
              <a:buNone/>
              <a:defRPr sz="4620">
                <a:solidFill>
                  <a:schemeClr val="lt1"/>
                </a:solidFill>
              </a:defRPr>
            </a:lvl8pPr>
            <a:lvl9pPr lvl="8">
              <a:spcBef>
                <a:spcPts val="0"/>
              </a:spcBef>
              <a:spcAft>
                <a:spcPts val="0"/>
              </a:spcAft>
              <a:buClr>
                <a:schemeClr val="lt1"/>
              </a:buClr>
              <a:buSzPts val="4200"/>
              <a:buNone/>
              <a:defRPr sz="4620">
                <a:solidFill>
                  <a:schemeClr val="lt1"/>
                </a:solidFill>
              </a:defRPr>
            </a:lvl9pPr>
          </a:lstStyle>
          <a:p>
            <a:endParaRPr/>
          </a:p>
        </p:txBody>
      </p:sp>
      <p:sp>
        <p:nvSpPr>
          <p:cNvPr id="28" name="Google Shape;28;p3"/>
          <p:cNvSpPr txBox="1">
            <a:spLocks noGrp="1"/>
          </p:cNvSpPr>
          <p:nvPr>
            <p:ph type="sldNum" idx="12"/>
          </p:nvPr>
        </p:nvSpPr>
        <p:spPr>
          <a:xfrm>
            <a:off x="9306474" y="7028465"/>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29" name="Google Shape;29;p3"/>
          <p:cNvPicPr preferRelativeResize="0"/>
          <p:nvPr/>
        </p:nvPicPr>
        <p:blipFill>
          <a:blip r:embed="rId2">
            <a:alphaModFix/>
          </a:blip>
          <a:stretch>
            <a:fillRect/>
          </a:stretch>
        </p:blipFill>
        <p:spPr>
          <a:xfrm>
            <a:off x="194040" y="6240587"/>
            <a:ext cx="3392598" cy="1267520"/>
          </a:xfrm>
          <a:prstGeom prst="rect">
            <a:avLst/>
          </a:prstGeom>
          <a:noFill/>
          <a:ln>
            <a:noFill/>
          </a:ln>
        </p:spPr>
      </p:pic>
    </p:spTree>
    <p:extLst>
      <p:ext uri="{BB962C8B-B14F-4D97-AF65-F5344CB8AC3E}">
        <p14:creationId xmlns:p14="http://schemas.microsoft.com/office/powerpoint/2010/main" val="411524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1"/>
        </a:solidFill>
        <a:effectLst/>
      </p:bgPr>
    </p:bg>
    <p:spTree>
      <p:nvGrpSpPr>
        <p:cNvPr id="1" name="Shape 30"/>
        <p:cNvGrpSpPr/>
        <p:nvPr/>
      </p:nvGrpSpPr>
      <p:grpSpPr>
        <a:xfrm>
          <a:off x="0" y="0"/>
          <a:ext cx="0" cy="0"/>
          <a:chOff x="0" y="0"/>
          <a:chExt cx="0" cy="0"/>
        </a:xfrm>
      </p:grpSpPr>
      <p:grpSp>
        <p:nvGrpSpPr>
          <p:cNvPr id="31" name="Google Shape;31;p4"/>
          <p:cNvGrpSpPr/>
          <p:nvPr/>
        </p:nvGrpSpPr>
        <p:grpSpPr>
          <a:xfrm>
            <a:off x="6799280" y="6279565"/>
            <a:ext cx="3259116" cy="1492846"/>
            <a:chOff x="6181163" y="4155594"/>
            <a:chExt cx="2962833" cy="987913"/>
          </a:xfrm>
        </p:grpSpPr>
        <p:sp>
          <p:nvSpPr>
            <p:cNvPr id="32" name="Google Shape;32;p4"/>
            <p:cNvSpPr/>
            <p:nvPr/>
          </p:nvSpPr>
          <p:spPr>
            <a:xfrm>
              <a:off x="8154895" y="4155594"/>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7"/>
            </a:p>
          </p:txBody>
        </p:sp>
        <p:sp>
          <p:nvSpPr>
            <p:cNvPr id="33" name="Google Shape;33;p4"/>
            <p:cNvSpPr/>
            <p:nvPr/>
          </p:nvSpPr>
          <p:spPr>
            <a:xfrm flipH="1">
              <a:off x="6181163" y="4155594"/>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7"/>
            </a:p>
          </p:txBody>
        </p:sp>
        <p:sp>
          <p:nvSpPr>
            <p:cNvPr id="34" name="Google Shape;34;p4"/>
            <p:cNvSpPr/>
            <p:nvPr/>
          </p:nvSpPr>
          <p:spPr>
            <a:xfrm>
              <a:off x="7170274" y="4155594"/>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7"/>
            </a:p>
          </p:txBody>
        </p:sp>
        <p:sp>
          <p:nvSpPr>
            <p:cNvPr id="35" name="Google Shape;35;p4"/>
            <p:cNvSpPr/>
            <p:nvPr/>
          </p:nvSpPr>
          <p:spPr>
            <a:xfrm rot="10800000">
              <a:off x="8154757" y="4155607"/>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7"/>
            </a:p>
          </p:txBody>
        </p:sp>
      </p:grpSp>
      <p:sp>
        <p:nvSpPr>
          <p:cNvPr id="36" name="Google Shape;36;p4"/>
          <p:cNvSpPr txBox="1">
            <a:spLocks noGrp="1"/>
          </p:cNvSpPr>
          <p:nvPr>
            <p:ph type="title"/>
          </p:nvPr>
        </p:nvSpPr>
        <p:spPr>
          <a:xfrm>
            <a:off x="342870" y="619556"/>
            <a:ext cx="9372660" cy="918453"/>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000"/>
              <a:buNone/>
              <a:defRPr>
                <a:solidFill>
                  <a:schemeClr val="lt1"/>
                </a:solidFill>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a:endParaRPr/>
          </a:p>
        </p:txBody>
      </p:sp>
      <p:sp>
        <p:nvSpPr>
          <p:cNvPr id="37" name="Google Shape;37;p4"/>
          <p:cNvSpPr txBox="1">
            <a:spLocks noGrp="1"/>
          </p:cNvSpPr>
          <p:nvPr>
            <p:ph type="body" idx="1"/>
          </p:nvPr>
        </p:nvSpPr>
        <p:spPr>
          <a:xfrm>
            <a:off x="342870" y="1858478"/>
            <a:ext cx="9372660" cy="5045600"/>
          </a:xfrm>
          <a:prstGeom prst="rect">
            <a:avLst/>
          </a:prstGeom>
        </p:spPr>
        <p:txBody>
          <a:bodyPr spcFirstLastPara="1" wrap="square" lIns="91425" tIns="91425" rIns="91425" bIns="91425" anchor="t" anchorCtr="0">
            <a:normAutofit/>
          </a:bodyPr>
          <a:lstStyle>
            <a:lvl1pPr marL="502920" lvl="0" indent="-377190">
              <a:spcBef>
                <a:spcPts val="0"/>
              </a:spcBef>
              <a:spcAft>
                <a:spcPts val="0"/>
              </a:spcAft>
              <a:buSzPts val="1800"/>
              <a:buChar char="●"/>
              <a:defRPr/>
            </a:lvl1pPr>
            <a:lvl2pPr marL="1005840" lvl="1" indent="-349250">
              <a:spcBef>
                <a:spcPts val="0"/>
              </a:spcBef>
              <a:spcAft>
                <a:spcPts val="0"/>
              </a:spcAft>
              <a:buSzPts val="1400"/>
              <a:buChar char="○"/>
              <a:defRPr/>
            </a:lvl2pPr>
            <a:lvl3pPr marL="1508760" lvl="2" indent="-349250">
              <a:spcBef>
                <a:spcPts val="0"/>
              </a:spcBef>
              <a:spcAft>
                <a:spcPts val="0"/>
              </a:spcAft>
              <a:buSzPts val="1400"/>
              <a:buChar char="■"/>
              <a:defRPr/>
            </a:lvl3pPr>
            <a:lvl4pPr marL="2011680" lvl="3" indent="-349250">
              <a:spcBef>
                <a:spcPts val="0"/>
              </a:spcBef>
              <a:spcAft>
                <a:spcPts val="0"/>
              </a:spcAft>
              <a:buSzPts val="1400"/>
              <a:buChar char="●"/>
              <a:defRPr/>
            </a:lvl4pPr>
            <a:lvl5pPr marL="2514600" lvl="4" indent="-349250">
              <a:spcBef>
                <a:spcPts val="0"/>
              </a:spcBef>
              <a:spcAft>
                <a:spcPts val="0"/>
              </a:spcAft>
              <a:buSzPts val="1400"/>
              <a:buChar char="○"/>
              <a:defRPr/>
            </a:lvl5pPr>
            <a:lvl6pPr marL="3017520" lvl="5" indent="-349250">
              <a:spcBef>
                <a:spcPts val="0"/>
              </a:spcBef>
              <a:spcAft>
                <a:spcPts val="0"/>
              </a:spcAft>
              <a:buSzPts val="1400"/>
              <a:buChar char="■"/>
              <a:defRPr/>
            </a:lvl6pPr>
            <a:lvl7pPr marL="3520440" lvl="6" indent="-349250">
              <a:spcBef>
                <a:spcPts val="0"/>
              </a:spcBef>
              <a:spcAft>
                <a:spcPts val="0"/>
              </a:spcAft>
              <a:buSzPts val="1400"/>
              <a:buChar char="●"/>
              <a:defRPr/>
            </a:lvl7pPr>
            <a:lvl8pPr marL="4023360" lvl="7" indent="-349250">
              <a:spcBef>
                <a:spcPts val="0"/>
              </a:spcBef>
              <a:spcAft>
                <a:spcPts val="0"/>
              </a:spcAft>
              <a:buSzPts val="1400"/>
              <a:buChar char="○"/>
              <a:defRPr/>
            </a:lvl8pPr>
            <a:lvl9pPr marL="4526280" lvl="8" indent="-349250">
              <a:spcBef>
                <a:spcPts val="0"/>
              </a:spcBef>
              <a:spcAft>
                <a:spcPts val="0"/>
              </a:spcAft>
              <a:buSzPts val="1400"/>
              <a:buChar char="■"/>
              <a:defRPr/>
            </a:lvl9pPr>
          </a:lstStyle>
          <a:p>
            <a:endParaRPr/>
          </a:p>
        </p:txBody>
      </p:sp>
      <p:sp>
        <p:nvSpPr>
          <p:cNvPr id="38" name="Google Shape;38;p4"/>
          <p:cNvSpPr txBox="1">
            <a:spLocks noGrp="1"/>
          </p:cNvSpPr>
          <p:nvPr>
            <p:ph type="sldNum" idx="12"/>
          </p:nvPr>
        </p:nvSpPr>
        <p:spPr>
          <a:xfrm>
            <a:off x="9306474" y="7028465"/>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39" name="Google Shape;39;p4"/>
          <p:cNvPicPr preferRelativeResize="0"/>
          <p:nvPr/>
        </p:nvPicPr>
        <p:blipFill>
          <a:blip r:embed="rId2">
            <a:alphaModFix/>
          </a:blip>
          <a:stretch>
            <a:fillRect/>
          </a:stretch>
        </p:blipFill>
        <p:spPr>
          <a:xfrm>
            <a:off x="191110" y="6245556"/>
            <a:ext cx="472968" cy="1271221"/>
          </a:xfrm>
          <a:prstGeom prst="rect">
            <a:avLst/>
          </a:prstGeom>
          <a:noFill/>
          <a:ln>
            <a:noFill/>
          </a:ln>
        </p:spPr>
      </p:pic>
    </p:spTree>
    <p:extLst>
      <p:ext uri="{BB962C8B-B14F-4D97-AF65-F5344CB8AC3E}">
        <p14:creationId xmlns:p14="http://schemas.microsoft.com/office/powerpoint/2010/main" val="2945633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58621"/>
            <a:ext cx="10058400" cy="1050573"/>
          </a:xfrm>
        </p:spPr>
        <p:txBody>
          <a:bodyPr>
            <a:normAutofit/>
          </a:bodyPr>
          <a:lstStyle>
            <a:lvl1pPr>
              <a:defRPr sz="4399">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276673" y="2090803"/>
            <a:ext cx="9584265" cy="5367667"/>
          </a:xfrm>
        </p:spPr>
        <p:txBody>
          <a:bodyPr/>
          <a:lstStyle>
            <a:lvl1pPr marL="288925" indent="-288925">
              <a:buClr>
                <a:schemeClr val="tx2"/>
              </a:buClr>
              <a:buSzPct val="90000"/>
              <a:buFont typeface="Palatino Linotype" panose="02040502050505030304" pitchFamily="18" charset="0"/>
              <a:buChar char="•"/>
              <a:defRPr sz="2000">
                <a:latin typeface="Palatino Linotype" panose="02040502050505030304" pitchFamily="18" charset="0"/>
              </a:defRPr>
            </a:lvl1pPr>
            <a:lvl2pPr marL="631825" indent="-227013">
              <a:buClr>
                <a:schemeClr val="tx2"/>
              </a:buClr>
              <a:buSzPct val="90000"/>
              <a:buFont typeface="Wingdings" panose="05000000000000000000" pitchFamily="2" charset="2"/>
              <a:buChar char="§"/>
              <a:defRPr sz="1800">
                <a:latin typeface="Palatino Linotype" panose="02040502050505030304" pitchFamily="18" charset="0"/>
              </a:defRPr>
            </a:lvl2pPr>
            <a:lvl3pPr marL="914400" indent="-173038">
              <a:buClr>
                <a:schemeClr val="tx2"/>
              </a:buClr>
              <a:buFont typeface="Courier New" panose="02070309020205020404" pitchFamily="49" charset="0"/>
              <a:buChar char="o"/>
              <a:defRPr sz="1600">
                <a:latin typeface="Palatino Linotype" panose="02040502050505030304" pitchFamily="18" charset="0"/>
              </a:defRPr>
            </a:lvl3pPr>
            <a:lvl4pPr marL="1146175" indent="-174625">
              <a:buClr>
                <a:schemeClr val="tx2"/>
              </a:buClr>
              <a:defRPr sz="1400">
                <a:latin typeface="Palatino Linotype" panose="02040502050505030304" pitchFamily="18" charset="0"/>
              </a:defRPr>
            </a:lvl4pPr>
            <a:lvl5pPr marL="1376363" indent="-173038">
              <a:buClr>
                <a:schemeClr val="tx2"/>
              </a:buClr>
              <a:defRPr sz="1200">
                <a:latin typeface="Palatino Linotype" panose="02040502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8910432" y="7458470"/>
            <a:ext cx="1108923" cy="276999"/>
          </a:xfrm>
          <a:prstGeom prst="rect">
            <a:avLst/>
          </a:prstGeom>
          <a:noFill/>
        </p:spPr>
        <p:txBody>
          <a:bodyPr wrap="square" rtlCol="0">
            <a:spAutoFit/>
          </a:bodyPr>
          <a:lstStyle/>
          <a:p>
            <a:pPr algn="r"/>
            <a:fld id="{00102D1B-0293-4647-B4E5-AE469158D403}" type="slidenum">
              <a:rPr lang="en-US" sz="1200" smtClean="0">
                <a:solidFill>
                  <a:schemeClr val="bg1">
                    <a:lumMod val="50000"/>
                  </a:schemeClr>
                </a:solidFill>
              </a:rPr>
              <a:pPr algn="r"/>
              <a:t>‹#›</a:t>
            </a:fld>
            <a:endParaRPr lang="en-US" sz="1200" dirty="0">
              <a:solidFill>
                <a:schemeClr val="bg1">
                  <a:lumMod val="50000"/>
                </a:schemeClr>
              </a:solidFill>
            </a:endParaRPr>
          </a:p>
        </p:txBody>
      </p:sp>
      <p:grpSp>
        <p:nvGrpSpPr>
          <p:cNvPr id="12" name="Group 11"/>
          <p:cNvGrpSpPr/>
          <p:nvPr userDrawn="1"/>
        </p:nvGrpSpPr>
        <p:grpSpPr>
          <a:xfrm>
            <a:off x="0" y="-31035"/>
            <a:ext cx="10051146" cy="326436"/>
            <a:chOff x="0" y="-27384"/>
            <a:chExt cx="9137405" cy="288032"/>
          </a:xfrm>
        </p:grpSpPr>
        <p:sp>
          <p:nvSpPr>
            <p:cNvPr id="13" name="TextBox 12"/>
            <p:cNvSpPr txBox="1"/>
            <p:nvPr userDrawn="1"/>
          </p:nvSpPr>
          <p:spPr>
            <a:xfrm>
              <a:off x="0" y="-27384"/>
              <a:ext cx="9137405" cy="271568"/>
            </a:xfrm>
            <a:prstGeom prst="rect">
              <a:avLst/>
            </a:prstGeom>
            <a:noFill/>
          </p:spPr>
          <p:txBody>
            <a:bodyPr wrap="square" rtlCol="0">
              <a:spAutoFit/>
            </a:bodyPr>
            <a:lstStyle/>
            <a:p>
              <a:pPr algn="r"/>
              <a:r>
                <a:rPr lang="en-US" sz="1400" b="1" i="1" baseline="0" dirty="0">
                  <a:latin typeface="Palatino Linotype" panose="02040502050505030304" pitchFamily="18" charset="0"/>
                </a:rPr>
                <a:t>CS 404/504, Fall 2021</a:t>
              </a:r>
              <a:endParaRPr lang="en-US" sz="1400" b="1" i="1" dirty="0">
                <a:latin typeface="Palatino Linotype" panose="02040502050505030304" pitchFamily="18"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44624"/>
              <a:ext cx="1475423" cy="198120"/>
            </a:xfrm>
            <a:prstGeom prst="rect">
              <a:avLst/>
            </a:prstGeom>
          </p:spPr>
        </p:pic>
        <p:cxnSp>
          <p:nvCxnSpPr>
            <p:cNvPr id="15" name="Straight Connector 14"/>
            <p:cNvCxnSpPr/>
            <p:nvPr userDrawn="1"/>
          </p:nvCxnSpPr>
          <p:spPr>
            <a:xfrm>
              <a:off x="72008" y="260648"/>
              <a:ext cx="9036496" cy="0"/>
            </a:xfrm>
            <a:prstGeom prst="line">
              <a:avLst/>
            </a:prstGeom>
            <a:ln w="19050">
              <a:gradFill flip="none" rotWithShape="1">
                <a:gsLst>
                  <a:gs pos="0">
                    <a:srgbClr val="C99503"/>
                  </a:gs>
                  <a:gs pos="60000">
                    <a:schemeClr val="accent1">
                      <a:tint val="44500"/>
                      <a:satMod val="160000"/>
                      <a:alpha val="56000"/>
                      <a:lumMod val="83000"/>
                    </a:schemeClr>
                  </a:gs>
                  <a:gs pos="100000">
                    <a:schemeClr val="tx1">
                      <a:lumMod val="64000"/>
                      <a:lumOff val="36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cxnSp>
        <p:nvCxnSpPr>
          <p:cNvPr id="6" name="Straight Connector 5"/>
          <p:cNvCxnSpPr/>
          <p:nvPr userDrawn="1"/>
        </p:nvCxnSpPr>
        <p:spPr>
          <a:xfrm>
            <a:off x="276673" y="1519537"/>
            <a:ext cx="9584265" cy="0"/>
          </a:xfrm>
          <a:prstGeom prst="line">
            <a:avLst/>
          </a:prstGeom>
          <a:ln w="25400" cap="rnd">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24D6F686-FB77-42EE-BAF9-161211798235}"/>
              </a:ext>
            </a:extLst>
          </p:cNvPr>
          <p:cNvSpPr>
            <a:spLocks noGrp="1"/>
          </p:cNvSpPr>
          <p:nvPr>
            <p:ph idx="10" hasCustomPrompt="1"/>
          </p:nvPr>
        </p:nvSpPr>
        <p:spPr>
          <a:xfrm>
            <a:off x="276673" y="1509936"/>
            <a:ext cx="6192687" cy="350293"/>
          </a:xfrm>
        </p:spPr>
        <p:txBody>
          <a:bodyPr>
            <a:normAutofit/>
          </a:bodyPr>
          <a:lstStyle>
            <a:lvl1pPr marL="0" indent="0">
              <a:buNone/>
              <a:defRPr sz="1400" i="1">
                <a:latin typeface="Palatino Linotype" panose="02040502050505030304" pitchFamily="18" charset="0"/>
              </a:defRPr>
            </a:lvl1pPr>
            <a:lvl2pPr marL="690563" indent="-233363">
              <a:defRPr sz="1800">
                <a:latin typeface="Palatino Linotype" panose="02040502050505030304" pitchFamily="18" charset="0"/>
              </a:defRPr>
            </a:lvl2pPr>
            <a:lvl3pPr marL="1031875" indent="-234950">
              <a:buFont typeface="Wingdings" panose="05000000000000000000" pitchFamily="2" charset="2"/>
              <a:buChar char="§"/>
              <a:defRPr sz="1600">
                <a:latin typeface="Palatino Linotype" panose="02040502050505030304" pitchFamily="18" charset="0"/>
              </a:defRPr>
            </a:lvl3pPr>
            <a:lvl4pPr marL="1371600" indent="-223838">
              <a:buFont typeface="Arial" panose="020B0604020202020204" pitchFamily="34" charset="0"/>
              <a:buChar char="»"/>
              <a:defRPr sz="1400">
                <a:latin typeface="Palatino Linotype" panose="02040502050505030304" pitchFamily="18" charset="0"/>
              </a:defRPr>
            </a:lvl4pPr>
            <a:lvl5pPr>
              <a:defRPr sz="1506">
                <a:latin typeface="Palatino Linotype" panose="02040502050505030304" pitchFamily="18" charset="0"/>
              </a:defRPr>
            </a:lvl5pPr>
          </a:lstStyle>
          <a:p>
            <a:pPr lvl="0"/>
            <a:r>
              <a:rPr lang="en-US" dirty="0"/>
              <a:t>Click to edit Master text styles</a:t>
            </a:r>
          </a:p>
        </p:txBody>
      </p:sp>
    </p:spTree>
    <p:extLst>
      <p:ext uri="{BB962C8B-B14F-4D97-AF65-F5344CB8AC3E}">
        <p14:creationId xmlns:p14="http://schemas.microsoft.com/office/powerpoint/2010/main" val="3883262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1"/>
        </a:solidFill>
        <a:effectLst/>
      </p:bgPr>
    </p:bg>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342870" y="619556"/>
            <a:ext cx="9372660" cy="918453"/>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000"/>
              <a:buNone/>
              <a:defRPr>
                <a:solidFill>
                  <a:schemeClr val="lt1"/>
                </a:solidFill>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a:endParaRPr/>
          </a:p>
        </p:txBody>
      </p:sp>
      <p:sp>
        <p:nvSpPr>
          <p:cNvPr id="42" name="Google Shape;42;p5"/>
          <p:cNvSpPr txBox="1">
            <a:spLocks noGrp="1"/>
          </p:cNvSpPr>
          <p:nvPr>
            <p:ph type="body" idx="1"/>
          </p:nvPr>
        </p:nvSpPr>
        <p:spPr>
          <a:xfrm>
            <a:off x="342870" y="1858629"/>
            <a:ext cx="4399890" cy="5045600"/>
          </a:xfrm>
          <a:prstGeom prst="rect">
            <a:avLst/>
          </a:prstGeom>
        </p:spPr>
        <p:txBody>
          <a:bodyPr spcFirstLastPara="1" wrap="square" lIns="91425" tIns="91425" rIns="91425" bIns="91425" anchor="t" anchorCtr="0">
            <a:normAutofit/>
          </a:bodyPr>
          <a:lstStyle>
            <a:lvl1pPr marL="502920" lvl="0" indent="-349250">
              <a:spcBef>
                <a:spcPts val="0"/>
              </a:spcBef>
              <a:spcAft>
                <a:spcPts val="0"/>
              </a:spcAft>
              <a:buSzPts val="1400"/>
              <a:buChar char="●"/>
              <a:defRPr sz="1540"/>
            </a:lvl1pPr>
            <a:lvl2pPr marL="1005840" lvl="1" indent="-335280">
              <a:spcBef>
                <a:spcPts val="0"/>
              </a:spcBef>
              <a:spcAft>
                <a:spcPts val="0"/>
              </a:spcAft>
              <a:buSzPts val="1200"/>
              <a:buChar char="○"/>
              <a:defRPr sz="1320"/>
            </a:lvl2pPr>
            <a:lvl3pPr marL="1508760" lvl="2" indent="-335280">
              <a:spcBef>
                <a:spcPts val="0"/>
              </a:spcBef>
              <a:spcAft>
                <a:spcPts val="0"/>
              </a:spcAft>
              <a:buSzPts val="1200"/>
              <a:buChar char="■"/>
              <a:defRPr sz="1320"/>
            </a:lvl3pPr>
            <a:lvl4pPr marL="2011680" lvl="3" indent="-335280">
              <a:spcBef>
                <a:spcPts val="0"/>
              </a:spcBef>
              <a:spcAft>
                <a:spcPts val="0"/>
              </a:spcAft>
              <a:buSzPts val="1200"/>
              <a:buChar char="●"/>
              <a:defRPr sz="1320"/>
            </a:lvl4pPr>
            <a:lvl5pPr marL="2514600" lvl="4" indent="-335280">
              <a:spcBef>
                <a:spcPts val="0"/>
              </a:spcBef>
              <a:spcAft>
                <a:spcPts val="0"/>
              </a:spcAft>
              <a:buSzPts val="1200"/>
              <a:buChar char="○"/>
              <a:defRPr sz="1320"/>
            </a:lvl5pPr>
            <a:lvl6pPr marL="3017520" lvl="5" indent="-335280">
              <a:spcBef>
                <a:spcPts val="0"/>
              </a:spcBef>
              <a:spcAft>
                <a:spcPts val="0"/>
              </a:spcAft>
              <a:buSzPts val="1200"/>
              <a:buChar char="■"/>
              <a:defRPr sz="1320"/>
            </a:lvl6pPr>
            <a:lvl7pPr marL="3520440" lvl="6" indent="-335280">
              <a:spcBef>
                <a:spcPts val="0"/>
              </a:spcBef>
              <a:spcAft>
                <a:spcPts val="0"/>
              </a:spcAft>
              <a:buSzPts val="1200"/>
              <a:buChar char="●"/>
              <a:defRPr sz="1320"/>
            </a:lvl7pPr>
            <a:lvl8pPr marL="4023360" lvl="7" indent="-335280">
              <a:spcBef>
                <a:spcPts val="0"/>
              </a:spcBef>
              <a:spcAft>
                <a:spcPts val="0"/>
              </a:spcAft>
              <a:buSzPts val="1200"/>
              <a:buChar char="○"/>
              <a:defRPr sz="1320"/>
            </a:lvl8pPr>
            <a:lvl9pPr marL="4526280" lvl="8" indent="-335280">
              <a:spcBef>
                <a:spcPts val="0"/>
              </a:spcBef>
              <a:spcAft>
                <a:spcPts val="0"/>
              </a:spcAft>
              <a:buSzPts val="1200"/>
              <a:buChar char="■"/>
              <a:defRPr sz="1320"/>
            </a:lvl9pPr>
          </a:lstStyle>
          <a:p>
            <a:endParaRPr/>
          </a:p>
        </p:txBody>
      </p:sp>
      <p:sp>
        <p:nvSpPr>
          <p:cNvPr id="43" name="Google Shape;43;p5"/>
          <p:cNvSpPr txBox="1">
            <a:spLocks noGrp="1"/>
          </p:cNvSpPr>
          <p:nvPr>
            <p:ph type="body" idx="2"/>
          </p:nvPr>
        </p:nvSpPr>
        <p:spPr>
          <a:xfrm>
            <a:off x="5315640" y="1858629"/>
            <a:ext cx="4399890" cy="5045600"/>
          </a:xfrm>
          <a:prstGeom prst="rect">
            <a:avLst/>
          </a:prstGeom>
        </p:spPr>
        <p:txBody>
          <a:bodyPr spcFirstLastPara="1" wrap="square" lIns="91425" tIns="91425" rIns="91425" bIns="91425" anchor="t" anchorCtr="0">
            <a:normAutofit/>
          </a:bodyPr>
          <a:lstStyle>
            <a:lvl1pPr marL="502920" lvl="0" indent="-349250">
              <a:spcBef>
                <a:spcPts val="0"/>
              </a:spcBef>
              <a:spcAft>
                <a:spcPts val="0"/>
              </a:spcAft>
              <a:buSzPts val="1400"/>
              <a:buChar char="●"/>
              <a:defRPr sz="1540"/>
            </a:lvl1pPr>
            <a:lvl2pPr marL="1005840" lvl="1" indent="-335280">
              <a:spcBef>
                <a:spcPts val="0"/>
              </a:spcBef>
              <a:spcAft>
                <a:spcPts val="0"/>
              </a:spcAft>
              <a:buSzPts val="1200"/>
              <a:buChar char="○"/>
              <a:defRPr sz="1320"/>
            </a:lvl2pPr>
            <a:lvl3pPr marL="1508760" lvl="2" indent="-335280">
              <a:spcBef>
                <a:spcPts val="0"/>
              </a:spcBef>
              <a:spcAft>
                <a:spcPts val="0"/>
              </a:spcAft>
              <a:buSzPts val="1200"/>
              <a:buChar char="■"/>
              <a:defRPr sz="1320"/>
            </a:lvl3pPr>
            <a:lvl4pPr marL="2011680" lvl="3" indent="-335280">
              <a:spcBef>
                <a:spcPts val="0"/>
              </a:spcBef>
              <a:spcAft>
                <a:spcPts val="0"/>
              </a:spcAft>
              <a:buSzPts val="1200"/>
              <a:buChar char="●"/>
              <a:defRPr sz="1320"/>
            </a:lvl4pPr>
            <a:lvl5pPr marL="2514600" lvl="4" indent="-335280">
              <a:spcBef>
                <a:spcPts val="0"/>
              </a:spcBef>
              <a:spcAft>
                <a:spcPts val="0"/>
              </a:spcAft>
              <a:buSzPts val="1200"/>
              <a:buChar char="○"/>
              <a:defRPr sz="1320"/>
            </a:lvl5pPr>
            <a:lvl6pPr marL="3017520" lvl="5" indent="-335280">
              <a:spcBef>
                <a:spcPts val="0"/>
              </a:spcBef>
              <a:spcAft>
                <a:spcPts val="0"/>
              </a:spcAft>
              <a:buSzPts val="1200"/>
              <a:buChar char="■"/>
              <a:defRPr sz="1320"/>
            </a:lvl6pPr>
            <a:lvl7pPr marL="3520440" lvl="6" indent="-335280">
              <a:spcBef>
                <a:spcPts val="0"/>
              </a:spcBef>
              <a:spcAft>
                <a:spcPts val="0"/>
              </a:spcAft>
              <a:buSzPts val="1200"/>
              <a:buChar char="●"/>
              <a:defRPr sz="1320"/>
            </a:lvl7pPr>
            <a:lvl8pPr marL="4023360" lvl="7" indent="-335280">
              <a:spcBef>
                <a:spcPts val="0"/>
              </a:spcBef>
              <a:spcAft>
                <a:spcPts val="0"/>
              </a:spcAft>
              <a:buSzPts val="1200"/>
              <a:buChar char="○"/>
              <a:defRPr sz="1320"/>
            </a:lvl8pPr>
            <a:lvl9pPr marL="4526280" lvl="8" indent="-335280">
              <a:spcBef>
                <a:spcPts val="0"/>
              </a:spcBef>
              <a:spcAft>
                <a:spcPts val="0"/>
              </a:spcAft>
              <a:buSzPts val="1200"/>
              <a:buChar char="■"/>
              <a:defRPr sz="1320"/>
            </a:lvl9pPr>
          </a:lstStyle>
          <a:p>
            <a:endParaRPr/>
          </a:p>
        </p:txBody>
      </p:sp>
      <p:sp>
        <p:nvSpPr>
          <p:cNvPr id="44" name="Google Shape;44;p5"/>
          <p:cNvSpPr txBox="1">
            <a:spLocks noGrp="1"/>
          </p:cNvSpPr>
          <p:nvPr>
            <p:ph type="sldNum" idx="12"/>
          </p:nvPr>
        </p:nvSpPr>
        <p:spPr>
          <a:xfrm>
            <a:off x="9306474" y="7028465"/>
            <a:ext cx="603570" cy="594773"/>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a:p>
        </p:txBody>
      </p:sp>
      <p:pic>
        <p:nvPicPr>
          <p:cNvPr id="45" name="Google Shape;45;p5"/>
          <p:cNvPicPr preferRelativeResize="0"/>
          <p:nvPr/>
        </p:nvPicPr>
        <p:blipFill>
          <a:blip r:embed="rId2">
            <a:alphaModFix/>
          </a:blip>
          <a:stretch>
            <a:fillRect/>
          </a:stretch>
        </p:blipFill>
        <p:spPr>
          <a:xfrm>
            <a:off x="191110" y="6245556"/>
            <a:ext cx="472968" cy="1271221"/>
          </a:xfrm>
          <a:prstGeom prst="rect">
            <a:avLst/>
          </a:prstGeom>
          <a:noFill/>
          <a:ln>
            <a:noFill/>
          </a:ln>
        </p:spPr>
      </p:pic>
    </p:spTree>
    <p:extLst>
      <p:ext uri="{BB962C8B-B14F-4D97-AF65-F5344CB8AC3E}">
        <p14:creationId xmlns:p14="http://schemas.microsoft.com/office/powerpoint/2010/main" val="1845592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2"/>
        </a:solidFill>
        <a:effectLst/>
      </p:bgPr>
    </p:bg>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342870" y="619556"/>
            <a:ext cx="9372660" cy="918453"/>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8" name="Google Shape;48;p6"/>
          <p:cNvSpPr txBox="1">
            <a:spLocks noGrp="1"/>
          </p:cNvSpPr>
          <p:nvPr>
            <p:ph type="sldNum" idx="12"/>
          </p:nvPr>
        </p:nvSpPr>
        <p:spPr>
          <a:xfrm>
            <a:off x="9306474" y="7028465"/>
            <a:ext cx="603570" cy="594773"/>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a:p>
        </p:txBody>
      </p:sp>
      <p:pic>
        <p:nvPicPr>
          <p:cNvPr id="49" name="Google Shape;49;p6"/>
          <p:cNvPicPr preferRelativeResize="0"/>
          <p:nvPr/>
        </p:nvPicPr>
        <p:blipFill>
          <a:blip r:embed="rId2">
            <a:alphaModFix/>
          </a:blip>
          <a:stretch>
            <a:fillRect/>
          </a:stretch>
        </p:blipFill>
        <p:spPr>
          <a:xfrm>
            <a:off x="191110" y="6245556"/>
            <a:ext cx="483250" cy="1271221"/>
          </a:xfrm>
          <a:prstGeom prst="rect">
            <a:avLst/>
          </a:prstGeom>
          <a:noFill/>
          <a:ln>
            <a:noFill/>
          </a:ln>
        </p:spPr>
      </p:pic>
    </p:spTree>
    <p:extLst>
      <p:ext uri="{BB962C8B-B14F-4D97-AF65-F5344CB8AC3E}">
        <p14:creationId xmlns:p14="http://schemas.microsoft.com/office/powerpoint/2010/main" val="1225933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2"/>
        </a:solidFill>
        <a:effectLst/>
      </p:bgPr>
    </p:bg>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342870" y="839573"/>
            <a:ext cx="3088800" cy="1141947"/>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640"/>
            </a:lvl1pPr>
            <a:lvl2pPr lvl="1">
              <a:spcBef>
                <a:spcPts val="0"/>
              </a:spcBef>
              <a:spcAft>
                <a:spcPts val="0"/>
              </a:spcAft>
              <a:buSzPts val="2400"/>
              <a:buNone/>
              <a:defRPr sz="2640"/>
            </a:lvl2pPr>
            <a:lvl3pPr lvl="2">
              <a:spcBef>
                <a:spcPts val="0"/>
              </a:spcBef>
              <a:spcAft>
                <a:spcPts val="0"/>
              </a:spcAft>
              <a:buSzPts val="2400"/>
              <a:buNone/>
              <a:defRPr sz="2640"/>
            </a:lvl3pPr>
            <a:lvl4pPr lvl="3">
              <a:spcBef>
                <a:spcPts val="0"/>
              </a:spcBef>
              <a:spcAft>
                <a:spcPts val="0"/>
              </a:spcAft>
              <a:buSzPts val="2400"/>
              <a:buNone/>
              <a:defRPr sz="2640"/>
            </a:lvl4pPr>
            <a:lvl5pPr lvl="4">
              <a:spcBef>
                <a:spcPts val="0"/>
              </a:spcBef>
              <a:spcAft>
                <a:spcPts val="0"/>
              </a:spcAft>
              <a:buSzPts val="2400"/>
              <a:buNone/>
              <a:defRPr sz="2640"/>
            </a:lvl5pPr>
            <a:lvl6pPr lvl="5">
              <a:spcBef>
                <a:spcPts val="0"/>
              </a:spcBef>
              <a:spcAft>
                <a:spcPts val="0"/>
              </a:spcAft>
              <a:buSzPts val="2400"/>
              <a:buNone/>
              <a:defRPr sz="2640"/>
            </a:lvl6pPr>
            <a:lvl7pPr lvl="6">
              <a:spcBef>
                <a:spcPts val="0"/>
              </a:spcBef>
              <a:spcAft>
                <a:spcPts val="0"/>
              </a:spcAft>
              <a:buSzPts val="2400"/>
              <a:buNone/>
              <a:defRPr sz="2640"/>
            </a:lvl7pPr>
            <a:lvl8pPr lvl="7">
              <a:spcBef>
                <a:spcPts val="0"/>
              </a:spcBef>
              <a:spcAft>
                <a:spcPts val="0"/>
              </a:spcAft>
              <a:buSzPts val="2400"/>
              <a:buNone/>
              <a:defRPr sz="2640"/>
            </a:lvl8pPr>
            <a:lvl9pPr lvl="8">
              <a:spcBef>
                <a:spcPts val="0"/>
              </a:spcBef>
              <a:spcAft>
                <a:spcPts val="0"/>
              </a:spcAft>
              <a:buSzPts val="2400"/>
              <a:buNone/>
              <a:defRPr sz="2640"/>
            </a:lvl9pPr>
          </a:lstStyle>
          <a:p>
            <a:endParaRPr/>
          </a:p>
        </p:txBody>
      </p:sp>
      <p:sp>
        <p:nvSpPr>
          <p:cNvPr id="52" name="Google Shape;52;p7"/>
          <p:cNvSpPr txBox="1">
            <a:spLocks noGrp="1"/>
          </p:cNvSpPr>
          <p:nvPr>
            <p:ph type="body" idx="1"/>
          </p:nvPr>
        </p:nvSpPr>
        <p:spPr>
          <a:xfrm>
            <a:off x="342870" y="2214993"/>
            <a:ext cx="3088800" cy="4689280"/>
          </a:xfrm>
          <a:prstGeom prst="rect">
            <a:avLst/>
          </a:prstGeom>
        </p:spPr>
        <p:txBody>
          <a:bodyPr spcFirstLastPara="1" wrap="square" lIns="91425" tIns="91425" rIns="91425" bIns="91425" anchor="t" anchorCtr="0">
            <a:normAutofit/>
          </a:bodyPr>
          <a:lstStyle>
            <a:lvl1pPr marL="502920" lvl="0" indent="-335280">
              <a:spcBef>
                <a:spcPts val="0"/>
              </a:spcBef>
              <a:spcAft>
                <a:spcPts val="0"/>
              </a:spcAft>
              <a:buSzPts val="1200"/>
              <a:buChar char="●"/>
              <a:defRPr sz="1320"/>
            </a:lvl1pPr>
            <a:lvl2pPr marL="1005840" lvl="1" indent="-335280">
              <a:spcBef>
                <a:spcPts val="0"/>
              </a:spcBef>
              <a:spcAft>
                <a:spcPts val="0"/>
              </a:spcAft>
              <a:buSzPts val="1200"/>
              <a:buChar char="○"/>
              <a:defRPr sz="1320"/>
            </a:lvl2pPr>
            <a:lvl3pPr marL="1508760" lvl="2" indent="-335280">
              <a:spcBef>
                <a:spcPts val="0"/>
              </a:spcBef>
              <a:spcAft>
                <a:spcPts val="0"/>
              </a:spcAft>
              <a:buSzPts val="1200"/>
              <a:buChar char="■"/>
              <a:defRPr sz="1320"/>
            </a:lvl3pPr>
            <a:lvl4pPr marL="2011680" lvl="3" indent="-335280">
              <a:spcBef>
                <a:spcPts val="0"/>
              </a:spcBef>
              <a:spcAft>
                <a:spcPts val="0"/>
              </a:spcAft>
              <a:buSzPts val="1200"/>
              <a:buChar char="●"/>
              <a:defRPr sz="1320"/>
            </a:lvl4pPr>
            <a:lvl5pPr marL="2514600" lvl="4" indent="-335280">
              <a:spcBef>
                <a:spcPts val="0"/>
              </a:spcBef>
              <a:spcAft>
                <a:spcPts val="0"/>
              </a:spcAft>
              <a:buSzPts val="1200"/>
              <a:buChar char="○"/>
              <a:defRPr sz="1320"/>
            </a:lvl5pPr>
            <a:lvl6pPr marL="3017520" lvl="5" indent="-335280">
              <a:spcBef>
                <a:spcPts val="0"/>
              </a:spcBef>
              <a:spcAft>
                <a:spcPts val="0"/>
              </a:spcAft>
              <a:buSzPts val="1200"/>
              <a:buChar char="■"/>
              <a:defRPr sz="1320"/>
            </a:lvl6pPr>
            <a:lvl7pPr marL="3520440" lvl="6" indent="-335280">
              <a:spcBef>
                <a:spcPts val="0"/>
              </a:spcBef>
              <a:spcAft>
                <a:spcPts val="0"/>
              </a:spcAft>
              <a:buSzPts val="1200"/>
              <a:buChar char="●"/>
              <a:defRPr sz="1320"/>
            </a:lvl7pPr>
            <a:lvl8pPr marL="4023360" lvl="7" indent="-335280">
              <a:spcBef>
                <a:spcPts val="0"/>
              </a:spcBef>
              <a:spcAft>
                <a:spcPts val="0"/>
              </a:spcAft>
              <a:buSzPts val="1200"/>
              <a:buChar char="○"/>
              <a:defRPr sz="1320"/>
            </a:lvl8pPr>
            <a:lvl9pPr marL="4526280" lvl="8" indent="-335280">
              <a:spcBef>
                <a:spcPts val="0"/>
              </a:spcBef>
              <a:spcAft>
                <a:spcPts val="0"/>
              </a:spcAft>
              <a:buSzPts val="1200"/>
              <a:buChar char="■"/>
              <a:defRPr sz="1320"/>
            </a:lvl9pPr>
          </a:lstStyle>
          <a:p>
            <a:endParaRPr/>
          </a:p>
        </p:txBody>
      </p:sp>
      <p:sp>
        <p:nvSpPr>
          <p:cNvPr id="53" name="Google Shape;53;p7"/>
          <p:cNvSpPr txBox="1">
            <a:spLocks noGrp="1"/>
          </p:cNvSpPr>
          <p:nvPr>
            <p:ph type="sldNum" idx="12"/>
          </p:nvPr>
        </p:nvSpPr>
        <p:spPr>
          <a:xfrm>
            <a:off x="9306474" y="7028465"/>
            <a:ext cx="603570" cy="594773"/>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a:p>
        </p:txBody>
      </p:sp>
      <p:pic>
        <p:nvPicPr>
          <p:cNvPr id="54" name="Google Shape;54;p7"/>
          <p:cNvPicPr preferRelativeResize="0"/>
          <p:nvPr/>
        </p:nvPicPr>
        <p:blipFill>
          <a:blip r:embed="rId2">
            <a:alphaModFix/>
          </a:blip>
          <a:stretch>
            <a:fillRect/>
          </a:stretch>
        </p:blipFill>
        <p:spPr>
          <a:xfrm>
            <a:off x="191110" y="6245556"/>
            <a:ext cx="483250" cy="1271221"/>
          </a:xfrm>
          <a:prstGeom prst="rect">
            <a:avLst/>
          </a:prstGeom>
          <a:noFill/>
          <a:ln>
            <a:noFill/>
          </a:ln>
        </p:spPr>
      </p:pic>
    </p:spTree>
    <p:extLst>
      <p:ext uri="{BB962C8B-B14F-4D97-AF65-F5344CB8AC3E}">
        <p14:creationId xmlns:p14="http://schemas.microsoft.com/office/powerpoint/2010/main" val="856413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4"/>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6708216" y="8"/>
            <a:ext cx="3350188" cy="3068417"/>
            <a:chOff x="6098378" y="5"/>
            <a:chExt cx="3045625" cy="2030570"/>
          </a:xfrm>
        </p:grpSpPr>
        <p:sp>
          <p:nvSpPr>
            <p:cNvPr id="57" name="Google Shape;5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7"/>
            </a:p>
          </p:txBody>
        </p:sp>
        <p:sp>
          <p:nvSpPr>
            <p:cNvPr id="58" name="Google Shape;5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7"/>
            </a:p>
          </p:txBody>
        </p:sp>
        <p:sp>
          <p:nvSpPr>
            <p:cNvPr id="59" name="Google Shape;5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7"/>
            </a:p>
          </p:txBody>
        </p:sp>
        <p:sp>
          <p:nvSpPr>
            <p:cNvPr id="60" name="Google Shape;6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7"/>
            </a:p>
          </p:txBody>
        </p:sp>
        <p:sp>
          <p:nvSpPr>
            <p:cNvPr id="61" name="Google Shape;6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7"/>
            </a:p>
          </p:txBody>
        </p:sp>
      </p:grpSp>
      <p:sp>
        <p:nvSpPr>
          <p:cNvPr id="62" name="Google Shape;62;p8"/>
          <p:cNvSpPr txBox="1">
            <a:spLocks noGrp="1"/>
          </p:cNvSpPr>
          <p:nvPr>
            <p:ph type="title"/>
          </p:nvPr>
        </p:nvSpPr>
        <p:spPr>
          <a:xfrm>
            <a:off x="539275" y="795374"/>
            <a:ext cx="6180570" cy="6181653"/>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5280">
                <a:solidFill>
                  <a:schemeClr val="lt1"/>
                </a:solidFill>
              </a:defRPr>
            </a:lvl1pPr>
            <a:lvl2pPr lvl="1">
              <a:spcBef>
                <a:spcPts val="0"/>
              </a:spcBef>
              <a:spcAft>
                <a:spcPts val="0"/>
              </a:spcAft>
              <a:buClr>
                <a:schemeClr val="lt1"/>
              </a:buClr>
              <a:buSzPts val="4800"/>
              <a:buNone/>
              <a:defRPr sz="5280">
                <a:solidFill>
                  <a:schemeClr val="lt1"/>
                </a:solidFill>
              </a:defRPr>
            </a:lvl2pPr>
            <a:lvl3pPr lvl="2">
              <a:spcBef>
                <a:spcPts val="0"/>
              </a:spcBef>
              <a:spcAft>
                <a:spcPts val="0"/>
              </a:spcAft>
              <a:buClr>
                <a:schemeClr val="lt1"/>
              </a:buClr>
              <a:buSzPts val="4800"/>
              <a:buNone/>
              <a:defRPr sz="5280">
                <a:solidFill>
                  <a:schemeClr val="lt1"/>
                </a:solidFill>
              </a:defRPr>
            </a:lvl3pPr>
            <a:lvl4pPr lvl="3">
              <a:spcBef>
                <a:spcPts val="0"/>
              </a:spcBef>
              <a:spcAft>
                <a:spcPts val="0"/>
              </a:spcAft>
              <a:buClr>
                <a:schemeClr val="lt1"/>
              </a:buClr>
              <a:buSzPts val="4800"/>
              <a:buNone/>
              <a:defRPr sz="5280">
                <a:solidFill>
                  <a:schemeClr val="lt1"/>
                </a:solidFill>
              </a:defRPr>
            </a:lvl4pPr>
            <a:lvl5pPr lvl="4">
              <a:spcBef>
                <a:spcPts val="0"/>
              </a:spcBef>
              <a:spcAft>
                <a:spcPts val="0"/>
              </a:spcAft>
              <a:buClr>
                <a:schemeClr val="lt1"/>
              </a:buClr>
              <a:buSzPts val="4800"/>
              <a:buNone/>
              <a:defRPr sz="5280">
                <a:solidFill>
                  <a:schemeClr val="lt1"/>
                </a:solidFill>
              </a:defRPr>
            </a:lvl5pPr>
            <a:lvl6pPr lvl="5">
              <a:spcBef>
                <a:spcPts val="0"/>
              </a:spcBef>
              <a:spcAft>
                <a:spcPts val="0"/>
              </a:spcAft>
              <a:buClr>
                <a:schemeClr val="lt1"/>
              </a:buClr>
              <a:buSzPts val="4800"/>
              <a:buNone/>
              <a:defRPr sz="5280">
                <a:solidFill>
                  <a:schemeClr val="lt1"/>
                </a:solidFill>
              </a:defRPr>
            </a:lvl6pPr>
            <a:lvl7pPr lvl="6">
              <a:spcBef>
                <a:spcPts val="0"/>
              </a:spcBef>
              <a:spcAft>
                <a:spcPts val="0"/>
              </a:spcAft>
              <a:buClr>
                <a:schemeClr val="lt1"/>
              </a:buClr>
              <a:buSzPts val="4800"/>
              <a:buNone/>
              <a:defRPr sz="5280">
                <a:solidFill>
                  <a:schemeClr val="lt1"/>
                </a:solidFill>
              </a:defRPr>
            </a:lvl7pPr>
            <a:lvl8pPr lvl="7">
              <a:spcBef>
                <a:spcPts val="0"/>
              </a:spcBef>
              <a:spcAft>
                <a:spcPts val="0"/>
              </a:spcAft>
              <a:buClr>
                <a:schemeClr val="lt1"/>
              </a:buClr>
              <a:buSzPts val="4800"/>
              <a:buNone/>
              <a:defRPr sz="5280">
                <a:solidFill>
                  <a:schemeClr val="lt1"/>
                </a:solidFill>
              </a:defRPr>
            </a:lvl8pPr>
            <a:lvl9pPr lvl="8">
              <a:spcBef>
                <a:spcPts val="0"/>
              </a:spcBef>
              <a:spcAft>
                <a:spcPts val="0"/>
              </a:spcAft>
              <a:buClr>
                <a:schemeClr val="lt1"/>
              </a:buClr>
              <a:buSzPts val="4800"/>
              <a:buNone/>
              <a:defRPr sz="5280">
                <a:solidFill>
                  <a:schemeClr val="lt1"/>
                </a:solidFill>
              </a:defRPr>
            </a:lvl9pPr>
          </a:lstStyle>
          <a:p>
            <a:endParaRPr/>
          </a:p>
        </p:txBody>
      </p:sp>
      <p:sp>
        <p:nvSpPr>
          <p:cNvPr id="63" name="Google Shape;63;p8"/>
          <p:cNvSpPr txBox="1">
            <a:spLocks noGrp="1"/>
          </p:cNvSpPr>
          <p:nvPr>
            <p:ph type="sldNum" idx="12"/>
          </p:nvPr>
        </p:nvSpPr>
        <p:spPr>
          <a:xfrm>
            <a:off x="9306474" y="7028465"/>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64" name="Google Shape;64;p8"/>
          <p:cNvPicPr preferRelativeResize="0"/>
          <p:nvPr/>
        </p:nvPicPr>
        <p:blipFill>
          <a:blip r:embed="rId2">
            <a:alphaModFix/>
          </a:blip>
          <a:stretch>
            <a:fillRect/>
          </a:stretch>
        </p:blipFill>
        <p:spPr>
          <a:xfrm>
            <a:off x="191110" y="6245555"/>
            <a:ext cx="3402105" cy="1271219"/>
          </a:xfrm>
          <a:prstGeom prst="rect">
            <a:avLst/>
          </a:prstGeom>
          <a:noFill/>
          <a:ln>
            <a:noFill/>
          </a:ln>
        </p:spPr>
      </p:pic>
    </p:spTree>
    <p:extLst>
      <p:ext uri="{BB962C8B-B14F-4D97-AF65-F5344CB8AC3E}">
        <p14:creationId xmlns:p14="http://schemas.microsoft.com/office/powerpoint/2010/main" val="1807969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5"/>
        <p:cNvGrpSpPr/>
        <p:nvPr/>
      </p:nvGrpSpPr>
      <p:grpSpPr>
        <a:xfrm>
          <a:off x="0" y="0"/>
          <a:ext cx="0" cy="0"/>
          <a:chOff x="0" y="0"/>
          <a:chExt cx="0" cy="0"/>
        </a:xfrm>
      </p:grpSpPr>
      <p:sp>
        <p:nvSpPr>
          <p:cNvPr id="66" name="Google Shape;66;p9"/>
          <p:cNvSpPr/>
          <p:nvPr/>
        </p:nvSpPr>
        <p:spPr>
          <a:xfrm>
            <a:off x="5029200" y="-264"/>
            <a:ext cx="5029200" cy="7772400"/>
          </a:xfrm>
          <a:prstGeom prst="rect">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2207"/>
          </a:p>
        </p:txBody>
      </p:sp>
      <p:cxnSp>
        <p:nvCxnSpPr>
          <p:cNvPr id="67" name="Google Shape;67;p9"/>
          <p:cNvCxnSpPr/>
          <p:nvPr/>
        </p:nvCxnSpPr>
        <p:spPr>
          <a:xfrm>
            <a:off x="5532643" y="6793200"/>
            <a:ext cx="515130" cy="0"/>
          </a:xfrm>
          <a:prstGeom prst="straightConnector1">
            <a:avLst/>
          </a:prstGeom>
          <a:noFill/>
          <a:ln w="19050" cap="flat" cmpd="sng">
            <a:solidFill>
              <a:schemeClr val="lt1"/>
            </a:solidFill>
            <a:prstDash val="solid"/>
            <a:round/>
            <a:headEnd type="none" w="sm" len="sm"/>
            <a:tailEnd type="none" w="sm" len="sm"/>
          </a:ln>
        </p:spPr>
      </p:cxnSp>
      <p:sp>
        <p:nvSpPr>
          <p:cNvPr id="68" name="Google Shape;68;p9"/>
          <p:cNvSpPr txBox="1">
            <a:spLocks noGrp="1"/>
          </p:cNvSpPr>
          <p:nvPr>
            <p:ph type="title"/>
          </p:nvPr>
        </p:nvSpPr>
        <p:spPr>
          <a:xfrm>
            <a:off x="292050" y="1739440"/>
            <a:ext cx="4449720" cy="2364133"/>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620"/>
            </a:lvl1pPr>
            <a:lvl2pPr lvl="1" algn="ctr">
              <a:spcBef>
                <a:spcPts val="0"/>
              </a:spcBef>
              <a:spcAft>
                <a:spcPts val="0"/>
              </a:spcAft>
              <a:buSzPts val="4200"/>
              <a:buNone/>
              <a:defRPr sz="4620"/>
            </a:lvl2pPr>
            <a:lvl3pPr lvl="2" algn="ctr">
              <a:spcBef>
                <a:spcPts val="0"/>
              </a:spcBef>
              <a:spcAft>
                <a:spcPts val="0"/>
              </a:spcAft>
              <a:buSzPts val="4200"/>
              <a:buNone/>
              <a:defRPr sz="4620"/>
            </a:lvl3pPr>
            <a:lvl4pPr lvl="3" algn="ctr">
              <a:spcBef>
                <a:spcPts val="0"/>
              </a:spcBef>
              <a:spcAft>
                <a:spcPts val="0"/>
              </a:spcAft>
              <a:buSzPts val="4200"/>
              <a:buNone/>
              <a:defRPr sz="4620"/>
            </a:lvl4pPr>
            <a:lvl5pPr lvl="4" algn="ctr">
              <a:spcBef>
                <a:spcPts val="0"/>
              </a:spcBef>
              <a:spcAft>
                <a:spcPts val="0"/>
              </a:spcAft>
              <a:buSzPts val="4200"/>
              <a:buNone/>
              <a:defRPr sz="4620"/>
            </a:lvl5pPr>
            <a:lvl6pPr lvl="5" algn="ctr">
              <a:spcBef>
                <a:spcPts val="0"/>
              </a:spcBef>
              <a:spcAft>
                <a:spcPts val="0"/>
              </a:spcAft>
              <a:buSzPts val="4200"/>
              <a:buNone/>
              <a:defRPr sz="4620"/>
            </a:lvl6pPr>
            <a:lvl7pPr lvl="6" algn="ctr">
              <a:spcBef>
                <a:spcPts val="0"/>
              </a:spcBef>
              <a:spcAft>
                <a:spcPts val="0"/>
              </a:spcAft>
              <a:buSzPts val="4200"/>
              <a:buNone/>
              <a:defRPr sz="4620"/>
            </a:lvl7pPr>
            <a:lvl8pPr lvl="7" algn="ctr">
              <a:spcBef>
                <a:spcPts val="0"/>
              </a:spcBef>
              <a:spcAft>
                <a:spcPts val="0"/>
              </a:spcAft>
              <a:buSzPts val="4200"/>
              <a:buNone/>
              <a:defRPr sz="4620"/>
            </a:lvl8pPr>
            <a:lvl9pPr lvl="8" algn="ctr">
              <a:spcBef>
                <a:spcPts val="0"/>
              </a:spcBef>
              <a:spcAft>
                <a:spcPts val="0"/>
              </a:spcAft>
              <a:buSzPts val="4200"/>
              <a:buNone/>
              <a:defRPr sz="4620"/>
            </a:lvl9pPr>
          </a:lstStyle>
          <a:p>
            <a:endParaRPr/>
          </a:p>
        </p:txBody>
      </p:sp>
      <p:sp>
        <p:nvSpPr>
          <p:cNvPr id="69" name="Google Shape;69;p9"/>
          <p:cNvSpPr txBox="1">
            <a:spLocks noGrp="1"/>
          </p:cNvSpPr>
          <p:nvPr>
            <p:ph type="subTitle" idx="1"/>
          </p:nvPr>
        </p:nvSpPr>
        <p:spPr>
          <a:xfrm>
            <a:off x="292050" y="4184268"/>
            <a:ext cx="4449720" cy="1918053"/>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310">
                <a:solidFill>
                  <a:schemeClr val="dk1"/>
                </a:solidFill>
              </a:defRPr>
            </a:lvl1pPr>
            <a:lvl2pPr lvl="1" algn="ctr">
              <a:lnSpc>
                <a:spcPct val="100000"/>
              </a:lnSpc>
              <a:spcBef>
                <a:spcPts val="0"/>
              </a:spcBef>
              <a:spcAft>
                <a:spcPts val="0"/>
              </a:spcAft>
              <a:buClr>
                <a:schemeClr val="dk1"/>
              </a:buClr>
              <a:buSzPts val="2100"/>
              <a:buNone/>
              <a:defRPr sz="2310">
                <a:solidFill>
                  <a:schemeClr val="dk1"/>
                </a:solidFill>
              </a:defRPr>
            </a:lvl2pPr>
            <a:lvl3pPr lvl="2" algn="ctr">
              <a:lnSpc>
                <a:spcPct val="100000"/>
              </a:lnSpc>
              <a:spcBef>
                <a:spcPts val="0"/>
              </a:spcBef>
              <a:spcAft>
                <a:spcPts val="0"/>
              </a:spcAft>
              <a:buClr>
                <a:schemeClr val="dk1"/>
              </a:buClr>
              <a:buSzPts val="2100"/>
              <a:buNone/>
              <a:defRPr sz="2310">
                <a:solidFill>
                  <a:schemeClr val="dk1"/>
                </a:solidFill>
              </a:defRPr>
            </a:lvl3pPr>
            <a:lvl4pPr lvl="3" algn="ctr">
              <a:lnSpc>
                <a:spcPct val="100000"/>
              </a:lnSpc>
              <a:spcBef>
                <a:spcPts val="0"/>
              </a:spcBef>
              <a:spcAft>
                <a:spcPts val="0"/>
              </a:spcAft>
              <a:buClr>
                <a:schemeClr val="dk1"/>
              </a:buClr>
              <a:buSzPts val="2100"/>
              <a:buNone/>
              <a:defRPr sz="2310">
                <a:solidFill>
                  <a:schemeClr val="dk1"/>
                </a:solidFill>
              </a:defRPr>
            </a:lvl4pPr>
            <a:lvl5pPr lvl="4" algn="ctr">
              <a:lnSpc>
                <a:spcPct val="100000"/>
              </a:lnSpc>
              <a:spcBef>
                <a:spcPts val="0"/>
              </a:spcBef>
              <a:spcAft>
                <a:spcPts val="0"/>
              </a:spcAft>
              <a:buClr>
                <a:schemeClr val="dk1"/>
              </a:buClr>
              <a:buSzPts val="2100"/>
              <a:buNone/>
              <a:defRPr sz="2310">
                <a:solidFill>
                  <a:schemeClr val="dk1"/>
                </a:solidFill>
              </a:defRPr>
            </a:lvl5pPr>
            <a:lvl6pPr lvl="5" algn="ctr">
              <a:lnSpc>
                <a:spcPct val="100000"/>
              </a:lnSpc>
              <a:spcBef>
                <a:spcPts val="0"/>
              </a:spcBef>
              <a:spcAft>
                <a:spcPts val="0"/>
              </a:spcAft>
              <a:buClr>
                <a:schemeClr val="dk1"/>
              </a:buClr>
              <a:buSzPts val="2100"/>
              <a:buNone/>
              <a:defRPr sz="2310">
                <a:solidFill>
                  <a:schemeClr val="dk1"/>
                </a:solidFill>
              </a:defRPr>
            </a:lvl6pPr>
            <a:lvl7pPr lvl="6" algn="ctr">
              <a:lnSpc>
                <a:spcPct val="100000"/>
              </a:lnSpc>
              <a:spcBef>
                <a:spcPts val="0"/>
              </a:spcBef>
              <a:spcAft>
                <a:spcPts val="0"/>
              </a:spcAft>
              <a:buClr>
                <a:schemeClr val="dk1"/>
              </a:buClr>
              <a:buSzPts val="2100"/>
              <a:buNone/>
              <a:defRPr sz="2310">
                <a:solidFill>
                  <a:schemeClr val="dk1"/>
                </a:solidFill>
              </a:defRPr>
            </a:lvl7pPr>
            <a:lvl8pPr lvl="7" algn="ctr">
              <a:lnSpc>
                <a:spcPct val="100000"/>
              </a:lnSpc>
              <a:spcBef>
                <a:spcPts val="0"/>
              </a:spcBef>
              <a:spcAft>
                <a:spcPts val="0"/>
              </a:spcAft>
              <a:buClr>
                <a:schemeClr val="dk1"/>
              </a:buClr>
              <a:buSzPts val="2100"/>
              <a:buNone/>
              <a:defRPr sz="2310">
                <a:solidFill>
                  <a:schemeClr val="dk1"/>
                </a:solidFill>
              </a:defRPr>
            </a:lvl8pPr>
            <a:lvl9pPr lvl="8" algn="ctr">
              <a:lnSpc>
                <a:spcPct val="100000"/>
              </a:lnSpc>
              <a:spcBef>
                <a:spcPts val="0"/>
              </a:spcBef>
              <a:spcAft>
                <a:spcPts val="0"/>
              </a:spcAft>
              <a:buClr>
                <a:schemeClr val="dk1"/>
              </a:buClr>
              <a:buSzPts val="2100"/>
              <a:buNone/>
              <a:defRPr sz="2310">
                <a:solidFill>
                  <a:schemeClr val="dk1"/>
                </a:solidFill>
              </a:defRPr>
            </a:lvl9pPr>
          </a:lstStyle>
          <a:p>
            <a:endParaRPr/>
          </a:p>
        </p:txBody>
      </p:sp>
      <p:sp>
        <p:nvSpPr>
          <p:cNvPr id="70" name="Google Shape;70;p9"/>
          <p:cNvSpPr txBox="1">
            <a:spLocks noGrp="1"/>
          </p:cNvSpPr>
          <p:nvPr>
            <p:ph type="body" idx="2"/>
          </p:nvPr>
        </p:nvSpPr>
        <p:spPr>
          <a:xfrm>
            <a:off x="5433450" y="1094347"/>
            <a:ext cx="4220700" cy="5583707"/>
          </a:xfrm>
          <a:prstGeom prst="rect">
            <a:avLst/>
          </a:prstGeom>
        </p:spPr>
        <p:txBody>
          <a:bodyPr spcFirstLastPara="1" wrap="square" lIns="91425" tIns="91425" rIns="91425" bIns="91425" anchor="ctr" anchorCtr="0">
            <a:normAutofit/>
          </a:bodyPr>
          <a:lstStyle>
            <a:lvl1pPr marL="502920" lvl="0" indent="-377190">
              <a:spcBef>
                <a:spcPts val="0"/>
              </a:spcBef>
              <a:spcAft>
                <a:spcPts val="0"/>
              </a:spcAft>
              <a:buClr>
                <a:schemeClr val="lt1"/>
              </a:buClr>
              <a:buSzPts val="1800"/>
              <a:buChar char="●"/>
              <a:defRPr>
                <a:solidFill>
                  <a:schemeClr val="lt1"/>
                </a:solidFill>
              </a:defRPr>
            </a:lvl1pPr>
            <a:lvl2pPr marL="1005840" lvl="1" indent="-349250">
              <a:spcBef>
                <a:spcPts val="0"/>
              </a:spcBef>
              <a:spcAft>
                <a:spcPts val="0"/>
              </a:spcAft>
              <a:buClr>
                <a:schemeClr val="lt1"/>
              </a:buClr>
              <a:buSzPts val="1400"/>
              <a:buChar char="○"/>
              <a:defRPr>
                <a:solidFill>
                  <a:schemeClr val="lt1"/>
                </a:solidFill>
              </a:defRPr>
            </a:lvl2pPr>
            <a:lvl3pPr marL="1508760" lvl="2" indent="-349250">
              <a:spcBef>
                <a:spcPts val="0"/>
              </a:spcBef>
              <a:spcAft>
                <a:spcPts val="0"/>
              </a:spcAft>
              <a:buClr>
                <a:schemeClr val="lt1"/>
              </a:buClr>
              <a:buSzPts val="1400"/>
              <a:buChar char="■"/>
              <a:defRPr>
                <a:solidFill>
                  <a:schemeClr val="lt1"/>
                </a:solidFill>
              </a:defRPr>
            </a:lvl3pPr>
            <a:lvl4pPr marL="2011680" lvl="3" indent="-349250">
              <a:spcBef>
                <a:spcPts val="0"/>
              </a:spcBef>
              <a:spcAft>
                <a:spcPts val="0"/>
              </a:spcAft>
              <a:buClr>
                <a:schemeClr val="lt1"/>
              </a:buClr>
              <a:buSzPts val="1400"/>
              <a:buChar char="●"/>
              <a:defRPr>
                <a:solidFill>
                  <a:schemeClr val="lt1"/>
                </a:solidFill>
              </a:defRPr>
            </a:lvl4pPr>
            <a:lvl5pPr marL="2514600" lvl="4" indent="-349250">
              <a:spcBef>
                <a:spcPts val="0"/>
              </a:spcBef>
              <a:spcAft>
                <a:spcPts val="0"/>
              </a:spcAft>
              <a:buClr>
                <a:schemeClr val="lt1"/>
              </a:buClr>
              <a:buSzPts val="1400"/>
              <a:buChar char="○"/>
              <a:defRPr>
                <a:solidFill>
                  <a:schemeClr val="lt1"/>
                </a:solidFill>
              </a:defRPr>
            </a:lvl5pPr>
            <a:lvl6pPr marL="3017520" lvl="5" indent="-349250">
              <a:spcBef>
                <a:spcPts val="0"/>
              </a:spcBef>
              <a:spcAft>
                <a:spcPts val="0"/>
              </a:spcAft>
              <a:buClr>
                <a:schemeClr val="lt1"/>
              </a:buClr>
              <a:buSzPts val="1400"/>
              <a:buChar char="■"/>
              <a:defRPr>
                <a:solidFill>
                  <a:schemeClr val="lt1"/>
                </a:solidFill>
              </a:defRPr>
            </a:lvl6pPr>
            <a:lvl7pPr marL="3520440" lvl="6" indent="-349250">
              <a:spcBef>
                <a:spcPts val="0"/>
              </a:spcBef>
              <a:spcAft>
                <a:spcPts val="0"/>
              </a:spcAft>
              <a:buClr>
                <a:schemeClr val="lt1"/>
              </a:buClr>
              <a:buSzPts val="1400"/>
              <a:buChar char="●"/>
              <a:defRPr>
                <a:solidFill>
                  <a:schemeClr val="lt1"/>
                </a:solidFill>
              </a:defRPr>
            </a:lvl7pPr>
            <a:lvl8pPr marL="4023360" lvl="7" indent="-349250">
              <a:spcBef>
                <a:spcPts val="0"/>
              </a:spcBef>
              <a:spcAft>
                <a:spcPts val="0"/>
              </a:spcAft>
              <a:buClr>
                <a:schemeClr val="lt1"/>
              </a:buClr>
              <a:buSzPts val="1400"/>
              <a:buChar char="○"/>
              <a:defRPr>
                <a:solidFill>
                  <a:schemeClr val="lt1"/>
                </a:solidFill>
              </a:defRPr>
            </a:lvl8pPr>
            <a:lvl9pPr marL="4526280" lvl="8" indent="-349250">
              <a:spcBef>
                <a:spcPts val="0"/>
              </a:spcBef>
              <a:spcAft>
                <a:spcPts val="0"/>
              </a:spcAft>
              <a:buClr>
                <a:schemeClr val="lt1"/>
              </a:buClr>
              <a:buSzPts val="1400"/>
              <a:buChar char="■"/>
              <a:defRPr>
                <a:solidFill>
                  <a:schemeClr val="lt1"/>
                </a:solidFill>
              </a:defRPr>
            </a:lvl9pPr>
          </a:lstStyle>
          <a:p>
            <a:endParaRPr/>
          </a:p>
        </p:txBody>
      </p:sp>
      <p:sp>
        <p:nvSpPr>
          <p:cNvPr id="71" name="Google Shape;71;p9"/>
          <p:cNvSpPr txBox="1">
            <a:spLocks noGrp="1"/>
          </p:cNvSpPr>
          <p:nvPr>
            <p:ph type="sldNum" idx="12"/>
          </p:nvPr>
        </p:nvSpPr>
        <p:spPr>
          <a:xfrm>
            <a:off x="9306474" y="7028465"/>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72" name="Google Shape;72;p9"/>
          <p:cNvPicPr preferRelativeResize="0"/>
          <p:nvPr/>
        </p:nvPicPr>
        <p:blipFill>
          <a:blip r:embed="rId2">
            <a:alphaModFix/>
          </a:blip>
          <a:stretch>
            <a:fillRect/>
          </a:stretch>
        </p:blipFill>
        <p:spPr>
          <a:xfrm>
            <a:off x="191110" y="6245556"/>
            <a:ext cx="483250" cy="1271221"/>
          </a:xfrm>
          <a:prstGeom prst="rect">
            <a:avLst/>
          </a:prstGeom>
          <a:noFill/>
          <a:ln>
            <a:noFill/>
          </a:ln>
        </p:spPr>
      </p:pic>
    </p:spTree>
    <p:extLst>
      <p:ext uri="{BB962C8B-B14F-4D97-AF65-F5344CB8AC3E}">
        <p14:creationId xmlns:p14="http://schemas.microsoft.com/office/powerpoint/2010/main" val="3675162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3"/>
        <p:cNvGrpSpPr/>
        <p:nvPr/>
      </p:nvGrpSpPr>
      <p:grpSpPr>
        <a:xfrm>
          <a:off x="0" y="0"/>
          <a:ext cx="0" cy="0"/>
          <a:chOff x="0" y="0"/>
          <a:chExt cx="0" cy="0"/>
        </a:xfrm>
      </p:grpSpPr>
      <p:sp>
        <p:nvSpPr>
          <p:cNvPr id="74" name="Google Shape;74;p10"/>
          <p:cNvSpPr txBox="1">
            <a:spLocks noGrp="1"/>
          </p:cNvSpPr>
          <p:nvPr>
            <p:ph type="body" idx="1"/>
          </p:nvPr>
        </p:nvSpPr>
        <p:spPr>
          <a:xfrm>
            <a:off x="985050" y="6428740"/>
            <a:ext cx="6598680" cy="904853"/>
          </a:xfrm>
          <a:prstGeom prst="rect">
            <a:avLst/>
          </a:prstGeom>
        </p:spPr>
        <p:txBody>
          <a:bodyPr spcFirstLastPara="1" wrap="square" lIns="91425" tIns="91425" rIns="91425" bIns="91425" anchor="ctr" anchorCtr="0">
            <a:normAutofit/>
          </a:bodyPr>
          <a:lstStyle>
            <a:lvl1pPr marL="502920" lvl="0" indent="-251460">
              <a:lnSpc>
                <a:spcPct val="100000"/>
              </a:lnSpc>
              <a:spcBef>
                <a:spcPts val="0"/>
              </a:spcBef>
              <a:spcAft>
                <a:spcPts val="0"/>
              </a:spcAft>
              <a:buClr>
                <a:schemeClr val="dk1"/>
              </a:buClr>
              <a:buSzPts val="1800"/>
              <a:buNone/>
              <a:defRPr>
                <a:solidFill>
                  <a:schemeClr val="dk1"/>
                </a:solidFill>
              </a:defRPr>
            </a:lvl1pPr>
          </a:lstStyle>
          <a:p>
            <a:endParaRPr/>
          </a:p>
        </p:txBody>
      </p:sp>
      <p:sp>
        <p:nvSpPr>
          <p:cNvPr id="75" name="Google Shape;75;p10"/>
          <p:cNvSpPr txBox="1">
            <a:spLocks noGrp="1"/>
          </p:cNvSpPr>
          <p:nvPr>
            <p:ph type="sldNum" idx="12"/>
          </p:nvPr>
        </p:nvSpPr>
        <p:spPr>
          <a:xfrm>
            <a:off x="9306474" y="7028465"/>
            <a:ext cx="603570" cy="594773"/>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a:p>
        </p:txBody>
      </p:sp>
      <p:pic>
        <p:nvPicPr>
          <p:cNvPr id="76" name="Google Shape;76;p10"/>
          <p:cNvPicPr preferRelativeResize="0"/>
          <p:nvPr/>
        </p:nvPicPr>
        <p:blipFill>
          <a:blip r:embed="rId2">
            <a:alphaModFix/>
          </a:blip>
          <a:stretch>
            <a:fillRect/>
          </a:stretch>
        </p:blipFill>
        <p:spPr>
          <a:xfrm>
            <a:off x="191110" y="6245556"/>
            <a:ext cx="483250" cy="1271221"/>
          </a:xfrm>
          <a:prstGeom prst="rect">
            <a:avLst/>
          </a:prstGeom>
          <a:noFill/>
          <a:ln>
            <a:noFill/>
          </a:ln>
        </p:spPr>
      </p:pic>
    </p:spTree>
    <p:extLst>
      <p:ext uri="{BB962C8B-B14F-4D97-AF65-F5344CB8AC3E}">
        <p14:creationId xmlns:p14="http://schemas.microsoft.com/office/powerpoint/2010/main" val="1253810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77"/>
        <p:cNvGrpSpPr/>
        <p:nvPr/>
      </p:nvGrpSpPr>
      <p:grpSpPr>
        <a:xfrm>
          <a:off x="0" y="0"/>
          <a:ext cx="0" cy="0"/>
          <a:chOff x="0" y="0"/>
          <a:chExt cx="0" cy="0"/>
        </a:xfrm>
      </p:grpSpPr>
      <p:grpSp>
        <p:nvGrpSpPr>
          <p:cNvPr id="78" name="Google Shape;78;p11"/>
          <p:cNvGrpSpPr/>
          <p:nvPr/>
        </p:nvGrpSpPr>
        <p:grpSpPr>
          <a:xfrm>
            <a:off x="6708216" y="8"/>
            <a:ext cx="3350188" cy="3068417"/>
            <a:chOff x="6098378" y="5"/>
            <a:chExt cx="3045625" cy="2030570"/>
          </a:xfrm>
        </p:grpSpPr>
        <p:sp>
          <p:nvSpPr>
            <p:cNvPr id="79" name="Google Shape;79;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7"/>
            </a:p>
          </p:txBody>
        </p:sp>
        <p:sp>
          <p:nvSpPr>
            <p:cNvPr id="80" name="Google Shape;80;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7"/>
            </a:p>
          </p:txBody>
        </p:sp>
        <p:sp>
          <p:nvSpPr>
            <p:cNvPr id="81" name="Google Shape;81;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7"/>
            </a:p>
          </p:txBody>
        </p:sp>
        <p:sp>
          <p:nvSpPr>
            <p:cNvPr id="82" name="Google Shape;82;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7"/>
            </a:p>
          </p:txBody>
        </p:sp>
        <p:sp>
          <p:nvSpPr>
            <p:cNvPr id="83" name="Google Shape;83;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7"/>
            </a:p>
          </p:txBody>
        </p:sp>
      </p:grpSp>
      <p:sp>
        <p:nvSpPr>
          <p:cNvPr id="84" name="Google Shape;84;p11"/>
          <p:cNvSpPr txBox="1">
            <a:spLocks noGrp="1"/>
          </p:cNvSpPr>
          <p:nvPr>
            <p:ph type="title" hasCustomPrompt="1"/>
          </p:nvPr>
        </p:nvSpPr>
        <p:spPr>
          <a:xfrm>
            <a:off x="342870" y="1898031"/>
            <a:ext cx="9372660" cy="3068613"/>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3200">
                <a:solidFill>
                  <a:schemeClr val="lt1"/>
                </a:solidFill>
              </a:defRPr>
            </a:lvl1pPr>
            <a:lvl2pPr lvl="1" algn="ctr">
              <a:spcBef>
                <a:spcPts val="0"/>
              </a:spcBef>
              <a:spcAft>
                <a:spcPts val="0"/>
              </a:spcAft>
              <a:buClr>
                <a:schemeClr val="lt1"/>
              </a:buClr>
              <a:buSzPts val="12000"/>
              <a:buNone/>
              <a:defRPr sz="13200">
                <a:solidFill>
                  <a:schemeClr val="lt1"/>
                </a:solidFill>
              </a:defRPr>
            </a:lvl2pPr>
            <a:lvl3pPr lvl="2" algn="ctr">
              <a:spcBef>
                <a:spcPts val="0"/>
              </a:spcBef>
              <a:spcAft>
                <a:spcPts val="0"/>
              </a:spcAft>
              <a:buClr>
                <a:schemeClr val="lt1"/>
              </a:buClr>
              <a:buSzPts val="12000"/>
              <a:buNone/>
              <a:defRPr sz="13200">
                <a:solidFill>
                  <a:schemeClr val="lt1"/>
                </a:solidFill>
              </a:defRPr>
            </a:lvl3pPr>
            <a:lvl4pPr lvl="3" algn="ctr">
              <a:spcBef>
                <a:spcPts val="0"/>
              </a:spcBef>
              <a:spcAft>
                <a:spcPts val="0"/>
              </a:spcAft>
              <a:buClr>
                <a:schemeClr val="lt1"/>
              </a:buClr>
              <a:buSzPts val="12000"/>
              <a:buNone/>
              <a:defRPr sz="13200">
                <a:solidFill>
                  <a:schemeClr val="lt1"/>
                </a:solidFill>
              </a:defRPr>
            </a:lvl4pPr>
            <a:lvl5pPr lvl="4" algn="ctr">
              <a:spcBef>
                <a:spcPts val="0"/>
              </a:spcBef>
              <a:spcAft>
                <a:spcPts val="0"/>
              </a:spcAft>
              <a:buClr>
                <a:schemeClr val="lt1"/>
              </a:buClr>
              <a:buSzPts val="12000"/>
              <a:buNone/>
              <a:defRPr sz="13200">
                <a:solidFill>
                  <a:schemeClr val="lt1"/>
                </a:solidFill>
              </a:defRPr>
            </a:lvl5pPr>
            <a:lvl6pPr lvl="5" algn="ctr">
              <a:spcBef>
                <a:spcPts val="0"/>
              </a:spcBef>
              <a:spcAft>
                <a:spcPts val="0"/>
              </a:spcAft>
              <a:buClr>
                <a:schemeClr val="lt1"/>
              </a:buClr>
              <a:buSzPts val="12000"/>
              <a:buNone/>
              <a:defRPr sz="13200">
                <a:solidFill>
                  <a:schemeClr val="lt1"/>
                </a:solidFill>
              </a:defRPr>
            </a:lvl6pPr>
            <a:lvl7pPr lvl="6" algn="ctr">
              <a:spcBef>
                <a:spcPts val="0"/>
              </a:spcBef>
              <a:spcAft>
                <a:spcPts val="0"/>
              </a:spcAft>
              <a:buClr>
                <a:schemeClr val="lt1"/>
              </a:buClr>
              <a:buSzPts val="12000"/>
              <a:buNone/>
              <a:defRPr sz="13200">
                <a:solidFill>
                  <a:schemeClr val="lt1"/>
                </a:solidFill>
              </a:defRPr>
            </a:lvl7pPr>
            <a:lvl8pPr lvl="7" algn="ctr">
              <a:spcBef>
                <a:spcPts val="0"/>
              </a:spcBef>
              <a:spcAft>
                <a:spcPts val="0"/>
              </a:spcAft>
              <a:buClr>
                <a:schemeClr val="lt1"/>
              </a:buClr>
              <a:buSzPts val="12000"/>
              <a:buNone/>
              <a:defRPr sz="13200">
                <a:solidFill>
                  <a:schemeClr val="lt1"/>
                </a:solidFill>
              </a:defRPr>
            </a:lvl8pPr>
            <a:lvl9pPr lvl="8" algn="ctr">
              <a:spcBef>
                <a:spcPts val="0"/>
              </a:spcBef>
              <a:spcAft>
                <a:spcPts val="0"/>
              </a:spcAft>
              <a:buClr>
                <a:schemeClr val="lt1"/>
              </a:buClr>
              <a:buSzPts val="12000"/>
              <a:buNone/>
              <a:defRPr sz="13200">
                <a:solidFill>
                  <a:schemeClr val="lt1"/>
                </a:solidFill>
              </a:defRPr>
            </a:lvl9pPr>
          </a:lstStyle>
          <a:p>
            <a:r>
              <a:t>xx%</a:t>
            </a:r>
          </a:p>
        </p:txBody>
      </p:sp>
      <p:sp>
        <p:nvSpPr>
          <p:cNvPr id="85" name="Google Shape;85;p11"/>
          <p:cNvSpPr txBox="1">
            <a:spLocks noGrp="1"/>
          </p:cNvSpPr>
          <p:nvPr>
            <p:ph type="body" idx="1"/>
          </p:nvPr>
        </p:nvSpPr>
        <p:spPr>
          <a:xfrm>
            <a:off x="342870" y="5091274"/>
            <a:ext cx="9372660" cy="1937093"/>
          </a:xfrm>
          <a:prstGeom prst="rect">
            <a:avLst/>
          </a:prstGeom>
        </p:spPr>
        <p:txBody>
          <a:bodyPr spcFirstLastPara="1" wrap="square" lIns="91425" tIns="91425" rIns="91425" bIns="91425" anchor="t" anchorCtr="0">
            <a:normAutofit/>
          </a:bodyPr>
          <a:lstStyle>
            <a:lvl1pPr marL="502920" lvl="0" indent="-377190" algn="ctr">
              <a:spcBef>
                <a:spcPts val="0"/>
              </a:spcBef>
              <a:spcAft>
                <a:spcPts val="0"/>
              </a:spcAft>
              <a:buClr>
                <a:schemeClr val="lt1"/>
              </a:buClr>
              <a:buSzPts val="1800"/>
              <a:buChar char="●"/>
              <a:defRPr>
                <a:solidFill>
                  <a:schemeClr val="lt1"/>
                </a:solidFill>
              </a:defRPr>
            </a:lvl1pPr>
            <a:lvl2pPr marL="1005840" lvl="1" indent="-349250" algn="ctr">
              <a:spcBef>
                <a:spcPts val="0"/>
              </a:spcBef>
              <a:spcAft>
                <a:spcPts val="0"/>
              </a:spcAft>
              <a:buClr>
                <a:schemeClr val="lt1"/>
              </a:buClr>
              <a:buSzPts val="1400"/>
              <a:buChar char="○"/>
              <a:defRPr>
                <a:solidFill>
                  <a:schemeClr val="lt1"/>
                </a:solidFill>
              </a:defRPr>
            </a:lvl2pPr>
            <a:lvl3pPr marL="1508760" lvl="2" indent="-349250" algn="ctr">
              <a:spcBef>
                <a:spcPts val="0"/>
              </a:spcBef>
              <a:spcAft>
                <a:spcPts val="0"/>
              </a:spcAft>
              <a:buClr>
                <a:schemeClr val="lt1"/>
              </a:buClr>
              <a:buSzPts val="1400"/>
              <a:buChar char="■"/>
              <a:defRPr>
                <a:solidFill>
                  <a:schemeClr val="lt1"/>
                </a:solidFill>
              </a:defRPr>
            </a:lvl3pPr>
            <a:lvl4pPr marL="2011680" lvl="3" indent="-349250" algn="ctr">
              <a:spcBef>
                <a:spcPts val="0"/>
              </a:spcBef>
              <a:spcAft>
                <a:spcPts val="0"/>
              </a:spcAft>
              <a:buClr>
                <a:schemeClr val="lt1"/>
              </a:buClr>
              <a:buSzPts val="1400"/>
              <a:buChar char="●"/>
              <a:defRPr>
                <a:solidFill>
                  <a:schemeClr val="lt1"/>
                </a:solidFill>
              </a:defRPr>
            </a:lvl4pPr>
            <a:lvl5pPr marL="2514600" lvl="4" indent="-349250" algn="ctr">
              <a:spcBef>
                <a:spcPts val="0"/>
              </a:spcBef>
              <a:spcAft>
                <a:spcPts val="0"/>
              </a:spcAft>
              <a:buClr>
                <a:schemeClr val="lt1"/>
              </a:buClr>
              <a:buSzPts val="1400"/>
              <a:buChar char="○"/>
              <a:defRPr>
                <a:solidFill>
                  <a:schemeClr val="lt1"/>
                </a:solidFill>
              </a:defRPr>
            </a:lvl5pPr>
            <a:lvl6pPr marL="3017520" lvl="5" indent="-349250" algn="ctr">
              <a:spcBef>
                <a:spcPts val="0"/>
              </a:spcBef>
              <a:spcAft>
                <a:spcPts val="0"/>
              </a:spcAft>
              <a:buClr>
                <a:schemeClr val="lt1"/>
              </a:buClr>
              <a:buSzPts val="1400"/>
              <a:buChar char="■"/>
              <a:defRPr>
                <a:solidFill>
                  <a:schemeClr val="lt1"/>
                </a:solidFill>
              </a:defRPr>
            </a:lvl6pPr>
            <a:lvl7pPr marL="3520440" lvl="6" indent="-349250" algn="ctr">
              <a:spcBef>
                <a:spcPts val="0"/>
              </a:spcBef>
              <a:spcAft>
                <a:spcPts val="0"/>
              </a:spcAft>
              <a:buClr>
                <a:schemeClr val="lt1"/>
              </a:buClr>
              <a:buSzPts val="1400"/>
              <a:buChar char="●"/>
              <a:defRPr>
                <a:solidFill>
                  <a:schemeClr val="lt1"/>
                </a:solidFill>
              </a:defRPr>
            </a:lvl7pPr>
            <a:lvl8pPr marL="4023360" lvl="7" indent="-349250" algn="ctr">
              <a:spcBef>
                <a:spcPts val="0"/>
              </a:spcBef>
              <a:spcAft>
                <a:spcPts val="0"/>
              </a:spcAft>
              <a:buClr>
                <a:schemeClr val="lt1"/>
              </a:buClr>
              <a:buSzPts val="1400"/>
              <a:buChar char="○"/>
              <a:defRPr>
                <a:solidFill>
                  <a:schemeClr val="lt1"/>
                </a:solidFill>
              </a:defRPr>
            </a:lvl8pPr>
            <a:lvl9pPr marL="4526280" lvl="8" indent="-349250" algn="ctr">
              <a:spcBef>
                <a:spcPts val="0"/>
              </a:spcBef>
              <a:spcAft>
                <a:spcPts val="0"/>
              </a:spcAft>
              <a:buClr>
                <a:schemeClr val="lt1"/>
              </a:buClr>
              <a:buSzPts val="1400"/>
              <a:buChar char="■"/>
              <a:defRPr>
                <a:solidFill>
                  <a:schemeClr val="lt1"/>
                </a:solidFill>
              </a:defRPr>
            </a:lvl9pPr>
          </a:lstStyle>
          <a:p>
            <a:endParaRPr/>
          </a:p>
        </p:txBody>
      </p:sp>
      <p:sp>
        <p:nvSpPr>
          <p:cNvPr id="86" name="Google Shape;86;p11"/>
          <p:cNvSpPr txBox="1">
            <a:spLocks noGrp="1"/>
          </p:cNvSpPr>
          <p:nvPr>
            <p:ph type="sldNum" idx="12"/>
          </p:nvPr>
        </p:nvSpPr>
        <p:spPr>
          <a:xfrm>
            <a:off x="9306474" y="7028465"/>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87" name="Google Shape;87;p11"/>
          <p:cNvPicPr preferRelativeResize="0"/>
          <p:nvPr/>
        </p:nvPicPr>
        <p:blipFill>
          <a:blip r:embed="rId2">
            <a:alphaModFix/>
          </a:blip>
          <a:stretch>
            <a:fillRect/>
          </a:stretch>
        </p:blipFill>
        <p:spPr>
          <a:xfrm>
            <a:off x="191110" y="6245556"/>
            <a:ext cx="472968" cy="1271221"/>
          </a:xfrm>
          <a:prstGeom prst="rect">
            <a:avLst/>
          </a:prstGeom>
          <a:noFill/>
          <a:ln>
            <a:noFill/>
          </a:ln>
        </p:spPr>
      </p:pic>
    </p:spTree>
    <p:extLst>
      <p:ext uri="{BB962C8B-B14F-4D97-AF65-F5344CB8AC3E}">
        <p14:creationId xmlns:p14="http://schemas.microsoft.com/office/powerpoint/2010/main" val="1967589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8"/>
        <p:cNvGrpSpPr/>
        <p:nvPr/>
      </p:nvGrpSpPr>
      <p:grpSpPr>
        <a:xfrm>
          <a:off x="0" y="0"/>
          <a:ext cx="0" cy="0"/>
          <a:chOff x="0" y="0"/>
          <a:chExt cx="0" cy="0"/>
        </a:xfrm>
      </p:grpSpPr>
      <p:sp>
        <p:nvSpPr>
          <p:cNvPr id="89" name="Google Shape;89;p12"/>
          <p:cNvSpPr txBox="1">
            <a:spLocks noGrp="1"/>
          </p:cNvSpPr>
          <p:nvPr>
            <p:ph type="sldNum" idx="12"/>
          </p:nvPr>
        </p:nvSpPr>
        <p:spPr>
          <a:xfrm>
            <a:off x="9306474" y="7028465"/>
            <a:ext cx="603570" cy="594773"/>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a:p>
        </p:txBody>
      </p:sp>
      <p:pic>
        <p:nvPicPr>
          <p:cNvPr id="90" name="Google Shape;90;p12"/>
          <p:cNvPicPr preferRelativeResize="0"/>
          <p:nvPr/>
        </p:nvPicPr>
        <p:blipFill>
          <a:blip r:embed="rId2">
            <a:alphaModFix/>
          </a:blip>
          <a:stretch>
            <a:fillRect/>
          </a:stretch>
        </p:blipFill>
        <p:spPr>
          <a:xfrm>
            <a:off x="191110" y="6245556"/>
            <a:ext cx="483250" cy="1271221"/>
          </a:xfrm>
          <a:prstGeom prst="rect">
            <a:avLst/>
          </a:prstGeom>
          <a:noFill/>
          <a:ln>
            <a:noFill/>
          </a:ln>
        </p:spPr>
      </p:pic>
    </p:spTree>
    <p:extLst>
      <p:ext uri="{BB962C8B-B14F-4D97-AF65-F5344CB8AC3E}">
        <p14:creationId xmlns:p14="http://schemas.microsoft.com/office/powerpoint/2010/main" val="136666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632184"/>
            <a:ext cx="9052560" cy="1050573"/>
          </a:xfrm>
        </p:spPr>
        <p:txBody>
          <a:bodyPr>
            <a:normAutofit/>
          </a:bodyPr>
          <a:lstStyle>
            <a:lvl1pPr>
              <a:defRPr sz="3599">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276673" y="2090803"/>
            <a:ext cx="9584265" cy="5367667"/>
          </a:xfrm>
        </p:spPr>
        <p:txBody>
          <a:bodyPr/>
          <a:lstStyle>
            <a:lvl1pPr>
              <a:defRPr sz="2400">
                <a:latin typeface="Palatino Linotype" panose="02040502050505030304" pitchFamily="18" charset="0"/>
              </a:defRPr>
            </a:lvl1pPr>
            <a:lvl2pPr marL="693680" indent="-236518">
              <a:defRPr sz="2000">
                <a:latin typeface="Palatino Linotype" panose="02040502050505030304" pitchFamily="18" charset="0"/>
              </a:defRPr>
            </a:lvl2pPr>
            <a:lvl3pPr>
              <a:defRPr sz="1800">
                <a:latin typeface="Palatino Linotype" panose="02040502050505030304" pitchFamily="18" charset="0"/>
              </a:defRPr>
            </a:lvl3pPr>
            <a:lvl4pPr>
              <a:defRPr sz="1600">
                <a:latin typeface="Palatino Linotype" panose="02040502050505030304" pitchFamily="18" charset="0"/>
              </a:defRPr>
            </a:lvl4pPr>
            <a:lvl5pPr>
              <a:defRPr sz="1400">
                <a:latin typeface="Palatino Linotype" panose="02040502050505030304" pitchFamily="18" charset="0"/>
              </a:defRPr>
            </a:lvl5pPr>
          </a:lstStyle>
          <a:p>
            <a:pPr lvl="0"/>
            <a:r>
              <a:rPr lang="en-US" dirty="0"/>
              <a:t>Click to edit Master text styles</a:t>
            </a:r>
          </a:p>
        </p:txBody>
      </p:sp>
      <p:sp>
        <p:nvSpPr>
          <p:cNvPr id="4" name="TextBox 3"/>
          <p:cNvSpPr txBox="1"/>
          <p:nvPr userDrawn="1"/>
        </p:nvSpPr>
        <p:spPr>
          <a:xfrm>
            <a:off x="8910432" y="7458470"/>
            <a:ext cx="1108923" cy="276999"/>
          </a:xfrm>
          <a:prstGeom prst="rect">
            <a:avLst/>
          </a:prstGeom>
          <a:noFill/>
        </p:spPr>
        <p:txBody>
          <a:bodyPr wrap="square" rtlCol="0">
            <a:spAutoFit/>
          </a:bodyPr>
          <a:lstStyle/>
          <a:p>
            <a:pPr algn="r"/>
            <a:fld id="{00102D1B-0293-4647-B4E5-AE469158D403}" type="slidenum">
              <a:rPr lang="en-US" sz="1200" smtClean="0">
                <a:solidFill>
                  <a:schemeClr val="bg1">
                    <a:lumMod val="50000"/>
                  </a:schemeClr>
                </a:solidFill>
              </a:rPr>
              <a:pPr algn="r"/>
              <a:t>‹#›</a:t>
            </a:fld>
            <a:endParaRPr lang="en-US" sz="1200" dirty="0">
              <a:solidFill>
                <a:schemeClr val="bg1">
                  <a:lumMod val="50000"/>
                </a:schemeClr>
              </a:solidFill>
            </a:endParaRPr>
          </a:p>
        </p:txBody>
      </p:sp>
      <p:grpSp>
        <p:nvGrpSpPr>
          <p:cNvPr id="12" name="Group 11"/>
          <p:cNvGrpSpPr/>
          <p:nvPr userDrawn="1"/>
        </p:nvGrpSpPr>
        <p:grpSpPr>
          <a:xfrm>
            <a:off x="0" y="-31035"/>
            <a:ext cx="10051146" cy="326436"/>
            <a:chOff x="0" y="-27384"/>
            <a:chExt cx="9137405" cy="288032"/>
          </a:xfrm>
        </p:grpSpPr>
        <p:sp>
          <p:nvSpPr>
            <p:cNvPr id="13" name="TextBox 12"/>
            <p:cNvSpPr txBox="1"/>
            <p:nvPr userDrawn="1"/>
          </p:nvSpPr>
          <p:spPr>
            <a:xfrm>
              <a:off x="0" y="-27384"/>
              <a:ext cx="9137405" cy="271568"/>
            </a:xfrm>
            <a:prstGeom prst="rect">
              <a:avLst/>
            </a:prstGeom>
            <a:noFill/>
          </p:spPr>
          <p:txBody>
            <a:bodyPr wrap="square" rtlCol="0">
              <a:spAutoFit/>
            </a:bodyPr>
            <a:lstStyle/>
            <a:p>
              <a:pPr algn="r"/>
              <a:r>
                <a:rPr lang="en-US" sz="1400" b="1" i="1" baseline="0" dirty="0">
                  <a:latin typeface="Palatino Linotype" panose="02040502050505030304" pitchFamily="18" charset="0"/>
                </a:rPr>
                <a:t>CS 404/504, Fall 2021</a:t>
              </a:r>
              <a:endParaRPr lang="en-US" sz="1400" b="1" i="1" dirty="0">
                <a:latin typeface="Palatino Linotype" panose="02040502050505030304" pitchFamily="18"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44624"/>
              <a:ext cx="1475423" cy="198120"/>
            </a:xfrm>
            <a:prstGeom prst="rect">
              <a:avLst/>
            </a:prstGeom>
          </p:spPr>
        </p:pic>
        <p:cxnSp>
          <p:nvCxnSpPr>
            <p:cNvPr id="15" name="Straight Connector 14"/>
            <p:cNvCxnSpPr/>
            <p:nvPr userDrawn="1"/>
          </p:nvCxnSpPr>
          <p:spPr>
            <a:xfrm>
              <a:off x="72008" y="260648"/>
              <a:ext cx="9036496" cy="0"/>
            </a:xfrm>
            <a:prstGeom prst="line">
              <a:avLst/>
            </a:prstGeom>
            <a:ln w="19050">
              <a:gradFill flip="none" rotWithShape="1">
                <a:gsLst>
                  <a:gs pos="0">
                    <a:srgbClr val="C99503"/>
                  </a:gs>
                  <a:gs pos="60000">
                    <a:schemeClr val="accent1">
                      <a:tint val="44500"/>
                      <a:satMod val="160000"/>
                      <a:alpha val="56000"/>
                      <a:lumMod val="83000"/>
                    </a:schemeClr>
                  </a:gs>
                  <a:gs pos="100000">
                    <a:schemeClr val="tx1">
                      <a:lumMod val="64000"/>
                      <a:lumOff val="36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3876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Gold Angle">
    <p:spTree>
      <p:nvGrpSpPr>
        <p:cNvPr id="1" name=""/>
        <p:cNvGrpSpPr/>
        <p:nvPr/>
      </p:nvGrpSpPr>
      <p:grpSpPr>
        <a:xfrm>
          <a:off x="0" y="0"/>
          <a:ext cx="0" cy="0"/>
          <a:chOff x="0" y="0"/>
          <a:chExt cx="0" cy="0"/>
        </a:xfrm>
      </p:grpSpPr>
      <p:sp>
        <p:nvSpPr>
          <p:cNvPr id="16" name="Freeform 15"/>
          <p:cNvSpPr/>
          <p:nvPr userDrawn="1"/>
        </p:nvSpPr>
        <p:spPr>
          <a:xfrm>
            <a:off x="0" y="0"/>
            <a:ext cx="4589630" cy="7772400"/>
          </a:xfrm>
          <a:custGeom>
            <a:avLst/>
            <a:gdLst>
              <a:gd name="connsiteX0" fmla="*/ 0 w 11127100"/>
              <a:gd name="connsiteY0" fmla="*/ 0 h 13717588"/>
              <a:gd name="connsiteX1" fmla="*/ 11127100 w 11127100"/>
              <a:gd name="connsiteY1" fmla="*/ 0 h 13717588"/>
              <a:gd name="connsiteX2" fmla="*/ 8708318 w 11127100"/>
              <a:gd name="connsiteY2" fmla="*/ 13717588 h 13717588"/>
              <a:gd name="connsiteX3" fmla="*/ 0 w 11127100"/>
              <a:gd name="connsiteY3" fmla="*/ 13717588 h 13717588"/>
            </a:gdLst>
            <a:ahLst/>
            <a:cxnLst>
              <a:cxn ang="0">
                <a:pos x="connsiteX0" y="connsiteY0"/>
              </a:cxn>
              <a:cxn ang="0">
                <a:pos x="connsiteX1" y="connsiteY1"/>
              </a:cxn>
              <a:cxn ang="0">
                <a:pos x="connsiteX2" y="connsiteY2"/>
              </a:cxn>
              <a:cxn ang="0">
                <a:pos x="connsiteX3" y="connsiteY3"/>
              </a:cxn>
            </a:cxnLst>
            <a:rect l="l" t="t" r="r" b="b"/>
            <a:pathLst>
              <a:path w="11127100" h="13717588">
                <a:moveTo>
                  <a:pt x="0" y="0"/>
                </a:moveTo>
                <a:lnTo>
                  <a:pt x="11127100" y="0"/>
                </a:lnTo>
                <a:lnTo>
                  <a:pt x="8708318" y="13717588"/>
                </a:lnTo>
                <a:lnTo>
                  <a:pt x="0" y="1371758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7"/>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955" y="2788815"/>
            <a:ext cx="2290627" cy="2004060"/>
          </a:xfrm>
          <a:prstGeom prst="rect">
            <a:avLst/>
          </a:prstGeom>
        </p:spPr>
      </p:pic>
      <p:sp>
        <p:nvSpPr>
          <p:cNvPr id="2" name="Title 1"/>
          <p:cNvSpPr>
            <a:spLocks noGrp="1"/>
          </p:cNvSpPr>
          <p:nvPr userDrawn="1">
            <p:ph type="title" hasCustomPrompt="1"/>
          </p:nvPr>
        </p:nvSpPr>
        <p:spPr>
          <a:xfrm>
            <a:off x="4999498" y="3024915"/>
            <a:ext cx="4276997" cy="1102866"/>
          </a:xfrm>
        </p:spPr>
        <p:txBody>
          <a:bodyPr anchor="b" anchorCtr="0"/>
          <a:lstStyle>
            <a:lvl1pPr>
              <a:defRPr b="1" i="0" cap="all" normalizeH="0" baseline="0">
                <a:latin typeface="Franklin Gothic Demi" panose="020B0603020102020204" pitchFamily="34" charset="0"/>
              </a:defRPr>
            </a:lvl1pPr>
          </a:lstStyle>
          <a:p>
            <a:r>
              <a:rPr lang="en-US" dirty="0"/>
              <a:t>CLICK TO EDIT TITLE</a:t>
            </a:r>
          </a:p>
        </p:txBody>
      </p:sp>
      <p:sp>
        <p:nvSpPr>
          <p:cNvPr id="6" name="Text Placeholder 5"/>
          <p:cNvSpPr>
            <a:spLocks noGrp="1"/>
          </p:cNvSpPr>
          <p:nvPr userDrawn="1">
            <p:ph type="body" sz="quarter" idx="10" hasCustomPrompt="1"/>
          </p:nvPr>
        </p:nvSpPr>
        <p:spPr>
          <a:xfrm>
            <a:off x="4999498" y="4290980"/>
            <a:ext cx="4276997" cy="1019995"/>
          </a:xfrm>
          <a:prstGeom prst="rect">
            <a:avLst/>
          </a:prstGeom>
        </p:spPr>
        <p:txBody>
          <a:bodyPr/>
          <a:lstStyle>
            <a:lvl1pPr>
              <a:defRPr b="1" i="0" cap="all"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spTree>
    <p:extLst>
      <p:ext uri="{BB962C8B-B14F-4D97-AF65-F5344CB8AC3E}">
        <p14:creationId xmlns:p14="http://schemas.microsoft.com/office/powerpoint/2010/main" val="164425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p:tgtEl>
                                          <p:spTgt spid="16"/>
                                        </p:tgtEl>
                                        <p:attrNameLst>
                                          <p:attrName>ppt_x</p:attrName>
                                        </p:attrNameLst>
                                      </p:cBhvr>
                                      <p:tavLst>
                                        <p:tav tm="0">
                                          <p:val>
                                            <p:strVal val="#ppt_x-#ppt_w*1.125000"/>
                                          </p:val>
                                        </p:tav>
                                        <p:tav tm="100000">
                                          <p:val>
                                            <p:strVal val="#ppt_x"/>
                                          </p:val>
                                        </p:tav>
                                      </p:tavLst>
                                    </p:anim>
                                    <p:animEffect transition="in" filter="wipe(right)">
                                      <p:cBhvr>
                                        <p:cTn id="8" dur="1000"/>
                                        <p:tgtEl>
                                          <p:spTgt spid="16"/>
                                        </p:tgtEl>
                                      </p:cBhvr>
                                    </p:animEffect>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childTnLst>
                </p:cTn>
              </p:par>
            </p:tnLst>
          </p:tmpl>
        </p:tmplLst>
      </p:bldP>
    </p:bldLst>
  </p:timing>
  <p:extLst>
    <p:ext uri="{DCECCB84-F9BA-43D5-87BE-67443E8EF086}">
      <p15:sldGuideLst xmlns:p15="http://schemas.microsoft.com/office/powerpoint/2012/main">
        <p15:guide id="1" orient="horz" pos="2977">
          <p15:clr>
            <a:srgbClr val="FBAE40"/>
          </p15:clr>
        </p15:guide>
        <p15:guide id="2" pos="129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Black Angle">
    <p:spTree>
      <p:nvGrpSpPr>
        <p:cNvPr id="1" name=""/>
        <p:cNvGrpSpPr/>
        <p:nvPr/>
      </p:nvGrpSpPr>
      <p:grpSpPr>
        <a:xfrm>
          <a:off x="0" y="0"/>
          <a:ext cx="0" cy="0"/>
          <a:chOff x="0" y="0"/>
          <a:chExt cx="0" cy="0"/>
        </a:xfrm>
      </p:grpSpPr>
      <p:sp>
        <p:nvSpPr>
          <p:cNvPr id="16" name="Freeform 15"/>
          <p:cNvSpPr/>
          <p:nvPr userDrawn="1"/>
        </p:nvSpPr>
        <p:spPr>
          <a:xfrm>
            <a:off x="0" y="0"/>
            <a:ext cx="4589630" cy="7772400"/>
          </a:xfrm>
          <a:custGeom>
            <a:avLst/>
            <a:gdLst>
              <a:gd name="connsiteX0" fmla="*/ 0 w 11127100"/>
              <a:gd name="connsiteY0" fmla="*/ 0 h 13717588"/>
              <a:gd name="connsiteX1" fmla="*/ 11127100 w 11127100"/>
              <a:gd name="connsiteY1" fmla="*/ 0 h 13717588"/>
              <a:gd name="connsiteX2" fmla="*/ 8708318 w 11127100"/>
              <a:gd name="connsiteY2" fmla="*/ 13717588 h 13717588"/>
              <a:gd name="connsiteX3" fmla="*/ 0 w 11127100"/>
              <a:gd name="connsiteY3" fmla="*/ 13717588 h 13717588"/>
            </a:gdLst>
            <a:ahLst/>
            <a:cxnLst>
              <a:cxn ang="0">
                <a:pos x="connsiteX0" y="connsiteY0"/>
              </a:cxn>
              <a:cxn ang="0">
                <a:pos x="connsiteX1" y="connsiteY1"/>
              </a:cxn>
              <a:cxn ang="0">
                <a:pos x="connsiteX2" y="connsiteY2"/>
              </a:cxn>
              <a:cxn ang="0">
                <a:pos x="connsiteX3" y="connsiteY3"/>
              </a:cxn>
            </a:cxnLst>
            <a:rect l="l" t="t" r="r" b="b"/>
            <a:pathLst>
              <a:path w="11127100" h="13717588">
                <a:moveTo>
                  <a:pt x="0" y="0"/>
                </a:moveTo>
                <a:lnTo>
                  <a:pt x="11127100" y="0"/>
                </a:lnTo>
                <a:lnTo>
                  <a:pt x="8708318" y="13717588"/>
                </a:lnTo>
                <a:lnTo>
                  <a:pt x="0" y="1371758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7"/>
          </a:p>
        </p:txBody>
      </p:sp>
      <p:sp>
        <p:nvSpPr>
          <p:cNvPr id="3" name="Title 2"/>
          <p:cNvSpPr>
            <a:spLocks noGrp="1"/>
          </p:cNvSpPr>
          <p:nvPr>
            <p:ph type="title" hasCustomPrompt="1"/>
          </p:nvPr>
        </p:nvSpPr>
        <p:spPr>
          <a:xfrm>
            <a:off x="4999499" y="3013966"/>
            <a:ext cx="4247295" cy="1102866"/>
          </a:xfrm>
        </p:spPr>
        <p:txBody>
          <a:bodyPr anchor="b" anchorCtr="0"/>
          <a:lstStyle>
            <a:lvl1pPr>
              <a:defRPr b="1" cap="all" baseline="0">
                <a:solidFill>
                  <a:schemeClr val="accent3"/>
                </a:solidFill>
              </a:defRPr>
            </a:lvl1pPr>
          </a:lstStyle>
          <a:p>
            <a:r>
              <a:rPr lang="en-US" dirty="0"/>
              <a:t>CLICK TO EDIT TITLE</a:t>
            </a:r>
          </a:p>
        </p:txBody>
      </p:sp>
      <p:sp>
        <p:nvSpPr>
          <p:cNvPr id="8" name="Text Placeholder 5"/>
          <p:cNvSpPr>
            <a:spLocks noGrp="1"/>
          </p:cNvSpPr>
          <p:nvPr>
            <p:ph type="body" sz="quarter" idx="10" hasCustomPrompt="1"/>
          </p:nvPr>
        </p:nvSpPr>
        <p:spPr>
          <a:xfrm>
            <a:off x="4996675" y="4280031"/>
            <a:ext cx="4250119" cy="1019995"/>
          </a:xfrm>
          <a:prstGeom prst="rect">
            <a:avLst/>
          </a:prstGeom>
        </p:spPr>
        <p:txBody>
          <a:bodyPr/>
          <a:lstStyle>
            <a:lvl1pPr>
              <a:defRPr b="1" i="0" cap="all"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pic>
        <p:nvPicPr>
          <p:cNvPr id="7" name="Picture 6">
            <a:extLst>
              <a:ext uri="{FF2B5EF4-FFF2-40B4-BE49-F238E27FC236}">
                <a16:creationId xmlns:a16="http://schemas.microsoft.com/office/drawing/2014/main" id="{E6667E11-21B5-5643-A366-C2095A2E9B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143" y="2781109"/>
            <a:ext cx="2308342" cy="2019559"/>
          </a:xfrm>
          <a:prstGeom prst="rect">
            <a:avLst/>
          </a:prstGeom>
        </p:spPr>
      </p:pic>
    </p:spTree>
    <p:extLst>
      <p:ext uri="{BB962C8B-B14F-4D97-AF65-F5344CB8AC3E}">
        <p14:creationId xmlns:p14="http://schemas.microsoft.com/office/powerpoint/2010/main" val="409598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attern 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4405471" y="1152613"/>
            <a:ext cx="0" cy="546717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999499" y="3003622"/>
            <a:ext cx="4336399" cy="1102866"/>
          </a:xfrm>
        </p:spPr>
        <p:txBody>
          <a:bodyPr anchor="b" anchorCtr="0"/>
          <a:lstStyle>
            <a:lvl1pPr>
              <a:defRPr b="1" cap="all" baseline="0">
                <a:solidFill>
                  <a:schemeClr val="accent3"/>
                </a:solidFill>
              </a:defRPr>
            </a:lvl1pPr>
          </a:lstStyle>
          <a:p>
            <a:r>
              <a:rPr lang="en-US" dirty="0"/>
              <a:t>CLICK TO EDIT TITLE</a:t>
            </a:r>
          </a:p>
        </p:txBody>
      </p:sp>
      <p:sp>
        <p:nvSpPr>
          <p:cNvPr id="10" name="Text Placeholder 5"/>
          <p:cNvSpPr>
            <a:spLocks noGrp="1"/>
          </p:cNvSpPr>
          <p:nvPr>
            <p:ph type="body" sz="quarter" idx="10" hasCustomPrompt="1"/>
          </p:nvPr>
        </p:nvSpPr>
        <p:spPr>
          <a:xfrm>
            <a:off x="4999499" y="4269688"/>
            <a:ext cx="4336399" cy="1019995"/>
          </a:xfrm>
          <a:prstGeom prst="rect">
            <a:avLst/>
          </a:prstGeom>
        </p:spPr>
        <p:txBody>
          <a:bodyPr/>
          <a:lstStyle>
            <a:lvl1pPr>
              <a:defRPr b="1" i="0" cap="all" baseline="0">
                <a:solidFill>
                  <a:schemeClr val="bg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pic>
        <p:nvPicPr>
          <p:cNvPr id="8" name="Picture 7">
            <a:extLst>
              <a:ext uri="{FF2B5EF4-FFF2-40B4-BE49-F238E27FC236}">
                <a16:creationId xmlns:a16="http://schemas.microsoft.com/office/drawing/2014/main" id="{35247386-28DE-7E47-97E0-7C2CCC4B9D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565" y="2842207"/>
            <a:ext cx="2308342" cy="2019559"/>
          </a:xfrm>
          <a:prstGeom prst="rect">
            <a:avLst/>
          </a:prstGeom>
        </p:spPr>
      </p:pic>
    </p:spTree>
    <p:extLst>
      <p:ext uri="{BB962C8B-B14F-4D97-AF65-F5344CB8AC3E}">
        <p14:creationId xmlns:p14="http://schemas.microsoft.com/office/powerpoint/2010/main" val="426105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left)">
                                      <p:cBhvr>
                                        <p:cTn id="8" dur="1000"/>
                                        <p:tgtEl>
                                          <p:spTgt spid="2"/>
                                        </p:tgtEl>
                                      </p:cBhvr>
                                    </p:animEffect>
                                  </p:childTnLst>
                                </p:cTn>
                              </p:par>
                            </p:childTnLst>
                          </p:cTn>
                        </p:par>
                        <p:par>
                          <p:cTn id="9" fill="hold">
                            <p:stCondLst>
                              <p:cond delay="1000"/>
                            </p:stCondLst>
                            <p:childTnLst>
                              <p:par>
                                <p:cTn id="10" presetID="12" presetClass="entr" presetSubtype="2"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1000"/>
                                        <p:tgtEl>
                                          <p:spTgt spid="10">
                                            <p:txEl>
                                              <p:pRg st="0" end="0"/>
                                            </p:txEl>
                                          </p:spTgt>
                                        </p:tgtEl>
                                        <p:attrNameLst>
                                          <p:attrName>ppt_x</p:attrName>
                                        </p:attrNameLst>
                                      </p:cBhvr>
                                      <p:tavLst>
                                        <p:tav tm="0">
                                          <p:val>
                                            <p:strVal val="#ppt_x+#ppt_w*1.125000"/>
                                          </p:val>
                                        </p:tav>
                                        <p:tav tm="100000">
                                          <p:val>
                                            <p:strVal val="#ppt_x"/>
                                          </p:val>
                                        </p:tav>
                                      </p:tavLst>
                                    </p:anim>
                                    <p:animEffect transition="in" filter="wipe(left)">
                                      <p:cBhvr>
                                        <p:cTn id="13" dur="1000"/>
                                        <p:tgtEl>
                                          <p:spTgt spid="10">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12" presetClass="entr" presetSubtype="2"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p:tgtEl>
                          <p:spTgt spid="10"/>
                        </p:tgtEl>
                        <p:attrNameLst>
                          <p:attrName>ppt_x</p:attrName>
                        </p:attrNameLst>
                      </p:cBhvr>
                      <p:tavLst>
                        <p:tav tm="0">
                          <p:val>
                            <p:strVal val="#ppt_x+#ppt_w*1.125000"/>
                          </p:val>
                        </p:tav>
                        <p:tav tm="100000">
                          <p:val>
                            <p:strVal val="#ppt_x"/>
                          </p:val>
                        </p:tav>
                      </p:tavLst>
                    </p:anim>
                    <p:animEffect transition="in" filter="wipe(left)">
                      <p:cBhvr>
                        <p:cTn dur="1000"/>
                        <p:tgtEl>
                          <p:spTgt spid="10"/>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attern Tw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0" y="5488419"/>
            <a:ext cx="10058400" cy="609398"/>
          </a:xfrm>
          <a:prstGeom prst="rect">
            <a:avLst/>
          </a:prstGeom>
        </p:spPr>
        <p:txBody>
          <a:bodyPr wrap="square" lIns="0" tIns="0" rIns="0" bIns="0">
            <a:spAutoFit/>
          </a:bodyPr>
          <a:lstStyle>
            <a:lvl1pPr marL="0" marR="0" indent="0" algn="ctr" defTabSz="1005866" rtl="0" eaLnBrk="1" fontAlgn="auto" latinLnBrk="0" hangingPunct="1">
              <a:lnSpc>
                <a:spcPct val="100000"/>
              </a:lnSpc>
              <a:spcBef>
                <a:spcPct val="0"/>
              </a:spcBef>
              <a:spcAft>
                <a:spcPts val="0"/>
              </a:spcAft>
              <a:buClrTx/>
              <a:buSzTx/>
              <a:buFontTx/>
              <a:buNone/>
              <a:tabLst>
                <a:tab pos="1502174" algn="l"/>
              </a:tabLst>
              <a:defRPr sz="3960" b="1" i="0" cap="all" baseline="0">
                <a:solidFill>
                  <a:schemeClr val="accent3"/>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a:lstStyle>
          <a:p>
            <a:r>
              <a:rPr lang="en-US" dirty="0"/>
              <a:t>CLICK TO EDIT TITLE</a:t>
            </a:r>
            <a:endParaRPr lang="ru-RU" dirty="0"/>
          </a:p>
        </p:txBody>
      </p:sp>
      <p:sp>
        <p:nvSpPr>
          <p:cNvPr id="16" name="Text Placeholder 15"/>
          <p:cNvSpPr>
            <a:spLocks noGrp="1"/>
          </p:cNvSpPr>
          <p:nvPr>
            <p:ph type="body" sz="quarter" idx="10" hasCustomPrompt="1"/>
          </p:nvPr>
        </p:nvSpPr>
        <p:spPr>
          <a:xfrm>
            <a:off x="0" y="6217875"/>
            <a:ext cx="10058400" cy="438582"/>
          </a:xfrm>
          <a:prstGeom prst="rect">
            <a:avLst/>
          </a:prstGeom>
        </p:spPr>
        <p:txBody>
          <a:bodyPr>
            <a:spAutoFit/>
          </a:bodyPr>
          <a:lstStyle>
            <a:lvl1pPr marL="0" indent="0" algn="ctr">
              <a:buNone/>
              <a:defRPr sz="2475" b="1" i="0" cap="all" baseline="0">
                <a:solidFill>
                  <a:schemeClr val="bg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502932" indent="0" algn="ctr">
              <a:buNone/>
              <a:defRPr b="1" i="0">
                <a:latin typeface="Archivo" charset="0"/>
                <a:ea typeface="Archivo" charset="0"/>
                <a:cs typeface="Archivo" charset="0"/>
              </a:defRPr>
            </a:lvl2pPr>
            <a:lvl3pPr marL="1005865" indent="0" algn="ctr">
              <a:buNone/>
              <a:defRPr b="1" i="0">
                <a:latin typeface="Archivo" charset="0"/>
                <a:ea typeface="Archivo" charset="0"/>
                <a:cs typeface="Archivo" charset="0"/>
              </a:defRPr>
            </a:lvl3pPr>
            <a:lvl4pPr marL="1508798" indent="0" algn="ctr">
              <a:buNone/>
              <a:defRPr b="1" i="0">
                <a:latin typeface="Archivo" charset="0"/>
                <a:ea typeface="Archivo" charset="0"/>
                <a:cs typeface="Archivo" charset="0"/>
              </a:defRPr>
            </a:lvl4pPr>
            <a:lvl5pPr marL="2011730" indent="0" algn="ctr">
              <a:buNone/>
              <a:defRPr b="1" i="0">
                <a:latin typeface="Archivo" charset="0"/>
                <a:ea typeface="Archivo" charset="0"/>
                <a:cs typeface="Archivo" charset="0"/>
              </a:defRPr>
            </a:lvl5pPr>
          </a:lstStyle>
          <a:p>
            <a:pPr lvl="0"/>
            <a:r>
              <a:rPr lang="en-US" dirty="0"/>
              <a:t>CLICK TO EDIT SUBTITLE</a:t>
            </a:r>
          </a:p>
        </p:txBody>
      </p:sp>
      <p:pic>
        <p:nvPicPr>
          <p:cNvPr id="5" name="Picture 4">
            <a:extLst>
              <a:ext uri="{FF2B5EF4-FFF2-40B4-BE49-F238E27FC236}">
                <a16:creationId xmlns:a16="http://schemas.microsoft.com/office/drawing/2014/main" id="{D764C4B9-CB78-7A46-B21D-7CFDF05917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45001" y="1770625"/>
            <a:ext cx="2568398" cy="2247080"/>
          </a:xfrm>
          <a:prstGeom prst="rect">
            <a:avLst/>
          </a:prstGeom>
        </p:spPr>
      </p:pic>
    </p:spTree>
    <p:extLst>
      <p:ext uri="{BB962C8B-B14F-4D97-AF65-F5344CB8AC3E}">
        <p14:creationId xmlns:p14="http://schemas.microsoft.com/office/powerpoint/2010/main" val="362863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1000"/>
                                        <p:tgtEl>
                                          <p:spTgt spid="16">
                                            <p:txEl>
                                              <p:pRg st="0" end="0"/>
                                            </p:txEl>
                                          </p:spTgt>
                                        </p:tgtEl>
                                      </p:cBhvr>
                                    </p:animEffect>
                                    <p:anim calcmode="lin" valueType="num">
                                      <p:cBhvr>
                                        <p:cTn id="1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build="p">
        <p:tmplLst>
          <p:tmpl lvl="1">
            <p:tnLst>
              <p:par>
                <p:cTn presetID="42"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anim calcmode="lin" valueType="num">
                      <p:cBhvr>
                        <p:cTn dur="1000" fill="hold"/>
                        <p:tgtEl>
                          <p:spTgt spid="16"/>
                        </p:tgtEl>
                        <p:attrNameLst>
                          <p:attrName>ppt_x</p:attrName>
                        </p:attrNameLst>
                      </p:cBhvr>
                      <p:tavLst>
                        <p:tav tm="0">
                          <p:val>
                            <p:strVal val="#ppt_x"/>
                          </p:val>
                        </p:tav>
                        <p:tav tm="100000">
                          <p:val>
                            <p:strVal val="#ppt_x"/>
                          </p:val>
                        </p:tav>
                      </p:tavLst>
                    </p:anim>
                    <p:anim calcmode="lin" valueType="num">
                      <p:cBhvr>
                        <p:cTn dur="1000" fill="hold"/>
                        <p:tgtEl>
                          <p:spTgt spid="1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With Photo">
    <p:bg>
      <p:bgPr>
        <a:solidFill>
          <a:schemeClr val="bg1"/>
        </a:solidFill>
        <a:effectLst/>
      </p:bgPr>
    </p:bg>
    <p:spTree>
      <p:nvGrpSpPr>
        <p:cNvPr id="1" name=""/>
        <p:cNvGrpSpPr/>
        <p:nvPr/>
      </p:nvGrpSpPr>
      <p:grpSpPr>
        <a:xfrm>
          <a:off x="0" y="0"/>
          <a:ext cx="0" cy="0"/>
          <a:chOff x="0" y="0"/>
          <a:chExt cx="0" cy="0"/>
        </a:xfrm>
      </p:grpSpPr>
      <p:sp>
        <p:nvSpPr>
          <p:cNvPr id="8" name="Picture Placeholder 5"/>
          <p:cNvSpPr>
            <a:spLocks noGrp="1"/>
          </p:cNvSpPr>
          <p:nvPr>
            <p:ph type="pic" sz="quarter" idx="20" hasCustomPrompt="1"/>
          </p:nvPr>
        </p:nvSpPr>
        <p:spPr>
          <a:xfrm>
            <a:off x="4405471" y="0"/>
            <a:ext cx="5652929" cy="77724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lnSpc>
                <a:spcPts val="1031"/>
              </a:lnSpc>
              <a:spcBef>
                <a:spcPts val="0"/>
              </a:spcBef>
              <a:buNone/>
              <a:defRPr sz="743" b="0" i="0" cap="all" baseline="0">
                <a:latin typeface="Franklin Gothic Book Regular"/>
                <a:ea typeface="Franklin Gothic Book Regular"/>
                <a:cs typeface="Franklin Gothic Book Regular"/>
              </a:defRPr>
            </a:lvl1pPr>
          </a:lstStyle>
          <a:p>
            <a:r>
              <a:rPr lang="en-US" dirty="0"/>
              <a:t>Click icon to add photo.</a:t>
            </a:r>
            <a:br>
              <a:rPr lang="en-US" dirty="0"/>
            </a:br>
            <a:r>
              <a:rPr lang="en-US" dirty="0"/>
              <a:t>To change photo, delete it and a new placeholder will appear.</a:t>
            </a:r>
          </a:p>
        </p:txBody>
      </p:sp>
      <p:sp>
        <p:nvSpPr>
          <p:cNvPr id="2" name="Title 1"/>
          <p:cNvSpPr>
            <a:spLocks noGrp="1"/>
          </p:cNvSpPr>
          <p:nvPr>
            <p:ph type="title" hasCustomPrompt="1"/>
          </p:nvPr>
        </p:nvSpPr>
        <p:spPr>
          <a:xfrm>
            <a:off x="4999499" y="3234208"/>
            <a:ext cx="4336399" cy="551433"/>
          </a:xfrm>
        </p:spPr>
        <p:txBody>
          <a:bodyPr anchor="b" anchorCtr="0"/>
          <a:lstStyle>
            <a:lvl1pPr>
              <a:defRPr b="1" cap="all" baseline="0">
                <a:solidFill>
                  <a:schemeClr val="bg1"/>
                </a:solidFill>
              </a:defRPr>
            </a:lvl1pPr>
          </a:lstStyle>
          <a:p>
            <a:r>
              <a:rPr lang="en-US" dirty="0"/>
              <a:t>CLICK TO EDIT</a:t>
            </a:r>
          </a:p>
        </p:txBody>
      </p:sp>
      <p:sp>
        <p:nvSpPr>
          <p:cNvPr id="10" name="Text Placeholder 5"/>
          <p:cNvSpPr>
            <a:spLocks noGrp="1"/>
          </p:cNvSpPr>
          <p:nvPr>
            <p:ph type="body" sz="quarter" idx="10" hasCustomPrompt="1"/>
          </p:nvPr>
        </p:nvSpPr>
        <p:spPr>
          <a:xfrm>
            <a:off x="4999499" y="3948840"/>
            <a:ext cx="4336399" cy="1019995"/>
          </a:xfrm>
          <a:prstGeom prst="rect">
            <a:avLst/>
          </a:prstGeom>
        </p:spPr>
        <p:txBody>
          <a:bodyPr/>
          <a:lstStyle>
            <a:lvl1pPr>
              <a:defRPr b="1" i="0" cap="all" baseline="0">
                <a:solidFill>
                  <a:schemeClr val="bg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pic>
        <p:nvPicPr>
          <p:cNvPr id="6" name="Picture 5">
            <a:extLst>
              <a:ext uri="{FF2B5EF4-FFF2-40B4-BE49-F238E27FC236}">
                <a16:creationId xmlns:a16="http://schemas.microsoft.com/office/drawing/2014/main" id="{DBFA3730-6395-AC44-82F6-18C947DD89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565" y="2842206"/>
            <a:ext cx="2308342" cy="2019559"/>
          </a:xfrm>
          <a:prstGeom prst="rect">
            <a:avLst/>
          </a:prstGeom>
        </p:spPr>
      </p:pic>
    </p:spTree>
    <p:extLst>
      <p:ext uri="{BB962C8B-B14F-4D97-AF65-F5344CB8AC3E}">
        <p14:creationId xmlns:p14="http://schemas.microsoft.com/office/powerpoint/2010/main" val="52716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left)">
                                      <p:cBhvr>
                                        <p:cTn id="8" dur="1000"/>
                                        <p:tgtEl>
                                          <p:spTgt spid="2"/>
                                        </p:tgtEl>
                                      </p:cBhvr>
                                    </p:animEffect>
                                  </p:childTnLst>
                                </p:cTn>
                              </p:par>
                            </p:childTnLst>
                          </p:cTn>
                        </p:par>
                        <p:par>
                          <p:cTn id="9" fill="hold">
                            <p:stCondLst>
                              <p:cond delay="1000"/>
                            </p:stCondLst>
                            <p:childTnLst>
                              <p:par>
                                <p:cTn id="10" presetID="12" presetClass="entr" presetSubtype="2"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1000"/>
                                        <p:tgtEl>
                                          <p:spTgt spid="10">
                                            <p:txEl>
                                              <p:pRg st="0" end="0"/>
                                            </p:txEl>
                                          </p:spTgt>
                                        </p:tgtEl>
                                        <p:attrNameLst>
                                          <p:attrName>ppt_x</p:attrName>
                                        </p:attrNameLst>
                                      </p:cBhvr>
                                      <p:tavLst>
                                        <p:tav tm="0">
                                          <p:val>
                                            <p:strVal val="#ppt_x+#ppt_w*1.125000"/>
                                          </p:val>
                                        </p:tav>
                                        <p:tav tm="100000">
                                          <p:val>
                                            <p:strVal val="#ppt_x"/>
                                          </p:val>
                                        </p:tav>
                                      </p:tavLst>
                                    </p:anim>
                                    <p:animEffect transition="in" filter="wipe(left)">
                                      <p:cBhvr>
                                        <p:cTn id="13" dur="1000"/>
                                        <p:tgtEl>
                                          <p:spTgt spid="10">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12" presetClass="entr" presetSubtype="2"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p:tgtEl>
                          <p:spTgt spid="10"/>
                        </p:tgtEl>
                        <p:attrNameLst>
                          <p:attrName>ppt_x</p:attrName>
                        </p:attrNameLst>
                      </p:cBhvr>
                      <p:tavLst>
                        <p:tav tm="0">
                          <p:val>
                            <p:strVal val="#ppt_x+#ppt_w*1.125000"/>
                          </p:val>
                        </p:tav>
                        <p:tav tm="100000">
                          <p:val>
                            <p:strVal val="#ppt_x"/>
                          </p:val>
                        </p:tav>
                      </p:tavLst>
                    </p:anim>
                    <p:animEffect transition="in" filter="wipe(left)">
                      <p:cBhvr>
                        <p:cTn dur="1000"/>
                        <p:tgtEl>
                          <p:spTgt spid="10"/>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Minimal One">
    <p:spTree>
      <p:nvGrpSpPr>
        <p:cNvPr id="1" name=""/>
        <p:cNvGrpSpPr/>
        <p:nvPr/>
      </p:nvGrpSpPr>
      <p:grpSpPr>
        <a:xfrm>
          <a:off x="0" y="0"/>
          <a:ext cx="0" cy="0"/>
          <a:chOff x="0" y="0"/>
          <a:chExt cx="0" cy="0"/>
        </a:xfrm>
      </p:grpSpPr>
      <p:cxnSp>
        <p:nvCxnSpPr>
          <p:cNvPr id="4" name="Straight Connector 3"/>
          <p:cNvCxnSpPr/>
          <p:nvPr userDrawn="1"/>
        </p:nvCxnSpPr>
        <p:spPr>
          <a:xfrm>
            <a:off x="4405471" y="1152613"/>
            <a:ext cx="0" cy="546717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999499" y="3003622"/>
            <a:ext cx="4336399" cy="1102866"/>
          </a:xfrm>
        </p:spPr>
        <p:txBody>
          <a:bodyPr anchor="b" anchorCtr="0"/>
          <a:lstStyle>
            <a:lvl1pPr>
              <a:defRPr b="1" cap="all" baseline="0">
                <a:solidFill>
                  <a:schemeClr val="accent3"/>
                </a:solidFill>
              </a:defRPr>
            </a:lvl1pPr>
          </a:lstStyle>
          <a:p>
            <a:r>
              <a:rPr lang="en-US" dirty="0"/>
              <a:t>CLICK TO EDIT TITLE</a:t>
            </a:r>
          </a:p>
        </p:txBody>
      </p:sp>
      <p:sp>
        <p:nvSpPr>
          <p:cNvPr id="10" name="Text Placeholder 5"/>
          <p:cNvSpPr>
            <a:spLocks noGrp="1"/>
          </p:cNvSpPr>
          <p:nvPr>
            <p:ph type="body" sz="quarter" idx="10" hasCustomPrompt="1"/>
          </p:nvPr>
        </p:nvSpPr>
        <p:spPr>
          <a:xfrm>
            <a:off x="4999499" y="4269688"/>
            <a:ext cx="4336399" cy="1019995"/>
          </a:xfrm>
          <a:prstGeom prst="rect">
            <a:avLst/>
          </a:prstGeom>
        </p:spPr>
        <p:txBody>
          <a:bodyPr/>
          <a:lstStyle>
            <a:lvl1pPr>
              <a:defRPr b="1" i="0" cap="all"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pic>
        <p:nvPicPr>
          <p:cNvPr id="7" name="Picture 6">
            <a:extLst>
              <a:ext uri="{FF2B5EF4-FFF2-40B4-BE49-F238E27FC236}">
                <a16:creationId xmlns:a16="http://schemas.microsoft.com/office/drawing/2014/main" id="{6B5D21FE-C51C-FF4E-9798-03F4F2AED1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565" y="2842206"/>
            <a:ext cx="2308342" cy="2019559"/>
          </a:xfrm>
          <a:prstGeom prst="rect">
            <a:avLst/>
          </a:prstGeom>
        </p:spPr>
      </p:pic>
    </p:spTree>
    <p:extLst>
      <p:ext uri="{BB962C8B-B14F-4D97-AF65-F5344CB8AC3E}">
        <p14:creationId xmlns:p14="http://schemas.microsoft.com/office/powerpoint/2010/main" val="258108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left)">
                                      <p:cBhvr>
                                        <p:cTn id="8" dur="1000"/>
                                        <p:tgtEl>
                                          <p:spTgt spid="2"/>
                                        </p:tgtEl>
                                      </p:cBhvr>
                                    </p:animEffect>
                                  </p:childTnLst>
                                </p:cTn>
                              </p:par>
                            </p:childTnLst>
                          </p:cTn>
                        </p:par>
                        <p:par>
                          <p:cTn id="9" fill="hold">
                            <p:stCondLst>
                              <p:cond delay="1000"/>
                            </p:stCondLst>
                            <p:childTnLst>
                              <p:par>
                                <p:cTn id="10" presetID="12" presetClass="entr" presetSubtype="2"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1000"/>
                                        <p:tgtEl>
                                          <p:spTgt spid="10">
                                            <p:txEl>
                                              <p:pRg st="0" end="0"/>
                                            </p:txEl>
                                          </p:spTgt>
                                        </p:tgtEl>
                                        <p:attrNameLst>
                                          <p:attrName>ppt_x</p:attrName>
                                        </p:attrNameLst>
                                      </p:cBhvr>
                                      <p:tavLst>
                                        <p:tav tm="0">
                                          <p:val>
                                            <p:strVal val="#ppt_x+#ppt_w*1.125000"/>
                                          </p:val>
                                        </p:tav>
                                        <p:tav tm="100000">
                                          <p:val>
                                            <p:strVal val="#ppt_x"/>
                                          </p:val>
                                        </p:tav>
                                      </p:tavLst>
                                    </p:anim>
                                    <p:animEffect transition="in" filter="wipe(left)">
                                      <p:cBhvr>
                                        <p:cTn id="13" dur="1000"/>
                                        <p:tgtEl>
                                          <p:spTgt spid="10">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12" presetClass="entr" presetSubtype="2"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p:tgtEl>
                          <p:spTgt spid="10"/>
                        </p:tgtEl>
                        <p:attrNameLst>
                          <p:attrName>ppt_x</p:attrName>
                        </p:attrNameLst>
                      </p:cBhvr>
                      <p:tavLst>
                        <p:tav tm="0">
                          <p:val>
                            <p:strVal val="#ppt_x+#ppt_w*1.125000"/>
                          </p:val>
                        </p:tav>
                        <p:tav tm="100000">
                          <p:val>
                            <p:strVal val="#ppt_x"/>
                          </p:val>
                        </p:tav>
                      </p:tavLst>
                    </p:anim>
                    <p:animEffect transition="in" filter="wipe(left)">
                      <p:cBhvr>
                        <p:cTn dur="1000"/>
                        <p:tgtEl>
                          <p:spTgt spid="10"/>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0" y="1813562"/>
            <a:ext cx="9052560" cy="51294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436621" y="7203864"/>
            <a:ext cx="3185160" cy="41380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91440" tIns="45720" rIns="91440" bIns="45720" rtlCol="0" anchor="ctr"/>
          <a:lstStyle>
            <a:lvl1pPr algn="r">
              <a:defRPr sz="1200">
                <a:solidFill>
                  <a:schemeClr val="tx1">
                    <a:tint val="75000"/>
                  </a:schemeClr>
                </a:solidFill>
              </a:defRPr>
            </a:lvl1pPr>
          </a:lstStyle>
          <a:p>
            <a:fld id="{1FFCFEE5-8EAD-403C-AFC6-4E09610A5144}" type="slidenum">
              <a:rPr lang="en-US" smtClean="0"/>
              <a:t>‹#›</a:t>
            </a:fld>
            <a:endParaRPr lang="en-US"/>
          </a:p>
        </p:txBody>
      </p:sp>
    </p:spTree>
    <p:extLst>
      <p:ext uri="{BB962C8B-B14F-4D97-AF65-F5344CB8AC3E}">
        <p14:creationId xmlns:p14="http://schemas.microsoft.com/office/powerpoint/2010/main" val="3003686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3" r:id="rId3"/>
  </p:sldLayoutIdLst>
  <p:hf hdr="0" ftr="0" dt="0"/>
  <p:txStyles>
    <p:titleStyle>
      <a:lvl1pPr algn="ctr" defTabSz="914323" rtl="0" eaLnBrk="1" latinLnBrk="0" hangingPunct="1">
        <a:spcBef>
          <a:spcPct val="0"/>
        </a:spcBef>
        <a:buNone/>
        <a:defRPr sz="4399" kern="1200">
          <a:solidFill>
            <a:schemeClr val="tx1"/>
          </a:solidFill>
          <a:latin typeface="+mj-lt"/>
          <a:ea typeface="+mj-ea"/>
          <a:cs typeface="+mj-cs"/>
        </a:defRPr>
      </a:lvl1pPr>
    </p:titleStyle>
    <p:bodyStyle>
      <a:lvl1pPr marL="342871" indent="-342871" algn="l" defTabSz="9143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87" indent="-285726" algn="l" defTabSz="9143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04" indent="-228581" algn="l" defTabSz="9143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66"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27"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7" algn="l" defTabSz="914323" rtl="0" eaLnBrk="1" latinLnBrk="0" hangingPunct="1">
        <a:defRPr sz="1800" kern="1200">
          <a:solidFill>
            <a:schemeClr val="tx1"/>
          </a:solidFill>
          <a:latin typeface="+mn-lt"/>
          <a:ea typeface="+mn-ea"/>
          <a:cs typeface="+mn-cs"/>
        </a:defRPr>
      </a:lvl5pPr>
      <a:lvl6pPr marL="2285808" algn="l" defTabSz="914323" rtl="0" eaLnBrk="1" latinLnBrk="0" hangingPunct="1">
        <a:defRPr sz="1800" kern="1200">
          <a:solidFill>
            <a:schemeClr val="tx1"/>
          </a:solidFill>
          <a:latin typeface="+mn-lt"/>
          <a:ea typeface="+mn-ea"/>
          <a:cs typeface="+mn-cs"/>
        </a:defRPr>
      </a:lvl6pPr>
      <a:lvl7pPr marL="2742970" algn="l" defTabSz="914323" rtl="0" eaLnBrk="1" latinLnBrk="0" hangingPunct="1">
        <a:defRPr sz="1800" kern="1200">
          <a:solidFill>
            <a:schemeClr val="tx1"/>
          </a:solidFill>
          <a:latin typeface="+mn-lt"/>
          <a:ea typeface="+mn-ea"/>
          <a:cs typeface="+mn-cs"/>
        </a:defRPr>
      </a:lvl7pPr>
      <a:lvl8pPr marL="3200132" algn="l" defTabSz="914323" rtl="0" eaLnBrk="1" latinLnBrk="0" hangingPunct="1">
        <a:defRPr sz="1800" kern="1200">
          <a:solidFill>
            <a:schemeClr val="tx1"/>
          </a:solidFill>
          <a:latin typeface="+mn-lt"/>
          <a:ea typeface="+mn-ea"/>
          <a:cs typeface="+mn-cs"/>
        </a:defRPr>
      </a:lvl8pPr>
      <a:lvl9pPr marL="3657294" algn="l" defTabSz="9143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999499" y="2694226"/>
            <a:ext cx="3476390" cy="1102866"/>
          </a:xfrm>
          <a:prstGeom prst="rect">
            <a:avLst/>
          </a:prstGeom>
        </p:spPr>
        <p:txBody>
          <a:bodyPr vert="horz" wrap="square" lIns="0" tIns="0" rIns="0" bIns="0" rtlCol="0" anchor="ctr">
            <a:spAutoFit/>
          </a:bodyPr>
          <a:lstStyle/>
          <a:p>
            <a:pPr lvl="0"/>
            <a:r>
              <a:rPr lang="en-US" dirty="0"/>
              <a:t>CLICK TO EDIT TITLE</a:t>
            </a:r>
          </a:p>
        </p:txBody>
      </p:sp>
      <p:sp>
        <p:nvSpPr>
          <p:cNvPr id="10" name="Text Placeholder 5"/>
          <p:cNvSpPr txBox="1">
            <a:spLocks/>
          </p:cNvSpPr>
          <p:nvPr userDrawn="1"/>
        </p:nvSpPr>
        <p:spPr>
          <a:xfrm>
            <a:off x="4999499" y="4212599"/>
            <a:ext cx="3476390" cy="1019995"/>
          </a:xfrm>
          <a:prstGeom prst="rect">
            <a:avLst/>
          </a:prstGeom>
        </p:spPr>
        <p:txBody>
          <a:bodyPr/>
          <a:lstStyle>
            <a:lvl1pPr marL="0" indent="0" algn="l" defTabSz="914400" rtl="0" eaLnBrk="1" latinLnBrk="0" hangingPunct="1">
              <a:lnSpc>
                <a:spcPts val="6500"/>
              </a:lnSpc>
              <a:spcBef>
                <a:spcPts val="1000"/>
              </a:spcBef>
              <a:buFont typeface="Arial"/>
              <a:buNone/>
              <a:defRPr sz="6000" b="1" i="0" kern="1200" baseline="0">
                <a:solidFill>
                  <a:schemeClr val="tx1"/>
                </a:solidFill>
                <a:latin typeface="Archivo" charset="0"/>
                <a:ea typeface="Archivo" charset="0"/>
                <a:cs typeface="Archivo"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75" b="1" i="0" dirty="0">
                <a:latin typeface="+mn-lt"/>
              </a:rPr>
              <a:t>CLICK TO EDIT SUBTITLE</a:t>
            </a:r>
          </a:p>
        </p:txBody>
      </p:sp>
    </p:spTree>
    <p:extLst>
      <p:ext uri="{BB962C8B-B14F-4D97-AF65-F5344CB8AC3E}">
        <p14:creationId xmlns:p14="http://schemas.microsoft.com/office/powerpoint/2010/main" val="22325259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77190" rtl="0" eaLnBrk="1" latinLnBrk="0" hangingPunct="1">
        <a:lnSpc>
          <a:spcPts val="4331"/>
        </a:lnSpc>
        <a:spcBef>
          <a:spcPct val="0"/>
        </a:spcBef>
        <a:buNone/>
        <a:defRPr lang="en-US" sz="3960" b="1" i="0" kern="1200" dirty="0" smtClean="0">
          <a:solidFill>
            <a:schemeClr val="tx1"/>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p:titleStyle>
    <p:bodyStyle>
      <a:lvl1pPr marL="0" indent="0" algn="l" defTabSz="377190" rtl="0" eaLnBrk="1" latinLnBrk="0" hangingPunct="1">
        <a:lnSpc>
          <a:spcPts val="2681"/>
        </a:lnSpc>
        <a:spcBef>
          <a:spcPts val="413"/>
        </a:spcBef>
        <a:buFont typeface="Arial"/>
        <a:buNone/>
        <a:defRPr sz="2475" b="1" kern="1200" baseline="0">
          <a:solidFill>
            <a:schemeClr val="tx1"/>
          </a:solidFill>
          <a:latin typeface="Archivo Black" charset="0"/>
          <a:ea typeface="Archivo Black" charset="0"/>
          <a:cs typeface="Archivo Black" charset="0"/>
        </a:defRPr>
      </a:lvl1pPr>
      <a:lvl2pPr marL="188595" indent="0" algn="l" defTabSz="377190" rtl="0" eaLnBrk="1" latinLnBrk="0" hangingPunct="1">
        <a:lnSpc>
          <a:spcPct val="90000"/>
        </a:lnSpc>
        <a:spcBef>
          <a:spcPts val="206"/>
        </a:spcBef>
        <a:buFont typeface="Arial"/>
        <a:buNone/>
        <a:defRPr sz="990" kern="1200">
          <a:solidFill>
            <a:schemeClr val="tx1"/>
          </a:solidFill>
          <a:latin typeface="+mn-lt"/>
          <a:ea typeface="+mn-ea"/>
          <a:cs typeface="+mn-cs"/>
        </a:defRPr>
      </a:lvl2pPr>
      <a:lvl3pPr marL="377190" indent="0" algn="l" defTabSz="377190" rtl="0" eaLnBrk="1" latinLnBrk="0" hangingPunct="1">
        <a:lnSpc>
          <a:spcPct val="90000"/>
        </a:lnSpc>
        <a:spcBef>
          <a:spcPts val="206"/>
        </a:spcBef>
        <a:buFont typeface="Arial"/>
        <a:buNone/>
        <a:defRPr sz="825" kern="1200">
          <a:solidFill>
            <a:schemeClr val="tx1"/>
          </a:solidFill>
          <a:latin typeface="+mn-lt"/>
          <a:ea typeface="+mn-ea"/>
          <a:cs typeface="+mn-cs"/>
        </a:defRPr>
      </a:lvl3pPr>
      <a:lvl4pPr marL="565785" indent="0" algn="l" defTabSz="377190" rtl="0" eaLnBrk="1" latinLnBrk="0" hangingPunct="1">
        <a:lnSpc>
          <a:spcPct val="90000"/>
        </a:lnSpc>
        <a:spcBef>
          <a:spcPts val="206"/>
        </a:spcBef>
        <a:buFont typeface="Arial"/>
        <a:buNone/>
        <a:defRPr sz="743" kern="1200">
          <a:solidFill>
            <a:schemeClr val="tx1"/>
          </a:solidFill>
          <a:latin typeface="+mn-lt"/>
          <a:ea typeface="+mn-ea"/>
          <a:cs typeface="+mn-cs"/>
        </a:defRPr>
      </a:lvl4pPr>
      <a:lvl5pPr marL="754380" indent="0" algn="l" defTabSz="377190" rtl="0" eaLnBrk="1" latinLnBrk="0" hangingPunct="1">
        <a:lnSpc>
          <a:spcPct val="90000"/>
        </a:lnSpc>
        <a:spcBef>
          <a:spcPts val="206"/>
        </a:spcBef>
        <a:buFont typeface="Arial"/>
        <a:buNone/>
        <a:defRPr sz="743" kern="1200">
          <a:solidFill>
            <a:schemeClr val="tx1"/>
          </a:solidFill>
          <a:latin typeface="+mn-lt"/>
          <a:ea typeface="+mn-ea"/>
          <a:cs typeface="+mn-cs"/>
        </a:defRPr>
      </a:lvl5pPr>
      <a:lvl6pPr marL="1037273" indent="-94298" algn="l" defTabSz="377190" rtl="0" eaLnBrk="1" latinLnBrk="0" hangingPunct="1">
        <a:lnSpc>
          <a:spcPct val="90000"/>
        </a:lnSpc>
        <a:spcBef>
          <a:spcPts val="206"/>
        </a:spcBef>
        <a:buFont typeface="Arial"/>
        <a:buChar char="•"/>
        <a:defRPr sz="743" kern="1200">
          <a:solidFill>
            <a:schemeClr val="tx1"/>
          </a:solidFill>
          <a:latin typeface="+mn-lt"/>
          <a:ea typeface="+mn-ea"/>
          <a:cs typeface="+mn-cs"/>
        </a:defRPr>
      </a:lvl6pPr>
      <a:lvl7pPr marL="1225868" indent="-94298" algn="l" defTabSz="377190" rtl="0" eaLnBrk="1" latinLnBrk="0" hangingPunct="1">
        <a:lnSpc>
          <a:spcPct val="90000"/>
        </a:lnSpc>
        <a:spcBef>
          <a:spcPts val="206"/>
        </a:spcBef>
        <a:buFont typeface="Arial"/>
        <a:buChar char="•"/>
        <a:defRPr sz="743" kern="1200">
          <a:solidFill>
            <a:schemeClr val="tx1"/>
          </a:solidFill>
          <a:latin typeface="+mn-lt"/>
          <a:ea typeface="+mn-ea"/>
          <a:cs typeface="+mn-cs"/>
        </a:defRPr>
      </a:lvl7pPr>
      <a:lvl8pPr marL="1414463" indent="-94298" algn="l" defTabSz="377190" rtl="0" eaLnBrk="1" latinLnBrk="0" hangingPunct="1">
        <a:lnSpc>
          <a:spcPct val="90000"/>
        </a:lnSpc>
        <a:spcBef>
          <a:spcPts val="206"/>
        </a:spcBef>
        <a:buFont typeface="Arial"/>
        <a:buChar char="•"/>
        <a:defRPr sz="743" kern="1200">
          <a:solidFill>
            <a:schemeClr val="tx1"/>
          </a:solidFill>
          <a:latin typeface="+mn-lt"/>
          <a:ea typeface="+mn-ea"/>
          <a:cs typeface="+mn-cs"/>
        </a:defRPr>
      </a:lvl8pPr>
      <a:lvl9pPr marL="1603058" indent="-94298" algn="l" defTabSz="377190" rtl="0" eaLnBrk="1" latinLnBrk="0" hangingPunct="1">
        <a:lnSpc>
          <a:spcPct val="90000"/>
        </a:lnSpc>
        <a:spcBef>
          <a:spcPts val="206"/>
        </a:spcBef>
        <a:buFont typeface="Arial"/>
        <a:buChar char="•"/>
        <a:defRPr sz="743" kern="1200">
          <a:solidFill>
            <a:schemeClr val="tx1"/>
          </a:solidFill>
          <a:latin typeface="+mn-lt"/>
          <a:ea typeface="+mn-ea"/>
          <a:cs typeface="+mn-cs"/>
        </a:defRPr>
      </a:lvl9pPr>
    </p:bodyStyle>
    <p:otherStyle>
      <a:defPPr>
        <a:defRPr lang="en-US"/>
      </a:defPPr>
      <a:lvl1pPr marL="0" algn="l" defTabSz="377190" rtl="0" eaLnBrk="1" latinLnBrk="0" hangingPunct="1">
        <a:defRPr sz="743" kern="1200">
          <a:solidFill>
            <a:schemeClr val="tx1"/>
          </a:solidFill>
          <a:latin typeface="+mn-lt"/>
          <a:ea typeface="+mn-ea"/>
          <a:cs typeface="+mn-cs"/>
        </a:defRPr>
      </a:lvl1pPr>
      <a:lvl2pPr marL="188595" algn="l" defTabSz="377190" rtl="0" eaLnBrk="1" latinLnBrk="0" hangingPunct="1">
        <a:defRPr sz="743" kern="1200">
          <a:solidFill>
            <a:schemeClr val="tx1"/>
          </a:solidFill>
          <a:latin typeface="+mn-lt"/>
          <a:ea typeface="+mn-ea"/>
          <a:cs typeface="+mn-cs"/>
        </a:defRPr>
      </a:lvl2pPr>
      <a:lvl3pPr marL="377190" algn="l" defTabSz="377190" rtl="0" eaLnBrk="1" latinLnBrk="0" hangingPunct="1">
        <a:defRPr sz="743" kern="1200">
          <a:solidFill>
            <a:schemeClr val="tx1"/>
          </a:solidFill>
          <a:latin typeface="+mn-lt"/>
          <a:ea typeface="+mn-ea"/>
          <a:cs typeface="+mn-cs"/>
        </a:defRPr>
      </a:lvl3pPr>
      <a:lvl4pPr marL="565785" algn="l" defTabSz="377190" rtl="0" eaLnBrk="1" latinLnBrk="0" hangingPunct="1">
        <a:defRPr sz="743" kern="1200">
          <a:solidFill>
            <a:schemeClr val="tx1"/>
          </a:solidFill>
          <a:latin typeface="+mn-lt"/>
          <a:ea typeface="+mn-ea"/>
          <a:cs typeface="+mn-cs"/>
        </a:defRPr>
      </a:lvl4pPr>
      <a:lvl5pPr marL="754380" algn="l" defTabSz="377190" rtl="0" eaLnBrk="1" latinLnBrk="0" hangingPunct="1">
        <a:defRPr sz="743" kern="1200">
          <a:solidFill>
            <a:schemeClr val="tx1"/>
          </a:solidFill>
          <a:latin typeface="+mn-lt"/>
          <a:ea typeface="+mn-ea"/>
          <a:cs typeface="+mn-cs"/>
        </a:defRPr>
      </a:lvl5pPr>
      <a:lvl6pPr marL="942975" algn="l" defTabSz="377190" rtl="0" eaLnBrk="1" latinLnBrk="0" hangingPunct="1">
        <a:defRPr sz="743" kern="1200">
          <a:solidFill>
            <a:schemeClr val="tx1"/>
          </a:solidFill>
          <a:latin typeface="+mn-lt"/>
          <a:ea typeface="+mn-ea"/>
          <a:cs typeface="+mn-cs"/>
        </a:defRPr>
      </a:lvl6pPr>
      <a:lvl7pPr marL="1131570" algn="l" defTabSz="377190" rtl="0" eaLnBrk="1" latinLnBrk="0" hangingPunct="1">
        <a:defRPr sz="743" kern="1200">
          <a:solidFill>
            <a:schemeClr val="tx1"/>
          </a:solidFill>
          <a:latin typeface="+mn-lt"/>
          <a:ea typeface="+mn-ea"/>
          <a:cs typeface="+mn-cs"/>
        </a:defRPr>
      </a:lvl7pPr>
      <a:lvl8pPr marL="1320165" algn="l" defTabSz="377190" rtl="0" eaLnBrk="1" latinLnBrk="0" hangingPunct="1">
        <a:defRPr sz="743" kern="1200">
          <a:solidFill>
            <a:schemeClr val="tx1"/>
          </a:solidFill>
          <a:latin typeface="+mn-lt"/>
          <a:ea typeface="+mn-ea"/>
          <a:cs typeface="+mn-cs"/>
        </a:defRPr>
      </a:lvl8pPr>
      <a:lvl9pPr marL="1508760" algn="l" defTabSz="377190" rtl="0" eaLnBrk="1" latinLnBrk="0" hangingPunct="1">
        <a:defRPr sz="74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Freeform 4"/>
          <p:cNvSpPr/>
          <p:nvPr userDrawn="1"/>
        </p:nvSpPr>
        <p:spPr>
          <a:xfrm>
            <a:off x="1169284" y="0"/>
            <a:ext cx="8889116" cy="7772400"/>
          </a:xfrm>
          <a:custGeom>
            <a:avLst/>
            <a:gdLst>
              <a:gd name="connsiteX0" fmla="*/ 2418781 w 21550776"/>
              <a:gd name="connsiteY0" fmla="*/ 0 h 13717588"/>
              <a:gd name="connsiteX1" fmla="*/ 21550776 w 21550776"/>
              <a:gd name="connsiteY1" fmla="*/ 0 h 13717588"/>
              <a:gd name="connsiteX2" fmla="*/ 21550776 w 21550776"/>
              <a:gd name="connsiteY2" fmla="*/ 13717588 h 13717588"/>
              <a:gd name="connsiteX3" fmla="*/ 0 w 21550776"/>
              <a:gd name="connsiteY3" fmla="*/ 13717588 h 13717588"/>
            </a:gdLst>
            <a:ahLst/>
            <a:cxnLst>
              <a:cxn ang="0">
                <a:pos x="connsiteX0" y="connsiteY0"/>
              </a:cxn>
              <a:cxn ang="0">
                <a:pos x="connsiteX1" y="connsiteY1"/>
              </a:cxn>
              <a:cxn ang="0">
                <a:pos x="connsiteX2" y="connsiteY2"/>
              </a:cxn>
              <a:cxn ang="0">
                <a:pos x="connsiteX3" y="connsiteY3"/>
              </a:cxn>
            </a:cxnLst>
            <a:rect l="l" t="t" r="r" b="b"/>
            <a:pathLst>
              <a:path w="21550776" h="13717588">
                <a:moveTo>
                  <a:pt x="2418781" y="0"/>
                </a:moveTo>
                <a:lnTo>
                  <a:pt x="21550776" y="0"/>
                </a:lnTo>
                <a:lnTo>
                  <a:pt x="21550776" y="13717588"/>
                </a:lnTo>
                <a:lnTo>
                  <a:pt x="0" y="137175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7"/>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208563" y="0"/>
            <a:ext cx="371658" cy="1071013"/>
          </a:xfrm>
          <a:prstGeom prst="rect">
            <a:avLst/>
          </a:prstGeom>
        </p:spPr>
      </p:pic>
      <p:sp>
        <p:nvSpPr>
          <p:cNvPr id="3" name="Title Placeholder 2"/>
          <p:cNvSpPr>
            <a:spLocks noGrp="1"/>
          </p:cNvSpPr>
          <p:nvPr>
            <p:ph type="title"/>
          </p:nvPr>
        </p:nvSpPr>
        <p:spPr>
          <a:xfrm>
            <a:off x="533103" y="1428668"/>
            <a:ext cx="8675460" cy="500137"/>
          </a:xfrm>
          <a:prstGeom prst="rect">
            <a:avLst/>
          </a:prstGeom>
        </p:spPr>
        <p:txBody>
          <a:bodyPr vert="horz" lIns="0" tIns="0" rIns="0" bIns="0" rtlCol="0" anchor="t" anchorCtr="0">
            <a:spAutoFit/>
          </a:bodyPr>
          <a:lstStyle/>
          <a:p>
            <a:r>
              <a:rPr lang="en-US" dirty="0"/>
              <a:t>CLICK TO ADD HEADLINE</a:t>
            </a:r>
          </a:p>
        </p:txBody>
      </p:sp>
      <p:sp>
        <p:nvSpPr>
          <p:cNvPr id="4" name="Text Placeholder 3"/>
          <p:cNvSpPr>
            <a:spLocks noGrp="1"/>
          </p:cNvSpPr>
          <p:nvPr>
            <p:ph type="body" idx="1"/>
          </p:nvPr>
        </p:nvSpPr>
        <p:spPr>
          <a:xfrm>
            <a:off x="533103" y="2539806"/>
            <a:ext cx="8675460" cy="1923604"/>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818498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1005866" rtl="0" eaLnBrk="1" latinLnBrk="0" hangingPunct="1">
        <a:lnSpc>
          <a:spcPts val="3919"/>
        </a:lnSpc>
        <a:spcBef>
          <a:spcPct val="0"/>
        </a:spcBef>
        <a:buNone/>
        <a:defRPr sz="3713" b="1" i="0" kern="1200" cap="all" baseline="0">
          <a:solidFill>
            <a:schemeClr val="tx1"/>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p:titleStyle>
    <p:bodyStyle>
      <a:lvl1pPr marL="188595" indent="-188595" algn="l" defTabSz="1005866" rtl="0" eaLnBrk="1" latinLnBrk="0" hangingPunct="1">
        <a:lnSpc>
          <a:spcPts val="2186"/>
        </a:lnSpc>
        <a:spcBef>
          <a:spcPts val="0"/>
        </a:spcBef>
        <a:spcAft>
          <a:spcPts val="1031"/>
        </a:spcAft>
        <a:buClr>
          <a:schemeClr val="accent3"/>
        </a:buClr>
        <a:buSzPct val="120000"/>
        <a:buFont typeface="Wingdings" charset="2"/>
        <a:buChar char="§"/>
        <a:defRPr sz="1361"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377190" indent="-235744" algn="l" defTabSz="1005866" rtl="0" eaLnBrk="1" latinLnBrk="0" hangingPunct="1">
        <a:lnSpc>
          <a:spcPts val="2186"/>
        </a:lnSpc>
        <a:spcBef>
          <a:spcPts val="0"/>
        </a:spcBef>
        <a:spcAft>
          <a:spcPts val="1031"/>
        </a:spcAft>
        <a:buClr>
          <a:schemeClr val="accent3"/>
        </a:buClr>
        <a:buSzPct val="120000"/>
        <a:buFont typeface="Wingdings" charset="2"/>
        <a:buChar char="§"/>
        <a:defRPr sz="1361"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603504" indent="-235744" algn="l" defTabSz="1005866" rtl="0" eaLnBrk="1" latinLnBrk="0" hangingPunct="1">
        <a:lnSpc>
          <a:spcPts val="2186"/>
        </a:lnSpc>
        <a:spcBef>
          <a:spcPts val="0"/>
        </a:spcBef>
        <a:spcAft>
          <a:spcPts val="1031"/>
        </a:spcAft>
        <a:buClr>
          <a:schemeClr val="accent3"/>
        </a:buClr>
        <a:buSzPct val="120000"/>
        <a:buFont typeface="Wingdings" charset="2"/>
        <a:buChar char="§"/>
        <a:defRPr sz="1361"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867537" indent="-235744" algn="l" defTabSz="1005866" rtl="0" eaLnBrk="1" latinLnBrk="0" hangingPunct="1">
        <a:lnSpc>
          <a:spcPts val="2186"/>
        </a:lnSpc>
        <a:spcBef>
          <a:spcPts val="0"/>
        </a:spcBef>
        <a:spcAft>
          <a:spcPts val="1031"/>
        </a:spcAft>
        <a:buClr>
          <a:schemeClr val="accent3"/>
        </a:buClr>
        <a:buSzPct val="120000"/>
        <a:buFont typeface="Wingdings" charset="2"/>
        <a:buChar char="§"/>
        <a:defRPr sz="1361"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1093851" indent="-235744" algn="l" defTabSz="1005866" rtl="0" eaLnBrk="1" latinLnBrk="0" hangingPunct="1">
        <a:lnSpc>
          <a:spcPts val="2186"/>
        </a:lnSpc>
        <a:spcBef>
          <a:spcPts val="0"/>
        </a:spcBef>
        <a:spcAft>
          <a:spcPts val="1031"/>
        </a:spcAft>
        <a:buClr>
          <a:schemeClr val="accent3"/>
        </a:buClr>
        <a:buSzPct val="120000"/>
        <a:buFont typeface="Wingdings" charset="2"/>
        <a:buChar char="§"/>
        <a:defRPr sz="1361"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2766129" indent="-251466" algn="l" defTabSz="1005866" rtl="0" eaLnBrk="1" latinLnBrk="0" hangingPunct="1">
        <a:spcBef>
          <a:spcPct val="20000"/>
        </a:spcBef>
        <a:buFont typeface="Arial" panose="020B0604020202020204" pitchFamily="34" charset="0"/>
        <a:buChar char="•"/>
        <a:defRPr sz="2186" kern="1200">
          <a:solidFill>
            <a:schemeClr val="tx1"/>
          </a:solidFill>
          <a:latin typeface="+mn-lt"/>
          <a:ea typeface="+mn-ea"/>
          <a:cs typeface="+mn-cs"/>
        </a:defRPr>
      </a:lvl6pPr>
      <a:lvl7pPr marL="3269062" indent="-251466" algn="l" defTabSz="1005866" rtl="0" eaLnBrk="1" latinLnBrk="0" hangingPunct="1">
        <a:spcBef>
          <a:spcPct val="20000"/>
        </a:spcBef>
        <a:buFont typeface="Arial" panose="020B0604020202020204" pitchFamily="34" charset="0"/>
        <a:buChar char="•"/>
        <a:defRPr sz="2186" kern="1200">
          <a:solidFill>
            <a:schemeClr val="tx1"/>
          </a:solidFill>
          <a:latin typeface="+mn-lt"/>
          <a:ea typeface="+mn-ea"/>
          <a:cs typeface="+mn-cs"/>
        </a:defRPr>
      </a:lvl7pPr>
      <a:lvl8pPr marL="3771994" indent="-251466" algn="l" defTabSz="1005866" rtl="0" eaLnBrk="1" latinLnBrk="0" hangingPunct="1">
        <a:spcBef>
          <a:spcPct val="20000"/>
        </a:spcBef>
        <a:buFont typeface="Arial" panose="020B0604020202020204" pitchFamily="34" charset="0"/>
        <a:buChar char="•"/>
        <a:defRPr sz="2186" kern="1200">
          <a:solidFill>
            <a:schemeClr val="tx1"/>
          </a:solidFill>
          <a:latin typeface="+mn-lt"/>
          <a:ea typeface="+mn-ea"/>
          <a:cs typeface="+mn-cs"/>
        </a:defRPr>
      </a:lvl8pPr>
      <a:lvl9pPr marL="4274927" indent="-251466" algn="l" defTabSz="1005866" rtl="0" eaLnBrk="1" latinLnBrk="0" hangingPunct="1">
        <a:spcBef>
          <a:spcPct val="20000"/>
        </a:spcBef>
        <a:buFont typeface="Arial" panose="020B0604020202020204" pitchFamily="34" charset="0"/>
        <a:buChar char="•"/>
        <a:defRPr sz="2186" kern="1200">
          <a:solidFill>
            <a:schemeClr val="tx1"/>
          </a:solidFill>
          <a:latin typeface="+mn-lt"/>
          <a:ea typeface="+mn-ea"/>
          <a:cs typeface="+mn-cs"/>
        </a:defRPr>
      </a:lvl9pPr>
    </p:bodyStyle>
    <p:otherStyle>
      <a:defPPr>
        <a:defRPr lang="ru-RU"/>
      </a:defPPr>
      <a:lvl1pPr marL="0" algn="l" defTabSz="1005866" rtl="0" eaLnBrk="1" latinLnBrk="0" hangingPunct="1">
        <a:defRPr sz="1980" kern="1200">
          <a:solidFill>
            <a:schemeClr val="tx1"/>
          </a:solidFill>
          <a:latin typeface="+mn-lt"/>
          <a:ea typeface="+mn-ea"/>
          <a:cs typeface="+mn-cs"/>
        </a:defRPr>
      </a:lvl1pPr>
      <a:lvl2pPr marL="502933" algn="l" defTabSz="1005866" rtl="0" eaLnBrk="1" latinLnBrk="0" hangingPunct="1">
        <a:defRPr sz="1980" kern="1200">
          <a:solidFill>
            <a:schemeClr val="tx1"/>
          </a:solidFill>
          <a:latin typeface="+mn-lt"/>
          <a:ea typeface="+mn-ea"/>
          <a:cs typeface="+mn-cs"/>
        </a:defRPr>
      </a:lvl2pPr>
      <a:lvl3pPr marL="1005866" algn="l" defTabSz="1005866" rtl="0" eaLnBrk="1" latinLnBrk="0" hangingPunct="1">
        <a:defRPr sz="1980" kern="1200">
          <a:solidFill>
            <a:schemeClr val="tx1"/>
          </a:solidFill>
          <a:latin typeface="+mn-lt"/>
          <a:ea typeface="+mn-ea"/>
          <a:cs typeface="+mn-cs"/>
        </a:defRPr>
      </a:lvl3pPr>
      <a:lvl4pPr marL="1508798" algn="l" defTabSz="1005866" rtl="0" eaLnBrk="1" latinLnBrk="0" hangingPunct="1">
        <a:defRPr sz="1980" kern="1200">
          <a:solidFill>
            <a:schemeClr val="tx1"/>
          </a:solidFill>
          <a:latin typeface="+mn-lt"/>
          <a:ea typeface="+mn-ea"/>
          <a:cs typeface="+mn-cs"/>
        </a:defRPr>
      </a:lvl4pPr>
      <a:lvl5pPr marL="2011730" algn="l" defTabSz="1005866" rtl="0" eaLnBrk="1" latinLnBrk="0" hangingPunct="1">
        <a:defRPr sz="1980" kern="1200">
          <a:solidFill>
            <a:schemeClr val="tx1"/>
          </a:solidFill>
          <a:latin typeface="+mn-lt"/>
          <a:ea typeface="+mn-ea"/>
          <a:cs typeface="+mn-cs"/>
        </a:defRPr>
      </a:lvl5pPr>
      <a:lvl6pPr marL="2514663" algn="l" defTabSz="1005866" rtl="0" eaLnBrk="1" latinLnBrk="0" hangingPunct="1">
        <a:defRPr sz="1980" kern="1200">
          <a:solidFill>
            <a:schemeClr val="tx1"/>
          </a:solidFill>
          <a:latin typeface="+mn-lt"/>
          <a:ea typeface="+mn-ea"/>
          <a:cs typeface="+mn-cs"/>
        </a:defRPr>
      </a:lvl6pPr>
      <a:lvl7pPr marL="3017596" algn="l" defTabSz="1005866" rtl="0" eaLnBrk="1" latinLnBrk="0" hangingPunct="1">
        <a:defRPr sz="1980" kern="1200">
          <a:solidFill>
            <a:schemeClr val="tx1"/>
          </a:solidFill>
          <a:latin typeface="+mn-lt"/>
          <a:ea typeface="+mn-ea"/>
          <a:cs typeface="+mn-cs"/>
        </a:defRPr>
      </a:lvl7pPr>
      <a:lvl8pPr marL="3520528" algn="l" defTabSz="1005866" rtl="0" eaLnBrk="1" latinLnBrk="0" hangingPunct="1">
        <a:defRPr sz="1980" kern="1200">
          <a:solidFill>
            <a:schemeClr val="tx1"/>
          </a:solidFill>
          <a:latin typeface="+mn-lt"/>
          <a:ea typeface="+mn-ea"/>
          <a:cs typeface="+mn-cs"/>
        </a:defRPr>
      </a:lvl8pPr>
      <a:lvl9pPr marL="4023461" algn="l" defTabSz="1005866" rtl="0" eaLnBrk="1" latinLnBrk="0" hangingPunct="1">
        <a:defRPr sz="198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19556"/>
            <a:ext cx="9372660" cy="918453"/>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42870" y="1858478"/>
            <a:ext cx="9372660" cy="50456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9306474" y="7028465"/>
            <a:ext cx="603570" cy="594773"/>
          </a:xfrm>
          <a:prstGeom prst="rect">
            <a:avLst/>
          </a:prstGeom>
          <a:noFill/>
          <a:ln>
            <a:noFill/>
          </a:ln>
        </p:spPr>
        <p:txBody>
          <a:bodyPr spcFirstLastPara="1" wrap="square" lIns="91425" tIns="91425" rIns="91425" bIns="91425" anchor="ctr" anchorCtr="0">
            <a:normAutofit/>
          </a:bodyPr>
          <a:lstStyle>
            <a:lvl1pPr lvl="0" algn="r">
              <a:buNone/>
              <a:defRPr sz="1100">
                <a:solidFill>
                  <a:schemeClr val="lt1"/>
                </a:solidFill>
                <a:latin typeface="Roboto"/>
                <a:ea typeface="Roboto"/>
                <a:cs typeface="Roboto"/>
                <a:sym typeface="Roboto"/>
              </a:defRPr>
            </a:lvl1pPr>
            <a:lvl2pPr lvl="1" algn="r">
              <a:buNone/>
              <a:defRPr sz="1100">
                <a:solidFill>
                  <a:schemeClr val="lt1"/>
                </a:solidFill>
                <a:latin typeface="Roboto"/>
                <a:ea typeface="Roboto"/>
                <a:cs typeface="Roboto"/>
                <a:sym typeface="Roboto"/>
              </a:defRPr>
            </a:lvl2pPr>
            <a:lvl3pPr lvl="2" algn="r">
              <a:buNone/>
              <a:defRPr sz="1100">
                <a:solidFill>
                  <a:schemeClr val="lt1"/>
                </a:solidFill>
                <a:latin typeface="Roboto"/>
                <a:ea typeface="Roboto"/>
                <a:cs typeface="Roboto"/>
                <a:sym typeface="Roboto"/>
              </a:defRPr>
            </a:lvl3pPr>
            <a:lvl4pPr lvl="3" algn="r">
              <a:buNone/>
              <a:defRPr sz="1100">
                <a:solidFill>
                  <a:schemeClr val="lt1"/>
                </a:solidFill>
                <a:latin typeface="Roboto"/>
                <a:ea typeface="Roboto"/>
                <a:cs typeface="Roboto"/>
                <a:sym typeface="Roboto"/>
              </a:defRPr>
            </a:lvl4pPr>
            <a:lvl5pPr lvl="4" algn="r">
              <a:buNone/>
              <a:defRPr sz="1100">
                <a:solidFill>
                  <a:schemeClr val="lt1"/>
                </a:solidFill>
                <a:latin typeface="Roboto"/>
                <a:ea typeface="Roboto"/>
                <a:cs typeface="Roboto"/>
                <a:sym typeface="Roboto"/>
              </a:defRPr>
            </a:lvl5pPr>
            <a:lvl6pPr lvl="5" algn="r">
              <a:buNone/>
              <a:defRPr sz="1100">
                <a:solidFill>
                  <a:schemeClr val="lt1"/>
                </a:solidFill>
                <a:latin typeface="Roboto"/>
                <a:ea typeface="Roboto"/>
                <a:cs typeface="Roboto"/>
                <a:sym typeface="Roboto"/>
              </a:defRPr>
            </a:lvl6pPr>
            <a:lvl7pPr lvl="6" algn="r">
              <a:buNone/>
              <a:defRPr sz="1100">
                <a:solidFill>
                  <a:schemeClr val="lt1"/>
                </a:solidFill>
                <a:latin typeface="Roboto"/>
                <a:ea typeface="Roboto"/>
                <a:cs typeface="Roboto"/>
                <a:sym typeface="Roboto"/>
              </a:defRPr>
            </a:lvl7pPr>
            <a:lvl8pPr lvl="7" algn="r">
              <a:buNone/>
              <a:defRPr sz="1100">
                <a:solidFill>
                  <a:schemeClr val="lt1"/>
                </a:solidFill>
                <a:latin typeface="Roboto"/>
                <a:ea typeface="Roboto"/>
                <a:cs typeface="Roboto"/>
                <a:sym typeface="Roboto"/>
              </a:defRPr>
            </a:lvl8pPr>
            <a:lvl9pPr lvl="8" algn="r">
              <a:buNone/>
              <a:defRPr sz="1100">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23940548"/>
      </p:ext>
    </p:extLst>
  </p:cSld>
  <p:clrMap bg1="lt1" tx1="dk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wilio.com/blog/what-is-public-key-cryptograph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towardsdatascience.com/homomorphic-encryption-machine-learning-new-business-models-2ba6a4f185d"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researchgate.net/publication/336084072_Generation_and_Distribution_of_Quantum_Oblivious_Keys_for_Secure_Multiparty_Computation/figures?lo=1"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9.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1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19.xml"/><Relationship Id="rId4" Type="http://schemas.openxmlformats.org/officeDocument/2006/relationships/hyperlink" Target="https://opacus.ai/"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hyperlink" Target="https://arxiv.org/abs/1607.00133"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10.png"/><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100.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png"/><Relationship Id="rId4" Type="http://schemas.openxmlformats.org/officeDocument/2006/relationships/image" Target="../media/image49.png"/></Relationships>
</file>

<file path=ppt/slides/_rels/slide5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470.png"/><Relationship Id="rId3" Type="http://schemas.openxmlformats.org/officeDocument/2006/relationships/image" Target="../media/image120.png"/><Relationship Id="rId7" Type="http://schemas.openxmlformats.org/officeDocument/2006/relationships/image" Target="../media/image460.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1.png"/><Relationship Id="rId5" Type="http://schemas.microsoft.com/office/2007/relationships/hdphoto" Target="../media/hdphoto2.wdp"/><Relationship Id="rId4" Type="http://schemas.openxmlformats.org/officeDocument/2006/relationships/image" Target="../media/image50.png"/><Relationship Id="rId9" Type="http://schemas.openxmlformats.org/officeDocument/2006/relationships/image" Target="../media/image480.png"/></Relationships>
</file>

<file path=ppt/slides/_rels/slide59.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1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290.png"/><Relationship Id="rId3" Type="http://schemas.openxmlformats.org/officeDocument/2006/relationships/image" Target="../media/image53.png"/><Relationship Id="rId7" Type="http://schemas.openxmlformats.org/officeDocument/2006/relationships/image" Target="../media/image280.png"/><Relationship Id="rId2" Type="http://schemas.openxmlformats.org/officeDocument/2006/relationships/image" Target="../media/image230.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250.png"/></Relationships>
</file>

<file path=ppt/slides/_rels/slide66.xml.rels><?xml version="1.0" encoding="UTF-8" standalone="yes"?>
<Relationships xmlns="http://schemas.openxmlformats.org/package/2006/relationships"><Relationship Id="rId8" Type="http://schemas.openxmlformats.org/officeDocument/2006/relationships/image" Target="../media/image360.png"/><Relationship Id="rId3" Type="http://schemas.openxmlformats.org/officeDocument/2006/relationships/image" Target="../media/image56.png"/><Relationship Id="rId7" Type="http://schemas.openxmlformats.org/officeDocument/2006/relationships/image" Target="../media/image350.png"/><Relationship Id="rId2" Type="http://schemas.openxmlformats.org/officeDocument/2006/relationships/image" Target="../media/image300.png"/><Relationship Id="rId1" Type="http://schemas.openxmlformats.org/officeDocument/2006/relationships/slideLayout" Target="../slideLayouts/slideLayout2.xml"/><Relationship Id="rId6" Type="http://schemas.openxmlformats.org/officeDocument/2006/relationships/image" Target="../media/image340.png"/><Relationship Id="rId5" Type="http://schemas.openxmlformats.org/officeDocument/2006/relationships/image" Target="../media/image58.png"/><Relationship Id="rId4" Type="http://schemas.openxmlformats.org/officeDocument/2006/relationships/image" Target="../media/image57.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64.png"/><Relationship Id="rId1" Type="http://schemas.openxmlformats.org/officeDocument/2006/relationships/slideLayout" Target="../slideLayouts/slideLayout12.xml"/><Relationship Id="rId6" Type="http://schemas.openxmlformats.org/officeDocument/2006/relationships/image" Target="../media/image63.emf"/><Relationship Id="rId5" Type="http://schemas.openxmlformats.org/officeDocument/2006/relationships/customXml" Target="../ink/ink2.xml"/><Relationship Id="rId4" Type="http://schemas.openxmlformats.org/officeDocument/2006/relationships/image" Target="../media/image62.e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hyperlink" Target="https://arxiv.org/abs/2007.07646" TargetMode="External"/><Relationship Id="rId7" Type="http://schemas.openxmlformats.org/officeDocument/2006/relationships/hyperlink" Target="https://programming-dp.com/notebooks/ch3.html" TargetMode="External"/><Relationship Id="rId2" Type="http://schemas.openxmlformats.org/officeDocument/2006/relationships/hyperlink" Target="https://arxiv.org/abs/2011.11819" TargetMode="External"/><Relationship Id="rId1" Type="http://schemas.openxmlformats.org/officeDocument/2006/relationships/slideLayout" Target="../slideLayouts/slideLayout2.xml"/><Relationship Id="rId6" Type="http://schemas.openxmlformats.org/officeDocument/2006/relationships/hyperlink" Target="https://medium.com/pytorch/differential-privacy-series-part-1-dp-sgd-algorithm-explained-12512c3959a3" TargetMode="External"/><Relationship Id="rId5" Type="http://schemas.openxmlformats.org/officeDocument/2006/relationships/hyperlink" Target="https://www.borealisai.com/en/blog/tutorial-13-differential-privacy-ii-machine-learning-and-data-generation/" TargetMode="External"/><Relationship Id="rId4" Type="http://schemas.openxmlformats.org/officeDocument/2006/relationships/hyperlink" Target="https://arxiv.org/abs/2005.08679"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4744" y="2662064"/>
            <a:ext cx="8517110" cy="2376264"/>
          </a:xfrm>
        </p:spPr>
        <p:txBody>
          <a:bodyPr>
            <a:noAutofit/>
          </a:bodyPr>
          <a:lstStyle/>
          <a:p>
            <a:r>
              <a:rPr lang="en-US" altLang="en-US" sz="4000" b="1" dirty="0">
                <a:solidFill>
                  <a:schemeClr val="tx1"/>
                </a:solidFill>
                <a:latin typeface="Palatino Linotype" panose="02040502050505030304" pitchFamily="18" charset="0"/>
              </a:rPr>
              <a:t>CS 404/504</a:t>
            </a:r>
          </a:p>
          <a:p>
            <a:r>
              <a:rPr lang="en-US" sz="4000" b="1" dirty="0">
                <a:solidFill>
                  <a:schemeClr val="tx1"/>
                </a:solidFill>
                <a:latin typeface="Palatino Linotype" panose="02040502050505030304" pitchFamily="18" charset="0"/>
              </a:rPr>
              <a:t>Special Topics: Adversarial Machine Learning</a:t>
            </a:r>
            <a:endParaRPr lang="en-US" sz="4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4905" y="1077889"/>
            <a:ext cx="5368923" cy="720000"/>
          </a:xfrm>
          <a:prstGeom prst="rect">
            <a:avLst/>
          </a:prstGeom>
        </p:spPr>
      </p:pic>
      <p:sp>
        <p:nvSpPr>
          <p:cNvPr id="5" name="TextBox 4"/>
          <p:cNvSpPr txBox="1">
            <a:spLocks noChangeArrowheads="1"/>
          </p:cNvSpPr>
          <p:nvPr/>
        </p:nvSpPr>
        <p:spPr bwMode="auto">
          <a:xfrm>
            <a:off x="2073973" y="5440760"/>
            <a:ext cx="5958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000">
                <a:solidFill>
                  <a:schemeClr val="tx1"/>
                </a:solidFill>
                <a:latin typeface="Tahoma" pitchFamily="34" charset="0"/>
                <a:cs typeface="Tahoma" pitchFamily="34" charset="0"/>
              </a:defRPr>
            </a:lvl1pPr>
            <a:lvl2pPr marL="742950" indent="-285750" eaLnBrk="0" hangingPunct="0">
              <a:spcBef>
                <a:spcPct val="20000"/>
              </a:spcBef>
              <a:buFont typeface="Arial" charset="0"/>
              <a:buChar char="–"/>
              <a:defRPr sz="2000">
                <a:solidFill>
                  <a:schemeClr val="tx1"/>
                </a:solidFill>
                <a:latin typeface="Tahoma" pitchFamily="34" charset="0"/>
                <a:cs typeface="Tahoma" pitchFamily="34" charset="0"/>
              </a:defRPr>
            </a:lvl2pPr>
            <a:lvl3pPr marL="1143000" indent="-228600" eaLnBrk="0" hangingPunct="0">
              <a:spcBef>
                <a:spcPct val="20000"/>
              </a:spcBef>
              <a:buFont typeface="Arial" charset="0"/>
              <a:buChar char="•"/>
              <a:defRPr sz="2000">
                <a:solidFill>
                  <a:schemeClr val="tx1"/>
                </a:solidFill>
                <a:latin typeface="Tahoma" pitchFamily="34" charset="0"/>
                <a:cs typeface="Tahoma" pitchFamily="34" charset="0"/>
              </a:defRPr>
            </a:lvl3pPr>
            <a:lvl4pPr marL="1600200" indent="-228600" eaLnBrk="0" hangingPunct="0">
              <a:spcBef>
                <a:spcPct val="20000"/>
              </a:spcBef>
              <a:buFont typeface="Arial" charset="0"/>
              <a:buChar char="–"/>
              <a:defRPr sz="2000">
                <a:solidFill>
                  <a:schemeClr val="tx1"/>
                </a:solidFill>
                <a:latin typeface="Tahoma" pitchFamily="34" charset="0"/>
                <a:cs typeface="Tahoma" pitchFamily="34" charset="0"/>
              </a:defRPr>
            </a:lvl4pPr>
            <a:lvl5pPr marL="2057400" indent="-228600" eaLnBrk="0" hangingPunct="0">
              <a:spcBef>
                <a:spcPct val="20000"/>
              </a:spcBef>
              <a:buFont typeface="Arial" charset="0"/>
              <a:buChar char="»"/>
              <a:defRPr sz="2000">
                <a:solidFill>
                  <a:schemeClr val="tx1"/>
                </a:solidFill>
                <a:latin typeface="Tahoma" pitchFamily="34" charset="0"/>
                <a:cs typeface="Tahom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9pPr>
          </a:lstStyle>
          <a:p>
            <a:pPr algn="ctr" eaLnBrk="1" hangingPunct="1">
              <a:spcBef>
                <a:spcPct val="0"/>
              </a:spcBef>
              <a:buFontTx/>
              <a:buNone/>
            </a:pPr>
            <a:r>
              <a:rPr lang="en-US" altLang="en-US" sz="2400" b="1" i="1" dirty="0">
                <a:latin typeface="Palatino Linotype" panose="02040502050505030304" pitchFamily="18" charset="0"/>
              </a:rPr>
              <a:t>Dr. Alex Vakanski</a:t>
            </a:r>
          </a:p>
        </p:txBody>
      </p:sp>
    </p:spTree>
    <p:extLst>
      <p:ext uri="{BB962C8B-B14F-4D97-AF65-F5344CB8AC3E}">
        <p14:creationId xmlns:p14="http://schemas.microsoft.com/office/powerpoint/2010/main" val="221006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Techniques</a:t>
            </a:r>
            <a:endParaRPr lang="en-US" dirty="0"/>
          </a:p>
        </p:txBody>
      </p:sp>
      <p:sp>
        <p:nvSpPr>
          <p:cNvPr id="3" name="Content Placeholder 2"/>
          <p:cNvSpPr>
            <a:spLocks noGrp="1"/>
          </p:cNvSpPr>
          <p:nvPr>
            <p:ph idx="1"/>
          </p:nvPr>
        </p:nvSpPr>
        <p:spPr/>
        <p:txBody>
          <a:bodyPr/>
          <a:lstStyle/>
          <a:p>
            <a:r>
              <a:rPr lang="en-US" b="1" i="1" dirty="0" smtClean="0">
                <a:solidFill>
                  <a:srgbClr val="0070C0"/>
                </a:solidFill>
              </a:rPr>
              <a:t>Encryption</a:t>
            </a:r>
            <a:r>
              <a:rPr lang="en-US" dirty="0" smtClean="0"/>
              <a:t> is a cryptography approach, which converts the original representation of information into an alternative form</a:t>
            </a:r>
          </a:p>
          <a:p>
            <a:pPr lvl="1"/>
            <a:r>
              <a:rPr lang="en-US" dirty="0" smtClean="0"/>
              <a:t>The sender of encrypted information shares the decoding technique only with the intended recipients of the information</a:t>
            </a:r>
          </a:p>
          <a:p>
            <a:r>
              <a:rPr lang="en-US" dirty="0" smtClean="0">
                <a:solidFill>
                  <a:srgbClr val="FF0000"/>
                </a:solidFill>
              </a:rPr>
              <a:t>Encrypting the training data </a:t>
            </a:r>
            <a:r>
              <a:rPr lang="en-US" dirty="0" smtClean="0"/>
              <a:t>has been applied in ML </a:t>
            </a:r>
          </a:p>
          <a:p>
            <a:pPr lvl="1"/>
            <a:r>
              <a:rPr lang="en-US" dirty="0" smtClean="0"/>
              <a:t>Common techniques for data encryption include:</a:t>
            </a:r>
          </a:p>
          <a:p>
            <a:pPr lvl="2"/>
            <a:r>
              <a:rPr lang="en-US" dirty="0" smtClean="0"/>
              <a:t>Homomorphic encryption (HE)</a:t>
            </a:r>
          </a:p>
          <a:p>
            <a:pPr lvl="2"/>
            <a:r>
              <a:rPr lang="en-US" dirty="0" smtClean="0"/>
              <a:t>Secure multi-party computation (SMPC)</a:t>
            </a:r>
          </a:p>
          <a:p>
            <a:r>
              <a:rPr lang="en-US" dirty="0" smtClean="0">
                <a:solidFill>
                  <a:srgbClr val="FF0000"/>
                </a:solidFill>
              </a:rPr>
              <a:t>Encrypting ML models </a:t>
            </a:r>
            <a:r>
              <a:rPr lang="en-US" dirty="0" smtClean="0"/>
              <a:t>is less common approach</a:t>
            </a:r>
          </a:p>
          <a:p>
            <a:pPr lvl="1"/>
            <a:r>
              <a:rPr lang="en-US" dirty="0" smtClean="0"/>
              <a:t>Homomorphic </a:t>
            </a:r>
            <a:r>
              <a:rPr lang="en-US" dirty="0"/>
              <a:t>encryption </a:t>
            </a:r>
            <a:r>
              <a:rPr lang="en-US" dirty="0" smtClean="0"/>
              <a:t>has been applied to </a:t>
            </a:r>
            <a:r>
              <a:rPr lang="en-US" dirty="0"/>
              <a:t>the </a:t>
            </a:r>
            <a:r>
              <a:rPr lang="en-US" dirty="0" smtClean="0"/>
              <a:t>model gradients </a:t>
            </a:r>
            <a:r>
              <a:rPr lang="en-US" dirty="0"/>
              <a:t>in collaborative DL </a:t>
            </a:r>
            <a:r>
              <a:rPr lang="en-US" dirty="0" smtClean="0"/>
              <a:t>setting to protect the model privacy</a:t>
            </a:r>
            <a:endParaRPr lang="en-US" dirty="0"/>
          </a:p>
        </p:txBody>
      </p:sp>
      <p:sp>
        <p:nvSpPr>
          <p:cNvPr id="4" name="Content Placeholder 3"/>
          <p:cNvSpPr>
            <a:spLocks noGrp="1"/>
          </p:cNvSpPr>
          <p:nvPr>
            <p:ph idx="10"/>
          </p:nvPr>
        </p:nvSpPr>
        <p:spPr/>
        <p:txBody>
          <a:bodyPr/>
          <a:lstStyle/>
          <a:p>
            <a:r>
              <a:rPr lang="en-US" dirty="0"/>
              <a:t>Encryption Techniques</a:t>
            </a:r>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smtClean="0"/>
              <a:t>Figure form</a:t>
            </a:r>
            <a:r>
              <a:rPr lang="en-US" sz="1000" dirty="0"/>
              <a:t>: </a:t>
            </a:r>
            <a:r>
              <a:rPr lang="en-US" sz="1000" dirty="0" smtClean="0">
                <a:hlinkClick r:id="rId3"/>
              </a:rPr>
              <a:t>What is Public Key Cryptography?</a:t>
            </a:r>
            <a:endParaRPr lang="en-US" sz="1000" dirty="0"/>
          </a:p>
        </p:txBody>
      </p:sp>
      <p:pic>
        <p:nvPicPr>
          <p:cNvPr id="6" name="Picture 2" descr="What is Public Key Cryptography?"/>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14504"/>
          <a:stretch/>
        </p:blipFill>
        <p:spPr bwMode="auto">
          <a:xfrm>
            <a:off x="2292896" y="5686400"/>
            <a:ext cx="5288884" cy="1805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792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Homomorphic Encryption</a:t>
            </a:r>
            <a:endParaRPr lang="en-US" dirty="0"/>
          </a:p>
        </p:txBody>
      </p:sp>
      <p:sp>
        <p:nvSpPr>
          <p:cNvPr id="3" name="Content Placeholder 2"/>
          <p:cNvSpPr>
            <a:spLocks noGrp="1"/>
          </p:cNvSpPr>
          <p:nvPr>
            <p:ph idx="1"/>
          </p:nvPr>
        </p:nvSpPr>
        <p:spPr/>
        <p:txBody>
          <a:bodyPr/>
          <a:lstStyle/>
          <a:p>
            <a:r>
              <a:rPr lang="en-US" b="1" i="1" dirty="0">
                <a:solidFill>
                  <a:srgbClr val="0070C0"/>
                </a:solidFill>
              </a:rPr>
              <a:t>Homomorphic e</a:t>
            </a:r>
            <a:r>
              <a:rPr lang="en-US" b="1" i="1" dirty="0" smtClean="0">
                <a:solidFill>
                  <a:srgbClr val="0070C0"/>
                </a:solidFill>
              </a:rPr>
              <a:t>ncryption (HE) </a:t>
            </a:r>
            <a:r>
              <a:rPr lang="en-US" dirty="0" smtClean="0"/>
              <a:t>allows users to perform </a:t>
            </a:r>
            <a:r>
              <a:rPr lang="en-US" dirty="0" smtClean="0">
                <a:solidFill>
                  <a:srgbClr val="FF0000"/>
                </a:solidFill>
              </a:rPr>
              <a:t>computations on encrypted data</a:t>
            </a:r>
            <a:r>
              <a:rPr lang="en-US" dirty="0" smtClean="0"/>
              <a:t> (without decrypting it)</a:t>
            </a:r>
          </a:p>
          <a:p>
            <a:pPr lvl="1"/>
            <a:r>
              <a:rPr lang="en-US" dirty="0" smtClean="0"/>
              <a:t>Encrypted </a:t>
            </a:r>
            <a:r>
              <a:rPr lang="en-US" dirty="0"/>
              <a:t>data </a:t>
            </a:r>
            <a:r>
              <a:rPr lang="en-US" dirty="0" smtClean="0"/>
              <a:t>can be analyzed and manipulated without revealing the original data</a:t>
            </a:r>
          </a:p>
          <a:p>
            <a:r>
              <a:rPr lang="en-US" dirty="0" smtClean="0"/>
              <a:t>HE uses a public key to encrypt the data, and applies an algebraic system (e.g., additions and multiplications) to allow computations while the data is still encrypted</a:t>
            </a:r>
          </a:p>
          <a:p>
            <a:pPr lvl="1"/>
            <a:r>
              <a:rPr lang="en-US" dirty="0" smtClean="0"/>
              <a:t>Only the person who has a matching </a:t>
            </a:r>
            <a:r>
              <a:rPr lang="en-US" dirty="0" smtClean="0">
                <a:solidFill>
                  <a:srgbClr val="FF0000"/>
                </a:solidFill>
              </a:rPr>
              <a:t>private key </a:t>
            </a:r>
            <a:r>
              <a:rPr lang="en-US" dirty="0" smtClean="0"/>
              <a:t>can access the decrypted </a:t>
            </a:r>
            <a:r>
              <a:rPr lang="en-US" dirty="0" smtClean="0"/>
              <a:t>results</a:t>
            </a:r>
            <a:endParaRPr lang="en-US" dirty="0" smtClean="0"/>
          </a:p>
        </p:txBody>
      </p:sp>
      <p:sp>
        <p:nvSpPr>
          <p:cNvPr id="4" name="Content Placeholder 3"/>
          <p:cNvSpPr>
            <a:spLocks noGrp="1"/>
          </p:cNvSpPr>
          <p:nvPr>
            <p:ph idx="10"/>
          </p:nvPr>
        </p:nvSpPr>
        <p:spPr/>
        <p:txBody>
          <a:bodyPr/>
          <a:lstStyle/>
          <a:p>
            <a:r>
              <a:rPr lang="en-US" dirty="0"/>
              <a:t>Encryption Techniques</a:t>
            </a:r>
          </a:p>
        </p:txBody>
      </p:sp>
    </p:spTree>
    <p:extLst>
      <p:ext uri="{BB962C8B-B14F-4D97-AF65-F5344CB8AC3E}">
        <p14:creationId xmlns:p14="http://schemas.microsoft.com/office/powerpoint/2010/main" val="1046583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Homomorphic Encryption</a:t>
            </a:r>
          </a:p>
        </p:txBody>
      </p:sp>
      <p:sp>
        <p:nvSpPr>
          <p:cNvPr id="3" name="Content Placeholder 2"/>
          <p:cNvSpPr>
            <a:spLocks noGrp="1"/>
          </p:cNvSpPr>
          <p:nvPr>
            <p:ph idx="1"/>
          </p:nvPr>
        </p:nvSpPr>
        <p:spPr/>
        <p:txBody>
          <a:bodyPr/>
          <a:lstStyle/>
          <a:p>
            <a:r>
              <a:rPr lang="en-US" dirty="0"/>
              <a:t>In ML, training data can be encrypted and send to a server for model training </a:t>
            </a:r>
          </a:p>
          <a:p>
            <a:pPr lvl="1"/>
            <a:r>
              <a:rPr lang="en-US" dirty="0"/>
              <a:t>Even if the server is untrusted or it is compromised, confidentiality of the data will remain preserved</a:t>
            </a:r>
          </a:p>
          <a:p>
            <a:pPr lvl="1"/>
            <a:r>
              <a:rPr lang="en-US" dirty="0"/>
              <a:t>One main limitation of HE is the slowing down of the training process</a:t>
            </a:r>
          </a:p>
          <a:p>
            <a:r>
              <a:rPr lang="en-US" dirty="0"/>
              <a:t>HE has been applied to traditional ML approaches, such as Naïve Bayes, decision trees</a:t>
            </a:r>
          </a:p>
          <a:p>
            <a:pPr lvl="1"/>
            <a:r>
              <a:rPr lang="en-US" dirty="0"/>
              <a:t>Training DNNs over encrypted data is still challenging, due to the increased computational complexity</a:t>
            </a:r>
          </a:p>
        </p:txBody>
      </p:sp>
      <p:sp>
        <p:nvSpPr>
          <p:cNvPr id="4" name="Content Placeholder 3"/>
          <p:cNvSpPr>
            <a:spLocks noGrp="1"/>
          </p:cNvSpPr>
          <p:nvPr>
            <p:ph idx="10"/>
          </p:nvPr>
        </p:nvSpPr>
        <p:spPr/>
        <p:txBody>
          <a:bodyPr/>
          <a:lstStyle/>
          <a:p>
            <a:r>
              <a:rPr lang="en-US" dirty="0"/>
              <a:t>Encryption Techniques</a:t>
            </a:r>
          </a:p>
          <a:p>
            <a:endParaRPr lang="en-US" dirty="0"/>
          </a:p>
        </p:txBody>
      </p:sp>
      <p:pic>
        <p:nvPicPr>
          <p:cNvPr id="5" name="Picture 2" descr="Homomorphic Encryption &amp;amp; Machine Learning: New Business Models | by  Alexandre Gonfalonieri | Towards Data Science"/>
          <p:cNvPicPr>
            <a:picLocks noChangeAspect="1" noChangeArrowheads="1"/>
          </p:cNvPicPr>
          <p:nvPr/>
        </p:nvPicPr>
        <p:blipFill rotWithShape="1">
          <a:blip r:embed="rId2">
            <a:extLst>
              <a:ext uri="{28A0092B-C50C-407E-A947-70E740481C1C}">
                <a14:useLocalDpi xmlns:a14="http://schemas.microsoft.com/office/drawing/2010/main" val="0"/>
              </a:ext>
            </a:extLst>
          </a:blip>
          <a:srcRect l="1138" t="15721" r="2134" b="7941"/>
          <a:stretch/>
        </p:blipFill>
        <p:spPr bwMode="auto">
          <a:xfrm>
            <a:off x="1140768" y="4750296"/>
            <a:ext cx="8336669" cy="26642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smtClean="0"/>
              <a:t>Figure form</a:t>
            </a:r>
            <a:r>
              <a:rPr lang="en-US" sz="1000" dirty="0"/>
              <a:t>: </a:t>
            </a:r>
            <a:r>
              <a:rPr lang="en-US" sz="1000" dirty="0">
                <a:hlinkClick r:id="rId3"/>
              </a:rPr>
              <a:t>Homomorphic Encryption &amp; Machine Learning: New Business Models</a:t>
            </a:r>
            <a:endParaRPr lang="en-US" sz="1000" dirty="0"/>
          </a:p>
        </p:txBody>
      </p:sp>
    </p:spTree>
    <p:extLst>
      <p:ext uri="{BB962C8B-B14F-4D97-AF65-F5344CB8AC3E}">
        <p14:creationId xmlns:p14="http://schemas.microsoft.com/office/powerpoint/2010/main" val="3614823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Privacy versus C</a:t>
            </a:r>
            <a:r>
              <a:rPr lang="en-US" dirty="0" smtClean="0"/>
              <a:t>onfidentiality</a:t>
            </a:r>
            <a:endParaRPr lang="en-US" dirty="0"/>
          </a:p>
        </p:txBody>
      </p:sp>
      <p:sp>
        <p:nvSpPr>
          <p:cNvPr id="3" name="Content Placeholder 2"/>
          <p:cNvSpPr>
            <a:spLocks noGrp="1"/>
          </p:cNvSpPr>
          <p:nvPr>
            <p:ph idx="1"/>
          </p:nvPr>
        </p:nvSpPr>
        <p:spPr/>
        <p:txBody>
          <a:bodyPr/>
          <a:lstStyle/>
          <a:p>
            <a:r>
              <a:rPr lang="en-US" dirty="0" smtClean="0"/>
              <a:t>Encryption techniques in ML are mainly applied to protect the confidentiality of the data or model</a:t>
            </a:r>
          </a:p>
          <a:p>
            <a:r>
              <a:rPr lang="en-US" b="1" i="1" dirty="0" smtClean="0">
                <a:solidFill>
                  <a:srgbClr val="0070C0"/>
                </a:solidFill>
              </a:rPr>
              <a:t>Confidentiality</a:t>
            </a:r>
            <a:r>
              <a:rPr lang="en-US" dirty="0" smtClean="0"/>
              <a:t> refers to keeping the information (training data, model parameters) hidden from the clients and the public</a:t>
            </a:r>
          </a:p>
          <a:p>
            <a:pPr lvl="1"/>
            <a:r>
              <a:rPr lang="en-US" dirty="0" smtClean="0"/>
              <a:t>It is ensuring that only authorized parties have access to the information</a:t>
            </a:r>
          </a:p>
          <a:p>
            <a:pPr lvl="1"/>
            <a:r>
              <a:rPr lang="en-US" dirty="0" smtClean="0"/>
              <a:t>E.g., a server has an ML model trained on private data and provides the model to a client for inference</a:t>
            </a:r>
          </a:p>
          <a:p>
            <a:pPr lvl="2"/>
            <a:r>
              <a:rPr lang="en-US" dirty="0" smtClean="0"/>
              <a:t>It is preferred to preserve the confidentiality of the model parameters from the client</a:t>
            </a:r>
          </a:p>
          <a:p>
            <a:r>
              <a:rPr lang="en-US" b="1" i="1" dirty="0" smtClean="0">
                <a:solidFill>
                  <a:srgbClr val="0070C0"/>
                </a:solidFill>
              </a:rPr>
              <a:t>Privacy</a:t>
            </a:r>
            <a:r>
              <a:rPr lang="en-US" dirty="0" smtClean="0"/>
              <a:t> refers </a:t>
            </a:r>
            <a:r>
              <a:rPr lang="en-US" dirty="0"/>
              <a:t>to intentional release of information in a controlled </a:t>
            </a:r>
            <a:r>
              <a:rPr lang="en-US" dirty="0" smtClean="0"/>
              <a:t>manner to prevent </a:t>
            </a:r>
            <a:r>
              <a:rPr lang="en-US" dirty="0"/>
              <a:t>unintended information </a:t>
            </a:r>
            <a:r>
              <a:rPr lang="en-US" dirty="0" smtClean="0"/>
              <a:t>leakage </a:t>
            </a:r>
          </a:p>
          <a:p>
            <a:pPr lvl="1"/>
            <a:r>
              <a:rPr lang="en-US" dirty="0" smtClean="0"/>
              <a:t>It is ensuring that released data cannot uniquely identify individual inputs</a:t>
            </a:r>
          </a:p>
          <a:p>
            <a:pPr lvl="1"/>
            <a:r>
              <a:rPr lang="en-US" dirty="0" smtClean="0"/>
              <a:t>E.g., a server applies DP to a trained ML model to prevent memorization of information about individual inputs</a:t>
            </a:r>
            <a:endParaRPr lang="en-US" dirty="0"/>
          </a:p>
          <a:p>
            <a:r>
              <a:rPr lang="en-US" dirty="0" smtClean="0"/>
              <a:t>Protecting privacy is more challenging than protecting confidentiality</a:t>
            </a:r>
            <a:endParaRPr lang="en-US" dirty="0"/>
          </a:p>
          <a:p>
            <a:endParaRPr lang="en-US" dirty="0"/>
          </a:p>
        </p:txBody>
      </p:sp>
      <p:sp>
        <p:nvSpPr>
          <p:cNvPr id="4" name="Content Placeholder 3"/>
          <p:cNvSpPr>
            <a:spLocks noGrp="1"/>
          </p:cNvSpPr>
          <p:nvPr>
            <p:ph idx="10"/>
          </p:nvPr>
        </p:nvSpPr>
        <p:spPr/>
        <p:txBody>
          <a:bodyPr/>
          <a:lstStyle/>
          <a:p>
            <a:r>
              <a:rPr lang="en-US" dirty="0"/>
              <a:t>Encryption Techniques</a:t>
            </a:r>
          </a:p>
          <a:p>
            <a:endParaRPr lang="en-US" dirty="0"/>
          </a:p>
        </p:txBody>
      </p:sp>
    </p:spTree>
    <p:extLst>
      <p:ext uri="{BB962C8B-B14F-4D97-AF65-F5344CB8AC3E}">
        <p14:creationId xmlns:p14="http://schemas.microsoft.com/office/powerpoint/2010/main" val="2198388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Multi-Party Computation</a:t>
            </a:r>
            <a:endParaRPr lang="en-US" dirty="0"/>
          </a:p>
        </p:txBody>
      </p:sp>
      <p:sp>
        <p:nvSpPr>
          <p:cNvPr id="3" name="Content Placeholder 2"/>
          <p:cNvSpPr>
            <a:spLocks noGrp="1"/>
          </p:cNvSpPr>
          <p:nvPr>
            <p:ph idx="1"/>
          </p:nvPr>
        </p:nvSpPr>
        <p:spPr>
          <a:xfrm>
            <a:off x="276673" y="2090803"/>
            <a:ext cx="9649071" cy="5367667"/>
          </a:xfrm>
        </p:spPr>
        <p:txBody>
          <a:bodyPr/>
          <a:lstStyle/>
          <a:p>
            <a:r>
              <a:rPr lang="en-US" b="1" i="1" dirty="0">
                <a:solidFill>
                  <a:srgbClr val="0070C0"/>
                </a:solidFill>
              </a:rPr>
              <a:t>Secure Multi-Party </a:t>
            </a:r>
            <a:r>
              <a:rPr lang="en-US" b="1" i="1" dirty="0" smtClean="0">
                <a:solidFill>
                  <a:srgbClr val="0070C0"/>
                </a:solidFill>
              </a:rPr>
              <a:t>Computation </a:t>
            </a:r>
            <a:r>
              <a:rPr lang="en-US" dirty="0" smtClean="0"/>
              <a:t>(SMPC) is an extension of encryption in multi-party setting</a:t>
            </a:r>
          </a:p>
          <a:p>
            <a:pPr lvl="1"/>
            <a:r>
              <a:rPr lang="en-US" dirty="0" smtClean="0"/>
              <a:t>SMPC allows two or more parties to jointly perform computation over their private data, without sharing the data </a:t>
            </a:r>
          </a:p>
          <a:p>
            <a:pPr lvl="1"/>
            <a:r>
              <a:rPr lang="en-US" dirty="0"/>
              <a:t>E.g., two banks want to know if they have both flagged the same individuals and learn about the activities by those individuals</a:t>
            </a:r>
          </a:p>
          <a:p>
            <a:pPr lvl="2"/>
            <a:r>
              <a:rPr lang="en-US" dirty="0"/>
              <a:t>The banks can share encrypted tables of flagged individuals, and they can decrypt only the matched records, but not the information for individuals that are not in both </a:t>
            </a:r>
            <a:r>
              <a:rPr lang="en-US" dirty="0" smtClean="0"/>
              <a:t>tables</a:t>
            </a:r>
            <a:endParaRPr lang="en-US" dirty="0"/>
          </a:p>
        </p:txBody>
      </p:sp>
      <p:sp>
        <p:nvSpPr>
          <p:cNvPr id="4" name="Content Placeholder 3"/>
          <p:cNvSpPr>
            <a:spLocks noGrp="1"/>
          </p:cNvSpPr>
          <p:nvPr>
            <p:ph idx="10"/>
          </p:nvPr>
        </p:nvSpPr>
        <p:spPr/>
        <p:txBody>
          <a:bodyPr/>
          <a:lstStyle/>
          <a:p>
            <a:r>
              <a:rPr lang="en-US" dirty="0"/>
              <a:t>Encryption Techniques</a:t>
            </a:r>
          </a:p>
        </p:txBody>
      </p:sp>
      <p:pic>
        <p:nvPicPr>
          <p:cNvPr id="1026" name="Picture 2" descr="In secure multiparty computation, N parties compute a function...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1008" y="4788714"/>
            <a:ext cx="3713972" cy="26697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smtClean="0"/>
              <a:t>Figure form</a:t>
            </a:r>
            <a:r>
              <a:rPr lang="en-US" sz="1000" dirty="0"/>
              <a:t>: </a:t>
            </a:r>
            <a:r>
              <a:rPr lang="en-US" sz="1000" dirty="0">
                <a:hlinkClick r:id="rId3"/>
              </a:rPr>
              <a:t>Generation and Distribution of Quantum Oblivious Keys for Secure Multiparty </a:t>
            </a:r>
            <a:r>
              <a:rPr lang="en-US" sz="1000" dirty="0" smtClean="0">
                <a:hlinkClick r:id="rId3"/>
              </a:rPr>
              <a:t>Computation</a:t>
            </a:r>
            <a:endParaRPr lang="en-US" sz="1000" dirty="0"/>
          </a:p>
        </p:txBody>
      </p:sp>
    </p:spTree>
    <p:extLst>
      <p:ext uri="{BB962C8B-B14F-4D97-AF65-F5344CB8AC3E}">
        <p14:creationId xmlns:p14="http://schemas.microsoft.com/office/powerpoint/2010/main" val="3955213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 Multi-Party Computation</a:t>
            </a:r>
          </a:p>
        </p:txBody>
      </p:sp>
      <p:sp>
        <p:nvSpPr>
          <p:cNvPr id="3" name="Content Placeholder 2"/>
          <p:cNvSpPr>
            <a:spLocks noGrp="1"/>
          </p:cNvSpPr>
          <p:nvPr>
            <p:ph idx="1"/>
          </p:nvPr>
        </p:nvSpPr>
        <p:spPr/>
        <p:txBody>
          <a:bodyPr/>
          <a:lstStyle/>
          <a:p>
            <a:r>
              <a:rPr lang="en-US" dirty="0"/>
              <a:t>SMPC versus HE</a:t>
            </a:r>
          </a:p>
          <a:p>
            <a:pPr lvl="1"/>
            <a:r>
              <a:rPr lang="en-US" dirty="0">
                <a:solidFill>
                  <a:srgbClr val="FF0000"/>
                </a:solidFill>
              </a:rPr>
              <a:t>SMPC</a:t>
            </a:r>
            <a:r>
              <a:rPr lang="en-US" dirty="0"/>
              <a:t> protects the </a:t>
            </a:r>
            <a:r>
              <a:rPr lang="en-US" dirty="0">
                <a:solidFill>
                  <a:srgbClr val="FF0000"/>
                </a:solidFill>
              </a:rPr>
              <a:t>privacy</a:t>
            </a:r>
            <a:r>
              <a:rPr lang="en-US" dirty="0"/>
              <a:t> of the data in collaborative learning</a:t>
            </a:r>
          </a:p>
          <a:p>
            <a:pPr lvl="2"/>
            <a:r>
              <a:rPr lang="en-US" dirty="0"/>
              <a:t>E.g., participants in collaborative learning do not trust the other participants or the central server </a:t>
            </a:r>
          </a:p>
          <a:p>
            <a:pPr lvl="1"/>
            <a:r>
              <a:rPr lang="en-US" dirty="0">
                <a:solidFill>
                  <a:srgbClr val="FF0000"/>
                </a:solidFill>
              </a:rPr>
              <a:t>HE</a:t>
            </a:r>
            <a:r>
              <a:rPr lang="en-US" dirty="0"/>
              <a:t> protects the </a:t>
            </a:r>
            <a:r>
              <a:rPr lang="en-US" dirty="0">
                <a:solidFill>
                  <a:srgbClr val="FF0000"/>
                </a:solidFill>
              </a:rPr>
              <a:t>confidentiality </a:t>
            </a:r>
            <a:r>
              <a:rPr lang="en-US" dirty="0"/>
              <a:t>of the data from external adversaries</a:t>
            </a:r>
          </a:p>
          <a:p>
            <a:pPr lvl="2"/>
            <a:r>
              <a:rPr lang="en-US" dirty="0"/>
              <a:t>E.g., a data owner wants to use a </a:t>
            </a:r>
            <a:r>
              <a:rPr lang="en-US" dirty="0" err="1">
                <a:solidFill>
                  <a:srgbClr val="FF0000"/>
                </a:solidFill>
              </a:rPr>
              <a:t>MLaaS</a:t>
            </a:r>
            <a:r>
              <a:rPr lang="en-US" dirty="0">
                <a:solidFill>
                  <a:srgbClr val="FF0000"/>
                </a:solidFill>
              </a:rPr>
              <a:t> (Machine Learning as a Service) </a:t>
            </a:r>
            <a:r>
              <a:rPr lang="en-US" dirty="0" smtClean="0"/>
              <a:t>, </a:t>
            </a:r>
            <a:r>
              <a:rPr lang="en-US" dirty="0"/>
              <a:t>but does not trust the service provider: the owner sends encrypted data, the provider process encrypted data and sends back encrypted results, the owner decrypts the results</a:t>
            </a:r>
          </a:p>
          <a:p>
            <a:pPr lvl="2"/>
            <a:r>
              <a:rPr lang="en-US" dirty="0"/>
              <a:t>Or, a bank can store encrypted banking information in the cloud, and use HE to ensure that only the employees of the bank can access the data</a:t>
            </a:r>
          </a:p>
          <a:p>
            <a:endParaRPr lang="en-US" dirty="0"/>
          </a:p>
        </p:txBody>
      </p:sp>
      <p:sp>
        <p:nvSpPr>
          <p:cNvPr id="4" name="Content Placeholder 3"/>
          <p:cNvSpPr>
            <a:spLocks noGrp="1"/>
          </p:cNvSpPr>
          <p:nvPr>
            <p:ph idx="10"/>
          </p:nvPr>
        </p:nvSpPr>
        <p:spPr/>
        <p:txBody>
          <a:bodyPr/>
          <a:lstStyle/>
          <a:p>
            <a:r>
              <a:rPr lang="en-US" dirty="0"/>
              <a:t>Encryption Techniques</a:t>
            </a:r>
          </a:p>
          <a:p>
            <a:endParaRPr lang="en-US" dirty="0"/>
          </a:p>
        </p:txBody>
      </p:sp>
    </p:spTree>
    <p:extLst>
      <p:ext uri="{BB962C8B-B14F-4D97-AF65-F5344CB8AC3E}">
        <p14:creationId xmlns:p14="http://schemas.microsoft.com/office/powerpoint/2010/main" val="3370047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 Multi-Party Computation</a:t>
            </a:r>
          </a:p>
        </p:txBody>
      </p:sp>
      <p:sp>
        <p:nvSpPr>
          <p:cNvPr id="3" name="Content Placeholder 2"/>
          <p:cNvSpPr>
            <a:spLocks noGrp="1"/>
          </p:cNvSpPr>
          <p:nvPr>
            <p:ph idx="1"/>
          </p:nvPr>
        </p:nvSpPr>
        <p:spPr/>
        <p:txBody>
          <a:bodyPr/>
          <a:lstStyle/>
          <a:p>
            <a:r>
              <a:rPr lang="en-US" dirty="0"/>
              <a:t>In ML, SMPC can be used to compute updates of the model parameters by multiple parties that have access to their private data</a:t>
            </a:r>
          </a:p>
          <a:p>
            <a:pPr lvl="1"/>
            <a:r>
              <a:rPr lang="en-US" dirty="0" smtClean="0"/>
              <a:t>For examples, SMPC </a:t>
            </a:r>
            <a:r>
              <a:rPr lang="en-US" dirty="0"/>
              <a:t>has been applied to federated learning, where participants encrypt their updates, and the central server can recover only the sum of the updates from all participants</a:t>
            </a:r>
          </a:p>
          <a:p>
            <a:pPr lvl="1"/>
            <a:r>
              <a:rPr lang="en-US" dirty="0" smtClean="0"/>
              <a:t>Beside </a:t>
            </a:r>
            <a:r>
              <a:rPr lang="en-US" dirty="0"/>
              <a:t>the data privacy, SMPC also offers protection against adversarial participants</a:t>
            </a:r>
          </a:p>
          <a:p>
            <a:pPr lvl="2"/>
            <a:r>
              <a:rPr lang="en-US" dirty="0"/>
              <a:t>Either all parties are honest and can jointly compute the correct output, or if a malicious party is dishonest the joint output will be incorrect</a:t>
            </a:r>
          </a:p>
          <a:p>
            <a:r>
              <a:rPr lang="en-US" dirty="0"/>
              <a:t>SMPC has been applied to traditional ML models, such as decision trees, linear regression, logistic regression, Naïve Bayes, </a:t>
            </a:r>
            <a:r>
              <a:rPr lang="en-US" i="1" dirty="0"/>
              <a:t>k</a:t>
            </a:r>
            <a:r>
              <a:rPr lang="en-US" dirty="0"/>
              <a:t>-means clustering</a:t>
            </a:r>
          </a:p>
          <a:p>
            <a:pPr lvl="1"/>
            <a:r>
              <a:rPr lang="en-US" dirty="0"/>
              <a:t>Application of SMPC to deep NNs is also challenging, due to increased computational </a:t>
            </a:r>
            <a:r>
              <a:rPr lang="en-US" dirty="0" smtClean="0"/>
              <a:t>costs</a:t>
            </a:r>
          </a:p>
          <a:p>
            <a:pPr lvl="1"/>
            <a:endParaRPr lang="en-US" dirty="0"/>
          </a:p>
          <a:p>
            <a:pPr lvl="1"/>
            <a:endParaRPr lang="en-US" dirty="0"/>
          </a:p>
          <a:p>
            <a:endParaRPr lang="en-US" dirty="0"/>
          </a:p>
        </p:txBody>
      </p:sp>
      <p:sp>
        <p:nvSpPr>
          <p:cNvPr id="4" name="Content Placeholder 3"/>
          <p:cNvSpPr>
            <a:spLocks noGrp="1"/>
          </p:cNvSpPr>
          <p:nvPr>
            <p:ph idx="10"/>
          </p:nvPr>
        </p:nvSpPr>
        <p:spPr/>
        <p:txBody>
          <a:bodyPr/>
          <a:lstStyle/>
          <a:p>
            <a:r>
              <a:rPr lang="en-US" dirty="0"/>
              <a:t>Encryption Techniques</a:t>
            </a:r>
          </a:p>
          <a:p>
            <a:endParaRPr lang="en-US" dirty="0"/>
          </a:p>
        </p:txBody>
      </p:sp>
    </p:spTree>
    <p:extLst>
      <p:ext uri="{BB962C8B-B14F-4D97-AF65-F5344CB8AC3E}">
        <p14:creationId xmlns:p14="http://schemas.microsoft.com/office/powerpoint/2010/main" val="3349448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Differential Privacy</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76673" y="2090803"/>
                <a:ext cx="9649071" cy="5395797"/>
              </a:xfrm>
            </p:spPr>
            <p:txBody>
              <a:bodyPr>
                <a:normAutofit/>
              </a:bodyPr>
              <a:lstStyle/>
              <a:p>
                <a:r>
                  <a:rPr lang="en-US" b="1" i="1" dirty="0" smtClean="0">
                    <a:solidFill>
                      <a:srgbClr val="0070C0"/>
                    </a:solidFill>
                  </a:rPr>
                  <a:t>Differential privacy </a:t>
                </a:r>
                <a:r>
                  <a:rPr lang="en-US" dirty="0" smtClean="0"/>
                  <a:t>is based on employing </a:t>
                </a:r>
                <a:r>
                  <a:rPr lang="en-US" dirty="0" smtClean="0"/>
                  <a:t>obfuscation </a:t>
                </a:r>
                <a:r>
                  <a:rPr lang="en-US" dirty="0" smtClean="0"/>
                  <a:t>mechanisms for privacy protection</a:t>
                </a:r>
              </a:p>
              <a:p>
                <a:pPr lvl="1"/>
                <a:r>
                  <a:rPr lang="en-US" dirty="0" smtClean="0"/>
                  <a:t>A </a:t>
                </a:r>
                <a:r>
                  <a:rPr lang="en-US" dirty="0">
                    <a:solidFill>
                      <a:srgbClr val="FF0000"/>
                    </a:solidFill>
                  </a:rPr>
                  <a:t>randomization mechanism </a:t>
                </a:r>
                <a14:m>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rPr>
                      <m:t>ℳ</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𝐷</m:t>
                        </m:r>
                      </m:e>
                    </m:d>
                  </m:oMath>
                </a14:m>
                <a:r>
                  <a:rPr lang="en-US" dirty="0" smtClean="0"/>
                  <a:t> applies noise </a:t>
                </a:r>
                <a14:m>
                  <m:oMath xmlns:m="http://schemas.openxmlformats.org/officeDocument/2006/math">
                    <m:r>
                      <m:rPr>
                        <m:sty m:val="p"/>
                      </m:rPr>
                      <a:rPr lang="el-GR" i="1">
                        <a:latin typeface="Cambria Math" panose="02040503050406030204" pitchFamily="18" charset="0"/>
                        <a:ea typeface="Cambria Math" panose="02040503050406030204" pitchFamily="18" charset="0"/>
                      </a:rPr>
                      <m:t>ξ</m:t>
                    </m:r>
                    <m:r>
                      <a:rPr lang="el-GR" i="1">
                        <a:latin typeface="Cambria Math" panose="02040503050406030204" pitchFamily="18" charset="0"/>
                        <a:ea typeface="Cambria Math" panose="02040503050406030204" pitchFamily="18" charset="0"/>
                      </a:rPr>
                      <m:t> </m:t>
                    </m:r>
                  </m:oMath>
                </a14:m>
                <a:r>
                  <a:rPr lang="en-US" dirty="0" smtClean="0"/>
                  <a:t>to the outputs of a function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𝐷</m:t>
                        </m:r>
                      </m:e>
                    </m:d>
                  </m:oMath>
                </a14:m>
                <a:r>
                  <a:rPr lang="en-US" dirty="0" smtClean="0"/>
                  <a:t> to protect the privacy of individual data instances, i.e., </a:t>
                </a:r>
                <a14:m>
                  <m:oMath xmlns:m="http://schemas.openxmlformats.org/officeDocument/2006/math">
                    <m:r>
                      <a:rPr lang="en-US" i="1">
                        <a:latin typeface="Cambria Math" panose="02040503050406030204" pitchFamily="18" charset="0"/>
                        <a:ea typeface="Cambria Math" panose="02040503050406030204" pitchFamily="18" charset="0"/>
                      </a:rPr>
                      <m:t>ℳ</m:t>
                    </m:r>
                    <m:d>
                      <m:dPr>
                        <m:ctrlPr>
                          <a:rPr lang="en-US" i="1">
                            <a:latin typeface="Cambria Math" panose="02040503050406030204" pitchFamily="18" charset="0"/>
                          </a:rPr>
                        </m:ctrlPr>
                      </m:dPr>
                      <m:e>
                        <m:r>
                          <a:rPr lang="en-US" i="1">
                            <a:latin typeface="Cambria Math" panose="02040503050406030204" pitchFamily="18" charset="0"/>
                          </a:rPr>
                          <m:t>𝐷</m:t>
                        </m:r>
                      </m:e>
                    </m:d>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𝐷</m:t>
                        </m:r>
                      </m:e>
                    </m:d>
                    <m:r>
                      <a:rPr lang="en-US">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ξ</m:t>
                    </m:r>
                  </m:oMath>
                </a14:m>
                <a:endParaRPr lang="en-US" dirty="0"/>
              </a:p>
              <a:p>
                <a:pPr lvl="1"/>
                <a:r>
                  <a:rPr lang="en-US" dirty="0" smtClean="0"/>
                  <a:t>Commonly used randomization mechanisms include Laplacian, Gaussian, and Exponential mechanism</a:t>
                </a:r>
              </a:p>
              <a:p>
                <a:r>
                  <a:rPr lang="en-US" dirty="0" smtClean="0"/>
                  <a:t>DP is often implemented in practical applications</a:t>
                </a:r>
              </a:p>
              <a:p>
                <a:r>
                  <a:rPr lang="en-US" dirty="0" smtClean="0"/>
                  <a:t>Examples include:</a:t>
                </a:r>
              </a:p>
              <a:p>
                <a:pPr lvl="1"/>
                <a:r>
                  <a:rPr lang="en-US" dirty="0" smtClean="0"/>
                  <a:t>2014</a:t>
                </a:r>
                <a:r>
                  <a:rPr lang="en-US" dirty="0"/>
                  <a:t>: Google's RAPPOR, for </a:t>
                </a:r>
                <a:r>
                  <a:rPr lang="en-US" dirty="0" smtClean="0"/>
                  <a:t>statistics on unwanted </a:t>
                </a:r>
                <a:r>
                  <a:rPr lang="en-US" dirty="0"/>
                  <a:t>software hijacking users' </a:t>
                </a:r>
                <a:r>
                  <a:rPr lang="en-US" dirty="0" smtClean="0"/>
                  <a:t>settings</a:t>
                </a:r>
                <a:endParaRPr lang="en-US" dirty="0"/>
              </a:p>
              <a:p>
                <a:pPr lvl="1"/>
                <a:r>
                  <a:rPr lang="en-US" dirty="0"/>
                  <a:t>2015: Google, for sharing historical traffic </a:t>
                </a:r>
                <a:r>
                  <a:rPr lang="en-US" dirty="0" smtClean="0"/>
                  <a:t>statistics</a:t>
                </a:r>
                <a:endParaRPr lang="en-US" dirty="0"/>
              </a:p>
              <a:p>
                <a:pPr lvl="1"/>
                <a:r>
                  <a:rPr lang="en-US" dirty="0"/>
                  <a:t>2016: </a:t>
                </a:r>
                <a:r>
                  <a:rPr lang="en-US" dirty="0" smtClean="0"/>
                  <a:t>Apple</a:t>
                </a:r>
                <a:r>
                  <a:rPr lang="en-US" dirty="0"/>
                  <a:t>, </a:t>
                </a:r>
                <a:r>
                  <a:rPr lang="en-US" dirty="0" smtClean="0"/>
                  <a:t>for improving </a:t>
                </a:r>
                <a:r>
                  <a:rPr lang="en-US" dirty="0"/>
                  <a:t>its Intelligent personal assistant </a:t>
                </a:r>
                <a:r>
                  <a:rPr lang="en-US" dirty="0" smtClean="0"/>
                  <a:t>technology</a:t>
                </a:r>
                <a:endParaRPr lang="en-US" dirty="0"/>
              </a:p>
              <a:p>
                <a:pPr lvl="1"/>
                <a:r>
                  <a:rPr lang="en-US" dirty="0"/>
                  <a:t>2017: Microsoft, for telemetry in </a:t>
                </a:r>
                <a:r>
                  <a:rPr lang="en-US" dirty="0" smtClean="0"/>
                  <a:t>Windows</a:t>
                </a:r>
                <a:endParaRPr lang="en-US" dirty="0"/>
              </a:p>
              <a:p>
                <a:pPr lvl="1"/>
                <a:r>
                  <a:rPr lang="en-US" dirty="0" smtClean="0"/>
                  <a:t>2020</a:t>
                </a:r>
                <a:r>
                  <a:rPr lang="en-US" dirty="0"/>
                  <a:t>: LinkedIn, for advertiser </a:t>
                </a:r>
                <a:r>
                  <a:rPr lang="en-US" dirty="0" smtClean="0"/>
                  <a:t>queries</a:t>
                </a:r>
              </a:p>
              <a:p>
                <a:pPr lvl="1"/>
                <a:r>
                  <a:rPr lang="en-US" dirty="0" smtClean="0"/>
                  <a:t>2020: U.S. Census Bureau, for demographic data</a:t>
                </a:r>
                <a:endParaRPr lang="en-US" dirty="0"/>
              </a:p>
              <a:p>
                <a:endParaRPr lang="en-US" dirty="0" smtClean="0"/>
              </a:p>
              <a:p>
                <a:pPr lvl="1"/>
                <a:endParaRPr lang="en-US" dirty="0" smtClean="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76673" y="2090803"/>
                <a:ext cx="9649071" cy="5395797"/>
              </a:xfrm>
              <a:blipFill>
                <a:blip r:embed="rId2"/>
                <a:stretch>
                  <a:fillRect l="-695" t="-791" r="-190"/>
                </a:stretch>
              </a:blipFill>
            </p:spPr>
            <p:txBody>
              <a:bodyPr/>
              <a:lstStyle/>
              <a:p>
                <a:r>
                  <a:rPr lang="en-US">
                    <a:noFill/>
                  </a:rPr>
                  <a:t> </a:t>
                </a:r>
              </a:p>
            </p:txBody>
          </p:sp>
        </mc:Fallback>
      </mc:AlternateContent>
      <p:sp>
        <p:nvSpPr>
          <p:cNvPr id="4" name="Content Placeholder 3"/>
          <p:cNvSpPr>
            <a:spLocks noGrp="1"/>
          </p:cNvSpPr>
          <p:nvPr>
            <p:ph idx="10"/>
          </p:nvPr>
        </p:nvSpPr>
        <p:spPr/>
        <p:txBody>
          <a:bodyPr/>
          <a:lstStyle/>
          <a:p>
            <a:r>
              <a:rPr lang="en-US" dirty="0"/>
              <a:t>Differential </a:t>
            </a:r>
            <a:r>
              <a:rPr lang="en-US" dirty="0" smtClean="0"/>
              <a:t>Privacy</a:t>
            </a:r>
            <a:endParaRPr lang="en-US" dirty="0"/>
          </a:p>
        </p:txBody>
      </p:sp>
    </p:spTree>
    <p:extLst>
      <p:ext uri="{BB962C8B-B14F-4D97-AF65-F5344CB8AC3E}">
        <p14:creationId xmlns:p14="http://schemas.microsoft.com/office/powerpoint/2010/main" val="2267385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Privacy</a:t>
            </a:r>
            <a:endParaRPr lang="en-US" dirty="0"/>
          </a:p>
        </p:txBody>
      </p:sp>
      <p:sp>
        <p:nvSpPr>
          <p:cNvPr id="3" name="Content Placeholder 2"/>
          <p:cNvSpPr>
            <a:spLocks noGrp="1"/>
          </p:cNvSpPr>
          <p:nvPr>
            <p:ph idx="1"/>
          </p:nvPr>
        </p:nvSpPr>
        <p:spPr/>
        <p:txBody>
          <a:bodyPr/>
          <a:lstStyle/>
          <a:p>
            <a:r>
              <a:rPr lang="en-US" dirty="0"/>
              <a:t>In ML, DP is achieved by adding noise </a:t>
            </a:r>
            <a:r>
              <a:rPr lang="en-US" dirty="0" smtClean="0"/>
              <a:t>to:</a:t>
            </a:r>
          </a:p>
          <a:p>
            <a:pPr lvl="1"/>
            <a:r>
              <a:rPr lang="en-US" b="1" i="1" dirty="0" smtClean="0">
                <a:solidFill>
                  <a:srgbClr val="00B0F0"/>
                </a:solidFill>
              </a:rPr>
              <a:t>Model parameters</a:t>
            </a:r>
          </a:p>
          <a:p>
            <a:pPr lvl="2"/>
            <a:r>
              <a:rPr lang="en-US" dirty="0" smtClean="0"/>
              <a:t>Several works applied DP to conventional ML methods</a:t>
            </a:r>
          </a:p>
          <a:p>
            <a:pPr lvl="2"/>
            <a:r>
              <a:rPr lang="en-US" dirty="0" smtClean="0">
                <a:solidFill>
                  <a:srgbClr val="FF0000"/>
                </a:solidFill>
              </a:rPr>
              <a:t>Differentially private SGD </a:t>
            </a:r>
            <a:r>
              <a:rPr lang="en-US" dirty="0" smtClean="0"/>
              <a:t>(</a:t>
            </a:r>
            <a:r>
              <a:rPr lang="en-US" dirty="0" err="1" smtClean="0"/>
              <a:t>Abadi</a:t>
            </a:r>
            <a:r>
              <a:rPr lang="en-US" dirty="0" smtClean="0"/>
              <a:t>, 2016) clips and adds </a:t>
            </a:r>
            <a:r>
              <a:rPr lang="en-US" dirty="0"/>
              <a:t>noise to the gradients of </a:t>
            </a:r>
            <a:r>
              <a:rPr lang="en-US" dirty="0" smtClean="0"/>
              <a:t>deep NNs </a:t>
            </a:r>
            <a:r>
              <a:rPr lang="en-US" dirty="0"/>
              <a:t>during </a:t>
            </a:r>
            <a:r>
              <a:rPr lang="en-US" dirty="0" smtClean="0"/>
              <a:t>training</a:t>
            </a:r>
          </a:p>
          <a:p>
            <a:pPr lvl="3"/>
            <a:r>
              <a:rPr lang="en-US" dirty="0" smtClean="0"/>
              <a:t>This reduces the memorization of individual input instances by the model</a:t>
            </a:r>
          </a:p>
          <a:p>
            <a:pPr lvl="2"/>
            <a:r>
              <a:rPr lang="en-US" dirty="0" smtClean="0"/>
              <a:t>The approaches that apply obfuscation to the model parameters via DP are also referred to as </a:t>
            </a:r>
            <a:r>
              <a:rPr lang="en-US" dirty="0" smtClean="0">
                <a:solidFill>
                  <a:srgbClr val="FF0000"/>
                </a:solidFill>
              </a:rPr>
              <a:t>differentially private ML</a:t>
            </a:r>
          </a:p>
          <a:p>
            <a:pPr lvl="1"/>
            <a:r>
              <a:rPr lang="en-US" b="1" i="1" dirty="0">
                <a:solidFill>
                  <a:srgbClr val="00B0F0"/>
                </a:solidFill>
              </a:rPr>
              <a:t>Model outputs</a:t>
            </a:r>
          </a:p>
          <a:p>
            <a:pPr lvl="2"/>
            <a:r>
              <a:rPr lang="en-US" dirty="0" smtClean="0">
                <a:solidFill>
                  <a:srgbClr val="FF0000"/>
                </a:solidFill>
              </a:rPr>
              <a:t>PATE</a:t>
            </a:r>
            <a:r>
              <a:rPr lang="en-US" dirty="0" smtClean="0"/>
              <a:t> (Private Aggregation of Teacher Ensembles) approach (</a:t>
            </a:r>
            <a:r>
              <a:rPr lang="en-US" dirty="0" err="1" smtClean="0"/>
              <a:t>Papernot</a:t>
            </a:r>
            <a:r>
              <a:rPr lang="en-US" dirty="0" smtClean="0"/>
              <a:t>, 2018) employs an ensemble of models trained on disjoint subsets of the training data, called teacher models</a:t>
            </a:r>
          </a:p>
          <a:p>
            <a:pPr lvl="2"/>
            <a:r>
              <a:rPr lang="en-US" dirty="0" smtClean="0"/>
              <a:t>Noise is added to the outputs of the teacher models, and the aggregated outputs are used to train another model, called student model</a:t>
            </a:r>
            <a:endParaRPr lang="en-US" dirty="0"/>
          </a:p>
          <a:p>
            <a:pPr lvl="1"/>
            <a:r>
              <a:rPr lang="en-US" b="1" i="1" dirty="0" smtClean="0">
                <a:solidFill>
                  <a:srgbClr val="00B0F0"/>
                </a:solidFill>
              </a:rPr>
              <a:t>Training </a:t>
            </a:r>
            <a:r>
              <a:rPr lang="en-US" b="1" i="1" dirty="0">
                <a:solidFill>
                  <a:srgbClr val="00B0F0"/>
                </a:solidFill>
              </a:rPr>
              <a:t>data</a:t>
            </a:r>
          </a:p>
          <a:p>
            <a:pPr lvl="2"/>
            <a:r>
              <a:rPr lang="en-US" dirty="0" smtClean="0"/>
              <a:t>Obfuscation of training data in ML has been also investigated in several works</a:t>
            </a:r>
            <a:endParaRPr lang="en-US" dirty="0"/>
          </a:p>
          <a:p>
            <a:pPr lvl="2"/>
            <a:endParaRPr lang="en-US" dirty="0"/>
          </a:p>
          <a:p>
            <a:endParaRPr lang="en-US" dirty="0" smtClean="0"/>
          </a:p>
        </p:txBody>
      </p:sp>
      <p:sp>
        <p:nvSpPr>
          <p:cNvPr id="4" name="Content Placeholder 3"/>
          <p:cNvSpPr>
            <a:spLocks noGrp="1"/>
          </p:cNvSpPr>
          <p:nvPr>
            <p:ph idx="10"/>
          </p:nvPr>
        </p:nvSpPr>
        <p:spPr/>
        <p:txBody>
          <a:bodyPr/>
          <a:lstStyle/>
          <a:p>
            <a:r>
              <a:rPr lang="en-US" dirty="0"/>
              <a:t>Differential </a:t>
            </a:r>
            <a:r>
              <a:rPr lang="en-US" dirty="0" smtClean="0"/>
              <a:t>Privacy</a:t>
            </a:r>
            <a:endParaRPr lang="en-US" dirty="0"/>
          </a:p>
        </p:txBody>
      </p:sp>
    </p:spTree>
    <p:extLst>
      <p:ext uri="{BB962C8B-B14F-4D97-AF65-F5344CB8AC3E}">
        <p14:creationId xmlns:p14="http://schemas.microsoft.com/office/powerpoint/2010/main" val="2975128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Privacy</a:t>
            </a:r>
            <a:endParaRPr lang="en-US" dirty="0"/>
          </a:p>
        </p:txBody>
      </p:sp>
      <p:sp>
        <p:nvSpPr>
          <p:cNvPr id="3" name="Content Placeholder 2"/>
          <p:cNvSpPr>
            <a:spLocks noGrp="1"/>
          </p:cNvSpPr>
          <p:nvPr>
            <p:ph idx="1"/>
          </p:nvPr>
        </p:nvSpPr>
        <p:spPr/>
        <p:txBody>
          <a:bodyPr/>
          <a:lstStyle/>
          <a:p>
            <a:r>
              <a:rPr lang="en-US" dirty="0"/>
              <a:t>DP is typically applied in a </a:t>
            </a:r>
            <a:r>
              <a:rPr lang="en-US" b="1" i="1" dirty="0">
                <a:solidFill>
                  <a:srgbClr val="0070C0"/>
                </a:solidFill>
              </a:rPr>
              <a:t>centralized learning setting</a:t>
            </a:r>
            <a:r>
              <a:rPr lang="en-US" dirty="0"/>
              <a:t>, where the data and model are at the same location</a:t>
            </a:r>
          </a:p>
          <a:p>
            <a:pPr lvl="1"/>
            <a:r>
              <a:rPr lang="en-US" dirty="0" smtClean="0"/>
              <a:t>In this scenario, all </a:t>
            </a:r>
            <a:r>
              <a:rPr lang="en-US" dirty="0"/>
              <a:t>data is gathered in one central location for model training</a:t>
            </a:r>
          </a:p>
          <a:p>
            <a:pPr lvl="1"/>
            <a:r>
              <a:rPr lang="en-US" dirty="0"/>
              <a:t>E.g., </a:t>
            </a:r>
            <a:r>
              <a:rPr lang="en-US" dirty="0" err="1"/>
              <a:t>MLaaS</a:t>
            </a:r>
            <a:r>
              <a:rPr lang="en-US" dirty="0"/>
              <a:t> </a:t>
            </a:r>
            <a:r>
              <a:rPr lang="en-US" dirty="0" smtClean="0"/>
              <a:t>typically </a:t>
            </a:r>
            <a:r>
              <a:rPr lang="en-US" dirty="0"/>
              <a:t>requires that the users upload their data to a cloud-based server for training a model</a:t>
            </a:r>
          </a:p>
          <a:p>
            <a:r>
              <a:rPr lang="en-US" dirty="0" smtClean="0"/>
              <a:t>Recently, DP has also been applied in a </a:t>
            </a:r>
            <a:r>
              <a:rPr lang="en-US" b="1" i="1" dirty="0">
                <a:solidFill>
                  <a:srgbClr val="0070C0"/>
                </a:solidFill>
              </a:rPr>
              <a:t>distributed learning </a:t>
            </a:r>
            <a:r>
              <a:rPr lang="en-US" b="1" i="1" dirty="0" smtClean="0">
                <a:solidFill>
                  <a:srgbClr val="0070C0"/>
                </a:solidFill>
              </a:rPr>
              <a:t>setting</a:t>
            </a:r>
            <a:r>
              <a:rPr lang="en-US" dirty="0"/>
              <a:t>, where </a:t>
            </a:r>
            <a:r>
              <a:rPr lang="en-US" dirty="0" smtClean="0"/>
              <a:t>the data are kept at separate locations from the model</a:t>
            </a:r>
            <a:endParaRPr lang="en-US" dirty="0"/>
          </a:p>
          <a:p>
            <a:pPr lvl="1"/>
            <a:r>
              <a:rPr lang="en-US" dirty="0" smtClean="0">
                <a:solidFill>
                  <a:srgbClr val="FF0000"/>
                </a:solidFill>
              </a:rPr>
              <a:t>DP-</a:t>
            </a:r>
            <a:r>
              <a:rPr lang="en-US" dirty="0" err="1" smtClean="0">
                <a:solidFill>
                  <a:srgbClr val="FF0000"/>
                </a:solidFill>
              </a:rPr>
              <a:t>FedAvg</a:t>
            </a:r>
            <a:r>
              <a:rPr lang="en-US" dirty="0" smtClean="0"/>
              <a:t> (McMahan, 2018) is </a:t>
            </a:r>
            <a:r>
              <a:rPr lang="en-US" dirty="0"/>
              <a:t>applied to federated learning </a:t>
            </a:r>
            <a:endParaRPr lang="en-US" dirty="0" smtClean="0"/>
          </a:p>
          <a:p>
            <a:pPr lvl="1"/>
            <a:r>
              <a:rPr lang="en-US" dirty="0" smtClean="0"/>
              <a:t>It introduced the Federated Averaging algorithm to limits </a:t>
            </a:r>
            <a:r>
              <a:rPr lang="en-US" dirty="0"/>
              <a:t>the contributions by the individual users data to the learning model</a:t>
            </a:r>
          </a:p>
          <a:p>
            <a:endParaRPr lang="en-US" dirty="0"/>
          </a:p>
        </p:txBody>
      </p:sp>
      <p:sp>
        <p:nvSpPr>
          <p:cNvPr id="4" name="Content Placeholder 3"/>
          <p:cNvSpPr>
            <a:spLocks noGrp="1"/>
          </p:cNvSpPr>
          <p:nvPr>
            <p:ph idx="10"/>
          </p:nvPr>
        </p:nvSpPr>
        <p:spPr/>
        <p:txBody>
          <a:bodyPr/>
          <a:lstStyle/>
          <a:p>
            <a:r>
              <a:rPr lang="en-US" dirty="0"/>
              <a:t>Differential </a:t>
            </a:r>
            <a:r>
              <a:rPr lang="en-US" dirty="0" smtClean="0"/>
              <a:t>Privacy</a:t>
            </a:r>
            <a:endParaRPr lang="en-US" dirty="0"/>
          </a:p>
        </p:txBody>
      </p:sp>
    </p:spTree>
    <p:extLst>
      <p:ext uri="{BB962C8B-B14F-4D97-AF65-F5344CB8AC3E}">
        <p14:creationId xmlns:p14="http://schemas.microsoft.com/office/powerpoint/2010/main" val="1036643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24744" y="1087016"/>
            <a:ext cx="8229600" cy="926976"/>
          </a:xfrm>
        </p:spPr>
        <p:txBody>
          <a:bodyPr>
            <a:normAutofit/>
          </a:bodyPr>
          <a:lstStyle/>
          <a:p>
            <a:pPr eaLnBrk="1" hangingPunct="1"/>
            <a:r>
              <a:rPr lang="en-CA" altLang="en-US" sz="5400" b="1" dirty="0"/>
              <a:t>Lecture 12</a:t>
            </a:r>
          </a:p>
        </p:txBody>
      </p:sp>
      <p:sp>
        <p:nvSpPr>
          <p:cNvPr id="19459" name="Content Placeholder 2"/>
          <p:cNvSpPr>
            <a:spLocks noGrp="1"/>
          </p:cNvSpPr>
          <p:nvPr>
            <p:ph idx="1"/>
          </p:nvPr>
        </p:nvSpPr>
        <p:spPr>
          <a:xfrm>
            <a:off x="420688" y="3454152"/>
            <a:ext cx="9145016" cy="1800200"/>
          </a:xfrm>
        </p:spPr>
        <p:txBody>
          <a:bodyPr>
            <a:normAutofit/>
          </a:bodyPr>
          <a:lstStyle/>
          <a:p>
            <a:pPr algn="ctr" eaLnBrk="1" hangingPunct="1">
              <a:buFont typeface="Arial" charset="0"/>
              <a:buNone/>
            </a:pPr>
            <a:r>
              <a:rPr lang="en-US" altLang="en-US" sz="4000" b="1" dirty="0"/>
              <a:t>Defenses against Privacy Attacks</a:t>
            </a:r>
          </a:p>
          <a:p>
            <a:pPr>
              <a:buNone/>
            </a:pPr>
            <a:r>
              <a:rPr lang="en-US" sz="1800" dirty="0"/>
              <a:t>	</a:t>
            </a:r>
            <a:endParaRPr lang="en-US" sz="1800" dirty="0">
              <a:solidFill>
                <a:srgbClr val="002060"/>
              </a:solidFill>
            </a:endParaRPr>
          </a:p>
          <a:p>
            <a:pPr algn="ctr" eaLnBrk="1" hangingPunct="1">
              <a:buFont typeface="Arial" charset="0"/>
              <a:buNone/>
            </a:pPr>
            <a:endParaRPr lang="en-US" altLang="en-US" sz="2800" dirty="0"/>
          </a:p>
        </p:txBody>
      </p:sp>
    </p:spTree>
    <p:extLst>
      <p:ext uri="{BB962C8B-B14F-4D97-AF65-F5344CB8AC3E}">
        <p14:creationId xmlns:p14="http://schemas.microsoft.com/office/powerpoint/2010/main" val="3050201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Learning</a:t>
            </a:r>
          </a:p>
        </p:txBody>
      </p:sp>
      <p:sp>
        <p:nvSpPr>
          <p:cNvPr id="3" name="Content Placeholder 2"/>
          <p:cNvSpPr>
            <a:spLocks noGrp="1"/>
          </p:cNvSpPr>
          <p:nvPr>
            <p:ph idx="1"/>
          </p:nvPr>
        </p:nvSpPr>
        <p:spPr/>
        <p:txBody>
          <a:bodyPr/>
          <a:lstStyle/>
          <a:p>
            <a:r>
              <a:rPr lang="en-US" b="1" i="1" dirty="0">
                <a:solidFill>
                  <a:srgbClr val="0070C0"/>
                </a:solidFill>
              </a:rPr>
              <a:t>Distributed learning </a:t>
            </a:r>
            <a:r>
              <a:rPr lang="en-US" dirty="0"/>
              <a:t>allows multiple </a:t>
            </a:r>
            <a:r>
              <a:rPr lang="en-US" dirty="0" smtClean="0"/>
              <a:t>parties </a:t>
            </a:r>
            <a:r>
              <a:rPr lang="en-US" dirty="0"/>
              <a:t>to train a global model without releasing their private </a:t>
            </a:r>
            <a:r>
              <a:rPr lang="en-US" dirty="0" smtClean="0"/>
              <a:t>data</a:t>
            </a:r>
          </a:p>
          <a:p>
            <a:r>
              <a:rPr lang="en-US" dirty="0" smtClean="0"/>
              <a:t>Some form of </a:t>
            </a:r>
            <a:r>
              <a:rPr lang="en-US" dirty="0" smtClean="0">
                <a:solidFill>
                  <a:srgbClr val="FF0000"/>
                </a:solidFill>
              </a:rPr>
              <a:t>aggregation</a:t>
            </a:r>
            <a:r>
              <a:rPr lang="en-US" dirty="0" smtClean="0"/>
              <a:t> is applied to the local updates of the model parameters by the users in distributed learning to create a global model</a:t>
            </a:r>
          </a:p>
          <a:p>
            <a:pPr lvl="1"/>
            <a:r>
              <a:rPr lang="en-US" dirty="0" smtClean="0"/>
              <a:t>E.g., averaging is one common form of aggregation</a:t>
            </a:r>
            <a:endParaRPr lang="en-US" dirty="0"/>
          </a:p>
          <a:p>
            <a:r>
              <a:rPr lang="en-US" dirty="0" smtClean="0">
                <a:solidFill>
                  <a:srgbClr val="FF0000"/>
                </a:solidFill>
              </a:rPr>
              <a:t>Federated </a:t>
            </a:r>
            <a:r>
              <a:rPr lang="en-US" dirty="0">
                <a:solidFill>
                  <a:srgbClr val="FF0000"/>
                </a:solidFill>
              </a:rPr>
              <a:t>learning </a:t>
            </a:r>
            <a:r>
              <a:rPr lang="en-US" dirty="0"/>
              <a:t>is the most popular distributed learning scheme</a:t>
            </a:r>
          </a:p>
          <a:p>
            <a:endParaRPr lang="en-US" dirty="0"/>
          </a:p>
          <a:p>
            <a:endParaRPr lang="en-US" dirty="0"/>
          </a:p>
        </p:txBody>
      </p:sp>
      <p:sp>
        <p:nvSpPr>
          <p:cNvPr id="4" name="Content Placeholder 3"/>
          <p:cNvSpPr>
            <a:spLocks noGrp="1"/>
          </p:cNvSpPr>
          <p:nvPr>
            <p:ph idx="10"/>
          </p:nvPr>
        </p:nvSpPr>
        <p:spPr/>
        <p:txBody>
          <a:bodyPr/>
          <a:lstStyle/>
          <a:p>
            <a:r>
              <a:rPr lang="en-US" dirty="0"/>
              <a:t>Distributed Learning</a:t>
            </a:r>
          </a:p>
        </p:txBody>
      </p:sp>
      <p:pic>
        <p:nvPicPr>
          <p:cNvPr id="5" name="Picture 4"/>
          <p:cNvPicPr>
            <a:picLocks noChangeAspect="1"/>
          </p:cNvPicPr>
          <p:nvPr/>
        </p:nvPicPr>
        <p:blipFill>
          <a:blip r:embed="rId2"/>
          <a:stretch>
            <a:fillRect/>
          </a:stretch>
        </p:blipFill>
        <p:spPr>
          <a:xfrm>
            <a:off x="2436912" y="4211367"/>
            <a:ext cx="4968552" cy="3275233"/>
          </a:xfrm>
          <a:prstGeom prst="rect">
            <a:avLst/>
          </a:prstGeom>
        </p:spPr>
      </p:pic>
      <p:sp>
        <p:nvSpPr>
          <p:cNvPr id="6" name="TextBox 5">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smtClean="0"/>
              <a:t>Figure form</a:t>
            </a:r>
            <a:r>
              <a:rPr lang="en-US" sz="1000" dirty="0"/>
              <a:t>: Liu et al. (2020) When Machine Learning Meets Privacy: A Survey and Outlook </a:t>
            </a:r>
          </a:p>
        </p:txBody>
      </p:sp>
    </p:spTree>
    <p:extLst>
      <p:ext uri="{BB962C8B-B14F-4D97-AF65-F5344CB8AC3E}">
        <p14:creationId xmlns:p14="http://schemas.microsoft.com/office/powerpoint/2010/main" val="3519420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Learning</a:t>
            </a:r>
          </a:p>
        </p:txBody>
      </p:sp>
      <p:sp>
        <p:nvSpPr>
          <p:cNvPr id="3" name="Content Placeholder 2"/>
          <p:cNvSpPr>
            <a:spLocks noGrp="1"/>
          </p:cNvSpPr>
          <p:nvPr>
            <p:ph idx="1"/>
          </p:nvPr>
        </p:nvSpPr>
        <p:spPr>
          <a:xfrm>
            <a:off x="276673" y="2090803"/>
            <a:ext cx="9584265" cy="5539813"/>
          </a:xfrm>
        </p:spPr>
        <p:txBody>
          <a:bodyPr>
            <a:normAutofit/>
          </a:bodyPr>
          <a:lstStyle/>
          <a:p>
            <a:r>
              <a:rPr lang="en-US" b="1" i="1" dirty="0" smtClean="0">
                <a:solidFill>
                  <a:srgbClr val="0070C0"/>
                </a:solidFill>
              </a:rPr>
              <a:t>Federated learning </a:t>
            </a:r>
            <a:r>
              <a:rPr lang="en-US" dirty="0" smtClean="0"/>
              <a:t>or </a:t>
            </a:r>
            <a:r>
              <a:rPr lang="en-US" b="1" i="1" dirty="0">
                <a:solidFill>
                  <a:srgbClr val="0070C0"/>
                </a:solidFill>
              </a:rPr>
              <a:t>collaborative learning </a:t>
            </a:r>
            <a:r>
              <a:rPr lang="en-US" dirty="0" smtClean="0"/>
              <a:t>– learn one global model using data stored at multiple locations (e.g., remote devices)</a:t>
            </a:r>
          </a:p>
          <a:p>
            <a:pPr lvl="1"/>
            <a:r>
              <a:rPr lang="en-US" dirty="0" smtClean="0"/>
              <a:t>The data are processed locally, and used to update the model</a:t>
            </a:r>
          </a:p>
          <a:p>
            <a:pPr lvl="2"/>
            <a:r>
              <a:rPr lang="en-US" dirty="0"/>
              <a:t>The data does not leave the remote devices, </a:t>
            </a:r>
            <a:r>
              <a:rPr lang="en-US" dirty="0" smtClean="0"/>
              <a:t>remains </a:t>
            </a:r>
            <a:r>
              <a:rPr lang="en-US" dirty="0"/>
              <a:t>private</a:t>
            </a:r>
          </a:p>
          <a:p>
            <a:pPr lvl="1"/>
            <a:r>
              <a:rPr lang="en-US" dirty="0" smtClean="0"/>
              <a:t>The central server aggregates the updates and creates the global model</a:t>
            </a:r>
          </a:p>
          <a:p>
            <a:r>
              <a:rPr lang="en-US" b="1" i="1" dirty="0" smtClean="0">
                <a:solidFill>
                  <a:srgbClr val="0070C0"/>
                </a:solidFill>
              </a:rPr>
              <a:t>Decentralized Peer-to-Peer (P2P) learning</a:t>
            </a:r>
            <a:r>
              <a:rPr lang="en-US" dirty="0" smtClean="0"/>
              <a:t> – the remote devices communicate and exchange the updates directly, </a:t>
            </a:r>
            <a:r>
              <a:rPr lang="en-US" dirty="0" smtClean="0">
                <a:solidFill>
                  <a:srgbClr val="FF0000"/>
                </a:solidFill>
              </a:rPr>
              <a:t>without a central server</a:t>
            </a:r>
          </a:p>
          <a:p>
            <a:pPr lvl="1"/>
            <a:r>
              <a:rPr lang="en-US" dirty="0" smtClean="0"/>
              <a:t>Removes the need to send updates to a potentially untrusted central server</a:t>
            </a:r>
          </a:p>
          <a:p>
            <a:r>
              <a:rPr lang="en-US" b="1" i="1" dirty="0" smtClean="0">
                <a:solidFill>
                  <a:srgbClr val="0070C0"/>
                </a:solidFill>
              </a:rPr>
              <a:t>Split learning </a:t>
            </a:r>
            <a:r>
              <a:rPr lang="en-US" dirty="0" smtClean="0"/>
              <a:t>– each remote device is used to </a:t>
            </a:r>
            <a:r>
              <a:rPr lang="en-US" dirty="0" smtClean="0">
                <a:solidFill>
                  <a:srgbClr val="FF0000"/>
                </a:solidFill>
              </a:rPr>
              <a:t>train several layers </a:t>
            </a:r>
            <a:r>
              <a:rPr lang="en-US" dirty="0" smtClean="0"/>
              <a:t>of the global model, and send the outputs to a central server</a:t>
            </a:r>
          </a:p>
          <a:p>
            <a:pPr lvl="1"/>
            <a:r>
              <a:rPr lang="en-US" dirty="0" smtClean="0"/>
              <a:t>The remote devices can train the initial layers of a DNN, and the central server can train the final layers</a:t>
            </a:r>
          </a:p>
          <a:p>
            <a:pPr lvl="2"/>
            <a:r>
              <a:rPr lang="en-US" dirty="0" smtClean="0"/>
              <a:t>The gradient is back-propagated from the central server to each user to sequentially complete the back-propagation through all layers of the model</a:t>
            </a:r>
          </a:p>
          <a:p>
            <a:pPr lvl="1"/>
            <a:r>
              <a:rPr lang="en-US" dirty="0" smtClean="0"/>
              <a:t>The devices send the intermediate layers outputs, rather than model parameters</a:t>
            </a:r>
          </a:p>
          <a:p>
            <a:pPr lvl="1"/>
            <a:r>
              <a:rPr lang="en-US" dirty="0" smtClean="0"/>
              <a:t>Split learning is more common for </a:t>
            </a:r>
            <a:r>
              <a:rPr lang="en-US" dirty="0" err="1" smtClean="0"/>
              <a:t>IoT</a:t>
            </a:r>
            <a:r>
              <a:rPr lang="en-US" dirty="0" smtClean="0"/>
              <a:t> devices with limited computational resources</a:t>
            </a:r>
            <a:endParaRPr lang="en-US" dirty="0"/>
          </a:p>
        </p:txBody>
      </p:sp>
      <p:sp>
        <p:nvSpPr>
          <p:cNvPr id="4" name="Content Placeholder 3"/>
          <p:cNvSpPr>
            <a:spLocks noGrp="1"/>
          </p:cNvSpPr>
          <p:nvPr>
            <p:ph idx="10"/>
          </p:nvPr>
        </p:nvSpPr>
        <p:spPr/>
        <p:txBody>
          <a:bodyPr/>
          <a:lstStyle/>
          <a:p>
            <a:r>
              <a:rPr lang="en-US" dirty="0"/>
              <a:t>Distributed Learning</a:t>
            </a:r>
          </a:p>
        </p:txBody>
      </p:sp>
    </p:spTree>
    <p:extLst>
      <p:ext uri="{BB962C8B-B14F-4D97-AF65-F5344CB8AC3E}">
        <p14:creationId xmlns:p14="http://schemas.microsoft.com/office/powerpoint/2010/main" val="3790625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ML-Specific Techniques</a:t>
            </a:r>
            <a:endParaRPr lang="en-US" dirty="0"/>
          </a:p>
        </p:txBody>
      </p:sp>
      <p:sp>
        <p:nvSpPr>
          <p:cNvPr id="3" name="Content Placeholder 2"/>
          <p:cNvSpPr>
            <a:spLocks noGrp="1"/>
          </p:cNvSpPr>
          <p:nvPr>
            <p:ph idx="1"/>
          </p:nvPr>
        </p:nvSpPr>
        <p:spPr/>
        <p:txBody>
          <a:bodyPr>
            <a:normAutofit/>
          </a:bodyPr>
          <a:lstStyle/>
          <a:p>
            <a:r>
              <a:rPr lang="en-US" dirty="0" smtClean="0"/>
              <a:t>In the lecture on privacy attacks in ML, we mentioned that overfitting is one of the reasons for information leakage</a:t>
            </a:r>
          </a:p>
          <a:p>
            <a:r>
              <a:rPr lang="en-US" b="1" i="1" dirty="0" smtClean="0">
                <a:solidFill>
                  <a:srgbClr val="0070C0"/>
                </a:solidFill>
              </a:rPr>
              <a:t>Regularization techniques </a:t>
            </a:r>
            <a:r>
              <a:rPr lang="en-US" dirty="0" smtClean="0"/>
              <a:t>in ML can therefore be used to reduce overfitting, as well as a defense strategy</a:t>
            </a:r>
          </a:p>
          <a:p>
            <a:pPr lvl="1"/>
            <a:r>
              <a:rPr lang="en-US" dirty="0" smtClean="0"/>
              <a:t>Different regularization techniques in NNs include:</a:t>
            </a:r>
          </a:p>
          <a:p>
            <a:pPr lvl="2"/>
            <a:r>
              <a:rPr lang="en-US" dirty="0" smtClean="0">
                <a:solidFill>
                  <a:srgbClr val="FF0000"/>
                </a:solidFill>
              </a:rPr>
              <a:t>Explicit regularization</a:t>
            </a:r>
            <a:r>
              <a:rPr lang="en-US" dirty="0" smtClean="0"/>
              <a:t>: dropout, </a:t>
            </a:r>
            <a:r>
              <a:rPr lang="en-US" dirty="0"/>
              <a:t>early </a:t>
            </a:r>
            <a:r>
              <a:rPr lang="en-US" dirty="0" smtClean="0"/>
              <a:t>stopping, weight decay</a:t>
            </a:r>
            <a:endParaRPr lang="en-US" dirty="0"/>
          </a:p>
          <a:p>
            <a:pPr lvl="2"/>
            <a:r>
              <a:rPr lang="en-US" dirty="0">
                <a:solidFill>
                  <a:srgbClr val="FF0000"/>
                </a:solidFill>
              </a:rPr>
              <a:t>Implicit </a:t>
            </a:r>
            <a:r>
              <a:rPr lang="en-US" dirty="0" smtClean="0">
                <a:solidFill>
                  <a:srgbClr val="FF0000"/>
                </a:solidFill>
              </a:rPr>
              <a:t>regularization</a:t>
            </a:r>
            <a:r>
              <a:rPr lang="en-US" dirty="0" smtClean="0"/>
              <a:t>: batch </a:t>
            </a:r>
            <a:r>
              <a:rPr lang="en-US" dirty="0"/>
              <a:t>normalization</a:t>
            </a:r>
          </a:p>
          <a:p>
            <a:r>
              <a:rPr lang="en-US" dirty="0" smtClean="0"/>
              <a:t>Other ML-specific techniques include:</a:t>
            </a:r>
          </a:p>
          <a:p>
            <a:pPr lvl="1"/>
            <a:r>
              <a:rPr lang="en-US" dirty="0" smtClean="0"/>
              <a:t>Dimensionality reduction – removing inputs with features that occur rarely in the training set</a:t>
            </a:r>
          </a:p>
          <a:p>
            <a:pPr lvl="1"/>
            <a:r>
              <a:rPr lang="en-US" dirty="0" smtClean="0"/>
              <a:t>Weight-normalization – rescaling </a:t>
            </a:r>
            <a:r>
              <a:rPr lang="en-US" dirty="0" smtClean="0"/>
              <a:t>the </a:t>
            </a:r>
            <a:r>
              <a:rPr lang="en-US" dirty="0" smtClean="0"/>
              <a:t>weights of the model during training</a:t>
            </a:r>
          </a:p>
          <a:p>
            <a:pPr lvl="1"/>
            <a:r>
              <a:rPr lang="en-US" dirty="0" smtClean="0"/>
              <a:t>Selective gradient sharing – in federated learning, the users share a fraction of the gradient at each update</a:t>
            </a:r>
            <a:endParaRPr lang="en-US" dirty="0"/>
          </a:p>
        </p:txBody>
      </p:sp>
      <p:sp>
        <p:nvSpPr>
          <p:cNvPr id="4" name="Content Placeholder 3"/>
          <p:cNvSpPr>
            <a:spLocks noGrp="1"/>
          </p:cNvSpPr>
          <p:nvPr>
            <p:ph idx="10"/>
          </p:nvPr>
        </p:nvSpPr>
        <p:spPr/>
        <p:txBody>
          <a:bodyPr/>
          <a:lstStyle/>
          <a:p>
            <a:r>
              <a:rPr lang="en-US" dirty="0"/>
              <a:t>ML-Specific Techniques</a:t>
            </a:r>
          </a:p>
        </p:txBody>
      </p:sp>
    </p:spTree>
    <p:extLst>
      <p:ext uri="{BB962C8B-B14F-4D97-AF65-F5344CB8AC3E}">
        <p14:creationId xmlns:p14="http://schemas.microsoft.com/office/powerpoint/2010/main" val="3115622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3"/>
          <p:cNvSpPr txBox="1">
            <a:spLocks noGrp="1"/>
          </p:cNvSpPr>
          <p:nvPr>
            <p:ph type="ctrTitle"/>
          </p:nvPr>
        </p:nvSpPr>
        <p:spPr>
          <a:xfrm>
            <a:off x="787545" y="3502575"/>
            <a:ext cx="8323260" cy="767250"/>
          </a:xfrm>
          <a:prstGeom prst="rect">
            <a:avLst/>
          </a:prstGeom>
        </p:spPr>
        <p:txBody>
          <a:bodyPr spcFirstLastPara="1" wrap="square" lIns="100568" tIns="100568" rIns="100568" bIns="100568" anchor="b" anchorCtr="0">
            <a:normAutofit fontScale="90000"/>
          </a:bodyPr>
          <a:lstStyle/>
          <a:p>
            <a:r>
              <a:rPr lang="en"/>
              <a:t>Introduction to Differential Privacy</a:t>
            </a:r>
            <a:endParaRPr/>
          </a:p>
        </p:txBody>
      </p:sp>
      <p:sp>
        <p:nvSpPr>
          <p:cNvPr id="96" name="Google Shape;96;p13"/>
          <p:cNvSpPr txBox="1">
            <a:spLocks noGrp="1"/>
          </p:cNvSpPr>
          <p:nvPr>
            <p:ph type="subTitle" idx="1"/>
          </p:nvPr>
        </p:nvSpPr>
        <p:spPr>
          <a:xfrm>
            <a:off x="6827259" y="5835428"/>
            <a:ext cx="2797410" cy="476190"/>
          </a:xfrm>
          <a:prstGeom prst="rect">
            <a:avLst/>
          </a:prstGeom>
        </p:spPr>
        <p:txBody>
          <a:bodyPr spcFirstLastPara="1" wrap="square" lIns="100568" tIns="100568" rIns="100568" bIns="100568" anchor="t" anchorCtr="0">
            <a:normAutofit fontScale="92500" lnSpcReduction="20000"/>
          </a:bodyPr>
          <a:lstStyle/>
          <a:p>
            <a:pPr marL="0" indent="0"/>
            <a:r>
              <a:rPr lang="en"/>
              <a:t>Koffi Anderson Koffi</a:t>
            </a:r>
            <a:endParaRPr/>
          </a:p>
        </p:txBody>
      </p:sp>
    </p:spTree>
    <p:extLst>
      <p:ext uri="{BB962C8B-B14F-4D97-AF65-F5344CB8AC3E}">
        <p14:creationId xmlns:p14="http://schemas.microsoft.com/office/powerpoint/2010/main" val="3555969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1194628" y="1278513"/>
            <a:ext cx="7654350" cy="4385040"/>
          </a:xfrm>
          <a:prstGeom prst="rect">
            <a:avLst/>
          </a:prstGeom>
        </p:spPr>
        <p:txBody>
          <a:bodyPr spcFirstLastPara="1" wrap="square" lIns="100568" tIns="100568" rIns="100568" bIns="100568" anchor="ctr" anchorCtr="0">
            <a:normAutofit/>
          </a:bodyPr>
          <a:lstStyle/>
          <a:p>
            <a:r>
              <a:rPr lang="en" sz="2640">
                <a:solidFill>
                  <a:srgbClr val="FFFFFF"/>
                </a:solidFill>
              </a:rPr>
              <a:t>Outline</a:t>
            </a:r>
            <a:endParaRPr sz="2640">
              <a:solidFill>
                <a:srgbClr val="FFFFFF"/>
              </a:solidFill>
            </a:endParaRPr>
          </a:p>
          <a:p>
            <a:endParaRPr sz="2640">
              <a:solidFill>
                <a:srgbClr val="FFFFFF"/>
              </a:solidFill>
            </a:endParaRPr>
          </a:p>
          <a:p>
            <a:pPr marL="502920" indent="-419100">
              <a:buClr>
                <a:srgbClr val="FFFFFF"/>
              </a:buClr>
              <a:buSzPts val="2400"/>
              <a:buChar char="❖"/>
            </a:pPr>
            <a:r>
              <a:rPr lang="en" sz="2640">
                <a:solidFill>
                  <a:srgbClr val="FFFFFF"/>
                </a:solidFill>
              </a:rPr>
              <a:t>Traditional Data Analysis</a:t>
            </a:r>
            <a:endParaRPr sz="2640">
              <a:solidFill>
                <a:srgbClr val="FFFFFF"/>
              </a:solidFill>
            </a:endParaRPr>
          </a:p>
          <a:p>
            <a:pPr marL="502920" indent="-419100">
              <a:buClr>
                <a:srgbClr val="FFFFFF"/>
              </a:buClr>
              <a:buSzPts val="2400"/>
              <a:buChar char="❖"/>
            </a:pPr>
            <a:r>
              <a:rPr lang="en" sz="2640">
                <a:solidFill>
                  <a:srgbClr val="FFFFFF"/>
                </a:solidFill>
              </a:rPr>
              <a:t>Privacy Models</a:t>
            </a:r>
            <a:endParaRPr sz="2640">
              <a:solidFill>
                <a:srgbClr val="FFFFFF"/>
              </a:solidFill>
            </a:endParaRPr>
          </a:p>
          <a:p>
            <a:pPr marL="502920" indent="-419100">
              <a:buClr>
                <a:srgbClr val="FFFFFF"/>
              </a:buClr>
              <a:buSzPts val="2400"/>
              <a:buChar char="❖"/>
            </a:pPr>
            <a:r>
              <a:rPr lang="en" sz="2640">
                <a:solidFill>
                  <a:srgbClr val="FFFFFF"/>
                </a:solidFill>
              </a:rPr>
              <a:t>Traditional Privacy Models</a:t>
            </a:r>
            <a:endParaRPr sz="2640">
              <a:solidFill>
                <a:srgbClr val="FFFFFF"/>
              </a:solidFill>
            </a:endParaRPr>
          </a:p>
          <a:p>
            <a:pPr marL="502920" indent="-419100">
              <a:buClr>
                <a:srgbClr val="FFFFFF"/>
              </a:buClr>
              <a:buSzPts val="2400"/>
              <a:buChar char="❖"/>
            </a:pPr>
            <a:r>
              <a:rPr lang="en" sz="2640">
                <a:solidFill>
                  <a:srgbClr val="FFFFFF"/>
                </a:solidFill>
              </a:rPr>
              <a:t>Differential Privacy Models</a:t>
            </a:r>
            <a:endParaRPr sz="2640">
              <a:solidFill>
                <a:srgbClr val="FFFFFF"/>
              </a:solidFill>
            </a:endParaRPr>
          </a:p>
          <a:p>
            <a:pPr marL="502920" indent="-419100">
              <a:buClr>
                <a:srgbClr val="FFFFFF"/>
              </a:buClr>
              <a:buSzPts val="2400"/>
              <a:buChar char="❖"/>
            </a:pPr>
            <a:r>
              <a:rPr lang="en" sz="2640">
                <a:solidFill>
                  <a:srgbClr val="FFFFFF"/>
                </a:solidFill>
              </a:rPr>
              <a:t>Differential Privacy</a:t>
            </a:r>
            <a:endParaRPr sz="2640">
              <a:solidFill>
                <a:srgbClr val="FFFFFF"/>
              </a:solidFill>
            </a:endParaRPr>
          </a:p>
          <a:p>
            <a:pPr marL="502920" indent="-419100">
              <a:buClr>
                <a:srgbClr val="FFFFFF"/>
              </a:buClr>
              <a:buSzPts val="2400"/>
              <a:buChar char="❖"/>
            </a:pPr>
            <a:r>
              <a:rPr lang="en" sz="2640">
                <a:solidFill>
                  <a:srgbClr val="FFFFFF"/>
                </a:solidFill>
              </a:rPr>
              <a:t>Differential Privacy Mechanism</a:t>
            </a:r>
            <a:endParaRPr sz="2640">
              <a:solidFill>
                <a:srgbClr val="FFFFFF"/>
              </a:solidFill>
            </a:endParaRPr>
          </a:p>
          <a:p>
            <a:pPr marL="502920" indent="-419100">
              <a:buClr>
                <a:srgbClr val="FFFFFF"/>
              </a:buClr>
              <a:buSzPts val="2400"/>
              <a:buChar char="❖"/>
            </a:pPr>
            <a:r>
              <a:rPr lang="en" sz="2640">
                <a:solidFill>
                  <a:srgbClr val="FFFFFF"/>
                </a:solidFill>
              </a:rPr>
              <a:t>Applications in Machine Learning</a:t>
            </a:r>
            <a:endParaRPr sz="2640">
              <a:solidFill>
                <a:srgbClr val="FFFFFF"/>
              </a:solidFill>
            </a:endParaRPr>
          </a:p>
        </p:txBody>
      </p:sp>
    </p:spTree>
    <p:extLst>
      <p:ext uri="{BB962C8B-B14F-4D97-AF65-F5344CB8AC3E}">
        <p14:creationId xmlns:p14="http://schemas.microsoft.com/office/powerpoint/2010/main" val="885653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342870" y="1508275"/>
            <a:ext cx="9372660" cy="668580"/>
          </a:xfrm>
          <a:prstGeom prst="rect">
            <a:avLst/>
          </a:prstGeom>
        </p:spPr>
        <p:txBody>
          <a:bodyPr spcFirstLastPara="1" wrap="square" lIns="100568" tIns="100568" rIns="100568" bIns="100568" anchor="t" anchorCtr="0">
            <a:normAutofit/>
          </a:bodyPr>
          <a:lstStyle/>
          <a:p>
            <a:r>
              <a:rPr lang="en"/>
              <a:t>Traditional data analysis</a:t>
            </a:r>
            <a:endParaRPr/>
          </a:p>
        </p:txBody>
      </p:sp>
      <p:sp>
        <p:nvSpPr>
          <p:cNvPr id="107" name="Google Shape;107;p15"/>
          <p:cNvSpPr txBox="1">
            <a:spLocks noGrp="1"/>
          </p:cNvSpPr>
          <p:nvPr>
            <p:ph type="body" idx="1"/>
          </p:nvPr>
        </p:nvSpPr>
        <p:spPr>
          <a:xfrm>
            <a:off x="342870" y="2410138"/>
            <a:ext cx="9372660" cy="1169190"/>
          </a:xfrm>
          <a:prstGeom prst="rect">
            <a:avLst/>
          </a:prstGeom>
        </p:spPr>
        <p:txBody>
          <a:bodyPr spcFirstLastPara="1" wrap="square" lIns="100568" tIns="100568" rIns="100568" bIns="100568" anchor="t" anchorCtr="0">
            <a:noAutofit/>
          </a:bodyPr>
          <a:lstStyle/>
          <a:p>
            <a:pPr indent="-349250">
              <a:buSzPts val="1400"/>
            </a:pPr>
            <a:r>
              <a:rPr lang="en" sz="1540"/>
              <a:t>Users provide data to data curator</a:t>
            </a:r>
            <a:endParaRPr sz="1540"/>
          </a:p>
          <a:p>
            <a:pPr indent="-349250">
              <a:buSzPts val="1400"/>
            </a:pPr>
            <a:r>
              <a:rPr lang="en" sz="1540"/>
              <a:t>Data curator de-anonymizes and aggregates the data into a dataset</a:t>
            </a:r>
            <a:endParaRPr sz="1540"/>
          </a:p>
          <a:p>
            <a:pPr indent="-349250">
              <a:buSzPts val="1400"/>
            </a:pPr>
            <a:r>
              <a:rPr lang="en" sz="1540"/>
              <a:t>Data curator makes the data available to data analysts</a:t>
            </a:r>
            <a:endParaRPr sz="1540"/>
          </a:p>
          <a:p>
            <a:pPr indent="-349250">
              <a:buSzPts val="1400"/>
            </a:pPr>
            <a:r>
              <a:rPr lang="en" sz="1540"/>
              <a:t>Data analysts can query and retrieve information from the dataset</a:t>
            </a:r>
            <a:endParaRPr sz="1540"/>
          </a:p>
        </p:txBody>
      </p:sp>
      <p:pic>
        <p:nvPicPr>
          <p:cNvPr id="108" name="Google Shape;108;p15"/>
          <p:cNvPicPr preferRelativeResize="0"/>
          <p:nvPr/>
        </p:nvPicPr>
        <p:blipFill>
          <a:blip r:embed="rId3">
            <a:alphaModFix/>
          </a:blip>
          <a:stretch>
            <a:fillRect/>
          </a:stretch>
        </p:blipFill>
        <p:spPr>
          <a:xfrm>
            <a:off x="1284784" y="3686908"/>
            <a:ext cx="5809217" cy="3151620"/>
          </a:xfrm>
          <a:prstGeom prst="rect">
            <a:avLst/>
          </a:prstGeom>
          <a:noFill/>
          <a:ln>
            <a:noFill/>
          </a:ln>
        </p:spPr>
      </p:pic>
    </p:spTree>
    <p:extLst>
      <p:ext uri="{BB962C8B-B14F-4D97-AF65-F5344CB8AC3E}">
        <p14:creationId xmlns:p14="http://schemas.microsoft.com/office/powerpoint/2010/main" val="717540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342870" y="1508275"/>
            <a:ext cx="9372660" cy="668580"/>
          </a:xfrm>
          <a:prstGeom prst="rect">
            <a:avLst/>
          </a:prstGeom>
        </p:spPr>
        <p:txBody>
          <a:bodyPr spcFirstLastPara="1" wrap="square" lIns="100568" tIns="100568" rIns="100568" bIns="100568" anchor="t" anchorCtr="0">
            <a:normAutofit/>
          </a:bodyPr>
          <a:lstStyle/>
          <a:p>
            <a:r>
              <a:rPr lang="en"/>
              <a:t>Privacy Models</a:t>
            </a:r>
            <a:endParaRPr/>
          </a:p>
        </p:txBody>
      </p:sp>
      <p:sp>
        <p:nvSpPr>
          <p:cNvPr id="114" name="Google Shape;114;p16"/>
          <p:cNvSpPr txBox="1">
            <a:spLocks noGrp="1"/>
          </p:cNvSpPr>
          <p:nvPr>
            <p:ph type="body" idx="1"/>
          </p:nvPr>
        </p:nvSpPr>
        <p:spPr>
          <a:xfrm>
            <a:off x="342870" y="2410138"/>
            <a:ext cx="9372660" cy="1116720"/>
          </a:xfrm>
          <a:prstGeom prst="rect">
            <a:avLst/>
          </a:prstGeom>
        </p:spPr>
        <p:txBody>
          <a:bodyPr spcFirstLastPara="1" wrap="square" lIns="100568" tIns="100568" rIns="100568" bIns="100568" anchor="t" anchorCtr="0">
            <a:normAutofit/>
          </a:bodyPr>
          <a:lstStyle/>
          <a:p>
            <a:pPr indent="-349250">
              <a:buSzPts val="1400"/>
            </a:pPr>
            <a:r>
              <a:rPr lang="en" sz="1540" dirty="0"/>
              <a:t>A set of methods and techniques to preserve the privacy of data </a:t>
            </a:r>
            <a:endParaRPr sz="1540" dirty="0"/>
          </a:p>
          <a:p>
            <a:pPr indent="-349250">
              <a:buSzPts val="1400"/>
            </a:pPr>
            <a:r>
              <a:rPr lang="en" sz="1540" dirty="0"/>
              <a:t>And their associated privacy evaluation metrics</a:t>
            </a:r>
            <a:endParaRPr sz="1540" dirty="0"/>
          </a:p>
        </p:txBody>
      </p:sp>
      <p:pic>
        <p:nvPicPr>
          <p:cNvPr id="115" name="Google Shape;115;p16"/>
          <p:cNvPicPr preferRelativeResize="0"/>
          <p:nvPr/>
        </p:nvPicPr>
        <p:blipFill>
          <a:blip r:embed="rId3">
            <a:alphaModFix/>
          </a:blip>
          <a:stretch>
            <a:fillRect/>
          </a:stretch>
        </p:blipFill>
        <p:spPr>
          <a:xfrm>
            <a:off x="924744" y="3526859"/>
            <a:ext cx="6192688" cy="2884776"/>
          </a:xfrm>
          <a:prstGeom prst="rect">
            <a:avLst/>
          </a:prstGeom>
          <a:noFill/>
          <a:ln>
            <a:noFill/>
          </a:ln>
        </p:spPr>
      </p:pic>
    </p:spTree>
    <p:extLst>
      <p:ext uri="{BB962C8B-B14F-4D97-AF65-F5344CB8AC3E}">
        <p14:creationId xmlns:p14="http://schemas.microsoft.com/office/powerpoint/2010/main" val="945528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342870" y="1508275"/>
            <a:ext cx="9372660" cy="668580"/>
          </a:xfrm>
          <a:prstGeom prst="rect">
            <a:avLst/>
          </a:prstGeom>
        </p:spPr>
        <p:txBody>
          <a:bodyPr spcFirstLastPara="1" wrap="square" lIns="100568" tIns="100568" rIns="100568" bIns="100568" anchor="t" anchorCtr="0">
            <a:normAutofit/>
          </a:bodyPr>
          <a:lstStyle/>
          <a:p>
            <a:pPr>
              <a:buClr>
                <a:schemeClr val="dk2"/>
              </a:buClr>
              <a:buSzPct val="36666"/>
            </a:pPr>
            <a:r>
              <a:rPr lang="en"/>
              <a:t>Privacy Models</a:t>
            </a:r>
            <a:endParaRPr/>
          </a:p>
          <a:p>
            <a:endParaRPr/>
          </a:p>
        </p:txBody>
      </p:sp>
      <p:sp>
        <p:nvSpPr>
          <p:cNvPr id="121" name="Google Shape;121;p17"/>
          <p:cNvSpPr txBox="1">
            <a:spLocks noGrp="1"/>
          </p:cNvSpPr>
          <p:nvPr>
            <p:ph type="body" idx="1"/>
          </p:nvPr>
        </p:nvSpPr>
        <p:spPr>
          <a:xfrm>
            <a:off x="342870" y="2410138"/>
            <a:ext cx="9372660" cy="1296900"/>
          </a:xfrm>
          <a:prstGeom prst="rect">
            <a:avLst/>
          </a:prstGeom>
        </p:spPr>
        <p:txBody>
          <a:bodyPr spcFirstLastPara="1" wrap="square" lIns="100568" tIns="100568" rIns="100568" bIns="100568" anchor="t" anchorCtr="0">
            <a:noAutofit/>
          </a:bodyPr>
          <a:lstStyle/>
          <a:p>
            <a:pPr indent="-349250">
              <a:buSzPts val="1400"/>
            </a:pPr>
            <a:r>
              <a:rPr lang="en" sz="1540" dirty="0"/>
              <a:t>To protect personal data of users, a privacy model preprocesses the aggregated data before their insertion into the dataset</a:t>
            </a:r>
            <a:endParaRPr sz="1540" dirty="0"/>
          </a:p>
          <a:p>
            <a:pPr indent="-349250">
              <a:buSzPts val="1400"/>
            </a:pPr>
            <a:r>
              <a:rPr lang="en" sz="1540" dirty="0"/>
              <a:t>To ensure the queries do not lead to loss of privacy, the queries are preprocessed before they are applied to the dataset</a:t>
            </a:r>
            <a:endParaRPr sz="1540" dirty="0"/>
          </a:p>
          <a:p>
            <a:pPr indent="-349250">
              <a:buSzPts val="1400"/>
            </a:pPr>
            <a:r>
              <a:rPr lang="en" sz="1540" dirty="0"/>
              <a:t>To protect leakage of private data in answers to queries, the answers are preprocessed by the privacy model before submission to the analyst</a:t>
            </a:r>
            <a:endParaRPr sz="1540" dirty="0"/>
          </a:p>
        </p:txBody>
      </p:sp>
      <p:pic>
        <p:nvPicPr>
          <p:cNvPr id="122" name="Google Shape;122;p17"/>
          <p:cNvPicPr preferRelativeResize="0"/>
          <p:nvPr/>
        </p:nvPicPr>
        <p:blipFill>
          <a:blip r:embed="rId3">
            <a:alphaModFix/>
          </a:blip>
          <a:stretch>
            <a:fillRect/>
          </a:stretch>
        </p:blipFill>
        <p:spPr>
          <a:xfrm>
            <a:off x="1284784" y="4462264"/>
            <a:ext cx="5688632" cy="2376264"/>
          </a:xfrm>
          <a:prstGeom prst="rect">
            <a:avLst/>
          </a:prstGeom>
          <a:noFill/>
          <a:ln>
            <a:noFill/>
          </a:ln>
        </p:spPr>
      </p:pic>
    </p:spTree>
    <p:extLst>
      <p:ext uri="{BB962C8B-B14F-4D97-AF65-F5344CB8AC3E}">
        <p14:creationId xmlns:p14="http://schemas.microsoft.com/office/powerpoint/2010/main" val="349415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a:spLocks noGrp="1"/>
          </p:cNvSpPr>
          <p:nvPr>
            <p:ph type="title"/>
          </p:nvPr>
        </p:nvSpPr>
        <p:spPr>
          <a:xfrm>
            <a:off x="342870" y="1508275"/>
            <a:ext cx="9372660" cy="668580"/>
          </a:xfrm>
          <a:prstGeom prst="rect">
            <a:avLst/>
          </a:prstGeom>
        </p:spPr>
        <p:txBody>
          <a:bodyPr spcFirstLastPara="1" wrap="square" lIns="100568" tIns="100568" rIns="100568" bIns="100568" anchor="t" anchorCtr="0">
            <a:normAutofit/>
          </a:bodyPr>
          <a:lstStyle/>
          <a:p>
            <a:r>
              <a:rPr lang="en"/>
              <a:t>Traditional Privacy Models</a:t>
            </a:r>
            <a:endParaRPr/>
          </a:p>
        </p:txBody>
      </p:sp>
      <p:sp>
        <p:nvSpPr>
          <p:cNvPr id="128" name="Google Shape;128;p18"/>
          <p:cNvSpPr txBox="1"/>
          <p:nvPr/>
        </p:nvSpPr>
        <p:spPr>
          <a:xfrm>
            <a:off x="342870" y="2080798"/>
            <a:ext cx="5917230" cy="507799"/>
          </a:xfrm>
          <a:prstGeom prst="rect">
            <a:avLst/>
          </a:prstGeom>
          <a:noFill/>
          <a:ln>
            <a:noFill/>
          </a:ln>
        </p:spPr>
        <p:txBody>
          <a:bodyPr spcFirstLastPara="1" wrap="square" lIns="100568" tIns="100568" rIns="100568" bIns="100568" anchor="t" anchorCtr="0">
            <a:spAutoFit/>
          </a:bodyPr>
          <a:lstStyle/>
          <a:p>
            <a:pPr defTabSz="1005840">
              <a:buClr>
                <a:srgbClr val="000000"/>
              </a:buClr>
            </a:pPr>
            <a:r>
              <a:rPr lang="en" sz="1980" kern="0">
                <a:solidFill>
                  <a:srgbClr val="000000"/>
                </a:solidFill>
                <a:latin typeface="Roboto"/>
                <a:ea typeface="Roboto"/>
                <a:cs typeface="Roboto"/>
                <a:sym typeface="Roboto"/>
              </a:rPr>
              <a:t>Data Anonymization / De-identification</a:t>
            </a:r>
            <a:endParaRPr sz="1980" kern="0">
              <a:solidFill>
                <a:srgbClr val="000000"/>
              </a:solidFill>
              <a:latin typeface="Roboto"/>
              <a:ea typeface="Roboto"/>
              <a:cs typeface="Roboto"/>
              <a:sym typeface="Roboto"/>
            </a:endParaRPr>
          </a:p>
        </p:txBody>
      </p:sp>
      <p:sp>
        <p:nvSpPr>
          <p:cNvPr id="129" name="Google Shape;129;p18"/>
          <p:cNvSpPr txBox="1">
            <a:spLocks noGrp="1"/>
          </p:cNvSpPr>
          <p:nvPr>
            <p:ph type="body" idx="1"/>
          </p:nvPr>
        </p:nvSpPr>
        <p:spPr>
          <a:xfrm>
            <a:off x="342870" y="2504325"/>
            <a:ext cx="9372660" cy="1060290"/>
          </a:xfrm>
          <a:prstGeom prst="rect">
            <a:avLst/>
          </a:prstGeom>
        </p:spPr>
        <p:txBody>
          <a:bodyPr spcFirstLastPara="1" wrap="square" lIns="100568" tIns="100568" rIns="100568" bIns="100568" anchor="t" anchorCtr="0">
            <a:normAutofit/>
          </a:bodyPr>
          <a:lstStyle/>
          <a:p>
            <a:pPr indent="-349250">
              <a:buSzPts val="1400"/>
            </a:pPr>
            <a:r>
              <a:rPr lang="en" sz="1540" dirty="0"/>
              <a:t>Removing identifiable information from the dataset column-wise</a:t>
            </a:r>
            <a:endParaRPr sz="1540" dirty="0"/>
          </a:p>
          <a:p>
            <a:pPr indent="-349250">
              <a:buSzPts val="1400"/>
            </a:pPr>
            <a:r>
              <a:rPr lang="en" sz="1540" dirty="0"/>
              <a:t>Methods consist of stripping, masking, swapping, perturbing, </a:t>
            </a:r>
            <a:r>
              <a:rPr lang="en" sz="1540" dirty="0" smtClean="0"/>
              <a:t>some </a:t>
            </a:r>
            <a:r>
              <a:rPr lang="en" sz="1540" dirty="0"/>
              <a:t>columns in the dataset</a:t>
            </a:r>
            <a:endParaRPr sz="1540" dirty="0"/>
          </a:p>
        </p:txBody>
      </p:sp>
      <p:graphicFrame>
        <p:nvGraphicFramePr>
          <p:cNvPr id="130" name="Google Shape;130;p18"/>
          <p:cNvGraphicFramePr/>
          <p:nvPr>
            <p:extLst>
              <p:ext uri="{D42A27DB-BD31-4B8C-83A1-F6EECF244321}">
                <p14:modId xmlns:p14="http://schemas.microsoft.com/office/powerpoint/2010/main" val="1889290083"/>
              </p:ext>
            </p:extLst>
          </p:nvPr>
        </p:nvGraphicFramePr>
        <p:xfrm>
          <a:off x="402903" y="3534448"/>
          <a:ext cx="4734072" cy="3128030"/>
        </p:xfrm>
        <a:graphic>
          <a:graphicData uri="http://schemas.openxmlformats.org/drawingml/2006/table">
            <a:tbl>
              <a:tblPr>
                <a:noFill/>
              </a:tblPr>
              <a:tblGrid>
                <a:gridCol w="622985">
                  <a:extLst>
                    <a:ext uri="{9D8B030D-6E8A-4147-A177-3AD203B41FA5}">
                      <a16:colId xmlns:a16="http://schemas.microsoft.com/office/drawing/2014/main" val="20000"/>
                    </a:ext>
                  </a:extLst>
                </a:gridCol>
                <a:gridCol w="874418">
                  <a:extLst>
                    <a:ext uri="{9D8B030D-6E8A-4147-A177-3AD203B41FA5}">
                      <a16:colId xmlns:a16="http://schemas.microsoft.com/office/drawing/2014/main" val="20001"/>
                    </a:ext>
                  </a:extLst>
                </a:gridCol>
                <a:gridCol w="1009498">
                  <a:extLst>
                    <a:ext uri="{9D8B030D-6E8A-4147-A177-3AD203B41FA5}">
                      <a16:colId xmlns:a16="http://schemas.microsoft.com/office/drawing/2014/main" val="20002"/>
                    </a:ext>
                  </a:extLst>
                </a:gridCol>
                <a:gridCol w="908408">
                  <a:extLst>
                    <a:ext uri="{9D8B030D-6E8A-4147-A177-3AD203B41FA5}">
                      <a16:colId xmlns:a16="http://schemas.microsoft.com/office/drawing/2014/main" val="20003"/>
                    </a:ext>
                  </a:extLst>
                </a:gridCol>
                <a:gridCol w="1318763">
                  <a:extLst>
                    <a:ext uri="{9D8B030D-6E8A-4147-A177-3AD203B41FA5}">
                      <a16:colId xmlns:a16="http://schemas.microsoft.com/office/drawing/2014/main" val="20004"/>
                    </a:ext>
                  </a:extLst>
                </a:gridCol>
              </a:tblGrid>
              <a:tr h="975632">
                <a:tc>
                  <a:txBody>
                    <a:bodyPr/>
                    <a:lstStyle/>
                    <a:p>
                      <a:pPr marL="0" lvl="0" indent="0" algn="l" rtl="0">
                        <a:spcBef>
                          <a:spcPts val="0"/>
                        </a:spcBef>
                        <a:spcAft>
                          <a:spcPts val="0"/>
                        </a:spcAft>
                        <a:buNone/>
                      </a:pPr>
                      <a:r>
                        <a:rPr lang="en" sz="1400" dirty="0">
                          <a:solidFill>
                            <a:schemeClr val="bg1"/>
                          </a:solidFill>
                        </a:rPr>
                        <a:t>User ID</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Name</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Address</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Account Type</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Subscription Date</a:t>
                      </a:r>
                      <a:endParaRPr sz="1400" dirty="0">
                        <a:solidFill>
                          <a:schemeClr val="bg1"/>
                        </a:solidFill>
                      </a:endParaRPr>
                    </a:p>
                  </a:txBody>
                  <a:tcPr marL="100568" marR="100568" marT="100568" marB="100568"/>
                </a:tc>
                <a:extLst>
                  <a:ext uri="{0D108BD9-81ED-4DB2-BD59-A6C34878D82A}">
                    <a16:rowId xmlns:a16="http://schemas.microsoft.com/office/drawing/2014/main" val="10000"/>
                  </a:ext>
                </a:extLst>
              </a:tr>
              <a:tr h="717466">
                <a:tc>
                  <a:txBody>
                    <a:bodyPr/>
                    <a:lstStyle/>
                    <a:p>
                      <a:pPr marL="0" lvl="0" indent="0" algn="l" rtl="0">
                        <a:spcBef>
                          <a:spcPts val="0"/>
                        </a:spcBef>
                        <a:spcAft>
                          <a:spcPts val="0"/>
                        </a:spcAft>
                        <a:buNone/>
                      </a:pPr>
                      <a:r>
                        <a:rPr lang="en" sz="1400">
                          <a:solidFill>
                            <a:schemeClr val="bg1"/>
                          </a:solidFill>
                        </a:rPr>
                        <a:t>001</a:t>
                      </a:r>
                      <a:endParaRPr sz="140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a:solidFill>
                            <a:schemeClr val="bg1"/>
                          </a:solidFill>
                        </a:rPr>
                        <a:t>Alice</a:t>
                      </a:r>
                      <a:endParaRPr sz="140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123 A St</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Pro</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01/02/20</a:t>
                      </a:r>
                      <a:endParaRPr sz="1400" dirty="0">
                        <a:solidFill>
                          <a:schemeClr val="bg1"/>
                        </a:solidFill>
                      </a:endParaRPr>
                    </a:p>
                  </a:txBody>
                  <a:tcPr marL="100568" marR="100568" marT="100568" marB="100568"/>
                </a:tc>
                <a:extLst>
                  <a:ext uri="{0D108BD9-81ED-4DB2-BD59-A6C34878D82A}">
                    <a16:rowId xmlns:a16="http://schemas.microsoft.com/office/drawing/2014/main" val="10001"/>
                  </a:ext>
                </a:extLst>
              </a:tr>
              <a:tr h="717466">
                <a:tc>
                  <a:txBody>
                    <a:bodyPr/>
                    <a:lstStyle/>
                    <a:p>
                      <a:pPr marL="0" lvl="0" indent="0" algn="l" rtl="0">
                        <a:spcBef>
                          <a:spcPts val="0"/>
                        </a:spcBef>
                        <a:spcAft>
                          <a:spcPts val="0"/>
                        </a:spcAft>
                        <a:buNone/>
                      </a:pPr>
                      <a:r>
                        <a:rPr lang="en" sz="1400">
                          <a:solidFill>
                            <a:schemeClr val="bg1"/>
                          </a:solidFill>
                        </a:rPr>
                        <a:t>002</a:t>
                      </a:r>
                      <a:endParaRPr sz="140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a:solidFill>
                            <a:schemeClr val="bg1"/>
                          </a:solidFill>
                        </a:rPr>
                        <a:t>Bob</a:t>
                      </a:r>
                      <a:endParaRPr sz="140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234 B St</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Free</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02/03/21</a:t>
                      </a:r>
                      <a:endParaRPr sz="1400" dirty="0">
                        <a:solidFill>
                          <a:schemeClr val="bg1"/>
                        </a:solidFill>
                      </a:endParaRPr>
                    </a:p>
                  </a:txBody>
                  <a:tcPr marL="100568" marR="100568" marT="100568" marB="100568"/>
                </a:tc>
                <a:extLst>
                  <a:ext uri="{0D108BD9-81ED-4DB2-BD59-A6C34878D82A}">
                    <a16:rowId xmlns:a16="http://schemas.microsoft.com/office/drawing/2014/main" val="10002"/>
                  </a:ext>
                </a:extLst>
              </a:tr>
              <a:tr h="717466">
                <a:tc>
                  <a:txBody>
                    <a:bodyPr/>
                    <a:lstStyle/>
                    <a:p>
                      <a:pPr marL="0" lvl="0" indent="0" algn="l" rtl="0">
                        <a:spcBef>
                          <a:spcPts val="0"/>
                        </a:spcBef>
                        <a:spcAft>
                          <a:spcPts val="0"/>
                        </a:spcAft>
                        <a:buNone/>
                      </a:pPr>
                      <a:r>
                        <a:rPr lang="en" sz="1400">
                          <a:solidFill>
                            <a:schemeClr val="bg1"/>
                          </a:solidFill>
                        </a:rPr>
                        <a:t>003</a:t>
                      </a:r>
                      <a:endParaRPr sz="140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a:solidFill>
                            <a:schemeClr val="bg1"/>
                          </a:solidFill>
                        </a:rPr>
                        <a:t>Charlie</a:t>
                      </a:r>
                      <a:endParaRPr sz="140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a:solidFill>
                            <a:schemeClr val="bg1"/>
                          </a:solidFill>
                        </a:rPr>
                        <a:t>456 C St</a:t>
                      </a:r>
                      <a:endParaRPr sz="140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a:solidFill>
                            <a:schemeClr val="bg1"/>
                          </a:solidFill>
                        </a:rPr>
                        <a:t>Pro</a:t>
                      </a:r>
                      <a:endParaRPr sz="140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03/04/18</a:t>
                      </a:r>
                      <a:endParaRPr sz="1400" dirty="0">
                        <a:solidFill>
                          <a:schemeClr val="bg1"/>
                        </a:solidFill>
                      </a:endParaRPr>
                    </a:p>
                  </a:txBody>
                  <a:tcPr marL="100568" marR="100568" marT="100568" marB="100568"/>
                </a:tc>
                <a:extLst>
                  <a:ext uri="{0D108BD9-81ED-4DB2-BD59-A6C34878D82A}">
                    <a16:rowId xmlns:a16="http://schemas.microsoft.com/office/drawing/2014/main" val="10003"/>
                  </a:ext>
                </a:extLst>
              </a:tr>
            </a:tbl>
          </a:graphicData>
        </a:graphic>
      </p:graphicFrame>
      <p:graphicFrame>
        <p:nvGraphicFramePr>
          <p:cNvPr id="131" name="Google Shape;131;p18"/>
          <p:cNvGraphicFramePr/>
          <p:nvPr>
            <p:extLst>
              <p:ext uri="{D42A27DB-BD31-4B8C-83A1-F6EECF244321}">
                <p14:modId xmlns:p14="http://schemas.microsoft.com/office/powerpoint/2010/main" val="2814943289"/>
              </p:ext>
            </p:extLst>
          </p:nvPr>
        </p:nvGraphicFramePr>
        <p:xfrm>
          <a:off x="5266938" y="3534448"/>
          <a:ext cx="4734072" cy="3128030"/>
        </p:xfrm>
        <a:graphic>
          <a:graphicData uri="http://schemas.openxmlformats.org/drawingml/2006/table">
            <a:tbl>
              <a:tblPr>
                <a:noFill/>
              </a:tblPr>
              <a:tblGrid>
                <a:gridCol w="622985">
                  <a:extLst>
                    <a:ext uri="{9D8B030D-6E8A-4147-A177-3AD203B41FA5}">
                      <a16:colId xmlns:a16="http://schemas.microsoft.com/office/drawing/2014/main" val="20000"/>
                    </a:ext>
                  </a:extLst>
                </a:gridCol>
                <a:gridCol w="874418">
                  <a:extLst>
                    <a:ext uri="{9D8B030D-6E8A-4147-A177-3AD203B41FA5}">
                      <a16:colId xmlns:a16="http://schemas.microsoft.com/office/drawing/2014/main" val="20001"/>
                    </a:ext>
                  </a:extLst>
                </a:gridCol>
                <a:gridCol w="1009498">
                  <a:extLst>
                    <a:ext uri="{9D8B030D-6E8A-4147-A177-3AD203B41FA5}">
                      <a16:colId xmlns:a16="http://schemas.microsoft.com/office/drawing/2014/main" val="20002"/>
                    </a:ext>
                  </a:extLst>
                </a:gridCol>
                <a:gridCol w="908408">
                  <a:extLst>
                    <a:ext uri="{9D8B030D-6E8A-4147-A177-3AD203B41FA5}">
                      <a16:colId xmlns:a16="http://schemas.microsoft.com/office/drawing/2014/main" val="20003"/>
                    </a:ext>
                  </a:extLst>
                </a:gridCol>
                <a:gridCol w="1318763">
                  <a:extLst>
                    <a:ext uri="{9D8B030D-6E8A-4147-A177-3AD203B41FA5}">
                      <a16:colId xmlns:a16="http://schemas.microsoft.com/office/drawing/2014/main" val="20004"/>
                    </a:ext>
                  </a:extLst>
                </a:gridCol>
              </a:tblGrid>
              <a:tr h="975632">
                <a:tc>
                  <a:txBody>
                    <a:bodyPr/>
                    <a:lstStyle/>
                    <a:p>
                      <a:pPr marL="0" lvl="0" indent="0" algn="l" rtl="0">
                        <a:spcBef>
                          <a:spcPts val="0"/>
                        </a:spcBef>
                        <a:spcAft>
                          <a:spcPts val="0"/>
                        </a:spcAft>
                        <a:buNone/>
                      </a:pPr>
                      <a:r>
                        <a:rPr lang="en" sz="1400" dirty="0">
                          <a:solidFill>
                            <a:schemeClr val="bg1"/>
                          </a:solidFill>
                        </a:rPr>
                        <a:t>User ID</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Name</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Address</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Account Type</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a:solidFill>
                            <a:schemeClr val="bg1"/>
                          </a:solidFill>
                        </a:rPr>
                        <a:t>Subscription Date</a:t>
                      </a:r>
                      <a:endParaRPr sz="1400">
                        <a:solidFill>
                          <a:schemeClr val="bg1"/>
                        </a:solidFill>
                      </a:endParaRPr>
                    </a:p>
                  </a:txBody>
                  <a:tcPr marL="100568" marR="100568" marT="100568" marB="100568"/>
                </a:tc>
                <a:extLst>
                  <a:ext uri="{0D108BD9-81ED-4DB2-BD59-A6C34878D82A}">
                    <a16:rowId xmlns:a16="http://schemas.microsoft.com/office/drawing/2014/main" val="10000"/>
                  </a:ext>
                </a:extLst>
              </a:tr>
              <a:tr h="717466">
                <a:tc>
                  <a:txBody>
                    <a:bodyPr/>
                    <a:lstStyle/>
                    <a:p>
                      <a:pPr marL="0" lvl="0" indent="0" algn="l" rtl="0">
                        <a:spcBef>
                          <a:spcPts val="0"/>
                        </a:spcBef>
                        <a:spcAft>
                          <a:spcPts val="0"/>
                        </a:spcAft>
                        <a:buNone/>
                      </a:pPr>
                      <a:r>
                        <a:rPr lang="en" sz="1400">
                          <a:solidFill>
                            <a:schemeClr val="bg1"/>
                          </a:solidFill>
                        </a:rPr>
                        <a:t>001</a:t>
                      </a:r>
                      <a:endParaRPr sz="140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Alice</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123 A St</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Pro</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01/02/20</a:t>
                      </a:r>
                      <a:endParaRPr sz="1400" dirty="0">
                        <a:solidFill>
                          <a:schemeClr val="bg1"/>
                        </a:solidFill>
                      </a:endParaRPr>
                    </a:p>
                  </a:txBody>
                  <a:tcPr marL="100568" marR="100568" marT="100568" marB="100568"/>
                </a:tc>
                <a:extLst>
                  <a:ext uri="{0D108BD9-81ED-4DB2-BD59-A6C34878D82A}">
                    <a16:rowId xmlns:a16="http://schemas.microsoft.com/office/drawing/2014/main" val="10001"/>
                  </a:ext>
                </a:extLst>
              </a:tr>
              <a:tr h="717466">
                <a:tc>
                  <a:txBody>
                    <a:bodyPr/>
                    <a:lstStyle/>
                    <a:p>
                      <a:pPr marL="0" lvl="0" indent="0" algn="l" rtl="0">
                        <a:spcBef>
                          <a:spcPts val="0"/>
                        </a:spcBef>
                        <a:spcAft>
                          <a:spcPts val="0"/>
                        </a:spcAft>
                        <a:buNone/>
                      </a:pPr>
                      <a:r>
                        <a:rPr lang="en" sz="1400">
                          <a:solidFill>
                            <a:schemeClr val="bg1"/>
                          </a:solidFill>
                        </a:rPr>
                        <a:t>002</a:t>
                      </a:r>
                      <a:endParaRPr sz="140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a:solidFill>
                            <a:schemeClr val="bg1"/>
                          </a:solidFill>
                        </a:rPr>
                        <a:t>Bob</a:t>
                      </a:r>
                      <a:endParaRPr sz="140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234 B St</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Free</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02/03/21</a:t>
                      </a:r>
                      <a:endParaRPr sz="1400" dirty="0">
                        <a:solidFill>
                          <a:schemeClr val="bg1"/>
                        </a:solidFill>
                      </a:endParaRPr>
                    </a:p>
                  </a:txBody>
                  <a:tcPr marL="100568" marR="100568" marT="100568" marB="100568"/>
                </a:tc>
                <a:extLst>
                  <a:ext uri="{0D108BD9-81ED-4DB2-BD59-A6C34878D82A}">
                    <a16:rowId xmlns:a16="http://schemas.microsoft.com/office/drawing/2014/main" val="10002"/>
                  </a:ext>
                </a:extLst>
              </a:tr>
              <a:tr h="717466">
                <a:tc>
                  <a:txBody>
                    <a:bodyPr/>
                    <a:lstStyle/>
                    <a:p>
                      <a:pPr marL="0" lvl="0" indent="0" algn="l" rtl="0">
                        <a:spcBef>
                          <a:spcPts val="0"/>
                        </a:spcBef>
                        <a:spcAft>
                          <a:spcPts val="0"/>
                        </a:spcAft>
                        <a:buNone/>
                      </a:pPr>
                      <a:r>
                        <a:rPr lang="en" sz="1400">
                          <a:solidFill>
                            <a:schemeClr val="bg1"/>
                          </a:solidFill>
                        </a:rPr>
                        <a:t>003</a:t>
                      </a:r>
                      <a:endParaRPr sz="140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a:solidFill>
                            <a:schemeClr val="bg1"/>
                          </a:solidFill>
                        </a:rPr>
                        <a:t>Charlie</a:t>
                      </a:r>
                      <a:endParaRPr sz="140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a:solidFill>
                            <a:schemeClr val="bg1"/>
                          </a:solidFill>
                        </a:rPr>
                        <a:t>456 C St</a:t>
                      </a:r>
                      <a:endParaRPr sz="140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Pro</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03/04/18</a:t>
                      </a:r>
                      <a:endParaRPr sz="1400" dirty="0">
                        <a:solidFill>
                          <a:schemeClr val="bg1"/>
                        </a:solidFill>
                      </a:endParaRPr>
                    </a:p>
                  </a:txBody>
                  <a:tcPr marL="100568" marR="100568" marT="100568" marB="100568"/>
                </a:tc>
                <a:extLst>
                  <a:ext uri="{0D108BD9-81ED-4DB2-BD59-A6C34878D82A}">
                    <a16:rowId xmlns:a16="http://schemas.microsoft.com/office/drawing/2014/main" val="10003"/>
                  </a:ext>
                </a:extLst>
              </a:tr>
            </a:tbl>
          </a:graphicData>
        </a:graphic>
      </p:graphicFrame>
      <p:sp>
        <p:nvSpPr>
          <p:cNvPr id="132" name="Google Shape;132;p18"/>
          <p:cNvSpPr/>
          <p:nvPr/>
        </p:nvSpPr>
        <p:spPr>
          <a:xfrm>
            <a:off x="5975927" y="4560072"/>
            <a:ext cx="570570" cy="25509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00568" tIns="100568" rIns="100568" bIns="100568" anchor="ctr" anchorCtr="0">
            <a:noAutofit/>
          </a:bodyPr>
          <a:lstStyle/>
          <a:p>
            <a:pPr defTabSz="1005840">
              <a:buClr>
                <a:srgbClr val="000000"/>
              </a:buClr>
            </a:pPr>
            <a:endParaRPr sz="1540" kern="0">
              <a:solidFill>
                <a:srgbClr val="000000"/>
              </a:solidFill>
              <a:latin typeface="Arial"/>
              <a:cs typeface="Arial"/>
              <a:sym typeface="Arial"/>
            </a:endParaRPr>
          </a:p>
        </p:txBody>
      </p:sp>
      <p:sp>
        <p:nvSpPr>
          <p:cNvPr id="133" name="Google Shape;133;p18"/>
          <p:cNvSpPr/>
          <p:nvPr/>
        </p:nvSpPr>
        <p:spPr>
          <a:xfrm>
            <a:off x="5967500" y="5290461"/>
            <a:ext cx="570570" cy="25509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00568" tIns="100568" rIns="100568" bIns="100568" anchor="ctr" anchorCtr="0">
            <a:noAutofit/>
          </a:bodyPr>
          <a:lstStyle/>
          <a:p>
            <a:pPr defTabSz="1005840">
              <a:buClr>
                <a:srgbClr val="000000"/>
              </a:buClr>
            </a:pPr>
            <a:endParaRPr sz="1540" kern="0">
              <a:solidFill>
                <a:srgbClr val="000000"/>
              </a:solidFill>
              <a:latin typeface="Arial"/>
              <a:cs typeface="Arial"/>
              <a:sym typeface="Arial"/>
            </a:endParaRPr>
          </a:p>
        </p:txBody>
      </p:sp>
      <p:sp>
        <p:nvSpPr>
          <p:cNvPr id="134" name="Google Shape;134;p18"/>
          <p:cNvSpPr/>
          <p:nvPr/>
        </p:nvSpPr>
        <p:spPr>
          <a:xfrm>
            <a:off x="5975927" y="6030568"/>
            <a:ext cx="683100" cy="25509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00568" tIns="100568" rIns="100568" bIns="100568" anchor="ctr" anchorCtr="0">
            <a:noAutofit/>
          </a:bodyPr>
          <a:lstStyle/>
          <a:p>
            <a:pPr defTabSz="1005840">
              <a:buClr>
                <a:srgbClr val="000000"/>
              </a:buClr>
            </a:pPr>
            <a:endParaRPr sz="1540" kern="0">
              <a:solidFill>
                <a:srgbClr val="000000"/>
              </a:solidFill>
              <a:latin typeface="Arial"/>
              <a:cs typeface="Arial"/>
              <a:sym typeface="Arial"/>
            </a:endParaRPr>
          </a:p>
        </p:txBody>
      </p:sp>
      <p:sp>
        <p:nvSpPr>
          <p:cNvPr id="135" name="Google Shape;135;p18"/>
          <p:cNvSpPr/>
          <p:nvPr/>
        </p:nvSpPr>
        <p:spPr>
          <a:xfrm>
            <a:off x="6843238" y="4581865"/>
            <a:ext cx="810810" cy="25509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00568" tIns="100568" rIns="100568" bIns="100568" anchor="ctr" anchorCtr="0">
            <a:noAutofit/>
          </a:bodyPr>
          <a:lstStyle/>
          <a:p>
            <a:pPr defTabSz="1005840">
              <a:buClr>
                <a:srgbClr val="000000"/>
              </a:buClr>
            </a:pPr>
            <a:endParaRPr sz="1540" kern="0">
              <a:solidFill>
                <a:srgbClr val="000000"/>
              </a:solidFill>
              <a:latin typeface="Arial"/>
              <a:cs typeface="Arial"/>
              <a:sym typeface="Arial"/>
            </a:endParaRPr>
          </a:p>
        </p:txBody>
      </p:sp>
      <p:sp>
        <p:nvSpPr>
          <p:cNvPr id="136" name="Google Shape;136;p18"/>
          <p:cNvSpPr/>
          <p:nvPr/>
        </p:nvSpPr>
        <p:spPr>
          <a:xfrm>
            <a:off x="6843238" y="5290461"/>
            <a:ext cx="810810" cy="25509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00568" tIns="100568" rIns="100568" bIns="100568" anchor="ctr" anchorCtr="0">
            <a:noAutofit/>
          </a:bodyPr>
          <a:lstStyle/>
          <a:p>
            <a:pPr defTabSz="1005840">
              <a:buClr>
                <a:srgbClr val="000000"/>
              </a:buClr>
            </a:pPr>
            <a:endParaRPr sz="1540" kern="0">
              <a:solidFill>
                <a:srgbClr val="000000"/>
              </a:solidFill>
              <a:latin typeface="Arial"/>
              <a:cs typeface="Arial"/>
              <a:sym typeface="Arial"/>
            </a:endParaRPr>
          </a:p>
        </p:txBody>
      </p:sp>
      <p:sp>
        <p:nvSpPr>
          <p:cNvPr id="137" name="Google Shape;137;p18"/>
          <p:cNvSpPr/>
          <p:nvPr/>
        </p:nvSpPr>
        <p:spPr>
          <a:xfrm>
            <a:off x="6830698" y="6030568"/>
            <a:ext cx="835890" cy="25509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00568" tIns="100568" rIns="100568" bIns="100568" anchor="ctr" anchorCtr="0">
            <a:noAutofit/>
          </a:bodyPr>
          <a:lstStyle/>
          <a:p>
            <a:pPr defTabSz="1005840">
              <a:buClr>
                <a:srgbClr val="000000"/>
              </a:buClr>
            </a:pPr>
            <a:endParaRPr sz="1540" kern="0">
              <a:solidFill>
                <a:srgbClr val="000000"/>
              </a:solidFill>
              <a:latin typeface="Arial"/>
              <a:cs typeface="Arial"/>
              <a:sym typeface="Arial"/>
            </a:endParaRPr>
          </a:p>
        </p:txBody>
      </p:sp>
    </p:spTree>
    <p:extLst>
      <p:ext uri="{BB962C8B-B14F-4D97-AF65-F5344CB8AC3E}">
        <p14:creationId xmlns:p14="http://schemas.microsoft.com/office/powerpoint/2010/main" val="880287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9"/>
          <p:cNvSpPr txBox="1">
            <a:spLocks noGrp="1"/>
          </p:cNvSpPr>
          <p:nvPr>
            <p:ph type="title"/>
          </p:nvPr>
        </p:nvSpPr>
        <p:spPr>
          <a:xfrm>
            <a:off x="342870" y="1508275"/>
            <a:ext cx="9372660" cy="668580"/>
          </a:xfrm>
          <a:prstGeom prst="rect">
            <a:avLst/>
          </a:prstGeom>
        </p:spPr>
        <p:txBody>
          <a:bodyPr spcFirstLastPara="1" wrap="square" lIns="100568" tIns="100568" rIns="100568" bIns="100568" anchor="t" anchorCtr="0">
            <a:normAutofit/>
          </a:bodyPr>
          <a:lstStyle/>
          <a:p>
            <a:r>
              <a:rPr lang="en"/>
              <a:t>Traditional Privacy Models</a:t>
            </a:r>
            <a:endParaRPr/>
          </a:p>
        </p:txBody>
      </p:sp>
      <p:sp>
        <p:nvSpPr>
          <p:cNvPr id="143" name="Google Shape;143;p19"/>
          <p:cNvSpPr txBox="1">
            <a:spLocks noGrp="1"/>
          </p:cNvSpPr>
          <p:nvPr>
            <p:ph type="body" idx="1"/>
          </p:nvPr>
        </p:nvSpPr>
        <p:spPr>
          <a:xfrm>
            <a:off x="342870" y="2588669"/>
            <a:ext cx="9372660" cy="432300"/>
          </a:xfrm>
          <a:prstGeom prst="rect">
            <a:avLst/>
          </a:prstGeom>
        </p:spPr>
        <p:txBody>
          <a:bodyPr spcFirstLastPara="1" wrap="square" lIns="100568" tIns="100568" rIns="100568" bIns="100568" anchor="t" anchorCtr="0">
            <a:noAutofit/>
          </a:bodyPr>
          <a:lstStyle/>
          <a:p>
            <a:pPr marL="0" indent="0">
              <a:spcAft>
                <a:spcPts val="1320"/>
              </a:spcAft>
              <a:buNone/>
            </a:pPr>
            <a:r>
              <a:rPr lang="en" sz="1540" dirty="0"/>
              <a:t>Privacy leakage attack through background information (Linking attack)</a:t>
            </a:r>
            <a:endParaRPr sz="1540" dirty="0"/>
          </a:p>
        </p:txBody>
      </p:sp>
      <p:graphicFrame>
        <p:nvGraphicFramePr>
          <p:cNvPr id="144" name="Google Shape;144;p19"/>
          <p:cNvGraphicFramePr/>
          <p:nvPr>
            <p:extLst>
              <p:ext uri="{D42A27DB-BD31-4B8C-83A1-F6EECF244321}">
                <p14:modId xmlns:p14="http://schemas.microsoft.com/office/powerpoint/2010/main" val="3943398589"/>
              </p:ext>
            </p:extLst>
          </p:nvPr>
        </p:nvGraphicFramePr>
        <p:xfrm>
          <a:off x="5275509" y="3383691"/>
          <a:ext cx="4015386" cy="2160374"/>
        </p:xfrm>
        <a:graphic>
          <a:graphicData uri="http://schemas.openxmlformats.org/drawingml/2006/table">
            <a:tbl>
              <a:tblPr>
                <a:noFill/>
              </a:tblPr>
              <a:tblGrid>
                <a:gridCol w="513178">
                  <a:extLst>
                    <a:ext uri="{9D8B030D-6E8A-4147-A177-3AD203B41FA5}">
                      <a16:colId xmlns:a16="http://schemas.microsoft.com/office/drawing/2014/main" val="20000"/>
                    </a:ext>
                  </a:extLst>
                </a:gridCol>
                <a:gridCol w="644710">
                  <a:extLst>
                    <a:ext uri="{9D8B030D-6E8A-4147-A177-3AD203B41FA5}">
                      <a16:colId xmlns:a16="http://schemas.microsoft.com/office/drawing/2014/main" val="20001"/>
                    </a:ext>
                  </a:extLst>
                </a:gridCol>
                <a:gridCol w="933075">
                  <a:extLst>
                    <a:ext uri="{9D8B030D-6E8A-4147-A177-3AD203B41FA5}">
                      <a16:colId xmlns:a16="http://schemas.microsoft.com/office/drawing/2014/main" val="20002"/>
                    </a:ext>
                  </a:extLst>
                </a:gridCol>
                <a:gridCol w="680323">
                  <a:extLst>
                    <a:ext uri="{9D8B030D-6E8A-4147-A177-3AD203B41FA5}">
                      <a16:colId xmlns:a16="http://schemas.microsoft.com/office/drawing/2014/main" val="20003"/>
                    </a:ext>
                  </a:extLst>
                </a:gridCol>
                <a:gridCol w="1244100">
                  <a:extLst>
                    <a:ext uri="{9D8B030D-6E8A-4147-A177-3AD203B41FA5}">
                      <a16:colId xmlns:a16="http://schemas.microsoft.com/office/drawing/2014/main" val="20004"/>
                    </a:ext>
                  </a:extLst>
                </a:gridCol>
              </a:tblGrid>
              <a:tr h="543125">
                <a:tc>
                  <a:txBody>
                    <a:bodyPr/>
                    <a:lstStyle/>
                    <a:p>
                      <a:pPr marL="0" lvl="0" indent="0" algn="l" rtl="0">
                        <a:spcBef>
                          <a:spcPts val="0"/>
                        </a:spcBef>
                        <a:spcAft>
                          <a:spcPts val="0"/>
                        </a:spcAft>
                        <a:buNone/>
                      </a:pPr>
                      <a:r>
                        <a:rPr lang="en" sz="1100" dirty="0">
                          <a:solidFill>
                            <a:schemeClr val="bg1"/>
                          </a:solidFill>
                        </a:rPr>
                        <a:t>User ID</a:t>
                      </a:r>
                      <a:endParaRPr sz="11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100" dirty="0">
                          <a:solidFill>
                            <a:schemeClr val="bg1"/>
                          </a:solidFill>
                        </a:rPr>
                        <a:t>Zip Code</a:t>
                      </a:r>
                      <a:endParaRPr sz="11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100">
                          <a:solidFill>
                            <a:schemeClr val="bg1"/>
                          </a:solidFill>
                        </a:rPr>
                        <a:t>Birth date</a:t>
                      </a:r>
                      <a:endParaRPr sz="1100">
                        <a:solidFill>
                          <a:schemeClr val="bg1"/>
                        </a:solidFill>
                      </a:endParaRPr>
                    </a:p>
                  </a:txBody>
                  <a:tcPr marL="100568" marR="100568" marT="100568" marB="100568"/>
                </a:tc>
                <a:tc>
                  <a:txBody>
                    <a:bodyPr/>
                    <a:lstStyle/>
                    <a:p>
                      <a:pPr marL="0" lvl="0" indent="0" algn="l" rtl="0">
                        <a:spcBef>
                          <a:spcPts val="0"/>
                        </a:spcBef>
                        <a:spcAft>
                          <a:spcPts val="0"/>
                        </a:spcAft>
                        <a:buNone/>
                      </a:pPr>
                      <a:r>
                        <a:rPr lang="en" sz="1100">
                          <a:solidFill>
                            <a:schemeClr val="bg1"/>
                          </a:solidFill>
                        </a:rPr>
                        <a:t>Gender</a:t>
                      </a:r>
                      <a:endParaRPr sz="1100">
                        <a:solidFill>
                          <a:schemeClr val="bg1"/>
                        </a:solidFill>
                      </a:endParaRPr>
                    </a:p>
                  </a:txBody>
                  <a:tcPr marL="100568" marR="100568" marT="100568" marB="100568"/>
                </a:tc>
                <a:tc>
                  <a:txBody>
                    <a:bodyPr/>
                    <a:lstStyle/>
                    <a:p>
                      <a:pPr marL="0" lvl="0" indent="0" algn="l" rtl="0">
                        <a:spcBef>
                          <a:spcPts val="0"/>
                        </a:spcBef>
                        <a:spcAft>
                          <a:spcPts val="0"/>
                        </a:spcAft>
                        <a:buNone/>
                      </a:pPr>
                      <a:r>
                        <a:rPr lang="en" sz="1100">
                          <a:solidFill>
                            <a:schemeClr val="bg1"/>
                          </a:solidFill>
                        </a:rPr>
                        <a:t>Probable disease ID</a:t>
                      </a:r>
                      <a:endParaRPr sz="1100">
                        <a:solidFill>
                          <a:schemeClr val="bg1"/>
                        </a:solidFill>
                      </a:endParaRPr>
                    </a:p>
                  </a:txBody>
                  <a:tcPr marL="100568" marR="100568" marT="100568" marB="100568"/>
                </a:tc>
                <a:extLst>
                  <a:ext uri="{0D108BD9-81ED-4DB2-BD59-A6C34878D82A}">
                    <a16:rowId xmlns:a16="http://schemas.microsoft.com/office/drawing/2014/main" val="10000"/>
                  </a:ext>
                </a:extLst>
              </a:tr>
              <a:tr h="539083">
                <a:tc>
                  <a:txBody>
                    <a:bodyPr/>
                    <a:lstStyle/>
                    <a:p>
                      <a:pPr marL="0" lvl="0" indent="0" algn="l" rtl="0">
                        <a:spcBef>
                          <a:spcPts val="0"/>
                        </a:spcBef>
                        <a:spcAft>
                          <a:spcPts val="0"/>
                        </a:spcAft>
                        <a:buNone/>
                      </a:pPr>
                      <a:r>
                        <a:rPr lang="en" sz="1100">
                          <a:solidFill>
                            <a:schemeClr val="bg1"/>
                          </a:solidFill>
                        </a:rPr>
                        <a:t>001</a:t>
                      </a:r>
                      <a:endParaRPr sz="1100">
                        <a:solidFill>
                          <a:schemeClr val="bg1"/>
                        </a:solidFill>
                      </a:endParaRPr>
                    </a:p>
                  </a:txBody>
                  <a:tcPr marL="100568" marR="100568" marT="100568" marB="100568"/>
                </a:tc>
                <a:tc>
                  <a:txBody>
                    <a:bodyPr/>
                    <a:lstStyle/>
                    <a:p>
                      <a:pPr marL="0" lvl="0" indent="0" algn="l" rtl="0">
                        <a:spcBef>
                          <a:spcPts val="0"/>
                        </a:spcBef>
                        <a:spcAft>
                          <a:spcPts val="0"/>
                        </a:spcAft>
                        <a:buNone/>
                      </a:pPr>
                      <a:r>
                        <a:rPr lang="en" sz="1100" dirty="0">
                          <a:solidFill>
                            <a:schemeClr val="bg1"/>
                          </a:solidFill>
                        </a:rPr>
                        <a:t>83401</a:t>
                      </a:r>
                      <a:endParaRPr sz="11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100" dirty="0">
                          <a:solidFill>
                            <a:schemeClr val="bg1"/>
                          </a:solidFill>
                        </a:rPr>
                        <a:t>01/02/1997</a:t>
                      </a:r>
                      <a:endParaRPr sz="11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100" dirty="0">
                          <a:solidFill>
                            <a:schemeClr val="bg1"/>
                          </a:solidFill>
                        </a:rPr>
                        <a:t>F</a:t>
                      </a:r>
                      <a:endParaRPr sz="11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100">
                          <a:solidFill>
                            <a:schemeClr val="bg1"/>
                          </a:solidFill>
                        </a:rPr>
                        <a:t>120</a:t>
                      </a:r>
                      <a:endParaRPr sz="1100">
                        <a:solidFill>
                          <a:schemeClr val="bg1"/>
                        </a:solidFill>
                      </a:endParaRPr>
                    </a:p>
                  </a:txBody>
                  <a:tcPr marL="100568" marR="100568" marT="100568" marB="100568"/>
                </a:tc>
                <a:extLst>
                  <a:ext uri="{0D108BD9-81ED-4DB2-BD59-A6C34878D82A}">
                    <a16:rowId xmlns:a16="http://schemas.microsoft.com/office/drawing/2014/main" val="10001"/>
                  </a:ext>
                </a:extLst>
              </a:tr>
              <a:tr h="539083">
                <a:tc>
                  <a:txBody>
                    <a:bodyPr/>
                    <a:lstStyle/>
                    <a:p>
                      <a:pPr marL="0" lvl="0" indent="0" algn="l" rtl="0">
                        <a:spcBef>
                          <a:spcPts val="0"/>
                        </a:spcBef>
                        <a:spcAft>
                          <a:spcPts val="0"/>
                        </a:spcAft>
                        <a:buNone/>
                      </a:pPr>
                      <a:r>
                        <a:rPr lang="en" sz="1100">
                          <a:solidFill>
                            <a:schemeClr val="bg1"/>
                          </a:solidFill>
                        </a:rPr>
                        <a:t>002</a:t>
                      </a:r>
                      <a:endParaRPr sz="1100">
                        <a:solidFill>
                          <a:schemeClr val="bg1"/>
                        </a:solidFill>
                      </a:endParaRPr>
                    </a:p>
                  </a:txBody>
                  <a:tcPr marL="100568" marR="100568" marT="100568" marB="100568"/>
                </a:tc>
                <a:tc>
                  <a:txBody>
                    <a:bodyPr/>
                    <a:lstStyle/>
                    <a:p>
                      <a:pPr marL="0" lvl="0" indent="0" algn="l" rtl="0">
                        <a:spcBef>
                          <a:spcPts val="0"/>
                        </a:spcBef>
                        <a:spcAft>
                          <a:spcPts val="0"/>
                        </a:spcAft>
                        <a:buNone/>
                      </a:pPr>
                      <a:r>
                        <a:rPr lang="en" sz="1100">
                          <a:solidFill>
                            <a:schemeClr val="bg1"/>
                          </a:solidFill>
                        </a:rPr>
                        <a:t>83402</a:t>
                      </a:r>
                      <a:endParaRPr sz="1100">
                        <a:solidFill>
                          <a:schemeClr val="bg1"/>
                        </a:solidFill>
                      </a:endParaRPr>
                    </a:p>
                  </a:txBody>
                  <a:tcPr marL="100568" marR="100568" marT="100568" marB="100568"/>
                </a:tc>
                <a:tc>
                  <a:txBody>
                    <a:bodyPr/>
                    <a:lstStyle/>
                    <a:p>
                      <a:pPr marL="0" lvl="0" indent="0" algn="l" rtl="0">
                        <a:spcBef>
                          <a:spcPts val="0"/>
                        </a:spcBef>
                        <a:spcAft>
                          <a:spcPts val="0"/>
                        </a:spcAft>
                        <a:buClr>
                          <a:schemeClr val="dk2"/>
                        </a:buClr>
                        <a:buSzPts val="1100"/>
                        <a:buFont typeface="Arial"/>
                        <a:buNone/>
                      </a:pPr>
                      <a:r>
                        <a:rPr lang="en" sz="1100">
                          <a:solidFill>
                            <a:schemeClr val="bg1"/>
                          </a:solidFill>
                        </a:rPr>
                        <a:t>02/03/1995</a:t>
                      </a:r>
                      <a:endParaRPr sz="1100">
                        <a:solidFill>
                          <a:schemeClr val="bg1"/>
                        </a:solidFill>
                      </a:endParaRPr>
                    </a:p>
                  </a:txBody>
                  <a:tcPr marL="100568" marR="100568" marT="100568" marB="100568"/>
                </a:tc>
                <a:tc>
                  <a:txBody>
                    <a:bodyPr/>
                    <a:lstStyle/>
                    <a:p>
                      <a:pPr marL="0" lvl="0" indent="0" algn="l" rtl="0">
                        <a:spcBef>
                          <a:spcPts val="0"/>
                        </a:spcBef>
                        <a:spcAft>
                          <a:spcPts val="0"/>
                        </a:spcAft>
                        <a:buNone/>
                      </a:pPr>
                      <a:r>
                        <a:rPr lang="en" sz="1100" dirty="0">
                          <a:solidFill>
                            <a:schemeClr val="bg1"/>
                          </a:solidFill>
                        </a:rPr>
                        <a:t>M</a:t>
                      </a:r>
                      <a:endParaRPr sz="11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100">
                          <a:solidFill>
                            <a:schemeClr val="bg1"/>
                          </a:solidFill>
                        </a:rPr>
                        <a:t>35</a:t>
                      </a:r>
                      <a:endParaRPr sz="1100">
                        <a:solidFill>
                          <a:schemeClr val="bg1"/>
                        </a:solidFill>
                      </a:endParaRPr>
                    </a:p>
                  </a:txBody>
                  <a:tcPr marL="100568" marR="100568" marT="100568" marB="100568"/>
                </a:tc>
                <a:extLst>
                  <a:ext uri="{0D108BD9-81ED-4DB2-BD59-A6C34878D82A}">
                    <a16:rowId xmlns:a16="http://schemas.microsoft.com/office/drawing/2014/main" val="10002"/>
                  </a:ext>
                </a:extLst>
              </a:tr>
              <a:tr h="539083">
                <a:tc>
                  <a:txBody>
                    <a:bodyPr/>
                    <a:lstStyle/>
                    <a:p>
                      <a:pPr marL="0" lvl="0" indent="0" algn="l" rtl="0">
                        <a:spcBef>
                          <a:spcPts val="0"/>
                        </a:spcBef>
                        <a:spcAft>
                          <a:spcPts val="0"/>
                        </a:spcAft>
                        <a:buNone/>
                      </a:pPr>
                      <a:r>
                        <a:rPr lang="en" sz="1100">
                          <a:solidFill>
                            <a:schemeClr val="bg1"/>
                          </a:solidFill>
                        </a:rPr>
                        <a:t>003</a:t>
                      </a:r>
                      <a:endParaRPr sz="1100">
                        <a:solidFill>
                          <a:schemeClr val="bg1"/>
                        </a:solidFill>
                      </a:endParaRPr>
                    </a:p>
                  </a:txBody>
                  <a:tcPr marL="100568" marR="100568" marT="100568" marB="100568"/>
                </a:tc>
                <a:tc>
                  <a:txBody>
                    <a:bodyPr/>
                    <a:lstStyle/>
                    <a:p>
                      <a:pPr marL="0" lvl="0" indent="0" algn="l" rtl="0">
                        <a:spcBef>
                          <a:spcPts val="0"/>
                        </a:spcBef>
                        <a:spcAft>
                          <a:spcPts val="0"/>
                        </a:spcAft>
                        <a:buNone/>
                      </a:pPr>
                      <a:r>
                        <a:rPr lang="en" sz="1100">
                          <a:solidFill>
                            <a:schemeClr val="bg1"/>
                          </a:solidFill>
                        </a:rPr>
                        <a:t>83403</a:t>
                      </a:r>
                      <a:endParaRPr sz="1100">
                        <a:solidFill>
                          <a:schemeClr val="bg1"/>
                        </a:solidFill>
                      </a:endParaRPr>
                    </a:p>
                  </a:txBody>
                  <a:tcPr marL="100568" marR="100568" marT="100568" marB="100568"/>
                </a:tc>
                <a:tc>
                  <a:txBody>
                    <a:bodyPr/>
                    <a:lstStyle/>
                    <a:p>
                      <a:pPr marL="0" lvl="0" indent="0" algn="l" rtl="0">
                        <a:spcBef>
                          <a:spcPts val="0"/>
                        </a:spcBef>
                        <a:spcAft>
                          <a:spcPts val="0"/>
                        </a:spcAft>
                        <a:buClr>
                          <a:schemeClr val="dk2"/>
                        </a:buClr>
                        <a:buSzPts val="1100"/>
                        <a:buFont typeface="Arial"/>
                        <a:buNone/>
                      </a:pPr>
                      <a:r>
                        <a:rPr lang="en" sz="1100">
                          <a:solidFill>
                            <a:schemeClr val="bg1"/>
                          </a:solidFill>
                        </a:rPr>
                        <a:t>03/04/1999</a:t>
                      </a:r>
                      <a:endParaRPr sz="1100">
                        <a:solidFill>
                          <a:schemeClr val="bg1"/>
                        </a:solidFill>
                      </a:endParaRPr>
                    </a:p>
                  </a:txBody>
                  <a:tcPr marL="100568" marR="100568" marT="100568" marB="100568"/>
                </a:tc>
                <a:tc>
                  <a:txBody>
                    <a:bodyPr/>
                    <a:lstStyle/>
                    <a:p>
                      <a:pPr marL="0" lvl="0" indent="0" algn="l" rtl="0">
                        <a:spcBef>
                          <a:spcPts val="0"/>
                        </a:spcBef>
                        <a:spcAft>
                          <a:spcPts val="0"/>
                        </a:spcAft>
                        <a:buNone/>
                      </a:pPr>
                      <a:r>
                        <a:rPr lang="en" sz="1100" dirty="0">
                          <a:solidFill>
                            <a:schemeClr val="bg1"/>
                          </a:solidFill>
                        </a:rPr>
                        <a:t>M</a:t>
                      </a:r>
                      <a:endParaRPr sz="11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100" dirty="0">
                          <a:solidFill>
                            <a:schemeClr val="bg1"/>
                          </a:solidFill>
                        </a:rPr>
                        <a:t>240</a:t>
                      </a:r>
                      <a:endParaRPr sz="1100" dirty="0">
                        <a:solidFill>
                          <a:schemeClr val="bg1"/>
                        </a:solidFill>
                      </a:endParaRPr>
                    </a:p>
                  </a:txBody>
                  <a:tcPr marL="100568" marR="100568" marT="100568" marB="100568"/>
                </a:tc>
                <a:extLst>
                  <a:ext uri="{0D108BD9-81ED-4DB2-BD59-A6C34878D82A}">
                    <a16:rowId xmlns:a16="http://schemas.microsoft.com/office/drawing/2014/main" val="10003"/>
                  </a:ext>
                </a:extLst>
              </a:tr>
            </a:tbl>
          </a:graphicData>
        </a:graphic>
      </p:graphicFrame>
      <p:sp>
        <p:nvSpPr>
          <p:cNvPr id="145" name="Google Shape;145;p19"/>
          <p:cNvSpPr txBox="1"/>
          <p:nvPr/>
        </p:nvSpPr>
        <p:spPr>
          <a:xfrm>
            <a:off x="342870" y="2080798"/>
            <a:ext cx="5917230" cy="507799"/>
          </a:xfrm>
          <a:prstGeom prst="rect">
            <a:avLst/>
          </a:prstGeom>
          <a:noFill/>
          <a:ln>
            <a:noFill/>
          </a:ln>
        </p:spPr>
        <p:txBody>
          <a:bodyPr spcFirstLastPara="1" wrap="square" lIns="100568" tIns="100568" rIns="100568" bIns="100568" anchor="t" anchorCtr="0">
            <a:spAutoFit/>
          </a:bodyPr>
          <a:lstStyle/>
          <a:p>
            <a:pPr defTabSz="1005840">
              <a:buClr>
                <a:srgbClr val="000000"/>
              </a:buClr>
            </a:pPr>
            <a:r>
              <a:rPr lang="en" sz="1980" kern="0">
                <a:solidFill>
                  <a:srgbClr val="000000"/>
                </a:solidFill>
                <a:latin typeface="Roboto"/>
                <a:ea typeface="Roboto"/>
                <a:cs typeface="Roboto"/>
                <a:sym typeface="Roboto"/>
              </a:rPr>
              <a:t>Data Anonymization / De-identification</a:t>
            </a:r>
            <a:endParaRPr sz="1980" kern="0">
              <a:solidFill>
                <a:srgbClr val="000000"/>
              </a:solidFill>
              <a:latin typeface="Roboto"/>
              <a:ea typeface="Roboto"/>
              <a:cs typeface="Roboto"/>
              <a:sym typeface="Roboto"/>
            </a:endParaRPr>
          </a:p>
        </p:txBody>
      </p:sp>
      <p:graphicFrame>
        <p:nvGraphicFramePr>
          <p:cNvPr id="146" name="Google Shape;146;p19"/>
          <p:cNvGraphicFramePr/>
          <p:nvPr>
            <p:extLst>
              <p:ext uri="{D42A27DB-BD31-4B8C-83A1-F6EECF244321}">
                <p14:modId xmlns:p14="http://schemas.microsoft.com/office/powerpoint/2010/main" val="2022934761"/>
              </p:ext>
            </p:extLst>
          </p:nvPr>
        </p:nvGraphicFramePr>
        <p:xfrm>
          <a:off x="298100" y="3394088"/>
          <a:ext cx="4731102" cy="2160374"/>
        </p:xfrm>
        <a:graphic>
          <a:graphicData uri="http://schemas.openxmlformats.org/drawingml/2006/table">
            <a:tbl>
              <a:tblPr>
                <a:noFill/>
              </a:tblPr>
              <a:tblGrid>
                <a:gridCol w="583275">
                  <a:extLst>
                    <a:ext uri="{9D8B030D-6E8A-4147-A177-3AD203B41FA5}">
                      <a16:colId xmlns:a16="http://schemas.microsoft.com/office/drawing/2014/main" val="20000"/>
                    </a:ext>
                  </a:extLst>
                </a:gridCol>
                <a:gridCol w="712360">
                  <a:extLst>
                    <a:ext uri="{9D8B030D-6E8A-4147-A177-3AD203B41FA5}">
                      <a16:colId xmlns:a16="http://schemas.microsoft.com/office/drawing/2014/main" val="20001"/>
                    </a:ext>
                  </a:extLst>
                </a:gridCol>
                <a:gridCol w="868863">
                  <a:extLst>
                    <a:ext uri="{9D8B030D-6E8A-4147-A177-3AD203B41FA5}">
                      <a16:colId xmlns:a16="http://schemas.microsoft.com/office/drawing/2014/main" val="20002"/>
                    </a:ext>
                  </a:extLst>
                </a:gridCol>
                <a:gridCol w="732793">
                  <a:extLst>
                    <a:ext uri="{9D8B030D-6E8A-4147-A177-3AD203B41FA5}">
                      <a16:colId xmlns:a16="http://schemas.microsoft.com/office/drawing/2014/main" val="20003"/>
                    </a:ext>
                  </a:extLst>
                </a:gridCol>
                <a:gridCol w="1002348">
                  <a:extLst>
                    <a:ext uri="{9D8B030D-6E8A-4147-A177-3AD203B41FA5}">
                      <a16:colId xmlns:a16="http://schemas.microsoft.com/office/drawing/2014/main" val="20004"/>
                    </a:ext>
                  </a:extLst>
                </a:gridCol>
                <a:gridCol w="831463">
                  <a:extLst>
                    <a:ext uri="{9D8B030D-6E8A-4147-A177-3AD203B41FA5}">
                      <a16:colId xmlns:a16="http://schemas.microsoft.com/office/drawing/2014/main" val="20005"/>
                    </a:ext>
                  </a:extLst>
                </a:gridCol>
              </a:tblGrid>
              <a:tr h="543125">
                <a:tc>
                  <a:txBody>
                    <a:bodyPr/>
                    <a:lstStyle/>
                    <a:p>
                      <a:pPr marL="0" lvl="0" indent="0" algn="l" rtl="0">
                        <a:spcBef>
                          <a:spcPts val="0"/>
                        </a:spcBef>
                        <a:spcAft>
                          <a:spcPts val="0"/>
                        </a:spcAft>
                        <a:buNone/>
                      </a:pPr>
                      <a:r>
                        <a:rPr lang="en" sz="1100" dirty="0">
                          <a:solidFill>
                            <a:schemeClr val="bg1"/>
                          </a:solidFill>
                        </a:rPr>
                        <a:t>User ID</a:t>
                      </a:r>
                      <a:endParaRPr sz="11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100" dirty="0">
                          <a:solidFill>
                            <a:schemeClr val="bg1"/>
                          </a:solidFill>
                        </a:rPr>
                        <a:t>Name</a:t>
                      </a:r>
                      <a:endParaRPr sz="11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100">
                          <a:solidFill>
                            <a:schemeClr val="bg1"/>
                          </a:solidFill>
                        </a:rPr>
                        <a:t>Address</a:t>
                      </a:r>
                      <a:endParaRPr sz="1100">
                        <a:solidFill>
                          <a:schemeClr val="bg1"/>
                        </a:solidFill>
                      </a:endParaRPr>
                    </a:p>
                  </a:txBody>
                  <a:tcPr marL="100568" marR="100568" marT="100568" marB="100568"/>
                </a:tc>
                <a:tc>
                  <a:txBody>
                    <a:bodyPr/>
                    <a:lstStyle/>
                    <a:p>
                      <a:pPr marL="0" lvl="0" indent="0" algn="l" rtl="0">
                        <a:spcBef>
                          <a:spcPts val="0"/>
                        </a:spcBef>
                        <a:spcAft>
                          <a:spcPts val="0"/>
                        </a:spcAft>
                        <a:buNone/>
                      </a:pPr>
                      <a:r>
                        <a:rPr lang="en" sz="1100">
                          <a:solidFill>
                            <a:schemeClr val="bg1"/>
                          </a:solidFill>
                        </a:rPr>
                        <a:t>Zip Code</a:t>
                      </a:r>
                      <a:endParaRPr sz="1100">
                        <a:solidFill>
                          <a:schemeClr val="bg1"/>
                        </a:solidFill>
                      </a:endParaRPr>
                    </a:p>
                  </a:txBody>
                  <a:tcPr marL="100568" marR="100568" marT="100568" marB="100568"/>
                </a:tc>
                <a:tc>
                  <a:txBody>
                    <a:bodyPr/>
                    <a:lstStyle/>
                    <a:p>
                      <a:pPr marL="0" lvl="0" indent="0" algn="l" rtl="0">
                        <a:spcBef>
                          <a:spcPts val="0"/>
                        </a:spcBef>
                        <a:spcAft>
                          <a:spcPts val="0"/>
                        </a:spcAft>
                        <a:buNone/>
                      </a:pPr>
                      <a:r>
                        <a:rPr lang="en" sz="1100">
                          <a:solidFill>
                            <a:schemeClr val="bg1"/>
                          </a:solidFill>
                        </a:rPr>
                        <a:t>Birth date</a:t>
                      </a:r>
                      <a:endParaRPr sz="1100">
                        <a:solidFill>
                          <a:schemeClr val="bg1"/>
                        </a:solidFill>
                      </a:endParaRPr>
                    </a:p>
                  </a:txBody>
                  <a:tcPr marL="100568" marR="100568" marT="100568" marB="100568"/>
                </a:tc>
                <a:tc>
                  <a:txBody>
                    <a:bodyPr/>
                    <a:lstStyle/>
                    <a:p>
                      <a:pPr marL="0" lvl="0" indent="0" algn="l" rtl="0">
                        <a:spcBef>
                          <a:spcPts val="0"/>
                        </a:spcBef>
                        <a:spcAft>
                          <a:spcPts val="0"/>
                        </a:spcAft>
                        <a:buNone/>
                      </a:pPr>
                      <a:r>
                        <a:rPr lang="en" sz="1100">
                          <a:solidFill>
                            <a:schemeClr val="bg1"/>
                          </a:solidFill>
                        </a:rPr>
                        <a:t>Gender</a:t>
                      </a:r>
                      <a:endParaRPr sz="1100">
                        <a:solidFill>
                          <a:schemeClr val="bg1"/>
                        </a:solidFill>
                      </a:endParaRPr>
                    </a:p>
                  </a:txBody>
                  <a:tcPr marL="100568" marR="100568" marT="100568" marB="100568"/>
                </a:tc>
                <a:extLst>
                  <a:ext uri="{0D108BD9-81ED-4DB2-BD59-A6C34878D82A}">
                    <a16:rowId xmlns:a16="http://schemas.microsoft.com/office/drawing/2014/main" val="10000"/>
                  </a:ext>
                </a:extLst>
              </a:tr>
              <a:tr h="539083">
                <a:tc>
                  <a:txBody>
                    <a:bodyPr/>
                    <a:lstStyle/>
                    <a:p>
                      <a:pPr marL="0" lvl="0" indent="0" algn="l" rtl="0">
                        <a:spcBef>
                          <a:spcPts val="0"/>
                        </a:spcBef>
                        <a:spcAft>
                          <a:spcPts val="0"/>
                        </a:spcAft>
                        <a:buNone/>
                      </a:pPr>
                      <a:r>
                        <a:rPr lang="en" sz="1100">
                          <a:solidFill>
                            <a:schemeClr val="bg1"/>
                          </a:solidFill>
                        </a:rPr>
                        <a:t>001</a:t>
                      </a:r>
                      <a:endParaRPr sz="1100">
                        <a:solidFill>
                          <a:schemeClr val="bg1"/>
                        </a:solidFill>
                      </a:endParaRPr>
                    </a:p>
                  </a:txBody>
                  <a:tcPr marL="100568" marR="100568" marT="100568" marB="100568"/>
                </a:tc>
                <a:tc>
                  <a:txBody>
                    <a:bodyPr/>
                    <a:lstStyle/>
                    <a:p>
                      <a:pPr marL="0" lvl="0" indent="0" algn="l" rtl="0">
                        <a:spcBef>
                          <a:spcPts val="0"/>
                        </a:spcBef>
                        <a:spcAft>
                          <a:spcPts val="0"/>
                        </a:spcAft>
                        <a:buNone/>
                      </a:pPr>
                      <a:r>
                        <a:rPr lang="en" sz="1100" dirty="0">
                          <a:solidFill>
                            <a:schemeClr val="bg1"/>
                          </a:solidFill>
                        </a:rPr>
                        <a:t>Alice</a:t>
                      </a:r>
                      <a:endParaRPr sz="11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100" dirty="0">
                          <a:solidFill>
                            <a:schemeClr val="bg1"/>
                          </a:solidFill>
                        </a:rPr>
                        <a:t>123 A St</a:t>
                      </a:r>
                      <a:endParaRPr sz="11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100" dirty="0">
                          <a:solidFill>
                            <a:schemeClr val="bg1"/>
                          </a:solidFill>
                        </a:rPr>
                        <a:t>83401</a:t>
                      </a:r>
                      <a:endParaRPr sz="11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100">
                          <a:solidFill>
                            <a:schemeClr val="bg1"/>
                          </a:solidFill>
                        </a:rPr>
                        <a:t>01/02/1997</a:t>
                      </a:r>
                      <a:endParaRPr sz="1100">
                        <a:solidFill>
                          <a:schemeClr val="bg1"/>
                        </a:solidFill>
                      </a:endParaRPr>
                    </a:p>
                  </a:txBody>
                  <a:tcPr marL="100568" marR="100568" marT="100568" marB="100568"/>
                </a:tc>
                <a:tc>
                  <a:txBody>
                    <a:bodyPr/>
                    <a:lstStyle/>
                    <a:p>
                      <a:pPr marL="0" lvl="0" indent="0" algn="l" rtl="0">
                        <a:spcBef>
                          <a:spcPts val="0"/>
                        </a:spcBef>
                        <a:spcAft>
                          <a:spcPts val="0"/>
                        </a:spcAft>
                        <a:buNone/>
                      </a:pPr>
                      <a:r>
                        <a:rPr lang="en" sz="1100">
                          <a:solidFill>
                            <a:schemeClr val="bg1"/>
                          </a:solidFill>
                        </a:rPr>
                        <a:t>F</a:t>
                      </a:r>
                      <a:endParaRPr sz="1100">
                        <a:solidFill>
                          <a:schemeClr val="bg1"/>
                        </a:solidFill>
                      </a:endParaRPr>
                    </a:p>
                  </a:txBody>
                  <a:tcPr marL="100568" marR="100568" marT="100568" marB="100568"/>
                </a:tc>
                <a:extLst>
                  <a:ext uri="{0D108BD9-81ED-4DB2-BD59-A6C34878D82A}">
                    <a16:rowId xmlns:a16="http://schemas.microsoft.com/office/drawing/2014/main" val="10001"/>
                  </a:ext>
                </a:extLst>
              </a:tr>
              <a:tr h="539083">
                <a:tc>
                  <a:txBody>
                    <a:bodyPr/>
                    <a:lstStyle/>
                    <a:p>
                      <a:pPr marL="0" lvl="0" indent="0" algn="l" rtl="0">
                        <a:spcBef>
                          <a:spcPts val="0"/>
                        </a:spcBef>
                        <a:spcAft>
                          <a:spcPts val="0"/>
                        </a:spcAft>
                        <a:buNone/>
                      </a:pPr>
                      <a:r>
                        <a:rPr lang="en" sz="1100">
                          <a:solidFill>
                            <a:schemeClr val="bg1"/>
                          </a:solidFill>
                        </a:rPr>
                        <a:t>002</a:t>
                      </a:r>
                      <a:endParaRPr sz="1100">
                        <a:solidFill>
                          <a:schemeClr val="bg1"/>
                        </a:solidFill>
                      </a:endParaRPr>
                    </a:p>
                  </a:txBody>
                  <a:tcPr marL="100568" marR="100568" marT="100568" marB="100568"/>
                </a:tc>
                <a:tc>
                  <a:txBody>
                    <a:bodyPr/>
                    <a:lstStyle/>
                    <a:p>
                      <a:pPr marL="0" lvl="0" indent="0" algn="l" rtl="0">
                        <a:spcBef>
                          <a:spcPts val="0"/>
                        </a:spcBef>
                        <a:spcAft>
                          <a:spcPts val="0"/>
                        </a:spcAft>
                        <a:buNone/>
                      </a:pPr>
                      <a:r>
                        <a:rPr lang="en" sz="1100">
                          <a:solidFill>
                            <a:schemeClr val="bg1"/>
                          </a:solidFill>
                        </a:rPr>
                        <a:t>Bob</a:t>
                      </a:r>
                      <a:endParaRPr sz="1100">
                        <a:solidFill>
                          <a:schemeClr val="bg1"/>
                        </a:solidFill>
                      </a:endParaRPr>
                    </a:p>
                  </a:txBody>
                  <a:tcPr marL="100568" marR="100568" marT="100568" marB="100568"/>
                </a:tc>
                <a:tc>
                  <a:txBody>
                    <a:bodyPr/>
                    <a:lstStyle/>
                    <a:p>
                      <a:pPr marL="0" lvl="0" indent="0" algn="l" rtl="0">
                        <a:spcBef>
                          <a:spcPts val="0"/>
                        </a:spcBef>
                        <a:spcAft>
                          <a:spcPts val="0"/>
                        </a:spcAft>
                        <a:buNone/>
                      </a:pPr>
                      <a:r>
                        <a:rPr lang="en" sz="1100">
                          <a:solidFill>
                            <a:schemeClr val="bg1"/>
                          </a:solidFill>
                        </a:rPr>
                        <a:t>234 B St</a:t>
                      </a:r>
                      <a:endParaRPr sz="1100">
                        <a:solidFill>
                          <a:schemeClr val="bg1"/>
                        </a:solidFill>
                      </a:endParaRPr>
                    </a:p>
                  </a:txBody>
                  <a:tcPr marL="100568" marR="100568" marT="100568" marB="100568"/>
                </a:tc>
                <a:tc>
                  <a:txBody>
                    <a:bodyPr/>
                    <a:lstStyle/>
                    <a:p>
                      <a:pPr marL="0" lvl="0" indent="0" algn="l" rtl="0">
                        <a:spcBef>
                          <a:spcPts val="0"/>
                        </a:spcBef>
                        <a:spcAft>
                          <a:spcPts val="0"/>
                        </a:spcAft>
                        <a:buNone/>
                      </a:pPr>
                      <a:r>
                        <a:rPr lang="en" sz="1100" dirty="0">
                          <a:solidFill>
                            <a:schemeClr val="bg1"/>
                          </a:solidFill>
                        </a:rPr>
                        <a:t>83402</a:t>
                      </a:r>
                      <a:endParaRPr sz="11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100" dirty="0">
                          <a:solidFill>
                            <a:schemeClr val="bg1"/>
                          </a:solidFill>
                        </a:rPr>
                        <a:t>02/03/1995</a:t>
                      </a:r>
                      <a:endParaRPr sz="11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100" dirty="0">
                          <a:solidFill>
                            <a:schemeClr val="bg1"/>
                          </a:solidFill>
                        </a:rPr>
                        <a:t>M</a:t>
                      </a:r>
                      <a:endParaRPr sz="1100" dirty="0">
                        <a:solidFill>
                          <a:schemeClr val="bg1"/>
                        </a:solidFill>
                      </a:endParaRPr>
                    </a:p>
                  </a:txBody>
                  <a:tcPr marL="100568" marR="100568" marT="100568" marB="100568"/>
                </a:tc>
                <a:extLst>
                  <a:ext uri="{0D108BD9-81ED-4DB2-BD59-A6C34878D82A}">
                    <a16:rowId xmlns:a16="http://schemas.microsoft.com/office/drawing/2014/main" val="10002"/>
                  </a:ext>
                </a:extLst>
              </a:tr>
              <a:tr h="539083">
                <a:tc>
                  <a:txBody>
                    <a:bodyPr/>
                    <a:lstStyle/>
                    <a:p>
                      <a:pPr marL="0" lvl="0" indent="0" algn="l" rtl="0">
                        <a:spcBef>
                          <a:spcPts val="0"/>
                        </a:spcBef>
                        <a:spcAft>
                          <a:spcPts val="0"/>
                        </a:spcAft>
                        <a:buNone/>
                      </a:pPr>
                      <a:r>
                        <a:rPr lang="en" sz="1100">
                          <a:solidFill>
                            <a:schemeClr val="bg1"/>
                          </a:solidFill>
                        </a:rPr>
                        <a:t>003</a:t>
                      </a:r>
                      <a:endParaRPr sz="1100">
                        <a:solidFill>
                          <a:schemeClr val="bg1"/>
                        </a:solidFill>
                      </a:endParaRPr>
                    </a:p>
                  </a:txBody>
                  <a:tcPr marL="100568" marR="100568" marT="100568" marB="100568"/>
                </a:tc>
                <a:tc>
                  <a:txBody>
                    <a:bodyPr/>
                    <a:lstStyle/>
                    <a:p>
                      <a:pPr marL="0" lvl="0" indent="0" algn="l" rtl="0">
                        <a:spcBef>
                          <a:spcPts val="0"/>
                        </a:spcBef>
                        <a:spcAft>
                          <a:spcPts val="0"/>
                        </a:spcAft>
                        <a:buNone/>
                      </a:pPr>
                      <a:r>
                        <a:rPr lang="en" sz="1100">
                          <a:solidFill>
                            <a:schemeClr val="bg1"/>
                          </a:solidFill>
                        </a:rPr>
                        <a:t>Charlie</a:t>
                      </a:r>
                      <a:endParaRPr sz="1100">
                        <a:solidFill>
                          <a:schemeClr val="bg1"/>
                        </a:solidFill>
                      </a:endParaRPr>
                    </a:p>
                  </a:txBody>
                  <a:tcPr marL="100568" marR="100568" marT="100568" marB="100568"/>
                </a:tc>
                <a:tc>
                  <a:txBody>
                    <a:bodyPr/>
                    <a:lstStyle/>
                    <a:p>
                      <a:pPr marL="0" lvl="0" indent="0" algn="l" rtl="0">
                        <a:spcBef>
                          <a:spcPts val="0"/>
                        </a:spcBef>
                        <a:spcAft>
                          <a:spcPts val="0"/>
                        </a:spcAft>
                        <a:buNone/>
                      </a:pPr>
                      <a:r>
                        <a:rPr lang="en" sz="1100">
                          <a:solidFill>
                            <a:schemeClr val="bg1"/>
                          </a:solidFill>
                        </a:rPr>
                        <a:t>456 C St</a:t>
                      </a:r>
                      <a:endParaRPr sz="1100">
                        <a:solidFill>
                          <a:schemeClr val="bg1"/>
                        </a:solidFill>
                      </a:endParaRPr>
                    </a:p>
                  </a:txBody>
                  <a:tcPr marL="100568" marR="100568" marT="100568" marB="100568"/>
                </a:tc>
                <a:tc>
                  <a:txBody>
                    <a:bodyPr/>
                    <a:lstStyle/>
                    <a:p>
                      <a:pPr marL="0" lvl="0" indent="0" algn="l" rtl="0">
                        <a:spcBef>
                          <a:spcPts val="0"/>
                        </a:spcBef>
                        <a:spcAft>
                          <a:spcPts val="0"/>
                        </a:spcAft>
                        <a:buNone/>
                      </a:pPr>
                      <a:r>
                        <a:rPr lang="en" sz="1100">
                          <a:solidFill>
                            <a:schemeClr val="bg1"/>
                          </a:solidFill>
                        </a:rPr>
                        <a:t>83403</a:t>
                      </a:r>
                      <a:endParaRPr sz="1100">
                        <a:solidFill>
                          <a:schemeClr val="bg1"/>
                        </a:solidFill>
                      </a:endParaRPr>
                    </a:p>
                  </a:txBody>
                  <a:tcPr marL="100568" marR="100568" marT="100568" marB="100568"/>
                </a:tc>
                <a:tc>
                  <a:txBody>
                    <a:bodyPr/>
                    <a:lstStyle/>
                    <a:p>
                      <a:pPr marL="0" lvl="0" indent="0" algn="l" rtl="0">
                        <a:spcBef>
                          <a:spcPts val="0"/>
                        </a:spcBef>
                        <a:spcAft>
                          <a:spcPts val="0"/>
                        </a:spcAft>
                        <a:buNone/>
                      </a:pPr>
                      <a:r>
                        <a:rPr lang="en" sz="1100">
                          <a:solidFill>
                            <a:schemeClr val="bg1"/>
                          </a:solidFill>
                        </a:rPr>
                        <a:t>03/04/1999</a:t>
                      </a:r>
                      <a:endParaRPr sz="1100">
                        <a:solidFill>
                          <a:schemeClr val="bg1"/>
                        </a:solidFill>
                      </a:endParaRPr>
                    </a:p>
                  </a:txBody>
                  <a:tcPr marL="100568" marR="100568" marT="100568" marB="100568"/>
                </a:tc>
                <a:tc>
                  <a:txBody>
                    <a:bodyPr/>
                    <a:lstStyle/>
                    <a:p>
                      <a:pPr marL="0" lvl="0" indent="0" algn="l" rtl="0">
                        <a:spcBef>
                          <a:spcPts val="0"/>
                        </a:spcBef>
                        <a:spcAft>
                          <a:spcPts val="0"/>
                        </a:spcAft>
                        <a:buNone/>
                      </a:pPr>
                      <a:r>
                        <a:rPr lang="en" sz="1100" dirty="0">
                          <a:solidFill>
                            <a:schemeClr val="bg1"/>
                          </a:solidFill>
                        </a:rPr>
                        <a:t>M</a:t>
                      </a:r>
                      <a:endParaRPr sz="1100" dirty="0">
                        <a:solidFill>
                          <a:schemeClr val="bg1"/>
                        </a:solidFill>
                      </a:endParaRPr>
                    </a:p>
                  </a:txBody>
                  <a:tcPr marL="100568" marR="100568" marT="100568" marB="100568"/>
                </a:tc>
                <a:extLst>
                  <a:ext uri="{0D108BD9-81ED-4DB2-BD59-A6C34878D82A}">
                    <a16:rowId xmlns:a16="http://schemas.microsoft.com/office/drawing/2014/main" val="10003"/>
                  </a:ext>
                </a:extLst>
              </a:tr>
            </a:tbl>
          </a:graphicData>
        </a:graphic>
      </p:graphicFrame>
      <p:sp>
        <p:nvSpPr>
          <p:cNvPr id="147" name="Google Shape;147;p19"/>
          <p:cNvSpPr txBox="1"/>
          <p:nvPr/>
        </p:nvSpPr>
        <p:spPr>
          <a:xfrm>
            <a:off x="298100" y="2936378"/>
            <a:ext cx="4567200" cy="372377"/>
          </a:xfrm>
          <a:prstGeom prst="rect">
            <a:avLst/>
          </a:prstGeom>
          <a:noFill/>
          <a:ln>
            <a:noFill/>
          </a:ln>
        </p:spPr>
        <p:txBody>
          <a:bodyPr spcFirstLastPara="1" wrap="square" lIns="100568" tIns="100568" rIns="100568" bIns="100568" anchor="t" anchorCtr="0">
            <a:spAutoFit/>
          </a:bodyPr>
          <a:lstStyle/>
          <a:p>
            <a:pPr defTabSz="1005840">
              <a:buClr>
                <a:srgbClr val="000000"/>
              </a:buClr>
            </a:pPr>
            <a:r>
              <a:rPr lang="en" sz="1100" kern="0">
                <a:solidFill>
                  <a:srgbClr val="000000"/>
                </a:solidFill>
                <a:latin typeface="Roboto"/>
                <a:ea typeface="Roboto"/>
                <a:cs typeface="Roboto"/>
                <a:sym typeface="Roboto"/>
              </a:rPr>
              <a:t>Dataset 1: Users database with personal information</a:t>
            </a:r>
            <a:endParaRPr sz="1100" kern="0">
              <a:solidFill>
                <a:srgbClr val="000000"/>
              </a:solidFill>
              <a:latin typeface="Roboto"/>
              <a:ea typeface="Roboto"/>
              <a:cs typeface="Roboto"/>
              <a:sym typeface="Roboto"/>
            </a:endParaRPr>
          </a:p>
        </p:txBody>
      </p:sp>
      <p:sp>
        <p:nvSpPr>
          <p:cNvPr id="148" name="Google Shape;148;p19"/>
          <p:cNvSpPr txBox="1"/>
          <p:nvPr/>
        </p:nvSpPr>
        <p:spPr>
          <a:xfrm>
            <a:off x="5251648" y="2936378"/>
            <a:ext cx="4660590" cy="541654"/>
          </a:xfrm>
          <a:prstGeom prst="rect">
            <a:avLst/>
          </a:prstGeom>
          <a:noFill/>
          <a:ln>
            <a:noFill/>
          </a:ln>
        </p:spPr>
        <p:txBody>
          <a:bodyPr spcFirstLastPara="1" wrap="square" lIns="100568" tIns="100568" rIns="100568" bIns="100568" anchor="t" anchorCtr="0">
            <a:spAutoFit/>
          </a:bodyPr>
          <a:lstStyle/>
          <a:p>
            <a:pPr defTabSz="1005840">
              <a:buClr>
                <a:srgbClr val="000000"/>
              </a:buClr>
            </a:pPr>
            <a:r>
              <a:rPr lang="en" sz="1100" kern="0">
                <a:solidFill>
                  <a:srgbClr val="000000"/>
                </a:solidFill>
                <a:latin typeface="Roboto"/>
                <a:ea typeface="Roboto"/>
                <a:cs typeface="Roboto"/>
                <a:sym typeface="Roboto"/>
              </a:rPr>
              <a:t>Dataset 2: Users medical database with personal information stripped (name and address)</a:t>
            </a:r>
            <a:endParaRPr sz="1100" kern="0">
              <a:solidFill>
                <a:srgbClr val="000000"/>
              </a:solidFill>
              <a:latin typeface="Roboto"/>
              <a:ea typeface="Roboto"/>
              <a:cs typeface="Roboto"/>
              <a:sym typeface="Roboto"/>
            </a:endParaRPr>
          </a:p>
        </p:txBody>
      </p:sp>
      <p:sp>
        <p:nvSpPr>
          <p:cNvPr id="149" name="Google Shape;149;p19"/>
          <p:cNvSpPr txBox="1"/>
          <p:nvPr/>
        </p:nvSpPr>
        <p:spPr>
          <a:xfrm>
            <a:off x="1325005" y="5854348"/>
            <a:ext cx="5138430" cy="677076"/>
          </a:xfrm>
          <a:prstGeom prst="rect">
            <a:avLst/>
          </a:prstGeom>
          <a:noFill/>
          <a:ln>
            <a:noFill/>
          </a:ln>
        </p:spPr>
        <p:txBody>
          <a:bodyPr spcFirstLastPara="1" wrap="square" lIns="100568" tIns="100568" rIns="100568" bIns="100568" anchor="t" anchorCtr="0">
            <a:spAutoFit/>
          </a:bodyPr>
          <a:lstStyle/>
          <a:p>
            <a:pPr defTabSz="1005840">
              <a:buClr>
                <a:srgbClr val="000000"/>
              </a:buClr>
            </a:pPr>
            <a:r>
              <a:rPr lang="en" sz="1540" kern="0">
                <a:solidFill>
                  <a:srgbClr val="FF0000"/>
                </a:solidFill>
                <a:latin typeface="Roboto"/>
                <a:ea typeface="Roboto"/>
                <a:cs typeface="Roboto"/>
                <a:sym typeface="Roboto"/>
              </a:rPr>
              <a:t>It is possible to uniquely identify a user with the triplet (Zip Code, Birth date, Gender)!</a:t>
            </a:r>
            <a:endParaRPr sz="1540" kern="0">
              <a:solidFill>
                <a:srgbClr val="FF0000"/>
              </a:solidFill>
              <a:latin typeface="Roboto"/>
              <a:ea typeface="Roboto"/>
              <a:cs typeface="Roboto"/>
              <a:sym typeface="Roboto"/>
            </a:endParaRPr>
          </a:p>
        </p:txBody>
      </p:sp>
    </p:spTree>
    <p:extLst>
      <p:ext uri="{BB962C8B-B14F-4D97-AF65-F5344CB8AC3E}">
        <p14:creationId xmlns:p14="http://schemas.microsoft.com/office/powerpoint/2010/main" val="96223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Outline</a:t>
            </a:r>
          </a:p>
        </p:txBody>
      </p:sp>
      <p:sp>
        <p:nvSpPr>
          <p:cNvPr id="3" name="Content Placeholder 2"/>
          <p:cNvSpPr>
            <a:spLocks noGrp="1"/>
          </p:cNvSpPr>
          <p:nvPr>
            <p:ph idx="1"/>
          </p:nvPr>
        </p:nvSpPr>
        <p:spPr/>
        <p:txBody>
          <a:bodyPr>
            <a:normAutofit/>
          </a:bodyPr>
          <a:lstStyle/>
          <a:p>
            <a:r>
              <a:rPr lang="en-US" dirty="0"/>
              <a:t>Defenses against Privacy Attacks</a:t>
            </a:r>
          </a:p>
          <a:p>
            <a:pPr lvl="1"/>
            <a:r>
              <a:rPr lang="en-US" dirty="0"/>
              <a:t>Anonymization techniques</a:t>
            </a:r>
          </a:p>
          <a:p>
            <a:pPr lvl="1"/>
            <a:r>
              <a:rPr lang="en-US" dirty="0"/>
              <a:t>Encryption techniques</a:t>
            </a:r>
          </a:p>
          <a:p>
            <a:pPr lvl="1"/>
            <a:r>
              <a:rPr lang="en-US" dirty="0"/>
              <a:t>Differential </a:t>
            </a:r>
            <a:r>
              <a:rPr lang="en-US" dirty="0" smtClean="0"/>
              <a:t>privacy</a:t>
            </a:r>
            <a:endParaRPr lang="en-US" dirty="0"/>
          </a:p>
          <a:p>
            <a:pPr lvl="1"/>
            <a:r>
              <a:rPr lang="en-US" dirty="0"/>
              <a:t>Distributed learning</a:t>
            </a:r>
          </a:p>
          <a:p>
            <a:pPr lvl="1"/>
            <a:r>
              <a:rPr lang="en-US" dirty="0"/>
              <a:t>ML-specific techniques</a:t>
            </a:r>
          </a:p>
          <a:p>
            <a:r>
              <a:rPr lang="en-US" dirty="0" smtClean="0"/>
              <a:t>Introduction to differential privacy</a:t>
            </a:r>
          </a:p>
          <a:p>
            <a:r>
              <a:rPr lang="en-US" dirty="0" smtClean="0"/>
              <a:t>Differentially </a:t>
            </a:r>
            <a:r>
              <a:rPr lang="en-US" dirty="0"/>
              <a:t>p</a:t>
            </a:r>
            <a:r>
              <a:rPr lang="en-US" dirty="0" smtClean="0"/>
              <a:t>rivate SGD</a:t>
            </a:r>
          </a:p>
          <a:p>
            <a:r>
              <a:rPr lang="en-US" dirty="0" smtClean="0"/>
              <a:t>Scalable private learning with PATE</a:t>
            </a:r>
            <a:endParaRPr lang="en-US" dirty="0"/>
          </a:p>
          <a:p>
            <a:endParaRPr lang="en-US" dirty="0">
              <a:solidFill>
                <a:srgbClr val="FF0000"/>
              </a:solidFill>
            </a:endParaRPr>
          </a:p>
          <a:p>
            <a:pPr lvl="1"/>
            <a:endParaRPr lang="en-US" dirty="0">
              <a:solidFill>
                <a:srgbClr val="FF0000"/>
              </a:solidFill>
            </a:endParaRPr>
          </a:p>
        </p:txBody>
      </p:sp>
    </p:spTree>
    <p:extLst>
      <p:ext uri="{BB962C8B-B14F-4D97-AF65-F5344CB8AC3E}">
        <p14:creationId xmlns:p14="http://schemas.microsoft.com/office/powerpoint/2010/main" val="2098265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0"/>
          <p:cNvSpPr txBox="1">
            <a:spLocks noGrp="1"/>
          </p:cNvSpPr>
          <p:nvPr>
            <p:ph type="title"/>
          </p:nvPr>
        </p:nvSpPr>
        <p:spPr>
          <a:xfrm>
            <a:off x="342870" y="1508275"/>
            <a:ext cx="9372660" cy="668580"/>
          </a:xfrm>
          <a:prstGeom prst="rect">
            <a:avLst/>
          </a:prstGeom>
        </p:spPr>
        <p:txBody>
          <a:bodyPr spcFirstLastPara="1" wrap="square" lIns="100568" tIns="100568" rIns="100568" bIns="100568" anchor="t" anchorCtr="0">
            <a:normAutofit/>
          </a:bodyPr>
          <a:lstStyle/>
          <a:p>
            <a:pPr>
              <a:buClr>
                <a:schemeClr val="dk2"/>
              </a:buClr>
              <a:buSzPct val="36666"/>
            </a:pPr>
            <a:r>
              <a:rPr lang="en"/>
              <a:t>Traditional Privacy Models</a:t>
            </a:r>
            <a:endParaRPr/>
          </a:p>
          <a:p>
            <a:endParaRPr/>
          </a:p>
        </p:txBody>
      </p:sp>
      <p:sp>
        <p:nvSpPr>
          <p:cNvPr id="155" name="Google Shape;155;p20"/>
          <p:cNvSpPr txBox="1">
            <a:spLocks noGrp="1"/>
          </p:cNvSpPr>
          <p:nvPr>
            <p:ph type="body" idx="1"/>
          </p:nvPr>
        </p:nvSpPr>
        <p:spPr>
          <a:xfrm>
            <a:off x="342870" y="2410138"/>
            <a:ext cx="9372660" cy="753060"/>
          </a:xfrm>
          <a:prstGeom prst="rect">
            <a:avLst/>
          </a:prstGeom>
        </p:spPr>
        <p:txBody>
          <a:bodyPr spcFirstLastPara="1" wrap="square" lIns="100568" tIns="100568" rIns="100568" bIns="100568" anchor="t" anchorCtr="0">
            <a:normAutofit fontScale="62500" lnSpcReduction="20000"/>
          </a:bodyPr>
          <a:lstStyle/>
          <a:p>
            <a:pPr indent="-330041">
              <a:buSzPct val="100000"/>
            </a:pPr>
            <a:r>
              <a:rPr lang="en"/>
              <a:t>Anonymized datasets have less useful information than non-anonymized datasets</a:t>
            </a:r>
            <a:endParaRPr/>
          </a:p>
          <a:p>
            <a:pPr indent="-330041">
              <a:buSzPct val="100000"/>
            </a:pPr>
            <a:r>
              <a:rPr lang="en"/>
              <a:t>Use of anonymized dataset in business applications violates some regulations</a:t>
            </a:r>
            <a:endParaRPr/>
          </a:p>
          <a:p>
            <a:pPr indent="-330041">
              <a:buSzPct val="100000"/>
            </a:pPr>
            <a:r>
              <a:rPr lang="en"/>
              <a:t>It is possible to infer personal information of users from de-anonymized dataset</a:t>
            </a:r>
            <a:endParaRPr/>
          </a:p>
        </p:txBody>
      </p:sp>
      <p:graphicFrame>
        <p:nvGraphicFramePr>
          <p:cNvPr id="156" name="Google Shape;156;p20"/>
          <p:cNvGraphicFramePr/>
          <p:nvPr>
            <p:extLst>
              <p:ext uri="{D42A27DB-BD31-4B8C-83A1-F6EECF244321}">
                <p14:modId xmlns:p14="http://schemas.microsoft.com/office/powerpoint/2010/main" val="3773129126"/>
              </p:ext>
            </p:extLst>
          </p:nvPr>
        </p:nvGraphicFramePr>
        <p:xfrm>
          <a:off x="607991" y="3564478"/>
          <a:ext cx="4734072" cy="2335332"/>
        </p:xfrm>
        <a:graphic>
          <a:graphicData uri="http://schemas.openxmlformats.org/drawingml/2006/table">
            <a:tbl>
              <a:tblPr>
                <a:noFill/>
              </a:tblPr>
              <a:tblGrid>
                <a:gridCol w="622985">
                  <a:extLst>
                    <a:ext uri="{9D8B030D-6E8A-4147-A177-3AD203B41FA5}">
                      <a16:colId xmlns:a16="http://schemas.microsoft.com/office/drawing/2014/main" val="20000"/>
                    </a:ext>
                  </a:extLst>
                </a:gridCol>
                <a:gridCol w="874418">
                  <a:extLst>
                    <a:ext uri="{9D8B030D-6E8A-4147-A177-3AD203B41FA5}">
                      <a16:colId xmlns:a16="http://schemas.microsoft.com/office/drawing/2014/main" val="20001"/>
                    </a:ext>
                  </a:extLst>
                </a:gridCol>
                <a:gridCol w="1009498">
                  <a:extLst>
                    <a:ext uri="{9D8B030D-6E8A-4147-A177-3AD203B41FA5}">
                      <a16:colId xmlns:a16="http://schemas.microsoft.com/office/drawing/2014/main" val="20002"/>
                    </a:ext>
                  </a:extLst>
                </a:gridCol>
                <a:gridCol w="908408">
                  <a:extLst>
                    <a:ext uri="{9D8B030D-6E8A-4147-A177-3AD203B41FA5}">
                      <a16:colId xmlns:a16="http://schemas.microsoft.com/office/drawing/2014/main" val="20003"/>
                    </a:ext>
                  </a:extLst>
                </a:gridCol>
                <a:gridCol w="1318763">
                  <a:extLst>
                    <a:ext uri="{9D8B030D-6E8A-4147-A177-3AD203B41FA5}">
                      <a16:colId xmlns:a16="http://schemas.microsoft.com/office/drawing/2014/main" val="20004"/>
                    </a:ext>
                  </a:extLst>
                </a:gridCol>
              </a:tblGrid>
              <a:tr h="681762">
                <a:tc>
                  <a:txBody>
                    <a:bodyPr/>
                    <a:lstStyle/>
                    <a:p>
                      <a:pPr marL="0" lvl="0" indent="0" algn="l" rtl="0">
                        <a:spcBef>
                          <a:spcPts val="0"/>
                        </a:spcBef>
                        <a:spcAft>
                          <a:spcPts val="0"/>
                        </a:spcAft>
                        <a:buNone/>
                      </a:pPr>
                      <a:r>
                        <a:rPr lang="en" sz="1400" dirty="0">
                          <a:solidFill>
                            <a:schemeClr val="bg1"/>
                          </a:solidFill>
                        </a:rPr>
                        <a:t>User ID</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Name</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Address</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a:solidFill>
                            <a:schemeClr val="bg1"/>
                          </a:solidFill>
                        </a:rPr>
                        <a:t>Account Type</a:t>
                      </a:r>
                      <a:endParaRPr sz="140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a:solidFill>
                            <a:schemeClr val="bg1"/>
                          </a:solidFill>
                        </a:rPr>
                        <a:t>Subscription Date</a:t>
                      </a:r>
                      <a:endParaRPr sz="1400">
                        <a:solidFill>
                          <a:schemeClr val="bg1"/>
                        </a:solidFill>
                      </a:endParaRPr>
                    </a:p>
                  </a:txBody>
                  <a:tcPr marL="100568" marR="100568" marT="100568" marB="100568"/>
                </a:tc>
                <a:extLst>
                  <a:ext uri="{0D108BD9-81ED-4DB2-BD59-A6C34878D82A}">
                    <a16:rowId xmlns:a16="http://schemas.microsoft.com/office/drawing/2014/main" val="10000"/>
                  </a:ext>
                </a:extLst>
              </a:tr>
              <a:tr h="498218">
                <a:tc>
                  <a:txBody>
                    <a:bodyPr/>
                    <a:lstStyle/>
                    <a:p>
                      <a:pPr marL="0" lvl="0" indent="0" algn="l" rtl="0">
                        <a:spcBef>
                          <a:spcPts val="0"/>
                        </a:spcBef>
                        <a:spcAft>
                          <a:spcPts val="0"/>
                        </a:spcAft>
                        <a:buNone/>
                      </a:pPr>
                      <a:r>
                        <a:rPr lang="en" sz="1400">
                          <a:solidFill>
                            <a:schemeClr val="bg1"/>
                          </a:solidFill>
                        </a:rPr>
                        <a:t>001</a:t>
                      </a:r>
                      <a:endParaRPr sz="140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Alice</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123 A St</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Pro</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a:solidFill>
                            <a:schemeClr val="bg1"/>
                          </a:solidFill>
                        </a:rPr>
                        <a:t>01/02/20</a:t>
                      </a:r>
                      <a:endParaRPr sz="1400">
                        <a:solidFill>
                          <a:schemeClr val="bg1"/>
                        </a:solidFill>
                      </a:endParaRPr>
                    </a:p>
                  </a:txBody>
                  <a:tcPr marL="100568" marR="100568" marT="100568" marB="100568"/>
                </a:tc>
                <a:extLst>
                  <a:ext uri="{0D108BD9-81ED-4DB2-BD59-A6C34878D82A}">
                    <a16:rowId xmlns:a16="http://schemas.microsoft.com/office/drawing/2014/main" val="10001"/>
                  </a:ext>
                </a:extLst>
              </a:tr>
              <a:tr h="437886">
                <a:tc>
                  <a:txBody>
                    <a:bodyPr/>
                    <a:lstStyle/>
                    <a:p>
                      <a:pPr marL="0" lvl="0" indent="0" algn="l" rtl="0">
                        <a:spcBef>
                          <a:spcPts val="0"/>
                        </a:spcBef>
                        <a:spcAft>
                          <a:spcPts val="0"/>
                        </a:spcAft>
                        <a:buNone/>
                      </a:pPr>
                      <a:r>
                        <a:rPr lang="en" sz="1400">
                          <a:solidFill>
                            <a:schemeClr val="bg1"/>
                          </a:solidFill>
                        </a:rPr>
                        <a:t>002</a:t>
                      </a:r>
                      <a:endParaRPr sz="140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a:solidFill>
                            <a:schemeClr val="bg1"/>
                          </a:solidFill>
                        </a:rPr>
                        <a:t>Bob</a:t>
                      </a:r>
                      <a:endParaRPr sz="140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234 B St</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Free</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a:solidFill>
                            <a:schemeClr val="bg1"/>
                          </a:solidFill>
                        </a:rPr>
                        <a:t>02/03/21</a:t>
                      </a:r>
                      <a:endParaRPr sz="1400">
                        <a:solidFill>
                          <a:schemeClr val="bg1"/>
                        </a:solidFill>
                      </a:endParaRPr>
                    </a:p>
                  </a:txBody>
                  <a:tcPr marL="100568" marR="100568" marT="100568" marB="100568"/>
                </a:tc>
                <a:extLst>
                  <a:ext uri="{0D108BD9-81ED-4DB2-BD59-A6C34878D82A}">
                    <a16:rowId xmlns:a16="http://schemas.microsoft.com/office/drawing/2014/main" val="10002"/>
                  </a:ext>
                </a:extLst>
              </a:tr>
              <a:tr h="717466">
                <a:tc>
                  <a:txBody>
                    <a:bodyPr/>
                    <a:lstStyle/>
                    <a:p>
                      <a:pPr marL="0" lvl="0" indent="0" algn="l" rtl="0">
                        <a:spcBef>
                          <a:spcPts val="0"/>
                        </a:spcBef>
                        <a:spcAft>
                          <a:spcPts val="0"/>
                        </a:spcAft>
                        <a:buNone/>
                      </a:pPr>
                      <a:r>
                        <a:rPr lang="en" sz="1400">
                          <a:solidFill>
                            <a:schemeClr val="bg1"/>
                          </a:solidFill>
                        </a:rPr>
                        <a:t>003</a:t>
                      </a:r>
                      <a:endParaRPr sz="140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a:solidFill>
                            <a:schemeClr val="bg1"/>
                          </a:solidFill>
                        </a:rPr>
                        <a:t>Charlie</a:t>
                      </a:r>
                      <a:endParaRPr sz="140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456 C St</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Pro</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03/04/18</a:t>
                      </a:r>
                      <a:endParaRPr sz="1400" dirty="0">
                        <a:solidFill>
                          <a:schemeClr val="bg1"/>
                        </a:solidFill>
                      </a:endParaRPr>
                    </a:p>
                  </a:txBody>
                  <a:tcPr marL="100568" marR="100568" marT="100568" marB="100568"/>
                </a:tc>
                <a:extLst>
                  <a:ext uri="{0D108BD9-81ED-4DB2-BD59-A6C34878D82A}">
                    <a16:rowId xmlns:a16="http://schemas.microsoft.com/office/drawing/2014/main" val="10003"/>
                  </a:ext>
                </a:extLst>
              </a:tr>
            </a:tbl>
          </a:graphicData>
        </a:graphic>
      </p:graphicFrame>
      <p:graphicFrame>
        <p:nvGraphicFramePr>
          <p:cNvPr id="157" name="Google Shape;157;p20"/>
          <p:cNvGraphicFramePr/>
          <p:nvPr>
            <p:extLst>
              <p:ext uri="{D42A27DB-BD31-4B8C-83A1-F6EECF244321}">
                <p14:modId xmlns:p14="http://schemas.microsoft.com/office/powerpoint/2010/main" val="1597488865"/>
              </p:ext>
            </p:extLst>
          </p:nvPr>
        </p:nvGraphicFramePr>
        <p:xfrm>
          <a:off x="5622293" y="3564478"/>
          <a:ext cx="3885806" cy="2095369"/>
        </p:xfrm>
        <a:graphic>
          <a:graphicData uri="http://schemas.openxmlformats.org/drawingml/2006/table">
            <a:tbl>
              <a:tblPr>
                <a:noFill/>
              </a:tblPr>
              <a:tblGrid>
                <a:gridCol w="618915">
                  <a:extLst>
                    <a:ext uri="{9D8B030D-6E8A-4147-A177-3AD203B41FA5}">
                      <a16:colId xmlns:a16="http://schemas.microsoft.com/office/drawing/2014/main" val="20000"/>
                    </a:ext>
                  </a:extLst>
                </a:gridCol>
                <a:gridCol w="1082070">
                  <a:extLst>
                    <a:ext uri="{9D8B030D-6E8A-4147-A177-3AD203B41FA5}">
                      <a16:colId xmlns:a16="http://schemas.microsoft.com/office/drawing/2014/main" val="20001"/>
                    </a:ext>
                  </a:extLst>
                </a:gridCol>
                <a:gridCol w="957303">
                  <a:extLst>
                    <a:ext uri="{9D8B030D-6E8A-4147-A177-3AD203B41FA5}">
                      <a16:colId xmlns:a16="http://schemas.microsoft.com/office/drawing/2014/main" val="20002"/>
                    </a:ext>
                  </a:extLst>
                </a:gridCol>
                <a:gridCol w="1227518">
                  <a:extLst>
                    <a:ext uri="{9D8B030D-6E8A-4147-A177-3AD203B41FA5}">
                      <a16:colId xmlns:a16="http://schemas.microsoft.com/office/drawing/2014/main" val="20003"/>
                    </a:ext>
                  </a:extLst>
                </a:gridCol>
              </a:tblGrid>
              <a:tr h="717466">
                <a:tc>
                  <a:txBody>
                    <a:bodyPr/>
                    <a:lstStyle/>
                    <a:p>
                      <a:pPr marL="0" lvl="0" indent="0" algn="l" rtl="0">
                        <a:spcBef>
                          <a:spcPts val="0"/>
                        </a:spcBef>
                        <a:spcAft>
                          <a:spcPts val="0"/>
                        </a:spcAft>
                        <a:buNone/>
                      </a:pPr>
                      <a:r>
                        <a:rPr lang="en" sz="1400" dirty="0">
                          <a:solidFill>
                            <a:schemeClr val="bg1"/>
                          </a:solidFill>
                        </a:rPr>
                        <a:t>User ID</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Product Name</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a:solidFill>
                            <a:schemeClr val="bg1"/>
                          </a:solidFill>
                        </a:rPr>
                        <a:t>Product Price</a:t>
                      </a:r>
                      <a:endParaRPr sz="140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a:solidFill>
                            <a:schemeClr val="bg1"/>
                          </a:solidFill>
                        </a:rPr>
                        <a:t>Purchase Date</a:t>
                      </a:r>
                      <a:endParaRPr sz="1400">
                        <a:solidFill>
                          <a:schemeClr val="bg1"/>
                        </a:solidFill>
                      </a:endParaRPr>
                    </a:p>
                  </a:txBody>
                  <a:tcPr marL="100568" marR="100568" marT="100568" marB="100568"/>
                </a:tc>
                <a:extLst>
                  <a:ext uri="{0D108BD9-81ED-4DB2-BD59-A6C34878D82A}">
                    <a16:rowId xmlns:a16="http://schemas.microsoft.com/office/drawing/2014/main" val="10000"/>
                  </a:ext>
                </a:extLst>
              </a:tr>
              <a:tr h="459301">
                <a:tc>
                  <a:txBody>
                    <a:bodyPr/>
                    <a:lstStyle/>
                    <a:p>
                      <a:pPr marL="0" lvl="0" indent="0" algn="l" rtl="0">
                        <a:spcBef>
                          <a:spcPts val="0"/>
                        </a:spcBef>
                        <a:spcAft>
                          <a:spcPts val="0"/>
                        </a:spcAft>
                        <a:buNone/>
                      </a:pPr>
                      <a:r>
                        <a:rPr lang="en" sz="1400">
                          <a:solidFill>
                            <a:schemeClr val="bg1"/>
                          </a:solidFill>
                        </a:rPr>
                        <a:t>001</a:t>
                      </a:r>
                      <a:endParaRPr sz="140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TV</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400</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a:solidFill>
                            <a:schemeClr val="bg1"/>
                          </a:solidFill>
                        </a:rPr>
                        <a:t>04/01/21</a:t>
                      </a:r>
                      <a:endParaRPr sz="1400">
                        <a:solidFill>
                          <a:schemeClr val="bg1"/>
                        </a:solidFill>
                      </a:endParaRPr>
                    </a:p>
                  </a:txBody>
                  <a:tcPr marL="100568" marR="100568" marT="100568" marB="100568"/>
                </a:tc>
                <a:extLst>
                  <a:ext uri="{0D108BD9-81ED-4DB2-BD59-A6C34878D82A}">
                    <a16:rowId xmlns:a16="http://schemas.microsoft.com/office/drawing/2014/main" val="10001"/>
                  </a:ext>
                </a:extLst>
              </a:tr>
              <a:tr h="459301">
                <a:tc>
                  <a:txBody>
                    <a:bodyPr/>
                    <a:lstStyle/>
                    <a:p>
                      <a:pPr marL="0" lvl="0" indent="0" algn="l" rtl="0">
                        <a:spcBef>
                          <a:spcPts val="0"/>
                        </a:spcBef>
                        <a:spcAft>
                          <a:spcPts val="0"/>
                        </a:spcAft>
                        <a:buNone/>
                      </a:pPr>
                      <a:r>
                        <a:rPr lang="en" sz="1400">
                          <a:solidFill>
                            <a:schemeClr val="bg1"/>
                          </a:solidFill>
                        </a:rPr>
                        <a:t>002</a:t>
                      </a:r>
                      <a:endParaRPr sz="140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a:solidFill>
                            <a:schemeClr val="bg1"/>
                          </a:solidFill>
                        </a:rPr>
                        <a:t>Iphone</a:t>
                      </a:r>
                      <a:endParaRPr sz="140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1199</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10/10/21</a:t>
                      </a:r>
                      <a:endParaRPr sz="1400" dirty="0">
                        <a:solidFill>
                          <a:schemeClr val="bg1"/>
                        </a:solidFill>
                      </a:endParaRPr>
                    </a:p>
                  </a:txBody>
                  <a:tcPr marL="100568" marR="100568" marT="100568" marB="100568"/>
                </a:tc>
                <a:extLst>
                  <a:ext uri="{0D108BD9-81ED-4DB2-BD59-A6C34878D82A}">
                    <a16:rowId xmlns:a16="http://schemas.microsoft.com/office/drawing/2014/main" val="10002"/>
                  </a:ext>
                </a:extLst>
              </a:tr>
              <a:tr h="459301">
                <a:tc>
                  <a:txBody>
                    <a:bodyPr/>
                    <a:lstStyle/>
                    <a:p>
                      <a:pPr marL="0" lvl="0" indent="0" algn="l" rtl="0">
                        <a:spcBef>
                          <a:spcPts val="0"/>
                        </a:spcBef>
                        <a:spcAft>
                          <a:spcPts val="0"/>
                        </a:spcAft>
                        <a:buNone/>
                      </a:pPr>
                      <a:r>
                        <a:rPr lang="en" sz="1400">
                          <a:solidFill>
                            <a:schemeClr val="bg1"/>
                          </a:solidFill>
                        </a:rPr>
                        <a:t>003</a:t>
                      </a:r>
                      <a:endParaRPr sz="140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a:solidFill>
                            <a:schemeClr val="bg1"/>
                          </a:solidFill>
                        </a:rPr>
                        <a:t>Watch</a:t>
                      </a:r>
                      <a:endParaRPr sz="140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a:solidFill>
                            <a:schemeClr val="bg1"/>
                          </a:solidFill>
                        </a:rPr>
                        <a:t>130</a:t>
                      </a:r>
                      <a:endParaRPr sz="140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05/09/20</a:t>
                      </a:r>
                      <a:endParaRPr sz="1400" dirty="0">
                        <a:solidFill>
                          <a:schemeClr val="bg1"/>
                        </a:solidFill>
                      </a:endParaRPr>
                    </a:p>
                  </a:txBody>
                  <a:tcPr marL="100568" marR="100568" marT="100568" marB="100568"/>
                </a:tc>
                <a:extLst>
                  <a:ext uri="{0D108BD9-81ED-4DB2-BD59-A6C34878D82A}">
                    <a16:rowId xmlns:a16="http://schemas.microsoft.com/office/drawing/2014/main" val="10003"/>
                  </a:ext>
                </a:extLst>
              </a:tr>
            </a:tbl>
          </a:graphicData>
        </a:graphic>
      </p:graphicFrame>
      <p:sp>
        <p:nvSpPr>
          <p:cNvPr id="158" name="Google Shape;158;p20"/>
          <p:cNvSpPr/>
          <p:nvPr/>
        </p:nvSpPr>
        <p:spPr>
          <a:xfrm>
            <a:off x="1328635" y="4330023"/>
            <a:ext cx="570570" cy="25509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00568" tIns="100568" rIns="100568" bIns="100568" anchor="ctr" anchorCtr="0">
            <a:noAutofit/>
          </a:bodyPr>
          <a:lstStyle/>
          <a:p>
            <a:pPr defTabSz="1005840">
              <a:buClr>
                <a:srgbClr val="000000"/>
              </a:buClr>
            </a:pPr>
            <a:endParaRPr sz="1540" kern="0">
              <a:solidFill>
                <a:srgbClr val="000000"/>
              </a:solidFill>
              <a:latin typeface="Arial"/>
              <a:cs typeface="Arial"/>
              <a:sym typeface="Arial"/>
            </a:endParaRPr>
          </a:p>
        </p:txBody>
      </p:sp>
      <p:sp>
        <p:nvSpPr>
          <p:cNvPr id="159" name="Google Shape;159;p20"/>
          <p:cNvSpPr/>
          <p:nvPr/>
        </p:nvSpPr>
        <p:spPr>
          <a:xfrm>
            <a:off x="1328635" y="4775385"/>
            <a:ext cx="570570" cy="25509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00568" tIns="100568" rIns="100568" bIns="100568" anchor="ctr" anchorCtr="0">
            <a:noAutofit/>
          </a:bodyPr>
          <a:lstStyle/>
          <a:p>
            <a:pPr defTabSz="1005840">
              <a:buClr>
                <a:srgbClr val="000000"/>
              </a:buClr>
            </a:pPr>
            <a:endParaRPr sz="1540" kern="0">
              <a:solidFill>
                <a:srgbClr val="000000"/>
              </a:solidFill>
              <a:latin typeface="Arial"/>
              <a:cs typeface="Arial"/>
              <a:sym typeface="Arial"/>
            </a:endParaRPr>
          </a:p>
        </p:txBody>
      </p:sp>
      <p:sp>
        <p:nvSpPr>
          <p:cNvPr id="160" name="Google Shape;160;p20"/>
          <p:cNvSpPr/>
          <p:nvPr/>
        </p:nvSpPr>
        <p:spPr>
          <a:xfrm>
            <a:off x="1328635" y="5220748"/>
            <a:ext cx="683100" cy="25509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00568" tIns="100568" rIns="100568" bIns="100568" anchor="ctr" anchorCtr="0">
            <a:noAutofit/>
          </a:bodyPr>
          <a:lstStyle/>
          <a:p>
            <a:pPr defTabSz="1005840">
              <a:buClr>
                <a:srgbClr val="000000"/>
              </a:buClr>
            </a:pPr>
            <a:endParaRPr sz="1540" kern="0">
              <a:solidFill>
                <a:srgbClr val="000000"/>
              </a:solidFill>
              <a:latin typeface="Arial"/>
              <a:cs typeface="Arial"/>
              <a:sym typeface="Arial"/>
            </a:endParaRPr>
          </a:p>
        </p:txBody>
      </p:sp>
      <p:sp>
        <p:nvSpPr>
          <p:cNvPr id="161" name="Google Shape;161;p20"/>
          <p:cNvSpPr/>
          <p:nvPr/>
        </p:nvSpPr>
        <p:spPr>
          <a:xfrm>
            <a:off x="2191833" y="4330023"/>
            <a:ext cx="810810" cy="25509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00568" tIns="100568" rIns="100568" bIns="100568" anchor="ctr" anchorCtr="0">
            <a:noAutofit/>
          </a:bodyPr>
          <a:lstStyle/>
          <a:p>
            <a:pPr defTabSz="1005840">
              <a:buClr>
                <a:srgbClr val="000000"/>
              </a:buClr>
            </a:pPr>
            <a:endParaRPr sz="1540" kern="0">
              <a:solidFill>
                <a:srgbClr val="000000"/>
              </a:solidFill>
              <a:latin typeface="Arial"/>
              <a:cs typeface="Arial"/>
              <a:sym typeface="Arial"/>
            </a:endParaRPr>
          </a:p>
        </p:txBody>
      </p:sp>
      <p:sp>
        <p:nvSpPr>
          <p:cNvPr id="162" name="Google Shape;162;p20"/>
          <p:cNvSpPr/>
          <p:nvPr/>
        </p:nvSpPr>
        <p:spPr>
          <a:xfrm>
            <a:off x="2191833" y="4775385"/>
            <a:ext cx="810810" cy="25509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00568" tIns="100568" rIns="100568" bIns="100568" anchor="ctr" anchorCtr="0">
            <a:noAutofit/>
          </a:bodyPr>
          <a:lstStyle/>
          <a:p>
            <a:pPr defTabSz="1005840">
              <a:buClr>
                <a:srgbClr val="000000"/>
              </a:buClr>
            </a:pPr>
            <a:endParaRPr sz="1540" kern="0">
              <a:solidFill>
                <a:srgbClr val="000000"/>
              </a:solidFill>
              <a:latin typeface="Arial"/>
              <a:cs typeface="Arial"/>
              <a:sym typeface="Arial"/>
            </a:endParaRPr>
          </a:p>
        </p:txBody>
      </p:sp>
      <p:sp>
        <p:nvSpPr>
          <p:cNvPr id="163" name="Google Shape;163;p20"/>
          <p:cNvSpPr/>
          <p:nvPr/>
        </p:nvSpPr>
        <p:spPr>
          <a:xfrm>
            <a:off x="2209959" y="5226202"/>
            <a:ext cx="835890" cy="25509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00568" tIns="100568" rIns="100568" bIns="100568" anchor="ctr" anchorCtr="0">
            <a:noAutofit/>
          </a:bodyPr>
          <a:lstStyle/>
          <a:p>
            <a:pPr defTabSz="1005840">
              <a:buClr>
                <a:srgbClr val="000000"/>
              </a:buClr>
            </a:pPr>
            <a:endParaRPr sz="1540" kern="0">
              <a:solidFill>
                <a:srgbClr val="000000"/>
              </a:solidFill>
              <a:latin typeface="Arial"/>
              <a:cs typeface="Arial"/>
              <a:sym typeface="Arial"/>
            </a:endParaRPr>
          </a:p>
        </p:txBody>
      </p:sp>
      <p:sp>
        <p:nvSpPr>
          <p:cNvPr id="164" name="Google Shape;164;p20"/>
          <p:cNvSpPr txBox="1"/>
          <p:nvPr/>
        </p:nvSpPr>
        <p:spPr>
          <a:xfrm>
            <a:off x="924744" y="5951207"/>
            <a:ext cx="6950790" cy="440088"/>
          </a:xfrm>
          <a:prstGeom prst="rect">
            <a:avLst/>
          </a:prstGeom>
          <a:noFill/>
          <a:ln>
            <a:noFill/>
          </a:ln>
        </p:spPr>
        <p:txBody>
          <a:bodyPr spcFirstLastPara="1" wrap="square" lIns="100568" tIns="100568" rIns="100568" bIns="100568" anchor="t" anchorCtr="0">
            <a:spAutoFit/>
          </a:bodyPr>
          <a:lstStyle/>
          <a:p>
            <a:pPr defTabSz="1005840">
              <a:buClr>
                <a:srgbClr val="000000"/>
              </a:buClr>
            </a:pPr>
            <a:r>
              <a:rPr lang="en" sz="1540" kern="0" dirty="0">
                <a:solidFill>
                  <a:srgbClr val="FF0000"/>
                </a:solidFill>
                <a:latin typeface="Roboto"/>
                <a:ea typeface="Roboto"/>
                <a:cs typeface="Roboto"/>
                <a:sym typeface="Roboto"/>
              </a:rPr>
              <a:t>Tracking users with information from Table 1 (User ID) and Table 2 (User ID)</a:t>
            </a:r>
            <a:endParaRPr sz="1540" kern="0" dirty="0">
              <a:solidFill>
                <a:srgbClr val="FF0000"/>
              </a:solidFill>
              <a:latin typeface="Roboto"/>
              <a:ea typeface="Roboto"/>
              <a:cs typeface="Roboto"/>
              <a:sym typeface="Roboto"/>
            </a:endParaRPr>
          </a:p>
        </p:txBody>
      </p:sp>
      <p:sp>
        <p:nvSpPr>
          <p:cNvPr id="165" name="Google Shape;165;p20"/>
          <p:cNvSpPr txBox="1"/>
          <p:nvPr/>
        </p:nvSpPr>
        <p:spPr>
          <a:xfrm>
            <a:off x="342870" y="2080798"/>
            <a:ext cx="5898420" cy="507799"/>
          </a:xfrm>
          <a:prstGeom prst="rect">
            <a:avLst/>
          </a:prstGeom>
          <a:noFill/>
          <a:ln>
            <a:noFill/>
          </a:ln>
        </p:spPr>
        <p:txBody>
          <a:bodyPr spcFirstLastPara="1" wrap="square" lIns="100568" tIns="100568" rIns="100568" bIns="100568" anchor="t" anchorCtr="0">
            <a:spAutoFit/>
          </a:bodyPr>
          <a:lstStyle/>
          <a:p>
            <a:pPr defTabSz="1005840">
              <a:buClr>
                <a:srgbClr val="000000"/>
              </a:buClr>
            </a:pPr>
            <a:r>
              <a:rPr lang="en" sz="1980" kern="0">
                <a:solidFill>
                  <a:srgbClr val="000000"/>
                </a:solidFill>
                <a:latin typeface="Roboto"/>
                <a:ea typeface="Roboto"/>
                <a:cs typeface="Roboto"/>
                <a:sym typeface="Roboto"/>
              </a:rPr>
              <a:t>Data Anonymization / De-identification</a:t>
            </a:r>
            <a:endParaRPr sz="1980" kern="0">
              <a:solidFill>
                <a:srgbClr val="000000"/>
              </a:solidFill>
              <a:latin typeface="Roboto"/>
              <a:ea typeface="Roboto"/>
              <a:cs typeface="Roboto"/>
              <a:sym typeface="Roboto"/>
            </a:endParaRPr>
          </a:p>
        </p:txBody>
      </p:sp>
      <p:sp>
        <p:nvSpPr>
          <p:cNvPr id="166" name="Google Shape;166;p20"/>
          <p:cNvSpPr txBox="1"/>
          <p:nvPr/>
        </p:nvSpPr>
        <p:spPr>
          <a:xfrm>
            <a:off x="628072" y="3163198"/>
            <a:ext cx="1163580" cy="440088"/>
          </a:xfrm>
          <a:prstGeom prst="rect">
            <a:avLst/>
          </a:prstGeom>
          <a:noFill/>
          <a:ln>
            <a:noFill/>
          </a:ln>
        </p:spPr>
        <p:txBody>
          <a:bodyPr spcFirstLastPara="1" wrap="square" lIns="100568" tIns="100568" rIns="100568" bIns="100568" anchor="t" anchorCtr="0">
            <a:spAutoFit/>
          </a:bodyPr>
          <a:lstStyle/>
          <a:p>
            <a:pPr defTabSz="1005840">
              <a:buClr>
                <a:srgbClr val="000000"/>
              </a:buClr>
            </a:pPr>
            <a:r>
              <a:rPr lang="en" sz="1540" kern="0">
                <a:solidFill>
                  <a:srgbClr val="000000"/>
                </a:solidFill>
                <a:latin typeface="Roboto"/>
                <a:ea typeface="Roboto"/>
                <a:cs typeface="Roboto"/>
                <a:sym typeface="Roboto"/>
              </a:rPr>
              <a:t>Table 3</a:t>
            </a:r>
            <a:endParaRPr sz="1540" kern="0">
              <a:solidFill>
                <a:srgbClr val="000000"/>
              </a:solidFill>
              <a:latin typeface="Roboto"/>
              <a:ea typeface="Roboto"/>
              <a:cs typeface="Roboto"/>
              <a:sym typeface="Roboto"/>
            </a:endParaRPr>
          </a:p>
        </p:txBody>
      </p:sp>
      <p:sp>
        <p:nvSpPr>
          <p:cNvPr id="167" name="Google Shape;167;p20"/>
          <p:cNvSpPr txBox="1"/>
          <p:nvPr/>
        </p:nvSpPr>
        <p:spPr>
          <a:xfrm>
            <a:off x="5622293" y="3163198"/>
            <a:ext cx="1163580" cy="440088"/>
          </a:xfrm>
          <a:prstGeom prst="rect">
            <a:avLst/>
          </a:prstGeom>
          <a:noFill/>
          <a:ln>
            <a:noFill/>
          </a:ln>
        </p:spPr>
        <p:txBody>
          <a:bodyPr spcFirstLastPara="1" wrap="square" lIns="100568" tIns="100568" rIns="100568" bIns="100568" anchor="t" anchorCtr="0">
            <a:spAutoFit/>
          </a:bodyPr>
          <a:lstStyle/>
          <a:p>
            <a:pPr defTabSz="1005840">
              <a:buClr>
                <a:srgbClr val="000000"/>
              </a:buClr>
            </a:pPr>
            <a:r>
              <a:rPr lang="en" sz="1540" kern="0">
                <a:solidFill>
                  <a:srgbClr val="000000"/>
                </a:solidFill>
                <a:latin typeface="Roboto"/>
                <a:ea typeface="Roboto"/>
                <a:cs typeface="Roboto"/>
                <a:sym typeface="Roboto"/>
              </a:rPr>
              <a:t>Table 4</a:t>
            </a:r>
            <a:endParaRPr sz="1540" kern="0">
              <a:solidFill>
                <a:srgbClr val="000000"/>
              </a:solidFill>
              <a:latin typeface="Roboto"/>
              <a:ea typeface="Roboto"/>
              <a:cs typeface="Roboto"/>
              <a:sym typeface="Roboto"/>
            </a:endParaRPr>
          </a:p>
        </p:txBody>
      </p:sp>
    </p:spTree>
    <p:extLst>
      <p:ext uri="{BB962C8B-B14F-4D97-AF65-F5344CB8AC3E}">
        <p14:creationId xmlns:p14="http://schemas.microsoft.com/office/powerpoint/2010/main" val="2487848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1"/>
          <p:cNvSpPr txBox="1">
            <a:spLocks noGrp="1"/>
          </p:cNvSpPr>
          <p:nvPr>
            <p:ph type="title"/>
          </p:nvPr>
        </p:nvSpPr>
        <p:spPr>
          <a:xfrm>
            <a:off x="342870" y="1508275"/>
            <a:ext cx="9372660" cy="668580"/>
          </a:xfrm>
          <a:prstGeom prst="rect">
            <a:avLst/>
          </a:prstGeom>
        </p:spPr>
        <p:txBody>
          <a:bodyPr spcFirstLastPara="1" wrap="square" lIns="100568" tIns="100568" rIns="100568" bIns="100568" anchor="t" anchorCtr="0">
            <a:normAutofit/>
          </a:bodyPr>
          <a:lstStyle/>
          <a:p>
            <a:pPr>
              <a:buClr>
                <a:schemeClr val="dk2"/>
              </a:buClr>
              <a:buSzPct val="36666"/>
            </a:pPr>
            <a:r>
              <a:rPr lang="en"/>
              <a:t>Traditional Privacy Models</a:t>
            </a:r>
            <a:endParaRPr/>
          </a:p>
          <a:p>
            <a:endParaRPr/>
          </a:p>
        </p:txBody>
      </p:sp>
      <p:sp>
        <p:nvSpPr>
          <p:cNvPr id="173" name="Google Shape;173;p21"/>
          <p:cNvSpPr txBox="1">
            <a:spLocks noGrp="1"/>
          </p:cNvSpPr>
          <p:nvPr>
            <p:ph type="body" idx="1"/>
          </p:nvPr>
        </p:nvSpPr>
        <p:spPr>
          <a:xfrm>
            <a:off x="342870" y="2588668"/>
            <a:ext cx="9372660" cy="2102430"/>
          </a:xfrm>
          <a:prstGeom prst="rect">
            <a:avLst/>
          </a:prstGeom>
        </p:spPr>
        <p:txBody>
          <a:bodyPr spcFirstLastPara="1" wrap="square" lIns="100568" tIns="100568" rIns="100568" bIns="100568" anchor="t" anchorCtr="0">
            <a:normAutofit/>
          </a:bodyPr>
          <a:lstStyle/>
          <a:p>
            <a:pPr indent="-349250">
              <a:buSzPts val="1400"/>
            </a:pPr>
            <a:r>
              <a:rPr lang="en" sz="1540"/>
              <a:t>A dataset is said to be k-anonymous if, for any individual record in the dataset, there are at least k−1 other records which are indistinguishable from it.</a:t>
            </a:r>
            <a:endParaRPr sz="1540"/>
          </a:p>
          <a:p>
            <a:pPr indent="-349250">
              <a:buSzPts val="1400"/>
            </a:pPr>
            <a:r>
              <a:rPr lang="en" sz="1540"/>
              <a:t>K-anonymity ensures a linkage attack against a k-anonymous dataset can only identify a group of k records which are indistinguishable one from another</a:t>
            </a:r>
            <a:endParaRPr sz="1540"/>
          </a:p>
          <a:p>
            <a:pPr indent="-349250">
              <a:buSzPts val="1400"/>
            </a:pPr>
            <a:r>
              <a:rPr lang="en" sz="1540"/>
              <a:t>However, k-anonymity only works for very large dataset with simple fields which makes it impracticable in real world scenarios.</a:t>
            </a:r>
            <a:endParaRPr sz="1540"/>
          </a:p>
        </p:txBody>
      </p:sp>
      <p:sp>
        <p:nvSpPr>
          <p:cNvPr id="174" name="Google Shape;174;p21"/>
          <p:cNvSpPr txBox="1"/>
          <p:nvPr/>
        </p:nvSpPr>
        <p:spPr>
          <a:xfrm>
            <a:off x="342870" y="2080798"/>
            <a:ext cx="5898420" cy="507799"/>
          </a:xfrm>
          <a:prstGeom prst="rect">
            <a:avLst/>
          </a:prstGeom>
          <a:noFill/>
          <a:ln>
            <a:noFill/>
          </a:ln>
        </p:spPr>
        <p:txBody>
          <a:bodyPr spcFirstLastPara="1" wrap="square" lIns="100568" tIns="100568" rIns="100568" bIns="100568" anchor="t" anchorCtr="0">
            <a:spAutoFit/>
          </a:bodyPr>
          <a:lstStyle/>
          <a:p>
            <a:pPr defTabSz="1005840">
              <a:buClr>
                <a:srgbClr val="000000"/>
              </a:buClr>
            </a:pPr>
            <a:r>
              <a:rPr lang="en" sz="1980" kern="0">
                <a:solidFill>
                  <a:srgbClr val="000000"/>
                </a:solidFill>
                <a:latin typeface="Roboto"/>
                <a:ea typeface="Roboto"/>
                <a:cs typeface="Roboto"/>
                <a:sym typeface="Roboto"/>
              </a:rPr>
              <a:t>k-Anonymity [Emam et al.]</a:t>
            </a:r>
            <a:endParaRPr sz="1980" kern="0">
              <a:solidFill>
                <a:srgbClr val="000000"/>
              </a:solidFill>
              <a:latin typeface="Roboto"/>
              <a:ea typeface="Roboto"/>
              <a:cs typeface="Roboto"/>
              <a:sym typeface="Roboto"/>
            </a:endParaRPr>
          </a:p>
        </p:txBody>
      </p:sp>
    </p:spTree>
    <p:extLst>
      <p:ext uri="{BB962C8B-B14F-4D97-AF65-F5344CB8AC3E}">
        <p14:creationId xmlns:p14="http://schemas.microsoft.com/office/powerpoint/2010/main" val="33543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2"/>
          <p:cNvSpPr txBox="1">
            <a:spLocks noGrp="1"/>
          </p:cNvSpPr>
          <p:nvPr>
            <p:ph type="body" idx="1"/>
          </p:nvPr>
        </p:nvSpPr>
        <p:spPr>
          <a:xfrm>
            <a:off x="342870" y="2675540"/>
            <a:ext cx="9372660" cy="3930300"/>
          </a:xfrm>
          <a:prstGeom prst="rect">
            <a:avLst/>
          </a:prstGeom>
        </p:spPr>
        <p:txBody>
          <a:bodyPr spcFirstLastPara="1" wrap="square" lIns="100568" tIns="100568" rIns="100568" bIns="100568" anchor="t" anchorCtr="0">
            <a:noAutofit/>
          </a:bodyPr>
          <a:lstStyle/>
          <a:p>
            <a:pPr indent="-335280">
              <a:buSzPts val="1200"/>
            </a:pPr>
            <a:r>
              <a:rPr lang="en" sz="1320" b="1"/>
              <a:t>Problem</a:t>
            </a:r>
            <a:r>
              <a:rPr lang="en" sz="1320"/>
              <a:t>: Given a survey which contains a sensitive or embarrassing question (</a:t>
            </a:r>
            <a:r>
              <a:rPr lang="en" sz="1320" b="1"/>
              <a:t>query</a:t>
            </a:r>
            <a:r>
              <a:rPr lang="en" sz="1320"/>
              <a:t>), how to protect the privacy of participants’ responses while performing statistics on the </a:t>
            </a:r>
            <a:r>
              <a:rPr lang="en" sz="1320" b="1"/>
              <a:t>answers.</a:t>
            </a:r>
            <a:endParaRPr sz="1320" b="1"/>
          </a:p>
          <a:p>
            <a:pPr indent="-335280">
              <a:buSzPts val="1200"/>
            </a:pPr>
            <a:r>
              <a:rPr lang="en" sz="1320" b="1"/>
              <a:t>Approach: </a:t>
            </a:r>
            <a:r>
              <a:rPr lang="en" sz="1320"/>
              <a:t>Use coin flips</a:t>
            </a:r>
            <a:endParaRPr sz="1320"/>
          </a:p>
          <a:p>
            <a:pPr lvl="1" indent="-335280">
              <a:buSzPts val="1200"/>
            </a:pPr>
            <a:r>
              <a:rPr lang="en" sz="1320"/>
              <a:t>When participants are asked a sensitive question, they flip a coin before answering</a:t>
            </a:r>
            <a:endParaRPr sz="1320"/>
          </a:p>
          <a:p>
            <a:pPr lvl="1" indent="-335280">
              <a:buSzPts val="1200"/>
            </a:pPr>
            <a:r>
              <a:rPr lang="en" sz="1320"/>
              <a:t>If they get heads, they are asked to answer YES to the question regardless of their experience. </a:t>
            </a:r>
            <a:endParaRPr sz="1320"/>
          </a:p>
          <a:p>
            <a:pPr lvl="1" indent="-335280">
              <a:buSzPts val="1200"/>
            </a:pPr>
            <a:r>
              <a:rPr lang="en" sz="1320"/>
              <a:t>When they get tails, they are asked respond truthfully according to their experience.</a:t>
            </a:r>
            <a:endParaRPr sz="1320"/>
          </a:p>
          <a:p>
            <a:pPr indent="-335280">
              <a:buSzPts val="1200"/>
            </a:pPr>
            <a:r>
              <a:rPr lang="en" sz="1320" b="1"/>
              <a:t>Results: </a:t>
            </a:r>
            <a:r>
              <a:rPr lang="en" sz="1320"/>
              <a:t>Double the resulting statistics</a:t>
            </a:r>
            <a:endParaRPr sz="1320"/>
          </a:p>
          <a:p>
            <a:pPr lvl="1" indent="-335280">
              <a:buSzPts val="1200"/>
            </a:pPr>
            <a:r>
              <a:rPr lang="en" sz="1320"/>
              <a:t>At the end of the survey, half of the participant would have answer correctly, while the other half answer falsely.</a:t>
            </a:r>
            <a:endParaRPr sz="1320"/>
          </a:p>
          <a:p>
            <a:pPr lvl="1" indent="-335280">
              <a:buSzPts val="1200"/>
            </a:pPr>
            <a:r>
              <a:rPr lang="en" sz="1320"/>
              <a:t>To account for the half false answers they got, the organizers double the statistics at the end of the survey, </a:t>
            </a:r>
            <a:endParaRPr sz="1320"/>
          </a:p>
          <a:p>
            <a:pPr indent="-335280">
              <a:buSzPts val="1200"/>
            </a:pPr>
            <a:r>
              <a:rPr lang="en" sz="1320" b="1"/>
              <a:t>Alternative</a:t>
            </a:r>
            <a:r>
              <a:rPr lang="en" sz="1320"/>
              <a:t>: [Greenberg, 1969]</a:t>
            </a:r>
            <a:endParaRPr sz="1320"/>
          </a:p>
          <a:p>
            <a:pPr lvl="1" indent="-335280">
              <a:buSzPts val="1200"/>
            </a:pPr>
            <a:r>
              <a:rPr lang="en" sz="1320"/>
              <a:t>When participants get a tail, they are asked to flip a coin again to answer YES when it is heads, and NO when tails. </a:t>
            </a:r>
            <a:endParaRPr sz="1320"/>
          </a:p>
        </p:txBody>
      </p:sp>
      <p:sp>
        <p:nvSpPr>
          <p:cNvPr id="180" name="Google Shape;180;p22"/>
          <p:cNvSpPr txBox="1">
            <a:spLocks noGrp="1"/>
          </p:cNvSpPr>
          <p:nvPr>
            <p:ph type="title"/>
          </p:nvPr>
        </p:nvSpPr>
        <p:spPr>
          <a:xfrm>
            <a:off x="342870" y="1508275"/>
            <a:ext cx="9372660" cy="668580"/>
          </a:xfrm>
          <a:prstGeom prst="rect">
            <a:avLst/>
          </a:prstGeom>
        </p:spPr>
        <p:txBody>
          <a:bodyPr spcFirstLastPara="1" wrap="square" lIns="100568" tIns="100568" rIns="100568" bIns="100568" anchor="t" anchorCtr="0">
            <a:normAutofit/>
          </a:bodyPr>
          <a:lstStyle/>
          <a:p>
            <a:pPr>
              <a:buClr>
                <a:schemeClr val="dk2"/>
              </a:buClr>
              <a:buSzPct val="36666"/>
            </a:pPr>
            <a:r>
              <a:rPr lang="en"/>
              <a:t>Traditional Privacy Models</a:t>
            </a:r>
            <a:endParaRPr/>
          </a:p>
          <a:p>
            <a:endParaRPr/>
          </a:p>
        </p:txBody>
      </p:sp>
      <p:sp>
        <p:nvSpPr>
          <p:cNvPr id="181" name="Google Shape;181;p22"/>
          <p:cNvSpPr txBox="1"/>
          <p:nvPr/>
        </p:nvSpPr>
        <p:spPr>
          <a:xfrm>
            <a:off x="342870" y="2080798"/>
            <a:ext cx="8719260" cy="507799"/>
          </a:xfrm>
          <a:prstGeom prst="rect">
            <a:avLst/>
          </a:prstGeom>
          <a:noFill/>
          <a:ln>
            <a:noFill/>
          </a:ln>
        </p:spPr>
        <p:txBody>
          <a:bodyPr spcFirstLastPara="1" wrap="square" lIns="100568" tIns="100568" rIns="100568" bIns="100568" anchor="t" anchorCtr="0">
            <a:spAutoFit/>
          </a:bodyPr>
          <a:lstStyle/>
          <a:p>
            <a:pPr defTabSz="1005840">
              <a:buClr>
                <a:srgbClr val="000000"/>
              </a:buClr>
            </a:pPr>
            <a:r>
              <a:rPr lang="en" sz="1980" kern="0">
                <a:solidFill>
                  <a:srgbClr val="000000"/>
                </a:solidFill>
                <a:latin typeface="Roboto"/>
                <a:ea typeface="Roboto"/>
                <a:cs typeface="Roboto"/>
                <a:sym typeface="Roboto"/>
              </a:rPr>
              <a:t>Randomized Response: A first attempt at Differential Privacy [Warner, 1965]</a:t>
            </a:r>
            <a:endParaRPr sz="1980" kern="0">
              <a:solidFill>
                <a:srgbClr val="000000"/>
              </a:solidFill>
              <a:latin typeface="Roboto"/>
              <a:ea typeface="Roboto"/>
              <a:cs typeface="Roboto"/>
              <a:sym typeface="Roboto"/>
            </a:endParaRPr>
          </a:p>
        </p:txBody>
      </p:sp>
    </p:spTree>
    <p:extLst>
      <p:ext uri="{BB962C8B-B14F-4D97-AF65-F5344CB8AC3E}">
        <p14:creationId xmlns:p14="http://schemas.microsoft.com/office/powerpoint/2010/main" val="127431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3"/>
          <p:cNvSpPr txBox="1">
            <a:spLocks noGrp="1"/>
          </p:cNvSpPr>
          <p:nvPr>
            <p:ph type="body" idx="1"/>
          </p:nvPr>
        </p:nvSpPr>
        <p:spPr>
          <a:xfrm>
            <a:off x="342870" y="2675540"/>
            <a:ext cx="9372660" cy="1055010"/>
          </a:xfrm>
          <a:prstGeom prst="rect">
            <a:avLst/>
          </a:prstGeom>
        </p:spPr>
        <p:txBody>
          <a:bodyPr spcFirstLastPara="1" wrap="square" lIns="100568" tIns="100568" rIns="100568" bIns="100568" anchor="t" anchorCtr="0">
            <a:normAutofit/>
          </a:bodyPr>
          <a:lstStyle/>
          <a:p>
            <a:r>
              <a:rPr lang="en"/>
              <a:t>The query answer is no longer a deterministic value, but a sampling from a distribution</a:t>
            </a:r>
            <a:endParaRPr/>
          </a:p>
        </p:txBody>
      </p:sp>
      <p:sp>
        <p:nvSpPr>
          <p:cNvPr id="187" name="Google Shape;187;p23"/>
          <p:cNvSpPr txBox="1">
            <a:spLocks noGrp="1"/>
          </p:cNvSpPr>
          <p:nvPr>
            <p:ph type="title"/>
          </p:nvPr>
        </p:nvSpPr>
        <p:spPr>
          <a:xfrm>
            <a:off x="342870" y="1508275"/>
            <a:ext cx="9372660" cy="668580"/>
          </a:xfrm>
          <a:prstGeom prst="rect">
            <a:avLst/>
          </a:prstGeom>
        </p:spPr>
        <p:txBody>
          <a:bodyPr spcFirstLastPara="1" wrap="square" lIns="100568" tIns="100568" rIns="100568" bIns="100568" anchor="t" anchorCtr="0">
            <a:normAutofit/>
          </a:bodyPr>
          <a:lstStyle/>
          <a:p>
            <a:pPr>
              <a:buClr>
                <a:schemeClr val="dk2"/>
              </a:buClr>
              <a:buSzPct val="36666"/>
            </a:pPr>
            <a:r>
              <a:rPr lang="en"/>
              <a:t>Traditional Privacy Models</a:t>
            </a:r>
            <a:endParaRPr/>
          </a:p>
          <a:p>
            <a:endParaRPr/>
          </a:p>
        </p:txBody>
      </p:sp>
      <p:sp>
        <p:nvSpPr>
          <p:cNvPr id="188" name="Google Shape;188;p23"/>
          <p:cNvSpPr txBox="1"/>
          <p:nvPr/>
        </p:nvSpPr>
        <p:spPr>
          <a:xfrm>
            <a:off x="342870" y="2080798"/>
            <a:ext cx="8719260" cy="507799"/>
          </a:xfrm>
          <a:prstGeom prst="rect">
            <a:avLst/>
          </a:prstGeom>
          <a:noFill/>
          <a:ln>
            <a:noFill/>
          </a:ln>
        </p:spPr>
        <p:txBody>
          <a:bodyPr spcFirstLastPara="1" wrap="square" lIns="100568" tIns="100568" rIns="100568" bIns="100568" anchor="t" anchorCtr="0">
            <a:spAutoFit/>
          </a:bodyPr>
          <a:lstStyle/>
          <a:p>
            <a:pPr defTabSz="1005840">
              <a:buClr>
                <a:srgbClr val="000000"/>
              </a:buClr>
            </a:pPr>
            <a:r>
              <a:rPr lang="en" sz="1980" kern="0">
                <a:solidFill>
                  <a:srgbClr val="000000"/>
                </a:solidFill>
                <a:latin typeface="Roboto"/>
                <a:ea typeface="Roboto"/>
                <a:cs typeface="Roboto"/>
                <a:sym typeface="Roboto"/>
              </a:rPr>
              <a:t>Randomized Response: A first attempt at Differential Privacy [Warner, 1965]</a:t>
            </a:r>
            <a:endParaRPr sz="1980" kern="0">
              <a:solidFill>
                <a:srgbClr val="000000"/>
              </a:solidFill>
              <a:latin typeface="Roboto"/>
              <a:ea typeface="Roboto"/>
              <a:cs typeface="Roboto"/>
              <a:sym typeface="Roboto"/>
            </a:endParaRPr>
          </a:p>
        </p:txBody>
      </p:sp>
      <p:pic>
        <p:nvPicPr>
          <p:cNvPr id="189" name="Google Shape;189;p23"/>
          <p:cNvPicPr preferRelativeResize="0"/>
          <p:nvPr/>
        </p:nvPicPr>
        <p:blipFill>
          <a:blip r:embed="rId3">
            <a:alphaModFix/>
          </a:blip>
          <a:stretch>
            <a:fillRect/>
          </a:stretch>
        </p:blipFill>
        <p:spPr>
          <a:xfrm>
            <a:off x="2134275" y="3817423"/>
            <a:ext cx="4847645" cy="2649294"/>
          </a:xfrm>
          <a:prstGeom prst="rect">
            <a:avLst/>
          </a:prstGeom>
          <a:noFill/>
          <a:ln>
            <a:noFill/>
          </a:ln>
        </p:spPr>
      </p:pic>
    </p:spTree>
    <p:extLst>
      <p:ext uri="{BB962C8B-B14F-4D97-AF65-F5344CB8AC3E}">
        <p14:creationId xmlns:p14="http://schemas.microsoft.com/office/powerpoint/2010/main" val="715048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4"/>
          <p:cNvSpPr txBox="1">
            <a:spLocks noGrp="1"/>
          </p:cNvSpPr>
          <p:nvPr>
            <p:ph type="title"/>
          </p:nvPr>
        </p:nvSpPr>
        <p:spPr>
          <a:xfrm>
            <a:off x="342870" y="1508275"/>
            <a:ext cx="9372660" cy="668580"/>
          </a:xfrm>
          <a:prstGeom prst="rect">
            <a:avLst/>
          </a:prstGeom>
        </p:spPr>
        <p:txBody>
          <a:bodyPr spcFirstLastPara="1" wrap="square" lIns="100568" tIns="100568" rIns="100568" bIns="100568" anchor="t" anchorCtr="0">
            <a:normAutofit/>
          </a:bodyPr>
          <a:lstStyle/>
          <a:p>
            <a:r>
              <a:rPr lang="en"/>
              <a:t>Differential Privacy Model</a:t>
            </a:r>
            <a:endParaRPr/>
          </a:p>
        </p:txBody>
      </p:sp>
      <p:sp>
        <p:nvSpPr>
          <p:cNvPr id="195" name="Google Shape;195;p24"/>
          <p:cNvSpPr txBox="1">
            <a:spLocks noGrp="1"/>
          </p:cNvSpPr>
          <p:nvPr>
            <p:ph type="body" idx="1"/>
          </p:nvPr>
        </p:nvSpPr>
        <p:spPr>
          <a:xfrm>
            <a:off x="342870" y="2410138"/>
            <a:ext cx="9372660" cy="1219020"/>
          </a:xfrm>
          <a:prstGeom prst="rect">
            <a:avLst/>
          </a:prstGeom>
        </p:spPr>
        <p:txBody>
          <a:bodyPr spcFirstLastPara="1" wrap="square" lIns="100568" tIns="100568" rIns="100568" bIns="100568" anchor="t" anchorCtr="0">
            <a:noAutofit/>
          </a:bodyPr>
          <a:lstStyle/>
          <a:p>
            <a:pPr indent="-349250">
              <a:buSzPts val="1400"/>
            </a:pPr>
            <a:r>
              <a:rPr lang="en" sz="1540"/>
              <a:t>A privacy model that ensures privacy of individual data with provable privacy guarantees.</a:t>
            </a:r>
            <a:endParaRPr sz="1540"/>
          </a:p>
          <a:p>
            <a:pPr indent="-349250">
              <a:buSzPts val="1400"/>
            </a:pPr>
            <a:r>
              <a:rPr lang="en" sz="1540"/>
              <a:t>Differential privacy solves the problem of learning useful information about all the records while learning nothing about individual records</a:t>
            </a:r>
            <a:endParaRPr sz="1540"/>
          </a:p>
          <a:p>
            <a:pPr indent="-349250">
              <a:buSzPts val="1400"/>
            </a:pPr>
            <a:r>
              <a:rPr lang="en" sz="1540"/>
              <a:t>It ensures that an adversary cannot infer an unknown data record from known data records</a:t>
            </a:r>
            <a:endParaRPr sz="1540"/>
          </a:p>
        </p:txBody>
      </p:sp>
      <p:graphicFrame>
        <p:nvGraphicFramePr>
          <p:cNvPr id="196" name="Google Shape;196;p24"/>
          <p:cNvGraphicFramePr/>
          <p:nvPr>
            <p:extLst>
              <p:ext uri="{D42A27DB-BD31-4B8C-83A1-F6EECF244321}">
                <p14:modId xmlns:p14="http://schemas.microsoft.com/office/powerpoint/2010/main" val="4109231786"/>
              </p:ext>
            </p:extLst>
          </p:nvPr>
        </p:nvGraphicFramePr>
        <p:xfrm>
          <a:off x="2189385" y="3886200"/>
          <a:ext cx="4734072" cy="2304256"/>
        </p:xfrm>
        <a:graphic>
          <a:graphicData uri="http://schemas.openxmlformats.org/drawingml/2006/table">
            <a:tbl>
              <a:tblPr>
                <a:noFill/>
              </a:tblPr>
              <a:tblGrid>
                <a:gridCol w="622985">
                  <a:extLst>
                    <a:ext uri="{9D8B030D-6E8A-4147-A177-3AD203B41FA5}">
                      <a16:colId xmlns:a16="http://schemas.microsoft.com/office/drawing/2014/main" val="20000"/>
                    </a:ext>
                  </a:extLst>
                </a:gridCol>
                <a:gridCol w="874418">
                  <a:extLst>
                    <a:ext uri="{9D8B030D-6E8A-4147-A177-3AD203B41FA5}">
                      <a16:colId xmlns:a16="http://schemas.microsoft.com/office/drawing/2014/main" val="20001"/>
                    </a:ext>
                  </a:extLst>
                </a:gridCol>
                <a:gridCol w="1009498">
                  <a:extLst>
                    <a:ext uri="{9D8B030D-6E8A-4147-A177-3AD203B41FA5}">
                      <a16:colId xmlns:a16="http://schemas.microsoft.com/office/drawing/2014/main" val="20002"/>
                    </a:ext>
                  </a:extLst>
                </a:gridCol>
                <a:gridCol w="908408">
                  <a:extLst>
                    <a:ext uri="{9D8B030D-6E8A-4147-A177-3AD203B41FA5}">
                      <a16:colId xmlns:a16="http://schemas.microsoft.com/office/drawing/2014/main" val="20003"/>
                    </a:ext>
                  </a:extLst>
                </a:gridCol>
                <a:gridCol w="1318763">
                  <a:extLst>
                    <a:ext uri="{9D8B030D-6E8A-4147-A177-3AD203B41FA5}">
                      <a16:colId xmlns:a16="http://schemas.microsoft.com/office/drawing/2014/main" val="20004"/>
                    </a:ext>
                  </a:extLst>
                </a:gridCol>
              </a:tblGrid>
              <a:tr h="792088">
                <a:tc>
                  <a:txBody>
                    <a:bodyPr/>
                    <a:lstStyle/>
                    <a:p>
                      <a:pPr marL="0" lvl="0" indent="0" algn="l" rtl="0">
                        <a:spcBef>
                          <a:spcPts val="0"/>
                        </a:spcBef>
                        <a:spcAft>
                          <a:spcPts val="0"/>
                        </a:spcAft>
                        <a:buNone/>
                      </a:pPr>
                      <a:r>
                        <a:rPr lang="en" sz="1400" dirty="0">
                          <a:solidFill>
                            <a:schemeClr val="bg1"/>
                          </a:solidFill>
                        </a:rPr>
                        <a:t>User ID</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Name</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a:solidFill>
                            <a:schemeClr val="bg1"/>
                          </a:solidFill>
                        </a:rPr>
                        <a:t>Address</a:t>
                      </a:r>
                      <a:endParaRPr sz="140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a:solidFill>
                            <a:schemeClr val="bg1"/>
                          </a:solidFill>
                        </a:rPr>
                        <a:t>Account Type</a:t>
                      </a:r>
                      <a:endParaRPr sz="140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a:solidFill>
                            <a:schemeClr val="bg1"/>
                          </a:solidFill>
                        </a:rPr>
                        <a:t>Subscription Date</a:t>
                      </a:r>
                      <a:endParaRPr sz="1400">
                        <a:solidFill>
                          <a:schemeClr val="bg1"/>
                        </a:solidFill>
                      </a:endParaRPr>
                    </a:p>
                  </a:txBody>
                  <a:tcPr marL="100568" marR="100568" marT="100568" marB="100568"/>
                </a:tc>
                <a:extLst>
                  <a:ext uri="{0D108BD9-81ED-4DB2-BD59-A6C34878D82A}">
                    <a16:rowId xmlns:a16="http://schemas.microsoft.com/office/drawing/2014/main" val="10000"/>
                  </a:ext>
                </a:extLst>
              </a:tr>
              <a:tr h="605800">
                <a:tc>
                  <a:txBody>
                    <a:bodyPr/>
                    <a:lstStyle/>
                    <a:p>
                      <a:pPr marL="0" lvl="0" indent="0" algn="l" rtl="0">
                        <a:spcBef>
                          <a:spcPts val="0"/>
                        </a:spcBef>
                        <a:spcAft>
                          <a:spcPts val="0"/>
                        </a:spcAft>
                        <a:buNone/>
                      </a:pPr>
                      <a:r>
                        <a:rPr lang="en" sz="1400">
                          <a:solidFill>
                            <a:schemeClr val="bg1"/>
                          </a:solidFill>
                        </a:rPr>
                        <a:t>001</a:t>
                      </a:r>
                      <a:endParaRPr sz="140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Alice</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123 A St</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Pro</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a:solidFill>
                            <a:schemeClr val="bg1"/>
                          </a:solidFill>
                        </a:rPr>
                        <a:t>01/02/20</a:t>
                      </a:r>
                      <a:endParaRPr sz="1400">
                        <a:solidFill>
                          <a:schemeClr val="bg1"/>
                        </a:solidFill>
                      </a:endParaRPr>
                    </a:p>
                  </a:txBody>
                  <a:tcPr marL="100568" marR="100568" marT="100568" marB="100568"/>
                </a:tc>
                <a:extLst>
                  <a:ext uri="{0D108BD9-81ED-4DB2-BD59-A6C34878D82A}">
                    <a16:rowId xmlns:a16="http://schemas.microsoft.com/office/drawing/2014/main" val="10001"/>
                  </a:ext>
                </a:extLst>
              </a:tr>
              <a:tr h="474320">
                <a:tc>
                  <a:txBody>
                    <a:bodyPr/>
                    <a:lstStyle/>
                    <a:p>
                      <a:pPr marL="0" lvl="0" indent="0" algn="l" rtl="0">
                        <a:spcBef>
                          <a:spcPts val="0"/>
                        </a:spcBef>
                        <a:spcAft>
                          <a:spcPts val="0"/>
                        </a:spcAft>
                        <a:buNone/>
                      </a:pPr>
                      <a:r>
                        <a:rPr lang="en" sz="1400">
                          <a:solidFill>
                            <a:schemeClr val="bg1"/>
                          </a:solidFill>
                        </a:rPr>
                        <a:t>002</a:t>
                      </a:r>
                      <a:endParaRPr sz="140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a:solidFill>
                            <a:schemeClr val="bg1"/>
                          </a:solidFill>
                        </a:rPr>
                        <a:t>Bob</a:t>
                      </a:r>
                      <a:endParaRPr sz="140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234 B St</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Free</a:t>
                      </a:r>
                      <a:endParaRPr sz="1400" dirty="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02/03/21</a:t>
                      </a:r>
                      <a:endParaRPr sz="1400" dirty="0">
                        <a:solidFill>
                          <a:schemeClr val="bg1"/>
                        </a:solidFill>
                      </a:endParaRPr>
                    </a:p>
                  </a:txBody>
                  <a:tcPr marL="100568" marR="100568" marT="100568" marB="100568"/>
                </a:tc>
                <a:extLst>
                  <a:ext uri="{0D108BD9-81ED-4DB2-BD59-A6C34878D82A}">
                    <a16:rowId xmlns:a16="http://schemas.microsoft.com/office/drawing/2014/main" val="10002"/>
                  </a:ext>
                </a:extLst>
              </a:tr>
              <a:tr h="432048">
                <a:tc>
                  <a:txBody>
                    <a:bodyPr/>
                    <a:lstStyle/>
                    <a:p>
                      <a:pPr marL="0" lvl="0" indent="0" algn="l" rtl="0">
                        <a:spcBef>
                          <a:spcPts val="0"/>
                        </a:spcBef>
                        <a:spcAft>
                          <a:spcPts val="0"/>
                        </a:spcAft>
                        <a:buNone/>
                      </a:pPr>
                      <a:r>
                        <a:rPr lang="en" sz="1400">
                          <a:solidFill>
                            <a:schemeClr val="bg1"/>
                          </a:solidFill>
                        </a:rPr>
                        <a:t>003</a:t>
                      </a:r>
                      <a:endParaRPr sz="140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a:solidFill>
                            <a:schemeClr val="bg1"/>
                          </a:solidFill>
                        </a:rPr>
                        <a:t>Charlie</a:t>
                      </a:r>
                      <a:endParaRPr sz="140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a:solidFill>
                            <a:schemeClr val="bg1"/>
                          </a:solidFill>
                        </a:rPr>
                        <a:t>456 C St</a:t>
                      </a:r>
                      <a:endParaRPr sz="140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a:solidFill>
                            <a:schemeClr val="bg1"/>
                          </a:solidFill>
                        </a:rPr>
                        <a:t>Pro</a:t>
                      </a:r>
                      <a:endParaRPr sz="1400">
                        <a:solidFill>
                          <a:schemeClr val="bg1"/>
                        </a:solidFill>
                      </a:endParaRPr>
                    </a:p>
                  </a:txBody>
                  <a:tcPr marL="100568" marR="100568" marT="100568" marB="100568"/>
                </a:tc>
                <a:tc>
                  <a:txBody>
                    <a:bodyPr/>
                    <a:lstStyle/>
                    <a:p>
                      <a:pPr marL="0" lvl="0" indent="0" algn="l" rtl="0">
                        <a:spcBef>
                          <a:spcPts val="0"/>
                        </a:spcBef>
                        <a:spcAft>
                          <a:spcPts val="0"/>
                        </a:spcAft>
                        <a:buNone/>
                      </a:pPr>
                      <a:r>
                        <a:rPr lang="en" sz="1400" dirty="0">
                          <a:solidFill>
                            <a:schemeClr val="bg1"/>
                          </a:solidFill>
                        </a:rPr>
                        <a:t>03/04/18</a:t>
                      </a:r>
                      <a:endParaRPr sz="1400" dirty="0">
                        <a:solidFill>
                          <a:schemeClr val="bg1"/>
                        </a:solidFill>
                      </a:endParaRPr>
                    </a:p>
                  </a:txBody>
                  <a:tcPr marL="100568" marR="100568" marT="100568" marB="100568"/>
                </a:tc>
                <a:extLst>
                  <a:ext uri="{0D108BD9-81ED-4DB2-BD59-A6C34878D82A}">
                    <a16:rowId xmlns:a16="http://schemas.microsoft.com/office/drawing/2014/main" val="10003"/>
                  </a:ext>
                </a:extLst>
              </a:tr>
            </a:tbl>
          </a:graphicData>
        </a:graphic>
      </p:graphicFrame>
      <p:sp>
        <p:nvSpPr>
          <p:cNvPr id="197" name="Google Shape;197;p24"/>
          <p:cNvSpPr/>
          <p:nvPr/>
        </p:nvSpPr>
        <p:spPr>
          <a:xfrm>
            <a:off x="2292896" y="5314384"/>
            <a:ext cx="4308480" cy="27786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00568" tIns="100568" rIns="100568" bIns="100568" anchor="ctr" anchorCtr="0">
            <a:noAutofit/>
          </a:bodyPr>
          <a:lstStyle/>
          <a:p>
            <a:pPr defTabSz="1005840">
              <a:buClr>
                <a:srgbClr val="000000"/>
              </a:buClr>
            </a:pPr>
            <a:endParaRPr sz="1540" kern="0">
              <a:solidFill>
                <a:srgbClr val="000000"/>
              </a:solidFill>
              <a:latin typeface="Arial"/>
              <a:cs typeface="Arial"/>
              <a:sym typeface="Arial"/>
            </a:endParaRPr>
          </a:p>
        </p:txBody>
      </p:sp>
      <p:sp>
        <p:nvSpPr>
          <p:cNvPr id="198" name="Google Shape;198;p24"/>
          <p:cNvSpPr txBox="1"/>
          <p:nvPr/>
        </p:nvSpPr>
        <p:spPr>
          <a:xfrm>
            <a:off x="150260" y="4827058"/>
            <a:ext cx="1260930" cy="677076"/>
          </a:xfrm>
          <a:prstGeom prst="rect">
            <a:avLst/>
          </a:prstGeom>
          <a:noFill/>
          <a:ln>
            <a:noFill/>
          </a:ln>
        </p:spPr>
        <p:txBody>
          <a:bodyPr spcFirstLastPara="1" wrap="square" lIns="100568" tIns="100568" rIns="100568" bIns="100568" anchor="t" anchorCtr="0">
            <a:spAutoFit/>
          </a:bodyPr>
          <a:lstStyle/>
          <a:p>
            <a:pPr defTabSz="1005840">
              <a:buClr>
                <a:srgbClr val="000000"/>
              </a:buClr>
            </a:pPr>
            <a:r>
              <a:rPr lang="en" sz="1540" kern="0">
                <a:solidFill>
                  <a:srgbClr val="FF0000"/>
                </a:solidFill>
                <a:latin typeface="Roboto"/>
                <a:ea typeface="Roboto"/>
                <a:cs typeface="Roboto"/>
                <a:sym typeface="Roboto"/>
              </a:rPr>
              <a:t>John knows</a:t>
            </a:r>
            <a:endParaRPr sz="1540" kern="0">
              <a:solidFill>
                <a:srgbClr val="FF0000"/>
              </a:solidFill>
              <a:latin typeface="Roboto"/>
              <a:ea typeface="Roboto"/>
              <a:cs typeface="Roboto"/>
              <a:sym typeface="Roboto"/>
            </a:endParaRPr>
          </a:p>
          <a:p>
            <a:pPr defTabSz="1005840">
              <a:buClr>
                <a:srgbClr val="000000"/>
              </a:buClr>
            </a:pPr>
            <a:r>
              <a:rPr lang="en" sz="1540" kern="0">
                <a:solidFill>
                  <a:srgbClr val="FF0000"/>
                </a:solidFill>
                <a:latin typeface="Roboto"/>
                <a:ea typeface="Roboto"/>
                <a:cs typeface="Roboto"/>
                <a:sym typeface="Roboto"/>
              </a:rPr>
              <a:t>two rows</a:t>
            </a:r>
            <a:endParaRPr sz="1540" kern="0">
              <a:solidFill>
                <a:srgbClr val="FF0000"/>
              </a:solidFill>
              <a:latin typeface="Roboto"/>
              <a:ea typeface="Roboto"/>
              <a:cs typeface="Roboto"/>
              <a:sym typeface="Roboto"/>
            </a:endParaRPr>
          </a:p>
        </p:txBody>
      </p:sp>
      <p:sp>
        <p:nvSpPr>
          <p:cNvPr id="199" name="Google Shape;199;p24"/>
          <p:cNvSpPr/>
          <p:nvPr/>
        </p:nvSpPr>
        <p:spPr>
          <a:xfrm>
            <a:off x="1411190" y="4637308"/>
            <a:ext cx="675510" cy="1056660"/>
          </a:xfrm>
          <a:prstGeom prst="leftBrace">
            <a:avLst>
              <a:gd name="adj1" fmla="val 50000"/>
              <a:gd name="adj2" fmla="val 50000"/>
            </a:avLst>
          </a:prstGeom>
          <a:noFill/>
          <a:ln w="9525" cap="flat" cmpd="sng">
            <a:solidFill>
              <a:srgbClr val="FF0000"/>
            </a:solidFill>
            <a:prstDash val="solid"/>
            <a:round/>
            <a:headEnd type="none" w="sm" len="sm"/>
            <a:tailEnd type="none" w="sm" len="sm"/>
          </a:ln>
        </p:spPr>
        <p:txBody>
          <a:bodyPr spcFirstLastPara="1" wrap="square" lIns="100568" tIns="100568" rIns="100568" bIns="100568" anchor="ctr" anchorCtr="0">
            <a:noAutofit/>
          </a:bodyPr>
          <a:lstStyle/>
          <a:p>
            <a:pPr defTabSz="1005840">
              <a:buClr>
                <a:srgbClr val="000000"/>
              </a:buClr>
            </a:pPr>
            <a:endParaRPr sz="1540" kern="0">
              <a:solidFill>
                <a:srgbClr val="FF0000"/>
              </a:solidFill>
              <a:highlight>
                <a:srgbClr val="FF0000"/>
              </a:highlight>
              <a:latin typeface="Arial"/>
              <a:cs typeface="Arial"/>
              <a:sym typeface="Arial"/>
            </a:endParaRPr>
          </a:p>
        </p:txBody>
      </p:sp>
      <p:sp>
        <p:nvSpPr>
          <p:cNvPr id="200" name="Google Shape;200;p24"/>
          <p:cNvSpPr txBox="1"/>
          <p:nvPr/>
        </p:nvSpPr>
        <p:spPr>
          <a:xfrm>
            <a:off x="7853478" y="5165596"/>
            <a:ext cx="1761540" cy="677076"/>
          </a:xfrm>
          <a:prstGeom prst="rect">
            <a:avLst/>
          </a:prstGeom>
          <a:noFill/>
          <a:ln>
            <a:noFill/>
          </a:ln>
        </p:spPr>
        <p:txBody>
          <a:bodyPr spcFirstLastPara="1" wrap="square" lIns="100568" tIns="100568" rIns="100568" bIns="100568" anchor="t" anchorCtr="0">
            <a:spAutoFit/>
          </a:bodyPr>
          <a:lstStyle/>
          <a:p>
            <a:pPr defTabSz="1005840">
              <a:buClr>
                <a:srgbClr val="000000"/>
              </a:buClr>
            </a:pPr>
            <a:r>
              <a:rPr lang="en" sz="1540" kern="0">
                <a:solidFill>
                  <a:srgbClr val="6AA84F"/>
                </a:solidFill>
                <a:latin typeface="Roboto"/>
                <a:ea typeface="Roboto"/>
                <a:cs typeface="Roboto"/>
                <a:sym typeface="Roboto"/>
              </a:rPr>
              <a:t>John cannot infer</a:t>
            </a:r>
            <a:endParaRPr sz="1540" kern="0">
              <a:solidFill>
                <a:srgbClr val="6AA84F"/>
              </a:solidFill>
              <a:latin typeface="Roboto"/>
              <a:ea typeface="Roboto"/>
              <a:cs typeface="Roboto"/>
              <a:sym typeface="Roboto"/>
            </a:endParaRPr>
          </a:p>
          <a:p>
            <a:pPr defTabSz="1005840">
              <a:buClr>
                <a:srgbClr val="000000"/>
              </a:buClr>
            </a:pPr>
            <a:r>
              <a:rPr lang="en" sz="1540" kern="0">
                <a:solidFill>
                  <a:srgbClr val="6AA84F"/>
                </a:solidFill>
                <a:latin typeface="Roboto"/>
                <a:ea typeface="Roboto"/>
                <a:cs typeface="Roboto"/>
                <a:sym typeface="Roboto"/>
              </a:rPr>
              <a:t>middle row</a:t>
            </a:r>
            <a:endParaRPr sz="1540" kern="0">
              <a:solidFill>
                <a:srgbClr val="6AA84F"/>
              </a:solidFill>
              <a:latin typeface="Roboto"/>
              <a:ea typeface="Roboto"/>
              <a:cs typeface="Roboto"/>
              <a:sym typeface="Roboto"/>
            </a:endParaRPr>
          </a:p>
        </p:txBody>
      </p:sp>
      <p:cxnSp>
        <p:nvCxnSpPr>
          <p:cNvPr id="201" name="Google Shape;201;p24"/>
          <p:cNvCxnSpPr/>
          <p:nvPr/>
        </p:nvCxnSpPr>
        <p:spPr>
          <a:xfrm flipH="1">
            <a:off x="7005213" y="5500381"/>
            <a:ext cx="803220" cy="7590"/>
          </a:xfrm>
          <a:prstGeom prst="straightConnector1">
            <a:avLst/>
          </a:prstGeom>
          <a:noFill/>
          <a:ln w="9525" cap="flat" cmpd="sng">
            <a:solidFill>
              <a:srgbClr val="38761D"/>
            </a:solidFill>
            <a:prstDash val="solid"/>
            <a:round/>
            <a:headEnd type="none" w="med" len="med"/>
            <a:tailEnd type="stealth" w="med" len="med"/>
          </a:ln>
        </p:spPr>
      </p:cxnSp>
    </p:spTree>
    <p:extLst>
      <p:ext uri="{BB962C8B-B14F-4D97-AF65-F5344CB8AC3E}">
        <p14:creationId xmlns:p14="http://schemas.microsoft.com/office/powerpoint/2010/main" val="1007848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5"/>
          <p:cNvSpPr txBox="1">
            <a:spLocks noGrp="1"/>
          </p:cNvSpPr>
          <p:nvPr>
            <p:ph type="title"/>
          </p:nvPr>
        </p:nvSpPr>
        <p:spPr>
          <a:xfrm>
            <a:off x="342870" y="1508275"/>
            <a:ext cx="9372660" cy="668580"/>
          </a:xfrm>
          <a:prstGeom prst="rect">
            <a:avLst/>
          </a:prstGeom>
        </p:spPr>
        <p:txBody>
          <a:bodyPr spcFirstLastPara="1" wrap="square" lIns="100568" tIns="100568" rIns="100568" bIns="100568" anchor="t" anchorCtr="0">
            <a:normAutofit/>
          </a:bodyPr>
          <a:lstStyle/>
          <a:p>
            <a:r>
              <a:rPr lang="en"/>
              <a:t>Differential Privacy</a:t>
            </a:r>
            <a:endParaRPr/>
          </a:p>
        </p:txBody>
      </p:sp>
      <p:sp>
        <p:nvSpPr>
          <p:cNvPr id="207" name="Google Shape;207;p25"/>
          <p:cNvSpPr txBox="1">
            <a:spLocks noGrp="1"/>
          </p:cNvSpPr>
          <p:nvPr>
            <p:ph type="body" idx="1"/>
          </p:nvPr>
        </p:nvSpPr>
        <p:spPr>
          <a:xfrm>
            <a:off x="818043" y="2736013"/>
            <a:ext cx="8897460" cy="3816450"/>
          </a:xfrm>
          <a:prstGeom prst="rect">
            <a:avLst/>
          </a:prstGeom>
        </p:spPr>
        <p:txBody>
          <a:bodyPr spcFirstLastPara="1" wrap="square" lIns="100568" tIns="100568" rIns="100568" bIns="100568" anchor="t" anchorCtr="0">
            <a:noAutofit/>
          </a:bodyPr>
          <a:lstStyle/>
          <a:p>
            <a:pPr marL="0" indent="0">
              <a:buNone/>
            </a:pPr>
            <a:r>
              <a:rPr lang="en" sz="1100" b="1"/>
              <a:t>Some Definitions </a:t>
            </a:r>
            <a:endParaRPr sz="1100" b="1"/>
          </a:p>
          <a:p>
            <a:pPr indent="-321310">
              <a:spcBef>
                <a:spcPts val="1320"/>
              </a:spcBef>
              <a:buSzPts val="1000"/>
            </a:pPr>
            <a:r>
              <a:rPr lang="en" sz="1100" b="1"/>
              <a:t>Dataset</a:t>
            </a:r>
            <a:r>
              <a:rPr lang="en" sz="1100"/>
              <a:t>: a collection of attributes and values (records)</a:t>
            </a:r>
            <a:endParaRPr sz="1100"/>
          </a:p>
          <a:p>
            <a:pPr indent="0">
              <a:spcBef>
                <a:spcPts val="1320"/>
              </a:spcBef>
              <a:buNone/>
            </a:pPr>
            <a:r>
              <a:rPr lang="en" sz="1100"/>
              <a:t>Any subset  	      of a set of n records </a:t>
            </a:r>
            <a:endParaRPr sz="1100"/>
          </a:p>
          <a:p>
            <a:pPr indent="-321310">
              <a:spcBef>
                <a:spcPts val="1320"/>
              </a:spcBef>
              <a:buSzPts val="1000"/>
            </a:pPr>
            <a:r>
              <a:rPr lang="en" sz="1100" b="1"/>
              <a:t>Neighboring datasets:</a:t>
            </a:r>
            <a:r>
              <a:rPr lang="en" sz="1100"/>
              <a:t> </a:t>
            </a:r>
            <a:endParaRPr sz="1100"/>
          </a:p>
          <a:p>
            <a:pPr indent="0">
              <a:spcBef>
                <a:spcPts val="1320"/>
              </a:spcBef>
              <a:buNone/>
            </a:pPr>
            <a:r>
              <a:rPr lang="en" sz="1100">
                <a:latin typeface="Arial"/>
                <a:ea typeface="Arial"/>
                <a:cs typeface="Arial"/>
                <a:sym typeface="Arial"/>
              </a:rPr>
              <a:t>D and D’ are said to be neighboring datasets, denoted as D∼D’, if they differ in one record.</a:t>
            </a:r>
            <a:endParaRPr sz="1100"/>
          </a:p>
          <a:p>
            <a:pPr indent="-321310">
              <a:spcBef>
                <a:spcPts val="1320"/>
              </a:spcBef>
              <a:buSzPts val="1000"/>
            </a:pPr>
            <a:r>
              <a:rPr lang="en" sz="1100" b="1"/>
              <a:t>Query: </a:t>
            </a:r>
            <a:r>
              <a:rPr lang="en" sz="1100"/>
              <a:t>A function to be applied to a dataset </a:t>
            </a:r>
            <a:endParaRPr sz="1100"/>
          </a:p>
          <a:p>
            <a:pPr indent="0">
              <a:spcBef>
                <a:spcPts val="1320"/>
              </a:spcBef>
              <a:buNone/>
            </a:pPr>
            <a:r>
              <a:rPr lang="en" sz="1100"/>
              <a:t>A real-valued query is any function </a:t>
            </a:r>
            <a:endParaRPr sz="1100"/>
          </a:p>
          <a:p>
            <a:pPr indent="-321310">
              <a:spcBef>
                <a:spcPts val="1320"/>
              </a:spcBef>
              <a:buSzPts val="1000"/>
            </a:pPr>
            <a:r>
              <a:rPr lang="en" sz="1100" b="1"/>
              <a:t>Sensitivity of a query (l1-sensitivity) </a:t>
            </a:r>
            <a:r>
              <a:rPr lang="en" sz="1100" b="1">
                <a:latin typeface="Arial"/>
                <a:ea typeface="Arial"/>
                <a:cs typeface="Arial"/>
                <a:sym typeface="Arial"/>
              </a:rPr>
              <a:t>∆q:  </a:t>
            </a:r>
            <a:endParaRPr sz="1100" b="1">
              <a:latin typeface="Arial"/>
              <a:ea typeface="Arial"/>
              <a:cs typeface="Arial"/>
              <a:sym typeface="Arial"/>
            </a:endParaRPr>
          </a:p>
          <a:p>
            <a:pPr indent="0">
              <a:spcBef>
                <a:spcPts val="1320"/>
              </a:spcBef>
              <a:buNone/>
            </a:pPr>
            <a:endParaRPr sz="1100" b="1">
              <a:latin typeface="Arial"/>
              <a:ea typeface="Arial"/>
              <a:cs typeface="Arial"/>
              <a:sym typeface="Arial"/>
            </a:endParaRPr>
          </a:p>
          <a:p>
            <a:pPr indent="-321310">
              <a:spcBef>
                <a:spcPts val="1320"/>
              </a:spcBef>
              <a:buSzPts val="1000"/>
            </a:pPr>
            <a:r>
              <a:rPr lang="en" sz="1100" b="1"/>
              <a:t>Answer</a:t>
            </a:r>
            <a:r>
              <a:rPr lang="en" sz="1100"/>
              <a:t>: The output of a query q(x) where x is a dataset</a:t>
            </a:r>
            <a:endParaRPr sz="1100"/>
          </a:p>
          <a:p>
            <a:pPr marL="0" indent="0">
              <a:spcBef>
                <a:spcPts val="1320"/>
              </a:spcBef>
              <a:spcAft>
                <a:spcPts val="1320"/>
              </a:spcAft>
              <a:buNone/>
            </a:pPr>
            <a:endParaRPr sz="1100" b="1"/>
          </a:p>
        </p:txBody>
      </p:sp>
      <p:sp>
        <p:nvSpPr>
          <p:cNvPr id="208" name="Google Shape;208;p25"/>
          <p:cNvSpPr txBox="1"/>
          <p:nvPr/>
        </p:nvSpPr>
        <p:spPr>
          <a:xfrm>
            <a:off x="342870" y="2080798"/>
            <a:ext cx="8719260" cy="749404"/>
          </a:xfrm>
          <a:prstGeom prst="rect">
            <a:avLst/>
          </a:prstGeom>
          <a:noFill/>
          <a:ln>
            <a:noFill/>
          </a:ln>
        </p:spPr>
        <p:txBody>
          <a:bodyPr spcFirstLastPara="1" wrap="square" lIns="100568" tIns="100568" rIns="100568" bIns="100568" anchor="t" anchorCtr="0">
            <a:spAutoFit/>
          </a:bodyPr>
          <a:lstStyle/>
          <a:p>
            <a:pPr defTabSz="1005840">
              <a:lnSpc>
                <a:spcPct val="115000"/>
              </a:lnSpc>
              <a:spcAft>
                <a:spcPts val="1320"/>
              </a:spcAft>
              <a:buClr>
                <a:srgbClr val="000000"/>
              </a:buClr>
            </a:pPr>
            <a:r>
              <a:rPr lang="en" sz="1980" kern="0">
                <a:solidFill>
                  <a:srgbClr val="000000"/>
                </a:solidFill>
                <a:latin typeface="Roboto"/>
                <a:ea typeface="Roboto"/>
                <a:cs typeface="Roboto"/>
                <a:sym typeface="Roboto"/>
              </a:rPr>
              <a:t>[</a:t>
            </a:r>
            <a:r>
              <a:rPr lang="en" sz="2145" kern="0">
                <a:solidFill>
                  <a:srgbClr val="000000"/>
                </a:solidFill>
                <a:latin typeface="Arial"/>
                <a:cs typeface="Arial"/>
                <a:sym typeface="Arial"/>
              </a:rPr>
              <a:t>Dwork et al.</a:t>
            </a:r>
            <a:r>
              <a:rPr lang="en" sz="1980" kern="0">
                <a:solidFill>
                  <a:srgbClr val="000000"/>
                </a:solidFill>
                <a:latin typeface="Roboto"/>
                <a:ea typeface="Roboto"/>
                <a:cs typeface="Roboto"/>
                <a:sym typeface="Roboto"/>
              </a:rPr>
              <a:t>]</a:t>
            </a:r>
            <a:endParaRPr sz="1980" kern="0">
              <a:solidFill>
                <a:srgbClr val="000000"/>
              </a:solidFill>
              <a:latin typeface="Roboto"/>
              <a:ea typeface="Roboto"/>
              <a:cs typeface="Roboto"/>
              <a:sym typeface="Roboto"/>
            </a:endParaRPr>
          </a:p>
        </p:txBody>
      </p:sp>
      <p:pic>
        <p:nvPicPr>
          <p:cNvPr id="209" name="Google Shape;209;p25"/>
          <p:cNvPicPr preferRelativeResize="0"/>
          <p:nvPr/>
        </p:nvPicPr>
        <p:blipFill>
          <a:blip r:embed="rId3">
            <a:alphaModFix/>
          </a:blip>
          <a:stretch>
            <a:fillRect/>
          </a:stretch>
        </p:blipFill>
        <p:spPr>
          <a:xfrm>
            <a:off x="3921858" y="3546190"/>
            <a:ext cx="1330835" cy="209468"/>
          </a:xfrm>
          <a:prstGeom prst="rect">
            <a:avLst/>
          </a:prstGeom>
          <a:noFill/>
          <a:ln>
            <a:noFill/>
          </a:ln>
        </p:spPr>
      </p:pic>
      <p:pic>
        <p:nvPicPr>
          <p:cNvPr id="210" name="Google Shape;210;p25"/>
          <p:cNvPicPr preferRelativeResize="0"/>
          <p:nvPr/>
        </p:nvPicPr>
        <p:blipFill>
          <a:blip r:embed="rId4">
            <a:alphaModFix/>
          </a:blip>
          <a:stretch>
            <a:fillRect/>
          </a:stretch>
        </p:blipFill>
        <p:spPr>
          <a:xfrm>
            <a:off x="2181273" y="3578966"/>
            <a:ext cx="411125" cy="143908"/>
          </a:xfrm>
          <a:prstGeom prst="rect">
            <a:avLst/>
          </a:prstGeom>
          <a:noFill/>
          <a:ln>
            <a:noFill/>
          </a:ln>
        </p:spPr>
      </p:pic>
      <p:pic>
        <p:nvPicPr>
          <p:cNvPr id="211" name="Google Shape;211;p25"/>
          <p:cNvPicPr preferRelativeResize="0"/>
          <p:nvPr/>
        </p:nvPicPr>
        <p:blipFill>
          <a:blip r:embed="rId5">
            <a:alphaModFix/>
          </a:blip>
          <a:stretch>
            <a:fillRect/>
          </a:stretch>
        </p:blipFill>
        <p:spPr>
          <a:xfrm>
            <a:off x="3616057" y="4979380"/>
            <a:ext cx="1083243" cy="209468"/>
          </a:xfrm>
          <a:prstGeom prst="rect">
            <a:avLst/>
          </a:prstGeom>
          <a:noFill/>
          <a:ln>
            <a:noFill/>
          </a:ln>
        </p:spPr>
      </p:pic>
      <p:pic>
        <p:nvPicPr>
          <p:cNvPr id="212" name="Google Shape;212;p25"/>
          <p:cNvPicPr preferRelativeResize="0"/>
          <p:nvPr/>
        </p:nvPicPr>
        <p:blipFill>
          <a:blip r:embed="rId6">
            <a:alphaModFix/>
          </a:blip>
          <a:stretch>
            <a:fillRect/>
          </a:stretch>
        </p:blipFill>
        <p:spPr>
          <a:xfrm>
            <a:off x="1404508" y="5619553"/>
            <a:ext cx="2059366" cy="338195"/>
          </a:xfrm>
          <a:prstGeom prst="rect">
            <a:avLst/>
          </a:prstGeom>
          <a:noFill/>
          <a:ln>
            <a:noFill/>
          </a:ln>
        </p:spPr>
      </p:pic>
    </p:spTree>
    <p:extLst>
      <p:ext uri="{BB962C8B-B14F-4D97-AF65-F5344CB8AC3E}">
        <p14:creationId xmlns:p14="http://schemas.microsoft.com/office/powerpoint/2010/main" val="3589699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6"/>
          <p:cNvSpPr txBox="1">
            <a:spLocks noGrp="1"/>
          </p:cNvSpPr>
          <p:nvPr>
            <p:ph type="title"/>
          </p:nvPr>
        </p:nvSpPr>
        <p:spPr>
          <a:xfrm>
            <a:off x="342870" y="1508275"/>
            <a:ext cx="9372660" cy="668580"/>
          </a:xfrm>
          <a:prstGeom prst="rect">
            <a:avLst/>
          </a:prstGeom>
        </p:spPr>
        <p:txBody>
          <a:bodyPr spcFirstLastPara="1" wrap="square" lIns="100568" tIns="100568" rIns="100568" bIns="100568" anchor="t" anchorCtr="0">
            <a:normAutofit/>
          </a:bodyPr>
          <a:lstStyle/>
          <a:p>
            <a:r>
              <a:rPr lang="en"/>
              <a:t>Differential Privacy</a:t>
            </a:r>
            <a:endParaRPr/>
          </a:p>
        </p:txBody>
      </p:sp>
      <p:sp>
        <p:nvSpPr>
          <p:cNvPr id="218" name="Google Shape;218;p26"/>
          <p:cNvSpPr txBox="1">
            <a:spLocks noGrp="1"/>
          </p:cNvSpPr>
          <p:nvPr>
            <p:ph type="body" idx="1"/>
          </p:nvPr>
        </p:nvSpPr>
        <p:spPr>
          <a:xfrm>
            <a:off x="459883" y="2736013"/>
            <a:ext cx="9425460" cy="3930630"/>
          </a:xfrm>
          <a:prstGeom prst="rect">
            <a:avLst/>
          </a:prstGeom>
        </p:spPr>
        <p:txBody>
          <a:bodyPr spcFirstLastPara="1" wrap="square" lIns="100568" tIns="100568" rIns="100568" bIns="100568" anchor="t" anchorCtr="0">
            <a:noAutofit/>
          </a:bodyPr>
          <a:lstStyle/>
          <a:p>
            <a:pPr marL="0" indent="0">
              <a:buNone/>
            </a:pPr>
            <a:r>
              <a:rPr lang="en" sz="1100" b="1"/>
              <a:t>Some Definitions </a:t>
            </a:r>
            <a:endParaRPr sz="1100"/>
          </a:p>
          <a:p>
            <a:pPr indent="-321310">
              <a:lnSpc>
                <a:spcPct val="150000"/>
              </a:lnSpc>
              <a:spcBef>
                <a:spcPts val="1320"/>
              </a:spcBef>
              <a:buSzPts val="1000"/>
            </a:pPr>
            <a:r>
              <a:rPr lang="en" sz="1100" b="1"/>
              <a:t>Privacy Mechanism:</a:t>
            </a:r>
            <a:r>
              <a:rPr lang="en" sz="1100"/>
              <a:t> any algorithm to be applied to a dataset which ensure some privacy guarantees</a:t>
            </a:r>
            <a:endParaRPr sz="1100"/>
          </a:p>
          <a:p>
            <a:pPr indent="0">
              <a:spcBef>
                <a:spcPts val="1320"/>
              </a:spcBef>
              <a:buNone/>
            </a:pPr>
            <a:r>
              <a:rPr lang="en" sz="1100">
                <a:latin typeface="Arial"/>
                <a:ea typeface="Arial"/>
                <a:cs typeface="Arial"/>
                <a:sym typeface="Arial"/>
              </a:rPr>
              <a:t>A privacy mechanism M is an algorithm that has as input a dataset D⊆Xn and optionally a set of queries F and that outputs answers A ⊆ Xn (possible dataset rows) to queries [Dwork et al.]</a:t>
            </a:r>
            <a:endParaRPr sz="1100">
              <a:latin typeface="Arial"/>
              <a:ea typeface="Arial"/>
              <a:cs typeface="Arial"/>
              <a:sym typeface="Arial"/>
            </a:endParaRPr>
          </a:p>
          <a:p>
            <a:pPr marL="2514600" indent="0">
              <a:spcBef>
                <a:spcPts val="1320"/>
              </a:spcBef>
              <a:buNone/>
            </a:pPr>
            <a:r>
              <a:rPr lang="en" sz="1100">
                <a:latin typeface="Arial"/>
                <a:ea typeface="Arial"/>
                <a:cs typeface="Arial"/>
                <a:sym typeface="Arial"/>
              </a:rPr>
              <a:t> , M(D) = q(x) </a:t>
            </a:r>
            <a:endParaRPr sz="1100">
              <a:latin typeface="Arial"/>
              <a:ea typeface="Arial"/>
              <a:cs typeface="Arial"/>
              <a:sym typeface="Arial"/>
            </a:endParaRPr>
          </a:p>
          <a:p>
            <a:pPr indent="-321310">
              <a:spcBef>
                <a:spcPts val="1320"/>
              </a:spcBef>
              <a:buSzPts val="1000"/>
            </a:pPr>
            <a:r>
              <a:rPr lang="en" sz="1100" b="1"/>
              <a:t>Randomized Privacy Mechanism:</a:t>
            </a:r>
            <a:r>
              <a:rPr lang="en" sz="1100"/>
              <a:t> any privacy mechanism obtained by coin flips (sampling from a distribution), </a:t>
            </a:r>
            <a:r>
              <a:rPr lang="en" sz="1100" b="1">
                <a:latin typeface="Arial"/>
                <a:ea typeface="Arial"/>
                <a:cs typeface="Arial"/>
                <a:sym typeface="Arial"/>
              </a:rPr>
              <a:t>M(D) = q(x) + (v ∼ Dist)</a:t>
            </a:r>
            <a:endParaRPr sz="1100" b="1">
              <a:latin typeface="Arial"/>
              <a:ea typeface="Arial"/>
              <a:cs typeface="Arial"/>
              <a:sym typeface="Arial"/>
            </a:endParaRPr>
          </a:p>
          <a:p>
            <a:pPr indent="-321310">
              <a:buSzPts val="1000"/>
            </a:pPr>
            <a:r>
              <a:rPr lang="en" sz="1100" b="1">
                <a:latin typeface="Arial"/>
                <a:ea typeface="Arial"/>
                <a:cs typeface="Arial"/>
                <a:sym typeface="Arial"/>
              </a:rPr>
              <a:t>Privacy Loss</a:t>
            </a:r>
            <a:r>
              <a:rPr lang="en" sz="1100">
                <a:latin typeface="Arial"/>
                <a:ea typeface="Arial"/>
                <a:cs typeface="Arial"/>
                <a:sym typeface="Arial"/>
              </a:rPr>
              <a:t>: The privacy loss incurred by running a randomized privacy mechanism M on neighboring datasets D∼D′ is given by:</a:t>
            </a:r>
            <a:endParaRPr sz="1100">
              <a:latin typeface="Arial"/>
              <a:ea typeface="Arial"/>
              <a:cs typeface="Arial"/>
              <a:sym typeface="Arial"/>
            </a:endParaRPr>
          </a:p>
          <a:p>
            <a:pPr indent="0">
              <a:spcBef>
                <a:spcPts val="1320"/>
              </a:spcBef>
              <a:buNone/>
            </a:pPr>
            <a:endParaRPr sz="1100">
              <a:latin typeface="Arial"/>
              <a:ea typeface="Arial"/>
              <a:cs typeface="Arial"/>
              <a:sym typeface="Arial"/>
            </a:endParaRPr>
          </a:p>
          <a:p>
            <a:pPr indent="0">
              <a:spcBef>
                <a:spcPts val="1320"/>
              </a:spcBef>
              <a:buNone/>
            </a:pPr>
            <a:r>
              <a:rPr lang="en" sz="1100">
                <a:latin typeface="Arial"/>
                <a:ea typeface="Arial"/>
                <a:cs typeface="Arial"/>
                <a:sym typeface="Arial"/>
              </a:rPr>
              <a:t>In practice,we expect a low privacy loss bounded by the privacy budget.</a:t>
            </a:r>
            <a:endParaRPr sz="1100">
              <a:latin typeface="Arial"/>
              <a:ea typeface="Arial"/>
              <a:cs typeface="Arial"/>
              <a:sym typeface="Arial"/>
            </a:endParaRPr>
          </a:p>
          <a:p>
            <a:pPr indent="-321310">
              <a:spcBef>
                <a:spcPts val="1320"/>
              </a:spcBef>
              <a:buSzPts val="1000"/>
              <a:buFont typeface="Arial"/>
              <a:buChar char="●"/>
            </a:pPr>
            <a:r>
              <a:rPr lang="en" sz="1100" b="1">
                <a:latin typeface="Arial"/>
                <a:ea typeface="Arial"/>
                <a:cs typeface="Arial"/>
                <a:sym typeface="Arial"/>
              </a:rPr>
              <a:t>Privacy Budget: </a:t>
            </a:r>
            <a:r>
              <a:rPr lang="en" sz="1100">
                <a:latin typeface="Arial"/>
                <a:ea typeface="Arial"/>
                <a:cs typeface="Arial"/>
                <a:sym typeface="Arial"/>
              </a:rPr>
              <a:t>the privacy budget is the maximum privacy loss incurred by M.</a:t>
            </a:r>
            <a:endParaRPr sz="1100">
              <a:latin typeface="Arial"/>
              <a:ea typeface="Arial"/>
              <a:cs typeface="Arial"/>
              <a:sym typeface="Arial"/>
            </a:endParaRPr>
          </a:p>
          <a:p>
            <a:pPr indent="-321310">
              <a:buSzPts val="1000"/>
              <a:buFont typeface="Arial"/>
              <a:buChar char="●"/>
            </a:pPr>
            <a:r>
              <a:rPr lang="en" sz="1100" b="1">
                <a:latin typeface="Arial"/>
                <a:ea typeface="Arial"/>
                <a:cs typeface="Arial"/>
                <a:sym typeface="Arial"/>
              </a:rPr>
              <a:t>Sensitivity ∆q (local or global)</a:t>
            </a:r>
            <a:r>
              <a:rPr lang="en" sz="1100">
                <a:latin typeface="Arial"/>
                <a:ea typeface="Arial"/>
                <a:cs typeface="Arial"/>
                <a:sym typeface="Arial"/>
              </a:rPr>
              <a:t>: determines how much perturbation is required in the mechanism. </a:t>
            </a:r>
            <a:endParaRPr sz="1100">
              <a:latin typeface="Arial"/>
              <a:ea typeface="Arial"/>
              <a:cs typeface="Arial"/>
              <a:sym typeface="Arial"/>
            </a:endParaRPr>
          </a:p>
        </p:txBody>
      </p:sp>
      <p:sp>
        <p:nvSpPr>
          <p:cNvPr id="219" name="Google Shape;219;p26"/>
          <p:cNvSpPr txBox="1"/>
          <p:nvPr/>
        </p:nvSpPr>
        <p:spPr>
          <a:xfrm>
            <a:off x="342870" y="2080798"/>
            <a:ext cx="8719260" cy="749404"/>
          </a:xfrm>
          <a:prstGeom prst="rect">
            <a:avLst/>
          </a:prstGeom>
          <a:noFill/>
          <a:ln>
            <a:noFill/>
          </a:ln>
        </p:spPr>
        <p:txBody>
          <a:bodyPr spcFirstLastPara="1" wrap="square" lIns="100568" tIns="100568" rIns="100568" bIns="100568" anchor="t" anchorCtr="0">
            <a:spAutoFit/>
          </a:bodyPr>
          <a:lstStyle/>
          <a:p>
            <a:pPr defTabSz="1005840">
              <a:lnSpc>
                <a:spcPct val="115000"/>
              </a:lnSpc>
              <a:spcAft>
                <a:spcPts val="1320"/>
              </a:spcAft>
              <a:buClr>
                <a:srgbClr val="000000"/>
              </a:buClr>
            </a:pPr>
            <a:r>
              <a:rPr lang="en" sz="1980" kern="0">
                <a:solidFill>
                  <a:srgbClr val="000000"/>
                </a:solidFill>
                <a:latin typeface="Roboto"/>
                <a:ea typeface="Roboto"/>
                <a:cs typeface="Roboto"/>
                <a:sym typeface="Roboto"/>
              </a:rPr>
              <a:t>[</a:t>
            </a:r>
            <a:r>
              <a:rPr lang="en" sz="2145" kern="0">
                <a:solidFill>
                  <a:srgbClr val="000000"/>
                </a:solidFill>
                <a:latin typeface="Arial"/>
                <a:cs typeface="Arial"/>
                <a:sym typeface="Arial"/>
              </a:rPr>
              <a:t>Dwork et al.</a:t>
            </a:r>
            <a:r>
              <a:rPr lang="en" sz="1980" kern="0">
                <a:solidFill>
                  <a:srgbClr val="000000"/>
                </a:solidFill>
                <a:latin typeface="Roboto"/>
                <a:ea typeface="Roboto"/>
                <a:cs typeface="Roboto"/>
                <a:sym typeface="Roboto"/>
              </a:rPr>
              <a:t>]</a:t>
            </a:r>
            <a:endParaRPr sz="1980" kern="0">
              <a:solidFill>
                <a:srgbClr val="000000"/>
              </a:solidFill>
              <a:latin typeface="Roboto"/>
              <a:ea typeface="Roboto"/>
              <a:cs typeface="Roboto"/>
              <a:sym typeface="Roboto"/>
            </a:endParaRPr>
          </a:p>
        </p:txBody>
      </p:sp>
      <p:pic>
        <p:nvPicPr>
          <p:cNvPr id="220" name="Google Shape;220;p26"/>
          <p:cNvPicPr preferRelativeResize="0"/>
          <p:nvPr/>
        </p:nvPicPr>
        <p:blipFill>
          <a:blip r:embed="rId3">
            <a:alphaModFix/>
          </a:blip>
          <a:stretch>
            <a:fillRect/>
          </a:stretch>
        </p:blipFill>
        <p:spPr>
          <a:xfrm>
            <a:off x="1388942" y="4084750"/>
            <a:ext cx="1710639" cy="296643"/>
          </a:xfrm>
          <a:prstGeom prst="rect">
            <a:avLst/>
          </a:prstGeom>
          <a:noFill/>
          <a:ln>
            <a:noFill/>
          </a:ln>
        </p:spPr>
      </p:pic>
      <p:pic>
        <p:nvPicPr>
          <p:cNvPr id="221" name="Google Shape;221;p26"/>
          <p:cNvPicPr preferRelativeResize="0"/>
          <p:nvPr/>
        </p:nvPicPr>
        <p:blipFill>
          <a:blip r:embed="rId4">
            <a:alphaModFix/>
          </a:blip>
          <a:stretch>
            <a:fillRect/>
          </a:stretch>
        </p:blipFill>
        <p:spPr>
          <a:xfrm>
            <a:off x="1390978" y="4983450"/>
            <a:ext cx="1706577" cy="398668"/>
          </a:xfrm>
          <a:prstGeom prst="rect">
            <a:avLst/>
          </a:prstGeom>
          <a:noFill/>
          <a:ln>
            <a:noFill/>
          </a:ln>
        </p:spPr>
      </p:pic>
    </p:spTree>
    <p:extLst>
      <p:ext uri="{BB962C8B-B14F-4D97-AF65-F5344CB8AC3E}">
        <p14:creationId xmlns:p14="http://schemas.microsoft.com/office/powerpoint/2010/main" val="2609254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7"/>
          <p:cNvSpPr txBox="1">
            <a:spLocks noGrp="1"/>
          </p:cNvSpPr>
          <p:nvPr>
            <p:ph type="title"/>
          </p:nvPr>
        </p:nvSpPr>
        <p:spPr>
          <a:xfrm>
            <a:off x="342870" y="1508275"/>
            <a:ext cx="9372660" cy="668580"/>
          </a:xfrm>
          <a:prstGeom prst="rect">
            <a:avLst/>
          </a:prstGeom>
        </p:spPr>
        <p:txBody>
          <a:bodyPr spcFirstLastPara="1" wrap="square" lIns="100568" tIns="100568" rIns="100568" bIns="100568" anchor="t" anchorCtr="0">
            <a:normAutofit/>
          </a:bodyPr>
          <a:lstStyle/>
          <a:p>
            <a:r>
              <a:rPr lang="en"/>
              <a:t>Differential Privacy</a:t>
            </a:r>
            <a:endParaRPr/>
          </a:p>
        </p:txBody>
      </p:sp>
      <p:sp>
        <p:nvSpPr>
          <p:cNvPr id="227" name="Google Shape;227;p27"/>
          <p:cNvSpPr txBox="1">
            <a:spLocks noGrp="1"/>
          </p:cNvSpPr>
          <p:nvPr>
            <p:ph type="body" idx="1"/>
          </p:nvPr>
        </p:nvSpPr>
        <p:spPr>
          <a:xfrm>
            <a:off x="342870" y="2736013"/>
            <a:ext cx="9542610" cy="2157870"/>
          </a:xfrm>
          <a:prstGeom prst="rect">
            <a:avLst/>
          </a:prstGeom>
        </p:spPr>
        <p:txBody>
          <a:bodyPr spcFirstLastPara="1" wrap="square" lIns="100568" tIns="100568" rIns="100568" bIns="100568" anchor="t" anchorCtr="0">
            <a:noAutofit/>
          </a:bodyPr>
          <a:lstStyle/>
          <a:p>
            <a:pPr marL="0" indent="0">
              <a:buNone/>
            </a:pPr>
            <a:r>
              <a:rPr lang="en" sz="1100" b="1"/>
              <a:t>Definition of Differential Privacy</a:t>
            </a:r>
            <a:r>
              <a:rPr lang="en" sz="1100"/>
              <a:t>:</a:t>
            </a:r>
            <a:endParaRPr sz="1100"/>
          </a:p>
          <a:p>
            <a:pPr marL="0" indent="0">
              <a:spcBef>
                <a:spcPts val="1320"/>
              </a:spcBef>
              <a:buNone/>
            </a:pPr>
            <a:r>
              <a:rPr lang="en" sz="1100"/>
              <a:t>A randomized privacy mechanism M is a (ε,δ)-differential privacy mechanism if for every set of answers S={ A1, A1,..., Am} and for any neighboring datasets </a:t>
            </a:r>
            <a:r>
              <a:rPr lang="en" sz="1100">
                <a:latin typeface="Arial"/>
                <a:ea typeface="Arial"/>
                <a:cs typeface="Arial"/>
                <a:sym typeface="Arial"/>
              </a:rPr>
              <a:t>D∼D’</a:t>
            </a:r>
            <a:r>
              <a:rPr lang="en" sz="1100"/>
              <a:t> the following inequality holds:</a:t>
            </a:r>
            <a:endParaRPr sz="1100"/>
          </a:p>
          <a:p>
            <a:pPr marL="0" indent="0">
              <a:spcBef>
                <a:spcPts val="1320"/>
              </a:spcBef>
              <a:buNone/>
            </a:pPr>
            <a:endParaRPr sz="1100"/>
          </a:p>
          <a:p>
            <a:pPr marL="0" indent="0">
              <a:spcBef>
                <a:spcPts val="1320"/>
              </a:spcBef>
              <a:buNone/>
            </a:pPr>
            <a:r>
              <a:rPr lang="en" sz="1100">
                <a:latin typeface="Arial"/>
                <a:ea typeface="Arial"/>
                <a:cs typeface="Arial"/>
                <a:sym typeface="Arial"/>
              </a:rPr>
              <a:t>where the randomness results from coin flips of M.</a:t>
            </a:r>
            <a:endParaRPr sz="1100">
              <a:latin typeface="Arial"/>
              <a:ea typeface="Arial"/>
              <a:cs typeface="Arial"/>
              <a:sym typeface="Arial"/>
            </a:endParaRPr>
          </a:p>
          <a:p>
            <a:pPr marL="0" indent="0">
              <a:spcBef>
                <a:spcPts val="1320"/>
              </a:spcBef>
              <a:buNone/>
            </a:pPr>
            <a:r>
              <a:rPr lang="en" sz="1100">
                <a:latin typeface="Arial"/>
                <a:ea typeface="Arial"/>
                <a:cs typeface="Arial"/>
                <a:sym typeface="Arial"/>
              </a:rPr>
              <a:t>For any pair of answers, the ratio of their probabilities distributions is bounded by </a:t>
            </a:r>
            <a:r>
              <a:rPr lang="en" sz="1100" b="1">
                <a:latin typeface="Arial"/>
                <a:ea typeface="Arial"/>
                <a:cs typeface="Arial"/>
                <a:sym typeface="Arial"/>
              </a:rPr>
              <a:t>exp(</a:t>
            </a:r>
            <a:r>
              <a:rPr lang="en" sz="1100" b="1"/>
              <a:t>ε), i.e., </a:t>
            </a:r>
            <a:r>
              <a:rPr lang="en" sz="1100"/>
              <a:t>the</a:t>
            </a:r>
            <a:r>
              <a:rPr lang="en" sz="1100" b="1"/>
              <a:t> Privacy Budget </a:t>
            </a:r>
            <a:r>
              <a:rPr lang="en" sz="1100"/>
              <a:t>(lower represents stronger privacy).</a:t>
            </a:r>
            <a:endParaRPr sz="1100"/>
          </a:p>
          <a:p>
            <a:pPr marL="0" indent="0">
              <a:spcBef>
                <a:spcPts val="1320"/>
              </a:spcBef>
              <a:spcAft>
                <a:spcPts val="1320"/>
              </a:spcAft>
              <a:buNone/>
            </a:pPr>
            <a:endParaRPr sz="1100"/>
          </a:p>
        </p:txBody>
      </p:sp>
      <p:sp>
        <p:nvSpPr>
          <p:cNvPr id="228" name="Google Shape;228;p27"/>
          <p:cNvSpPr txBox="1"/>
          <p:nvPr/>
        </p:nvSpPr>
        <p:spPr>
          <a:xfrm>
            <a:off x="342870" y="2080798"/>
            <a:ext cx="8719260" cy="749404"/>
          </a:xfrm>
          <a:prstGeom prst="rect">
            <a:avLst/>
          </a:prstGeom>
          <a:noFill/>
          <a:ln>
            <a:noFill/>
          </a:ln>
        </p:spPr>
        <p:txBody>
          <a:bodyPr spcFirstLastPara="1" wrap="square" lIns="100568" tIns="100568" rIns="100568" bIns="100568" anchor="t" anchorCtr="0">
            <a:spAutoFit/>
          </a:bodyPr>
          <a:lstStyle/>
          <a:p>
            <a:pPr defTabSz="1005840">
              <a:lnSpc>
                <a:spcPct val="115000"/>
              </a:lnSpc>
              <a:spcAft>
                <a:spcPts val="1320"/>
              </a:spcAft>
              <a:buClr>
                <a:srgbClr val="000000"/>
              </a:buClr>
            </a:pPr>
            <a:r>
              <a:rPr lang="en" sz="1980" kern="0">
                <a:solidFill>
                  <a:srgbClr val="000000"/>
                </a:solidFill>
                <a:latin typeface="Roboto"/>
                <a:ea typeface="Roboto"/>
                <a:cs typeface="Roboto"/>
                <a:sym typeface="Roboto"/>
              </a:rPr>
              <a:t>[</a:t>
            </a:r>
            <a:r>
              <a:rPr lang="en" sz="2145" kern="0">
                <a:solidFill>
                  <a:srgbClr val="000000"/>
                </a:solidFill>
                <a:latin typeface="Arial"/>
                <a:cs typeface="Arial"/>
                <a:sym typeface="Arial"/>
              </a:rPr>
              <a:t>Dwork et al.</a:t>
            </a:r>
            <a:r>
              <a:rPr lang="en" sz="1980" kern="0">
                <a:solidFill>
                  <a:srgbClr val="000000"/>
                </a:solidFill>
                <a:latin typeface="Roboto"/>
                <a:ea typeface="Roboto"/>
                <a:cs typeface="Roboto"/>
                <a:sym typeface="Roboto"/>
              </a:rPr>
              <a:t>]</a:t>
            </a:r>
            <a:endParaRPr sz="1980" kern="0">
              <a:solidFill>
                <a:srgbClr val="000000"/>
              </a:solidFill>
              <a:latin typeface="Roboto"/>
              <a:ea typeface="Roboto"/>
              <a:cs typeface="Roboto"/>
              <a:sym typeface="Roboto"/>
            </a:endParaRPr>
          </a:p>
        </p:txBody>
      </p:sp>
      <p:pic>
        <p:nvPicPr>
          <p:cNvPr id="229" name="Google Shape;229;p27"/>
          <p:cNvPicPr preferRelativeResize="0"/>
          <p:nvPr/>
        </p:nvPicPr>
        <p:blipFill>
          <a:blip r:embed="rId3">
            <a:alphaModFix/>
          </a:blip>
          <a:stretch>
            <a:fillRect/>
          </a:stretch>
        </p:blipFill>
        <p:spPr>
          <a:xfrm>
            <a:off x="920013" y="3604490"/>
            <a:ext cx="3020381" cy="402160"/>
          </a:xfrm>
          <a:prstGeom prst="rect">
            <a:avLst/>
          </a:prstGeom>
          <a:noFill/>
          <a:ln>
            <a:noFill/>
          </a:ln>
        </p:spPr>
      </p:pic>
      <p:pic>
        <p:nvPicPr>
          <p:cNvPr id="230" name="Google Shape;230;p27"/>
          <p:cNvPicPr preferRelativeResize="0"/>
          <p:nvPr/>
        </p:nvPicPr>
        <p:blipFill>
          <a:blip r:embed="rId4">
            <a:alphaModFix/>
          </a:blip>
          <a:stretch>
            <a:fillRect/>
          </a:stretch>
        </p:blipFill>
        <p:spPr>
          <a:xfrm>
            <a:off x="2240453" y="4742769"/>
            <a:ext cx="3905633" cy="1902944"/>
          </a:xfrm>
          <a:prstGeom prst="rect">
            <a:avLst/>
          </a:prstGeom>
          <a:noFill/>
          <a:ln>
            <a:noFill/>
          </a:ln>
        </p:spPr>
      </p:pic>
    </p:spTree>
    <p:extLst>
      <p:ext uri="{BB962C8B-B14F-4D97-AF65-F5344CB8AC3E}">
        <p14:creationId xmlns:p14="http://schemas.microsoft.com/office/powerpoint/2010/main" val="636022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8"/>
          <p:cNvSpPr txBox="1">
            <a:spLocks noGrp="1"/>
          </p:cNvSpPr>
          <p:nvPr>
            <p:ph type="title"/>
          </p:nvPr>
        </p:nvSpPr>
        <p:spPr>
          <a:xfrm>
            <a:off x="342870" y="1508275"/>
            <a:ext cx="9372660" cy="668580"/>
          </a:xfrm>
          <a:prstGeom prst="rect">
            <a:avLst/>
          </a:prstGeom>
        </p:spPr>
        <p:txBody>
          <a:bodyPr spcFirstLastPara="1" wrap="square" lIns="100568" tIns="100568" rIns="100568" bIns="100568" anchor="t" anchorCtr="0">
            <a:normAutofit/>
          </a:bodyPr>
          <a:lstStyle/>
          <a:p>
            <a:r>
              <a:rPr lang="en"/>
              <a:t>Differential Privacy</a:t>
            </a:r>
            <a:endParaRPr/>
          </a:p>
        </p:txBody>
      </p:sp>
      <p:sp>
        <p:nvSpPr>
          <p:cNvPr id="236" name="Google Shape;236;p28"/>
          <p:cNvSpPr txBox="1">
            <a:spLocks noGrp="1"/>
          </p:cNvSpPr>
          <p:nvPr>
            <p:ph type="body" idx="1"/>
          </p:nvPr>
        </p:nvSpPr>
        <p:spPr>
          <a:xfrm>
            <a:off x="512820" y="2614078"/>
            <a:ext cx="9372660" cy="3570930"/>
          </a:xfrm>
          <a:prstGeom prst="rect">
            <a:avLst/>
          </a:prstGeom>
        </p:spPr>
        <p:txBody>
          <a:bodyPr spcFirstLastPara="1" wrap="square" lIns="100568" tIns="100568" rIns="100568" bIns="100568" anchor="t" anchorCtr="0">
            <a:noAutofit/>
          </a:bodyPr>
          <a:lstStyle/>
          <a:p>
            <a:pPr marL="0" indent="0">
              <a:lnSpc>
                <a:spcPct val="100000"/>
              </a:lnSpc>
              <a:buNone/>
            </a:pPr>
            <a:r>
              <a:rPr lang="en" sz="1100" b="1"/>
              <a:t>Two flavors of Differential Privacy:</a:t>
            </a:r>
            <a:endParaRPr sz="1100" b="1"/>
          </a:p>
          <a:p>
            <a:pPr indent="-321310">
              <a:lnSpc>
                <a:spcPct val="100000"/>
              </a:lnSpc>
              <a:spcBef>
                <a:spcPts val="1320"/>
              </a:spcBef>
              <a:buSzPts val="1000"/>
              <a:buFont typeface="Arial"/>
              <a:buAutoNum type="arabicPeriod"/>
            </a:pPr>
            <a:r>
              <a:rPr lang="en" sz="1100" b="1">
                <a:latin typeface="Arial"/>
                <a:ea typeface="Arial"/>
                <a:cs typeface="Arial"/>
                <a:sym typeface="Arial"/>
              </a:rPr>
              <a:t>For δ= 0,</a:t>
            </a:r>
            <a:r>
              <a:rPr lang="en" sz="1100">
                <a:latin typeface="Arial"/>
                <a:ea typeface="Arial"/>
                <a:cs typeface="Arial"/>
                <a:sym typeface="Arial"/>
              </a:rPr>
              <a:t> ε-differential privacy or </a:t>
            </a:r>
            <a:r>
              <a:rPr lang="en" sz="1100" b="1">
                <a:latin typeface="Arial"/>
                <a:ea typeface="Arial"/>
                <a:cs typeface="Arial"/>
                <a:sym typeface="Arial"/>
              </a:rPr>
              <a:t>pure differential privacy</a:t>
            </a:r>
            <a:endParaRPr sz="1100" b="1">
              <a:latin typeface="Arial"/>
              <a:ea typeface="Arial"/>
              <a:cs typeface="Arial"/>
              <a:sym typeface="Arial"/>
            </a:endParaRPr>
          </a:p>
          <a:p>
            <a:pPr indent="-321310">
              <a:lnSpc>
                <a:spcPct val="100000"/>
              </a:lnSpc>
              <a:buSzPts val="1000"/>
              <a:buFont typeface="Arial"/>
              <a:buAutoNum type="arabicPeriod"/>
            </a:pPr>
            <a:r>
              <a:rPr lang="en" sz="1100" b="1">
                <a:latin typeface="Arial"/>
                <a:ea typeface="Arial"/>
                <a:cs typeface="Arial"/>
                <a:sym typeface="Arial"/>
              </a:rPr>
              <a:t>For δ &gt;0</a:t>
            </a:r>
            <a:r>
              <a:rPr lang="en" sz="1100">
                <a:latin typeface="Arial"/>
                <a:ea typeface="Arial"/>
                <a:cs typeface="Arial"/>
                <a:sym typeface="Arial"/>
              </a:rPr>
              <a:t>, (ε,δ)-differential privacy or </a:t>
            </a:r>
            <a:r>
              <a:rPr lang="en" sz="1100" b="1">
                <a:latin typeface="Arial"/>
                <a:ea typeface="Arial"/>
                <a:cs typeface="Arial"/>
                <a:sym typeface="Arial"/>
              </a:rPr>
              <a:t>approximate differential privacy</a:t>
            </a:r>
            <a:endParaRPr sz="1100" b="1">
              <a:latin typeface="Arial"/>
              <a:ea typeface="Arial"/>
              <a:cs typeface="Arial"/>
              <a:sym typeface="Arial"/>
            </a:endParaRPr>
          </a:p>
          <a:p>
            <a:pPr marL="0" indent="0">
              <a:lnSpc>
                <a:spcPct val="100000"/>
              </a:lnSpc>
              <a:spcBef>
                <a:spcPts val="1320"/>
              </a:spcBef>
              <a:buNone/>
            </a:pPr>
            <a:r>
              <a:rPr lang="en" sz="1210" b="1">
                <a:latin typeface="Arial"/>
                <a:ea typeface="Arial"/>
                <a:cs typeface="Arial"/>
                <a:sym typeface="Arial"/>
              </a:rPr>
              <a:t>Utility: (λ,δ)-useful</a:t>
            </a:r>
            <a:endParaRPr sz="1210" b="1">
              <a:latin typeface="Arial"/>
              <a:ea typeface="Arial"/>
              <a:cs typeface="Arial"/>
              <a:sym typeface="Arial"/>
            </a:endParaRPr>
          </a:p>
          <a:p>
            <a:pPr indent="-328295">
              <a:lnSpc>
                <a:spcPct val="100000"/>
              </a:lnSpc>
              <a:spcBef>
                <a:spcPts val="1320"/>
              </a:spcBef>
              <a:buSzPts val="1100"/>
              <a:buFont typeface="Arial"/>
              <a:buChar char="●"/>
            </a:pPr>
            <a:r>
              <a:rPr lang="en" sz="1210">
                <a:latin typeface="Arial"/>
                <a:ea typeface="Arial"/>
                <a:cs typeface="Arial"/>
                <a:sym typeface="Arial"/>
              </a:rPr>
              <a:t>Given a randomized query </a:t>
            </a:r>
            <a:r>
              <a:rPr lang="en" sz="1210" b="1">
                <a:latin typeface="Arial"/>
                <a:ea typeface="Arial"/>
                <a:cs typeface="Arial"/>
                <a:sym typeface="Arial"/>
              </a:rPr>
              <a:t>q</a:t>
            </a:r>
            <a:r>
              <a:rPr lang="en" sz="1210">
                <a:latin typeface="Arial"/>
                <a:ea typeface="Arial"/>
                <a:cs typeface="Arial"/>
                <a:sym typeface="Arial"/>
              </a:rPr>
              <a:t> of a query </a:t>
            </a:r>
            <a:r>
              <a:rPr lang="en" sz="1210" b="1">
                <a:latin typeface="Arial"/>
                <a:ea typeface="Arial"/>
                <a:cs typeface="Arial"/>
                <a:sym typeface="Arial"/>
              </a:rPr>
              <a:t>f</a:t>
            </a:r>
            <a:r>
              <a:rPr lang="en" sz="1210">
                <a:latin typeface="Arial"/>
                <a:ea typeface="Arial"/>
                <a:cs typeface="Arial"/>
                <a:sym typeface="Arial"/>
              </a:rPr>
              <a:t> is </a:t>
            </a:r>
            <a:r>
              <a:rPr lang="en" sz="1210" b="1">
                <a:latin typeface="Arial"/>
                <a:ea typeface="Arial"/>
                <a:cs typeface="Arial"/>
                <a:sym typeface="Arial"/>
              </a:rPr>
              <a:t>(λ,δ)-useful, </a:t>
            </a:r>
            <a:r>
              <a:rPr lang="en" sz="1210">
                <a:latin typeface="Arial"/>
                <a:ea typeface="Arial"/>
                <a:cs typeface="Arial"/>
                <a:sym typeface="Arial"/>
              </a:rPr>
              <a:t>if if for any database X ∈ D, with probability at least </a:t>
            </a:r>
            <a:r>
              <a:rPr lang="en" sz="1210" b="1">
                <a:latin typeface="Arial"/>
                <a:ea typeface="Arial"/>
                <a:cs typeface="Arial"/>
                <a:sym typeface="Arial"/>
              </a:rPr>
              <a:t>1 − δ</a:t>
            </a:r>
            <a:r>
              <a:rPr lang="en" sz="1210">
                <a:latin typeface="Arial"/>
                <a:ea typeface="Arial"/>
                <a:cs typeface="Arial"/>
                <a:sym typeface="Arial"/>
              </a:rPr>
              <a:t>, </a:t>
            </a:r>
            <a:endParaRPr sz="1210">
              <a:latin typeface="Arial"/>
              <a:ea typeface="Arial"/>
              <a:cs typeface="Arial"/>
              <a:sym typeface="Arial"/>
            </a:endParaRPr>
          </a:p>
          <a:p>
            <a:pPr indent="0">
              <a:lnSpc>
                <a:spcPct val="100000"/>
              </a:lnSpc>
              <a:buNone/>
            </a:pPr>
            <a:r>
              <a:rPr lang="en" sz="1210" b="1">
                <a:latin typeface="Arial"/>
                <a:ea typeface="Arial"/>
                <a:cs typeface="Arial"/>
                <a:sym typeface="Arial"/>
              </a:rPr>
              <a:t>|f(X) − q(X)| ≤ λ. , </a:t>
            </a:r>
            <a:r>
              <a:rPr lang="en" sz="1210">
                <a:latin typeface="Arial"/>
                <a:ea typeface="Arial"/>
                <a:cs typeface="Arial"/>
                <a:sym typeface="Arial"/>
              </a:rPr>
              <a:t>with</a:t>
            </a:r>
            <a:r>
              <a:rPr lang="en" sz="1210" b="1">
                <a:latin typeface="Arial"/>
                <a:ea typeface="Arial"/>
                <a:cs typeface="Arial"/>
                <a:sym typeface="Arial"/>
              </a:rPr>
              <a:t> λ&gt;0 </a:t>
            </a:r>
            <a:r>
              <a:rPr lang="en" sz="1210">
                <a:latin typeface="Arial"/>
                <a:ea typeface="Arial"/>
                <a:cs typeface="Arial"/>
                <a:sym typeface="Arial"/>
              </a:rPr>
              <a:t>and 0 &lt; δ &lt; 1.</a:t>
            </a:r>
            <a:endParaRPr sz="1210">
              <a:latin typeface="Arial"/>
              <a:ea typeface="Arial"/>
              <a:cs typeface="Arial"/>
              <a:sym typeface="Arial"/>
            </a:endParaRPr>
          </a:p>
          <a:p>
            <a:pPr indent="-328295">
              <a:lnSpc>
                <a:spcPct val="100000"/>
              </a:lnSpc>
              <a:buSzPts val="1100"/>
              <a:buFont typeface="Arial"/>
              <a:buChar char="●"/>
            </a:pPr>
            <a:r>
              <a:rPr lang="en" sz="1210">
                <a:latin typeface="Arial"/>
                <a:ea typeface="Arial"/>
                <a:cs typeface="Arial"/>
                <a:sym typeface="Arial"/>
              </a:rPr>
              <a:t>The utility parameter </a:t>
            </a:r>
            <a:r>
              <a:rPr lang="en" sz="1210" b="1">
                <a:latin typeface="Arial"/>
                <a:ea typeface="Arial"/>
                <a:cs typeface="Arial"/>
                <a:sym typeface="Arial"/>
              </a:rPr>
              <a:t>λ, </a:t>
            </a:r>
            <a:r>
              <a:rPr lang="en" sz="1210">
                <a:latin typeface="Arial"/>
                <a:ea typeface="Arial"/>
                <a:cs typeface="Arial"/>
                <a:sym typeface="Arial"/>
              </a:rPr>
              <a:t>ensures that the answer to a randomized query is at </a:t>
            </a:r>
            <a:r>
              <a:rPr lang="en" sz="1210" b="1">
                <a:latin typeface="Arial"/>
                <a:ea typeface="Arial"/>
                <a:cs typeface="Arial"/>
                <a:sym typeface="Arial"/>
              </a:rPr>
              <a:t>λ </a:t>
            </a:r>
            <a:r>
              <a:rPr lang="en" sz="1210">
                <a:latin typeface="Arial"/>
                <a:ea typeface="Arial"/>
                <a:cs typeface="Arial"/>
                <a:sym typeface="Arial"/>
              </a:rPr>
              <a:t>far from the true answer from the deterministic version of the query.</a:t>
            </a:r>
            <a:endParaRPr sz="1210">
              <a:latin typeface="Arial"/>
              <a:ea typeface="Arial"/>
              <a:cs typeface="Arial"/>
              <a:sym typeface="Arial"/>
            </a:endParaRPr>
          </a:p>
          <a:p>
            <a:pPr marL="0" indent="0">
              <a:lnSpc>
                <a:spcPct val="100000"/>
              </a:lnSpc>
              <a:spcBef>
                <a:spcPts val="1320"/>
              </a:spcBef>
              <a:buNone/>
            </a:pPr>
            <a:r>
              <a:rPr lang="en" sz="1100" b="1">
                <a:latin typeface="Arial"/>
                <a:ea typeface="Arial"/>
                <a:cs typeface="Arial"/>
                <a:sym typeface="Arial"/>
              </a:rPr>
              <a:t>Privacy/Utility trade off: </a:t>
            </a:r>
            <a:endParaRPr sz="1100" b="1">
              <a:latin typeface="Arial"/>
              <a:ea typeface="Arial"/>
              <a:cs typeface="Arial"/>
              <a:sym typeface="Arial"/>
            </a:endParaRPr>
          </a:p>
          <a:p>
            <a:pPr indent="-321310">
              <a:lnSpc>
                <a:spcPct val="100000"/>
              </a:lnSpc>
              <a:spcBef>
                <a:spcPts val="1320"/>
              </a:spcBef>
              <a:buSzPts val="1000"/>
              <a:buFont typeface="Arial"/>
              <a:buChar char="●"/>
            </a:pPr>
            <a:r>
              <a:rPr lang="en" sz="1210" b="1">
                <a:latin typeface="Arial"/>
                <a:ea typeface="Arial"/>
                <a:cs typeface="Arial"/>
                <a:sym typeface="Arial"/>
              </a:rPr>
              <a:t>ε=0 (and δ=0): </a:t>
            </a:r>
            <a:r>
              <a:rPr lang="en" sz="1210">
                <a:latin typeface="Arial"/>
                <a:ea typeface="Arial"/>
                <a:cs typeface="Arial"/>
                <a:sym typeface="Arial"/>
              </a:rPr>
              <a:t>the mechanism achieves </a:t>
            </a:r>
            <a:r>
              <a:rPr lang="en" sz="1210" b="1">
                <a:latin typeface="Arial"/>
                <a:ea typeface="Arial"/>
                <a:cs typeface="Arial"/>
                <a:sym typeface="Arial"/>
              </a:rPr>
              <a:t>absolute privacy, no utility (very low accuracy).</a:t>
            </a:r>
            <a:endParaRPr sz="1210" b="1">
              <a:latin typeface="Arial"/>
              <a:ea typeface="Arial"/>
              <a:cs typeface="Arial"/>
              <a:sym typeface="Arial"/>
            </a:endParaRPr>
          </a:p>
          <a:p>
            <a:pPr indent="-321310">
              <a:lnSpc>
                <a:spcPct val="100000"/>
              </a:lnSpc>
              <a:buSzPts val="1000"/>
              <a:buFont typeface="Arial"/>
              <a:buChar char="●"/>
            </a:pPr>
            <a:r>
              <a:rPr lang="en" sz="1210" b="1">
                <a:latin typeface="Arial"/>
                <a:ea typeface="Arial"/>
                <a:cs typeface="Arial"/>
                <a:sym typeface="Arial"/>
              </a:rPr>
              <a:t>ε &gt; 0 and ε very large: </a:t>
            </a:r>
            <a:r>
              <a:rPr lang="en" sz="1210">
                <a:latin typeface="Arial"/>
                <a:ea typeface="Arial"/>
                <a:cs typeface="Arial"/>
                <a:sym typeface="Arial"/>
              </a:rPr>
              <a:t>the mechanism provides </a:t>
            </a:r>
            <a:r>
              <a:rPr lang="en" sz="1210" b="1">
                <a:latin typeface="Arial"/>
                <a:ea typeface="Arial"/>
                <a:cs typeface="Arial"/>
                <a:sym typeface="Arial"/>
              </a:rPr>
              <a:t>no privacy, </a:t>
            </a:r>
            <a:r>
              <a:rPr lang="en" sz="1210">
                <a:latin typeface="Arial"/>
                <a:ea typeface="Arial"/>
                <a:cs typeface="Arial"/>
                <a:sym typeface="Arial"/>
              </a:rPr>
              <a:t>but achieves </a:t>
            </a:r>
            <a:r>
              <a:rPr lang="en" sz="1210" b="1">
                <a:latin typeface="Arial"/>
                <a:ea typeface="Arial"/>
                <a:cs typeface="Arial"/>
                <a:sym typeface="Arial"/>
              </a:rPr>
              <a:t>perfect utility (high accuracy).</a:t>
            </a:r>
            <a:endParaRPr sz="1210" b="1">
              <a:latin typeface="Arial"/>
              <a:ea typeface="Arial"/>
              <a:cs typeface="Arial"/>
              <a:sym typeface="Arial"/>
            </a:endParaRPr>
          </a:p>
          <a:p>
            <a:pPr marL="0" indent="0">
              <a:lnSpc>
                <a:spcPct val="100000"/>
              </a:lnSpc>
              <a:spcBef>
                <a:spcPts val="1320"/>
              </a:spcBef>
              <a:buNone/>
            </a:pPr>
            <a:endParaRPr sz="1210" b="1">
              <a:latin typeface="Arial"/>
              <a:ea typeface="Arial"/>
              <a:cs typeface="Arial"/>
              <a:sym typeface="Arial"/>
            </a:endParaRPr>
          </a:p>
          <a:p>
            <a:pPr marL="0" indent="0">
              <a:lnSpc>
                <a:spcPct val="100000"/>
              </a:lnSpc>
              <a:spcBef>
                <a:spcPts val="1320"/>
              </a:spcBef>
              <a:spcAft>
                <a:spcPts val="1320"/>
              </a:spcAft>
              <a:buNone/>
            </a:pPr>
            <a:endParaRPr sz="1210" b="1">
              <a:latin typeface="Arial"/>
              <a:ea typeface="Arial"/>
              <a:cs typeface="Arial"/>
              <a:sym typeface="Arial"/>
            </a:endParaRPr>
          </a:p>
        </p:txBody>
      </p:sp>
      <p:sp>
        <p:nvSpPr>
          <p:cNvPr id="237" name="Google Shape;237;p28"/>
          <p:cNvSpPr txBox="1"/>
          <p:nvPr/>
        </p:nvSpPr>
        <p:spPr>
          <a:xfrm>
            <a:off x="342870" y="2080798"/>
            <a:ext cx="8719260" cy="749404"/>
          </a:xfrm>
          <a:prstGeom prst="rect">
            <a:avLst/>
          </a:prstGeom>
          <a:noFill/>
          <a:ln>
            <a:noFill/>
          </a:ln>
        </p:spPr>
        <p:txBody>
          <a:bodyPr spcFirstLastPara="1" wrap="square" lIns="100568" tIns="100568" rIns="100568" bIns="100568" anchor="t" anchorCtr="0">
            <a:spAutoFit/>
          </a:bodyPr>
          <a:lstStyle/>
          <a:p>
            <a:pPr defTabSz="1005840">
              <a:lnSpc>
                <a:spcPct val="115000"/>
              </a:lnSpc>
              <a:spcAft>
                <a:spcPts val="1320"/>
              </a:spcAft>
              <a:buClr>
                <a:srgbClr val="000000"/>
              </a:buClr>
            </a:pPr>
            <a:r>
              <a:rPr lang="en" sz="1980" kern="0">
                <a:solidFill>
                  <a:srgbClr val="000000"/>
                </a:solidFill>
                <a:latin typeface="Roboto"/>
                <a:ea typeface="Roboto"/>
                <a:cs typeface="Roboto"/>
                <a:sym typeface="Roboto"/>
              </a:rPr>
              <a:t>[</a:t>
            </a:r>
            <a:r>
              <a:rPr lang="en" sz="2145" kern="0">
                <a:solidFill>
                  <a:srgbClr val="000000"/>
                </a:solidFill>
                <a:latin typeface="Arial"/>
                <a:cs typeface="Arial"/>
                <a:sym typeface="Arial"/>
              </a:rPr>
              <a:t>Dwork et al.</a:t>
            </a:r>
            <a:r>
              <a:rPr lang="en" sz="1980" kern="0">
                <a:solidFill>
                  <a:srgbClr val="000000"/>
                </a:solidFill>
                <a:latin typeface="Roboto"/>
                <a:ea typeface="Roboto"/>
                <a:cs typeface="Roboto"/>
                <a:sym typeface="Roboto"/>
              </a:rPr>
              <a:t>]</a:t>
            </a:r>
            <a:endParaRPr sz="1980" kern="0">
              <a:solidFill>
                <a:srgbClr val="000000"/>
              </a:solidFill>
              <a:latin typeface="Roboto"/>
              <a:ea typeface="Roboto"/>
              <a:cs typeface="Roboto"/>
              <a:sym typeface="Roboto"/>
            </a:endParaRPr>
          </a:p>
        </p:txBody>
      </p:sp>
    </p:spTree>
    <p:extLst>
      <p:ext uri="{BB962C8B-B14F-4D97-AF65-F5344CB8AC3E}">
        <p14:creationId xmlns:p14="http://schemas.microsoft.com/office/powerpoint/2010/main" val="1090224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9"/>
          <p:cNvSpPr txBox="1">
            <a:spLocks noGrp="1"/>
          </p:cNvSpPr>
          <p:nvPr>
            <p:ph type="title"/>
          </p:nvPr>
        </p:nvSpPr>
        <p:spPr>
          <a:xfrm>
            <a:off x="342870" y="1508275"/>
            <a:ext cx="9372660" cy="668580"/>
          </a:xfrm>
          <a:prstGeom prst="rect">
            <a:avLst/>
          </a:prstGeom>
        </p:spPr>
        <p:txBody>
          <a:bodyPr spcFirstLastPara="1" wrap="square" lIns="100568" tIns="100568" rIns="100568" bIns="100568" anchor="t" anchorCtr="0">
            <a:normAutofit/>
          </a:bodyPr>
          <a:lstStyle/>
          <a:p>
            <a:r>
              <a:rPr lang="en"/>
              <a:t>Differential Privacy</a:t>
            </a:r>
            <a:endParaRPr/>
          </a:p>
        </p:txBody>
      </p:sp>
      <p:sp>
        <p:nvSpPr>
          <p:cNvPr id="243" name="Google Shape;243;p29"/>
          <p:cNvSpPr txBox="1">
            <a:spLocks noGrp="1"/>
          </p:cNvSpPr>
          <p:nvPr>
            <p:ph type="body" idx="1"/>
          </p:nvPr>
        </p:nvSpPr>
        <p:spPr>
          <a:xfrm>
            <a:off x="563365" y="2736013"/>
            <a:ext cx="7354380" cy="3347190"/>
          </a:xfrm>
          <a:prstGeom prst="rect">
            <a:avLst/>
          </a:prstGeom>
        </p:spPr>
        <p:txBody>
          <a:bodyPr spcFirstLastPara="1" wrap="square" lIns="100568" tIns="100568" rIns="100568" bIns="100568" anchor="t" anchorCtr="0">
            <a:normAutofit fontScale="92500" lnSpcReduction="20000"/>
          </a:bodyPr>
          <a:lstStyle/>
          <a:p>
            <a:pPr marL="0" indent="0">
              <a:buSzPct val="110000"/>
              <a:buNone/>
            </a:pPr>
            <a:r>
              <a:rPr lang="en" sz="1100" b="1" dirty="0">
                <a:latin typeface="Arial"/>
                <a:ea typeface="Arial"/>
                <a:cs typeface="Arial"/>
                <a:sym typeface="Arial"/>
              </a:rPr>
              <a:t>Properties of Differential Privacy</a:t>
            </a:r>
            <a:endParaRPr sz="1100" b="1" dirty="0">
              <a:latin typeface="Arial"/>
              <a:ea typeface="Arial"/>
              <a:cs typeface="Arial"/>
              <a:sym typeface="Arial"/>
            </a:endParaRPr>
          </a:p>
          <a:p>
            <a:pPr indent="-316071">
              <a:spcBef>
                <a:spcPts val="1320"/>
              </a:spcBef>
              <a:buSzPct val="100000"/>
              <a:buAutoNum type="arabicPeriod"/>
            </a:pPr>
            <a:r>
              <a:rPr lang="en" sz="1100" b="1" dirty="0"/>
              <a:t>Sequential Composition:</a:t>
            </a:r>
            <a:endParaRPr sz="1100" b="1" dirty="0"/>
          </a:p>
          <a:p>
            <a:pPr lvl="1" indent="-316071">
              <a:buSzPct val="100000"/>
            </a:pPr>
            <a:r>
              <a:rPr lang="en" sz="1100" dirty="0"/>
              <a:t>If M1(𝑥) satisfies 𝜖1-differential privacy</a:t>
            </a:r>
            <a:endParaRPr sz="1100" dirty="0"/>
          </a:p>
          <a:p>
            <a:pPr lvl="1" indent="-316071">
              <a:buSzPct val="100000"/>
            </a:pPr>
            <a:r>
              <a:rPr lang="en" sz="1100" dirty="0"/>
              <a:t>And M2(𝑥) satisfies 𝜖2-differential privacy</a:t>
            </a:r>
            <a:endParaRPr sz="1100" dirty="0"/>
          </a:p>
          <a:p>
            <a:pPr lvl="1" indent="-316071">
              <a:buSzPct val="100000"/>
            </a:pPr>
            <a:r>
              <a:rPr lang="en" sz="1100" dirty="0"/>
              <a:t>Then the mechanism M(𝑥)=(M1(𝑥),M2(𝑥)) satisfies (𝜖1+𝜖2)-differential privacy</a:t>
            </a:r>
            <a:endParaRPr sz="1100" dirty="0"/>
          </a:p>
          <a:p>
            <a:pPr indent="-316071">
              <a:buSzPct val="100000"/>
              <a:buAutoNum type="arabicPeriod"/>
            </a:pPr>
            <a:r>
              <a:rPr lang="en" sz="1100" b="1" dirty="0"/>
              <a:t>Parallel Composition:</a:t>
            </a:r>
            <a:endParaRPr sz="1100" b="1" dirty="0"/>
          </a:p>
          <a:p>
            <a:pPr lvl="1" indent="-316071">
              <a:buSzPct val="100000"/>
            </a:pPr>
            <a:r>
              <a:rPr lang="en" sz="1100" dirty="0"/>
              <a:t>If 𝐹(𝑥) satisfies 𝜖-differential privacy</a:t>
            </a:r>
            <a:endParaRPr sz="1100" dirty="0"/>
          </a:p>
          <a:p>
            <a:pPr lvl="1" indent="-316071">
              <a:buSzPct val="100000"/>
            </a:pPr>
            <a:r>
              <a:rPr lang="en" sz="1100" dirty="0"/>
              <a:t>And we split a dataset 𝑋 into 𝑘 disjoint sets such that 𝑥1 ∪ … ∪ 𝑥𝑘=𝑋</a:t>
            </a:r>
            <a:endParaRPr sz="1100" dirty="0"/>
          </a:p>
          <a:p>
            <a:pPr lvl="1" indent="-316071">
              <a:buSzPct val="100000"/>
            </a:pPr>
            <a:r>
              <a:rPr lang="en" sz="1100" dirty="0"/>
              <a:t>Then the mechanism which releases all of the results 𝐹(𝑥1),...,𝐹(𝑥𝑘) satisfies 𝜖-differential privacy</a:t>
            </a:r>
            <a:endParaRPr sz="1100" dirty="0"/>
          </a:p>
          <a:p>
            <a:pPr lvl="1" indent="-316071">
              <a:buSzPct val="100000"/>
            </a:pPr>
            <a:endParaRPr sz="1100" dirty="0"/>
          </a:p>
          <a:p>
            <a:pPr indent="-316071">
              <a:buSzPct val="100000"/>
              <a:buAutoNum type="arabicPeriod"/>
            </a:pPr>
            <a:r>
              <a:rPr lang="en" sz="1100" dirty="0"/>
              <a:t> </a:t>
            </a:r>
            <a:r>
              <a:rPr lang="en" sz="1100" b="1" dirty="0"/>
              <a:t>Group Privacy:</a:t>
            </a:r>
            <a:endParaRPr sz="1100" b="1" dirty="0"/>
          </a:p>
          <a:p>
            <a:pPr indent="-316071">
              <a:buSzPct val="100000"/>
            </a:pPr>
            <a:r>
              <a:rPr lang="en" sz="1100" dirty="0"/>
              <a:t>If we split a dataset 𝑋 into 𝑘 disjoint sets such that 𝑥1 ∪ … ∪ 𝑥𝑘=𝑋</a:t>
            </a:r>
            <a:endParaRPr sz="1100" b="1" dirty="0"/>
          </a:p>
          <a:p>
            <a:pPr indent="-316071">
              <a:buSzPct val="100000"/>
            </a:pPr>
            <a:r>
              <a:rPr lang="en" sz="1100" dirty="0"/>
              <a:t>Then, any (𝜖, 0)-differentially private mechanism M is (k𝜖, 0)-differentially private for groups of size k disjoint subsets of </a:t>
            </a:r>
            <a:r>
              <a:rPr lang="en" sz="1100" i="1" dirty="0"/>
              <a:t>k.</a:t>
            </a:r>
            <a:endParaRPr sz="1100" i="1" dirty="0"/>
          </a:p>
          <a:p>
            <a:pPr marL="0" indent="0">
              <a:spcBef>
                <a:spcPts val="1320"/>
              </a:spcBef>
              <a:buNone/>
            </a:pPr>
            <a:r>
              <a:rPr lang="en" sz="1100" b="1" dirty="0"/>
              <a:t>    4.  </a:t>
            </a:r>
            <a:r>
              <a:rPr lang="en" sz="1100" b="1" dirty="0" smtClean="0"/>
              <a:t>       Post-Processing </a:t>
            </a:r>
            <a:r>
              <a:rPr lang="en" sz="1100" dirty="0"/>
              <a:t>(robustness to auxiliary information)</a:t>
            </a:r>
            <a:r>
              <a:rPr lang="en" sz="1100" b="1" dirty="0"/>
              <a:t>:</a:t>
            </a:r>
            <a:endParaRPr sz="1100" b="1" dirty="0"/>
          </a:p>
          <a:p>
            <a:pPr indent="-316071">
              <a:spcBef>
                <a:spcPts val="1320"/>
              </a:spcBef>
              <a:buSzPct val="100000"/>
            </a:pPr>
            <a:r>
              <a:rPr lang="en" sz="1100" dirty="0"/>
              <a:t>If 𝐹(𝑋) satisfies 𝜖-differential privacy</a:t>
            </a:r>
            <a:endParaRPr sz="1100" dirty="0"/>
          </a:p>
          <a:p>
            <a:pPr indent="-316071">
              <a:buSzPct val="100000"/>
            </a:pPr>
            <a:r>
              <a:rPr lang="en" sz="1100" dirty="0"/>
              <a:t>Then for any (deterministic or randomized) function 𝑔, 𝑔(𝐹(𝑋)) satisfies 𝜖-differential privacy</a:t>
            </a:r>
            <a:endParaRPr sz="1100" dirty="0"/>
          </a:p>
        </p:txBody>
      </p:sp>
      <p:sp>
        <p:nvSpPr>
          <p:cNvPr id="244" name="Google Shape;244;p29"/>
          <p:cNvSpPr txBox="1"/>
          <p:nvPr/>
        </p:nvSpPr>
        <p:spPr>
          <a:xfrm>
            <a:off x="342870" y="2080798"/>
            <a:ext cx="8719260" cy="720229"/>
          </a:xfrm>
          <a:prstGeom prst="rect">
            <a:avLst/>
          </a:prstGeom>
          <a:noFill/>
          <a:ln>
            <a:noFill/>
          </a:ln>
        </p:spPr>
        <p:txBody>
          <a:bodyPr spcFirstLastPara="1" wrap="square" lIns="100568" tIns="100568" rIns="100568" bIns="100568" anchor="t" anchorCtr="0">
            <a:spAutoFit/>
          </a:bodyPr>
          <a:lstStyle/>
          <a:p>
            <a:pPr defTabSz="1005840">
              <a:lnSpc>
                <a:spcPct val="115000"/>
              </a:lnSpc>
              <a:spcAft>
                <a:spcPts val="1320"/>
              </a:spcAft>
              <a:buClr>
                <a:srgbClr val="000000"/>
              </a:buClr>
            </a:pPr>
            <a:r>
              <a:rPr lang="en" sz="1980" kern="0">
                <a:solidFill>
                  <a:srgbClr val="000000"/>
                </a:solidFill>
                <a:latin typeface="Roboto"/>
                <a:ea typeface="Roboto"/>
                <a:cs typeface="Roboto"/>
                <a:sym typeface="Roboto"/>
              </a:rPr>
              <a:t>Properties of Differential Privacy</a:t>
            </a:r>
            <a:endParaRPr sz="1980" kern="0">
              <a:solidFill>
                <a:srgbClr val="000000"/>
              </a:solidFill>
              <a:latin typeface="Roboto"/>
              <a:ea typeface="Roboto"/>
              <a:cs typeface="Roboto"/>
              <a:sym typeface="Roboto"/>
            </a:endParaRPr>
          </a:p>
        </p:txBody>
      </p:sp>
    </p:spTree>
    <p:extLst>
      <p:ext uri="{BB962C8B-B14F-4D97-AF65-F5344CB8AC3E}">
        <p14:creationId xmlns:p14="http://schemas.microsoft.com/office/powerpoint/2010/main" val="4210471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Defenses against Privacy Attacks</a:t>
            </a:r>
          </a:p>
        </p:txBody>
      </p:sp>
      <p:sp>
        <p:nvSpPr>
          <p:cNvPr id="3" name="Content Placeholder 2"/>
          <p:cNvSpPr>
            <a:spLocks noGrp="1"/>
          </p:cNvSpPr>
          <p:nvPr>
            <p:ph idx="1"/>
          </p:nvPr>
        </p:nvSpPr>
        <p:spPr/>
        <p:txBody>
          <a:bodyPr/>
          <a:lstStyle/>
          <a:p>
            <a:r>
              <a:rPr lang="en-US" b="1" i="1" dirty="0">
                <a:solidFill>
                  <a:srgbClr val="0070C0"/>
                </a:solidFill>
              </a:rPr>
              <a:t>Data privacy</a:t>
            </a:r>
            <a:r>
              <a:rPr lang="en-US" dirty="0"/>
              <a:t> techniques have the goal of allowing analysts to learn </a:t>
            </a:r>
            <a:r>
              <a:rPr lang="en-US" dirty="0" smtClean="0"/>
              <a:t>about </a:t>
            </a:r>
            <a:r>
              <a:rPr lang="en-US" i="1" dirty="0" smtClean="0">
                <a:solidFill>
                  <a:srgbClr val="0070C0"/>
                </a:solidFill>
              </a:rPr>
              <a:t>trends</a:t>
            </a:r>
            <a:r>
              <a:rPr lang="en-US" dirty="0" smtClean="0"/>
              <a:t> in data</a:t>
            </a:r>
            <a:r>
              <a:rPr lang="en-US" dirty="0"/>
              <a:t>, </a:t>
            </a:r>
            <a:r>
              <a:rPr lang="en-US" dirty="0" smtClean="0"/>
              <a:t>without </a:t>
            </a:r>
            <a:r>
              <a:rPr lang="en-US" dirty="0"/>
              <a:t>revealing information specific to </a:t>
            </a:r>
            <a:r>
              <a:rPr lang="en-US" i="1" dirty="0" smtClean="0">
                <a:solidFill>
                  <a:srgbClr val="0070C0"/>
                </a:solidFill>
              </a:rPr>
              <a:t>individual data instances</a:t>
            </a:r>
          </a:p>
          <a:p>
            <a:pPr lvl="1"/>
            <a:r>
              <a:rPr lang="en-US" dirty="0" smtClean="0"/>
              <a:t>Therefore, </a:t>
            </a:r>
            <a:r>
              <a:rPr lang="en-US" dirty="0"/>
              <a:t>privacy techniques involve an </a:t>
            </a:r>
            <a:r>
              <a:rPr lang="en-US" dirty="0">
                <a:solidFill>
                  <a:srgbClr val="FF0000"/>
                </a:solidFill>
              </a:rPr>
              <a:t>intentional </a:t>
            </a:r>
            <a:r>
              <a:rPr lang="en-US" dirty="0"/>
              <a:t>release of information, and attempt to control what can be learned from </a:t>
            </a:r>
            <a:r>
              <a:rPr lang="en-US" dirty="0" smtClean="0"/>
              <a:t>the released information</a:t>
            </a:r>
          </a:p>
          <a:p>
            <a:r>
              <a:rPr lang="en-US" dirty="0" smtClean="0"/>
              <a:t>Related to data privacy is the </a:t>
            </a:r>
            <a:r>
              <a:rPr lang="en-US" b="1" i="1" dirty="0" smtClean="0">
                <a:solidFill>
                  <a:srgbClr val="0070C0"/>
                </a:solidFill>
              </a:rPr>
              <a:t>Fundamental </a:t>
            </a:r>
            <a:r>
              <a:rPr lang="en-US" b="1" i="1" dirty="0">
                <a:solidFill>
                  <a:srgbClr val="0070C0"/>
                </a:solidFill>
              </a:rPr>
              <a:t>Law of Information </a:t>
            </a:r>
            <a:r>
              <a:rPr lang="en-US" b="1" i="1" dirty="0" smtClean="0">
                <a:solidFill>
                  <a:srgbClr val="0070C0"/>
                </a:solidFill>
              </a:rPr>
              <a:t>Recovery</a:t>
            </a:r>
            <a:r>
              <a:rPr lang="en-US" dirty="0" smtClean="0"/>
              <a:t>, which states that “</a:t>
            </a:r>
            <a:r>
              <a:rPr lang="en-US" i="1" dirty="0" smtClean="0"/>
              <a:t>overly </a:t>
            </a:r>
            <a:r>
              <a:rPr lang="en-US" i="1" dirty="0"/>
              <a:t>accurate estimates of too many statistics can completely destroy </a:t>
            </a:r>
            <a:r>
              <a:rPr lang="en-US" i="1" dirty="0" smtClean="0"/>
              <a:t>privacy</a:t>
            </a:r>
            <a:r>
              <a:rPr lang="en-US" dirty="0" smtClean="0"/>
              <a:t>”</a:t>
            </a:r>
            <a:r>
              <a:rPr lang="en-US" dirty="0"/>
              <a:t> </a:t>
            </a:r>
          </a:p>
          <a:p>
            <a:pPr lvl="1"/>
            <a:r>
              <a:rPr lang="en-US" dirty="0" smtClean="0"/>
              <a:t>I.e., extracting useful information from a dataset (e.g., for training an ML model) poses a privacy risk to the data</a:t>
            </a:r>
          </a:p>
          <a:p>
            <a:r>
              <a:rPr lang="en-US" dirty="0" smtClean="0"/>
              <a:t>There is an </a:t>
            </a:r>
            <a:r>
              <a:rPr lang="en-US" dirty="0"/>
              <a:t>inevitable </a:t>
            </a:r>
            <a:r>
              <a:rPr lang="en-US" dirty="0" smtClean="0"/>
              <a:t>trade-off between privacy and accuracy (i.e., utility)</a:t>
            </a:r>
          </a:p>
          <a:p>
            <a:pPr lvl="1"/>
            <a:r>
              <a:rPr lang="en-US" dirty="0" smtClean="0"/>
              <a:t>Preferred privacy techniques should provide an estimate of how much privacy is lost by interacting with data</a:t>
            </a:r>
          </a:p>
        </p:txBody>
      </p:sp>
      <p:sp>
        <p:nvSpPr>
          <p:cNvPr id="4" name="Content Placeholder 3"/>
          <p:cNvSpPr>
            <a:spLocks noGrp="1"/>
          </p:cNvSpPr>
          <p:nvPr>
            <p:ph idx="10"/>
          </p:nvPr>
        </p:nvSpPr>
        <p:spPr/>
        <p:txBody>
          <a:bodyPr/>
          <a:lstStyle/>
          <a:p>
            <a:r>
              <a:rPr lang="en-US" dirty="0"/>
              <a:t>Defenses against Privacy Attacks</a:t>
            </a:r>
            <a:endParaRPr lang="en-US" dirty="0">
              <a:solidFill>
                <a:srgbClr val="FF0000"/>
              </a:solidFill>
            </a:endParaRPr>
          </a:p>
          <a:p>
            <a:endParaRPr lang="en-US" dirty="0"/>
          </a:p>
        </p:txBody>
      </p:sp>
    </p:spTree>
    <p:extLst>
      <p:ext uri="{BB962C8B-B14F-4D97-AF65-F5344CB8AC3E}">
        <p14:creationId xmlns:p14="http://schemas.microsoft.com/office/powerpoint/2010/main" val="14116730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0"/>
          <p:cNvSpPr txBox="1">
            <a:spLocks noGrp="1"/>
          </p:cNvSpPr>
          <p:nvPr>
            <p:ph type="title"/>
          </p:nvPr>
        </p:nvSpPr>
        <p:spPr>
          <a:xfrm>
            <a:off x="342870" y="1508275"/>
            <a:ext cx="9372660" cy="668580"/>
          </a:xfrm>
          <a:prstGeom prst="rect">
            <a:avLst/>
          </a:prstGeom>
        </p:spPr>
        <p:txBody>
          <a:bodyPr spcFirstLastPara="1" wrap="square" lIns="100568" tIns="100568" rIns="100568" bIns="100568" anchor="t" anchorCtr="0">
            <a:normAutofit/>
          </a:bodyPr>
          <a:lstStyle/>
          <a:p>
            <a:r>
              <a:rPr lang="en"/>
              <a:t>Differential Privacy</a:t>
            </a:r>
            <a:endParaRPr/>
          </a:p>
        </p:txBody>
      </p:sp>
      <p:sp>
        <p:nvSpPr>
          <p:cNvPr id="250" name="Google Shape;250;p30"/>
          <p:cNvSpPr txBox="1">
            <a:spLocks noGrp="1"/>
          </p:cNvSpPr>
          <p:nvPr>
            <p:ph type="body" idx="1"/>
          </p:nvPr>
        </p:nvSpPr>
        <p:spPr>
          <a:xfrm>
            <a:off x="818043" y="2736013"/>
            <a:ext cx="9067410" cy="3792690"/>
          </a:xfrm>
          <a:prstGeom prst="rect">
            <a:avLst/>
          </a:prstGeom>
        </p:spPr>
        <p:txBody>
          <a:bodyPr spcFirstLastPara="1" wrap="square" lIns="100568" tIns="100568" rIns="100568" bIns="100568" anchor="t" anchorCtr="0">
            <a:noAutofit/>
          </a:bodyPr>
          <a:lstStyle/>
          <a:p>
            <a:pPr marL="0" indent="0">
              <a:buNone/>
            </a:pPr>
            <a:r>
              <a:rPr lang="en" sz="1100" b="1">
                <a:latin typeface="Arial"/>
                <a:ea typeface="Arial"/>
                <a:cs typeface="Arial"/>
                <a:sym typeface="Arial"/>
              </a:rPr>
              <a:t>Differential Privacy via noise adding : </a:t>
            </a:r>
            <a:r>
              <a:rPr lang="en" sz="1100">
                <a:latin typeface="Arial"/>
                <a:ea typeface="Arial"/>
                <a:cs typeface="Arial"/>
                <a:sym typeface="Arial"/>
              </a:rPr>
              <a:t>For a specific distribution </a:t>
            </a:r>
            <a:r>
              <a:rPr lang="en" sz="1100" b="1">
                <a:latin typeface="Arial"/>
                <a:ea typeface="Arial"/>
                <a:cs typeface="Arial"/>
                <a:sym typeface="Arial"/>
              </a:rPr>
              <a:t>Dist</a:t>
            </a:r>
            <a:endParaRPr sz="1100" b="1">
              <a:latin typeface="Arial"/>
              <a:ea typeface="Arial"/>
              <a:cs typeface="Arial"/>
              <a:sym typeface="Arial"/>
            </a:endParaRPr>
          </a:p>
          <a:p>
            <a:pPr marL="0" indent="0">
              <a:spcBef>
                <a:spcPts val="1320"/>
              </a:spcBef>
              <a:buNone/>
            </a:pPr>
            <a:r>
              <a:rPr lang="en" sz="1100">
                <a:latin typeface="Arial"/>
                <a:ea typeface="Arial"/>
                <a:cs typeface="Arial"/>
                <a:sym typeface="Arial"/>
              </a:rPr>
              <a:t>Input: dataset </a:t>
            </a:r>
            <a:r>
              <a:rPr lang="en" sz="1100" b="1">
                <a:latin typeface="Arial"/>
                <a:ea typeface="Arial"/>
                <a:cs typeface="Arial"/>
                <a:sym typeface="Arial"/>
              </a:rPr>
              <a:t>D</a:t>
            </a:r>
            <a:r>
              <a:rPr lang="en" sz="1100">
                <a:latin typeface="Arial"/>
                <a:ea typeface="Arial"/>
                <a:cs typeface="Arial"/>
                <a:sym typeface="Arial"/>
              </a:rPr>
              <a:t>, query </a:t>
            </a:r>
            <a:r>
              <a:rPr lang="en" sz="1100" b="1">
                <a:latin typeface="Arial"/>
                <a:ea typeface="Arial"/>
                <a:cs typeface="Arial"/>
                <a:sym typeface="Arial"/>
              </a:rPr>
              <a:t>q</a:t>
            </a:r>
            <a:endParaRPr sz="1100" b="1">
              <a:latin typeface="Arial"/>
              <a:ea typeface="Arial"/>
              <a:cs typeface="Arial"/>
              <a:sym typeface="Arial"/>
            </a:endParaRPr>
          </a:p>
          <a:p>
            <a:pPr marL="0" indent="0">
              <a:lnSpc>
                <a:spcPct val="100000"/>
              </a:lnSpc>
              <a:spcBef>
                <a:spcPts val="1320"/>
              </a:spcBef>
              <a:buNone/>
            </a:pPr>
            <a:r>
              <a:rPr lang="en" sz="1100">
                <a:latin typeface="Arial"/>
                <a:ea typeface="Arial"/>
                <a:cs typeface="Arial"/>
                <a:sym typeface="Arial"/>
              </a:rPr>
              <a:t>Steps:</a:t>
            </a:r>
            <a:endParaRPr sz="1100">
              <a:latin typeface="Arial"/>
              <a:ea typeface="Arial"/>
              <a:cs typeface="Arial"/>
              <a:sym typeface="Arial"/>
            </a:endParaRPr>
          </a:p>
          <a:p>
            <a:pPr indent="-321310">
              <a:buSzPts val="1000"/>
              <a:buFont typeface="Arial"/>
              <a:buAutoNum type="arabicPeriod"/>
            </a:pPr>
            <a:r>
              <a:rPr lang="en" sz="1100">
                <a:latin typeface="Arial"/>
                <a:ea typeface="Arial"/>
                <a:cs typeface="Arial"/>
                <a:sym typeface="Arial"/>
              </a:rPr>
              <a:t>Compute </a:t>
            </a:r>
            <a:r>
              <a:rPr lang="en" sz="1100" b="1">
                <a:latin typeface="Arial"/>
                <a:ea typeface="Arial"/>
                <a:cs typeface="Arial"/>
                <a:sym typeface="Arial"/>
              </a:rPr>
              <a:t>q(x)</a:t>
            </a:r>
            <a:endParaRPr sz="1100" b="1">
              <a:latin typeface="Arial"/>
              <a:ea typeface="Arial"/>
              <a:cs typeface="Arial"/>
              <a:sym typeface="Arial"/>
            </a:endParaRPr>
          </a:p>
          <a:p>
            <a:pPr indent="-321310">
              <a:buSzPts val="1000"/>
              <a:buFont typeface="Arial"/>
              <a:buAutoNum type="arabicPeriod"/>
            </a:pPr>
            <a:r>
              <a:rPr lang="en" sz="1100">
                <a:latin typeface="Arial"/>
                <a:ea typeface="Arial"/>
                <a:cs typeface="Arial"/>
                <a:sym typeface="Arial"/>
              </a:rPr>
              <a:t>Sample noise </a:t>
            </a:r>
            <a:r>
              <a:rPr lang="en" sz="1100" b="1">
                <a:latin typeface="Arial"/>
                <a:ea typeface="Arial"/>
                <a:cs typeface="Arial"/>
                <a:sym typeface="Arial"/>
              </a:rPr>
              <a:t>v ∼ Dist(∆q, </a:t>
            </a:r>
            <a:r>
              <a:rPr lang="en" sz="1100" b="1"/>
              <a:t>ε)</a:t>
            </a:r>
            <a:endParaRPr sz="1100" b="1">
              <a:latin typeface="Arial"/>
              <a:ea typeface="Arial"/>
              <a:cs typeface="Arial"/>
              <a:sym typeface="Arial"/>
            </a:endParaRPr>
          </a:p>
          <a:p>
            <a:pPr marL="0" indent="0">
              <a:spcBef>
                <a:spcPts val="1320"/>
              </a:spcBef>
              <a:buNone/>
            </a:pPr>
            <a:r>
              <a:rPr lang="en" sz="1100">
                <a:latin typeface="Arial"/>
                <a:ea typeface="Arial"/>
                <a:cs typeface="Arial"/>
                <a:sym typeface="Arial"/>
              </a:rPr>
              <a:t>Output: </a:t>
            </a:r>
            <a:r>
              <a:rPr lang="en" sz="1100" b="1">
                <a:latin typeface="Arial"/>
                <a:ea typeface="Arial"/>
                <a:cs typeface="Arial"/>
                <a:sym typeface="Arial"/>
              </a:rPr>
              <a:t>q(x) + v</a:t>
            </a:r>
            <a:endParaRPr sz="1100" b="1">
              <a:latin typeface="Arial"/>
              <a:ea typeface="Arial"/>
              <a:cs typeface="Arial"/>
              <a:sym typeface="Arial"/>
            </a:endParaRPr>
          </a:p>
          <a:p>
            <a:pPr marL="0" indent="0">
              <a:spcBef>
                <a:spcPts val="1320"/>
              </a:spcBef>
              <a:buNone/>
            </a:pPr>
            <a:r>
              <a:rPr lang="en" sz="1100" b="1">
                <a:latin typeface="Arial"/>
                <a:ea typeface="Arial"/>
                <a:cs typeface="Arial"/>
                <a:sym typeface="Arial"/>
              </a:rPr>
              <a:t>Popular Privacy Sampling Mechanisms:</a:t>
            </a:r>
            <a:endParaRPr sz="1100" b="1">
              <a:latin typeface="Arial"/>
              <a:ea typeface="Arial"/>
              <a:cs typeface="Arial"/>
              <a:sym typeface="Arial"/>
            </a:endParaRPr>
          </a:p>
          <a:p>
            <a:pPr indent="-321310">
              <a:spcBef>
                <a:spcPts val="1320"/>
              </a:spcBef>
              <a:buSzPts val="1000"/>
              <a:buFont typeface="Arial"/>
              <a:buAutoNum type="arabicPeriod"/>
            </a:pPr>
            <a:r>
              <a:rPr lang="en" sz="1100">
                <a:latin typeface="Arial"/>
                <a:ea typeface="Arial"/>
                <a:cs typeface="Arial"/>
                <a:sym typeface="Arial"/>
              </a:rPr>
              <a:t>Laplace mechanism</a:t>
            </a:r>
            <a:endParaRPr sz="1100">
              <a:latin typeface="Arial"/>
              <a:ea typeface="Arial"/>
              <a:cs typeface="Arial"/>
              <a:sym typeface="Arial"/>
            </a:endParaRPr>
          </a:p>
          <a:p>
            <a:pPr indent="-321310">
              <a:buSzPts val="1000"/>
              <a:buFont typeface="Arial"/>
              <a:buAutoNum type="arabicPeriod"/>
            </a:pPr>
            <a:r>
              <a:rPr lang="en" sz="1100">
                <a:latin typeface="Arial"/>
                <a:ea typeface="Arial"/>
                <a:cs typeface="Arial"/>
                <a:sym typeface="Arial"/>
              </a:rPr>
              <a:t>Gaussian mechanism</a:t>
            </a:r>
            <a:endParaRPr sz="1100">
              <a:latin typeface="Arial"/>
              <a:ea typeface="Arial"/>
              <a:cs typeface="Arial"/>
              <a:sym typeface="Arial"/>
            </a:endParaRPr>
          </a:p>
          <a:p>
            <a:pPr indent="-321310">
              <a:buSzPts val="1000"/>
              <a:buFont typeface="Arial"/>
              <a:buAutoNum type="arabicPeriod"/>
            </a:pPr>
            <a:r>
              <a:rPr lang="en" sz="1100">
                <a:latin typeface="Arial"/>
                <a:ea typeface="Arial"/>
                <a:cs typeface="Arial"/>
                <a:sym typeface="Arial"/>
              </a:rPr>
              <a:t>Exponential mechanism</a:t>
            </a:r>
            <a:endParaRPr sz="1100">
              <a:latin typeface="Arial"/>
              <a:ea typeface="Arial"/>
              <a:cs typeface="Arial"/>
              <a:sym typeface="Arial"/>
            </a:endParaRPr>
          </a:p>
        </p:txBody>
      </p:sp>
      <p:sp>
        <p:nvSpPr>
          <p:cNvPr id="251" name="Google Shape;251;p30"/>
          <p:cNvSpPr txBox="1"/>
          <p:nvPr/>
        </p:nvSpPr>
        <p:spPr>
          <a:xfrm>
            <a:off x="342870" y="2080798"/>
            <a:ext cx="8719260" cy="749404"/>
          </a:xfrm>
          <a:prstGeom prst="rect">
            <a:avLst/>
          </a:prstGeom>
          <a:noFill/>
          <a:ln>
            <a:noFill/>
          </a:ln>
        </p:spPr>
        <p:txBody>
          <a:bodyPr spcFirstLastPara="1" wrap="square" lIns="100568" tIns="100568" rIns="100568" bIns="100568" anchor="t" anchorCtr="0">
            <a:spAutoFit/>
          </a:bodyPr>
          <a:lstStyle/>
          <a:p>
            <a:pPr defTabSz="1005840">
              <a:lnSpc>
                <a:spcPct val="115000"/>
              </a:lnSpc>
              <a:spcAft>
                <a:spcPts val="1320"/>
              </a:spcAft>
              <a:buClr>
                <a:srgbClr val="000000"/>
              </a:buClr>
            </a:pPr>
            <a:r>
              <a:rPr lang="en" sz="1980" kern="0">
                <a:solidFill>
                  <a:srgbClr val="000000"/>
                </a:solidFill>
                <a:latin typeface="Roboto"/>
                <a:ea typeface="Roboto"/>
                <a:cs typeface="Roboto"/>
                <a:sym typeface="Roboto"/>
              </a:rPr>
              <a:t>[</a:t>
            </a:r>
            <a:r>
              <a:rPr lang="en" sz="2145" kern="0">
                <a:solidFill>
                  <a:srgbClr val="000000"/>
                </a:solidFill>
                <a:latin typeface="Arial"/>
                <a:cs typeface="Arial"/>
                <a:sym typeface="Arial"/>
              </a:rPr>
              <a:t>Dwork et al.</a:t>
            </a:r>
            <a:r>
              <a:rPr lang="en" sz="1980" kern="0">
                <a:solidFill>
                  <a:srgbClr val="000000"/>
                </a:solidFill>
                <a:latin typeface="Roboto"/>
                <a:ea typeface="Roboto"/>
                <a:cs typeface="Roboto"/>
                <a:sym typeface="Roboto"/>
              </a:rPr>
              <a:t>]</a:t>
            </a:r>
            <a:endParaRPr sz="1980" kern="0">
              <a:solidFill>
                <a:srgbClr val="000000"/>
              </a:solidFill>
              <a:latin typeface="Roboto"/>
              <a:ea typeface="Roboto"/>
              <a:cs typeface="Roboto"/>
              <a:sym typeface="Roboto"/>
            </a:endParaRPr>
          </a:p>
        </p:txBody>
      </p:sp>
    </p:spTree>
    <p:extLst>
      <p:ext uri="{BB962C8B-B14F-4D97-AF65-F5344CB8AC3E}">
        <p14:creationId xmlns:p14="http://schemas.microsoft.com/office/powerpoint/2010/main" val="481970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1"/>
          <p:cNvSpPr txBox="1">
            <a:spLocks noGrp="1"/>
          </p:cNvSpPr>
          <p:nvPr>
            <p:ph type="body" idx="1"/>
          </p:nvPr>
        </p:nvSpPr>
        <p:spPr>
          <a:xfrm>
            <a:off x="342870" y="2675540"/>
            <a:ext cx="9372660" cy="1286670"/>
          </a:xfrm>
          <a:prstGeom prst="rect">
            <a:avLst/>
          </a:prstGeom>
        </p:spPr>
        <p:txBody>
          <a:bodyPr spcFirstLastPara="1" wrap="square" lIns="100568" tIns="100568" rIns="100568" bIns="100568" anchor="t" anchorCtr="0">
            <a:normAutofit/>
          </a:bodyPr>
          <a:lstStyle/>
          <a:p>
            <a:pPr indent="-349250">
              <a:buSzPts val="1400"/>
            </a:pPr>
            <a:r>
              <a:rPr lang="en" sz="1540"/>
              <a:t>Randomized response is (ln(3),0)-Differential Private [Greenberg, 1969]:</a:t>
            </a:r>
            <a:endParaRPr sz="1540"/>
          </a:p>
          <a:p>
            <a:pPr lvl="1"/>
            <a:r>
              <a:rPr lang="en"/>
              <a:t>P[Response = Yes|Truth = Yes] / P[Response = Yes|Truth = No] = (¾)/ (¼) = 3</a:t>
            </a:r>
            <a:endParaRPr/>
          </a:p>
          <a:p>
            <a:pPr indent="-349250">
              <a:buSzPts val="1400"/>
            </a:pPr>
            <a:r>
              <a:rPr lang="en" sz="1540"/>
              <a:t>The Privacy loss is fixed </a:t>
            </a:r>
            <a:r>
              <a:rPr lang="en" sz="1540" b="1"/>
              <a:t>ε= ln(3)</a:t>
            </a:r>
            <a:endParaRPr sz="1540" b="1"/>
          </a:p>
        </p:txBody>
      </p:sp>
      <p:sp>
        <p:nvSpPr>
          <p:cNvPr id="257" name="Google Shape;257;p31"/>
          <p:cNvSpPr txBox="1">
            <a:spLocks noGrp="1"/>
          </p:cNvSpPr>
          <p:nvPr>
            <p:ph type="title"/>
          </p:nvPr>
        </p:nvSpPr>
        <p:spPr>
          <a:xfrm>
            <a:off x="342870" y="1508275"/>
            <a:ext cx="9372660" cy="668580"/>
          </a:xfrm>
          <a:prstGeom prst="rect">
            <a:avLst/>
          </a:prstGeom>
        </p:spPr>
        <p:txBody>
          <a:bodyPr spcFirstLastPara="1" wrap="square" lIns="100568" tIns="100568" rIns="100568" bIns="100568" anchor="t" anchorCtr="0">
            <a:normAutofit/>
          </a:bodyPr>
          <a:lstStyle/>
          <a:p>
            <a:pPr>
              <a:buClr>
                <a:schemeClr val="dk2"/>
              </a:buClr>
              <a:buSzPct val="36666"/>
            </a:pPr>
            <a:r>
              <a:rPr lang="en"/>
              <a:t>Differential Privacy Mechanisms</a:t>
            </a:r>
            <a:endParaRPr/>
          </a:p>
          <a:p>
            <a:endParaRPr/>
          </a:p>
        </p:txBody>
      </p:sp>
      <p:sp>
        <p:nvSpPr>
          <p:cNvPr id="258" name="Google Shape;258;p31"/>
          <p:cNvSpPr txBox="1"/>
          <p:nvPr/>
        </p:nvSpPr>
        <p:spPr>
          <a:xfrm>
            <a:off x="342870" y="2080798"/>
            <a:ext cx="8719260" cy="507799"/>
          </a:xfrm>
          <a:prstGeom prst="rect">
            <a:avLst/>
          </a:prstGeom>
          <a:noFill/>
          <a:ln>
            <a:noFill/>
          </a:ln>
        </p:spPr>
        <p:txBody>
          <a:bodyPr spcFirstLastPara="1" wrap="square" lIns="100568" tIns="100568" rIns="100568" bIns="100568" anchor="t" anchorCtr="0">
            <a:spAutoFit/>
          </a:bodyPr>
          <a:lstStyle/>
          <a:p>
            <a:pPr defTabSz="1005840">
              <a:buClr>
                <a:srgbClr val="000000"/>
              </a:buClr>
            </a:pPr>
            <a:r>
              <a:rPr lang="en" sz="1980" kern="0">
                <a:solidFill>
                  <a:srgbClr val="000000"/>
                </a:solidFill>
                <a:latin typeface="Roboto"/>
                <a:ea typeface="Roboto"/>
                <a:cs typeface="Roboto"/>
                <a:sym typeface="Roboto"/>
              </a:rPr>
              <a:t>Randomized Response: A first attempt at Differential Privacy [Warner, 1965]</a:t>
            </a:r>
            <a:endParaRPr sz="1980" kern="0">
              <a:solidFill>
                <a:srgbClr val="000000"/>
              </a:solidFill>
              <a:latin typeface="Roboto"/>
              <a:ea typeface="Roboto"/>
              <a:cs typeface="Roboto"/>
              <a:sym typeface="Roboto"/>
            </a:endParaRPr>
          </a:p>
        </p:txBody>
      </p:sp>
      <p:sp>
        <p:nvSpPr>
          <p:cNvPr id="259" name="Google Shape;259;p31"/>
          <p:cNvSpPr txBox="1"/>
          <p:nvPr/>
        </p:nvSpPr>
        <p:spPr>
          <a:xfrm>
            <a:off x="342870" y="3787805"/>
            <a:ext cx="8261220" cy="914064"/>
          </a:xfrm>
          <a:prstGeom prst="rect">
            <a:avLst/>
          </a:prstGeom>
          <a:noFill/>
          <a:ln>
            <a:noFill/>
          </a:ln>
        </p:spPr>
        <p:txBody>
          <a:bodyPr spcFirstLastPara="1" wrap="square" lIns="100568" tIns="100568" rIns="100568" bIns="100568" anchor="t" anchorCtr="0">
            <a:spAutoFit/>
          </a:bodyPr>
          <a:lstStyle/>
          <a:p>
            <a:pPr marL="502920" indent="-349250" defTabSz="1005840">
              <a:buClr>
                <a:srgbClr val="000000"/>
              </a:buClr>
              <a:buSzPts val="1400"/>
              <a:buFont typeface="Roboto"/>
              <a:buChar char="●"/>
            </a:pPr>
            <a:r>
              <a:rPr lang="en" sz="1540" kern="0">
                <a:solidFill>
                  <a:srgbClr val="000000"/>
                </a:solidFill>
                <a:latin typeface="Roboto"/>
                <a:ea typeface="Roboto"/>
                <a:cs typeface="Roboto"/>
                <a:sym typeface="Roboto"/>
              </a:rPr>
              <a:t>A more general approach to achieve differential privacy from a deterministic mechanism is to add noise, sampled from a known distribution, to the output of the deterministic mechanism.</a:t>
            </a:r>
            <a:endParaRPr sz="1540" kern="0">
              <a:solidFill>
                <a:srgbClr val="000000"/>
              </a:solidFill>
              <a:latin typeface="Roboto"/>
              <a:ea typeface="Roboto"/>
              <a:cs typeface="Roboto"/>
              <a:sym typeface="Roboto"/>
            </a:endParaRPr>
          </a:p>
        </p:txBody>
      </p:sp>
    </p:spTree>
    <p:extLst>
      <p:ext uri="{BB962C8B-B14F-4D97-AF65-F5344CB8AC3E}">
        <p14:creationId xmlns:p14="http://schemas.microsoft.com/office/powerpoint/2010/main" val="2397735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2"/>
          <p:cNvSpPr txBox="1">
            <a:spLocks noGrp="1"/>
          </p:cNvSpPr>
          <p:nvPr>
            <p:ph type="body" idx="1"/>
          </p:nvPr>
        </p:nvSpPr>
        <p:spPr>
          <a:xfrm>
            <a:off x="342870" y="2588668"/>
            <a:ext cx="9372660" cy="916740"/>
          </a:xfrm>
          <a:prstGeom prst="rect">
            <a:avLst/>
          </a:prstGeom>
        </p:spPr>
        <p:txBody>
          <a:bodyPr spcFirstLastPara="1" wrap="square" lIns="100568" tIns="100568" rIns="100568" bIns="100568" anchor="t" anchorCtr="0">
            <a:normAutofit/>
          </a:bodyPr>
          <a:lstStyle/>
          <a:p>
            <a:pPr indent="-335280">
              <a:buSzPts val="1200"/>
            </a:pPr>
            <a:r>
              <a:rPr lang="en" sz="1320"/>
              <a:t>Privacy mechanism which outputs </a:t>
            </a:r>
            <a:r>
              <a:rPr lang="en" sz="1320" b="1"/>
              <a:t>q(x) + (</a:t>
            </a:r>
            <a:r>
              <a:rPr lang="en" sz="1320" b="1">
                <a:latin typeface="Arial"/>
                <a:ea typeface="Arial"/>
                <a:cs typeface="Arial"/>
                <a:sym typeface="Arial"/>
              </a:rPr>
              <a:t>v ∼ Lap(∆q, </a:t>
            </a:r>
            <a:r>
              <a:rPr lang="en" sz="1320" b="1"/>
              <a:t>ε))</a:t>
            </a:r>
            <a:endParaRPr sz="1320" b="1"/>
          </a:p>
          <a:p>
            <a:pPr indent="-335280">
              <a:buSzPts val="1200"/>
            </a:pPr>
            <a:r>
              <a:rPr lang="en" sz="1320"/>
              <a:t>Laplace distribution is centered at 0 with a std of </a:t>
            </a:r>
            <a:endParaRPr sz="1320"/>
          </a:p>
          <a:p>
            <a:pPr indent="-335280">
              <a:buSzPts val="1200"/>
            </a:pPr>
            <a:r>
              <a:rPr lang="en" sz="1320"/>
              <a:t>Its probability density function is given by:</a:t>
            </a:r>
            <a:endParaRPr sz="1320"/>
          </a:p>
        </p:txBody>
      </p:sp>
      <p:sp>
        <p:nvSpPr>
          <p:cNvPr id="265" name="Google Shape;265;p32"/>
          <p:cNvSpPr txBox="1">
            <a:spLocks noGrp="1"/>
          </p:cNvSpPr>
          <p:nvPr>
            <p:ph type="title"/>
          </p:nvPr>
        </p:nvSpPr>
        <p:spPr>
          <a:xfrm>
            <a:off x="342870" y="1508275"/>
            <a:ext cx="9372660" cy="668580"/>
          </a:xfrm>
          <a:prstGeom prst="rect">
            <a:avLst/>
          </a:prstGeom>
        </p:spPr>
        <p:txBody>
          <a:bodyPr spcFirstLastPara="1" wrap="square" lIns="100568" tIns="100568" rIns="100568" bIns="100568" anchor="t" anchorCtr="0">
            <a:normAutofit/>
          </a:bodyPr>
          <a:lstStyle/>
          <a:p>
            <a:r>
              <a:rPr lang="en"/>
              <a:t>Differential Privacy Mechanisms</a:t>
            </a:r>
            <a:endParaRPr/>
          </a:p>
        </p:txBody>
      </p:sp>
      <p:sp>
        <p:nvSpPr>
          <p:cNvPr id="266" name="Google Shape;266;p32"/>
          <p:cNvSpPr txBox="1"/>
          <p:nvPr/>
        </p:nvSpPr>
        <p:spPr>
          <a:xfrm>
            <a:off x="342870" y="2080798"/>
            <a:ext cx="8719260" cy="507799"/>
          </a:xfrm>
          <a:prstGeom prst="rect">
            <a:avLst/>
          </a:prstGeom>
          <a:noFill/>
          <a:ln>
            <a:noFill/>
          </a:ln>
        </p:spPr>
        <p:txBody>
          <a:bodyPr spcFirstLastPara="1" wrap="square" lIns="100568" tIns="100568" rIns="100568" bIns="100568" anchor="t" anchorCtr="0">
            <a:spAutoFit/>
          </a:bodyPr>
          <a:lstStyle/>
          <a:p>
            <a:pPr defTabSz="1005840">
              <a:buClr>
                <a:srgbClr val="000000"/>
              </a:buClr>
            </a:pPr>
            <a:r>
              <a:rPr lang="en" sz="1980" kern="0">
                <a:solidFill>
                  <a:srgbClr val="000000"/>
                </a:solidFill>
                <a:latin typeface="Roboto"/>
                <a:ea typeface="Roboto"/>
                <a:cs typeface="Roboto"/>
                <a:sym typeface="Roboto"/>
              </a:rPr>
              <a:t>Laplace Mechanism: Achieving differential privacy by adding Laplace noise</a:t>
            </a:r>
            <a:endParaRPr sz="1980" kern="0">
              <a:solidFill>
                <a:srgbClr val="000000"/>
              </a:solidFill>
              <a:latin typeface="Roboto"/>
              <a:ea typeface="Roboto"/>
              <a:cs typeface="Roboto"/>
              <a:sym typeface="Roboto"/>
            </a:endParaRPr>
          </a:p>
        </p:txBody>
      </p:sp>
      <p:grpSp>
        <p:nvGrpSpPr>
          <p:cNvPr id="267" name="Google Shape;267;p32"/>
          <p:cNvGrpSpPr/>
          <p:nvPr/>
        </p:nvGrpSpPr>
        <p:grpSpPr>
          <a:xfrm>
            <a:off x="3117405" y="3505408"/>
            <a:ext cx="3711318" cy="3314471"/>
            <a:chOff x="1975850" y="2225625"/>
            <a:chExt cx="3126900" cy="3013155"/>
          </a:xfrm>
        </p:grpSpPr>
        <p:pic>
          <p:nvPicPr>
            <p:cNvPr id="268" name="Google Shape;268;p32"/>
            <p:cNvPicPr preferRelativeResize="0"/>
            <p:nvPr/>
          </p:nvPicPr>
          <p:blipFill>
            <a:blip r:embed="rId3">
              <a:alphaModFix/>
            </a:blip>
            <a:stretch>
              <a:fillRect/>
            </a:stretch>
          </p:blipFill>
          <p:spPr>
            <a:xfrm>
              <a:off x="1975850" y="2225625"/>
              <a:ext cx="2961485" cy="2613075"/>
            </a:xfrm>
            <a:prstGeom prst="rect">
              <a:avLst/>
            </a:prstGeom>
            <a:noFill/>
            <a:ln>
              <a:noFill/>
            </a:ln>
          </p:spPr>
        </p:pic>
        <p:sp>
          <p:nvSpPr>
            <p:cNvPr id="269" name="Google Shape;269;p32"/>
            <p:cNvSpPr txBox="1"/>
            <p:nvPr/>
          </p:nvSpPr>
          <p:spPr>
            <a:xfrm>
              <a:off x="1975850" y="4838700"/>
              <a:ext cx="3126900" cy="400080"/>
            </a:xfrm>
            <a:prstGeom prst="rect">
              <a:avLst/>
            </a:prstGeom>
            <a:noFill/>
            <a:ln>
              <a:noFill/>
            </a:ln>
          </p:spPr>
          <p:txBody>
            <a:bodyPr spcFirstLastPara="1" wrap="square" lIns="100568" tIns="100568" rIns="100568" bIns="100568" anchor="t" anchorCtr="0">
              <a:spAutoFit/>
            </a:bodyPr>
            <a:lstStyle/>
            <a:p>
              <a:pPr defTabSz="1005840">
                <a:buClr>
                  <a:srgbClr val="000000"/>
                </a:buClr>
              </a:pPr>
              <a:r>
                <a:rPr lang="en" sz="1540" kern="0">
                  <a:solidFill>
                    <a:srgbClr val="000000"/>
                  </a:solidFill>
                  <a:latin typeface="Roboto"/>
                  <a:ea typeface="Roboto"/>
                  <a:cs typeface="Roboto"/>
                  <a:sym typeface="Roboto"/>
                </a:rPr>
                <a:t>Source: Wikipedia</a:t>
              </a:r>
              <a:endParaRPr sz="1540" kern="0">
                <a:solidFill>
                  <a:srgbClr val="000000"/>
                </a:solidFill>
                <a:latin typeface="Roboto"/>
                <a:ea typeface="Roboto"/>
                <a:cs typeface="Roboto"/>
                <a:sym typeface="Roboto"/>
              </a:endParaRPr>
            </a:p>
          </p:txBody>
        </p:sp>
      </p:grpSp>
      <p:pic>
        <p:nvPicPr>
          <p:cNvPr id="270" name="Google Shape;270;p32"/>
          <p:cNvPicPr preferRelativeResize="0"/>
          <p:nvPr/>
        </p:nvPicPr>
        <p:blipFill>
          <a:blip r:embed="rId4">
            <a:alphaModFix/>
          </a:blip>
          <a:stretch>
            <a:fillRect/>
          </a:stretch>
        </p:blipFill>
        <p:spPr>
          <a:xfrm>
            <a:off x="4636115" y="2930810"/>
            <a:ext cx="393085" cy="232458"/>
          </a:xfrm>
          <a:prstGeom prst="rect">
            <a:avLst/>
          </a:prstGeom>
          <a:noFill/>
          <a:ln>
            <a:noFill/>
          </a:ln>
        </p:spPr>
      </p:pic>
      <p:pic>
        <p:nvPicPr>
          <p:cNvPr id="271" name="Google Shape;271;p32"/>
          <p:cNvPicPr preferRelativeResize="0"/>
          <p:nvPr/>
        </p:nvPicPr>
        <p:blipFill>
          <a:blip r:embed="rId5">
            <a:alphaModFix/>
          </a:blip>
          <a:stretch>
            <a:fillRect/>
          </a:stretch>
        </p:blipFill>
        <p:spPr>
          <a:xfrm>
            <a:off x="546975" y="3800373"/>
            <a:ext cx="2570434" cy="507870"/>
          </a:xfrm>
          <a:prstGeom prst="rect">
            <a:avLst/>
          </a:prstGeom>
          <a:noFill/>
          <a:ln>
            <a:noFill/>
          </a:ln>
        </p:spPr>
      </p:pic>
    </p:spTree>
    <p:extLst>
      <p:ext uri="{BB962C8B-B14F-4D97-AF65-F5344CB8AC3E}">
        <p14:creationId xmlns:p14="http://schemas.microsoft.com/office/powerpoint/2010/main" val="3563745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3"/>
          <p:cNvSpPr txBox="1">
            <a:spLocks noGrp="1"/>
          </p:cNvSpPr>
          <p:nvPr>
            <p:ph type="body" idx="1"/>
          </p:nvPr>
        </p:nvSpPr>
        <p:spPr>
          <a:xfrm>
            <a:off x="342870" y="2749570"/>
            <a:ext cx="9372660" cy="1104180"/>
          </a:xfrm>
          <a:prstGeom prst="rect">
            <a:avLst/>
          </a:prstGeom>
        </p:spPr>
        <p:txBody>
          <a:bodyPr spcFirstLastPara="1" wrap="square" lIns="100568" tIns="100568" rIns="100568" bIns="100568" anchor="t" anchorCtr="0">
            <a:normAutofit/>
          </a:bodyPr>
          <a:lstStyle/>
          <a:p>
            <a:pPr indent="-349250">
              <a:buSzPts val="1400"/>
            </a:pPr>
            <a:r>
              <a:rPr lang="en" sz="1540"/>
              <a:t>Privacy mechanism which outputs </a:t>
            </a:r>
            <a:r>
              <a:rPr lang="en" sz="1540" b="1"/>
              <a:t>q(x) + (</a:t>
            </a:r>
            <a:r>
              <a:rPr lang="en" sz="1540" b="1">
                <a:latin typeface="Arial"/>
                <a:ea typeface="Arial"/>
                <a:cs typeface="Arial"/>
                <a:sym typeface="Arial"/>
              </a:rPr>
              <a:t>v ∼ N(∆q, </a:t>
            </a:r>
            <a:r>
              <a:rPr lang="en" sz="1540" b="1"/>
              <a:t>ε))</a:t>
            </a:r>
            <a:endParaRPr sz="1540"/>
          </a:p>
          <a:p>
            <a:pPr indent="-349250">
              <a:buSzPts val="1400"/>
            </a:pPr>
            <a:r>
              <a:rPr lang="en" sz="1540"/>
              <a:t>The Gaussian or Normal Distribution has a probability density function given by:</a:t>
            </a:r>
            <a:endParaRPr sz="1540"/>
          </a:p>
        </p:txBody>
      </p:sp>
      <p:sp>
        <p:nvSpPr>
          <p:cNvPr id="277" name="Google Shape;277;p33"/>
          <p:cNvSpPr txBox="1">
            <a:spLocks noGrp="1"/>
          </p:cNvSpPr>
          <p:nvPr>
            <p:ph type="title"/>
          </p:nvPr>
        </p:nvSpPr>
        <p:spPr>
          <a:xfrm>
            <a:off x="342870" y="1508275"/>
            <a:ext cx="9372660" cy="668580"/>
          </a:xfrm>
          <a:prstGeom prst="rect">
            <a:avLst/>
          </a:prstGeom>
        </p:spPr>
        <p:txBody>
          <a:bodyPr spcFirstLastPara="1" wrap="square" lIns="100568" tIns="100568" rIns="100568" bIns="100568" anchor="t" anchorCtr="0">
            <a:normAutofit/>
          </a:bodyPr>
          <a:lstStyle/>
          <a:p>
            <a:r>
              <a:rPr lang="en"/>
              <a:t>Differential Privacy Mechanisms</a:t>
            </a:r>
            <a:endParaRPr/>
          </a:p>
        </p:txBody>
      </p:sp>
      <p:sp>
        <p:nvSpPr>
          <p:cNvPr id="278" name="Google Shape;278;p33"/>
          <p:cNvSpPr txBox="1"/>
          <p:nvPr/>
        </p:nvSpPr>
        <p:spPr>
          <a:xfrm>
            <a:off x="342870" y="2080798"/>
            <a:ext cx="9227790" cy="507799"/>
          </a:xfrm>
          <a:prstGeom prst="rect">
            <a:avLst/>
          </a:prstGeom>
          <a:noFill/>
          <a:ln>
            <a:noFill/>
          </a:ln>
        </p:spPr>
        <p:txBody>
          <a:bodyPr spcFirstLastPara="1" wrap="square" lIns="100568" tIns="100568" rIns="100568" bIns="100568" anchor="t" anchorCtr="0">
            <a:spAutoFit/>
          </a:bodyPr>
          <a:lstStyle/>
          <a:p>
            <a:pPr defTabSz="1005840">
              <a:buClr>
                <a:srgbClr val="000000"/>
              </a:buClr>
            </a:pPr>
            <a:r>
              <a:rPr lang="en" sz="1980" kern="0">
                <a:solidFill>
                  <a:srgbClr val="000000"/>
                </a:solidFill>
                <a:latin typeface="Roboto"/>
                <a:ea typeface="Roboto"/>
                <a:cs typeface="Roboto"/>
                <a:sym typeface="Roboto"/>
              </a:rPr>
              <a:t>Gaussian Mechanism: Achieving differential privacy by adding Gaussian noise</a:t>
            </a:r>
            <a:endParaRPr sz="1980" kern="0">
              <a:solidFill>
                <a:srgbClr val="000000"/>
              </a:solidFill>
              <a:latin typeface="Roboto"/>
              <a:ea typeface="Roboto"/>
              <a:cs typeface="Roboto"/>
              <a:sym typeface="Roboto"/>
            </a:endParaRPr>
          </a:p>
        </p:txBody>
      </p:sp>
      <p:grpSp>
        <p:nvGrpSpPr>
          <p:cNvPr id="279" name="Google Shape;279;p33"/>
          <p:cNvGrpSpPr/>
          <p:nvPr/>
        </p:nvGrpSpPr>
        <p:grpSpPr>
          <a:xfrm>
            <a:off x="2784761" y="4014652"/>
            <a:ext cx="4073941" cy="2737570"/>
            <a:chOff x="2024025" y="2688525"/>
            <a:chExt cx="3703583" cy="2488700"/>
          </a:xfrm>
        </p:grpSpPr>
        <p:pic>
          <p:nvPicPr>
            <p:cNvPr id="280" name="Google Shape;280;p33"/>
            <p:cNvPicPr preferRelativeResize="0"/>
            <p:nvPr/>
          </p:nvPicPr>
          <p:blipFill>
            <a:blip r:embed="rId3">
              <a:alphaModFix/>
            </a:blip>
            <a:stretch>
              <a:fillRect/>
            </a:stretch>
          </p:blipFill>
          <p:spPr>
            <a:xfrm>
              <a:off x="2024025" y="2688525"/>
              <a:ext cx="3703583" cy="2150176"/>
            </a:xfrm>
            <a:prstGeom prst="rect">
              <a:avLst/>
            </a:prstGeom>
            <a:noFill/>
            <a:ln>
              <a:noFill/>
            </a:ln>
          </p:spPr>
        </p:pic>
        <p:sp>
          <p:nvSpPr>
            <p:cNvPr id="281" name="Google Shape;281;p33"/>
            <p:cNvSpPr txBox="1"/>
            <p:nvPr/>
          </p:nvSpPr>
          <p:spPr>
            <a:xfrm>
              <a:off x="2109550" y="4838700"/>
              <a:ext cx="3618000" cy="338525"/>
            </a:xfrm>
            <a:prstGeom prst="rect">
              <a:avLst/>
            </a:prstGeom>
            <a:noFill/>
            <a:ln>
              <a:noFill/>
            </a:ln>
          </p:spPr>
          <p:txBody>
            <a:bodyPr spcFirstLastPara="1" wrap="square" lIns="100568" tIns="100568" rIns="100568" bIns="100568" anchor="t" anchorCtr="0">
              <a:spAutoFit/>
            </a:bodyPr>
            <a:lstStyle/>
            <a:p>
              <a:pPr defTabSz="1005840">
                <a:buClr>
                  <a:srgbClr val="000000"/>
                </a:buClr>
              </a:pPr>
              <a:r>
                <a:rPr lang="en" sz="1100" kern="0">
                  <a:solidFill>
                    <a:srgbClr val="000000"/>
                  </a:solidFill>
                  <a:latin typeface="Roboto"/>
                  <a:ea typeface="Roboto"/>
                  <a:cs typeface="Roboto"/>
                  <a:sym typeface="Roboto"/>
                </a:rPr>
                <a:t>Source: Wikipedia</a:t>
              </a:r>
              <a:endParaRPr sz="1100" kern="0">
                <a:solidFill>
                  <a:srgbClr val="000000"/>
                </a:solidFill>
                <a:latin typeface="Roboto"/>
                <a:ea typeface="Roboto"/>
                <a:cs typeface="Roboto"/>
                <a:sym typeface="Roboto"/>
              </a:endParaRPr>
            </a:p>
          </p:txBody>
        </p:sp>
      </p:grpSp>
      <p:pic>
        <p:nvPicPr>
          <p:cNvPr id="282" name="Google Shape;282;p33"/>
          <p:cNvPicPr preferRelativeResize="0"/>
          <p:nvPr/>
        </p:nvPicPr>
        <p:blipFill>
          <a:blip r:embed="rId4">
            <a:alphaModFix/>
          </a:blip>
          <a:stretch>
            <a:fillRect/>
          </a:stretch>
        </p:blipFill>
        <p:spPr>
          <a:xfrm>
            <a:off x="437525" y="4336458"/>
            <a:ext cx="2347231" cy="668580"/>
          </a:xfrm>
          <a:prstGeom prst="rect">
            <a:avLst/>
          </a:prstGeom>
          <a:noFill/>
          <a:ln>
            <a:noFill/>
          </a:ln>
        </p:spPr>
      </p:pic>
    </p:spTree>
    <p:extLst>
      <p:ext uri="{BB962C8B-B14F-4D97-AF65-F5344CB8AC3E}">
        <p14:creationId xmlns:p14="http://schemas.microsoft.com/office/powerpoint/2010/main" val="11673019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4"/>
          <p:cNvSpPr txBox="1">
            <a:spLocks noGrp="1"/>
          </p:cNvSpPr>
          <p:nvPr>
            <p:ph type="body" idx="1"/>
          </p:nvPr>
        </p:nvSpPr>
        <p:spPr>
          <a:xfrm>
            <a:off x="342870" y="2910473"/>
            <a:ext cx="9372660" cy="765930"/>
          </a:xfrm>
          <a:prstGeom prst="rect">
            <a:avLst/>
          </a:prstGeom>
        </p:spPr>
        <p:txBody>
          <a:bodyPr spcFirstLastPara="1" wrap="square" lIns="100568" tIns="100568" rIns="100568" bIns="100568" anchor="t" anchorCtr="0">
            <a:noAutofit/>
          </a:bodyPr>
          <a:lstStyle/>
          <a:p>
            <a:pPr indent="-321310">
              <a:buSzPts val="1000"/>
            </a:pPr>
            <a:r>
              <a:rPr lang="en" sz="1100"/>
              <a:t>Given a sensitivity score function </a:t>
            </a:r>
            <a:r>
              <a:rPr lang="en" sz="1100" b="1"/>
              <a:t>H</a:t>
            </a:r>
            <a:r>
              <a:rPr lang="en" sz="1100"/>
              <a:t>, selects answer </a:t>
            </a:r>
            <a:r>
              <a:rPr lang="en" sz="1100" b="1"/>
              <a:t>a</a:t>
            </a:r>
            <a:r>
              <a:rPr lang="en" sz="1100"/>
              <a:t> with the lowest sensitivity score such that </a:t>
            </a:r>
            <a:endParaRPr sz="1100"/>
          </a:p>
          <a:p>
            <a:pPr indent="0">
              <a:spcBef>
                <a:spcPts val="1320"/>
              </a:spcBef>
              <a:buNone/>
            </a:pPr>
            <a:endParaRPr sz="1100"/>
          </a:p>
          <a:p>
            <a:pPr indent="-321310">
              <a:spcBef>
                <a:spcPts val="1320"/>
              </a:spcBef>
              <a:buSzPts val="1000"/>
            </a:pPr>
            <a:r>
              <a:rPr lang="en" sz="1100"/>
              <a:t>The Exponential distribution is parameterized by with a probability density function given by:</a:t>
            </a:r>
            <a:endParaRPr sz="1100"/>
          </a:p>
        </p:txBody>
      </p:sp>
      <p:sp>
        <p:nvSpPr>
          <p:cNvPr id="288" name="Google Shape;288;p34"/>
          <p:cNvSpPr txBox="1">
            <a:spLocks noGrp="1"/>
          </p:cNvSpPr>
          <p:nvPr>
            <p:ph type="title"/>
          </p:nvPr>
        </p:nvSpPr>
        <p:spPr>
          <a:xfrm>
            <a:off x="342870" y="1508275"/>
            <a:ext cx="9372660" cy="668580"/>
          </a:xfrm>
          <a:prstGeom prst="rect">
            <a:avLst/>
          </a:prstGeom>
        </p:spPr>
        <p:txBody>
          <a:bodyPr spcFirstLastPara="1" wrap="square" lIns="100568" tIns="100568" rIns="100568" bIns="100568" anchor="t" anchorCtr="0">
            <a:normAutofit/>
          </a:bodyPr>
          <a:lstStyle/>
          <a:p>
            <a:r>
              <a:rPr lang="en"/>
              <a:t>Differential Privacy Mechanisms</a:t>
            </a:r>
            <a:endParaRPr/>
          </a:p>
        </p:txBody>
      </p:sp>
      <p:sp>
        <p:nvSpPr>
          <p:cNvPr id="289" name="Google Shape;289;p34"/>
          <p:cNvSpPr txBox="1"/>
          <p:nvPr/>
        </p:nvSpPr>
        <p:spPr>
          <a:xfrm>
            <a:off x="342870" y="2080798"/>
            <a:ext cx="9227790" cy="812498"/>
          </a:xfrm>
          <a:prstGeom prst="rect">
            <a:avLst/>
          </a:prstGeom>
          <a:noFill/>
          <a:ln>
            <a:noFill/>
          </a:ln>
        </p:spPr>
        <p:txBody>
          <a:bodyPr spcFirstLastPara="1" wrap="square" lIns="100568" tIns="100568" rIns="100568" bIns="100568" anchor="t" anchorCtr="0">
            <a:spAutoFit/>
          </a:bodyPr>
          <a:lstStyle/>
          <a:p>
            <a:pPr defTabSz="1005840">
              <a:buClr>
                <a:srgbClr val="000000"/>
              </a:buClr>
            </a:pPr>
            <a:r>
              <a:rPr lang="en" sz="1980" kern="0">
                <a:solidFill>
                  <a:srgbClr val="000000"/>
                </a:solidFill>
                <a:latin typeface="Roboto"/>
                <a:ea typeface="Roboto"/>
                <a:cs typeface="Roboto"/>
                <a:sym typeface="Roboto"/>
              </a:rPr>
              <a:t>Exponential Mechanism: Achieving differential privacy by selecting lowest sensitivity score</a:t>
            </a:r>
            <a:endParaRPr sz="1980" kern="0">
              <a:solidFill>
                <a:srgbClr val="000000"/>
              </a:solidFill>
              <a:latin typeface="Roboto"/>
              <a:ea typeface="Roboto"/>
              <a:cs typeface="Roboto"/>
              <a:sym typeface="Roboto"/>
            </a:endParaRPr>
          </a:p>
        </p:txBody>
      </p:sp>
      <p:pic>
        <p:nvPicPr>
          <p:cNvPr id="290" name="Google Shape;290;p34"/>
          <p:cNvPicPr preferRelativeResize="0"/>
          <p:nvPr/>
        </p:nvPicPr>
        <p:blipFill>
          <a:blip r:embed="rId3">
            <a:alphaModFix/>
          </a:blip>
          <a:stretch>
            <a:fillRect/>
          </a:stretch>
        </p:blipFill>
        <p:spPr>
          <a:xfrm>
            <a:off x="546095" y="4190103"/>
            <a:ext cx="2228050" cy="622985"/>
          </a:xfrm>
          <a:prstGeom prst="rect">
            <a:avLst/>
          </a:prstGeom>
          <a:noFill/>
          <a:ln>
            <a:noFill/>
          </a:ln>
        </p:spPr>
      </p:pic>
      <p:grpSp>
        <p:nvGrpSpPr>
          <p:cNvPr id="291" name="Google Shape;291;p34"/>
          <p:cNvGrpSpPr/>
          <p:nvPr/>
        </p:nvGrpSpPr>
        <p:grpSpPr>
          <a:xfrm>
            <a:off x="3439313" y="4235542"/>
            <a:ext cx="2855048" cy="2507359"/>
            <a:chOff x="2817125" y="2381025"/>
            <a:chExt cx="2759114" cy="2785893"/>
          </a:xfrm>
        </p:grpSpPr>
        <p:sp>
          <p:nvSpPr>
            <p:cNvPr id="292" name="Google Shape;292;p34"/>
            <p:cNvSpPr txBox="1"/>
            <p:nvPr/>
          </p:nvSpPr>
          <p:spPr>
            <a:xfrm>
              <a:off x="2817125" y="4753175"/>
              <a:ext cx="2448900" cy="413743"/>
            </a:xfrm>
            <a:prstGeom prst="rect">
              <a:avLst/>
            </a:prstGeom>
            <a:noFill/>
            <a:ln>
              <a:noFill/>
            </a:ln>
          </p:spPr>
          <p:txBody>
            <a:bodyPr spcFirstLastPara="1" wrap="square" lIns="100568" tIns="100568" rIns="100568" bIns="100568" anchor="t" anchorCtr="0">
              <a:spAutoFit/>
            </a:bodyPr>
            <a:lstStyle/>
            <a:p>
              <a:pPr defTabSz="1005840">
                <a:buClr>
                  <a:srgbClr val="000000"/>
                </a:buClr>
              </a:pPr>
              <a:r>
                <a:rPr lang="en" sz="1100" kern="0">
                  <a:solidFill>
                    <a:srgbClr val="000000"/>
                  </a:solidFill>
                  <a:latin typeface="Roboto"/>
                  <a:ea typeface="Roboto"/>
                  <a:cs typeface="Roboto"/>
                  <a:sym typeface="Roboto"/>
                </a:rPr>
                <a:t>Source: Wikipedia</a:t>
              </a:r>
              <a:endParaRPr sz="1100" kern="0">
                <a:solidFill>
                  <a:srgbClr val="000000"/>
                </a:solidFill>
                <a:latin typeface="Roboto"/>
                <a:ea typeface="Roboto"/>
                <a:cs typeface="Roboto"/>
                <a:sym typeface="Roboto"/>
              </a:endParaRPr>
            </a:p>
          </p:txBody>
        </p:sp>
        <p:pic>
          <p:nvPicPr>
            <p:cNvPr id="293" name="Google Shape;293;p34"/>
            <p:cNvPicPr preferRelativeResize="0"/>
            <p:nvPr/>
          </p:nvPicPr>
          <p:blipFill>
            <a:blip r:embed="rId4">
              <a:alphaModFix/>
            </a:blip>
            <a:stretch>
              <a:fillRect/>
            </a:stretch>
          </p:blipFill>
          <p:spPr>
            <a:xfrm>
              <a:off x="2848900" y="2381025"/>
              <a:ext cx="2727339" cy="2457677"/>
            </a:xfrm>
            <a:prstGeom prst="rect">
              <a:avLst/>
            </a:prstGeom>
            <a:noFill/>
            <a:ln>
              <a:noFill/>
            </a:ln>
          </p:spPr>
        </p:pic>
      </p:grpSp>
      <p:pic>
        <p:nvPicPr>
          <p:cNvPr id="294" name="Google Shape;294;p34"/>
          <p:cNvPicPr preferRelativeResize="0"/>
          <p:nvPr/>
        </p:nvPicPr>
        <p:blipFill>
          <a:blip r:embed="rId5">
            <a:alphaModFix/>
          </a:blip>
          <a:stretch>
            <a:fillRect/>
          </a:stretch>
        </p:blipFill>
        <p:spPr>
          <a:xfrm>
            <a:off x="1030398" y="3253480"/>
            <a:ext cx="2568115" cy="316168"/>
          </a:xfrm>
          <a:prstGeom prst="rect">
            <a:avLst/>
          </a:prstGeom>
          <a:noFill/>
          <a:ln>
            <a:noFill/>
          </a:ln>
        </p:spPr>
      </p:pic>
      <p:pic>
        <p:nvPicPr>
          <p:cNvPr id="295" name="Google Shape;295;p34"/>
          <p:cNvPicPr preferRelativeResize="0"/>
          <p:nvPr/>
        </p:nvPicPr>
        <p:blipFill>
          <a:blip r:embed="rId6">
            <a:alphaModFix/>
          </a:blip>
          <a:stretch>
            <a:fillRect/>
          </a:stretch>
        </p:blipFill>
        <p:spPr>
          <a:xfrm>
            <a:off x="6862681" y="2910473"/>
            <a:ext cx="2707972" cy="316168"/>
          </a:xfrm>
          <a:prstGeom prst="rect">
            <a:avLst/>
          </a:prstGeom>
          <a:noFill/>
          <a:ln>
            <a:noFill/>
          </a:ln>
        </p:spPr>
      </p:pic>
    </p:spTree>
    <p:extLst>
      <p:ext uri="{BB962C8B-B14F-4D97-AF65-F5344CB8AC3E}">
        <p14:creationId xmlns:p14="http://schemas.microsoft.com/office/powerpoint/2010/main" val="27492199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5"/>
          <p:cNvSpPr txBox="1">
            <a:spLocks noGrp="1"/>
          </p:cNvSpPr>
          <p:nvPr>
            <p:ph type="body" idx="1"/>
          </p:nvPr>
        </p:nvSpPr>
        <p:spPr>
          <a:xfrm>
            <a:off x="647075" y="2626398"/>
            <a:ext cx="8988540" cy="3455760"/>
          </a:xfrm>
          <a:prstGeom prst="rect">
            <a:avLst/>
          </a:prstGeom>
        </p:spPr>
        <p:txBody>
          <a:bodyPr spcFirstLastPara="1" wrap="square" lIns="100568" tIns="100568" rIns="100568" bIns="100568" anchor="t" anchorCtr="0">
            <a:noAutofit/>
          </a:bodyPr>
          <a:lstStyle/>
          <a:p>
            <a:pPr marL="0" indent="0">
              <a:buNone/>
            </a:pPr>
            <a:r>
              <a:rPr lang="en" sz="1210" b="1"/>
              <a:t>Randomized Response:</a:t>
            </a:r>
            <a:endParaRPr sz="1210" b="1"/>
          </a:p>
          <a:p>
            <a:pPr indent="-328295">
              <a:spcBef>
                <a:spcPts val="1320"/>
              </a:spcBef>
              <a:buSzPts val="1100"/>
            </a:pPr>
            <a:r>
              <a:rPr lang="en" sz="1210"/>
              <a:t>Pros:</a:t>
            </a:r>
            <a:endParaRPr sz="1210"/>
          </a:p>
          <a:p>
            <a:pPr lvl="1" indent="-328295">
              <a:buSzPts val="1100"/>
            </a:pPr>
            <a:r>
              <a:rPr lang="en" sz="1210"/>
              <a:t>Easy to implement</a:t>
            </a:r>
            <a:endParaRPr sz="1210"/>
          </a:p>
          <a:p>
            <a:pPr indent="-328295">
              <a:buSzPts val="1100"/>
            </a:pPr>
            <a:r>
              <a:rPr lang="en" sz="1210"/>
              <a:t>Cons:</a:t>
            </a:r>
            <a:endParaRPr sz="1210"/>
          </a:p>
          <a:p>
            <a:pPr lvl="1" indent="-328295">
              <a:buSzPts val="1100"/>
            </a:pPr>
            <a:r>
              <a:rPr lang="en" sz="1210"/>
              <a:t>Fixed privacy budget</a:t>
            </a:r>
            <a:endParaRPr sz="1210"/>
          </a:p>
          <a:p>
            <a:pPr lvl="1" indent="-328295">
              <a:buSzPts val="1100"/>
            </a:pPr>
            <a:r>
              <a:rPr lang="en" sz="1210"/>
              <a:t>Not flexible</a:t>
            </a:r>
            <a:endParaRPr sz="1210"/>
          </a:p>
          <a:p>
            <a:pPr marL="0" indent="0">
              <a:spcBef>
                <a:spcPts val="1320"/>
              </a:spcBef>
              <a:buNone/>
            </a:pPr>
            <a:r>
              <a:rPr lang="en" sz="1210" b="1"/>
              <a:t>Laplace mechanism: </a:t>
            </a:r>
            <a:r>
              <a:rPr lang="en" sz="1210"/>
              <a:t>(𝜖)-differential privacy (pure differential privacy)</a:t>
            </a:r>
            <a:endParaRPr sz="1210"/>
          </a:p>
          <a:p>
            <a:pPr indent="-328295">
              <a:spcBef>
                <a:spcPts val="1320"/>
              </a:spcBef>
              <a:buSzPts val="1100"/>
            </a:pPr>
            <a:r>
              <a:rPr lang="en" sz="1210"/>
              <a:t>Pros:</a:t>
            </a:r>
            <a:endParaRPr sz="1210"/>
          </a:p>
          <a:p>
            <a:pPr lvl="1" indent="-328295">
              <a:buSzPts val="1100"/>
            </a:pPr>
            <a:r>
              <a:rPr lang="en" sz="1210"/>
              <a:t>More accurate query answers</a:t>
            </a:r>
            <a:endParaRPr sz="1210"/>
          </a:p>
          <a:p>
            <a:pPr lvl="1" indent="-328295">
              <a:buSzPts val="1100"/>
            </a:pPr>
            <a:r>
              <a:rPr lang="en" sz="1210"/>
              <a:t>The most general mechanism</a:t>
            </a:r>
            <a:endParaRPr sz="1210"/>
          </a:p>
          <a:p>
            <a:pPr indent="-328295">
              <a:buSzPts val="1100"/>
            </a:pPr>
            <a:r>
              <a:rPr lang="en" sz="1210"/>
              <a:t>Cons:</a:t>
            </a:r>
            <a:endParaRPr sz="1210"/>
          </a:p>
          <a:p>
            <a:pPr lvl="1" indent="-328295">
              <a:buSzPts val="1100"/>
            </a:pPr>
            <a:r>
              <a:rPr lang="en" sz="1210"/>
              <a:t>Noise can take extreme values leading</a:t>
            </a:r>
            <a:endParaRPr sz="1210"/>
          </a:p>
          <a:p>
            <a:pPr lvl="1" indent="-328295">
              <a:buSzPts val="1100"/>
            </a:pPr>
            <a:r>
              <a:rPr lang="en" sz="1210"/>
              <a:t>Requires large privacy budget to work in practice which produce less accurate answers.</a:t>
            </a:r>
            <a:endParaRPr sz="1210"/>
          </a:p>
          <a:p>
            <a:pPr lvl="1" indent="-328295">
              <a:buSzPts val="1100"/>
            </a:pPr>
            <a:r>
              <a:rPr lang="en" sz="1210"/>
              <a:t>Can only be used for for numeric queries only</a:t>
            </a:r>
            <a:endParaRPr sz="1210"/>
          </a:p>
        </p:txBody>
      </p:sp>
      <p:sp>
        <p:nvSpPr>
          <p:cNvPr id="301" name="Google Shape;301;p35"/>
          <p:cNvSpPr txBox="1">
            <a:spLocks noGrp="1"/>
          </p:cNvSpPr>
          <p:nvPr>
            <p:ph type="title"/>
          </p:nvPr>
        </p:nvSpPr>
        <p:spPr>
          <a:xfrm>
            <a:off x="342870" y="1508275"/>
            <a:ext cx="9372660" cy="668580"/>
          </a:xfrm>
          <a:prstGeom prst="rect">
            <a:avLst/>
          </a:prstGeom>
        </p:spPr>
        <p:txBody>
          <a:bodyPr spcFirstLastPara="1" wrap="square" lIns="100568" tIns="100568" rIns="100568" bIns="100568" anchor="t" anchorCtr="0">
            <a:normAutofit/>
          </a:bodyPr>
          <a:lstStyle/>
          <a:p>
            <a:r>
              <a:rPr lang="en"/>
              <a:t>Differential Privacy Mechanisms</a:t>
            </a:r>
            <a:endParaRPr/>
          </a:p>
        </p:txBody>
      </p:sp>
      <p:sp>
        <p:nvSpPr>
          <p:cNvPr id="302" name="Google Shape;302;p35"/>
          <p:cNvSpPr txBox="1"/>
          <p:nvPr/>
        </p:nvSpPr>
        <p:spPr>
          <a:xfrm>
            <a:off x="342870" y="2080798"/>
            <a:ext cx="9227790" cy="507799"/>
          </a:xfrm>
          <a:prstGeom prst="rect">
            <a:avLst/>
          </a:prstGeom>
          <a:noFill/>
          <a:ln>
            <a:noFill/>
          </a:ln>
        </p:spPr>
        <p:txBody>
          <a:bodyPr spcFirstLastPara="1" wrap="square" lIns="100568" tIns="100568" rIns="100568" bIns="100568" anchor="t" anchorCtr="0">
            <a:spAutoFit/>
          </a:bodyPr>
          <a:lstStyle/>
          <a:p>
            <a:pPr defTabSz="1005840">
              <a:buClr>
                <a:srgbClr val="000000"/>
              </a:buClr>
            </a:pPr>
            <a:r>
              <a:rPr lang="en" sz="1980" kern="0">
                <a:solidFill>
                  <a:srgbClr val="000000"/>
                </a:solidFill>
                <a:latin typeface="Roboto"/>
                <a:ea typeface="Roboto"/>
                <a:cs typeface="Roboto"/>
                <a:sym typeface="Roboto"/>
              </a:rPr>
              <a:t>Differential Privacy Mechanisms Summary</a:t>
            </a:r>
            <a:endParaRPr sz="1980" kern="0">
              <a:solidFill>
                <a:srgbClr val="000000"/>
              </a:solidFill>
              <a:latin typeface="Roboto"/>
              <a:ea typeface="Roboto"/>
              <a:cs typeface="Roboto"/>
              <a:sym typeface="Roboto"/>
            </a:endParaRPr>
          </a:p>
        </p:txBody>
      </p:sp>
    </p:spTree>
    <p:extLst>
      <p:ext uri="{BB962C8B-B14F-4D97-AF65-F5344CB8AC3E}">
        <p14:creationId xmlns:p14="http://schemas.microsoft.com/office/powerpoint/2010/main" val="13681837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6"/>
          <p:cNvSpPr txBox="1">
            <a:spLocks noGrp="1"/>
          </p:cNvSpPr>
          <p:nvPr>
            <p:ph type="body" idx="1"/>
          </p:nvPr>
        </p:nvSpPr>
        <p:spPr>
          <a:xfrm>
            <a:off x="727238" y="2910473"/>
            <a:ext cx="8988540" cy="3550140"/>
          </a:xfrm>
          <a:prstGeom prst="rect">
            <a:avLst/>
          </a:prstGeom>
        </p:spPr>
        <p:txBody>
          <a:bodyPr spcFirstLastPara="1" wrap="square" lIns="100568" tIns="100568" rIns="100568" bIns="100568" anchor="t" anchorCtr="0">
            <a:noAutofit/>
          </a:bodyPr>
          <a:lstStyle/>
          <a:p>
            <a:pPr marL="0" indent="0">
              <a:buNone/>
            </a:pPr>
            <a:r>
              <a:rPr lang="en" sz="1210" b="1"/>
              <a:t>Gaussian mechanism:</a:t>
            </a:r>
            <a:r>
              <a:rPr lang="en" sz="1210"/>
              <a:t> (𝜖,𝛿)-differential privacy (approximate differential privacy)</a:t>
            </a:r>
            <a:endParaRPr sz="1210"/>
          </a:p>
          <a:p>
            <a:pPr indent="-328295">
              <a:spcBef>
                <a:spcPts val="1320"/>
              </a:spcBef>
              <a:buSzPts val="1100"/>
            </a:pPr>
            <a:r>
              <a:rPr lang="en" sz="1210"/>
              <a:t>Pros:</a:t>
            </a:r>
            <a:endParaRPr sz="1210"/>
          </a:p>
          <a:p>
            <a:pPr lvl="1" indent="-328295">
              <a:buSzPts val="1100"/>
            </a:pPr>
            <a:r>
              <a:rPr lang="en" sz="1210"/>
              <a:t>Add less noise than Laplace mechanism</a:t>
            </a:r>
            <a:endParaRPr sz="1210"/>
          </a:p>
          <a:p>
            <a:pPr lvl="1" indent="-328295">
              <a:buSzPts val="1100"/>
            </a:pPr>
            <a:r>
              <a:rPr lang="en" sz="1210"/>
              <a:t>better suited for multivariate problems.</a:t>
            </a:r>
            <a:endParaRPr sz="1210"/>
          </a:p>
          <a:p>
            <a:pPr indent="-328295">
              <a:buSzPts val="1100"/>
            </a:pPr>
            <a:r>
              <a:rPr lang="en" sz="1210"/>
              <a:t>Cons:</a:t>
            </a:r>
            <a:endParaRPr sz="1210"/>
          </a:p>
          <a:p>
            <a:pPr lvl="1" indent="-328295">
              <a:buSzPts val="1100"/>
            </a:pPr>
            <a:r>
              <a:rPr lang="en" sz="1210"/>
              <a:t>requires the use of the the relaxed (𝜖,𝛿)-differential privacy definition</a:t>
            </a:r>
            <a:endParaRPr sz="1210"/>
          </a:p>
          <a:p>
            <a:pPr lvl="1" indent="-328295">
              <a:buSzPts val="1100"/>
            </a:pPr>
            <a:r>
              <a:rPr lang="en" sz="1210"/>
              <a:t>less accurate than the Laplace mechanism</a:t>
            </a:r>
            <a:endParaRPr sz="1210"/>
          </a:p>
          <a:p>
            <a:pPr marL="0" indent="0">
              <a:spcBef>
                <a:spcPts val="1320"/>
              </a:spcBef>
              <a:buNone/>
            </a:pPr>
            <a:r>
              <a:rPr lang="en" sz="1210" b="1"/>
              <a:t>Exponential mechanism:</a:t>
            </a:r>
            <a:endParaRPr sz="1210" b="1"/>
          </a:p>
          <a:p>
            <a:pPr indent="-328295">
              <a:spcBef>
                <a:spcPts val="1320"/>
              </a:spcBef>
              <a:buSzPts val="1100"/>
            </a:pPr>
            <a:r>
              <a:rPr lang="en" sz="1210"/>
              <a:t>Pros:</a:t>
            </a:r>
            <a:endParaRPr sz="1210"/>
          </a:p>
          <a:p>
            <a:pPr lvl="1" indent="-328295">
              <a:buSzPts val="1100"/>
            </a:pPr>
            <a:r>
              <a:rPr lang="en" sz="1210"/>
              <a:t>The Laplace mechanism can be derived from the exponential mechanism</a:t>
            </a:r>
            <a:endParaRPr sz="1210"/>
          </a:p>
          <a:p>
            <a:pPr lvl="1" indent="-328295">
              <a:buSzPts val="1100"/>
            </a:pPr>
            <a:r>
              <a:rPr lang="en" sz="1210"/>
              <a:t>The exponential mechanism is extremely general </a:t>
            </a:r>
            <a:endParaRPr sz="1210"/>
          </a:p>
          <a:p>
            <a:pPr lvl="1" indent="-328295">
              <a:buSzPts val="1100"/>
            </a:pPr>
            <a:r>
              <a:rPr lang="en" sz="1210"/>
              <a:t>Can provide answers to non numeric queries</a:t>
            </a:r>
            <a:endParaRPr sz="1210"/>
          </a:p>
          <a:p>
            <a:pPr indent="-328295">
              <a:buSzPts val="1100"/>
            </a:pPr>
            <a:r>
              <a:rPr lang="en" sz="1210"/>
              <a:t>Cons:</a:t>
            </a:r>
            <a:endParaRPr sz="1210"/>
          </a:p>
          <a:p>
            <a:pPr lvl="1" indent="-328295">
              <a:buSzPts val="1100"/>
            </a:pPr>
            <a:r>
              <a:rPr lang="en" sz="1210"/>
              <a:t>It is very difficult to implement</a:t>
            </a:r>
            <a:endParaRPr sz="1210"/>
          </a:p>
        </p:txBody>
      </p:sp>
      <p:sp>
        <p:nvSpPr>
          <p:cNvPr id="308" name="Google Shape;308;p36"/>
          <p:cNvSpPr txBox="1">
            <a:spLocks noGrp="1"/>
          </p:cNvSpPr>
          <p:nvPr>
            <p:ph type="title"/>
          </p:nvPr>
        </p:nvSpPr>
        <p:spPr>
          <a:xfrm>
            <a:off x="342870" y="1508275"/>
            <a:ext cx="9372660" cy="668580"/>
          </a:xfrm>
          <a:prstGeom prst="rect">
            <a:avLst/>
          </a:prstGeom>
        </p:spPr>
        <p:txBody>
          <a:bodyPr spcFirstLastPara="1" wrap="square" lIns="100568" tIns="100568" rIns="100568" bIns="100568" anchor="t" anchorCtr="0">
            <a:normAutofit/>
          </a:bodyPr>
          <a:lstStyle/>
          <a:p>
            <a:r>
              <a:rPr lang="en"/>
              <a:t>Differential Privacy Mechanisms</a:t>
            </a:r>
            <a:endParaRPr/>
          </a:p>
        </p:txBody>
      </p:sp>
      <p:sp>
        <p:nvSpPr>
          <p:cNvPr id="309" name="Google Shape;309;p36"/>
          <p:cNvSpPr txBox="1"/>
          <p:nvPr/>
        </p:nvSpPr>
        <p:spPr>
          <a:xfrm>
            <a:off x="342870" y="2080798"/>
            <a:ext cx="9227790" cy="507799"/>
          </a:xfrm>
          <a:prstGeom prst="rect">
            <a:avLst/>
          </a:prstGeom>
          <a:noFill/>
          <a:ln>
            <a:noFill/>
          </a:ln>
        </p:spPr>
        <p:txBody>
          <a:bodyPr spcFirstLastPara="1" wrap="square" lIns="100568" tIns="100568" rIns="100568" bIns="100568" anchor="t" anchorCtr="0">
            <a:spAutoFit/>
          </a:bodyPr>
          <a:lstStyle/>
          <a:p>
            <a:pPr defTabSz="1005840">
              <a:buClr>
                <a:srgbClr val="000000"/>
              </a:buClr>
            </a:pPr>
            <a:r>
              <a:rPr lang="en" sz="1980" kern="0">
                <a:solidFill>
                  <a:srgbClr val="000000"/>
                </a:solidFill>
                <a:latin typeface="Roboto"/>
                <a:ea typeface="Roboto"/>
                <a:cs typeface="Roboto"/>
                <a:sym typeface="Roboto"/>
              </a:rPr>
              <a:t>Differential Privacy Mechanisms Summary</a:t>
            </a:r>
            <a:endParaRPr sz="1980" kern="0">
              <a:solidFill>
                <a:srgbClr val="000000"/>
              </a:solidFill>
              <a:latin typeface="Roboto"/>
              <a:ea typeface="Roboto"/>
              <a:cs typeface="Roboto"/>
              <a:sym typeface="Roboto"/>
            </a:endParaRPr>
          </a:p>
        </p:txBody>
      </p:sp>
    </p:spTree>
    <p:extLst>
      <p:ext uri="{BB962C8B-B14F-4D97-AF65-F5344CB8AC3E}">
        <p14:creationId xmlns:p14="http://schemas.microsoft.com/office/powerpoint/2010/main" val="3859445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7"/>
          <p:cNvSpPr txBox="1">
            <a:spLocks noGrp="1"/>
          </p:cNvSpPr>
          <p:nvPr>
            <p:ph type="body" idx="1"/>
          </p:nvPr>
        </p:nvSpPr>
        <p:spPr>
          <a:xfrm>
            <a:off x="726990" y="3486323"/>
            <a:ext cx="8988540" cy="2605350"/>
          </a:xfrm>
          <a:prstGeom prst="rect">
            <a:avLst/>
          </a:prstGeom>
        </p:spPr>
        <p:txBody>
          <a:bodyPr spcFirstLastPara="1" wrap="square" lIns="100568" tIns="100568" rIns="100568" bIns="100568" anchor="t" anchorCtr="0">
            <a:noAutofit/>
          </a:bodyPr>
          <a:lstStyle/>
          <a:p>
            <a:pPr marL="0" indent="0">
              <a:buNone/>
            </a:pPr>
            <a:r>
              <a:rPr lang="en" sz="1100" b="1"/>
              <a:t>Renyi Divergence: </a:t>
            </a:r>
            <a:r>
              <a:rPr lang="en" sz="1100"/>
              <a:t>For two probability distributions P and Q defined over R, the Renyi divergence of order α &gt; 1 is</a:t>
            </a:r>
            <a:endParaRPr sz="1100"/>
          </a:p>
          <a:p>
            <a:pPr marL="0" indent="0">
              <a:spcBef>
                <a:spcPts val="1320"/>
              </a:spcBef>
              <a:buNone/>
            </a:pPr>
            <a:endParaRPr sz="1100" b="1"/>
          </a:p>
          <a:p>
            <a:pPr indent="-321310">
              <a:spcBef>
                <a:spcPts val="1320"/>
              </a:spcBef>
              <a:buSzPts val="1000"/>
            </a:pPr>
            <a:r>
              <a:rPr lang="en" sz="1100"/>
              <a:t>Renyi divergence is KL-divergence for α approaching 1: D1(P||Q) = lim α→1, Dα(P||Q)</a:t>
            </a:r>
            <a:endParaRPr sz="1100"/>
          </a:p>
          <a:p>
            <a:pPr indent="0">
              <a:spcBef>
                <a:spcPts val="1320"/>
              </a:spcBef>
              <a:buNone/>
            </a:pPr>
            <a:endParaRPr sz="1100"/>
          </a:p>
          <a:p>
            <a:pPr marL="0" indent="0">
              <a:spcBef>
                <a:spcPts val="1320"/>
              </a:spcBef>
              <a:buNone/>
            </a:pPr>
            <a:r>
              <a:rPr lang="en" sz="1100" b="1"/>
              <a:t>(</a:t>
            </a:r>
            <a:r>
              <a:rPr lang="en" sz="1100" b="1">
                <a:latin typeface="Arial"/>
                <a:ea typeface="Arial"/>
                <a:cs typeface="Arial"/>
                <a:sym typeface="Arial"/>
              </a:rPr>
              <a:t>α,</a:t>
            </a:r>
            <a:r>
              <a:rPr lang="en" sz="1100" b="1"/>
              <a:t>𝜖)-Renyi Differential Privacy:</a:t>
            </a:r>
            <a:endParaRPr sz="1100" b="1"/>
          </a:p>
          <a:p>
            <a:pPr indent="-321310">
              <a:spcBef>
                <a:spcPts val="1320"/>
              </a:spcBef>
              <a:buSzPts val="1000"/>
            </a:pPr>
            <a:r>
              <a:rPr lang="en" sz="1100">
                <a:latin typeface="Times New Roman"/>
                <a:ea typeface="Times New Roman"/>
                <a:cs typeface="Times New Roman"/>
                <a:sym typeface="Times New Roman"/>
              </a:rPr>
              <a:t>A randomized mechanism </a:t>
            </a:r>
            <a:r>
              <a:rPr lang="en" sz="1100">
                <a:latin typeface="Arial"/>
                <a:ea typeface="Arial"/>
                <a:cs typeface="Arial"/>
                <a:sym typeface="Arial"/>
              </a:rPr>
              <a:t>f : D→R </a:t>
            </a:r>
            <a:r>
              <a:rPr lang="en" sz="1100">
                <a:latin typeface="Times New Roman"/>
                <a:ea typeface="Times New Roman"/>
                <a:cs typeface="Times New Roman"/>
                <a:sym typeface="Times New Roman"/>
              </a:rPr>
              <a:t>is said to have (</a:t>
            </a:r>
            <a:r>
              <a:rPr lang="en" sz="1100"/>
              <a:t>𝜖)-Renyi</a:t>
            </a:r>
            <a:r>
              <a:rPr lang="en" sz="1100">
                <a:latin typeface="Times New Roman"/>
                <a:ea typeface="Times New Roman"/>
                <a:cs typeface="Times New Roman"/>
                <a:sym typeface="Times New Roman"/>
              </a:rPr>
              <a:t> differential privacy of order </a:t>
            </a:r>
            <a:r>
              <a:rPr lang="en" sz="1100">
                <a:latin typeface="Arial"/>
                <a:ea typeface="Arial"/>
                <a:cs typeface="Arial"/>
                <a:sym typeface="Arial"/>
              </a:rPr>
              <a:t>α</a:t>
            </a:r>
            <a:r>
              <a:rPr lang="en" sz="1100">
                <a:latin typeface="Times New Roman"/>
                <a:ea typeface="Times New Roman"/>
                <a:cs typeface="Times New Roman"/>
                <a:sym typeface="Times New Roman"/>
              </a:rPr>
              <a:t>, if for any neighboring dataset </a:t>
            </a:r>
            <a:r>
              <a:rPr lang="en" sz="1100">
                <a:latin typeface="Arial"/>
                <a:ea typeface="Arial"/>
                <a:cs typeface="Arial"/>
                <a:sym typeface="Arial"/>
              </a:rPr>
              <a:t>D and D′</a:t>
            </a:r>
            <a:r>
              <a:rPr lang="en" sz="1100">
                <a:latin typeface="Times New Roman"/>
                <a:ea typeface="Times New Roman"/>
                <a:cs typeface="Times New Roman"/>
                <a:sym typeface="Times New Roman"/>
              </a:rPr>
              <a:t>:</a:t>
            </a:r>
            <a:endParaRPr sz="1100">
              <a:latin typeface="Times New Roman"/>
              <a:ea typeface="Times New Roman"/>
              <a:cs typeface="Times New Roman"/>
              <a:sym typeface="Times New Roman"/>
            </a:endParaRPr>
          </a:p>
          <a:p>
            <a:pPr indent="0">
              <a:spcBef>
                <a:spcPts val="1320"/>
              </a:spcBef>
              <a:spcAft>
                <a:spcPts val="1320"/>
              </a:spcAft>
              <a:buNone/>
            </a:pPr>
            <a:endParaRPr sz="1100">
              <a:latin typeface="Times New Roman"/>
              <a:ea typeface="Times New Roman"/>
              <a:cs typeface="Times New Roman"/>
              <a:sym typeface="Times New Roman"/>
            </a:endParaRPr>
          </a:p>
        </p:txBody>
      </p:sp>
      <p:sp>
        <p:nvSpPr>
          <p:cNvPr id="315" name="Google Shape;315;p37"/>
          <p:cNvSpPr txBox="1">
            <a:spLocks noGrp="1"/>
          </p:cNvSpPr>
          <p:nvPr>
            <p:ph type="title"/>
          </p:nvPr>
        </p:nvSpPr>
        <p:spPr>
          <a:xfrm>
            <a:off x="342870" y="1508275"/>
            <a:ext cx="9372660" cy="668580"/>
          </a:xfrm>
          <a:prstGeom prst="rect">
            <a:avLst/>
          </a:prstGeom>
        </p:spPr>
        <p:txBody>
          <a:bodyPr spcFirstLastPara="1" wrap="square" lIns="100568" tIns="100568" rIns="100568" bIns="100568" anchor="t" anchorCtr="0">
            <a:normAutofit/>
          </a:bodyPr>
          <a:lstStyle/>
          <a:p>
            <a:r>
              <a:rPr lang="en"/>
              <a:t>Differential Privacy Mechanisms</a:t>
            </a:r>
            <a:endParaRPr/>
          </a:p>
        </p:txBody>
      </p:sp>
      <p:sp>
        <p:nvSpPr>
          <p:cNvPr id="316" name="Google Shape;316;p37"/>
          <p:cNvSpPr txBox="1"/>
          <p:nvPr/>
        </p:nvSpPr>
        <p:spPr>
          <a:xfrm>
            <a:off x="342870" y="2080798"/>
            <a:ext cx="9227790" cy="507799"/>
          </a:xfrm>
          <a:prstGeom prst="rect">
            <a:avLst/>
          </a:prstGeom>
          <a:noFill/>
          <a:ln>
            <a:noFill/>
          </a:ln>
        </p:spPr>
        <p:txBody>
          <a:bodyPr spcFirstLastPara="1" wrap="square" lIns="100568" tIns="100568" rIns="100568" bIns="100568" anchor="t" anchorCtr="0">
            <a:spAutoFit/>
          </a:bodyPr>
          <a:lstStyle/>
          <a:p>
            <a:pPr defTabSz="1005840">
              <a:buClr>
                <a:srgbClr val="000000"/>
              </a:buClr>
            </a:pPr>
            <a:r>
              <a:rPr lang="en" sz="1980" kern="0">
                <a:solidFill>
                  <a:srgbClr val="000000"/>
                </a:solidFill>
                <a:latin typeface="Roboto"/>
                <a:ea typeface="Roboto"/>
                <a:cs typeface="Roboto"/>
                <a:sym typeface="Roboto"/>
              </a:rPr>
              <a:t>Differential Privacy and KL-Divergence [Ilya, 2017]</a:t>
            </a:r>
            <a:endParaRPr sz="1980" kern="0">
              <a:solidFill>
                <a:srgbClr val="000000"/>
              </a:solidFill>
              <a:latin typeface="Roboto"/>
              <a:ea typeface="Roboto"/>
              <a:cs typeface="Roboto"/>
              <a:sym typeface="Roboto"/>
            </a:endParaRPr>
          </a:p>
        </p:txBody>
      </p:sp>
      <p:pic>
        <p:nvPicPr>
          <p:cNvPr id="317" name="Google Shape;317;p37"/>
          <p:cNvPicPr preferRelativeResize="0"/>
          <p:nvPr/>
        </p:nvPicPr>
        <p:blipFill>
          <a:blip r:embed="rId3">
            <a:alphaModFix/>
          </a:blip>
          <a:stretch>
            <a:fillRect/>
          </a:stretch>
        </p:blipFill>
        <p:spPr>
          <a:xfrm>
            <a:off x="813313" y="3832273"/>
            <a:ext cx="2170713" cy="371745"/>
          </a:xfrm>
          <a:prstGeom prst="rect">
            <a:avLst/>
          </a:prstGeom>
          <a:noFill/>
          <a:ln>
            <a:noFill/>
          </a:ln>
        </p:spPr>
      </p:pic>
      <p:pic>
        <p:nvPicPr>
          <p:cNvPr id="318" name="Google Shape;318;p37"/>
          <p:cNvPicPr preferRelativeResize="0"/>
          <p:nvPr/>
        </p:nvPicPr>
        <p:blipFill>
          <a:blip r:embed="rId4">
            <a:alphaModFix/>
          </a:blip>
          <a:stretch>
            <a:fillRect/>
          </a:stretch>
        </p:blipFill>
        <p:spPr>
          <a:xfrm>
            <a:off x="1353055" y="4561600"/>
            <a:ext cx="1672853" cy="371745"/>
          </a:xfrm>
          <a:prstGeom prst="rect">
            <a:avLst/>
          </a:prstGeom>
          <a:noFill/>
          <a:ln>
            <a:noFill/>
          </a:ln>
        </p:spPr>
      </p:pic>
      <p:pic>
        <p:nvPicPr>
          <p:cNvPr id="319" name="Google Shape;319;p37"/>
          <p:cNvPicPr preferRelativeResize="0"/>
          <p:nvPr/>
        </p:nvPicPr>
        <p:blipFill>
          <a:blip r:embed="rId5">
            <a:alphaModFix/>
          </a:blip>
          <a:stretch>
            <a:fillRect/>
          </a:stretch>
        </p:blipFill>
        <p:spPr>
          <a:xfrm>
            <a:off x="1353055" y="5669300"/>
            <a:ext cx="1477713" cy="286330"/>
          </a:xfrm>
          <a:prstGeom prst="rect">
            <a:avLst/>
          </a:prstGeom>
          <a:noFill/>
          <a:ln>
            <a:noFill/>
          </a:ln>
        </p:spPr>
      </p:pic>
      <p:grpSp>
        <p:nvGrpSpPr>
          <p:cNvPr id="320" name="Google Shape;320;p37"/>
          <p:cNvGrpSpPr/>
          <p:nvPr/>
        </p:nvGrpSpPr>
        <p:grpSpPr>
          <a:xfrm>
            <a:off x="3205950" y="2564014"/>
            <a:ext cx="3373590" cy="722247"/>
            <a:chOff x="2712750" y="1351425"/>
            <a:chExt cx="3066900" cy="656588"/>
          </a:xfrm>
        </p:grpSpPr>
        <p:sp>
          <p:nvSpPr>
            <p:cNvPr id="321" name="Google Shape;321;p37"/>
            <p:cNvSpPr txBox="1"/>
            <p:nvPr/>
          </p:nvSpPr>
          <p:spPr>
            <a:xfrm>
              <a:off x="2712750" y="1351425"/>
              <a:ext cx="3066900" cy="492413"/>
            </a:xfrm>
            <a:prstGeom prst="rect">
              <a:avLst/>
            </a:prstGeom>
            <a:noFill/>
            <a:ln>
              <a:noFill/>
            </a:ln>
          </p:spPr>
          <p:txBody>
            <a:bodyPr spcFirstLastPara="1" wrap="square" lIns="100568" tIns="100568" rIns="100568" bIns="100568" anchor="t" anchorCtr="0">
              <a:spAutoFit/>
            </a:bodyPr>
            <a:lstStyle/>
            <a:p>
              <a:pPr defTabSz="1005840">
                <a:buClr>
                  <a:srgbClr val="000000"/>
                </a:buClr>
              </a:pPr>
              <a:r>
                <a:rPr lang="en" sz="1100" kern="0">
                  <a:solidFill>
                    <a:srgbClr val="000000"/>
                  </a:solidFill>
                  <a:latin typeface="Roboto"/>
                  <a:ea typeface="Roboto"/>
                  <a:cs typeface="Roboto"/>
                  <a:sym typeface="Roboto"/>
                </a:rPr>
                <a:t>Relaxed (pure) differential privacy</a:t>
              </a:r>
              <a:endParaRPr sz="1100" kern="0">
                <a:solidFill>
                  <a:srgbClr val="000000"/>
                </a:solidFill>
                <a:latin typeface="Roboto"/>
                <a:ea typeface="Roboto"/>
                <a:cs typeface="Roboto"/>
                <a:sym typeface="Roboto"/>
              </a:endParaRPr>
            </a:p>
            <a:p>
              <a:pPr defTabSz="1005840">
                <a:buClr>
                  <a:srgbClr val="000000"/>
                </a:buClr>
              </a:pPr>
              <a:endParaRPr sz="1100" kern="0">
                <a:solidFill>
                  <a:srgbClr val="000000"/>
                </a:solidFill>
                <a:latin typeface="Roboto"/>
                <a:ea typeface="Roboto"/>
                <a:cs typeface="Roboto"/>
                <a:sym typeface="Roboto"/>
              </a:endParaRPr>
            </a:p>
          </p:txBody>
        </p:sp>
        <p:pic>
          <p:nvPicPr>
            <p:cNvPr id="322" name="Google Shape;322;p37"/>
            <p:cNvPicPr preferRelativeResize="0"/>
            <p:nvPr/>
          </p:nvPicPr>
          <p:blipFill>
            <a:blip r:embed="rId6">
              <a:alphaModFix/>
            </a:blip>
            <a:stretch>
              <a:fillRect/>
            </a:stretch>
          </p:blipFill>
          <p:spPr>
            <a:xfrm>
              <a:off x="2802550" y="1670063"/>
              <a:ext cx="1373930" cy="337950"/>
            </a:xfrm>
            <a:prstGeom prst="rect">
              <a:avLst/>
            </a:prstGeom>
            <a:noFill/>
            <a:ln>
              <a:noFill/>
            </a:ln>
          </p:spPr>
        </p:pic>
      </p:grpSp>
      <p:grpSp>
        <p:nvGrpSpPr>
          <p:cNvPr id="323" name="Google Shape;323;p37"/>
          <p:cNvGrpSpPr/>
          <p:nvPr/>
        </p:nvGrpSpPr>
        <p:grpSpPr>
          <a:xfrm>
            <a:off x="726990" y="2542840"/>
            <a:ext cx="1985940" cy="764596"/>
            <a:chOff x="438100" y="1366713"/>
            <a:chExt cx="1805400" cy="695087"/>
          </a:xfrm>
        </p:grpSpPr>
        <p:sp>
          <p:nvSpPr>
            <p:cNvPr id="324" name="Google Shape;324;p37"/>
            <p:cNvSpPr txBox="1"/>
            <p:nvPr/>
          </p:nvSpPr>
          <p:spPr>
            <a:xfrm>
              <a:off x="438100" y="1366713"/>
              <a:ext cx="1805400" cy="492413"/>
            </a:xfrm>
            <a:prstGeom prst="rect">
              <a:avLst/>
            </a:prstGeom>
            <a:noFill/>
            <a:ln>
              <a:noFill/>
            </a:ln>
          </p:spPr>
          <p:txBody>
            <a:bodyPr spcFirstLastPara="1" wrap="square" lIns="100568" tIns="100568" rIns="100568" bIns="100568" anchor="t" anchorCtr="0">
              <a:spAutoFit/>
            </a:bodyPr>
            <a:lstStyle/>
            <a:p>
              <a:pPr defTabSz="1005840">
                <a:buClr>
                  <a:srgbClr val="000000"/>
                </a:buClr>
              </a:pPr>
              <a:r>
                <a:rPr lang="en" sz="1100" kern="0">
                  <a:solidFill>
                    <a:srgbClr val="000000"/>
                  </a:solidFill>
                  <a:latin typeface="Roboto"/>
                  <a:ea typeface="Roboto"/>
                  <a:cs typeface="Roboto"/>
                  <a:sym typeface="Roboto"/>
                </a:rPr>
                <a:t>Kullback-Leibler Divergence</a:t>
              </a:r>
              <a:endParaRPr sz="1100" kern="0">
                <a:solidFill>
                  <a:srgbClr val="000000"/>
                </a:solidFill>
                <a:latin typeface="Roboto"/>
                <a:ea typeface="Roboto"/>
                <a:cs typeface="Roboto"/>
                <a:sym typeface="Roboto"/>
              </a:endParaRPr>
            </a:p>
            <a:p>
              <a:pPr defTabSz="1005840">
                <a:buClr>
                  <a:srgbClr val="000000"/>
                </a:buClr>
              </a:pPr>
              <a:endParaRPr sz="1100" kern="0">
                <a:solidFill>
                  <a:srgbClr val="000000"/>
                </a:solidFill>
                <a:latin typeface="Roboto"/>
                <a:ea typeface="Roboto"/>
                <a:cs typeface="Roboto"/>
                <a:sym typeface="Roboto"/>
              </a:endParaRPr>
            </a:p>
          </p:txBody>
        </p:sp>
        <p:pic>
          <p:nvPicPr>
            <p:cNvPr id="325" name="Google Shape;325;p37"/>
            <p:cNvPicPr preferRelativeResize="0"/>
            <p:nvPr/>
          </p:nvPicPr>
          <p:blipFill>
            <a:blip r:embed="rId7">
              <a:alphaModFix/>
            </a:blip>
            <a:stretch>
              <a:fillRect/>
            </a:stretch>
          </p:blipFill>
          <p:spPr>
            <a:xfrm>
              <a:off x="509475" y="1659400"/>
              <a:ext cx="1662649" cy="402400"/>
            </a:xfrm>
            <a:prstGeom prst="rect">
              <a:avLst/>
            </a:prstGeom>
            <a:noFill/>
            <a:ln>
              <a:noFill/>
            </a:ln>
          </p:spPr>
        </p:pic>
      </p:grpSp>
    </p:spTree>
    <p:extLst>
      <p:ext uri="{BB962C8B-B14F-4D97-AF65-F5344CB8AC3E}">
        <p14:creationId xmlns:p14="http://schemas.microsoft.com/office/powerpoint/2010/main" val="314615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8"/>
          <p:cNvSpPr txBox="1">
            <a:spLocks noGrp="1"/>
          </p:cNvSpPr>
          <p:nvPr>
            <p:ph type="title"/>
          </p:nvPr>
        </p:nvSpPr>
        <p:spPr>
          <a:xfrm>
            <a:off x="342870" y="1508275"/>
            <a:ext cx="9372660" cy="668580"/>
          </a:xfrm>
          <a:prstGeom prst="rect">
            <a:avLst/>
          </a:prstGeom>
        </p:spPr>
        <p:txBody>
          <a:bodyPr spcFirstLastPara="1" wrap="square" lIns="100568" tIns="100568" rIns="100568" bIns="100568" anchor="t" anchorCtr="0">
            <a:normAutofit/>
          </a:bodyPr>
          <a:lstStyle/>
          <a:p>
            <a:r>
              <a:rPr lang="en"/>
              <a:t>Applications in Machine Learning</a:t>
            </a:r>
            <a:endParaRPr/>
          </a:p>
        </p:txBody>
      </p:sp>
      <p:sp>
        <p:nvSpPr>
          <p:cNvPr id="331" name="Google Shape;331;p38"/>
          <p:cNvSpPr txBox="1">
            <a:spLocks noGrp="1"/>
          </p:cNvSpPr>
          <p:nvPr>
            <p:ph type="body" idx="1"/>
          </p:nvPr>
        </p:nvSpPr>
        <p:spPr>
          <a:xfrm>
            <a:off x="342870" y="2800308"/>
            <a:ext cx="9372660" cy="3282840"/>
          </a:xfrm>
          <a:prstGeom prst="rect">
            <a:avLst/>
          </a:prstGeom>
        </p:spPr>
        <p:txBody>
          <a:bodyPr spcFirstLastPara="1" wrap="square" lIns="100568" tIns="100568" rIns="100568" bIns="100568" anchor="t" anchorCtr="0">
            <a:normAutofit/>
          </a:bodyPr>
          <a:lstStyle/>
          <a:p>
            <a:pPr indent="-349250">
              <a:buSzPts val="1400"/>
            </a:pPr>
            <a:r>
              <a:rPr lang="en" sz="1540"/>
              <a:t>Neural network models memorize training examples [Carlini et al., 2019]</a:t>
            </a:r>
            <a:endParaRPr sz="1540"/>
          </a:p>
          <a:p>
            <a:pPr indent="-349250">
              <a:buSzPts val="1400"/>
            </a:pPr>
            <a:r>
              <a:rPr lang="en" sz="1540"/>
              <a:t>Given a public model, it is possible to a transformed (blurred) image through Generative Model-Inversion (GMI) attacks [Zhang et al.]</a:t>
            </a:r>
            <a:endParaRPr sz="1540"/>
          </a:p>
          <a:p>
            <a:pPr marL="0" indent="0">
              <a:spcBef>
                <a:spcPts val="1320"/>
              </a:spcBef>
              <a:buNone/>
            </a:pPr>
            <a:endParaRPr sz="1540"/>
          </a:p>
          <a:p>
            <a:pPr marL="0" indent="0">
              <a:spcBef>
                <a:spcPts val="1320"/>
              </a:spcBef>
              <a:spcAft>
                <a:spcPts val="1320"/>
              </a:spcAft>
              <a:buNone/>
            </a:pPr>
            <a:endParaRPr sz="1540"/>
          </a:p>
        </p:txBody>
      </p:sp>
      <p:sp>
        <p:nvSpPr>
          <p:cNvPr id="332" name="Google Shape;332;p38"/>
          <p:cNvSpPr txBox="1"/>
          <p:nvPr/>
        </p:nvSpPr>
        <p:spPr>
          <a:xfrm>
            <a:off x="342870" y="2080798"/>
            <a:ext cx="9227790" cy="507799"/>
          </a:xfrm>
          <a:prstGeom prst="rect">
            <a:avLst/>
          </a:prstGeom>
          <a:noFill/>
          <a:ln>
            <a:noFill/>
          </a:ln>
        </p:spPr>
        <p:txBody>
          <a:bodyPr spcFirstLastPara="1" wrap="square" lIns="100568" tIns="100568" rIns="100568" bIns="100568" anchor="t" anchorCtr="0">
            <a:spAutoFit/>
          </a:bodyPr>
          <a:lstStyle/>
          <a:p>
            <a:pPr defTabSz="1005840">
              <a:buClr>
                <a:srgbClr val="000000"/>
              </a:buClr>
            </a:pPr>
            <a:r>
              <a:rPr lang="en" sz="1980" kern="0">
                <a:solidFill>
                  <a:srgbClr val="000000"/>
                </a:solidFill>
                <a:latin typeface="Roboto"/>
                <a:ea typeface="Roboto"/>
                <a:cs typeface="Roboto"/>
                <a:sym typeface="Roboto"/>
              </a:rPr>
              <a:t>Issues with Deep Learning without privacy mechanisms</a:t>
            </a:r>
            <a:endParaRPr sz="1980" kern="0">
              <a:solidFill>
                <a:srgbClr val="000000"/>
              </a:solidFill>
              <a:latin typeface="Roboto"/>
              <a:ea typeface="Roboto"/>
              <a:cs typeface="Roboto"/>
              <a:sym typeface="Roboto"/>
            </a:endParaRPr>
          </a:p>
        </p:txBody>
      </p:sp>
      <p:pic>
        <p:nvPicPr>
          <p:cNvPr id="333" name="Google Shape;333;p38"/>
          <p:cNvPicPr preferRelativeResize="0"/>
          <p:nvPr/>
        </p:nvPicPr>
        <p:blipFill>
          <a:blip r:embed="rId3">
            <a:alphaModFix/>
          </a:blip>
          <a:stretch>
            <a:fillRect/>
          </a:stretch>
        </p:blipFill>
        <p:spPr>
          <a:xfrm>
            <a:off x="2071327" y="3886200"/>
            <a:ext cx="4435999" cy="2460838"/>
          </a:xfrm>
          <a:prstGeom prst="rect">
            <a:avLst/>
          </a:prstGeom>
          <a:noFill/>
          <a:ln>
            <a:noFill/>
          </a:ln>
        </p:spPr>
      </p:pic>
    </p:spTree>
    <p:extLst>
      <p:ext uri="{BB962C8B-B14F-4D97-AF65-F5344CB8AC3E}">
        <p14:creationId xmlns:p14="http://schemas.microsoft.com/office/powerpoint/2010/main" val="6437856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9"/>
          <p:cNvSpPr txBox="1">
            <a:spLocks noGrp="1"/>
          </p:cNvSpPr>
          <p:nvPr>
            <p:ph type="title"/>
          </p:nvPr>
        </p:nvSpPr>
        <p:spPr>
          <a:xfrm>
            <a:off x="342870" y="1508275"/>
            <a:ext cx="9372660" cy="668580"/>
          </a:xfrm>
          <a:prstGeom prst="rect">
            <a:avLst/>
          </a:prstGeom>
        </p:spPr>
        <p:txBody>
          <a:bodyPr spcFirstLastPara="1" wrap="square" lIns="100568" tIns="100568" rIns="100568" bIns="100568" anchor="t" anchorCtr="0">
            <a:normAutofit/>
          </a:bodyPr>
          <a:lstStyle/>
          <a:p>
            <a:r>
              <a:rPr lang="en"/>
              <a:t>Applications in Machine Learning</a:t>
            </a:r>
            <a:endParaRPr/>
          </a:p>
        </p:txBody>
      </p:sp>
      <p:sp>
        <p:nvSpPr>
          <p:cNvPr id="339" name="Google Shape;339;p39"/>
          <p:cNvSpPr txBox="1">
            <a:spLocks noGrp="1"/>
          </p:cNvSpPr>
          <p:nvPr>
            <p:ph type="body" idx="1"/>
          </p:nvPr>
        </p:nvSpPr>
        <p:spPr>
          <a:xfrm>
            <a:off x="342870" y="2697788"/>
            <a:ext cx="9372660" cy="3385140"/>
          </a:xfrm>
          <a:prstGeom prst="rect">
            <a:avLst/>
          </a:prstGeom>
        </p:spPr>
        <p:txBody>
          <a:bodyPr spcFirstLastPara="1" wrap="square" lIns="100568" tIns="100568" rIns="100568" bIns="100568" anchor="t" anchorCtr="0">
            <a:normAutofit fontScale="85000" lnSpcReduction="10000"/>
          </a:bodyPr>
          <a:lstStyle/>
          <a:p>
            <a:pPr marL="0" indent="0">
              <a:buNone/>
            </a:pPr>
            <a:r>
              <a:rPr lang="en"/>
              <a:t>Differential Privacy in Gradient Descent</a:t>
            </a:r>
            <a:endParaRPr/>
          </a:p>
          <a:p>
            <a:pPr indent="-330041">
              <a:spcBef>
                <a:spcPts val="1320"/>
              </a:spcBef>
              <a:buSzPct val="100000"/>
            </a:pPr>
            <a:r>
              <a:rPr lang="en"/>
              <a:t>Update rule [Xie et al.]</a:t>
            </a:r>
            <a:endParaRPr/>
          </a:p>
          <a:p>
            <a:pPr indent="0">
              <a:spcBef>
                <a:spcPts val="1320"/>
              </a:spcBef>
              <a:buNone/>
            </a:pPr>
            <a:endParaRPr/>
          </a:p>
          <a:p>
            <a:pPr indent="-330041">
              <a:spcBef>
                <a:spcPts val="1320"/>
              </a:spcBef>
              <a:buSzPct val="100000"/>
            </a:pPr>
            <a:r>
              <a:rPr lang="en"/>
              <a:t>Due to sequential composition, the privacy loss in unbounded when we perform many iterations of the SGD algorithm</a:t>
            </a:r>
            <a:endParaRPr/>
          </a:p>
          <a:p>
            <a:pPr indent="-330041">
              <a:buSzPct val="100000"/>
            </a:pPr>
            <a:r>
              <a:rPr lang="en"/>
              <a:t>More iterations leads to a larger privacy cost. However, in practical Deep Learning, more iterations generally result in a better model. </a:t>
            </a:r>
            <a:endParaRPr/>
          </a:p>
          <a:p>
            <a:pPr indent="-330041">
              <a:buSzPct val="100000"/>
            </a:pPr>
            <a:r>
              <a:rPr lang="en"/>
              <a:t>But, in differentially private SGD version, more iterations can make the model worse, i.e., the noise increases with each iterations. </a:t>
            </a:r>
            <a:endParaRPr/>
          </a:p>
          <a:p>
            <a:pPr indent="-330041">
              <a:buSzPct val="100000"/>
            </a:pPr>
            <a:r>
              <a:rPr lang="en"/>
              <a:t>Tradeoff: Find the right balance between the number of iterations and the scale of the noise added.</a:t>
            </a:r>
            <a:endParaRPr/>
          </a:p>
          <a:p>
            <a:pPr indent="-330041">
              <a:buSzPct val="100000"/>
            </a:pPr>
            <a:r>
              <a:rPr lang="en"/>
              <a:t>Some Techniques: </a:t>
            </a:r>
            <a:r>
              <a:rPr lang="en" b="1"/>
              <a:t>Gradient clipping</a:t>
            </a:r>
            <a:r>
              <a:rPr lang="en"/>
              <a:t> before adding the noise [Abadi et al.]</a:t>
            </a:r>
            <a:endParaRPr/>
          </a:p>
          <a:p>
            <a:pPr marL="0" indent="0">
              <a:spcBef>
                <a:spcPts val="1320"/>
              </a:spcBef>
              <a:buNone/>
            </a:pPr>
            <a:endParaRPr/>
          </a:p>
          <a:p>
            <a:pPr marL="0" indent="0">
              <a:spcBef>
                <a:spcPts val="1320"/>
              </a:spcBef>
              <a:spcAft>
                <a:spcPts val="1320"/>
              </a:spcAft>
              <a:buNone/>
            </a:pPr>
            <a:endParaRPr/>
          </a:p>
        </p:txBody>
      </p:sp>
      <p:pic>
        <p:nvPicPr>
          <p:cNvPr id="340" name="Google Shape;340;p39"/>
          <p:cNvPicPr preferRelativeResize="0"/>
          <p:nvPr/>
        </p:nvPicPr>
        <p:blipFill>
          <a:blip r:embed="rId3">
            <a:alphaModFix/>
          </a:blip>
          <a:stretch>
            <a:fillRect/>
          </a:stretch>
        </p:blipFill>
        <p:spPr>
          <a:xfrm>
            <a:off x="950896" y="3515458"/>
            <a:ext cx="3052829" cy="442750"/>
          </a:xfrm>
          <a:prstGeom prst="rect">
            <a:avLst/>
          </a:prstGeom>
          <a:noFill/>
          <a:ln>
            <a:noFill/>
          </a:ln>
        </p:spPr>
      </p:pic>
      <p:sp>
        <p:nvSpPr>
          <p:cNvPr id="341" name="Google Shape;341;p39"/>
          <p:cNvSpPr txBox="1"/>
          <p:nvPr/>
        </p:nvSpPr>
        <p:spPr>
          <a:xfrm>
            <a:off x="342870" y="2080798"/>
            <a:ext cx="9227790" cy="507799"/>
          </a:xfrm>
          <a:prstGeom prst="rect">
            <a:avLst/>
          </a:prstGeom>
          <a:noFill/>
          <a:ln>
            <a:noFill/>
          </a:ln>
        </p:spPr>
        <p:txBody>
          <a:bodyPr spcFirstLastPara="1" wrap="square" lIns="100568" tIns="100568" rIns="100568" bIns="100568" anchor="t" anchorCtr="0">
            <a:spAutoFit/>
          </a:bodyPr>
          <a:lstStyle/>
          <a:p>
            <a:pPr defTabSz="1005840">
              <a:buClr>
                <a:srgbClr val="000000"/>
              </a:buClr>
              <a:buSzPts val="1100"/>
            </a:pPr>
            <a:r>
              <a:rPr lang="en" sz="1980" kern="0">
                <a:solidFill>
                  <a:srgbClr val="000000"/>
                </a:solidFill>
                <a:latin typeface="Roboto"/>
                <a:ea typeface="Roboto"/>
                <a:cs typeface="Roboto"/>
                <a:sym typeface="Roboto"/>
              </a:rPr>
              <a:t>Differentially Private Deep Learning</a:t>
            </a:r>
            <a:endParaRPr sz="1980" kern="0">
              <a:solidFill>
                <a:srgbClr val="000000"/>
              </a:solidFill>
              <a:latin typeface="Roboto"/>
              <a:ea typeface="Roboto"/>
              <a:cs typeface="Roboto"/>
              <a:sym typeface="Roboto"/>
            </a:endParaRPr>
          </a:p>
        </p:txBody>
      </p:sp>
    </p:spTree>
    <p:extLst>
      <p:ext uri="{BB962C8B-B14F-4D97-AF65-F5344CB8AC3E}">
        <p14:creationId xmlns:p14="http://schemas.microsoft.com/office/powerpoint/2010/main" val="3354160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Defenses against Privacy Attacks</a:t>
            </a:r>
            <a:endParaRPr lang="en-US" dirty="0"/>
          </a:p>
        </p:txBody>
      </p:sp>
      <p:sp>
        <p:nvSpPr>
          <p:cNvPr id="3" name="Content Placeholder 2"/>
          <p:cNvSpPr>
            <a:spLocks noGrp="1"/>
          </p:cNvSpPr>
          <p:nvPr>
            <p:ph idx="1"/>
          </p:nvPr>
        </p:nvSpPr>
        <p:spPr/>
        <p:txBody>
          <a:bodyPr/>
          <a:lstStyle/>
          <a:p>
            <a:r>
              <a:rPr lang="en-US" dirty="0" smtClean="0"/>
              <a:t>Defense strategies against privacy attacks in ML can be broadly classified into:</a:t>
            </a:r>
          </a:p>
          <a:p>
            <a:pPr lvl="1"/>
            <a:r>
              <a:rPr lang="en-US" dirty="0" smtClean="0"/>
              <a:t>Anonymization techniques</a:t>
            </a:r>
          </a:p>
          <a:p>
            <a:pPr lvl="1"/>
            <a:r>
              <a:rPr lang="en-US" dirty="0"/>
              <a:t>Encryption techniques</a:t>
            </a:r>
          </a:p>
          <a:p>
            <a:pPr lvl="1"/>
            <a:r>
              <a:rPr lang="en-US" dirty="0" smtClean="0"/>
              <a:t>Differential privacy</a:t>
            </a:r>
          </a:p>
          <a:p>
            <a:pPr lvl="1"/>
            <a:r>
              <a:rPr lang="en-US" dirty="0" smtClean="0"/>
              <a:t>Distributed learning</a:t>
            </a:r>
          </a:p>
          <a:p>
            <a:pPr lvl="1"/>
            <a:r>
              <a:rPr lang="en-US" dirty="0" smtClean="0"/>
              <a:t>ML-specific techniques </a:t>
            </a:r>
            <a:endParaRPr lang="en-US" dirty="0"/>
          </a:p>
        </p:txBody>
      </p:sp>
      <p:sp>
        <p:nvSpPr>
          <p:cNvPr id="4" name="Content Placeholder 3"/>
          <p:cNvSpPr>
            <a:spLocks noGrp="1"/>
          </p:cNvSpPr>
          <p:nvPr>
            <p:ph idx="10"/>
          </p:nvPr>
        </p:nvSpPr>
        <p:spPr/>
        <p:txBody>
          <a:bodyPr/>
          <a:lstStyle/>
          <a:p>
            <a:r>
              <a:rPr lang="en-US" dirty="0"/>
              <a:t>Defenses against Privacy Attacks</a:t>
            </a:r>
            <a:endParaRPr lang="en-US" dirty="0">
              <a:solidFill>
                <a:srgbClr val="FF0000"/>
              </a:solidFill>
            </a:endParaRPr>
          </a:p>
          <a:p>
            <a:endParaRPr lang="en-US" dirty="0"/>
          </a:p>
        </p:txBody>
      </p:sp>
    </p:spTree>
    <p:extLst>
      <p:ext uri="{BB962C8B-B14F-4D97-AF65-F5344CB8AC3E}">
        <p14:creationId xmlns:p14="http://schemas.microsoft.com/office/powerpoint/2010/main" val="31760658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0"/>
          <p:cNvSpPr txBox="1">
            <a:spLocks noGrp="1"/>
          </p:cNvSpPr>
          <p:nvPr>
            <p:ph type="title"/>
          </p:nvPr>
        </p:nvSpPr>
        <p:spPr>
          <a:xfrm>
            <a:off x="342870" y="1508275"/>
            <a:ext cx="9372660" cy="668580"/>
          </a:xfrm>
          <a:prstGeom prst="rect">
            <a:avLst/>
          </a:prstGeom>
        </p:spPr>
        <p:txBody>
          <a:bodyPr spcFirstLastPara="1" wrap="square" lIns="100568" tIns="100568" rIns="100568" bIns="100568" anchor="t" anchorCtr="0">
            <a:normAutofit/>
          </a:bodyPr>
          <a:lstStyle/>
          <a:p>
            <a:r>
              <a:rPr lang="en"/>
              <a:t>Applications in Machine Learning</a:t>
            </a:r>
            <a:endParaRPr/>
          </a:p>
        </p:txBody>
      </p:sp>
      <p:sp>
        <p:nvSpPr>
          <p:cNvPr id="347" name="Google Shape;347;p40"/>
          <p:cNvSpPr txBox="1">
            <a:spLocks noGrp="1"/>
          </p:cNvSpPr>
          <p:nvPr>
            <p:ph type="body" idx="1"/>
          </p:nvPr>
        </p:nvSpPr>
        <p:spPr>
          <a:xfrm>
            <a:off x="342870" y="2800308"/>
            <a:ext cx="9372660" cy="3282840"/>
          </a:xfrm>
          <a:prstGeom prst="rect">
            <a:avLst/>
          </a:prstGeom>
        </p:spPr>
        <p:txBody>
          <a:bodyPr spcFirstLastPara="1" wrap="square" lIns="100568" tIns="100568" rIns="100568" bIns="100568" anchor="t" anchorCtr="0">
            <a:normAutofit/>
          </a:bodyPr>
          <a:lstStyle/>
          <a:p>
            <a:pPr indent="-349250">
              <a:buSzPts val="1400"/>
            </a:pPr>
            <a:r>
              <a:rPr lang="en" sz="1540"/>
              <a:t>Implements a (𝜖)-Renyi differential privacy of order α in Pytorch</a:t>
            </a:r>
            <a:endParaRPr sz="1540"/>
          </a:p>
          <a:p>
            <a:pPr marL="0" indent="0">
              <a:spcBef>
                <a:spcPts val="1320"/>
              </a:spcBef>
              <a:buNone/>
            </a:pPr>
            <a:endParaRPr sz="1540"/>
          </a:p>
          <a:p>
            <a:pPr marL="0" indent="0">
              <a:spcBef>
                <a:spcPts val="1320"/>
              </a:spcBef>
              <a:spcAft>
                <a:spcPts val="1320"/>
              </a:spcAft>
              <a:buNone/>
            </a:pPr>
            <a:endParaRPr sz="1540"/>
          </a:p>
        </p:txBody>
      </p:sp>
      <p:sp>
        <p:nvSpPr>
          <p:cNvPr id="348" name="Google Shape;348;p40"/>
          <p:cNvSpPr txBox="1"/>
          <p:nvPr/>
        </p:nvSpPr>
        <p:spPr>
          <a:xfrm>
            <a:off x="342870" y="2080798"/>
            <a:ext cx="9227790" cy="507799"/>
          </a:xfrm>
          <a:prstGeom prst="rect">
            <a:avLst/>
          </a:prstGeom>
          <a:noFill/>
          <a:ln>
            <a:noFill/>
          </a:ln>
        </p:spPr>
        <p:txBody>
          <a:bodyPr spcFirstLastPara="1" wrap="square" lIns="100568" tIns="100568" rIns="100568" bIns="100568" anchor="t" anchorCtr="0">
            <a:spAutoFit/>
          </a:bodyPr>
          <a:lstStyle/>
          <a:p>
            <a:pPr defTabSz="1005840">
              <a:buClr>
                <a:srgbClr val="000000"/>
              </a:buClr>
            </a:pPr>
            <a:r>
              <a:rPr lang="en" sz="1980" kern="0">
                <a:solidFill>
                  <a:srgbClr val="000000"/>
                </a:solidFill>
                <a:latin typeface="Roboto"/>
                <a:ea typeface="Roboto"/>
                <a:cs typeface="Roboto"/>
                <a:sym typeface="Roboto"/>
              </a:rPr>
              <a:t>Differentially Private Deep Learning with Opacus [FAIR, Opacus]</a:t>
            </a:r>
            <a:endParaRPr sz="1980" kern="0">
              <a:solidFill>
                <a:srgbClr val="000000"/>
              </a:solidFill>
              <a:latin typeface="Roboto"/>
              <a:ea typeface="Roboto"/>
              <a:cs typeface="Roboto"/>
              <a:sym typeface="Roboto"/>
            </a:endParaRPr>
          </a:p>
        </p:txBody>
      </p:sp>
      <p:pic>
        <p:nvPicPr>
          <p:cNvPr id="349" name="Google Shape;349;p40"/>
          <p:cNvPicPr preferRelativeResize="0"/>
          <p:nvPr/>
        </p:nvPicPr>
        <p:blipFill>
          <a:blip r:embed="rId3">
            <a:alphaModFix/>
          </a:blip>
          <a:stretch>
            <a:fillRect/>
          </a:stretch>
        </p:blipFill>
        <p:spPr>
          <a:xfrm>
            <a:off x="1104923" y="3398928"/>
            <a:ext cx="4416994" cy="2792433"/>
          </a:xfrm>
          <a:prstGeom prst="rect">
            <a:avLst/>
          </a:prstGeom>
          <a:noFill/>
          <a:ln>
            <a:noFill/>
          </a:ln>
        </p:spPr>
      </p:pic>
      <p:sp>
        <p:nvSpPr>
          <p:cNvPr id="350" name="Google Shape;350;p40"/>
          <p:cNvSpPr txBox="1"/>
          <p:nvPr/>
        </p:nvSpPr>
        <p:spPr>
          <a:xfrm>
            <a:off x="1216243" y="6232968"/>
            <a:ext cx="5113680" cy="440088"/>
          </a:xfrm>
          <a:prstGeom prst="rect">
            <a:avLst/>
          </a:prstGeom>
          <a:noFill/>
          <a:ln>
            <a:noFill/>
          </a:ln>
        </p:spPr>
        <p:txBody>
          <a:bodyPr spcFirstLastPara="1" wrap="square" lIns="100568" tIns="100568" rIns="100568" bIns="100568" anchor="t" anchorCtr="0">
            <a:spAutoFit/>
          </a:bodyPr>
          <a:lstStyle/>
          <a:p>
            <a:pPr defTabSz="1005840">
              <a:buClr>
                <a:srgbClr val="000000"/>
              </a:buClr>
            </a:pPr>
            <a:r>
              <a:rPr lang="en" sz="1540" kern="0">
                <a:solidFill>
                  <a:srgbClr val="000000"/>
                </a:solidFill>
                <a:latin typeface="Roboto"/>
                <a:ea typeface="Roboto"/>
                <a:cs typeface="Roboto"/>
                <a:sym typeface="Roboto"/>
              </a:rPr>
              <a:t>Source: </a:t>
            </a:r>
            <a:r>
              <a:rPr lang="en" sz="1540" u="sng" kern="0">
                <a:solidFill>
                  <a:srgbClr val="F06292"/>
                </a:solidFill>
                <a:latin typeface="Roboto"/>
                <a:ea typeface="Roboto"/>
                <a:cs typeface="Roboto"/>
                <a:sym typeface="Roboto"/>
                <a:hlinkClick r:id="rId4"/>
              </a:rPr>
              <a:t>https://opacus.ai/</a:t>
            </a:r>
            <a:r>
              <a:rPr lang="en" sz="1540" kern="0">
                <a:solidFill>
                  <a:srgbClr val="000000"/>
                </a:solidFill>
                <a:latin typeface="Roboto"/>
                <a:ea typeface="Roboto"/>
                <a:cs typeface="Roboto"/>
                <a:sym typeface="Roboto"/>
              </a:rPr>
              <a:t> </a:t>
            </a:r>
            <a:endParaRPr sz="1540" kern="0">
              <a:solidFill>
                <a:srgbClr val="000000"/>
              </a:solidFill>
              <a:latin typeface="Roboto"/>
              <a:ea typeface="Roboto"/>
              <a:cs typeface="Roboto"/>
              <a:sym typeface="Roboto"/>
            </a:endParaRPr>
          </a:p>
        </p:txBody>
      </p:sp>
    </p:spTree>
    <p:extLst>
      <p:ext uri="{BB962C8B-B14F-4D97-AF65-F5344CB8AC3E}">
        <p14:creationId xmlns:p14="http://schemas.microsoft.com/office/powerpoint/2010/main" val="16839294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1"/>
          <p:cNvSpPr txBox="1">
            <a:spLocks noGrp="1"/>
          </p:cNvSpPr>
          <p:nvPr>
            <p:ph type="title"/>
          </p:nvPr>
        </p:nvSpPr>
        <p:spPr>
          <a:xfrm>
            <a:off x="342870" y="1508275"/>
            <a:ext cx="9372660" cy="668580"/>
          </a:xfrm>
          <a:prstGeom prst="rect">
            <a:avLst/>
          </a:prstGeom>
        </p:spPr>
        <p:txBody>
          <a:bodyPr spcFirstLastPara="1" wrap="square" lIns="100568" tIns="100568" rIns="100568" bIns="100568" anchor="t" anchorCtr="0">
            <a:normAutofit/>
          </a:bodyPr>
          <a:lstStyle/>
          <a:p>
            <a:r>
              <a:rPr lang="en"/>
              <a:t>Conclusion</a:t>
            </a:r>
            <a:endParaRPr/>
          </a:p>
        </p:txBody>
      </p:sp>
      <p:sp>
        <p:nvSpPr>
          <p:cNvPr id="356" name="Google Shape;356;p41"/>
          <p:cNvSpPr txBox="1">
            <a:spLocks noGrp="1"/>
          </p:cNvSpPr>
          <p:nvPr>
            <p:ph type="body" idx="1"/>
          </p:nvPr>
        </p:nvSpPr>
        <p:spPr>
          <a:xfrm>
            <a:off x="342870" y="2410138"/>
            <a:ext cx="9372660" cy="3672900"/>
          </a:xfrm>
          <a:prstGeom prst="rect">
            <a:avLst/>
          </a:prstGeom>
        </p:spPr>
        <p:txBody>
          <a:bodyPr spcFirstLastPara="1" wrap="square" lIns="100568" tIns="100568" rIns="100568" bIns="100568" anchor="t" anchorCtr="0">
            <a:normAutofit/>
          </a:bodyPr>
          <a:lstStyle/>
          <a:p>
            <a:pPr indent="-349250">
              <a:buSzPts val="1400"/>
            </a:pPr>
            <a:r>
              <a:rPr lang="en" sz="1540"/>
              <a:t>Traditional data analysis is done without any privacy mechanism which leads to privacy violation</a:t>
            </a:r>
            <a:endParaRPr sz="1540"/>
          </a:p>
          <a:p>
            <a:pPr indent="-349250">
              <a:buSzPts val="1400"/>
            </a:pPr>
            <a:r>
              <a:rPr lang="en" sz="1540"/>
              <a:t>Traditional privacy models are vulnerable to linking attacks</a:t>
            </a:r>
            <a:endParaRPr sz="1540"/>
          </a:p>
          <a:p>
            <a:pPr indent="-349250">
              <a:buSzPts val="1400"/>
            </a:pPr>
            <a:r>
              <a:rPr lang="en" sz="1540"/>
              <a:t>Randomized Response was the first attempt to offer differential privacy.</a:t>
            </a:r>
            <a:endParaRPr sz="1540"/>
          </a:p>
          <a:p>
            <a:pPr indent="-349250">
              <a:buSzPts val="1400"/>
            </a:pPr>
            <a:r>
              <a:rPr lang="en" sz="1540"/>
              <a:t>The fixed privacy loss in Randomized Response makes it unsuitable for some application</a:t>
            </a:r>
            <a:endParaRPr sz="1540"/>
          </a:p>
          <a:p>
            <a:pPr indent="-349250">
              <a:buSzPts val="1400"/>
            </a:pPr>
            <a:r>
              <a:rPr lang="en" sz="1540"/>
              <a:t>Methods based on sampling from a distribution (Laplace, Gaussian, Exponential, etc) offer better privacy guarantees.</a:t>
            </a:r>
            <a:endParaRPr sz="1540"/>
          </a:p>
          <a:p>
            <a:pPr indent="-349250">
              <a:buSzPts val="1400"/>
            </a:pPr>
            <a:r>
              <a:rPr lang="en" sz="1540"/>
              <a:t>Differential Privacy can be applied to ML to achieve Privacy Preserving ML.</a:t>
            </a:r>
            <a:endParaRPr sz="1540"/>
          </a:p>
        </p:txBody>
      </p:sp>
    </p:spTree>
    <p:extLst>
      <p:ext uri="{BB962C8B-B14F-4D97-AF65-F5344CB8AC3E}">
        <p14:creationId xmlns:p14="http://schemas.microsoft.com/office/powerpoint/2010/main" val="3406067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2"/>
          <p:cNvSpPr txBox="1">
            <a:spLocks noGrp="1"/>
          </p:cNvSpPr>
          <p:nvPr>
            <p:ph type="title"/>
          </p:nvPr>
        </p:nvSpPr>
        <p:spPr>
          <a:xfrm>
            <a:off x="342870" y="1508275"/>
            <a:ext cx="9372660" cy="668580"/>
          </a:xfrm>
          <a:prstGeom prst="rect">
            <a:avLst/>
          </a:prstGeom>
        </p:spPr>
        <p:txBody>
          <a:bodyPr spcFirstLastPara="1" wrap="square" lIns="100568" tIns="100568" rIns="100568" bIns="100568" anchor="t" anchorCtr="0">
            <a:normAutofit/>
          </a:bodyPr>
          <a:lstStyle/>
          <a:p>
            <a:r>
              <a:rPr lang="en"/>
              <a:t>References</a:t>
            </a:r>
            <a:endParaRPr/>
          </a:p>
        </p:txBody>
      </p:sp>
      <p:sp>
        <p:nvSpPr>
          <p:cNvPr id="362" name="Google Shape;362;p42"/>
          <p:cNvSpPr txBox="1"/>
          <p:nvPr/>
        </p:nvSpPr>
        <p:spPr>
          <a:xfrm>
            <a:off x="868753" y="2176856"/>
            <a:ext cx="8779980" cy="3927197"/>
          </a:xfrm>
          <a:prstGeom prst="rect">
            <a:avLst/>
          </a:prstGeom>
          <a:noFill/>
          <a:ln>
            <a:noFill/>
          </a:ln>
        </p:spPr>
        <p:txBody>
          <a:bodyPr spcFirstLastPara="1" wrap="square" lIns="100568" tIns="100568" rIns="100568" bIns="100568" anchor="t" anchorCtr="0">
            <a:spAutoFit/>
          </a:bodyPr>
          <a:lstStyle/>
          <a:p>
            <a:pPr marL="502920" indent="-321310" defTabSz="1005840">
              <a:buClr>
                <a:srgbClr val="FFFFFF"/>
              </a:buClr>
              <a:buSzPts val="1000"/>
              <a:buFont typeface="Arial"/>
              <a:buAutoNum type="arabicPeriod"/>
            </a:pPr>
            <a:r>
              <a:rPr lang="en" sz="1100" kern="0">
                <a:solidFill>
                  <a:srgbClr val="FFFFFF"/>
                </a:solidFill>
                <a:latin typeface="Arial"/>
                <a:cs typeface="Arial"/>
                <a:sym typeface="Arial"/>
              </a:rPr>
              <a:t>[Dwork et al.] Cynthia Dwork, Aaron Roth, et al. The algorithmic foundations of differential privacy. Found. Trends Theor. Comput. Sci., 9(3-4):211–407, 2014.</a:t>
            </a:r>
            <a:endParaRPr sz="1100" kern="0">
              <a:solidFill>
                <a:srgbClr val="FFFFFF"/>
              </a:solidFill>
              <a:latin typeface="Arial"/>
              <a:cs typeface="Arial"/>
              <a:sym typeface="Arial"/>
            </a:endParaRPr>
          </a:p>
          <a:p>
            <a:pPr marL="502920" indent="-321310" defTabSz="1005840">
              <a:buClr>
                <a:srgbClr val="FFFFFF"/>
              </a:buClr>
              <a:buSzPts val="1000"/>
              <a:buFont typeface="Arial"/>
              <a:buAutoNum type="arabicPeriod"/>
            </a:pPr>
            <a:r>
              <a:rPr lang="en" sz="1100" kern="0">
                <a:solidFill>
                  <a:srgbClr val="FFFFFF"/>
                </a:solidFill>
                <a:latin typeface="Arial"/>
                <a:cs typeface="Arial"/>
                <a:sym typeface="Arial"/>
              </a:rPr>
              <a:t>[Warner, 1965] Warner, S. L. (March 1965). "Randomised response: a survey technique for eliminating evasive answer bias". Journal of the American Statistical Association. Taylor &amp; Francis. 60 (309): 63–69. doi:10.1080/01621459.1965.10480775. JSTOR 2283137. PMID 12261830.</a:t>
            </a:r>
            <a:endParaRPr sz="1100" kern="0">
              <a:solidFill>
                <a:srgbClr val="FFFFFF"/>
              </a:solidFill>
              <a:latin typeface="Arial"/>
              <a:cs typeface="Arial"/>
              <a:sym typeface="Arial"/>
            </a:endParaRPr>
          </a:p>
          <a:p>
            <a:pPr marL="502920" indent="-321310" defTabSz="1005840">
              <a:buClr>
                <a:srgbClr val="FFFFFF"/>
              </a:buClr>
              <a:buSzPts val="1000"/>
              <a:buFont typeface="Arial"/>
              <a:buAutoNum type="arabicPeriod"/>
            </a:pPr>
            <a:r>
              <a:rPr lang="en" sz="1100" kern="0">
                <a:solidFill>
                  <a:srgbClr val="FFFFFF"/>
                </a:solidFill>
                <a:latin typeface="Arial"/>
                <a:cs typeface="Arial"/>
                <a:sym typeface="Arial"/>
              </a:rPr>
              <a:t>[Zhu et al.] Tianqing Zhu, Gang Li, Wanlei Zhou, and S Yu Philip. Differential privacy and applications.  Springer, 2017.</a:t>
            </a:r>
            <a:endParaRPr sz="1100" kern="0">
              <a:solidFill>
                <a:srgbClr val="FFFFFF"/>
              </a:solidFill>
              <a:latin typeface="Arial"/>
              <a:cs typeface="Arial"/>
              <a:sym typeface="Arial"/>
            </a:endParaRPr>
          </a:p>
          <a:p>
            <a:pPr marL="502920" indent="-321310" defTabSz="1005840">
              <a:buClr>
                <a:srgbClr val="FFFFFF"/>
              </a:buClr>
              <a:buSzPts val="1000"/>
              <a:buFont typeface="Arial"/>
              <a:buAutoNum type="arabicPeriod"/>
            </a:pPr>
            <a:r>
              <a:rPr lang="en" sz="1100" kern="0">
                <a:solidFill>
                  <a:srgbClr val="FFFFFF"/>
                </a:solidFill>
                <a:latin typeface="Arial"/>
                <a:cs typeface="Arial"/>
                <a:sym typeface="Arial"/>
              </a:rPr>
              <a:t>[Near et al.] Joseph P. Near and Chik ́e Abuah. Programming  Differential  Privacy, volume 1.  2021.</a:t>
            </a:r>
            <a:endParaRPr sz="1100" kern="0">
              <a:solidFill>
                <a:srgbClr val="FFFFFF"/>
              </a:solidFill>
              <a:latin typeface="Arial"/>
              <a:cs typeface="Arial"/>
              <a:sym typeface="Arial"/>
            </a:endParaRPr>
          </a:p>
          <a:p>
            <a:pPr marL="502920" indent="-321310" defTabSz="1005840">
              <a:buClr>
                <a:srgbClr val="FFFFFF"/>
              </a:buClr>
              <a:buSzPts val="1000"/>
              <a:buFont typeface="Arial"/>
              <a:buAutoNum type="arabicPeriod"/>
            </a:pPr>
            <a:r>
              <a:rPr lang="en" sz="1100" kern="0">
                <a:solidFill>
                  <a:srgbClr val="FFFFFF"/>
                </a:solidFill>
                <a:latin typeface="Arial"/>
                <a:cs typeface="Arial"/>
                <a:sym typeface="Arial"/>
              </a:rPr>
              <a:t>[Xie et al.] Yun Xie, Peng Li, Chao Wu, and Qiuling Wu. Differential privacy stochastic gradient descent with adaptive privacy budget allocation. In 2021 IEEE International Conference on Consumer Electronics and Computer Engineering(ICCECE), pages 227–231, 2021</a:t>
            </a:r>
            <a:endParaRPr sz="1100" kern="0">
              <a:solidFill>
                <a:srgbClr val="FFFFFF"/>
              </a:solidFill>
              <a:latin typeface="Arial"/>
              <a:cs typeface="Arial"/>
              <a:sym typeface="Arial"/>
            </a:endParaRPr>
          </a:p>
          <a:p>
            <a:pPr marL="502920" indent="-321310" defTabSz="1005840">
              <a:buClr>
                <a:srgbClr val="FFFFFF"/>
              </a:buClr>
              <a:buSzPts val="1000"/>
              <a:buFont typeface="Arial"/>
              <a:buAutoNum type="arabicPeriod"/>
            </a:pPr>
            <a:r>
              <a:rPr lang="en" sz="1100" kern="0">
                <a:solidFill>
                  <a:srgbClr val="FFFFFF"/>
                </a:solidFill>
                <a:latin typeface="Arial"/>
                <a:cs typeface="Arial"/>
                <a:sym typeface="Arial"/>
              </a:rPr>
              <a:t>[Abdai et al.] Martin  Abadi,  Andy  Chu,  Ian  Goodfellow,  H  Brendan  McMahan,  Ilya Mironov, Kunal Talwar, and Li Zhang.  Deep learning with differential privacy. InProceedings of the 2016 ACM SIGSAC conference on computer and communications security, pages 308–318, 2016</a:t>
            </a:r>
            <a:endParaRPr sz="1100" kern="0">
              <a:solidFill>
                <a:srgbClr val="FFFFFF"/>
              </a:solidFill>
              <a:latin typeface="Arial"/>
              <a:cs typeface="Arial"/>
              <a:sym typeface="Arial"/>
            </a:endParaRPr>
          </a:p>
          <a:p>
            <a:pPr marL="502920" indent="-321310" defTabSz="1005840">
              <a:buClr>
                <a:srgbClr val="FFFFFF"/>
              </a:buClr>
              <a:buSzPts val="1000"/>
              <a:buFont typeface="Arial"/>
              <a:buAutoNum type="arabicPeriod"/>
            </a:pPr>
            <a:r>
              <a:rPr lang="en" sz="1100" kern="0">
                <a:solidFill>
                  <a:srgbClr val="FFFFFF"/>
                </a:solidFill>
                <a:latin typeface="Arial"/>
                <a:cs typeface="Arial"/>
                <a:sym typeface="Arial"/>
              </a:rPr>
              <a:t>[Ilya, 2017] Mironov, Ilya. "Rényi differential privacy." 2017 IEEE 30th Computer Security Foundations Symposium (CSF). IEEE, 2017.</a:t>
            </a:r>
            <a:endParaRPr sz="1100" kern="0">
              <a:solidFill>
                <a:srgbClr val="FFFFFF"/>
              </a:solidFill>
              <a:latin typeface="Arial"/>
              <a:cs typeface="Arial"/>
              <a:sym typeface="Arial"/>
            </a:endParaRPr>
          </a:p>
          <a:p>
            <a:pPr marL="502920" indent="-321310" defTabSz="1005840">
              <a:buClr>
                <a:srgbClr val="FFFFFF"/>
              </a:buClr>
              <a:buSzPts val="1000"/>
              <a:buFont typeface="Arial"/>
              <a:buAutoNum type="arabicPeriod"/>
            </a:pPr>
            <a:r>
              <a:rPr lang="en" sz="1100" kern="0">
                <a:solidFill>
                  <a:srgbClr val="FFFFFF"/>
                </a:solidFill>
                <a:latin typeface="Arial"/>
                <a:cs typeface="Arial"/>
                <a:sym typeface="Arial"/>
              </a:rPr>
              <a:t>[FAIR, Opacus] https://opacus.ai/ </a:t>
            </a:r>
            <a:endParaRPr sz="1100" kern="0">
              <a:solidFill>
                <a:srgbClr val="FFFFFF"/>
              </a:solidFill>
              <a:latin typeface="Arial"/>
              <a:cs typeface="Arial"/>
              <a:sym typeface="Arial"/>
            </a:endParaRPr>
          </a:p>
          <a:p>
            <a:pPr marL="502920" indent="-321310" defTabSz="1005840">
              <a:buClr>
                <a:srgbClr val="FFFFFF"/>
              </a:buClr>
              <a:buSzPts val="1000"/>
              <a:buFont typeface="Arial"/>
              <a:buAutoNum type="arabicPeriod"/>
            </a:pPr>
            <a:r>
              <a:rPr lang="en" sz="1100" kern="0">
                <a:solidFill>
                  <a:srgbClr val="FFFFFF"/>
                </a:solidFill>
                <a:latin typeface="Arial"/>
                <a:cs typeface="Arial"/>
                <a:sym typeface="Arial"/>
              </a:rPr>
              <a:t>[Emam et al.] El Emam, Khaled, and Fida Kamal Dankar. "Protecting privacy using k-anonymity." Journal of the American Medical Informatics Association 15.5 (2008): 627-637.</a:t>
            </a:r>
            <a:endParaRPr sz="1100" kern="0">
              <a:solidFill>
                <a:srgbClr val="FFFFFF"/>
              </a:solidFill>
              <a:latin typeface="Arial"/>
              <a:cs typeface="Arial"/>
              <a:sym typeface="Arial"/>
            </a:endParaRPr>
          </a:p>
          <a:p>
            <a:pPr marL="502920" indent="-321310" defTabSz="1005840">
              <a:buClr>
                <a:srgbClr val="FFFFFF"/>
              </a:buClr>
              <a:buSzPts val="1000"/>
              <a:buFont typeface="Arial"/>
              <a:buAutoNum type="arabicPeriod"/>
            </a:pPr>
            <a:r>
              <a:rPr lang="en" sz="1100" kern="0">
                <a:solidFill>
                  <a:srgbClr val="FFFFFF"/>
                </a:solidFill>
                <a:latin typeface="Arial"/>
                <a:cs typeface="Arial"/>
                <a:sym typeface="Arial"/>
              </a:rPr>
              <a:t>[Carlini et al., 2019] Carlini, Nicholas, et al. "The secret sharer: Evaluating and testing unintended memorization in neural networks." 28th {USENIX} Security Symposium ({USENIX} Security 19). 2019.</a:t>
            </a:r>
            <a:endParaRPr sz="1100" kern="0">
              <a:solidFill>
                <a:srgbClr val="FFFFFF"/>
              </a:solidFill>
              <a:latin typeface="Arial"/>
              <a:cs typeface="Arial"/>
              <a:sym typeface="Arial"/>
            </a:endParaRPr>
          </a:p>
          <a:p>
            <a:pPr marL="502920" indent="-321310" defTabSz="1005840">
              <a:buClr>
                <a:srgbClr val="FFFFFF"/>
              </a:buClr>
              <a:buSzPts val="1000"/>
              <a:buFont typeface="Arial"/>
              <a:buAutoNum type="arabicPeriod"/>
            </a:pPr>
            <a:r>
              <a:rPr lang="en" sz="1100" kern="0">
                <a:solidFill>
                  <a:srgbClr val="FFFFFF"/>
                </a:solidFill>
                <a:latin typeface="Arial"/>
                <a:cs typeface="Arial"/>
                <a:sym typeface="Arial"/>
              </a:rPr>
              <a:t>[Zhang et al.] Zhang, Yuheng, et al. "The secret revealer: Generative model-inversion attacks against deep neural networks." Proceedings of the IEEE/CVF Conference on Computer Vision and Pattern Recognition. 2020.</a:t>
            </a:r>
            <a:endParaRPr sz="1100" kern="0">
              <a:solidFill>
                <a:srgbClr val="FFFFFF"/>
              </a:solidFill>
              <a:latin typeface="Arial"/>
              <a:cs typeface="Arial"/>
              <a:sym typeface="Arial"/>
            </a:endParaRPr>
          </a:p>
        </p:txBody>
      </p:sp>
    </p:spTree>
    <p:extLst>
      <p:ext uri="{BB962C8B-B14F-4D97-AF65-F5344CB8AC3E}">
        <p14:creationId xmlns:p14="http://schemas.microsoft.com/office/powerpoint/2010/main" val="21961553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3"/>
          <p:cNvSpPr txBox="1">
            <a:spLocks noGrp="1"/>
          </p:cNvSpPr>
          <p:nvPr>
            <p:ph type="title"/>
          </p:nvPr>
        </p:nvSpPr>
        <p:spPr>
          <a:xfrm>
            <a:off x="539275" y="1636260"/>
            <a:ext cx="6180570" cy="4499880"/>
          </a:xfrm>
          <a:prstGeom prst="rect">
            <a:avLst/>
          </a:prstGeom>
        </p:spPr>
        <p:txBody>
          <a:bodyPr spcFirstLastPara="1" wrap="square" lIns="100568" tIns="100568" rIns="100568" bIns="100568" anchor="ctr" anchorCtr="0">
            <a:normAutofit/>
          </a:bodyPr>
          <a:lstStyle/>
          <a:p>
            <a:r>
              <a:rPr lang="en">
                <a:solidFill>
                  <a:schemeClr val="dk1"/>
                </a:solidFill>
              </a:rPr>
              <a:t>Thank you</a:t>
            </a:r>
            <a:endParaRPr>
              <a:solidFill>
                <a:schemeClr val="dk1"/>
              </a:solidFill>
            </a:endParaRPr>
          </a:p>
          <a:p>
            <a:r>
              <a:rPr lang="en">
                <a:solidFill>
                  <a:schemeClr val="dk1"/>
                </a:solidFill>
              </a:rPr>
              <a:t>Questions?</a:t>
            </a:r>
            <a:endParaRPr>
              <a:solidFill>
                <a:schemeClr val="dk1"/>
              </a:solidFill>
            </a:endParaRPr>
          </a:p>
        </p:txBody>
      </p:sp>
    </p:spTree>
    <p:extLst>
      <p:ext uri="{BB962C8B-B14F-4D97-AF65-F5344CB8AC3E}">
        <p14:creationId xmlns:p14="http://schemas.microsoft.com/office/powerpoint/2010/main" val="40231558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E68C-4D6D-4C63-AEF9-2E96A08AA8FC}"/>
              </a:ext>
            </a:extLst>
          </p:cNvPr>
          <p:cNvSpPr>
            <a:spLocks noGrp="1"/>
          </p:cNvSpPr>
          <p:nvPr>
            <p:ph type="title"/>
          </p:nvPr>
        </p:nvSpPr>
        <p:spPr/>
        <p:txBody>
          <a:bodyPr/>
          <a:lstStyle/>
          <a:p>
            <a:r>
              <a:rPr lang="en-US" dirty="0"/>
              <a:t>Differentially Private SGD</a:t>
            </a:r>
          </a:p>
        </p:txBody>
      </p:sp>
      <p:sp>
        <p:nvSpPr>
          <p:cNvPr id="3" name="Content Placeholder 2">
            <a:extLst>
              <a:ext uri="{FF2B5EF4-FFF2-40B4-BE49-F238E27FC236}">
                <a16:creationId xmlns:a16="http://schemas.microsoft.com/office/drawing/2014/main" id="{7C9C7CDD-1284-46F9-A2B1-1A58D193D12C}"/>
              </a:ext>
            </a:extLst>
          </p:cNvPr>
          <p:cNvSpPr>
            <a:spLocks noGrp="1"/>
          </p:cNvSpPr>
          <p:nvPr>
            <p:ph idx="1"/>
          </p:nvPr>
        </p:nvSpPr>
        <p:spPr/>
        <p:txBody>
          <a:bodyPr/>
          <a:lstStyle/>
          <a:p>
            <a:r>
              <a:rPr lang="en-US" dirty="0">
                <a:hlinkClick r:id="rId3"/>
              </a:rPr>
              <a:t>Abadi (2016) Deep Learning with Differential Privacy</a:t>
            </a:r>
            <a:endParaRPr lang="en-US" dirty="0"/>
          </a:p>
          <a:p>
            <a:r>
              <a:rPr lang="en-US" dirty="0"/>
              <a:t>This work introduced differential privacy (DP) for training ML models for protecting the privacy of the training data</a:t>
            </a:r>
          </a:p>
          <a:p>
            <a:pPr lvl="1"/>
            <a:r>
              <a:rPr lang="en-US" b="1" i="1" dirty="0">
                <a:solidFill>
                  <a:srgbClr val="0070C0"/>
                </a:solidFill>
              </a:rPr>
              <a:t>Differential privacy (DP)</a:t>
            </a:r>
            <a:r>
              <a:rPr lang="en-US" dirty="0"/>
              <a:t> is applied to </a:t>
            </a:r>
            <a:r>
              <a:rPr lang="en-US" b="1" i="1" dirty="0">
                <a:solidFill>
                  <a:srgbClr val="0070C0"/>
                </a:solidFill>
              </a:rPr>
              <a:t>Stochastic Gradient Descent (SGD) </a:t>
            </a:r>
            <a:r>
              <a:rPr lang="en-US" dirty="0"/>
              <a:t>during model training</a:t>
            </a:r>
          </a:p>
          <a:p>
            <a:pPr lvl="1"/>
            <a:r>
              <a:rPr lang="en-US" dirty="0"/>
              <a:t>DP-SGD clips the gradients and adds Gaussian noise to the gradients with respect to the model parameters</a:t>
            </a:r>
          </a:p>
          <a:p>
            <a:pPr lvl="1"/>
            <a:r>
              <a:rPr lang="en-US" dirty="0"/>
              <a:t>This approach controls the amount of information from the training data that is memorized by the model during training</a:t>
            </a:r>
          </a:p>
          <a:p>
            <a:pPr lvl="1"/>
            <a:r>
              <a:rPr lang="en-US" dirty="0"/>
              <a:t>The goal is to produce ML models which provide approximately the same privacy when an individual input instance is removed from the training dataset</a:t>
            </a:r>
          </a:p>
          <a:p>
            <a:r>
              <a:rPr lang="en-US" dirty="0"/>
              <a:t>The paper also introduces a method for calculating the privacy loss, called </a:t>
            </a:r>
            <a:r>
              <a:rPr lang="en-US" b="1" i="1" dirty="0">
                <a:solidFill>
                  <a:srgbClr val="0070C0"/>
                </a:solidFill>
              </a:rPr>
              <a:t>moments accountant</a:t>
            </a:r>
          </a:p>
        </p:txBody>
      </p:sp>
      <p:sp>
        <p:nvSpPr>
          <p:cNvPr id="4" name="Content Placeholder 3">
            <a:extLst>
              <a:ext uri="{FF2B5EF4-FFF2-40B4-BE49-F238E27FC236}">
                <a16:creationId xmlns:a16="http://schemas.microsoft.com/office/drawing/2014/main" id="{EEE60E5D-A53D-4B00-B455-F5E49B58D00B}"/>
              </a:ext>
            </a:extLst>
          </p:cNvPr>
          <p:cNvSpPr>
            <a:spLocks noGrp="1"/>
          </p:cNvSpPr>
          <p:nvPr>
            <p:ph idx="10"/>
          </p:nvPr>
        </p:nvSpPr>
        <p:spPr/>
        <p:txBody>
          <a:bodyPr/>
          <a:lstStyle/>
          <a:p>
            <a:r>
              <a:rPr lang="en-US" dirty="0"/>
              <a:t>Differentially Private SGD</a:t>
            </a:r>
          </a:p>
          <a:p>
            <a:endParaRPr lang="en-US" dirty="0"/>
          </a:p>
        </p:txBody>
      </p:sp>
    </p:spTree>
    <p:extLst>
      <p:ext uri="{BB962C8B-B14F-4D97-AF65-F5344CB8AC3E}">
        <p14:creationId xmlns:p14="http://schemas.microsoft.com/office/powerpoint/2010/main" val="17360219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A7C81-C3BF-4788-B4F2-8F0A40918E03}"/>
              </a:ext>
            </a:extLst>
          </p:cNvPr>
          <p:cNvSpPr>
            <a:spLocks noGrp="1"/>
          </p:cNvSpPr>
          <p:nvPr>
            <p:ph type="title"/>
          </p:nvPr>
        </p:nvSpPr>
        <p:spPr/>
        <p:txBody>
          <a:bodyPr/>
          <a:lstStyle/>
          <a:p>
            <a:r>
              <a:rPr lang="en-US" dirty="0"/>
              <a:t>DP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F27D487-217D-48F8-8A75-DAFA20F9E9F8}"/>
                  </a:ext>
                </a:extLst>
              </p:cNvPr>
              <p:cNvSpPr>
                <a:spLocks noGrp="1"/>
              </p:cNvSpPr>
              <p:nvPr>
                <p:ph idx="1"/>
              </p:nvPr>
            </p:nvSpPr>
            <p:spPr>
              <a:xfrm>
                <a:off x="276674" y="2090803"/>
                <a:ext cx="6696742" cy="5367667"/>
              </a:xfrm>
            </p:spPr>
            <p:txBody>
              <a:bodyPr/>
              <a:lstStyle/>
              <a:p>
                <a:r>
                  <a:rPr lang="en-US" dirty="0"/>
                  <a:t>Consider two databases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b="0" i="1" smtClean="0">
                            <a:latin typeface="Cambria Math" panose="02040503050406030204" pitchFamily="18" charset="0"/>
                          </a:rPr>
                          <m:t>2</m:t>
                        </m:r>
                      </m:sub>
                    </m:sSub>
                  </m:oMath>
                </a14:m>
                <a:r>
                  <a:rPr lang="en-US" dirty="0"/>
                  <a:t> that show if a person has diabetes or not</a:t>
                </a:r>
              </a:p>
              <a:p>
                <a:pPr lvl="1"/>
                <a:r>
                  <a:rPr lang="en-US" dirty="0"/>
                  <a:t>The only difference between the two databases is that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𝐷</m:t>
                        </m:r>
                      </m:e>
                      <m:sub>
                        <m:r>
                          <a:rPr lang="en-US" b="0" i="1" smtClean="0">
                            <a:latin typeface="Cambria Math" panose="02040503050406030204" pitchFamily="18" charset="0"/>
                          </a:rPr>
                          <m:t>2</m:t>
                        </m:r>
                      </m:sub>
                    </m:sSub>
                  </m:oMath>
                </a14:m>
                <a:r>
                  <a:rPr lang="en-US" dirty="0"/>
                  <a:t> does not include the last record in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sub>
                    </m:sSub>
                  </m:oMath>
                </a14:m>
                <a:r>
                  <a:rPr lang="en-US" dirty="0"/>
                  <a:t> (for Bob)</a:t>
                </a:r>
              </a:p>
              <a:p>
                <a:r>
                  <a:rPr lang="en-US" dirty="0"/>
                  <a:t>Let’s assume that the databases are publicly available for making queries </a:t>
                </a:r>
              </a:p>
              <a:p>
                <a:pPr lvl="1"/>
                <a:r>
                  <a:rPr lang="en-US" dirty="0"/>
                  <a:t>To protect patient identities, it is not allowed to query the patient names</a:t>
                </a:r>
              </a:p>
              <a:p>
                <a:r>
                  <a:rPr lang="en-US" dirty="0"/>
                  <a:t>However, an adversary can query the sum of the persons with diabetes in the first database (e.g.,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sub>
                        </m:sSub>
                      </m:e>
                    </m:d>
                    <m:r>
                      <a:rPr lang="en-US" b="0" i="1" smtClean="0">
                        <a:latin typeface="Cambria Math" panose="02040503050406030204" pitchFamily="18" charset="0"/>
                      </a:rPr>
                      <m:t>=64</m:t>
                    </m:r>
                  </m:oMath>
                </a14:m>
                <a:r>
                  <a:rPr lang="en-US" dirty="0"/>
                  <a:t>), and the sum in the second database (e.g.,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b="0" i="1" smtClean="0">
                                <a:latin typeface="Cambria Math" panose="02040503050406030204" pitchFamily="18" charset="0"/>
                              </a:rPr>
                              <m:t>2</m:t>
                            </m:r>
                          </m:sub>
                        </m:sSub>
                      </m:e>
                    </m:d>
                    <m:r>
                      <a:rPr lang="en-US" i="1">
                        <a:latin typeface="Cambria Math" panose="02040503050406030204" pitchFamily="18" charset="0"/>
                      </a:rPr>
                      <m:t>=63</m:t>
                    </m:r>
                    <m:r>
                      <a:rPr lang="en-US" b="0" i="0" smtClean="0">
                        <a:latin typeface="Cambria Math" panose="02040503050406030204" pitchFamily="18" charset="0"/>
                      </a:rPr>
                      <m:t>)</m:t>
                    </m:r>
                  </m:oMath>
                </a14:m>
                <a:endParaRPr lang="en-US" dirty="0"/>
              </a:p>
              <a:p>
                <a:pPr lvl="1"/>
                <a:r>
                  <a:rPr lang="en-US" dirty="0"/>
                  <a:t>Based on the difference </a:t>
                </a:r>
                <a14:m>
                  <m:oMath xmlns:m="http://schemas.openxmlformats.org/officeDocument/2006/math">
                    <m:r>
                      <a:rPr lang="en-US" i="1" smtClean="0">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sub>
                        </m:sSub>
                      </m:e>
                    </m:d>
                    <m:r>
                      <a:rPr lang="en-US" b="0" i="1" smtClean="0">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b="0" i="1" smtClean="0">
                                <a:latin typeface="Cambria Math" panose="02040503050406030204" pitchFamily="18" charset="0"/>
                              </a:rPr>
                              <m:t>2</m:t>
                            </m:r>
                          </m:sub>
                        </m:sSub>
                      </m:e>
                    </m:d>
                    <m:r>
                      <a:rPr lang="en-US" b="0" i="1" smtClean="0">
                        <a:latin typeface="Cambria Math" panose="02040503050406030204" pitchFamily="18" charset="0"/>
                      </a:rPr>
                      <m:t>=64−63=1</m:t>
                    </m:r>
                  </m:oMath>
                </a14:m>
                <a:r>
                  <a:rPr lang="en-US" dirty="0"/>
                  <a:t>, the adversary can infer that Bob has diabetes</a:t>
                </a:r>
              </a:p>
              <a:p>
                <a:pPr lvl="1"/>
                <a:r>
                  <a:rPr lang="en-US" dirty="0"/>
                  <a:t>Alternatively, if </a:t>
                </a:r>
                <a14:m>
                  <m:oMath xmlns:m="http://schemas.openxmlformats.org/officeDocument/2006/math">
                    <m:r>
                      <a:rPr lang="en-US" i="1" smtClean="0">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sub>
                        </m:sSub>
                      </m:e>
                    </m:d>
                    <m:r>
                      <a:rPr lang="en-US" b="0" i="1" smtClean="0">
                        <a:latin typeface="Cambria Math" panose="02040503050406030204" pitchFamily="18" charset="0"/>
                      </a:rPr>
                      <m:t>=63</m:t>
                    </m:r>
                  </m:oMath>
                </a14:m>
                <a:r>
                  <a:rPr lang="en-US" dirty="0"/>
                  <a:t> and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2</m:t>
                            </m:r>
                          </m:sub>
                        </m:sSub>
                      </m:e>
                    </m:d>
                    <m:r>
                      <a:rPr lang="en-US" i="1">
                        <a:latin typeface="Cambria Math" panose="02040503050406030204" pitchFamily="18" charset="0"/>
                      </a:rPr>
                      <m:t>=63</m:t>
                    </m:r>
                  </m:oMath>
                </a14:m>
                <a:r>
                  <a:rPr lang="en-US" dirty="0"/>
                  <a:t>, the adversary can infer that Bob does not have diabetes</a:t>
                </a:r>
              </a:p>
            </p:txBody>
          </p:sp>
        </mc:Choice>
        <mc:Fallback xmlns="">
          <p:sp>
            <p:nvSpPr>
              <p:cNvPr id="3" name="Content Placeholder 2">
                <a:extLst>
                  <a:ext uri="{FF2B5EF4-FFF2-40B4-BE49-F238E27FC236}">
                    <a16:creationId xmlns:a16="http://schemas.microsoft.com/office/drawing/2014/main" id="{DF27D487-217D-48F8-8A75-DAFA20F9E9F8}"/>
                  </a:ext>
                </a:extLst>
              </p:cNvPr>
              <p:cNvSpPr>
                <a:spLocks noGrp="1" noRot="1" noChangeAspect="1" noMove="1" noResize="1" noEditPoints="1" noAdjustHandles="1" noChangeArrowheads="1" noChangeShapeType="1" noTextEdit="1"/>
              </p:cNvSpPr>
              <p:nvPr>
                <p:ph idx="1"/>
              </p:nvPr>
            </p:nvSpPr>
            <p:spPr>
              <a:xfrm>
                <a:off x="276674" y="2090803"/>
                <a:ext cx="6696742" cy="5367667"/>
              </a:xfrm>
              <a:blipFill>
                <a:blip r:embed="rId3"/>
                <a:stretch>
                  <a:fillRect l="-1001" t="-795" r="-1456"/>
                </a:stretch>
              </a:blipFill>
            </p:spPr>
            <p:txBody>
              <a:bodyPr/>
              <a:lstStyle/>
              <a:p>
                <a:r>
                  <a:rPr lang="en-US">
                    <a:noFill/>
                  </a:rPr>
                  <a:t> </a:t>
                </a:r>
              </a:p>
            </p:txBody>
          </p:sp>
        </mc:Fallback>
      </mc:AlternateContent>
      <p:graphicFrame>
        <p:nvGraphicFramePr>
          <p:cNvPr id="5" name="Table 5">
            <a:extLst>
              <a:ext uri="{FF2B5EF4-FFF2-40B4-BE49-F238E27FC236}">
                <a16:creationId xmlns:a16="http://schemas.microsoft.com/office/drawing/2014/main" id="{D07BA146-D9FD-4F72-B553-FB13435F299C}"/>
              </a:ext>
            </a:extLst>
          </p:cNvPr>
          <p:cNvGraphicFramePr>
            <a:graphicFrameLocks noGrp="1"/>
          </p:cNvGraphicFramePr>
          <p:nvPr>
            <p:ph idx="10"/>
            <p:extLst>
              <p:ext uri="{D42A27DB-BD31-4B8C-83A1-F6EECF244321}">
                <p14:modId xmlns:p14="http://schemas.microsoft.com/office/powerpoint/2010/main" val="1396561095"/>
              </p:ext>
            </p:extLst>
          </p:nvPr>
        </p:nvGraphicFramePr>
        <p:xfrm>
          <a:off x="7306613" y="2125781"/>
          <a:ext cx="2592288" cy="2595880"/>
        </p:xfrm>
        <a:graphic>
          <a:graphicData uri="http://schemas.openxmlformats.org/drawingml/2006/table">
            <a:tbl>
              <a:tblPr firstRow="1" bandRow="1">
                <a:tableStyleId>{5C22544A-7EE6-4342-B048-85BDC9FD1C3A}</a:tableStyleId>
              </a:tblPr>
              <a:tblGrid>
                <a:gridCol w="1123324">
                  <a:extLst>
                    <a:ext uri="{9D8B030D-6E8A-4147-A177-3AD203B41FA5}">
                      <a16:colId xmlns:a16="http://schemas.microsoft.com/office/drawing/2014/main" val="3358900974"/>
                    </a:ext>
                  </a:extLst>
                </a:gridCol>
                <a:gridCol w="1468964">
                  <a:extLst>
                    <a:ext uri="{9D8B030D-6E8A-4147-A177-3AD203B41FA5}">
                      <a16:colId xmlns:a16="http://schemas.microsoft.com/office/drawing/2014/main" val="3300574337"/>
                    </a:ext>
                  </a:extLst>
                </a:gridCol>
              </a:tblGrid>
              <a:tr h="370840">
                <a:tc>
                  <a:txBody>
                    <a:bodyPr/>
                    <a:lstStyle/>
                    <a:p>
                      <a:r>
                        <a:rPr lang="en-US" sz="1600" dirty="0"/>
                        <a:t>Name</a:t>
                      </a:r>
                    </a:p>
                  </a:txBody>
                  <a:tcPr/>
                </a:tc>
                <a:tc>
                  <a:txBody>
                    <a:bodyPr/>
                    <a:lstStyle/>
                    <a:p>
                      <a:pPr algn="ctr"/>
                      <a:r>
                        <a:rPr lang="en-US" sz="1600" dirty="0"/>
                        <a:t>Has Diabetes</a:t>
                      </a:r>
                    </a:p>
                  </a:txBody>
                  <a:tcPr/>
                </a:tc>
                <a:extLst>
                  <a:ext uri="{0D108BD9-81ED-4DB2-BD59-A6C34878D82A}">
                    <a16:rowId xmlns:a16="http://schemas.microsoft.com/office/drawing/2014/main" val="2221076137"/>
                  </a:ext>
                </a:extLst>
              </a:tr>
              <a:tr h="370840">
                <a:tc>
                  <a:txBody>
                    <a:bodyPr/>
                    <a:lstStyle/>
                    <a:p>
                      <a:r>
                        <a:rPr lang="en-US" sz="1600" dirty="0"/>
                        <a:t>Don</a:t>
                      </a:r>
                    </a:p>
                  </a:txBody>
                  <a:tcPr/>
                </a:tc>
                <a:tc>
                  <a:txBody>
                    <a:bodyPr/>
                    <a:lstStyle/>
                    <a:p>
                      <a:pPr algn="ctr"/>
                      <a:r>
                        <a:rPr lang="en-US" sz="1600" dirty="0"/>
                        <a:t>1</a:t>
                      </a:r>
                    </a:p>
                  </a:txBody>
                  <a:tcPr/>
                </a:tc>
                <a:extLst>
                  <a:ext uri="{0D108BD9-81ED-4DB2-BD59-A6C34878D82A}">
                    <a16:rowId xmlns:a16="http://schemas.microsoft.com/office/drawing/2014/main" val="3379992575"/>
                  </a:ext>
                </a:extLst>
              </a:tr>
              <a:tr h="370840">
                <a:tc>
                  <a:txBody>
                    <a:bodyPr/>
                    <a:lstStyle/>
                    <a:p>
                      <a:r>
                        <a:rPr lang="en-US" sz="1600" dirty="0"/>
                        <a:t>Monica</a:t>
                      </a:r>
                    </a:p>
                  </a:txBody>
                  <a:tcPr/>
                </a:tc>
                <a:tc>
                  <a:txBody>
                    <a:bodyPr/>
                    <a:lstStyle/>
                    <a:p>
                      <a:pPr algn="ctr"/>
                      <a:r>
                        <a:rPr lang="en-US" sz="1600" dirty="0"/>
                        <a:t>0</a:t>
                      </a:r>
                    </a:p>
                  </a:txBody>
                  <a:tcPr/>
                </a:tc>
                <a:extLst>
                  <a:ext uri="{0D108BD9-81ED-4DB2-BD59-A6C34878D82A}">
                    <a16:rowId xmlns:a16="http://schemas.microsoft.com/office/drawing/2014/main" val="1918164792"/>
                  </a:ext>
                </a:extLst>
              </a:tr>
              <a:tr h="370840">
                <a:tc>
                  <a:txBody>
                    <a:bodyPr/>
                    <a:lstStyle/>
                    <a:p>
                      <a:r>
                        <a:rPr lang="en-US" sz="1600" dirty="0"/>
                        <a:t>…</a:t>
                      </a:r>
                    </a:p>
                  </a:txBody>
                  <a:tcPr/>
                </a:tc>
                <a:tc>
                  <a:txBody>
                    <a:bodyPr/>
                    <a:lstStyle/>
                    <a:p>
                      <a:pPr algn="ctr"/>
                      <a:endParaRPr lang="en-US" sz="1600" dirty="0"/>
                    </a:p>
                  </a:txBody>
                  <a:tcPr/>
                </a:tc>
                <a:extLst>
                  <a:ext uri="{0D108BD9-81ED-4DB2-BD59-A6C34878D82A}">
                    <a16:rowId xmlns:a16="http://schemas.microsoft.com/office/drawing/2014/main" val="3998206092"/>
                  </a:ext>
                </a:extLst>
              </a:tr>
              <a:tr h="370840">
                <a:tc>
                  <a:txBody>
                    <a:bodyPr/>
                    <a:lstStyle/>
                    <a:p>
                      <a:r>
                        <a:rPr lang="en-US" sz="1600" dirty="0"/>
                        <a:t>…</a:t>
                      </a:r>
                    </a:p>
                  </a:txBody>
                  <a:tcPr/>
                </a:tc>
                <a:tc>
                  <a:txBody>
                    <a:bodyPr/>
                    <a:lstStyle/>
                    <a:p>
                      <a:pPr algn="ctr"/>
                      <a:endParaRPr lang="en-US" sz="1600" dirty="0"/>
                    </a:p>
                  </a:txBody>
                  <a:tcPr/>
                </a:tc>
                <a:extLst>
                  <a:ext uri="{0D108BD9-81ED-4DB2-BD59-A6C34878D82A}">
                    <a16:rowId xmlns:a16="http://schemas.microsoft.com/office/drawing/2014/main" val="1518322339"/>
                  </a:ext>
                </a:extLst>
              </a:tr>
              <a:tr h="370840">
                <a:tc>
                  <a:txBody>
                    <a:bodyPr/>
                    <a:lstStyle/>
                    <a:p>
                      <a:r>
                        <a:rPr lang="en-US" sz="1600" dirty="0"/>
                        <a:t>Chris</a:t>
                      </a:r>
                    </a:p>
                  </a:txBody>
                  <a:tcPr/>
                </a:tc>
                <a:tc>
                  <a:txBody>
                    <a:bodyPr/>
                    <a:lstStyle/>
                    <a:p>
                      <a:pPr algn="ctr"/>
                      <a:r>
                        <a:rPr lang="en-US" sz="1600" dirty="0"/>
                        <a:t>1</a:t>
                      </a:r>
                    </a:p>
                  </a:txBody>
                  <a:tcPr/>
                </a:tc>
                <a:extLst>
                  <a:ext uri="{0D108BD9-81ED-4DB2-BD59-A6C34878D82A}">
                    <a16:rowId xmlns:a16="http://schemas.microsoft.com/office/drawing/2014/main" val="3684511650"/>
                  </a:ext>
                </a:extLst>
              </a:tr>
              <a:tr h="370840">
                <a:tc>
                  <a:txBody>
                    <a:bodyPr/>
                    <a:lstStyle/>
                    <a:p>
                      <a:r>
                        <a:rPr lang="en-US" sz="1600" dirty="0"/>
                        <a:t>Bob</a:t>
                      </a:r>
                    </a:p>
                  </a:txBody>
                  <a:tcPr>
                    <a:solidFill>
                      <a:schemeClr val="accent6">
                        <a:lumMod val="75000"/>
                      </a:schemeClr>
                    </a:solidFill>
                  </a:tcPr>
                </a:tc>
                <a:tc>
                  <a:txBody>
                    <a:bodyPr/>
                    <a:lstStyle/>
                    <a:p>
                      <a:pPr algn="ctr"/>
                      <a:r>
                        <a:rPr lang="en-US" sz="1600" dirty="0"/>
                        <a:t>1</a:t>
                      </a:r>
                    </a:p>
                  </a:txBody>
                  <a:tcPr>
                    <a:solidFill>
                      <a:schemeClr val="accent6">
                        <a:lumMod val="75000"/>
                      </a:schemeClr>
                    </a:solidFill>
                  </a:tcPr>
                </a:tc>
                <a:extLst>
                  <a:ext uri="{0D108BD9-81ED-4DB2-BD59-A6C34878D82A}">
                    <a16:rowId xmlns:a16="http://schemas.microsoft.com/office/drawing/2014/main" val="2010276019"/>
                  </a:ext>
                </a:extLst>
              </a:tr>
            </a:tbl>
          </a:graphicData>
        </a:graphic>
      </p:graphicFrame>
      <p:graphicFrame>
        <p:nvGraphicFramePr>
          <p:cNvPr id="6" name="Table 5">
            <a:extLst>
              <a:ext uri="{FF2B5EF4-FFF2-40B4-BE49-F238E27FC236}">
                <a16:creationId xmlns:a16="http://schemas.microsoft.com/office/drawing/2014/main" id="{DBE504A0-18CD-4777-9141-5971D655EE57}"/>
              </a:ext>
            </a:extLst>
          </p:cNvPr>
          <p:cNvGraphicFramePr>
            <a:graphicFrameLocks/>
          </p:cNvGraphicFramePr>
          <p:nvPr>
            <p:extLst>
              <p:ext uri="{D42A27DB-BD31-4B8C-83A1-F6EECF244321}">
                <p14:modId xmlns:p14="http://schemas.microsoft.com/office/powerpoint/2010/main" val="3106941622"/>
              </p:ext>
            </p:extLst>
          </p:nvPr>
        </p:nvGraphicFramePr>
        <p:xfrm>
          <a:off x="7333455" y="5261560"/>
          <a:ext cx="2592288" cy="2225040"/>
        </p:xfrm>
        <a:graphic>
          <a:graphicData uri="http://schemas.openxmlformats.org/drawingml/2006/table">
            <a:tbl>
              <a:tblPr firstRow="1" bandRow="1">
                <a:tableStyleId>{21E4AEA4-8DFA-4A89-87EB-49C32662AFE0}</a:tableStyleId>
              </a:tblPr>
              <a:tblGrid>
                <a:gridCol w="1123324">
                  <a:extLst>
                    <a:ext uri="{9D8B030D-6E8A-4147-A177-3AD203B41FA5}">
                      <a16:colId xmlns:a16="http://schemas.microsoft.com/office/drawing/2014/main" val="3358900974"/>
                    </a:ext>
                  </a:extLst>
                </a:gridCol>
                <a:gridCol w="1468964">
                  <a:extLst>
                    <a:ext uri="{9D8B030D-6E8A-4147-A177-3AD203B41FA5}">
                      <a16:colId xmlns:a16="http://schemas.microsoft.com/office/drawing/2014/main" val="3300574337"/>
                    </a:ext>
                  </a:extLst>
                </a:gridCol>
              </a:tblGrid>
              <a:tr h="370840">
                <a:tc>
                  <a:txBody>
                    <a:bodyPr/>
                    <a:lstStyle/>
                    <a:p>
                      <a:r>
                        <a:rPr lang="en-US" sz="1600" dirty="0"/>
                        <a:t>Name</a:t>
                      </a:r>
                    </a:p>
                  </a:txBody>
                  <a:tcPr/>
                </a:tc>
                <a:tc>
                  <a:txBody>
                    <a:bodyPr/>
                    <a:lstStyle/>
                    <a:p>
                      <a:pPr algn="ctr"/>
                      <a:r>
                        <a:rPr lang="en-US" sz="1600" dirty="0"/>
                        <a:t>Has Diabetes</a:t>
                      </a:r>
                    </a:p>
                  </a:txBody>
                  <a:tcPr/>
                </a:tc>
                <a:extLst>
                  <a:ext uri="{0D108BD9-81ED-4DB2-BD59-A6C34878D82A}">
                    <a16:rowId xmlns:a16="http://schemas.microsoft.com/office/drawing/2014/main" val="2221076137"/>
                  </a:ext>
                </a:extLst>
              </a:tr>
              <a:tr h="370840">
                <a:tc>
                  <a:txBody>
                    <a:bodyPr/>
                    <a:lstStyle/>
                    <a:p>
                      <a:r>
                        <a:rPr lang="en-US" sz="1600" dirty="0"/>
                        <a:t>Don</a:t>
                      </a:r>
                    </a:p>
                  </a:txBody>
                  <a:tcPr/>
                </a:tc>
                <a:tc>
                  <a:txBody>
                    <a:bodyPr/>
                    <a:lstStyle/>
                    <a:p>
                      <a:pPr algn="ctr"/>
                      <a:r>
                        <a:rPr lang="en-US" sz="1600" dirty="0"/>
                        <a:t>1</a:t>
                      </a:r>
                    </a:p>
                  </a:txBody>
                  <a:tcPr/>
                </a:tc>
                <a:extLst>
                  <a:ext uri="{0D108BD9-81ED-4DB2-BD59-A6C34878D82A}">
                    <a16:rowId xmlns:a16="http://schemas.microsoft.com/office/drawing/2014/main" val="3379992575"/>
                  </a:ext>
                </a:extLst>
              </a:tr>
              <a:tr h="370840">
                <a:tc>
                  <a:txBody>
                    <a:bodyPr/>
                    <a:lstStyle/>
                    <a:p>
                      <a:r>
                        <a:rPr lang="en-US" sz="1600" dirty="0"/>
                        <a:t>Monica</a:t>
                      </a:r>
                    </a:p>
                  </a:txBody>
                  <a:tcPr/>
                </a:tc>
                <a:tc>
                  <a:txBody>
                    <a:bodyPr/>
                    <a:lstStyle/>
                    <a:p>
                      <a:pPr algn="ctr"/>
                      <a:r>
                        <a:rPr lang="en-US" sz="1600" dirty="0"/>
                        <a:t>0</a:t>
                      </a:r>
                    </a:p>
                  </a:txBody>
                  <a:tcPr/>
                </a:tc>
                <a:extLst>
                  <a:ext uri="{0D108BD9-81ED-4DB2-BD59-A6C34878D82A}">
                    <a16:rowId xmlns:a16="http://schemas.microsoft.com/office/drawing/2014/main" val="1918164792"/>
                  </a:ext>
                </a:extLst>
              </a:tr>
              <a:tr h="370840">
                <a:tc>
                  <a:txBody>
                    <a:bodyPr/>
                    <a:lstStyle/>
                    <a:p>
                      <a:r>
                        <a:rPr lang="en-US" sz="1600" dirty="0"/>
                        <a:t>…</a:t>
                      </a:r>
                    </a:p>
                  </a:txBody>
                  <a:tcPr/>
                </a:tc>
                <a:tc>
                  <a:txBody>
                    <a:bodyPr/>
                    <a:lstStyle/>
                    <a:p>
                      <a:pPr algn="ctr"/>
                      <a:endParaRPr lang="en-US" sz="1600" dirty="0"/>
                    </a:p>
                  </a:txBody>
                  <a:tcPr/>
                </a:tc>
                <a:extLst>
                  <a:ext uri="{0D108BD9-81ED-4DB2-BD59-A6C34878D82A}">
                    <a16:rowId xmlns:a16="http://schemas.microsoft.com/office/drawing/2014/main" val="3998206092"/>
                  </a:ext>
                </a:extLst>
              </a:tr>
              <a:tr h="370840">
                <a:tc>
                  <a:txBody>
                    <a:bodyPr/>
                    <a:lstStyle/>
                    <a:p>
                      <a:r>
                        <a:rPr lang="en-US" sz="1600" dirty="0"/>
                        <a:t>…</a:t>
                      </a:r>
                    </a:p>
                  </a:txBody>
                  <a:tcPr/>
                </a:tc>
                <a:tc>
                  <a:txBody>
                    <a:bodyPr/>
                    <a:lstStyle/>
                    <a:p>
                      <a:pPr algn="ctr"/>
                      <a:endParaRPr lang="en-US" sz="1600" dirty="0"/>
                    </a:p>
                  </a:txBody>
                  <a:tcPr/>
                </a:tc>
                <a:extLst>
                  <a:ext uri="{0D108BD9-81ED-4DB2-BD59-A6C34878D82A}">
                    <a16:rowId xmlns:a16="http://schemas.microsoft.com/office/drawing/2014/main" val="1518322339"/>
                  </a:ext>
                </a:extLst>
              </a:tr>
              <a:tr h="370840">
                <a:tc>
                  <a:txBody>
                    <a:bodyPr/>
                    <a:lstStyle/>
                    <a:p>
                      <a:r>
                        <a:rPr lang="en-US" sz="1600" dirty="0"/>
                        <a:t>Chris</a:t>
                      </a:r>
                    </a:p>
                  </a:txBody>
                  <a:tcPr/>
                </a:tc>
                <a:tc>
                  <a:txBody>
                    <a:bodyPr/>
                    <a:lstStyle/>
                    <a:p>
                      <a:pPr algn="ctr"/>
                      <a:r>
                        <a:rPr lang="en-US" sz="1600" dirty="0"/>
                        <a:t>1</a:t>
                      </a:r>
                    </a:p>
                  </a:txBody>
                  <a:tcPr/>
                </a:tc>
                <a:extLst>
                  <a:ext uri="{0D108BD9-81ED-4DB2-BD59-A6C34878D82A}">
                    <a16:rowId xmlns:a16="http://schemas.microsoft.com/office/drawing/2014/main" val="3684511650"/>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7F6B5C3-4A22-4445-B04F-130EA04AF9A3}"/>
                  </a:ext>
                </a:extLst>
              </p:cNvPr>
              <p:cNvSpPr txBox="1"/>
              <p:nvPr/>
            </p:nvSpPr>
            <p:spPr>
              <a:xfrm>
                <a:off x="7646688" y="4885020"/>
                <a:ext cx="2279056" cy="369332"/>
              </a:xfrm>
              <a:prstGeom prst="rect">
                <a:avLst/>
              </a:prstGeom>
              <a:noFill/>
            </p:spPr>
            <p:txBody>
              <a:bodyPr wrap="square" rtlCol="0">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𝐷</m:t>
                        </m:r>
                      </m:e>
                      <m:sub>
                        <m:r>
                          <a:rPr lang="en-US" sz="1800" b="0" i="1" smtClean="0">
                            <a:latin typeface="Cambria Math" panose="02040503050406030204" pitchFamily="18" charset="0"/>
                          </a:rPr>
                          <m:t>2</m:t>
                        </m:r>
                      </m:sub>
                    </m:sSub>
                  </m:oMath>
                </a14:m>
                <a:r>
                  <a:rPr lang="en-US" sz="1800" dirty="0"/>
                  <a:t> (without Bob)</a:t>
                </a:r>
              </a:p>
            </p:txBody>
          </p:sp>
        </mc:Choice>
        <mc:Fallback xmlns="">
          <p:sp>
            <p:nvSpPr>
              <p:cNvPr id="7" name="TextBox 6">
                <a:extLst>
                  <a:ext uri="{FF2B5EF4-FFF2-40B4-BE49-F238E27FC236}">
                    <a16:creationId xmlns:a16="http://schemas.microsoft.com/office/drawing/2014/main" id="{C7F6B5C3-4A22-4445-B04F-130EA04AF9A3}"/>
                  </a:ext>
                </a:extLst>
              </p:cNvPr>
              <p:cNvSpPr txBox="1">
                <a:spLocks noRot="1" noChangeAspect="1" noMove="1" noResize="1" noEditPoints="1" noAdjustHandles="1" noChangeArrowheads="1" noChangeShapeType="1" noTextEdit="1"/>
              </p:cNvSpPr>
              <p:nvPr/>
            </p:nvSpPr>
            <p:spPr>
              <a:xfrm>
                <a:off x="7646688" y="4885020"/>
                <a:ext cx="2279056" cy="369332"/>
              </a:xfrm>
              <a:prstGeom prst="rect">
                <a:avLst/>
              </a:prstGeom>
              <a:blipFill>
                <a:blip r:embed="rId4"/>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1F4675A-DE09-4E92-BCF5-684112A32E93}"/>
                  </a:ext>
                </a:extLst>
              </p:cNvPr>
              <p:cNvSpPr txBox="1"/>
              <p:nvPr/>
            </p:nvSpPr>
            <p:spPr>
              <a:xfrm>
                <a:off x="7605128" y="1709696"/>
                <a:ext cx="2279056" cy="369332"/>
              </a:xfrm>
              <a:prstGeom prst="rect">
                <a:avLst/>
              </a:prstGeom>
              <a:noFill/>
            </p:spPr>
            <p:txBody>
              <a:bodyPr wrap="square" rtlCol="0">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𝐷</m:t>
                        </m:r>
                      </m:e>
                      <m:sub>
                        <m:r>
                          <a:rPr lang="en-US" sz="1800" b="0" i="1" smtClean="0">
                            <a:latin typeface="Cambria Math" panose="02040503050406030204" pitchFamily="18" charset="0"/>
                          </a:rPr>
                          <m:t>1</m:t>
                        </m:r>
                      </m:sub>
                    </m:sSub>
                  </m:oMath>
                </a14:m>
                <a:r>
                  <a:rPr lang="en-US" sz="1800" dirty="0"/>
                  <a:t> (includes Bob)</a:t>
                </a:r>
              </a:p>
            </p:txBody>
          </p:sp>
        </mc:Choice>
        <mc:Fallback xmlns="">
          <p:sp>
            <p:nvSpPr>
              <p:cNvPr id="8" name="TextBox 7">
                <a:extLst>
                  <a:ext uri="{FF2B5EF4-FFF2-40B4-BE49-F238E27FC236}">
                    <a16:creationId xmlns:a16="http://schemas.microsoft.com/office/drawing/2014/main" id="{21F4675A-DE09-4E92-BCF5-684112A32E93}"/>
                  </a:ext>
                </a:extLst>
              </p:cNvPr>
              <p:cNvSpPr txBox="1">
                <a:spLocks noRot="1" noChangeAspect="1" noMove="1" noResize="1" noEditPoints="1" noAdjustHandles="1" noChangeArrowheads="1" noChangeShapeType="1" noTextEdit="1"/>
              </p:cNvSpPr>
              <p:nvPr/>
            </p:nvSpPr>
            <p:spPr>
              <a:xfrm>
                <a:off x="7605128" y="1709696"/>
                <a:ext cx="2279056" cy="369332"/>
              </a:xfrm>
              <a:prstGeom prst="rect">
                <a:avLst/>
              </a:prstGeom>
              <a:blipFill>
                <a:blip r:embed="rId5"/>
                <a:stretch>
                  <a:fillRect t="-8197" b="-24590"/>
                </a:stretch>
              </a:blipFill>
            </p:spPr>
            <p:txBody>
              <a:bodyPr/>
              <a:lstStyle/>
              <a:p>
                <a:r>
                  <a:rPr lang="en-US">
                    <a:noFill/>
                  </a:rPr>
                  <a:t> </a:t>
                </a:r>
              </a:p>
            </p:txBody>
          </p:sp>
        </mc:Fallback>
      </mc:AlternateContent>
      <p:sp>
        <p:nvSpPr>
          <p:cNvPr id="9" name="Content Placeholder 3">
            <a:extLst>
              <a:ext uri="{FF2B5EF4-FFF2-40B4-BE49-F238E27FC236}">
                <a16:creationId xmlns:a16="http://schemas.microsoft.com/office/drawing/2014/main" id="{91DE30AF-C6C3-41F0-A672-0076652BBCCD}"/>
              </a:ext>
            </a:extLst>
          </p:cNvPr>
          <p:cNvSpPr txBox="1">
            <a:spLocks/>
          </p:cNvSpPr>
          <p:nvPr/>
        </p:nvSpPr>
        <p:spPr>
          <a:xfrm>
            <a:off x="276673" y="1509936"/>
            <a:ext cx="6192687" cy="350293"/>
          </a:xfrm>
          <a:prstGeom prst="rect">
            <a:avLst/>
          </a:prstGeom>
        </p:spPr>
        <p:txBody>
          <a:bodyPr vert="horz" lIns="91440" tIns="45720" rIns="91440" bIns="45720" rtlCol="0">
            <a:normAutofit/>
          </a:bodyPr>
          <a:lstStyle>
            <a:lvl1pPr marL="0" indent="0" algn="l" defTabSz="914323" rtl="0" eaLnBrk="1" latinLnBrk="0" hangingPunct="1">
              <a:spcBef>
                <a:spcPct val="20000"/>
              </a:spcBef>
              <a:buFont typeface="Arial" panose="020B0604020202020204" pitchFamily="34" charset="0"/>
              <a:buNone/>
              <a:defRPr sz="1400" i="1" kern="1200">
                <a:solidFill>
                  <a:schemeClr val="tx1"/>
                </a:solidFill>
                <a:latin typeface="Palatino Linotype" panose="02040502050505030304" pitchFamily="18" charset="0"/>
                <a:ea typeface="+mn-ea"/>
                <a:cs typeface="+mn-cs"/>
              </a:defRPr>
            </a:lvl1pPr>
            <a:lvl2pPr marL="690563" indent="-233363" algn="l" defTabSz="914323" rtl="0" eaLnBrk="1" latinLnBrk="0" hangingPunct="1">
              <a:spcBef>
                <a:spcPct val="200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2pPr>
            <a:lvl3pPr marL="1031875" indent="-234950" algn="l" defTabSz="914323" rtl="0" eaLnBrk="1" latinLnBrk="0" hangingPunct="1">
              <a:spcBef>
                <a:spcPct val="20000"/>
              </a:spcBef>
              <a:buFont typeface="Wingdings" panose="05000000000000000000" pitchFamily="2" charset="2"/>
              <a:buChar char="§"/>
              <a:defRPr sz="1600" kern="1200">
                <a:solidFill>
                  <a:schemeClr val="tx1"/>
                </a:solidFill>
                <a:latin typeface="Palatino Linotype" panose="02040502050505030304" pitchFamily="18" charset="0"/>
                <a:ea typeface="+mn-ea"/>
                <a:cs typeface="+mn-cs"/>
              </a:defRPr>
            </a:lvl3pPr>
            <a:lvl4pPr marL="1371600" indent="-223838" algn="l" defTabSz="914323" rtl="0" eaLnBrk="1" latinLnBrk="0" hangingPunct="1">
              <a:spcBef>
                <a:spcPct val="20000"/>
              </a:spcBef>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2057227" indent="-228581" algn="l" defTabSz="914323" rtl="0" eaLnBrk="1" latinLnBrk="0" hangingPunct="1">
              <a:spcBef>
                <a:spcPct val="20000"/>
              </a:spcBef>
              <a:buFont typeface="Arial" panose="020B0604020202020204" pitchFamily="34" charset="0"/>
              <a:buChar char="»"/>
              <a:defRPr sz="1506"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Differentially Private SGD</a:t>
            </a:r>
          </a:p>
        </p:txBody>
      </p:sp>
    </p:spTree>
    <p:extLst>
      <p:ext uri="{BB962C8B-B14F-4D97-AF65-F5344CB8AC3E}">
        <p14:creationId xmlns:p14="http://schemas.microsoft.com/office/powerpoint/2010/main" val="38676154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D0092-C09E-4EA0-99FD-0804E8D3E14A}"/>
              </a:ext>
            </a:extLst>
          </p:cNvPr>
          <p:cNvSpPr>
            <a:spLocks noGrp="1"/>
          </p:cNvSpPr>
          <p:nvPr>
            <p:ph type="title"/>
          </p:nvPr>
        </p:nvSpPr>
        <p:spPr/>
        <p:txBody>
          <a:bodyPr/>
          <a:lstStyle/>
          <a:p>
            <a:r>
              <a:rPr lang="en-US" dirty="0"/>
              <a:t>DP Example (cont’d)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6FF17A1-0576-4F80-B09E-52628D4624BD}"/>
                  </a:ext>
                </a:extLst>
              </p:cNvPr>
              <p:cNvSpPr>
                <a:spLocks noGrp="1"/>
              </p:cNvSpPr>
              <p:nvPr>
                <p:ph idx="1"/>
              </p:nvPr>
            </p:nvSpPr>
            <p:spPr>
              <a:xfrm>
                <a:off x="276673" y="2090803"/>
                <a:ext cx="9584265" cy="4459693"/>
              </a:xfrm>
            </p:spPr>
            <p:txBody>
              <a:bodyPr>
                <a:normAutofit/>
              </a:bodyPr>
              <a:lstStyle/>
              <a:p>
                <a:r>
                  <a:rPr lang="en-US" dirty="0"/>
                  <a:t>An algorithm that is </a:t>
                </a:r>
                <a:r>
                  <a:rPr lang="en-US" b="1" i="1" dirty="0">
                    <a:solidFill>
                      <a:srgbClr val="0070C0"/>
                    </a:solidFill>
                  </a:rPr>
                  <a:t>differentially private </a:t>
                </a:r>
                <a:r>
                  <a:rPr lang="en-US" dirty="0"/>
                  <a:t>adds noise to the answers for </a:t>
                </a:r>
                <a14:m>
                  <m:oMath xmlns:m="http://schemas.openxmlformats.org/officeDocument/2006/math">
                    <m:r>
                      <a:rPr lang="en-US" i="1" smtClean="0">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sub>
                        </m:sSub>
                      </m:e>
                    </m:d>
                  </m:oMath>
                </a14:m>
                <a:r>
                  <a:rPr lang="en-US" dirty="0"/>
                  <a:t> and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b="0" i="1" smtClean="0">
                                <a:latin typeface="Cambria Math" panose="02040503050406030204" pitchFamily="18" charset="0"/>
                              </a:rPr>
                              <m:t>2</m:t>
                            </m:r>
                          </m:sub>
                        </m:sSub>
                      </m:e>
                    </m:d>
                  </m:oMath>
                </a14:m>
                <a:r>
                  <a:rPr lang="en-US" dirty="0"/>
                  <a:t> to make it difficult to infer the information about Bob</a:t>
                </a:r>
              </a:p>
              <a:p>
                <a:pPr lvl="1"/>
                <a:r>
                  <a:rPr lang="en-US" dirty="0"/>
                  <a:t>I.e., a </a:t>
                </a:r>
                <a:r>
                  <a:rPr lang="en-US" dirty="0">
                    <a:solidFill>
                      <a:srgbClr val="FF0000"/>
                    </a:solidFill>
                  </a:rPr>
                  <a:t>randomization mechanism </a:t>
                </a:r>
                <a14:m>
                  <m:oMath xmlns:m="http://schemas.openxmlformats.org/officeDocument/2006/math">
                    <m:r>
                      <a:rPr lang="en-US" b="0" i="1" smtClean="0">
                        <a:solidFill>
                          <a:srgbClr val="FF0000"/>
                        </a:solidFill>
                        <a:latin typeface="Cambria Math" panose="02040503050406030204" pitchFamily="18" charset="0"/>
                        <a:ea typeface="Cambria Math" panose="02040503050406030204" pitchFamily="18" charset="0"/>
                      </a:rPr>
                      <m:t>ℳ</m:t>
                    </m:r>
                    <m:d>
                      <m:dPr>
                        <m:ctrlPr>
                          <a:rPr lang="en-US" i="1">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𝐷</m:t>
                        </m:r>
                      </m:e>
                    </m:d>
                    <m:r>
                      <a:rPr lang="en-US" i="1">
                        <a:solidFill>
                          <a:srgbClr val="FF0000"/>
                        </a:solidFill>
                        <a:latin typeface="Cambria Math" panose="02040503050406030204" pitchFamily="18" charset="0"/>
                      </a:rPr>
                      <m:t> </m:t>
                    </m:r>
                  </m:oMath>
                </a14:m>
                <a:r>
                  <a:rPr lang="en-US" dirty="0"/>
                  <a:t>is selected to add noise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ξ</m:t>
                    </m:r>
                    <m:r>
                      <a:rPr lang="en-US" i="1">
                        <a:latin typeface="Cambria Math" panose="02040503050406030204" pitchFamily="18" charset="0"/>
                        <a:ea typeface="Cambria Math" panose="02040503050406030204" pitchFamily="18" charset="0"/>
                      </a:rPr>
                      <m:t> </m:t>
                    </m:r>
                  </m:oMath>
                </a14:m>
                <a:r>
                  <a:rPr lang="en-US" dirty="0"/>
                  <a:t>to the output answers to queries </a:t>
                </a:r>
                <a14:m>
                  <m:oMath xmlns:m="http://schemas.openxmlformats.org/officeDocument/2006/math">
                    <m:r>
                      <a:rPr lang="en-US" i="1" smtClean="0">
                        <a:latin typeface="Cambria Math" panose="02040503050406030204" pitchFamily="18" charset="0"/>
                      </a:rPr>
                      <m:t>𝑓</m:t>
                    </m:r>
                    <m:d>
                      <m:dPr>
                        <m:ctrlPr>
                          <a:rPr lang="en-US" i="1">
                            <a:latin typeface="Cambria Math" panose="02040503050406030204" pitchFamily="18" charset="0"/>
                          </a:rPr>
                        </m:ctrlPr>
                      </m:dPr>
                      <m:e>
                        <m:r>
                          <a:rPr lang="en-US" b="0" i="1" smtClean="0">
                            <a:latin typeface="Cambria Math" panose="02040503050406030204" pitchFamily="18" charset="0"/>
                          </a:rPr>
                          <m:t>𝐷</m:t>
                        </m:r>
                      </m:e>
                    </m:d>
                  </m:oMath>
                </a14:m>
                <a:r>
                  <a:rPr lang="en-US" dirty="0"/>
                  <a:t>, that is, </a:t>
                </a:r>
                <a14:m>
                  <m:oMath xmlns:m="http://schemas.openxmlformats.org/officeDocument/2006/math">
                    <m:r>
                      <a:rPr lang="en-US" i="1">
                        <a:latin typeface="Cambria Math" panose="02040503050406030204" pitchFamily="18" charset="0"/>
                        <a:ea typeface="Cambria Math" panose="02040503050406030204" pitchFamily="18" charset="0"/>
                      </a:rPr>
                      <m:t>ℳ</m:t>
                    </m:r>
                    <m:d>
                      <m:dPr>
                        <m:ctrlPr>
                          <a:rPr lang="en-US" i="1">
                            <a:latin typeface="Cambria Math" panose="02040503050406030204" pitchFamily="18" charset="0"/>
                          </a:rPr>
                        </m:ctrlPr>
                      </m:dPr>
                      <m:e>
                        <m:r>
                          <a:rPr lang="en-US" i="1">
                            <a:latin typeface="Cambria Math" panose="02040503050406030204" pitchFamily="18" charset="0"/>
                          </a:rPr>
                          <m:t>𝐷</m:t>
                        </m:r>
                      </m:e>
                    </m:d>
                    <m:r>
                      <a:rPr lang="en-US" b="0" i="1" smtClean="0">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𝐷</m:t>
                        </m:r>
                      </m:e>
                    </m:d>
                    <m:r>
                      <a:rPr lang="en-US" b="0" i="0" smtClean="0">
                        <a:latin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ξ</m:t>
                    </m:r>
                  </m:oMath>
                </a14:m>
                <a:endParaRPr lang="en-US" dirty="0"/>
              </a:p>
              <a:p>
                <a:r>
                  <a:rPr lang="en-US" dirty="0"/>
                  <a:t>Additive noise </a:t>
                </a:r>
                <a14:m>
                  <m:oMath xmlns:m="http://schemas.openxmlformats.org/officeDocument/2006/math">
                    <m:r>
                      <m:rPr>
                        <m:sty m:val="p"/>
                      </m:rPr>
                      <a:rPr lang="el-GR" b="0" i="1" smtClean="0">
                        <a:latin typeface="Cambria Math" panose="02040503050406030204" pitchFamily="18" charset="0"/>
                        <a:ea typeface="Cambria Math" panose="02040503050406030204" pitchFamily="18" charset="0"/>
                      </a:rPr>
                      <m:t>ξ</m:t>
                    </m:r>
                  </m:oMath>
                </a14:m>
                <a:r>
                  <a:rPr lang="en-US" dirty="0"/>
                  <a:t> from a </a:t>
                </a:r>
                <a:r>
                  <a:rPr lang="en-US" dirty="0">
                    <a:solidFill>
                      <a:srgbClr val="FF0000"/>
                    </a:solidFill>
                  </a:rPr>
                  <a:t>Laplacian distribution </a:t>
                </a:r>
                <a:r>
                  <a:rPr lang="en-US" dirty="0"/>
                  <a:t>(shown) is commonly applied</a:t>
                </a:r>
              </a:p>
              <a:p>
                <a:pPr lvl="1"/>
                <a:r>
                  <a:rPr lang="en-US" dirty="0"/>
                  <a:t>E.g., let’s assume a </a:t>
                </a:r>
                <a:r>
                  <a:rPr lang="en-US" dirty="0">
                    <a:solidFill>
                      <a:srgbClr val="FF0000"/>
                    </a:solidFill>
                  </a:rPr>
                  <a:t>privacy budget </a:t>
                </a:r>
                <a14:m>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𝜀</m:t>
                    </m:r>
                    <m:r>
                      <a:rPr lang="en-US" i="1">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.5</m:t>
                    </m:r>
                    <m:r>
                      <a:rPr lang="en-US" i="1">
                        <a:latin typeface="Cambria Math" panose="02040503050406030204" pitchFamily="18" charset="0"/>
                        <a:ea typeface="Cambria Math" panose="02040503050406030204" pitchFamily="18" charset="0"/>
                      </a:rPr>
                      <m:t> </m:t>
                    </m:r>
                  </m:oMath>
                </a14:m>
                <a:r>
                  <a:rPr lang="en-US" dirty="0"/>
                  <a:t>and let’s sample noise from a Laplacian distribution with </a:t>
                </a:r>
                <a14:m>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=0</m:t>
                    </m:r>
                  </m:oMath>
                </a14:m>
                <a:r>
                  <a:rPr lang="en-US" dirty="0"/>
                  <a:t> and scale </a:t>
                </a:r>
                <a14:m>
                  <m:oMath xmlns:m="http://schemas.openxmlformats.org/officeDocument/2006/math">
                    <m:r>
                      <a:rPr lang="en-US" b="0" i="1" smtClean="0">
                        <a:latin typeface="Cambria Math" panose="02040503050406030204" pitchFamily="18" charset="0"/>
                        <a:ea typeface="Cambria Math" panose="02040503050406030204" pitchFamily="18" charset="0"/>
                      </a:rPr>
                      <m:t>𝑏</m:t>
                    </m:r>
                    <m:r>
                      <a:rPr lang="en-US" i="1">
                        <a:latin typeface="Cambria Math" panose="02040503050406030204" pitchFamily="18" charset="0"/>
                        <a:ea typeface="Cambria Math" panose="02040503050406030204" pitchFamily="18" charset="0"/>
                      </a:rPr>
                      <m:t>=</m:t>
                    </m:r>
                    <m:f>
                      <m:fPr>
                        <m:type m:val="lin"/>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𝜀</m:t>
                        </m:r>
                      </m:den>
                    </m:f>
                    <m:r>
                      <a:rPr lang="en-US" b="0" i="1" smtClean="0">
                        <a:latin typeface="Cambria Math" panose="02040503050406030204" pitchFamily="18" charset="0"/>
                        <a:ea typeface="Cambria Math" panose="02040503050406030204" pitchFamily="18" charset="0"/>
                      </a:rPr>
                      <m:t>=</m:t>
                    </m:r>
                    <m:f>
                      <m:fPr>
                        <m:type m:val="lin"/>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0.5</m:t>
                        </m:r>
                      </m:den>
                    </m:f>
                    <m:r>
                      <a:rPr lang="en-US" b="0" i="1" smtClean="0">
                        <a:latin typeface="Cambria Math" panose="02040503050406030204" pitchFamily="18" charset="0"/>
                        <a:ea typeface="Cambria Math" panose="02040503050406030204" pitchFamily="18" charset="0"/>
                      </a:rPr>
                      <m:t>=2</m:t>
                    </m:r>
                  </m:oMath>
                </a14:m>
                <a:endParaRPr lang="en-US" dirty="0"/>
              </a:p>
              <a:p>
                <a:pPr lvl="1"/>
                <a:r>
                  <a:rPr lang="en-US" dirty="0"/>
                  <a:t>6 random noise samples are: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ξ</m:t>
                    </m:r>
                    <m:r>
                      <a:rPr lang="el-GR" i="1"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−0.13, 2.06, −1.67, −2.49, −0.52,  0.37</m:t>
                        </m:r>
                      </m:e>
                    </m:d>
                  </m:oMath>
                </a14:m>
                <a:endParaRPr lang="en-US" dirty="0"/>
              </a:p>
              <a:p>
                <a:pPr lvl="1"/>
                <a:endParaRPr lang="en-US" i="1" dirty="0">
                  <a:latin typeface="Cambria Math" panose="02040503050406030204" pitchFamily="18" charset="0"/>
                </a:endParaRPr>
              </a:p>
              <a:p>
                <a:pPr marL="404812" lvl="1" indent="0">
                  <a:buNone/>
                </a:pPr>
                <a:endParaRPr lang="en-US" dirty="0"/>
              </a:p>
            </p:txBody>
          </p:sp>
        </mc:Choice>
        <mc:Fallback xmlns="">
          <p:sp>
            <p:nvSpPr>
              <p:cNvPr id="3" name="Content Placeholder 2">
                <a:extLst>
                  <a:ext uri="{FF2B5EF4-FFF2-40B4-BE49-F238E27FC236}">
                    <a16:creationId xmlns:a16="http://schemas.microsoft.com/office/drawing/2014/main" id="{16FF17A1-0576-4F80-B09E-52628D4624BD}"/>
                  </a:ext>
                </a:extLst>
              </p:cNvPr>
              <p:cNvSpPr>
                <a:spLocks noGrp="1" noRot="1" noChangeAspect="1" noMove="1" noResize="1" noEditPoints="1" noAdjustHandles="1" noChangeArrowheads="1" noChangeShapeType="1" noTextEdit="1"/>
              </p:cNvSpPr>
              <p:nvPr>
                <p:ph idx="1"/>
              </p:nvPr>
            </p:nvSpPr>
            <p:spPr>
              <a:xfrm>
                <a:off x="276673" y="2090803"/>
                <a:ext cx="9584265" cy="4459693"/>
              </a:xfrm>
              <a:blipFill>
                <a:blip r:embed="rId3"/>
                <a:stretch>
                  <a:fillRect l="-699" t="-956" r="-954"/>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5B3DB4FB-615A-4A7B-B300-08C4B0B93B20}"/>
              </a:ext>
            </a:extLst>
          </p:cNvPr>
          <p:cNvSpPr>
            <a:spLocks noGrp="1"/>
          </p:cNvSpPr>
          <p:nvPr>
            <p:ph idx="10"/>
          </p:nvPr>
        </p:nvSpPr>
        <p:spPr/>
        <p:txBody>
          <a:bodyPr/>
          <a:lstStyle/>
          <a:p>
            <a:r>
              <a:rPr lang="en-US" dirty="0"/>
              <a:t>Differentially Private SGD</a:t>
            </a:r>
          </a:p>
        </p:txBody>
      </p:sp>
      <p:pic>
        <p:nvPicPr>
          <p:cNvPr id="2050" name="Picture 2" descr="Probability density plots of Laplace distributions">
            <a:extLst>
              <a:ext uri="{FF2B5EF4-FFF2-40B4-BE49-F238E27FC236}">
                <a16:creationId xmlns:a16="http://schemas.microsoft.com/office/drawing/2014/main" id="{56A68632-AC42-402B-840A-3A84B732B2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5385" y="4933870"/>
            <a:ext cx="3400152" cy="255273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96ACD3D1-D6B3-4B25-B155-76A795041F63}"/>
                  </a:ext>
                </a:extLst>
              </p:cNvPr>
              <p:cNvSpPr txBox="1">
                <a:spLocks/>
              </p:cNvSpPr>
              <p:nvPr/>
            </p:nvSpPr>
            <p:spPr>
              <a:xfrm>
                <a:off x="276672" y="4678288"/>
                <a:ext cx="6048672" cy="2806080"/>
              </a:xfrm>
              <a:prstGeom prst="rect">
                <a:avLst/>
              </a:prstGeom>
            </p:spPr>
            <p:txBody>
              <a:bodyPr vert="horz" lIns="91440" tIns="45720" rIns="91440" bIns="45720" rtlCol="0">
                <a:normAutofit lnSpcReduction="10000"/>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14400" indent="-173038"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146175" indent="-174625"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376363" indent="-173038"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dirty="0"/>
                  <a:t>Consider 3 queries by the adversary having the outputs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sub>
                        </m:sSub>
                      </m:e>
                    </m:d>
                    <m:r>
                      <a:rPr lang="en-US" b="0" i="1" smtClean="0">
                        <a:latin typeface="Cambria Math" panose="02040503050406030204" pitchFamily="18" charset="0"/>
                      </a:rPr>
                      <m:t>=64 </m:t>
                    </m:r>
                  </m:oMath>
                </a14:m>
                <a:r>
                  <a:rPr lang="en-US" dirty="0"/>
                  <a:t>and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2</m:t>
                            </m:r>
                          </m:sub>
                        </m:sSub>
                      </m:e>
                    </m:d>
                    <m:r>
                      <a:rPr lang="en-US" i="1">
                        <a:latin typeface="Cambria Math" panose="02040503050406030204" pitchFamily="18" charset="0"/>
                      </a:rPr>
                      <m:t>=63 </m:t>
                    </m:r>
                  </m:oMath>
                </a14:m>
                <a:r>
                  <a:rPr lang="en-US" dirty="0"/>
                  <a:t>with added Laplacian noise </a:t>
                </a:r>
                <a14:m>
                  <m:oMath xmlns:m="http://schemas.openxmlformats.org/officeDocument/2006/math">
                    <m:r>
                      <m:rPr>
                        <m:sty m:val="p"/>
                      </m:rPr>
                      <a:rPr lang="el-GR" i="1">
                        <a:latin typeface="Cambria Math" panose="02040503050406030204" pitchFamily="18" charset="0"/>
                        <a:ea typeface="Cambria Math" panose="02040503050406030204" pitchFamily="18" charset="0"/>
                      </a:rPr>
                      <m:t>ξ</m:t>
                    </m:r>
                    <m:r>
                      <a:rPr lang="el-GR" i="1">
                        <a:latin typeface="Cambria Math" panose="02040503050406030204" pitchFamily="18" charset="0"/>
                        <a:ea typeface="Cambria Math" panose="02040503050406030204" pitchFamily="18" charset="0"/>
                      </a:rPr>
                      <m:t> </m:t>
                    </m:r>
                  </m:oMath>
                </a14:m>
                <a:r>
                  <a:rPr lang="en-US" dirty="0"/>
                  <a:t>: </a:t>
                </a:r>
              </a:p>
              <a:p>
                <a:pPr lvl="2"/>
                <a14:m>
                  <m:oMath xmlns:m="http://schemas.openxmlformats.org/officeDocument/2006/math">
                    <m:r>
                      <a:rPr lang="en-US" i="1">
                        <a:latin typeface="Cambria Math" panose="02040503050406030204" pitchFamily="18" charset="0"/>
                        <a:ea typeface="Cambria Math" panose="02040503050406030204" pitchFamily="18" charset="0"/>
                      </a:rPr>
                      <m:t>ℳ</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sub>
                        </m:sSub>
                      </m:e>
                    </m:d>
                    <m:r>
                      <a:rPr lang="en-US" b="0" i="0"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ℳ</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b="0" i="1" smtClean="0">
                                <a:latin typeface="Cambria Math" panose="02040503050406030204" pitchFamily="18" charset="0"/>
                              </a:rPr>
                              <m:t>2</m:t>
                            </m:r>
                          </m:sub>
                        </m:sSub>
                      </m:e>
                    </m:d>
                    <m:r>
                      <a:rPr lang="en-US" b="0" i="1" smtClean="0">
                        <a:latin typeface="Cambria Math" panose="02040503050406030204" pitchFamily="18" charset="0"/>
                      </a:rPr>
                      <m:t>=63.87−65.06=−1.19</m:t>
                    </m:r>
                  </m:oMath>
                </a14:m>
                <a:endParaRPr lang="en-US" dirty="0"/>
              </a:p>
              <a:p>
                <a:pPr lvl="2"/>
                <a14:m>
                  <m:oMath xmlns:m="http://schemas.openxmlformats.org/officeDocument/2006/math">
                    <m:r>
                      <a:rPr lang="en-US" i="1">
                        <a:latin typeface="Cambria Math" panose="02040503050406030204" pitchFamily="18" charset="0"/>
                        <a:ea typeface="Cambria Math" panose="02040503050406030204" pitchFamily="18" charset="0"/>
                      </a:rPr>
                      <m:t>ℳ</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sub>
                        </m:sSub>
                      </m:e>
                    </m:d>
                    <m:r>
                      <a:rPr lang="en-US" b="0" i="0"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ℳ</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b="0" i="1" smtClean="0">
                                <a:latin typeface="Cambria Math" panose="02040503050406030204" pitchFamily="18" charset="0"/>
                              </a:rPr>
                              <m:t>2</m:t>
                            </m:r>
                          </m:sub>
                        </m:sSub>
                      </m:e>
                    </m:d>
                    <m:r>
                      <a:rPr lang="en-US" b="0" i="1" smtClean="0">
                        <a:latin typeface="Cambria Math" panose="02040503050406030204" pitchFamily="18" charset="0"/>
                      </a:rPr>
                      <m:t>=62.33−60.51=1.82</m:t>
                    </m:r>
                  </m:oMath>
                </a14:m>
                <a:endParaRPr lang="en-US" dirty="0"/>
              </a:p>
              <a:p>
                <a:pPr lvl="2"/>
                <a14:m>
                  <m:oMath xmlns:m="http://schemas.openxmlformats.org/officeDocument/2006/math">
                    <m:r>
                      <a:rPr lang="en-US" i="1">
                        <a:latin typeface="Cambria Math" panose="02040503050406030204" pitchFamily="18" charset="0"/>
                        <a:ea typeface="Cambria Math" panose="02040503050406030204" pitchFamily="18" charset="0"/>
                      </a:rPr>
                      <m:t>ℳ</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sub>
                        </m:sSub>
                      </m:e>
                    </m:d>
                    <m:r>
                      <a:rPr lang="en-US" b="0" i="0"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ℳ</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b="0" i="1" smtClean="0">
                                <a:latin typeface="Cambria Math" panose="02040503050406030204" pitchFamily="18" charset="0"/>
                              </a:rPr>
                              <m:t>2</m:t>
                            </m:r>
                          </m:sub>
                        </m:sSub>
                      </m:e>
                    </m:d>
                    <m:r>
                      <a:rPr lang="en-US" b="0" i="1" smtClean="0">
                        <a:latin typeface="Cambria Math" panose="02040503050406030204" pitchFamily="18" charset="0"/>
                      </a:rPr>
                      <m:t>=63.48−63.37=0.11</m:t>
                    </m:r>
                  </m:oMath>
                </a14:m>
                <a:endParaRPr lang="en-US" dirty="0"/>
              </a:p>
              <a:p>
                <a:pPr lvl="1"/>
                <a:r>
                  <a:rPr lang="en-US" dirty="0"/>
                  <a:t>Based on the differences between the randomized outputs from the queries for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b="0" i="1" smtClean="0">
                            <a:latin typeface="Cambria Math" panose="02040503050406030204" pitchFamily="18" charset="0"/>
                          </a:rPr>
                          <m:t>2</m:t>
                        </m:r>
                      </m:sub>
                    </m:sSub>
                  </m:oMath>
                </a14:m>
                <a:r>
                  <a:rPr lang="en-US" dirty="0"/>
                  <a:t>, now it is impossible for the adversary to tell if Bob has diabetes</a:t>
                </a:r>
              </a:p>
              <a:p>
                <a:pPr lvl="1"/>
                <a:endParaRPr lang="en-US" dirty="0"/>
              </a:p>
            </p:txBody>
          </p:sp>
        </mc:Choice>
        <mc:Fallback xmlns="">
          <p:sp>
            <p:nvSpPr>
              <p:cNvPr id="6" name="Content Placeholder 2">
                <a:extLst>
                  <a:ext uri="{FF2B5EF4-FFF2-40B4-BE49-F238E27FC236}">
                    <a16:creationId xmlns:a16="http://schemas.microsoft.com/office/drawing/2014/main" id="{96ACD3D1-D6B3-4B25-B155-76A795041F63}"/>
                  </a:ext>
                </a:extLst>
              </p:cNvPr>
              <p:cNvSpPr txBox="1">
                <a:spLocks noRot="1" noChangeAspect="1" noMove="1" noResize="1" noEditPoints="1" noAdjustHandles="1" noChangeArrowheads="1" noChangeShapeType="1" noTextEdit="1"/>
              </p:cNvSpPr>
              <p:nvPr/>
            </p:nvSpPr>
            <p:spPr>
              <a:xfrm>
                <a:off x="276672" y="4678288"/>
                <a:ext cx="6048672" cy="2806080"/>
              </a:xfrm>
              <a:prstGeom prst="rect">
                <a:avLst/>
              </a:prstGeom>
              <a:blipFill>
                <a:blip r:embed="rId5"/>
                <a:stretch>
                  <a:fillRect t="-1952" b="-15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96738AD-6C2F-4F86-AD8F-A5B6AD14BB7D}"/>
                  </a:ext>
                </a:extLst>
              </p:cNvPr>
              <p:cNvSpPr txBox="1"/>
              <p:nvPr/>
            </p:nvSpPr>
            <p:spPr>
              <a:xfrm>
                <a:off x="8269560" y="7433846"/>
                <a:ext cx="43204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600" b="0" i="1" smtClean="0">
                          <a:latin typeface="Cambria Math" panose="02040503050406030204" pitchFamily="18" charset="0"/>
                          <a:ea typeface="Cambria Math" panose="02040503050406030204" pitchFamily="18" charset="0"/>
                        </a:rPr>
                        <m:t>ξ</m:t>
                      </m:r>
                    </m:oMath>
                  </m:oMathPara>
                </a14:m>
                <a:endParaRPr lang="en-US" sz="1600" dirty="0"/>
              </a:p>
            </p:txBody>
          </p:sp>
        </mc:Choice>
        <mc:Fallback xmlns="">
          <p:sp>
            <p:nvSpPr>
              <p:cNvPr id="5" name="TextBox 4">
                <a:extLst>
                  <a:ext uri="{FF2B5EF4-FFF2-40B4-BE49-F238E27FC236}">
                    <a16:creationId xmlns:a16="http://schemas.microsoft.com/office/drawing/2014/main" id="{F96738AD-6C2F-4F86-AD8F-A5B6AD14BB7D}"/>
                  </a:ext>
                </a:extLst>
              </p:cNvPr>
              <p:cNvSpPr txBox="1">
                <a:spLocks noRot="1" noChangeAspect="1" noMove="1" noResize="1" noEditPoints="1" noAdjustHandles="1" noChangeArrowheads="1" noChangeShapeType="1" noTextEdit="1"/>
              </p:cNvSpPr>
              <p:nvPr/>
            </p:nvSpPr>
            <p:spPr>
              <a:xfrm>
                <a:off x="8269560" y="7433846"/>
                <a:ext cx="432048" cy="338554"/>
              </a:xfrm>
              <a:prstGeom prst="rect">
                <a:avLst/>
              </a:prstGeom>
              <a:blipFill>
                <a:blip r:embed="rId6"/>
                <a:stretch>
                  <a:fillRect b="-8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0965DAD-4D10-4AB9-B2D8-33AAA484DFAC}"/>
                  </a:ext>
                </a:extLst>
              </p:cNvPr>
              <p:cNvSpPr txBox="1"/>
              <p:nvPr/>
            </p:nvSpPr>
            <p:spPr>
              <a:xfrm>
                <a:off x="6270151" y="5934097"/>
                <a:ext cx="551744"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𝑃𝑟</m:t>
                      </m:r>
                      <m:d>
                        <m:dPr>
                          <m:ctrlPr>
                            <a:rPr lang="en-US" sz="1600" b="0" i="1" smtClean="0">
                              <a:latin typeface="Cambria Math" panose="02040503050406030204" pitchFamily="18" charset="0"/>
                              <a:ea typeface="Cambria Math" panose="02040503050406030204" pitchFamily="18" charset="0"/>
                            </a:rPr>
                          </m:ctrlPr>
                        </m:dPr>
                        <m:e>
                          <m:r>
                            <m:rPr>
                              <m:sty m:val="p"/>
                            </m:rPr>
                            <a:rPr lang="el-GR" sz="1600" i="1">
                              <a:latin typeface="Cambria Math" panose="02040503050406030204" pitchFamily="18" charset="0"/>
                              <a:ea typeface="Cambria Math" panose="02040503050406030204" pitchFamily="18" charset="0"/>
                            </a:rPr>
                            <m:t>ξ</m:t>
                          </m:r>
                        </m:e>
                      </m:d>
                    </m:oMath>
                  </m:oMathPara>
                </a14:m>
                <a:endParaRPr lang="en-US" sz="1600" dirty="0"/>
              </a:p>
            </p:txBody>
          </p:sp>
        </mc:Choice>
        <mc:Fallback xmlns="">
          <p:sp>
            <p:nvSpPr>
              <p:cNvPr id="8" name="TextBox 7">
                <a:extLst>
                  <a:ext uri="{FF2B5EF4-FFF2-40B4-BE49-F238E27FC236}">
                    <a16:creationId xmlns:a16="http://schemas.microsoft.com/office/drawing/2014/main" id="{90965DAD-4D10-4AB9-B2D8-33AAA484DFAC}"/>
                  </a:ext>
                </a:extLst>
              </p:cNvPr>
              <p:cNvSpPr txBox="1">
                <a:spLocks noRot="1" noChangeAspect="1" noMove="1" noResize="1" noEditPoints="1" noAdjustHandles="1" noChangeArrowheads="1" noChangeShapeType="1" noTextEdit="1"/>
              </p:cNvSpPr>
              <p:nvPr/>
            </p:nvSpPr>
            <p:spPr>
              <a:xfrm>
                <a:off x="6270151" y="5934097"/>
                <a:ext cx="551744" cy="338554"/>
              </a:xfrm>
              <a:prstGeom prst="rect">
                <a:avLst/>
              </a:prstGeom>
              <a:blipFill>
                <a:blip r:embed="rId7"/>
                <a:stretch>
                  <a:fillRect r="-4444" b="-8929"/>
                </a:stretch>
              </a:blipFill>
            </p:spPr>
            <p:txBody>
              <a:bodyPr/>
              <a:lstStyle/>
              <a:p>
                <a:r>
                  <a:rPr lang="en-US">
                    <a:noFill/>
                  </a:rPr>
                  <a:t> </a:t>
                </a:r>
              </a:p>
            </p:txBody>
          </p:sp>
        </mc:Fallback>
      </mc:AlternateContent>
    </p:spTree>
    <p:extLst>
      <p:ext uri="{BB962C8B-B14F-4D97-AF65-F5344CB8AC3E}">
        <p14:creationId xmlns:p14="http://schemas.microsoft.com/office/powerpoint/2010/main" val="10845203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C6A45-9BF7-42B7-B7D0-DEFF1479705F}"/>
              </a:ext>
            </a:extLst>
          </p:cNvPr>
          <p:cNvSpPr>
            <a:spLocks noGrp="1"/>
          </p:cNvSpPr>
          <p:nvPr>
            <p:ph type="title"/>
          </p:nvPr>
        </p:nvSpPr>
        <p:spPr/>
        <p:txBody>
          <a:bodyPr/>
          <a:lstStyle/>
          <a:p>
            <a:r>
              <a:rPr lang="en-US" dirty="0"/>
              <a:t>DP Mechanism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FDB984E-B5E5-4E9F-A860-8855E3C33885}"/>
                  </a:ext>
                </a:extLst>
              </p:cNvPr>
              <p:cNvSpPr>
                <a:spLocks noGrp="1"/>
              </p:cNvSpPr>
              <p:nvPr>
                <p:ph idx="1"/>
              </p:nvPr>
            </p:nvSpPr>
            <p:spPr>
              <a:xfrm>
                <a:off x="276673" y="2090803"/>
                <a:ext cx="9584265" cy="5467805"/>
              </a:xfrm>
            </p:spPr>
            <p:txBody>
              <a:bodyPr>
                <a:normAutofit/>
              </a:bodyPr>
              <a:lstStyle/>
              <a:p>
                <a:r>
                  <a:rPr lang="en-US" dirty="0"/>
                  <a:t>The important question in DP is: </a:t>
                </a:r>
                <a:r>
                  <a:rPr lang="en-US" dirty="0">
                    <a:solidFill>
                      <a:srgbClr val="FF0000"/>
                    </a:solidFill>
                  </a:rPr>
                  <a:t>how much noise to add?</a:t>
                </a:r>
              </a:p>
              <a:p>
                <a:pPr lvl="1"/>
                <a:r>
                  <a:rPr lang="en-US" dirty="0"/>
                  <a:t>The amount of noise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ξ</m:t>
                    </m:r>
                    <m:r>
                      <a:rPr lang="el-GR" i="1" smtClean="0">
                        <a:latin typeface="Cambria Math" panose="02040503050406030204" pitchFamily="18" charset="0"/>
                        <a:ea typeface="Cambria Math" panose="02040503050406030204" pitchFamily="18" charset="0"/>
                      </a:rPr>
                      <m:t> </m:t>
                    </m:r>
                  </m:oMath>
                </a14:m>
                <a:r>
                  <a:rPr lang="en-US" dirty="0"/>
                  <a:t>depends on the data, and it needs to be adjusted </a:t>
                </a:r>
              </a:p>
              <a:p>
                <a:pPr lvl="2"/>
                <a:r>
                  <a:rPr lang="en-US" dirty="0"/>
                  <a:t>E.g., a function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1</m:t>
                        </m:r>
                      </m:sub>
                    </m:sSub>
                    <m:d>
                      <m:dPr>
                        <m:ctrlPr>
                          <a:rPr lang="en-US" i="1">
                            <a:latin typeface="Cambria Math" panose="02040503050406030204" pitchFamily="18" charset="0"/>
                          </a:rPr>
                        </m:ctrlPr>
                      </m:dPr>
                      <m:e>
                        <m:r>
                          <a:rPr lang="en-US" b="0" i="1" smtClean="0">
                            <a:latin typeface="Cambria Math" panose="02040503050406030204" pitchFamily="18" charset="0"/>
                          </a:rPr>
                          <m:t>𝐷</m:t>
                        </m:r>
                      </m:e>
                    </m:d>
                    <m:r>
                      <a:rPr lang="en-US" b="0" i="1" smtClean="0">
                        <a:latin typeface="Cambria Math" panose="02040503050406030204" pitchFamily="18" charset="0"/>
                      </a:rPr>
                      <m:t> </m:t>
                    </m:r>
                  </m:oMath>
                </a14:m>
                <a:r>
                  <a:rPr lang="en-US" dirty="0"/>
                  <a:t>that provides the yearly income of people in thousands of dollars would require different level of noise than a function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𝐷</m:t>
                        </m:r>
                      </m:e>
                    </m:d>
                    <m:r>
                      <a:rPr lang="en-US" i="1">
                        <a:latin typeface="Cambria Math" panose="02040503050406030204" pitchFamily="18" charset="0"/>
                      </a:rPr>
                      <m:t> </m:t>
                    </m:r>
                  </m:oMath>
                </a14:m>
                <a:r>
                  <a:rPr lang="en-US" dirty="0"/>
                  <a:t>that provides the height in feet</a:t>
                </a:r>
              </a:p>
              <a:p>
                <a:r>
                  <a:rPr lang="en-US" dirty="0"/>
                  <a:t>The </a:t>
                </a:r>
                <a:r>
                  <a:rPr lang="en-US" b="1" i="1" dirty="0">
                    <a:solidFill>
                      <a:srgbClr val="0070C0"/>
                    </a:solidFill>
                  </a:rPr>
                  <a:t>sensitivity</a:t>
                </a:r>
                <a:r>
                  <a:rPr lang="en-US" dirty="0"/>
                  <a:t> of the function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 </m:t>
                    </m:r>
                  </m:oMath>
                </a14:m>
                <a:r>
                  <a:rPr lang="en-US" dirty="0"/>
                  <a:t>determines how much the output </a:t>
                </a:r>
                <a14:m>
                  <m:oMath xmlns:m="http://schemas.openxmlformats.org/officeDocument/2006/math">
                    <m:r>
                      <a:rPr lang="en-US" i="1" smtClean="0">
                        <a:latin typeface="Cambria Math" panose="02040503050406030204" pitchFamily="18" charset="0"/>
                      </a:rPr>
                      <m:t>𝑓</m:t>
                    </m:r>
                    <m:d>
                      <m:dPr>
                        <m:ctrlPr>
                          <a:rPr lang="en-US" i="1">
                            <a:latin typeface="Cambria Math" panose="02040503050406030204" pitchFamily="18" charset="0"/>
                          </a:rPr>
                        </m:ctrlPr>
                      </m:dPr>
                      <m:e>
                        <m:r>
                          <a:rPr lang="en-US" b="0" i="1" smtClean="0">
                            <a:latin typeface="Cambria Math" panose="02040503050406030204" pitchFamily="18" charset="0"/>
                          </a:rPr>
                          <m:t>𝐷</m:t>
                        </m:r>
                      </m:e>
                    </m:d>
                    <m:r>
                      <a:rPr lang="en-US" b="0" i="1" smtClean="0">
                        <a:latin typeface="Cambria Math" panose="02040503050406030204" pitchFamily="18" charset="0"/>
                      </a:rPr>
                      <m:t> </m:t>
                    </m:r>
                  </m:oMath>
                </a14:m>
                <a:r>
                  <a:rPr lang="en-US" dirty="0"/>
                  <a:t>changes by adding a single data instance</a:t>
                </a:r>
              </a:p>
              <a:p>
                <a:pPr lvl="1"/>
                <a:r>
                  <a:rPr lang="en-US" dirty="0"/>
                  <a:t>Sensitivity is defined as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𝑚𝑎𝑥</m:t>
                    </m:r>
                    <m:sSub>
                      <m:sSubPr>
                        <m:ctrlPr>
                          <a:rPr lang="en-US" i="1">
                            <a:latin typeface="Cambria Math" panose="02040503050406030204" pitchFamily="18" charset="0"/>
                            <a:ea typeface="Cambria Math" panose="02040503050406030204" pitchFamily="18" charset="0"/>
                          </a:rPr>
                        </m:ctrlPr>
                      </m:sSub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sub>
                                </m:sSub>
                              </m:e>
                            </m:d>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2</m:t>
                                    </m:r>
                                  </m:sub>
                                </m:sSub>
                              </m:e>
                            </m:d>
                          </m:e>
                        </m:d>
                      </m:e>
                      <m:sub>
                        <m:r>
                          <a:rPr lang="en-US" i="1">
                            <a:latin typeface="Cambria Math" panose="02040503050406030204" pitchFamily="18" charset="0"/>
                            <a:ea typeface="Cambria Math" panose="02040503050406030204" pitchFamily="18" charset="0"/>
                          </a:rPr>
                          <m:t>1</m:t>
                        </m:r>
                      </m:sub>
                    </m:sSub>
                  </m:oMath>
                </a14:m>
                <a:r>
                  <a:rPr lang="en-US" dirty="0"/>
                  <a:t> for all possible datasets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2</m:t>
                        </m:r>
                      </m:sub>
                    </m:sSub>
                  </m:oMath>
                </a14:m>
                <a:r>
                  <a:rPr lang="en-US" dirty="0"/>
                  <a:t> differing in one data instance, where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d>
                          <m:dPr>
                            <m:begChr m:val="‖"/>
                            <m:endChr m:val="‖"/>
                            <m:ctrlPr>
                              <a:rPr lang="en-US" i="1">
                                <a:latin typeface="Cambria Math" panose="02040503050406030204" pitchFamily="18" charset="0"/>
                                <a:ea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m:t>
                            </m:r>
                          </m:e>
                        </m:d>
                      </m:e>
                      <m:sub>
                        <m:r>
                          <a:rPr lang="en-US" i="1">
                            <a:latin typeface="Cambria Math" panose="02040503050406030204" pitchFamily="18" charset="0"/>
                            <a:ea typeface="Cambria Math" panose="02040503050406030204" pitchFamily="18" charset="0"/>
                          </a:rPr>
                          <m:t>1</m:t>
                        </m:r>
                      </m:sub>
                    </m:sSub>
                  </m:oMath>
                </a14:m>
                <a:r>
                  <a:rPr lang="en-US" dirty="0"/>
                  <a:t> denotes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i="1">
                            <a:latin typeface="Cambria Math" panose="02040503050406030204" pitchFamily="18" charset="0"/>
                          </a:rPr>
                          <m:t>1</m:t>
                        </m:r>
                      </m:sub>
                    </m:sSub>
                  </m:oMath>
                </a14:m>
                <a:r>
                  <a:rPr lang="en-US" dirty="0"/>
                  <a:t>-norm</a:t>
                </a:r>
              </a:p>
              <a:p>
                <a:pPr lvl="2"/>
                <a:r>
                  <a:rPr lang="en-US" dirty="0"/>
                  <a:t>E.g., for the example with medical diabetes records, the sensitivity is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=1</m:t>
                    </m:r>
                  </m:oMath>
                </a14:m>
                <a:r>
                  <a:rPr lang="en-US" dirty="0"/>
                  <a:t>, since the sum of the people with diabetes can change only by 1 when a single input is added</a:t>
                </a:r>
              </a:p>
              <a:p>
                <a:r>
                  <a:rPr lang="en-US" dirty="0"/>
                  <a:t>A Laplacian </a:t>
                </a:r>
                <a:r>
                  <a:rPr lang="en-US" dirty="0" smtClean="0"/>
                  <a:t>mechanism </a:t>
                </a:r>
                <a:r>
                  <a:rPr lang="en-US" dirty="0"/>
                  <a:t>that is </a:t>
                </a:r>
                <a14:m>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𝜀</m:t>
                    </m:r>
                  </m:oMath>
                </a14:m>
                <a:r>
                  <a:rPr lang="en-US" dirty="0">
                    <a:solidFill>
                      <a:srgbClr val="FF0000"/>
                    </a:solidFill>
                  </a:rPr>
                  <a:t>-differentially private </a:t>
                </a:r>
                <a:r>
                  <a:rPr lang="en-US" dirty="0"/>
                  <a:t>adds a Laplacian noise with scale </a:t>
                </a:r>
                <a14:m>
                  <m:oMath xmlns:m="http://schemas.openxmlformats.org/officeDocument/2006/math">
                    <m:r>
                      <a:rPr lang="en-US" i="1">
                        <a:latin typeface="Cambria Math" panose="02040503050406030204" pitchFamily="18" charset="0"/>
                        <a:ea typeface="Cambria Math" panose="02040503050406030204" pitchFamily="18" charset="0"/>
                      </a:rPr>
                      <m:t>𝑏</m:t>
                    </m:r>
                    <m:r>
                      <a:rPr lang="en-US" i="1">
                        <a:latin typeface="Cambria Math" panose="02040503050406030204" pitchFamily="18" charset="0"/>
                        <a:ea typeface="Cambria Math" panose="02040503050406030204" pitchFamily="18" charset="0"/>
                      </a:rPr>
                      <m:t>=</m:t>
                    </m:r>
                    <m:f>
                      <m:fPr>
                        <m:type m:val="lin"/>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𝑓</m:t>
                        </m:r>
                      </m:num>
                      <m:den>
                        <m:r>
                          <a:rPr lang="en-US" i="1">
                            <a:latin typeface="Cambria Math" panose="02040503050406030204" pitchFamily="18" charset="0"/>
                            <a:ea typeface="Cambria Math" panose="02040503050406030204" pitchFamily="18" charset="0"/>
                          </a:rPr>
                          <m:t>𝜀</m:t>
                        </m:r>
                      </m:den>
                    </m:f>
                  </m:oMath>
                </a14:m>
                <a:endParaRPr lang="en-US" dirty="0"/>
              </a:p>
              <a:p>
                <a:r>
                  <a:rPr lang="en-US" dirty="0"/>
                  <a:t>Note that </a:t>
                </a:r>
                <a:r>
                  <a:rPr lang="en-US" dirty="0">
                    <a:solidFill>
                      <a:srgbClr val="FF0000"/>
                    </a:solidFill>
                  </a:rPr>
                  <a:t>if the privacy budget </a:t>
                </a:r>
                <a14:m>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𝜀</m:t>
                    </m:r>
                  </m:oMath>
                </a14:m>
                <a:r>
                  <a:rPr lang="en-US" dirty="0">
                    <a:solidFill>
                      <a:srgbClr val="FF0000"/>
                    </a:solidFill>
                  </a:rPr>
                  <a:t> has smaller values</a:t>
                </a:r>
                <a:r>
                  <a:rPr lang="en-US" dirty="0"/>
                  <a:t>, this will result in larger amount of Laplacian noise </a:t>
                </a:r>
                <a14:m>
                  <m:oMath xmlns:m="http://schemas.openxmlformats.org/officeDocument/2006/math">
                    <m:r>
                      <m:rPr>
                        <m:sty m:val="p"/>
                      </m:rPr>
                      <a:rPr lang="el-GR" i="1">
                        <a:latin typeface="Cambria Math" panose="02040503050406030204" pitchFamily="18" charset="0"/>
                        <a:ea typeface="Cambria Math" panose="02040503050406030204" pitchFamily="18" charset="0"/>
                      </a:rPr>
                      <m:t>ξ</m:t>
                    </m:r>
                  </m:oMath>
                </a14:m>
                <a:r>
                  <a:rPr lang="en-US" dirty="0"/>
                  <a:t> added to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𝐷</m:t>
                        </m:r>
                      </m:e>
                    </m:d>
                  </m:oMath>
                </a14:m>
                <a:endParaRPr lang="en-US" dirty="0"/>
              </a:p>
              <a:p>
                <a:pPr lvl="1"/>
                <a:r>
                  <a:rPr lang="en-US" dirty="0"/>
                  <a:t>Thus, the noisy outputs </a:t>
                </a:r>
                <a14:m>
                  <m:oMath xmlns:m="http://schemas.openxmlformats.org/officeDocument/2006/math">
                    <m:r>
                      <a:rPr lang="en-US" i="1" smtClean="0">
                        <a:latin typeface="Cambria Math" panose="02040503050406030204" pitchFamily="18" charset="0"/>
                        <a:ea typeface="Cambria Math" panose="02040503050406030204" pitchFamily="18" charset="0"/>
                      </a:rPr>
                      <m:t>ℳ</m:t>
                    </m:r>
                    <m:d>
                      <m:dPr>
                        <m:ctrlPr>
                          <a:rPr lang="en-US" i="1">
                            <a:latin typeface="Cambria Math" panose="02040503050406030204" pitchFamily="18" charset="0"/>
                          </a:rPr>
                        </m:ctrlPr>
                      </m:dPr>
                      <m:e>
                        <m:r>
                          <a:rPr lang="en-US" i="1">
                            <a:latin typeface="Cambria Math" panose="02040503050406030204" pitchFamily="18" charset="0"/>
                          </a:rPr>
                          <m:t>𝐷</m:t>
                        </m:r>
                      </m:e>
                    </m:d>
                  </m:oMath>
                </a14:m>
                <a:r>
                  <a:rPr lang="en-US" dirty="0"/>
                  <a:t> will reveal less private information about the inputs (i.e., provide better privacy protection), but also the noisy answers to the queries </a:t>
                </a:r>
                <a14:m>
                  <m:oMath xmlns:m="http://schemas.openxmlformats.org/officeDocument/2006/math">
                    <m:r>
                      <a:rPr lang="en-US" i="1">
                        <a:latin typeface="Cambria Math" panose="02040503050406030204" pitchFamily="18" charset="0"/>
                        <a:ea typeface="Cambria Math" panose="02040503050406030204" pitchFamily="18" charset="0"/>
                      </a:rPr>
                      <m:t>ℳ</m:t>
                    </m:r>
                    <m:d>
                      <m:dPr>
                        <m:ctrlPr>
                          <a:rPr lang="en-US" i="1">
                            <a:latin typeface="Cambria Math" panose="02040503050406030204" pitchFamily="18" charset="0"/>
                          </a:rPr>
                        </m:ctrlPr>
                      </m:dPr>
                      <m:e>
                        <m:r>
                          <a:rPr lang="en-US" i="1">
                            <a:latin typeface="Cambria Math" panose="02040503050406030204" pitchFamily="18" charset="0"/>
                          </a:rPr>
                          <m:t>𝐷</m:t>
                        </m:r>
                      </m:e>
                    </m:d>
                    <m:r>
                      <a:rPr lang="en-US" i="1">
                        <a:latin typeface="Cambria Math" panose="02040503050406030204" pitchFamily="18" charset="0"/>
                      </a:rPr>
                      <m:t> </m:t>
                    </m:r>
                  </m:oMath>
                </a14:m>
                <a:r>
                  <a:rPr lang="en-US" dirty="0"/>
                  <a:t>will be less accurate </a:t>
                </a:r>
              </a:p>
              <a:p>
                <a:pPr lvl="1"/>
                <a:endParaRPr lang="en-US" dirty="0"/>
              </a:p>
            </p:txBody>
          </p:sp>
        </mc:Choice>
        <mc:Fallback xmlns="">
          <p:sp>
            <p:nvSpPr>
              <p:cNvPr id="3" name="Content Placeholder 2">
                <a:extLst>
                  <a:ext uri="{FF2B5EF4-FFF2-40B4-BE49-F238E27FC236}">
                    <a16:creationId xmlns:a16="http://schemas.microsoft.com/office/drawing/2014/main" id="{BFDB984E-B5E5-4E9F-A860-8855E3C33885}"/>
                  </a:ext>
                </a:extLst>
              </p:cNvPr>
              <p:cNvSpPr>
                <a:spLocks noGrp="1" noRot="1" noChangeAspect="1" noMove="1" noResize="1" noEditPoints="1" noAdjustHandles="1" noChangeArrowheads="1" noChangeShapeType="1" noTextEdit="1"/>
              </p:cNvSpPr>
              <p:nvPr>
                <p:ph idx="1"/>
              </p:nvPr>
            </p:nvSpPr>
            <p:spPr>
              <a:xfrm>
                <a:off x="276673" y="2090803"/>
                <a:ext cx="9584265" cy="5467805"/>
              </a:xfrm>
              <a:blipFill>
                <a:blip r:embed="rId3"/>
                <a:stretch>
                  <a:fillRect l="-699" t="-780" r="-127"/>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95A91D40-82F8-42DC-9051-6F875ED74D60}"/>
              </a:ext>
            </a:extLst>
          </p:cNvPr>
          <p:cNvSpPr>
            <a:spLocks noGrp="1"/>
          </p:cNvSpPr>
          <p:nvPr>
            <p:ph idx="10"/>
          </p:nvPr>
        </p:nvSpPr>
        <p:spPr/>
        <p:txBody>
          <a:bodyPr/>
          <a:lstStyle/>
          <a:p>
            <a:r>
              <a:rPr lang="en-US" dirty="0"/>
              <a:t>Differentially Private SGD</a:t>
            </a:r>
          </a:p>
          <a:p>
            <a:endParaRPr lang="en-US" dirty="0"/>
          </a:p>
        </p:txBody>
      </p:sp>
    </p:spTree>
    <p:extLst>
      <p:ext uri="{BB962C8B-B14F-4D97-AF65-F5344CB8AC3E}">
        <p14:creationId xmlns:p14="http://schemas.microsoft.com/office/powerpoint/2010/main" val="3648049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92C00-D8FE-4D74-AE6E-855C1134FA16}"/>
              </a:ext>
            </a:extLst>
          </p:cNvPr>
          <p:cNvSpPr>
            <a:spLocks noGrp="1"/>
          </p:cNvSpPr>
          <p:nvPr>
            <p:ph type="title"/>
          </p:nvPr>
        </p:nvSpPr>
        <p:spPr/>
        <p:txBody>
          <a:bodyPr/>
          <a:lstStyle/>
          <a:p>
            <a:r>
              <a:rPr lang="en-US" dirty="0"/>
              <a:t>DP with Laplacian Randomization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E11CB4-ACE8-4370-913C-555B7D7BE9C1}"/>
                  </a:ext>
                </a:extLst>
              </p:cNvPr>
              <p:cNvSpPr>
                <a:spLocks noGrp="1"/>
              </p:cNvSpPr>
              <p:nvPr>
                <p:ph idx="1"/>
              </p:nvPr>
            </p:nvSpPr>
            <p:spPr/>
            <p:txBody>
              <a:bodyPr/>
              <a:lstStyle/>
              <a:p>
                <a:r>
                  <a:rPr lang="en-US" dirty="0"/>
                  <a:t>The figure shows the </a:t>
                </a:r>
                <a:r>
                  <a:rPr lang="en-US" dirty="0">
                    <a:solidFill>
                      <a:srgbClr val="FF0000"/>
                    </a:solidFill>
                  </a:rPr>
                  <a:t>probability distributions </a:t>
                </a:r>
                <a:r>
                  <a:rPr lang="en-US" dirty="0"/>
                  <a:t>of the outputs </a:t>
                </a:r>
                <a14:m>
                  <m:oMath xmlns:m="http://schemas.openxmlformats.org/officeDocument/2006/math">
                    <m:r>
                      <a:rPr lang="en-US" i="1" smtClean="0">
                        <a:latin typeface="Cambria Math" panose="02040503050406030204" pitchFamily="18" charset="0"/>
                        <a:ea typeface="Cambria Math" panose="02040503050406030204" pitchFamily="18" charset="0"/>
                      </a:rPr>
                      <m:t>ℳ</m:t>
                    </m:r>
                    <m:d>
                      <m:dPr>
                        <m:ctrlPr>
                          <a:rPr lang="en-US" i="1">
                            <a:latin typeface="Cambria Math" panose="02040503050406030204" pitchFamily="18" charset="0"/>
                          </a:rPr>
                        </m:ctrlPr>
                      </m:dPr>
                      <m:e>
                        <m:r>
                          <a:rPr lang="en-US" i="1">
                            <a:latin typeface="Cambria Math" panose="02040503050406030204" pitchFamily="18" charset="0"/>
                          </a:rPr>
                          <m:t>𝐷</m:t>
                        </m:r>
                      </m:e>
                    </m:d>
                  </m:oMath>
                </a14:m>
                <a:r>
                  <a:rPr lang="en-US" dirty="0"/>
                  <a:t> for three different levels of Laplacian noise with </a:t>
                </a:r>
                <a14:m>
                  <m:oMath xmlns:m="http://schemas.openxmlformats.org/officeDocument/2006/math">
                    <m:r>
                      <a:rPr lang="en-US" i="1">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0.05, 0.1, 0.2</m:t>
                        </m:r>
                      </m:e>
                    </m:d>
                  </m:oMath>
                </a14:m>
                <a:endParaRPr lang="en-US" dirty="0"/>
              </a:p>
              <a:p>
                <a:pPr lvl="1"/>
                <a:r>
                  <a:rPr lang="en-US" dirty="0"/>
                  <a:t>The true output value is </a:t>
                </a:r>
                <a14:m>
                  <m:oMath xmlns:m="http://schemas.openxmlformats.org/officeDocument/2006/math">
                    <m:r>
                      <a:rPr lang="en-US" b="0" i="1" smtClean="0">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𝐷</m:t>
                        </m:r>
                      </m:e>
                    </m:d>
                    <m:r>
                      <a:rPr lang="en-US" b="0" i="1" smtClean="0">
                        <a:latin typeface="Cambria Math" panose="02040503050406030204" pitchFamily="18" charset="0"/>
                      </a:rPr>
                      <m:t>=1,000</m:t>
                    </m:r>
                  </m:oMath>
                </a14:m>
                <a:r>
                  <a:rPr lang="en-US" dirty="0"/>
                  <a:t> </a:t>
                </a:r>
              </a:p>
              <a:p>
                <a:pPr lvl="1"/>
                <a:r>
                  <a:rPr lang="en-US" dirty="0"/>
                  <a:t>Larger values of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dirty="0"/>
                  <a:t> have distributions that are tighter around the true value of </a:t>
                </a:r>
                <a14:m>
                  <m:oMath xmlns:m="http://schemas.openxmlformats.org/officeDocument/2006/math">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𝐷</m:t>
                        </m:r>
                      </m:e>
                    </m:d>
                    <m:r>
                      <a:rPr lang="en-US" i="1">
                        <a:latin typeface="Cambria Math" panose="02040503050406030204" pitchFamily="18" charset="0"/>
                      </a:rPr>
                      <m:t>=1,000</m:t>
                    </m:r>
                  </m:oMath>
                </a14:m>
                <a:r>
                  <a:rPr lang="en-US" dirty="0"/>
                  <a:t> in the figure, and hence are more accurate, but leak more privacy</a:t>
                </a:r>
              </a:p>
            </p:txBody>
          </p:sp>
        </mc:Choice>
        <mc:Fallback xmlns="">
          <p:sp>
            <p:nvSpPr>
              <p:cNvPr id="3" name="Content Placeholder 2">
                <a:extLst>
                  <a:ext uri="{FF2B5EF4-FFF2-40B4-BE49-F238E27FC236}">
                    <a16:creationId xmlns:a16="http://schemas.microsoft.com/office/drawing/2014/main" id="{FFE11CB4-ACE8-4370-913C-555B7D7BE9C1}"/>
                  </a:ext>
                </a:extLst>
              </p:cNvPr>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D5CB6471-48EE-424A-AB24-28D4DA5DE966}"/>
              </a:ext>
            </a:extLst>
          </p:cNvPr>
          <p:cNvSpPr>
            <a:spLocks noGrp="1"/>
          </p:cNvSpPr>
          <p:nvPr>
            <p:ph idx="10"/>
          </p:nvPr>
        </p:nvSpPr>
        <p:spPr/>
        <p:txBody>
          <a:bodyPr/>
          <a:lstStyle/>
          <a:p>
            <a:r>
              <a:rPr lang="en-US" dirty="0"/>
              <a:t>Differentially Private SGD</a:t>
            </a:r>
          </a:p>
          <a:p>
            <a:endParaRPr lang="en-US" dirty="0"/>
          </a:p>
        </p:txBody>
      </p:sp>
      <p:pic>
        <p:nvPicPr>
          <p:cNvPr id="6" name="Picture 5">
            <a:extLst>
              <a:ext uri="{FF2B5EF4-FFF2-40B4-BE49-F238E27FC236}">
                <a16:creationId xmlns:a16="http://schemas.microsoft.com/office/drawing/2014/main" id="{97C8C9DA-8A0E-4705-BA73-76759C10839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6876007" y="4039853"/>
            <a:ext cx="3111425" cy="3469207"/>
          </a:xfrm>
          <a:prstGeom prst="rect">
            <a:avLst/>
          </a:prstGeom>
        </p:spPr>
      </p:pic>
      <p:pic>
        <p:nvPicPr>
          <p:cNvPr id="8" name="Picture 7">
            <a:extLst>
              <a:ext uri="{FF2B5EF4-FFF2-40B4-BE49-F238E27FC236}">
                <a16:creationId xmlns:a16="http://schemas.microsoft.com/office/drawing/2014/main" id="{FC325331-C3AE-4003-91AA-B31E0B43FE93}"/>
              </a:ext>
            </a:extLst>
          </p:cNvPr>
          <p:cNvPicPr>
            <a:picLocks noChangeAspect="1"/>
          </p:cNvPicPr>
          <p:nvPr/>
        </p:nvPicPr>
        <p:blipFill>
          <a:blip r:embed="rId6"/>
          <a:stretch>
            <a:fillRect/>
          </a:stretch>
        </p:blipFill>
        <p:spPr>
          <a:xfrm>
            <a:off x="6757392" y="3728257"/>
            <a:ext cx="3290167" cy="310776"/>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458B491-C5ED-4964-B356-AF3D4AB46B71}"/>
                  </a:ext>
                </a:extLst>
              </p:cNvPr>
              <p:cNvSpPr txBox="1"/>
              <p:nvPr/>
            </p:nvSpPr>
            <p:spPr>
              <a:xfrm rot="16200000">
                <a:off x="6087729" y="5298403"/>
                <a:ext cx="1133556" cy="3702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𝑃𝑟</m:t>
                      </m:r>
                      <m:d>
                        <m:dPr>
                          <m:ctrlPr>
                            <a:rPr lang="en-US" sz="1600" b="0" i="1" smtClean="0">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ℳ</m:t>
                          </m:r>
                          <m:d>
                            <m:dPr>
                              <m:ctrlPr>
                                <a:rPr lang="en-US" sz="1600" i="1">
                                  <a:latin typeface="Cambria Math" panose="02040503050406030204" pitchFamily="18" charset="0"/>
                                </a:rPr>
                              </m:ctrlPr>
                            </m:dPr>
                            <m:e>
                              <m:r>
                                <a:rPr lang="en-US" sz="1600" i="1">
                                  <a:latin typeface="Cambria Math" panose="02040503050406030204" pitchFamily="18" charset="0"/>
                                </a:rPr>
                                <m:t>𝐷</m:t>
                              </m:r>
                            </m:e>
                          </m:d>
                        </m:e>
                      </m:d>
                    </m:oMath>
                  </m:oMathPara>
                </a14:m>
                <a:endParaRPr lang="en-US" sz="1600" dirty="0"/>
              </a:p>
            </p:txBody>
          </p:sp>
        </mc:Choice>
        <mc:Fallback xmlns="">
          <p:sp>
            <p:nvSpPr>
              <p:cNvPr id="9" name="TextBox 8">
                <a:extLst>
                  <a:ext uri="{FF2B5EF4-FFF2-40B4-BE49-F238E27FC236}">
                    <a16:creationId xmlns:a16="http://schemas.microsoft.com/office/drawing/2014/main" id="{3458B491-C5ED-4964-B356-AF3D4AB46B71}"/>
                  </a:ext>
                </a:extLst>
              </p:cNvPr>
              <p:cNvSpPr txBox="1">
                <a:spLocks noRot="1" noChangeAspect="1" noMove="1" noResize="1" noEditPoints="1" noAdjustHandles="1" noChangeArrowheads="1" noChangeShapeType="1" noTextEdit="1"/>
              </p:cNvSpPr>
              <p:nvPr/>
            </p:nvSpPr>
            <p:spPr>
              <a:xfrm rot="16200000">
                <a:off x="6087729" y="5298403"/>
                <a:ext cx="1133556" cy="37029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EF3F1E0-2B2B-4C25-BEB4-E1D42F5F6EFA}"/>
                  </a:ext>
                </a:extLst>
              </p:cNvPr>
              <p:cNvSpPr txBox="1"/>
              <p:nvPr/>
            </p:nvSpPr>
            <p:spPr>
              <a:xfrm>
                <a:off x="8052689" y="7436078"/>
                <a:ext cx="7809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ℳ</m:t>
                      </m:r>
                      <m:d>
                        <m:dPr>
                          <m:ctrlPr>
                            <a:rPr lang="en-US" sz="1600" i="1">
                              <a:latin typeface="Cambria Math" panose="02040503050406030204" pitchFamily="18" charset="0"/>
                            </a:rPr>
                          </m:ctrlPr>
                        </m:dPr>
                        <m:e>
                          <m:r>
                            <a:rPr lang="en-US" sz="1600" i="1">
                              <a:latin typeface="Cambria Math" panose="02040503050406030204" pitchFamily="18" charset="0"/>
                            </a:rPr>
                            <m:t>𝐷</m:t>
                          </m:r>
                        </m:e>
                      </m:d>
                    </m:oMath>
                  </m:oMathPara>
                </a14:m>
                <a:endParaRPr lang="en-US" sz="1600" dirty="0"/>
              </a:p>
            </p:txBody>
          </p:sp>
        </mc:Choice>
        <mc:Fallback xmlns="">
          <p:sp>
            <p:nvSpPr>
              <p:cNvPr id="10" name="TextBox 9">
                <a:extLst>
                  <a:ext uri="{FF2B5EF4-FFF2-40B4-BE49-F238E27FC236}">
                    <a16:creationId xmlns:a16="http://schemas.microsoft.com/office/drawing/2014/main" id="{AEF3F1E0-2B2B-4C25-BEB4-E1D42F5F6EFA}"/>
                  </a:ext>
                </a:extLst>
              </p:cNvPr>
              <p:cNvSpPr txBox="1">
                <a:spLocks noRot="1" noChangeAspect="1" noMove="1" noResize="1" noEditPoints="1" noAdjustHandles="1" noChangeArrowheads="1" noChangeShapeType="1" noTextEdit="1"/>
              </p:cNvSpPr>
              <p:nvPr/>
            </p:nvSpPr>
            <p:spPr>
              <a:xfrm>
                <a:off x="8052689" y="7436078"/>
                <a:ext cx="780988" cy="33855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5F439FDE-9EC7-441B-BF99-7AC6CF5EBBF9}"/>
                  </a:ext>
                </a:extLst>
              </p:cNvPr>
              <p:cNvSpPr txBox="1">
                <a:spLocks/>
              </p:cNvSpPr>
              <p:nvPr/>
            </p:nvSpPr>
            <p:spPr>
              <a:xfrm>
                <a:off x="322671" y="3742183"/>
                <a:ext cx="6096882" cy="3600401"/>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14400" indent="-173038"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146175" indent="-174625"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376363" indent="-173038"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A mechanism </a:t>
                </a:r>
                <a14:m>
                  <m:oMath xmlns:m="http://schemas.openxmlformats.org/officeDocument/2006/math">
                    <m:r>
                      <a:rPr lang="en-US" i="1">
                        <a:latin typeface="Cambria Math" panose="02040503050406030204" pitchFamily="18" charset="0"/>
                        <a:ea typeface="Cambria Math" panose="02040503050406030204" pitchFamily="18" charset="0"/>
                      </a:rPr>
                      <m:t>ℳ</m:t>
                    </m:r>
                    <m:d>
                      <m:dPr>
                        <m:ctrlPr>
                          <a:rPr lang="en-US" i="1">
                            <a:latin typeface="Cambria Math" panose="02040503050406030204" pitchFamily="18" charset="0"/>
                          </a:rPr>
                        </m:ctrlPr>
                      </m:dPr>
                      <m:e>
                        <m:r>
                          <a:rPr lang="en-US" b="0" i="1" smtClean="0">
                            <a:latin typeface="Cambria Math" panose="02040503050406030204" pitchFamily="18" charset="0"/>
                          </a:rPr>
                          <m:t>𝐷</m:t>
                        </m:r>
                      </m:e>
                    </m:d>
                  </m:oMath>
                </a14:m>
                <a:r>
                  <a:rPr lang="en-US" dirty="0"/>
                  <a:t> is </a:t>
                </a:r>
                <a14:m>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rPr>
                      <m:t>𝜀</m:t>
                    </m:r>
                  </m:oMath>
                </a14:m>
                <a:r>
                  <a:rPr lang="en-US" dirty="0">
                    <a:solidFill>
                      <a:srgbClr val="FF0000"/>
                    </a:solidFill>
                  </a:rPr>
                  <a:t>-differentially private </a:t>
                </a:r>
                <a:r>
                  <a:rPr lang="en-US" dirty="0"/>
                  <a:t>if for all databases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2</m:t>
                        </m:r>
                      </m:sub>
                    </m:sSub>
                  </m:oMath>
                </a14:m>
                <a:r>
                  <a:rPr lang="en-US" dirty="0"/>
                  <a:t> that differ by at most one </a:t>
                </a:r>
                <a:r>
                  <a:rPr lang="en-US" dirty="0" smtClean="0"/>
                  <a:t>instance, and for any subset of outputs </a:t>
                </a:r>
                <a:r>
                  <a:rPr lang="en-US" i="1" dirty="0" smtClean="0"/>
                  <a:t>S</a:t>
                </a:r>
                <a:r>
                  <a:rPr lang="en-US" dirty="0" smtClean="0"/>
                  <a:t>:</a:t>
                </a:r>
                <a:endParaRPr lang="en-US" dirty="0"/>
              </a:p>
              <a:p>
                <a:pPr marL="0" indent="0" algn="ctr">
                  <a:buNone/>
                </a:pPr>
                <a14:m>
                  <m:oMath xmlns:m="http://schemas.openxmlformats.org/officeDocument/2006/math">
                    <m:r>
                      <a:rPr lang="en-US" b="0" i="1" smtClean="0">
                        <a:solidFill>
                          <a:srgbClr val="FF0000"/>
                        </a:solidFill>
                        <a:latin typeface="Cambria Math" panose="02040503050406030204" pitchFamily="18" charset="0"/>
                        <a:ea typeface="Cambria Math" panose="02040503050406030204" pitchFamily="18" charset="0"/>
                      </a:rPr>
                      <m:t>𝑃𝑟</m:t>
                    </m:r>
                    <m:d>
                      <m:dPr>
                        <m:ctrlPr>
                          <a:rPr lang="en-US" b="0" i="1" smtClean="0">
                            <a:solidFill>
                              <a:srgbClr val="FF0000"/>
                            </a:solidFill>
                            <a:latin typeface="Cambria Math" panose="02040503050406030204" pitchFamily="18" charset="0"/>
                            <a:ea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ℳ</m:t>
                        </m:r>
                        <m:d>
                          <m:dPr>
                            <m:ctrlPr>
                              <a:rPr lang="en-US" i="1">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𝐷</m:t>
                                </m:r>
                              </m:e>
                              <m:sub>
                                <m:r>
                                  <a:rPr lang="en-US" i="1">
                                    <a:solidFill>
                                      <a:srgbClr val="FF0000"/>
                                    </a:solidFill>
                                    <a:latin typeface="Cambria Math" panose="02040503050406030204" pitchFamily="18" charset="0"/>
                                  </a:rPr>
                                  <m:t>1</m:t>
                                </m:r>
                              </m:sub>
                            </m:sSub>
                          </m:e>
                        </m:d>
                        <m:r>
                          <a:rPr lang="en-US" i="1" smtClean="0">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𝑆</m:t>
                        </m:r>
                      </m:e>
                    </m:d>
                    <m:r>
                      <a:rPr lang="en-US">
                        <a:solidFill>
                          <a:srgbClr val="FF0000"/>
                        </a:solidFill>
                        <a:latin typeface="Cambria Math" panose="02040503050406030204" pitchFamily="18" charset="0"/>
                      </a:rPr>
                      <m:t>≤</m:t>
                    </m:r>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𝑒</m:t>
                        </m:r>
                      </m:e>
                      <m:sup>
                        <m:r>
                          <a:rPr lang="en-US" i="1" smtClean="0">
                            <a:solidFill>
                              <a:srgbClr val="FF0000"/>
                            </a:solidFill>
                            <a:latin typeface="Cambria Math" panose="02040503050406030204" pitchFamily="18" charset="0"/>
                            <a:ea typeface="Cambria Math" panose="02040503050406030204" pitchFamily="18" charset="0"/>
                          </a:rPr>
                          <m:t>𝜀</m:t>
                        </m:r>
                      </m:sup>
                    </m:sSup>
                  </m:oMath>
                </a14:m>
                <a:r>
                  <a:rPr lang="en-US" dirty="0">
                    <a:solidFill>
                      <a:srgbClr val="FF0000"/>
                    </a:solidFill>
                    <a:ea typeface="Cambria Math" panose="02040503050406030204" pitchFamily="18" charset="0"/>
                  </a:rPr>
                  <a:t> </a:t>
                </a:r>
                <a14:m>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rPr>
                      <m:t>𝑃𝑟</m:t>
                    </m:r>
                    <m:d>
                      <m:dPr>
                        <m:ctrlPr>
                          <a:rPr lang="en-US" i="1">
                            <a:solidFill>
                              <a:srgbClr val="FF0000"/>
                            </a:solidFill>
                            <a:latin typeface="Cambria Math" panose="02040503050406030204" pitchFamily="18" charset="0"/>
                            <a:ea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ℳ</m:t>
                        </m:r>
                        <m:d>
                          <m:dPr>
                            <m:ctrlPr>
                              <a:rPr lang="en-US" i="1">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𝐷</m:t>
                                </m:r>
                              </m:e>
                              <m:sub>
                                <m:r>
                                  <a:rPr lang="en-US" b="0" i="1" smtClean="0">
                                    <a:solidFill>
                                      <a:srgbClr val="FF0000"/>
                                    </a:solidFill>
                                    <a:latin typeface="Cambria Math" panose="02040503050406030204" pitchFamily="18" charset="0"/>
                                  </a:rPr>
                                  <m:t>2</m:t>
                                </m:r>
                              </m:sub>
                            </m:sSub>
                          </m:e>
                        </m:d>
                        <m:r>
                          <a:rPr lang="en-US" b="0" i="1" smtClean="0">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𝑆</m:t>
                        </m:r>
                      </m:e>
                    </m:d>
                  </m:oMath>
                </a14:m>
                <a:endParaRPr lang="en-US" dirty="0"/>
              </a:p>
              <a:p>
                <a:pPr lvl="1"/>
                <a:r>
                  <a:rPr lang="en-US" dirty="0"/>
                  <a:t>In other words,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𝜀</m:t>
                    </m:r>
                  </m:oMath>
                </a14:m>
                <a:r>
                  <a:rPr lang="en-US" dirty="0">
                    <a:solidFill>
                      <a:schemeClr val="tx1"/>
                    </a:solidFill>
                  </a:rPr>
                  <a:t>-differential privacy ensures that the probabilities of any two outputs</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ℳ</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sub>
                        </m:sSub>
                      </m:e>
                    </m:d>
                  </m:oMath>
                </a14:m>
                <a:r>
                  <a:rPr lang="en-US" dirty="0"/>
                  <a:t> and </a:t>
                </a:r>
                <a14:m>
                  <m:oMath xmlns:m="http://schemas.openxmlformats.org/officeDocument/2006/math">
                    <m:r>
                      <a:rPr lang="en-US" i="1">
                        <a:latin typeface="Cambria Math" panose="02040503050406030204" pitchFamily="18" charset="0"/>
                        <a:ea typeface="Cambria Math" panose="02040503050406030204" pitchFamily="18" charset="0"/>
                      </a:rPr>
                      <m:t>ℳ</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b="0" i="1" smtClean="0">
                                <a:latin typeface="Cambria Math" panose="02040503050406030204" pitchFamily="18" charset="0"/>
                              </a:rPr>
                              <m:t>2</m:t>
                            </m:r>
                          </m:sub>
                        </m:sSub>
                      </m:e>
                    </m:d>
                  </m:oMath>
                </a14:m>
                <a:r>
                  <a:rPr lang="en-US" dirty="0"/>
                  <a:t> differ by at most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ea typeface="Cambria Math" panose="02040503050406030204" pitchFamily="18" charset="0"/>
                          </a:rPr>
                          <m:t>𝜀</m:t>
                        </m:r>
                      </m:sup>
                    </m:sSup>
                  </m:oMath>
                </a14:m>
                <a:r>
                  <a:rPr lang="en-US" dirty="0">
                    <a:ea typeface="Cambria Math" panose="02040503050406030204" pitchFamily="18" charset="0"/>
                  </a:rPr>
                  <a:t> </a:t>
                </a:r>
              </a:p>
              <a:p>
                <a:pPr lvl="1"/>
                <a:r>
                  <a:rPr lang="en-US" dirty="0">
                    <a:ea typeface="Cambria Math" panose="02040503050406030204" pitchFamily="18" charset="0"/>
                  </a:rPr>
                  <a:t>E.g., for </a:t>
                </a:r>
                <a14:m>
                  <m:oMath xmlns:m="http://schemas.openxmlformats.org/officeDocument/2006/math">
                    <m:r>
                      <a:rPr lang="en-US" i="1">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=0.05</m:t>
                    </m:r>
                  </m:oMath>
                </a14:m>
                <a:r>
                  <a:rPr lang="en-US" dirty="0"/>
                  <a:t>, </a:t>
                </a:r>
                <a14:m>
                  <m:oMath xmlns:m="http://schemas.openxmlformats.org/officeDocument/2006/math">
                    <m:f>
                      <m:fPr>
                        <m:type m:val="lin"/>
                        <m:ctrlPr>
                          <a:rPr lang="en-US" i="1" smtClean="0">
                            <a:latin typeface="Cambria Math" panose="02040503050406030204" pitchFamily="18" charset="0"/>
                          </a:rPr>
                        </m:ctrlPr>
                      </m:fPr>
                      <m:num>
                        <m:r>
                          <a:rPr lang="en-US" b="0" i="1" smtClean="0">
                            <a:latin typeface="Cambria Math" panose="02040503050406030204" pitchFamily="18" charset="0"/>
                          </a:rPr>
                          <m:t>𝑃𝑟</m:t>
                        </m:r>
                        <m:d>
                          <m:dPr>
                            <m:ctrlPr>
                              <a:rPr lang="en-US" b="0"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ℳ</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sub>
                                </m:sSub>
                              </m:e>
                            </m:d>
                          </m:e>
                        </m:d>
                      </m:num>
                      <m:den>
                        <m:r>
                          <a:rPr lang="en-US" b="0" i="1" smtClean="0">
                            <a:latin typeface="Cambria Math" panose="02040503050406030204" pitchFamily="18" charset="0"/>
                          </a:rPr>
                          <m:t>𝑃𝑟</m:t>
                        </m:r>
                        <m:d>
                          <m:dPr>
                            <m:ctrlPr>
                              <a:rPr lang="en-US" b="0"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ℳ</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2</m:t>
                                    </m:r>
                                  </m:sub>
                                </m:sSub>
                              </m:e>
                            </m:d>
                          </m:e>
                        </m:d>
                      </m:den>
                    </m:f>
                    <m:r>
                      <a:rPr lang="en-US" i="1">
                        <a:latin typeface="Cambria Math" panose="02040503050406030204" pitchFamily="18" charset="0"/>
                      </a:rPr>
                      <m:t> </m:t>
                    </m:r>
                  </m:oMath>
                </a14:m>
                <a:r>
                  <a:rPr lang="en-US" dirty="0"/>
                  <a:t>is at most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b="0" i="1" smtClean="0">
                            <a:latin typeface="Cambria Math" panose="02040503050406030204" pitchFamily="18" charset="0"/>
                          </a:rPr>
                          <m:t>0.05</m:t>
                        </m:r>
                      </m:sup>
                    </m:sSup>
                    <m:r>
                      <a:rPr lang="en-US" b="0" i="1" smtClean="0">
                        <a:latin typeface="Cambria Math" panose="02040503050406030204" pitchFamily="18" charset="0"/>
                        <a:ea typeface="Cambria Math" panose="02040503050406030204" pitchFamily="18" charset="0"/>
                      </a:rPr>
                      <m:t>=</m:t>
                    </m:r>
                  </m:oMath>
                </a14:m>
                <a:r>
                  <a:rPr lang="en-US" dirty="0"/>
                  <a:t> 1.05</a:t>
                </a:r>
              </a:p>
              <a:p>
                <a:pPr lvl="1"/>
                <a:r>
                  <a:rPr lang="en-US" dirty="0"/>
                  <a:t>Smaller </a:t>
                </a:r>
                <a14:m>
                  <m:oMath xmlns:m="http://schemas.openxmlformats.org/officeDocument/2006/math">
                    <m:r>
                      <a:rPr lang="en-US" i="1" smtClean="0">
                        <a:latin typeface="Cambria Math" panose="02040503050406030204" pitchFamily="18" charset="0"/>
                        <a:ea typeface="Cambria Math" panose="02040503050406030204" pitchFamily="18" charset="0"/>
                      </a:rPr>
                      <m:t>𝜀</m:t>
                    </m:r>
                  </m:oMath>
                </a14:m>
                <a:r>
                  <a:rPr lang="en-US" dirty="0"/>
                  <a:t> ensures more similar outputs </a:t>
                </a:r>
                <a14:m>
                  <m:oMath xmlns:m="http://schemas.openxmlformats.org/officeDocument/2006/math">
                    <m:r>
                      <a:rPr lang="en-US" i="1">
                        <a:latin typeface="Cambria Math" panose="02040503050406030204" pitchFamily="18" charset="0"/>
                        <a:ea typeface="Cambria Math" panose="02040503050406030204" pitchFamily="18" charset="0"/>
                      </a:rPr>
                      <m:t>ℳ</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sub>
                        </m:sSub>
                      </m:e>
                    </m:d>
                  </m:oMath>
                </a14:m>
                <a:r>
                  <a:rPr lang="en-US" dirty="0"/>
                  <a:t> and </a:t>
                </a:r>
                <a14:m>
                  <m:oMath xmlns:m="http://schemas.openxmlformats.org/officeDocument/2006/math">
                    <m:r>
                      <a:rPr lang="en-US" i="1">
                        <a:latin typeface="Cambria Math" panose="02040503050406030204" pitchFamily="18" charset="0"/>
                        <a:ea typeface="Cambria Math" panose="02040503050406030204" pitchFamily="18" charset="0"/>
                      </a:rPr>
                      <m:t>ℳ</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2</m:t>
                            </m:r>
                          </m:sub>
                        </m:sSub>
                      </m:e>
                    </m:d>
                  </m:oMath>
                </a14:m>
                <a:r>
                  <a:rPr lang="en-US" dirty="0"/>
                  <a:t>, and </a:t>
                </a:r>
                <a:r>
                  <a:rPr lang="en-US" dirty="0" smtClean="0"/>
                  <a:t>provides </a:t>
                </a:r>
                <a:r>
                  <a:rPr lang="en-US" dirty="0"/>
                  <a:t>higher levels of </a:t>
                </a:r>
                <a:r>
                  <a:rPr lang="en-US" dirty="0" smtClean="0"/>
                  <a:t>privacy</a:t>
                </a:r>
                <a:endParaRPr lang="en-US" dirty="0"/>
              </a:p>
            </p:txBody>
          </p:sp>
        </mc:Choice>
        <mc:Fallback xmlns="">
          <p:sp>
            <p:nvSpPr>
              <p:cNvPr id="11" name="Content Placeholder 2">
                <a:extLst>
                  <a:ext uri="{FF2B5EF4-FFF2-40B4-BE49-F238E27FC236}">
                    <a16:creationId xmlns:a16="http://schemas.microsoft.com/office/drawing/2014/main" id="{5F439FDE-9EC7-441B-BF99-7AC6CF5EBBF9}"/>
                  </a:ext>
                </a:extLst>
              </p:cNvPr>
              <p:cNvSpPr txBox="1">
                <a:spLocks noRot="1" noChangeAspect="1" noMove="1" noResize="1" noEditPoints="1" noAdjustHandles="1" noChangeArrowheads="1" noChangeShapeType="1" noTextEdit="1"/>
              </p:cNvSpPr>
              <p:nvPr/>
            </p:nvSpPr>
            <p:spPr>
              <a:xfrm>
                <a:off x="322671" y="3742183"/>
                <a:ext cx="6096882" cy="3600401"/>
              </a:xfrm>
              <a:prstGeom prst="rect">
                <a:avLst/>
              </a:prstGeom>
              <a:blipFill>
                <a:blip r:embed="rId9"/>
                <a:stretch>
                  <a:fillRect l="-1100" t="-1186" r="-1500" b="-169"/>
                </a:stretch>
              </a:blipFill>
            </p:spPr>
            <p:txBody>
              <a:bodyPr/>
              <a:lstStyle/>
              <a:p>
                <a:r>
                  <a:rPr lang="en-US">
                    <a:noFill/>
                  </a:rPr>
                  <a:t> </a:t>
                </a:r>
              </a:p>
            </p:txBody>
          </p:sp>
        </mc:Fallback>
      </mc:AlternateContent>
    </p:spTree>
    <p:extLst>
      <p:ext uri="{BB962C8B-B14F-4D97-AF65-F5344CB8AC3E}">
        <p14:creationId xmlns:p14="http://schemas.microsoft.com/office/powerpoint/2010/main" val="13683529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CF46-277A-4ABF-894F-78F8DDEA38CC}"/>
              </a:ext>
            </a:extLst>
          </p:cNvPr>
          <p:cNvSpPr>
            <a:spLocks noGrp="1"/>
          </p:cNvSpPr>
          <p:nvPr>
            <p:ph type="title"/>
          </p:nvPr>
        </p:nvSpPr>
        <p:spPr/>
        <p:txBody>
          <a:bodyPr/>
          <a:lstStyle/>
          <a:p>
            <a:r>
              <a:rPr lang="en-US" dirty="0"/>
              <a:t>DP with Gaussian Randomization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7FC51E-E1DA-4263-AB87-3510DFB0E64C}"/>
                  </a:ext>
                </a:extLst>
              </p:cNvPr>
              <p:cNvSpPr>
                <a:spLocks noGrp="1"/>
              </p:cNvSpPr>
              <p:nvPr>
                <p:ph idx="1"/>
              </p:nvPr>
            </p:nvSpPr>
            <p:spPr/>
            <p:txBody>
              <a:bodyPr/>
              <a:lstStyle/>
              <a:p>
                <a:r>
                  <a:rPr lang="en-US" dirty="0" smtClean="0"/>
                  <a:t>There are other DP mechanisms besides the Laplacian mechanism, that are more suitable for some applications</a:t>
                </a:r>
              </a:p>
              <a:p>
                <a:r>
                  <a:rPr lang="en-US" dirty="0"/>
                  <a:t>The </a:t>
                </a:r>
                <a:r>
                  <a:rPr lang="en-US" b="1" i="1" dirty="0">
                    <a:solidFill>
                      <a:srgbClr val="0070C0"/>
                    </a:solidFill>
                  </a:rPr>
                  <a:t>Gaussian mechanism </a:t>
                </a:r>
                <a:r>
                  <a:rPr lang="en-US" dirty="0"/>
                  <a:t>adds Gaussian noise instead of Laplacian noise, and the level of noise is based on the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ℓ</m:t>
                        </m:r>
                      </m:e>
                      <m:sub>
                        <m:r>
                          <a:rPr lang="en-US" b="0" i="1" smtClean="0">
                            <a:latin typeface="Cambria Math" panose="02040503050406030204" pitchFamily="18" charset="0"/>
                          </a:rPr>
                          <m:t>2</m:t>
                        </m:r>
                      </m:sub>
                    </m:sSub>
                  </m:oMath>
                </a14:m>
                <a:r>
                  <a:rPr lang="en-US" dirty="0"/>
                  <a:t>-norm sensitivity, instead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b="0" i="1" smtClean="0">
                            <a:latin typeface="Cambria Math" panose="02040503050406030204" pitchFamily="18" charset="0"/>
                          </a:rPr>
                          <m:t>1</m:t>
                        </m:r>
                      </m:sub>
                    </m:sSub>
                  </m:oMath>
                </a14:m>
                <a:r>
                  <a:rPr lang="en-US" dirty="0"/>
                  <a:t>-norm</a:t>
                </a:r>
              </a:p>
              <a:p>
                <a:r>
                  <a:rPr lang="en-US" dirty="0"/>
                  <a:t>A Gaussian mechanism is </a:t>
                </a:r>
                <a14:m>
                  <m:oMath xmlns:m="http://schemas.openxmlformats.org/officeDocument/2006/math">
                    <m:d>
                      <m:dPr>
                        <m:ctrlPr>
                          <a:rPr lang="en-US" i="1" smtClean="0">
                            <a:solidFill>
                              <a:srgbClr val="FF0000"/>
                            </a:solidFill>
                            <a:latin typeface="Cambria Math" panose="02040503050406030204" pitchFamily="18" charset="0"/>
                            <a:ea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𝜀</m:t>
                        </m:r>
                        <m:r>
                          <a:rPr lang="en-US" b="0" i="1" smtClean="0">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𝛿</m:t>
                        </m:r>
                      </m:e>
                    </m:d>
                  </m:oMath>
                </a14:m>
                <a:r>
                  <a:rPr lang="en-US" dirty="0">
                    <a:solidFill>
                      <a:srgbClr val="FF0000"/>
                    </a:solidFill>
                  </a:rPr>
                  <a:t>-differentially private </a:t>
                </a:r>
                <a:r>
                  <a:rPr lang="en-US" dirty="0"/>
                  <a:t>if</a:t>
                </a:r>
                <a:r>
                  <a:rPr lang="en-US" dirty="0">
                    <a:solidFill>
                      <a:srgbClr val="FF0000"/>
                    </a:solidFill>
                  </a:rPr>
                  <a:t> </a:t>
                </a:r>
                <a:r>
                  <a:rPr lang="en-US" dirty="0"/>
                  <a:t>for all databases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2</m:t>
                        </m:r>
                      </m:sub>
                    </m:sSub>
                  </m:oMath>
                </a14:m>
                <a:r>
                  <a:rPr lang="en-US" dirty="0"/>
                  <a:t> that differ by at most one instance, and for any subset of outputs </a:t>
                </a:r>
                <a:r>
                  <a:rPr lang="en-US" i="1" dirty="0" smtClean="0"/>
                  <a:t>S</a:t>
                </a:r>
                <a:r>
                  <a:rPr lang="en-US" dirty="0" smtClean="0"/>
                  <a:t>:</a:t>
                </a:r>
                <a:endParaRPr lang="en-US" dirty="0"/>
              </a:p>
              <a:p>
                <a:pPr marL="0" indent="0" algn="ctr">
                  <a:buNone/>
                </a:pPr>
                <a:r>
                  <a:rPr lang="en-US" dirty="0"/>
                  <a:t> </a:t>
                </a:r>
                <a14:m>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𝑃𝑟</m:t>
                    </m:r>
                    <m:d>
                      <m:dPr>
                        <m:ctrlPr>
                          <a:rPr lang="en-US" i="1">
                            <a:solidFill>
                              <a:srgbClr val="FF0000"/>
                            </a:solidFill>
                            <a:latin typeface="Cambria Math" panose="02040503050406030204" pitchFamily="18" charset="0"/>
                            <a:ea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ℳ</m:t>
                        </m:r>
                        <m:d>
                          <m:dPr>
                            <m:ctrlPr>
                              <a:rPr lang="en-US" i="1">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𝐷</m:t>
                                </m:r>
                              </m:e>
                              <m:sub>
                                <m:r>
                                  <a:rPr lang="en-US" i="1">
                                    <a:solidFill>
                                      <a:srgbClr val="FF0000"/>
                                    </a:solidFill>
                                    <a:latin typeface="Cambria Math" panose="02040503050406030204" pitchFamily="18" charset="0"/>
                                  </a:rPr>
                                  <m:t>1</m:t>
                                </m:r>
                              </m:sub>
                            </m:sSub>
                          </m:e>
                        </m:d>
                        <m:r>
                          <a:rPr lang="en-US" i="1" smtClean="0">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𝑆</m:t>
                        </m:r>
                      </m:e>
                    </m:d>
                    <m:r>
                      <a:rPr lang="en-US">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𝑒</m:t>
                        </m:r>
                      </m:e>
                      <m:sup>
                        <m:r>
                          <a:rPr lang="en-US" i="1">
                            <a:solidFill>
                              <a:srgbClr val="FF0000"/>
                            </a:solidFill>
                            <a:latin typeface="Cambria Math" panose="02040503050406030204" pitchFamily="18" charset="0"/>
                            <a:ea typeface="Cambria Math" panose="02040503050406030204" pitchFamily="18" charset="0"/>
                          </a:rPr>
                          <m:t>𝜀</m:t>
                        </m:r>
                      </m:sup>
                    </m:sSup>
                  </m:oMath>
                </a14:m>
                <a:r>
                  <a:rPr lang="en-US" dirty="0">
                    <a:solidFill>
                      <a:srgbClr val="FF0000"/>
                    </a:solidFill>
                    <a:ea typeface="Cambria Math" panose="02040503050406030204" pitchFamily="18" charset="0"/>
                  </a:rPr>
                  <a:t> </a:t>
                </a:r>
                <a14:m>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rPr>
                      <m:t>𝑃𝑟</m:t>
                    </m:r>
                    <m:d>
                      <m:dPr>
                        <m:ctrlPr>
                          <a:rPr lang="en-US" i="1">
                            <a:solidFill>
                              <a:srgbClr val="FF0000"/>
                            </a:solidFill>
                            <a:latin typeface="Cambria Math" panose="02040503050406030204" pitchFamily="18" charset="0"/>
                            <a:ea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ℳ</m:t>
                        </m:r>
                        <m:d>
                          <m:dPr>
                            <m:ctrlPr>
                              <a:rPr lang="en-US" i="1">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𝐷</m:t>
                                </m:r>
                              </m:e>
                              <m:sub>
                                <m:r>
                                  <a:rPr lang="en-US" i="1">
                                    <a:solidFill>
                                      <a:srgbClr val="FF0000"/>
                                    </a:solidFill>
                                    <a:latin typeface="Cambria Math" panose="02040503050406030204" pitchFamily="18" charset="0"/>
                                  </a:rPr>
                                  <m:t>2</m:t>
                                </m:r>
                              </m:sub>
                            </m:sSub>
                          </m:e>
                        </m:d>
                        <m:r>
                          <a:rPr lang="en-US" i="1" smtClean="0">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𝑆</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𝛿</m:t>
                    </m:r>
                  </m:oMath>
                </a14:m>
                <a:endParaRPr lang="en-US" dirty="0">
                  <a:solidFill>
                    <a:srgbClr val="FF0000"/>
                  </a:solidFill>
                </a:endParaRPr>
              </a:p>
              <a:p>
                <a:r>
                  <a:rPr lang="en-US" dirty="0"/>
                  <a:t>The </a:t>
                </a:r>
                <a14:m>
                  <m:oMath xmlns:m="http://schemas.openxmlformats.org/officeDocument/2006/math">
                    <m:d>
                      <m:dPr>
                        <m:ctrlPr>
                          <a:rPr lang="en-US" i="1" smtClean="0">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𝜀</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𝛿</m:t>
                        </m:r>
                      </m:e>
                    </m:d>
                  </m:oMath>
                </a14:m>
                <a:r>
                  <a:rPr lang="en-US" dirty="0"/>
                  <a:t>-differential privacy that is provided by the Gaussian mechanism introduces the </a:t>
                </a:r>
                <a:r>
                  <a:rPr lang="en-US" dirty="0">
                    <a:solidFill>
                      <a:srgbClr val="FF0000"/>
                    </a:solidFill>
                  </a:rPr>
                  <a:t>probability parameter </a:t>
                </a:r>
                <a14:m>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rPr>
                      <m:t>𝛿</m:t>
                    </m:r>
                  </m:oMath>
                </a14:m>
                <a:endParaRPr lang="en-US" dirty="0"/>
              </a:p>
              <a:p>
                <a:pPr lvl="1"/>
                <a:r>
                  <a:rPr lang="en-US" dirty="0"/>
                  <a:t>Informally, </a:t>
                </a:r>
                <a14:m>
                  <m:oMath xmlns:m="http://schemas.openxmlformats.org/officeDocument/2006/math">
                    <m:d>
                      <m:dPr>
                        <m:ctrlPr>
                          <a:rPr lang="en-US" i="1" smtClean="0">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𝜀</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𝛿</m:t>
                        </m:r>
                      </m:e>
                    </m:d>
                  </m:oMath>
                </a14:m>
                <a:r>
                  <a:rPr lang="en-US" dirty="0"/>
                  <a:t>-differential privacy is guaranteed with probability </a:t>
                </a:r>
                <a14:m>
                  <m:oMath xmlns:m="http://schemas.openxmlformats.org/officeDocument/2006/math">
                    <m:r>
                      <a:rPr lang="en-US" b="0" i="0" smtClean="0">
                        <a:solidFill>
                          <a:schemeClr val="tx1"/>
                        </a:solidFill>
                        <a:latin typeface="Cambria Math" panose="02040503050406030204" pitchFamily="18" charset="0"/>
                        <a:ea typeface="Cambria Math" panose="02040503050406030204" pitchFamily="18" charset="0"/>
                      </a:rPr>
                      <m:t>1−</m:t>
                    </m:r>
                    <m:r>
                      <a:rPr lang="en-US" i="1">
                        <a:solidFill>
                          <a:schemeClr val="tx1"/>
                        </a:solidFill>
                        <a:latin typeface="Cambria Math" panose="02040503050406030204" pitchFamily="18" charset="0"/>
                        <a:ea typeface="Cambria Math" panose="02040503050406030204" pitchFamily="18" charset="0"/>
                      </a:rPr>
                      <m:t>𝛿</m:t>
                    </m:r>
                  </m:oMath>
                </a14:m>
                <a:endParaRPr lang="en-US" dirty="0"/>
              </a:p>
              <a:p>
                <a:pPr lvl="1"/>
                <a:r>
                  <a:rPr lang="en-US" dirty="0"/>
                  <a:t>E.g., for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𝛿</m:t>
                    </m:r>
                    <m:r>
                      <a:rPr lang="en-US" b="0" i="1" smtClean="0">
                        <a:solidFill>
                          <a:schemeClr val="tx1"/>
                        </a:solidFill>
                        <a:latin typeface="Cambria Math" panose="02040503050406030204" pitchFamily="18" charset="0"/>
                        <a:ea typeface="Cambria Math" panose="02040503050406030204" pitchFamily="18" charset="0"/>
                      </a:rPr>
                      <m:t>=0.05</m:t>
                    </m:r>
                  </m:oMath>
                </a14:m>
                <a:r>
                  <a:rPr lang="en-US" dirty="0"/>
                  <a:t>, the method is 𝜀-differentially private with 95% probability </a:t>
                </a:r>
              </a:p>
              <a:p>
                <a:r>
                  <a:rPr lang="en-US" dirty="0"/>
                  <a:t>The Gaussian mechanism is therefore weaker than the Laplacian mechanism, since it allows scenarios when the privacy cannot be guaranteed</a:t>
                </a:r>
              </a:p>
              <a:p>
                <a:pPr lvl="1"/>
                <a:r>
                  <a:rPr lang="en-US" dirty="0"/>
                  <a:t>On the other hand, additive Gaussian noise is less likely to take on extreme values than Laplacian noise</a:t>
                </a:r>
              </a:p>
              <a:p>
                <a:pPr lvl="1"/>
                <a:endParaRPr lang="en-US" dirty="0"/>
              </a:p>
              <a:p>
                <a:endParaRPr lang="en-US" dirty="0"/>
              </a:p>
            </p:txBody>
          </p:sp>
        </mc:Choice>
        <mc:Fallback xmlns="">
          <p:sp>
            <p:nvSpPr>
              <p:cNvPr id="3" name="Content Placeholder 2">
                <a:extLst>
                  <a:ext uri="{FF2B5EF4-FFF2-40B4-BE49-F238E27FC236}">
                    <a16:creationId xmlns:a16="http://schemas.microsoft.com/office/drawing/2014/main" id="{6B7FC51E-E1DA-4263-AB87-3510DFB0E64C}"/>
                  </a:ext>
                </a:extLst>
              </p:cNvPr>
              <p:cNvSpPr>
                <a:spLocks noGrp="1" noRot="1" noChangeAspect="1" noMove="1" noResize="1" noEditPoints="1" noAdjustHandles="1" noChangeArrowheads="1" noChangeShapeType="1" noTextEdit="1"/>
              </p:cNvSpPr>
              <p:nvPr>
                <p:ph idx="1"/>
              </p:nvPr>
            </p:nvSpPr>
            <p:spPr>
              <a:blipFill>
                <a:blip r:embed="rId3"/>
                <a:stretch>
                  <a:fillRect l="-699" t="-795" r="-44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F27F7577-F1D4-4D1C-BA37-82A33C515C46}"/>
              </a:ext>
            </a:extLst>
          </p:cNvPr>
          <p:cNvSpPr>
            <a:spLocks noGrp="1"/>
          </p:cNvSpPr>
          <p:nvPr>
            <p:ph idx="10"/>
          </p:nvPr>
        </p:nvSpPr>
        <p:spPr/>
        <p:txBody>
          <a:bodyPr/>
          <a:lstStyle/>
          <a:p>
            <a:r>
              <a:rPr lang="en-US" dirty="0"/>
              <a:t>Differentially Private SGD</a:t>
            </a:r>
          </a:p>
          <a:p>
            <a:endParaRPr lang="en-US" dirty="0"/>
          </a:p>
        </p:txBody>
      </p:sp>
    </p:spTree>
    <p:extLst>
      <p:ext uri="{BB962C8B-B14F-4D97-AF65-F5344CB8AC3E}">
        <p14:creationId xmlns:p14="http://schemas.microsoft.com/office/powerpoint/2010/main" val="4213727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Anonymization Techniques</a:t>
            </a:r>
            <a:endParaRPr lang="en-US" dirty="0"/>
          </a:p>
        </p:txBody>
      </p:sp>
      <p:sp>
        <p:nvSpPr>
          <p:cNvPr id="3" name="Content Placeholder 2"/>
          <p:cNvSpPr>
            <a:spLocks noGrp="1"/>
          </p:cNvSpPr>
          <p:nvPr>
            <p:ph idx="1"/>
          </p:nvPr>
        </p:nvSpPr>
        <p:spPr/>
        <p:txBody>
          <a:bodyPr>
            <a:normAutofit/>
          </a:bodyPr>
          <a:lstStyle/>
          <a:p>
            <a:r>
              <a:rPr lang="en-US" b="1" i="1" dirty="0" smtClean="0">
                <a:solidFill>
                  <a:srgbClr val="0070C0"/>
                </a:solidFill>
              </a:rPr>
              <a:t>Anonymization</a:t>
            </a:r>
            <a:r>
              <a:rPr lang="en-US" dirty="0" smtClean="0"/>
              <a:t> techniques provide privacy protection by removing identifying information in the data</a:t>
            </a:r>
          </a:p>
          <a:p>
            <a:r>
              <a:rPr lang="en-US" dirty="0" smtClean="0"/>
              <a:t>E.g., remove personal identifiable information (PII) </a:t>
            </a:r>
          </a:p>
          <a:p>
            <a:pPr lvl="1"/>
            <a:r>
              <a:rPr lang="en-US" dirty="0" smtClean="0"/>
              <a:t>In the example below, the Name and Address columns are </a:t>
            </a:r>
            <a:r>
              <a:rPr lang="en-US" dirty="0" smtClean="0"/>
              <a:t>masked</a:t>
            </a:r>
            <a:endParaRPr lang="en-US" dirty="0" smtClean="0"/>
          </a:p>
        </p:txBody>
      </p:sp>
      <p:sp>
        <p:nvSpPr>
          <p:cNvPr id="4" name="Content Placeholder 3"/>
          <p:cNvSpPr>
            <a:spLocks noGrp="1"/>
          </p:cNvSpPr>
          <p:nvPr>
            <p:ph idx="10"/>
          </p:nvPr>
        </p:nvSpPr>
        <p:spPr/>
        <p:txBody>
          <a:bodyPr/>
          <a:lstStyle/>
          <a:p>
            <a:r>
              <a:rPr lang="en-US" dirty="0"/>
              <a:t>Anonymization Techniques</a:t>
            </a:r>
          </a:p>
        </p:txBody>
      </p:sp>
      <p:graphicFrame>
        <p:nvGraphicFramePr>
          <p:cNvPr id="5" name="Google Shape;130;p18"/>
          <p:cNvGraphicFramePr/>
          <p:nvPr>
            <p:extLst/>
          </p:nvPr>
        </p:nvGraphicFramePr>
        <p:xfrm>
          <a:off x="105562" y="3888195"/>
          <a:ext cx="4830694" cy="1798205"/>
        </p:xfrm>
        <a:graphic>
          <a:graphicData uri="http://schemas.openxmlformats.org/drawingml/2006/table">
            <a:tbl>
              <a:tblPr>
                <a:noFill/>
              </a:tblPr>
              <a:tblGrid>
                <a:gridCol w="895992">
                  <a:extLst>
                    <a:ext uri="{9D8B030D-6E8A-4147-A177-3AD203B41FA5}">
                      <a16:colId xmlns:a16="http://schemas.microsoft.com/office/drawing/2014/main" val="20000"/>
                    </a:ext>
                  </a:extLst>
                </a:gridCol>
                <a:gridCol w="808255">
                  <a:extLst>
                    <a:ext uri="{9D8B030D-6E8A-4147-A177-3AD203B41FA5}">
                      <a16:colId xmlns:a16="http://schemas.microsoft.com/office/drawing/2014/main" val="20001"/>
                    </a:ext>
                  </a:extLst>
                </a:gridCol>
                <a:gridCol w="853820">
                  <a:extLst>
                    <a:ext uri="{9D8B030D-6E8A-4147-A177-3AD203B41FA5}">
                      <a16:colId xmlns:a16="http://schemas.microsoft.com/office/drawing/2014/main" val="20002"/>
                    </a:ext>
                  </a:extLst>
                </a:gridCol>
                <a:gridCol w="926948">
                  <a:extLst>
                    <a:ext uri="{9D8B030D-6E8A-4147-A177-3AD203B41FA5}">
                      <a16:colId xmlns:a16="http://schemas.microsoft.com/office/drawing/2014/main" val="20003"/>
                    </a:ext>
                  </a:extLst>
                </a:gridCol>
                <a:gridCol w="1345679">
                  <a:extLst>
                    <a:ext uri="{9D8B030D-6E8A-4147-A177-3AD203B41FA5}">
                      <a16:colId xmlns:a16="http://schemas.microsoft.com/office/drawing/2014/main" val="20004"/>
                    </a:ext>
                  </a:extLst>
                </a:gridCol>
              </a:tblGrid>
              <a:tr h="609575">
                <a:tc>
                  <a:txBody>
                    <a:bodyPr/>
                    <a:lstStyle/>
                    <a:p>
                      <a:pPr marL="0" lvl="0" indent="0" algn="l" rtl="0">
                        <a:spcBef>
                          <a:spcPts val="0"/>
                        </a:spcBef>
                        <a:spcAft>
                          <a:spcPts val="0"/>
                        </a:spcAft>
                        <a:buNone/>
                      </a:pPr>
                      <a:r>
                        <a:rPr lang="en" sz="1400" b="1" dirty="0"/>
                        <a:t>User ID</a:t>
                      </a:r>
                      <a:endParaRPr sz="1400" b="1" dirty="0"/>
                    </a:p>
                  </a:txBody>
                  <a:tcPr marL="91425" marR="91425" marT="91425" marB="91425"/>
                </a:tc>
                <a:tc>
                  <a:txBody>
                    <a:bodyPr/>
                    <a:lstStyle/>
                    <a:p>
                      <a:pPr marL="0" lvl="0" indent="0" algn="l" rtl="0">
                        <a:spcBef>
                          <a:spcPts val="0"/>
                        </a:spcBef>
                        <a:spcAft>
                          <a:spcPts val="0"/>
                        </a:spcAft>
                        <a:buNone/>
                      </a:pPr>
                      <a:r>
                        <a:rPr lang="en" sz="1400" b="1" dirty="0"/>
                        <a:t>Name</a:t>
                      </a:r>
                      <a:endParaRPr sz="1400" b="1" dirty="0"/>
                    </a:p>
                  </a:txBody>
                  <a:tcPr marL="91425" marR="91425" marT="91425" marB="91425"/>
                </a:tc>
                <a:tc>
                  <a:txBody>
                    <a:bodyPr/>
                    <a:lstStyle/>
                    <a:p>
                      <a:pPr marL="0" lvl="0" indent="0" algn="l" rtl="0">
                        <a:spcBef>
                          <a:spcPts val="0"/>
                        </a:spcBef>
                        <a:spcAft>
                          <a:spcPts val="0"/>
                        </a:spcAft>
                        <a:buNone/>
                      </a:pPr>
                      <a:r>
                        <a:rPr lang="en" sz="1400" b="1" dirty="0"/>
                        <a:t>Address</a:t>
                      </a:r>
                      <a:endParaRPr sz="1400" b="1" dirty="0"/>
                    </a:p>
                  </a:txBody>
                  <a:tcPr marL="91425" marR="91425" marT="91425" marB="91425"/>
                </a:tc>
                <a:tc>
                  <a:txBody>
                    <a:bodyPr/>
                    <a:lstStyle/>
                    <a:p>
                      <a:pPr marL="0" lvl="0" indent="0" algn="l" rtl="0">
                        <a:spcBef>
                          <a:spcPts val="0"/>
                        </a:spcBef>
                        <a:spcAft>
                          <a:spcPts val="0"/>
                        </a:spcAft>
                        <a:buNone/>
                      </a:pPr>
                      <a:r>
                        <a:rPr lang="en" sz="1400" b="1" dirty="0"/>
                        <a:t>Account Type</a:t>
                      </a:r>
                      <a:endParaRPr sz="1400" b="1" dirty="0"/>
                    </a:p>
                  </a:txBody>
                  <a:tcPr marL="91425" marR="91425" marT="91425" marB="91425"/>
                </a:tc>
                <a:tc>
                  <a:txBody>
                    <a:bodyPr/>
                    <a:lstStyle/>
                    <a:p>
                      <a:pPr marL="0" lvl="0" indent="0" algn="l" rtl="0">
                        <a:spcBef>
                          <a:spcPts val="0"/>
                        </a:spcBef>
                        <a:spcAft>
                          <a:spcPts val="0"/>
                        </a:spcAft>
                        <a:buNone/>
                      </a:pPr>
                      <a:r>
                        <a:rPr lang="en" sz="1400" b="1" dirty="0"/>
                        <a:t>Subscription Date</a:t>
                      </a:r>
                      <a:endParaRPr sz="1400" b="1" dirty="0"/>
                    </a:p>
                  </a:txBody>
                  <a:tcPr marL="91425" marR="91425" marT="91425" marB="91425"/>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sz="1400"/>
                        <a:t>001</a:t>
                      </a:r>
                      <a:endParaRPr sz="1400"/>
                    </a:p>
                  </a:txBody>
                  <a:tcPr marL="91425" marR="91425" marT="91425" marB="91425"/>
                </a:tc>
                <a:tc>
                  <a:txBody>
                    <a:bodyPr/>
                    <a:lstStyle/>
                    <a:p>
                      <a:pPr marL="0" lvl="0" indent="0" algn="l" rtl="0">
                        <a:spcBef>
                          <a:spcPts val="0"/>
                        </a:spcBef>
                        <a:spcAft>
                          <a:spcPts val="0"/>
                        </a:spcAft>
                        <a:buNone/>
                      </a:pPr>
                      <a:r>
                        <a:rPr lang="en" sz="1400"/>
                        <a:t>Alice</a:t>
                      </a:r>
                      <a:endParaRPr sz="1400"/>
                    </a:p>
                  </a:txBody>
                  <a:tcPr marL="91425" marR="91425" marT="91425" marB="91425"/>
                </a:tc>
                <a:tc>
                  <a:txBody>
                    <a:bodyPr/>
                    <a:lstStyle/>
                    <a:p>
                      <a:pPr marL="0" lvl="0" indent="0" algn="l" rtl="0">
                        <a:spcBef>
                          <a:spcPts val="0"/>
                        </a:spcBef>
                        <a:spcAft>
                          <a:spcPts val="0"/>
                        </a:spcAft>
                        <a:buNone/>
                      </a:pPr>
                      <a:r>
                        <a:rPr lang="en" sz="1400"/>
                        <a:t>123 A St</a:t>
                      </a:r>
                      <a:endParaRPr sz="1400"/>
                    </a:p>
                  </a:txBody>
                  <a:tcPr marL="91425" marR="91425" marT="91425" marB="91425"/>
                </a:tc>
                <a:tc>
                  <a:txBody>
                    <a:bodyPr/>
                    <a:lstStyle/>
                    <a:p>
                      <a:pPr marL="0" lvl="0" indent="0" algn="l" rtl="0">
                        <a:spcBef>
                          <a:spcPts val="0"/>
                        </a:spcBef>
                        <a:spcAft>
                          <a:spcPts val="0"/>
                        </a:spcAft>
                        <a:buNone/>
                      </a:pPr>
                      <a:r>
                        <a:rPr lang="en" sz="1400" dirty="0"/>
                        <a:t>Pro</a:t>
                      </a:r>
                      <a:endParaRPr sz="1400" dirty="0"/>
                    </a:p>
                  </a:txBody>
                  <a:tcPr marL="91425" marR="91425" marT="91425" marB="91425"/>
                </a:tc>
                <a:tc>
                  <a:txBody>
                    <a:bodyPr/>
                    <a:lstStyle/>
                    <a:p>
                      <a:pPr marL="0" lvl="0" indent="0" algn="l" rtl="0">
                        <a:spcBef>
                          <a:spcPts val="0"/>
                        </a:spcBef>
                        <a:spcAft>
                          <a:spcPts val="0"/>
                        </a:spcAft>
                        <a:buNone/>
                      </a:pPr>
                      <a:r>
                        <a:rPr lang="en" sz="1400" dirty="0"/>
                        <a:t>01/02/20</a:t>
                      </a:r>
                      <a:endParaRPr sz="1400" dirty="0"/>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sz="1400"/>
                        <a:t>002</a:t>
                      </a:r>
                      <a:endParaRPr sz="1400"/>
                    </a:p>
                  </a:txBody>
                  <a:tcPr marL="91425" marR="91425" marT="91425" marB="91425"/>
                </a:tc>
                <a:tc>
                  <a:txBody>
                    <a:bodyPr/>
                    <a:lstStyle/>
                    <a:p>
                      <a:pPr marL="0" lvl="0" indent="0" algn="l" rtl="0">
                        <a:spcBef>
                          <a:spcPts val="0"/>
                        </a:spcBef>
                        <a:spcAft>
                          <a:spcPts val="0"/>
                        </a:spcAft>
                        <a:buNone/>
                      </a:pPr>
                      <a:r>
                        <a:rPr lang="en" sz="1400"/>
                        <a:t>Bob</a:t>
                      </a:r>
                      <a:endParaRPr sz="1400"/>
                    </a:p>
                  </a:txBody>
                  <a:tcPr marL="91425" marR="91425" marT="91425" marB="91425"/>
                </a:tc>
                <a:tc>
                  <a:txBody>
                    <a:bodyPr/>
                    <a:lstStyle/>
                    <a:p>
                      <a:pPr marL="0" lvl="0" indent="0" algn="l" rtl="0">
                        <a:spcBef>
                          <a:spcPts val="0"/>
                        </a:spcBef>
                        <a:spcAft>
                          <a:spcPts val="0"/>
                        </a:spcAft>
                        <a:buNone/>
                      </a:pPr>
                      <a:r>
                        <a:rPr lang="en" sz="1400"/>
                        <a:t>234 B St</a:t>
                      </a:r>
                      <a:endParaRPr sz="1400"/>
                    </a:p>
                  </a:txBody>
                  <a:tcPr marL="91425" marR="91425" marT="91425" marB="91425"/>
                </a:tc>
                <a:tc>
                  <a:txBody>
                    <a:bodyPr/>
                    <a:lstStyle/>
                    <a:p>
                      <a:pPr marL="0" lvl="0" indent="0" algn="l" rtl="0">
                        <a:spcBef>
                          <a:spcPts val="0"/>
                        </a:spcBef>
                        <a:spcAft>
                          <a:spcPts val="0"/>
                        </a:spcAft>
                        <a:buNone/>
                      </a:pPr>
                      <a:r>
                        <a:rPr lang="en" sz="1400"/>
                        <a:t>Free</a:t>
                      </a:r>
                      <a:endParaRPr sz="1400"/>
                    </a:p>
                  </a:txBody>
                  <a:tcPr marL="91425" marR="91425" marT="91425" marB="91425"/>
                </a:tc>
                <a:tc>
                  <a:txBody>
                    <a:bodyPr/>
                    <a:lstStyle/>
                    <a:p>
                      <a:pPr marL="0" lvl="0" indent="0" algn="l" rtl="0">
                        <a:spcBef>
                          <a:spcPts val="0"/>
                        </a:spcBef>
                        <a:spcAft>
                          <a:spcPts val="0"/>
                        </a:spcAft>
                        <a:buNone/>
                      </a:pPr>
                      <a:r>
                        <a:rPr lang="en" sz="1400" dirty="0"/>
                        <a:t>02/03/21</a:t>
                      </a:r>
                      <a:endParaRPr sz="1400" dirty="0"/>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 sz="1400"/>
                        <a:t>003</a:t>
                      </a:r>
                      <a:endParaRPr sz="1400"/>
                    </a:p>
                  </a:txBody>
                  <a:tcPr marL="91425" marR="91425" marT="91425" marB="91425"/>
                </a:tc>
                <a:tc>
                  <a:txBody>
                    <a:bodyPr/>
                    <a:lstStyle/>
                    <a:p>
                      <a:pPr marL="0" lvl="0" indent="0" algn="l" rtl="0">
                        <a:spcBef>
                          <a:spcPts val="0"/>
                        </a:spcBef>
                        <a:spcAft>
                          <a:spcPts val="0"/>
                        </a:spcAft>
                        <a:buNone/>
                      </a:pPr>
                      <a:r>
                        <a:rPr lang="en" sz="1400"/>
                        <a:t>Charlie</a:t>
                      </a:r>
                      <a:endParaRPr sz="1400"/>
                    </a:p>
                  </a:txBody>
                  <a:tcPr marL="91425" marR="91425" marT="91425" marB="91425"/>
                </a:tc>
                <a:tc>
                  <a:txBody>
                    <a:bodyPr/>
                    <a:lstStyle/>
                    <a:p>
                      <a:pPr marL="0" lvl="0" indent="0" algn="l" rtl="0">
                        <a:spcBef>
                          <a:spcPts val="0"/>
                        </a:spcBef>
                        <a:spcAft>
                          <a:spcPts val="0"/>
                        </a:spcAft>
                        <a:buNone/>
                      </a:pPr>
                      <a:r>
                        <a:rPr lang="en" sz="1400"/>
                        <a:t>456 C St</a:t>
                      </a:r>
                      <a:endParaRPr sz="1400"/>
                    </a:p>
                  </a:txBody>
                  <a:tcPr marL="91425" marR="91425" marT="91425" marB="91425"/>
                </a:tc>
                <a:tc>
                  <a:txBody>
                    <a:bodyPr/>
                    <a:lstStyle/>
                    <a:p>
                      <a:pPr marL="0" lvl="0" indent="0" algn="l" rtl="0">
                        <a:spcBef>
                          <a:spcPts val="0"/>
                        </a:spcBef>
                        <a:spcAft>
                          <a:spcPts val="0"/>
                        </a:spcAft>
                        <a:buNone/>
                      </a:pPr>
                      <a:r>
                        <a:rPr lang="en" sz="1400"/>
                        <a:t>Pro</a:t>
                      </a:r>
                      <a:endParaRPr sz="1400"/>
                    </a:p>
                  </a:txBody>
                  <a:tcPr marL="91425" marR="91425" marT="91425" marB="91425"/>
                </a:tc>
                <a:tc>
                  <a:txBody>
                    <a:bodyPr/>
                    <a:lstStyle/>
                    <a:p>
                      <a:pPr marL="0" lvl="0" indent="0" algn="l" rtl="0">
                        <a:spcBef>
                          <a:spcPts val="0"/>
                        </a:spcBef>
                        <a:spcAft>
                          <a:spcPts val="0"/>
                        </a:spcAft>
                        <a:buNone/>
                      </a:pPr>
                      <a:r>
                        <a:rPr lang="en" sz="1400" dirty="0"/>
                        <a:t>03/04/18</a:t>
                      </a:r>
                      <a:endParaRPr sz="1400" dirty="0"/>
                    </a:p>
                  </a:txBody>
                  <a:tcPr marL="91425" marR="91425" marT="91425" marB="91425"/>
                </a:tc>
                <a:extLst>
                  <a:ext uri="{0D108BD9-81ED-4DB2-BD59-A6C34878D82A}">
                    <a16:rowId xmlns:a16="http://schemas.microsoft.com/office/drawing/2014/main" val="10003"/>
                  </a:ext>
                </a:extLst>
              </a:tr>
            </a:tbl>
          </a:graphicData>
        </a:graphic>
      </p:graphicFrame>
      <p:graphicFrame>
        <p:nvGraphicFramePr>
          <p:cNvPr id="6" name="Google Shape;130;p18"/>
          <p:cNvGraphicFramePr/>
          <p:nvPr>
            <p:extLst/>
          </p:nvPr>
        </p:nvGraphicFramePr>
        <p:xfrm>
          <a:off x="5173216" y="3888195"/>
          <a:ext cx="4830694" cy="1798205"/>
        </p:xfrm>
        <a:graphic>
          <a:graphicData uri="http://schemas.openxmlformats.org/drawingml/2006/table">
            <a:tbl>
              <a:tblPr>
                <a:noFill/>
              </a:tblPr>
              <a:tblGrid>
                <a:gridCol w="895992">
                  <a:extLst>
                    <a:ext uri="{9D8B030D-6E8A-4147-A177-3AD203B41FA5}">
                      <a16:colId xmlns:a16="http://schemas.microsoft.com/office/drawing/2014/main" val="20000"/>
                    </a:ext>
                  </a:extLst>
                </a:gridCol>
                <a:gridCol w="808255">
                  <a:extLst>
                    <a:ext uri="{9D8B030D-6E8A-4147-A177-3AD203B41FA5}">
                      <a16:colId xmlns:a16="http://schemas.microsoft.com/office/drawing/2014/main" val="20001"/>
                    </a:ext>
                  </a:extLst>
                </a:gridCol>
                <a:gridCol w="853820">
                  <a:extLst>
                    <a:ext uri="{9D8B030D-6E8A-4147-A177-3AD203B41FA5}">
                      <a16:colId xmlns:a16="http://schemas.microsoft.com/office/drawing/2014/main" val="20002"/>
                    </a:ext>
                  </a:extLst>
                </a:gridCol>
                <a:gridCol w="926948">
                  <a:extLst>
                    <a:ext uri="{9D8B030D-6E8A-4147-A177-3AD203B41FA5}">
                      <a16:colId xmlns:a16="http://schemas.microsoft.com/office/drawing/2014/main" val="20003"/>
                    </a:ext>
                  </a:extLst>
                </a:gridCol>
                <a:gridCol w="1345679">
                  <a:extLst>
                    <a:ext uri="{9D8B030D-6E8A-4147-A177-3AD203B41FA5}">
                      <a16:colId xmlns:a16="http://schemas.microsoft.com/office/drawing/2014/main" val="20004"/>
                    </a:ext>
                  </a:extLst>
                </a:gridCol>
              </a:tblGrid>
              <a:tr h="609575">
                <a:tc>
                  <a:txBody>
                    <a:bodyPr/>
                    <a:lstStyle/>
                    <a:p>
                      <a:pPr marL="0" lvl="0" indent="0" algn="l" rtl="0">
                        <a:spcBef>
                          <a:spcPts val="0"/>
                        </a:spcBef>
                        <a:spcAft>
                          <a:spcPts val="0"/>
                        </a:spcAft>
                        <a:buNone/>
                      </a:pPr>
                      <a:r>
                        <a:rPr lang="en" sz="1400" b="1" dirty="0"/>
                        <a:t>User ID</a:t>
                      </a:r>
                      <a:endParaRPr sz="1400" b="1" dirty="0"/>
                    </a:p>
                  </a:txBody>
                  <a:tcPr marL="91425" marR="91425" marT="91425" marB="91425"/>
                </a:tc>
                <a:tc>
                  <a:txBody>
                    <a:bodyPr/>
                    <a:lstStyle/>
                    <a:p>
                      <a:pPr marL="0" lvl="0" indent="0" algn="l" rtl="0">
                        <a:spcBef>
                          <a:spcPts val="0"/>
                        </a:spcBef>
                        <a:spcAft>
                          <a:spcPts val="0"/>
                        </a:spcAft>
                        <a:buNone/>
                      </a:pPr>
                      <a:r>
                        <a:rPr lang="en" sz="1400" b="1" dirty="0"/>
                        <a:t>Name</a:t>
                      </a:r>
                      <a:endParaRPr sz="1400" b="1" dirty="0"/>
                    </a:p>
                  </a:txBody>
                  <a:tcPr marL="91425" marR="91425" marT="91425" marB="91425"/>
                </a:tc>
                <a:tc>
                  <a:txBody>
                    <a:bodyPr/>
                    <a:lstStyle/>
                    <a:p>
                      <a:pPr marL="0" lvl="0" indent="0" algn="l" rtl="0">
                        <a:spcBef>
                          <a:spcPts val="0"/>
                        </a:spcBef>
                        <a:spcAft>
                          <a:spcPts val="0"/>
                        </a:spcAft>
                        <a:buNone/>
                      </a:pPr>
                      <a:r>
                        <a:rPr lang="en" sz="1400" b="1" dirty="0"/>
                        <a:t>Address</a:t>
                      </a:r>
                      <a:endParaRPr sz="1400" b="1" dirty="0"/>
                    </a:p>
                  </a:txBody>
                  <a:tcPr marL="91425" marR="91425" marT="91425" marB="91425"/>
                </a:tc>
                <a:tc>
                  <a:txBody>
                    <a:bodyPr/>
                    <a:lstStyle/>
                    <a:p>
                      <a:pPr marL="0" lvl="0" indent="0" algn="l" rtl="0">
                        <a:spcBef>
                          <a:spcPts val="0"/>
                        </a:spcBef>
                        <a:spcAft>
                          <a:spcPts val="0"/>
                        </a:spcAft>
                        <a:buNone/>
                      </a:pPr>
                      <a:r>
                        <a:rPr lang="en" sz="1400" b="1" dirty="0"/>
                        <a:t>Account Type</a:t>
                      </a:r>
                      <a:endParaRPr sz="1400" b="1" dirty="0"/>
                    </a:p>
                  </a:txBody>
                  <a:tcPr marL="91425" marR="91425" marT="91425" marB="91425"/>
                </a:tc>
                <a:tc>
                  <a:txBody>
                    <a:bodyPr/>
                    <a:lstStyle/>
                    <a:p>
                      <a:pPr marL="0" lvl="0" indent="0" algn="l" rtl="0">
                        <a:spcBef>
                          <a:spcPts val="0"/>
                        </a:spcBef>
                        <a:spcAft>
                          <a:spcPts val="0"/>
                        </a:spcAft>
                        <a:buNone/>
                      </a:pPr>
                      <a:r>
                        <a:rPr lang="en" sz="1400" b="1" dirty="0"/>
                        <a:t>Subscription Date</a:t>
                      </a:r>
                      <a:endParaRPr sz="1400" b="1" dirty="0"/>
                    </a:p>
                  </a:txBody>
                  <a:tcPr marL="91425" marR="91425" marT="91425" marB="91425"/>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sz="1400"/>
                        <a:t>001</a:t>
                      </a:r>
                      <a:endParaRPr sz="1400"/>
                    </a:p>
                  </a:txBody>
                  <a:tcPr marL="91425" marR="91425" marT="91425" marB="91425"/>
                </a:tc>
                <a:tc>
                  <a:txBody>
                    <a:bodyPr/>
                    <a:lstStyle/>
                    <a:p>
                      <a:pPr marL="0" lvl="0" indent="0" algn="l" rtl="0">
                        <a:spcBef>
                          <a:spcPts val="0"/>
                        </a:spcBef>
                        <a:spcAft>
                          <a:spcPts val="0"/>
                        </a:spcAft>
                        <a:buNone/>
                      </a:pPr>
                      <a:r>
                        <a:rPr lang="en" sz="1400"/>
                        <a:t>Alice</a:t>
                      </a:r>
                      <a:endParaRPr sz="1400"/>
                    </a:p>
                  </a:txBody>
                  <a:tcPr marL="91425" marR="91425" marT="91425" marB="91425"/>
                </a:tc>
                <a:tc>
                  <a:txBody>
                    <a:bodyPr/>
                    <a:lstStyle/>
                    <a:p>
                      <a:pPr marL="0" lvl="0" indent="0" algn="l" rtl="0">
                        <a:spcBef>
                          <a:spcPts val="0"/>
                        </a:spcBef>
                        <a:spcAft>
                          <a:spcPts val="0"/>
                        </a:spcAft>
                        <a:buNone/>
                      </a:pPr>
                      <a:r>
                        <a:rPr lang="en" sz="1400"/>
                        <a:t>123 A St</a:t>
                      </a:r>
                      <a:endParaRPr sz="1400"/>
                    </a:p>
                  </a:txBody>
                  <a:tcPr marL="91425" marR="91425" marT="91425" marB="91425"/>
                </a:tc>
                <a:tc>
                  <a:txBody>
                    <a:bodyPr/>
                    <a:lstStyle/>
                    <a:p>
                      <a:pPr marL="0" lvl="0" indent="0" algn="l" rtl="0">
                        <a:spcBef>
                          <a:spcPts val="0"/>
                        </a:spcBef>
                        <a:spcAft>
                          <a:spcPts val="0"/>
                        </a:spcAft>
                        <a:buNone/>
                      </a:pPr>
                      <a:r>
                        <a:rPr lang="en" sz="1400" dirty="0"/>
                        <a:t>Pro</a:t>
                      </a:r>
                      <a:endParaRPr sz="1400" dirty="0"/>
                    </a:p>
                  </a:txBody>
                  <a:tcPr marL="91425" marR="91425" marT="91425" marB="91425"/>
                </a:tc>
                <a:tc>
                  <a:txBody>
                    <a:bodyPr/>
                    <a:lstStyle/>
                    <a:p>
                      <a:pPr marL="0" lvl="0" indent="0" algn="l" rtl="0">
                        <a:spcBef>
                          <a:spcPts val="0"/>
                        </a:spcBef>
                        <a:spcAft>
                          <a:spcPts val="0"/>
                        </a:spcAft>
                        <a:buNone/>
                      </a:pPr>
                      <a:r>
                        <a:rPr lang="en" sz="1400" dirty="0"/>
                        <a:t>01/02/20</a:t>
                      </a:r>
                      <a:endParaRPr sz="1400" dirty="0"/>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sz="1400"/>
                        <a:t>002</a:t>
                      </a:r>
                      <a:endParaRPr sz="1400"/>
                    </a:p>
                  </a:txBody>
                  <a:tcPr marL="91425" marR="91425" marT="91425" marB="91425"/>
                </a:tc>
                <a:tc>
                  <a:txBody>
                    <a:bodyPr/>
                    <a:lstStyle/>
                    <a:p>
                      <a:pPr marL="0" lvl="0" indent="0" algn="l" rtl="0">
                        <a:spcBef>
                          <a:spcPts val="0"/>
                        </a:spcBef>
                        <a:spcAft>
                          <a:spcPts val="0"/>
                        </a:spcAft>
                        <a:buNone/>
                      </a:pPr>
                      <a:r>
                        <a:rPr lang="en" sz="1400"/>
                        <a:t>Bob</a:t>
                      </a:r>
                      <a:endParaRPr sz="1400"/>
                    </a:p>
                  </a:txBody>
                  <a:tcPr marL="91425" marR="91425" marT="91425" marB="91425"/>
                </a:tc>
                <a:tc>
                  <a:txBody>
                    <a:bodyPr/>
                    <a:lstStyle/>
                    <a:p>
                      <a:pPr marL="0" lvl="0" indent="0" algn="l" rtl="0">
                        <a:spcBef>
                          <a:spcPts val="0"/>
                        </a:spcBef>
                        <a:spcAft>
                          <a:spcPts val="0"/>
                        </a:spcAft>
                        <a:buNone/>
                      </a:pPr>
                      <a:r>
                        <a:rPr lang="en" sz="1400"/>
                        <a:t>234 B St</a:t>
                      </a:r>
                      <a:endParaRPr sz="1400"/>
                    </a:p>
                  </a:txBody>
                  <a:tcPr marL="91425" marR="91425" marT="91425" marB="91425"/>
                </a:tc>
                <a:tc>
                  <a:txBody>
                    <a:bodyPr/>
                    <a:lstStyle/>
                    <a:p>
                      <a:pPr marL="0" lvl="0" indent="0" algn="l" rtl="0">
                        <a:spcBef>
                          <a:spcPts val="0"/>
                        </a:spcBef>
                        <a:spcAft>
                          <a:spcPts val="0"/>
                        </a:spcAft>
                        <a:buNone/>
                      </a:pPr>
                      <a:r>
                        <a:rPr lang="en" sz="1400"/>
                        <a:t>Free</a:t>
                      </a:r>
                      <a:endParaRPr sz="1400"/>
                    </a:p>
                  </a:txBody>
                  <a:tcPr marL="91425" marR="91425" marT="91425" marB="91425"/>
                </a:tc>
                <a:tc>
                  <a:txBody>
                    <a:bodyPr/>
                    <a:lstStyle/>
                    <a:p>
                      <a:pPr marL="0" lvl="0" indent="0" algn="l" rtl="0">
                        <a:spcBef>
                          <a:spcPts val="0"/>
                        </a:spcBef>
                        <a:spcAft>
                          <a:spcPts val="0"/>
                        </a:spcAft>
                        <a:buNone/>
                      </a:pPr>
                      <a:r>
                        <a:rPr lang="en" sz="1400" dirty="0"/>
                        <a:t>02/03/21</a:t>
                      </a:r>
                      <a:endParaRPr sz="1400" dirty="0"/>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 sz="1400"/>
                        <a:t>003</a:t>
                      </a:r>
                      <a:endParaRPr sz="1400"/>
                    </a:p>
                  </a:txBody>
                  <a:tcPr marL="91425" marR="91425" marT="91425" marB="91425"/>
                </a:tc>
                <a:tc>
                  <a:txBody>
                    <a:bodyPr/>
                    <a:lstStyle/>
                    <a:p>
                      <a:pPr marL="0" lvl="0" indent="0" algn="l" rtl="0">
                        <a:spcBef>
                          <a:spcPts val="0"/>
                        </a:spcBef>
                        <a:spcAft>
                          <a:spcPts val="0"/>
                        </a:spcAft>
                        <a:buNone/>
                      </a:pPr>
                      <a:r>
                        <a:rPr lang="en" sz="1400"/>
                        <a:t>Charlie</a:t>
                      </a:r>
                      <a:endParaRPr sz="1400"/>
                    </a:p>
                  </a:txBody>
                  <a:tcPr marL="91425" marR="91425" marT="91425" marB="91425"/>
                </a:tc>
                <a:tc>
                  <a:txBody>
                    <a:bodyPr/>
                    <a:lstStyle/>
                    <a:p>
                      <a:pPr marL="0" lvl="0" indent="0" algn="l" rtl="0">
                        <a:spcBef>
                          <a:spcPts val="0"/>
                        </a:spcBef>
                        <a:spcAft>
                          <a:spcPts val="0"/>
                        </a:spcAft>
                        <a:buNone/>
                      </a:pPr>
                      <a:r>
                        <a:rPr lang="en" sz="1400"/>
                        <a:t>456 C St</a:t>
                      </a:r>
                      <a:endParaRPr sz="1400"/>
                    </a:p>
                  </a:txBody>
                  <a:tcPr marL="91425" marR="91425" marT="91425" marB="91425"/>
                </a:tc>
                <a:tc>
                  <a:txBody>
                    <a:bodyPr/>
                    <a:lstStyle/>
                    <a:p>
                      <a:pPr marL="0" lvl="0" indent="0" algn="l" rtl="0">
                        <a:spcBef>
                          <a:spcPts val="0"/>
                        </a:spcBef>
                        <a:spcAft>
                          <a:spcPts val="0"/>
                        </a:spcAft>
                        <a:buNone/>
                      </a:pPr>
                      <a:r>
                        <a:rPr lang="en" sz="1400"/>
                        <a:t>Pro</a:t>
                      </a:r>
                      <a:endParaRPr sz="1400"/>
                    </a:p>
                  </a:txBody>
                  <a:tcPr marL="91425" marR="91425" marT="91425" marB="91425"/>
                </a:tc>
                <a:tc>
                  <a:txBody>
                    <a:bodyPr/>
                    <a:lstStyle/>
                    <a:p>
                      <a:pPr marL="0" lvl="0" indent="0" algn="l" rtl="0">
                        <a:spcBef>
                          <a:spcPts val="0"/>
                        </a:spcBef>
                        <a:spcAft>
                          <a:spcPts val="0"/>
                        </a:spcAft>
                        <a:buNone/>
                      </a:pPr>
                      <a:r>
                        <a:rPr lang="en" sz="1400" dirty="0"/>
                        <a:t>03/04/18</a:t>
                      </a:r>
                      <a:endParaRPr sz="1400" dirty="0"/>
                    </a:p>
                  </a:txBody>
                  <a:tcPr marL="91425" marR="91425" marT="91425" marB="91425"/>
                </a:tc>
                <a:extLst>
                  <a:ext uri="{0D108BD9-81ED-4DB2-BD59-A6C34878D82A}">
                    <a16:rowId xmlns:a16="http://schemas.microsoft.com/office/drawing/2014/main" val="10003"/>
                  </a:ext>
                </a:extLst>
              </a:tr>
            </a:tbl>
          </a:graphicData>
        </a:graphic>
      </p:graphicFrame>
      <p:sp>
        <p:nvSpPr>
          <p:cNvPr id="7" name="Google Shape;132;p18"/>
          <p:cNvSpPr/>
          <p:nvPr/>
        </p:nvSpPr>
        <p:spPr>
          <a:xfrm>
            <a:off x="6139408" y="4568924"/>
            <a:ext cx="518700" cy="231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3;p18"/>
          <p:cNvSpPr/>
          <p:nvPr/>
        </p:nvSpPr>
        <p:spPr>
          <a:xfrm>
            <a:off x="6139408" y="4973799"/>
            <a:ext cx="518700" cy="231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4;p18"/>
          <p:cNvSpPr/>
          <p:nvPr/>
        </p:nvSpPr>
        <p:spPr>
          <a:xfrm>
            <a:off x="6139408" y="5378674"/>
            <a:ext cx="621000" cy="231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5;p18"/>
          <p:cNvSpPr/>
          <p:nvPr/>
        </p:nvSpPr>
        <p:spPr>
          <a:xfrm>
            <a:off x="6924133" y="4568924"/>
            <a:ext cx="737100" cy="231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6;p18"/>
          <p:cNvSpPr/>
          <p:nvPr/>
        </p:nvSpPr>
        <p:spPr>
          <a:xfrm>
            <a:off x="6924133" y="4973799"/>
            <a:ext cx="737100" cy="231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7;p18"/>
          <p:cNvSpPr/>
          <p:nvPr/>
        </p:nvSpPr>
        <p:spPr>
          <a:xfrm>
            <a:off x="6901408" y="5361012"/>
            <a:ext cx="759900" cy="231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20225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F564C-6EC9-4DF0-BFB5-8462E4397783}"/>
              </a:ext>
            </a:extLst>
          </p:cNvPr>
          <p:cNvSpPr>
            <a:spLocks noGrp="1"/>
          </p:cNvSpPr>
          <p:nvPr>
            <p:ph type="title"/>
          </p:nvPr>
        </p:nvSpPr>
        <p:spPr/>
        <p:txBody>
          <a:bodyPr/>
          <a:lstStyle/>
          <a:p>
            <a:r>
              <a:rPr lang="en-US" dirty="0"/>
              <a:t>Privacy in Machine Learning</a:t>
            </a:r>
          </a:p>
        </p:txBody>
      </p:sp>
      <p:sp>
        <p:nvSpPr>
          <p:cNvPr id="3" name="Content Placeholder 2">
            <a:extLst>
              <a:ext uri="{FF2B5EF4-FFF2-40B4-BE49-F238E27FC236}">
                <a16:creationId xmlns:a16="http://schemas.microsoft.com/office/drawing/2014/main" id="{2ED58F85-871E-4A11-996B-92ED6F54E834}"/>
              </a:ext>
            </a:extLst>
          </p:cNvPr>
          <p:cNvSpPr>
            <a:spLocks noGrp="1"/>
          </p:cNvSpPr>
          <p:nvPr>
            <p:ph idx="1"/>
          </p:nvPr>
        </p:nvSpPr>
        <p:spPr/>
        <p:txBody>
          <a:bodyPr/>
          <a:lstStyle/>
          <a:p>
            <a:r>
              <a:rPr lang="en-US" dirty="0"/>
              <a:t>Training ML models can be considered an extension of the previous example on querying databases</a:t>
            </a:r>
          </a:p>
          <a:p>
            <a:pPr lvl="1"/>
            <a:r>
              <a:rPr lang="en-US" dirty="0"/>
              <a:t>I.e., ML models use data to learn a function, which is afterward used for prediction</a:t>
            </a:r>
          </a:p>
          <a:p>
            <a:r>
              <a:rPr lang="en-US" dirty="0"/>
              <a:t>The datasets for training ML models often contain sensitive information (e.g., medical records, personal information), so it is important to provide privacy guarantees</a:t>
            </a:r>
          </a:p>
          <a:p>
            <a:pPr lvl="1"/>
            <a:r>
              <a:rPr lang="en-US" dirty="0"/>
              <a:t>On the other hand, we know that ML models can memorize the training data, which can be exploited by adversaries to recover information about the data from a trained model</a:t>
            </a:r>
          </a:p>
          <a:p>
            <a:r>
              <a:rPr lang="en-US" dirty="0"/>
              <a:t>The challenge is: how to extract enough information from data to train accurate ML models without revealing the data</a:t>
            </a:r>
          </a:p>
          <a:p>
            <a:r>
              <a:rPr lang="en-US" dirty="0"/>
              <a:t>DP-SGD is an approach that adds noise to the model parameters during training, to reduce the memorization of input samples</a:t>
            </a:r>
          </a:p>
          <a:p>
            <a:endParaRPr lang="en-US" dirty="0"/>
          </a:p>
          <a:p>
            <a:endParaRPr lang="en-US" dirty="0"/>
          </a:p>
          <a:p>
            <a:endParaRPr lang="en-US" dirty="0"/>
          </a:p>
          <a:p>
            <a:pPr lvl="1"/>
            <a:endParaRPr lang="en-US" dirty="0"/>
          </a:p>
        </p:txBody>
      </p:sp>
      <p:sp>
        <p:nvSpPr>
          <p:cNvPr id="4" name="Content Placeholder 3">
            <a:extLst>
              <a:ext uri="{FF2B5EF4-FFF2-40B4-BE49-F238E27FC236}">
                <a16:creationId xmlns:a16="http://schemas.microsoft.com/office/drawing/2014/main" id="{43F69BDA-AD57-4C8B-AD33-A8CAA41FBF39}"/>
              </a:ext>
            </a:extLst>
          </p:cNvPr>
          <p:cNvSpPr>
            <a:spLocks noGrp="1"/>
          </p:cNvSpPr>
          <p:nvPr>
            <p:ph idx="10"/>
          </p:nvPr>
        </p:nvSpPr>
        <p:spPr/>
        <p:txBody>
          <a:bodyPr/>
          <a:lstStyle/>
          <a:p>
            <a:r>
              <a:rPr lang="en-US" dirty="0"/>
              <a:t>Differentially Private SGD</a:t>
            </a:r>
          </a:p>
          <a:p>
            <a:endParaRPr lang="en-US" dirty="0"/>
          </a:p>
        </p:txBody>
      </p:sp>
    </p:spTree>
    <p:extLst>
      <p:ext uri="{BB962C8B-B14F-4D97-AF65-F5344CB8AC3E}">
        <p14:creationId xmlns:p14="http://schemas.microsoft.com/office/powerpoint/2010/main" val="37382976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E2E91-C8F2-454B-973B-3E8E1BBB8761}"/>
              </a:ext>
            </a:extLst>
          </p:cNvPr>
          <p:cNvSpPr>
            <a:spLocks noGrp="1"/>
          </p:cNvSpPr>
          <p:nvPr>
            <p:ph type="title"/>
          </p:nvPr>
        </p:nvSpPr>
        <p:spPr/>
        <p:txBody>
          <a:bodyPr/>
          <a:lstStyle/>
          <a:p>
            <a:r>
              <a:rPr lang="en-US" dirty="0"/>
              <a:t>Differentially Private SGD</a:t>
            </a:r>
          </a:p>
        </p:txBody>
      </p:sp>
      <p:sp>
        <p:nvSpPr>
          <p:cNvPr id="3" name="Content Placeholder 2">
            <a:extLst>
              <a:ext uri="{FF2B5EF4-FFF2-40B4-BE49-F238E27FC236}">
                <a16:creationId xmlns:a16="http://schemas.microsoft.com/office/drawing/2014/main" id="{BC1AFE41-EB46-458B-8E62-DD5F4B3F5401}"/>
              </a:ext>
            </a:extLst>
          </p:cNvPr>
          <p:cNvSpPr>
            <a:spLocks noGrp="1"/>
          </p:cNvSpPr>
          <p:nvPr>
            <p:ph idx="1"/>
          </p:nvPr>
        </p:nvSpPr>
        <p:spPr/>
        <p:txBody>
          <a:bodyPr/>
          <a:lstStyle/>
          <a:p>
            <a:r>
              <a:rPr lang="en-US" dirty="0"/>
              <a:t>Differentially Private Stochastic Gradient Descent (DP-SGD)</a:t>
            </a:r>
          </a:p>
          <a:p>
            <a:pPr lvl="1"/>
            <a:r>
              <a:rPr lang="en-US" dirty="0"/>
              <a:t>DP-SGD adds two additional steps to SGD: Clip gradient, and Add noise</a:t>
            </a:r>
          </a:p>
        </p:txBody>
      </p:sp>
      <p:sp>
        <p:nvSpPr>
          <p:cNvPr id="4" name="Content Placeholder 3">
            <a:extLst>
              <a:ext uri="{FF2B5EF4-FFF2-40B4-BE49-F238E27FC236}">
                <a16:creationId xmlns:a16="http://schemas.microsoft.com/office/drawing/2014/main" id="{9E5E307C-2A6C-439D-A972-F361FBE967A4}"/>
              </a:ext>
            </a:extLst>
          </p:cNvPr>
          <p:cNvSpPr>
            <a:spLocks noGrp="1"/>
          </p:cNvSpPr>
          <p:nvPr>
            <p:ph idx="10"/>
          </p:nvPr>
        </p:nvSpPr>
        <p:spPr/>
        <p:txBody>
          <a:bodyPr/>
          <a:lstStyle/>
          <a:p>
            <a:r>
              <a:rPr lang="en-US" dirty="0"/>
              <a:t>Differentially Private SGD</a:t>
            </a:r>
          </a:p>
        </p:txBody>
      </p:sp>
      <p:pic>
        <p:nvPicPr>
          <p:cNvPr id="8" name="Picture 7">
            <a:extLst>
              <a:ext uri="{FF2B5EF4-FFF2-40B4-BE49-F238E27FC236}">
                <a16:creationId xmlns:a16="http://schemas.microsoft.com/office/drawing/2014/main" id="{E10DD017-C925-4D60-804E-26FC43FA7D4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716832" y="2969862"/>
            <a:ext cx="5568314" cy="4508374"/>
          </a:xfrm>
          <a:prstGeom prst="rect">
            <a:avLst/>
          </a:prstGeom>
        </p:spPr>
      </p:pic>
      <p:sp>
        <p:nvSpPr>
          <p:cNvPr id="9" name="Rectangle 8">
            <a:extLst>
              <a:ext uri="{FF2B5EF4-FFF2-40B4-BE49-F238E27FC236}">
                <a16:creationId xmlns:a16="http://schemas.microsoft.com/office/drawing/2014/main" id="{1E2952A7-602E-4343-9ED6-01F3B4624E4C}"/>
              </a:ext>
            </a:extLst>
          </p:cNvPr>
          <p:cNvSpPr/>
          <p:nvPr/>
        </p:nvSpPr>
        <p:spPr>
          <a:xfrm>
            <a:off x="2076872" y="5470376"/>
            <a:ext cx="5040560" cy="1008112"/>
          </a:xfrm>
          <a:prstGeom prst="rect">
            <a:avLst/>
          </a:prstGeom>
          <a:solidFill>
            <a:schemeClr val="accent5">
              <a:lumMod val="20000"/>
              <a:lumOff val="80000"/>
              <a:alpha val="26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CF1E520-48DF-4578-A4CB-6504494B1D31}"/>
              </a:ext>
            </a:extLst>
          </p:cNvPr>
          <p:cNvSpPr txBox="1"/>
          <p:nvPr/>
        </p:nvSpPr>
        <p:spPr>
          <a:xfrm>
            <a:off x="7197554" y="5789449"/>
            <a:ext cx="2440158" cy="401007"/>
          </a:xfrm>
          <a:prstGeom prst="rect">
            <a:avLst/>
          </a:prstGeom>
          <a:noFill/>
        </p:spPr>
        <p:txBody>
          <a:bodyPr wrap="square" rtlCol="0">
            <a:spAutoFit/>
          </a:bodyPr>
          <a:lstStyle/>
          <a:p>
            <a:r>
              <a:rPr lang="en-US" dirty="0"/>
              <a:t>Introduced DP steps</a:t>
            </a:r>
          </a:p>
        </p:txBody>
      </p:sp>
    </p:spTree>
    <p:extLst>
      <p:ext uri="{BB962C8B-B14F-4D97-AF65-F5344CB8AC3E}">
        <p14:creationId xmlns:p14="http://schemas.microsoft.com/office/powerpoint/2010/main" val="2177294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EAB31-7941-46E8-BBE9-5F9E425ACC36}"/>
              </a:ext>
            </a:extLst>
          </p:cNvPr>
          <p:cNvSpPr>
            <a:spLocks noGrp="1"/>
          </p:cNvSpPr>
          <p:nvPr>
            <p:ph type="title"/>
          </p:nvPr>
        </p:nvSpPr>
        <p:spPr/>
        <p:txBody>
          <a:bodyPr/>
          <a:lstStyle/>
          <a:p>
            <a:r>
              <a:rPr lang="en-US" dirty="0"/>
              <a:t>Gradient Clipping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2C9797-6E21-4EF9-9F26-B53BE9B85667}"/>
                  </a:ext>
                </a:extLst>
              </p:cNvPr>
              <p:cNvSpPr>
                <a:spLocks noGrp="1"/>
              </p:cNvSpPr>
              <p:nvPr>
                <p:ph idx="1"/>
              </p:nvPr>
            </p:nvSpPr>
            <p:spPr>
              <a:xfrm>
                <a:off x="276673" y="2090803"/>
                <a:ext cx="9584265" cy="5467805"/>
              </a:xfrm>
            </p:spPr>
            <p:txBody>
              <a:bodyPr/>
              <a:lstStyle/>
              <a:p>
                <a:r>
                  <a:rPr lang="en-US" dirty="0" smtClean="0"/>
                  <a:t>ML models </a:t>
                </a:r>
                <a:r>
                  <a:rPr lang="en-US" dirty="0"/>
                  <a:t>tend to memorize more information about some input samples than others</a:t>
                </a:r>
              </a:p>
              <a:p>
                <a:pPr lvl="1"/>
                <a:r>
                  <a:rPr lang="en-US" dirty="0"/>
                  <a:t>Input samples that produce large gradients can be memorized by the model, and violate privacy</a:t>
                </a:r>
              </a:p>
              <a:p>
                <a:r>
                  <a:rPr lang="en-US" dirty="0"/>
                  <a:t>This approach proposes to clip the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ℓ</m:t>
                        </m:r>
                      </m:e>
                      <m:sub>
                        <m:r>
                          <a:rPr lang="en-US" b="0" i="1" smtClean="0">
                            <a:latin typeface="Cambria Math" panose="02040503050406030204" pitchFamily="18" charset="0"/>
                          </a:rPr>
                          <m:t>2</m:t>
                        </m:r>
                      </m:sub>
                    </m:sSub>
                  </m:oMath>
                </a14:m>
                <a:r>
                  <a:rPr lang="en-US" dirty="0"/>
                  <a:t> norm of the gradient to a </a:t>
                </a:r>
                <a:r>
                  <a:rPr lang="en-US" dirty="0" smtClean="0">
                    <a:solidFill>
                      <a:srgbClr val="FF0000"/>
                    </a:solidFill>
                  </a:rPr>
                  <a:t>threshold </a:t>
                </a:r>
                <a14:m>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rPr>
                      <m:t>𝐶</m:t>
                    </m:r>
                  </m:oMath>
                </a14:m>
                <a:r>
                  <a:rPr lang="en-US" dirty="0"/>
                  <a:t>, in order to limit the influence by the individual input samples</a:t>
                </a:r>
              </a:p>
              <a:p>
                <a:pPr lvl="1"/>
                <a:r>
                  <a:rPr lang="en-US" dirty="0"/>
                  <a:t>Also, since the values of the gradients cannot be estimated ahead of time, the clipping operation controls the sensitivity of the DP randomization mechanism</a:t>
                </a:r>
              </a:p>
              <a:p>
                <a:r>
                  <a:rPr lang="en-US" dirty="0"/>
                  <a:t>If the gradient at step </a:t>
                </a:r>
                <a:r>
                  <a:rPr lang="en-US" i="1" dirty="0"/>
                  <a:t>t</a:t>
                </a:r>
                <a:r>
                  <a:rPr lang="en-US" dirty="0"/>
                  <a:t> by an input sample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is </a:t>
                </a:r>
                <a14:m>
                  <m:oMath xmlns:m="http://schemas.openxmlformats.org/officeDocument/2006/math">
                    <m:sSub>
                      <m:sSubPr>
                        <m:ctrlPr>
                          <a:rPr lang="en-US" i="1">
                            <a:latin typeface="Cambria Math" panose="02040503050406030204" pitchFamily="18" charset="0"/>
                          </a:rPr>
                        </m:ctrlPr>
                      </m:sSubPr>
                      <m:e>
                        <m:r>
                          <a:rPr lang="en-US" b="1" i="0">
                            <a:latin typeface="Cambria Math" panose="02040503050406030204" pitchFamily="18" charset="0"/>
                          </a:rPr>
                          <m:t>𝐠</m:t>
                        </m:r>
                      </m:e>
                      <m:sub>
                        <m:r>
                          <a:rPr lang="en-US" i="1">
                            <a:latin typeface="Cambria Math" panose="02040503050406030204" pitchFamily="18" charset="0"/>
                          </a:rPr>
                          <m:t>𝑡</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𝑡</m:t>
                            </m:r>
                          </m:sub>
                        </m:sSub>
                      </m:sub>
                    </m:sSub>
                    <m:r>
                      <a:rPr lang="en-US" b="0" i="1" smtClean="0">
                        <a:latin typeface="Cambria Math" panose="02040503050406030204" pitchFamily="18" charset="0"/>
                        <a:ea typeface="Cambria Math" panose="02040503050406030204" pitchFamily="18" charset="0"/>
                      </a:rPr>
                      <m:t>ℒ</m:t>
                    </m:r>
                    <m:d>
                      <m:dPr>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𝑡</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oMath>
                </a14:m>
                <a:r>
                  <a:rPr lang="en-US" dirty="0"/>
                  <a:t>, the clipped gradient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b="1">
                                <a:latin typeface="Cambria Math" panose="02040503050406030204" pitchFamily="18" charset="0"/>
                              </a:rPr>
                              <m:t>𝐠</m:t>
                            </m:r>
                          </m:e>
                        </m:acc>
                      </m:e>
                      <m:sub>
                        <m:r>
                          <a:rPr lang="en-US" i="1">
                            <a:latin typeface="Cambria Math" panose="02040503050406030204" pitchFamily="18" charset="0"/>
                          </a:rPr>
                          <m:t>𝑡</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r>
                      <a:rPr lang="en-US" i="1">
                        <a:latin typeface="Cambria Math" panose="02040503050406030204" pitchFamily="18" charset="0"/>
                      </a:rPr>
                      <m:t> </m:t>
                    </m:r>
                  </m:oMath>
                </a14:m>
                <a:r>
                  <a:rPr lang="en-US" dirty="0"/>
                  <a:t>is:</a:t>
                </a:r>
              </a:p>
              <a:p>
                <a:pPr marL="0" indent="0" algn="ctr">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1">
                                  <a:latin typeface="Cambria Math" panose="02040503050406030204" pitchFamily="18" charset="0"/>
                                </a:rPr>
                                <m:t>𝐠</m:t>
                              </m:r>
                            </m:e>
                          </m:acc>
                        </m:e>
                        <m:sub>
                          <m:r>
                            <a:rPr lang="en-US" i="1">
                              <a:latin typeface="Cambria Math" panose="02040503050406030204" pitchFamily="18" charset="0"/>
                            </a:rPr>
                            <m:t>𝑡</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m>
                                  <m:mPr>
                                    <m:mcs>
                                      <m:mc>
                                        <m:mcPr>
                                          <m:count m:val="2"/>
                                          <m:mcJc m:val="center"/>
                                        </m:mcPr>
                                      </m:mc>
                                    </m:mcs>
                                    <m:ctrlPr>
                                      <a:rPr lang="en-US" b="0" i="1" smtClean="0">
                                        <a:latin typeface="Cambria Math" panose="02040503050406030204" pitchFamily="18" charset="0"/>
                                      </a:rPr>
                                    </m:ctrlPr>
                                  </m:mPr>
                                  <m:mr>
                                    <m:e>
                                      <m:sSub>
                                        <m:sSubPr>
                                          <m:ctrlPr>
                                            <a:rPr lang="en-US" i="1">
                                              <a:latin typeface="Cambria Math" panose="02040503050406030204" pitchFamily="18" charset="0"/>
                                            </a:rPr>
                                          </m:ctrlPr>
                                        </m:sSubPr>
                                        <m:e>
                                          <m:r>
                                            <a:rPr lang="en-US" b="1" i="0" smtClean="0">
                                              <a:latin typeface="Cambria Math" panose="02040503050406030204" pitchFamily="18" charset="0"/>
                                            </a:rPr>
                                            <m:t>       </m:t>
                                          </m:r>
                                          <m:r>
                                            <a:rPr lang="en-US" b="1">
                                              <a:latin typeface="Cambria Math" panose="02040503050406030204" pitchFamily="18" charset="0"/>
                                            </a:rPr>
                                            <m:t>𝐠</m:t>
                                          </m:r>
                                        </m:e>
                                        <m:sub>
                                          <m:r>
                                            <a:rPr lang="en-US" i="1">
                                              <a:latin typeface="Cambria Math" panose="02040503050406030204" pitchFamily="18" charset="0"/>
                                            </a:rPr>
                                            <m:t>𝑡</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e>
                                    <m:e>
                                      <m:r>
                                        <a:rPr lang="en-US" i="0">
                                          <a:latin typeface="Cambria Math" panose="02040503050406030204" pitchFamily="18" charset="0"/>
                                        </a:rPr>
                                        <m:t> </m:t>
                                      </m:r>
                                      <m:r>
                                        <a:rPr lang="en-US" b="0" i="0" smtClean="0">
                                          <a:latin typeface="Cambria Math" panose="02040503050406030204" pitchFamily="18" charset="0"/>
                                        </a:rPr>
                                        <m:t>       </m:t>
                                      </m:r>
                                      <m:r>
                                        <m:rPr>
                                          <m:sty m:val="p"/>
                                        </m:rPr>
                                        <a:rPr lang="en-US" i="0">
                                          <a:latin typeface="Cambria Math" panose="02040503050406030204" pitchFamily="18" charset="0"/>
                                        </a:rPr>
                                        <m:t>if</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a:latin typeface="Cambria Math" panose="02040503050406030204" pitchFamily="18" charset="0"/>
                                                    </a:rPr>
                                                    <m:t> </m:t>
                                                  </m:r>
                                                  <m:r>
                                                    <a:rPr lang="en-US" b="1">
                                                      <a:latin typeface="Cambria Math" panose="02040503050406030204" pitchFamily="18" charset="0"/>
                                                    </a:rPr>
                                                    <m:t>𝐠</m:t>
                                                  </m:r>
                                                </m:e>
                                                <m:sub>
                                                  <m:r>
                                                    <a:rPr lang="en-US" i="1">
                                                      <a:latin typeface="Cambria Math" panose="02040503050406030204" pitchFamily="18" charset="0"/>
                                                    </a:rPr>
                                                    <m:t>𝑡</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e>
                                          </m:d>
                                        </m:e>
                                        <m:sub>
                                          <m:r>
                                            <a:rPr lang="en-US" b="0" i="1" smtClean="0">
                                              <a:latin typeface="Cambria Math" panose="02040503050406030204" pitchFamily="18" charset="0"/>
                                            </a:rPr>
                                            <m:t>2</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e>
                                  </m:mr>
                                </m:m>
                              </m:e>
                            </m:mr>
                            <m:mr>
                              <m:e>
                                <m:m>
                                  <m:mPr>
                                    <m:mcs>
                                      <m:mc>
                                        <m:mcPr>
                                          <m:count m:val="2"/>
                                          <m:mcJc m:val="center"/>
                                        </m:mcPr>
                                      </m:mc>
                                    </m:mcs>
                                    <m:ctrlPr>
                                      <a:rPr lang="en-US" b="0" i="1" smtClean="0">
                                        <a:latin typeface="Cambria Math" panose="02040503050406030204" pitchFamily="18" charset="0"/>
                                      </a:rPr>
                                    </m:ctrlPr>
                                  </m:mPr>
                                  <m:mr>
                                    <m:e>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b="1">
                                                  <a:latin typeface="Cambria Math" panose="02040503050406030204" pitchFamily="18" charset="0"/>
                                                </a:rPr>
                                                <m:t>𝐠</m:t>
                                              </m:r>
                                            </m:e>
                                            <m:sub>
                                              <m:r>
                                                <a:rPr lang="en-US" i="1">
                                                  <a:latin typeface="Cambria Math" panose="02040503050406030204" pitchFamily="18" charset="0"/>
                                                </a:rPr>
                                                <m:t>𝑡</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num>
                                        <m:den>
                                          <m:f>
                                            <m:fPr>
                                              <m:type m:val="lin"/>
                                              <m:ctrlPr>
                                                <a:rPr lang="en-US" i="1" smtClean="0">
                                                  <a:latin typeface="Cambria Math" panose="02040503050406030204" pitchFamily="18" charset="0"/>
                                                </a:rPr>
                                              </m:ctrlPr>
                                            </m:fPr>
                                            <m:num>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a:latin typeface="Cambria Math" panose="02040503050406030204" pitchFamily="18" charset="0"/>
                                                            </a:rPr>
                                                            <m:t> </m:t>
                                                          </m:r>
                                                          <m:r>
                                                            <a:rPr lang="en-US" b="1">
                                                              <a:latin typeface="Cambria Math" panose="02040503050406030204" pitchFamily="18" charset="0"/>
                                                            </a:rPr>
                                                            <m:t>𝐠</m:t>
                                                          </m:r>
                                                        </m:e>
                                                        <m:sub>
                                                          <m:r>
                                                            <a:rPr lang="en-US" i="1">
                                                              <a:latin typeface="Cambria Math" panose="02040503050406030204" pitchFamily="18" charset="0"/>
                                                            </a:rPr>
                                                            <m:t>𝑡</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e>
                                                  </m:d>
                                                </m:e>
                                                <m:sub>
                                                  <m:r>
                                                    <a:rPr lang="en-US" i="1">
                                                      <a:latin typeface="Cambria Math" panose="02040503050406030204" pitchFamily="18" charset="0"/>
                                                    </a:rPr>
                                                    <m:t>2</m:t>
                                                  </m:r>
                                                </m:sub>
                                              </m:sSub>
                                            </m:num>
                                            <m:den>
                                              <m:r>
                                                <a:rPr lang="en-US" b="0" i="1" smtClean="0">
                                                  <a:latin typeface="Cambria Math" panose="02040503050406030204" pitchFamily="18" charset="0"/>
                                                </a:rPr>
                                                <m:t>𝐶</m:t>
                                              </m:r>
                                            </m:den>
                                          </m:f>
                                        </m:den>
                                      </m:f>
                                    </m:e>
                                    <m:e>
                                      <m:r>
                                        <m:rPr>
                                          <m:sty m:val="p"/>
                                        </m:rPr>
                                        <a:rPr lang="en-US">
                                          <a:latin typeface="Cambria Math" panose="02040503050406030204" pitchFamily="18" charset="0"/>
                                        </a:rPr>
                                        <m:t>if</m:t>
                                      </m:r>
                                      <m:r>
                                        <a:rPr lang="en-US">
                                          <a:latin typeface="Cambria Math" panose="02040503050406030204" pitchFamily="18" charset="0"/>
                                        </a:rPr>
                                        <m:t> </m:t>
                                      </m:r>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a:latin typeface="Cambria Math" panose="02040503050406030204" pitchFamily="18" charset="0"/>
                                                    </a:rPr>
                                                    <m:t> </m:t>
                                                  </m:r>
                                                  <m:r>
                                                    <a:rPr lang="en-US" b="1">
                                                      <a:latin typeface="Cambria Math" panose="02040503050406030204" pitchFamily="18" charset="0"/>
                                                    </a:rPr>
                                                    <m:t>𝐠</m:t>
                                                  </m:r>
                                                </m:e>
                                                <m:sub>
                                                  <m:r>
                                                    <a:rPr lang="en-US" i="1">
                                                      <a:latin typeface="Cambria Math" panose="02040503050406030204" pitchFamily="18" charset="0"/>
                                                    </a:rPr>
                                                    <m:t>𝑡</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e>
                                          </m:d>
                                        </m:e>
                                        <m:sub>
                                          <m:r>
                                            <a:rPr lang="en-US" i="1">
                                              <a:latin typeface="Cambria Math" panose="02040503050406030204" pitchFamily="18" charset="0"/>
                                            </a:rPr>
                                            <m:t>2</m:t>
                                          </m:r>
                                        </m:sub>
                                      </m:sSub>
                                      <m:r>
                                        <a:rPr lang="en-US" b="0" i="1" smtClean="0">
                                          <a:latin typeface="Cambria Math" panose="02040503050406030204" pitchFamily="18" charset="0"/>
                                        </a:rPr>
                                        <m:t>&gt;</m:t>
                                      </m:r>
                                      <m:r>
                                        <a:rPr lang="en-US" i="1">
                                          <a:latin typeface="Cambria Math" panose="02040503050406030204" pitchFamily="18" charset="0"/>
                                          <a:ea typeface="Cambria Math" panose="02040503050406030204" pitchFamily="18" charset="0"/>
                                        </a:rPr>
                                        <m:t>𝐶</m:t>
                                      </m:r>
                                    </m:e>
                                  </m:mr>
                                </m:m>
                              </m:e>
                            </m:mr>
                          </m:m>
                        </m:e>
                      </m:d>
                    </m:oMath>
                  </m:oMathPara>
                </a14:m>
                <a:endParaRPr lang="en-US" dirty="0"/>
              </a:p>
              <a:p>
                <a:pPr algn="just"/>
                <a:endParaRPr lang="en-US" sz="800" dirty="0"/>
              </a:p>
              <a:p>
                <a:pPr algn="just"/>
                <a:r>
                  <a:rPr lang="en-US" dirty="0"/>
                  <a:t>That is, if the norm </a:t>
                </a:r>
                <a14:m>
                  <m:oMath xmlns:m="http://schemas.openxmlformats.org/officeDocument/2006/math">
                    <m:sSub>
                      <m:sSubPr>
                        <m:ctrlPr>
                          <a:rPr lang="en-US" i="1" smtClean="0">
                            <a:latin typeface="Cambria Math" panose="02040503050406030204" pitchFamily="18" charset="0"/>
                          </a:rPr>
                        </m:ctrlPr>
                      </m:sSub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a:latin typeface="Cambria Math" panose="02040503050406030204" pitchFamily="18" charset="0"/>
                                  </a:rPr>
                                  <m:t> </m:t>
                                </m:r>
                                <m:r>
                                  <a:rPr lang="en-US" b="1">
                                    <a:latin typeface="Cambria Math" panose="02040503050406030204" pitchFamily="18" charset="0"/>
                                  </a:rPr>
                                  <m:t>𝐠</m:t>
                                </m:r>
                              </m:e>
                              <m:sub>
                                <m:r>
                                  <a:rPr lang="en-US" i="1">
                                    <a:latin typeface="Cambria Math" panose="02040503050406030204" pitchFamily="18" charset="0"/>
                                  </a:rPr>
                                  <m:t>𝑡</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e>
                        </m:d>
                      </m:e>
                      <m:sub>
                        <m:r>
                          <a:rPr lang="en-US" i="1">
                            <a:latin typeface="Cambria Math" panose="02040503050406030204" pitchFamily="18" charset="0"/>
                          </a:rPr>
                          <m:t>2</m:t>
                        </m:r>
                      </m:sub>
                    </m:sSub>
                    <m:r>
                      <a:rPr lang="en-US" i="1">
                        <a:latin typeface="Cambria Math" panose="02040503050406030204" pitchFamily="18" charset="0"/>
                      </a:rPr>
                      <m:t> </m:t>
                    </m:r>
                  </m:oMath>
                </a14:m>
                <a:r>
                  <a:rPr lang="en-US" dirty="0"/>
                  <a:t>is greater than </a:t>
                </a:r>
                <a14:m>
                  <m:oMath xmlns:m="http://schemas.openxmlformats.org/officeDocument/2006/math">
                    <m:r>
                      <a:rPr lang="en-US" i="1">
                        <a:latin typeface="Cambria Math" panose="02040503050406030204" pitchFamily="18" charset="0"/>
                        <a:ea typeface="Cambria Math" panose="02040503050406030204" pitchFamily="18" charset="0"/>
                      </a:rPr>
                      <m:t>𝐶</m:t>
                    </m:r>
                  </m:oMath>
                </a14:m>
                <a:r>
                  <a:rPr lang="en-US" dirty="0"/>
                  <a:t>, the gradient is scaled down to have a norm equal to </a:t>
                </a:r>
                <a14:m>
                  <m:oMath xmlns:m="http://schemas.openxmlformats.org/officeDocument/2006/math">
                    <m:r>
                      <a:rPr lang="en-US" i="1">
                        <a:latin typeface="Cambria Math" panose="02040503050406030204" pitchFamily="18" charset="0"/>
                        <a:ea typeface="Cambria Math" panose="02040503050406030204" pitchFamily="18" charset="0"/>
                      </a:rPr>
                      <m:t>𝐶</m:t>
                    </m:r>
                  </m:oMath>
                </a14:m>
                <a:endParaRPr lang="en-US" i="1" dirty="0"/>
              </a:p>
              <a:p>
                <a:pPr algn="just"/>
                <a:endParaRPr lang="en-US" dirty="0"/>
              </a:p>
            </p:txBody>
          </p:sp>
        </mc:Choice>
        <mc:Fallback xmlns="">
          <p:sp>
            <p:nvSpPr>
              <p:cNvPr id="3" name="Content Placeholder 2">
                <a:extLst>
                  <a:ext uri="{FF2B5EF4-FFF2-40B4-BE49-F238E27FC236}">
                    <a16:creationId xmlns:a16="http://schemas.microsoft.com/office/drawing/2014/main" id="{942C9797-6E21-4EF9-9F26-B53BE9B85667}"/>
                  </a:ext>
                </a:extLst>
              </p:cNvPr>
              <p:cNvSpPr>
                <a:spLocks noGrp="1" noRot="1" noChangeAspect="1" noMove="1" noResize="1" noEditPoints="1" noAdjustHandles="1" noChangeArrowheads="1" noChangeShapeType="1" noTextEdit="1"/>
              </p:cNvSpPr>
              <p:nvPr>
                <p:ph idx="1"/>
              </p:nvPr>
            </p:nvSpPr>
            <p:spPr>
              <a:xfrm>
                <a:off x="276673" y="2090803"/>
                <a:ext cx="9584265" cy="5467805"/>
              </a:xfrm>
              <a:blipFill>
                <a:blip r:embed="rId3"/>
                <a:stretch>
                  <a:fillRect l="-699" t="-780" r="-636"/>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7F3822F7-ECBE-4AA6-BEAD-CA88D47EC5C9}"/>
              </a:ext>
            </a:extLst>
          </p:cNvPr>
          <p:cNvSpPr>
            <a:spLocks noGrp="1"/>
          </p:cNvSpPr>
          <p:nvPr>
            <p:ph idx="10"/>
          </p:nvPr>
        </p:nvSpPr>
        <p:spPr/>
        <p:txBody>
          <a:bodyPr/>
          <a:lstStyle/>
          <a:p>
            <a:r>
              <a:rPr lang="en-US" dirty="0"/>
              <a:t>Differentially Private SGD</a:t>
            </a:r>
          </a:p>
        </p:txBody>
      </p:sp>
    </p:spTree>
    <p:extLst>
      <p:ext uri="{BB962C8B-B14F-4D97-AF65-F5344CB8AC3E}">
        <p14:creationId xmlns:p14="http://schemas.microsoft.com/office/powerpoint/2010/main" val="39128400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3387D-6873-4F1B-A2B2-BF6E88420871}"/>
              </a:ext>
            </a:extLst>
          </p:cNvPr>
          <p:cNvSpPr>
            <a:spLocks noGrp="1"/>
          </p:cNvSpPr>
          <p:nvPr>
            <p:ph type="title"/>
          </p:nvPr>
        </p:nvSpPr>
        <p:spPr/>
        <p:txBody>
          <a:bodyPr/>
          <a:lstStyle/>
          <a:p>
            <a:r>
              <a:rPr lang="en-US" dirty="0"/>
              <a:t>Adding Noise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B54B85-ED79-4EEE-83E4-7DCA4CEAB836}"/>
                  </a:ext>
                </a:extLst>
              </p:cNvPr>
              <p:cNvSpPr>
                <a:spLocks noGrp="1"/>
              </p:cNvSpPr>
              <p:nvPr>
                <p:ph idx="1"/>
              </p:nvPr>
            </p:nvSpPr>
            <p:spPr/>
            <p:txBody>
              <a:bodyPr/>
              <a:lstStyle/>
              <a:p>
                <a:r>
                  <a:rPr lang="en-US" dirty="0"/>
                  <a:t>GP-SGD approach employs a Gaussian randomization mechanism </a:t>
                </a:r>
              </a:p>
              <a:p>
                <a:r>
                  <a:rPr lang="en-US" dirty="0"/>
                  <a:t>Gaussian noise is added to the gradients at each training step </a:t>
                </a:r>
                <a:r>
                  <a:rPr lang="en-US" i="1" dirty="0"/>
                  <a:t>t</a:t>
                </a:r>
                <a:r>
                  <a:rPr lang="en-US" dirty="0"/>
                  <a:t>, according to:</a:t>
                </a:r>
              </a:p>
              <a:p>
                <a:pPr marL="0" indent="0">
                  <a:buNone/>
                </a:pPr>
                <a14:m>
                  <m:oMathPara xmlns:m="http://schemas.openxmlformats.org/officeDocument/2006/math">
                    <m:oMathParaPr>
                      <m:jc m:val="center"/>
                    </m:oMathParaPr>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b="1">
                                  <a:latin typeface="Cambria Math" panose="02040503050406030204" pitchFamily="18" charset="0"/>
                                </a:rPr>
                                <m:t>𝐠</m:t>
                              </m:r>
                            </m:e>
                          </m:acc>
                        </m:e>
                        <m:sub>
                          <m:r>
                            <a:rPr lang="en-US" i="1">
                              <a:latin typeface="Cambria Math" panose="02040503050406030204" pitchFamily="18" charset="0"/>
                            </a:rPr>
                            <m:t>𝑡</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𝐿</m:t>
                          </m:r>
                        </m:den>
                      </m:f>
                      <m:d>
                        <m:dPr>
                          <m:ctrlPr>
                            <a:rPr lang="en-US" i="1">
                              <a:latin typeface="Cambria Math" panose="02040503050406030204" pitchFamily="18" charset="0"/>
                            </a:rPr>
                          </m:ctrlPr>
                        </m:dPr>
                        <m:e>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sub>
                            <m:sup/>
                            <m:e>
                              <m:sSub>
                                <m:sSubPr>
                                  <m:ctrlPr>
                                    <a:rPr lang="en-US" b="1"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b="1">
                                          <a:latin typeface="Cambria Math" panose="02040503050406030204" pitchFamily="18" charset="0"/>
                                        </a:rPr>
                                        <m:t>𝐠</m:t>
                                      </m:r>
                                    </m:e>
                                  </m:acc>
                                </m:e>
                                <m:sub>
                                  <m:r>
                                    <a:rPr lang="en-US" b="1" i="1" smtClean="0">
                                      <a:latin typeface="Cambria Math" panose="02040503050406030204" pitchFamily="18" charset="0"/>
                                    </a:rPr>
                                    <m:t>𝒕</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e>
                          </m:nary>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𝒩</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ea typeface="Cambria Math" panose="02040503050406030204" pitchFamily="18" charset="0"/>
                                    </a:rPr>
                                    <m:t>2</m:t>
                                  </m:r>
                                </m:sup>
                              </m:sSup>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𝐶</m:t>
                                  </m:r>
                                </m:e>
                                <m:sup>
                                  <m:r>
                                    <a:rPr lang="en-US" b="0" i="1" smtClean="0">
                                      <a:latin typeface="Cambria Math" panose="02040503050406030204" pitchFamily="18" charset="0"/>
                                      <a:ea typeface="Cambria Math" panose="02040503050406030204" pitchFamily="18" charset="0"/>
                                    </a:rPr>
                                    <m:t>2</m:t>
                                  </m:r>
                                </m:sup>
                              </m:sSup>
                              <m:r>
                                <a:rPr lang="en-US" b="1" i="0" smtClean="0">
                                  <a:latin typeface="Cambria Math" panose="02040503050406030204" pitchFamily="18" charset="0"/>
                                  <a:ea typeface="Cambria Math" panose="02040503050406030204" pitchFamily="18" charset="0"/>
                                </a:rPr>
                                <m:t>𝐈</m:t>
                              </m:r>
                            </m:e>
                          </m:d>
                        </m:e>
                      </m:d>
                    </m:oMath>
                  </m:oMathPara>
                </a14:m>
                <a:endParaRPr lang="en-US" dirty="0"/>
              </a:p>
              <a:p>
                <a:r>
                  <a:rPr lang="en-US" dirty="0"/>
                  <a:t>At each step </a:t>
                </a:r>
                <a:r>
                  <a:rPr lang="en-US" i="1" dirty="0"/>
                  <a:t>t</a:t>
                </a:r>
                <a:r>
                  <a:rPr lang="en-US" dirty="0"/>
                  <a:t>, the average of the clipped gradient for a batch of inputs (with a batch size </a:t>
                </a:r>
                <a:r>
                  <a:rPr lang="en-US" i="1" dirty="0"/>
                  <a:t>L</a:t>
                </a:r>
                <a:r>
                  <a:rPr lang="en-US" dirty="0"/>
                  <a:t>) is first calculated as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𝐿</m:t>
                        </m:r>
                      </m:den>
                    </m:f>
                    <m:nary>
                      <m:naryPr>
                        <m:chr m:val="∑"/>
                        <m:supHide m:val="on"/>
                        <m:ctrlPr>
                          <a:rPr lang="en-US" i="1" smtClean="0">
                            <a:latin typeface="Cambria Math" panose="02040503050406030204" pitchFamily="18" charset="0"/>
                          </a:rPr>
                        </m:ctrlPr>
                      </m:naryPr>
                      <m:sub>
                        <m:r>
                          <m:rPr>
                            <m:brk m:alnAt="7"/>
                          </m:rPr>
                          <a:rPr lang="en-US" i="1">
                            <a:latin typeface="Cambria Math" panose="02040503050406030204" pitchFamily="18" charset="0"/>
                          </a:rPr>
                          <m:t>𝑖</m:t>
                        </m:r>
                      </m:sub>
                      <m:sup/>
                      <m:e>
                        <m:sSub>
                          <m:sSubPr>
                            <m:ctrlPr>
                              <a:rPr lang="en-US" b="1"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b="1">
                                    <a:latin typeface="Cambria Math" panose="02040503050406030204" pitchFamily="18" charset="0"/>
                                  </a:rPr>
                                  <m:t>𝐠</m:t>
                                </m:r>
                              </m:e>
                            </m:acc>
                          </m:e>
                          <m:sub>
                            <m:r>
                              <a:rPr lang="en-US" b="1" i="1" smtClean="0">
                                <a:latin typeface="Cambria Math" panose="02040503050406030204" pitchFamily="18" charset="0"/>
                              </a:rPr>
                              <m:t>𝒕</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e>
                    </m:nary>
                  </m:oMath>
                </a14:m>
                <a:endParaRPr lang="en-US" dirty="0"/>
              </a:p>
              <a:p>
                <a:r>
                  <a:rPr lang="en-US" dirty="0"/>
                  <a:t>Gaussian noise </a:t>
                </a:r>
                <a14:m>
                  <m:oMath xmlns:m="http://schemas.openxmlformats.org/officeDocument/2006/math">
                    <m:r>
                      <a:rPr lang="en-US" b="0" i="1" smtClean="0">
                        <a:latin typeface="Cambria Math" panose="02040503050406030204" pitchFamily="18" charset="0"/>
                        <a:ea typeface="Cambria Math" panose="02040503050406030204" pitchFamily="18" charset="0"/>
                      </a:rPr>
                      <m:t>𝒩</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ea typeface="Cambria Math" panose="02040503050406030204" pitchFamily="18" charset="0"/>
                              </a:rPr>
                              <m:t>2</m:t>
                            </m:r>
                          </m:sup>
                        </m:sSup>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𝐶</m:t>
                            </m:r>
                          </m:e>
                          <m:sup>
                            <m:r>
                              <a:rPr lang="en-US" b="0" i="1" smtClean="0">
                                <a:latin typeface="Cambria Math" panose="02040503050406030204" pitchFamily="18" charset="0"/>
                                <a:ea typeface="Cambria Math" panose="02040503050406030204" pitchFamily="18" charset="0"/>
                              </a:rPr>
                              <m:t>2</m:t>
                            </m:r>
                          </m:sup>
                        </m:sSup>
                        <m:r>
                          <a:rPr lang="en-US" b="1" i="0" smtClean="0">
                            <a:latin typeface="Cambria Math" panose="02040503050406030204" pitchFamily="18" charset="0"/>
                            <a:ea typeface="Cambria Math" panose="02040503050406030204" pitchFamily="18" charset="0"/>
                          </a:rPr>
                          <m:t>𝐈</m:t>
                        </m:r>
                      </m:e>
                    </m:d>
                  </m:oMath>
                </a14:m>
                <a:r>
                  <a:rPr lang="en-US" dirty="0"/>
                  <a:t> with mean 0 and diagonal co-variance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𝜎</m:t>
                        </m:r>
                      </m:e>
                      <m:sup>
                        <m:r>
                          <a:rPr lang="en-US" i="1">
                            <a:latin typeface="Cambria Math" panose="02040503050406030204" pitchFamily="18" charset="0"/>
                            <a:ea typeface="Cambria Math" panose="02040503050406030204" pitchFamily="18" charset="0"/>
                          </a:rPr>
                          <m:t>2</m:t>
                        </m:r>
                      </m:sup>
                    </m:s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𝐶</m:t>
                        </m:r>
                      </m:e>
                      <m:sup>
                        <m:r>
                          <a:rPr lang="en-US" i="1">
                            <a:latin typeface="Cambria Math" panose="02040503050406030204" pitchFamily="18" charset="0"/>
                            <a:ea typeface="Cambria Math" panose="02040503050406030204" pitchFamily="18" charset="0"/>
                          </a:rPr>
                          <m:t>2</m:t>
                        </m:r>
                      </m:sup>
                    </m:sSup>
                  </m:oMath>
                </a14:m>
                <a:r>
                  <a:rPr lang="en-US" dirty="0"/>
                  <a:t> is afterward added to the batch-averaged gradient</a:t>
                </a:r>
              </a:p>
              <a:p>
                <a:pPr lvl="1"/>
                <a:r>
                  <a:rPr lang="en-US" dirty="0"/>
                  <a:t>Note that the co-variance is a function of the clipping threshold </a:t>
                </a:r>
                <a:r>
                  <a:rPr lang="en-US" i="1" dirty="0"/>
                  <a:t>C</a:t>
                </a:r>
              </a:p>
              <a:p>
                <a:pPr lvl="1"/>
                <a:r>
                  <a:rPr lang="en-US" dirty="0"/>
                  <a:t>E.g., larger value of C does less clipping, but requires more noise to achieve the same level of privacy</a:t>
                </a:r>
              </a:p>
              <a:p>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71B54B85-ED79-4EEE-83E4-7DCA4CEAB836}"/>
                  </a:ext>
                </a:extLst>
              </p:cNvPr>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A57DD1F4-83B5-4B5C-A2B0-1D9A022D48B8}"/>
              </a:ext>
            </a:extLst>
          </p:cNvPr>
          <p:cNvSpPr>
            <a:spLocks noGrp="1"/>
          </p:cNvSpPr>
          <p:nvPr>
            <p:ph idx="10"/>
          </p:nvPr>
        </p:nvSpPr>
        <p:spPr/>
        <p:txBody>
          <a:bodyPr/>
          <a:lstStyle/>
          <a:p>
            <a:r>
              <a:rPr lang="en-US" dirty="0"/>
              <a:t>Differentially Private SGD</a:t>
            </a:r>
          </a:p>
          <a:p>
            <a:endParaRPr lang="en-US" dirty="0"/>
          </a:p>
        </p:txBody>
      </p:sp>
    </p:spTree>
    <p:extLst>
      <p:ext uri="{BB962C8B-B14F-4D97-AF65-F5344CB8AC3E}">
        <p14:creationId xmlns:p14="http://schemas.microsoft.com/office/powerpoint/2010/main" val="20654118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288A2-7B0B-46A7-8AE8-6FFA987A35CF}"/>
              </a:ext>
            </a:extLst>
          </p:cNvPr>
          <p:cNvSpPr>
            <a:spLocks noGrp="1"/>
          </p:cNvSpPr>
          <p:nvPr>
            <p:ph type="title"/>
          </p:nvPr>
        </p:nvSpPr>
        <p:spPr/>
        <p:txBody>
          <a:bodyPr/>
          <a:lstStyle/>
          <a:p>
            <a:r>
              <a:rPr lang="en-US" dirty="0"/>
              <a:t>Moments Accountant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8EEA696-B675-4724-B76A-9C27F05606FA}"/>
                  </a:ext>
                </a:extLst>
              </p:cNvPr>
              <p:cNvSpPr>
                <a:spLocks noGrp="1"/>
              </p:cNvSpPr>
              <p:nvPr>
                <p:ph idx="1"/>
              </p:nvPr>
            </p:nvSpPr>
            <p:spPr/>
            <p:txBody>
              <a:bodyPr>
                <a:normAutofit/>
              </a:bodyPr>
              <a:lstStyle/>
              <a:p>
                <a:r>
                  <a:rPr lang="en-US" dirty="0"/>
                  <a:t>The </a:t>
                </a:r>
                <a:r>
                  <a:rPr lang="en-US" dirty="0">
                    <a:solidFill>
                      <a:srgbClr val="FF0000"/>
                    </a:solidFill>
                  </a:rPr>
                  <a:t>composition property in DP </a:t>
                </a:r>
                <a:r>
                  <a:rPr lang="en-US" dirty="0"/>
                  <a:t>states that if the privacy budget for </a:t>
                </a:r>
                <a:r>
                  <a:rPr lang="en-US" dirty="0" smtClean="0"/>
                  <a:t>one </a:t>
                </a:r>
                <a:r>
                  <a:rPr lang="en-US" dirty="0"/>
                  <a:t>interaction with the data is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1</m:t>
                        </m:r>
                      </m:sub>
                    </m:sSub>
                  </m:oMath>
                </a14:m>
                <a:r>
                  <a:rPr lang="en-US" dirty="0"/>
                  <a:t> and for another interaction with the data is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 </m:t>
                    </m:r>
                  </m:oMath>
                </a14:m>
                <a:r>
                  <a:rPr lang="en-US" dirty="0"/>
                  <a:t>the combined privacy budget is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2</m:t>
                        </m:r>
                      </m:sub>
                    </m:sSub>
                  </m:oMath>
                </a14:m>
                <a:endParaRPr lang="en-US" dirty="0"/>
              </a:p>
              <a:p>
                <a:pPr lvl="1"/>
                <a:r>
                  <a:rPr lang="en-US" dirty="0"/>
                  <a:t>Therefore, by accumulating the privacy loss for each mini-batch when training an ML model, it is possible to calculate the overall privacy loss during training </a:t>
                </a:r>
              </a:p>
              <a:p>
                <a:r>
                  <a:rPr lang="en-US" b="1" i="1" dirty="0">
                    <a:solidFill>
                      <a:srgbClr val="0070C0"/>
                    </a:solidFill>
                  </a:rPr>
                  <a:t>Moments accountant </a:t>
                </a:r>
                <a:r>
                  <a:rPr lang="en-US" dirty="0"/>
                  <a:t>is an introduced approach in the paper that evaluates the </a:t>
                </a:r>
                <a:r>
                  <a:rPr lang="en-US" dirty="0">
                    <a:solidFill>
                      <a:srgbClr val="FF0000"/>
                    </a:solidFill>
                  </a:rPr>
                  <a:t>privacy budget </a:t>
                </a:r>
                <a:r>
                  <a:rPr lang="en-US" dirty="0"/>
                  <a:t>of a model training with </a:t>
                </a:r>
                <a:r>
                  <a:rPr lang="en-US" dirty="0" smtClean="0"/>
                  <a:t>DP-SGD</a:t>
                </a:r>
                <a:endParaRPr lang="en-US" dirty="0"/>
              </a:p>
              <a:p>
                <a:pPr lvl="1"/>
                <a:r>
                  <a:rPr lang="en-US" dirty="0"/>
                  <a:t>The privacy loss is estimated at each training step, and it is used to calculate the cumulative privacy loss over all training epochs</a:t>
                </a:r>
              </a:p>
              <a:p>
                <a:pPr lvl="1"/>
                <a:r>
                  <a:rPr lang="en-US" dirty="0"/>
                  <a:t>Note that increasing the number of training epochs increases the privacy loss</a:t>
                </a:r>
              </a:p>
              <a:p>
                <a:pPr lvl="2"/>
                <a:r>
                  <a:rPr lang="en-US" dirty="0"/>
                  <a:t>E.g., training a model for 100 epochs that achieved a privacy loss of </a:t>
                </a:r>
                <a14:m>
                  <m:oMath xmlns:m="http://schemas.openxmlformats.org/officeDocument/2006/math">
                    <m:r>
                      <a:rPr lang="en-US"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=1.26</m:t>
                    </m:r>
                  </m:oMath>
                </a14:m>
                <a:r>
                  <a:rPr lang="en-US" dirty="0"/>
                  <a:t>, when training for 400 epochs the privacy loss increased to </a:t>
                </a:r>
                <a14:m>
                  <m:oMath xmlns:m="http://schemas.openxmlformats.org/officeDocument/2006/math">
                    <m:r>
                      <a:rPr lang="en-US" i="1">
                        <a:latin typeface="Cambria Math" panose="02040503050406030204" pitchFamily="18" charset="0"/>
                        <a:ea typeface="Cambria Math" panose="02040503050406030204" pitchFamily="18" charset="0"/>
                      </a:rPr>
                      <m:t>𝜀</m:t>
                    </m:r>
                    <m:r>
                      <a:rPr lang="en-US" i="1">
                        <a:latin typeface="Cambria Math" panose="02040503050406030204" pitchFamily="18" charset="0"/>
                        <a:ea typeface="Cambria Math" panose="02040503050406030204" pitchFamily="18" charset="0"/>
                      </a:rPr>
                      <m:t>=2.55</m:t>
                    </m:r>
                  </m:oMath>
                </a14:m>
                <a:endParaRPr lang="en-US" dirty="0"/>
              </a:p>
              <a:p>
                <a:r>
                  <a:rPr lang="en-US" dirty="0"/>
                  <a:t>Moments accountant employs the moments of mixtures of Gaussian distributions to calculate the upper bound of the cumulative privacy loss</a:t>
                </a:r>
              </a:p>
              <a:p>
                <a:pPr lvl="1"/>
                <a:r>
                  <a:rPr lang="en-US" dirty="0"/>
                  <a:t>The </a:t>
                </a:r>
                <a:r>
                  <a:rPr lang="en-US" dirty="0" smtClean="0"/>
                  <a:t>approach is described in more detail in the paper</a:t>
                </a:r>
                <a:endParaRPr lang="en-US" dirty="0"/>
              </a:p>
              <a:p>
                <a:pPr lvl="2"/>
                <a:endParaRPr lang="en-US" dirty="0"/>
              </a:p>
              <a:p>
                <a:pPr lvl="2"/>
                <a:endParaRPr lang="en-US" dirty="0"/>
              </a:p>
            </p:txBody>
          </p:sp>
        </mc:Choice>
        <mc:Fallback xmlns="">
          <p:sp>
            <p:nvSpPr>
              <p:cNvPr id="3" name="Content Placeholder 2">
                <a:extLst>
                  <a:ext uri="{FF2B5EF4-FFF2-40B4-BE49-F238E27FC236}">
                    <a16:creationId xmlns:a16="http://schemas.microsoft.com/office/drawing/2014/main" id="{D8EEA696-B675-4724-B76A-9C27F05606FA}"/>
                  </a:ext>
                </a:extLst>
              </p:cNvPr>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F4D606E6-A3EB-4B2B-870D-E31061A29E6D}"/>
              </a:ext>
            </a:extLst>
          </p:cNvPr>
          <p:cNvSpPr>
            <a:spLocks noGrp="1"/>
          </p:cNvSpPr>
          <p:nvPr>
            <p:ph idx="10"/>
          </p:nvPr>
        </p:nvSpPr>
        <p:spPr/>
        <p:txBody>
          <a:bodyPr/>
          <a:lstStyle/>
          <a:p>
            <a:r>
              <a:rPr lang="en-US" dirty="0"/>
              <a:t>Differentially Private SGD</a:t>
            </a:r>
          </a:p>
          <a:p>
            <a:endParaRPr lang="en-US" dirty="0"/>
          </a:p>
        </p:txBody>
      </p:sp>
    </p:spTree>
    <p:extLst>
      <p:ext uri="{BB962C8B-B14F-4D97-AF65-F5344CB8AC3E}">
        <p14:creationId xmlns:p14="http://schemas.microsoft.com/office/powerpoint/2010/main" val="13790408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75423-5ABB-4C7B-9EFB-632ECE1F9074}"/>
              </a:ext>
            </a:extLst>
          </p:cNvPr>
          <p:cNvSpPr>
            <a:spLocks noGrp="1"/>
          </p:cNvSpPr>
          <p:nvPr>
            <p:ph type="title"/>
          </p:nvPr>
        </p:nvSpPr>
        <p:spPr/>
        <p:txBody>
          <a:bodyPr/>
          <a:lstStyle/>
          <a:p>
            <a:r>
              <a:rPr lang="en-US" dirty="0"/>
              <a:t>Experimental Evaluation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91B64E0-E27D-4F9C-A689-F5B5EF61425D}"/>
                  </a:ext>
                </a:extLst>
              </p:cNvPr>
              <p:cNvSpPr>
                <a:spLocks noGrp="1"/>
              </p:cNvSpPr>
              <p:nvPr>
                <p:ph idx="1"/>
              </p:nvPr>
            </p:nvSpPr>
            <p:spPr>
              <a:xfrm>
                <a:off x="276673" y="2090803"/>
                <a:ext cx="9663488" cy="5367667"/>
              </a:xfrm>
            </p:spPr>
            <p:txBody>
              <a:bodyPr/>
              <a:lstStyle/>
              <a:p>
                <a:r>
                  <a:rPr lang="en-US" dirty="0"/>
                  <a:t>MNIST dataset</a:t>
                </a:r>
              </a:p>
              <a:p>
                <a:pPr lvl="1"/>
                <a:r>
                  <a:rPr lang="en-US" dirty="0"/>
                  <a:t>Training and testing accuracies for different levels of noise </a:t>
                </a:r>
                <a14:m>
                  <m:oMath xmlns:m="http://schemas.openxmlformats.org/officeDocument/2006/math">
                    <m:r>
                      <a:rPr lang="en-US" i="1">
                        <a:latin typeface="Cambria Math" panose="02040503050406030204" pitchFamily="18" charset="0"/>
                        <a:ea typeface="Cambria Math" panose="02040503050406030204" pitchFamily="18" charset="0"/>
                      </a:rPr>
                      <m:t>𝜀</m:t>
                    </m:r>
                    <m:r>
                      <a:rPr lang="en-US" i="1"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0.5, 2, 8</m:t>
                        </m:r>
                      </m:e>
                    </m:d>
                    <m:r>
                      <a:rPr lang="en-US" i="1">
                        <a:latin typeface="Cambria Math" panose="02040503050406030204" pitchFamily="18" charset="0"/>
                        <a:ea typeface="Cambria Math" panose="02040503050406030204" pitchFamily="18" charset="0"/>
                      </a:rPr>
                      <m:t> </m:t>
                    </m:r>
                  </m:oMath>
                </a14:m>
                <a:endParaRPr lang="en-US" dirty="0"/>
              </a:p>
              <a:p>
                <a:pPr lvl="2"/>
                <a:r>
                  <a:rPr lang="en-US" dirty="0"/>
                  <a:t>The corresponding Gaussian noise variances are </a:t>
                </a:r>
                <a14:m>
                  <m:oMath xmlns:m="http://schemas.openxmlformats.org/officeDocument/2006/math">
                    <m:r>
                      <a:rPr lang="en-US" i="1">
                        <a:latin typeface="Cambria Math" panose="02040503050406030204" pitchFamily="18" charset="0"/>
                        <a:ea typeface="Cambria Math" panose="02040503050406030204" pitchFamily="18" charset="0"/>
                      </a:rPr>
                      <m:t>𝜎</m:t>
                    </m:r>
                    <m:r>
                      <a:rPr lang="en-US" i="1"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8, 4, 2</m:t>
                        </m:r>
                      </m:e>
                    </m:d>
                  </m:oMath>
                </a14:m>
                <a:r>
                  <a:rPr lang="en-US" b="0" dirty="0">
                    <a:ea typeface="Cambria Math" panose="02040503050406030204" pitchFamily="18" charset="0"/>
                  </a:rPr>
                  <a:t>, the clipping threshold is </a:t>
                </a:r>
                <a14:m>
                  <m:oMath xmlns:m="http://schemas.openxmlformats.org/officeDocument/2006/math">
                    <m:r>
                      <a:rPr lang="en-US" b="0" i="1" dirty="0" smtClean="0">
                        <a:latin typeface="Cambria Math" panose="02040503050406030204" pitchFamily="18" charset="0"/>
                        <a:ea typeface="Cambria Math" panose="02040503050406030204" pitchFamily="18" charset="0"/>
                      </a:rPr>
                      <m:t>𝐶</m:t>
                    </m:r>
                    <m:r>
                      <a:rPr lang="en-US" b="0" i="1" dirty="0" smtClean="0">
                        <a:latin typeface="Cambria Math" panose="02040503050406030204" pitchFamily="18" charset="0"/>
                        <a:ea typeface="Cambria Math" panose="02040503050406030204" pitchFamily="18" charset="0"/>
                      </a:rPr>
                      <m:t>=4</m:t>
                    </m:r>
                  </m:oMath>
                </a14:m>
                <a:endParaRPr lang="en-US" b="0" dirty="0">
                  <a:ea typeface="Cambria Math" panose="02040503050406030204" pitchFamily="18" charset="0"/>
                </a:endParaRPr>
              </a:p>
              <a:p>
                <a:pPr lvl="1"/>
                <a:r>
                  <a:rPr lang="en-US" dirty="0"/>
                  <a:t>The upper bound for the privacy probability parameter is set to </a:t>
                </a:r>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−5</m:t>
                        </m:r>
                      </m:sup>
                    </m:sSup>
                  </m:oMath>
                </a14:m>
                <a:endParaRPr lang="en-US" dirty="0"/>
              </a:p>
              <a:p>
                <a:pPr lvl="3"/>
                <a:r>
                  <a:rPr lang="en-US" dirty="0"/>
                  <a:t>Thus, the corresponding </a:t>
                </a:r>
                <a14:m>
                  <m:oMath xmlns:m="http://schemas.openxmlformats.org/officeDocument/2006/math">
                    <m:d>
                      <m:dPr>
                        <m:ctrlPr>
                          <a:rPr lang="en-US" i="1" smtClean="0">
                            <a:latin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e>
                    </m:d>
                  </m:oMath>
                </a14:m>
                <a:r>
                  <a:rPr lang="en-US" dirty="0"/>
                  <a:t>-differential privacies are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0.5</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−5</m:t>
                            </m:r>
                          </m:sup>
                        </m:sSup>
                      </m:e>
                    </m:d>
                  </m:oMath>
                </a14:m>
                <a:r>
                  <a:rPr lang="en-US" dirty="0"/>
                  <a:t>, </a:t>
                </a:r>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2</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−5</m:t>
                            </m:r>
                          </m:sup>
                        </m:sSup>
                      </m:e>
                    </m:d>
                  </m:oMath>
                </a14:m>
                <a:r>
                  <a:rPr lang="en-US" dirty="0"/>
                  <a: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8</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−5</m:t>
                            </m:r>
                          </m:sup>
                        </m:sSup>
                      </m:e>
                    </m:d>
                  </m:oMath>
                </a14:m>
                <a:endParaRPr lang="en-US" dirty="0"/>
              </a:p>
              <a:p>
                <a:pPr lvl="1"/>
                <a:r>
                  <a:rPr lang="en-US" dirty="0"/>
                  <a:t>The obtained test set accuracies are 90%, 95%, and 97%, respectively</a:t>
                </a:r>
              </a:p>
              <a:p>
                <a:pPr lvl="1"/>
                <a:r>
                  <a:rPr lang="en-US" dirty="0"/>
                  <a:t>Larger noise achieves lower test accuracy, but provides increased privacy protection</a:t>
                </a:r>
              </a:p>
            </p:txBody>
          </p:sp>
        </mc:Choice>
        <mc:Fallback xmlns="">
          <p:sp>
            <p:nvSpPr>
              <p:cNvPr id="3" name="Content Placeholder 2">
                <a:extLst>
                  <a:ext uri="{FF2B5EF4-FFF2-40B4-BE49-F238E27FC236}">
                    <a16:creationId xmlns:a16="http://schemas.microsoft.com/office/drawing/2014/main" id="{B91B64E0-E27D-4F9C-A689-F5B5EF61425D}"/>
                  </a:ext>
                </a:extLst>
              </p:cNvPr>
              <p:cNvSpPr>
                <a:spLocks noGrp="1" noRot="1" noChangeAspect="1" noMove="1" noResize="1" noEditPoints="1" noAdjustHandles="1" noChangeArrowheads="1" noChangeShapeType="1" noTextEdit="1"/>
              </p:cNvSpPr>
              <p:nvPr>
                <p:ph idx="1"/>
              </p:nvPr>
            </p:nvSpPr>
            <p:spPr>
              <a:xfrm>
                <a:off x="276673" y="2090803"/>
                <a:ext cx="9663488" cy="5367667"/>
              </a:xfrm>
              <a:blipFill>
                <a:blip r:embed="rId2"/>
                <a:stretch>
                  <a:fillRect l="-694"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721F223C-A170-46F4-81E5-C7813CFD0D56}"/>
              </a:ext>
            </a:extLst>
          </p:cNvPr>
          <p:cNvSpPr>
            <a:spLocks noGrp="1"/>
          </p:cNvSpPr>
          <p:nvPr>
            <p:ph idx="10"/>
          </p:nvPr>
        </p:nvSpPr>
        <p:spPr/>
        <p:txBody>
          <a:bodyPr/>
          <a:lstStyle/>
          <a:p>
            <a:r>
              <a:rPr lang="en-US" dirty="0"/>
              <a:t>Differentially Private SGD</a:t>
            </a:r>
          </a:p>
        </p:txBody>
      </p:sp>
      <p:pic>
        <p:nvPicPr>
          <p:cNvPr id="6" name="Picture 5">
            <a:extLst>
              <a:ext uri="{FF2B5EF4-FFF2-40B4-BE49-F238E27FC236}">
                <a16:creationId xmlns:a16="http://schemas.microsoft.com/office/drawing/2014/main" id="{E76D5885-0178-40A9-8216-5D3610F7AFAB}"/>
              </a:ext>
            </a:extLst>
          </p:cNvPr>
          <p:cNvPicPr>
            <a:picLocks noChangeAspect="1"/>
          </p:cNvPicPr>
          <p:nvPr/>
        </p:nvPicPr>
        <p:blipFill>
          <a:blip r:embed="rId3"/>
          <a:stretch>
            <a:fillRect/>
          </a:stretch>
        </p:blipFill>
        <p:spPr>
          <a:xfrm>
            <a:off x="132656" y="4975624"/>
            <a:ext cx="3135440" cy="2282742"/>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7DF19B2-1C37-49AE-98F2-FEE909CB1891}"/>
                  </a:ext>
                </a:extLst>
              </p:cNvPr>
              <p:cNvSpPr txBox="1"/>
              <p:nvPr/>
            </p:nvSpPr>
            <p:spPr>
              <a:xfrm>
                <a:off x="511875" y="4621899"/>
                <a:ext cx="2232248" cy="401007"/>
              </a:xfrm>
              <a:prstGeom prst="rect">
                <a:avLst/>
              </a:prstGeom>
              <a:noFill/>
            </p:spPr>
            <p:txBody>
              <a:bodyPr wrap="square" rtlCol="0">
                <a:spAutoFit/>
              </a:bodyPr>
              <a:lstStyle/>
              <a:p>
                <a:r>
                  <a:rPr lang="en-US" dirty="0"/>
                  <a:t>Large noise </a:t>
                </a:r>
                <a14:m>
                  <m:oMath xmlns:m="http://schemas.openxmlformats.org/officeDocument/2006/math">
                    <m:r>
                      <a:rPr lang="en-US" i="1">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=0.5</m:t>
                    </m:r>
                  </m:oMath>
                </a14:m>
                <a:r>
                  <a:rPr lang="en-US" dirty="0"/>
                  <a:t> </a:t>
                </a:r>
              </a:p>
            </p:txBody>
          </p:sp>
        </mc:Choice>
        <mc:Fallback xmlns="">
          <p:sp>
            <p:nvSpPr>
              <p:cNvPr id="7" name="TextBox 6">
                <a:extLst>
                  <a:ext uri="{FF2B5EF4-FFF2-40B4-BE49-F238E27FC236}">
                    <a16:creationId xmlns:a16="http://schemas.microsoft.com/office/drawing/2014/main" id="{C7DF19B2-1C37-49AE-98F2-FEE909CB1891}"/>
                  </a:ext>
                </a:extLst>
              </p:cNvPr>
              <p:cNvSpPr txBox="1">
                <a:spLocks noRot="1" noChangeAspect="1" noMove="1" noResize="1" noEditPoints="1" noAdjustHandles="1" noChangeArrowheads="1" noChangeShapeType="1" noTextEdit="1"/>
              </p:cNvSpPr>
              <p:nvPr/>
            </p:nvSpPr>
            <p:spPr>
              <a:xfrm>
                <a:off x="511875" y="4621899"/>
                <a:ext cx="2232248" cy="401007"/>
              </a:xfrm>
              <a:prstGeom prst="rect">
                <a:avLst/>
              </a:prstGeom>
              <a:blipFill>
                <a:blip r:embed="rId4"/>
                <a:stretch>
                  <a:fillRect l="-3005" t="-7576" b="-25758"/>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2422E230-47E7-48B2-A7DB-8FA67D6E512D}"/>
              </a:ext>
            </a:extLst>
          </p:cNvPr>
          <p:cNvPicPr>
            <a:picLocks noChangeAspect="1"/>
          </p:cNvPicPr>
          <p:nvPr/>
        </p:nvPicPr>
        <p:blipFill>
          <a:blip r:embed="rId5"/>
          <a:stretch>
            <a:fillRect/>
          </a:stretch>
        </p:blipFill>
        <p:spPr>
          <a:xfrm>
            <a:off x="3343762" y="4954455"/>
            <a:ext cx="3280193" cy="2388129"/>
          </a:xfrm>
          <a:prstGeom prst="rect">
            <a:avLst/>
          </a:prstGeom>
        </p:spPr>
      </p:pic>
      <p:pic>
        <p:nvPicPr>
          <p:cNvPr id="11" name="Picture 10">
            <a:extLst>
              <a:ext uri="{FF2B5EF4-FFF2-40B4-BE49-F238E27FC236}">
                <a16:creationId xmlns:a16="http://schemas.microsoft.com/office/drawing/2014/main" id="{A03BAA43-120C-4DFE-B998-0FA582242721}"/>
              </a:ext>
            </a:extLst>
          </p:cNvPr>
          <p:cNvPicPr>
            <a:picLocks noChangeAspect="1"/>
          </p:cNvPicPr>
          <p:nvPr/>
        </p:nvPicPr>
        <p:blipFill>
          <a:blip r:embed="rId6"/>
          <a:stretch>
            <a:fillRect/>
          </a:stretch>
        </p:blipFill>
        <p:spPr>
          <a:xfrm>
            <a:off x="6737273" y="4945727"/>
            <a:ext cx="3176503" cy="2312638"/>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B260004-F4B7-47CD-84C9-3A25DD3A6CB9}"/>
                  </a:ext>
                </a:extLst>
              </p:cNvPr>
              <p:cNvSpPr txBox="1"/>
              <p:nvPr/>
            </p:nvSpPr>
            <p:spPr>
              <a:xfrm>
                <a:off x="3738828" y="4625110"/>
                <a:ext cx="2600195" cy="401007"/>
              </a:xfrm>
              <a:prstGeom prst="rect">
                <a:avLst/>
              </a:prstGeom>
              <a:noFill/>
            </p:spPr>
            <p:txBody>
              <a:bodyPr wrap="square" rtlCol="0">
                <a:spAutoFit/>
              </a:bodyPr>
              <a:lstStyle/>
              <a:p>
                <a:r>
                  <a:rPr lang="en-US" dirty="0"/>
                  <a:t>Medium noise </a:t>
                </a:r>
                <a14:m>
                  <m:oMath xmlns:m="http://schemas.openxmlformats.org/officeDocument/2006/math">
                    <m:r>
                      <a:rPr lang="en-US" i="1">
                        <a:latin typeface="Cambria Math" panose="02040503050406030204" pitchFamily="18" charset="0"/>
                        <a:ea typeface="Cambria Math" panose="02040503050406030204" pitchFamily="18" charset="0"/>
                      </a:rPr>
                      <m:t>𝜀</m:t>
                    </m:r>
                    <m:r>
                      <a:rPr lang="en-US" i="1">
                        <a:latin typeface="Cambria Math" panose="02040503050406030204" pitchFamily="18" charset="0"/>
                        <a:ea typeface="Cambria Math" panose="02040503050406030204" pitchFamily="18" charset="0"/>
                      </a:rPr>
                      <m:t>=2</m:t>
                    </m:r>
                  </m:oMath>
                </a14:m>
                <a:endParaRPr lang="en-US" dirty="0"/>
              </a:p>
            </p:txBody>
          </p:sp>
        </mc:Choice>
        <mc:Fallback xmlns="">
          <p:sp>
            <p:nvSpPr>
              <p:cNvPr id="12" name="TextBox 11">
                <a:extLst>
                  <a:ext uri="{FF2B5EF4-FFF2-40B4-BE49-F238E27FC236}">
                    <a16:creationId xmlns:a16="http://schemas.microsoft.com/office/drawing/2014/main" id="{DB260004-F4B7-47CD-84C9-3A25DD3A6CB9}"/>
                  </a:ext>
                </a:extLst>
              </p:cNvPr>
              <p:cNvSpPr txBox="1">
                <a:spLocks noRot="1" noChangeAspect="1" noMove="1" noResize="1" noEditPoints="1" noAdjustHandles="1" noChangeArrowheads="1" noChangeShapeType="1" noTextEdit="1"/>
              </p:cNvSpPr>
              <p:nvPr/>
            </p:nvSpPr>
            <p:spPr>
              <a:xfrm>
                <a:off x="3738828" y="4625110"/>
                <a:ext cx="2600195" cy="401007"/>
              </a:xfrm>
              <a:prstGeom prst="rect">
                <a:avLst/>
              </a:prstGeom>
              <a:blipFill>
                <a:blip r:embed="rId7"/>
                <a:stretch>
                  <a:fillRect l="-2342"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5CB00D2-D640-44DD-A0CB-D04150F21CAB}"/>
                  </a:ext>
                </a:extLst>
              </p:cNvPr>
              <p:cNvSpPr txBox="1"/>
              <p:nvPr/>
            </p:nvSpPr>
            <p:spPr>
              <a:xfrm>
                <a:off x="7210795" y="4625110"/>
                <a:ext cx="2232248" cy="401007"/>
              </a:xfrm>
              <a:prstGeom prst="rect">
                <a:avLst/>
              </a:prstGeom>
              <a:noFill/>
            </p:spPr>
            <p:txBody>
              <a:bodyPr wrap="square" rtlCol="0">
                <a:spAutoFit/>
              </a:bodyPr>
              <a:lstStyle/>
              <a:p>
                <a:r>
                  <a:rPr lang="en-US" dirty="0"/>
                  <a:t>Small noise </a:t>
                </a:r>
                <a14:m>
                  <m:oMath xmlns:m="http://schemas.openxmlformats.org/officeDocument/2006/math">
                    <m:r>
                      <a:rPr lang="en-US" i="1">
                        <a:latin typeface="Cambria Math" panose="02040503050406030204" pitchFamily="18" charset="0"/>
                        <a:ea typeface="Cambria Math" panose="02040503050406030204" pitchFamily="18" charset="0"/>
                      </a:rPr>
                      <m:t>𝜀</m:t>
                    </m:r>
                    <m:r>
                      <a:rPr lang="en-US" i="1">
                        <a:latin typeface="Cambria Math" panose="02040503050406030204" pitchFamily="18" charset="0"/>
                        <a:ea typeface="Cambria Math" panose="02040503050406030204" pitchFamily="18" charset="0"/>
                      </a:rPr>
                      <m:t>=8</m:t>
                    </m:r>
                  </m:oMath>
                </a14:m>
                <a:endParaRPr lang="en-US" dirty="0"/>
              </a:p>
            </p:txBody>
          </p:sp>
        </mc:Choice>
        <mc:Fallback xmlns="">
          <p:sp>
            <p:nvSpPr>
              <p:cNvPr id="13" name="TextBox 12">
                <a:extLst>
                  <a:ext uri="{FF2B5EF4-FFF2-40B4-BE49-F238E27FC236}">
                    <a16:creationId xmlns:a16="http://schemas.microsoft.com/office/drawing/2014/main" id="{15CB00D2-D640-44DD-A0CB-D04150F21CAB}"/>
                  </a:ext>
                </a:extLst>
              </p:cNvPr>
              <p:cNvSpPr txBox="1">
                <a:spLocks noRot="1" noChangeAspect="1" noMove="1" noResize="1" noEditPoints="1" noAdjustHandles="1" noChangeArrowheads="1" noChangeShapeType="1" noTextEdit="1"/>
              </p:cNvSpPr>
              <p:nvPr/>
            </p:nvSpPr>
            <p:spPr>
              <a:xfrm>
                <a:off x="7210795" y="4625110"/>
                <a:ext cx="2232248" cy="401007"/>
              </a:xfrm>
              <a:prstGeom prst="rect">
                <a:avLst/>
              </a:prstGeom>
              <a:blipFill>
                <a:blip r:embed="rId8"/>
                <a:stretch>
                  <a:fillRect l="-3005" t="-9231" b="-27692"/>
                </a:stretch>
              </a:blipFill>
            </p:spPr>
            <p:txBody>
              <a:bodyPr/>
              <a:lstStyle/>
              <a:p>
                <a:r>
                  <a:rPr lang="en-US">
                    <a:noFill/>
                  </a:rPr>
                  <a:t> </a:t>
                </a:r>
              </a:p>
            </p:txBody>
          </p:sp>
        </mc:Fallback>
      </mc:AlternateContent>
    </p:spTree>
    <p:extLst>
      <p:ext uri="{BB962C8B-B14F-4D97-AF65-F5344CB8AC3E}">
        <p14:creationId xmlns:p14="http://schemas.microsoft.com/office/powerpoint/2010/main" val="11278661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526A1-52AC-4AF8-85E8-CFE77E6C8E6C}"/>
              </a:ext>
            </a:extLst>
          </p:cNvPr>
          <p:cNvSpPr>
            <a:spLocks noGrp="1"/>
          </p:cNvSpPr>
          <p:nvPr>
            <p:ph type="title"/>
          </p:nvPr>
        </p:nvSpPr>
        <p:spPr/>
        <p:txBody>
          <a:bodyPr/>
          <a:lstStyle/>
          <a:p>
            <a:r>
              <a:rPr lang="en-US" dirty="0"/>
              <a:t>Experimental Evaluation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9AC20B8-3576-4661-A33E-8FEB86B08954}"/>
                  </a:ext>
                </a:extLst>
              </p:cNvPr>
              <p:cNvSpPr>
                <a:spLocks noGrp="1"/>
              </p:cNvSpPr>
              <p:nvPr>
                <p:ph idx="1"/>
              </p:nvPr>
            </p:nvSpPr>
            <p:spPr/>
            <p:txBody>
              <a:bodyPr/>
              <a:lstStyle/>
              <a:p>
                <a:r>
                  <a:rPr lang="en-US" dirty="0"/>
                  <a:t>CIFAR-10 dataset</a:t>
                </a:r>
              </a:p>
              <a:p>
                <a:pPr lvl="1"/>
                <a:r>
                  <a:rPr lang="en-US" dirty="0"/>
                  <a:t>The results are similar to the obtained performance for MNIST</a:t>
                </a:r>
              </a:p>
              <a:p>
                <a:pPr lvl="1"/>
                <a:r>
                  <a:rPr lang="en-US" dirty="0"/>
                  <a:t>Training and testing accuracies for different levels of noise </a:t>
                </a:r>
                <a14:m>
                  <m:oMath xmlns:m="http://schemas.openxmlformats.org/officeDocument/2006/math">
                    <m:r>
                      <a:rPr lang="en-US" i="1">
                        <a:latin typeface="Cambria Math" panose="02040503050406030204" pitchFamily="18" charset="0"/>
                        <a:ea typeface="Cambria Math" panose="02040503050406030204" pitchFamily="18" charset="0"/>
                      </a:rPr>
                      <m:t>𝜀</m:t>
                    </m:r>
                    <m:r>
                      <a:rPr lang="en-US" i="1"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2, 4, 8</m:t>
                        </m:r>
                        <m:r>
                          <m:rPr>
                            <m:nor/>
                          </m:rPr>
                          <a:rPr lang="en-US" dirty="0">
                            <a:ea typeface="Cambria Math" panose="02040503050406030204" pitchFamily="18" charset="0"/>
                          </a:rPr>
                          <m:t> </m:t>
                        </m:r>
                      </m:e>
                    </m:d>
                  </m:oMath>
                </a14:m>
                <a:r>
                  <a:rPr lang="en-US" dirty="0"/>
                  <a:t> </a:t>
                </a:r>
              </a:p>
              <a:p>
                <a:pPr lvl="2"/>
                <a:r>
                  <a:rPr lang="en-US" dirty="0"/>
                  <a:t>The target probability parameter is again set to </a:t>
                </a:r>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−5</m:t>
                        </m:r>
                      </m:sup>
                    </m:sSup>
                  </m:oMath>
                </a14:m>
                <a:endParaRPr lang="en-US" dirty="0"/>
              </a:p>
              <a:p>
                <a:pPr lvl="2"/>
                <a:r>
                  <a:rPr lang="en-US" dirty="0"/>
                  <a:t>The corresponding </a:t>
                </a:r>
                <a14:m>
                  <m:oMath xmlns:m="http://schemas.openxmlformats.org/officeDocument/2006/math">
                    <m:d>
                      <m:dPr>
                        <m:ctrlPr>
                          <a:rPr lang="en-US" i="1" smtClean="0">
                            <a:latin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e>
                    </m:d>
                  </m:oMath>
                </a14:m>
                <a:r>
                  <a:rPr lang="en-US" dirty="0"/>
                  <a:t>-differential privacies are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2</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−5</m:t>
                            </m:r>
                          </m:sup>
                        </m:sSup>
                      </m:e>
                    </m:d>
                  </m:oMath>
                </a14:m>
                <a:r>
                  <a:rPr lang="en-US" dirty="0"/>
                  <a:t>, </a:t>
                </a:r>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4</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−5</m:t>
                            </m:r>
                          </m:sup>
                        </m:sSup>
                      </m:e>
                    </m:d>
                  </m:oMath>
                </a14:m>
                <a:r>
                  <a:rPr lang="en-US" dirty="0"/>
                  <a: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8</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−5</m:t>
                            </m:r>
                          </m:sup>
                        </m:sSup>
                      </m:e>
                    </m:d>
                  </m:oMath>
                </a14:m>
                <a:endParaRPr lang="en-US" dirty="0"/>
              </a:p>
              <a:p>
                <a:pPr lvl="1"/>
                <a:r>
                  <a:rPr lang="en-US" dirty="0"/>
                  <a:t>The </a:t>
                </a:r>
                <a:r>
                  <a:rPr lang="en-US" dirty="0" smtClean="0"/>
                  <a:t>Gaussian noise </a:t>
                </a:r>
                <a:r>
                  <a:rPr lang="en-US" dirty="0"/>
                  <a:t>variance is fixed to </a:t>
                </a:r>
                <a14:m>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=6</m:t>
                    </m:r>
                  </m:oMath>
                </a14:m>
                <a:r>
                  <a:rPr lang="en-US" dirty="0"/>
                  <a:t> for all experiments, </a:t>
                </a:r>
                <a:r>
                  <a:rPr lang="en-US" dirty="0">
                    <a:ea typeface="Cambria Math" panose="02040503050406030204" pitchFamily="18" charset="0"/>
                  </a:rPr>
                  <a:t>the clipping threshold is </a:t>
                </a:r>
                <a14:m>
                  <m:oMath xmlns:m="http://schemas.openxmlformats.org/officeDocument/2006/math">
                    <m:r>
                      <a:rPr lang="en-US" i="1" dirty="0">
                        <a:latin typeface="Cambria Math" panose="02040503050406030204" pitchFamily="18" charset="0"/>
                        <a:ea typeface="Cambria Math" panose="02040503050406030204" pitchFamily="18" charset="0"/>
                      </a:rPr>
                      <m:t>𝐶</m:t>
                    </m:r>
                    <m:r>
                      <a:rPr lang="en-US" i="1" dirty="0">
                        <a:latin typeface="Cambria Math" panose="02040503050406030204" pitchFamily="18" charset="0"/>
                        <a:ea typeface="Cambria Math" panose="02040503050406030204" pitchFamily="18" charset="0"/>
                      </a:rPr>
                      <m:t>=3</m:t>
                    </m:r>
                  </m:oMath>
                </a14:m>
                <a:endParaRPr lang="en-US" dirty="0">
                  <a:ea typeface="Cambria Math" panose="02040503050406030204" pitchFamily="18" charset="0"/>
                </a:endParaRPr>
              </a:p>
              <a:p>
                <a:pPr lvl="1"/>
                <a:r>
                  <a:rPr lang="en-US" dirty="0"/>
                  <a:t>The achieved test set accuracies are 67%, 70%, and 73%, respectively</a:t>
                </a:r>
              </a:p>
            </p:txBody>
          </p:sp>
        </mc:Choice>
        <mc:Fallback xmlns="">
          <p:sp>
            <p:nvSpPr>
              <p:cNvPr id="3" name="Content Placeholder 2">
                <a:extLst>
                  <a:ext uri="{FF2B5EF4-FFF2-40B4-BE49-F238E27FC236}">
                    <a16:creationId xmlns:a16="http://schemas.microsoft.com/office/drawing/2014/main" id="{19AC20B8-3576-4661-A33E-8FEB86B08954}"/>
                  </a:ext>
                </a:extLst>
              </p:cNvPr>
              <p:cNvSpPr>
                <a:spLocks noGrp="1" noRot="1" noChangeAspect="1" noMove="1" noResize="1" noEditPoints="1" noAdjustHandles="1" noChangeArrowheads="1" noChangeShapeType="1" noTextEdit="1"/>
              </p:cNvSpPr>
              <p:nvPr>
                <p:ph idx="1"/>
              </p:nvPr>
            </p:nvSpPr>
            <p:spPr>
              <a:blipFill>
                <a:blip r:embed="rId2"/>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D345C3E2-CA30-45B5-8CC3-43E1C23CE389}"/>
              </a:ext>
            </a:extLst>
          </p:cNvPr>
          <p:cNvSpPr>
            <a:spLocks noGrp="1"/>
          </p:cNvSpPr>
          <p:nvPr>
            <p:ph idx="10"/>
          </p:nvPr>
        </p:nvSpPr>
        <p:spPr/>
        <p:txBody>
          <a:bodyPr/>
          <a:lstStyle/>
          <a:p>
            <a:r>
              <a:rPr lang="en-US" dirty="0"/>
              <a:t>Differentially Private SGD</a:t>
            </a:r>
          </a:p>
          <a:p>
            <a:endParaRPr lang="en-US" dirty="0"/>
          </a:p>
        </p:txBody>
      </p:sp>
      <p:pic>
        <p:nvPicPr>
          <p:cNvPr id="6" name="Picture 5">
            <a:extLst>
              <a:ext uri="{FF2B5EF4-FFF2-40B4-BE49-F238E27FC236}">
                <a16:creationId xmlns:a16="http://schemas.microsoft.com/office/drawing/2014/main" id="{A0C5D9D0-FC5C-431E-807D-D048620F6998}"/>
              </a:ext>
            </a:extLst>
          </p:cNvPr>
          <p:cNvPicPr>
            <a:picLocks noChangeAspect="1"/>
          </p:cNvPicPr>
          <p:nvPr/>
        </p:nvPicPr>
        <p:blipFill>
          <a:blip r:embed="rId3"/>
          <a:stretch>
            <a:fillRect/>
          </a:stretch>
        </p:blipFill>
        <p:spPr>
          <a:xfrm>
            <a:off x="9749" y="5089728"/>
            <a:ext cx="3363267" cy="2468880"/>
          </a:xfrm>
          <a:prstGeom prst="rect">
            <a:avLst/>
          </a:prstGeom>
        </p:spPr>
      </p:pic>
      <p:pic>
        <p:nvPicPr>
          <p:cNvPr id="8" name="Picture 7">
            <a:extLst>
              <a:ext uri="{FF2B5EF4-FFF2-40B4-BE49-F238E27FC236}">
                <a16:creationId xmlns:a16="http://schemas.microsoft.com/office/drawing/2014/main" id="{C162C46E-8D07-4F6E-BFC3-3D1601E69D4F}"/>
              </a:ext>
            </a:extLst>
          </p:cNvPr>
          <p:cNvPicPr>
            <a:picLocks noChangeAspect="1"/>
          </p:cNvPicPr>
          <p:nvPr/>
        </p:nvPicPr>
        <p:blipFill>
          <a:blip r:embed="rId4"/>
          <a:stretch>
            <a:fillRect/>
          </a:stretch>
        </p:blipFill>
        <p:spPr>
          <a:xfrm>
            <a:off x="3322117" y="5089727"/>
            <a:ext cx="3363267" cy="2468880"/>
          </a:xfrm>
          <a:prstGeom prst="rect">
            <a:avLst/>
          </a:prstGeom>
        </p:spPr>
      </p:pic>
      <p:pic>
        <p:nvPicPr>
          <p:cNvPr id="10" name="Picture 9">
            <a:extLst>
              <a:ext uri="{FF2B5EF4-FFF2-40B4-BE49-F238E27FC236}">
                <a16:creationId xmlns:a16="http://schemas.microsoft.com/office/drawing/2014/main" id="{1E308D3F-E021-497A-B018-2D183CA507D8}"/>
              </a:ext>
            </a:extLst>
          </p:cNvPr>
          <p:cNvPicPr>
            <a:picLocks noChangeAspect="1"/>
          </p:cNvPicPr>
          <p:nvPr/>
        </p:nvPicPr>
        <p:blipFill>
          <a:blip r:embed="rId5"/>
          <a:stretch>
            <a:fillRect/>
          </a:stretch>
        </p:blipFill>
        <p:spPr>
          <a:xfrm>
            <a:off x="6685384" y="5089726"/>
            <a:ext cx="3363267" cy="246888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8572905-A377-4335-A756-DE54A20B2F40}"/>
                  </a:ext>
                </a:extLst>
              </p:cNvPr>
              <p:cNvSpPr txBox="1"/>
              <p:nvPr/>
            </p:nvSpPr>
            <p:spPr>
              <a:xfrm>
                <a:off x="642211" y="4801694"/>
                <a:ext cx="2232248" cy="401007"/>
              </a:xfrm>
              <a:prstGeom prst="rect">
                <a:avLst/>
              </a:prstGeom>
              <a:noFill/>
            </p:spPr>
            <p:txBody>
              <a:bodyPr wrap="square" rtlCol="0">
                <a:spAutoFit/>
              </a:bodyPr>
              <a:lstStyle/>
              <a:p>
                <a:r>
                  <a:rPr lang="en-US" dirty="0"/>
                  <a:t>Large noise </a:t>
                </a:r>
                <a14:m>
                  <m:oMath xmlns:m="http://schemas.openxmlformats.org/officeDocument/2006/math">
                    <m:r>
                      <a:rPr lang="en-US" i="1">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=2</m:t>
                    </m:r>
                  </m:oMath>
                </a14:m>
                <a:r>
                  <a:rPr lang="en-US" dirty="0"/>
                  <a:t> </a:t>
                </a:r>
              </a:p>
            </p:txBody>
          </p:sp>
        </mc:Choice>
        <mc:Fallback xmlns="">
          <p:sp>
            <p:nvSpPr>
              <p:cNvPr id="11" name="TextBox 10">
                <a:extLst>
                  <a:ext uri="{FF2B5EF4-FFF2-40B4-BE49-F238E27FC236}">
                    <a16:creationId xmlns:a16="http://schemas.microsoft.com/office/drawing/2014/main" id="{28572905-A377-4335-A756-DE54A20B2F40}"/>
                  </a:ext>
                </a:extLst>
              </p:cNvPr>
              <p:cNvSpPr txBox="1">
                <a:spLocks noRot="1" noChangeAspect="1" noMove="1" noResize="1" noEditPoints="1" noAdjustHandles="1" noChangeArrowheads="1" noChangeShapeType="1" noTextEdit="1"/>
              </p:cNvSpPr>
              <p:nvPr/>
            </p:nvSpPr>
            <p:spPr>
              <a:xfrm>
                <a:off x="642211" y="4801694"/>
                <a:ext cx="2232248" cy="401007"/>
              </a:xfrm>
              <a:prstGeom prst="rect">
                <a:avLst/>
              </a:prstGeom>
              <a:blipFill>
                <a:blip r:embed="rId6"/>
                <a:stretch>
                  <a:fillRect l="-2725"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F321117-DB83-46A7-B5A2-F8484772E576}"/>
                  </a:ext>
                </a:extLst>
              </p:cNvPr>
              <p:cNvSpPr txBox="1"/>
              <p:nvPr/>
            </p:nvSpPr>
            <p:spPr>
              <a:xfrm>
                <a:off x="3799734" y="4796456"/>
                <a:ext cx="2458932" cy="401007"/>
              </a:xfrm>
              <a:prstGeom prst="rect">
                <a:avLst/>
              </a:prstGeom>
              <a:noFill/>
            </p:spPr>
            <p:txBody>
              <a:bodyPr wrap="square" rtlCol="0">
                <a:spAutoFit/>
              </a:bodyPr>
              <a:lstStyle/>
              <a:p>
                <a:r>
                  <a:rPr lang="en-US" dirty="0"/>
                  <a:t>Medium noise </a:t>
                </a:r>
                <a14:m>
                  <m:oMath xmlns:m="http://schemas.openxmlformats.org/officeDocument/2006/math">
                    <m:r>
                      <a:rPr lang="en-US" i="1">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=4</m:t>
                    </m:r>
                  </m:oMath>
                </a14:m>
                <a:r>
                  <a:rPr lang="en-US" dirty="0"/>
                  <a:t> </a:t>
                </a:r>
              </a:p>
            </p:txBody>
          </p:sp>
        </mc:Choice>
        <mc:Fallback xmlns="">
          <p:sp>
            <p:nvSpPr>
              <p:cNvPr id="12" name="TextBox 11">
                <a:extLst>
                  <a:ext uri="{FF2B5EF4-FFF2-40B4-BE49-F238E27FC236}">
                    <a16:creationId xmlns:a16="http://schemas.microsoft.com/office/drawing/2014/main" id="{FF321117-DB83-46A7-B5A2-F8484772E576}"/>
                  </a:ext>
                </a:extLst>
              </p:cNvPr>
              <p:cNvSpPr txBox="1">
                <a:spLocks noRot="1" noChangeAspect="1" noMove="1" noResize="1" noEditPoints="1" noAdjustHandles="1" noChangeArrowheads="1" noChangeShapeType="1" noTextEdit="1"/>
              </p:cNvSpPr>
              <p:nvPr/>
            </p:nvSpPr>
            <p:spPr>
              <a:xfrm>
                <a:off x="3799734" y="4796456"/>
                <a:ext cx="2458932" cy="401007"/>
              </a:xfrm>
              <a:prstGeom prst="rect">
                <a:avLst/>
              </a:prstGeom>
              <a:blipFill>
                <a:blip r:embed="rId7"/>
                <a:stretch>
                  <a:fillRect l="-2475" t="-9091"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BD9DD9D-4303-4C1E-8C99-9A9C1E9883B1}"/>
                  </a:ext>
                </a:extLst>
              </p:cNvPr>
              <p:cNvSpPr txBox="1"/>
              <p:nvPr/>
            </p:nvSpPr>
            <p:spPr>
              <a:xfrm>
                <a:off x="7341131" y="4760727"/>
                <a:ext cx="2232248" cy="401007"/>
              </a:xfrm>
              <a:prstGeom prst="rect">
                <a:avLst/>
              </a:prstGeom>
              <a:noFill/>
            </p:spPr>
            <p:txBody>
              <a:bodyPr wrap="square" rtlCol="0">
                <a:spAutoFit/>
              </a:bodyPr>
              <a:lstStyle/>
              <a:p>
                <a:r>
                  <a:rPr lang="en-US" dirty="0"/>
                  <a:t>Small noise </a:t>
                </a:r>
                <a14:m>
                  <m:oMath xmlns:m="http://schemas.openxmlformats.org/officeDocument/2006/math">
                    <m:r>
                      <a:rPr lang="en-US" i="1">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=8</m:t>
                    </m:r>
                  </m:oMath>
                </a14:m>
                <a:r>
                  <a:rPr lang="en-US" dirty="0"/>
                  <a:t> </a:t>
                </a:r>
              </a:p>
            </p:txBody>
          </p:sp>
        </mc:Choice>
        <mc:Fallback xmlns="">
          <p:sp>
            <p:nvSpPr>
              <p:cNvPr id="13" name="TextBox 12">
                <a:extLst>
                  <a:ext uri="{FF2B5EF4-FFF2-40B4-BE49-F238E27FC236}">
                    <a16:creationId xmlns:a16="http://schemas.microsoft.com/office/drawing/2014/main" id="{7BD9DD9D-4303-4C1E-8C99-9A9C1E9883B1}"/>
                  </a:ext>
                </a:extLst>
              </p:cNvPr>
              <p:cNvSpPr txBox="1">
                <a:spLocks noRot="1" noChangeAspect="1" noMove="1" noResize="1" noEditPoints="1" noAdjustHandles="1" noChangeArrowheads="1" noChangeShapeType="1" noTextEdit="1"/>
              </p:cNvSpPr>
              <p:nvPr/>
            </p:nvSpPr>
            <p:spPr>
              <a:xfrm>
                <a:off x="7341131" y="4760727"/>
                <a:ext cx="2232248" cy="401007"/>
              </a:xfrm>
              <a:prstGeom prst="rect">
                <a:avLst/>
              </a:prstGeom>
              <a:blipFill>
                <a:blip r:embed="rId8"/>
                <a:stretch>
                  <a:fillRect l="-2732" t="-9091" b="-25758"/>
                </a:stretch>
              </a:blipFill>
            </p:spPr>
            <p:txBody>
              <a:bodyPr/>
              <a:lstStyle/>
              <a:p>
                <a:r>
                  <a:rPr lang="en-US">
                    <a:noFill/>
                  </a:rPr>
                  <a:t> </a:t>
                </a:r>
              </a:p>
            </p:txBody>
          </p:sp>
        </mc:Fallback>
      </mc:AlternateContent>
    </p:spTree>
    <p:extLst>
      <p:ext uri="{BB962C8B-B14F-4D97-AF65-F5344CB8AC3E}">
        <p14:creationId xmlns:p14="http://schemas.microsoft.com/office/powerpoint/2010/main" val="10304309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A4FE8-B313-4054-9474-DB2BB1BF26B5}"/>
              </a:ext>
            </a:extLst>
          </p:cNvPr>
          <p:cNvSpPr>
            <a:spLocks noGrp="1"/>
          </p:cNvSpPr>
          <p:nvPr>
            <p:ph type="title"/>
          </p:nvPr>
        </p:nvSpPr>
        <p:spPr/>
        <p:txBody>
          <a:bodyPr/>
          <a:lstStyle/>
          <a:p>
            <a:r>
              <a:rPr lang="en-US" dirty="0"/>
              <a:t>Privacy versus Accuracy Trade-Off</a:t>
            </a:r>
          </a:p>
        </p:txBody>
      </p:sp>
      <p:sp>
        <p:nvSpPr>
          <p:cNvPr id="3" name="Content Placeholder 2">
            <a:extLst>
              <a:ext uri="{FF2B5EF4-FFF2-40B4-BE49-F238E27FC236}">
                <a16:creationId xmlns:a16="http://schemas.microsoft.com/office/drawing/2014/main" id="{26DBA42E-644A-48F3-AA03-BC8CFDBD2B25}"/>
              </a:ext>
            </a:extLst>
          </p:cNvPr>
          <p:cNvSpPr>
            <a:spLocks noGrp="1"/>
          </p:cNvSpPr>
          <p:nvPr>
            <p:ph idx="1"/>
          </p:nvPr>
        </p:nvSpPr>
        <p:spPr/>
        <p:txBody>
          <a:bodyPr>
            <a:normAutofit/>
          </a:bodyPr>
          <a:lstStyle/>
          <a:p>
            <a:r>
              <a:rPr lang="en-US" dirty="0"/>
              <a:t>Perfect privacy in ML models is not possible</a:t>
            </a:r>
          </a:p>
          <a:p>
            <a:pPr lvl="1"/>
            <a:r>
              <a:rPr lang="en-US" dirty="0"/>
              <a:t>Adding too much noise to the model parameters would diminish the accuracy and the usefulness of the model</a:t>
            </a:r>
          </a:p>
          <a:p>
            <a:pPr lvl="1"/>
            <a:r>
              <a:rPr lang="en-US" dirty="0"/>
              <a:t>There is a trade-off between privacy protection and accuracy</a:t>
            </a:r>
          </a:p>
          <a:p>
            <a:r>
              <a:rPr lang="en-US" dirty="0"/>
              <a:t>DP-SGD achieves privacy protection for deep NNs with a small decrease in the model accuracy and small increase in the training complexity</a:t>
            </a:r>
          </a:p>
          <a:p>
            <a:pPr lvl="1"/>
            <a:r>
              <a:rPr lang="en-US" dirty="0"/>
              <a:t>The approach adds Gaussian noise to the gradients in SGD to reduce the possibility for memorization of individual </a:t>
            </a:r>
            <a:r>
              <a:rPr lang="en-US" dirty="0" smtClean="0"/>
              <a:t>input </a:t>
            </a:r>
            <a:r>
              <a:rPr lang="en-US" dirty="0"/>
              <a:t>instances by the model</a:t>
            </a:r>
          </a:p>
          <a:p>
            <a:pPr lvl="1"/>
            <a:r>
              <a:rPr lang="en-US" dirty="0"/>
              <a:t>This work also developed the moments accountant approach to calculate the cumulative privacy loss for the combination of the model and dataset</a:t>
            </a:r>
          </a:p>
          <a:p>
            <a:endParaRPr lang="en-US" dirty="0"/>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54521ADA-3F0D-4C29-B0C7-D3A79F828D71}"/>
              </a:ext>
            </a:extLst>
          </p:cNvPr>
          <p:cNvSpPr>
            <a:spLocks noGrp="1"/>
          </p:cNvSpPr>
          <p:nvPr>
            <p:ph idx="10"/>
          </p:nvPr>
        </p:nvSpPr>
        <p:spPr/>
        <p:txBody>
          <a:bodyPr/>
          <a:lstStyle/>
          <a:p>
            <a:r>
              <a:rPr lang="en-US" dirty="0"/>
              <a:t>Differentially Private SGD</a:t>
            </a:r>
          </a:p>
          <a:p>
            <a:endParaRPr lang="en-US" dirty="0"/>
          </a:p>
        </p:txBody>
      </p:sp>
    </p:spTree>
    <p:extLst>
      <p:ext uri="{BB962C8B-B14F-4D97-AF65-F5344CB8AC3E}">
        <p14:creationId xmlns:p14="http://schemas.microsoft.com/office/powerpoint/2010/main" val="1286608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06D13-784C-8F45-8B57-749D812F7741}"/>
              </a:ext>
            </a:extLst>
          </p:cNvPr>
          <p:cNvSpPr>
            <a:spLocks noGrp="1"/>
          </p:cNvSpPr>
          <p:nvPr>
            <p:ph type="title"/>
          </p:nvPr>
        </p:nvSpPr>
        <p:spPr>
          <a:xfrm>
            <a:off x="4369161" y="2943286"/>
            <a:ext cx="5626051" cy="1110809"/>
          </a:xfrm>
        </p:spPr>
        <p:txBody>
          <a:bodyPr/>
          <a:lstStyle/>
          <a:p>
            <a:r>
              <a:rPr lang="en-US" cap="none" dirty="0"/>
              <a:t>Scalable Private Learning with PATE</a:t>
            </a:r>
          </a:p>
        </p:txBody>
      </p:sp>
      <p:sp>
        <p:nvSpPr>
          <p:cNvPr id="3" name="Text Placeholder 2">
            <a:extLst>
              <a:ext uri="{FF2B5EF4-FFF2-40B4-BE49-F238E27FC236}">
                <a16:creationId xmlns:a16="http://schemas.microsoft.com/office/drawing/2014/main" id="{F7D0B5AD-07E5-8D4E-A75A-4F63F023E207}"/>
              </a:ext>
            </a:extLst>
          </p:cNvPr>
          <p:cNvSpPr>
            <a:spLocks noGrp="1"/>
          </p:cNvSpPr>
          <p:nvPr>
            <p:ph type="body" sz="quarter" idx="10"/>
          </p:nvPr>
        </p:nvSpPr>
        <p:spPr>
          <a:xfrm>
            <a:off x="4023426" y="4326226"/>
            <a:ext cx="5971786" cy="1225788"/>
          </a:xfrm>
        </p:spPr>
        <p:txBody>
          <a:bodyPr/>
          <a:lstStyle/>
          <a:p>
            <a:r>
              <a:rPr lang="en-US" cap="none" dirty="0"/>
              <a:t>Written by: Nicolas Papernot, Shuang Song, Ilya Mironov, Ananth Raghunathan, Kuna Talwar, and Úlfar Erlingsson </a:t>
            </a:r>
          </a:p>
        </p:txBody>
      </p:sp>
      <p:sp>
        <p:nvSpPr>
          <p:cNvPr id="4" name="TextBox 3">
            <a:extLst>
              <a:ext uri="{FF2B5EF4-FFF2-40B4-BE49-F238E27FC236}">
                <a16:creationId xmlns:a16="http://schemas.microsoft.com/office/drawing/2014/main" id="{1BDB5050-B90B-468F-B69D-39225062B779}"/>
              </a:ext>
            </a:extLst>
          </p:cNvPr>
          <p:cNvSpPr txBox="1"/>
          <p:nvPr/>
        </p:nvSpPr>
        <p:spPr>
          <a:xfrm>
            <a:off x="4023426" y="5652763"/>
            <a:ext cx="4365041" cy="397032"/>
          </a:xfrm>
          <a:prstGeom prst="rect">
            <a:avLst/>
          </a:prstGeom>
          <a:noFill/>
        </p:spPr>
        <p:txBody>
          <a:bodyPr wrap="none" rtlCol="0">
            <a:spAutoFit/>
          </a:bodyPr>
          <a:lstStyle/>
          <a:p>
            <a:pPr defTabSz="1005713"/>
            <a:r>
              <a:rPr lang="en-US" sz="1980" dirty="0">
                <a:solidFill>
                  <a:srgbClr val="000000"/>
                </a:solidFill>
                <a:latin typeface="Franklin Gothic Book" panose="020B0503020102020204"/>
              </a:rPr>
              <a:t>PowerPoint created by: Jacob Friedberg</a:t>
            </a:r>
          </a:p>
        </p:txBody>
      </p:sp>
    </p:spTree>
    <p:extLst>
      <p:ext uri="{BB962C8B-B14F-4D97-AF65-F5344CB8AC3E}">
        <p14:creationId xmlns:p14="http://schemas.microsoft.com/office/powerpoint/2010/main" val="231694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B8D8E-D49E-47C0-B229-D5452C787833}"/>
              </a:ext>
            </a:extLst>
          </p:cNvPr>
          <p:cNvSpPr>
            <a:spLocks noGrp="1"/>
          </p:cNvSpPr>
          <p:nvPr>
            <p:ph type="title"/>
          </p:nvPr>
        </p:nvSpPr>
        <p:spPr>
          <a:xfrm>
            <a:off x="346063" y="1308903"/>
            <a:ext cx="8675460" cy="502509"/>
          </a:xfrm>
        </p:spPr>
        <p:txBody>
          <a:bodyPr/>
          <a:lstStyle/>
          <a:p>
            <a:r>
              <a:rPr lang="en-US" dirty="0"/>
              <a:t>Outline:</a:t>
            </a:r>
          </a:p>
        </p:txBody>
      </p:sp>
      <p:sp>
        <p:nvSpPr>
          <p:cNvPr id="4" name="Text Placeholder 8">
            <a:extLst>
              <a:ext uri="{FF2B5EF4-FFF2-40B4-BE49-F238E27FC236}">
                <a16:creationId xmlns:a16="http://schemas.microsoft.com/office/drawing/2014/main" id="{0614F28B-E734-47BC-8CE9-EC34AFC42FDE}"/>
              </a:ext>
            </a:extLst>
          </p:cNvPr>
          <p:cNvSpPr txBox="1">
            <a:spLocks/>
          </p:cNvSpPr>
          <p:nvPr/>
        </p:nvSpPr>
        <p:spPr>
          <a:xfrm>
            <a:off x="346062" y="2126095"/>
            <a:ext cx="2859844" cy="4871590"/>
          </a:xfrm>
          <a:prstGeom prst="rect">
            <a:avLst/>
          </a:prstGeom>
        </p:spPr>
        <p:txBody>
          <a:bodyPr vert="horz" lIns="0" tIns="0" rIns="0" bIns="0" rtlCol="0">
            <a:spAutoFit/>
          </a:bodyPr>
          <a:lstStyle>
            <a:lvl1pPr marL="457200" indent="-457200" algn="l" defTabSz="2438462" rtl="0" eaLnBrk="1" latinLnBrk="0" hangingPunct="1">
              <a:lnSpc>
                <a:spcPts val="5300"/>
              </a:lnSpc>
              <a:spcBef>
                <a:spcPts val="0"/>
              </a:spcBef>
              <a:spcAft>
                <a:spcPts val="2500"/>
              </a:spcAft>
              <a:buClr>
                <a:schemeClr val="accent3"/>
              </a:buClr>
              <a:buSzPct val="120000"/>
              <a:buFontTx/>
              <a:buBlip>
                <a:blip r:embed="rId2"/>
              </a:buBlip>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91440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146304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210312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265176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6705767"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4998"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229"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460"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a:lstStyle>
          <a:p>
            <a:pPr marL="188595" indent="-188595" defTabSz="1005866">
              <a:lnSpc>
                <a:spcPct val="100000"/>
              </a:lnSpc>
              <a:spcAft>
                <a:spcPts val="1031"/>
              </a:spcAft>
              <a:buClr>
                <a:srgbClr val="F1B300"/>
              </a:buClr>
            </a:pPr>
            <a:r>
              <a:rPr lang="en-US" sz="2228" dirty="0">
                <a:solidFill>
                  <a:srgbClr val="000000"/>
                </a:solidFill>
              </a:rPr>
              <a:t>Background</a:t>
            </a:r>
          </a:p>
          <a:p>
            <a:pPr marL="188595" indent="-188595" defTabSz="1005866">
              <a:lnSpc>
                <a:spcPct val="100000"/>
              </a:lnSpc>
              <a:spcAft>
                <a:spcPts val="1031"/>
              </a:spcAft>
              <a:buClr>
                <a:srgbClr val="F1B300"/>
              </a:buClr>
            </a:pPr>
            <a:r>
              <a:rPr lang="en-US" sz="2228" dirty="0">
                <a:solidFill>
                  <a:srgbClr val="000000"/>
                </a:solidFill>
              </a:rPr>
              <a:t>Problem Statement </a:t>
            </a:r>
          </a:p>
          <a:p>
            <a:pPr marL="188595" indent="-188595" defTabSz="1005866">
              <a:lnSpc>
                <a:spcPct val="100000"/>
              </a:lnSpc>
              <a:spcAft>
                <a:spcPts val="1031"/>
              </a:spcAft>
              <a:buClr>
                <a:srgbClr val="F1B300"/>
              </a:buClr>
            </a:pPr>
            <a:r>
              <a:rPr lang="en-US" sz="2228" dirty="0">
                <a:solidFill>
                  <a:srgbClr val="000000"/>
                </a:solidFill>
              </a:rPr>
              <a:t>Proposed Solution</a:t>
            </a:r>
          </a:p>
          <a:p>
            <a:pPr marL="188595" indent="-188595" defTabSz="1005866">
              <a:lnSpc>
                <a:spcPct val="100000"/>
              </a:lnSpc>
              <a:spcAft>
                <a:spcPts val="1031"/>
              </a:spcAft>
              <a:buClr>
                <a:srgbClr val="F1B300"/>
              </a:buClr>
            </a:pPr>
            <a:r>
              <a:rPr lang="en-US" sz="2228" dirty="0">
                <a:solidFill>
                  <a:srgbClr val="000000"/>
                </a:solidFill>
              </a:rPr>
              <a:t>Design</a:t>
            </a:r>
          </a:p>
          <a:p>
            <a:pPr marL="188595" indent="-188595" defTabSz="1005866">
              <a:lnSpc>
                <a:spcPct val="100000"/>
              </a:lnSpc>
              <a:spcAft>
                <a:spcPts val="1031"/>
              </a:spcAft>
              <a:buClr>
                <a:srgbClr val="F1B300"/>
              </a:buClr>
            </a:pPr>
            <a:r>
              <a:rPr lang="en-US" sz="2228" dirty="0">
                <a:solidFill>
                  <a:srgbClr val="000000"/>
                </a:solidFill>
              </a:rPr>
              <a:t>Experimental Setup</a:t>
            </a:r>
          </a:p>
          <a:p>
            <a:pPr marL="188595" indent="-188595" defTabSz="1005866">
              <a:lnSpc>
                <a:spcPct val="100000"/>
              </a:lnSpc>
              <a:spcAft>
                <a:spcPts val="1031"/>
              </a:spcAft>
              <a:buClr>
                <a:srgbClr val="F1B300"/>
              </a:buClr>
            </a:pPr>
            <a:r>
              <a:rPr lang="en-US" sz="2228" dirty="0">
                <a:solidFill>
                  <a:srgbClr val="000000"/>
                </a:solidFill>
              </a:rPr>
              <a:t>Results</a:t>
            </a:r>
          </a:p>
          <a:p>
            <a:pPr marL="188595" indent="-188595" defTabSz="1005866">
              <a:lnSpc>
                <a:spcPct val="100000"/>
              </a:lnSpc>
              <a:spcAft>
                <a:spcPts val="1031"/>
              </a:spcAft>
              <a:buClr>
                <a:srgbClr val="F1B300"/>
              </a:buClr>
            </a:pPr>
            <a:r>
              <a:rPr lang="en-US" sz="2228" dirty="0">
                <a:solidFill>
                  <a:srgbClr val="000000"/>
                </a:solidFill>
              </a:rPr>
              <a:t>Conclusion</a:t>
            </a:r>
          </a:p>
          <a:p>
            <a:pPr marL="188595" indent="-188595" defTabSz="1005866">
              <a:lnSpc>
                <a:spcPct val="100000"/>
              </a:lnSpc>
              <a:spcAft>
                <a:spcPts val="1031"/>
              </a:spcAft>
              <a:buClr>
                <a:srgbClr val="F1B300"/>
              </a:buClr>
            </a:pPr>
            <a:r>
              <a:rPr lang="en-US" sz="2228" dirty="0">
                <a:solidFill>
                  <a:srgbClr val="000000"/>
                </a:solidFill>
              </a:rPr>
              <a:t>Questions</a:t>
            </a:r>
          </a:p>
          <a:p>
            <a:pPr marL="188595" indent="-188595" defTabSz="1005866">
              <a:lnSpc>
                <a:spcPts val="2186"/>
              </a:lnSpc>
              <a:spcAft>
                <a:spcPts val="1031"/>
              </a:spcAft>
              <a:buClr>
                <a:srgbClr val="F1B300"/>
              </a:buClr>
            </a:pPr>
            <a:endParaRPr lang="en-US" sz="2228" dirty="0">
              <a:solidFill>
                <a:srgbClr val="000000"/>
              </a:solidFill>
            </a:endParaRPr>
          </a:p>
          <a:p>
            <a:pPr marL="188595" indent="-188595" defTabSz="1005866">
              <a:lnSpc>
                <a:spcPts val="2186"/>
              </a:lnSpc>
              <a:spcAft>
                <a:spcPts val="1031"/>
              </a:spcAft>
              <a:buClr>
                <a:srgbClr val="F1B300"/>
              </a:buClr>
            </a:pPr>
            <a:endParaRPr lang="en-US" sz="1361" dirty="0">
              <a:solidFill>
                <a:srgbClr val="000000"/>
              </a:solidFill>
            </a:endParaRPr>
          </a:p>
          <a:p>
            <a:pPr marL="188595" indent="-188595" defTabSz="1005866">
              <a:lnSpc>
                <a:spcPts val="2186"/>
              </a:lnSpc>
              <a:spcAft>
                <a:spcPts val="1031"/>
              </a:spcAft>
              <a:buClr>
                <a:srgbClr val="F1B300"/>
              </a:buClr>
            </a:pPr>
            <a:endParaRPr lang="en-US" sz="1361" dirty="0">
              <a:solidFill>
                <a:srgbClr val="000000"/>
              </a:solidFill>
            </a:endParaRPr>
          </a:p>
        </p:txBody>
      </p:sp>
    </p:spTree>
    <p:extLst>
      <p:ext uri="{BB962C8B-B14F-4D97-AF65-F5344CB8AC3E}">
        <p14:creationId xmlns:p14="http://schemas.microsoft.com/office/powerpoint/2010/main" val="398352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Anonymization Techniques</a:t>
            </a:r>
          </a:p>
        </p:txBody>
      </p:sp>
      <p:sp>
        <p:nvSpPr>
          <p:cNvPr id="3" name="Content Placeholder 2"/>
          <p:cNvSpPr>
            <a:spLocks noGrp="1"/>
          </p:cNvSpPr>
          <p:nvPr>
            <p:ph idx="1"/>
          </p:nvPr>
        </p:nvSpPr>
        <p:spPr/>
        <p:txBody>
          <a:bodyPr/>
          <a:lstStyle/>
          <a:p>
            <a:r>
              <a:rPr lang="en-US" dirty="0"/>
              <a:t>Anonymization is not an efficient </a:t>
            </a:r>
            <a:r>
              <a:rPr lang="en-US" dirty="0" smtClean="0"/>
              <a:t>defense method, </a:t>
            </a:r>
            <a:r>
              <a:rPr lang="en-US" dirty="0"/>
              <a:t>since the remaining information in the data can be used for identifying the </a:t>
            </a:r>
            <a:r>
              <a:rPr lang="en-US" dirty="0" smtClean="0"/>
              <a:t>individual data instances</a:t>
            </a:r>
            <a:endParaRPr lang="en-US" dirty="0"/>
          </a:p>
          <a:p>
            <a:pPr lvl="1"/>
            <a:r>
              <a:rPr lang="en-US" dirty="0"/>
              <a:t>For example, based on health records (including diagnoses and prescriptions) with removed personal information released by an insurance group in 1997, a researcher extracted the information for the </a:t>
            </a:r>
            <a:r>
              <a:rPr lang="en-US" dirty="0" smtClean="0"/>
              <a:t>Governor </a:t>
            </a:r>
            <a:r>
              <a:rPr lang="en-US" dirty="0"/>
              <a:t>of </a:t>
            </a:r>
            <a:r>
              <a:rPr lang="en-US" dirty="0" smtClean="0"/>
              <a:t>Massachusetts</a:t>
            </a:r>
          </a:p>
          <a:p>
            <a:pPr lvl="2"/>
            <a:r>
              <a:rPr lang="en-US" dirty="0" smtClean="0"/>
              <a:t>This is referred to as </a:t>
            </a:r>
            <a:r>
              <a:rPr lang="en-US" b="1" i="1" dirty="0" smtClean="0">
                <a:solidFill>
                  <a:srgbClr val="0070C0"/>
                </a:solidFill>
              </a:rPr>
              <a:t>de-anonymization</a:t>
            </a:r>
            <a:endParaRPr lang="en-US" b="1" i="1" dirty="0">
              <a:solidFill>
                <a:srgbClr val="0070C0"/>
              </a:solidFill>
            </a:endParaRPr>
          </a:p>
          <a:p>
            <a:pPr lvl="1"/>
            <a:r>
              <a:rPr lang="en-US" dirty="0"/>
              <a:t>The same researcher later showed that 87% of all Americans can be uniquely identified using 3 bits of information: ZIP code, </a:t>
            </a:r>
            <a:r>
              <a:rPr lang="en-US" dirty="0" smtClean="0"/>
              <a:t>birth date</a:t>
            </a:r>
            <a:r>
              <a:rPr lang="en-US" dirty="0"/>
              <a:t>, and gender</a:t>
            </a:r>
          </a:p>
          <a:p>
            <a:endParaRPr lang="en-US" dirty="0"/>
          </a:p>
        </p:txBody>
      </p:sp>
      <p:sp>
        <p:nvSpPr>
          <p:cNvPr id="4" name="Content Placeholder 3"/>
          <p:cNvSpPr>
            <a:spLocks noGrp="1"/>
          </p:cNvSpPr>
          <p:nvPr>
            <p:ph idx="10"/>
          </p:nvPr>
        </p:nvSpPr>
        <p:spPr/>
        <p:txBody>
          <a:bodyPr/>
          <a:lstStyle/>
          <a:p>
            <a:r>
              <a:rPr lang="en-US" dirty="0"/>
              <a:t>Anonymization Techniques</a:t>
            </a:r>
          </a:p>
          <a:p>
            <a:endParaRPr lang="en-US" dirty="0"/>
          </a:p>
        </p:txBody>
      </p:sp>
      <p:graphicFrame>
        <p:nvGraphicFramePr>
          <p:cNvPr id="5" name="Google Shape;144;p19"/>
          <p:cNvGraphicFramePr/>
          <p:nvPr>
            <p:extLst/>
          </p:nvPr>
        </p:nvGraphicFramePr>
        <p:xfrm>
          <a:off x="5821289" y="5251741"/>
          <a:ext cx="4148463" cy="2018835"/>
        </p:xfrm>
        <a:graphic>
          <a:graphicData uri="http://schemas.openxmlformats.org/drawingml/2006/table">
            <a:tbl>
              <a:tblPr>
                <a:noFill/>
              </a:tblPr>
              <a:tblGrid>
                <a:gridCol w="706521">
                  <a:extLst>
                    <a:ext uri="{9D8B030D-6E8A-4147-A177-3AD203B41FA5}">
                      <a16:colId xmlns:a16="http://schemas.microsoft.com/office/drawing/2014/main" val="20000"/>
                    </a:ext>
                  </a:extLst>
                </a:gridCol>
                <a:gridCol w="748084">
                  <a:extLst>
                    <a:ext uri="{9D8B030D-6E8A-4147-A177-3AD203B41FA5}">
                      <a16:colId xmlns:a16="http://schemas.microsoft.com/office/drawing/2014/main" val="20001"/>
                    </a:ext>
                  </a:extLst>
                </a:gridCol>
                <a:gridCol w="1088121">
                  <a:extLst>
                    <a:ext uri="{9D8B030D-6E8A-4147-A177-3AD203B41FA5}">
                      <a16:colId xmlns:a16="http://schemas.microsoft.com/office/drawing/2014/main" val="20002"/>
                    </a:ext>
                  </a:extLst>
                </a:gridCol>
                <a:gridCol w="671182">
                  <a:extLst>
                    <a:ext uri="{9D8B030D-6E8A-4147-A177-3AD203B41FA5}">
                      <a16:colId xmlns:a16="http://schemas.microsoft.com/office/drawing/2014/main" val="20003"/>
                    </a:ext>
                  </a:extLst>
                </a:gridCol>
                <a:gridCol w="934555">
                  <a:extLst>
                    <a:ext uri="{9D8B030D-6E8A-4147-A177-3AD203B41FA5}">
                      <a16:colId xmlns:a16="http://schemas.microsoft.com/office/drawing/2014/main" val="20004"/>
                    </a:ext>
                  </a:extLst>
                </a:gridCol>
              </a:tblGrid>
              <a:tr h="493750">
                <a:tc>
                  <a:txBody>
                    <a:bodyPr/>
                    <a:lstStyle/>
                    <a:p>
                      <a:pPr marL="0" lvl="0" indent="0" algn="l" rtl="0">
                        <a:spcBef>
                          <a:spcPts val="0"/>
                        </a:spcBef>
                        <a:spcAft>
                          <a:spcPts val="0"/>
                        </a:spcAft>
                        <a:buNone/>
                      </a:pPr>
                      <a:r>
                        <a:rPr lang="en" sz="1200" b="1" dirty="0"/>
                        <a:t>User ID</a:t>
                      </a:r>
                      <a:endParaRPr sz="1200" b="1" dirty="0"/>
                    </a:p>
                  </a:txBody>
                  <a:tcPr marL="91425" marR="91425" marT="91425" marB="91425"/>
                </a:tc>
                <a:tc>
                  <a:txBody>
                    <a:bodyPr/>
                    <a:lstStyle/>
                    <a:p>
                      <a:pPr marL="0" lvl="0" indent="0" algn="l" rtl="0">
                        <a:spcBef>
                          <a:spcPts val="0"/>
                        </a:spcBef>
                        <a:spcAft>
                          <a:spcPts val="0"/>
                        </a:spcAft>
                        <a:buNone/>
                      </a:pPr>
                      <a:r>
                        <a:rPr lang="en" sz="1200" b="1" dirty="0"/>
                        <a:t>Zip Code</a:t>
                      </a:r>
                      <a:endParaRPr sz="1200" b="1" dirty="0"/>
                    </a:p>
                  </a:txBody>
                  <a:tcPr marL="91425" marR="91425" marT="91425" marB="91425"/>
                </a:tc>
                <a:tc>
                  <a:txBody>
                    <a:bodyPr/>
                    <a:lstStyle/>
                    <a:p>
                      <a:pPr marL="0" lvl="0" indent="0" algn="l" rtl="0">
                        <a:spcBef>
                          <a:spcPts val="0"/>
                        </a:spcBef>
                        <a:spcAft>
                          <a:spcPts val="0"/>
                        </a:spcAft>
                        <a:buNone/>
                      </a:pPr>
                      <a:r>
                        <a:rPr lang="en" sz="1200" b="1" dirty="0"/>
                        <a:t>Birth date</a:t>
                      </a:r>
                      <a:endParaRPr sz="1200" b="1" dirty="0"/>
                    </a:p>
                  </a:txBody>
                  <a:tcPr marL="91425" marR="91425" marT="91425" marB="91425"/>
                </a:tc>
                <a:tc>
                  <a:txBody>
                    <a:bodyPr/>
                    <a:lstStyle/>
                    <a:p>
                      <a:pPr marL="0" lvl="0" indent="0" algn="l" rtl="0">
                        <a:spcBef>
                          <a:spcPts val="0"/>
                        </a:spcBef>
                        <a:spcAft>
                          <a:spcPts val="0"/>
                        </a:spcAft>
                        <a:buNone/>
                      </a:pPr>
                      <a:r>
                        <a:rPr lang="en" sz="1200" b="1" dirty="0"/>
                        <a:t>Gender</a:t>
                      </a:r>
                      <a:endParaRPr sz="1200" b="1" dirty="0"/>
                    </a:p>
                  </a:txBody>
                  <a:tcPr marL="91425" marR="91425" marT="91425" marB="91425"/>
                </a:tc>
                <a:tc>
                  <a:txBody>
                    <a:bodyPr/>
                    <a:lstStyle/>
                    <a:p>
                      <a:pPr marL="0" lvl="0" indent="0" algn="l" rtl="0">
                        <a:spcBef>
                          <a:spcPts val="0"/>
                        </a:spcBef>
                        <a:spcAft>
                          <a:spcPts val="0"/>
                        </a:spcAft>
                        <a:buNone/>
                      </a:pPr>
                      <a:r>
                        <a:rPr lang="en" sz="1200" b="1" dirty="0"/>
                        <a:t>Probable disease ID</a:t>
                      </a:r>
                      <a:endParaRPr sz="1200" b="1" dirty="0"/>
                    </a:p>
                  </a:txBody>
                  <a:tcPr marL="91425" marR="91425" marT="91425" marB="91425"/>
                </a:tc>
                <a:extLst>
                  <a:ext uri="{0D108BD9-81ED-4DB2-BD59-A6C34878D82A}">
                    <a16:rowId xmlns:a16="http://schemas.microsoft.com/office/drawing/2014/main" val="10000"/>
                  </a:ext>
                </a:extLst>
              </a:tr>
              <a:tr h="490075">
                <a:tc>
                  <a:txBody>
                    <a:bodyPr/>
                    <a:lstStyle/>
                    <a:p>
                      <a:pPr marL="0" lvl="0" indent="0" algn="l" rtl="0">
                        <a:spcBef>
                          <a:spcPts val="0"/>
                        </a:spcBef>
                        <a:spcAft>
                          <a:spcPts val="0"/>
                        </a:spcAft>
                        <a:buNone/>
                      </a:pPr>
                      <a:r>
                        <a:rPr lang="en" sz="1200"/>
                        <a:t>001</a:t>
                      </a:r>
                      <a:endParaRPr sz="1200"/>
                    </a:p>
                  </a:txBody>
                  <a:tcPr marL="91425" marR="91425" marT="91425" marB="91425"/>
                </a:tc>
                <a:tc>
                  <a:txBody>
                    <a:bodyPr/>
                    <a:lstStyle/>
                    <a:p>
                      <a:pPr marL="0" lvl="0" indent="0" algn="l" rtl="0">
                        <a:spcBef>
                          <a:spcPts val="0"/>
                        </a:spcBef>
                        <a:spcAft>
                          <a:spcPts val="0"/>
                        </a:spcAft>
                        <a:buNone/>
                      </a:pPr>
                      <a:r>
                        <a:rPr lang="en" sz="1200" dirty="0"/>
                        <a:t>83401</a:t>
                      </a:r>
                      <a:endParaRPr sz="1200" dirty="0"/>
                    </a:p>
                  </a:txBody>
                  <a:tcPr marL="91425" marR="91425" marT="91425" marB="91425"/>
                </a:tc>
                <a:tc>
                  <a:txBody>
                    <a:bodyPr/>
                    <a:lstStyle/>
                    <a:p>
                      <a:pPr marL="0" lvl="0" indent="0" algn="l" rtl="0">
                        <a:spcBef>
                          <a:spcPts val="0"/>
                        </a:spcBef>
                        <a:spcAft>
                          <a:spcPts val="0"/>
                        </a:spcAft>
                        <a:buNone/>
                      </a:pPr>
                      <a:r>
                        <a:rPr lang="en" sz="1200" dirty="0"/>
                        <a:t>01/02/1997</a:t>
                      </a:r>
                      <a:endParaRPr sz="1200" dirty="0"/>
                    </a:p>
                  </a:txBody>
                  <a:tcPr marL="91425" marR="91425" marT="91425" marB="91425"/>
                </a:tc>
                <a:tc>
                  <a:txBody>
                    <a:bodyPr/>
                    <a:lstStyle/>
                    <a:p>
                      <a:pPr marL="0" lvl="0" indent="0" algn="l" rtl="0">
                        <a:spcBef>
                          <a:spcPts val="0"/>
                        </a:spcBef>
                        <a:spcAft>
                          <a:spcPts val="0"/>
                        </a:spcAft>
                        <a:buNone/>
                      </a:pPr>
                      <a:r>
                        <a:rPr lang="en" sz="1200" dirty="0"/>
                        <a:t>F</a:t>
                      </a:r>
                      <a:endParaRPr sz="1200" dirty="0"/>
                    </a:p>
                  </a:txBody>
                  <a:tcPr marL="91425" marR="91425" marT="91425" marB="91425"/>
                </a:tc>
                <a:tc>
                  <a:txBody>
                    <a:bodyPr/>
                    <a:lstStyle/>
                    <a:p>
                      <a:pPr marL="0" lvl="0" indent="0" algn="l" rtl="0">
                        <a:spcBef>
                          <a:spcPts val="0"/>
                        </a:spcBef>
                        <a:spcAft>
                          <a:spcPts val="0"/>
                        </a:spcAft>
                        <a:buNone/>
                      </a:pPr>
                      <a:r>
                        <a:rPr lang="en" sz="1200" dirty="0"/>
                        <a:t>120</a:t>
                      </a:r>
                      <a:endParaRPr sz="1200" dirty="0"/>
                    </a:p>
                  </a:txBody>
                  <a:tcPr marL="91425" marR="91425" marT="91425" marB="91425"/>
                </a:tc>
                <a:extLst>
                  <a:ext uri="{0D108BD9-81ED-4DB2-BD59-A6C34878D82A}">
                    <a16:rowId xmlns:a16="http://schemas.microsoft.com/office/drawing/2014/main" val="10001"/>
                  </a:ext>
                </a:extLst>
              </a:tr>
              <a:tr h="490075">
                <a:tc>
                  <a:txBody>
                    <a:bodyPr/>
                    <a:lstStyle/>
                    <a:p>
                      <a:pPr marL="0" lvl="0" indent="0" algn="l" rtl="0">
                        <a:spcBef>
                          <a:spcPts val="0"/>
                        </a:spcBef>
                        <a:spcAft>
                          <a:spcPts val="0"/>
                        </a:spcAft>
                        <a:buNone/>
                      </a:pPr>
                      <a:r>
                        <a:rPr lang="en" sz="1200" dirty="0"/>
                        <a:t>002</a:t>
                      </a:r>
                      <a:endParaRPr sz="1200" dirty="0"/>
                    </a:p>
                  </a:txBody>
                  <a:tcPr marL="91425" marR="91425" marT="91425" marB="91425"/>
                </a:tc>
                <a:tc>
                  <a:txBody>
                    <a:bodyPr/>
                    <a:lstStyle/>
                    <a:p>
                      <a:pPr marL="0" lvl="0" indent="0" algn="l" rtl="0">
                        <a:spcBef>
                          <a:spcPts val="0"/>
                        </a:spcBef>
                        <a:spcAft>
                          <a:spcPts val="0"/>
                        </a:spcAft>
                        <a:buNone/>
                      </a:pPr>
                      <a:r>
                        <a:rPr lang="en" sz="1200"/>
                        <a:t>83402</a:t>
                      </a:r>
                      <a:endParaRPr sz="1200"/>
                    </a:p>
                  </a:txBody>
                  <a:tcPr marL="91425" marR="91425" marT="91425" marB="91425"/>
                </a:tc>
                <a:tc>
                  <a:txBody>
                    <a:bodyPr/>
                    <a:lstStyle/>
                    <a:p>
                      <a:pPr marL="0" lvl="0" indent="0" algn="l" rtl="0">
                        <a:spcBef>
                          <a:spcPts val="0"/>
                        </a:spcBef>
                        <a:spcAft>
                          <a:spcPts val="0"/>
                        </a:spcAft>
                        <a:buClr>
                          <a:schemeClr val="dk2"/>
                        </a:buClr>
                        <a:buSzPts val="1100"/>
                        <a:buFont typeface="Arial"/>
                        <a:buNone/>
                      </a:pPr>
                      <a:r>
                        <a:rPr lang="en" sz="1200" dirty="0">
                          <a:solidFill>
                            <a:schemeClr val="tx1"/>
                          </a:solidFill>
                        </a:rPr>
                        <a:t>02/03/1995</a:t>
                      </a:r>
                      <a:endParaRPr sz="1200" dirty="0">
                        <a:solidFill>
                          <a:schemeClr val="tx1"/>
                        </a:solidFill>
                      </a:endParaRPr>
                    </a:p>
                  </a:txBody>
                  <a:tcPr marL="91425" marR="91425" marT="91425" marB="91425"/>
                </a:tc>
                <a:tc>
                  <a:txBody>
                    <a:bodyPr/>
                    <a:lstStyle/>
                    <a:p>
                      <a:pPr marL="0" lvl="0" indent="0" algn="l" rtl="0">
                        <a:spcBef>
                          <a:spcPts val="0"/>
                        </a:spcBef>
                        <a:spcAft>
                          <a:spcPts val="0"/>
                        </a:spcAft>
                        <a:buNone/>
                      </a:pPr>
                      <a:r>
                        <a:rPr lang="en" sz="1200" dirty="0">
                          <a:solidFill>
                            <a:schemeClr val="tx1"/>
                          </a:solidFill>
                        </a:rPr>
                        <a:t>M</a:t>
                      </a:r>
                      <a:endParaRPr sz="1200" dirty="0">
                        <a:solidFill>
                          <a:schemeClr val="tx1"/>
                        </a:solidFill>
                      </a:endParaRPr>
                    </a:p>
                  </a:txBody>
                  <a:tcPr marL="91425" marR="91425" marT="91425" marB="91425"/>
                </a:tc>
                <a:tc>
                  <a:txBody>
                    <a:bodyPr/>
                    <a:lstStyle/>
                    <a:p>
                      <a:pPr marL="0" lvl="0" indent="0" algn="l" rtl="0">
                        <a:spcBef>
                          <a:spcPts val="0"/>
                        </a:spcBef>
                        <a:spcAft>
                          <a:spcPts val="0"/>
                        </a:spcAft>
                        <a:buNone/>
                      </a:pPr>
                      <a:r>
                        <a:rPr lang="en" sz="1200" dirty="0">
                          <a:solidFill>
                            <a:schemeClr val="tx1"/>
                          </a:solidFill>
                        </a:rPr>
                        <a:t>35</a:t>
                      </a:r>
                      <a:endParaRPr sz="1200" dirty="0">
                        <a:solidFill>
                          <a:schemeClr val="tx1"/>
                        </a:solidFill>
                      </a:endParaRPr>
                    </a:p>
                  </a:txBody>
                  <a:tcPr marL="91425" marR="91425" marT="91425" marB="91425"/>
                </a:tc>
                <a:extLst>
                  <a:ext uri="{0D108BD9-81ED-4DB2-BD59-A6C34878D82A}">
                    <a16:rowId xmlns:a16="http://schemas.microsoft.com/office/drawing/2014/main" val="10002"/>
                  </a:ext>
                </a:extLst>
              </a:tr>
              <a:tr h="490075">
                <a:tc>
                  <a:txBody>
                    <a:bodyPr/>
                    <a:lstStyle/>
                    <a:p>
                      <a:pPr marL="0" lvl="0" indent="0" algn="l" rtl="0">
                        <a:spcBef>
                          <a:spcPts val="0"/>
                        </a:spcBef>
                        <a:spcAft>
                          <a:spcPts val="0"/>
                        </a:spcAft>
                        <a:buNone/>
                      </a:pPr>
                      <a:r>
                        <a:rPr lang="en" sz="1200"/>
                        <a:t>003</a:t>
                      </a:r>
                      <a:endParaRPr sz="1200"/>
                    </a:p>
                  </a:txBody>
                  <a:tcPr marL="91425" marR="91425" marT="91425" marB="91425"/>
                </a:tc>
                <a:tc>
                  <a:txBody>
                    <a:bodyPr/>
                    <a:lstStyle/>
                    <a:p>
                      <a:pPr marL="0" lvl="0" indent="0" algn="l" rtl="0">
                        <a:spcBef>
                          <a:spcPts val="0"/>
                        </a:spcBef>
                        <a:spcAft>
                          <a:spcPts val="0"/>
                        </a:spcAft>
                        <a:buNone/>
                      </a:pPr>
                      <a:r>
                        <a:rPr lang="en" sz="1200"/>
                        <a:t>83403</a:t>
                      </a:r>
                      <a:endParaRPr sz="1200"/>
                    </a:p>
                  </a:txBody>
                  <a:tcPr marL="91425" marR="91425" marT="91425" marB="91425"/>
                </a:tc>
                <a:tc>
                  <a:txBody>
                    <a:bodyPr/>
                    <a:lstStyle/>
                    <a:p>
                      <a:pPr marL="0" lvl="0" indent="0" algn="l" rtl="0">
                        <a:spcBef>
                          <a:spcPts val="0"/>
                        </a:spcBef>
                        <a:spcAft>
                          <a:spcPts val="0"/>
                        </a:spcAft>
                        <a:buClr>
                          <a:schemeClr val="dk2"/>
                        </a:buClr>
                        <a:buSzPts val="1100"/>
                        <a:buFont typeface="Arial"/>
                        <a:buNone/>
                      </a:pPr>
                      <a:r>
                        <a:rPr lang="en" sz="1200">
                          <a:solidFill>
                            <a:schemeClr val="tx1"/>
                          </a:solidFill>
                        </a:rPr>
                        <a:t>03/04/1999</a:t>
                      </a:r>
                      <a:endParaRPr sz="1200">
                        <a:solidFill>
                          <a:schemeClr val="tx1"/>
                        </a:solidFill>
                      </a:endParaRPr>
                    </a:p>
                  </a:txBody>
                  <a:tcPr marL="91425" marR="91425" marT="91425" marB="91425"/>
                </a:tc>
                <a:tc>
                  <a:txBody>
                    <a:bodyPr/>
                    <a:lstStyle/>
                    <a:p>
                      <a:pPr marL="0" lvl="0" indent="0" algn="l" rtl="0">
                        <a:spcBef>
                          <a:spcPts val="0"/>
                        </a:spcBef>
                        <a:spcAft>
                          <a:spcPts val="0"/>
                        </a:spcAft>
                        <a:buNone/>
                      </a:pPr>
                      <a:r>
                        <a:rPr lang="en" sz="1200" dirty="0">
                          <a:solidFill>
                            <a:schemeClr val="tx1"/>
                          </a:solidFill>
                        </a:rPr>
                        <a:t>M</a:t>
                      </a:r>
                      <a:endParaRPr sz="1200" dirty="0">
                        <a:solidFill>
                          <a:schemeClr val="tx1"/>
                        </a:solidFill>
                      </a:endParaRPr>
                    </a:p>
                  </a:txBody>
                  <a:tcPr marL="91425" marR="91425" marT="91425" marB="91425"/>
                </a:tc>
                <a:tc>
                  <a:txBody>
                    <a:bodyPr/>
                    <a:lstStyle/>
                    <a:p>
                      <a:pPr marL="0" lvl="0" indent="0" algn="l" rtl="0">
                        <a:spcBef>
                          <a:spcPts val="0"/>
                        </a:spcBef>
                        <a:spcAft>
                          <a:spcPts val="0"/>
                        </a:spcAft>
                        <a:buNone/>
                      </a:pPr>
                      <a:r>
                        <a:rPr lang="en" sz="1200" dirty="0">
                          <a:solidFill>
                            <a:schemeClr val="tx1"/>
                          </a:solidFill>
                        </a:rPr>
                        <a:t>240</a:t>
                      </a:r>
                      <a:endParaRPr sz="1200" dirty="0">
                        <a:solidFill>
                          <a:schemeClr val="tx1"/>
                        </a:solidFill>
                      </a:endParaRPr>
                    </a:p>
                  </a:txBody>
                  <a:tcPr marL="91425" marR="91425" marT="91425" marB="91425"/>
                </a:tc>
                <a:extLst>
                  <a:ext uri="{0D108BD9-81ED-4DB2-BD59-A6C34878D82A}">
                    <a16:rowId xmlns:a16="http://schemas.microsoft.com/office/drawing/2014/main" val="10003"/>
                  </a:ext>
                </a:extLst>
              </a:tr>
            </a:tbl>
          </a:graphicData>
        </a:graphic>
      </p:graphicFrame>
      <p:graphicFrame>
        <p:nvGraphicFramePr>
          <p:cNvPr id="6" name="Google Shape;146;p19"/>
          <p:cNvGraphicFramePr/>
          <p:nvPr>
            <p:extLst/>
          </p:nvPr>
        </p:nvGraphicFramePr>
        <p:xfrm>
          <a:off x="46850" y="5251741"/>
          <a:ext cx="5486405" cy="2018835"/>
        </p:xfrm>
        <a:graphic>
          <a:graphicData uri="http://schemas.openxmlformats.org/drawingml/2006/table">
            <a:tbl>
              <a:tblPr>
                <a:noFill/>
              </a:tblPr>
              <a:tblGrid>
                <a:gridCol w="679712">
                  <a:extLst>
                    <a:ext uri="{9D8B030D-6E8A-4147-A177-3AD203B41FA5}">
                      <a16:colId xmlns:a16="http://schemas.microsoft.com/office/drawing/2014/main" val="20000"/>
                    </a:ext>
                  </a:extLst>
                </a:gridCol>
                <a:gridCol w="665542">
                  <a:extLst>
                    <a:ext uri="{9D8B030D-6E8A-4147-A177-3AD203B41FA5}">
                      <a16:colId xmlns:a16="http://schemas.microsoft.com/office/drawing/2014/main" val="20001"/>
                    </a:ext>
                  </a:extLst>
                </a:gridCol>
                <a:gridCol w="739491">
                  <a:extLst>
                    <a:ext uri="{9D8B030D-6E8A-4147-A177-3AD203B41FA5}">
                      <a16:colId xmlns:a16="http://schemas.microsoft.com/office/drawing/2014/main" val="20002"/>
                    </a:ext>
                  </a:extLst>
                </a:gridCol>
                <a:gridCol w="813440">
                  <a:extLst>
                    <a:ext uri="{9D8B030D-6E8A-4147-A177-3AD203B41FA5}">
                      <a16:colId xmlns:a16="http://schemas.microsoft.com/office/drawing/2014/main" val="20003"/>
                    </a:ext>
                  </a:extLst>
                </a:gridCol>
                <a:gridCol w="961339">
                  <a:extLst>
                    <a:ext uri="{9D8B030D-6E8A-4147-A177-3AD203B41FA5}">
                      <a16:colId xmlns:a16="http://schemas.microsoft.com/office/drawing/2014/main" val="20004"/>
                    </a:ext>
                  </a:extLst>
                </a:gridCol>
                <a:gridCol w="739491">
                  <a:extLst>
                    <a:ext uri="{9D8B030D-6E8A-4147-A177-3AD203B41FA5}">
                      <a16:colId xmlns:a16="http://schemas.microsoft.com/office/drawing/2014/main" val="20005"/>
                    </a:ext>
                  </a:extLst>
                </a:gridCol>
                <a:gridCol w="887390">
                  <a:extLst>
                    <a:ext uri="{9D8B030D-6E8A-4147-A177-3AD203B41FA5}">
                      <a16:colId xmlns:a16="http://schemas.microsoft.com/office/drawing/2014/main" val="288756522"/>
                    </a:ext>
                  </a:extLst>
                </a:gridCol>
              </a:tblGrid>
              <a:tr h="493750">
                <a:tc>
                  <a:txBody>
                    <a:bodyPr/>
                    <a:lstStyle/>
                    <a:p>
                      <a:pPr marL="0" lvl="0" indent="0" algn="l" rtl="0">
                        <a:spcBef>
                          <a:spcPts val="0"/>
                        </a:spcBef>
                        <a:spcAft>
                          <a:spcPts val="0"/>
                        </a:spcAft>
                        <a:buNone/>
                      </a:pPr>
                      <a:r>
                        <a:rPr lang="en" sz="1200" b="1" dirty="0"/>
                        <a:t>User ID</a:t>
                      </a:r>
                      <a:endParaRPr sz="1200" b="1" dirty="0"/>
                    </a:p>
                  </a:txBody>
                  <a:tcPr marL="91425" marR="91425" marT="91425" marB="91425"/>
                </a:tc>
                <a:tc>
                  <a:txBody>
                    <a:bodyPr/>
                    <a:lstStyle/>
                    <a:p>
                      <a:pPr marL="0" lvl="0" indent="0" algn="l" rtl="0">
                        <a:spcBef>
                          <a:spcPts val="0"/>
                        </a:spcBef>
                        <a:spcAft>
                          <a:spcPts val="0"/>
                        </a:spcAft>
                        <a:buNone/>
                      </a:pPr>
                      <a:r>
                        <a:rPr lang="en" sz="1200" b="1" dirty="0">
                          <a:solidFill>
                            <a:srgbClr val="FF0000"/>
                          </a:solidFill>
                        </a:rPr>
                        <a:t>Name</a:t>
                      </a:r>
                      <a:endParaRPr sz="1200" b="1" dirty="0">
                        <a:solidFill>
                          <a:srgbClr val="FF0000"/>
                        </a:solidFill>
                      </a:endParaRPr>
                    </a:p>
                  </a:txBody>
                  <a:tcPr marL="91425" marR="91425" marT="91425" marB="91425"/>
                </a:tc>
                <a:tc>
                  <a:txBody>
                    <a:bodyPr/>
                    <a:lstStyle/>
                    <a:p>
                      <a:pPr marL="0" lvl="0" indent="0" algn="l" rtl="0">
                        <a:spcBef>
                          <a:spcPts val="0"/>
                        </a:spcBef>
                        <a:spcAft>
                          <a:spcPts val="0"/>
                        </a:spcAft>
                        <a:buNone/>
                      </a:pPr>
                      <a:r>
                        <a:rPr lang="en" sz="1200" b="1" dirty="0">
                          <a:solidFill>
                            <a:srgbClr val="FF0000"/>
                          </a:solidFill>
                        </a:rPr>
                        <a:t>Address</a:t>
                      </a:r>
                      <a:endParaRPr sz="1200" b="1" dirty="0">
                        <a:solidFill>
                          <a:srgbClr val="FF0000"/>
                        </a:solidFill>
                      </a:endParaRPr>
                    </a:p>
                  </a:txBody>
                  <a:tcPr marL="91425" marR="91425" marT="91425" marB="91425"/>
                </a:tc>
                <a:tc>
                  <a:txBody>
                    <a:bodyPr/>
                    <a:lstStyle/>
                    <a:p>
                      <a:pPr marL="0" lvl="0" indent="0" algn="l" rtl="0">
                        <a:spcBef>
                          <a:spcPts val="0"/>
                        </a:spcBef>
                        <a:spcAft>
                          <a:spcPts val="0"/>
                        </a:spcAft>
                        <a:buNone/>
                      </a:pPr>
                      <a:r>
                        <a:rPr lang="en" sz="1200" b="1" dirty="0"/>
                        <a:t>Zip Code</a:t>
                      </a:r>
                      <a:endParaRPr sz="1200" b="1" dirty="0"/>
                    </a:p>
                  </a:txBody>
                  <a:tcPr marL="91425" marR="91425" marT="91425" marB="91425"/>
                </a:tc>
                <a:tc>
                  <a:txBody>
                    <a:bodyPr/>
                    <a:lstStyle/>
                    <a:p>
                      <a:pPr marL="0" lvl="0" indent="0" algn="l" rtl="0">
                        <a:spcBef>
                          <a:spcPts val="0"/>
                        </a:spcBef>
                        <a:spcAft>
                          <a:spcPts val="0"/>
                        </a:spcAft>
                        <a:buNone/>
                      </a:pPr>
                      <a:r>
                        <a:rPr lang="en" sz="1200" b="1" dirty="0"/>
                        <a:t>Birth date</a:t>
                      </a:r>
                      <a:endParaRPr sz="1200" b="1" dirty="0"/>
                    </a:p>
                  </a:txBody>
                  <a:tcPr marL="91425" marR="91425" marT="91425" marB="91425"/>
                </a:tc>
                <a:tc>
                  <a:txBody>
                    <a:bodyPr/>
                    <a:lstStyle/>
                    <a:p>
                      <a:pPr marL="0" lvl="0" indent="0" algn="l" rtl="0">
                        <a:spcBef>
                          <a:spcPts val="0"/>
                        </a:spcBef>
                        <a:spcAft>
                          <a:spcPts val="0"/>
                        </a:spcAft>
                        <a:buNone/>
                      </a:pPr>
                      <a:r>
                        <a:rPr lang="en" sz="1200" b="1" dirty="0"/>
                        <a:t>Gender</a:t>
                      </a:r>
                      <a:endParaRPr sz="1200" b="1" dirty="0"/>
                    </a:p>
                  </a:txBody>
                  <a:tcPr marL="91425" marR="91425" marT="91425" marB="91425"/>
                </a:tc>
                <a:tc>
                  <a:txBody>
                    <a:bodyPr/>
                    <a:lstStyle/>
                    <a:p>
                      <a:pPr marL="0" lvl="0" indent="0" algn="l" rtl="0">
                        <a:spcBef>
                          <a:spcPts val="0"/>
                        </a:spcBef>
                        <a:spcAft>
                          <a:spcPts val="0"/>
                        </a:spcAft>
                        <a:buNone/>
                      </a:pPr>
                      <a:r>
                        <a:rPr lang="en" sz="1200" b="1" dirty="0"/>
                        <a:t>Probable disease ID</a:t>
                      </a:r>
                      <a:endParaRPr sz="1200" b="1" dirty="0"/>
                    </a:p>
                  </a:txBody>
                  <a:tcPr marL="91425" marR="91425" marT="91425" marB="91425"/>
                </a:tc>
                <a:extLst>
                  <a:ext uri="{0D108BD9-81ED-4DB2-BD59-A6C34878D82A}">
                    <a16:rowId xmlns:a16="http://schemas.microsoft.com/office/drawing/2014/main" val="10000"/>
                  </a:ext>
                </a:extLst>
              </a:tr>
              <a:tr h="490075">
                <a:tc>
                  <a:txBody>
                    <a:bodyPr/>
                    <a:lstStyle/>
                    <a:p>
                      <a:pPr marL="0" lvl="0" indent="0" algn="l" rtl="0">
                        <a:spcBef>
                          <a:spcPts val="0"/>
                        </a:spcBef>
                        <a:spcAft>
                          <a:spcPts val="0"/>
                        </a:spcAft>
                        <a:buNone/>
                      </a:pPr>
                      <a:r>
                        <a:rPr lang="en" sz="1200"/>
                        <a:t>001</a:t>
                      </a:r>
                      <a:endParaRPr sz="1200"/>
                    </a:p>
                  </a:txBody>
                  <a:tcPr marL="91425" marR="91425" marT="91425" marB="91425"/>
                </a:tc>
                <a:tc>
                  <a:txBody>
                    <a:bodyPr/>
                    <a:lstStyle/>
                    <a:p>
                      <a:pPr marL="0" lvl="0" indent="0" algn="l" rtl="0">
                        <a:spcBef>
                          <a:spcPts val="0"/>
                        </a:spcBef>
                        <a:spcAft>
                          <a:spcPts val="0"/>
                        </a:spcAft>
                        <a:buNone/>
                      </a:pPr>
                      <a:r>
                        <a:rPr lang="en" sz="1200" dirty="0">
                          <a:solidFill>
                            <a:srgbClr val="FF0000"/>
                          </a:solidFill>
                        </a:rPr>
                        <a:t>Alice</a:t>
                      </a:r>
                      <a:endParaRPr sz="1200" dirty="0">
                        <a:solidFill>
                          <a:srgbClr val="FF0000"/>
                        </a:solidFill>
                      </a:endParaRPr>
                    </a:p>
                  </a:txBody>
                  <a:tcPr marL="91425" marR="91425" marT="91425" marB="91425"/>
                </a:tc>
                <a:tc>
                  <a:txBody>
                    <a:bodyPr/>
                    <a:lstStyle/>
                    <a:p>
                      <a:pPr marL="0" lvl="0" indent="0" algn="l" rtl="0">
                        <a:spcBef>
                          <a:spcPts val="0"/>
                        </a:spcBef>
                        <a:spcAft>
                          <a:spcPts val="0"/>
                        </a:spcAft>
                        <a:buNone/>
                      </a:pPr>
                      <a:r>
                        <a:rPr lang="en" sz="1200" dirty="0">
                          <a:solidFill>
                            <a:srgbClr val="FF0000"/>
                          </a:solidFill>
                        </a:rPr>
                        <a:t>123 A St</a:t>
                      </a:r>
                      <a:endParaRPr sz="1200" dirty="0">
                        <a:solidFill>
                          <a:srgbClr val="FF0000"/>
                        </a:solidFill>
                      </a:endParaRPr>
                    </a:p>
                  </a:txBody>
                  <a:tcPr marL="91425" marR="91425" marT="91425" marB="91425"/>
                </a:tc>
                <a:tc>
                  <a:txBody>
                    <a:bodyPr/>
                    <a:lstStyle/>
                    <a:p>
                      <a:pPr marL="0" lvl="0" indent="0" algn="l" rtl="0">
                        <a:spcBef>
                          <a:spcPts val="0"/>
                        </a:spcBef>
                        <a:spcAft>
                          <a:spcPts val="0"/>
                        </a:spcAft>
                        <a:buNone/>
                      </a:pPr>
                      <a:r>
                        <a:rPr lang="en" sz="1200" dirty="0"/>
                        <a:t>83401</a:t>
                      </a:r>
                      <a:endParaRPr sz="1200" dirty="0"/>
                    </a:p>
                  </a:txBody>
                  <a:tcPr marL="91425" marR="91425" marT="91425" marB="91425"/>
                </a:tc>
                <a:tc>
                  <a:txBody>
                    <a:bodyPr/>
                    <a:lstStyle/>
                    <a:p>
                      <a:pPr marL="0" lvl="0" indent="0" algn="l" rtl="0">
                        <a:spcBef>
                          <a:spcPts val="0"/>
                        </a:spcBef>
                        <a:spcAft>
                          <a:spcPts val="0"/>
                        </a:spcAft>
                        <a:buNone/>
                      </a:pPr>
                      <a:r>
                        <a:rPr lang="en" sz="1200" dirty="0">
                          <a:solidFill>
                            <a:schemeClr val="tx1"/>
                          </a:solidFill>
                        </a:rPr>
                        <a:t>01/02/1997</a:t>
                      </a:r>
                      <a:endParaRPr sz="1200" dirty="0">
                        <a:solidFill>
                          <a:schemeClr val="tx1"/>
                        </a:solidFill>
                      </a:endParaRPr>
                    </a:p>
                  </a:txBody>
                  <a:tcPr marL="91425" marR="91425" marT="91425" marB="91425"/>
                </a:tc>
                <a:tc>
                  <a:txBody>
                    <a:bodyPr/>
                    <a:lstStyle/>
                    <a:p>
                      <a:pPr marL="0" lvl="0" indent="0" algn="l" rtl="0">
                        <a:spcBef>
                          <a:spcPts val="0"/>
                        </a:spcBef>
                        <a:spcAft>
                          <a:spcPts val="0"/>
                        </a:spcAft>
                        <a:buNone/>
                      </a:pPr>
                      <a:r>
                        <a:rPr lang="en" sz="1200" dirty="0">
                          <a:solidFill>
                            <a:schemeClr val="tx1"/>
                          </a:solidFill>
                        </a:rPr>
                        <a:t>F</a:t>
                      </a:r>
                      <a:endParaRPr sz="1200" dirty="0">
                        <a:solidFill>
                          <a:schemeClr val="tx1"/>
                        </a:solidFill>
                      </a:endParaRPr>
                    </a:p>
                  </a:txBody>
                  <a:tcPr marL="91425" marR="91425" marT="91425" marB="91425"/>
                </a:tc>
                <a:tc>
                  <a:txBody>
                    <a:bodyPr/>
                    <a:lstStyle/>
                    <a:p>
                      <a:pPr marL="0" lvl="0" indent="0" algn="l" rtl="0">
                        <a:spcBef>
                          <a:spcPts val="0"/>
                        </a:spcBef>
                        <a:spcAft>
                          <a:spcPts val="0"/>
                        </a:spcAft>
                        <a:buNone/>
                      </a:pPr>
                      <a:r>
                        <a:rPr lang="en" sz="1200" dirty="0"/>
                        <a:t>120</a:t>
                      </a:r>
                      <a:endParaRPr sz="1200" dirty="0"/>
                    </a:p>
                  </a:txBody>
                  <a:tcPr marL="91425" marR="91425" marT="91425" marB="91425"/>
                </a:tc>
                <a:extLst>
                  <a:ext uri="{0D108BD9-81ED-4DB2-BD59-A6C34878D82A}">
                    <a16:rowId xmlns:a16="http://schemas.microsoft.com/office/drawing/2014/main" val="10001"/>
                  </a:ext>
                </a:extLst>
              </a:tr>
              <a:tr h="490075">
                <a:tc>
                  <a:txBody>
                    <a:bodyPr/>
                    <a:lstStyle/>
                    <a:p>
                      <a:pPr marL="0" lvl="0" indent="0" algn="l" rtl="0">
                        <a:spcBef>
                          <a:spcPts val="0"/>
                        </a:spcBef>
                        <a:spcAft>
                          <a:spcPts val="0"/>
                        </a:spcAft>
                        <a:buNone/>
                      </a:pPr>
                      <a:r>
                        <a:rPr lang="en" sz="1200"/>
                        <a:t>002</a:t>
                      </a:r>
                      <a:endParaRPr sz="1200"/>
                    </a:p>
                  </a:txBody>
                  <a:tcPr marL="91425" marR="91425" marT="91425" marB="91425"/>
                </a:tc>
                <a:tc>
                  <a:txBody>
                    <a:bodyPr/>
                    <a:lstStyle/>
                    <a:p>
                      <a:pPr marL="0" lvl="0" indent="0" algn="l" rtl="0">
                        <a:spcBef>
                          <a:spcPts val="0"/>
                        </a:spcBef>
                        <a:spcAft>
                          <a:spcPts val="0"/>
                        </a:spcAft>
                        <a:buNone/>
                      </a:pPr>
                      <a:r>
                        <a:rPr lang="en" sz="1200">
                          <a:solidFill>
                            <a:srgbClr val="FF0000"/>
                          </a:solidFill>
                        </a:rPr>
                        <a:t>Bob</a:t>
                      </a:r>
                      <a:endParaRPr sz="1200">
                        <a:solidFill>
                          <a:srgbClr val="FF0000"/>
                        </a:solidFill>
                      </a:endParaRPr>
                    </a:p>
                  </a:txBody>
                  <a:tcPr marL="91425" marR="91425" marT="91425" marB="91425"/>
                </a:tc>
                <a:tc>
                  <a:txBody>
                    <a:bodyPr/>
                    <a:lstStyle/>
                    <a:p>
                      <a:pPr marL="0" lvl="0" indent="0" algn="l" rtl="0">
                        <a:spcBef>
                          <a:spcPts val="0"/>
                        </a:spcBef>
                        <a:spcAft>
                          <a:spcPts val="0"/>
                        </a:spcAft>
                        <a:buNone/>
                      </a:pPr>
                      <a:r>
                        <a:rPr lang="en" sz="1200" dirty="0">
                          <a:solidFill>
                            <a:srgbClr val="FF0000"/>
                          </a:solidFill>
                        </a:rPr>
                        <a:t>234 B St</a:t>
                      </a:r>
                      <a:endParaRPr sz="1200" dirty="0">
                        <a:solidFill>
                          <a:srgbClr val="FF0000"/>
                        </a:solidFill>
                      </a:endParaRPr>
                    </a:p>
                  </a:txBody>
                  <a:tcPr marL="91425" marR="91425" marT="91425" marB="91425"/>
                </a:tc>
                <a:tc>
                  <a:txBody>
                    <a:bodyPr/>
                    <a:lstStyle/>
                    <a:p>
                      <a:pPr marL="0" lvl="0" indent="0" algn="l" rtl="0">
                        <a:spcBef>
                          <a:spcPts val="0"/>
                        </a:spcBef>
                        <a:spcAft>
                          <a:spcPts val="0"/>
                        </a:spcAft>
                        <a:buNone/>
                      </a:pPr>
                      <a:r>
                        <a:rPr lang="en" sz="1200" dirty="0"/>
                        <a:t>83402</a:t>
                      </a:r>
                      <a:endParaRPr sz="1200" dirty="0"/>
                    </a:p>
                  </a:txBody>
                  <a:tcPr marL="91425" marR="91425" marT="91425" marB="91425"/>
                </a:tc>
                <a:tc>
                  <a:txBody>
                    <a:bodyPr/>
                    <a:lstStyle/>
                    <a:p>
                      <a:pPr marL="0" lvl="0" indent="0" algn="l" rtl="0">
                        <a:spcBef>
                          <a:spcPts val="0"/>
                        </a:spcBef>
                        <a:spcAft>
                          <a:spcPts val="0"/>
                        </a:spcAft>
                        <a:buNone/>
                      </a:pPr>
                      <a:r>
                        <a:rPr lang="en" sz="1200" dirty="0">
                          <a:solidFill>
                            <a:schemeClr val="tx1"/>
                          </a:solidFill>
                        </a:rPr>
                        <a:t>02/03/1995</a:t>
                      </a:r>
                      <a:endParaRPr sz="1200" dirty="0">
                        <a:solidFill>
                          <a:schemeClr val="tx1"/>
                        </a:solidFill>
                      </a:endParaRPr>
                    </a:p>
                  </a:txBody>
                  <a:tcPr marL="91425" marR="91425" marT="91425" marB="91425"/>
                </a:tc>
                <a:tc>
                  <a:txBody>
                    <a:bodyPr/>
                    <a:lstStyle/>
                    <a:p>
                      <a:pPr marL="0" lvl="0" indent="0" algn="l" rtl="0">
                        <a:spcBef>
                          <a:spcPts val="0"/>
                        </a:spcBef>
                        <a:spcAft>
                          <a:spcPts val="0"/>
                        </a:spcAft>
                        <a:buNone/>
                      </a:pPr>
                      <a:r>
                        <a:rPr lang="en" sz="1200" dirty="0">
                          <a:solidFill>
                            <a:schemeClr val="tx1"/>
                          </a:solidFill>
                        </a:rPr>
                        <a:t>M</a:t>
                      </a:r>
                      <a:endParaRPr sz="1200" dirty="0">
                        <a:solidFill>
                          <a:schemeClr val="tx1"/>
                        </a:solidFill>
                      </a:endParaRPr>
                    </a:p>
                  </a:txBody>
                  <a:tcPr marL="91425" marR="91425" marT="91425" marB="91425"/>
                </a:tc>
                <a:tc>
                  <a:txBody>
                    <a:bodyPr/>
                    <a:lstStyle/>
                    <a:p>
                      <a:pPr marL="0" lvl="0" indent="0" algn="l" rtl="0">
                        <a:spcBef>
                          <a:spcPts val="0"/>
                        </a:spcBef>
                        <a:spcAft>
                          <a:spcPts val="0"/>
                        </a:spcAft>
                        <a:buNone/>
                      </a:pPr>
                      <a:r>
                        <a:rPr lang="en" sz="1200" dirty="0">
                          <a:solidFill>
                            <a:schemeClr val="tx1"/>
                          </a:solidFill>
                        </a:rPr>
                        <a:t>35</a:t>
                      </a:r>
                      <a:endParaRPr sz="1200" dirty="0">
                        <a:solidFill>
                          <a:schemeClr val="tx1"/>
                        </a:solidFill>
                      </a:endParaRPr>
                    </a:p>
                  </a:txBody>
                  <a:tcPr marL="91425" marR="91425" marT="91425" marB="91425"/>
                </a:tc>
                <a:extLst>
                  <a:ext uri="{0D108BD9-81ED-4DB2-BD59-A6C34878D82A}">
                    <a16:rowId xmlns:a16="http://schemas.microsoft.com/office/drawing/2014/main" val="10002"/>
                  </a:ext>
                </a:extLst>
              </a:tr>
              <a:tr h="490075">
                <a:tc>
                  <a:txBody>
                    <a:bodyPr/>
                    <a:lstStyle/>
                    <a:p>
                      <a:pPr marL="0" lvl="0" indent="0" algn="l" rtl="0">
                        <a:spcBef>
                          <a:spcPts val="0"/>
                        </a:spcBef>
                        <a:spcAft>
                          <a:spcPts val="0"/>
                        </a:spcAft>
                        <a:buNone/>
                      </a:pPr>
                      <a:r>
                        <a:rPr lang="en" sz="1200"/>
                        <a:t>003</a:t>
                      </a:r>
                      <a:endParaRPr sz="1200"/>
                    </a:p>
                  </a:txBody>
                  <a:tcPr marL="91425" marR="91425" marT="91425" marB="91425"/>
                </a:tc>
                <a:tc>
                  <a:txBody>
                    <a:bodyPr/>
                    <a:lstStyle/>
                    <a:p>
                      <a:pPr marL="0" lvl="0" indent="0" algn="l" rtl="0">
                        <a:spcBef>
                          <a:spcPts val="0"/>
                        </a:spcBef>
                        <a:spcAft>
                          <a:spcPts val="0"/>
                        </a:spcAft>
                        <a:buNone/>
                      </a:pPr>
                      <a:r>
                        <a:rPr lang="en" sz="1200">
                          <a:solidFill>
                            <a:srgbClr val="FF0000"/>
                          </a:solidFill>
                        </a:rPr>
                        <a:t>Charlie</a:t>
                      </a:r>
                      <a:endParaRPr sz="1200">
                        <a:solidFill>
                          <a:srgbClr val="FF0000"/>
                        </a:solidFill>
                      </a:endParaRPr>
                    </a:p>
                  </a:txBody>
                  <a:tcPr marL="91425" marR="91425" marT="91425" marB="91425"/>
                </a:tc>
                <a:tc>
                  <a:txBody>
                    <a:bodyPr/>
                    <a:lstStyle/>
                    <a:p>
                      <a:pPr marL="0" lvl="0" indent="0" algn="l" rtl="0">
                        <a:spcBef>
                          <a:spcPts val="0"/>
                        </a:spcBef>
                        <a:spcAft>
                          <a:spcPts val="0"/>
                        </a:spcAft>
                        <a:buNone/>
                      </a:pPr>
                      <a:r>
                        <a:rPr lang="en" sz="1200" dirty="0">
                          <a:solidFill>
                            <a:srgbClr val="FF0000"/>
                          </a:solidFill>
                        </a:rPr>
                        <a:t>456 C St</a:t>
                      </a:r>
                      <a:endParaRPr sz="1200" dirty="0">
                        <a:solidFill>
                          <a:srgbClr val="FF0000"/>
                        </a:solidFill>
                      </a:endParaRPr>
                    </a:p>
                  </a:txBody>
                  <a:tcPr marL="91425" marR="91425" marT="91425" marB="91425"/>
                </a:tc>
                <a:tc>
                  <a:txBody>
                    <a:bodyPr/>
                    <a:lstStyle/>
                    <a:p>
                      <a:pPr marL="0" lvl="0" indent="0" algn="l" rtl="0">
                        <a:spcBef>
                          <a:spcPts val="0"/>
                        </a:spcBef>
                        <a:spcAft>
                          <a:spcPts val="0"/>
                        </a:spcAft>
                        <a:buNone/>
                      </a:pPr>
                      <a:r>
                        <a:rPr lang="en" sz="1200"/>
                        <a:t>83403</a:t>
                      </a:r>
                      <a:endParaRPr sz="1200"/>
                    </a:p>
                  </a:txBody>
                  <a:tcPr marL="91425" marR="91425" marT="91425" marB="91425"/>
                </a:tc>
                <a:tc>
                  <a:txBody>
                    <a:bodyPr/>
                    <a:lstStyle/>
                    <a:p>
                      <a:pPr marL="0" lvl="0" indent="0" algn="l" rtl="0">
                        <a:spcBef>
                          <a:spcPts val="0"/>
                        </a:spcBef>
                        <a:spcAft>
                          <a:spcPts val="0"/>
                        </a:spcAft>
                        <a:buNone/>
                      </a:pPr>
                      <a:r>
                        <a:rPr lang="en" sz="1200" dirty="0">
                          <a:solidFill>
                            <a:schemeClr val="tx1"/>
                          </a:solidFill>
                        </a:rPr>
                        <a:t>03/04/1999</a:t>
                      </a:r>
                      <a:endParaRPr sz="1200" dirty="0">
                        <a:solidFill>
                          <a:schemeClr val="tx1"/>
                        </a:solidFill>
                      </a:endParaRPr>
                    </a:p>
                  </a:txBody>
                  <a:tcPr marL="91425" marR="91425" marT="91425" marB="91425"/>
                </a:tc>
                <a:tc>
                  <a:txBody>
                    <a:bodyPr/>
                    <a:lstStyle/>
                    <a:p>
                      <a:pPr marL="0" lvl="0" indent="0" algn="l" rtl="0">
                        <a:spcBef>
                          <a:spcPts val="0"/>
                        </a:spcBef>
                        <a:spcAft>
                          <a:spcPts val="0"/>
                        </a:spcAft>
                        <a:buNone/>
                      </a:pPr>
                      <a:r>
                        <a:rPr lang="en" sz="1200" dirty="0">
                          <a:solidFill>
                            <a:schemeClr val="tx1"/>
                          </a:solidFill>
                        </a:rPr>
                        <a:t>M</a:t>
                      </a:r>
                      <a:endParaRPr sz="1200" dirty="0">
                        <a:solidFill>
                          <a:schemeClr val="tx1"/>
                        </a:solidFill>
                      </a:endParaRPr>
                    </a:p>
                  </a:txBody>
                  <a:tcPr marL="91425" marR="91425" marT="91425" marB="91425"/>
                </a:tc>
                <a:tc>
                  <a:txBody>
                    <a:bodyPr/>
                    <a:lstStyle/>
                    <a:p>
                      <a:pPr marL="0" lvl="0" indent="0" algn="l" rtl="0">
                        <a:spcBef>
                          <a:spcPts val="0"/>
                        </a:spcBef>
                        <a:spcAft>
                          <a:spcPts val="0"/>
                        </a:spcAft>
                        <a:buNone/>
                      </a:pPr>
                      <a:r>
                        <a:rPr lang="en" sz="1200" dirty="0">
                          <a:solidFill>
                            <a:schemeClr val="tx1"/>
                          </a:solidFill>
                        </a:rPr>
                        <a:t>240</a:t>
                      </a:r>
                      <a:endParaRPr sz="1200" dirty="0">
                        <a:solidFill>
                          <a:schemeClr val="tx1"/>
                        </a:solidFill>
                      </a:endParaRPr>
                    </a:p>
                  </a:txBody>
                  <a:tcPr marL="91425" marR="91425" marT="91425" marB="91425"/>
                </a:tc>
                <a:extLst>
                  <a:ext uri="{0D108BD9-81ED-4DB2-BD59-A6C34878D82A}">
                    <a16:rowId xmlns:a16="http://schemas.microsoft.com/office/drawing/2014/main" val="10003"/>
                  </a:ext>
                </a:extLst>
              </a:tr>
            </a:tbl>
          </a:graphicData>
        </a:graphic>
      </p:graphicFrame>
      <p:sp>
        <p:nvSpPr>
          <p:cNvPr id="7" name="Google Shape;147;p19"/>
          <p:cNvSpPr txBox="1"/>
          <p:nvPr/>
        </p:nvSpPr>
        <p:spPr>
          <a:xfrm>
            <a:off x="714052" y="4835997"/>
            <a:ext cx="4152000" cy="35391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dirty="0">
                <a:latin typeface="Arial" panose="020B0604020202020204" pitchFamily="34" charset="0"/>
                <a:ea typeface="Roboto"/>
                <a:cs typeface="Arial" panose="020B0604020202020204" pitchFamily="34" charset="0"/>
                <a:sym typeface="Roboto"/>
              </a:rPr>
              <a:t>Dataset 1: Users medical database</a:t>
            </a:r>
            <a:endParaRPr sz="1100" dirty="0">
              <a:latin typeface="Arial" panose="020B0604020202020204" pitchFamily="34" charset="0"/>
              <a:ea typeface="Roboto"/>
              <a:cs typeface="Arial" panose="020B0604020202020204" pitchFamily="34" charset="0"/>
              <a:sym typeface="Roboto"/>
            </a:endParaRPr>
          </a:p>
        </p:txBody>
      </p:sp>
      <p:sp>
        <p:nvSpPr>
          <p:cNvPr id="8" name="Google Shape;148;p19"/>
          <p:cNvSpPr txBox="1"/>
          <p:nvPr/>
        </p:nvSpPr>
        <p:spPr>
          <a:xfrm>
            <a:off x="5201216" y="4828431"/>
            <a:ext cx="4868544" cy="353913"/>
          </a:xfrm>
          <a:prstGeom prst="rect">
            <a:avLst/>
          </a:prstGeom>
          <a:noFill/>
          <a:ln>
            <a:noFill/>
          </a:ln>
        </p:spPr>
        <p:txBody>
          <a:bodyPr spcFirstLastPara="1" wrap="square" lIns="91425" tIns="91425" rIns="91425" bIns="91425" anchor="t" anchorCtr="0">
            <a:spAutoFit/>
          </a:bodyPr>
          <a:lstStyle/>
          <a:p>
            <a:pPr lvl="0" algn="r"/>
            <a:r>
              <a:rPr lang="en" sz="1100" dirty="0">
                <a:latin typeface="Arial" panose="020B0604020202020204" pitchFamily="34" charset="0"/>
                <a:ea typeface="Roboto"/>
                <a:cs typeface="Arial" panose="020B0604020202020204" pitchFamily="34" charset="0"/>
                <a:sym typeface="Roboto"/>
              </a:rPr>
              <a:t>Dataset 2: </a:t>
            </a:r>
            <a:r>
              <a:rPr lang="en" sz="1100" dirty="0" smtClean="0">
                <a:latin typeface="Arial" panose="020B0604020202020204" pitchFamily="34" charset="0"/>
                <a:ea typeface="Roboto"/>
                <a:cs typeface="Arial" panose="020B0604020202020204" pitchFamily="34" charset="0"/>
                <a:sym typeface="Roboto"/>
              </a:rPr>
              <a:t>Users medical database </a:t>
            </a:r>
            <a:r>
              <a:rPr lang="en" sz="1100" dirty="0">
                <a:latin typeface="Arial" panose="020B0604020202020204" pitchFamily="34" charset="0"/>
                <a:ea typeface="Roboto"/>
                <a:cs typeface="Arial" panose="020B0604020202020204" pitchFamily="34" charset="0"/>
                <a:sym typeface="Roboto"/>
              </a:rPr>
              <a:t>with name and address </a:t>
            </a:r>
            <a:r>
              <a:rPr lang="en" sz="1100" dirty="0" smtClean="0">
                <a:latin typeface="Arial" panose="020B0604020202020204" pitchFamily="34" charset="0"/>
                <a:ea typeface="Roboto"/>
                <a:cs typeface="Arial" panose="020B0604020202020204" pitchFamily="34" charset="0"/>
                <a:sym typeface="Roboto"/>
              </a:rPr>
              <a:t>removed</a:t>
            </a:r>
            <a:endParaRPr sz="1100" dirty="0">
              <a:latin typeface="Arial" panose="020B0604020202020204" pitchFamily="34" charset="0"/>
              <a:ea typeface="Roboto"/>
              <a:cs typeface="Arial" panose="020B0604020202020204" pitchFamily="34" charset="0"/>
              <a:sym typeface="Roboto"/>
            </a:endParaRPr>
          </a:p>
        </p:txBody>
      </p:sp>
    </p:spTree>
    <p:extLst>
      <p:ext uri="{BB962C8B-B14F-4D97-AF65-F5344CB8AC3E}">
        <p14:creationId xmlns:p14="http://schemas.microsoft.com/office/powerpoint/2010/main" val="32547965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80319-2603-4AB6-A945-0C0BF67EF6AC}"/>
              </a:ext>
            </a:extLst>
          </p:cNvPr>
          <p:cNvSpPr>
            <a:spLocks noGrp="1"/>
          </p:cNvSpPr>
          <p:nvPr>
            <p:ph type="title"/>
          </p:nvPr>
        </p:nvSpPr>
        <p:spPr>
          <a:xfrm>
            <a:off x="283202" y="1308903"/>
            <a:ext cx="8675460" cy="502509"/>
          </a:xfrm>
        </p:spPr>
        <p:txBody>
          <a:bodyPr/>
          <a:lstStyle/>
          <a:p>
            <a:r>
              <a:rPr lang="en-US" dirty="0"/>
              <a:t>Background</a:t>
            </a:r>
          </a:p>
        </p:txBody>
      </p:sp>
      <p:sp>
        <p:nvSpPr>
          <p:cNvPr id="5" name="Text Placeholder 4">
            <a:extLst>
              <a:ext uri="{FF2B5EF4-FFF2-40B4-BE49-F238E27FC236}">
                <a16:creationId xmlns:a16="http://schemas.microsoft.com/office/drawing/2014/main" id="{7F692185-B442-4D8B-9EA2-584F1C27E2BC}"/>
              </a:ext>
            </a:extLst>
          </p:cNvPr>
          <p:cNvSpPr>
            <a:spLocks noGrp="1"/>
          </p:cNvSpPr>
          <p:nvPr>
            <p:ph type="body" sz="quarter" idx="12"/>
          </p:nvPr>
        </p:nvSpPr>
        <p:spPr>
          <a:xfrm>
            <a:off x="283201" y="2157526"/>
            <a:ext cx="9617719" cy="4305972"/>
          </a:xfrm>
        </p:spPr>
        <p:txBody>
          <a:bodyPr>
            <a:normAutofit fontScale="92500" lnSpcReduction="20000"/>
          </a:bodyPr>
          <a:lstStyle/>
          <a:p>
            <a:pPr>
              <a:lnSpc>
                <a:spcPct val="100000"/>
              </a:lnSpc>
              <a:spcAft>
                <a:spcPts val="743"/>
              </a:spcAft>
            </a:pPr>
            <a:r>
              <a:rPr lang="en-US" sz="2228" dirty="0"/>
              <a:t> Attacks on Privacy</a:t>
            </a:r>
          </a:p>
          <a:p>
            <a:pPr lvl="1">
              <a:lnSpc>
                <a:spcPct val="100000"/>
              </a:lnSpc>
              <a:spcAft>
                <a:spcPts val="743"/>
              </a:spcAft>
            </a:pPr>
            <a:r>
              <a:rPr lang="en-US" sz="2228" dirty="0"/>
              <a:t>Data collection is a ~40-billion-dollar industry[1]. </a:t>
            </a:r>
          </a:p>
          <a:p>
            <a:pPr lvl="1">
              <a:lnSpc>
                <a:spcPct val="100000"/>
              </a:lnSpc>
              <a:spcAft>
                <a:spcPts val="743"/>
              </a:spcAft>
            </a:pPr>
            <a:r>
              <a:rPr lang="en-US" sz="2228" dirty="0"/>
              <a:t>Some of the data is personally identifiable information(PII)</a:t>
            </a:r>
          </a:p>
          <a:p>
            <a:pPr lvl="1">
              <a:lnSpc>
                <a:spcPct val="100000"/>
              </a:lnSpc>
              <a:spcAft>
                <a:spcPts val="743"/>
              </a:spcAft>
            </a:pPr>
            <a:r>
              <a:rPr lang="en-US" sz="2228" dirty="0"/>
              <a:t>It takes only 3 pieces of information to identify 87% of the Untied States[2]</a:t>
            </a:r>
          </a:p>
          <a:p>
            <a:pPr lvl="2">
              <a:lnSpc>
                <a:spcPct val="100000"/>
              </a:lnSpc>
              <a:spcAft>
                <a:spcPts val="743"/>
              </a:spcAft>
            </a:pPr>
            <a:r>
              <a:rPr lang="en-US" sz="2228" dirty="0"/>
              <a:t>Zip code</a:t>
            </a:r>
          </a:p>
          <a:p>
            <a:pPr lvl="2">
              <a:lnSpc>
                <a:spcPct val="100000"/>
              </a:lnSpc>
              <a:spcAft>
                <a:spcPts val="743"/>
              </a:spcAft>
            </a:pPr>
            <a:r>
              <a:rPr lang="en-US" sz="2228" dirty="0"/>
              <a:t>Gender</a:t>
            </a:r>
          </a:p>
          <a:p>
            <a:pPr lvl="2">
              <a:lnSpc>
                <a:spcPct val="100000"/>
              </a:lnSpc>
              <a:spcAft>
                <a:spcPts val="743"/>
              </a:spcAft>
            </a:pPr>
            <a:r>
              <a:rPr lang="en-US" sz="2228" dirty="0"/>
              <a:t>Date of birth</a:t>
            </a:r>
            <a:endParaRPr lang="en-US" sz="2475" dirty="0"/>
          </a:p>
          <a:p>
            <a:pPr>
              <a:lnSpc>
                <a:spcPct val="100000"/>
              </a:lnSpc>
              <a:spcAft>
                <a:spcPts val="743"/>
              </a:spcAft>
            </a:pPr>
            <a:r>
              <a:rPr lang="en-US" sz="2228" dirty="0"/>
              <a:t>What's the big deal?</a:t>
            </a:r>
          </a:p>
          <a:p>
            <a:pPr lvl="1">
              <a:lnSpc>
                <a:spcPct val="100000"/>
              </a:lnSpc>
              <a:spcAft>
                <a:spcPts val="743"/>
              </a:spcAft>
            </a:pPr>
            <a:r>
              <a:rPr lang="en-US" sz="2228" dirty="0"/>
              <a:t>PII can be used against you(identity theft, social engineering and linkage attacks)</a:t>
            </a:r>
          </a:p>
          <a:p>
            <a:pPr lvl="2">
              <a:lnSpc>
                <a:spcPct val="100000"/>
              </a:lnSpc>
              <a:spcAft>
                <a:spcPts val="743"/>
              </a:spcAft>
            </a:pPr>
            <a:r>
              <a:rPr lang="en-US" sz="2228" dirty="0"/>
              <a:t>Linkage attacks identify you by cross-referencing data someone knows about you with other sources. </a:t>
            </a:r>
          </a:p>
          <a:p>
            <a:pPr lvl="2">
              <a:lnSpc>
                <a:spcPct val="100000"/>
              </a:lnSpc>
              <a:spcAft>
                <a:spcPts val="743"/>
              </a:spcAft>
            </a:pPr>
            <a:r>
              <a:rPr lang="en-US" sz="2228" dirty="0"/>
              <a:t>Also know as re identification attacks(from anonymized to identified)</a:t>
            </a:r>
          </a:p>
          <a:p>
            <a:pPr lvl="2">
              <a:lnSpc>
                <a:spcPct val="100000"/>
              </a:lnSpc>
              <a:spcAft>
                <a:spcPts val="743"/>
              </a:spcAft>
            </a:pPr>
            <a:endParaRPr lang="en-US" sz="2228" dirty="0"/>
          </a:p>
          <a:p>
            <a:pPr>
              <a:lnSpc>
                <a:spcPct val="100000"/>
              </a:lnSpc>
              <a:spcAft>
                <a:spcPts val="743"/>
              </a:spcAft>
            </a:pPr>
            <a:endParaRPr lang="en-US" sz="2475" dirty="0"/>
          </a:p>
          <a:p>
            <a:pPr marL="0" indent="0">
              <a:lnSpc>
                <a:spcPct val="100000"/>
              </a:lnSpc>
              <a:spcAft>
                <a:spcPts val="743"/>
              </a:spcAft>
              <a:buNone/>
            </a:pPr>
            <a:endParaRPr lang="en-US" sz="2475" dirty="0"/>
          </a:p>
          <a:p>
            <a:pPr lvl="1">
              <a:lnSpc>
                <a:spcPct val="100000"/>
              </a:lnSpc>
              <a:spcAft>
                <a:spcPts val="743"/>
              </a:spcAft>
            </a:pPr>
            <a:endParaRPr lang="en-US" sz="2475" dirty="0"/>
          </a:p>
          <a:p>
            <a:pPr lvl="1">
              <a:lnSpc>
                <a:spcPct val="100000"/>
              </a:lnSpc>
              <a:spcAft>
                <a:spcPts val="743"/>
              </a:spcAft>
            </a:pPr>
            <a:endParaRPr lang="en-US" sz="2475" dirty="0"/>
          </a:p>
        </p:txBody>
      </p:sp>
    </p:spTree>
    <p:extLst>
      <p:ext uri="{BB962C8B-B14F-4D97-AF65-F5344CB8AC3E}">
        <p14:creationId xmlns:p14="http://schemas.microsoft.com/office/powerpoint/2010/main" val="257158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80319-2603-4AB6-A945-0C0BF67EF6AC}"/>
              </a:ext>
            </a:extLst>
          </p:cNvPr>
          <p:cNvSpPr>
            <a:spLocks noGrp="1"/>
          </p:cNvSpPr>
          <p:nvPr>
            <p:ph type="title"/>
          </p:nvPr>
        </p:nvSpPr>
        <p:spPr>
          <a:xfrm>
            <a:off x="283202" y="1308903"/>
            <a:ext cx="8675460" cy="502509"/>
          </a:xfrm>
        </p:spPr>
        <p:txBody>
          <a:bodyPr/>
          <a:lstStyle/>
          <a:p>
            <a:r>
              <a:rPr lang="en-US" dirty="0"/>
              <a:t>Background</a:t>
            </a:r>
          </a:p>
        </p:txBody>
      </p:sp>
      <p:sp>
        <p:nvSpPr>
          <p:cNvPr id="5" name="Text Placeholder 4">
            <a:extLst>
              <a:ext uri="{FF2B5EF4-FFF2-40B4-BE49-F238E27FC236}">
                <a16:creationId xmlns:a16="http://schemas.microsoft.com/office/drawing/2014/main" id="{7F692185-B442-4D8B-9EA2-584F1C27E2BC}"/>
              </a:ext>
            </a:extLst>
          </p:cNvPr>
          <p:cNvSpPr>
            <a:spLocks noGrp="1"/>
          </p:cNvSpPr>
          <p:nvPr>
            <p:ph type="body" sz="quarter" idx="12"/>
          </p:nvPr>
        </p:nvSpPr>
        <p:spPr>
          <a:xfrm>
            <a:off x="283201" y="2157526"/>
            <a:ext cx="9775199" cy="4557743"/>
          </a:xfrm>
        </p:spPr>
        <p:txBody>
          <a:bodyPr>
            <a:normAutofit lnSpcReduction="10000"/>
          </a:bodyPr>
          <a:lstStyle/>
          <a:p>
            <a:pPr>
              <a:lnSpc>
                <a:spcPct val="100000"/>
              </a:lnSpc>
              <a:spcAft>
                <a:spcPts val="743"/>
              </a:spcAft>
            </a:pPr>
            <a:r>
              <a:rPr lang="en-US" sz="2063" dirty="0"/>
              <a:t> What can we do?</a:t>
            </a:r>
          </a:p>
          <a:p>
            <a:pPr lvl="1">
              <a:lnSpc>
                <a:spcPct val="100000"/>
              </a:lnSpc>
              <a:spcAft>
                <a:spcPts val="743"/>
              </a:spcAft>
            </a:pPr>
            <a:r>
              <a:rPr lang="en-US" sz="2063" dirty="0"/>
              <a:t>Not all data collection is bad. Some collection, especially health data can be used to provide patterns for localizing sickness.</a:t>
            </a:r>
          </a:p>
          <a:p>
            <a:pPr lvl="1">
              <a:lnSpc>
                <a:spcPct val="100000"/>
              </a:lnSpc>
              <a:spcAft>
                <a:spcPts val="743"/>
              </a:spcAft>
            </a:pPr>
            <a:r>
              <a:rPr lang="en-US" sz="2063" dirty="0"/>
              <a:t>Companies are going to collect data based on our usage of their services. To make better products</a:t>
            </a:r>
          </a:p>
          <a:p>
            <a:pPr lvl="1">
              <a:lnSpc>
                <a:spcPct val="100000"/>
              </a:lnSpc>
              <a:spcAft>
                <a:spcPts val="743"/>
              </a:spcAft>
            </a:pPr>
            <a:r>
              <a:rPr lang="en-US" sz="2063" dirty="0"/>
              <a:t>Implement a way collect data without revealing PII.</a:t>
            </a:r>
          </a:p>
          <a:p>
            <a:pPr marL="367760" lvl="2" indent="0">
              <a:lnSpc>
                <a:spcPct val="100000"/>
              </a:lnSpc>
              <a:spcAft>
                <a:spcPts val="743"/>
              </a:spcAft>
              <a:buNone/>
            </a:pPr>
            <a:endParaRPr lang="en-US" sz="2063" dirty="0"/>
          </a:p>
          <a:p>
            <a:pPr>
              <a:lnSpc>
                <a:spcPct val="100000"/>
              </a:lnSpc>
              <a:spcAft>
                <a:spcPts val="743"/>
              </a:spcAft>
            </a:pPr>
            <a:r>
              <a:rPr lang="en-US" sz="2063" dirty="0"/>
              <a:t> Differential Privacy</a:t>
            </a:r>
          </a:p>
          <a:p>
            <a:pPr lvl="1">
              <a:lnSpc>
                <a:spcPct val="100000"/>
              </a:lnSpc>
              <a:spcAft>
                <a:spcPts val="743"/>
              </a:spcAft>
            </a:pPr>
            <a:r>
              <a:rPr lang="en-US" sz="2063" dirty="0"/>
              <a:t>System for collecting and computing on data while maintaining privacy.</a:t>
            </a:r>
          </a:p>
          <a:p>
            <a:pPr lvl="1">
              <a:lnSpc>
                <a:spcPct val="100000"/>
              </a:lnSpc>
              <a:spcAft>
                <a:spcPts val="743"/>
              </a:spcAft>
            </a:pPr>
            <a:r>
              <a:rPr lang="en-US" sz="2063" dirty="0"/>
              <a:t>This solves the earlier issue.</a:t>
            </a:r>
          </a:p>
          <a:p>
            <a:pPr lvl="2">
              <a:lnSpc>
                <a:spcPct val="100000"/>
              </a:lnSpc>
              <a:spcAft>
                <a:spcPts val="743"/>
              </a:spcAft>
            </a:pPr>
            <a:r>
              <a:rPr lang="en-US" sz="2063" dirty="0"/>
              <a:t>Allows companies to compute on data and get the same result as if the data was not anonymized.</a:t>
            </a:r>
          </a:p>
          <a:p>
            <a:pPr lvl="1">
              <a:lnSpc>
                <a:spcPct val="100000"/>
              </a:lnSpc>
              <a:spcAft>
                <a:spcPts val="743"/>
              </a:spcAft>
            </a:pPr>
            <a:endParaRPr lang="en-US" sz="3300" dirty="0"/>
          </a:p>
          <a:p>
            <a:pPr lvl="1">
              <a:lnSpc>
                <a:spcPct val="100000"/>
              </a:lnSpc>
              <a:spcAft>
                <a:spcPts val="743"/>
              </a:spcAft>
            </a:pPr>
            <a:endParaRPr lang="en-US" sz="2228" dirty="0"/>
          </a:p>
          <a:p>
            <a:pPr marL="367760" lvl="2" indent="0">
              <a:lnSpc>
                <a:spcPct val="100000"/>
              </a:lnSpc>
              <a:spcAft>
                <a:spcPts val="743"/>
              </a:spcAft>
              <a:buNone/>
            </a:pPr>
            <a:endParaRPr lang="en-US" sz="2228" dirty="0"/>
          </a:p>
          <a:p>
            <a:pPr lvl="1">
              <a:lnSpc>
                <a:spcPct val="100000"/>
              </a:lnSpc>
              <a:spcAft>
                <a:spcPts val="743"/>
              </a:spcAft>
            </a:pPr>
            <a:endParaRPr lang="en-US" sz="2228" dirty="0"/>
          </a:p>
          <a:p>
            <a:pPr lvl="2">
              <a:lnSpc>
                <a:spcPct val="100000"/>
              </a:lnSpc>
              <a:spcAft>
                <a:spcPts val="743"/>
              </a:spcAft>
            </a:pPr>
            <a:endParaRPr lang="en-US" sz="2475" dirty="0"/>
          </a:p>
          <a:p>
            <a:pPr lvl="2">
              <a:lnSpc>
                <a:spcPct val="100000"/>
              </a:lnSpc>
              <a:spcAft>
                <a:spcPts val="743"/>
              </a:spcAft>
            </a:pPr>
            <a:endParaRPr lang="en-US" sz="2228" dirty="0"/>
          </a:p>
          <a:p>
            <a:pPr>
              <a:lnSpc>
                <a:spcPct val="100000"/>
              </a:lnSpc>
              <a:spcAft>
                <a:spcPts val="743"/>
              </a:spcAft>
            </a:pPr>
            <a:endParaRPr lang="en-US" sz="2475" dirty="0"/>
          </a:p>
          <a:p>
            <a:pPr marL="0" indent="0">
              <a:lnSpc>
                <a:spcPct val="100000"/>
              </a:lnSpc>
              <a:spcAft>
                <a:spcPts val="743"/>
              </a:spcAft>
              <a:buNone/>
            </a:pPr>
            <a:endParaRPr lang="en-US" sz="2475" dirty="0"/>
          </a:p>
          <a:p>
            <a:pPr lvl="1">
              <a:lnSpc>
                <a:spcPct val="100000"/>
              </a:lnSpc>
              <a:spcAft>
                <a:spcPts val="743"/>
              </a:spcAft>
            </a:pPr>
            <a:endParaRPr lang="en-US" sz="2475" dirty="0"/>
          </a:p>
          <a:p>
            <a:pPr lvl="1">
              <a:lnSpc>
                <a:spcPct val="100000"/>
              </a:lnSpc>
              <a:spcAft>
                <a:spcPts val="743"/>
              </a:spcAft>
            </a:pPr>
            <a:endParaRPr lang="en-US" sz="2475" dirty="0"/>
          </a:p>
        </p:txBody>
      </p:sp>
    </p:spTree>
    <p:extLst>
      <p:ext uri="{BB962C8B-B14F-4D97-AF65-F5344CB8AC3E}">
        <p14:creationId xmlns:p14="http://schemas.microsoft.com/office/powerpoint/2010/main" val="10475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80319-2603-4AB6-A945-0C0BF67EF6AC}"/>
              </a:ext>
            </a:extLst>
          </p:cNvPr>
          <p:cNvSpPr>
            <a:spLocks noGrp="1"/>
          </p:cNvSpPr>
          <p:nvPr>
            <p:ph type="title"/>
          </p:nvPr>
        </p:nvSpPr>
        <p:spPr>
          <a:xfrm>
            <a:off x="283202" y="1308903"/>
            <a:ext cx="8675460" cy="502509"/>
          </a:xfrm>
        </p:spPr>
        <p:txBody>
          <a:bodyPr/>
          <a:lstStyle/>
          <a:p>
            <a:r>
              <a:rPr lang="en-US" dirty="0"/>
              <a:t>background</a:t>
            </a:r>
          </a:p>
        </p:txBody>
      </p:sp>
      <p:sp>
        <p:nvSpPr>
          <p:cNvPr id="5" name="Text Placeholder 4">
            <a:extLst>
              <a:ext uri="{FF2B5EF4-FFF2-40B4-BE49-F238E27FC236}">
                <a16:creationId xmlns:a16="http://schemas.microsoft.com/office/drawing/2014/main" id="{7F692185-B442-4D8B-9EA2-584F1C27E2BC}"/>
              </a:ext>
            </a:extLst>
          </p:cNvPr>
          <p:cNvSpPr>
            <a:spLocks noGrp="1"/>
          </p:cNvSpPr>
          <p:nvPr>
            <p:ph type="body" sz="quarter" idx="12"/>
          </p:nvPr>
        </p:nvSpPr>
        <p:spPr>
          <a:xfrm>
            <a:off x="283201" y="2157526"/>
            <a:ext cx="9775199" cy="4557743"/>
          </a:xfrm>
        </p:spPr>
        <p:txBody>
          <a:bodyPr>
            <a:normAutofit/>
          </a:bodyPr>
          <a:lstStyle/>
          <a:p>
            <a:pPr>
              <a:lnSpc>
                <a:spcPct val="100000"/>
              </a:lnSpc>
              <a:spcAft>
                <a:spcPts val="743"/>
              </a:spcAft>
            </a:pPr>
            <a:r>
              <a:rPr lang="en-US" sz="2063" dirty="0"/>
              <a:t> How is this accomplished?</a:t>
            </a:r>
          </a:p>
          <a:p>
            <a:pPr lvl="1">
              <a:lnSpc>
                <a:spcPct val="100000"/>
              </a:lnSpc>
              <a:spcAft>
                <a:spcPts val="743"/>
              </a:spcAft>
            </a:pPr>
            <a:r>
              <a:rPr lang="en-US" sz="2063" dirty="0"/>
              <a:t>Injecting noise into the dataset to create plausible deniability.</a:t>
            </a:r>
          </a:p>
          <a:p>
            <a:pPr lvl="2">
              <a:lnSpc>
                <a:spcPct val="100000"/>
              </a:lnSpc>
              <a:spcAft>
                <a:spcPts val="743"/>
              </a:spcAft>
            </a:pPr>
            <a:r>
              <a:rPr lang="en-US" sz="2063" dirty="0"/>
              <a:t>The noise shouldn’t change the outcome of the computation.</a:t>
            </a:r>
          </a:p>
          <a:p>
            <a:pPr lvl="1">
              <a:lnSpc>
                <a:spcPct val="100000"/>
              </a:lnSpc>
              <a:spcAft>
                <a:spcPts val="743"/>
              </a:spcAft>
            </a:pPr>
            <a:r>
              <a:rPr lang="en-US" sz="2063" dirty="0"/>
              <a:t>An observer should not be able to determine any PII from the output or identify whose data was trained on.</a:t>
            </a:r>
          </a:p>
          <a:p>
            <a:pPr lvl="1">
              <a:lnSpc>
                <a:spcPct val="100000"/>
              </a:lnSpc>
              <a:spcAft>
                <a:spcPts val="743"/>
              </a:spcAft>
            </a:pPr>
            <a:endParaRPr lang="en-US" sz="2063" dirty="0"/>
          </a:p>
          <a:p>
            <a:pPr>
              <a:lnSpc>
                <a:spcPct val="100000"/>
              </a:lnSpc>
              <a:spcAft>
                <a:spcPts val="743"/>
              </a:spcAft>
            </a:pPr>
            <a:r>
              <a:rPr lang="en-US" sz="2063" dirty="0"/>
              <a:t>Equation to know</a:t>
            </a:r>
          </a:p>
          <a:p>
            <a:pPr lvl="1">
              <a:lnSpc>
                <a:spcPct val="100000"/>
              </a:lnSpc>
              <a:spcAft>
                <a:spcPts val="743"/>
              </a:spcAft>
            </a:pPr>
            <a:endParaRPr lang="en-US" sz="2063" dirty="0"/>
          </a:p>
          <a:p>
            <a:pPr lvl="1">
              <a:lnSpc>
                <a:spcPct val="100000"/>
              </a:lnSpc>
              <a:spcAft>
                <a:spcPts val="743"/>
              </a:spcAft>
            </a:pPr>
            <a:endParaRPr lang="en-US" sz="2228" dirty="0"/>
          </a:p>
          <a:p>
            <a:pPr marL="367760" lvl="2" indent="0">
              <a:lnSpc>
                <a:spcPct val="100000"/>
              </a:lnSpc>
              <a:spcAft>
                <a:spcPts val="743"/>
              </a:spcAft>
              <a:buNone/>
            </a:pPr>
            <a:endParaRPr lang="en-US" sz="2228" dirty="0"/>
          </a:p>
          <a:p>
            <a:pPr lvl="1">
              <a:lnSpc>
                <a:spcPct val="100000"/>
              </a:lnSpc>
              <a:spcAft>
                <a:spcPts val="743"/>
              </a:spcAft>
            </a:pPr>
            <a:endParaRPr lang="en-US" sz="2228" dirty="0"/>
          </a:p>
          <a:p>
            <a:pPr lvl="2">
              <a:lnSpc>
                <a:spcPct val="100000"/>
              </a:lnSpc>
              <a:spcAft>
                <a:spcPts val="743"/>
              </a:spcAft>
            </a:pPr>
            <a:endParaRPr lang="en-US" sz="2475" dirty="0"/>
          </a:p>
          <a:p>
            <a:pPr lvl="2">
              <a:lnSpc>
                <a:spcPct val="100000"/>
              </a:lnSpc>
              <a:spcAft>
                <a:spcPts val="743"/>
              </a:spcAft>
            </a:pPr>
            <a:endParaRPr lang="en-US" sz="2228" dirty="0"/>
          </a:p>
          <a:p>
            <a:pPr>
              <a:lnSpc>
                <a:spcPct val="100000"/>
              </a:lnSpc>
              <a:spcAft>
                <a:spcPts val="743"/>
              </a:spcAft>
            </a:pPr>
            <a:endParaRPr lang="en-US" sz="2475" dirty="0"/>
          </a:p>
          <a:p>
            <a:pPr marL="0" indent="0">
              <a:lnSpc>
                <a:spcPct val="100000"/>
              </a:lnSpc>
              <a:spcAft>
                <a:spcPts val="743"/>
              </a:spcAft>
              <a:buNone/>
            </a:pPr>
            <a:endParaRPr lang="en-US" sz="2475" dirty="0"/>
          </a:p>
          <a:p>
            <a:pPr lvl="1">
              <a:lnSpc>
                <a:spcPct val="100000"/>
              </a:lnSpc>
              <a:spcAft>
                <a:spcPts val="743"/>
              </a:spcAft>
            </a:pPr>
            <a:endParaRPr lang="en-US" sz="2475" dirty="0"/>
          </a:p>
          <a:p>
            <a:pPr lvl="1">
              <a:lnSpc>
                <a:spcPct val="100000"/>
              </a:lnSpc>
              <a:spcAft>
                <a:spcPts val="743"/>
              </a:spcAft>
            </a:pPr>
            <a:endParaRPr lang="en-US" sz="2475" dirty="0"/>
          </a:p>
        </p:txBody>
      </p:sp>
      <p:sp>
        <p:nvSpPr>
          <p:cNvPr id="6" name="TextBox 5">
            <a:extLst>
              <a:ext uri="{FF2B5EF4-FFF2-40B4-BE49-F238E27FC236}">
                <a16:creationId xmlns:a16="http://schemas.microsoft.com/office/drawing/2014/main" id="{48D44466-4242-456D-9F9B-A6B19C7C6CD2}"/>
              </a:ext>
            </a:extLst>
          </p:cNvPr>
          <p:cNvSpPr txBox="1"/>
          <p:nvPr/>
        </p:nvSpPr>
        <p:spPr>
          <a:xfrm>
            <a:off x="6354887" y="3925851"/>
            <a:ext cx="3420311" cy="1037205"/>
          </a:xfrm>
          <a:prstGeom prst="rect">
            <a:avLst/>
          </a:prstGeom>
          <a:noFill/>
        </p:spPr>
        <p:txBody>
          <a:bodyPr wrap="square" rtlCol="0">
            <a:normAutofit fontScale="85000" lnSpcReduction="10000"/>
          </a:bodyPr>
          <a:lstStyle/>
          <a:p>
            <a:pPr defTabSz="1005713"/>
            <a:r>
              <a:rPr lang="el-GR" sz="1815" dirty="0">
                <a:solidFill>
                  <a:srgbClr val="000000"/>
                </a:solidFill>
                <a:latin typeface="Calibri" panose="020F0502020204030204"/>
              </a:rPr>
              <a:t>ε</a:t>
            </a:r>
            <a:r>
              <a:rPr lang="en-US" sz="1815" dirty="0">
                <a:solidFill>
                  <a:srgbClr val="000000"/>
                </a:solidFill>
                <a:latin typeface="Calibri" panose="020F0502020204030204"/>
              </a:rPr>
              <a:t> = Upper bound for the loss of privacy </a:t>
            </a:r>
          </a:p>
          <a:p>
            <a:pPr defTabSz="1005713"/>
            <a:r>
              <a:rPr lang="el-GR" sz="1815" dirty="0">
                <a:solidFill>
                  <a:srgbClr val="000000"/>
                </a:solidFill>
                <a:latin typeface="Calibri" panose="020F0502020204030204"/>
              </a:rPr>
              <a:t>δ</a:t>
            </a:r>
            <a:r>
              <a:rPr lang="en-US" sz="1815" dirty="0">
                <a:solidFill>
                  <a:srgbClr val="000000"/>
                </a:solidFill>
                <a:latin typeface="Calibri" panose="020F0502020204030204"/>
              </a:rPr>
              <a:t> = probability that privacy will not be held</a:t>
            </a:r>
          </a:p>
          <a:p>
            <a:pPr defTabSz="1005713"/>
            <a:r>
              <a:rPr lang="en-US" sz="1815" dirty="0">
                <a:solidFill>
                  <a:srgbClr val="000000"/>
                </a:solidFill>
                <a:latin typeface="Calibri" panose="020F0502020204030204"/>
              </a:rPr>
              <a:t>M = Model training algorithm</a:t>
            </a:r>
          </a:p>
          <a:p>
            <a:pPr defTabSz="1005713"/>
            <a:endParaRPr lang="en-US" sz="1815" dirty="0">
              <a:solidFill>
                <a:srgbClr val="000000"/>
              </a:solidFill>
              <a:latin typeface="Calibri" panose="020F0502020204030204"/>
            </a:endParaRPr>
          </a:p>
          <a:p>
            <a:pPr defTabSz="1005713"/>
            <a:endParaRPr lang="en-US" sz="1815" dirty="0">
              <a:solidFill>
                <a:srgbClr val="000000"/>
              </a:solidFill>
              <a:latin typeface="Calibri" panose="020F0502020204030204"/>
            </a:endParaRPr>
          </a:p>
        </p:txBody>
      </p:sp>
      <p:pic>
        <p:nvPicPr>
          <p:cNvPr id="8" name="Picture 7">
            <a:extLst>
              <a:ext uri="{FF2B5EF4-FFF2-40B4-BE49-F238E27FC236}">
                <a16:creationId xmlns:a16="http://schemas.microsoft.com/office/drawing/2014/main" id="{925A9CA2-B7F7-49BC-BA12-DC04343A87BD}"/>
              </a:ext>
            </a:extLst>
          </p:cNvPr>
          <p:cNvPicPr>
            <a:picLocks noChangeAspect="1"/>
          </p:cNvPicPr>
          <p:nvPr/>
        </p:nvPicPr>
        <p:blipFill>
          <a:blip r:embed="rId2"/>
          <a:stretch>
            <a:fillRect/>
          </a:stretch>
        </p:blipFill>
        <p:spPr>
          <a:xfrm>
            <a:off x="246846" y="5069254"/>
            <a:ext cx="9564708" cy="1394244"/>
          </a:xfrm>
          <a:prstGeom prst="rect">
            <a:avLst/>
          </a:prstGeom>
        </p:spPr>
      </p:pic>
      <p:sp>
        <p:nvSpPr>
          <p:cNvPr id="9" name="TextBox 8">
            <a:extLst>
              <a:ext uri="{FF2B5EF4-FFF2-40B4-BE49-F238E27FC236}">
                <a16:creationId xmlns:a16="http://schemas.microsoft.com/office/drawing/2014/main" id="{252C8883-4008-4265-B589-4B2C18F44802}"/>
              </a:ext>
            </a:extLst>
          </p:cNvPr>
          <p:cNvSpPr txBox="1"/>
          <p:nvPr/>
        </p:nvSpPr>
        <p:spPr>
          <a:xfrm>
            <a:off x="9460662" y="4715237"/>
            <a:ext cx="470000" cy="397032"/>
          </a:xfrm>
          <a:prstGeom prst="rect">
            <a:avLst/>
          </a:prstGeom>
          <a:noFill/>
        </p:spPr>
        <p:txBody>
          <a:bodyPr wrap="none" rtlCol="0">
            <a:spAutoFit/>
          </a:bodyPr>
          <a:lstStyle/>
          <a:p>
            <a:pPr defTabSz="1005713"/>
            <a:r>
              <a:rPr lang="en-US" sz="1980" dirty="0">
                <a:solidFill>
                  <a:srgbClr val="000000"/>
                </a:solidFill>
                <a:latin typeface="Calibri" panose="020F0502020204030204"/>
              </a:rPr>
              <a:t>[3]</a:t>
            </a:r>
          </a:p>
        </p:txBody>
      </p:sp>
    </p:spTree>
    <p:extLst>
      <p:ext uri="{BB962C8B-B14F-4D97-AF65-F5344CB8AC3E}">
        <p14:creationId xmlns:p14="http://schemas.microsoft.com/office/powerpoint/2010/main" val="189897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80319-2603-4AB6-A945-0C0BF67EF6AC}"/>
              </a:ext>
            </a:extLst>
          </p:cNvPr>
          <p:cNvSpPr>
            <a:spLocks noGrp="1"/>
          </p:cNvSpPr>
          <p:nvPr>
            <p:ph type="title"/>
          </p:nvPr>
        </p:nvSpPr>
        <p:spPr>
          <a:xfrm>
            <a:off x="283202" y="1308903"/>
            <a:ext cx="8675460" cy="502509"/>
          </a:xfrm>
        </p:spPr>
        <p:txBody>
          <a:bodyPr/>
          <a:lstStyle/>
          <a:p>
            <a:r>
              <a:rPr lang="en-US" dirty="0"/>
              <a:t>Problem Statement</a:t>
            </a:r>
          </a:p>
        </p:txBody>
      </p:sp>
      <p:sp>
        <p:nvSpPr>
          <p:cNvPr id="5" name="Text Placeholder 4">
            <a:extLst>
              <a:ext uri="{FF2B5EF4-FFF2-40B4-BE49-F238E27FC236}">
                <a16:creationId xmlns:a16="http://schemas.microsoft.com/office/drawing/2014/main" id="{7F692185-B442-4D8B-9EA2-584F1C27E2BC}"/>
              </a:ext>
            </a:extLst>
          </p:cNvPr>
          <p:cNvSpPr>
            <a:spLocks noGrp="1"/>
          </p:cNvSpPr>
          <p:nvPr>
            <p:ph type="body" sz="quarter" idx="12"/>
          </p:nvPr>
        </p:nvSpPr>
        <p:spPr>
          <a:xfrm>
            <a:off x="283201" y="2157526"/>
            <a:ext cx="9775199" cy="4557743"/>
          </a:xfrm>
        </p:spPr>
        <p:txBody>
          <a:bodyPr>
            <a:normAutofit/>
          </a:bodyPr>
          <a:lstStyle/>
          <a:p>
            <a:pPr>
              <a:lnSpc>
                <a:spcPct val="100000"/>
              </a:lnSpc>
              <a:spcAft>
                <a:spcPts val="743"/>
              </a:spcAft>
            </a:pPr>
            <a:r>
              <a:rPr lang="en-US" sz="2063" dirty="0"/>
              <a:t> Current approaches show potential but are untested at scale.</a:t>
            </a:r>
          </a:p>
          <a:p>
            <a:pPr lvl="1">
              <a:lnSpc>
                <a:spcPct val="100000"/>
              </a:lnSpc>
              <a:spcAft>
                <a:spcPts val="743"/>
              </a:spcAft>
            </a:pPr>
            <a:r>
              <a:rPr lang="en-US" sz="2063" dirty="0"/>
              <a:t>Private Aggregation of Teacher Ensembles(PATE)</a:t>
            </a:r>
          </a:p>
          <a:p>
            <a:pPr lvl="2">
              <a:lnSpc>
                <a:spcPct val="100000"/>
              </a:lnSpc>
              <a:spcAft>
                <a:spcPts val="743"/>
              </a:spcAft>
            </a:pPr>
            <a:r>
              <a:rPr lang="en-US" sz="2063" dirty="0"/>
              <a:t>Prior implementation of differential privacy for ML models</a:t>
            </a:r>
          </a:p>
          <a:p>
            <a:pPr lvl="2">
              <a:lnSpc>
                <a:spcPct val="100000"/>
              </a:lnSpc>
              <a:spcAft>
                <a:spcPts val="743"/>
              </a:spcAft>
            </a:pPr>
            <a:r>
              <a:rPr lang="en-US" sz="2063" dirty="0"/>
              <a:t>Uses Teachers to train students to answer queries.</a:t>
            </a:r>
          </a:p>
          <a:p>
            <a:pPr lvl="3">
              <a:lnSpc>
                <a:spcPct val="100000"/>
              </a:lnSpc>
              <a:spcAft>
                <a:spcPts val="743"/>
              </a:spcAft>
            </a:pPr>
            <a:r>
              <a:rPr lang="en-US" sz="2063" dirty="0"/>
              <a:t>Partitions data to be trained onto each teacher</a:t>
            </a:r>
          </a:p>
          <a:p>
            <a:pPr lvl="3">
              <a:lnSpc>
                <a:spcPct val="100000"/>
              </a:lnSpc>
              <a:spcAft>
                <a:spcPts val="743"/>
              </a:spcAft>
            </a:pPr>
            <a:r>
              <a:rPr lang="en-US" sz="2063" dirty="0"/>
              <a:t>All teachers aggregate answers to a single “aggregate teacher”</a:t>
            </a:r>
          </a:p>
          <a:p>
            <a:pPr lvl="3">
              <a:lnSpc>
                <a:spcPct val="100000"/>
              </a:lnSpc>
              <a:spcAft>
                <a:spcPts val="743"/>
              </a:spcAft>
            </a:pPr>
            <a:r>
              <a:rPr lang="en-US" sz="2063" dirty="0"/>
              <a:t>Students are trained on teacher responses, and queried by users</a:t>
            </a:r>
          </a:p>
          <a:p>
            <a:pPr lvl="2">
              <a:lnSpc>
                <a:spcPct val="100000"/>
              </a:lnSpc>
              <a:spcAft>
                <a:spcPts val="743"/>
              </a:spcAft>
            </a:pPr>
            <a:r>
              <a:rPr lang="en-US" sz="2063" dirty="0"/>
              <a:t>Issues with </a:t>
            </a:r>
          </a:p>
          <a:p>
            <a:pPr lvl="3">
              <a:lnSpc>
                <a:spcPct val="100000"/>
              </a:lnSpc>
              <a:spcAft>
                <a:spcPts val="743"/>
              </a:spcAft>
            </a:pPr>
            <a:r>
              <a:rPr lang="en-US" sz="2063" dirty="0"/>
              <a:t>Scalability</a:t>
            </a:r>
          </a:p>
          <a:p>
            <a:pPr lvl="3">
              <a:lnSpc>
                <a:spcPct val="100000"/>
              </a:lnSpc>
              <a:spcAft>
                <a:spcPts val="743"/>
              </a:spcAft>
            </a:pPr>
            <a:r>
              <a:rPr lang="en-US" sz="2063" dirty="0"/>
              <a:t>Robustness</a:t>
            </a:r>
          </a:p>
          <a:p>
            <a:pPr lvl="3">
              <a:lnSpc>
                <a:spcPct val="100000"/>
              </a:lnSpc>
              <a:spcAft>
                <a:spcPts val="743"/>
              </a:spcAft>
            </a:pPr>
            <a:r>
              <a:rPr lang="en-US" sz="2063" dirty="0"/>
              <a:t>Utility</a:t>
            </a:r>
          </a:p>
          <a:p>
            <a:pPr lvl="1">
              <a:lnSpc>
                <a:spcPct val="100000"/>
              </a:lnSpc>
              <a:spcAft>
                <a:spcPts val="743"/>
              </a:spcAft>
            </a:pPr>
            <a:endParaRPr lang="en-US" sz="2063" dirty="0"/>
          </a:p>
          <a:p>
            <a:pPr lvl="4">
              <a:lnSpc>
                <a:spcPct val="100000"/>
              </a:lnSpc>
              <a:spcAft>
                <a:spcPts val="743"/>
              </a:spcAft>
            </a:pPr>
            <a:endParaRPr lang="en-US" sz="2063" dirty="0"/>
          </a:p>
          <a:p>
            <a:pPr lvl="3">
              <a:lnSpc>
                <a:spcPct val="100000"/>
              </a:lnSpc>
              <a:spcAft>
                <a:spcPts val="743"/>
              </a:spcAft>
            </a:pPr>
            <a:endParaRPr lang="en-US" sz="2063" dirty="0"/>
          </a:p>
          <a:p>
            <a:pPr lvl="2">
              <a:lnSpc>
                <a:spcPct val="100000"/>
              </a:lnSpc>
              <a:spcAft>
                <a:spcPts val="743"/>
              </a:spcAft>
            </a:pPr>
            <a:endParaRPr lang="en-US" sz="2228" dirty="0"/>
          </a:p>
          <a:p>
            <a:pPr>
              <a:lnSpc>
                <a:spcPct val="100000"/>
              </a:lnSpc>
              <a:spcAft>
                <a:spcPts val="743"/>
              </a:spcAft>
            </a:pPr>
            <a:endParaRPr lang="en-US" sz="2475" dirty="0"/>
          </a:p>
          <a:p>
            <a:pPr marL="0" indent="0">
              <a:lnSpc>
                <a:spcPct val="100000"/>
              </a:lnSpc>
              <a:spcAft>
                <a:spcPts val="743"/>
              </a:spcAft>
              <a:buNone/>
            </a:pPr>
            <a:endParaRPr lang="en-US" sz="2475" dirty="0"/>
          </a:p>
          <a:p>
            <a:pPr lvl="1">
              <a:lnSpc>
                <a:spcPct val="100000"/>
              </a:lnSpc>
              <a:spcAft>
                <a:spcPts val="743"/>
              </a:spcAft>
            </a:pPr>
            <a:endParaRPr lang="en-US" sz="2475" dirty="0"/>
          </a:p>
          <a:p>
            <a:pPr lvl="1">
              <a:lnSpc>
                <a:spcPct val="100000"/>
              </a:lnSpc>
              <a:spcAft>
                <a:spcPts val="743"/>
              </a:spcAft>
            </a:pPr>
            <a:endParaRPr lang="en-US" sz="2475" dirty="0"/>
          </a:p>
        </p:txBody>
      </p:sp>
    </p:spTree>
    <p:extLst>
      <p:ext uri="{BB962C8B-B14F-4D97-AF65-F5344CB8AC3E}">
        <p14:creationId xmlns:p14="http://schemas.microsoft.com/office/powerpoint/2010/main" val="51597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80319-2603-4AB6-A945-0C0BF67EF6AC}"/>
              </a:ext>
            </a:extLst>
          </p:cNvPr>
          <p:cNvSpPr>
            <a:spLocks noGrp="1"/>
          </p:cNvSpPr>
          <p:nvPr>
            <p:ph type="title"/>
          </p:nvPr>
        </p:nvSpPr>
        <p:spPr>
          <a:xfrm>
            <a:off x="283202" y="1308903"/>
            <a:ext cx="8675460" cy="502509"/>
          </a:xfrm>
        </p:spPr>
        <p:txBody>
          <a:bodyPr/>
          <a:lstStyle/>
          <a:p>
            <a:r>
              <a:rPr lang="en-US" dirty="0"/>
              <a:t>Proposed solution</a:t>
            </a:r>
          </a:p>
        </p:txBody>
      </p:sp>
      <p:sp>
        <p:nvSpPr>
          <p:cNvPr id="5" name="Text Placeholder 4">
            <a:extLst>
              <a:ext uri="{FF2B5EF4-FFF2-40B4-BE49-F238E27FC236}">
                <a16:creationId xmlns:a16="http://schemas.microsoft.com/office/drawing/2014/main" id="{7F692185-B442-4D8B-9EA2-584F1C27E2BC}"/>
              </a:ext>
            </a:extLst>
          </p:cNvPr>
          <p:cNvSpPr>
            <a:spLocks noGrp="1"/>
          </p:cNvSpPr>
          <p:nvPr>
            <p:ph type="body" sz="quarter" idx="12"/>
          </p:nvPr>
        </p:nvSpPr>
        <p:spPr>
          <a:xfrm>
            <a:off x="283201" y="2157526"/>
            <a:ext cx="9775199" cy="4557743"/>
          </a:xfrm>
        </p:spPr>
        <p:txBody>
          <a:bodyPr>
            <a:normAutofit lnSpcReduction="10000"/>
          </a:bodyPr>
          <a:lstStyle/>
          <a:p>
            <a:pPr>
              <a:lnSpc>
                <a:spcPct val="100000"/>
              </a:lnSpc>
              <a:spcAft>
                <a:spcPts val="743"/>
              </a:spcAft>
            </a:pPr>
            <a:r>
              <a:rPr lang="en-US" sz="2063" dirty="0"/>
              <a:t> Build off the PATE method</a:t>
            </a:r>
          </a:p>
          <a:p>
            <a:pPr lvl="1">
              <a:lnSpc>
                <a:spcPct val="100000"/>
              </a:lnSpc>
              <a:spcAft>
                <a:spcPts val="743"/>
              </a:spcAft>
            </a:pPr>
            <a:r>
              <a:rPr lang="en-US" sz="2063" dirty="0"/>
              <a:t>New methods for aggregating teacher/student answers</a:t>
            </a:r>
          </a:p>
          <a:p>
            <a:pPr lvl="2">
              <a:lnSpc>
                <a:spcPct val="100000"/>
              </a:lnSpc>
              <a:spcAft>
                <a:spcPts val="743"/>
              </a:spcAft>
            </a:pPr>
            <a:r>
              <a:rPr lang="en-US" sz="2063" dirty="0"/>
              <a:t>Confidence Aggregator</a:t>
            </a:r>
          </a:p>
          <a:p>
            <a:pPr lvl="3">
              <a:lnSpc>
                <a:spcPct val="100000"/>
              </a:lnSpc>
              <a:spcAft>
                <a:spcPts val="743"/>
              </a:spcAft>
            </a:pPr>
            <a:r>
              <a:rPr lang="en-US" sz="2063" dirty="0"/>
              <a:t>Teacher consensus module where Min of T teachers guarantee a correct classification and throw out queries where teachers don’t know</a:t>
            </a:r>
          </a:p>
          <a:p>
            <a:pPr lvl="2">
              <a:lnSpc>
                <a:spcPct val="100000"/>
              </a:lnSpc>
              <a:spcAft>
                <a:spcPts val="743"/>
              </a:spcAft>
            </a:pPr>
            <a:r>
              <a:rPr lang="en-US" sz="2063" dirty="0"/>
              <a:t>Interactive Aggregator</a:t>
            </a:r>
          </a:p>
          <a:p>
            <a:pPr lvl="3">
              <a:lnSpc>
                <a:spcPct val="100000"/>
              </a:lnSpc>
              <a:spcAft>
                <a:spcPts val="743"/>
              </a:spcAft>
            </a:pPr>
            <a:r>
              <a:rPr lang="en-US" sz="2063" dirty="0"/>
              <a:t>Student confidence scoring. Don’t ask teachers for an answer if confidence is high that the student knows</a:t>
            </a:r>
          </a:p>
          <a:p>
            <a:pPr lvl="2">
              <a:lnSpc>
                <a:spcPct val="100000"/>
              </a:lnSpc>
              <a:spcAft>
                <a:spcPts val="743"/>
              </a:spcAft>
            </a:pPr>
            <a:r>
              <a:rPr lang="en-US" sz="2063" dirty="0"/>
              <a:t>Expensive Queries are high cost to privacy</a:t>
            </a:r>
          </a:p>
          <a:p>
            <a:pPr lvl="1">
              <a:lnSpc>
                <a:spcPct val="100000"/>
              </a:lnSpc>
              <a:spcAft>
                <a:spcPts val="743"/>
              </a:spcAft>
            </a:pPr>
            <a:r>
              <a:rPr lang="en-US" sz="2063" dirty="0"/>
              <a:t>Gaussian noise instead of Laplacian </a:t>
            </a:r>
          </a:p>
          <a:p>
            <a:pPr lvl="2">
              <a:lnSpc>
                <a:spcPct val="100000"/>
              </a:lnSpc>
              <a:spcAft>
                <a:spcPts val="743"/>
              </a:spcAft>
            </a:pPr>
            <a:r>
              <a:rPr lang="en-US" sz="2063" dirty="0"/>
              <a:t>Less computationally expensive</a:t>
            </a:r>
          </a:p>
          <a:p>
            <a:pPr lvl="2">
              <a:lnSpc>
                <a:spcPct val="100000"/>
              </a:lnSpc>
              <a:spcAft>
                <a:spcPts val="743"/>
              </a:spcAft>
            </a:pPr>
            <a:r>
              <a:rPr lang="en-US" sz="2063" dirty="0"/>
              <a:t>Causes less noise overall.</a:t>
            </a:r>
          </a:p>
          <a:p>
            <a:pPr lvl="1">
              <a:lnSpc>
                <a:spcPct val="100000"/>
              </a:lnSpc>
              <a:spcAft>
                <a:spcPts val="743"/>
              </a:spcAft>
            </a:pPr>
            <a:endParaRPr lang="en-US" sz="2063" dirty="0"/>
          </a:p>
          <a:p>
            <a:pPr lvl="1">
              <a:lnSpc>
                <a:spcPct val="100000"/>
              </a:lnSpc>
              <a:spcAft>
                <a:spcPts val="743"/>
              </a:spcAft>
            </a:pPr>
            <a:endParaRPr lang="en-US" sz="2063" dirty="0"/>
          </a:p>
          <a:p>
            <a:pPr lvl="1">
              <a:lnSpc>
                <a:spcPct val="100000"/>
              </a:lnSpc>
              <a:spcAft>
                <a:spcPts val="743"/>
              </a:spcAft>
            </a:pPr>
            <a:endParaRPr lang="en-US" sz="2063" dirty="0"/>
          </a:p>
          <a:p>
            <a:pPr lvl="4">
              <a:lnSpc>
                <a:spcPct val="100000"/>
              </a:lnSpc>
              <a:spcAft>
                <a:spcPts val="743"/>
              </a:spcAft>
            </a:pPr>
            <a:endParaRPr lang="en-US" sz="2063" dirty="0"/>
          </a:p>
          <a:p>
            <a:pPr lvl="3">
              <a:lnSpc>
                <a:spcPct val="100000"/>
              </a:lnSpc>
              <a:spcAft>
                <a:spcPts val="743"/>
              </a:spcAft>
            </a:pPr>
            <a:endParaRPr lang="en-US" sz="2063" dirty="0"/>
          </a:p>
          <a:p>
            <a:pPr lvl="2">
              <a:lnSpc>
                <a:spcPct val="100000"/>
              </a:lnSpc>
              <a:spcAft>
                <a:spcPts val="743"/>
              </a:spcAft>
            </a:pPr>
            <a:endParaRPr lang="en-US" sz="2228" dirty="0"/>
          </a:p>
          <a:p>
            <a:pPr>
              <a:lnSpc>
                <a:spcPct val="100000"/>
              </a:lnSpc>
              <a:spcAft>
                <a:spcPts val="743"/>
              </a:spcAft>
            </a:pPr>
            <a:endParaRPr lang="en-US" sz="2475" dirty="0"/>
          </a:p>
          <a:p>
            <a:pPr marL="0" indent="0">
              <a:lnSpc>
                <a:spcPct val="100000"/>
              </a:lnSpc>
              <a:spcAft>
                <a:spcPts val="743"/>
              </a:spcAft>
              <a:buNone/>
            </a:pPr>
            <a:endParaRPr lang="en-US" sz="2475" dirty="0"/>
          </a:p>
          <a:p>
            <a:pPr lvl="1">
              <a:lnSpc>
                <a:spcPct val="100000"/>
              </a:lnSpc>
              <a:spcAft>
                <a:spcPts val="743"/>
              </a:spcAft>
            </a:pPr>
            <a:endParaRPr lang="en-US" sz="2475" dirty="0"/>
          </a:p>
          <a:p>
            <a:pPr lvl="1">
              <a:lnSpc>
                <a:spcPct val="100000"/>
              </a:lnSpc>
              <a:spcAft>
                <a:spcPts val="743"/>
              </a:spcAft>
            </a:pPr>
            <a:endParaRPr lang="en-US" sz="2475" dirty="0"/>
          </a:p>
        </p:txBody>
      </p:sp>
    </p:spTree>
    <p:extLst>
      <p:ext uri="{BB962C8B-B14F-4D97-AF65-F5344CB8AC3E}">
        <p14:creationId xmlns:p14="http://schemas.microsoft.com/office/powerpoint/2010/main" val="84674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80319-2603-4AB6-A945-0C0BF67EF6AC}"/>
              </a:ext>
            </a:extLst>
          </p:cNvPr>
          <p:cNvSpPr>
            <a:spLocks noGrp="1"/>
          </p:cNvSpPr>
          <p:nvPr>
            <p:ph type="title"/>
          </p:nvPr>
        </p:nvSpPr>
        <p:spPr>
          <a:xfrm>
            <a:off x="283202" y="1308903"/>
            <a:ext cx="8675460" cy="502509"/>
          </a:xfrm>
        </p:spPr>
        <p:txBody>
          <a:bodyPr/>
          <a:lstStyle/>
          <a:p>
            <a:r>
              <a:rPr lang="en-US" dirty="0"/>
              <a:t>Design</a:t>
            </a:r>
          </a:p>
        </p:txBody>
      </p:sp>
      <p:pic>
        <p:nvPicPr>
          <p:cNvPr id="7" name="Picture 6">
            <a:extLst>
              <a:ext uri="{FF2B5EF4-FFF2-40B4-BE49-F238E27FC236}">
                <a16:creationId xmlns:a16="http://schemas.microsoft.com/office/drawing/2014/main" id="{40790C76-F8C9-4975-93D4-C492DFDCBC3E}"/>
              </a:ext>
            </a:extLst>
          </p:cNvPr>
          <p:cNvPicPr>
            <a:picLocks noChangeAspect="1"/>
          </p:cNvPicPr>
          <p:nvPr/>
        </p:nvPicPr>
        <p:blipFill>
          <a:blip r:embed="rId2"/>
          <a:stretch>
            <a:fillRect/>
          </a:stretch>
        </p:blipFill>
        <p:spPr>
          <a:xfrm>
            <a:off x="394616" y="2660412"/>
            <a:ext cx="9269168" cy="3460926"/>
          </a:xfrm>
          <a:prstGeom prst="rect">
            <a:avLst/>
          </a:prstGeom>
        </p:spPr>
      </p:pic>
      <p:sp>
        <p:nvSpPr>
          <p:cNvPr id="8" name="TextBox 7">
            <a:extLst>
              <a:ext uri="{FF2B5EF4-FFF2-40B4-BE49-F238E27FC236}">
                <a16:creationId xmlns:a16="http://schemas.microsoft.com/office/drawing/2014/main" id="{9B6CB692-A3A7-49CB-8831-AD281A93A1D6}"/>
              </a:ext>
            </a:extLst>
          </p:cNvPr>
          <p:cNvSpPr txBox="1"/>
          <p:nvPr/>
        </p:nvSpPr>
        <p:spPr>
          <a:xfrm>
            <a:off x="566076" y="2251816"/>
            <a:ext cx="1467005" cy="397032"/>
          </a:xfrm>
          <a:prstGeom prst="rect">
            <a:avLst/>
          </a:prstGeom>
          <a:noFill/>
        </p:spPr>
        <p:txBody>
          <a:bodyPr wrap="none" rtlCol="0">
            <a:spAutoFit/>
          </a:bodyPr>
          <a:lstStyle/>
          <a:p>
            <a:pPr defTabSz="1005713"/>
            <a:r>
              <a:rPr lang="en-US" sz="1980" dirty="0">
                <a:solidFill>
                  <a:srgbClr val="000000"/>
                </a:solidFill>
                <a:latin typeface="Calibri" panose="020F0502020204030204"/>
              </a:rPr>
              <a:t>PATE design:</a:t>
            </a:r>
          </a:p>
        </p:txBody>
      </p:sp>
      <p:sp>
        <p:nvSpPr>
          <p:cNvPr id="9" name="TextBox 8">
            <a:extLst>
              <a:ext uri="{FF2B5EF4-FFF2-40B4-BE49-F238E27FC236}">
                <a16:creationId xmlns:a16="http://schemas.microsoft.com/office/drawing/2014/main" id="{109E12E9-24F7-4C9B-B6BE-6694678C85FD}"/>
              </a:ext>
            </a:extLst>
          </p:cNvPr>
          <p:cNvSpPr txBox="1"/>
          <p:nvPr/>
        </p:nvSpPr>
        <p:spPr>
          <a:xfrm>
            <a:off x="9663784" y="5780823"/>
            <a:ext cx="470000" cy="397032"/>
          </a:xfrm>
          <a:prstGeom prst="rect">
            <a:avLst/>
          </a:prstGeom>
          <a:noFill/>
        </p:spPr>
        <p:txBody>
          <a:bodyPr wrap="none" rtlCol="0">
            <a:spAutoFit/>
          </a:bodyPr>
          <a:lstStyle/>
          <a:p>
            <a:pPr defTabSz="1005713"/>
            <a:r>
              <a:rPr lang="en-US" sz="1980" dirty="0">
                <a:solidFill>
                  <a:srgbClr val="000000"/>
                </a:solidFill>
                <a:latin typeface="Calibri" panose="020F0502020204030204"/>
              </a:rPr>
              <a:t>[3]</a:t>
            </a:r>
          </a:p>
        </p:txBody>
      </p:sp>
    </p:spTree>
    <p:extLst>
      <p:ext uri="{BB962C8B-B14F-4D97-AF65-F5344CB8AC3E}">
        <p14:creationId xmlns:p14="http://schemas.microsoft.com/office/powerpoint/2010/main" val="408883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80319-2603-4AB6-A945-0C0BF67EF6AC}"/>
              </a:ext>
            </a:extLst>
          </p:cNvPr>
          <p:cNvSpPr>
            <a:spLocks noGrp="1"/>
          </p:cNvSpPr>
          <p:nvPr>
            <p:ph type="title"/>
          </p:nvPr>
        </p:nvSpPr>
        <p:spPr>
          <a:xfrm>
            <a:off x="283202" y="1308903"/>
            <a:ext cx="8675460" cy="502509"/>
          </a:xfrm>
        </p:spPr>
        <p:txBody>
          <a:bodyPr/>
          <a:lstStyle/>
          <a:p>
            <a:r>
              <a:rPr lang="en-US" dirty="0"/>
              <a:t>Design</a:t>
            </a:r>
          </a:p>
        </p:txBody>
      </p:sp>
      <p:sp>
        <p:nvSpPr>
          <p:cNvPr id="8" name="TextBox 7">
            <a:extLst>
              <a:ext uri="{FF2B5EF4-FFF2-40B4-BE49-F238E27FC236}">
                <a16:creationId xmlns:a16="http://schemas.microsoft.com/office/drawing/2014/main" id="{9B6CB692-A3A7-49CB-8831-AD281A93A1D6}"/>
              </a:ext>
            </a:extLst>
          </p:cNvPr>
          <p:cNvSpPr txBox="1"/>
          <p:nvPr/>
        </p:nvSpPr>
        <p:spPr>
          <a:xfrm>
            <a:off x="383141" y="2089333"/>
            <a:ext cx="2462597" cy="397032"/>
          </a:xfrm>
          <a:prstGeom prst="rect">
            <a:avLst/>
          </a:prstGeom>
          <a:noFill/>
        </p:spPr>
        <p:txBody>
          <a:bodyPr wrap="none" rtlCol="0">
            <a:spAutoFit/>
          </a:bodyPr>
          <a:lstStyle/>
          <a:p>
            <a:pPr defTabSz="1005713"/>
            <a:r>
              <a:rPr lang="en-US" sz="1980" dirty="0">
                <a:solidFill>
                  <a:srgbClr val="000000"/>
                </a:solidFill>
                <a:latin typeface="Calibri" panose="020F0502020204030204"/>
              </a:rPr>
              <a:t>Confident Aggregator:</a:t>
            </a:r>
          </a:p>
        </p:txBody>
      </p:sp>
      <p:pic>
        <p:nvPicPr>
          <p:cNvPr id="4" name="Picture 3">
            <a:extLst>
              <a:ext uri="{FF2B5EF4-FFF2-40B4-BE49-F238E27FC236}">
                <a16:creationId xmlns:a16="http://schemas.microsoft.com/office/drawing/2014/main" id="{402F3DF8-54EB-44CF-B058-337DFCD84E9E}"/>
              </a:ext>
            </a:extLst>
          </p:cNvPr>
          <p:cNvPicPr>
            <a:picLocks noChangeAspect="1"/>
          </p:cNvPicPr>
          <p:nvPr/>
        </p:nvPicPr>
        <p:blipFill>
          <a:blip r:embed="rId2"/>
          <a:stretch>
            <a:fillRect/>
          </a:stretch>
        </p:blipFill>
        <p:spPr>
          <a:xfrm>
            <a:off x="374542" y="2681915"/>
            <a:ext cx="9309316" cy="2408571"/>
          </a:xfrm>
          <a:prstGeom prst="rect">
            <a:avLst/>
          </a:prstGeom>
        </p:spPr>
      </p:pic>
      <p:sp>
        <p:nvSpPr>
          <p:cNvPr id="9" name="TextBox 8">
            <a:extLst>
              <a:ext uri="{FF2B5EF4-FFF2-40B4-BE49-F238E27FC236}">
                <a16:creationId xmlns:a16="http://schemas.microsoft.com/office/drawing/2014/main" id="{6CD17AC9-5B3E-4121-ABAC-684CA6975451}"/>
              </a:ext>
            </a:extLst>
          </p:cNvPr>
          <p:cNvSpPr txBox="1"/>
          <p:nvPr/>
        </p:nvSpPr>
        <p:spPr>
          <a:xfrm>
            <a:off x="9672606" y="4747721"/>
            <a:ext cx="470000" cy="397032"/>
          </a:xfrm>
          <a:prstGeom prst="rect">
            <a:avLst/>
          </a:prstGeom>
          <a:noFill/>
        </p:spPr>
        <p:txBody>
          <a:bodyPr wrap="none" rtlCol="0">
            <a:spAutoFit/>
          </a:bodyPr>
          <a:lstStyle/>
          <a:p>
            <a:pPr defTabSz="1005713"/>
            <a:r>
              <a:rPr lang="en-US" sz="1980" dirty="0">
                <a:solidFill>
                  <a:srgbClr val="000000"/>
                </a:solidFill>
                <a:latin typeface="Calibri" panose="020F0502020204030204"/>
              </a:rPr>
              <a:t>[3]</a:t>
            </a:r>
          </a:p>
        </p:txBody>
      </p:sp>
    </p:spTree>
    <p:extLst>
      <p:ext uri="{BB962C8B-B14F-4D97-AF65-F5344CB8AC3E}">
        <p14:creationId xmlns:p14="http://schemas.microsoft.com/office/powerpoint/2010/main" val="353458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80319-2603-4AB6-A945-0C0BF67EF6AC}"/>
              </a:ext>
            </a:extLst>
          </p:cNvPr>
          <p:cNvSpPr>
            <a:spLocks noGrp="1"/>
          </p:cNvSpPr>
          <p:nvPr>
            <p:ph type="title"/>
          </p:nvPr>
        </p:nvSpPr>
        <p:spPr>
          <a:xfrm>
            <a:off x="283202" y="1308903"/>
            <a:ext cx="8675460" cy="502509"/>
          </a:xfrm>
        </p:spPr>
        <p:txBody>
          <a:bodyPr/>
          <a:lstStyle/>
          <a:p>
            <a:r>
              <a:rPr lang="en-US" dirty="0"/>
              <a:t>Design</a:t>
            </a:r>
          </a:p>
        </p:txBody>
      </p:sp>
      <p:sp>
        <p:nvSpPr>
          <p:cNvPr id="8" name="TextBox 7">
            <a:extLst>
              <a:ext uri="{FF2B5EF4-FFF2-40B4-BE49-F238E27FC236}">
                <a16:creationId xmlns:a16="http://schemas.microsoft.com/office/drawing/2014/main" id="{9B6CB692-A3A7-49CB-8831-AD281A93A1D6}"/>
              </a:ext>
            </a:extLst>
          </p:cNvPr>
          <p:cNvSpPr txBox="1"/>
          <p:nvPr/>
        </p:nvSpPr>
        <p:spPr>
          <a:xfrm>
            <a:off x="383141" y="2089333"/>
            <a:ext cx="2549801" cy="397032"/>
          </a:xfrm>
          <a:prstGeom prst="rect">
            <a:avLst/>
          </a:prstGeom>
          <a:noFill/>
        </p:spPr>
        <p:txBody>
          <a:bodyPr wrap="none" rtlCol="0">
            <a:spAutoFit/>
          </a:bodyPr>
          <a:lstStyle/>
          <a:p>
            <a:pPr defTabSz="1005713"/>
            <a:r>
              <a:rPr lang="en-US" sz="1980" dirty="0">
                <a:solidFill>
                  <a:srgbClr val="000000"/>
                </a:solidFill>
                <a:latin typeface="Calibri" panose="020F0502020204030204"/>
              </a:rPr>
              <a:t>Interactive Aggregator:</a:t>
            </a:r>
          </a:p>
        </p:txBody>
      </p:sp>
      <p:pic>
        <p:nvPicPr>
          <p:cNvPr id="5" name="Picture 4">
            <a:extLst>
              <a:ext uri="{FF2B5EF4-FFF2-40B4-BE49-F238E27FC236}">
                <a16:creationId xmlns:a16="http://schemas.microsoft.com/office/drawing/2014/main" id="{D052F05E-A52A-4B59-93C6-C1030AFFD246}"/>
              </a:ext>
            </a:extLst>
          </p:cNvPr>
          <p:cNvPicPr>
            <a:picLocks noChangeAspect="1"/>
          </p:cNvPicPr>
          <p:nvPr/>
        </p:nvPicPr>
        <p:blipFill>
          <a:blip r:embed="rId2"/>
          <a:stretch>
            <a:fillRect/>
          </a:stretch>
        </p:blipFill>
        <p:spPr>
          <a:xfrm>
            <a:off x="672729" y="2707038"/>
            <a:ext cx="8712943" cy="3169145"/>
          </a:xfrm>
          <a:prstGeom prst="rect">
            <a:avLst/>
          </a:prstGeom>
        </p:spPr>
      </p:pic>
      <p:sp>
        <p:nvSpPr>
          <p:cNvPr id="7" name="TextBox 6">
            <a:extLst>
              <a:ext uri="{FF2B5EF4-FFF2-40B4-BE49-F238E27FC236}">
                <a16:creationId xmlns:a16="http://schemas.microsoft.com/office/drawing/2014/main" id="{F5D1072C-0E64-4E1A-896C-51B8C0BFD1C2}"/>
              </a:ext>
            </a:extLst>
          </p:cNvPr>
          <p:cNvSpPr txBox="1"/>
          <p:nvPr/>
        </p:nvSpPr>
        <p:spPr>
          <a:xfrm>
            <a:off x="9385671" y="5542018"/>
            <a:ext cx="470000" cy="397032"/>
          </a:xfrm>
          <a:prstGeom prst="rect">
            <a:avLst/>
          </a:prstGeom>
          <a:noFill/>
        </p:spPr>
        <p:txBody>
          <a:bodyPr wrap="none" rtlCol="0">
            <a:spAutoFit/>
          </a:bodyPr>
          <a:lstStyle/>
          <a:p>
            <a:pPr defTabSz="1005713"/>
            <a:r>
              <a:rPr lang="en-US" sz="1980" dirty="0">
                <a:solidFill>
                  <a:srgbClr val="000000"/>
                </a:solidFill>
                <a:latin typeface="Calibri" panose="020F0502020204030204"/>
              </a:rPr>
              <a:t>[3]</a:t>
            </a:r>
          </a:p>
        </p:txBody>
      </p:sp>
    </p:spTree>
    <p:extLst>
      <p:ext uri="{BB962C8B-B14F-4D97-AF65-F5344CB8AC3E}">
        <p14:creationId xmlns:p14="http://schemas.microsoft.com/office/powerpoint/2010/main" val="3308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80319-2603-4AB6-A945-0C0BF67EF6AC}"/>
              </a:ext>
            </a:extLst>
          </p:cNvPr>
          <p:cNvSpPr>
            <a:spLocks noGrp="1"/>
          </p:cNvSpPr>
          <p:nvPr>
            <p:ph type="title"/>
          </p:nvPr>
        </p:nvSpPr>
        <p:spPr>
          <a:xfrm>
            <a:off x="283202" y="1308903"/>
            <a:ext cx="8675460" cy="502509"/>
          </a:xfrm>
        </p:spPr>
        <p:txBody>
          <a:bodyPr/>
          <a:lstStyle/>
          <a:p>
            <a:r>
              <a:rPr lang="en-US" dirty="0"/>
              <a:t>Experimental Setup</a:t>
            </a:r>
          </a:p>
        </p:txBody>
      </p:sp>
      <p:sp>
        <p:nvSpPr>
          <p:cNvPr id="5" name="Text Placeholder 4">
            <a:extLst>
              <a:ext uri="{FF2B5EF4-FFF2-40B4-BE49-F238E27FC236}">
                <a16:creationId xmlns:a16="http://schemas.microsoft.com/office/drawing/2014/main" id="{7F692185-B442-4D8B-9EA2-584F1C27E2BC}"/>
              </a:ext>
            </a:extLst>
          </p:cNvPr>
          <p:cNvSpPr>
            <a:spLocks noGrp="1"/>
          </p:cNvSpPr>
          <p:nvPr>
            <p:ph type="body" sz="quarter" idx="12"/>
          </p:nvPr>
        </p:nvSpPr>
        <p:spPr>
          <a:xfrm>
            <a:off x="283201" y="2157526"/>
            <a:ext cx="9775199" cy="4557743"/>
          </a:xfrm>
        </p:spPr>
        <p:txBody>
          <a:bodyPr>
            <a:normAutofit/>
          </a:bodyPr>
          <a:lstStyle/>
          <a:p>
            <a:pPr>
              <a:lnSpc>
                <a:spcPct val="100000"/>
              </a:lnSpc>
              <a:spcAft>
                <a:spcPts val="743"/>
              </a:spcAft>
            </a:pPr>
            <a:r>
              <a:rPr lang="en-US" sz="2063" dirty="0"/>
              <a:t> Datasets</a:t>
            </a:r>
          </a:p>
          <a:p>
            <a:pPr lvl="1">
              <a:lnSpc>
                <a:spcPct val="100000"/>
              </a:lnSpc>
              <a:spcAft>
                <a:spcPts val="743"/>
              </a:spcAft>
            </a:pPr>
            <a:r>
              <a:rPr lang="en-US" sz="2063" dirty="0"/>
              <a:t>MNIST </a:t>
            </a:r>
          </a:p>
          <a:p>
            <a:pPr lvl="1">
              <a:lnSpc>
                <a:spcPct val="100000"/>
              </a:lnSpc>
              <a:spcAft>
                <a:spcPts val="743"/>
              </a:spcAft>
            </a:pPr>
            <a:r>
              <a:rPr lang="en-US" sz="2063" dirty="0"/>
              <a:t>Street View House Numbers (SVHN)</a:t>
            </a:r>
          </a:p>
          <a:p>
            <a:pPr lvl="1">
              <a:lnSpc>
                <a:spcPct val="100000"/>
              </a:lnSpc>
              <a:spcAft>
                <a:spcPts val="743"/>
              </a:spcAft>
            </a:pPr>
            <a:r>
              <a:rPr lang="en-US" sz="2063" dirty="0"/>
              <a:t>US Census Income Adult (UCI Adult</a:t>
            </a:r>
          </a:p>
          <a:p>
            <a:pPr lvl="2">
              <a:lnSpc>
                <a:spcPct val="100000"/>
              </a:lnSpc>
              <a:spcAft>
                <a:spcPts val="743"/>
              </a:spcAft>
            </a:pPr>
            <a:r>
              <a:rPr lang="en-US" sz="2063" dirty="0"/>
              <a:t>Table of attributes about a person. Mainly used to test privacy.</a:t>
            </a:r>
          </a:p>
          <a:p>
            <a:pPr lvl="1">
              <a:lnSpc>
                <a:spcPct val="100000"/>
              </a:lnSpc>
              <a:spcAft>
                <a:spcPts val="743"/>
              </a:spcAft>
            </a:pPr>
            <a:r>
              <a:rPr lang="en-US" sz="2063" dirty="0"/>
              <a:t>Glyph</a:t>
            </a:r>
          </a:p>
          <a:p>
            <a:pPr lvl="2">
              <a:lnSpc>
                <a:spcPct val="100000"/>
              </a:lnSpc>
              <a:spcAft>
                <a:spcPts val="743"/>
              </a:spcAft>
            </a:pPr>
            <a:r>
              <a:rPr lang="en-US" sz="2063" dirty="0"/>
              <a:t>Synthetically generated computer font symbols with at most 150 different classes</a:t>
            </a:r>
          </a:p>
          <a:p>
            <a:pPr lvl="1">
              <a:lnSpc>
                <a:spcPct val="100000"/>
              </a:lnSpc>
              <a:spcAft>
                <a:spcPts val="743"/>
              </a:spcAft>
            </a:pPr>
            <a:endParaRPr lang="en-US" sz="2063" dirty="0"/>
          </a:p>
          <a:p>
            <a:pPr lvl="1">
              <a:lnSpc>
                <a:spcPct val="100000"/>
              </a:lnSpc>
              <a:spcAft>
                <a:spcPts val="743"/>
              </a:spcAft>
            </a:pPr>
            <a:endParaRPr lang="en-US" sz="2063" dirty="0"/>
          </a:p>
          <a:p>
            <a:pPr lvl="4">
              <a:lnSpc>
                <a:spcPct val="100000"/>
              </a:lnSpc>
              <a:spcAft>
                <a:spcPts val="743"/>
              </a:spcAft>
            </a:pPr>
            <a:endParaRPr lang="en-US" sz="2063" dirty="0"/>
          </a:p>
          <a:p>
            <a:pPr lvl="3">
              <a:lnSpc>
                <a:spcPct val="100000"/>
              </a:lnSpc>
              <a:spcAft>
                <a:spcPts val="743"/>
              </a:spcAft>
            </a:pPr>
            <a:endParaRPr lang="en-US" sz="2063" dirty="0"/>
          </a:p>
          <a:p>
            <a:pPr lvl="2">
              <a:lnSpc>
                <a:spcPct val="100000"/>
              </a:lnSpc>
              <a:spcAft>
                <a:spcPts val="743"/>
              </a:spcAft>
            </a:pPr>
            <a:endParaRPr lang="en-US" sz="2228" dirty="0"/>
          </a:p>
          <a:p>
            <a:pPr>
              <a:lnSpc>
                <a:spcPct val="100000"/>
              </a:lnSpc>
              <a:spcAft>
                <a:spcPts val="743"/>
              </a:spcAft>
            </a:pPr>
            <a:endParaRPr lang="en-US" sz="2475" dirty="0"/>
          </a:p>
          <a:p>
            <a:pPr marL="0" indent="0">
              <a:lnSpc>
                <a:spcPct val="100000"/>
              </a:lnSpc>
              <a:spcAft>
                <a:spcPts val="743"/>
              </a:spcAft>
              <a:buNone/>
            </a:pPr>
            <a:endParaRPr lang="en-US" sz="2475" dirty="0"/>
          </a:p>
          <a:p>
            <a:pPr lvl="1">
              <a:lnSpc>
                <a:spcPct val="100000"/>
              </a:lnSpc>
              <a:spcAft>
                <a:spcPts val="743"/>
              </a:spcAft>
            </a:pPr>
            <a:endParaRPr lang="en-US" sz="2475" dirty="0"/>
          </a:p>
          <a:p>
            <a:pPr lvl="1">
              <a:lnSpc>
                <a:spcPct val="100000"/>
              </a:lnSpc>
              <a:spcAft>
                <a:spcPts val="743"/>
              </a:spcAft>
            </a:pPr>
            <a:endParaRPr lang="en-US" sz="2475" dirty="0"/>
          </a:p>
        </p:txBody>
      </p:sp>
      <p:pic>
        <p:nvPicPr>
          <p:cNvPr id="4" name="Picture 3">
            <a:extLst>
              <a:ext uri="{FF2B5EF4-FFF2-40B4-BE49-F238E27FC236}">
                <a16:creationId xmlns:a16="http://schemas.microsoft.com/office/drawing/2014/main" id="{0B60270A-77F2-42DB-85BC-CF466BDCEB7B}"/>
              </a:ext>
            </a:extLst>
          </p:cNvPr>
          <p:cNvPicPr>
            <a:picLocks noChangeAspect="1"/>
          </p:cNvPicPr>
          <p:nvPr/>
        </p:nvPicPr>
        <p:blipFill>
          <a:blip r:embed="rId2"/>
          <a:stretch>
            <a:fillRect/>
          </a:stretch>
        </p:blipFill>
        <p:spPr>
          <a:xfrm>
            <a:off x="1179133" y="4934062"/>
            <a:ext cx="7983335" cy="1781206"/>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4622B88F-FA8F-41A1-864C-30D53D859D72}"/>
                  </a:ext>
                </a:extLst>
              </p14:cNvPr>
              <p14:cNvContentPartPr/>
              <p14:nvPr/>
            </p14:nvContentPartPr>
            <p14:xfrm>
              <a:off x="7383494" y="5066894"/>
              <a:ext cx="706369" cy="943359"/>
            </p14:xfrm>
          </p:contentPart>
        </mc:Choice>
        <mc:Fallback xmlns="">
          <p:pic>
            <p:nvPicPr>
              <p:cNvPr id="7" name="Ink 6">
                <a:extLst>
                  <a:ext uri="{FF2B5EF4-FFF2-40B4-BE49-F238E27FC236}">
                    <a16:creationId xmlns:a16="http://schemas.microsoft.com/office/drawing/2014/main" id="{4622B88F-FA8F-41A1-864C-30D53D859D72}"/>
                  </a:ext>
                </a:extLst>
              </p:cNvPr>
              <p:cNvPicPr/>
              <p:nvPr/>
            </p:nvPicPr>
            <p:blipFill>
              <a:blip r:embed="rId4"/>
              <a:stretch>
                <a:fillRect/>
              </a:stretch>
            </p:blipFill>
            <p:spPr>
              <a:xfrm>
                <a:off x="7371253" y="5054657"/>
                <a:ext cx="731211" cy="96783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BB37F7EF-B00E-456C-ADA1-1053BA10E145}"/>
                  </a:ext>
                </a:extLst>
              </p14:cNvPr>
              <p14:cNvContentPartPr/>
              <p14:nvPr/>
            </p14:nvContentPartPr>
            <p14:xfrm>
              <a:off x="6371829" y="6465525"/>
              <a:ext cx="1255931" cy="30737"/>
            </p14:xfrm>
          </p:contentPart>
        </mc:Choice>
        <mc:Fallback xmlns="">
          <p:pic>
            <p:nvPicPr>
              <p:cNvPr id="8" name="Ink 7">
                <a:extLst>
                  <a:ext uri="{FF2B5EF4-FFF2-40B4-BE49-F238E27FC236}">
                    <a16:creationId xmlns:a16="http://schemas.microsoft.com/office/drawing/2014/main" id="{BB37F7EF-B00E-456C-ADA1-1053BA10E145}"/>
                  </a:ext>
                </a:extLst>
              </p:cNvPr>
              <p:cNvPicPr/>
              <p:nvPr/>
            </p:nvPicPr>
            <p:blipFill>
              <a:blip r:embed="rId6"/>
              <a:stretch>
                <a:fillRect/>
              </a:stretch>
            </p:blipFill>
            <p:spPr>
              <a:xfrm>
                <a:off x="6281837" y="6286822"/>
                <a:ext cx="1435915" cy="388144"/>
              </a:xfrm>
              <a:prstGeom prst="rect">
                <a:avLst/>
              </a:prstGeom>
            </p:spPr>
          </p:pic>
        </mc:Fallback>
      </mc:AlternateContent>
      <p:sp>
        <p:nvSpPr>
          <p:cNvPr id="9" name="TextBox 8">
            <a:extLst>
              <a:ext uri="{FF2B5EF4-FFF2-40B4-BE49-F238E27FC236}">
                <a16:creationId xmlns:a16="http://schemas.microsoft.com/office/drawing/2014/main" id="{FAB1C133-A1C7-4053-B0B6-1F4C91CFE908}"/>
              </a:ext>
            </a:extLst>
          </p:cNvPr>
          <p:cNvSpPr txBox="1"/>
          <p:nvPr/>
        </p:nvSpPr>
        <p:spPr>
          <a:xfrm>
            <a:off x="9162469" y="6372504"/>
            <a:ext cx="470000" cy="397032"/>
          </a:xfrm>
          <a:prstGeom prst="rect">
            <a:avLst/>
          </a:prstGeom>
          <a:noFill/>
        </p:spPr>
        <p:txBody>
          <a:bodyPr wrap="none" rtlCol="0">
            <a:spAutoFit/>
          </a:bodyPr>
          <a:lstStyle/>
          <a:p>
            <a:pPr defTabSz="1005713"/>
            <a:r>
              <a:rPr lang="en-US" sz="1980" dirty="0">
                <a:solidFill>
                  <a:srgbClr val="000000"/>
                </a:solidFill>
                <a:latin typeface="Calibri" panose="020F0502020204030204"/>
              </a:rPr>
              <a:t>[3]</a:t>
            </a:r>
          </a:p>
        </p:txBody>
      </p:sp>
    </p:spTree>
    <p:extLst>
      <p:ext uri="{BB962C8B-B14F-4D97-AF65-F5344CB8AC3E}">
        <p14:creationId xmlns:p14="http://schemas.microsoft.com/office/powerpoint/2010/main" val="20321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80319-2603-4AB6-A945-0C0BF67EF6AC}"/>
              </a:ext>
            </a:extLst>
          </p:cNvPr>
          <p:cNvSpPr>
            <a:spLocks noGrp="1"/>
          </p:cNvSpPr>
          <p:nvPr>
            <p:ph type="title"/>
          </p:nvPr>
        </p:nvSpPr>
        <p:spPr>
          <a:xfrm>
            <a:off x="283202" y="1308903"/>
            <a:ext cx="8675460" cy="502509"/>
          </a:xfrm>
        </p:spPr>
        <p:txBody>
          <a:bodyPr/>
          <a:lstStyle/>
          <a:p>
            <a:r>
              <a:rPr lang="en-US" dirty="0"/>
              <a:t>Experimental Setup</a:t>
            </a:r>
          </a:p>
        </p:txBody>
      </p:sp>
      <p:sp>
        <p:nvSpPr>
          <p:cNvPr id="5" name="Text Placeholder 4">
            <a:extLst>
              <a:ext uri="{FF2B5EF4-FFF2-40B4-BE49-F238E27FC236}">
                <a16:creationId xmlns:a16="http://schemas.microsoft.com/office/drawing/2014/main" id="{7F692185-B442-4D8B-9EA2-584F1C27E2BC}"/>
              </a:ext>
            </a:extLst>
          </p:cNvPr>
          <p:cNvSpPr>
            <a:spLocks noGrp="1"/>
          </p:cNvSpPr>
          <p:nvPr>
            <p:ph type="body" sz="quarter" idx="12"/>
          </p:nvPr>
        </p:nvSpPr>
        <p:spPr>
          <a:xfrm>
            <a:off x="283201" y="2157526"/>
            <a:ext cx="9775199" cy="4557743"/>
          </a:xfrm>
        </p:spPr>
        <p:txBody>
          <a:bodyPr>
            <a:normAutofit/>
          </a:bodyPr>
          <a:lstStyle/>
          <a:p>
            <a:pPr>
              <a:lnSpc>
                <a:spcPct val="100000"/>
              </a:lnSpc>
              <a:spcAft>
                <a:spcPts val="743"/>
              </a:spcAft>
            </a:pPr>
            <a:r>
              <a:rPr lang="en-US" sz="2063" dirty="0"/>
              <a:t> Model Descriptions:</a:t>
            </a:r>
          </a:p>
          <a:p>
            <a:pPr lvl="1">
              <a:lnSpc>
                <a:spcPct val="100000"/>
              </a:lnSpc>
              <a:spcAft>
                <a:spcPts val="743"/>
              </a:spcAft>
            </a:pPr>
            <a:r>
              <a:rPr lang="en-US" sz="2063" dirty="0"/>
              <a:t>Teacher layers Semi Supervised</a:t>
            </a:r>
          </a:p>
          <a:p>
            <a:pPr lvl="2">
              <a:lnSpc>
                <a:spcPct val="100000"/>
              </a:lnSpc>
              <a:spcAft>
                <a:spcPts val="743"/>
              </a:spcAft>
            </a:pPr>
            <a:r>
              <a:rPr lang="en-US" sz="2063" dirty="0"/>
              <a:t>Convolutional Networks</a:t>
            </a:r>
          </a:p>
          <a:p>
            <a:pPr lvl="3">
              <a:lnSpc>
                <a:spcPct val="100000"/>
              </a:lnSpc>
              <a:spcAft>
                <a:spcPts val="743"/>
              </a:spcAft>
            </a:pPr>
            <a:r>
              <a:rPr lang="en-US" sz="2063" dirty="0"/>
              <a:t>MNIST </a:t>
            </a:r>
          </a:p>
          <a:p>
            <a:pPr lvl="3">
              <a:lnSpc>
                <a:spcPct val="100000"/>
              </a:lnSpc>
              <a:spcAft>
                <a:spcPts val="743"/>
              </a:spcAft>
            </a:pPr>
            <a:r>
              <a:rPr lang="en-US" sz="2063" dirty="0"/>
              <a:t>SVHN</a:t>
            </a:r>
          </a:p>
          <a:p>
            <a:pPr lvl="3">
              <a:lnSpc>
                <a:spcPct val="100000"/>
              </a:lnSpc>
              <a:spcAft>
                <a:spcPts val="743"/>
              </a:spcAft>
            </a:pPr>
            <a:r>
              <a:rPr lang="en-US" sz="2063" dirty="0"/>
              <a:t>Glyph(with ResNet backbone) </a:t>
            </a:r>
          </a:p>
          <a:p>
            <a:pPr lvl="1">
              <a:lnSpc>
                <a:spcPct val="100000"/>
              </a:lnSpc>
              <a:spcAft>
                <a:spcPts val="743"/>
              </a:spcAft>
            </a:pPr>
            <a:r>
              <a:rPr lang="en-US" sz="2063" dirty="0"/>
              <a:t>Teacher layers Fully Supervised</a:t>
            </a:r>
          </a:p>
          <a:p>
            <a:pPr lvl="2">
              <a:lnSpc>
                <a:spcPct val="100000"/>
              </a:lnSpc>
              <a:spcAft>
                <a:spcPts val="743"/>
              </a:spcAft>
            </a:pPr>
            <a:r>
              <a:rPr lang="en-US" sz="2063" dirty="0"/>
              <a:t>Decision tree</a:t>
            </a:r>
          </a:p>
          <a:p>
            <a:pPr lvl="3">
              <a:lnSpc>
                <a:spcPct val="100000"/>
              </a:lnSpc>
              <a:spcAft>
                <a:spcPts val="743"/>
              </a:spcAft>
            </a:pPr>
            <a:r>
              <a:rPr lang="en-US" sz="2063" dirty="0"/>
              <a:t>UCI Adult </a:t>
            </a:r>
          </a:p>
          <a:p>
            <a:pPr marL="141446" lvl="1" indent="0">
              <a:lnSpc>
                <a:spcPct val="100000"/>
              </a:lnSpc>
              <a:spcAft>
                <a:spcPts val="743"/>
              </a:spcAft>
              <a:buNone/>
            </a:pPr>
            <a:endParaRPr lang="en-US" sz="2063" dirty="0"/>
          </a:p>
          <a:p>
            <a:pPr lvl="1">
              <a:lnSpc>
                <a:spcPct val="100000"/>
              </a:lnSpc>
              <a:spcAft>
                <a:spcPts val="743"/>
              </a:spcAft>
            </a:pPr>
            <a:endParaRPr lang="en-US" sz="2063" dirty="0"/>
          </a:p>
          <a:p>
            <a:pPr lvl="2">
              <a:lnSpc>
                <a:spcPct val="100000"/>
              </a:lnSpc>
              <a:spcAft>
                <a:spcPts val="743"/>
              </a:spcAft>
            </a:pPr>
            <a:endParaRPr lang="en-US" sz="2063" dirty="0"/>
          </a:p>
          <a:p>
            <a:pPr lvl="2">
              <a:lnSpc>
                <a:spcPct val="100000"/>
              </a:lnSpc>
              <a:spcAft>
                <a:spcPts val="743"/>
              </a:spcAft>
            </a:pPr>
            <a:endParaRPr lang="en-US" sz="2063" dirty="0"/>
          </a:p>
          <a:p>
            <a:pPr lvl="1">
              <a:lnSpc>
                <a:spcPct val="100000"/>
              </a:lnSpc>
              <a:spcAft>
                <a:spcPts val="743"/>
              </a:spcAft>
            </a:pPr>
            <a:endParaRPr lang="en-US" sz="2063" dirty="0"/>
          </a:p>
          <a:p>
            <a:pPr lvl="4">
              <a:lnSpc>
                <a:spcPct val="100000"/>
              </a:lnSpc>
              <a:spcAft>
                <a:spcPts val="743"/>
              </a:spcAft>
            </a:pPr>
            <a:endParaRPr lang="en-US" sz="2063" dirty="0"/>
          </a:p>
          <a:p>
            <a:pPr lvl="3">
              <a:lnSpc>
                <a:spcPct val="100000"/>
              </a:lnSpc>
              <a:spcAft>
                <a:spcPts val="743"/>
              </a:spcAft>
            </a:pPr>
            <a:endParaRPr lang="en-US" sz="2063" dirty="0"/>
          </a:p>
          <a:p>
            <a:pPr lvl="2">
              <a:lnSpc>
                <a:spcPct val="100000"/>
              </a:lnSpc>
              <a:spcAft>
                <a:spcPts val="743"/>
              </a:spcAft>
            </a:pPr>
            <a:endParaRPr lang="en-US" sz="2228" dirty="0"/>
          </a:p>
          <a:p>
            <a:pPr>
              <a:lnSpc>
                <a:spcPct val="100000"/>
              </a:lnSpc>
              <a:spcAft>
                <a:spcPts val="743"/>
              </a:spcAft>
            </a:pPr>
            <a:endParaRPr lang="en-US" sz="2475" dirty="0"/>
          </a:p>
          <a:p>
            <a:pPr marL="0" indent="0">
              <a:lnSpc>
                <a:spcPct val="100000"/>
              </a:lnSpc>
              <a:spcAft>
                <a:spcPts val="743"/>
              </a:spcAft>
              <a:buNone/>
            </a:pPr>
            <a:endParaRPr lang="en-US" sz="2475" dirty="0"/>
          </a:p>
          <a:p>
            <a:pPr lvl="1">
              <a:lnSpc>
                <a:spcPct val="100000"/>
              </a:lnSpc>
              <a:spcAft>
                <a:spcPts val="743"/>
              </a:spcAft>
            </a:pPr>
            <a:endParaRPr lang="en-US" sz="2475" dirty="0"/>
          </a:p>
          <a:p>
            <a:pPr lvl="1">
              <a:lnSpc>
                <a:spcPct val="100000"/>
              </a:lnSpc>
              <a:spcAft>
                <a:spcPts val="743"/>
              </a:spcAft>
            </a:pPr>
            <a:endParaRPr lang="en-US" sz="2475" dirty="0"/>
          </a:p>
        </p:txBody>
      </p:sp>
    </p:spTree>
    <p:extLst>
      <p:ext uri="{BB962C8B-B14F-4D97-AF65-F5344CB8AC3E}">
        <p14:creationId xmlns:p14="http://schemas.microsoft.com/office/powerpoint/2010/main" val="207864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Linkage Attack</a:t>
            </a:r>
            <a:endParaRPr lang="en-US" dirty="0"/>
          </a:p>
        </p:txBody>
      </p:sp>
      <p:sp>
        <p:nvSpPr>
          <p:cNvPr id="3" name="Content Placeholder 2"/>
          <p:cNvSpPr>
            <a:spLocks noGrp="1"/>
          </p:cNvSpPr>
          <p:nvPr>
            <p:ph idx="1"/>
          </p:nvPr>
        </p:nvSpPr>
        <p:spPr/>
        <p:txBody>
          <a:bodyPr/>
          <a:lstStyle/>
          <a:p>
            <a:r>
              <a:rPr lang="en-US" dirty="0" smtClean="0"/>
              <a:t>De-anonymization </a:t>
            </a:r>
            <a:r>
              <a:rPr lang="en-US" dirty="0"/>
              <a:t>of data by using connections to external sources of information is referred to as </a:t>
            </a:r>
            <a:r>
              <a:rPr lang="en-US" b="1" i="1" dirty="0">
                <a:solidFill>
                  <a:srgbClr val="0070C0"/>
                </a:solidFill>
              </a:rPr>
              <a:t>linkage attack </a:t>
            </a:r>
          </a:p>
          <a:p>
            <a:pPr lvl="1"/>
            <a:r>
              <a:rPr lang="en-US" dirty="0"/>
              <a:t>For example: </a:t>
            </a:r>
            <a:endParaRPr lang="en-US" dirty="0" smtClean="0"/>
          </a:p>
          <a:p>
            <a:pPr lvl="2"/>
            <a:r>
              <a:rPr lang="en-US" dirty="0" smtClean="0"/>
              <a:t>In </a:t>
            </a:r>
            <a:r>
              <a:rPr lang="en-US" dirty="0"/>
              <a:t>2006, Netflix published anonymized 10 million movie rankings by 500,000 </a:t>
            </a:r>
            <a:r>
              <a:rPr lang="en-US" dirty="0" smtClean="0"/>
              <a:t>customers</a:t>
            </a:r>
          </a:p>
          <a:p>
            <a:pPr lvl="2"/>
            <a:r>
              <a:rPr lang="en-US" dirty="0" smtClean="0"/>
              <a:t>Two </a:t>
            </a:r>
            <a:r>
              <a:rPr lang="en-US" dirty="0"/>
              <a:t>researchers </a:t>
            </a:r>
            <a:r>
              <a:rPr lang="en-US" dirty="0" smtClean="0"/>
              <a:t>showed later that </a:t>
            </a:r>
            <a:r>
              <a:rPr lang="en-US" dirty="0"/>
              <a:t>by using movie recommendations on IMDb (Internet Movie Database) they could identify the customers in the Netflix data</a:t>
            </a:r>
          </a:p>
          <a:p>
            <a:endParaRPr lang="en-US" dirty="0"/>
          </a:p>
        </p:txBody>
      </p:sp>
      <p:sp>
        <p:nvSpPr>
          <p:cNvPr id="4" name="Content Placeholder 3"/>
          <p:cNvSpPr>
            <a:spLocks noGrp="1"/>
          </p:cNvSpPr>
          <p:nvPr>
            <p:ph idx="10"/>
          </p:nvPr>
        </p:nvSpPr>
        <p:spPr/>
        <p:txBody>
          <a:bodyPr/>
          <a:lstStyle/>
          <a:p>
            <a:r>
              <a:rPr lang="en-US" dirty="0"/>
              <a:t>Anonymization Techniques</a:t>
            </a:r>
          </a:p>
          <a:p>
            <a:endParaRPr lang="en-US" dirty="0"/>
          </a:p>
        </p:txBody>
      </p:sp>
      <p:graphicFrame>
        <p:nvGraphicFramePr>
          <p:cNvPr id="5" name="Google Shape;156;p20"/>
          <p:cNvGraphicFramePr/>
          <p:nvPr/>
        </p:nvGraphicFramePr>
        <p:xfrm>
          <a:off x="364243" y="4752291"/>
          <a:ext cx="4303700" cy="1798205"/>
        </p:xfrm>
        <a:graphic>
          <a:graphicData uri="http://schemas.openxmlformats.org/drawingml/2006/table">
            <a:tbl>
              <a:tblPr>
                <a:noFill/>
              </a:tblPr>
              <a:tblGrid>
                <a:gridCol w="566350">
                  <a:extLst>
                    <a:ext uri="{9D8B030D-6E8A-4147-A177-3AD203B41FA5}">
                      <a16:colId xmlns:a16="http://schemas.microsoft.com/office/drawing/2014/main" val="20000"/>
                    </a:ext>
                  </a:extLst>
                </a:gridCol>
                <a:gridCol w="794925">
                  <a:extLst>
                    <a:ext uri="{9D8B030D-6E8A-4147-A177-3AD203B41FA5}">
                      <a16:colId xmlns:a16="http://schemas.microsoft.com/office/drawing/2014/main" val="20001"/>
                    </a:ext>
                  </a:extLst>
                </a:gridCol>
                <a:gridCol w="917725">
                  <a:extLst>
                    <a:ext uri="{9D8B030D-6E8A-4147-A177-3AD203B41FA5}">
                      <a16:colId xmlns:a16="http://schemas.microsoft.com/office/drawing/2014/main" val="20002"/>
                    </a:ext>
                  </a:extLst>
                </a:gridCol>
                <a:gridCol w="825825">
                  <a:extLst>
                    <a:ext uri="{9D8B030D-6E8A-4147-A177-3AD203B41FA5}">
                      <a16:colId xmlns:a16="http://schemas.microsoft.com/office/drawing/2014/main" val="20003"/>
                    </a:ext>
                  </a:extLst>
                </a:gridCol>
                <a:gridCol w="1198875">
                  <a:extLst>
                    <a:ext uri="{9D8B030D-6E8A-4147-A177-3AD203B41FA5}">
                      <a16:colId xmlns:a16="http://schemas.microsoft.com/office/drawing/2014/main" val="20004"/>
                    </a:ext>
                  </a:extLst>
                </a:gridCol>
              </a:tblGrid>
              <a:tr h="609575">
                <a:tc>
                  <a:txBody>
                    <a:bodyPr/>
                    <a:lstStyle/>
                    <a:p>
                      <a:pPr marL="0" lvl="0" indent="0" algn="l" rtl="0">
                        <a:spcBef>
                          <a:spcPts val="0"/>
                        </a:spcBef>
                        <a:spcAft>
                          <a:spcPts val="0"/>
                        </a:spcAft>
                        <a:buNone/>
                      </a:pPr>
                      <a:r>
                        <a:rPr lang="en" sz="1400" dirty="0"/>
                        <a:t>User ID</a:t>
                      </a:r>
                      <a:endParaRPr sz="1400" dirty="0"/>
                    </a:p>
                  </a:txBody>
                  <a:tcPr marL="91425" marR="91425" marT="91425" marB="91425"/>
                </a:tc>
                <a:tc>
                  <a:txBody>
                    <a:bodyPr/>
                    <a:lstStyle/>
                    <a:p>
                      <a:pPr marL="0" lvl="0" indent="0" algn="l" rtl="0">
                        <a:spcBef>
                          <a:spcPts val="0"/>
                        </a:spcBef>
                        <a:spcAft>
                          <a:spcPts val="0"/>
                        </a:spcAft>
                        <a:buNone/>
                      </a:pPr>
                      <a:r>
                        <a:rPr lang="en" sz="1400" dirty="0"/>
                        <a:t>Name</a:t>
                      </a:r>
                      <a:endParaRPr sz="1400" dirty="0"/>
                    </a:p>
                  </a:txBody>
                  <a:tcPr marL="91425" marR="91425" marT="91425" marB="91425"/>
                </a:tc>
                <a:tc>
                  <a:txBody>
                    <a:bodyPr/>
                    <a:lstStyle/>
                    <a:p>
                      <a:pPr marL="0" lvl="0" indent="0" algn="l" rtl="0">
                        <a:spcBef>
                          <a:spcPts val="0"/>
                        </a:spcBef>
                        <a:spcAft>
                          <a:spcPts val="0"/>
                        </a:spcAft>
                        <a:buNone/>
                      </a:pPr>
                      <a:r>
                        <a:rPr lang="en" sz="1400" dirty="0"/>
                        <a:t>Address</a:t>
                      </a:r>
                      <a:endParaRPr sz="1400" dirty="0"/>
                    </a:p>
                  </a:txBody>
                  <a:tcPr marL="91425" marR="91425" marT="91425" marB="91425"/>
                </a:tc>
                <a:tc>
                  <a:txBody>
                    <a:bodyPr/>
                    <a:lstStyle/>
                    <a:p>
                      <a:pPr marL="0" lvl="0" indent="0" algn="l" rtl="0">
                        <a:spcBef>
                          <a:spcPts val="0"/>
                        </a:spcBef>
                        <a:spcAft>
                          <a:spcPts val="0"/>
                        </a:spcAft>
                        <a:buNone/>
                      </a:pPr>
                      <a:r>
                        <a:rPr lang="en" sz="1400"/>
                        <a:t>Account Type</a:t>
                      </a:r>
                      <a:endParaRPr sz="1400"/>
                    </a:p>
                  </a:txBody>
                  <a:tcPr marL="91425" marR="91425" marT="91425" marB="91425"/>
                </a:tc>
                <a:tc>
                  <a:txBody>
                    <a:bodyPr/>
                    <a:lstStyle/>
                    <a:p>
                      <a:pPr marL="0" lvl="0" indent="0" algn="l" rtl="0">
                        <a:spcBef>
                          <a:spcPts val="0"/>
                        </a:spcBef>
                        <a:spcAft>
                          <a:spcPts val="0"/>
                        </a:spcAft>
                        <a:buNone/>
                      </a:pPr>
                      <a:r>
                        <a:rPr lang="en" sz="1400"/>
                        <a:t>Subscription Date</a:t>
                      </a:r>
                      <a:endParaRPr sz="1400"/>
                    </a:p>
                  </a:txBody>
                  <a:tcPr marL="91425" marR="91425" marT="91425" marB="91425"/>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sz="1400"/>
                        <a:t>001</a:t>
                      </a:r>
                      <a:endParaRPr sz="1400"/>
                    </a:p>
                  </a:txBody>
                  <a:tcPr marL="91425" marR="91425" marT="91425" marB="91425"/>
                </a:tc>
                <a:tc>
                  <a:txBody>
                    <a:bodyPr/>
                    <a:lstStyle/>
                    <a:p>
                      <a:pPr marL="0" lvl="0" indent="0" algn="l" rtl="0">
                        <a:spcBef>
                          <a:spcPts val="0"/>
                        </a:spcBef>
                        <a:spcAft>
                          <a:spcPts val="0"/>
                        </a:spcAft>
                        <a:buNone/>
                      </a:pPr>
                      <a:r>
                        <a:rPr lang="en" sz="1400"/>
                        <a:t>Alice</a:t>
                      </a:r>
                      <a:endParaRPr sz="1400"/>
                    </a:p>
                  </a:txBody>
                  <a:tcPr marL="91425" marR="91425" marT="91425" marB="91425"/>
                </a:tc>
                <a:tc>
                  <a:txBody>
                    <a:bodyPr/>
                    <a:lstStyle/>
                    <a:p>
                      <a:pPr marL="0" lvl="0" indent="0" algn="l" rtl="0">
                        <a:spcBef>
                          <a:spcPts val="0"/>
                        </a:spcBef>
                        <a:spcAft>
                          <a:spcPts val="0"/>
                        </a:spcAft>
                        <a:buNone/>
                      </a:pPr>
                      <a:r>
                        <a:rPr lang="en" sz="1400" dirty="0"/>
                        <a:t>123 A St</a:t>
                      </a:r>
                      <a:endParaRPr sz="1400" dirty="0"/>
                    </a:p>
                  </a:txBody>
                  <a:tcPr marL="91425" marR="91425" marT="91425" marB="91425"/>
                </a:tc>
                <a:tc>
                  <a:txBody>
                    <a:bodyPr/>
                    <a:lstStyle/>
                    <a:p>
                      <a:pPr marL="0" lvl="0" indent="0" algn="l" rtl="0">
                        <a:spcBef>
                          <a:spcPts val="0"/>
                        </a:spcBef>
                        <a:spcAft>
                          <a:spcPts val="0"/>
                        </a:spcAft>
                        <a:buNone/>
                      </a:pPr>
                      <a:r>
                        <a:rPr lang="en" sz="1400" dirty="0"/>
                        <a:t>Pro</a:t>
                      </a:r>
                      <a:endParaRPr sz="1400" dirty="0"/>
                    </a:p>
                  </a:txBody>
                  <a:tcPr marL="91425" marR="91425" marT="91425" marB="91425"/>
                </a:tc>
                <a:tc>
                  <a:txBody>
                    <a:bodyPr/>
                    <a:lstStyle/>
                    <a:p>
                      <a:pPr marL="0" lvl="0" indent="0" algn="l" rtl="0">
                        <a:spcBef>
                          <a:spcPts val="0"/>
                        </a:spcBef>
                        <a:spcAft>
                          <a:spcPts val="0"/>
                        </a:spcAft>
                        <a:buNone/>
                      </a:pPr>
                      <a:r>
                        <a:rPr lang="en" sz="1400" dirty="0" smtClean="0"/>
                        <a:t>01/15/20</a:t>
                      </a:r>
                      <a:endParaRPr sz="1400" dirty="0"/>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sz="1400"/>
                        <a:t>002</a:t>
                      </a:r>
                      <a:endParaRPr sz="1400"/>
                    </a:p>
                  </a:txBody>
                  <a:tcPr marL="91425" marR="91425" marT="91425" marB="91425"/>
                </a:tc>
                <a:tc>
                  <a:txBody>
                    <a:bodyPr/>
                    <a:lstStyle/>
                    <a:p>
                      <a:pPr marL="0" lvl="0" indent="0" algn="l" rtl="0">
                        <a:spcBef>
                          <a:spcPts val="0"/>
                        </a:spcBef>
                        <a:spcAft>
                          <a:spcPts val="0"/>
                        </a:spcAft>
                        <a:buNone/>
                      </a:pPr>
                      <a:r>
                        <a:rPr lang="en" sz="1400"/>
                        <a:t>Bob</a:t>
                      </a:r>
                      <a:endParaRPr sz="1400"/>
                    </a:p>
                  </a:txBody>
                  <a:tcPr marL="91425" marR="91425" marT="91425" marB="91425"/>
                </a:tc>
                <a:tc>
                  <a:txBody>
                    <a:bodyPr/>
                    <a:lstStyle/>
                    <a:p>
                      <a:pPr marL="0" lvl="0" indent="0" algn="l" rtl="0">
                        <a:spcBef>
                          <a:spcPts val="0"/>
                        </a:spcBef>
                        <a:spcAft>
                          <a:spcPts val="0"/>
                        </a:spcAft>
                        <a:buNone/>
                      </a:pPr>
                      <a:r>
                        <a:rPr lang="en" sz="1400"/>
                        <a:t>234 B St</a:t>
                      </a:r>
                      <a:endParaRPr sz="1400"/>
                    </a:p>
                  </a:txBody>
                  <a:tcPr marL="91425" marR="91425" marT="91425" marB="91425"/>
                </a:tc>
                <a:tc>
                  <a:txBody>
                    <a:bodyPr/>
                    <a:lstStyle/>
                    <a:p>
                      <a:pPr marL="0" lvl="0" indent="0" algn="l" rtl="0">
                        <a:spcBef>
                          <a:spcPts val="0"/>
                        </a:spcBef>
                        <a:spcAft>
                          <a:spcPts val="0"/>
                        </a:spcAft>
                        <a:buNone/>
                      </a:pPr>
                      <a:r>
                        <a:rPr lang="en" sz="1400" dirty="0" smtClean="0"/>
                        <a:t>Pro</a:t>
                      </a:r>
                      <a:endParaRPr sz="1400" dirty="0"/>
                    </a:p>
                  </a:txBody>
                  <a:tcPr marL="91425" marR="91425" marT="91425" marB="91425"/>
                </a:tc>
                <a:tc>
                  <a:txBody>
                    <a:bodyPr/>
                    <a:lstStyle/>
                    <a:p>
                      <a:pPr marL="0" lvl="0" indent="0" algn="l" rtl="0">
                        <a:spcBef>
                          <a:spcPts val="0"/>
                        </a:spcBef>
                        <a:spcAft>
                          <a:spcPts val="0"/>
                        </a:spcAft>
                        <a:buNone/>
                      </a:pPr>
                      <a:r>
                        <a:rPr lang="en" sz="1400" dirty="0"/>
                        <a:t>02/03/21</a:t>
                      </a:r>
                      <a:endParaRPr sz="1400" dirty="0"/>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 sz="1400"/>
                        <a:t>003</a:t>
                      </a:r>
                      <a:endParaRPr sz="1400"/>
                    </a:p>
                  </a:txBody>
                  <a:tcPr marL="91425" marR="91425" marT="91425" marB="91425"/>
                </a:tc>
                <a:tc>
                  <a:txBody>
                    <a:bodyPr/>
                    <a:lstStyle/>
                    <a:p>
                      <a:pPr marL="0" lvl="0" indent="0" algn="l" rtl="0">
                        <a:spcBef>
                          <a:spcPts val="0"/>
                        </a:spcBef>
                        <a:spcAft>
                          <a:spcPts val="0"/>
                        </a:spcAft>
                        <a:buNone/>
                      </a:pPr>
                      <a:r>
                        <a:rPr lang="en" sz="1400"/>
                        <a:t>Charlie</a:t>
                      </a:r>
                      <a:endParaRPr sz="1400"/>
                    </a:p>
                  </a:txBody>
                  <a:tcPr marL="91425" marR="91425" marT="91425" marB="91425"/>
                </a:tc>
                <a:tc>
                  <a:txBody>
                    <a:bodyPr/>
                    <a:lstStyle/>
                    <a:p>
                      <a:pPr marL="0" lvl="0" indent="0" algn="l" rtl="0">
                        <a:spcBef>
                          <a:spcPts val="0"/>
                        </a:spcBef>
                        <a:spcAft>
                          <a:spcPts val="0"/>
                        </a:spcAft>
                        <a:buNone/>
                      </a:pPr>
                      <a:r>
                        <a:rPr lang="en" sz="1400"/>
                        <a:t>456 C St</a:t>
                      </a:r>
                      <a:endParaRPr sz="1400"/>
                    </a:p>
                  </a:txBody>
                  <a:tcPr marL="91425" marR="91425" marT="91425" marB="91425"/>
                </a:tc>
                <a:tc>
                  <a:txBody>
                    <a:bodyPr/>
                    <a:lstStyle/>
                    <a:p>
                      <a:pPr marL="0" lvl="0" indent="0" algn="l" rtl="0">
                        <a:spcBef>
                          <a:spcPts val="0"/>
                        </a:spcBef>
                        <a:spcAft>
                          <a:spcPts val="0"/>
                        </a:spcAft>
                        <a:buNone/>
                      </a:pPr>
                      <a:r>
                        <a:rPr lang="en" sz="1400" dirty="0" smtClean="0"/>
                        <a:t>Free</a:t>
                      </a:r>
                      <a:endParaRPr sz="1400" dirty="0"/>
                    </a:p>
                  </a:txBody>
                  <a:tcPr marL="91425" marR="91425" marT="91425" marB="91425"/>
                </a:tc>
                <a:tc>
                  <a:txBody>
                    <a:bodyPr/>
                    <a:lstStyle/>
                    <a:p>
                      <a:pPr marL="0" lvl="0" indent="0" algn="l" rtl="0">
                        <a:spcBef>
                          <a:spcPts val="0"/>
                        </a:spcBef>
                        <a:spcAft>
                          <a:spcPts val="0"/>
                        </a:spcAft>
                        <a:buNone/>
                      </a:pPr>
                      <a:r>
                        <a:rPr lang="en" sz="1400" dirty="0"/>
                        <a:t>03/04/18</a:t>
                      </a:r>
                      <a:endParaRPr sz="1400" dirty="0"/>
                    </a:p>
                  </a:txBody>
                  <a:tcPr marL="91425" marR="91425" marT="91425" marB="91425"/>
                </a:tc>
                <a:extLst>
                  <a:ext uri="{0D108BD9-81ED-4DB2-BD59-A6C34878D82A}">
                    <a16:rowId xmlns:a16="http://schemas.microsoft.com/office/drawing/2014/main" val="10003"/>
                  </a:ext>
                </a:extLst>
              </a:tr>
            </a:tbl>
          </a:graphicData>
        </a:graphic>
      </p:graphicFrame>
      <p:graphicFrame>
        <p:nvGraphicFramePr>
          <p:cNvPr id="6" name="Google Shape;157;p20"/>
          <p:cNvGraphicFramePr/>
          <p:nvPr/>
        </p:nvGraphicFramePr>
        <p:xfrm>
          <a:off x="5482436" y="4752291"/>
          <a:ext cx="4219623" cy="1798200"/>
        </p:xfrm>
        <a:graphic>
          <a:graphicData uri="http://schemas.openxmlformats.org/drawingml/2006/table">
            <a:tbl>
              <a:tblPr>
                <a:noFill/>
              </a:tblPr>
              <a:tblGrid>
                <a:gridCol w="672084">
                  <a:extLst>
                    <a:ext uri="{9D8B030D-6E8A-4147-A177-3AD203B41FA5}">
                      <a16:colId xmlns:a16="http://schemas.microsoft.com/office/drawing/2014/main" val="20000"/>
                    </a:ext>
                  </a:extLst>
                </a:gridCol>
                <a:gridCol w="1175027">
                  <a:extLst>
                    <a:ext uri="{9D8B030D-6E8A-4147-A177-3AD203B41FA5}">
                      <a16:colId xmlns:a16="http://schemas.microsoft.com/office/drawing/2014/main" val="20001"/>
                    </a:ext>
                  </a:extLst>
                </a:gridCol>
                <a:gridCol w="1039542">
                  <a:extLst>
                    <a:ext uri="{9D8B030D-6E8A-4147-A177-3AD203B41FA5}">
                      <a16:colId xmlns:a16="http://schemas.microsoft.com/office/drawing/2014/main" val="20002"/>
                    </a:ext>
                  </a:extLst>
                </a:gridCol>
                <a:gridCol w="1332970">
                  <a:extLst>
                    <a:ext uri="{9D8B030D-6E8A-4147-A177-3AD203B41FA5}">
                      <a16:colId xmlns:a16="http://schemas.microsoft.com/office/drawing/2014/main" val="20003"/>
                    </a:ext>
                  </a:extLst>
                </a:gridCol>
              </a:tblGrid>
              <a:tr h="550450">
                <a:tc>
                  <a:txBody>
                    <a:bodyPr/>
                    <a:lstStyle/>
                    <a:p>
                      <a:pPr marL="0" lvl="0" indent="0" algn="l" rtl="0">
                        <a:spcBef>
                          <a:spcPts val="0"/>
                        </a:spcBef>
                        <a:spcAft>
                          <a:spcPts val="0"/>
                        </a:spcAft>
                        <a:buNone/>
                      </a:pPr>
                      <a:r>
                        <a:rPr lang="en" sz="1400" dirty="0"/>
                        <a:t>User ID</a:t>
                      </a:r>
                      <a:endParaRPr sz="1400" dirty="0"/>
                    </a:p>
                  </a:txBody>
                  <a:tcPr marL="91425" marR="91425" marT="91425" marB="91425"/>
                </a:tc>
                <a:tc>
                  <a:txBody>
                    <a:bodyPr/>
                    <a:lstStyle/>
                    <a:p>
                      <a:pPr marL="0" lvl="0" indent="0" algn="l" rtl="0">
                        <a:spcBef>
                          <a:spcPts val="0"/>
                        </a:spcBef>
                        <a:spcAft>
                          <a:spcPts val="0"/>
                        </a:spcAft>
                        <a:buNone/>
                      </a:pPr>
                      <a:r>
                        <a:rPr lang="en" sz="1400" dirty="0"/>
                        <a:t>Product Name</a:t>
                      </a:r>
                      <a:endParaRPr sz="1400" dirty="0"/>
                    </a:p>
                  </a:txBody>
                  <a:tcPr marL="91425" marR="91425" marT="91425" marB="91425"/>
                </a:tc>
                <a:tc>
                  <a:txBody>
                    <a:bodyPr/>
                    <a:lstStyle/>
                    <a:p>
                      <a:pPr marL="0" lvl="0" indent="0" algn="l" rtl="0">
                        <a:spcBef>
                          <a:spcPts val="0"/>
                        </a:spcBef>
                        <a:spcAft>
                          <a:spcPts val="0"/>
                        </a:spcAft>
                        <a:buNone/>
                      </a:pPr>
                      <a:r>
                        <a:rPr lang="en" sz="1400" dirty="0"/>
                        <a:t>Product Price</a:t>
                      </a:r>
                      <a:endParaRPr sz="1400" dirty="0"/>
                    </a:p>
                  </a:txBody>
                  <a:tcPr marL="91425" marR="91425" marT="91425" marB="91425"/>
                </a:tc>
                <a:tc>
                  <a:txBody>
                    <a:bodyPr/>
                    <a:lstStyle/>
                    <a:p>
                      <a:pPr marL="0" lvl="0" indent="0" algn="l" rtl="0">
                        <a:spcBef>
                          <a:spcPts val="0"/>
                        </a:spcBef>
                        <a:spcAft>
                          <a:spcPts val="0"/>
                        </a:spcAft>
                        <a:buNone/>
                      </a:pPr>
                      <a:r>
                        <a:rPr lang="en" sz="1400"/>
                        <a:t>Purchase Date</a:t>
                      </a:r>
                      <a:endParaRPr sz="1400"/>
                    </a:p>
                  </a:txBody>
                  <a:tcPr marL="91425" marR="91425" marT="91425" marB="91425"/>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sz="1400"/>
                        <a:t>001</a:t>
                      </a:r>
                      <a:endParaRPr sz="1400"/>
                    </a:p>
                  </a:txBody>
                  <a:tcPr marL="91425" marR="91425" marT="91425" marB="91425"/>
                </a:tc>
                <a:tc>
                  <a:txBody>
                    <a:bodyPr/>
                    <a:lstStyle/>
                    <a:p>
                      <a:pPr marL="0" lvl="0" indent="0" algn="l" rtl="0">
                        <a:spcBef>
                          <a:spcPts val="0"/>
                        </a:spcBef>
                        <a:spcAft>
                          <a:spcPts val="0"/>
                        </a:spcAft>
                        <a:buNone/>
                      </a:pPr>
                      <a:r>
                        <a:rPr lang="en" sz="1400"/>
                        <a:t>TV</a:t>
                      </a:r>
                      <a:endParaRPr sz="1400"/>
                    </a:p>
                  </a:txBody>
                  <a:tcPr marL="91425" marR="91425" marT="91425" marB="91425"/>
                </a:tc>
                <a:tc>
                  <a:txBody>
                    <a:bodyPr/>
                    <a:lstStyle/>
                    <a:p>
                      <a:pPr marL="0" lvl="0" indent="0" algn="l" rtl="0">
                        <a:spcBef>
                          <a:spcPts val="0"/>
                        </a:spcBef>
                        <a:spcAft>
                          <a:spcPts val="0"/>
                        </a:spcAft>
                        <a:buNone/>
                      </a:pPr>
                      <a:r>
                        <a:rPr lang="en" sz="1400" dirty="0"/>
                        <a:t>400</a:t>
                      </a:r>
                      <a:endParaRPr sz="1400" dirty="0"/>
                    </a:p>
                  </a:txBody>
                  <a:tcPr marL="91425" marR="91425" marT="91425" marB="91425"/>
                </a:tc>
                <a:tc>
                  <a:txBody>
                    <a:bodyPr/>
                    <a:lstStyle/>
                    <a:p>
                      <a:pPr marL="0" lvl="0" indent="0" algn="l" rtl="0">
                        <a:spcBef>
                          <a:spcPts val="0"/>
                        </a:spcBef>
                        <a:spcAft>
                          <a:spcPts val="0"/>
                        </a:spcAft>
                        <a:buNone/>
                      </a:pPr>
                      <a:r>
                        <a:rPr lang="en" sz="1400" dirty="0" smtClean="0"/>
                        <a:t>01/02/20</a:t>
                      </a:r>
                      <a:endParaRPr sz="1400" dirty="0"/>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sz="1400"/>
                        <a:t>002</a:t>
                      </a:r>
                      <a:endParaRPr sz="1400"/>
                    </a:p>
                  </a:txBody>
                  <a:tcPr marL="91425" marR="91425" marT="91425" marB="91425"/>
                </a:tc>
                <a:tc>
                  <a:txBody>
                    <a:bodyPr/>
                    <a:lstStyle/>
                    <a:p>
                      <a:pPr marL="0" lvl="0" indent="0" algn="l" rtl="0">
                        <a:spcBef>
                          <a:spcPts val="0"/>
                        </a:spcBef>
                        <a:spcAft>
                          <a:spcPts val="0"/>
                        </a:spcAft>
                        <a:buNone/>
                      </a:pPr>
                      <a:r>
                        <a:rPr lang="en" sz="1400"/>
                        <a:t>Iphone</a:t>
                      </a:r>
                      <a:endParaRPr sz="1400"/>
                    </a:p>
                  </a:txBody>
                  <a:tcPr marL="91425" marR="91425" marT="91425" marB="91425"/>
                </a:tc>
                <a:tc>
                  <a:txBody>
                    <a:bodyPr/>
                    <a:lstStyle/>
                    <a:p>
                      <a:pPr marL="0" lvl="0" indent="0" algn="l" rtl="0">
                        <a:spcBef>
                          <a:spcPts val="0"/>
                        </a:spcBef>
                        <a:spcAft>
                          <a:spcPts val="0"/>
                        </a:spcAft>
                        <a:buNone/>
                      </a:pPr>
                      <a:r>
                        <a:rPr lang="en" sz="1400" dirty="0" smtClean="0"/>
                        <a:t>1,199</a:t>
                      </a:r>
                      <a:endParaRPr sz="1400" dirty="0"/>
                    </a:p>
                  </a:txBody>
                  <a:tcPr marL="91425" marR="91425" marT="91425" marB="91425"/>
                </a:tc>
                <a:tc>
                  <a:txBody>
                    <a:bodyPr/>
                    <a:lstStyle/>
                    <a:p>
                      <a:pPr marL="0" lvl="0" indent="0" algn="l" rtl="0">
                        <a:spcBef>
                          <a:spcPts val="0"/>
                        </a:spcBef>
                        <a:spcAft>
                          <a:spcPts val="0"/>
                        </a:spcAft>
                        <a:buNone/>
                      </a:pPr>
                      <a:r>
                        <a:rPr lang="en" sz="1400" dirty="0" smtClean="0"/>
                        <a:t>02/02/21</a:t>
                      </a:r>
                      <a:endParaRPr sz="1400" dirty="0"/>
                    </a:p>
                  </a:txBody>
                  <a:tcPr marL="91425" marR="91425" marT="91425" marB="91425"/>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400"/>
                        <a:t>003</a:t>
                      </a:r>
                      <a:endParaRPr sz="1400"/>
                    </a:p>
                  </a:txBody>
                  <a:tcPr marL="91425" marR="91425" marT="91425" marB="91425"/>
                </a:tc>
                <a:tc>
                  <a:txBody>
                    <a:bodyPr/>
                    <a:lstStyle/>
                    <a:p>
                      <a:pPr marL="0" lvl="0" indent="0" algn="l" rtl="0">
                        <a:spcBef>
                          <a:spcPts val="0"/>
                        </a:spcBef>
                        <a:spcAft>
                          <a:spcPts val="0"/>
                        </a:spcAft>
                        <a:buNone/>
                      </a:pPr>
                      <a:r>
                        <a:rPr lang="en" sz="1400"/>
                        <a:t>Watch</a:t>
                      </a:r>
                      <a:endParaRPr sz="1400"/>
                    </a:p>
                  </a:txBody>
                  <a:tcPr marL="91425" marR="91425" marT="91425" marB="91425"/>
                </a:tc>
                <a:tc>
                  <a:txBody>
                    <a:bodyPr/>
                    <a:lstStyle/>
                    <a:p>
                      <a:pPr marL="0" lvl="0" indent="0" algn="l" rtl="0">
                        <a:spcBef>
                          <a:spcPts val="0"/>
                        </a:spcBef>
                        <a:spcAft>
                          <a:spcPts val="0"/>
                        </a:spcAft>
                        <a:buNone/>
                      </a:pPr>
                      <a:r>
                        <a:rPr lang="en" sz="1400"/>
                        <a:t>130</a:t>
                      </a:r>
                      <a:endParaRPr sz="1400"/>
                    </a:p>
                  </a:txBody>
                  <a:tcPr marL="91425" marR="91425" marT="91425" marB="91425"/>
                </a:tc>
                <a:tc>
                  <a:txBody>
                    <a:bodyPr/>
                    <a:lstStyle/>
                    <a:p>
                      <a:pPr marL="0" lvl="0" indent="0" algn="l" rtl="0">
                        <a:spcBef>
                          <a:spcPts val="0"/>
                        </a:spcBef>
                        <a:spcAft>
                          <a:spcPts val="0"/>
                        </a:spcAft>
                        <a:buNone/>
                      </a:pPr>
                      <a:r>
                        <a:rPr lang="en" sz="1400" dirty="0" smtClean="0"/>
                        <a:t>02/22/18</a:t>
                      </a:r>
                      <a:endParaRPr sz="1400" dirty="0"/>
                    </a:p>
                  </a:txBody>
                  <a:tcPr marL="91425" marR="91425" marT="91425" marB="91425"/>
                </a:tc>
                <a:extLst>
                  <a:ext uri="{0D108BD9-81ED-4DB2-BD59-A6C34878D82A}">
                    <a16:rowId xmlns:a16="http://schemas.microsoft.com/office/drawing/2014/main" val="10003"/>
                  </a:ext>
                </a:extLst>
              </a:tr>
            </a:tbl>
          </a:graphicData>
        </a:graphic>
      </p:graphicFrame>
      <p:sp>
        <p:nvSpPr>
          <p:cNvPr id="7" name="Google Shape;158;p20"/>
          <p:cNvSpPr/>
          <p:nvPr/>
        </p:nvSpPr>
        <p:spPr>
          <a:xfrm>
            <a:off x="1001118" y="5448241"/>
            <a:ext cx="518700" cy="231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59;p20"/>
          <p:cNvSpPr/>
          <p:nvPr/>
        </p:nvSpPr>
        <p:spPr>
          <a:xfrm>
            <a:off x="1001118" y="5853116"/>
            <a:ext cx="518700" cy="231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60;p20"/>
          <p:cNvSpPr/>
          <p:nvPr/>
        </p:nvSpPr>
        <p:spPr>
          <a:xfrm>
            <a:off x="1001118" y="6257991"/>
            <a:ext cx="621000" cy="231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61;p20"/>
          <p:cNvSpPr/>
          <p:nvPr/>
        </p:nvSpPr>
        <p:spPr>
          <a:xfrm>
            <a:off x="1785843" y="5448241"/>
            <a:ext cx="737100" cy="231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62;p20"/>
          <p:cNvSpPr/>
          <p:nvPr/>
        </p:nvSpPr>
        <p:spPr>
          <a:xfrm>
            <a:off x="1785843" y="5853116"/>
            <a:ext cx="737100" cy="231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3;p20"/>
          <p:cNvSpPr/>
          <p:nvPr/>
        </p:nvSpPr>
        <p:spPr>
          <a:xfrm>
            <a:off x="1763118" y="6210241"/>
            <a:ext cx="759900" cy="231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7;p19"/>
          <p:cNvSpPr txBox="1"/>
          <p:nvPr/>
        </p:nvSpPr>
        <p:spPr>
          <a:xfrm>
            <a:off x="132656" y="4296708"/>
            <a:ext cx="4766873"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dirty="0">
                <a:latin typeface="Arial" panose="020B0604020202020204" pitchFamily="34" charset="0"/>
                <a:ea typeface="Roboto"/>
                <a:cs typeface="Arial" panose="020B0604020202020204" pitchFamily="34" charset="0"/>
                <a:sym typeface="Roboto"/>
              </a:rPr>
              <a:t>Dataset 1: </a:t>
            </a:r>
            <a:r>
              <a:rPr lang="en" sz="1200" dirty="0" smtClean="0">
                <a:latin typeface="Arial" panose="020B0604020202020204" pitchFamily="34" charset="0"/>
                <a:ea typeface="Roboto"/>
                <a:cs typeface="Arial" panose="020B0604020202020204" pitchFamily="34" charset="0"/>
                <a:sym typeface="Roboto"/>
              </a:rPr>
              <a:t>Annonymized dataset with removed personal information </a:t>
            </a:r>
            <a:endParaRPr sz="1200" dirty="0">
              <a:latin typeface="Arial" panose="020B0604020202020204" pitchFamily="34" charset="0"/>
              <a:ea typeface="Roboto"/>
              <a:cs typeface="Arial" panose="020B0604020202020204" pitchFamily="34" charset="0"/>
              <a:sym typeface="Roboto"/>
            </a:endParaRPr>
          </a:p>
        </p:txBody>
      </p:sp>
      <p:sp>
        <p:nvSpPr>
          <p:cNvPr id="16" name="Google Shape;147;p19"/>
          <p:cNvSpPr txBox="1"/>
          <p:nvPr/>
        </p:nvSpPr>
        <p:spPr>
          <a:xfrm>
            <a:off x="5069370" y="4267702"/>
            <a:ext cx="4906314"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dirty="0">
                <a:latin typeface="Arial" panose="020B0604020202020204" pitchFamily="34" charset="0"/>
                <a:ea typeface="Roboto"/>
                <a:cs typeface="Arial" panose="020B0604020202020204" pitchFamily="34" charset="0"/>
                <a:sym typeface="Roboto"/>
              </a:rPr>
              <a:t>Dataset </a:t>
            </a:r>
            <a:r>
              <a:rPr lang="en" sz="1200" dirty="0" smtClean="0">
                <a:latin typeface="Arial" panose="020B0604020202020204" pitchFamily="34" charset="0"/>
                <a:ea typeface="Roboto"/>
                <a:cs typeface="Arial" panose="020B0604020202020204" pitchFamily="34" charset="0"/>
                <a:sym typeface="Roboto"/>
              </a:rPr>
              <a:t>2: External public dataset that reveals the users in Dataset 1 </a:t>
            </a:r>
            <a:endParaRPr sz="1200" dirty="0">
              <a:latin typeface="Arial" panose="020B0604020202020204" pitchFamily="34" charset="0"/>
              <a:ea typeface="Roboto"/>
              <a:cs typeface="Arial" panose="020B0604020202020204" pitchFamily="34" charset="0"/>
              <a:sym typeface="Roboto"/>
            </a:endParaRPr>
          </a:p>
        </p:txBody>
      </p:sp>
    </p:spTree>
    <p:extLst>
      <p:ext uri="{BB962C8B-B14F-4D97-AF65-F5344CB8AC3E}">
        <p14:creationId xmlns:p14="http://schemas.microsoft.com/office/powerpoint/2010/main" val="4336665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80319-2603-4AB6-A945-0C0BF67EF6AC}"/>
              </a:ext>
            </a:extLst>
          </p:cNvPr>
          <p:cNvSpPr>
            <a:spLocks noGrp="1"/>
          </p:cNvSpPr>
          <p:nvPr>
            <p:ph type="title"/>
          </p:nvPr>
        </p:nvSpPr>
        <p:spPr>
          <a:xfrm>
            <a:off x="283202" y="1308903"/>
            <a:ext cx="8675460" cy="502509"/>
          </a:xfrm>
        </p:spPr>
        <p:txBody>
          <a:bodyPr/>
          <a:lstStyle/>
          <a:p>
            <a:r>
              <a:rPr lang="en-US" dirty="0"/>
              <a:t>Experimental Setup</a:t>
            </a:r>
          </a:p>
        </p:txBody>
      </p:sp>
      <p:sp>
        <p:nvSpPr>
          <p:cNvPr id="5" name="Text Placeholder 4">
            <a:extLst>
              <a:ext uri="{FF2B5EF4-FFF2-40B4-BE49-F238E27FC236}">
                <a16:creationId xmlns:a16="http://schemas.microsoft.com/office/drawing/2014/main" id="{7F692185-B442-4D8B-9EA2-584F1C27E2BC}"/>
              </a:ext>
            </a:extLst>
          </p:cNvPr>
          <p:cNvSpPr>
            <a:spLocks noGrp="1"/>
          </p:cNvSpPr>
          <p:nvPr>
            <p:ph type="body" sz="quarter" idx="12"/>
          </p:nvPr>
        </p:nvSpPr>
        <p:spPr>
          <a:xfrm>
            <a:off x="283201" y="2157526"/>
            <a:ext cx="9775199" cy="4557743"/>
          </a:xfrm>
        </p:spPr>
        <p:txBody>
          <a:bodyPr>
            <a:normAutofit/>
          </a:bodyPr>
          <a:lstStyle/>
          <a:p>
            <a:pPr>
              <a:lnSpc>
                <a:spcPct val="100000"/>
              </a:lnSpc>
              <a:spcAft>
                <a:spcPts val="743"/>
              </a:spcAft>
            </a:pPr>
            <a:r>
              <a:rPr lang="en-US" sz="2063" dirty="0"/>
              <a:t> Teacher Ensembles(number of teachers, and therefore partitions of data)</a:t>
            </a:r>
          </a:p>
          <a:p>
            <a:pPr lvl="1">
              <a:lnSpc>
                <a:spcPct val="100000"/>
              </a:lnSpc>
              <a:spcAft>
                <a:spcPts val="743"/>
              </a:spcAft>
            </a:pPr>
            <a:r>
              <a:rPr lang="en-US" sz="2063" dirty="0"/>
              <a:t>100</a:t>
            </a:r>
          </a:p>
          <a:p>
            <a:pPr lvl="1">
              <a:lnSpc>
                <a:spcPct val="100000"/>
              </a:lnSpc>
              <a:spcAft>
                <a:spcPts val="743"/>
              </a:spcAft>
            </a:pPr>
            <a:r>
              <a:rPr lang="en-US" sz="2063" dirty="0"/>
              <a:t>500</a:t>
            </a:r>
          </a:p>
          <a:p>
            <a:pPr lvl="1">
              <a:lnSpc>
                <a:spcPct val="100000"/>
              </a:lnSpc>
              <a:spcAft>
                <a:spcPts val="743"/>
              </a:spcAft>
            </a:pPr>
            <a:r>
              <a:rPr lang="en-US" sz="2063" dirty="0"/>
              <a:t>1000</a:t>
            </a:r>
          </a:p>
          <a:p>
            <a:pPr lvl="1">
              <a:lnSpc>
                <a:spcPct val="100000"/>
              </a:lnSpc>
              <a:spcAft>
                <a:spcPts val="743"/>
              </a:spcAft>
            </a:pPr>
            <a:r>
              <a:rPr lang="en-US" sz="2063" dirty="0"/>
              <a:t>5000</a:t>
            </a:r>
          </a:p>
          <a:p>
            <a:pPr>
              <a:lnSpc>
                <a:spcPct val="100000"/>
              </a:lnSpc>
              <a:spcAft>
                <a:spcPts val="743"/>
              </a:spcAft>
            </a:pPr>
            <a:r>
              <a:rPr lang="en-US" sz="2063" dirty="0"/>
              <a:t>Queries</a:t>
            </a:r>
          </a:p>
          <a:p>
            <a:pPr lvl="1">
              <a:lnSpc>
                <a:spcPct val="100000"/>
              </a:lnSpc>
              <a:spcAft>
                <a:spcPts val="743"/>
              </a:spcAft>
            </a:pPr>
            <a:r>
              <a:rPr lang="en-US" sz="2063" dirty="0"/>
              <a:t>500-12000 depending on dataset</a:t>
            </a:r>
          </a:p>
          <a:p>
            <a:pPr>
              <a:lnSpc>
                <a:spcPct val="100000"/>
              </a:lnSpc>
              <a:spcAft>
                <a:spcPts val="743"/>
              </a:spcAft>
            </a:pPr>
            <a:r>
              <a:rPr lang="en-US" sz="2063" dirty="0"/>
              <a:t>Privacy parameters:</a:t>
            </a:r>
          </a:p>
          <a:p>
            <a:pPr lvl="1"/>
            <a:r>
              <a:rPr lang="el-GR" sz="2228" dirty="0"/>
              <a:t>δ</a:t>
            </a:r>
            <a:r>
              <a:rPr lang="en-US" sz="2228" dirty="0"/>
              <a:t> = 10</a:t>
            </a:r>
            <a:r>
              <a:rPr lang="en-US" sz="2228" baseline="30000" dirty="0"/>
              <a:t>−8</a:t>
            </a:r>
            <a:r>
              <a:rPr lang="en-US" sz="2228" dirty="0"/>
              <a:t> probability that privacy will not be held</a:t>
            </a:r>
          </a:p>
          <a:p>
            <a:endParaRPr lang="en-US" sz="2063" dirty="0"/>
          </a:p>
          <a:p>
            <a:pPr marL="141446" lvl="1" indent="0">
              <a:lnSpc>
                <a:spcPct val="100000"/>
              </a:lnSpc>
              <a:spcAft>
                <a:spcPts val="743"/>
              </a:spcAft>
              <a:buNone/>
            </a:pPr>
            <a:endParaRPr lang="en-US" sz="2063" dirty="0"/>
          </a:p>
          <a:p>
            <a:pPr lvl="1">
              <a:lnSpc>
                <a:spcPct val="100000"/>
              </a:lnSpc>
              <a:spcAft>
                <a:spcPts val="743"/>
              </a:spcAft>
            </a:pPr>
            <a:endParaRPr lang="en-US" sz="2063" dirty="0"/>
          </a:p>
          <a:p>
            <a:pPr lvl="2">
              <a:lnSpc>
                <a:spcPct val="100000"/>
              </a:lnSpc>
              <a:spcAft>
                <a:spcPts val="743"/>
              </a:spcAft>
            </a:pPr>
            <a:endParaRPr lang="en-US" sz="2063" dirty="0"/>
          </a:p>
          <a:p>
            <a:pPr lvl="2">
              <a:lnSpc>
                <a:spcPct val="100000"/>
              </a:lnSpc>
              <a:spcAft>
                <a:spcPts val="743"/>
              </a:spcAft>
            </a:pPr>
            <a:endParaRPr lang="en-US" sz="2063" dirty="0"/>
          </a:p>
          <a:p>
            <a:pPr lvl="1">
              <a:lnSpc>
                <a:spcPct val="100000"/>
              </a:lnSpc>
              <a:spcAft>
                <a:spcPts val="743"/>
              </a:spcAft>
            </a:pPr>
            <a:endParaRPr lang="en-US" sz="2063" dirty="0"/>
          </a:p>
          <a:p>
            <a:pPr lvl="4">
              <a:lnSpc>
                <a:spcPct val="100000"/>
              </a:lnSpc>
              <a:spcAft>
                <a:spcPts val="743"/>
              </a:spcAft>
            </a:pPr>
            <a:endParaRPr lang="en-US" sz="2063" dirty="0"/>
          </a:p>
          <a:p>
            <a:pPr lvl="3">
              <a:lnSpc>
                <a:spcPct val="100000"/>
              </a:lnSpc>
              <a:spcAft>
                <a:spcPts val="743"/>
              </a:spcAft>
            </a:pPr>
            <a:endParaRPr lang="en-US" sz="2063" dirty="0"/>
          </a:p>
          <a:p>
            <a:pPr lvl="2">
              <a:lnSpc>
                <a:spcPct val="100000"/>
              </a:lnSpc>
              <a:spcAft>
                <a:spcPts val="743"/>
              </a:spcAft>
            </a:pPr>
            <a:endParaRPr lang="en-US" sz="2228" dirty="0"/>
          </a:p>
          <a:p>
            <a:pPr>
              <a:lnSpc>
                <a:spcPct val="100000"/>
              </a:lnSpc>
              <a:spcAft>
                <a:spcPts val="743"/>
              </a:spcAft>
            </a:pPr>
            <a:endParaRPr lang="en-US" sz="2475" dirty="0"/>
          </a:p>
          <a:p>
            <a:pPr marL="0" indent="0">
              <a:lnSpc>
                <a:spcPct val="100000"/>
              </a:lnSpc>
              <a:spcAft>
                <a:spcPts val="743"/>
              </a:spcAft>
              <a:buNone/>
            </a:pPr>
            <a:endParaRPr lang="en-US" sz="2475" dirty="0"/>
          </a:p>
          <a:p>
            <a:pPr lvl="1">
              <a:lnSpc>
                <a:spcPct val="100000"/>
              </a:lnSpc>
              <a:spcAft>
                <a:spcPts val="743"/>
              </a:spcAft>
            </a:pPr>
            <a:endParaRPr lang="en-US" sz="2475" dirty="0"/>
          </a:p>
          <a:p>
            <a:pPr lvl="1">
              <a:lnSpc>
                <a:spcPct val="100000"/>
              </a:lnSpc>
              <a:spcAft>
                <a:spcPts val="743"/>
              </a:spcAft>
            </a:pPr>
            <a:endParaRPr lang="en-US" sz="2475" dirty="0"/>
          </a:p>
        </p:txBody>
      </p:sp>
    </p:spTree>
    <p:extLst>
      <p:ext uri="{BB962C8B-B14F-4D97-AF65-F5344CB8AC3E}">
        <p14:creationId xmlns:p14="http://schemas.microsoft.com/office/powerpoint/2010/main" val="272932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80319-2603-4AB6-A945-0C0BF67EF6AC}"/>
              </a:ext>
            </a:extLst>
          </p:cNvPr>
          <p:cNvSpPr>
            <a:spLocks noGrp="1"/>
          </p:cNvSpPr>
          <p:nvPr>
            <p:ph type="title"/>
          </p:nvPr>
        </p:nvSpPr>
        <p:spPr>
          <a:xfrm>
            <a:off x="283202" y="1308903"/>
            <a:ext cx="8675460" cy="502509"/>
          </a:xfrm>
        </p:spPr>
        <p:txBody>
          <a:bodyPr/>
          <a:lstStyle/>
          <a:p>
            <a:r>
              <a:rPr lang="en-US" dirty="0"/>
              <a:t>Results</a:t>
            </a:r>
          </a:p>
        </p:txBody>
      </p:sp>
      <p:pic>
        <p:nvPicPr>
          <p:cNvPr id="9" name="Picture 8">
            <a:extLst>
              <a:ext uri="{FF2B5EF4-FFF2-40B4-BE49-F238E27FC236}">
                <a16:creationId xmlns:a16="http://schemas.microsoft.com/office/drawing/2014/main" id="{6B530DA5-0437-4211-A3AA-277E1AB80334}"/>
              </a:ext>
            </a:extLst>
          </p:cNvPr>
          <p:cNvPicPr>
            <a:picLocks noChangeAspect="1"/>
          </p:cNvPicPr>
          <p:nvPr/>
        </p:nvPicPr>
        <p:blipFill>
          <a:blip r:embed="rId2"/>
          <a:stretch>
            <a:fillRect/>
          </a:stretch>
        </p:blipFill>
        <p:spPr>
          <a:xfrm>
            <a:off x="884197" y="1851078"/>
            <a:ext cx="8290007" cy="4070244"/>
          </a:xfrm>
          <a:prstGeom prst="rect">
            <a:avLst/>
          </a:prstGeom>
        </p:spPr>
      </p:pic>
      <p:sp>
        <p:nvSpPr>
          <p:cNvPr id="10" name="TextBox 9">
            <a:extLst>
              <a:ext uri="{FF2B5EF4-FFF2-40B4-BE49-F238E27FC236}">
                <a16:creationId xmlns:a16="http://schemas.microsoft.com/office/drawing/2014/main" id="{88669E54-8FC9-49A2-A8F2-CC5DEFA34465}"/>
              </a:ext>
            </a:extLst>
          </p:cNvPr>
          <p:cNvSpPr txBox="1"/>
          <p:nvPr/>
        </p:nvSpPr>
        <p:spPr>
          <a:xfrm>
            <a:off x="9174204" y="5618225"/>
            <a:ext cx="470000" cy="397032"/>
          </a:xfrm>
          <a:prstGeom prst="rect">
            <a:avLst/>
          </a:prstGeom>
          <a:noFill/>
        </p:spPr>
        <p:txBody>
          <a:bodyPr wrap="none" rtlCol="0">
            <a:spAutoFit/>
          </a:bodyPr>
          <a:lstStyle/>
          <a:p>
            <a:pPr defTabSz="1005713"/>
            <a:r>
              <a:rPr lang="en-US" sz="1980" dirty="0">
                <a:solidFill>
                  <a:srgbClr val="000000"/>
                </a:solidFill>
                <a:latin typeface="Calibri" panose="020F0502020204030204"/>
              </a:rPr>
              <a:t>[3]</a:t>
            </a:r>
          </a:p>
        </p:txBody>
      </p:sp>
    </p:spTree>
    <p:extLst>
      <p:ext uri="{BB962C8B-B14F-4D97-AF65-F5344CB8AC3E}">
        <p14:creationId xmlns:p14="http://schemas.microsoft.com/office/powerpoint/2010/main" val="394548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80319-2603-4AB6-A945-0C0BF67EF6AC}"/>
              </a:ext>
            </a:extLst>
          </p:cNvPr>
          <p:cNvSpPr>
            <a:spLocks noGrp="1"/>
          </p:cNvSpPr>
          <p:nvPr>
            <p:ph type="title"/>
          </p:nvPr>
        </p:nvSpPr>
        <p:spPr>
          <a:xfrm>
            <a:off x="283202" y="1308903"/>
            <a:ext cx="8675460" cy="502509"/>
          </a:xfrm>
        </p:spPr>
        <p:txBody>
          <a:bodyPr/>
          <a:lstStyle/>
          <a:p>
            <a:r>
              <a:rPr lang="en-US" dirty="0"/>
              <a:t>Results</a:t>
            </a:r>
          </a:p>
        </p:txBody>
      </p:sp>
      <p:pic>
        <p:nvPicPr>
          <p:cNvPr id="4" name="Picture 3">
            <a:extLst>
              <a:ext uri="{FF2B5EF4-FFF2-40B4-BE49-F238E27FC236}">
                <a16:creationId xmlns:a16="http://schemas.microsoft.com/office/drawing/2014/main" id="{4B329C36-10F0-43D0-B374-D60C67509C8B}"/>
              </a:ext>
            </a:extLst>
          </p:cNvPr>
          <p:cNvPicPr>
            <a:picLocks noChangeAspect="1"/>
          </p:cNvPicPr>
          <p:nvPr/>
        </p:nvPicPr>
        <p:blipFill>
          <a:blip r:embed="rId2"/>
          <a:stretch>
            <a:fillRect/>
          </a:stretch>
        </p:blipFill>
        <p:spPr>
          <a:xfrm>
            <a:off x="369313" y="1855471"/>
            <a:ext cx="9319774" cy="4061459"/>
          </a:xfrm>
          <a:prstGeom prst="rect">
            <a:avLst/>
          </a:prstGeom>
        </p:spPr>
      </p:pic>
      <p:sp>
        <p:nvSpPr>
          <p:cNvPr id="6" name="TextBox 5">
            <a:extLst>
              <a:ext uri="{FF2B5EF4-FFF2-40B4-BE49-F238E27FC236}">
                <a16:creationId xmlns:a16="http://schemas.microsoft.com/office/drawing/2014/main" id="{377C1C39-4629-4858-8B7E-188361A41FC4}"/>
              </a:ext>
            </a:extLst>
          </p:cNvPr>
          <p:cNvSpPr txBox="1"/>
          <p:nvPr/>
        </p:nvSpPr>
        <p:spPr>
          <a:xfrm>
            <a:off x="440354" y="6006919"/>
            <a:ext cx="6349559" cy="701731"/>
          </a:xfrm>
          <a:prstGeom prst="rect">
            <a:avLst/>
          </a:prstGeom>
          <a:noFill/>
        </p:spPr>
        <p:txBody>
          <a:bodyPr wrap="none" rtlCol="0">
            <a:spAutoFit/>
          </a:bodyPr>
          <a:lstStyle/>
          <a:p>
            <a:pPr defTabSz="1005713"/>
            <a:r>
              <a:rPr lang="en-US" sz="1980" dirty="0">
                <a:solidFill>
                  <a:srgbClr val="000000"/>
                </a:solidFill>
                <a:latin typeface="Calibri" panose="020F0502020204030204"/>
              </a:rPr>
              <a:t>250 Teachers used for MNIST SVHN ADULT. 5000 for Glyph.</a:t>
            </a:r>
          </a:p>
          <a:p>
            <a:pPr defTabSz="1005713"/>
            <a:r>
              <a:rPr lang="el-GR" sz="1980" dirty="0">
                <a:solidFill>
                  <a:srgbClr val="000000"/>
                </a:solidFill>
                <a:latin typeface="Arial" panose="020B0604020202020204" pitchFamily="34" charset="0"/>
              </a:rPr>
              <a:t>δ = 10</a:t>
            </a:r>
            <a:r>
              <a:rPr lang="el-GR" sz="1980" baseline="30000" dirty="0">
                <a:solidFill>
                  <a:srgbClr val="000000"/>
                </a:solidFill>
                <a:latin typeface="Arial" panose="020B0604020202020204" pitchFamily="34" charset="0"/>
              </a:rPr>
              <a:t>−5</a:t>
            </a:r>
            <a:r>
              <a:rPr lang="en-US" sz="1980" dirty="0">
                <a:solidFill>
                  <a:srgbClr val="000000"/>
                </a:solidFill>
                <a:latin typeface="Calibri" panose="020F0502020204030204"/>
              </a:rPr>
              <a:t>  For MNIST ADULT, </a:t>
            </a:r>
            <a:r>
              <a:rPr lang="el-GR" sz="1980" dirty="0">
                <a:solidFill>
                  <a:srgbClr val="000000"/>
                </a:solidFill>
                <a:latin typeface="Arial" panose="020B0604020202020204" pitchFamily="34" charset="0"/>
              </a:rPr>
              <a:t>δ = 10</a:t>
            </a:r>
            <a:r>
              <a:rPr lang="el-GR" sz="1980" baseline="30000" dirty="0">
                <a:solidFill>
                  <a:srgbClr val="000000"/>
                </a:solidFill>
                <a:latin typeface="Arial" panose="020B0604020202020204" pitchFamily="34" charset="0"/>
              </a:rPr>
              <a:t>−</a:t>
            </a:r>
            <a:r>
              <a:rPr lang="en-US" sz="1980" baseline="30000" dirty="0">
                <a:solidFill>
                  <a:srgbClr val="000000"/>
                </a:solidFill>
                <a:latin typeface="Arial" panose="020B0604020202020204" pitchFamily="34" charset="0"/>
              </a:rPr>
              <a:t>6</a:t>
            </a:r>
            <a:r>
              <a:rPr lang="en-US" sz="1980" dirty="0">
                <a:solidFill>
                  <a:srgbClr val="000000"/>
                </a:solidFill>
                <a:latin typeface="Calibri" panose="020F0502020204030204"/>
              </a:rPr>
              <a:t> SVHN, </a:t>
            </a:r>
            <a:r>
              <a:rPr lang="el-GR" sz="1980" dirty="0">
                <a:solidFill>
                  <a:srgbClr val="000000"/>
                </a:solidFill>
                <a:latin typeface="Arial" panose="020B0604020202020204" pitchFamily="34" charset="0"/>
              </a:rPr>
              <a:t>δ = 10</a:t>
            </a:r>
            <a:r>
              <a:rPr lang="el-GR" sz="1980" baseline="30000" dirty="0">
                <a:solidFill>
                  <a:srgbClr val="000000"/>
                </a:solidFill>
                <a:latin typeface="Arial" panose="020B0604020202020204" pitchFamily="34" charset="0"/>
              </a:rPr>
              <a:t>−</a:t>
            </a:r>
            <a:r>
              <a:rPr lang="en-US" sz="1980" baseline="30000" dirty="0">
                <a:solidFill>
                  <a:srgbClr val="000000"/>
                </a:solidFill>
                <a:latin typeface="Arial" panose="020B0604020202020204" pitchFamily="34" charset="0"/>
              </a:rPr>
              <a:t>8</a:t>
            </a:r>
            <a:r>
              <a:rPr lang="en-US" sz="1980" dirty="0">
                <a:solidFill>
                  <a:srgbClr val="000000"/>
                </a:solidFill>
                <a:latin typeface="Calibri" panose="020F0502020204030204"/>
              </a:rPr>
              <a:t> Glyph</a:t>
            </a:r>
          </a:p>
        </p:txBody>
      </p:sp>
      <p:sp>
        <p:nvSpPr>
          <p:cNvPr id="11" name="TextBox 10">
            <a:extLst>
              <a:ext uri="{FF2B5EF4-FFF2-40B4-BE49-F238E27FC236}">
                <a16:creationId xmlns:a16="http://schemas.microsoft.com/office/drawing/2014/main" id="{785E85CF-F1DD-4363-AB03-666AB682FB0F}"/>
              </a:ext>
            </a:extLst>
          </p:cNvPr>
          <p:cNvSpPr txBox="1"/>
          <p:nvPr/>
        </p:nvSpPr>
        <p:spPr>
          <a:xfrm>
            <a:off x="9687657" y="5652903"/>
            <a:ext cx="470000" cy="397032"/>
          </a:xfrm>
          <a:prstGeom prst="rect">
            <a:avLst/>
          </a:prstGeom>
          <a:noFill/>
        </p:spPr>
        <p:txBody>
          <a:bodyPr wrap="none" rtlCol="0">
            <a:spAutoFit/>
          </a:bodyPr>
          <a:lstStyle/>
          <a:p>
            <a:pPr defTabSz="1005713"/>
            <a:r>
              <a:rPr lang="en-US" sz="1980" dirty="0">
                <a:solidFill>
                  <a:srgbClr val="000000"/>
                </a:solidFill>
                <a:latin typeface="Calibri" panose="020F0502020204030204"/>
              </a:rPr>
              <a:t>[3]</a:t>
            </a:r>
          </a:p>
        </p:txBody>
      </p:sp>
    </p:spTree>
    <p:extLst>
      <p:ext uri="{BB962C8B-B14F-4D97-AF65-F5344CB8AC3E}">
        <p14:creationId xmlns:p14="http://schemas.microsoft.com/office/powerpoint/2010/main" val="145941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80319-2603-4AB6-A945-0C0BF67EF6AC}"/>
              </a:ext>
            </a:extLst>
          </p:cNvPr>
          <p:cNvSpPr>
            <a:spLocks noGrp="1"/>
          </p:cNvSpPr>
          <p:nvPr>
            <p:ph type="title"/>
          </p:nvPr>
        </p:nvSpPr>
        <p:spPr>
          <a:xfrm>
            <a:off x="283202" y="1308903"/>
            <a:ext cx="8675460" cy="502509"/>
          </a:xfrm>
        </p:spPr>
        <p:txBody>
          <a:bodyPr/>
          <a:lstStyle/>
          <a:p>
            <a:r>
              <a:rPr lang="en-US" dirty="0"/>
              <a:t>Results</a:t>
            </a:r>
          </a:p>
        </p:txBody>
      </p:sp>
      <p:pic>
        <p:nvPicPr>
          <p:cNvPr id="5" name="Picture 4">
            <a:extLst>
              <a:ext uri="{FF2B5EF4-FFF2-40B4-BE49-F238E27FC236}">
                <a16:creationId xmlns:a16="http://schemas.microsoft.com/office/drawing/2014/main" id="{9F48C8DF-6FB5-4A41-93B1-02ACCA354423}"/>
              </a:ext>
            </a:extLst>
          </p:cNvPr>
          <p:cNvPicPr>
            <a:picLocks noChangeAspect="1"/>
          </p:cNvPicPr>
          <p:nvPr/>
        </p:nvPicPr>
        <p:blipFill>
          <a:blip r:embed="rId2"/>
          <a:stretch>
            <a:fillRect/>
          </a:stretch>
        </p:blipFill>
        <p:spPr>
          <a:xfrm>
            <a:off x="1288976" y="1811268"/>
            <a:ext cx="7669686" cy="4652230"/>
          </a:xfrm>
          <a:prstGeom prst="rect">
            <a:avLst/>
          </a:prstGeom>
        </p:spPr>
      </p:pic>
      <p:sp>
        <p:nvSpPr>
          <p:cNvPr id="7" name="TextBox 6">
            <a:extLst>
              <a:ext uri="{FF2B5EF4-FFF2-40B4-BE49-F238E27FC236}">
                <a16:creationId xmlns:a16="http://schemas.microsoft.com/office/drawing/2014/main" id="{1B0C1869-F074-41C7-A099-7AABA880B1E3}"/>
              </a:ext>
            </a:extLst>
          </p:cNvPr>
          <p:cNvSpPr txBox="1"/>
          <p:nvPr/>
        </p:nvSpPr>
        <p:spPr>
          <a:xfrm>
            <a:off x="8970569" y="6137603"/>
            <a:ext cx="470000" cy="397032"/>
          </a:xfrm>
          <a:prstGeom prst="rect">
            <a:avLst/>
          </a:prstGeom>
          <a:noFill/>
        </p:spPr>
        <p:txBody>
          <a:bodyPr wrap="none" rtlCol="0">
            <a:spAutoFit/>
          </a:bodyPr>
          <a:lstStyle/>
          <a:p>
            <a:pPr defTabSz="1005713"/>
            <a:r>
              <a:rPr lang="en-US" sz="1980" dirty="0">
                <a:solidFill>
                  <a:srgbClr val="000000"/>
                </a:solidFill>
                <a:latin typeface="Calibri" panose="020F0502020204030204"/>
              </a:rPr>
              <a:t>[3]</a:t>
            </a:r>
          </a:p>
        </p:txBody>
      </p:sp>
    </p:spTree>
    <p:extLst>
      <p:ext uri="{BB962C8B-B14F-4D97-AF65-F5344CB8AC3E}">
        <p14:creationId xmlns:p14="http://schemas.microsoft.com/office/powerpoint/2010/main" val="337182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80319-2603-4AB6-A945-0C0BF67EF6AC}"/>
              </a:ext>
            </a:extLst>
          </p:cNvPr>
          <p:cNvSpPr>
            <a:spLocks noGrp="1"/>
          </p:cNvSpPr>
          <p:nvPr>
            <p:ph type="title"/>
          </p:nvPr>
        </p:nvSpPr>
        <p:spPr>
          <a:xfrm>
            <a:off x="283202" y="1308903"/>
            <a:ext cx="8675460" cy="502509"/>
          </a:xfrm>
        </p:spPr>
        <p:txBody>
          <a:bodyPr/>
          <a:lstStyle/>
          <a:p>
            <a:r>
              <a:rPr lang="en-US" dirty="0"/>
              <a:t>Conclusion</a:t>
            </a:r>
          </a:p>
        </p:txBody>
      </p:sp>
      <p:sp>
        <p:nvSpPr>
          <p:cNvPr id="5" name="Text Placeholder 4">
            <a:extLst>
              <a:ext uri="{FF2B5EF4-FFF2-40B4-BE49-F238E27FC236}">
                <a16:creationId xmlns:a16="http://schemas.microsoft.com/office/drawing/2014/main" id="{7F692185-B442-4D8B-9EA2-584F1C27E2BC}"/>
              </a:ext>
            </a:extLst>
          </p:cNvPr>
          <p:cNvSpPr>
            <a:spLocks noGrp="1"/>
          </p:cNvSpPr>
          <p:nvPr>
            <p:ph type="body" sz="quarter" idx="12"/>
          </p:nvPr>
        </p:nvSpPr>
        <p:spPr>
          <a:xfrm>
            <a:off x="283201" y="2157526"/>
            <a:ext cx="9775199" cy="4557743"/>
          </a:xfrm>
        </p:spPr>
        <p:txBody>
          <a:bodyPr>
            <a:normAutofit/>
          </a:bodyPr>
          <a:lstStyle/>
          <a:p>
            <a:pPr>
              <a:lnSpc>
                <a:spcPct val="100000"/>
              </a:lnSpc>
              <a:spcAft>
                <a:spcPts val="743"/>
              </a:spcAft>
            </a:pPr>
            <a:r>
              <a:rPr lang="en-US" sz="2063" dirty="0"/>
              <a:t> Build off the PATE method</a:t>
            </a:r>
          </a:p>
          <a:p>
            <a:pPr lvl="1">
              <a:lnSpc>
                <a:spcPct val="100000"/>
              </a:lnSpc>
              <a:spcAft>
                <a:spcPts val="743"/>
              </a:spcAft>
            </a:pPr>
            <a:r>
              <a:rPr lang="en-US" sz="2063" dirty="0"/>
              <a:t>New methods for aggregating teacher/student answers provide a privacy preserving technique that reduces leakage</a:t>
            </a:r>
          </a:p>
          <a:p>
            <a:pPr lvl="2">
              <a:lnSpc>
                <a:spcPct val="100000"/>
              </a:lnSpc>
              <a:spcAft>
                <a:spcPts val="743"/>
              </a:spcAft>
            </a:pPr>
            <a:r>
              <a:rPr lang="en-US" sz="2063" dirty="0"/>
              <a:t>Caps queries at a confidence interval</a:t>
            </a:r>
          </a:p>
          <a:p>
            <a:pPr lvl="2">
              <a:lnSpc>
                <a:spcPct val="100000"/>
              </a:lnSpc>
              <a:spcAft>
                <a:spcPts val="743"/>
              </a:spcAft>
            </a:pPr>
            <a:r>
              <a:rPr lang="en-US" sz="2063" dirty="0"/>
              <a:t>Stops overfitting student’s queries by checking confidence of student's answers</a:t>
            </a:r>
          </a:p>
          <a:p>
            <a:pPr lvl="1">
              <a:lnSpc>
                <a:spcPct val="100000"/>
              </a:lnSpc>
              <a:spcAft>
                <a:spcPts val="743"/>
              </a:spcAft>
            </a:pPr>
            <a:r>
              <a:rPr lang="en-US" sz="2063" dirty="0"/>
              <a:t>Improvements across the board in Privacy </a:t>
            </a:r>
            <a:r>
              <a:rPr lang="el-GR" sz="2228" dirty="0"/>
              <a:t>ε</a:t>
            </a:r>
            <a:r>
              <a:rPr lang="en-US" sz="2228" dirty="0"/>
              <a:t>  loss(lower is better)</a:t>
            </a:r>
          </a:p>
          <a:p>
            <a:pPr lvl="1">
              <a:lnSpc>
                <a:spcPct val="100000"/>
              </a:lnSpc>
              <a:spcAft>
                <a:spcPts val="743"/>
              </a:spcAft>
            </a:pPr>
            <a:r>
              <a:rPr lang="en-US" sz="2228" dirty="0"/>
              <a:t>Shows that this PATE method has the potential to be used at scale(thousands of class labels) </a:t>
            </a:r>
          </a:p>
          <a:p>
            <a:pPr lvl="2">
              <a:lnSpc>
                <a:spcPct val="100000"/>
              </a:lnSpc>
              <a:spcAft>
                <a:spcPts val="743"/>
              </a:spcAft>
            </a:pPr>
            <a:r>
              <a:rPr lang="en-US" sz="2063" dirty="0"/>
              <a:t>Generalization improved by changing perturbation method</a:t>
            </a:r>
          </a:p>
          <a:p>
            <a:pPr lvl="2">
              <a:lnSpc>
                <a:spcPct val="100000"/>
              </a:lnSpc>
              <a:spcAft>
                <a:spcPts val="743"/>
              </a:spcAft>
            </a:pPr>
            <a:endParaRPr lang="en-US" sz="2063" dirty="0"/>
          </a:p>
          <a:p>
            <a:pPr lvl="1">
              <a:lnSpc>
                <a:spcPct val="100000"/>
              </a:lnSpc>
              <a:spcAft>
                <a:spcPts val="743"/>
              </a:spcAft>
            </a:pPr>
            <a:endParaRPr lang="en-US" sz="2063" dirty="0"/>
          </a:p>
          <a:p>
            <a:pPr lvl="1">
              <a:lnSpc>
                <a:spcPct val="100000"/>
              </a:lnSpc>
              <a:spcAft>
                <a:spcPts val="743"/>
              </a:spcAft>
            </a:pPr>
            <a:endParaRPr lang="en-US" sz="2063" dirty="0"/>
          </a:p>
          <a:p>
            <a:pPr lvl="1">
              <a:lnSpc>
                <a:spcPct val="100000"/>
              </a:lnSpc>
              <a:spcAft>
                <a:spcPts val="743"/>
              </a:spcAft>
            </a:pPr>
            <a:endParaRPr lang="en-US" sz="2063" dirty="0"/>
          </a:p>
          <a:p>
            <a:pPr lvl="4">
              <a:lnSpc>
                <a:spcPct val="100000"/>
              </a:lnSpc>
              <a:spcAft>
                <a:spcPts val="743"/>
              </a:spcAft>
            </a:pPr>
            <a:endParaRPr lang="en-US" sz="2063" dirty="0"/>
          </a:p>
          <a:p>
            <a:pPr lvl="3">
              <a:lnSpc>
                <a:spcPct val="100000"/>
              </a:lnSpc>
              <a:spcAft>
                <a:spcPts val="743"/>
              </a:spcAft>
            </a:pPr>
            <a:endParaRPr lang="en-US" sz="2063" dirty="0"/>
          </a:p>
          <a:p>
            <a:pPr lvl="2">
              <a:lnSpc>
                <a:spcPct val="100000"/>
              </a:lnSpc>
              <a:spcAft>
                <a:spcPts val="743"/>
              </a:spcAft>
            </a:pPr>
            <a:endParaRPr lang="en-US" sz="2228" dirty="0"/>
          </a:p>
          <a:p>
            <a:pPr>
              <a:lnSpc>
                <a:spcPct val="100000"/>
              </a:lnSpc>
              <a:spcAft>
                <a:spcPts val="743"/>
              </a:spcAft>
            </a:pPr>
            <a:endParaRPr lang="en-US" sz="2475" dirty="0"/>
          </a:p>
          <a:p>
            <a:pPr marL="0" indent="0">
              <a:lnSpc>
                <a:spcPct val="100000"/>
              </a:lnSpc>
              <a:spcAft>
                <a:spcPts val="743"/>
              </a:spcAft>
              <a:buNone/>
            </a:pPr>
            <a:endParaRPr lang="en-US" sz="2475" dirty="0"/>
          </a:p>
          <a:p>
            <a:pPr lvl="1">
              <a:lnSpc>
                <a:spcPct val="100000"/>
              </a:lnSpc>
              <a:spcAft>
                <a:spcPts val="743"/>
              </a:spcAft>
            </a:pPr>
            <a:endParaRPr lang="en-US" sz="2475" dirty="0"/>
          </a:p>
          <a:p>
            <a:pPr lvl="1">
              <a:lnSpc>
                <a:spcPct val="100000"/>
              </a:lnSpc>
              <a:spcAft>
                <a:spcPts val="743"/>
              </a:spcAft>
            </a:pPr>
            <a:endParaRPr lang="en-US" sz="2475" dirty="0"/>
          </a:p>
        </p:txBody>
      </p:sp>
    </p:spTree>
    <p:extLst>
      <p:ext uri="{BB962C8B-B14F-4D97-AF65-F5344CB8AC3E}">
        <p14:creationId xmlns:p14="http://schemas.microsoft.com/office/powerpoint/2010/main" val="316151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80319-2603-4AB6-A945-0C0BF67EF6AC}"/>
              </a:ext>
            </a:extLst>
          </p:cNvPr>
          <p:cNvSpPr>
            <a:spLocks noGrp="1"/>
          </p:cNvSpPr>
          <p:nvPr>
            <p:ph type="title"/>
          </p:nvPr>
        </p:nvSpPr>
        <p:spPr>
          <a:xfrm>
            <a:off x="283202" y="1308903"/>
            <a:ext cx="8675460" cy="502509"/>
          </a:xfrm>
        </p:spPr>
        <p:txBody>
          <a:bodyPr/>
          <a:lstStyle/>
          <a:p>
            <a:r>
              <a:rPr lang="en-US" dirty="0"/>
              <a:t>Questions?</a:t>
            </a:r>
          </a:p>
        </p:txBody>
      </p:sp>
    </p:spTree>
    <p:extLst>
      <p:ext uri="{BB962C8B-B14F-4D97-AF65-F5344CB8AC3E}">
        <p14:creationId xmlns:p14="http://schemas.microsoft.com/office/powerpoint/2010/main" val="21350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3B5572-559B-4372-9398-6C6B0FA02C3E}"/>
              </a:ext>
            </a:extLst>
          </p:cNvPr>
          <p:cNvSpPr>
            <a:spLocks noGrp="1"/>
          </p:cNvSpPr>
          <p:nvPr>
            <p:ph type="body" sz="quarter" idx="11"/>
          </p:nvPr>
        </p:nvSpPr>
        <p:spPr>
          <a:xfrm>
            <a:off x="340486" y="2126095"/>
            <a:ext cx="6890820" cy="1667123"/>
          </a:xfrm>
        </p:spPr>
        <p:txBody>
          <a:bodyPr numCol="1"/>
          <a:lstStyle/>
          <a:p>
            <a:r>
              <a:rPr lang="en-US" dirty="0"/>
              <a:t>[1] https://www.statista.com/statistics/254266/global-big-data-market-forecast/</a:t>
            </a:r>
          </a:p>
          <a:p>
            <a:r>
              <a:rPr lang="en-US" dirty="0"/>
              <a:t>[2] L. Sweeney, Simple Demographics Often Identify People Uniquely. Carnegie Mellon University, Data Privacy Working Paper 3. Pittsburgh 2000.</a:t>
            </a:r>
          </a:p>
          <a:p>
            <a:r>
              <a:rPr lang="en-US" dirty="0"/>
              <a:t>[3] Papernot, N., Song, S., Mironov, I., Raghunathan, A., Talwar, K., and Erlingsson, Ú., “Scalable Private Learning with PATE”, </a:t>
            </a:r>
            <a:r>
              <a:rPr lang="en-US" i="1" dirty="0" err="1"/>
              <a:t>arXiv</a:t>
            </a:r>
            <a:r>
              <a:rPr lang="en-US" i="1" dirty="0"/>
              <a:t> e-prints, </a:t>
            </a:r>
            <a:r>
              <a:rPr lang="en-US" dirty="0"/>
              <a:t>2018.</a:t>
            </a:r>
          </a:p>
        </p:txBody>
      </p:sp>
      <p:sp>
        <p:nvSpPr>
          <p:cNvPr id="3" name="Title 2">
            <a:extLst>
              <a:ext uri="{FF2B5EF4-FFF2-40B4-BE49-F238E27FC236}">
                <a16:creationId xmlns:a16="http://schemas.microsoft.com/office/drawing/2014/main" id="{192A9D23-EC9C-4B01-A867-D965C74EF450}"/>
              </a:ext>
            </a:extLst>
          </p:cNvPr>
          <p:cNvSpPr>
            <a:spLocks noGrp="1"/>
          </p:cNvSpPr>
          <p:nvPr>
            <p:ph type="title"/>
          </p:nvPr>
        </p:nvSpPr>
        <p:spPr>
          <a:xfrm>
            <a:off x="314632" y="1371764"/>
            <a:ext cx="8675460" cy="502509"/>
          </a:xfrm>
        </p:spPr>
        <p:txBody>
          <a:bodyPr/>
          <a:lstStyle/>
          <a:p>
            <a:r>
              <a:rPr lang="en-US" dirty="0"/>
              <a:t>References </a:t>
            </a:r>
          </a:p>
        </p:txBody>
      </p:sp>
    </p:spTree>
    <p:extLst>
      <p:ext uri="{BB962C8B-B14F-4D97-AF65-F5344CB8AC3E}">
        <p14:creationId xmlns:p14="http://schemas.microsoft.com/office/powerpoint/2010/main" val="396811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pPr marL="457200" indent="-457200">
              <a:buFont typeface="+mj-lt"/>
              <a:buAutoNum type="arabicPeriod"/>
            </a:pPr>
            <a:r>
              <a:rPr lang="en-US" dirty="0"/>
              <a:t>Liu et al. (2020) When Machine Learning Meets Privacy: A Survey and Outlook (</a:t>
            </a:r>
            <a:r>
              <a:rPr lang="en-US" dirty="0">
                <a:hlinkClick r:id="rId2"/>
              </a:rPr>
              <a:t>link</a:t>
            </a:r>
            <a:r>
              <a:rPr lang="en-US" dirty="0"/>
              <a:t>)</a:t>
            </a:r>
          </a:p>
          <a:p>
            <a:pPr marL="457200" indent="-457200">
              <a:buFont typeface="+mj-lt"/>
              <a:buAutoNum type="arabicPeriod"/>
            </a:pPr>
            <a:r>
              <a:rPr lang="en-US" dirty="0" err="1"/>
              <a:t>Rigaki</a:t>
            </a:r>
            <a:r>
              <a:rPr lang="en-US" dirty="0"/>
              <a:t> and </a:t>
            </a:r>
            <a:r>
              <a:rPr lang="en-US" dirty="0" err="1"/>
              <a:t>Carcia</a:t>
            </a:r>
            <a:r>
              <a:rPr lang="en-US" dirty="0"/>
              <a:t> (2021) A Survey of Privacy Attacks in Machine Learning (</a:t>
            </a:r>
            <a:r>
              <a:rPr lang="en-US" dirty="0">
                <a:hlinkClick r:id="rId3"/>
              </a:rPr>
              <a:t>link</a:t>
            </a:r>
            <a:r>
              <a:rPr lang="en-US" dirty="0"/>
              <a:t>)</a:t>
            </a:r>
          </a:p>
          <a:p>
            <a:pPr marL="457200" indent="-457200">
              <a:buFont typeface="+mj-lt"/>
              <a:buAutoNum type="arabicPeriod"/>
            </a:pPr>
            <a:r>
              <a:rPr lang="en-US" dirty="0" err="1"/>
              <a:t>Cristofaro</a:t>
            </a:r>
            <a:r>
              <a:rPr lang="en-US" dirty="0"/>
              <a:t> (2020) An Overview of Privacy in Machine Learning (</a:t>
            </a:r>
            <a:r>
              <a:rPr lang="en-US" dirty="0">
                <a:hlinkClick r:id="rId4"/>
              </a:rPr>
              <a:t>link</a:t>
            </a:r>
            <a:r>
              <a:rPr lang="en-US" dirty="0"/>
              <a:t>)</a:t>
            </a:r>
          </a:p>
          <a:p>
            <a:pPr marL="457200" indent="-457200">
              <a:buFont typeface="+mj-lt"/>
              <a:buAutoNum type="arabicPeriod"/>
            </a:pPr>
            <a:r>
              <a:rPr lang="en-US" dirty="0"/>
              <a:t>Borealis AI Tutorial #13: Differential Privacy II: Machine Learning and Data Generation (</a:t>
            </a:r>
            <a:r>
              <a:rPr lang="en-US" dirty="0">
                <a:hlinkClick r:id="rId5"/>
              </a:rPr>
              <a:t>link</a:t>
            </a:r>
            <a:r>
              <a:rPr lang="en-US" dirty="0"/>
              <a:t>)</a:t>
            </a:r>
          </a:p>
          <a:p>
            <a:pPr marL="457200" indent="-457200">
              <a:buFont typeface="+mj-lt"/>
              <a:buAutoNum type="arabicPeriod"/>
            </a:pPr>
            <a:r>
              <a:rPr lang="en-US" dirty="0"/>
              <a:t>Davide </a:t>
            </a:r>
            <a:r>
              <a:rPr lang="en-US" dirty="0" err="1"/>
              <a:t>Testuggine</a:t>
            </a:r>
            <a:r>
              <a:rPr lang="en-US" dirty="0"/>
              <a:t> and Ilya Mironov blog: Differential Privacy Series Part 1-DP-SGD Algorithm Explained (</a:t>
            </a:r>
            <a:r>
              <a:rPr lang="en-US" dirty="0">
                <a:hlinkClick r:id="rId6"/>
              </a:rPr>
              <a:t>link</a:t>
            </a:r>
            <a:r>
              <a:rPr lang="en-US" dirty="0"/>
              <a:t>)</a:t>
            </a:r>
          </a:p>
          <a:p>
            <a:pPr marL="457200" indent="-457200">
              <a:buFont typeface="+mj-lt"/>
              <a:buAutoNum type="arabicPeriod"/>
            </a:pPr>
            <a:r>
              <a:rPr lang="en-US" dirty="0"/>
              <a:t>Joseph P. Near and </a:t>
            </a:r>
            <a:r>
              <a:rPr lang="en-US" dirty="0" err="1"/>
              <a:t>Chiké</a:t>
            </a:r>
            <a:r>
              <a:rPr lang="en-US" dirty="0"/>
              <a:t> Abuah, Programming Differential Privacy – Chapter III: Differential Privacy (</a:t>
            </a:r>
            <a:r>
              <a:rPr lang="en-US" dirty="0">
                <a:hlinkClick r:id="rId7"/>
              </a:rPr>
              <a:t>link</a:t>
            </a:r>
            <a:r>
              <a:rPr lang="en-US" dirty="0"/>
              <a:t>)</a:t>
            </a:r>
          </a:p>
        </p:txBody>
      </p:sp>
    </p:spTree>
    <p:extLst>
      <p:ext uri="{BB962C8B-B14F-4D97-AF65-F5344CB8AC3E}">
        <p14:creationId xmlns:p14="http://schemas.microsoft.com/office/powerpoint/2010/main" val="2683197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k</a:t>
            </a:r>
            <a:r>
              <a:rPr lang="en-US" dirty="0" smtClean="0"/>
              <a:t>-anonymity</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b="1" i="1" dirty="0" smtClean="0">
                    <a:solidFill>
                      <a:srgbClr val="0070C0"/>
                    </a:solidFill>
                  </a:rPr>
                  <a:t>k-anonymity</a:t>
                </a:r>
                <a:r>
                  <a:rPr lang="en-US" dirty="0" smtClean="0"/>
                  <a:t> is an approach for protecting data privacy by suppressing certain identifying data features</a:t>
                </a:r>
              </a:p>
              <a:p>
                <a:pPr lvl="1"/>
                <a:r>
                  <a:rPr lang="en-US" dirty="0"/>
                  <a:t>This approach removes fields of data </a:t>
                </a:r>
                <a:r>
                  <a:rPr lang="en-US" dirty="0" smtClean="0"/>
                  <a:t>for</a:t>
                </a:r>
                <a:r>
                  <a:rPr lang="en-US" dirty="0" smtClean="0"/>
                  <a:t> individuals who </a:t>
                </a:r>
                <a:r>
                  <a:rPr lang="en-US" dirty="0"/>
                  <a:t>have unique </a:t>
                </a:r>
                <a:r>
                  <a:rPr lang="en-US" dirty="0" smtClean="0"/>
                  <a:t>characteristics</a:t>
                </a:r>
              </a:p>
              <a:p>
                <a:pPr lvl="2"/>
                <a:r>
                  <a:rPr lang="en-US" dirty="0" smtClean="0"/>
                  <a:t>E.g., students at UI who are from Latvia and are enrolled in Architecture</a:t>
                </a:r>
                <a:endParaRPr lang="en-US" dirty="0"/>
              </a:p>
              <a:p>
                <a:r>
                  <a:rPr lang="en-US" dirty="0" smtClean="0"/>
                  <a:t>A dataset is </a:t>
                </a:r>
                <a:r>
                  <a:rPr lang="en-US" i="1" dirty="0" smtClean="0">
                    <a:solidFill>
                      <a:srgbClr val="FF0000"/>
                    </a:solidFill>
                  </a:rPr>
                  <a:t>k</a:t>
                </a:r>
                <a:r>
                  <a:rPr lang="en-US" dirty="0" smtClean="0">
                    <a:solidFill>
                      <a:srgbClr val="FF0000"/>
                    </a:solidFill>
                  </a:rPr>
                  <a:t>-anonymous</a:t>
                </a:r>
                <a:r>
                  <a:rPr lang="en-US" dirty="0" smtClean="0"/>
                  <a:t> if for any person’s record, there are at least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−1</m:t>
                    </m:r>
                  </m:oMath>
                </a14:m>
                <a:r>
                  <a:rPr lang="en-US" dirty="0" smtClean="0"/>
                  <a:t> other records that are indistinguishable</a:t>
                </a:r>
              </a:p>
              <a:p>
                <a:pPr lvl="1"/>
                <a:r>
                  <a:rPr lang="en-US" dirty="0" smtClean="0"/>
                  <a:t>Therefore, a linkage attack will result in a group of </a:t>
                </a:r>
                <a:r>
                  <a:rPr lang="en-US" i="1" dirty="0" smtClean="0"/>
                  <a:t>k</a:t>
                </a:r>
                <a:r>
                  <a:rPr lang="en-US" dirty="0" smtClean="0"/>
                  <a:t> records that can belong to a person of interest</a:t>
                </a:r>
              </a:p>
              <a:p>
                <a:r>
                  <a:rPr lang="en-US" dirty="0" smtClean="0"/>
                  <a:t>Limitation: this approach is mostly applicable to large datasets with low-dimensional input features</a:t>
                </a:r>
              </a:p>
              <a:p>
                <a:pPr lvl="1"/>
                <a:r>
                  <a:rPr lang="en-US" dirty="0" smtClean="0"/>
                  <a:t>The more input features there are for each record, the higher the possibility of unique records</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r="-318"/>
                </a:stretch>
              </a:blipFill>
            </p:spPr>
            <p:txBody>
              <a:bodyPr/>
              <a:lstStyle/>
              <a:p>
                <a:r>
                  <a:rPr lang="en-US">
                    <a:noFill/>
                  </a:rPr>
                  <a:t> </a:t>
                </a:r>
              </a:p>
            </p:txBody>
          </p:sp>
        </mc:Fallback>
      </mc:AlternateContent>
      <p:sp>
        <p:nvSpPr>
          <p:cNvPr id="4" name="Content Placeholder 3"/>
          <p:cNvSpPr>
            <a:spLocks noGrp="1"/>
          </p:cNvSpPr>
          <p:nvPr>
            <p:ph idx="10"/>
          </p:nvPr>
        </p:nvSpPr>
        <p:spPr/>
        <p:txBody>
          <a:bodyPr/>
          <a:lstStyle/>
          <a:p>
            <a:r>
              <a:rPr lang="en-US" dirty="0"/>
              <a:t>Anonymization Techniques</a:t>
            </a:r>
          </a:p>
        </p:txBody>
      </p:sp>
    </p:spTree>
    <p:extLst>
      <p:ext uri="{BB962C8B-B14F-4D97-AF65-F5344CB8AC3E}">
        <p14:creationId xmlns:p14="http://schemas.microsoft.com/office/powerpoint/2010/main" val="2254617854"/>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9" id="{F8544903-FD73-F041-8478-5E59E5E9D765}" vid="{8DE0A203-1390-2E4E-AF38-2A363377D7CB}"/>
    </a:ext>
  </a:extLst>
</a:theme>
</file>

<file path=ppt/theme/theme3.xml><?xml version="1.0" encoding="utf-8"?>
<a:theme xmlns:a="http://schemas.openxmlformats.org/drawingml/2006/main" name="Text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9" id="{F8544903-FD73-F041-8478-5E59E5E9D765}" vid="{D13CB427-C636-6543-B47F-7D564BB45933}"/>
    </a:ext>
  </a:extLst>
</a:theme>
</file>

<file path=ppt/theme/theme4.xml><?xml version="1.0" encoding="utf-8"?>
<a:theme xmlns:a="http://schemas.openxmlformats.org/drawingml/2006/main" name="Geometric">
  <a:themeElements>
    <a:clrScheme name="Geometric">
      <a:dk1>
        <a:srgbClr val="FFFFFF"/>
      </a:dk1>
      <a:lt1>
        <a:srgbClr val="434343"/>
      </a:lt1>
      <a:dk2>
        <a:srgbClr val="000000"/>
      </a:dk2>
      <a:lt2>
        <a:srgbClr val="999999"/>
      </a:lt2>
      <a:accent1>
        <a:srgbClr val="DCA500"/>
      </a:accent1>
      <a:accent2>
        <a:srgbClr val="E3AE0E"/>
      </a:accent2>
      <a:accent3>
        <a:srgbClr val="EAB71C"/>
      </a:accent3>
      <a:accent4>
        <a:srgbClr val="F1B300"/>
      </a:accent4>
      <a:accent5>
        <a:srgbClr val="F8C838"/>
      </a:accent5>
      <a:accent6>
        <a:srgbClr val="FFD146"/>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21463</TotalTime>
  <Words>8927</Words>
  <Application>Microsoft Office PowerPoint</Application>
  <PresentationFormat>Custom</PresentationFormat>
  <Paragraphs>1089</Paragraphs>
  <Slides>87</Slides>
  <Notes>49</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87</vt:i4>
      </vt:variant>
    </vt:vector>
  </HeadingPairs>
  <TitlesOfParts>
    <vt:vector size="107" baseType="lpstr">
      <vt:lpstr>Archivo</vt:lpstr>
      <vt:lpstr>Archivo Black</vt:lpstr>
      <vt:lpstr>Archivo Regular</vt:lpstr>
      <vt:lpstr>Arial</vt:lpstr>
      <vt:lpstr>Calibri</vt:lpstr>
      <vt:lpstr>Cambria Math</vt:lpstr>
      <vt:lpstr>Courier New</vt:lpstr>
      <vt:lpstr>Franklin Gothic Book</vt:lpstr>
      <vt:lpstr>Franklin Gothic Book Regular</vt:lpstr>
      <vt:lpstr>Franklin Gothic Demi</vt:lpstr>
      <vt:lpstr>Helvetica</vt:lpstr>
      <vt:lpstr>Palatino Linotype</vt:lpstr>
      <vt:lpstr>Roboto</vt:lpstr>
      <vt:lpstr>Tahoma</vt:lpstr>
      <vt:lpstr>Times New Roman</vt:lpstr>
      <vt:lpstr>Wingdings</vt:lpstr>
      <vt:lpstr>Office Theme</vt:lpstr>
      <vt:lpstr>Title Slides</vt:lpstr>
      <vt:lpstr>Text Slides</vt:lpstr>
      <vt:lpstr>Geometric</vt:lpstr>
      <vt:lpstr>PowerPoint Presentation</vt:lpstr>
      <vt:lpstr>Lecture 12</vt:lpstr>
      <vt:lpstr>Lecture Outline</vt:lpstr>
      <vt:lpstr>Defenses against Privacy Attacks</vt:lpstr>
      <vt:lpstr>Defenses against Privacy Attacks</vt:lpstr>
      <vt:lpstr>Anonymization Techniques</vt:lpstr>
      <vt:lpstr>Anonymization Techniques</vt:lpstr>
      <vt:lpstr>Linkage Attack</vt:lpstr>
      <vt:lpstr>k-anonymity</vt:lpstr>
      <vt:lpstr>Encryption Techniques</vt:lpstr>
      <vt:lpstr>Homomorphic Encryption</vt:lpstr>
      <vt:lpstr>Homomorphic Encryption</vt:lpstr>
      <vt:lpstr>Privacy versus Confidentiality</vt:lpstr>
      <vt:lpstr>Secure Multi-Party Computation</vt:lpstr>
      <vt:lpstr>Secure Multi-Party Computation</vt:lpstr>
      <vt:lpstr>Secure Multi-Party Computation</vt:lpstr>
      <vt:lpstr>Differential Privacy</vt:lpstr>
      <vt:lpstr>Differential Privacy</vt:lpstr>
      <vt:lpstr>Differential Privacy</vt:lpstr>
      <vt:lpstr>Distributed Learning</vt:lpstr>
      <vt:lpstr>Distributed Learning</vt:lpstr>
      <vt:lpstr>ML-Specific Techniques</vt:lpstr>
      <vt:lpstr>Introduction to Differential Privacy</vt:lpstr>
      <vt:lpstr>Outline  Traditional Data Analysis Privacy Models Traditional Privacy Models Differential Privacy Models Differential Privacy Differential Privacy Mechanism Applications in Machine Learning</vt:lpstr>
      <vt:lpstr>Traditional data analysis</vt:lpstr>
      <vt:lpstr>Privacy Models</vt:lpstr>
      <vt:lpstr>Privacy Models </vt:lpstr>
      <vt:lpstr>Traditional Privacy Models</vt:lpstr>
      <vt:lpstr>Traditional Privacy Models</vt:lpstr>
      <vt:lpstr>Traditional Privacy Models </vt:lpstr>
      <vt:lpstr>Traditional Privacy Models </vt:lpstr>
      <vt:lpstr>Traditional Privacy Models </vt:lpstr>
      <vt:lpstr>Traditional Privacy Models </vt:lpstr>
      <vt:lpstr>Differential Privacy Model</vt:lpstr>
      <vt:lpstr>Differential Privacy</vt:lpstr>
      <vt:lpstr>Differential Privacy</vt:lpstr>
      <vt:lpstr>Differential Privacy</vt:lpstr>
      <vt:lpstr>Differential Privacy</vt:lpstr>
      <vt:lpstr>Differential Privacy</vt:lpstr>
      <vt:lpstr>Differential Privacy</vt:lpstr>
      <vt:lpstr>Differential Privacy Mechanisms </vt:lpstr>
      <vt:lpstr>Differential Privacy Mechanisms</vt:lpstr>
      <vt:lpstr>Differential Privacy Mechanisms</vt:lpstr>
      <vt:lpstr>Differential Privacy Mechanisms</vt:lpstr>
      <vt:lpstr>Differential Privacy Mechanisms</vt:lpstr>
      <vt:lpstr>Differential Privacy Mechanisms</vt:lpstr>
      <vt:lpstr>Differential Privacy Mechanisms</vt:lpstr>
      <vt:lpstr>Applications in Machine Learning</vt:lpstr>
      <vt:lpstr>Applications in Machine Learning</vt:lpstr>
      <vt:lpstr>Applications in Machine Learning</vt:lpstr>
      <vt:lpstr>Conclusion</vt:lpstr>
      <vt:lpstr>References</vt:lpstr>
      <vt:lpstr>Thank you Questions?</vt:lpstr>
      <vt:lpstr>Differentially Private SGD</vt:lpstr>
      <vt:lpstr>DP Example</vt:lpstr>
      <vt:lpstr>DP Example (cont’d)</vt:lpstr>
      <vt:lpstr>DP Mechanism</vt:lpstr>
      <vt:lpstr>DP with Laplacian Randomization</vt:lpstr>
      <vt:lpstr>DP with Gaussian Randomization</vt:lpstr>
      <vt:lpstr>Privacy in Machine Learning</vt:lpstr>
      <vt:lpstr>Differentially Private SGD</vt:lpstr>
      <vt:lpstr>Gradient Clipping</vt:lpstr>
      <vt:lpstr>Adding Noise</vt:lpstr>
      <vt:lpstr>Moments Accountant</vt:lpstr>
      <vt:lpstr>Experimental Evaluation</vt:lpstr>
      <vt:lpstr>Experimental Evaluation</vt:lpstr>
      <vt:lpstr>Privacy versus Accuracy Trade-Off</vt:lpstr>
      <vt:lpstr>Scalable Private Learning with PATE</vt:lpstr>
      <vt:lpstr>Outline:</vt:lpstr>
      <vt:lpstr>Background</vt:lpstr>
      <vt:lpstr>Background</vt:lpstr>
      <vt:lpstr>background</vt:lpstr>
      <vt:lpstr>Problem Statement</vt:lpstr>
      <vt:lpstr>Proposed solution</vt:lpstr>
      <vt:lpstr>Design</vt:lpstr>
      <vt:lpstr>Design</vt:lpstr>
      <vt:lpstr>Design</vt:lpstr>
      <vt:lpstr>Experimental Setup</vt:lpstr>
      <vt:lpstr>Experimental Setup</vt:lpstr>
      <vt:lpstr>Experimental Setup</vt:lpstr>
      <vt:lpstr>Results</vt:lpstr>
      <vt:lpstr>Results</vt:lpstr>
      <vt:lpstr>Results</vt:lpstr>
      <vt:lpstr>Conclusion</vt:lpstr>
      <vt:lpstr>Questions?</vt:lpstr>
      <vt:lpstr>References </vt:lpstr>
      <vt:lpstr>References</vt:lpstr>
    </vt:vector>
  </TitlesOfParts>
  <Company>Sheridan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Vakanski Aleksandar</dc:creator>
  <cp:lastModifiedBy>Vakanski, Aleksandar (vakanski@uidaho.edu)</cp:lastModifiedBy>
  <cp:revision>4333</cp:revision>
  <cp:lastPrinted>2016-01-16T17:38:40Z</cp:lastPrinted>
  <dcterms:created xsi:type="dcterms:W3CDTF">2014-06-16T13:46:25Z</dcterms:created>
  <dcterms:modified xsi:type="dcterms:W3CDTF">2021-12-02T19:26:48Z</dcterms:modified>
</cp:coreProperties>
</file>