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21"/>
  </p:notesMasterIdLst>
  <p:handoutMasterIdLst>
    <p:handoutMasterId r:id="rId122"/>
  </p:handoutMasterIdLst>
  <p:sldIdLst>
    <p:sldId id="256" r:id="rId2"/>
    <p:sldId id="295" r:id="rId3"/>
    <p:sldId id="491" r:id="rId4"/>
    <p:sldId id="471" r:id="rId5"/>
    <p:sldId id="548" r:id="rId6"/>
    <p:sldId id="564" r:id="rId7"/>
    <p:sldId id="473" r:id="rId8"/>
    <p:sldId id="474" r:id="rId9"/>
    <p:sldId id="475" r:id="rId10"/>
    <p:sldId id="493" r:id="rId11"/>
    <p:sldId id="534" r:id="rId12"/>
    <p:sldId id="494" r:id="rId13"/>
    <p:sldId id="495" r:id="rId14"/>
    <p:sldId id="501" r:id="rId15"/>
    <p:sldId id="497" r:id="rId16"/>
    <p:sldId id="498" r:id="rId17"/>
    <p:sldId id="550" r:id="rId18"/>
    <p:sldId id="499" r:id="rId19"/>
    <p:sldId id="554" r:id="rId20"/>
    <p:sldId id="476" r:id="rId21"/>
    <p:sldId id="558" r:id="rId22"/>
    <p:sldId id="477" r:id="rId23"/>
    <p:sldId id="479" r:id="rId24"/>
    <p:sldId id="480" r:id="rId25"/>
    <p:sldId id="506" r:id="rId26"/>
    <p:sldId id="502" r:id="rId27"/>
    <p:sldId id="565" r:id="rId28"/>
    <p:sldId id="523" r:id="rId29"/>
    <p:sldId id="524" r:id="rId30"/>
    <p:sldId id="525" r:id="rId31"/>
    <p:sldId id="507" r:id="rId32"/>
    <p:sldId id="508" r:id="rId33"/>
    <p:sldId id="517" r:id="rId34"/>
    <p:sldId id="516" r:id="rId35"/>
    <p:sldId id="518" r:id="rId36"/>
    <p:sldId id="509" r:id="rId37"/>
    <p:sldId id="510" r:id="rId38"/>
    <p:sldId id="561" r:id="rId39"/>
    <p:sldId id="519" r:id="rId40"/>
    <p:sldId id="511" r:id="rId41"/>
    <p:sldId id="537" r:id="rId42"/>
    <p:sldId id="512" r:id="rId43"/>
    <p:sldId id="513" r:id="rId44"/>
    <p:sldId id="514" r:id="rId45"/>
    <p:sldId id="515" r:id="rId46"/>
    <p:sldId id="520" r:id="rId47"/>
    <p:sldId id="521" r:id="rId48"/>
    <p:sldId id="522" r:id="rId49"/>
    <p:sldId id="538" r:id="rId50"/>
    <p:sldId id="545" r:id="rId51"/>
    <p:sldId id="526" r:id="rId52"/>
    <p:sldId id="527" r:id="rId53"/>
    <p:sldId id="555" r:id="rId54"/>
    <p:sldId id="589" r:id="rId55"/>
    <p:sldId id="591" r:id="rId56"/>
    <p:sldId id="593" r:id="rId57"/>
    <p:sldId id="592" r:id="rId58"/>
    <p:sldId id="594" r:id="rId59"/>
    <p:sldId id="588" r:id="rId60"/>
    <p:sldId id="595" r:id="rId61"/>
    <p:sldId id="602" r:id="rId62"/>
    <p:sldId id="601" r:id="rId63"/>
    <p:sldId id="599" r:id="rId64"/>
    <p:sldId id="600" r:id="rId65"/>
    <p:sldId id="485" r:id="rId66"/>
    <p:sldId id="598" r:id="rId67"/>
    <p:sldId id="563" r:id="rId68"/>
    <p:sldId id="540" r:id="rId69"/>
    <p:sldId id="556" r:id="rId70"/>
    <p:sldId id="536" r:id="rId71"/>
    <p:sldId id="566" r:id="rId72"/>
    <p:sldId id="546" r:id="rId73"/>
    <p:sldId id="567" r:id="rId74"/>
    <p:sldId id="547" r:id="rId75"/>
    <p:sldId id="568" r:id="rId76"/>
    <p:sldId id="487" r:id="rId77"/>
    <p:sldId id="539" r:id="rId78"/>
    <p:sldId id="569" r:id="rId79"/>
    <p:sldId id="557" r:id="rId80"/>
    <p:sldId id="587" r:id="rId81"/>
    <p:sldId id="562" r:id="rId82"/>
    <p:sldId id="570" r:id="rId83"/>
    <p:sldId id="571" r:id="rId84"/>
    <p:sldId id="585" r:id="rId85"/>
    <p:sldId id="572" r:id="rId86"/>
    <p:sldId id="573" r:id="rId87"/>
    <p:sldId id="574" r:id="rId88"/>
    <p:sldId id="575" r:id="rId89"/>
    <p:sldId id="578" r:id="rId90"/>
    <p:sldId id="576" r:id="rId91"/>
    <p:sldId id="559" r:id="rId92"/>
    <p:sldId id="560" r:id="rId93"/>
    <p:sldId id="580" r:id="rId94"/>
    <p:sldId id="581" r:id="rId95"/>
    <p:sldId id="582" r:id="rId96"/>
    <p:sldId id="584" r:id="rId97"/>
    <p:sldId id="583" r:id="rId98"/>
    <p:sldId id="586" r:id="rId99"/>
    <p:sldId id="603" r:id="rId100"/>
    <p:sldId id="614" r:id="rId101"/>
    <p:sldId id="604" r:id="rId102"/>
    <p:sldId id="615" r:id="rId103"/>
    <p:sldId id="616" r:id="rId104"/>
    <p:sldId id="620" r:id="rId105"/>
    <p:sldId id="617" r:id="rId106"/>
    <p:sldId id="618" r:id="rId107"/>
    <p:sldId id="619" r:id="rId108"/>
    <p:sldId id="621" r:id="rId109"/>
    <p:sldId id="622" r:id="rId110"/>
    <p:sldId id="625" r:id="rId111"/>
    <p:sldId id="626" r:id="rId112"/>
    <p:sldId id="631" r:id="rId113"/>
    <p:sldId id="637" r:id="rId114"/>
    <p:sldId id="638" r:id="rId115"/>
    <p:sldId id="634" r:id="rId116"/>
    <p:sldId id="636" r:id="rId117"/>
    <p:sldId id="489" r:id="rId118"/>
    <p:sldId id="492" r:id="rId119"/>
    <p:sldId id="543" r:id="rId120"/>
  </p:sldIdLst>
  <p:sldSz cx="10058400" cy="7772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1" autoAdjust="0"/>
    <p:restoredTop sz="88837" autoAdjust="0"/>
  </p:normalViewPr>
  <p:slideViewPr>
    <p:cSldViewPr>
      <p:cViewPr varScale="1">
        <p:scale>
          <a:sx n="87" d="100"/>
          <a:sy n="87" d="100"/>
        </p:scale>
        <p:origin x="1818" y="96"/>
      </p:cViewPr>
      <p:guideLst>
        <p:guide orient="horz" pos="2448"/>
        <p:guide pos="3168"/>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252"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Vakanski" userId="220bd9087dddc248" providerId="LiveId" clId="{0BDD5411-1773-433D-BF45-9AC38ECB1186}"/>
    <pc:docChg chg="custSel addSld modSld">
      <pc:chgData name="Alex Vakanski" userId="220bd9087dddc248" providerId="LiveId" clId="{0BDD5411-1773-433D-BF45-9AC38ECB1186}" dt="2020-12-09T05:23:13.340" v="7"/>
      <pc:docMkLst>
        <pc:docMk/>
      </pc:docMkLst>
      <pc:sldChg chg="modSp mod">
        <pc:chgData name="Alex Vakanski" userId="220bd9087dddc248" providerId="LiveId" clId="{0BDD5411-1773-433D-BF45-9AC38ECB1186}" dt="2020-12-09T05:22:28.276" v="0"/>
        <pc:sldMkLst>
          <pc:docMk/>
          <pc:sldMk cId="3335491072" sldId="536"/>
        </pc:sldMkLst>
        <pc:spChg chg="mod">
          <ac:chgData name="Alex Vakanski" userId="220bd9087dddc248" providerId="LiveId" clId="{0BDD5411-1773-433D-BF45-9AC38ECB1186}" dt="2020-12-09T05:22:28.276" v="0"/>
          <ac:spMkLst>
            <pc:docMk/>
            <pc:sldMk cId="3335491072" sldId="536"/>
            <ac:spMk id="5" creationId="{00000000-0000-0000-0000-000000000000}"/>
          </ac:spMkLst>
        </pc:spChg>
      </pc:sldChg>
      <pc:sldChg chg="modSp new mod">
        <pc:chgData name="Alex Vakanski" userId="220bd9087dddc248" providerId="LiveId" clId="{0BDD5411-1773-433D-BF45-9AC38ECB1186}" dt="2020-12-09T05:22:53.988" v="4" actId="27636"/>
        <pc:sldMkLst>
          <pc:docMk/>
          <pc:sldMk cId="798497947" sldId="546"/>
        </pc:sldMkLst>
        <pc:spChg chg="mod">
          <ac:chgData name="Alex Vakanski" userId="220bd9087dddc248" providerId="LiveId" clId="{0BDD5411-1773-433D-BF45-9AC38ECB1186}" dt="2020-12-09T05:22:47.727" v="2"/>
          <ac:spMkLst>
            <pc:docMk/>
            <pc:sldMk cId="798497947" sldId="546"/>
            <ac:spMk id="2" creationId="{9F762272-1DA0-4D74-9AA9-64B6D3A8A27E}"/>
          </ac:spMkLst>
        </pc:spChg>
        <pc:spChg chg="mod">
          <ac:chgData name="Alex Vakanski" userId="220bd9087dddc248" providerId="LiveId" clId="{0BDD5411-1773-433D-BF45-9AC38ECB1186}" dt="2020-12-09T05:22:53.988" v="4" actId="27636"/>
          <ac:spMkLst>
            <pc:docMk/>
            <pc:sldMk cId="798497947" sldId="546"/>
            <ac:spMk id="3" creationId="{D61251F2-86B6-45AE-B7FF-B062AA016097}"/>
          </ac:spMkLst>
        </pc:spChg>
      </pc:sldChg>
      <pc:sldChg chg="modSp new mod">
        <pc:chgData name="Alex Vakanski" userId="220bd9087dddc248" providerId="LiveId" clId="{0BDD5411-1773-433D-BF45-9AC38ECB1186}" dt="2020-12-09T05:23:13.340" v="7"/>
        <pc:sldMkLst>
          <pc:docMk/>
          <pc:sldMk cId="2255751589" sldId="547"/>
        </pc:sldMkLst>
        <pc:spChg chg="mod">
          <ac:chgData name="Alex Vakanski" userId="220bd9087dddc248" providerId="LiveId" clId="{0BDD5411-1773-433D-BF45-9AC38ECB1186}" dt="2020-12-09T05:23:06.980" v="6"/>
          <ac:spMkLst>
            <pc:docMk/>
            <pc:sldMk cId="2255751589" sldId="547"/>
            <ac:spMk id="2" creationId="{8650AF45-6A6F-49FE-A937-EEED60357447}"/>
          </ac:spMkLst>
        </pc:spChg>
        <pc:spChg chg="mod">
          <ac:chgData name="Alex Vakanski" userId="220bd9087dddc248" providerId="LiveId" clId="{0BDD5411-1773-433D-BF45-9AC38ECB1186}" dt="2020-12-09T05:23:13.340" v="7"/>
          <ac:spMkLst>
            <pc:docMk/>
            <pc:sldMk cId="2255751589" sldId="547"/>
            <ac:spMk id="3" creationId="{E957F97A-09A0-4F4C-8FAA-BD5C4EF250B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E7A162-7AE0-4734-8329-E6EF15A67CA1}" type="datetimeFigureOut">
              <a:rPr lang="en-US" smtClean="0"/>
              <a:t>12/7/2021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FD3E08-1F1D-453D-99F1-53E4B2E4657C}" type="slidenum">
              <a:rPr lang="en-US" smtClean="0"/>
              <a:t>‹#›</a:t>
            </a:fld>
            <a:endParaRPr lang="en-US"/>
          </a:p>
        </p:txBody>
      </p:sp>
    </p:spTree>
    <p:extLst>
      <p:ext uri="{BB962C8B-B14F-4D97-AF65-F5344CB8AC3E}">
        <p14:creationId xmlns:p14="http://schemas.microsoft.com/office/powerpoint/2010/main" val="466619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E38D01-B6A8-4E40-A11C-85D5B25719CF}" type="datetimeFigureOut">
              <a:rPr lang="en-US" smtClean="0"/>
              <a:t>12/7/2021</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02277-9392-41C3-AA11-A5F619BDEEAB}" type="slidenum">
              <a:rPr lang="en-US" smtClean="0"/>
              <a:t>‹#›</a:t>
            </a:fld>
            <a:endParaRPr lang="en-US"/>
          </a:p>
        </p:txBody>
      </p:sp>
    </p:spTree>
    <p:extLst>
      <p:ext uri="{BB962C8B-B14F-4D97-AF65-F5344CB8AC3E}">
        <p14:creationId xmlns:p14="http://schemas.microsoft.com/office/powerpoint/2010/main" val="2502422521"/>
      </p:ext>
    </p:extLst>
  </p:cSld>
  <p:clrMap bg1="lt1" tx1="dk1" bg2="lt2" tx2="dk2" accent1="accent1" accent2="accent2" accent3="accent3" accent4="accent4" accent5="accent5" accent6="accent6" hlink="hlink" folHlink="folHlink"/>
  <p:notesStyle>
    <a:lvl1pPr marL="0" algn="l" defTabSz="1018824" rtl="0" eaLnBrk="1" latinLnBrk="0" hangingPunct="1">
      <a:defRPr sz="1800"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1</a:t>
            </a:fld>
            <a:endParaRPr lang="en-US"/>
          </a:p>
        </p:txBody>
      </p:sp>
    </p:spTree>
    <p:extLst>
      <p:ext uri="{BB962C8B-B14F-4D97-AF65-F5344CB8AC3E}">
        <p14:creationId xmlns:p14="http://schemas.microsoft.com/office/powerpoint/2010/main" val="640559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17</a:t>
            </a:fld>
            <a:endParaRPr lang="en-US"/>
          </a:p>
        </p:txBody>
      </p:sp>
    </p:spTree>
    <p:extLst>
      <p:ext uri="{BB962C8B-B14F-4D97-AF65-F5344CB8AC3E}">
        <p14:creationId xmlns:p14="http://schemas.microsoft.com/office/powerpoint/2010/main" val="3788482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20</a:t>
            </a:fld>
            <a:endParaRPr lang="en-US"/>
          </a:p>
        </p:txBody>
      </p:sp>
    </p:spTree>
    <p:extLst>
      <p:ext uri="{BB962C8B-B14F-4D97-AF65-F5344CB8AC3E}">
        <p14:creationId xmlns:p14="http://schemas.microsoft.com/office/powerpoint/2010/main" val="3462599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22</a:t>
            </a:fld>
            <a:endParaRPr lang="en-US"/>
          </a:p>
        </p:txBody>
      </p:sp>
    </p:spTree>
    <p:extLst>
      <p:ext uri="{BB962C8B-B14F-4D97-AF65-F5344CB8AC3E}">
        <p14:creationId xmlns:p14="http://schemas.microsoft.com/office/powerpoint/2010/main" val="2308917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23</a:t>
            </a:fld>
            <a:endParaRPr lang="en-US"/>
          </a:p>
        </p:txBody>
      </p:sp>
    </p:spTree>
    <p:extLst>
      <p:ext uri="{BB962C8B-B14F-4D97-AF65-F5344CB8AC3E}">
        <p14:creationId xmlns:p14="http://schemas.microsoft.com/office/powerpoint/2010/main" val="2477695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24</a:t>
            </a:fld>
            <a:endParaRPr lang="en-US"/>
          </a:p>
        </p:txBody>
      </p:sp>
    </p:spTree>
    <p:extLst>
      <p:ext uri="{BB962C8B-B14F-4D97-AF65-F5344CB8AC3E}">
        <p14:creationId xmlns:p14="http://schemas.microsoft.com/office/powerpoint/2010/main" val="301518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1882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27</a:t>
            </a:fld>
            <a:endParaRPr lang="en-US"/>
          </a:p>
        </p:txBody>
      </p:sp>
    </p:spTree>
    <p:extLst>
      <p:ext uri="{BB962C8B-B14F-4D97-AF65-F5344CB8AC3E}">
        <p14:creationId xmlns:p14="http://schemas.microsoft.com/office/powerpoint/2010/main" val="3959221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Given a mapping function </a:t>
                </a:r>
                <a:r>
                  <a:rPr lang="en-US" b="0" i="0" smtClean="0">
                    <a:latin typeface="Cambria Math" panose="02040503050406030204" pitchFamily="18" charset="0"/>
                  </a:rPr>
                  <a:t>𝐹:</a:t>
                </a:r>
                <a:r>
                  <a:rPr lang="en-US" b="1" i="0" smtClean="0">
                    <a:latin typeface="Cambria Math" panose="02040503050406030204" pitchFamily="18" charset="0"/>
                  </a:rPr>
                  <a:t>𝐗</a:t>
                </a:r>
                <a:r>
                  <a:rPr lang="en-US" b="0" i="0" smtClean="0">
                    <a:latin typeface="Cambria Math" panose="02040503050406030204" pitchFamily="18" charset="0"/>
                    <a:ea typeface="Cambria Math" panose="02040503050406030204" pitchFamily="18" charset="0"/>
                  </a:rPr>
                  <a:t>↦</a:t>
                </a:r>
                <a:r>
                  <a:rPr lang="en-US" b="1" i="0" smtClean="0">
                    <a:latin typeface="Cambria Math" panose="02040503050406030204" pitchFamily="18" charset="0"/>
                    <a:ea typeface="Cambria Math" panose="02040503050406030204" pitchFamily="18" charset="0"/>
                  </a:rPr>
                  <a:t>𝐘</a:t>
                </a:r>
                <a:r>
                  <a:rPr lang="en-US" dirty="0"/>
                  <a:t> (e.g., </a:t>
                </a:r>
                <a:r>
                  <a:rPr lang="en-US" dirty="0" err="1"/>
                  <a:t>LogReg</a:t>
                </a:r>
                <a:r>
                  <a:rPr lang="en-US" dirty="0"/>
                  <a:t>, SVM, or NN), where </a:t>
                </a:r>
                <a:r>
                  <a:rPr lang="en-US" b="1" dirty="0"/>
                  <a:t>X</a:t>
                </a:r>
                <a:r>
                  <a:rPr lang="en-US" dirty="0"/>
                  <a:t> is input feature vector, and </a:t>
                </a:r>
                <a:r>
                  <a:rPr lang="en-US" b="1" dirty="0"/>
                  <a:t>Y</a:t>
                </a:r>
                <a:r>
                  <a:rPr lang="en-US" dirty="0"/>
                  <a:t> is an output vector</a:t>
                </a:r>
              </a:p>
              <a:p>
                <a:r>
                  <a:rPr lang="en-US" dirty="0"/>
                  <a:t>An attacker expects to construct an adversarial sample </a:t>
                </a:r>
                <a:r>
                  <a:rPr lang="en-US" b="1" dirty="0"/>
                  <a:t>X*</a:t>
                </a:r>
                <a:r>
                  <a:rPr lang="en-US" dirty="0"/>
                  <a:t> from </a:t>
                </a:r>
                <a:r>
                  <a:rPr lang="en-US" b="1" dirty="0"/>
                  <a:t>X</a:t>
                </a:r>
                <a:r>
                  <a:rPr lang="en-US" dirty="0"/>
                  <a:t> by adding a perturbation vector </a:t>
                </a:r>
                <a:r>
                  <a:rPr lang="en-US" i="0">
                    <a:latin typeface="Cambria Math" panose="02040503050406030204" pitchFamily="18" charset="0"/>
                    <a:ea typeface="Cambria Math" panose="02040503050406030204" pitchFamily="18" charset="0"/>
                  </a:rPr>
                  <a:t>𝛿</a:t>
                </a:r>
                <a:r>
                  <a:rPr lang="en-US" i="0" smtClean="0">
                    <a:latin typeface="Cambria Math" panose="02040503050406030204" pitchFamily="18" charset="0"/>
                    <a:ea typeface="Cambria Math" panose="02040503050406030204" pitchFamily="18" charset="0"/>
                  </a:rPr>
                  <a:t>_</a:t>
                </a:r>
                <a:r>
                  <a:rPr lang="en-US" b="1" i="0" smtClean="0">
                    <a:latin typeface="Cambria Math" panose="02040503050406030204" pitchFamily="18" charset="0"/>
                    <a:ea typeface="Cambria Math" panose="02040503050406030204" pitchFamily="18" charset="0"/>
                  </a:rPr>
                  <a:t>𝐗</a:t>
                </a:r>
                <a:r>
                  <a:rPr lang="en-US" b="0" i="0" smtClean="0">
                    <a:latin typeface="Cambria Math" panose="02040503050406030204" pitchFamily="18" charset="0"/>
                    <a:ea typeface="Cambria Math" panose="02040503050406030204" pitchFamily="18" charset="0"/>
                  </a:rPr>
                  <a:t>  </a:t>
                </a:r>
                <a:r>
                  <a:rPr lang="en-US" dirty="0"/>
                  <a:t>(                    ), such that</a:t>
                </a:r>
              </a:p>
              <a:p>
                <a:r>
                  <a:rPr lang="en-US" dirty="0" smtClean="0"/>
                  <a:t>where </a:t>
                </a:r>
                <a:r>
                  <a:rPr lang="en-US" dirty="0"/>
                  <a:t>Y* is the desired adversarial output</a:t>
                </a:r>
              </a:p>
              <a:p>
                <a:r>
                  <a:rPr lang="en-US" dirty="0"/>
                  <a:t>Solving this problem is non-trivial, especially when the mapping function </a:t>
                </a:r>
                <a:r>
                  <a:rPr lang="en-US" i="1" dirty="0"/>
                  <a:t>F</a:t>
                </a:r>
                <a:r>
                  <a:rPr lang="en-US" dirty="0"/>
                  <a:t> is nonlinear or/and </a:t>
                </a:r>
                <a:r>
                  <a:rPr lang="en-US" dirty="0" smtClean="0"/>
                  <a:t>nonconvex</a:t>
                </a:r>
              </a:p>
              <a:p>
                <a:endParaRPr lang="en-US" dirty="0" smtClean="0"/>
              </a:p>
              <a:p>
                <a:r>
                  <a:rPr lang="en-US" altLang="zh-CN" sz="1800" kern="1200" dirty="0" smtClean="0">
                    <a:solidFill>
                      <a:schemeClr val="tx1"/>
                    </a:solidFill>
                    <a:effectLst/>
                    <a:latin typeface="+mn-lt"/>
                    <a:ea typeface="+mn-ea"/>
                    <a:cs typeface="+mn-cs"/>
                  </a:rPr>
                  <a:t>Given an image x, their method</a:t>
                </a:r>
                <a:r>
                  <a:rPr lang="en-US" altLang="zh-CN" sz="1800" kern="1200" baseline="0" dirty="0" smtClean="0">
                    <a:solidFill>
                      <a:schemeClr val="tx1"/>
                    </a:solidFill>
                    <a:effectLst/>
                    <a:latin typeface="+mn-lt"/>
                    <a:ea typeface="+mn-ea"/>
                    <a:cs typeface="+mn-cs"/>
                  </a:rPr>
                  <a:t> </a:t>
                </a:r>
                <a:r>
                  <a:rPr lang="en-US" altLang="zh-CN" sz="1800" kern="1200" dirty="0" smtClean="0">
                    <a:solidFill>
                      <a:schemeClr val="tx1"/>
                    </a:solidFill>
                    <a:effectLst/>
                    <a:latin typeface="+mn-lt"/>
                    <a:ea typeface="+mn-ea"/>
                    <a:cs typeface="+mn-cs"/>
                  </a:rPr>
                  <a:t>finds a different image x that is similar to x under L2 </a:t>
                </a:r>
                <a:r>
                  <a:rPr lang="en-US" altLang="zh-CN" sz="1800" kern="1200" dirty="0" err="1" smtClean="0">
                    <a:solidFill>
                      <a:schemeClr val="tx1"/>
                    </a:solidFill>
                    <a:effectLst/>
                    <a:latin typeface="+mn-lt"/>
                    <a:ea typeface="+mn-ea"/>
                    <a:cs typeface="+mn-cs"/>
                  </a:rPr>
                  <a:t>distance,yet</a:t>
                </a:r>
                <a:r>
                  <a:rPr lang="en-US" altLang="zh-CN" sz="1800" kern="1200" dirty="0" smtClean="0">
                    <a:solidFill>
                      <a:schemeClr val="tx1"/>
                    </a:solidFill>
                    <a:effectLst/>
                    <a:latin typeface="+mn-lt"/>
                    <a:ea typeface="+mn-ea"/>
                    <a:cs typeface="+mn-cs"/>
                  </a:rPr>
                  <a:t> is labeled differently by the classifier. They model the</a:t>
                </a:r>
              </a:p>
              <a:p>
                <a:r>
                  <a:rPr lang="en-US" altLang="zh-CN" sz="1800" kern="1200" dirty="0" smtClean="0">
                    <a:solidFill>
                      <a:schemeClr val="tx1"/>
                    </a:solidFill>
                    <a:effectLst/>
                    <a:latin typeface="+mn-lt"/>
                    <a:ea typeface="+mn-ea"/>
                    <a:cs typeface="+mn-cs"/>
                  </a:rPr>
                  <a:t>problem as a constrained minimization problem:</a:t>
                </a:r>
                <a:r>
                  <a:rPr lang="en-US" altLang="zh-CN" sz="1800" kern="1200" baseline="0" dirty="0" smtClean="0">
                    <a:solidFill>
                      <a:schemeClr val="tx1"/>
                    </a:solidFill>
                    <a:effectLst/>
                    <a:latin typeface="+mn-lt"/>
                    <a:ea typeface="+mn-ea"/>
                    <a:cs typeface="+mn-cs"/>
                  </a:rPr>
                  <a:t> </a:t>
                </a:r>
                <a:endParaRPr kumimoji="1" lang="zh-CN" altLang="en-US" dirty="0" smtClean="0"/>
              </a:p>
              <a:p>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30B02277-9392-41C3-AA11-A5F619BDEEAB}" type="slidenum">
              <a:rPr lang="en-US" smtClean="0"/>
              <a:t>29</a:t>
            </a:fld>
            <a:endParaRPr lang="en-US"/>
          </a:p>
        </p:txBody>
      </p:sp>
    </p:spTree>
    <p:extLst>
      <p:ext uri="{BB962C8B-B14F-4D97-AF65-F5344CB8AC3E}">
        <p14:creationId xmlns:p14="http://schemas.microsoft.com/office/powerpoint/2010/main" val="3768415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30</a:t>
            </a:fld>
            <a:endParaRPr lang="en-US"/>
          </a:p>
        </p:txBody>
      </p:sp>
    </p:spTree>
    <p:extLst>
      <p:ext uri="{BB962C8B-B14F-4D97-AF65-F5344CB8AC3E}">
        <p14:creationId xmlns:p14="http://schemas.microsoft.com/office/powerpoint/2010/main" val="4199986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32</a:t>
            </a:fld>
            <a:endParaRPr lang="en-US"/>
          </a:p>
        </p:txBody>
      </p:sp>
    </p:spTree>
    <p:extLst>
      <p:ext uri="{BB962C8B-B14F-4D97-AF65-F5344CB8AC3E}">
        <p14:creationId xmlns:p14="http://schemas.microsoft.com/office/powerpoint/2010/main" val="2845164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33</a:t>
            </a:fld>
            <a:endParaRPr lang="en-US"/>
          </a:p>
        </p:txBody>
      </p:sp>
    </p:spTree>
    <p:extLst>
      <p:ext uri="{BB962C8B-B14F-4D97-AF65-F5344CB8AC3E}">
        <p14:creationId xmlns:p14="http://schemas.microsoft.com/office/powerpoint/2010/main" val="2108691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2</a:t>
            </a:fld>
            <a:endParaRPr lang="en-US"/>
          </a:p>
        </p:txBody>
      </p:sp>
    </p:spTree>
    <p:extLst>
      <p:ext uri="{BB962C8B-B14F-4D97-AF65-F5344CB8AC3E}">
        <p14:creationId xmlns:p14="http://schemas.microsoft.com/office/powerpoint/2010/main" val="240312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34</a:t>
            </a:fld>
            <a:endParaRPr lang="en-US"/>
          </a:p>
        </p:txBody>
      </p:sp>
    </p:spTree>
    <p:extLst>
      <p:ext uri="{BB962C8B-B14F-4D97-AF65-F5344CB8AC3E}">
        <p14:creationId xmlns:p14="http://schemas.microsoft.com/office/powerpoint/2010/main" val="2562968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35</a:t>
            </a:fld>
            <a:endParaRPr lang="en-US"/>
          </a:p>
        </p:txBody>
      </p:sp>
    </p:spTree>
    <p:extLst>
      <p:ext uri="{BB962C8B-B14F-4D97-AF65-F5344CB8AC3E}">
        <p14:creationId xmlns:p14="http://schemas.microsoft.com/office/powerpoint/2010/main" val="1355395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36</a:t>
            </a:fld>
            <a:endParaRPr lang="en-US"/>
          </a:p>
        </p:txBody>
      </p:sp>
    </p:spTree>
    <p:extLst>
      <p:ext uri="{BB962C8B-B14F-4D97-AF65-F5344CB8AC3E}">
        <p14:creationId xmlns:p14="http://schemas.microsoft.com/office/powerpoint/2010/main" val="3343197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0B02277-9392-41C3-AA11-A5F619BDEEAB}" type="slidenum">
              <a:rPr lang="en-US" smtClean="0"/>
              <a:t>37</a:t>
            </a:fld>
            <a:endParaRPr lang="en-US"/>
          </a:p>
        </p:txBody>
      </p:sp>
    </p:spTree>
    <p:extLst>
      <p:ext uri="{BB962C8B-B14F-4D97-AF65-F5344CB8AC3E}">
        <p14:creationId xmlns:p14="http://schemas.microsoft.com/office/powerpoint/2010/main" val="941420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40</a:t>
            </a:fld>
            <a:endParaRPr lang="en-US"/>
          </a:p>
        </p:txBody>
      </p:sp>
    </p:spTree>
    <p:extLst>
      <p:ext uri="{BB962C8B-B14F-4D97-AF65-F5344CB8AC3E}">
        <p14:creationId xmlns:p14="http://schemas.microsoft.com/office/powerpoint/2010/main" val="3252109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0B02277-9392-41C3-AA11-A5F619BDEEAB}" type="slidenum">
              <a:rPr lang="en-US" smtClean="0"/>
              <a:t>42</a:t>
            </a:fld>
            <a:endParaRPr lang="en-US"/>
          </a:p>
        </p:txBody>
      </p:sp>
    </p:spTree>
    <p:extLst>
      <p:ext uri="{BB962C8B-B14F-4D97-AF65-F5344CB8AC3E}">
        <p14:creationId xmlns:p14="http://schemas.microsoft.com/office/powerpoint/2010/main" val="2822844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44</a:t>
            </a:fld>
            <a:endParaRPr lang="en-US"/>
          </a:p>
        </p:txBody>
      </p:sp>
    </p:spTree>
    <p:extLst>
      <p:ext uri="{BB962C8B-B14F-4D97-AF65-F5344CB8AC3E}">
        <p14:creationId xmlns:p14="http://schemas.microsoft.com/office/powerpoint/2010/main" val="299951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46</a:t>
            </a:fld>
            <a:endParaRPr lang="en-US"/>
          </a:p>
        </p:txBody>
      </p:sp>
    </p:spTree>
    <p:extLst>
      <p:ext uri="{BB962C8B-B14F-4D97-AF65-F5344CB8AC3E}">
        <p14:creationId xmlns:p14="http://schemas.microsoft.com/office/powerpoint/2010/main" val="3548050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47</a:t>
            </a:fld>
            <a:endParaRPr lang="en-US"/>
          </a:p>
        </p:txBody>
      </p:sp>
    </p:spTree>
    <p:extLst>
      <p:ext uri="{BB962C8B-B14F-4D97-AF65-F5344CB8AC3E}">
        <p14:creationId xmlns:p14="http://schemas.microsoft.com/office/powerpoint/2010/main" val="2144104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48</a:t>
            </a:fld>
            <a:endParaRPr lang="en-US"/>
          </a:p>
        </p:txBody>
      </p:sp>
    </p:spTree>
    <p:extLst>
      <p:ext uri="{BB962C8B-B14F-4D97-AF65-F5344CB8AC3E}">
        <p14:creationId xmlns:p14="http://schemas.microsoft.com/office/powerpoint/2010/main" val="11302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a:t>
            </a:fld>
            <a:endParaRPr lang="en-US"/>
          </a:p>
        </p:txBody>
      </p:sp>
    </p:spTree>
    <p:extLst>
      <p:ext uri="{BB962C8B-B14F-4D97-AF65-F5344CB8AC3E}">
        <p14:creationId xmlns:p14="http://schemas.microsoft.com/office/powerpoint/2010/main" val="40192724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50</a:t>
            </a:fld>
            <a:endParaRPr lang="en-US"/>
          </a:p>
        </p:txBody>
      </p:sp>
    </p:spTree>
    <p:extLst>
      <p:ext uri="{BB962C8B-B14F-4D97-AF65-F5344CB8AC3E}">
        <p14:creationId xmlns:p14="http://schemas.microsoft.com/office/powerpoint/2010/main" val="410715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51</a:t>
            </a:fld>
            <a:endParaRPr lang="en-US"/>
          </a:p>
        </p:txBody>
      </p:sp>
    </p:spTree>
    <p:extLst>
      <p:ext uri="{BB962C8B-B14F-4D97-AF65-F5344CB8AC3E}">
        <p14:creationId xmlns:p14="http://schemas.microsoft.com/office/powerpoint/2010/main" val="1702861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52</a:t>
            </a:fld>
            <a:endParaRPr lang="en-US"/>
          </a:p>
        </p:txBody>
      </p:sp>
    </p:spTree>
    <p:extLst>
      <p:ext uri="{BB962C8B-B14F-4D97-AF65-F5344CB8AC3E}">
        <p14:creationId xmlns:p14="http://schemas.microsoft.com/office/powerpoint/2010/main" val="724737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54</a:t>
            </a:fld>
            <a:endParaRPr lang="en-US"/>
          </a:p>
        </p:txBody>
      </p:sp>
    </p:spTree>
    <p:extLst>
      <p:ext uri="{BB962C8B-B14F-4D97-AF65-F5344CB8AC3E}">
        <p14:creationId xmlns:p14="http://schemas.microsoft.com/office/powerpoint/2010/main" val="3015440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60</a:t>
            </a:fld>
            <a:endParaRPr lang="en-US"/>
          </a:p>
        </p:txBody>
      </p:sp>
    </p:spTree>
    <p:extLst>
      <p:ext uri="{BB962C8B-B14F-4D97-AF65-F5344CB8AC3E}">
        <p14:creationId xmlns:p14="http://schemas.microsoft.com/office/powerpoint/2010/main" val="752103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62</a:t>
            </a:fld>
            <a:endParaRPr lang="en-US"/>
          </a:p>
        </p:txBody>
      </p:sp>
    </p:spTree>
    <p:extLst>
      <p:ext uri="{BB962C8B-B14F-4D97-AF65-F5344CB8AC3E}">
        <p14:creationId xmlns:p14="http://schemas.microsoft.com/office/powerpoint/2010/main" val="3272369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63</a:t>
            </a:fld>
            <a:endParaRPr lang="en-US"/>
          </a:p>
        </p:txBody>
      </p:sp>
    </p:spTree>
    <p:extLst>
      <p:ext uri="{BB962C8B-B14F-4D97-AF65-F5344CB8AC3E}">
        <p14:creationId xmlns:p14="http://schemas.microsoft.com/office/powerpoint/2010/main" val="37276269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64</a:t>
            </a:fld>
            <a:endParaRPr lang="en-US"/>
          </a:p>
        </p:txBody>
      </p:sp>
    </p:spTree>
    <p:extLst>
      <p:ext uri="{BB962C8B-B14F-4D97-AF65-F5344CB8AC3E}">
        <p14:creationId xmlns:p14="http://schemas.microsoft.com/office/powerpoint/2010/main" val="3379890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66</a:t>
            </a:fld>
            <a:endParaRPr lang="en-US"/>
          </a:p>
        </p:txBody>
      </p:sp>
    </p:spTree>
    <p:extLst>
      <p:ext uri="{BB962C8B-B14F-4D97-AF65-F5344CB8AC3E}">
        <p14:creationId xmlns:p14="http://schemas.microsoft.com/office/powerpoint/2010/main" val="1873628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70</a:t>
            </a:fld>
            <a:endParaRPr lang="en-US"/>
          </a:p>
        </p:txBody>
      </p:sp>
    </p:spTree>
    <p:extLst>
      <p:ext uri="{BB962C8B-B14F-4D97-AF65-F5344CB8AC3E}">
        <p14:creationId xmlns:p14="http://schemas.microsoft.com/office/powerpoint/2010/main" val="1595403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30B02277-9392-41C3-AA11-A5F619BDEEAB}" type="slidenum">
              <a:rPr lang="en-US" smtClean="0"/>
              <a:t>6</a:t>
            </a:fld>
            <a:endParaRPr lang="en-US"/>
          </a:p>
        </p:txBody>
      </p:sp>
    </p:spTree>
    <p:extLst>
      <p:ext uri="{BB962C8B-B14F-4D97-AF65-F5344CB8AC3E}">
        <p14:creationId xmlns:p14="http://schemas.microsoft.com/office/powerpoint/2010/main" val="2414605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76</a:t>
            </a:fld>
            <a:endParaRPr lang="en-US"/>
          </a:p>
        </p:txBody>
      </p:sp>
    </p:spTree>
    <p:extLst>
      <p:ext uri="{BB962C8B-B14F-4D97-AF65-F5344CB8AC3E}">
        <p14:creationId xmlns:p14="http://schemas.microsoft.com/office/powerpoint/2010/main" val="1694694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77</a:t>
            </a:fld>
            <a:endParaRPr lang="en-US"/>
          </a:p>
        </p:txBody>
      </p:sp>
    </p:spTree>
    <p:extLst>
      <p:ext uri="{BB962C8B-B14F-4D97-AF65-F5344CB8AC3E}">
        <p14:creationId xmlns:p14="http://schemas.microsoft.com/office/powerpoint/2010/main" val="1622055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83</a:t>
            </a:fld>
            <a:endParaRPr lang="en-US"/>
          </a:p>
        </p:txBody>
      </p:sp>
    </p:spTree>
    <p:extLst>
      <p:ext uri="{BB962C8B-B14F-4D97-AF65-F5344CB8AC3E}">
        <p14:creationId xmlns:p14="http://schemas.microsoft.com/office/powerpoint/2010/main" val="2600690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86</a:t>
            </a:fld>
            <a:endParaRPr lang="en-US"/>
          </a:p>
        </p:txBody>
      </p:sp>
    </p:spTree>
    <p:extLst>
      <p:ext uri="{BB962C8B-B14F-4D97-AF65-F5344CB8AC3E}">
        <p14:creationId xmlns:p14="http://schemas.microsoft.com/office/powerpoint/2010/main" val="4198982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92</a:t>
            </a:fld>
            <a:endParaRPr lang="en-US"/>
          </a:p>
        </p:txBody>
      </p:sp>
    </p:spTree>
    <p:extLst>
      <p:ext uri="{BB962C8B-B14F-4D97-AF65-F5344CB8AC3E}">
        <p14:creationId xmlns:p14="http://schemas.microsoft.com/office/powerpoint/2010/main" val="34215675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kern="1200" baseline="0" dirty="0" smtClean="0">
                <a:solidFill>
                  <a:schemeClr val="tx1"/>
                </a:solidFill>
                <a:latin typeface="+mn-lt"/>
                <a:ea typeface="+mn-ea"/>
                <a:cs typeface="+mn-cs"/>
              </a:rPr>
              <a:t>Even for classes that we do not have prior information, we can still reproduce the prototype example. This type of attack suggests that any accurate deep learning machine, regardless of training methods, may leak information on the distinguishable classes.</a:t>
            </a:r>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103</a:t>
            </a:fld>
            <a:endParaRPr lang="en-US"/>
          </a:p>
        </p:txBody>
      </p:sp>
    </p:spTree>
    <p:extLst>
      <p:ext uri="{BB962C8B-B14F-4D97-AF65-F5344CB8AC3E}">
        <p14:creationId xmlns:p14="http://schemas.microsoft.com/office/powerpoint/2010/main" val="901691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109</a:t>
            </a:fld>
            <a:endParaRPr lang="en-US"/>
          </a:p>
        </p:txBody>
      </p:sp>
    </p:spTree>
    <p:extLst>
      <p:ext uri="{BB962C8B-B14F-4D97-AF65-F5344CB8AC3E}">
        <p14:creationId xmlns:p14="http://schemas.microsoft.com/office/powerpoint/2010/main" val="15793165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111</a:t>
            </a:fld>
            <a:endParaRPr lang="en-US"/>
          </a:p>
        </p:txBody>
      </p:sp>
    </p:spTree>
    <p:extLst>
      <p:ext uri="{BB962C8B-B14F-4D97-AF65-F5344CB8AC3E}">
        <p14:creationId xmlns:p14="http://schemas.microsoft.com/office/powerpoint/2010/main" val="20218403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113</a:t>
            </a:fld>
            <a:endParaRPr lang="en-US"/>
          </a:p>
        </p:txBody>
      </p:sp>
    </p:spTree>
    <p:extLst>
      <p:ext uri="{BB962C8B-B14F-4D97-AF65-F5344CB8AC3E}">
        <p14:creationId xmlns:p14="http://schemas.microsoft.com/office/powerpoint/2010/main" val="18918965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116</a:t>
            </a:fld>
            <a:endParaRPr lang="en-US"/>
          </a:p>
        </p:txBody>
      </p:sp>
    </p:spTree>
    <p:extLst>
      <p:ext uri="{BB962C8B-B14F-4D97-AF65-F5344CB8AC3E}">
        <p14:creationId xmlns:p14="http://schemas.microsoft.com/office/powerpoint/2010/main" val="327457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10</a:t>
            </a:fld>
            <a:endParaRPr lang="en-US"/>
          </a:p>
        </p:txBody>
      </p:sp>
    </p:spTree>
    <p:extLst>
      <p:ext uri="{BB962C8B-B14F-4D97-AF65-F5344CB8AC3E}">
        <p14:creationId xmlns:p14="http://schemas.microsoft.com/office/powerpoint/2010/main" val="34597532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119</a:t>
            </a:fld>
            <a:endParaRPr lang="en-US"/>
          </a:p>
        </p:txBody>
      </p:sp>
    </p:spTree>
    <p:extLst>
      <p:ext uri="{BB962C8B-B14F-4D97-AF65-F5344CB8AC3E}">
        <p14:creationId xmlns:p14="http://schemas.microsoft.com/office/powerpoint/2010/main" val="3310270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13</a:t>
            </a:fld>
            <a:endParaRPr lang="en-US"/>
          </a:p>
        </p:txBody>
      </p:sp>
    </p:spTree>
    <p:extLst>
      <p:ext uri="{BB962C8B-B14F-4D97-AF65-F5344CB8AC3E}">
        <p14:creationId xmlns:p14="http://schemas.microsoft.com/office/powerpoint/2010/main" val="1045224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14</a:t>
            </a:fld>
            <a:endParaRPr lang="en-US"/>
          </a:p>
        </p:txBody>
      </p:sp>
    </p:spTree>
    <p:extLst>
      <p:ext uri="{BB962C8B-B14F-4D97-AF65-F5344CB8AC3E}">
        <p14:creationId xmlns:p14="http://schemas.microsoft.com/office/powerpoint/2010/main" val="1325618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15</a:t>
            </a:fld>
            <a:endParaRPr lang="en-US"/>
          </a:p>
        </p:txBody>
      </p:sp>
    </p:spTree>
    <p:extLst>
      <p:ext uri="{BB962C8B-B14F-4D97-AF65-F5344CB8AC3E}">
        <p14:creationId xmlns:p14="http://schemas.microsoft.com/office/powerpoint/2010/main" val="3191472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16</a:t>
            </a:fld>
            <a:endParaRPr lang="en-US"/>
          </a:p>
        </p:txBody>
      </p:sp>
    </p:spTree>
    <p:extLst>
      <p:ext uri="{BB962C8B-B14F-4D97-AF65-F5344CB8AC3E}">
        <p14:creationId xmlns:p14="http://schemas.microsoft.com/office/powerpoint/2010/main" val="2360887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162"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7" indent="0" algn="ctr">
              <a:buNone/>
              <a:defRPr>
                <a:solidFill>
                  <a:schemeClr val="tx1">
                    <a:tint val="75000"/>
                  </a:schemeClr>
                </a:solidFill>
              </a:defRPr>
            </a:lvl5pPr>
            <a:lvl6pPr marL="2285808" indent="0" algn="ctr">
              <a:buNone/>
              <a:defRPr>
                <a:solidFill>
                  <a:schemeClr val="tx1">
                    <a:tint val="75000"/>
                  </a:schemeClr>
                </a:solidFill>
              </a:defRPr>
            </a:lvl6pPr>
            <a:lvl7pPr marL="2742970" indent="0" algn="ctr">
              <a:buNone/>
              <a:defRPr>
                <a:solidFill>
                  <a:schemeClr val="tx1">
                    <a:tint val="75000"/>
                  </a:schemeClr>
                </a:solidFill>
              </a:defRPr>
            </a:lvl7pPr>
            <a:lvl8pPr marL="3200132" indent="0" algn="ctr">
              <a:buNone/>
              <a:defRPr>
                <a:solidFill>
                  <a:schemeClr val="tx1">
                    <a:tint val="75000"/>
                  </a:schemeClr>
                </a:solidFill>
              </a:defRPr>
            </a:lvl8pPr>
            <a:lvl9pPr marL="36572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CFEE5-8EAD-403C-AFC6-4E09610A5144}" type="slidenum">
              <a:rPr lang="en-US" smtClean="0"/>
              <a:t>‹#›</a:t>
            </a:fld>
            <a:endParaRPr lang="en-US"/>
          </a:p>
        </p:txBody>
      </p:sp>
    </p:spTree>
    <p:extLst>
      <p:ext uri="{BB962C8B-B14F-4D97-AF65-F5344CB8AC3E}">
        <p14:creationId xmlns:p14="http://schemas.microsoft.com/office/powerpoint/2010/main" val="2586525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8621"/>
            <a:ext cx="10058400" cy="1050573"/>
          </a:xfrm>
        </p:spPr>
        <p:txBody>
          <a:bodyPr>
            <a:normAutofit/>
          </a:bodyPr>
          <a:lstStyle>
            <a:lvl1pPr>
              <a:defRPr sz="43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marL="288925" indent="-288925">
              <a:buClr>
                <a:schemeClr val="tx2"/>
              </a:buClr>
              <a:buSzPct val="90000"/>
              <a:buFont typeface="Palatino Linotype" panose="02040502050505030304" pitchFamily="18" charset="0"/>
              <a:buChar char="•"/>
              <a:defRPr sz="2000">
                <a:latin typeface="Palatino Linotype" panose="02040502050505030304" pitchFamily="18" charset="0"/>
              </a:defRPr>
            </a:lvl1pPr>
            <a:lvl2pPr marL="631825" indent="-227013">
              <a:buClr>
                <a:schemeClr val="tx2"/>
              </a:buClr>
              <a:buSzPct val="90000"/>
              <a:buFont typeface="Wingdings" panose="05000000000000000000" pitchFamily="2" charset="2"/>
              <a:buChar char="§"/>
              <a:defRPr sz="1800">
                <a:latin typeface="Palatino Linotype" panose="02040502050505030304" pitchFamily="18" charset="0"/>
              </a:defRPr>
            </a:lvl2pPr>
            <a:lvl3pPr marL="973138" indent="-231775">
              <a:buClr>
                <a:schemeClr val="tx2"/>
              </a:buClr>
              <a:buFont typeface="Courier New" panose="02070309020205020404" pitchFamily="49" charset="0"/>
              <a:buChar char="o"/>
              <a:defRPr sz="1600">
                <a:latin typeface="Palatino Linotype" panose="02040502050505030304" pitchFamily="18" charset="0"/>
              </a:defRPr>
            </a:lvl3pPr>
            <a:lvl4pPr marL="1254125" indent="-222250">
              <a:buClr>
                <a:schemeClr val="tx2"/>
              </a:buClr>
              <a:defRPr sz="1400">
                <a:latin typeface="Palatino Linotype" panose="02040502050505030304" pitchFamily="18" charset="0"/>
              </a:defRPr>
            </a:lvl4pPr>
            <a:lvl5pPr marL="1430338" indent="-176213">
              <a:buClr>
                <a:schemeClr val="tx2"/>
              </a:buClr>
              <a:defRPr sz="1200">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000" dirty="0">
              <a:solidFill>
                <a:schemeClr val="bg1">
                  <a:lumMod val="50000"/>
                </a:schemeClr>
              </a:solidFill>
            </a:endParaRPr>
          </a:p>
        </p:txBody>
      </p:sp>
      <p:grpSp>
        <p:nvGrpSpPr>
          <p:cNvPr id="12" name="Group 11"/>
          <p:cNvGrpSpPr/>
          <p:nvPr userDrawn="1"/>
        </p:nvGrpSpPr>
        <p:grpSpPr>
          <a:xfrm>
            <a:off x="0" y="-31035"/>
            <a:ext cx="10051146" cy="326436"/>
            <a:chOff x="0" y="-27384"/>
            <a:chExt cx="9137405" cy="288032"/>
          </a:xfrm>
        </p:grpSpPr>
        <p:sp>
          <p:nvSpPr>
            <p:cNvPr id="13" name="TextBox 12"/>
            <p:cNvSpPr txBox="1"/>
            <p:nvPr userDrawn="1"/>
          </p:nvSpPr>
          <p:spPr>
            <a:xfrm>
              <a:off x="0" y="-27384"/>
              <a:ext cx="9137405"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404/504, Fall 2021</a:t>
              </a:r>
              <a:endParaRPr lang="en-US" sz="1400" b="1" i="1" dirty="0">
                <a:latin typeface="Palatino Linotype" panose="02040502050505030304" pitchFamily="18"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44624"/>
              <a:ext cx="1475423" cy="198120"/>
            </a:xfrm>
            <a:prstGeom prst="rect">
              <a:avLst/>
            </a:prstGeom>
          </p:spPr>
        </p:pic>
        <p:cxnSp>
          <p:nvCxnSpPr>
            <p:cNvPr id="15" name="Straight Connector 14"/>
            <p:cNvCxnSpPr/>
            <p:nvPr userDrawn="1"/>
          </p:nvCxnSpPr>
          <p:spPr>
            <a:xfrm>
              <a:off x="72008" y="260648"/>
              <a:ext cx="9036496" cy="0"/>
            </a:xfrm>
            <a:prstGeom prst="line">
              <a:avLst/>
            </a:prstGeom>
            <a:ln w="19050">
              <a:gradFill flip="none" rotWithShape="1">
                <a:gsLst>
                  <a:gs pos="0">
                    <a:srgbClr val="C99503"/>
                  </a:gs>
                  <a:gs pos="60000">
                    <a:schemeClr val="accent1">
                      <a:tint val="44500"/>
                      <a:satMod val="160000"/>
                      <a:alpha val="56000"/>
                      <a:lumMod val="83000"/>
                    </a:schemeClr>
                  </a:gs>
                  <a:gs pos="100000">
                    <a:schemeClr val="tx1">
                      <a:lumMod val="64000"/>
                      <a:lumOff val="36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cxnSp>
        <p:nvCxnSpPr>
          <p:cNvPr id="6" name="Straight Connector 5"/>
          <p:cNvCxnSpPr/>
          <p:nvPr userDrawn="1"/>
        </p:nvCxnSpPr>
        <p:spPr>
          <a:xfrm>
            <a:off x="276673" y="1519537"/>
            <a:ext cx="9584265"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0" hasCustomPrompt="1"/>
          </p:nvPr>
        </p:nvSpPr>
        <p:spPr>
          <a:xfrm>
            <a:off x="276673" y="1509936"/>
            <a:ext cx="6192687" cy="350293"/>
          </a:xfrm>
        </p:spPr>
        <p:txBody>
          <a:bodyPr>
            <a:normAutofit/>
          </a:bodyPr>
          <a:lstStyle>
            <a:lvl1pPr marL="0" indent="0">
              <a:buNone/>
              <a:defRPr sz="1400" i="1">
                <a:latin typeface="Palatino Linotype" panose="02040502050505030304" pitchFamily="18" charset="0"/>
              </a:defRPr>
            </a:lvl1pPr>
            <a:lvl2pPr marL="690563" indent="-233363">
              <a:defRPr sz="1800">
                <a:latin typeface="Palatino Linotype" panose="02040502050505030304" pitchFamily="18" charset="0"/>
              </a:defRPr>
            </a:lvl2pPr>
            <a:lvl3pPr marL="1031875" indent="-234950">
              <a:buFont typeface="Wingdings" panose="05000000000000000000" pitchFamily="2" charset="2"/>
              <a:buChar char="§"/>
              <a:defRPr sz="1600">
                <a:latin typeface="Palatino Linotype" panose="02040502050505030304" pitchFamily="18" charset="0"/>
              </a:defRPr>
            </a:lvl3pPr>
            <a:lvl4pPr marL="1371600" indent="-223838">
              <a:buFont typeface="Arial" panose="020B0604020202020204" pitchFamily="34" charset="0"/>
              <a:buChar char="»"/>
              <a:defRPr sz="1400">
                <a:latin typeface="Palatino Linotype" panose="02040502050505030304" pitchFamily="18" charset="0"/>
              </a:defRPr>
            </a:lvl4pPr>
            <a:lvl5pPr>
              <a:defRPr sz="1506">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3384655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632184"/>
            <a:ext cx="9052560" cy="1050573"/>
          </a:xfrm>
        </p:spPr>
        <p:txBody>
          <a:bodyPr>
            <a:normAutofit/>
          </a:bodyPr>
          <a:lstStyle>
            <a:lvl1pPr>
              <a:defRPr sz="35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a:defRPr sz="2400">
                <a:latin typeface="Palatino Linotype" panose="02040502050505030304" pitchFamily="18" charset="0"/>
              </a:defRPr>
            </a:lvl1pPr>
            <a:lvl2pPr marL="693680" indent="-236518">
              <a:defRPr sz="2000">
                <a:latin typeface="Palatino Linotype" panose="02040502050505030304" pitchFamily="18" charset="0"/>
              </a:defRPr>
            </a:lvl2pPr>
            <a:lvl3pPr>
              <a:defRPr sz="1800">
                <a:latin typeface="Palatino Linotype" panose="02040502050505030304" pitchFamily="18" charset="0"/>
              </a:defRPr>
            </a:lvl3pPr>
            <a:lvl4pPr>
              <a:defRPr sz="1600">
                <a:latin typeface="Palatino Linotype" panose="02040502050505030304" pitchFamily="18" charset="0"/>
              </a:defRPr>
            </a:lvl4pPr>
            <a:lvl5pPr>
              <a:defRPr sz="1400">
                <a:latin typeface="Palatino Linotype" panose="02040502050505030304" pitchFamily="18" charset="0"/>
              </a:defRPr>
            </a:lvl5pPr>
          </a:lstStyle>
          <a:p>
            <a:pPr lvl="0"/>
            <a:r>
              <a:rPr lang="en-US" dirty="0"/>
              <a:t>Click to edit Master text styles</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000" dirty="0">
              <a:solidFill>
                <a:schemeClr val="bg1">
                  <a:lumMod val="50000"/>
                </a:schemeClr>
              </a:solidFill>
            </a:endParaRPr>
          </a:p>
        </p:txBody>
      </p:sp>
      <p:grpSp>
        <p:nvGrpSpPr>
          <p:cNvPr id="12" name="Group 11"/>
          <p:cNvGrpSpPr/>
          <p:nvPr userDrawn="1"/>
        </p:nvGrpSpPr>
        <p:grpSpPr>
          <a:xfrm>
            <a:off x="0" y="-31035"/>
            <a:ext cx="10051146" cy="326436"/>
            <a:chOff x="0" y="-27384"/>
            <a:chExt cx="9137405" cy="288032"/>
          </a:xfrm>
        </p:grpSpPr>
        <p:sp>
          <p:nvSpPr>
            <p:cNvPr id="13" name="TextBox 12"/>
            <p:cNvSpPr txBox="1"/>
            <p:nvPr userDrawn="1"/>
          </p:nvSpPr>
          <p:spPr>
            <a:xfrm>
              <a:off x="0" y="-27384"/>
              <a:ext cx="9137405"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404/504, Fall 2021</a:t>
              </a:r>
              <a:endParaRPr lang="en-US" sz="1400" b="1" i="1" dirty="0">
                <a:latin typeface="Palatino Linotype" panose="02040502050505030304" pitchFamily="18"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44624"/>
              <a:ext cx="1475423" cy="198120"/>
            </a:xfrm>
            <a:prstGeom prst="rect">
              <a:avLst/>
            </a:prstGeom>
          </p:spPr>
        </p:pic>
        <p:cxnSp>
          <p:nvCxnSpPr>
            <p:cNvPr id="15" name="Straight Connector 14"/>
            <p:cNvCxnSpPr/>
            <p:nvPr userDrawn="1"/>
          </p:nvCxnSpPr>
          <p:spPr>
            <a:xfrm>
              <a:off x="72008" y="260648"/>
              <a:ext cx="9036496" cy="0"/>
            </a:xfrm>
            <a:prstGeom prst="line">
              <a:avLst/>
            </a:prstGeom>
            <a:ln w="19050">
              <a:gradFill flip="none" rotWithShape="1">
                <a:gsLst>
                  <a:gs pos="0">
                    <a:srgbClr val="C99503"/>
                  </a:gs>
                  <a:gs pos="60000">
                    <a:schemeClr val="accent1">
                      <a:tint val="44500"/>
                      <a:satMod val="160000"/>
                      <a:alpha val="56000"/>
                      <a:lumMod val="83000"/>
                    </a:schemeClr>
                  </a:gs>
                  <a:gs pos="100000">
                    <a:schemeClr val="tx1">
                      <a:lumMod val="64000"/>
                      <a:lumOff val="36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38763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6621" y="7203864"/>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FFCFEE5-8EAD-403C-AFC6-4E09610A5144}" type="slidenum">
              <a:rPr lang="en-US" smtClean="0"/>
              <a:t>‹#›</a:t>
            </a:fld>
            <a:endParaRPr lang="en-US"/>
          </a:p>
        </p:txBody>
      </p:sp>
    </p:spTree>
    <p:extLst>
      <p:ext uri="{BB962C8B-B14F-4D97-AF65-F5344CB8AC3E}">
        <p14:creationId xmlns:p14="http://schemas.microsoft.com/office/powerpoint/2010/main" val="3003686311"/>
      </p:ext>
    </p:extLst>
  </p:cSld>
  <p:clrMap bg1="lt1" tx1="dk1" bg2="lt2" tx2="dk2" accent1="accent1" accent2="accent2" accent3="accent3" accent4="accent4" accent5="accent5" accent6="accent6" hlink="hlink" folHlink="folHlink"/>
  <p:sldLayoutIdLst>
    <p:sldLayoutId id="2147483649" r:id="rId1"/>
    <p:sldLayoutId id="2147483685" r:id="rId2"/>
    <p:sldLayoutId id="2147483683" r:id="rId3"/>
  </p:sldLayoutIdLst>
  <p:hf hdr="0" ftr="0" dt="0"/>
  <p:txStyles>
    <p:titleStyle>
      <a:lvl1pPr algn="ctr" defTabSz="914323" rtl="0" eaLnBrk="1" latinLnBrk="0" hangingPunct="1">
        <a:spcBef>
          <a:spcPct val="0"/>
        </a:spcBef>
        <a:buNone/>
        <a:defRPr sz="4399" kern="1200">
          <a:solidFill>
            <a:schemeClr val="tx1"/>
          </a:solidFill>
          <a:latin typeface="+mj-lt"/>
          <a:ea typeface="+mj-ea"/>
          <a:cs typeface="+mj-cs"/>
        </a:defRPr>
      </a:lvl1pPr>
    </p:titleStyle>
    <p:bodyStyle>
      <a:lvl1pPr marL="342871" indent="-342871" algn="l" defTabSz="9143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87" indent="-285726" algn="l" defTabSz="9143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04" indent="-228581" algn="l" defTabSz="9143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66"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27"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2"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5" algn="l" defTabSz="914323" rtl="0" eaLnBrk="1" latinLnBrk="0" hangingPunct="1">
        <a:defRPr sz="1800" kern="1200">
          <a:solidFill>
            <a:schemeClr val="tx1"/>
          </a:solidFill>
          <a:latin typeface="+mn-lt"/>
          <a:ea typeface="+mn-ea"/>
          <a:cs typeface="+mn-cs"/>
        </a:defRPr>
      </a:lvl4pPr>
      <a:lvl5pPr marL="1828647"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70" algn="l" defTabSz="914323" rtl="0" eaLnBrk="1" latinLnBrk="0" hangingPunct="1">
        <a:defRPr sz="1800" kern="1200">
          <a:solidFill>
            <a:schemeClr val="tx1"/>
          </a:solidFill>
          <a:latin typeface="+mn-lt"/>
          <a:ea typeface="+mn-ea"/>
          <a:cs typeface="+mn-cs"/>
        </a:defRPr>
      </a:lvl7pPr>
      <a:lvl8pPr marL="3200132" algn="l" defTabSz="914323" rtl="0" eaLnBrk="1" latinLnBrk="0" hangingPunct="1">
        <a:defRPr sz="1800" kern="1200">
          <a:solidFill>
            <a:schemeClr val="tx1"/>
          </a:solidFill>
          <a:latin typeface="+mn-lt"/>
          <a:ea typeface="+mn-ea"/>
          <a:cs typeface="+mn-cs"/>
        </a:defRPr>
      </a:lvl8pPr>
      <a:lvl9pPr marL="3657294" algn="l" defTabSz="9143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rxiv.org/abs/1412.6572" TargetMode="External"/><Relationship Id="rId7" Type="http://schemas.openxmlformats.org/officeDocument/2006/relationships/hyperlink" Target="https://blog.floydhub.com/introduction-to-adversarial-machine-learnin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arxiv.org/abs/1610.05820" TargetMode="External"/><Relationship Id="rId1" Type="http://schemas.openxmlformats.org/officeDocument/2006/relationships/slideLayout" Target="../slideLayouts/slideLayout2.xml"/><Relationship Id="rId4" Type="http://schemas.microsoft.com/office/2007/relationships/hdphoto" Target="../media/hdphoto8.wdp"/></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1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dl.acm.org/doi/10.1145/2810103.2813677"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arxiv.org/abs/2012.07805"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arxiv.org/abs/1805.04049" TargetMode="External"/><Relationship Id="rId2" Type="http://schemas.openxmlformats.org/officeDocument/2006/relationships/hyperlink" Target="https://arxiv.org/abs/1807.05852" TargetMode="External"/><Relationship Id="rId1" Type="http://schemas.openxmlformats.org/officeDocument/2006/relationships/slideLayout" Target="../slideLayouts/slideLayout2.xml"/><Relationship Id="rId4" Type="http://schemas.openxmlformats.org/officeDocument/2006/relationships/hyperlink" Target="https://arxiv.org/abs/1702.07464"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arxiv.org/abs/1312.6199"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s://arxiv.org/abs/1607.00133"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arxiv.org/abs/1802.08908"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s://aaai18adversarial.github.io/" TargetMode="External"/><Relationship Id="rId7" Type="http://schemas.openxmlformats.org/officeDocument/2006/relationships/hyperlink" Target="https://arxiv.org/abs/2007.07646" TargetMode="External"/><Relationship Id="rId2" Type="http://schemas.openxmlformats.org/officeDocument/2006/relationships/hyperlink" Target="https://blog.floydhub.com/introduction-to-adversarial-machine-learning/" TargetMode="External"/><Relationship Id="rId1" Type="http://schemas.openxmlformats.org/officeDocument/2006/relationships/slideLayout" Target="../slideLayouts/slideLayout2.xml"/><Relationship Id="rId6" Type="http://schemas.openxmlformats.org/officeDocument/2006/relationships/hyperlink" Target="https://arxiv.org/abs/2011.11819" TargetMode="External"/><Relationship Id="rId5" Type="http://schemas.openxmlformats.org/officeDocument/2006/relationships/hyperlink" Target="https://arxiv.org/abs/2007.10760" TargetMode="External"/><Relationship Id="rId4" Type="http://schemas.openxmlformats.org/officeDocument/2006/relationships/hyperlink" Target="https://arxiv.org/abs/1909.08072" TargetMode="External"/></Relationships>
</file>

<file path=ppt/slides/_rels/slide119.xml.rels><?xml version="1.0" encoding="UTF-8" standalone="yes"?>
<Relationships xmlns="http://schemas.openxmlformats.org/package/2006/relationships"><Relationship Id="rId8" Type="http://schemas.openxmlformats.org/officeDocument/2006/relationships/hyperlink" Target="https://aaai18adversarial.github.io/" TargetMode="External"/><Relationship Id="rId3" Type="http://schemas.openxmlformats.org/officeDocument/2006/relationships/hyperlink" Target="https://github.com/IBM/adversarial-robustness-toolbox" TargetMode="External"/><Relationship Id="rId7" Type="http://schemas.openxmlformats.org/officeDocument/2006/relationships/hyperlink" Target="https://www.robust-ml.org/defense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blog.floydhub.com/introduction-to-adversarial-machine-learning/" TargetMode="External"/><Relationship Id="rId5" Type="http://schemas.openxmlformats.org/officeDocument/2006/relationships/hyperlink" Target="https://github.com/iArunava/scratchai" TargetMode="External"/><Relationship Id="rId4" Type="http://schemas.openxmlformats.org/officeDocument/2006/relationships/hyperlink" Target="https://github.com/tensorflow/cleverhans" TargetMode="External"/><Relationship Id="rId9" Type="http://schemas.openxmlformats.org/officeDocument/2006/relationships/hyperlink" Target="https://nicholas.carlini.com/writing/2018/adversarial-machine-learning-reading-list.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rxiv.org/pdf/1707.08945.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arxiv.org/pdf/1707.07397.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youtu.be/YXy6oX1iNoA"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abs/1904.0865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NtYp31spwmA"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watch?v=bPhUhypV27w" TargetMode="External"/><Relationship Id="rId3" Type="http://schemas.openxmlformats.org/officeDocument/2006/relationships/image" Target="../media/image21.png"/><Relationship Id="rId7" Type="http://schemas.openxmlformats.org/officeDocument/2006/relationships/hyperlink" Target="https://www.youtube.com/watch?v=sDOo5nDJwgA" TargetMode="Externa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www.youtube.com/watch?v=cQ54GDm1eL0"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blog.floydhub.com/introduction-to-adversarial-machine-learning/"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blog.floydhub.com/introduction-to-adversarial-machine-learning/"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hyperlink" Target="https://arxiv.org/abs/1703.06857" TargetMode="External"/><Relationship Id="rId7" Type="http://schemas.openxmlformats.org/officeDocument/2006/relationships/hyperlink" Target="https://blog.floydhub.com/introduction-to-adversarial-machine-learnin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pdf/1412.6572.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1.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blog.floydhub.com/introduction-to-adversarial-machine-learnin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hyperlink" Target="https://blog.floydhub.com/introduction-to-adversarial-machine-learnin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arxiv.org/abs/1607.02533"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arxiv.org/abs/1706.06083"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10.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hyperlink" Target="https://blog.floydhub.com/introduction-to-adversarial-machine-learning/" TargetMode="Externa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blog.floydhub.com/introduction-to-adversarial-machine-learning/"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arxiv.org/abs/1511.04599"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blog.floydhub.com/introduction-to-adversarial-machine-learning/" TargetMode="Externa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hyperlink" Target="https://arxiv.org/abs/1608.04644"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3.wdp"/></Relationships>
</file>

<file path=ppt/slides/_rels/slide53.xml.rels><?xml version="1.0" encoding="UTF-8" standalone="yes"?>
<Relationships xmlns="http://schemas.openxmlformats.org/package/2006/relationships"><Relationship Id="rId3" Type="http://schemas.openxmlformats.org/officeDocument/2006/relationships/image" Target="../media/image650.png"/><Relationship Id="rId7" Type="http://schemas.openxmlformats.org/officeDocument/2006/relationships/image" Target="../media/image69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670.png"/><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hyperlink" Target="https://arxiv.org/abs/1511.07528" TargetMode="External"/><Relationship Id="rId7" Type="http://schemas.openxmlformats.org/officeDocument/2006/relationships/image" Target="../media/image59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image" Target="../media/image73.pn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arxiv.org/abs/1709.04114" TargetMode="Externa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arxiv.org/abs/1801.02612" TargetMode="Externa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hyperlink" Target="https://arxiv.org/abs/1710.08864" TargetMode="Externa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arxiv.org/abs/1610.08401" TargetMode="Externa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github.com/iArunava/scratchai/tree/master/scratchai/attacks#benchmark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blog.floydhub.com/introduction-to-adversarial-machine-learning/" TargetMode="External"/><Relationship Id="rId5" Type="http://schemas.microsoft.com/office/2007/relationships/hdphoto" Target="../media/hdphoto1.wdp"/><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arxiv.org/abs/1712.09491"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arxiv.org/abs/1712.04248"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hyperlink" Target="https://arxiv.org/abs/1904.02144"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hyperlink" Target="https://arxiv.org/abs/1708.03999"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arxiv.org/abs/1605.07277"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arxiv.org/abs/1611.02770"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www.robust-ml.org/defense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arxiv.org/abs/1909.08072"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arxiv.org/abs/1705.09064" TargetMode="External"/><Relationship Id="rId2" Type="http://schemas.openxmlformats.org/officeDocument/2006/relationships/hyperlink" Target="https://arxiv.org/abs/1704.04960" TargetMode="External"/><Relationship Id="rId1" Type="http://schemas.openxmlformats.org/officeDocument/2006/relationships/slideLayout" Target="../slideLayouts/slideLayout2.xml"/><Relationship Id="rId6" Type="http://schemas.openxmlformats.org/officeDocument/2006/relationships/hyperlink" Target="https://arxiv.org/abs/1704.01155" TargetMode="External"/><Relationship Id="rId5" Type="http://schemas.openxmlformats.org/officeDocument/2006/relationships/hyperlink" Target="https://arxiv.org/abs/1608.00530" TargetMode="External"/><Relationship Id="rId4" Type="http://schemas.openxmlformats.org/officeDocument/2006/relationships/hyperlink" Target="https://arxiv.org/abs/1702.06280"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arxiv.org/abs/1805.06605" TargetMode="External"/><Relationship Id="rId7" Type="http://schemas.openxmlformats.org/officeDocument/2006/relationships/image" Target="../media/image730.png"/><Relationship Id="rId2" Type="http://schemas.openxmlformats.org/officeDocument/2006/relationships/hyperlink" Target="https://arxiv.org/abs/1511.04508" TargetMode="External"/><Relationship Id="rId1" Type="http://schemas.openxmlformats.org/officeDocument/2006/relationships/slideLayout" Target="../slideLayouts/slideLayout2.xml"/><Relationship Id="rId6" Type="http://schemas.openxmlformats.org/officeDocument/2006/relationships/hyperlink" Target="https://arxiv.org/pdf/1711.01991.pdf" TargetMode="External"/><Relationship Id="rId5" Type="http://schemas.openxmlformats.org/officeDocument/2006/relationships/hyperlink" Target="https://arxiv.org/abs/1712.00673" TargetMode="External"/><Relationship Id="rId4" Type="http://schemas.openxmlformats.org/officeDocument/2006/relationships/hyperlink" Target="https://openreview.net/pdf?id=S18Su--CW"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arxiv.org/abs/1412.5068" TargetMode="External"/><Relationship Id="rId2" Type="http://schemas.openxmlformats.org/officeDocument/2006/relationships/hyperlink" Target="https://arxiv.org/abs/1704.08847" TargetMode="External"/><Relationship Id="rId1" Type="http://schemas.openxmlformats.org/officeDocument/2006/relationships/slideLayout" Target="../slideLayouts/slideLayout2.xml"/><Relationship Id="rId5" Type="http://schemas.openxmlformats.org/officeDocument/2006/relationships/hyperlink" Target="https://arxiv.org/abs/1902.02918" TargetMode="External"/><Relationship Id="rId4" Type="http://schemas.openxmlformats.org/officeDocument/2006/relationships/hyperlink" Target="https://arxiv.org/abs/1801.09344"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blog.floydhub.com/introduction-to-adversarial-machine-learning/"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arxiv.org/abs/1706.06083" TargetMode="External"/><Relationship Id="rId2" Type="http://schemas.openxmlformats.org/officeDocument/2006/relationships/hyperlink" Target="https://arxiv.org/pdf/1412.6572.pdf" TargetMode="External"/><Relationship Id="rId1" Type="http://schemas.openxmlformats.org/officeDocument/2006/relationships/slideLayout" Target="../slideLayouts/slideLayout2.xml"/><Relationship Id="rId6" Type="http://schemas.openxmlformats.org/officeDocument/2006/relationships/hyperlink" Target="https://arxiv.org/abs/2002.10716" TargetMode="External"/><Relationship Id="rId5" Type="http://schemas.openxmlformats.org/officeDocument/2006/relationships/hyperlink" Target="https://arxiv.org/abs/1901.08573" TargetMode="External"/><Relationship Id="rId4" Type="http://schemas.openxmlformats.org/officeDocument/2006/relationships/hyperlink" Target="https://arxiv.org/abs/1705.07204"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hyperlink" Target="https://arxiv.org/abs/2007.10760"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hyperlink" Target="https://arxiv.org/abs/1804.00792" TargetMode="Externa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92.xml.rels><?xml version="1.0" encoding="UTF-8" standalone="yes"?>
<Relationships xmlns="http://schemas.openxmlformats.org/package/2006/relationships"><Relationship Id="rId3" Type="http://schemas.openxmlformats.org/officeDocument/2006/relationships/hyperlink" Target="https://weihang-wang.github.io/papers/tnn_ndss18.pdf"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9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arxiv.org/abs/1911.07399"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56878" y="2662064"/>
            <a:ext cx="8784976" cy="2376264"/>
          </a:xfrm>
        </p:spPr>
        <p:txBody>
          <a:bodyPr>
            <a:noAutofit/>
          </a:bodyPr>
          <a:lstStyle/>
          <a:p>
            <a:r>
              <a:rPr lang="en-US" altLang="en-US" sz="4000" b="1" dirty="0">
                <a:solidFill>
                  <a:schemeClr val="tx1"/>
                </a:solidFill>
                <a:latin typeface="Palatino Linotype" panose="02040502050505030304" pitchFamily="18" charset="0"/>
              </a:rPr>
              <a:t>CS 404/504</a:t>
            </a:r>
          </a:p>
          <a:p>
            <a:r>
              <a:rPr lang="en-US" sz="4000" b="1" dirty="0">
                <a:solidFill>
                  <a:schemeClr val="tx1"/>
                </a:solidFill>
                <a:latin typeface="Palatino Linotype" panose="02040502050505030304" pitchFamily="18" charset="0"/>
              </a:rPr>
              <a:t>Special Topics: Adversarial Machine Learning</a:t>
            </a:r>
            <a:endParaRPr lang="en-US" sz="4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4905" y="1077889"/>
            <a:ext cx="5368923" cy="720000"/>
          </a:xfrm>
          <a:prstGeom prst="rect">
            <a:avLst/>
          </a:prstGeom>
        </p:spPr>
      </p:pic>
      <p:sp>
        <p:nvSpPr>
          <p:cNvPr id="5" name="TextBox 4"/>
          <p:cNvSpPr txBox="1">
            <a:spLocks noChangeArrowheads="1"/>
          </p:cNvSpPr>
          <p:nvPr/>
        </p:nvSpPr>
        <p:spPr bwMode="auto">
          <a:xfrm>
            <a:off x="2073973" y="5440760"/>
            <a:ext cx="59584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chemeClr val="tx1"/>
                </a:solidFill>
                <a:latin typeface="Tahoma" pitchFamily="34" charset="0"/>
                <a:cs typeface="Tahoma" pitchFamily="34" charset="0"/>
              </a:defRPr>
            </a:lvl1pPr>
            <a:lvl2pPr marL="742950" indent="-285750" eaLnBrk="0" hangingPunct="0">
              <a:spcBef>
                <a:spcPct val="20000"/>
              </a:spcBef>
              <a:buFont typeface="Arial" charset="0"/>
              <a:buChar char="–"/>
              <a:defRPr sz="2000">
                <a:solidFill>
                  <a:schemeClr val="tx1"/>
                </a:solidFill>
                <a:latin typeface="Tahoma" pitchFamily="34" charset="0"/>
                <a:cs typeface="Tahoma" pitchFamily="34" charset="0"/>
              </a:defRPr>
            </a:lvl2pPr>
            <a:lvl3pPr marL="1143000" indent="-228600" eaLnBrk="0" hangingPunct="0">
              <a:spcBef>
                <a:spcPct val="20000"/>
              </a:spcBef>
              <a:buFont typeface="Arial" charset="0"/>
              <a:buChar char="•"/>
              <a:defRPr sz="2000">
                <a:solidFill>
                  <a:schemeClr val="tx1"/>
                </a:solidFill>
                <a:latin typeface="Tahoma" pitchFamily="34" charset="0"/>
                <a:cs typeface="Tahoma" pitchFamily="34" charset="0"/>
              </a:defRPr>
            </a:lvl3pPr>
            <a:lvl4pPr marL="1600200" indent="-228600" eaLnBrk="0" hangingPunct="0">
              <a:spcBef>
                <a:spcPct val="20000"/>
              </a:spcBef>
              <a:buFont typeface="Arial" charset="0"/>
              <a:buChar char="–"/>
              <a:defRPr sz="2000">
                <a:solidFill>
                  <a:schemeClr val="tx1"/>
                </a:solidFill>
                <a:latin typeface="Tahoma" pitchFamily="34" charset="0"/>
                <a:cs typeface="Tahoma" pitchFamily="34" charset="0"/>
              </a:defRPr>
            </a:lvl4pPr>
            <a:lvl5pPr marL="2057400" indent="-228600" eaLnBrk="0" hangingPunct="0">
              <a:spcBef>
                <a:spcPct val="20000"/>
              </a:spcBef>
              <a:buFont typeface="Arial"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9pPr>
          </a:lstStyle>
          <a:p>
            <a:pPr algn="ctr" eaLnBrk="1" hangingPunct="1">
              <a:spcBef>
                <a:spcPct val="0"/>
              </a:spcBef>
              <a:buFontTx/>
              <a:buNone/>
            </a:pPr>
            <a:r>
              <a:rPr lang="en-US" altLang="en-US" sz="2400" b="1" i="1" dirty="0">
                <a:latin typeface="Palatino Linotype" panose="02040502050505030304" pitchFamily="18" charset="0"/>
              </a:rPr>
              <a:t>Dr. Alex Vakanski</a:t>
            </a:r>
          </a:p>
        </p:txBody>
      </p:sp>
    </p:spTree>
    <p:extLst>
      <p:ext uri="{BB962C8B-B14F-4D97-AF65-F5344CB8AC3E}">
        <p14:creationId xmlns:p14="http://schemas.microsoft.com/office/powerpoint/2010/main" val="221006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468BE7-95FE-4745-B3A4-539E4542BB2E}"/>
              </a:ext>
            </a:extLst>
          </p:cNvPr>
          <p:cNvSpPr>
            <a:spLocks noGrp="1"/>
          </p:cNvSpPr>
          <p:nvPr>
            <p:ph type="title"/>
          </p:nvPr>
        </p:nvSpPr>
        <p:spPr/>
        <p:txBody>
          <a:bodyPr/>
          <a:lstStyle/>
          <a:p>
            <a:r>
              <a:rPr lang="en-US" dirty="0"/>
              <a:t>Adversarial Examples</a:t>
            </a:r>
          </a:p>
        </p:txBody>
      </p:sp>
      <p:sp>
        <p:nvSpPr>
          <p:cNvPr id="5" name="Content Placeholder 4">
            <a:extLst>
              <a:ext uri="{FF2B5EF4-FFF2-40B4-BE49-F238E27FC236}">
                <a16:creationId xmlns:a16="http://schemas.microsoft.com/office/drawing/2014/main" id="{9AFF17FB-FE23-4287-BE06-B1289155CB48}"/>
              </a:ext>
            </a:extLst>
          </p:cNvPr>
          <p:cNvSpPr>
            <a:spLocks noGrp="1"/>
          </p:cNvSpPr>
          <p:nvPr>
            <p:ph idx="1"/>
          </p:nvPr>
        </p:nvSpPr>
        <p:spPr/>
        <p:txBody>
          <a:bodyPr/>
          <a:lstStyle/>
          <a:p>
            <a:r>
              <a:rPr lang="en-US" dirty="0" smtClean="0"/>
              <a:t>One of the </a:t>
            </a:r>
            <a:r>
              <a:rPr lang="en-US" dirty="0" smtClean="0">
                <a:hlinkClick r:id="rId3"/>
              </a:rPr>
              <a:t>seminal papers on AML </a:t>
            </a:r>
            <a:r>
              <a:rPr lang="en-US" dirty="0"/>
              <a:t>shows an adversarially perturbed image of a panda </a:t>
            </a:r>
            <a:r>
              <a:rPr lang="en-US" dirty="0" smtClean="0"/>
              <a:t>that is </a:t>
            </a:r>
            <a:r>
              <a:rPr lang="en-US" dirty="0"/>
              <a:t>misclassified by the ML model as a gibbon</a:t>
            </a:r>
          </a:p>
          <a:p>
            <a:pPr lvl="1"/>
            <a:r>
              <a:rPr lang="en-US" dirty="0"/>
              <a:t>The image with the perturbation looks indistinguishable from the original image</a:t>
            </a:r>
          </a:p>
        </p:txBody>
      </p:sp>
      <p:sp>
        <p:nvSpPr>
          <p:cNvPr id="23" name="Content Placeholder 22"/>
          <p:cNvSpPr>
            <a:spLocks noGrp="1"/>
          </p:cNvSpPr>
          <p:nvPr>
            <p:ph idx="10"/>
          </p:nvPr>
        </p:nvSpPr>
        <p:spPr/>
        <p:txBody>
          <a:bodyPr/>
          <a:lstStyle/>
          <a:p>
            <a:r>
              <a:rPr lang="en-US" dirty="0"/>
              <a:t>Adversarial Examples</a:t>
            </a:r>
          </a:p>
          <a:p>
            <a:endParaRPr lang="en-US" dirty="0"/>
          </a:p>
        </p:txBody>
      </p:sp>
      <p:grpSp>
        <p:nvGrpSpPr>
          <p:cNvPr id="9" name="Group 8">
            <a:extLst>
              <a:ext uri="{FF2B5EF4-FFF2-40B4-BE49-F238E27FC236}">
                <a16:creationId xmlns:a16="http://schemas.microsoft.com/office/drawing/2014/main" id="{CBCA9128-0828-4B6B-9192-9C22FEC6BFE9}"/>
              </a:ext>
            </a:extLst>
          </p:cNvPr>
          <p:cNvGrpSpPr/>
          <p:nvPr/>
        </p:nvGrpSpPr>
        <p:grpSpPr>
          <a:xfrm>
            <a:off x="2642267" y="3960035"/>
            <a:ext cx="2566215" cy="2542255"/>
            <a:chOff x="3140876" y="1848426"/>
            <a:chExt cx="2566215" cy="2542255"/>
          </a:xfrm>
        </p:grpSpPr>
        <p:pic>
          <p:nvPicPr>
            <p:cNvPr id="10" name="Picture 9">
              <a:extLst>
                <a:ext uri="{FF2B5EF4-FFF2-40B4-BE49-F238E27FC236}">
                  <a16:creationId xmlns:a16="http://schemas.microsoft.com/office/drawing/2014/main" id="{265D3B9B-6349-4733-A474-52EA03B20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081" y="1848426"/>
              <a:ext cx="1983509" cy="1983509"/>
            </a:xfrm>
            <a:prstGeom prst="rect">
              <a:avLst/>
            </a:prstGeom>
          </p:spPr>
        </p:pic>
        <p:sp>
          <p:nvSpPr>
            <p:cNvPr id="11" name="TextBox 10">
              <a:extLst>
                <a:ext uri="{FF2B5EF4-FFF2-40B4-BE49-F238E27FC236}">
                  <a16:creationId xmlns:a16="http://schemas.microsoft.com/office/drawing/2014/main" id="{3838670C-0B4E-4750-9BF2-7C56725F9D8A}"/>
                </a:ext>
              </a:extLst>
            </p:cNvPr>
            <p:cNvSpPr txBox="1"/>
            <p:nvPr/>
          </p:nvSpPr>
          <p:spPr>
            <a:xfrm>
              <a:off x="3140876" y="3989674"/>
              <a:ext cx="2566215" cy="401007"/>
            </a:xfrm>
            <a:prstGeom prst="rect">
              <a:avLst/>
            </a:prstGeom>
            <a:noFill/>
          </p:spPr>
          <p:txBody>
            <a:bodyPr wrap="none" rtlCol="0">
              <a:spAutoFit/>
            </a:bodyPr>
            <a:lstStyle/>
            <a:p>
              <a:r>
                <a:rPr lang="en-US" dirty="0"/>
                <a:t>Small adversarial noise</a:t>
              </a:r>
            </a:p>
          </p:txBody>
        </p:sp>
      </p:grpSp>
      <p:sp>
        <p:nvSpPr>
          <p:cNvPr id="15" name="Plus 12">
            <a:extLst>
              <a:ext uri="{FF2B5EF4-FFF2-40B4-BE49-F238E27FC236}">
                <a16:creationId xmlns:a16="http://schemas.microsoft.com/office/drawing/2014/main" id="{01F845A7-291F-4BD2-95CE-423C44ED4310}"/>
              </a:ext>
            </a:extLst>
          </p:cNvPr>
          <p:cNvSpPr/>
          <p:nvPr/>
        </p:nvSpPr>
        <p:spPr>
          <a:xfrm>
            <a:off x="2081865" y="4646269"/>
            <a:ext cx="643210" cy="6096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qual 13">
            <a:extLst>
              <a:ext uri="{FF2B5EF4-FFF2-40B4-BE49-F238E27FC236}">
                <a16:creationId xmlns:a16="http://schemas.microsoft.com/office/drawing/2014/main" id="{A556CE6B-B560-48E0-8805-4FF10FC3F918}"/>
              </a:ext>
            </a:extLst>
          </p:cNvPr>
          <p:cNvSpPr/>
          <p:nvPr/>
        </p:nvSpPr>
        <p:spPr>
          <a:xfrm>
            <a:off x="4830646" y="4729395"/>
            <a:ext cx="612425" cy="41563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p:cNvGrpSpPr/>
          <p:nvPr/>
        </p:nvGrpSpPr>
        <p:grpSpPr>
          <a:xfrm>
            <a:off x="31403" y="3454152"/>
            <a:ext cx="2157963" cy="3342236"/>
            <a:chOff x="31403" y="3990372"/>
            <a:chExt cx="2157963" cy="3342236"/>
          </a:xfrm>
        </p:grpSpPr>
        <p:grpSp>
          <p:nvGrpSpPr>
            <p:cNvPr id="6" name="Group 5">
              <a:extLst>
                <a:ext uri="{FF2B5EF4-FFF2-40B4-BE49-F238E27FC236}">
                  <a16:creationId xmlns:a16="http://schemas.microsoft.com/office/drawing/2014/main" id="{178A2DE6-E339-415E-AF2E-69CCFC085957}"/>
                </a:ext>
              </a:extLst>
            </p:cNvPr>
            <p:cNvGrpSpPr/>
            <p:nvPr/>
          </p:nvGrpSpPr>
          <p:grpSpPr>
            <a:xfrm>
              <a:off x="31403" y="4481680"/>
              <a:ext cx="2157963" cy="2850928"/>
              <a:chOff x="578949" y="1848427"/>
              <a:chExt cx="2157963" cy="2850928"/>
            </a:xfrm>
          </p:grpSpPr>
          <p:pic>
            <p:nvPicPr>
              <p:cNvPr id="7" name="Picture 6">
                <a:extLst>
                  <a:ext uri="{FF2B5EF4-FFF2-40B4-BE49-F238E27FC236}">
                    <a16:creationId xmlns:a16="http://schemas.microsoft.com/office/drawing/2014/main" id="{F133AAD5-8CEC-4ED0-9C9B-A336FB3E7D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1848427"/>
                <a:ext cx="1983509" cy="1983509"/>
              </a:xfrm>
              <a:prstGeom prst="rect">
                <a:avLst/>
              </a:prstGeom>
            </p:spPr>
          </p:pic>
          <p:sp>
            <p:nvSpPr>
              <p:cNvPr id="8" name="TextBox 7">
                <a:extLst>
                  <a:ext uri="{FF2B5EF4-FFF2-40B4-BE49-F238E27FC236}">
                    <a16:creationId xmlns:a16="http://schemas.microsoft.com/office/drawing/2014/main" id="{23ED6F58-9F10-4F7A-8F76-84F6B1094E7D}"/>
                  </a:ext>
                </a:extLst>
              </p:cNvPr>
              <p:cNvSpPr txBox="1"/>
              <p:nvPr/>
            </p:nvSpPr>
            <p:spPr>
              <a:xfrm>
                <a:off x="578949" y="3989674"/>
                <a:ext cx="2157963" cy="709681"/>
              </a:xfrm>
              <a:prstGeom prst="rect">
                <a:avLst/>
              </a:prstGeom>
              <a:noFill/>
            </p:spPr>
            <p:txBody>
              <a:bodyPr wrap="none" rtlCol="0">
                <a:spAutoFit/>
              </a:bodyPr>
              <a:lstStyle/>
              <a:p>
                <a:pPr algn="ctr"/>
                <a:r>
                  <a:rPr lang="en-US" dirty="0"/>
                  <a:t>Classified as </a:t>
                </a:r>
                <a:r>
                  <a:rPr lang="en-US" dirty="0">
                    <a:solidFill>
                      <a:srgbClr val="00B050"/>
                    </a:solidFill>
                  </a:rPr>
                  <a:t>panda</a:t>
                </a:r>
              </a:p>
              <a:p>
                <a:pPr algn="ctr"/>
                <a:r>
                  <a:rPr lang="en-US" dirty="0"/>
                  <a:t>57.7% confidence</a:t>
                </a:r>
                <a:endParaRPr lang="en-US" dirty="0">
                  <a:solidFill>
                    <a:srgbClr val="00B050"/>
                  </a:solidFill>
                </a:endParaRPr>
              </a:p>
            </p:txBody>
          </p:sp>
        </p:grpSp>
        <p:sp>
          <p:nvSpPr>
            <p:cNvPr id="2" name="TextBox 1">
              <a:extLst>
                <a:ext uri="{FF2B5EF4-FFF2-40B4-BE49-F238E27FC236}">
                  <a16:creationId xmlns:a16="http://schemas.microsoft.com/office/drawing/2014/main" id="{BF9199F2-FBE0-4E34-A054-BD2E6B2D966E}"/>
                </a:ext>
              </a:extLst>
            </p:cNvPr>
            <p:cNvSpPr txBox="1"/>
            <p:nvPr/>
          </p:nvSpPr>
          <p:spPr>
            <a:xfrm>
              <a:off x="41306" y="3990372"/>
              <a:ext cx="1908655" cy="401007"/>
            </a:xfrm>
            <a:prstGeom prst="rect">
              <a:avLst/>
            </a:prstGeom>
            <a:noFill/>
          </p:spPr>
          <p:txBody>
            <a:bodyPr wrap="square" rtlCol="0">
              <a:spAutoFit/>
            </a:bodyPr>
            <a:lstStyle/>
            <a:p>
              <a:pPr algn="ctr"/>
              <a:r>
                <a:rPr lang="en-US" dirty="0"/>
                <a:t>Original image</a:t>
              </a:r>
            </a:p>
          </p:txBody>
        </p:sp>
      </p:grpSp>
      <p:grpSp>
        <p:nvGrpSpPr>
          <p:cNvPr id="21" name="Group 20"/>
          <p:cNvGrpSpPr/>
          <p:nvPr/>
        </p:nvGrpSpPr>
        <p:grpSpPr>
          <a:xfrm>
            <a:off x="5443071" y="3732958"/>
            <a:ext cx="2327266" cy="3342236"/>
            <a:chOff x="5443071" y="4020990"/>
            <a:chExt cx="2327266" cy="3342236"/>
          </a:xfrm>
        </p:grpSpPr>
        <p:grpSp>
          <p:nvGrpSpPr>
            <p:cNvPr id="12" name="Group 11">
              <a:extLst>
                <a:ext uri="{FF2B5EF4-FFF2-40B4-BE49-F238E27FC236}">
                  <a16:creationId xmlns:a16="http://schemas.microsoft.com/office/drawing/2014/main" id="{04D97329-5EB7-46D9-BE6C-D9819B4503AA}"/>
                </a:ext>
              </a:extLst>
            </p:cNvPr>
            <p:cNvGrpSpPr/>
            <p:nvPr/>
          </p:nvGrpSpPr>
          <p:grpSpPr>
            <a:xfrm>
              <a:off x="5541842" y="4512298"/>
              <a:ext cx="2228495" cy="2850928"/>
              <a:chOff x="6075219" y="1848427"/>
              <a:chExt cx="2228495" cy="2850928"/>
            </a:xfrm>
          </p:grpSpPr>
          <p:pic>
            <p:nvPicPr>
              <p:cNvPr id="13" name="Picture 12">
                <a:extLst>
                  <a:ext uri="{FF2B5EF4-FFF2-40B4-BE49-F238E27FC236}">
                    <a16:creationId xmlns:a16="http://schemas.microsoft.com/office/drawing/2014/main" id="{6970BF87-A585-438A-AE38-CA3BC1BEE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5219" y="1848427"/>
                <a:ext cx="1983508" cy="1983508"/>
              </a:xfrm>
              <a:prstGeom prst="rect">
                <a:avLst/>
              </a:prstGeom>
            </p:spPr>
          </p:pic>
          <p:sp>
            <p:nvSpPr>
              <p:cNvPr id="14" name="TextBox 13">
                <a:extLst>
                  <a:ext uri="{FF2B5EF4-FFF2-40B4-BE49-F238E27FC236}">
                    <a16:creationId xmlns:a16="http://schemas.microsoft.com/office/drawing/2014/main" id="{950ABEDA-7266-4CBE-9DCD-47828C0E70DB}"/>
                  </a:ext>
                </a:extLst>
              </p:cNvPr>
              <p:cNvSpPr txBox="1"/>
              <p:nvPr/>
            </p:nvSpPr>
            <p:spPr>
              <a:xfrm>
                <a:off x="6075219" y="3989674"/>
                <a:ext cx="2228495" cy="709681"/>
              </a:xfrm>
              <a:prstGeom prst="rect">
                <a:avLst/>
              </a:prstGeom>
              <a:noFill/>
            </p:spPr>
            <p:txBody>
              <a:bodyPr wrap="none" rtlCol="0">
                <a:spAutoFit/>
              </a:bodyPr>
              <a:lstStyle/>
              <a:p>
                <a:pPr algn="ctr"/>
                <a:r>
                  <a:rPr lang="en-US" dirty="0"/>
                  <a:t>Classified as </a:t>
                </a:r>
                <a:r>
                  <a:rPr lang="en-US" dirty="0">
                    <a:solidFill>
                      <a:srgbClr val="FF0000"/>
                    </a:solidFill>
                  </a:rPr>
                  <a:t>gibbon</a:t>
                </a:r>
              </a:p>
              <a:p>
                <a:pPr algn="ctr"/>
                <a:r>
                  <a:rPr lang="en-US" dirty="0"/>
                  <a:t>99.3% confidence</a:t>
                </a:r>
                <a:endParaRPr lang="en-US" dirty="0">
                  <a:solidFill>
                    <a:srgbClr val="FF0000"/>
                  </a:solidFill>
                </a:endParaRPr>
              </a:p>
            </p:txBody>
          </p:sp>
        </p:grpSp>
        <p:sp>
          <p:nvSpPr>
            <p:cNvPr id="19" name="TextBox 18">
              <a:extLst>
                <a:ext uri="{FF2B5EF4-FFF2-40B4-BE49-F238E27FC236}">
                  <a16:creationId xmlns:a16="http://schemas.microsoft.com/office/drawing/2014/main" id="{E9078FD5-9EA1-46BB-ADB3-2A9134BE6384}"/>
                </a:ext>
              </a:extLst>
            </p:cNvPr>
            <p:cNvSpPr txBox="1"/>
            <p:nvPr/>
          </p:nvSpPr>
          <p:spPr>
            <a:xfrm>
              <a:off x="5443071" y="4020990"/>
              <a:ext cx="2180561" cy="401007"/>
            </a:xfrm>
            <a:prstGeom prst="rect">
              <a:avLst/>
            </a:prstGeom>
            <a:noFill/>
          </p:spPr>
          <p:txBody>
            <a:bodyPr wrap="square" rtlCol="0">
              <a:spAutoFit/>
            </a:bodyPr>
            <a:lstStyle/>
            <a:p>
              <a:pPr algn="ctr"/>
              <a:r>
                <a:rPr lang="en-US" dirty="0"/>
                <a:t>Adversarial image</a:t>
              </a:r>
            </a:p>
          </p:txBody>
        </p:sp>
      </p:grpSp>
      <p:grpSp>
        <p:nvGrpSpPr>
          <p:cNvPr id="18" name="Group 17"/>
          <p:cNvGrpSpPr/>
          <p:nvPr/>
        </p:nvGrpSpPr>
        <p:grpSpPr>
          <a:xfrm>
            <a:off x="7828705" y="3998538"/>
            <a:ext cx="2131004" cy="2102745"/>
            <a:chOff x="7828705" y="4534758"/>
            <a:chExt cx="2131004" cy="2102745"/>
          </a:xfrm>
        </p:grpSpPr>
        <p:sp>
          <p:nvSpPr>
            <p:cNvPr id="20" name="TextBox 19">
              <a:extLst>
                <a:ext uri="{FF2B5EF4-FFF2-40B4-BE49-F238E27FC236}">
                  <a16:creationId xmlns:a16="http://schemas.microsoft.com/office/drawing/2014/main" id="{02987D53-AEED-4758-97D3-3AEC1E7A790F}"/>
                </a:ext>
              </a:extLst>
            </p:cNvPr>
            <p:cNvSpPr txBox="1"/>
            <p:nvPr/>
          </p:nvSpPr>
          <p:spPr>
            <a:xfrm>
              <a:off x="8085957" y="6236496"/>
              <a:ext cx="1509516" cy="401007"/>
            </a:xfrm>
            <a:prstGeom prst="rect">
              <a:avLst/>
            </a:prstGeom>
            <a:noFill/>
          </p:spPr>
          <p:txBody>
            <a:bodyPr wrap="square" rtlCol="0">
              <a:spAutoFit/>
            </a:bodyPr>
            <a:lstStyle/>
            <a:p>
              <a:pPr algn="ctr"/>
              <a:r>
                <a:rPr lang="en-US" dirty="0"/>
                <a:t>Gibbon</a:t>
              </a:r>
            </a:p>
          </p:txBody>
        </p:sp>
        <p:pic>
          <p:nvPicPr>
            <p:cNvPr id="3" name="Picture 2"/>
            <p:cNvPicPr>
              <a:picLocks noChangeAspect="1"/>
            </p:cNvPicPr>
            <p:nvPr/>
          </p:nvPicPr>
          <p:blipFill>
            <a:blip r:embed="rId6"/>
            <a:stretch>
              <a:fillRect/>
            </a:stretch>
          </p:blipFill>
          <p:spPr>
            <a:xfrm>
              <a:off x="7828705" y="4534758"/>
              <a:ext cx="2131004" cy="1761542"/>
            </a:xfrm>
            <a:prstGeom prst="rect">
              <a:avLst/>
            </a:prstGeom>
          </p:spPr>
        </p:pic>
      </p:grpSp>
      <p:sp>
        <p:nvSpPr>
          <p:cNvPr id="22" name="TextBox 21"/>
          <p:cNvSpPr txBox="1"/>
          <p:nvPr/>
        </p:nvSpPr>
        <p:spPr>
          <a:xfrm>
            <a:off x="2508920" y="7526179"/>
            <a:ext cx="5832648" cy="246221"/>
          </a:xfrm>
          <a:prstGeom prst="rect">
            <a:avLst/>
          </a:prstGeom>
          <a:noFill/>
        </p:spPr>
        <p:txBody>
          <a:bodyPr wrap="square" rtlCol="0">
            <a:spAutoFit/>
          </a:bodyPr>
          <a:lstStyle/>
          <a:p>
            <a:r>
              <a:rPr lang="en-US" sz="1000" dirty="0"/>
              <a:t>Picture from: </a:t>
            </a:r>
            <a:r>
              <a:rPr lang="en-US" sz="1000" dirty="0">
                <a:hlinkClick r:id="rId7"/>
              </a:rPr>
              <a:t>https://blog.floydhub.com/introduction-to-adversarial-machine-learning</a:t>
            </a:r>
            <a:r>
              <a:rPr lang="en-US" sz="1000" dirty="0"/>
              <a:t>/</a:t>
            </a:r>
          </a:p>
        </p:txBody>
      </p:sp>
    </p:spTree>
    <p:extLst>
      <p:ext uri="{BB962C8B-B14F-4D97-AF65-F5344CB8AC3E}">
        <p14:creationId xmlns:p14="http://schemas.microsoft.com/office/powerpoint/2010/main" val="401545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Membership </a:t>
            </a:r>
            <a:r>
              <a:rPr lang="en-US" dirty="0" smtClean="0"/>
              <a:t>Inference </a:t>
            </a:r>
            <a:r>
              <a:rPr lang="en-US" dirty="0"/>
              <a:t>A</a:t>
            </a:r>
            <a:r>
              <a:rPr lang="en-US" dirty="0" smtClean="0"/>
              <a:t>ttack</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smtClean="0">
                    <a:solidFill>
                      <a:srgbClr val="0070C0"/>
                    </a:solidFill>
                  </a:rPr>
                  <a:t>Membership inference attack</a:t>
                </a:r>
              </a:p>
              <a:p>
                <a:pPr lvl="1"/>
                <a:r>
                  <a:rPr lang="en-US" dirty="0" smtClean="0"/>
                  <a:t>Adversarial goal: determine whether or not an individual data instance </a:t>
                </a:r>
                <a14:m>
                  <m:oMath xmlns:m="http://schemas.openxmlformats.org/officeDocument/2006/math">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𝑥</m:t>
                        </m:r>
                      </m:e>
                      <m:sup>
                        <m:r>
                          <a:rPr lang="en-US" b="0" i="1" dirty="0" smtClean="0">
                            <a:latin typeface="Cambria Math" panose="02040503050406030204" pitchFamily="18" charset="0"/>
                          </a:rPr>
                          <m:t>∗</m:t>
                        </m:r>
                      </m:sup>
                    </m:sSup>
                  </m:oMath>
                </a14:m>
                <a:r>
                  <a:rPr lang="en-US" dirty="0" smtClean="0"/>
                  <a:t> is part of the training dataset </a:t>
                </a:r>
                <a14:m>
                  <m:oMath xmlns:m="http://schemas.openxmlformats.org/officeDocument/2006/math">
                    <m:r>
                      <a:rPr lang="en-US" i="1" smtClean="0">
                        <a:latin typeface="Cambria Math" panose="02040503050406030204" pitchFamily="18" charset="0"/>
                        <a:ea typeface="Cambria Math" panose="02040503050406030204" pitchFamily="18" charset="0"/>
                      </a:rPr>
                      <m:t>𝒟</m:t>
                    </m:r>
                  </m:oMath>
                </a14:m>
                <a:r>
                  <a:rPr lang="en-US" dirty="0" smtClean="0"/>
                  <a:t> for a model</a:t>
                </a:r>
              </a:p>
              <a:p>
                <a:r>
                  <a:rPr lang="en-US" dirty="0" smtClean="0"/>
                  <a:t>The attack typically assumes black-box query access to the model </a:t>
                </a:r>
              </a:p>
              <a:p>
                <a:r>
                  <a:rPr lang="en-US" dirty="0" smtClean="0"/>
                  <a:t>Attacks on both supervised classification models and generative models (GANs, VAEs) have been demonstrated</a:t>
                </a:r>
              </a:p>
              <a:p>
                <a:r>
                  <a:rPr lang="en-US" dirty="0" smtClean="0"/>
                  <a:t>A common approach is to first train several </a:t>
                </a:r>
                <a:r>
                  <a:rPr lang="en-US" b="1" i="1" dirty="0" smtClean="0">
                    <a:solidFill>
                      <a:srgbClr val="0070C0"/>
                    </a:solidFill>
                  </a:rPr>
                  <a:t>shadow models </a:t>
                </a:r>
                <a:r>
                  <a:rPr lang="en-US" dirty="0" smtClean="0"/>
                  <a:t>that imitate the behavior of the target model, and use the prediction vectors of the shadow models for training a binary classifier (that infers the membership)</a:t>
                </a:r>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254"/>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Privacy Attacks and Defenses</a:t>
            </a:r>
          </a:p>
          <a:p>
            <a:endParaRPr lang="en-US" dirty="0"/>
          </a:p>
        </p:txBody>
      </p:sp>
      <p:pic>
        <p:nvPicPr>
          <p:cNvPr id="5" name="Picture 4"/>
          <p:cNvPicPr>
            <a:picLocks noChangeAspect="1"/>
          </p:cNvPicPr>
          <p:nvPr/>
        </p:nvPicPr>
        <p:blipFill>
          <a:blip r:embed="rId3"/>
          <a:stretch>
            <a:fillRect/>
          </a:stretch>
        </p:blipFill>
        <p:spPr>
          <a:xfrm>
            <a:off x="924744" y="5365987"/>
            <a:ext cx="8141102" cy="1832581"/>
          </a:xfrm>
          <a:prstGeom prst="rect">
            <a:avLst/>
          </a:prstGeom>
        </p:spPr>
      </p:pic>
      <p:sp>
        <p:nvSpPr>
          <p:cNvPr id="6" name="TextBox 5">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smtClean="0"/>
              <a:t>Figure form</a:t>
            </a:r>
            <a:r>
              <a:rPr lang="en-US" sz="1000" dirty="0"/>
              <a:t>: Liu et al. (2020) When Machine Learning Meets Privacy: A Survey and Outlook </a:t>
            </a:r>
          </a:p>
        </p:txBody>
      </p:sp>
    </p:spTree>
    <p:extLst>
      <p:ext uri="{BB962C8B-B14F-4D97-AF65-F5344CB8AC3E}">
        <p14:creationId xmlns:p14="http://schemas.microsoft.com/office/powerpoint/2010/main" val="20224559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Shadow Training Attack</a:t>
            </a:r>
          </a:p>
        </p:txBody>
      </p:sp>
      <p:sp>
        <p:nvSpPr>
          <p:cNvPr id="3" name="Content Placeholder 2"/>
          <p:cNvSpPr>
            <a:spLocks noGrp="1"/>
          </p:cNvSpPr>
          <p:nvPr>
            <p:ph idx="1"/>
          </p:nvPr>
        </p:nvSpPr>
        <p:spPr/>
        <p:txBody>
          <a:bodyPr/>
          <a:lstStyle/>
          <a:p>
            <a:r>
              <a:rPr lang="en-US" dirty="0" err="1">
                <a:hlinkClick r:id="rId2"/>
              </a:rPr>
              <a:t>Shokri</a:t>
            </a:r>
            <a:r>
              <a:rPr lang="en-US" dirty="0">
                <a:hlinkClick r:id="rId2"/>
              </a:rPr>
              <a:t> (2016) Membership Inference Attacks Against Machine Learning Models</a:t>
            </a:r>
            <a:endParaRPr lang="en-US" dirty="0"/>
          </a:p>
          <a:p>
            <a:r>
              <a:rPr lang="en-US" dirty="0"/>
              <a:t>Threat model:</a:t>
            </a:r>
          </a:p>
          <a:p>
            <a:pPr lvl="1"/>
            <a:r>
              <a:rPr lang="en-US" dirty="0"/>
              <a:t>The adversary has back-box query access to the target model</a:t>
            </a:r>
          </a:p>
          <a:p>
            <a:pPr lvl="1"/>
            <a:r>
              <a:rPr lang="en-US" dirty="0"/>
              <a:t>The goal is to infer whether input samples were part of its private training set</a:t>
            </a:r>
          </a:p>
          <a:p>
            <a:r>
              <a:rPr lang="en-US" b="1" i="1" dirty="0">
                <a:solidFill>
                  <a:srgbClr val="0070C0"/>
                </a:solidFill>
              </a:rPr>
              <a:t>Shadow training </a:t>
            </a:r>
            <a:r>
              <a:rPr lang="en-US" dirty="0"/>
              <a:t>approach:</a:t>
            </a:r>
          </a:p>
          <a:p>
            <a:pPr lvl="1"/>
            <a:r>
              <a:rPr lang="en-US" dirty="0"/>
              <a:t>Create several </a:t>
            </a:r>
            <a:r>
              <a:rPr lang="en-US" dirty="0">
                <a:solidFill>
                  <a:srgbClr val="FF0000"/>
                </a:solidFill>
              </a:rPr>
              <a:t>shadow models </a:t>
            </a:r>
            <a:r>
              <a:rPr lang="en-US" dirty="0"/>
              <a:t>to substitute the target model </a:t>
            </a:r>
          </a:p>
          <a:p>
            <a:pPr lvl="1"/>
            <a:r>
              <a:rPr lang="en-US" dirty="0"/>
              <a:t>Each shadow model is trained on a dataset that has a similar distribution as the private training dataset of the target model</a:t>
            </a:r>
          </a:p>
          <a:p>
            <a:pPr lvl="2"/>
            <a:endParaRPr lang="en-US" dirty="0"/>
          </a:p>
          <a:p>
            <a:endParaRPr lang="en-US" dirty="0"/>
          </a:p>
        </p:txBody>
      </p:sp>
      <p:sp>
        <p:nvSpPr>
          <p:cNvPr id="4" name="Content Placeholder 3"/>
          <p:cNvSpPr>
            <a:spLocks noGrp="1"/>
          </p:cNvSpPr>
          <p:nvPr>
            <p:ph idx="10"/>
          </p:nvPr>
        </p:nvSpPr>
        <p:spPr/>
        <p:txBody>
          <a:bodyPr/>
          <a:lstStyle/>
          <a:p>
            <a:r>
              <a:rPr lang="en-US" dirty="0" smtClean="0"/>
              <a:t>Privacy </a:t>
            </a:r>
            <a:r>
              <a:rPr lang="en-US" dirty="0"/>
              <a:t>Attacks and Defenses</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984655" y="5038327"/>
            <a:ext cx="5073745" cy="1912307"/>
          </a:xfrm>
          <a:prstGeom prst="rect">
            <a:avLst/>
          </a:prstGeom>
        </p:spPr>
      </p:pic>
      <p:sp>
        <p:nvSpPr>
          <p:cNvPr id="6" name="Content Placeholder 2"/>
          <p:cNvSpPr txBox="1">
            <a:spLocks/>
          </p:cNvSpPr>
          <p:nvPr/>
        </p:nvSpPr>
        <p:spPr>
          <a:xfrm>
            <a:off x="276673" y="4778426"/>
            <a:ext cx="4608511" cy="2910618"/>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The output </a:t>
            </a:r>
            <a:r>
              <a:rPr lang="en-US" dirty="0">
                <a:solidFill>
                  <a:srgbClr val="FF0000"/>
                </a:solidFill>
              </a:rPr>
              <a:t>probability vectors </a:t>
            </a:r>
            <a:r>
              <a:rPr lang="en-US" dirty="0"/>
              <a:t>from the shadow models are next used as inputs for training attack models (as binary classifiers) for each </a:t>
            </a:r>
            <a:r>
              <a:rPr lang="en-US" dirty="0" smtClean="0"/>
              <a:t>class</a:t>
            </a:r>
          </a:p>
          <a:p>
            <a:pPr lvl="1"/>
            <a:r>
              <a:rPr lang="en-US" dirty="0"/>
              <a:t>The assumption </a:t>
            </a:r>
            <a:r>
              <a:rPr lang="en-US" dirty="0" smtClean="0"/>
              <a:t>is </a:t>
            </a:r>
            <a:r>
              <a:rPr lang="en-US" dirty="0"/>
              <a:t>that the output probability vectors of the shadow models are different for samples that are </a:t>
            </a:r>
            <a:r>
              <a:rPr lang="en-US" dirty="0" smtClean="0"/>
              <a:t>in the shadow training sets and in the shadow test </a:t>
            </a:r>
            <a:r>
              <a:rPr lang="en-US" dirty="0"/>
              <a:t>sets</a:t>
            </a:r>
          </a:p>
          <a:p>
            <a:pPr lvl="1"/>
            <a:endParaRPr lang="en-US" dirty="0"/>
          </a:p>
          <a:p>
            <a:pPr lvl="2"/>
            <a:endParaRPr lang="en-US" dirty="0" smtClean="0"/>
          </a:p>
          <a:p>
            <a:pPr lvl="2"/>
            <a:endParaRPr lang="en-US" dirty="0" smtClean="0"/>
          </a:p>
          <a:p>
            <a:pPr lvl="2"/>
            <a:endParaRPr lang="en-US" dirty="0" smtClean="0"/>
          </a:p>
          <a:p>
            <a:endParaRPr lang="en-US" dirty="0"/>
          </a:p>
        </p:txBody>
      </p:sp>
    </p:spTree>
    <p:extLst>
      <p:ext uri="{BB962C8B-B14F-4D97-AF65-F5344CB8AC3E}">
        <p14:creationId xmlns:p14="http://schemas.microsoft.com/office/powerpoint/2010/main" val="2744209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Inference Attack</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smtClean="0">
                    <a:solidFill>
                      <a:srgbClr val="0070C0"/>
                    </a:solidFill>
                  </a:rPr>
                  <a:t>Feature </a:t>
                </a:r>
                <a:r>
                  <a:rPr lang="en-US" b="1" i="1" dirty="0">
                    <a:solidFill>
                      <a:srgbClr val="0070C0"/>
                    </a:solidFill>
                  </a:rPr>
                  <a:t>inference attack</a:t>
                </a:r>
              </a:p>
              <a:p>
                <a:pPr lvl="1"/>
                <a:r>
                  <a:rPr lang="en-US" dirty="0"/>
                  <a:t>Adversarial goal: </a:t>
                </a:r>
                <a:r>
                  <a:rPr lang="en-US" dirty="0" smtClean="0"/>
                  <a:t>recreate certain features of data instances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𝑥</m:t>
                        </m:r>
                      </m:e>
                      <m:sup>
                        <m:r>
                          <a:rPr lang="en-US" i="1" dirty="0">
                            <a:latin typeface="Cambria Math" panose="02040503050406030204" pitchFamily="18" charset="0"/>
                          </a:rPr>
                          <m:t>∗</m:t>
                        </m:r>
                      </m:sup>
                    </m:sSup>
                  </m:oMath>
                </a14:m>
                <a:r>
                  <a:rPr lang="en-US" dirty="0"/>
                  <a:t> </a:t>
                </a:r>
                <a:r>
                  <a:rPr lang="en-US" dirty="0" smtClean="0"/>
                  <a:t>or statistical properties (such as class average of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𝑥</m:t>
                        </m:r>
                      </m:e>
                      <m:sup>
                        <m:r>
                          <a:rPr lang="en-US" i="1" dirty="0">
                            <a:latin typeface="Cambria Math" panose="02040503050406030204" pitchFamily="18" charset="0"/>
                          </a:rPr>
                          <m:t>∗</m:t>
                        </m:r>
                      </m:sup>
                    </m:sSup>
                  </m:oMath>
                </a14:m>
                <a:r>
                  <a:rPr lang="en-US" dirty="0" smtClean="0"/>
                  <a:t>) of the training dataset </a:t>
                </a:r>
                <a14:m>
                  <m:oMath xmlns:m="http://schemas.openxmlformats.org/officeDocument/2006/math">
                    <m:r>
                      <a:rPr lang="en-US" i="1">
                        <a:latin typeface="Cambria Math" panose="02040503050406030204" pitchFamily="18" charset="0"/>
                        <a:ea typeface="Cambria Math" panose="02040503050406030204" pitchFamily="18" charset="0"/>
                      </a:rPr>
                      <m:t>𝒟</m:t>
                    </m:r>
                  </m:oMath>
                </a14:m>
                <a:r>
                  <a:rPr lang="en-US" dirty="0"/>
                  <a:t> for </a:t>
                </a:r>
                <a:r>
                  <a:rPr lang="en-US" dirty="0" smtClean="0"/>
                  <a:t>the </a:t>
                </a:r>
                <a:r>
                  <a:rPr lang="en-US" dirty="0"/>
                  <a:t>model</a:t>
                </a:r>
              </a:p>
              <a:p>
                <a:r>
                  <a:rPr lang="en-US" dirty="0" smtClean="0"/>
                  <a:t>A.k.a. </a:t>
                </a:r>
                <a:r>
                  <a:rPr lang="en-US" dirty="0">
                    <a:solidFill>
                      <a:srgbClr val="FF0000"/>
                    </a:solidFill>
                  </a:rPr>
                  <a:t>attribute inference </a:t>
                </a:r>
                <a:r>
                  <a:rPr lang="en-US" dirty="0" smtClean="0">
                    <a:solidFill>
                      <a:srgbClr val="FF0000"/>
                    </a:solidFill>
                  </a:rPr>
                  <a:t>attack</a:t>
                </a:r>
                <a:r>
                  <a:rPr lang="en-US" dirty="0" smtClean="0"/>
                  <a:t>, </a:t>
                </a:r>
                <a:r>
                  <a:rPr lang="en-US" dirty="0">
                    <a:solidFill>
                      <a:srgbClr val="FF0000"/>
                    </a:solidFill>
                  </a:rPr>
                  <a:t>reconstruction </a:t>
                </a:r>
                <a:r>
                  <a:rPr lang="en-US" dirty="0" smtClean="0">
                    <a:solidFill>
                      <a:srgbClr val="FF0000"/>
                    </a:solidFill>
                  </a:rPr>
                  <a:t>attack</a:t>
                </a:r>
                <a:r>
                  <a:rPr lang="en-US" dirty="0" smtClean="0"/>
                  <a:t>, or </a:t>
                </a:r>
                <a:r>
                  <a:rPr lang="en-US" dirty="0" smtClean="0">
                    <a:solidFill>
                      <a:srgbClr val="FF0000"/>
                    </a:solidFill>
                  </a:rPr>
                  <a:t>data extraction attack</a:t>
                </a:r>
              </a:p>
              <a:p>
                <a:r>
                  <a:rPr lang="en-US" dirty="0" smtClean="0"/>
                  <a:t>Various attacks have been developed to </a:t>
                </a:r>
                <a:r>
                  <a:rPr lang="en-US" dirty="0"/>
                  <a:t>either recover </a:t>
                </a:r>
                <a:r>
                  <a:rPr lang="en-US" dirty="0" smtClean="0"/>
                  <a:t>partial information about the training data (such as </a:t>
                </a:r>
                <a:r>
                  <a:rPr lang="en-US" dirty="0"/>
                  <a:t>sensitive features of the </a:t>
                </a:r>
                <a:r>
                  <a:rPr lang="en-US" dirty="0" smtClean="0"/>
                  <a:t>dataset, </a:t>
                </a:r>
                <a:r>
                  <a:rPr lang="en-US" dirty="0"/>
                  <a:t>or typical </a:t>
                </a:r>
                <a:r>
                  <a:rPr lang="en-US" dirty="0" smtClean="0"/>
                  <a:t>representatives for specific classes </a:t>
                </a:r>
                <a:r>
                  <a:rPr lang="en-US" dirty="0"/>
                  <a:t>in the </a:t>
                </a:r>
                <a:r>
                  <a:rPr lang="en-US" dirty="0" smtClean="0"/>
                  <a:t>dataset) or full data samples</a:t>
                </a:r>
                <a:endParaRPr lang="en-US" dirty="0"/>
              </a:p>
              <a:p>
                <a:pPr lvl="1"/>
                <a:r>
                  <a:rPr lang="en-US" dirty="0" smtClean="0"/>
                  <a:t>An example of a training data extraction attack is described later in this lecture</a:t>
                </a:r>
              </a:p>
              <a:p>
                <a:r>
                  <a:rPr lang="en-US" dirty="0" smtClean="0"/>
                  <a:t>Similarly, recreating dataset properties that were not encoded in the dataset is also referred to as </a:t>
                </a:r>
                <a:r>
                  <a:rPr lang="en-US" b="1" i="1" dirty="0" smtClean="0">
                    <a:solidFill>
                      <a:srgbClr val="0070C0"/>
                    </a:solidFill>
                  </a:rPr>
                  <a:t>property inference attack</a:t>
                </a:r>
              </a:p>
              <a:p>
                <a:pPr lvl="1"/>
                <a:r>
                  <a:rPr lang="en-US" dirty="0" smtClean="0"/>
                  <a:t>E.g., extract information about the ratio of men and women in a patient dataset, despite that gender information was not provided for the training records</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Privacy Attacks and Defenses</a:t>
            </a:r>
          </a:p>
          <a:p>
            <a:endParaRPr lang="en-US" dirty="0"/>
          </a:p>
        </p:txBody>
      </p:sp>
      <p:pic>
        <p:nvPicPr>
          <p:cNvPr id="5" name="Picture 4"/>
          <p:cNvPicPr>
            <a:picLocks noChangeAspect="1"/>
          </p:cNvPicPr>
          <p:nvPr/>
        </p:nvPicPr>
        <p:blipFill>
          <a:blip r:embed="rId3"/>
          <a:stretch>
            <a:fillRect/>
          </a:stretch>
        </p:blipFill>
        <p:spPr>
          <a:xfrm>
            <a:off x="1788840" y="5999308"/>
            <a:ext cx="6630394" cy="1537087"/>
          </a:xfrm>
          <a:prstGeom prst="rect">
            <a:avLst/>
          </a:prstGeom>
        </p:spPr>
      </p:pic>
      <p:sp>
        <p:nvSpPr>
          <p:cNvPr id="6" name="TextBox 5">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smtClean="0"/>
              <a:t>Figure form</a:t>
            </a:r>
            <a:r>
              <a:rPr lang="en-US" sz="1000" dirty="0"/>
              <a:t>: Liu et al. (2020) When Machine Learning Meets Privacy: A Survey and Outlook </a:t>
            </a:r>
          </a:p>
        </p:txBody>
      </p:sp>
    </p:spTree>
    <p:extLst>
      <p:ext uri="{BB962C8B-B14F-4D97-AF65-F5344CB8AC3E}">
        <p14:creationId xmlns:p14="http://schemas.microsoft.com/office/powerpoint/2010/main" val="8682628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Inversion Attack </a:t>
            </a:r>
          </a:p>
        </p:txBody>
      </p:sp>
      <p:sp>
        <p:nvSpPr>
          <p:cNvPr id="3" name="Content Placeholder 2"/>
          <p:cNvSpPr>
            <a:spLocks noGrp="1"/>
          </p:cNvSpPr>
          <p:nvPr>
            <p:ph idx="1"/>
          </p:nvPr>
        </p:nvSpPr>
        <p:spPr/>
        <p:txBody>
          <a:bodyPr/>
          <a:lstStyle/>
          <a:p>
            <a:r>
              <a:rPr lang="en-US" dirty="0">
                <a:hlinkClick r:id="rId3"/>
              </a:rPr>
              <a:t>Fredrickson (2015) Model Inversion Attacks that Exploit Confidence </a:t>
            </a:r>
            <a:r>
              <a:rPr lang="en-US" dirty="0" smtClean="0">
                <a:hlinkClick r:id="rId3"/>
              </a:rPr>
              <a:t>Information and </a:t>
            </a:r>
            <a:r>
              <a:rPr lang="en-US" dirty="0">
                <a:hlinkClick r:id="rId3"/>
              </a:rPr>
              <a:t>Basic Countermeasures</a:t>
            </a:r>
            <a:endParaRPr lang="en-US" dirty="0" smtClean="0"/>
          </a:p>
          <a:p>
            <a:r>
              <a:rPr lang="en-US" b="1" i="1" dirty="0" smtClean="0">
                <a:solidFill>
                  <a:srgbClr val="0070C0"/>
                </a:solidFill>
              </a:rPr>
              <a:t>Model </a:t>
            </a:r>
            <a:r>
              <a:rPr lang="en-US" b="1" i="1" dirty="0">
                <a:solidFill>
                  <a:srgbClr val="0070C0"/>
                </a:solidFill>
              </a:rPr>
              <a:t>i</a:t>
            </a:r>
            <a:r>
              <a:rPr lang="en-US" b="1" i="1" dirty="0" smtClean="0">
                <a:solidFill>
                  <a:srgbClr val="0070C0"/>
                </a:solidFill>
              </a:rPr>
              <a:t>nversion </a:t>
            </a:r>
            <a:r>
              <a:rPr lang="en-US" b="1" i="1" dirty="0">
                <a:solidFill>
                  <a:srgbClr val="0070C0"/>
                </a:solidFill>
              </a:rPr>
              <a:t>a</a:t>
            </a:r>
            <a:r>
              <a:rPr lang="en-US" b="1" i="1" dirty="0" smtClean="0">
                <a:solidFill>
                  <a:srgbClr val="0070C0"/>
                </a:solidFill>
              </a:rPr>
              <a:t>ttack </a:t>
            </a:r>
            <a:r>
              <a:rPr lang="en-US" dirty="0" smtClean="0"/>
              <a:t>creates prototype examples for the classes in the dataset</a:t>
            </a:r>
          </a:p>
          <a:p>
            <a:pPr lvl="1"/>
            <a:r>
              <a:rPr lang="en-US" dirty="0" smtClean="0"/>
              <a:t>The authors demonstrated an attack against a DNN model for face recognition</a:t>
            </a:r>
          </a:p>
          <a:p>
            <a:pPr lvl="1"/>
            <a:r>
              <a:rPr lang="en-US" dirty="0" smtClean="0"/>
              <a:t>Given a person’s name and white-box access to the model, the attack reverse-engineered the model and produced an averaged image of that person </a:t>
            </a:r>
          </a:p>
          <a:p>
            <a:pPr lvl="2"/>
            <a:r>
              <a:rPr lang="en-US" dirty="0" smtClean="0"/>
              <a:t>The obtained averaged image </a:t>
            </a:r>
            <a:r>
              <a:rPr lang="en-US" dirty="0"/>
              <a:t>(left image below</a:t>
            </a:r>
            <a:r>
              <a:rPr lang="en-US" dirty="0" smtClean="0"/>
              <a:t>) makes the person recognizable</a:t>
            </a:r>
          </a:p>
          <a:p>
            <a:pPr lvl="1"/>
            <a:r>
              <a:rPr lang="en-US" dirty="0" smtClean="0"/>
              <a:t>This attack is limited to classification models where the classes pertain to one type of object (such as faces of the same person)</a:t>
            </a:r>
          </a:p>
        </p:txBody>
      </p:sp>
      <p:sp>
        <p:nvSpPr>
          <p:cNvPr id="4" name="Content Placeholder 3"/>
          <p:cNvSpPr>
            <a:spLocks noGrp="1"/>
          </p:cNvSpPr>
          <p:nvPr>
            <p:ph idx="10"/>
          </p:nvPr>
        </p:nvSpPr>
        <p:spPr/>
        <p:txBody>
          <a:bodyPr/>
          <a:lstStyle/>
          <a:p>
            <a:r>
              <a:rPr lang="en-US" dirty="0"/>
              <a:t>Privacy Attacks and Defenses</a:t>
            </a:r>
          </a:p>
        </p:txBody>
      </p:sp>
      <p:pic>
        <p:nvPicPr>
          <p:cNvPr id="5" name="Picture 4"/>
          <p:cNvPicPr>
            <a:picLocks noChangeAspect="1"/>
          </p:cNvPicPr>
          <p:nvPr/>
        </p:nvPicPr>
        <p:blipFill>
          <a:blip r:embed="rId4"/>
          <a:stretch>
            <a:fillRect/>
          </a:stretch>
        </p:blipFill>
        <p:spPr>
          <a:xfrm>
            <a:off x="2508920" y="4966320"/>
            <a:ext cx="4836139" cy="2664296"/>
          </a:xfrm>
          <a:prstGeom prst="rect">
            <a:avLst/>
          </a:prstGeom>
        </p:spPr>
      </p:pic>
      <p:sp>
        <p:nvSpPr>
          <p:cNvPr id="6" name="TextBox 5"/>
          <p:cNvSpPr txBox="1"/>
          <p:nvPr/>
        </p:nvSpPr>
        <p:spPr>
          <a:xfrm>
            <a:off x="636712" y="5789290"/>
            <a:ext cx="2016224" cy="923330"/>
          </a:xfrm>
          <a:prstGeom prst="rect">
            <a:avLst/>
          </a:prstGeom>
          <a:noFill/>
        </p:spPr>
        <p:txBody>
          <a:bodyPr wrap="square" rtlCol="0">
            <a:spAutoFit/>
          </a:bodyPr>
          <a:lstStyle/>
          <a:p>
            <a:r>
              <a:rPr lang="en-US" sz="1800" dirty="0" smtClean="0"/>
              <a:t>Recovered image using the model inversion attack</a:t>
            </a:r>
            <a:endParaRPr lang="en-US" sz="1800" dirty="0"/>
          </a:p>
        </p:txBody>
      </p:sp>
      <p:sp>
        <p:nvSpPr>
          <p:cNvPr id="7" name="TextBox 6"/>
          <p:cNvSpPr txBox="1"/>
          <p:nvPr/>
        </p:nvSpPr>
        <p:spPr>
          <a:xfrm>
            <a:off x="7231246" y="5789290"/>
            <a:ext cx="2304256" cy="923330"/>
          </a:xfrm>
          <a:prstGeom prst="rect">
            <a:avLst/>
          </a:prstGeom>
          <a:noFill/>
        </p:spPr>
        <p:txBody>
          <a:bodyPr wrap="square" rtlCol="0">
            <a:spAutoFit/>
          </a:bodyPr>
          <a:lstStyle/>
          <a:p>
            <a:r>
              <a:rPr lang="en-US" sz="1800" dirty="0" smtClean="0"/>
              <a:t>Image of the person used for training the model</a:t>
            </a:r>
            <a:endParaRPr lang="en-US" sz="1800" dirty="0"/>
          </a:p>
        </p:txBody>
      </p:sp>
    </p:spTree>
    <p:extLst>
      <p:ext uri="{BB962C8B-B14F-4D97-AF65-F5344CB8AC3E}">
        <p14:creationId xmlns:p14="http://schemas.microsoft.com/office/powerpoint/2010/main" val="11287790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Data Extraction Attack</a:t>
            </a:r>
            <a:endParaRPr lang="en-US" dirty="0"/>
          </a:p>
        </p:txBody>
      </p:sp>
      <p:sp>
        <p:nvSpPr>
          <p:cNvPr id="3" name="Content Placeholder 2"/>
          <p:cNvSpPr>
            <a:spLocks noGrp="1"/>
          </p:cNvSpPr>
          <p:nvPr>
            <p:ph idx="1"/>
          </p:nvPr>
        </p:nvSpPr>
        <p:spPr>
          <a:xfrm>
            <a:off x="276673" y="2090803"/>
            <a:ext cx="9584265" cy="4027645"/>
          </a:xfrm>
        </p:spPr>
        <p:txBody>
          <a:bodyPr>
            <a:normAutofit/>
          </a:bodyPr>
          <a:lstStyle/>
          <a:p>
            <a:r>
              <a:rPr lang="en-US" dirty="0" err="1" smtClean="0">
                <a:hlinkClick r:id="rId2"/>
              </a:rPr>
              <a:t>Carlini</a:t>
            </a:r>
            <a:r>
              <a:rPr lang="en-US" dirty="0" smtClean="0">
                <a:hlinkClick r:id="rId2"/>
              </a:rPr>
              <a:t> (2020) Extracting training data from large language models</a:t>
            </a:r>
            <a:endParaRPr lang="en-US" dirty="0" smtClean="0"/>
          </a:p>
          <a:p>
            <a:r>
              <a:rPr lang="en-US" dirty="0" smtClean="0"/>
              <a:t>Attack on </a:t>
            </a:r>
            <a:r>
              <a:rPr lang="en-US" b="1" i="1" dirty="0" smtClean="0">
                <a:solidFill>
                  <a:srgbClr val="0070C0"/>
                </a:solidFill>
              </a:rPr>
              <a:t>GPT-2 </a:t>
            </a:r>
            <a:r>
              <a:rPr lang="en-US" dirty="0" smtClean="0"/>
              <a:t>language model (LM)</a:t>
            </a:r>
          </a:p>
          <a:p>
            <a:pPr lvl="1"/>
            <a:r>
              <a:rPr lang="en-US" dirty="0" smtClean="0"/>
              <a:t>GPT-2 has 1.5 billion parameters, it is trained on public data collected from the Internet </a:t>
            </a:r>
          </a:p>
          <a:p>
            <a:r>
              <a:rPr lang="en-US" dirty="0"/>
              <a:t>The </a:t>
            </a:r>
            <a:r>
              <a:rPr lang="en-US" dirty="0" smtClean="0"/>
              <a:t>goal of the attack </a:t>
            </a:r>
            <a:r>
              <a:rPr lang="en-US" dirty="0"/>
              <a:t>is to analyze </a:t>
            </a:r>
            <a:r>
              <a:rPr lang="en-US" dirty="0" smtClean="0"/>
              <a:t>output text sequences from GPT-2 and identify </a:t>
            </a:r>
            <a:r>
              <a:rPr lang="en-US" dirty="0"/>
              <a:t>text that </a:t>
            </a:r>
            <a:r>
              <a:rPr lang="en-US" dirty="0" smtClean="0"/>
              <a:t>has been memorized by the model</a:t>
            </a:r>
          </a:p>
          <a:p>
            <a:pPr lvl="1"/>
            <a:r>
              <a:rPr lang="en-US" dirty="0" smtClean="0"/>
              <a:t>The authors had black-box query access to the GPT-2 model</a:t>
            </a:r>
            <a:endParaRPr lang="en-US" dirty="0"/>
          </a:p>
        </p:txBody>
      </p:sp>
      <p:sp>
        <p:nvSpPr>
          <p:cNvPr id="4" name="Content Placeholder 3"/>
          <p:cNvSpPr>
            <a:spLocks noGrp="1"/>
          </p:cNvSpPr>
          <p:nvPr>
            <p:ph idx="10"/>
          </p:nvPr>
        </p:nvSpPr>
        <p:spPr/>
        <p:txBody>
          <a:bodyPr/>
          <a:lstStyle/>
          <a:p>
            <a:r>
              <a:rPr lang="en-US" dirty="0"/>
              <a:t>Privacy Attacks and Defenses</a:t>
            </a:r>
          </a:p>
        </p:txBody>
      </p:sp>
      <p:pic>
        <p:nvPicPr>
          <p:cNvPr id="5" name="Picture 4"/>
          <p:cNvPicPr>
            <a:picLocks noChangeAspect="1"/>
          </p:cNvPicPr>
          <p:nvPr/>
        </p:nvPicPr>
        <p:blipFill>
          <a:blip r:embed="rId3"/>
          <a:stretch>
            <a:fillRect/>
          </a:stretch>
        </p:blipFill>
        <p:spPr>
          <a:xfrm>
            <a:off x="6578862" y="4524071"/>
            <a:ext cx="3172573" cy="2863402"/>
          </a:xfrm>
          <a:prstGeom prst="rect">
            <a:avLst/>
          </a:prstGeom>
        </p:spPr>
      </p:pic>
      <p:sp>
        <p:nvSpPr>
          <p:cNvPr id="6" name="Content Placeholder 2"/>
          <p:cNvSpPr txBox="1">
            <a:spLocks/>
          </p:cNvSpPr>
          <p:nvPr/>
        </p:nvSpPr>
        <p:spPr>
          <a:xfrm>
            <a:off x="276673" y="4462264"/>
            <a:ext cx="6192687" cy="2910618"/>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Successfully extracted data </a:t>
            </a:r>
            <a:r>
              <a:rPr lang="en-US" dirty="0" smtClean="0"/>
              <a:t>included:</a:t>
            </a:r>
            <a:endParaRPr lang="en-US" dirty="0"/>
          </a:p>
          <a:p>
            <a:pPr lvl="1"/>
            <a:r>
              <a:rPr lang="en-US" dirty="0"/>
              <a:t>Personally identifiable information (PII): names, phone numbers, e-mail addresses</a:t>
            </a:r>
          </a:p>
          <a:p>
            <a:pPr lvl="1"/>
            <a:r>
              <a:rPr lang="en-US" dirty="0"/>
              <a:t>News headlines, log files, Internet forum conversations, code </a:t>
            </a:r>
          </a:p>
          <a:p>
            <a:r>
              <a:rPr lang="en-US" dirty="0"/>
              <a:t>The extracted information </a:t>
            </a:r>
            <a:r>
              <a:rPr lang="en-US" dirty="0" smtClean="0"/>
              <a:t>in the shown example was </a:t>
            </a:r>
            <a:r>
              <a:rPr lang="en-US" dirty="0"/>
              <a:t>present in just one document in the training data</a:t>
            </a:r>
          </a:p>
          <a:p>
            <a:pPr lvl="1"/>
            <a:endParaRPr lang="en-US" dirty="0"/>
          </a:p>
          <a:p>
            <a:pPr lvl="1"/>
            <a:endParaRPr lang="en-US" dirty="0"/>
          </a:p>
          <a:p>
            <a:pPr lvl="2"/>
            <a:endParaRPr lang="en-US" dirty="0" smtClean="0"/>
          </a:p>
          <a:p>
            <a:pPr lvl="2"/>
            <a:endParaRPr lang="en-US" dirty="0" smtClean="0"/>
          </a:p>
          <a:p>
            <a:pPr lvl="2"/>
            <a:endParaRPr lang="en-US" dirty="0" smtClean="0"/>
          </a:p>
          <a:p>
            <a:endParaRPr lang="en-US" dirty="0"/>
          </a:p>
        </p:txBody>
      </p:sp>
    </p:spTree>
    <p:extLst>
      <p:ext uri="{BB962C8B-B14F-4D97-AF65-F5344CB8AC3E}">
        <p14:creationId xmlns:p14="http://schemas.microsoft.com/office/powerpoint/2010/main" val="15744007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Model </a:t>
            </a:r>
            <a:r>
              <a:rPr lang="en-US" dirty="0" smtClean="0"/>
              <a:t>Extraction </a:t>
            </a:r>
            <a:r>
              <a:rPr lang="en-US" dirty="0"/>
              <a:t>A</a:t>
            </a:r>
            <a:r>
              <a:rPr lang="en-US" dirty="0" smtClean="0"/>
              <a:t>ttack</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smtClean="0">
                    <a:solidFill>
                      <a:srgbClr val="0070C0"/>
                    </a:solidFill>
                  </a:rPr>
                  <a:t>Model extraction attack</a:t>
                </a:r>
              </a:p>
              <a:p>
                <a:pPr lvl="1"/>
                <a:r>
                  <a:rPr lang="en-US" dirty="0"/>
                  <a:t>Adversarial goal: </a:t>
                </a:r>
                <a:r>
                  <a:rPr lang="en-US" dirty="0" smtClean="0"/>
                  <a:t>reconstruct an approximated model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smtClean="0"/>
                  <a:t> of the target model </a:t>
                </a:r>
                <a14:m>
                  <m:oMath xmlns:m="http://schemas.openxmlformats.org/officeDocument/2006/math">
                    <m:r>
                      <a:rPr lang="en-US" i="1">
                        <a:latin typeface="Cambria Math" panose="02040503050406030204" pitchFamily="18" charset="0"/>
                      </a:rPr>
                      <m:t>𝑓</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oMath>
                </a14:m>
                <a:r>
                  <a:rPr lang="en-US" dirty="0"/>
                  <a:t> </a:t>
                </a:r>
              </a:p>
              <a:p>
                <a:r>
                  <a:rPr lang="en-US" dirty="0" smtClean="0"/>
                  <a:t>A.k.a. model inference attack</a:t>
                </a:r>
              </a:p>
              <a:p>
                <a:r>
                  <a:rPr lang="en-US" dirty="0" smtClean="0"/>
                  <a:t>The approximated function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𝑓</m:t>
                        </m:r>
                      </m:e>
                      <m:sup>
                        <m:r>
                          <a:rPr lang="en-US" i="1">
                            <a:latin typeface="Cambria Math" panose="02040503050406030204" pitchFamily="18" charset="0"/>
                          </a:rPr>
                          <m:t>′</m:t>
                        </m:r>
                      </m:sup>
                    </m:sSup>
                    <m:d>
                      <m:dPr>
                        <m:ctrlPr>
                          <a:rPr lang="en-US" i="1">
                            <a:latin typeface="Cambria Math" panose="02040503050406030204" pitchFamily="18" charset="0"/>
                          </a:rPr>
                        </m:ctrlPr>
                      </m:dPr>
                      <m:e>
                        <m:r>
                          <a:rPr lang="en-US" i="1">
                            <a:latin typeface="Cambria Math" panose="02040503050406030204" pitchFamily="18" charset="0"/>
                          </a:rPr>
                          <m:t>𝑥</m:t>
                        </m:r>
                      </m:e>
                    </m:d>
                  </m:oMath>
                </a14:m>
                <a:r>
                  <a:rPr lang="en-US" dirty="0" smtClean="0"/>
                  <a:t> will act as a </a:t>
                </a:r>
                <a:r>
                  <a:rPr lang="en-US" dirty="0" smtClean="0">
                    <a:solidFill>
                      <a:srgbClr val="FF0000"/>
                    </a:solidFill>
                  </a:rPr>
                  <a:t>substitute model </a:t>
                </a:r>
                <a:r>
                  <a:rPr lang="en-US" dirty="0" smtClean="0"/>
                  <a:t>and produce similar predicted outputs as the target model</a:t>
                </a:r>
              </a:p>
              <a:p>
                <a:pPr lvl="1"/>
                <a:r>
                  <a:rPr lang="en-US" dirty="0" smtClean="0"/>
                  <a:t>The adversary has black-box query access to the model</a:t>
                </a:r>
              </a:p>
              <a:p>
                <a:pPr lvl="1"/>
                <a:r>
                  <a:rPr lang="en-US" dirty="0" smtClean="0"/>
                  <a:t>The goal is to “steal” the model and use the substitute model for lunching other attacks, such as synthesis of adversarial examples, or membership inference attacks</a:t>
                </a:r>
              </a:p>
              <a:p>
                <a:r>
                  <a:rPr lang="en-US" dirty="0" smtClean="0"/>
                  <a:t>Besides creating a substitute model, several works focused on recovering the hyperparameters of the model, such as the number of layers, optimization algorithm, activation types used, etc.</a:t>
                </a:r>
              </a:p>
              <a:p>
                <a:pPr lvl="1"/>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Privacy Attacks and Defenses</a:t>
            </a:r>
          </a:p>
          <a:p>
            <a:endParaRPr lang="en-US" dirty="0"/>
          </a:p>
        </p:txBody>
      </p:sp>
      <p:pic>
        <p:nvPicPr>
          <p:cNvPr id="5" name="Picture 4"/>
          <p:cNvPicPr>
            <a:picLocks noChangeAspect="1"/>
          </p:cNvPicPr>
          <p:nvPr/>
        </p:nvPicPr>
        <p:blipFill>
          <a:blip r:embed="rId3"/>
          <a:stretch>
            <a:fillRect/>
          </a:stretch>
        </p:blipFill>
        <p:spPr>
          <a:xfrm>
            <a:off x="1788840" y="5878765"/>
            <a:ext cx="6930731" cy="1574266"/>
          </a:xfrm>
          <a:prstGeom prst="rect">
            <a:avLst/>
          </a:prstGeom>
        </p:spPr>
      </p:pic>
      <p:sp>
        <p:nvSpPr>
          <p:cNvPr id="6" name="TextBox 5">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smtClean="0"/>
              <a:t>Figure form</a:t>
            </a:r>
            <a:r>
              <a:rPr lang="en-US" sz="1000" dirty="0"/>
              <a:t>: Liu et al. (2020) When Machine Learning Meets Privacy: A Survey and Outlook </a:t>
            </a:r>
          </a:p>
        </p:txBody>
      </p:sp>
    </p:spTree>
    <p:extLst>
      <p:ext uri="{BB962C8B-B14F-4D97-AF65-F5344CB8AC3E}">
        <p14:creationId xmlns:p14="http://schemas.microsoft.com/office/powerpoint/2010/main" val="32064672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of Privacy Leaks</a:t>
            </a:r>
            <a:endParaRPr lang="en-US" dirty="0"/>
          </a:p>
        </p:txBody>
      </p:sp>
      <p:sp>
        <p:nvSpPr>
          <p:cNvPr id="3" name="Content Placeholder 2"/>
          <p:cNvSpPr>
            <a:spLocks noGrp="1"/>
          </p:cNvSpPr>
          <p:nvPr>
            <p:ph idx="1"/>
          </p:nvPr>
        </p:nvSpPr>
        <p:spPr/>
        <p:txBody>
          <a:bodyPr/>
          <a:lstStyle/>
          <a:p>
            <a:r>
              <a:rPr lang="en-US" dirty="0" smtClean="0">
                <a:solidFill>
                  <a:srgbClr val="FF0000"/>
                </a:solidFill>
              </a:rPr>
              <a:t>Overfitting </a:t>
            </a:r>
            <a:r>
              <a:rPr lang="en-US" dirty="0" smtClean="0"/>
              <a:t>is among the main causes of privacy leakage </a:t>
            </a:r>
          </a:p>
          <a:p>
            <a:pPr lvl="1"/>
            <a:r>
              <a:rPr lang="en-US" dirty="0" smtClean="0"/>
              <a:t>It leads to </a:t>
            </a:r>
            <a:r>
              <a:rPr lang="en-US" dirty="0" smtClean="0">
                <a:solidFill>
                  <a:srgbClr val="0070C0"/>
                </a:solidFill>
              </a:rPr>
              <a:t>poor generalization </a:t>
            </a:r>
            <a:r>
              <a:rPr lang="en-US" dirty="0" smtClean="0"/>
              <a:t>and memorization of the training data</a:t>
            </a:r>
          </a:p>
          <a:p>
            <a:pPr lvl="1"/>
            <a:r>
              <a:rPr lang="en-US" dirty="0" smtClean="0"/>
              <a:t>Adversarial training is characterized with a trade-off between the model accuracy and robustness</a:t>
            </a:r>
          </a:p>
          <a:p>
            <a:pPr lvl="2"/>
            <a:r>
              <a:rPr lang="en-US" dirty="0" smtClean="0"/>
              <a:t>The reduced accuracy can lead to increased sensitivity to data leakage</a:t>
            </a:r>
          </a:p>
          <a:p>
            <a:r>
              <a:rPr lang="en-US" dirty="0" smtClean="0">
                <a:solidFill>
                  <a:srgbClr val="FF0000"/>
                </a:solidFill>
              </a:rPr>
              <a:t>Datasets</a:t>
            </a:r>
            <a:r>
              <a:rPr lang="en-US" dirty="0" smtClean="0"/>
              <a:t> that are more diverse and with larger number of class labels are more susceptible to attacks</a:t>
            </a:r>
          </a:p>
          <a:p>
            <a:pPr lvl="1"/>
            <a:r>
              <a:rPr lang="en-US" dirty="0" smtClean="0"/>
              <a:t>Binary classifiers are safer than multiclass models</a:t>
            </a:r>
          </a:p>
          <a:p>
            <a:pPr lvl="1"/>
            <a:r>
              <a:rPr lang="en-US" dirty="0" smtClean="0"/>
              <a:t>Input samples that are </a:t>
            </a:r>
            <a:r>
              <a:rPr lang="en-US" dirty="0" smtClean="0">
                <a:solidFill>
                  <a:srgbClr val="0070C0"/>
                </a:solidFill>
              </a:rPr>
              <a:t>out-of-distribution</a:t>
            </a:r>
            <a:r>
              <a:rPr lang="en-US" dirty="0" smtClean="0"/>
              <a:t> (i.e., are considered outliers with respect to the distribution of the training data) are more susceptible to privacy leakage</a:t>
            </a:r>
          </a:p>
          <a:p>
            <a:r>
              <a:rPr lang="en-US" dirty="0" smtClean="0">
                <a:solidFill>
                  <a:srgbClr val="FF0000"/>
                </a:solidFill>
              </a:rPr>
              <a:t>Model complexity </a:t>
            </a:r>
            <a:r>
              <a:rPr lang="en-US" dirty="0" smtClean="0"/>
              <a:t>can also impact the vulnerability</a:t>
            </a:r>
          </a:p>
          <a:p>
            <a:pPr lvl="1"/>
            <a:r>
              <a:rPr lang="en-US" dirty="0" smtClean="0"/>
              <a:t>Complex models with large number of parameters memorize more sensitive information about the training data</a:t>
            </a:r>
            <a:endParaRPr lang="en-US" dirty="0"/>
          </a:p>
        </p:txBody>
      </p:sp>
      <p:sp>
        <p:nvSpPr>
          <p:cNvPr id="4" name="Content Placeholder 3"/>
          <p:cNvSpPr>
            <a:spLocks noGrp="1"/>
          </p:cNvSpPr>
          <p:nvPr>
            <p:ph idx="10"/>
          </p:nvPr>
        </p:nvSpPr>
        <p:spPr/>
        <p:txBody>
          <a:bodyPr/>
          <a:lstStyle/>
          <a:p>
            <a:r>
              <a:rPr lang="en-US" dirty="0"/>
              <a:t>Privacy Attacks and Defenses</a:t>
            </a:r>
          </a:p>
        </p:txBody>
      </p:sp>
    </p:spTree>
    <p:extLst>
      <p:ext uri="{BB962C8B-B14F-4D97-AF65-F5344CB8AC3E}">
        <p14:creationId xmlns:p14="http://schemas.microsoft.com/office/powerpoint/2010/main" val="24375399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Attacks against Distributed Learning</a:t>
            </a:r>
            <a:endParaRPr lang="en-US" dirty="0"/>
          </a:p>
        </p:txBody>
      </p:sp>
      <p:sp>
        <p:nvSpPr>
          <p:cNvPr id="3" name="Content Placeholder 2"/>
          <p:cNvSpPr>
            <a:spLocks noGrp="1"/>
          </p:cNvSpPr>
          <p:nvPr>
            <p:ph idx="1"/>
          </p:nvPr>
        </p:nvSpPr>
        <p:spPr/>
        <p:txBody>
          <a:bodyPr/>
          <a:lstStyle/>
          <a:p>
            <a:r>
              <a:rPr lang="en-US" b="1" i="1" dirty="0" smtClean="0">
                <a:solidFill>
                  <a:srgbClr val="0070C0"/>
                </a:solidFill>
              </a:rPr>
              <a:t>Privacy attacks against federated</a:t>
            </a:r>
            <a:r>
              <a:rPr lang="en-US" b="1" i="1" dirty="0">
                <a:solidFill>
                  <a:srgbClr val="0070C0"/>
                </a:solidFill>
              </a:rPr>
              <a:t> learning </a:t>
            </a:r>
            <a:r>
              <a:rPr lang="en-US" dirty="0" smtClean="0"/>
              <a:t>and related distributed learning cases have also been demonstrated</a:t>
            </a:r>
          </a:p>
          <a:p>
            <a:r>
              <a:rPr lang="en-US" dirty="0" smtClean="0"/>
              <a:t>The attacks can be </a:t>
            </a:r>
            <a:r>
              <a:rPr lang="en-US" i="1" dirty="0" smtClean="0">
                <a:solidFill>
                  <a:srgbClr val="0070C0"/>
                </a:solidFill>
              </a:rPr>
              <a:t>passive</a:t>
            </a:r>
            <a:r>
              <a:rPr lang="en-US" dirty="0" smtClean="0"/>
              <a:t> (the adversary collects the updates) and </a:t>
            </a:r>
            <a:r>
              <a:rPr lang="en-US" i="1" dirty="0">
                <a:solidFill>
                  <a:srgbClr val="0070C0"/>
                </a:solidFill>
              </a:rPr>
              <a:t>active </a:t>
            </a:r>
            <a:r>
              <a:rPr lang="en-US" dirty="0" smtClean="0"/>
              <a:t>(the adversary shares information to impact the training procedure)</a:t>
            </a:r>
          </a:p>
          <a:p>
            <a:pPr lvl="1"/>
            <a:r>
              <a:rPr lang="en-US" dirty="0" smtClean="0"/>
              <a:t>A malicious attacker who participates in federated learning can perform </a:t>
            </a:r>
            <a:r>
              <a:rPr lang="en-US" dirty="0" smtClean="0">
                <a:solidFill>
                  <a:srgbClr val="FF0000"/>
                </a:solidFill>
              </a:rPr>
              <a:t>membership inference attack </a:t>
            </a:r>
            <a:r>
              <a:rPr lang="en-US" dirty="0" smtClean="0"/>
              <a:t>to reveal if other participants used a data record for training</a:t>
            </a:r>
          </a:p>
          <a:p>
            <a:pPr lvl="2"/>
            <a:r>
              <a:rPr lang="en-US" dirty="0" smtClean="0">
                <a:hlinkClick r:id="rId2"/>
              </a:rPr>
              <a:t>Nasr (2018) Machine Learning with Membership Privacy Using Adversarial Regularization</a:t>
            </a:r>
            <a:endParaRPr lang="en-US" dirty="0" smtClean="0"/>
          </a:p>
          <a:p>
            <a:pPr lvl="1"/>
            <a:r>
              <a:rPr lang="en-US" dirty="0" smtClean="0">
                <a:solidFill>
                  <a:srgbClr val="FF0000"/>
                </a:solidFill>
              </a:rPr>
              <a:t>Property inference attacks </a:t>
            </a:r>
            <a:r>
              <a:rPr lang="en-US" dirty="0" smtClean="0"/>
              <a:t>were developed to reveal whether training data with certain properties were used by the other participants</a:t>
            </a:r>
          </a:p>
          <a:p>
            <a:pPr lvl="2"/>
            <a:r>
              <a:rPr lang="en-US" dirty="0" err="1" smtClean="0">
                <a:hlinkClick r:id="rId3"/>
              </a:rPr>
              <a:t>Melis</a:t>
            </a:r>
            <a:r>
              <a:rPr lang="en-US" dirty="0" smtClean="0">
                <a:hlinkClick r:id="rId3"/>
              </a:rPr>
              <a:t> (2019) Exploiting Unintended Feature Leakage in Collaborative Learning</a:t>
            </a:r>
            <a:endParaRPr lang="en-US" dirty="0" smtClean="0"/>
          </a:p>
          <a:p>
            <a:pPr lvl="1"/>
            <a:r>
              <a:rPr lang="en-US" dirty="0" smtClean="0">
                <a:solidFill>
                  <a:srgbClr val="FF0000"/>
                </a:solidFill>
              </a:rPr>
              <a:t>Training data reconstruction attack</a:t>
            </a:r>
            <a:r>
              <a:rPr lang="en-US" dirty="0" smtClean="0"/>
              <a:t> was accomplished by using an additional GAN model for reconstructing class representative samples from the local dataset used by the other participants</a:t>
            </a:r>
          </a:p>
          <a:p>
            <a:pPr lvl="2"/>
            <a:r>
              <a:rPr lang="en-US" dirty="0" err="1" smtClean="0">
                <a:hlinkClick r:id="rId4"/>
              </a:rPr>
              <a:t>Hitaj</a:t>
            </a:r>
            <a:r>
              <a:rPr lang="en-US" dirty="0">
                <a:hlinkClick r:id="rId4"/>
              </a:rPr>
              <a:t> </a:t>
            </a:r>
            <a:r>
              <a:rPr lang="en-US" dirty="0" smtClean="0">
                <a:hlinkClick r:id="rId4"/>
              </a:rPr>
              <a:t>(2017)  </a:t>
            </a:r>
            <a:r>
              <a:rPr lang="en-US" dirty="0">
                <a:hlinkClick r:id="rId4"/>
              </a:rPr>
              <a:t>Deep Models Under the GAN: </a:t>
            </a:r>
            <a:r>
              <a:rPr lang="en-US" dirty="0" smtClean="0">
                <a:hlinkClick r:id="rId4"/>
              </a:rPr>
              <a:t>Information Leakage </a:t>
            </a:r>
            <a:r>
              <a:rPr lang="en-US" dirty="0">
                <a:hlinkClick r:id="rId4"/>
              </a:rPr>
              <a:t>from Collaborative Deep </a:t>
            </a:r>
            <a:r>
              <a:rPr lang="en-US" dirty="0" smtClean="0">
                <a:hlinkClick r:id="rId4"/>
              </a:rPr>
              <a:t>Learning</a:t>
            </a:r>
            <a:endParaRPr lang="en-US" dirty="0" smtClean="0"/>
          </a:p>
          <a:p>
            <a:pPr lvl="2"/>
            <a:endParaRPr lang="en-US" dirty="0"/>
          </a:p>
        </p:txBody>
      </p:sp>
      <p:sp>
        <p:nvSpPr>
          <p:cNvPr id="4" name="Content Placeholder 3"/>
          <p:cNvSpPr>
            <a:spLocks noGrp="1"/>
          </p:cNvSpPr>
          <p:nvPr>
            <p:ph idx="10"/>
          </p:nvPr>
        </p:nvSpPr>
        <p:spPr/>
        <p:txBody>
          <a:bodyPr/>
          <a:lstStyle/>
          <a:p>
            <a:r>
              <a:rPr lang="en-US" dirty="0"/>
              <a:t>Privacy Attacks and Defenses</a:t>
            </a:r>
          </a:p>
        </p:txBody>
      </p:sp>
    </p:spTree>
    <p:extLst>
      <p:ext uri="{BB962C8B-B14F-4D97-AF65-F5344CB8AC3E}">
        <p14:creationId xmlns:p14="http://schemas.microsoft.com/office/powerpoint/2010/main" val="89392961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Defenses against Privacy Attacks</a:t>
            </a:r>
            <a:endParaRPr lang="en-US" dirty="0"/>
          </a:p>
        </p:txBody>
      </p:sp>
      <p:sp>
        <p:nvSpPr>
          <p:cNvPr id="3" name="Content Placeholder 2"/>
          <p:cNvSpPr>
            <a:spLocks noGrp="1"/>
          </p:cNvSpPr>
          <p:nvPr>
            <p:ph idx="1"/>
          </p:nvPr>
        </p:nvSpPr>
        <p:spPr/>
        <p:txBody>
          <a:bodyPr/>
          <a:lstStyle/>
          <a:p>
            <a:r>
              <a:rPr lang="en-US" b="1" i="1" dirty="0" smtClean="0">
                <a:solidFill>
                  <a:srgbClr val="0070C0"/>
                </a:solidFill>
              </a:rPr>
              <a:t>Defense strategies</a:t>
            </a:r>
            <a:r>
              <a:rPr lang="en-US" dirty="0" smtClean="0"/>
              <a:t> against privacy attacks in ML can be broadly classified into:</a:t>
            </a:r>
          </a:p>
          <a:p>
            <a:pPr lvl="1"/>
            <a:r>
              <a:rPr lang="en-US" dirty="0" smtClean="0"/>
              <a:t>Anonymization techniques</a:t>
            </a:r>
          </a:p>
          <a:p>
            <a:pPr lvl="1"/>
            <a:r>
              <a:rPr lang="en-US" dirty="0"/>
              <a:t>Encryption techniques</a:t>
            </a:r>
          </a:p>
          <a:p>
            <a:pPr lvl="1"/>
            <a:r>
              <a:rPr lang="en-US" dirty="0" smtClean="0"/>
              <a:t>Differential privacy</a:t>
            </a:r>
          </a:p>
          <a:p>
            <a:pPr lvl="1"/>
            <a:r>
              <a:rPr lang="en-US" dirty="0" smtClean="0"/>
              <a:t>Distributed learning</a:t>
            </a:r>
          </a:p>
          <a:p>
            <a:pPr lvl="1"/>
            <a:r>
              <a:rPr lang="en-US" dirty="0" smtClean="0"/>
              <a:t>ML-specific techniques </a:t>
            </a:r>
            <a:endParaRPr lang="en-US" dirty="0"/>
          </a:p>
        </p:txBody>
      </p:sp>
      <p:sp>
        <p:nvSpPr>
          <p:cNvPr id="4" name="Content Placeholder 3"/>
          <p:cNvSpPr>
            <a:spLocks noGrp="1"/>
          </p:cNvSpPr>
          <p:nvPr>
            <p:ph idx="10"/>
          </p:nvPr>
        </p:nvSpPr>
        <p:spPr/>
        <p:txBody>
          <a:bodyPr/>
          <a:lstStyle/>
          <a:p>
            <a:r>
              <a:rPr lang="en-US" dirty="0"/>
              <a:t>Privacy Attacks and Defenses</a:t>
            </a:r>
          </a:p>
        </p:txBody>
      </p:sp>
    </p:spTree>
    <p:extLst>
      <p:ext uri="{BB962C8B-B14F-4D97-AF65-F5344CB8AC3E}">
        <p14:creationId xmlns:p14="http://schemas.microsoft.com/office/powerpoint/2010/main" val="25786726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Anonymization Techniques</a:t>
            </a:r>
            <a:endParaRPr lang="en-US" dirty="0"/>
          </a:p>
        </p:txBody>
      </p:sp>
      <p:sp>
        <p:nvSpPr>
          <p:cNvPr id="3" name="Content Placeholder 2"/>
          <p:cNvSpPr>
            <a:spLocks noGrp="1"/>
          </p:cNvSpPr>
          <p:nvPr>
            <p:ph idx="1"/>
          </p:nvPr>
        </p:nvSpPr>
        <p:spPr>
          <a:xfrm>
            <a:off x="276673" y="2090803"/>
            <a:ext cx="9584265" cy="5539813"/>
          </a:xfrm>
        </p:spPr>
        <p:txBody>
          <a:bodyPr>
            <a:normAutofit/>
          </a:bodyPr>
          <a:lstStyle/>
          <a:p>
            <a:r>
              <a:rPr lang="en-US" b="1" i="1" dirty="0" smtClean="0">
                <a:solidFill>
                  <a:srgbClr val="0070C0"/>
                </a:solidFill>
              </a:rPr>
              <a:t>Anonymization</a:t>
            </a:r>
            <a:r>
              <a:rPr lang="en-US" dirty="0" smtClean="0"/>
              <a:t> techniques provide privacy protection by removing identifying information in the data</a:t>
            </a:r>
          </a:p>
          <a:p>
            <a:pPr lvl="1"/>
            <a:r>
              <a:rPr lang="en-US" dirty="0" smtClean="0"/>
              <a:t>E.g., remove names and addresses of people in a dataset</a:t>
            </a:r>
          </a:p>
          <a:p>
            <a:r>
              <a:rPr lang="en-US" dirty="0" smtClean="0"/>
              <a:t>Anonymization </a:t>
            </a:r>
            <a:r>
              <a:rPr lang="en-US" dirty="0"/>
              <a:t>is not an efficient defense method, since the remaining information in the data can be used for identifying the individual data instances</a:t>
            </a:r>
          </a:p>
          <a:p>
            <a:pPr lvl="1"/>
            <a:r>
              <a:rPr lang="en-US" dirty="0"/>
              <a:t>For example, based on health records (including diagnoses and prescriptions) with removed personal information released by an insurance group in 1997, a researcher extracted the information for </a:t>
            </a:r>
            <a:r>
              <a:rPr lang="en-US"/>
              <a:t>the </a:t>
            </a:r>
            <a:r>
              <a:rPr lang="en-US" smtClean="0"/>
              <a:t>Governor </a:t>
            </a:r>
            <a:r>
              <a:rPr lang="en-US" dirty="0"/>
              <a:t>of Massachusetts</a:t>
            </a:r>
          </a:p>
          <a:p>
            <a:pPr lvl="1"/>
            <a:r>
              <a:rPr lang="en-US" dirty="0" smtClean="0"/>
              <a:t>The </a:t>
            </a:r>
            <a:r>
              <a:rPr lang="en-US" dirty="0"/>
              <a:t>same researcher later showed that 87% of all Americans can be uniquely identified using 3 bits of information: ZIP code, birth date, and </a:t>
            </a:r>
            <a:r>
              <a:rPr lang="en-US" dirty="0" smtClean="0"/>
              <a:t>gender</a:t>
            </a:r>
          </a:p>
          <a:p>
            <a:r>
              <a:rPr lang="en-US" dirty="0"/>
              <a:t>De-anonymization of data by using connections to external sources of information is referred to as </a:t>
            </a:r>
            <a:r>
              <a:rPr lang="en-US" b="1" i="1" dirty="0">
                <a:solidFill>
                  <a:srgbClr val="0070C0"/>
                </a:solidFill>
              </a:rPr>
              <a:t>linkage attack </a:t>
            </a:r>
          </a:p>
          <a:p>
            <a:pPr lvl="1"/>
            <a:r>
              <a:rPr lang="en-US" dirty="0"/>
              <a:t>For example: </a:t>
            </a:r>
            <a:r>
              <a:rPr lang="en-US" dirty="0" smtClean="0"/>
              <a:t>in </a:t>
            </a:r>
            <a:r>
              <a:rPr lang="en-US" dirty="0"/>
              <a:t>2006, Netflix published anonymized 10 million movie rankings by 500,000 </a:t>
            </a:r>
            <a:r>
              <a:rPr lang="en-US" dirty="0" smtClean="0"/>
              <a:t>customers; two </a:t>
            </a:r>
            <a:r>
              <a:rPr lang="en-US" dirty="0"/>
              <a:t>researchers showed later that by using movie recommendations on IMDb (Internet Movie Database) they could identify the customers in the Netflix </a:t>
            </a:r>
            <a:r>
              <a:rPr lang="en-US" dirty="0" smtClean="0"/>
              <a:t>data</a:t>
            </a:r>
            <a:endParaRPr lang="en-US" dirty="0"/>
          </a:p>
          <a:p>
            <a:pPr lvl="1"/>
            <a:endParaRPr lang="en-US" dirty="0" smtClean="0"/>
          </a:p>
        </p:txBody>
      </p:sp>
      <p:sp>
        <p:nvSpPr>
          <p:cNvPr id="4" name="Content Placeholder 3"/>
          <p:cNvSpPr>
            <a:spLocks noGrp="1"/>
          </p:cNvSpPr>
          <p:nvPr>
            <p:ph idx="10"/>
          </p:nvPr>
        </p:nvSpPr>
        <p:spPr/>
        <p:txBody>
          <a:bodyPr/>
          <a:lstStyle/>
          <a:p>
            <a:r>
              <a:rPr lang="en-US" dirty="0"/>
              <a:t>Privacy Attacks and Defenses</a:t>
            </a:r>
          </a:p>
        </p:txBody>
      </p:sp>
    </p:spTree>
    <p:extLst>
      <p:ext uri="{BB962C8B-B14F-4D97-AF65-F5344CB8AC3E}">
        <p14:creationId xmlns:p14="http://schemas.microsoft.com/office/powerpoint/2010/main" val="1009847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Adversarial Examples</a:t>
            </a:r>
          </a:p>
        </p:txBody>
      </p:sp>
      <p:sp>
        <p:nvSpPr>
          <p:cNvPr id="5" name="Content Placeholder 4"/>
          <p:cNvSpPr>
            <a:spLocks noGrp="1"/>
          </p:cNvSpPr>
          <p:nvPr>
            <p:ph idx="1"/>
          </p:nvPr>
        </p:nvSpPr>
        <p:spPr/>
        <p:txBody>
          <a:bodyPr/>
          <a:lstStyle/>
          <a:p>
            <a:r>
              <a:rPr lang="en-US" dirty="0"/>
              <a:t>Similar example, from </a:t>
            </a:r>
            <a:r>
              <a:rPr lang="en-US" dirty="0" err="1">
                <a:hlinkClick r:id="rId2"/>
              </a:rPr>
              <a:t>Szagedy</a:t>
            </a:r>
            <a:r>
              <a:rPr lang="en-US" dirty="0">
                <a:hlinkClick r:id="rId2"/>
              </a:rPr>
              <a:t> (2014) Intriguing Properties of Neural Networks</a:t>
            </a:r>
            <a:endParaRPr lang="en-US" dirty="0"/>
          </a:p>
        </p:txBody>
      </p:sp>
      <p:sp>
        <p:nvSpPr>
          <p:cNvPr id="2" name="Content Placeholder 1"/>
          <p:cNvSpPr>
            <a:spLocks noGrp="1"/>
          </p:cNvSpPr>
          <p:nvPr>
            <p:ph idx="10"/>
          </p:nvPr>
        </p:nvSpPr>
        <p:spPr/>
        <p:txBody>
          <a:bodyPr/>
          <a:lstStyle/>
          <a:p>
            <a:r>
              <a:rPr lang="en-US" dirty="0"/>
              <a:t>Adversarial Examples</a:t>
            </a:r>
          </a:p>
          <a:p>
            <a:endParaRPr lang="en-US" dirty="0"/>
          </a:p>
        </p:txBody>
      </p:sp>
      <p:pic>
        <p:nvPicPr>
          <p:cNvPr id="6" name="Picture 5"/>
          <p:cNvPicPr>
            <a:picLocks noChangeAspect="1"/>
          </p:cNvPicPr>
          <p:nvPr/>
        </p:nvPicPr>
        <p:blipFill rotWithShape="1">
          <a:blip r:embed="rId3"/>
          <a:srcRect t="18214"/>
          <a:stretch/>
        </p:blipFill>
        <p:spPr>
          <a:xfrm>
            <a:off x="165189" y="3238128"/>
            <a:ext cx="9760555" cy="3194774"/>
          </a:xfrm>
          <a:prstGeom prst="rect">
            <a:avLst/>
          </a:prstGeom>
        </p:spPr>
      </p:pic>
      <p:sp>
        <p:nvSpPr>
          <p:cNvPr id="7" name="TextBox 6"/>
          <p:cNvSpPr txBox="1"/>
          <p:nvPr/>
        </p:nvSpPr>
        <p:spPr>
          <a:xfrm>
            <a:off x="2364904" y="7526179"/>
            <a:ext cx="5832648" cy="246221"/>
          </a:xfrm>
          <a:prstGeom prst="rect">
            <a:avLst/>
          </a:prstGeom>
          <a:noFill/>
        </p:spPr>
        <p:txBody>
          <a:bodyPr wrap="square" rtlCol="0">
            <a:spAutoFit/>
          </a:bodyPr>
          <a:lstStyle/>
          <a:p>
            <a:pPr algn="ctr"/>
            <a:r>
              <a:rPr lang="en-US" sz="1000" dirty="0"/>
              <a:t>Picture from: </a:t>
            </a:r>
            <a:r>
              <a:rPr lang="en-US" sz="1000" dirty="0" err="1"/>
              <a:t>Szagedy</a:t>
            </a:r>
            <a:r>
              <a:rPr lang="en-US" sz="1000" dirty="0"/>
              <a:t> (2014) – Intriguing Properties of Neural Networks</a:t>
            </a:r>
          </a:p>
        </p:txBody>
      </p:sp>
    </p:spTree>
    <p:extLst>
      <p:ext uri="{BB962C8B-B14F-4D97-AF65-F5344CB8AC3E}">
        <p14:creationId xmlns:p14="http://schemas.microsoft.com/office/powerpoint/2010/main" val="19421546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k</a:t>
            </a:r>
            <a:r>
              <a:rPr lang="en-US" dirty="0" smtClean="0"/>
              <a:t>-anonymity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smtClean="0">
                    <a:solidFill>
                      <a:srgbClr val="0070C0"/>
                    </a:solidFill>
                  </a:rPr>
                  <a:t>k-anonymity</a:t>
                </a:r>
                <a:r>
                  <a:rPr lang="en-US" dirty="0" smtClean="0"/>
                  <a:t> is an approach for protecting data privacy by suppressing certain identifying data features</a:t>
                </a:r>
              </a:p>
              <a:p>
                <a:pPr lvl="1"/>
                <a:r>
                  <a:rPr lang="en-US" dirty="0"/>
                  <a:t>This approach removes fields of data of individual people </a:t>
                </a:r>
                <a:r>
                  <a:rPr lang="en-US" dirty="0" smtClean="0"/>
                  <a:t>who </a:t>
                </a:r>
                <a:r>
                  <a:rPr lang="en-US" dirty="0"/>
                  <a:t>have unique </a:t>
                </a:r>
                <a:r>
                  <a:rPr lang="en-US" dirty="0" smtClean="0"/>
                  <a:t>characteristics</a:t>
                </a:r>
              </a:p>
              <a:p>
                <a:pPr lvl="2"/>
                <a:r>
                  <a:rPr lang="en-US" dirty="0" smtClean="0"/>
                  <a:t>E.g., students at UI who are from Latvia and are enrolled in Architecture</a:t>
                </a:r>
                <a:endParaRPr lang="en-US" dirty="0"/>
              </a:p>
              <a:p>
                <a:r>
                  <a:rPr lang="en-US" dirty="0" smtClean="0"/>
                  <a:t>A dataset is </a:t>
                </a:r>
                <a:r>
                  <a:rPr lang="en-US" i="1" dirty="0" smtClean="0">
                    <a:solidFill>
                      <a:srgbClr val="FF0000"/>
                    </a:solidFill>
                  </a:rPr>
                  <a:t>k</a:t>
                </a:r>
                <a:r>
                  <a:rPr lang="en-US" dirty="0" smtClean="0">
                    <a:solidFill>
                      <a:srgbClr val="FF0000"/>
                    </a:solidFill>
                  </a:rPr>
                  <a:t>-anonymous</a:t>
                </a:r>
                <a:r>
                  <a:rPr lang="en-US" dirty="0" smtClean="0"/>
                  <a:t> if for any person’s record, there are at least </a:t>
                </a:r>
                <a14:m>
                  <m:oMath xmlns:m="http://schemas.openxmlformats.org/officeDocument/2006/math">
                    <m:r>
                      <a:rPr lang="en-US" i="1" dirty="0" smtClean="0">
                        <a:latin typeface="Cambria Math" panose="02040503050406030204" pitchFamily="18" charset="0"/>
                      </a:rPr>
                      <m:t>𝑘</m:t>
                    </m:r>
                    <m:r>
                      <a:rPr lang="en-US" i="1" dirty="0" smtClean="0">
                        <a:latin typeface="Cambria Math" panose="02040503050406030204" pitchFamily="18" charset="0"/>
                      </a:rPr>
                      <m:t>−1</m:t>
                    </m:r>
                  </m:oMath>
                </a14:m>
                <a:r>
                  <a:rPr lang="en-US" dirty="0" smtClean="0"/>
                  <a:t> other records that are indistinguishable</a:t>
                </a:r>
              </a:p>
              <a:p>
                <a:pPr lvl="1"/>
                <a:r>
                  <a:rPr lang="en-US" dirty="0" smtClean="0"/>
                  <a:t>Therefore, a linkage attack will result in a group of </a:t>
                </a:r>
                <a:r>
                  <a:rPr lang="en-US" i="1" dirty="0" smtClean="0"/>
                  <a:t>k</a:t>
                </a:r>
                <a:r>
                  <a:rPr lang="en-US" dirty="0" smtClean="0"/>
                  <a:t> records that can belong to a person of interest</a:t>
                </a:r>
              </a:p>
              <a:p>
                <a:r>
                  <a:rPr lang="en-US" dirty="0" smtClean="0"/>
                  <a:t>Limitation: this approach is mostly applicable to large datasets with low-dimensional input features</a:t>
                </a:r>
              </a:p>
              <a:p>
                <a:pPr lvl="1"/>
                <a:r>
                  <a:rPr lang="en-US" dirty="0" smtClean="0"/>
                  <a:t>The more input features there are for each record, the higher the possibility of unique records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318"/>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Privacy Attacks and Defenses</a:t>
            </a:r>
          </a:p>
        </p:txBody>
      </p:sp>
    </p:spTree>
    <p:extLst>
      <p:ext uri="{BB962C8B-B14F-4D97-AF65-F5344CB8AC3E}">
        <p14:creationId xmlns:p14="http://schemas.microsoft.com/office/powerpoint/2010/main" val="40466802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Encryption Techniques</a:t>
            </a:r>
            <a:endParaRPr lang="en-US" dirty="0"/>
          </a:p>
        </p:txBody>
      </p:sp>
      <p:sp>
        <p:nvSpPr>
          <p:cNvPr id="3" name="Content Placeholder 2"/>
          <p:cNvSpPr>
            <a:spLocks noGrp="1"/>
          </p:cNvSpPr>
          <p:nvPr>
            <p:ph idx="1"/>
          </p:nvPr>
        </p:nvSpPr>
        <p:spPr/>
        <p:txBody>
          <a:bodyPr/>
          <a:lstStyle/>
          <a:p>
            <a:r>
              <a:rPr lang="en-US" b="1" i="1" dirty="0" smtClean="0">
                <a:solidFill>
                  <a:srgbClr val="0070C0"/>
                </a:solidFill>
              </a:rPr>
              <a:t>Encryption</a:t>
            </a:r>
            <a:r>
              <a:rPr lang="en-US" dirty="0" smtClean="0"/>
              <a:t> is a cryptography approach, which converts the original representation of information into an alternative form</a:t>
            </a:r>
          </a:p>
          <a:p>
            <a:pPr lvl="1"/>
            <a:r>
              <a:rPr lang="en-US" dirty="0" smtClean="0"/>
              <a:t>The sender of encrypted information shares the decoding technique only with the intended recipients of the information</a:t>
            </a:r>
          </a:p>
          <a:p>
            <a:r>
              <a:rPr lang="en-US" dirty="0" smtClean="0">
                <a:solidFill>
                  <a:srgbClr val="FF0000"/>
                </a:solidFill>
              </a:rPr>
              <a:t>Encrypting the training data </a:t>
            </a:r>
            <a:r>
              <a:rPr lang="en-US" dirty="0" smtClean="0"/>
              <a:t>has been applied in ML </a:t>
            </a:r>
          </a:p>
          <a:p>
            <a:pPr lvl="1"/>
            <a:r>
              <a:rPr lang="en-US" dirty="0" smtClean="0"/>
              <a:t>Common techniques for data encryption include:</a:t>
            </a:r>
          </a:p>
          <a:p>
            <a:pPr lvl="2"/>
            <a:r>
              <a:rPr lang="en-US" b="1" i="1" dirty="0" smtClean="0">
                <a:solidFill>
                  <a:srgbClr val="0070C0"/>
                </a:solidFill>
              </a:rPr>
              <a:t>Homomorphic encryption (HE</a:t>
            </a:r>
            <a:r>
              <a:rPr lang="en-US" b="1" i="1" dirty="0">
                <a:solidFill>
                  <a:srgbClr val="0070C0"/>
                </a:solidFill>
              </a:rPr>
              <a:t>) </a:t>
            </a:r>
            <a:r>
              <a:rPr lang="en-US" dirty="0"/>
              <a:t>- allows users to perform computations on encrypted data (without decrypting it)</a:t>
            </a:r>
            <a:endParaRPr lang="en-US" dirty="0" smtClean="0"/>
          </a:p>
          <a:p>
            <a:pPr lvl="2"/>
            <a:r>
              <a:rPr lang="en-US" b="1" i="1" dirty="0">
                <a:solidFill>
                  <a:srgbClr val="0070C0"/>
                </a:solidFill>
              </a:rPr>
              <a:t>Secure multi-party computation (SMPC) </a:t>
            </a:r>
            <a:r>
              <a:rPr lang="en-US" dirty="0"/>
              <a:t>- is an extension of encryption in multi-party </a:t>
            </a:r>
            <a:r>
              <a:rPr lang="en-US" dirty="0" smtClean="0"/>
              <a:t>setting, and allows </a:t>
            </a:r>
            <a:r>
              <a:rPr lang="en-US" dirty="0"/>
              <a:t>two or more parties to jointly perform computation over their private </a:t>
            </a:r>
            <a:r>
              <a:rPr lang="en-US" dirty="0" smtClean="0"/>
              <a:t>encrypted data</a:t>
            </a:r>
            <a:r>
              <a:rPr lang="en-US" dirty="0"/>
              <a:t>, without sharing the data </a:t>
            </a:r>
          </a:p>
          <a:p>
            <a:r>
              <a:rPr lang="en-US" dirty="0" smtClean="0">
                <a:solidFill>
                  <a:srgbClr val="FF0000"/>
                </a:solidFill>
              </a:rPr>
              <a:t>Encrypting ML models </a:t>
            </a:r>
            <a:r>
              <a:rPr lang="en-US" dirty="0" smtClean="0"/>
              <a:t>is less common approach</a:t>
            </a:r>
          </a:p>
          <a:p>
            <a:pPr lvl="1"/>
            <a:r>
              <a:rPr lang="en-US" dirty="0" smtClean="0"/>
              <a:t>Homomorphic </a:t>
            </a:r>
            <a:r>
              <a:rPr lang="en-US" dirty="0"/>
              <a:t>encryption </a:t>
            </a:r>
            <a:r>
              <a:rPr lang="en-US" dirty="0" smtClean="0"/>
              <a:t>has been applied to </a:t>
            </a:r>
            <a:r>
              <a:rPr lang="en-US" dirty="0"/>
              <a:t>the </a:t>
            </a:r>
            <a:r>
              <a:rPr lang="en-US" dirty="0" smtClean="0"/>
              <a:t>model gradients </a:t>
            </a:r>
            <a:r>
              <a:rPr lang="en-US" dirty="0"/>
              <a:t>in collaborative DL </a:t>
            </a:r>
            <a:r>
              <a:rPr lang="en-US" dirty="0" smtClean="0"/>
              <a:t>setting to protect the model privacy</a:t>
            </a:r>
            <a:endParaRPr lang="en-US" dirty="0"/>
          </a:p>
        </p:txBody>
      </p:sp>
      <p:sp>
        <p:nvSpPr>
          <p:cNvPr id="4" name="Content Placeholder 3"/>
          <p:cNvSpPr>
            <a:spLocks noGrp="1"/>
          </p:cNvSpPr>
          <p:nvPr>
            <p:ph idx="10"/>
          </p:nvPr>
        </p:nvSpPr>
        <p:spPr/>
        <p:txBody>
          <a:bodyPr/>
          <a:lstStyle/>
          <a:p>
            <a:r>
              <a:rPr lang="en-US" dirty="0"/>
              <a:t>Privacy Attacks and Defenses</a:t>
            </a:r>
          </a:p>
        </p:txBody>
      </p:sp>
    </p:spTree>
    <p:extLst>
      <p:ext uri="{BB962C8B-B14F-4D97-AF65-F5344CB8AC3E}">
        <p14:creationId xmlns:p14="http://schemas.microsoft.com/office/powerpoint/2010/main" val="5515856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Differential Privacy</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276673" y="2090803"/>
                <a:ext cx="9649071" cy="5395797"/>
              </a:xfrm>
            </p:spPr>
            <p:txBody>
              <a:bodyPr>
                <a:normAutofit/>
              </a:bodyPr>
              <a:lstStyle/>
              <a:p>
                <a:r>
                  <a:rPr lang="en-US" b="1" i="1" dirty="0" smtClean="0">
                    <a:solidFill>
                      <a:srgbClr val="0070C0"/>
                    </a:solidFill>
                  </a:rPr>
                  <a:t>Differential privacy </a:t>
                </a:r>
                <a:r>
                  <a:rPr lang="en-US" dirty="0" smtClean="0"/>
                  <a:t>is based on employing obfuscation mechanisms for privacy protection</a:t>
                </a:r>
              </a:p>
              <a:p>
                <a:pPr lvl="1"/>
                <a:r>
                  <a:rPr lang="en-US" dirty="0" smtClean="0"/>
                  <a:t>A </a:t>
                </a:r>
                <a:r>
                  <a:rPr lang="en-US" dirty="0">
                    <a:solidFill>
                      <a:srgbClr val="FF0000"/>
                    </a:solidFill>
                  </a:rPr>
                  <a:t>randomization mechanism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ℳ</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𝐷</m:t>
                        </m:r>
                      </m:e>
                    </m:d>
                  </m:oMath>
                </a14:m>
                <a:r>
                  <a:rPr lang="en-US" dirty="0" smtClean="0"/>
                  <a:t> applies noise </a:t>
                </a:r>
                <a14:m>
                  <m:oMath xmlns:m="http://schemas.openxmlformats.org/officeDocument/2006/math">
                    <m:r>
                      <m:rPr>
                        <m:sty m:val="p"/>
                      </m:rPr>
                      <a:rPr lang="el-GR" i="1">
                        <a:latin typeface="Cambria Math" panose="02040503050406030204" pitchFamily="18" charset="0"/>
                        <a:ea typeface="Cambria Math" panose="02040503050406030204" pitchFamily="18" charset="0"/>
                      </a:rPr>
                      <m:t>ξ</m:t>
                    </m:r>
                    <m:r>
                      <a:rPr lang="el-GR" i="1">
                        <a:latin typeface="Cambria Math" panose="02040503050406030204" pitchFamily="18" charset="0"/>
                        <a:ea typeface="Cambria Math" panose="02040503050406030204" pitchFamily="18" charset="0"/>
                      </a:rPr>
                      <m:t> </m:t>
                    </m:r>
                  </m:oMath>
                </a14:m>
                <a:r>
                  <a:rPr lang="en-US" dirty="0" smtClean="0"/>
                  <a:t>to the outputs of a function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𝐷</m:t>
                        </m:r>
                      </m:e>
                    </m:d>
                  </m:oMath>
                </a14:m>
                <a:r>
                  <a:rPr lang="en-US" dirty="0" smtClean="0"/>
                  <a:t> to protect the privacy of individual data instances, i.e., </a:t>
                </a:r>
                <a14:m>
                  <m:oMath xmlns:m="http://schemas.openxmlformats.org/officeDocument/2006/math">
                    <m:r>
                      <a:rPr lang="en-US" i="1">
                        <a:latin typeface="Cambria Math" panose="02040503050406030204" pitchFamily="18" charset="0"/>
                        <a:ea typeface="Cambria Math" panose="02040503050406030204" pitchFamily="18" charset="0"/>
                      </a:rPr>
                      <m:t>ℳ</m:t>
                    </m:r>
                    <m:d>
                      <m:dPr>
                        <m:ctrlPr>
                          <a:rPr lang="en-US" i="1">
                            <a:latin typeface="Cambria Math" panose="02040503050406030204" pitchFamily="18" charset="0"/>
                          </a:rPr>
                        </m:ctrlPr>
                      </m:dPr>
                      <m:e>
                        <m:r>
                          <a:rPr lang="en-US" i="1">
                            <a:latin typeface="Cambria Math" panose="02040503050406030204" pitchFamily="18" charset="0"/>
                          </a:rPr>
                          <m:t>𝐷</m:t>
                        </m:r>
                      </m:e>
                    </m:d>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𝐷</m:t>
                        </m:r>
                      </m:e>
                    </m:d>
                    <m:r>
                      <a:rPr lang="en-US">
                        <a:latin typeface="Cambria Math" panose="02040503050406030204" pitchFamily="18" charset="0"/>
                      </a:rPr>
                      <m:t>+</m:t>
                    </m:r>
                    <m:r>
                      <m:rPr>
                        <m:sty m:val="p"/>
                      </m:rPr>
                      <a:rPr lang="el-GR" i="1">
                        <a:latin typeface="Cambria Math" panose="02040503050406030204" pitchFamily="18" charset="0"/>
                        <a:ea typeface="Cambria Math" panose="02040503050406030204" pitchFamily="18" charset="0"/>
                      </a:rPr>
                      <m:t>ξ</m:t>
                    </m:r>
                  </m:oMath>
                </a14:m>
                <a:endParaRPr lang="en-US" dirty="0"/>
              </a:p>
              <a:p>
                <a:pPr lvl="1"/>
                <a:r>
                  <a:rPr lang="en-US" dirty="0" smtClean="0"/>
                  <a:t>Commonly used randomization mechanisms include Laplacian, Gaussian, and Exponential mechanism</a:t>
                </a:r>
              </a:p>
              <a:p>
                <a:r>
                  <a:rPr lang="en-US" dirty="0" smtClean="0"/>
                  <a:t>DP is often implemented in practical applications</a:t>
                </a:r>
              </a:p>
              <a:p>
                <a:r>
                  <a:rPr lang="en-US" dirty="0"/>
                  <a:t>In ML, DP is achieved by adding noise to:</a:t>
                </a:r>
              </a:p>
              <a:p>
                <a:pPr lvl="1"/>
                <a:r>
                  <a:rPr lang="en-US" b="1" i="1" dirty="0">
                    <a:solidFill>
                      <a:srgbClr val="00B0F0"/>
                    </a:solidFill>
                  </a:rPr>
                  <a:t>Model parameters</a:t>
                </a:r>
              </a:p>
              <a:p>
                <a:pPr lvl="2"/>
                <a:r>
                  <a:rPr lang="en-US" dirty="0" smtClean="0">
                    <a:solidFill>
                      <a:srgbClr val="FF0000"/>
                    </a:solidFill>
                  </a:rPr>
                  <a:t>Differentially </a:t>
                </a:r>
                <a:r>
                  <a:rPr lang="en-US" dirty="0">
                    <a:solidFill>
                      <a:srgbClr val="FF0000"/>
                    </a:solidFill>
                  </a:rPr>
                  <a:t>private SGD </a:t>
                </a:r>
                <a:r>
                  <a:rPr lang="en-US" dirty="0"/>
                  <a:t>(</a:t>
                </a:r>
                <a:r>
                  <a:rPr lang="en-US" dirty="0" err="1"/>
                  <a:t>Abadi</a:t>
                </a:r>
                <a:r>
                  <a:rPr lang="en-US" dirty="0"/>
                  <a:t>, 2016) </a:t>
                </a:r>
                <a:r>
                  <a:rPr lang="en-US" dirty="0" smtClean="0"/>
                  <a:t>adds </a:t>
                </a:r>
                <a:r>
                  <a:rPr lang="en-US" dirty="0"/>
                  <a:t>noise to the gradients of </a:t>
                </a:r>
                <a:r>
                  <a:rPr lang="en-US" dirty="0" smtClean="0"/>
                  <a:t>NNs </a:t>
                </a:r>
                <a:r>
                  <a:rPr lang="en-US" dirty="0"/>
                  <a:t>during training</a:t>
                </a:r>
              </a:p>
              <a:p>
                <a:pPr lvl="1"/>
                <a:r>
                  <a:rPr lang="en-US" b="1" i="1" dirty="0" smtClean="0">
                    <a:solidFill>
                      <a:srgbClr val="00B0F0"/>
                    </a:solidFill>
                  </a:rPr>
                  <a:t>Model </a:t>
                </a:r>
                <a:r>
                  <a:rPr lang="en-US" b="1" i="1" dirty="0">
                    <a:solidFill>
                      <a:srgbClr val="00B0F0"/>
                    </a:solidFill>
                  </a:rPr>
                  <a:t>outputs</a:t>
                </a:r>
              </a:p>
              <a:p>
                <a:pPr lvl="2"/>
                <a:r>
                  <a:rPr lang="en-US" dirty="0">
                    <a:solidFill>
                      <a:srgbClr val="FF0000"/>
                    </a:solidFill>
                  </a:rPr>
                  <a:t>PATE</a:t>
                </a:r>
                <a:r>
                  <a:rPr lang="en-US" dirty="0"/>
                  <a:t> (Private Aggregation of Teacher Ensembles) approach (</a:t>
                </a:r>
                <a:r>
                  <a:rPr lang="en-US" dirty="0" err="1"/>
                  <a:t>Papernot</a:t>
                </a:r>
                <a:r>
                  <a:rPr lang="en-US" dirty="0"/>
                  <a:t>, 2018) </a:t>
                </a:r>
                <a:r>
                  <a:rPr lang="en-US" dirty="0" smtClean="0"/>
                  <a:t>adds noise to an aggregated output of an ensemble of models to preserve the training data privacy</a:t>
                </a:r>
              </a:p>
              <a:p>
                <a:pPr lvl="1"/>
                <a:r>
                  <a:rPr lang="en-US" b="1" i="1" dirty="0" smtClean="0">
                    <a:solidFill>
                      <a:srgbClr val="00B0F0"/>
                    </a:solidFill>
                  </a:rPr>
                  <a:t>Training </a:t>
                </a:r>
                <a:r>
                  <a:rPr lang="en-US" b="1" i="1" dirty="0">
                    <a:solidFill>
                      <a:srgbClr val="00B0F0"/>
                    </a:solidFill>
                  </a:rPr>
                  <a:t>data</a:t>
                </a:r>
              </a:p>
              <a:p>
                <a:pPr lvl="2"/>
                <a:r>
                  <a:rPr lang="en-US" dirty="0"/>
                  <a:t>Obfuscation of training data in ML has been also investigated in several works</a:t>
                </a:r>
              </a:p>
              <a:p>
                <a:endParaRPr lang="en-US" dirty="0" smtClean="0"/>
              </a:p>
              <a:p>
                <a:pPr lvl="1"/>
                <a:endParaRPr lang="en-US" dirty="0" smtClean="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76673" y="2090803"/>
                <a:ext cx="9649071" cy="5395797"/>
              </a:xfrm>
              <a:blipFill>
                <a:blip r:embed="rId2"/>
                <a:stretch>
                  <a:fillRect l="-695" t="-791" r="-190"/>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Privacy Attacks and Defenses</a:t>
            </a:r>
          </a:p>
        </p:txBody>
      </p:sp>
    </p:spTree>
    <p:extLst>
      <p:ext uri="{BB962C8B-B14F-4D97-AF65-F5344CB8AC3E}">
        <p14:creationId xmlns:p14="http://schemas.microsoft.com/office/powerpoint/2010/main" val="9096496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9E68C-4D6D-4C63-AEF9-2E96A08AA8FC}"/>
              </a:ext>
            </a:extLst>
          </p:cNvPr>
          <p:cNvSpPr>
            <a:spLocks noGrp="1"/>
          </p:cNvSpPr>
          <p:nvPr>
            <p:ph type="title"/>
          </p:nvPr>
        </p:nvSpPr>
        <p:spPr/>
        <p:txBody>
          <a:bodyPr/>
          <a:lstStyle/>
          <a:p>
            <a:r>
              <a:rPr lang="en-US" dirty="0"/>
              <a:t>Differentially Private SGD</a:t>
            </a:r>
          </a:p>
        </p:txBody>
      </p:sp>
      <p:sp>
        <p:nvSpPr>
          <p:cNvPr id="3" name="Content Placeholder 2">
            <a:extLst>
              <a:ext uri="{FF2B5EF4-FFF2-40B4-BE49-F238E27FC236}">
                <a16:creationId xmlns:a16="http://schemas.microsoft.com/office/drawing/2014/main" id="{7C9C7CDD-1284-46F9-A2B1-1A58D193D12C}"/>
              </a:ext>
            </a:extLst>
          </p:cNvPr>
          <p:cNvSpPr>
            <a:spLocks noGrp="1"/>
          </p:cNvSpPr>
          <p:nvPr>
            <p:ph idx="1"/>
          </p:nvPr>
        </p:nvSpPr>
        <p:spPr/>
        <p:txBody>
          <a:bodyPr/>
          <a:lstStyle/>
          <a:p>
            <a:r>
              <a:rPr lang="en-US" dirty="0">
                <a:hlinkClick r:id="rId3"/>
              </a:rPr>
              <a:t>Abadi (2016) Deep Learning with Differential Privacy</a:t>
            </a:r>
            <a:endParaRPr lang="en-US" dirty="0"/>
          </a:p>
          <a:p>
            <a:r>
              <a:rPr lang="en-US" dirty="0"/>
              <a:t>This work introduced differential privacy </a:t>
            </a:r>
            <a:r>
              <a:rPr lang="en-US" dirty="0" smtClean="0"/>
              <a:t>for </a:t>
            </a:r>
            <a:r>
              <a:rPr lang="en-US" dirty="0"/>
              <a:t>training ML models for protecting the privacy of the training data</a:t>
            </a:r>
          </a:p>
          <a:p>
            <a:pPr lvl="1"/>
            <a:r>
              <a:rPr lang="en-US" dirty="0"/>
              <a:t>Differential privacy (DP) is applied to Stochastic Gradient Descent (SGD) during model training</a:t>
            </a:r>
          </a:p>
          <a:p>
            <a:pPr lvl="1"/>
            <a:r>
              <a:rPr lang="en-US" dirty="0"/>
              <a:t>DP-SGD clips the gradients and adds Gaussian noise to the gradients with respect to the model parameters</a:t>
            </a:r>
          </a:p>
          <a:p>
            <a:pPr lvl="1"/>
            <a:r>
              <a:rPr lang="en-US" dirty="0"/>
              <a:t>This approach controls the amount of information from the training data that is memorized by the model during training</a:t>
            </a:r>
          </a:p>
          <a:p>
            <a:pPr lvl="1"/>
            <a:r>
              <a:rPr lang="en-US" dirty="0"/>
              <a:t>The goal is to produce ML models which provide approximately the same privacy when an individual input instance is removed from the training dataset</a:t>
            </a:r>
          </a:p>
          <a:p>
            <a:r>
              <a:rPr lang="en-US" dirty="0"/>
              <a:t>The paper also introduces a method for calculating the privacy loss, called </a:t>
            </a:r>
            <a:r>
              <a:rPr lang="en-US" dirty="0">
                <a:solidFill>
                  <a:srgbClr val="FF0000"/>
                </a:solidFill>
              </a:rPr>
              <a:t>moments accountant</a:t>
            </a:r>
          </a:p>
        </p:txBody>
      </p:sp>
      <p:sp>
        <p:nvSpPr>
          <p:cNvPr id="4" name="Content Placeholder 3">
            <a:extLst>
              <a:ext uri="{FF2B5EF4-FFF2-40B4-BE49-F238E27FC236}">
                <a16:creationId xmlns:a16="http://schemas.microsoft.com/office/drawing/2014/main" id="{EEE60E5D-A53D-4B00-B455-F5E49B58D00B}"/>
              </a:ext>
            </a:extLst>
          </p:cNvPr>
          <p:cNvSpPr>
            <a:spLocks noGrp="1"/>
          </p:cNvSpPr>
          <p:nvPr>
            <p:ph idx="10"/>
          </p:nvPr>
        </p:nvSpPr>
        <p:spPr/>
        <p:txBody>
          <a:bodyPr/>
          <a:lstStyle/>
          <a:p>
            <a:r>
              <a:rPr lang="en-US" dirty="0"/>
              <a:t>Privacy Attacks and Defenses</a:t>
            </a:r>
          </a:p>
          <a:p>
            <a:endParaRPr lang="en-US" dirty="0"/>
          </a:p>
        </p:txBody>
      </p:sp>
    </p:spTree>
    <p:extLst>
      <p:ext uri="{BB962C8B-B14F-4D97-AF65-F5344CB8AC3E}">
        <p14:creationId xmlns:p14="http://schemas.microsoft.com/office/powerpoint/2010/main" val="3589877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Private </a:t>
            </a:r>
            <a:r>
              <a:rPr lang="en-US" sz="3400" dirty="0"/>
              <a:t>Aggregation of Teacher </a:t>
            </a:r>
            <a:r>
              <a:rPr lang="en-US" sz="3400" dirty="0" smtClean="0"/>
              <a:t>Ensembles (PATE) </a:t>
            </a:r>
            <a:endParaRPr lang="en-US" sz="3400" dirty="0"/>
          </a:p>
        </p:txBody>
      </p:sp>
      <p:sp>
        <p:nvSpPr>
          <p:cNvPr id="3" name="Content Placeholder 2"/>
          <p:cNvSpPr>
            <a:spLocks noGrp="1"/>
          </p:cNvSpPr>
          <p:nvPr>
            <p:ph idx="1"/>
          </p:nvPr>
        </p:nvSpPr>
        <p:spPr/>
        <p:txBody>
          <a:bodyPr/>
          <a:lstStyle/>
          <a:p>
            <a:r>
              <a:rPr lang="en-US" dirty="0" err="1" smtClean="0">
                <a:hlinkClick r:id="rId2"/>
              </a:rPr>
              <a:t>Papernot</a:t>
            </a:r>
            <a:r>
              <a:rPr lang="en-US" dirty="0" smtClean="0">
                <a:hlinkClick r:id="rId2"/>
              </a:rPr>
              <a:t> (</a:t>
            </a:r>
            <a:r>
              <a:rPr lang="en-US" dirty="0">
                <a:hlinkClick r:id="rId2"/>
              </a:rPr>
              <a:t>2018) </a:t>
            </a:r>
            <a:r>
              <a:rPr lang="en-US" dirty="0" smtClean="0">
                <a:hlinkClick r:id="rId2"/>
              </a:rPr>
              <a:t>Scalable Private Learning with PATE</a:t>
            </a:r>
            <a:endParaRPr lang="en-US" dirty="0" smtClean="0"/>
          </a:p>
          <a:p>
            <a:r>
              <a:rPr lang="en-US" b="1" i="1" dirty="0" smtClean="0">
                <a:solidFill>
                  <a:srgbClr val="0070C0"/>
                </a:solidFill>
              </a:rPr>
              <a:t>PATE </a:t>
            </a:r>
            <a:r>
              <a:rPr lang="en-US" b="1" i="1" dirty="0">
                <a:solidFill>
                  <a:srgbClr val="0070C0"/>
                </a:solidFill>
              </a:rPr>
              <a:t>(Private Aggregation of Teacher Ensembles) </a:t>
            </a:r>
            <a:r>
              <a:rPr lang="en-US" dirty="0" smtClean="0"/>
              <a:t>approach employs </a:t>
            </a:r>
            <a:r>
              <a:rPr lang="en-US" dirty="0"/>
              <a:t>an ensemble of models trained on disjoint subsets of </a:t>
            </a:r>
            <a:r>
              <a:rPr lang="en-US" dirty="0" smtClean="0"/>
              <a:t>training </a:t>
            </a:r>
            <a:r>
              <a:rPr lang="en-US" dirty="0"/>
              <a:t>data, </a:t>
            </a:r>
            <a:r>
              <a:rPr lang="en-US" dirty="0" smtClean="0"/>
              <a:t>called teachers</a:t>
            </a:r>
            <a:endParaRPr lang="en-US" dirty="0"/>
          </a:p>
          <a:p>
            <a:pPr lvl="1"/>
            <a:r>
              <a:rPr lang="en-US" dirty="0" smtClean="0"/>
              <a:t>Differentially private noise </a:t>
            </a:r>
            <a:r>
              <a:rPr lang="en-US" dirty="0"/>
              <a:t>is added to the outputs of the </a:t>
            </a:r>
            <a:r>
              <a:rPr lang="en-US" dirty="0">
                <a:solidFill>
                  <a:srgbClr val="FF0000"/>
                </a:solidFill>
              </a:rPr>
              <a:t>teacher models</a:t>
            </a:r>
            <a:r>
              <a:rPr lang="en-US" dirty="0"/>
              <a:t>, and the aggregated outputs are used to train another model, called </a:t>
            </a:r>
            <a:r>
              <a:rPr lang="en-US" dirty="0">
                <a:solidFill>
                  <a:srgbClr val="FF0000"/>
                </a:solidFill>
              </a:rPr>
              <a:t>student </a:t>
            </a:r>
            <a:r>
              <a:rPr lang="en-US" dirty="0" smtClean="0">
                <a:solidFill>
                  <a:srgbClr val="FF0000"/>
                </a:solidFill>
              </a:rPr>
              <a:t>model</a:t>
            </a:r>
          </a:p>
          <a:p>
            <a:pPr lvl="1"/>
            <a:r>
              <a:rPr lang="en-US" dirty="0" smtClean="0"/>
              <a:t>The student model is trained </a:t>
            </a:r>
            <a:r>
              <a:rPr lang="en-US" dirty="0"/>
              <a:t>in a semi-supervised </a:t>
            </a:r>
            <a:r>
              <a:rPr lang="en-US" dirty="0" smtClean="0"/>
              <a:t>manner on public data, and therefore protects the privacy of the sensitive data used for training the teachers</a:t>
            </a:r>
          </a:p>
          <a:p>
            <a:pPr lvl="1"/>
            <a:r>
              <a:rPr lang="en-US" dirty="0" smtClean="0"/>
              <a:t>PATE employs Gaussian DP randomization mechanism, and employs noise aggregation based on the consensus of the teachers</a:t>
            </a:r>
          </a:p>
          <a:p>
            <a:pPr lvl="1"/>
            <a:r>
              <a:rPr lang="en-US" dirty="0" smtClean="0"/>
              <a:t>In comparison to prior work, PATE provides tighter DP guarantees and high utility</a:t>
            </a:r>
            <a:endParaRPr lang="en-US" dirty="0"/>
          </a:p>
          <a:p>
            <a:endParaRPr lang="en-US" dirty="0"/>
          </a:p>
        </p:txBody>
      </p:sp>
      <p:sp>
        <p:nvSpPr>
          <p:cNvPr id="4" name="Content Placeholder 3"/>
          <p:cNvSpPr>
            <a:spLocks noGrp="1"/>
          </p:cNvSpPr>
          <p:nvPr>
            <p:ph idx="10"/>
          </p:nvPr>
        </p:nvSpPr>
        <p:spPr/>
        <p:txBody>
          <a:bodyPr/>
          <a:lstStyle/>
          <a:p>
            <a:r>
              <a:rPr lang="en-US" dirty="0"/>
              <a:t>Privacy Attacks and Defenses</a:t>
            </a:r>
          </a:p>
          <a:p>
            <a:endParaRPr lang="en-US" dirty="0"/>
          </a:p>
        </p:txBody>
      </p:sp>
      <p:pic>
        <p:nvPicPr>
          <p:cNvPr id="5" name="Picture 4"/>
          <p:cNvPicPr>
            <a:picLocks noChangeAspect="1"/>
          </p:cNvPicPr>
          <p:nvPr/>
        </p:nvPicPr>
        <p:blipFill>
          <a:blip r:embed="rId3"/>
          <a:stretch>
            <a:fillRect/>
          </a:stretch>
        </p:blipFill>
        <p:spPr>
          <a:xfrm>
            <a:off x="776763" y="5398368"/>
            <a:ext cx="8584083" cy="2216807"/>
          </a:xfrm>
          <a:prstGeom prst="rect">
            <a:avLst/>
          </a:prstGeom>
        </p:spPr>
      </p:pic>
    </p:spTree>
    <p:extLst>
      <p:ext uri="{BB962C8B-B14F-4D97-AF65-F5344CB8AC3E}">
        <p14:creationId xmlns:p14="http://schemas.microsoft.com/office/powerpoint/2010/main" val="33402553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Distributed Learning</a:t>
            </a:r>
          </a:p>
        </p:txBody>
      </p:sp>
      <p:sp>
        <p:nvSpPr>
          <p:cNvPr id="3" name="Content Placeholder 2"/>
          <p:cNvSpPr>
            <a:spLocks noGrp="1"/>
          </p:cNvSpPr>
          <p:nvPr>
            <p:ph idx="1"/>
          </p:nvPr>
        </p:nvSpPr>
        <p:spPr/>
        <p:txBody>
          <a:bodyPr/>
          <a:lstStyle/>
          <a:p>
            <a:r>
              <a:rPr lang="en-US" b="1" i="1" dirty="0">
                <a:solidFill>
                  <a:srgbClr val="0070C0"/>
                </a:solidFill>
              </a:rPr>
              <a:t>Distributed learning </a:t>
            </a:r>
            <a:r>
              <a:rPr lang="en-US" dirty="0"/>
              <a:t>allows multiple </a:t>
            </a:r>
            <a:r>
              <a:rPr lang="en-US" dirty="0" smtClean="0"/>
              <a:t>parties </a:t>
            </a:r>
            <a:r>
              <a:rPr lang="en-US" dirty="0"/>
              <a:t>to train a global model without releasing their private </a:t>
            </a:r>
            <a:r>
              <a:rPr lang="en-US" dirty="0" smtClean="0"/>
              <a:t>data</a:t>
            </a:r>
          </a:p>
          <a:p>
            <a:r>
              <a:rPr lang="en-US" dirty="0" smtClean="0"/>
              <a:t>Some form of </a:t>
            </a:r>
            <a:r>
              <a:rPr lang="en-US" dirty="0" smtClean="0">
                <a:solidFill>
                  <a:srgbClr val="FF0000"/>
                </a:solidFill>
              </a:rPr>
              <a:t>aggregation</a:t>
            </a:r>
            <a:r>
              <a:rPr lang="en-US" dirty="0" smtClean="0"/>
              <a:t> is applied to the local updates of the model parameters by the users in distributed learning to create a global model</a:t>
            </a:r>
          </a:p>
          <a:p>
            <a:pPr lvl="1"/>
            <a:r>
              <a:rPr lang="en-US" dirty="0" smtClean="0"/>
              <a:t>E.g., averaging is one common form of aggregation</a:t>
            </a:r>
            <a:endParaRPr lang="en-US" dirty="0"/>
          </a:p>
          <a:p>
            <a:r>
              <a:rPr lang="en-US" dirty="0" smtClean="0">
                <a:solidFill>
                  <a:srgbClr val="FF0000"/>
                </a:solidFill>
              </a:rPr>
              <a:t>Federated </a:t>
            </a:r>
            <a:r>
              <a:rPr lang="en-US" dirty="0">
                <a:solidFill>
                  <a:srgbClr val="FF0000"/>
                </a:solidFill>
              </a:rPr>
              <a:t>learning </a:t>
            </a:r>
            <a:r>
              <a:rPr lang="en-US" dirty="0"/>
              <a:t>is the most popular distributed learning scheme</a:t>
            </a:r>
          </a:p>
          <a:p>
            <a:endParaRPr lang="en-US" dirty="0"/>
          </a:p>
          <a:p>
            <a:endParaRPr lang="en-US" dirty="0"/>
          </a:p>
        </p:txBody>
      </p:sp>
      <p:sp>
        <p:nvSpPr>
          <p:cNvPr id="4" name="Content Placeholder 3"/>
          <p:cNvSpPr>
            <a:spLocks noGrp="1"/>
          </p:cNvSpPr>
          <p:nvPr>
            <p:ph idx="10"/>
          </p:nvPr>
        </p:nvSpPr>
        <p:spPr/>
        <p:txBody>
          <a:bodyPr/>
          <a:lstStyle/>
          <a:p>
            <a:r>
              <a:rPr lang="en-US" dirty="0"/>
              <a:t>Privacy Attacks and Defenses</a:t>
            </a:r>
          </a:p>
        </p:txBody>
      </p:sp>
      <p:pic>
        <p:nvPicPr>
          <p:cNvPr id="5" name="Picture 4"/>
          <p:cNvPicPr>
            <a:picLocks noChangeAspect="1"/>
          </p:cNvPicPr>
          <p:nvPr/>
        </p:nvPicPr>
        <p:blipFill>
          <a:blip r:embed="rId2"/>
          <a:stretch>
            <a:fillRect/>
          </a:stretch>
        </p:blipFill>
        <p:spPr>
          <a:xfrm>
            <a:off x="2436912" y="4211367"/>
            <a:ext cx="4968552" cy="3275233"/>
          </a:xfrm>
          <a:prstGeom prst="rect">
            <a:avLst/>
          </a:prstGeom>
        </p:spPr>
      </p:pic>
      <p:sp>
        <p:nvSpPr>
          <p:cNvPr id="6" name="TextBox 5">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smtClean="0"/>
              <a:t>Figure form</a:t>
            </a:r>
            <a:r>
              <a:rPr lang="en-US" sz="1000" dirty="0"/>
              <a:t>: Liu et al. (2020) When Machine Learning Meets Privacy: A Survey and Outlook </a:t>
            </a:r>
          </a:p>
        </p:txBody>
      </p:sp>
    </p:spTree>
    <p:extLst>
      <p:ext uri="{BB962C8B-B14F-4D97-AF65-F5344CB8AC3E}">
        <p14:creationId xmlns:p14="http://schemas.microsoft.com/office/powerpoint/2010/main" val="8138953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ML-Specific Techniques</a:t>
            </a:r>
            <a:endParaRPr lang="en-US" dirty="0"/>
          </a:p>
        </p:txBody>
      </p:sp>
      <p:sp>
        <p:nvSpPr>
          <p:cNvPr id="3" name="Content Placeholder 2"/>
          <p:cNvSpPr>
            <a:spLocks noGrp="1"/>
          </p:cNvSpPr>
          <p:nvPr>
            <p:ph idx="1"/>
          </p:nvPr>
        </p:nvSpPr>
        <p:spPr/>
        <p:txBody>
          <a:bodyPr>
            <a:normAutofit/>
          </a:bodyPr>
          <a:lstStyle/>
          <a:p>
            <a:r>
              <a:rPr lang="en-US" b="1" i="1" dirty="0" smtClean="0">
                <a:solidFill>
                  <a:srgbClr val="0070C0"/>
                </a:solidFill>
              </a:rPr>
              <a:t>Regularization techniques </a:t>
            </a:r>
            <a:r>
              <a:rPr lang="en-US" dirty="0" smtClean="0"/>
              <a:t>in ML can be used to reduce overfitting, as well as a defense strategy against information leakage</a:t>
            </a:r>
          </a:p>
          <a:p>
            <a:pPr lvl="1"/>
            <a:r>
              <a:rPr lang="en-US" dirty="0" smtClean="0"/>
              <a:t>Different regularization techniques in NNs include:</a:t>
            </a:r>
          </a:p>
          <a:p>
            <a:pPr lvl="2"/>
            <a:r>
              <a:rPr lang="en-US" dirty="0" smtClean="0">
                <a:solidFill>
                  <a:srgbClr val="FF0000"/>
                </a:solidFill>
              </a:rPr>
              <a:t>Explicit regularization</a:t>
            </a:r>
            <a:r>
              <a:rPr lang="en-US" dirty="0" smtClean="0"/>
              <a:t>: dropout, </a:t>
            </a:r>
            <a:r>
              <a:rPr lang="en-US" dirty="0"/>
              <a:t>early </a:t>
            </a:r>
            <a:r>
              <a:rPr lang="en-US" dirty="0" smtClean="0"/>
              <a:t>stopping, weight decay</a:t>
            </a:r>
            <a:endParaRPr lang="en-US" dirty="0"/>
          </a:p>
          <a:p>
            <a:pPr lvl="2"/>
            <a:r>
              <a:rPr lang="en-US" dirty="0">
                <a:solidFill>
                  <a:srgbClr val="FF0000"/>
                </a:solidFill>
              </a:rPr>
              <a:t>Implicit </a:t>
            </a:r>
            <a:r>
              <a:rPr lang="en-US" dirty="0" smtClean="0">
                <a:solidFill>
                  <a:srgbClr val="FF0000"/>
                </a:solidFill>
              </a:rPr>
              <a:t>regularization</a:t>
            </a:r>
            <a:r>
              <a:rPr lang="en-US" dirty="0" smtClean="0"/>
              <a:t>: batch </a:t>
            </a:r>
            <a:r>
              <a:rPr lang="en-US" dirty="0"/>
              <a:t>normalization</a:t>
            </a:r>
          </a:p>
          <a:p>
            <a:r>
              <a:rPr lang="en-US" dirty="0" smtClean="0"/>
              <a:t>Other ML-specific techniques include:</a:t>
            </a:r>
          </a:p>
          <a:p>
            <a:pPr lvl="1"/>
            <a:r>
              <a:rPr lang="en-US" dirty="0" smtClean="0"/>
              <a:t>Dimensionality reduction – removing inputs with features that occur rarely in the training set</a:t>
            </a:r>
          </a:p>
          <a:p>
            <a:pPr lvl="1"/>
            <a:r>
              <a:rPr lang="en-US" dirty="0" smtClean="0"/>
              <a:t>Weight-normalization – rescaling the weights of the model during training</a:t>
            </a:r>
          </a:p>
          <a:p>
            <a:pPr lvl="1"/>
            <a:r>
              <a:rPr lang="en-US" dirty="0" smtClean="0"/>
              <a:t>Selective gradient sharing – in federated learning, the users share a fraction of the gradient at each update</a:t>
            </a:r>
            <a:endParaRPr lang="en-US" dirty="0"/>
          </a:p>
        </p:txBody>
      </p:sp>
      <p:sp>
        <p:nvSpPr>
          <p:cNvPr id="4" name="Content Placeholder 3"/>
          <p:cNvSpPr>
            <a:spLocks noGrp="1"/>
          </p:cNvSpPr>
          <p:nvPr>
            <p:ph idx="10"/>
          </p:nvPr>
        </p:nvSpPr>
        <p:spPr/>
        <p:txBody>
          <a:bodyPr/>
          <a:lstStyle/>
          <a:p>
            <a:r>
              <a:rPr lang="en-US" dirty="0"/>
              <a:t>Privacy Attacks and Defenses</a:t>
            </a:r>
          </a:p>
        </p:txBody>
      </p:sp>
    </p:spTree>
    <p:extLst>
      <p:ext uri="{BB962C8B-B14F-4D97-AF65-F5344CB8AC3E}">
        <p14:creationId xmlns:p14="http://schemas.microsoft.com/office/powerpoint/2010/main" val="22011959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C9F8B-DEB5-4417-B18C-1C7228ECB8C7}"/>
              </a:ext>
            </a:extLst>
          </p:cNvPr>
          <p:cNvSpPr>
            <a:spLocks noGrp="1"/>
          </p:cNvSpPr>
          <p:nvPr>
            <p:ph type="title"/>
          </p:nvPr>
        </p:nvSpPr>
        <p:spPr/>
        <p:txBody>
          <a:bodyPr/>
          <a:lstStyle/>
          <a:p>
            <a:r>
              <a:rPr lang="en-US" dirty="0"/>
              <a:t>Summary</a:t>
            </a:r>
          </a:p>
        </p:txBody>
      </p:sp>
      <p:sp>
        <p:nvSpPr>
          <p:cNvPr id="5" name="Content Placeholder 4">
            <a:extLst>
              <a:ext uri="{FF2B5EF4-FFF2-40B4-BE49-F238E27FC236}">
                <a16:creationId xmlns:a16="http://schemas.microsoft.com/office/drawing/2014/main" id="{3321EFFF-B729-4594-BBAC-86413E45178C}"/>
              </a:ext>
            </a:extLst>
          </p:cNvPr>
          <p:cNvSpPr>
            <a:spLocks noGrp="1"/>
          </p:cNvSpPr>
          <p:nvPr>
            <p:ph idx="1"/>
          </p:nvPr>
        </p:nvSpPr>
        <p:spPr/>
        <p:txBody>
          <a:bodyPr/>
          <a:lstStyle/>
          <a:p>
            <a:r>
              <a:rPr lang="en-US" dirty="0"/>
              <a:t>ML algorithms and methods are vulnerable to many types of attacks</a:t>
            </a:r>
          </a:p>
          <a:p>
            <a:pPr lvl="1"/>
            <a:r>
              <a:rPr lang="en-US" dirty="0"/>
              <a:t>This raises concerns, especially when ML models are applied to safety-critical applications</a:t>
            </a:r>
          </a:p>
          <a:p>
            <a:r>
              <a:rPr lang="en-US" dirty="0" smtClean="0"/>
              <a:t>Adversarial </a:t>
            </a:r>
            <a:r>
              <a:rPr lang="en-US" dirty="0"/>
              <a:t>examples exhibit transferability</a:t>
            </a:r>
          </a:p>
          <a:p>
            <a:pPr lvl="1"/>
            <a:r>
              <a:rPr lang="en-US" dirty="0"/>
              <a:t>I.e., either cross-models or cross-training </a:t>
            </a:r>
            <a:r>
              <a:rPr lang="en-US" dirty="0" smtClean="0"/>
              <a:t>sets</a:t>
            </a:r>
          </a:p>
          <a:p>
            <a:r>
              <a:rPr lang="en-US" dirty="0" smtClean="0"/>
              <a:t>Adversarial </a:t>
            </a:r>
            <a:r>
              <a:rPr lang="en-US" dirty="0"/>
              <a:t>examples can be leveraged to improve the performance or the robustness of ML </a:t>
            </a:r>
            <a:r>
              <a:rPr lang="en-US" dirty="0" smtClean="0"/>
              <a:t>models</a:t>
            </a:r>
          </a:p>
          <a:p>
            <a:pPr lvl="1"/>
            <a:r>
              <a:rPr lang="en-US" dirty="0" smtClean="0"/>
              <a:t>Improved robustness to adversarial examples often comes at a cost of reduced accuracy to clean unperturbed inputs</a:t>
            </a:r>
          </a:p>
          <a:p>
            <a:r>
              <a:rPr lang="en-US" dirty="0" smtClean="0"/>
              <a:t>It is important to further study and understand the vulnerabilities of ML models and develop efficient defense strategies</a:t>
            </a:r>
          </a:p>
          <a:p>
            <a:endParaRPr lang="en-US" dirty="0"/>
          </a:p>
        </p:txBody>
      </p:sp>
      <p:sp>
        <p:nvSpPr>
          <p:cNvPr id="2" name="Content Placeholder 1"/>
          <p:cNvSpPr>
            <a:spLocks noGrp="1"/>
          </p:cNvSpPr>
          <p:nvPr>
            <p:ph idx="10"/>
          </p:nvPr>
        </p:nvSpPr>
        <p:spPr/>
        <p:txBody>
          <a:bodyPr/>
          <a:lstStyle/>
          <a:p>
            <a:r>
              <a:rPr lang="en-US" dirty="0"/>
              <a:t>Summary</a:t>
            </a:r>
          </a:p>
        </p:txBody>
      </p:sp>
    </p:spTree>
    <p:extLst>
      <p:ext uri="{BB962C8B-B14F-4D97-AF65-F5344CB8AC3E}">
        <p14:creationId xmlns:p14="http://schemas.microsoft.com/office/powerpoint/2010/main" val="33909948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E2EFBF-CC63-41E4-A495-390E4F5CF21C}"/>
              </a:ext>
            </a:extLst>
          </p:cNvPr>
          <p:cNvSpPr>
            <a:spLocks noGrp="1"/>
          </p:cNvSpPr>
          <p:nvPr>
            <p:ph type="title"/>
          </p:nvPr>
        </p:nvSpPr>
        <p:spPr/>
        <p:txBody>
          <a:bodyPr/>
          <a:lstStyle/>
          <a:p>
            <a:r>
              <a:rPr lang="en-US" dirty="0"/>
              <a:t>References</a:t>
            </a:r>
          </a:p>
        </p:txBody>
      </p:sp>
      <p:sp>
        <p:nvSpPr>
          <p:cNvPr id="5" name="Content Placeholder 4">
            <a:extLst>
              <a:ext uri="{FF2B5EF4-FFF2-40B4-BE49-F238E27FC236}">
                <a16:creationId xmlns:a16="http://schemas.microsoft.com/office/drawing/2014/main" id="{BBA26529-85BF-4465-977B-25819F00D7A5}"/>
              </a:ext>
            </a:extLst>
          </p:cNvPr>
          <p:cNvSpPr>
            <a:spLocks noGrp="1"/>
          </p:cNvSpPr>
          <p:nvPr>
            <p:ph idx="1"/>
          </p:nvPr>
        </p:nvSpPr>
        <p:spPr/>
        <p:txBody>
          <a:bodyPr/>
          <a:lstStyle/>
          <a:p>
            <a:pPr marL="457162" indent="-457162">
              <a:buFont typeface="+mj-lt"/>
              <a:buAutoNum type="arabicPeriod"/>
            </a:pPr>
            <a:r>
              <a:rPr lang="en-US" dirty="0"/>
              <a:t>Introduction to Adversarial Machine Learning – </a:t>
            </a:r>
            <a:r>
              <a:rPr lang="en-US" dirty="0">
                <a:hlinkClick r:id="rId2"/>
              </a:rPr>
              <a:t>blog post </a:t>
            </a:r>
            <a:r>
              <a:rPr lang="en-US" dirty="0"/>
              <a:t>by </a:t>
            </a:r>
            <a:r>
              <a:rPr lang="en-US" dirty="0" err="1"/>
              <a:t>Arunava</a:t>
            </a:r>
            <a:r>
              <a:rPr lang="en-US" dirty="0"/>
              <a:t> Chakraborty</a:t>
            </a:r>
          </a:p>
          <a:p>
            <a:pPr marL="457162" indent="-457162">
              <a:buFont typeface="+mj-lt"/>
              <a:buAutoNum type="arabicPeriod"/>
            </a:pPr>
            <a:r>
              <a:rPr lang="en-US" dirty="0" err="1"/>
              <a:t>Binghui</a:t>
            </a:r>
            <a:r>
              <a:rPr lang="en-US" dirty="0"/>
              <a:t> Wang: Adversarial Machine Learning — An Introduction</a:t>
            </a:r>
          </a:p>
          <a:p>
            <a:pPr marL="457162" indent="-457162">
              <a:buFont typeface="+mj-lt"/>
              <a:buAutoNum type="arabicPeriod"/>
            </a:pPr>
            <a:r>
              <a:rPr lang="en-US" dirty="0"/>
              <a:t>Daniel Lowd, Adversarial Machine Learning</a:t>
            </a:r>
          </a:p>
          <a:p>
            <a:pPr marL="457162" indent="-457162">
              <a:buFont typeface="+mj-lt"/>
              <a:buAutoNum type="arabicPeriod"/>
            </a:pPr>
            <a:r>
              <a:rPr lang="en-US" dirty="0" err="1"/>
              <a:t>Yevgeniy</a:t>
            </a:r>
            <a:r>
              <a:rPr lang="en-US" dirty="0"/>
              <a:t> </a:t>
            </a:r>
            <a:r>
              <a:rPr lang="en-US" dirty="0" err="1"/>
              <a:t>Vorobeychik</a:t>
            </a:r>
            <a:r>
              <a:rPr lang="en-US" dirty="0"/>
              <a:t>, Bo Li, Adversarial Machine Learning (</a:t>
            </a:r>
            <a:r>
              <a:rPr lang="en-US" dirty="0">
                <a:hlinkClick r:id="rId3"/>
              </a:rPr>
              <a:t>Tutorial</a:t>
            </a:r>
            <a:r>
              <a:rPr lang="en-US" dirty="0"/>
              <a:t>)</a:t>
            </a:r>
          </a:p>
          <a:p>
            <a:pPr marL="457162" indent="-457162">
              <a:buFont typeface="+mj-lt"/>
              <a:buAutoNum type="arabicPeriod"/>
            </a:pPr>
            <a:r>
              <a:rPr lang="en-US" dirty="0"/>
              <a:t>Xu (2019) Adversarial Attacks and Defenses in Images, Graphs and Text: A Review (</a:t>
            </a:r>
            <a:r>
              <a:rPr lang="en-US" dirty="0">
                <a:hlinkClick r:id="rId4"/>
              </a:rPr>
              <a:t>link</a:t>
            </a:r>
            <a:r>
              <a:rPr lang="en-US" dirty="0" smtClean="0"/>
              <a:t>)</a:t>
            </a:r>
          </a:p>
          <a:p>
            <a:pPr marL="457162" indent="-457162">
              <a:buFont typeface="+mj-lt"/>
              <a:buAutoNum type="arabicPeriod"/>
            </a:pPr>
            <a:r>
              <a:rPr lang="en-US" dirty="0"/>
              <a:t>Gao et al. (2020) Backdoor Attacks and Countermeasures on Deep Learning: A Comprehensive </a:t>
            </a:r>
            <a:r>
              <a:rPr lang="en-US" dirty="0" smtClean="0"/>
              <a:t>Review (</a:t>
            </a:r>
            <a:r>
              <a:rPr lang="en-US" dirty="0" smtClean="0">
                <a:hlinkClick r:id="rId5"/>
              </a:rPr>
              <a:t>link</a:t>
            </a:r>
            <a:r>
              <a:rPr lang="en-US" dirty="0" smtClean="0"/>
              <a:t>)</a:t>
            </a:r>
          </a:p>
          <a:p>
            <a:pPr marL="457200" indent="-457200">
              <a:buFont typeface="+mj-lt"/>
              <a:buAutoNum type="arabicPeriod"/>
            </a:pPr>
            <a:r>
              <a:rPr lang="en-US" dirty="0"/>
              <a:t>Liu et al. (2020) When Machine Learning Meets Privacy: A Survey and Outlook (</a:t>
            </a:r>
            <a:r>
              <a:rPr lang="en-US" dirty="0">
                <a:hlinkClick r:id="rId6"/>
              </a:rPr>
              <a:t>link</a:t>
            </a:r>
            <a:r>
              <a:rPr lang="en-US" dirty="0"/>
              <a:t>)</a:t>
            </a:r>
          </a:p>
          <a:p>
            <a:pPr marL="457200" indent="-457200">
              <a:buFont typeface="+mj-lt"/>
              <a:buAutoNum type="arabicPeriod"/>
            </a:pPr>
            <a:r>
              <a:rPr lang="en-US" dirty="0" err="1"/>
              <a:t>Rigaki</a:t>
            </a:r>
            <a:r>
              <a:rPr lang="en-US" dirty="0"/>
              <a:t> and </a:t>
            </a:r>
            <a:r>
              <a:rPr lang="en-US" dirty="0" err="1"/>
              <a:t>Carcia</a:t>
            </a:r>
            <a:r>
              <a:rPr lang="en-US" dirty="0"/>
              <a:t> (2021) A Survey of Privacy Attacks in Machine Learning (</a:t>
            </a:r>
            <a:r>
              <a:rPr lang="en-US" dirty="0">
                <a:hlinkClick r:id="rId7"/>
              </a:rPr>
              <a:t>link</a:t>
            </a:r>
            <a:r>
              <a:rPr lang="en-US" dirty="0"/>
              <a:t>)</a:t>
            </a:r>
          </a:p>
          <a:p>
            <a:pPr marL="457162" indent="-457162">
              <a:buFont typeface="+mj-lt"/>
              <a:buAutoNum type="arabicPeriod"/>
            </a:pPr>
            <a:endParaRPr lang="en-US" dirty="0"/>
          </a:p>
          <a:p>
            <a:pPr marL="457162" indent="-457162">
              <a:buFont typeface="+mj-lt"/>
              <a:buAutoNum type="arabicPeriod"/>
            </a:pPr>
            <a:endParaRPr lang="en-US" dirty="0"/>
          </a:p>
          <a:p>
            <a:pPr marL="457162" indent="-457162">
              <a:buFont typeface="+mj-lt"/>
              <a:buAutoNum type="arabicPeriod"/>
            </a:pPr>
            <a:endParaRPr lang="en-US" dirty="0"/>
          </a:p>
        </p:txBody>
      </p:sp>
    </p:spTree>
    <p:extLst>
      <p:ext uri="{BB962C8B-B14F-4D97-AF65-F5344CB8AC3E}">
        <p14:creationId xmlns:p14="http://schemas.microsoft.com/office/powerpoint/2010/main" val="36488285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AML Recourses</a:t>
            </a:r>
          </a:p>
        </p:txBody>
      </p:sp>
      <p:sp>
        <p:nvSpPr>
          <p:cNvPr id="3" name="Content Placeholder 2"/>
          <p:cNvSpPr>
            <a:spLocks noGrp="1"/>
          </p:cNvSpPr>
          <p:nvPr>
            <p:ph idx="1"/>
          </p:nvPr>
        </p:nvSpPr>
        <p:spPr/>
        <p:txBody>
          <a:bodyPr/>
          <a:lstStyle/>
          <a:p>
            <a:r>
              <a:rPr lang="en-US" dirty="0">
                <a:hlinkClick r:id="rId3"/>
              </a:rPr>
              <a:t>Adversarial Robustness Toolbox</a:t>
            </a:r>
            <a:r>
              <a:rPr lang="en-US" dirty="0"/>
              <a:t> - a toolbox from IBM that implements state-of-the-art attacks and defenses</a:t>
            </a:r>
          </a:p>
          <a:p>
            <a:pPr lvl="1"/>
            <a:r>
              <a:rPr lang="en-US" dirty="0"/>
              <a:t>The algorithms are framework-independent, and support TensorFlow, Keras, PyTorch, </a:t>
            </a:r>
            <a:r>
              <a:rPr lang="en-US" dirty="0" err="1"/>
              <a:t>MXNet</a:t>
            </a:r>
            <a:r>
              <a:rPr lang="en-US" dirty="0"/>
              <a:t>, </a:t>
            </a:r>
            <a:r>
              <a:rPr lang="en-US" dirty="0" err="1"/>
              <a:t>XGBoost</a:t>
            </a:r>
            <a:r>
              <a:rPr lang="en-US" dirty="0"/>
              <a:t>, </a:t>
            </a:r>
            <a:r>
              <a:rPr lang="en-US" dirty="0" err="1"/>
              <a:t>LightGBM</a:t>
            </a:r>
            <a:r>
              <a:rPr lang="en-US" dirty="0"/>
              <a:t>, </a:t>
            </a:r>
            <a:r>
              <a:rPr lang="en-US" dirty="0" err="1"/>
              <a:t>CatBoost</a:t>
            </a:r>
            <a:r>
              <a:rPr lang="en-US" dirty="0"/>
              <a:t>, etc.</a:t>
            </a:r>
          </a:p>
          <a:p>
            <a:r>
              <a:rPr lang="en-US" dirty="0" err="1">
                <a:hlinkClick r:id="rId4"/>
              </a:rPr>
              <a:t>Cleverhans</a:t>
            </a:r>
            <a:r>
              <a:rPr lang="en-US" dirty="0"/>
              <a:t> - a repository from Google that implements latest research in AML</a:t>
            </a:r>
          </a:p>
          <a:p>
            <a:pPr lvl="1"/>
            <a:r>
              <a:rPr lang="en-US" dirty="0"/>
              <a:t>The library is </a:t>
            </a:r>
            <a:r>
              <a:rPr lang="en-US" dirty="0" smtClean="0"/>
              <a:t>updated </a:t>
            </a:r>
            <a:r>
              <a:rPr lang="en-US" dirty="0"/>
              <a:t>to support TensorFlow2, PyTorch, and </a:t>
            </a:r>
            <a:r>
              <a:rPr lang="en-US" dirty="0" err="1"/>
              <a:t>Jax</a:t>
            </a:r>
            <a:endParaRPr lang="en-US" dirty="0"/>
          </a:p>
          <a:p>
            <a:r>
              <a:rPr lang="en-US" dirty="0" err="1">
                <a:hlinkClick r:id="rId5"/>
              </a:rPr>
              <a:t>ScratchAI</a:t>
            </a:r>
            <a:r>
              <a:rPr lang="en-US" dirty="0"/>
              <a:t> – a smaller AML library developed in PyTorch, and explained in this </a:t>
            </a:r>
            <a:r>
              <a:rPr lang="en-US" dirty="0">
                <a:hlinkClick r:id="rId6"/>
              </a:rPr>
              <a:t>blog post</a:t>
            </a:r>
            <a:endParaRPr lang="en-US" dirty="0"/>
          </a:p>
          <a:p>
            <a:r>
              <a:rPr lang="en-US" dirty="0">
                <a:hlinkClick r:id="rId7"/>
              </a:rPr>
              <a:t>Robust ML Defenses</a:t>
            </a:r>
            <a:r>
              <a:rPr lang="en-US" dirty="0"/>
              <a:t> - list of adversarial defenses with code</a:t>
            </a:r>
          </a:p>
          <a:p>
            <a:r>
              <a:rPr lang="en-US" dirty="0">
                <a:hlinkClick r:id="rId8"/>
              </a:rPr>
              <a:t>AML Tutorial </a:t>
            </a:r>
            <a:r>
              <a:rPr lang="en-US" dirty="0"/>
              <a:t>– by Bo Li, Dawn Song, and </a:t>
            </a:r>
            <a:r>
              <a:rPr lang="en-US" dirty="0" err="1"/>
              <a:t>Yevgeniy</a:t>
            </a:r>
            <a:r>
              <a:rPr lang="en-US" dirty="0"/>
              <a:t> </a:t>
            </a:r>
            <a:r>
              <a:rPr lang="en-US" dirty="0" err="1"/>
              <a:t>Vorobeychik</a:t>
            </a:r>
            <a:endParaRPr lang="en-US" dirty="0"/>
          </a:p>
          <a:p>
            <a:r>
              <a:rPr lang="en-US" dirty="0"/>
              <a:t>Nicholas </a:t>
            </a:r>
            <a:r>
              <a:rPr lang="en-US" dirty="0" err="1"/>
              <a:t>Carlini</a:t>
            </a:r>
            <a:r>
              <a:rPr lang="en-US" dirty="0"/>
              <a:t> </a:t>
            </a:r>
            <a:r>
              <a:rPr lang="en-US" dirty="0">
                <a:hlinkClick r:id="rId9"/>
              </a:rPr>
              <a:t>website</a:t>
            </a:r>
            <a:endParaRPr lang="en-US" dirty="0"/>
          </a:p>
          <a:p>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1004369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42F024-3F92-43D4-B1D0-DA5950DE467F}"/>
              </a:ext>
            </a:extLst>
          </p:cNvPr>
          <p:cNvSpPr>
            <a:spLocks noGrp="1"/>
          </p:cNvSpPr>
          <p:nvPr>
            <p:ph type="title"/>
          </p:nvPr>
        </p:nvSpPr>
        <p:spPr/>
        <p:txBody>
          <a:bodyPr/>
          <a:lstStyle/>
          <a:p>
            <a:r>
              <a:rPr lang="en-US" dirty="0"/>
              <a:t>Adversarial Examples</a:t>
            </a:r>
          </a:p>
        </p:txBody>
      </p:sp>
      <p:sp>
        <p:nvSpPr>
          <p:cNvPr id="5" name="Content Placeholder 4">
            <a:extLst>
              <a:ext uri="{FF2B5EF4-FFF2-40B4-BE49-F238E27FC236}">
                <a16:creationId xmlns:a16="http://schemas.microsoft.com/office/drawing/2014/main" id="{19457492-EA89-4A53-841F-08248FBFDD50}"/>
              </a:ext>
            </a:extLst>
          </p:cNvPr>
          <p:cNvSpPr>
            <a:spLocks noGrp="1"/>
          </p:cNvSpPr>
          <p:nvPr>
            <p:ph idx="1"/>
          </p:nvPr>
        </p:nvSpPr>
        <p:spPr/>
        <p:txBody>
          <a:bodyPr/>
          <a:lstStyle/>
          <a:p>
            <a:r>
              <a:rPr lang="en-US" dirty="0"/>
              <a:t>If a </a:t>
            </a:r>
            <a:r>
              <a:rPr lang="en-US" dirty="0">
                <a:latin typeface="Arial" panose="020B0604020202020204" pitchFamily="34" charset="0"/>
                <a:cs typeface="Arial" panose="020B0604020202020204" pitchFamily="34" charset="0"/>
              </a:rPr>
              <a:t>Stop</a:t>
            </a:r>
            <a:r>
              <a:rPr lang="en-US" dirty="0"/>
              <a:t> sign is adversarially manipulated and it is not recognized by a self-driving car: the car can keep going, and it can result in an accident</a:t>
            </a:r>
          </a:p>
        </p:txBody>
      </p:sp>
      <p:sp>
        <p:nvSpPr>
          <p:cNvPr id="2" name="Content Placeholder 1"/>
          <p:cNvSpPr>
            <a:spLocks noGrp="1"/>
          </p:cNvSpPr>
          <p:nvPr>
            <p:ph idx="10"/>
          </p:nvPr>
        </p:nvSpPr>
        <p:spPr/>
        <p:txBody>
          <a:bodyPr/>
          <a:lstStyle/>
          <a:p>
            <a:r>
              <a:rPr lang="en-US" dirty="0"/>
              <a:t>Adversarial Examples</a:t>
            </a:r>
          </a:p>
          <a:p>
            <a:endParaRPr lang="en-US" dirty="0"/>
          </a:p>
        </p:txBody>
      </p:sp>
      <p:sp>
        <p:nvSpPr>
          <p:cNvPr id="6" name="Equal 13">
            <a:extLst>
              <a:ext uri="{FF2B5EF4-FFF2-40B4-BE49-F238E27FC236}">
                <a16:creationId xmlns:a16="http://schemas.microsoft.com/office/drawing/2014/main" id="{3D7002D8-9A0C-4D9D-A603-A847AAD55D23}"/>
              </a:ext>
            </a:extLst>
          </p:cNvPr>
          <p:cNvSpPr/>
          <p:nvPr/>
        </p:nvSpPr>
        <p:spPr>
          <a:xfrm>
            <a:off x="6469360" y="4606280"/>
            <a:ext cx="612425" cy="41563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oup 3">
            <a:extLst>
              <a:ext uri="{FF2B5EF4-FFF2-40B4-BE49-F238E27FC236}">
                <a16:creationId xmlns:a16="http://schemas.microsoft.com/office/drawing/2014/main" id="{E108146E-CC43-47D3-834B-F52F868F5E73}"/>
              </a:ext>
            </a:extLst>
          </p:cNvPr>
          <p:cNvGrpSpPr/>
          <p:nvPr/>
        </p:nvGrpSpPr>
        <p:grpSpPr>
          <a:xfrm>
            <a:off x="3829038" y="3766627"/>
            <a:ext cx="2566215" cy="2542255"/>
            <a:chOff x="3140876" y="1848426"/>
            <a:chExt cx="2566215" cy="2542255"/>
          </a:xfrm>
        </p:grpSpPr>
        <p:pic>
          <p:nvPicPr>
            <p:cNvPr id="8" name="Picture 4">
              <a:extLst>
                <a:ext uri="{FF2B5EF4-FFF2-40B4-BE49-F238E27FC236}">
                  <a16:creationId xmlns:a16="http://schemas.microsoft.com/office/drawing/2014/main" id="{52FA81A0-9888-4D8B-B56E-62C205F58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081" y="1848426"/>
              <a:ext cx="1983509" cy="1983509"/>
            </a:xfrm>
            <a:prstGeom prst="rect">
              <a:avLst/>
            </a:prstGeom>
          </p:spPr>
        </p:pic>
        <p:sp>
          <p:nvSpPr>
            <p:cNvPr id="9" name="TextBox 5">
              <a:extLst>
                <a:ext uri="{FF2B5EF4-FFF2-40B4-BE49-F238E27FC236}">
                  <a16:creationId xmlns:a16="http://schemas.microsoft.com/office/drawing/2014/main" id="{4A46911F-87DB-4AB1-852F-95D31569CD6C}"/>
                </a:ext>
              </a:extLst>
            </p:cNvPr>
            <p:cNvSpPr txBox="1"/>
            <p:nvPr/>
          </p:nvSpPr>
          <p:spPr>
            <a:xfrm>
              <a:off x="3140876" y="3989674"/>
              <a:ext cx="2566215" cy="401007"/>
            </a:xfrm>
            <a:prstGeom prst="rect">
              <a:avLst/>
            </a:prstGeom>
            <a:noFill/>
          </p:spPr>
          <p:txBody>
            <a:bodyPr wrap="none" rtlCol="0">
              <a:spAutoFit/>
            </a:bodyPr>
            <a:lstStyle/>
            <a:p>
              <a:r>
                <a:rPr lang="en-US"/>
                <a:t>Small adversarial noise</a:t>
              </a:r>
            </a:p>
          </p:txBody>
        </p:sp>
      </p:grpSp>
      <p:pic>
        <p:nvPicPr>
          <p:cNvPr id="10" name="Picture 6">
            <a:hlinkClick r:id="" action="ppaction://noaction" highlightClick="1"/>
            <a:extLst>
              <a:ext uri="{FF2B5EF4-FFF2-40B4-BE49-F238E27FC236}">
                <a16:creationId xmlns:a16="http://schemas.microsoft.com/office/drawing/2014/main" id="{DDAC00C2-1432-4514-A8DB-C28CB7987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790" y="3831623"/>
            <a:ext cx="1918513" cy="1918513"/>
          </a:xfrm>
          <a:prstGeom prst="rect">
            <a:avLst/>
          </a:prstGeom>
        </p:spPr>
      </p:pic>
      <p:sp>
        <p:nvSpPr>
          <p:cNvPr id="11" name="Plus 7">
            <a:extLst>
              <a:ext uri="{FF2B5EF4-FFF2-40B4-BE49-F238E27FC236}">
                <a16:creationId xmlns:a16="http://schemas.microsoft.com/office/drawing/2014/main" id="{AD1839E7-C7D7-482B-8EAC-A1BB8A753E60}"/>
              </a:ext>
            </a:extLst>
          </p:cNvPr>
          <p:cNvSpPr/>
          <p:nvPr/>
        </p:nvSpPr>
        <p:spPr>
          <a:xfrm>
            <a:off x="3265667" y="4453580"/>
            <a:ext cx="643210" cy="6096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矩形 1">
            <a:extLst>
              <a:ext uri="{FF2B5EF4-FFF2-40B4-BE49-F238E27FC236}">
                <a16:creationId xmlns:a16="http://schemas.microsoft.com/office/drawing/2014/main" id="{135CC27A-126C-453D-8B63-3B706063210C}"/>
              </a:ext>
            </a:extLst>
          </p:cNvPr>
          <p:cNvSpPr/>
          <p:nvPr/>
        </p:nvSpPr>
        <p:spPr>
          <a:xfrm>
            <a:off x="7558972" y="4204382"/>
            <a:ext cx="577402" cy="1107867"/>
          </a:xfrm>
          <a:prstGeom prst="rect">
            <a:avLst/>
          </a:prstGeom>
          <a:noFill/>
        </p:spPr>
        <p:txBody>
          <a:bodyPr wrap="none" lIns="91440" tIns="45720" rIns="91440" bIns="45720">
            <a:spAutoFit/>
          </a:bodyPr>
          <a:lstStyle/>
          <a:p>
            <a:pPr algn="ctr"/>
            <a:r>
              <a:rPr lang="en-US" altLang="zh-CN" sz="6599" dirty="0">
                <a:ln w="0"/>
                <a:solidFill>
                  <a:schemeClr val="accent1"/>
                </a:solidFill>
                <a:effectLst>
                  <a:outerShdw blurRad="38100" dist="25400" dir="5400000" algn="ctr" rotWithShape="0">
                    <a:srgbClr val="6E747A">
                      <a:alpha val="43000"/>
                    </a:srgbClr>
                  </a:outerShdw>
                </a:effectLst>
              </a:rPr>
              <a:t>?</a:t>
            </a:r>
            <a:endParaRPr lang="zh-CN" altLang="en-US" sz="6599" dirty="0">
              <a:ln w="0"/>
              <a:effectLst>
                <a:outerShdw blurRad="38100" dist="19050" dir="2700000" algn="tl" rotWithShape="0">
                  <a:schemeClr val="dk1">
                    <a:alpha val="40000"/>
                  </a:schemeClr>
                </a:outerShdw>
              </a:effectLst>
            </a:endParaRPr>
          </a:p>
        </p:txBody>
      </p:sp>
      <p:sp>
        <p:nvSpPr>
          <p:cNvPr id="14" name="TextBox 13"/>
          <p:cNvSpPr txBox="1"/>
          <p:nvPr/>
        </p:nvSpPr>
        <p:spPr>
          <a:xfrm>
            <a:off x="1892314" y="7529137"/>
            <a:ext cx="5832648" cy="246221"/>
          </a:xfrm>
          <a:prstGeom prst="rect">
            <a:avLst/>
          </a:prstGeom>
          <a:noFill/>
        </p:spPr>
        <p:txBody>
          <a:bodyPr wrap="square" rtlCol="0">
            <a:spAutoFit/>
          </a:bodyPr>
          <a:lstStyle/>
          <a:p>
            <a:pPr algn="ctr"/>
            <a:r>
              <a:rPr lang="en-US" sz="1000" dirty="0"/>
              <a:t>Slide credit: He </a:t>
            </a:r>
            <a:r>
              <a:rPr lang="en-US" sz="1000" dirty="0" err="1"/>
              <a:t>Xiaoyi</a:t>
            </a:r>
            <a:r>
              <a:rPr lang="en-US" sz="1000" dirty="0"/>
              <a:t> – Adversarial Machine Learning</a:t>
            </a:r>
          </a:p>
        </p:txBody>
      </p:sp>
    </p:spTree>
    <p:extLst>
      <p:ext uri="{BB962C8B-B14F-4D97-AF65-F5344CB8AC3E}">
        <p14:creationId xmlns:p14="http://schemas.microsoft.com/office/powerpoint/2010/main" val="2289599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A27203-B25B-4EAC-A630-A4CA21536458}"/>
              </a:ext>
            </a:extLst>
          </p:cNvPr>
          <p:cNvSpPr>
            <a:spLocks noGrp="1"/>
          </p:cNvSpPr>
          <p:nvPr>
            <p:ph type="title"/>
          </p:nvPr>
        </p:nvSpPr>
        <p:spPr/>
        <p:txBody>
          <a:bodyPr/>
          <a:lstStyle/>
          <a:p>
            <a:r>
              <a:rPr lang="en-US" dirty="0"/>
              <a:t>Adversarial Examples</a:t>
            </a:r>
          </a:p>
        </p:txBody>
      </p:sp>
      <p:sp>
        <p:nvSpPr>
          <p:cNvPr id="5" name="Content Placeholder 4">
            <a:extLst>
              <a:ext uri="{FF2B5EF4-FFF2-40B4-BE49-F238E27FC236}">
                <a16:creationId xmlns:a16="http://schemas.microsoft.com/office/drawing/2014/main" id="{D21F0C4E-323A-4BA9-8F53-60F147F56D72}"/>
              </a:ext>
            </a:extLst>
          </p:cNvPr>
          <p:cNvSpPr>
            <a:spLocks noGrp="1"/>
          </p:cNvSpPr>
          <p:nvPr>
            <p:ph idx="1"/>
          </p:nvPr>
        </p:nvSpPr>
        <p:spPr/>
        <p:txBody>
          <a:bodyPr/>
          <a:lstStyle/>
          <a:p>
            <a:r>
              <a:rPr lang="en-US" dirty="0"/>
              <a:t>The authors of this </a:t>
            </a:r>
            <a:r>
              <a:rPr lang="en-US" dirty="0">
                <a:hlinkClick r:id="rId3"/>
              </a:rPr>
              <a:t>work</a:t>
            </a:r>
            <a:r>
              <a:rPr lang="en-US" dirty="0"/>
              <a:t> manipulated a </a:t>
            </a:r>
            <a:r>
              <a:rPr lang="en-US" dirty="0">
                <a:latin typeface="Arial" panose="020B0604020202020204" pitchFamily="34" charset="0"/>
                <a:cs typeface="Arial" panose="020B0604020202020204" pitchFamily="34" charset="0"/>
              </a:rPr>
              <a:t>Stop</a:t>
            </a:r>
            <a:r>
              <a:rPr lang="en-US" dirty="0"/>
              <a:t> sign with adversarial patches </a:t>
            </a:r>
          </a:p>
          <a:p>
            <a:pPr lvl="1"/>
            <a:r>
              <a:rPr lang="en-US" dirty="0"/>
              <a:t>Caused the DL model of a self-driving car to </a:t>
            </a:r>
            <a:r>
              <a:rPr lang="en-US" dirty="0" err="1" smtClean="0"/>
              <a:t>missclassify</a:t>
            </a:r>
            <a:r>
              <a:rPr lang="en-US" dirty="0" smtClean="0"/>
              <a:t> </a:t>
            </a:r>
            <a:r>
              <a:rPr lang="en-US" dirty="0"/>
              <a:t>it as a </a:t>
            </a:r>
            <a:r>
              <a:rPr lang="en-US" dirty="0">
                <a:latin typeface="Arial" panose="020B0604020202020204" pitchFamily="34" charset="0"/>
                <a:cs typeface="Arial" panose="020B0604020202020204" pitchFamily="34" charset="0"/>
              </a:rPr>
              <a:t>Speed Limit 45 </a:t>
            </a:r>
            <a:r>
              <a:rPr lang="en-US" dirty="0"/>
              <a:t>sign</a:t>
            </a:r>
          </a:p>
          <a:p>
            <a:pPr lvl="2"/>
            <a:r>
              <a:rPr lang="en-US" dirty="0"/>
              <a:t>The authors achieved 100% attack success in lab test, and 85% in field test</a:t>
            </a:r>
          </a:p>
        </p:txBody>
      </p:sp>
      <p:sp>
        <p:nvSpPr>
          <p:cNvPr id="7" name="Content Placeholder 6"/>
          <p:cNvSpPr>
            <a:spLocks noGrp="1"/>
          </p:cNvSpPr>
          <p:nvPr>
            <p:ph idx="10"/>
          </p:nvPr>
        </p:nvSpPr>
        <p:spPr/>
        <p:txBody>
          <a:bodyPr/>
          <a:lstStyle/>
          <a:p>
            <a:r>
              <a:rPr lang="en-US" dirty="0"/>
              <a:t>Adversarial Examples</a:t>
            </a:r>
          </a:p>
          <a:p>
            <a:endParaRPr lang="en-US" dirty="0"/>
          </a:p>
        </p:txBody>
      </p:sp>
      <p:pic>
        <p:nvPicPr>
          <p:cNvPr id="2" name="Picture 1">
            <a:extLst>
              <a:ext uri="{FF2B5EF4-FFF2-40B4-BE49-F238E27FC236}">
                <a16:creationId xmlns:a16="http://schemas.microsoft.com/office/drawing/2014/main" id="{2C431068-3420-48BC-8D8A-5EC22E0E1246}"/>
              </a:ext>
            </a:extLst>
          </p:cNvPr>
          <p:cNvPicPr>
            <a:picLocks noChangeAspect="1"/>
          </p:cNvPicPr>
          <p:nvPr/>
        </p:nvPicPr>
        <p:blipFill rotWithShape="1">
          <a:blip r:embed="rId4"/>
          <a:srcRect t="3159" r="1612" b="3127"/>
          <a:stretch/>
        </p:blipFill>
        <p:spPr>
          <a:xfrm>
            <a:off x="1117265" y="3308672"/>
            <a:ext cx="3411069" cy="4076326"/>
          </a:xfrm>
          <a:prstGeom prst="rect">
            <a:avLst/>
          </a:prstGeom>
        </p:spPr>
      </p:pic>
      <p:pic>
        <p:nvPicPr>
          <p:cNvPr id="3" name="Picture 2">
            <a:extLst>
              <a:ext uri="{FF2B5EF4-FFF2-40B4-BE49-F238E27FC236}">
                <a16:creationId xmlns:a16="http://schemas.microsoft.com/office/drawing/2014/main" id="{94BB0309-781E-412D-AD8E-0F22CE53B26A}"/>
              </a:ext>
            </a:extLst>
          </p:cNvPr>
          <p:cNvPicPr>
            <a:picLocks noChangeAspect="1"/>
          </p:cNvPicPr>
          <p:nvPr/>
        </p:nvPicPr>
        <p:blipFill>
          <a:blip r:embed="rId5"/>
          <a:stretch>
            <a:fillRect/>
          </a:stretch>
        </p:blipFill>
        <p:spPr>
          <a:xfrm>
            <a:off x="5591669" y="3238128"/>
            <a:ext cx="2914503" cy="4146870"/>
          </a:xfrm>
          <a:prstGeom prst="rect">
            <a:avLst/>
          </a:prstGeom>
        </p:spPr>
      </p:pic>
      <p:sp>
        <p:nvSpPr>
          <p:cNvPr id="6" name="TextBox 5"/>
          <p:cNvSpPr txBox="1"/>
          <p:nvPr/>
        </p:nvSpPr>
        <p:spPr>
          <a:xfrm>
            <a:off x="2508920" y="7526179"/>
            <a:ext cx="5832648" cy="246221"/>
          </a:xfrm>
          <a:prstGeom prst="rect">
            <a:avLst/>
          </a:prstGeom>
          <a:noFill/>
        </p:spPr>
        <p:txBody>
          <a:bodyPr wrap="square" rtlCol="0">
            <a:spAutoFit/>
          </a:bodyPr>
          <a:lstStyle/>
          <a:p>
            <a:r>
              <a:rPr lang="en-US" sz="1000" dirty="0"/>
              <a:t>Picture from: </a:t>
            </a:r>
            <a:r>
              <a:rPr lang="en-US" sz="1000" dirty="0" err="1"/>
              <a:t>Eykholt</a:t>
            </a:r>
            <a:r>
              <a:rPr lang="en-US" sz="1000" dirty="0"/>
              <a:t> (2017) - Robust Physical-World Attacks on Deep Learning Visual Classification</a:t>
            </a:r>
          </a:p>
        </p:txBody>
      </p:sp>
    </p:spTree>
    <p:extLst>
      <p:ext uri="{BB962C8B-B14F-4D97-AF65-F5344CB8AC3E}">
        <p14:creationId xmlns:p14="http://schemas.microsoft.com/office/powerpoint/2010/main" val="2213496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DAEC1D-FC91-4C92-B498-BAFDF09D3480}"/>
              </a:ext>
            </a:extLst>
          </p:cNvPr>
          <p:cNvSpPr>
            <a:spLocks noGrp="1"/>
          </p:cNvSpPr>
          <p:nvPr>
            <p:ph type="title"/>
          </p:nvPr>
        </p:nvSpPr>
        <p:spPr/>
        <p:txBody>
          <a:bodyPr/>
          <a:lstStyle/>
          <a:p>
            <a:r>
              <a:rPr lang="en-US" dirty="0"/>
              <a:t>Adversarial Examples</a:t>
            </a:r>
          </a:p>
        </p:txBody>
      </p:sp>
      <p:sp>
        <p:nvSpPr>
          <p:cNvPr id="5" name="Content Placeholder 4">
            <a:extLst>
              <a:ext uri="{FF2B5EF4-FFF2-40B4-BE49-F238E27FC236}">
                <a16:creationId xmlns:a16="http://schemas.microsoft.com/office/drawing/2014/main" id="{C96ABC45-9351-40D6-B30C-38DD3EE28FC2}"/>
              </a:ext>
            </a:extLst>
          </p:cNvPr>
          <p:cNvSpPr>
            <a:spLocks noGrp="1"/>
          </p:cNvSpPr>
          <p:nvPr>
            <p:ph idx="1"/>
          </p:nvPr>
        </p:nvSpPr>
        <p:spPr/>
        <p:txBody>
          <a:bodyPr/>
          <a:lstStyle/>
          <a:p>
            <a:r>
              <a:rPr lang="en-US" dirty="0"/>
              <a:t>Lab test images for signs with a target class </a:t>
            </a:r>
            <a:r>
              <a:rPr lang="en-US" sz="1800" dirty="0">
                <a:latin typeface="Arial" panose="020B0604020202020204" pitchFamily="34" charset="0"/>
                <a:cs typeface="Arial" panose="020B0604020202020204" pitchFamily="34" charset="0"/>
              </a:rPr>
              <a:t>Speed Limit 45</a:t>
            </a:r>
          </a:p>
        </p:txBody>
      </p:sp>
      <p:sp>
        <p:nvSpPr>
          <p:cNvPr id="3" name="Content Placeholder 2"/>
          <p:cNvSpPr>
            <a:spLocks noGrp="1"/>
          </p:cNvSpPr>
          <p:nvPr>
            <p:ph idx="10"/>
          </p:nvPr>
        </p:nvSpPr>
        <p:spPr/>
        <p:txBody>
          <a:bodyPr/>
          <a:lstStyle/>
          <a:p>
            <a:r>
              <a:rPr lang="en-US" dirty="0"/>
              <a:t>Adversarial Examples</a:t>
            </a:r>
          </a:p>
          <a:p>
            <a:endParaRPr lang="en-US" dirty="0"/>
          </a:p>
        </p:txBody>
      </p:sp>
      <p:pic>
        <p:nvPicPr>
          <p:cNvPr id="2" name="Picture 1"/>
          <p:cNvPicPr>
            <a:picLocks noChangeAspect="1"/>
          </p:cNvPicPr>
          <p:nvPr/>
        </p:nvPicPr>
        <p:blipFill>
          <a:blip r:embed="rId3"/>
          <a:stretch>
            <a:fillRect/>
          </a:stretch>
        </p:blipFill>
        <p:spPr>
          <a:xfrm>
            <a:off x="1644824" y="2518048"/>
            <a:ext cx="6984776" cy="4914289"/>
          </a:xfrm>
          <a:prstGeom prst="rect">
            <a:avLst/>
          </a:prstGeom>
        </p:spPr>
      </p:pic>
      <p:sp>
        <p:nvSpPr>
          <p:cNvPr id="6" name="TextBox 5"/>
          <p:cNvSpPr txBox="1"/>
          <p:nvPr/>
        </p:nvSpPr>
        <p:spPr>
          <a:xfrm>
            <a:off x="2508920" y="7526179"/>
            <a:ext cx="5832648" cy="246221"/>
          </a:xfrm>
          <a:prstGeom prst="rect">
            <a:avLst/>
          </a:prstGeom>
          <a:noFill/>
        </p:spPr>
        <p:txBody>
          <a:bodyPr wrap="square" rtlCol="0">
            <a:spAutoFit/>
          </a:bodyPr>
          <a:lstStyle/>
          <a:p>
            <a:r>
              <a:rPr lang="en-US" sz="1000" dirty="0"/>
              <a:t>Picture from: </a:t>
            </a:r>
            <a:r>
              <a:rPr lang="en-US" sz="1000" dirty="0" err="1"/>
              <a:t>Eykholt</a:t>
            </a:r>
            <a:r>
              <a:rPr lang="en-US" sz="1000" dirty="0"/>
              <a:t> (2017) - Robust Physical-World Attacks on Deep Learning Visual Classification</a:t>
            </a:r>
          </a:p>
        </p:txBody>
      </p:sp>
    </p:spTree>
    <p:extLst>
      <p:ext uri="{BB962C8B-B14F-4D97-AF65-F5344CB8AC3E}">
        <p14:creationId xmlns:p14="http://schemas.microsoft.com/office/powerpoint/2010/main" val="4041700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9650F8-1647-467B-BE56-046A6BBBEC89}"/>
              </a:ext>
            </a:extLst>
          </p:cNvPr>
          <p:cNvSpPr>
            <a:spLocks noGrp="1"/>
          </p:cNvSpPr>
          <p:nvPr>
            <p:ph type="title"/>
          </p:nvPr>
        </p:nvSpPr>
        <p:spPr/>
        <p:txBody>
          <a:bodyPr/>
          <a:lstStyle/>
          <a:p>
            <a:r>
              <a:rPr lang="en-US" dirty="0"/>
              <a:t>Adversarial Examples</a:t>
            </a:r>
          </a:p>
        </p:txBody>
      </p:sp>
      <p:sp>
        <p:nvSpPr>
          <p:cNvPr id="5" name="Content Placeholder 4">
            <a:extLst>
              <a:ext uri="{FF2B5EF4-FFF2-40B4-BE49-F238E27FC236}">
                <a16:creationId xmlns:a16="http://schemas.microsoft.com/office/drawing/2014/main" id="{906B467C-8F23-44DF-A202-F4932E6B8BB9}"/>
              </a:ext>
            </a:extLst>
          </p:cNvPr>
          <p:cNvSpPr>
            <a:spLocks noGrp="1"/>
          </p:cNvSpPr>
          <p:nvPr>
            <p:ph idx="1"/>
          </p:nvPr>
        </p:nvSpPr>
        <p:spPr/>
        <p:txBody>
          <a:bodyPr/>
          <a:lstStyle/>
          <a:p>
            <a:r>
              <a:rPr lang="en-US" dirty="0"/>
              <a:t>This </a:t>
            </a:r>
            <a:r>
              <a:rPr lang="en-US" dirty="0">
                <a:hlinkClick r:id="rId3"/>
              </a:rPr>
              <a:t>paper</a:t>
            </a:r>
            <a:r>
              <a:rPr lang="en-US" dirty="0"/>
              <a:t> presents an example of a 3D-printed turtle </a:t>
            </a:r>
            <a:r>
              <a:rPr lang="en-US" dirty="0" smtClean="0"/>
              <a:t>that is misclassified </a:t>
            </a:r>
            <a:r>
              <a:rPr lang="en-US" dirty="0"/>
              <a:t>by a DNN as a rifle (video </a:t>
            </a:r>
            <a:r>
              <a:rPr lang="en-US" dirty="0">
                <a:hlinkClick r:id="rId4"/>
              </a:rPr>
              <a:t>link</a:t>
            </a:r>
            <a:r>
              <a:rPr lang="en-US" dirty="0"/>
              <a:t>)</a:t>
            </a:r>
          </a:p>
          <a:p>
            <a:pPr lvl="1"/>
            <a:r>
              <a:rPr lang="en-US" dirty="0"/>
              <a:t>The texture of the turtle is designed to mislead the DNN</a:t>
            </a:r>
          </a:p>
          <a:p>
            <a:endParaRPr lang="en-US" dirty="0"/>
          </a:p>
          <a:p>
            <a:endParaRPr lang="en-US" dirty="0"/>
          </a:p>
        </p:txBody>
      </p:sp>
      <p:sp>
        <p:nvSpPr>
          <p:cNvPr id="2" name="Content Placeholder 1"/>
          <p:cNvSpPr>
            <a:spLocks noGrp="1"/>
          </p:cNvSpPr>
          <p:nvPr>
            <p:ph idx="10"/>
          </p:nvPr>
        </p:nvSpPr>
        <p:spPr/>
        <p:txBody>
          <a:bodyPr/>
          <a:lstStyle/>
          <a:p>
            <a:r>
              <a:rPr lang="en-US" dirty="0"/>
              <a:t>Adversarial Examples</a:t>
            </a:r>
          </a:p>
          <a:p>
            <a:endParaRPr lang="en-US" dirty="0"/>
          </a:p>
        </p:txBody>
      </p:sp>
      <p:pic>
        <p:nvPicPr>
          <p:cNvPr id="6" name="Picture 5">
            <a:extLst>
              <a:ext uri="{FF2B5EF4-FFF2-40B4-BE49-F238E27FC236}">
                <a16:creationId xmlns:a16="http://schemas.microsoft.com/office/drawing/2014/main" id="{D95C9EF0-7D4D-458A-B7BC-3F509BD0AED2}"/>
              </a:ext>
            </a:extLst>
          </p:cNvPr>
          <p:cNvPicPr>
            <a:picLocks noChangeAspect="1"/>
          </p:cNvPicPr>
          <p:nvPr/>
        </p:nvPicPr>
        <p:blipFill>
          <a:blip r:embed="rId5"/>
          <a:stretch>
            <a:fillRect/>
          </a:stretch>
        </p:blipFill>
        <p:spPr>
          <a:xfrm>
            <a:off x="2436912" y="3166120"/>
            <a:ext cx="5693212" cy="4436366"/>
          </a:xfrm>
          <a:prstGeom prst="rect">
            <a:avLst/>
          </a:prstGeom>
        </p:spPr>
      </p:pic>
    </p:spTree>
    <p:extLst>
      <p:ext uri="{BB962C8B-B14F-4D97-AF65-F5344CB8AC3E}">
        <p14:creationId xmlns:p14="http://schemas.microsoft.com/office/powerpoint/2010/main" val="1043953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501296-36F1-447D-BB2B-1F6E61B81A74}"/>
              </a:ext>
            </a:extLst>
          </p:cNvPr>
          <p:cNvSpPr>
            <a:spLocks noGrp="1"/>
          </p:cNvSpPr>
          <p:nvPr>
            <p:ph type="title"/>
          </p:nvPr>
        </p:nvSpPr>
        <p:spPr/>
        <p:txBody>
          <a:bodyPr/>
          <a:lstStyle/>
          <a:p>
            <a:r>
              <a:rPr lang="en-US" dirty="0"/>
              <a:t>Adversarial Examples</a:t>
            </a:r>
          </a:p>
        </p:txBody>
      </p:sp>
      <p:sp>
        <p:nvSpPr>
          <p:cNvPr id="5" name="Content Placeholder 4">
            <a:extLst>
              <a:ext uri="{FF2B5EF4-FFF2-40B4-BE49-F238E27FC236}">
                <a16:creationId xmlns:a16="http://schemas.microsoft.com/office/drawing/2014/main" id="{F596CC16-78FA-4474-97D2-F7D5E62C707A}"/>
              </a:ext>
            </a:extLst>
          </p:cNvPr>
          <p:cNvSpPr>
            <a:spLocks noGrp="1"/>
          </p:cNvSpPr>
          <p:nvPr>
            <p:ph idx="1"/>
          </p:nvPr>
        </p:nvSpPr>
        <p:spPr/>
        <p:txBody>
          <a:bodyPr/>
          <a:lstStyle/>
          <a:p>
            <a:r>
              <a:rPr lang="en-US" dirty="0"/>
              <a:t>A person wearing an </a:t>
            </a:r>
            <a:r>
              <a:rPr lang="en-US" dirty="0">
                <a:hlinkClick r:id="rId3"/>
              </a:rPr>
              <a:t>adversarial patch </a:t>
            </a:r>
            <a:r>
              <a:rPr lang="en-US" dirty="0"/>
              <a:t>is not detected by a person detector </a:t>
            </a:r>
            <a:r>
              <a:rPr lang="en-US" dirty="0" smtClean="0"/>
              <a:t>DNN model </a:t>
            </a:r>
            <a:r>
              <a:rPr lang="en-US" dirty="0"/>
              <a:t>(YOLOv2)</a:t>
            </a:r>
          </a:p>
          <a:p>
            <a:pPr lvl="1"/>
            <a:r>
              <a:rPr lang="en-US" dirty="0"/>
              <a:t>E.g., can be used by intruders to get past security cameras</a:t>
            </a:r>
          </a:p>
          <a:p>
            <a:endParaRPr lang="en-US" dirty="0"/>
          </a:p>
        </p:txBody>
      </p:sp>
      <p:sp>
        <p:nvSpPr>
          <p:cNvPr id="2" name="Content Placeholder 1"/>
          <p:cNvSpPr>
            <a:spLocks noGrp="1"/>
          </p:cNvSpPr>
          <p:nvPr>
            <p:ph idx="10"/>
          </p:nvPr>
        </p:nvSpPr>
        <p:spPr/>
        <p:txBody>
          <a:bodyPr/>
          <a:lstStyle/>
          <a:p>
            <a:r>
              <a:rPr lang="en-US" dirty="0"/>
              <a:t>Adversarial Examples</a:t>
            </a:r>
          </a:p>
          <a:p>
            <a:endParaRPr lang="en-US" dirty="0"/>
          </a:p>
        </p:txBody>
      </p:sp>
      <p:pic>
        <p:nvPicPr>
          <p:cNvPr id="6" name="Picture 5">
            <a:extLst>
              <a:ext uri="{FF2B5EF4-FFF2-40B4-BE49-F238E27FC236}">
                <a16:creationId xmlns:a16="http://schemas.microsoft.com/office/drawing/2014/main" id="{E70E1653-DAAC-4BDF-9758-A87D96B4ED14}"/>
              </a:ext>
            </a:extLst>
          </p:cNvPr>
          <p:cNvPicPr>
            <a:picLocks noChangeAspect="1"/>
          </p:cNvPicPr>
          <p:nvPr/>
        </p:nvPicPr>
        <p:blipFill>
          <a:blip r:embed="rId4"/>
          <a:stretch>
            <a:fillRect/>
          </a:stretch>
        </p:blipFill>
        <p:spPr>
          <a:xfrm>
            <a:off x="2742490" y="3110600"/>
            <a:ext cx="4741262" cy="4578444"/>
          </a:xfrm>
          <a:prstGeom prst="rect">
            <a:avLst/>
          </a:prstGeom>
        </p:spPr>
      </p:pic>
    </p:spTree>
    <p:extLst>
      <p:ext uri="{BB962C8B-B14F-4D97-AF65-F5344CB8AC3E}">
        <p14:creationId xmlns:p14="http://schemas.microsoft.com/office/powerpoint/2010/main" val="2481677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CE6CD-56AE-45B0-80FC-8600E71B9343}"/>
              </a:ext>
            </a:extLst>
          </p:cNvPr>
          <p:cNvSpPr>
            <a:spLocks noGrp="1"/>
          </p:cNvSpPr>
          <p:nvPr>
            <p:ph type="title"/>
          </p:nvPr>
        </p:nvSpPr>
        <p:spPr/>
        <p:txBody>
          <a:bodyPr/>
          <a:lstStyle/>
          <a:p>
            <a:r>
              <a:rPr lang="en-US" dirty="0"/>
              <a:t>Adversarial Examples</a:t>
            </a:r>
          </a:p>
        </p:txBody>
      </p:sp>
      <p:sp>
        <p:nvSpPr>
          <p:cNvPr id="3" name="Content Placeholder 2">
            <a:extLst>
              <a:ext uri="{FF2B5EF4-FFF2-40B4-BE49-F238E27FC236}">
                <a16:creationId xmlns:a16="http://schemas.microsoft.com/office/drawing/2014/main" id="{26DA1AAE-15F9-46A1-96A1-A6C20B1D113B}"/>
              </a:ext>
            </a:extLst>
          </p:cNvPr>
          <p:cNvSpPr>
            <a:spLocks noGrp="1"/>
          </p:cNvSpPr>
          <p:nvPr>
            <p:ph idx="1"/>
          </p:nvPr>
        </p:nvSpPr>
        <p:spPr/>
        <p:txBody>
          <a:bodyPr/>
          <a:lstStyle/>
          <a:p>
            <a:r>
              <a:rPr lang="en-US" dirty="0"/>
              <a:t>A “train” in the hallway?</a:t>
            </a:r>
          </a:p>
          <a:p>
            <a:pPr lvl="1"/>
            <a:r>
              <a:rPr lang="en-US" dirty="0"/>
              <a:t>Most ML models make predictions by pattern recognition (i.e., finding features in images)</a:t>
            </a:r>
          </a:p>
        </p:txBody>
      </p:sp>
      <p:sp>
        <p:nvSpPr>
          <p:cNvPr id="7" name="Content Placeholder 6"/>
          <p:cNvSpPr>
            <a:spLocks noGrp="1"/>
          </p:cNvSpPr>
          <p:nvPr>
            <p:ph idx="10"/>
          </p:nvPr>
        </p:nvSpPr>
        <p:spPr/>
        <p:txBody>
          <a:bodyPr/>
          <a:lstStyle/>
          <a:p>
            <a:r>
              <a:rPr lang="en-US" dirty="0"/>
              <a:t>Adversarial Examples</a:t>
            </a:r>
          </a:p>
          <a:p>
            <a:endParaRPr lang="en-US" dirty="0"/>
          </a:p>
        </p:txBody>
      </p:sp>
      <p:pic>
        <p:nvPicPr>
          <p:cNvPr id="4" name="Picture 3">
            <a:extLst>
              <a:ext uri="{FF2B5EF4-FFF2-40B4-BE49-F238E27FC236}">
                <a16:creationId xmlns:a16="http://schemas.microsoft.com/office/drawing/2014/main" id="{51BED23E-6A60-4F9F-992E-25FFA60D04E4}"/>
              </a:ext>
            </a:extLst>
          </p:cNvPr>
          <p:cNvPicPr>
            <a:picLocks noChangeAspect="1"/>
          </p:cNvPicPr>
          <p:nvPr/>
        </p:nvPicPr>
        <p:blipFill>
          <a:blip r:embed="rId3"/>
          <a:stretch>
            <a:fillRect/>
          </a:stretch>
        </p:blipFill>
        <p:spPr>
          <a:xfrm>
            <a:off x="4741168" y="2950096"/>
            <a:ext cx="4608512" cy="4589854"/>
          </a:xfrm>
          <a:prstGeom prst="rect">
            <a:avLst/>
          </a:prstGeom>
        </p:spPr>
      </p:pic>
      <p:sp>
        <p:nvSpPr>
          <p:cNvPr id="5" name="Content Placeholder 2">
            <a:extLst>
              <a:ext uri="{FF2B5EF4-FFF2-40B4-BE49-F238E27FC236}">
                <a16:creationId xmlns:a16="http://schemas.microsoft.com/office/drawing/2014/main" id="{26DA1AAE-15F9-46A1-96A1-A6C20B1D113B}"/>
              </a:ext>
            </a:extLst>
          </p:cNvPr>
          <p:cNvSpPr txBox="1">
            <a:spLocks/>
          </p:cNvSpPr>
          <p:nvPr/>
        </p:nvSpPr>
        <p:spPr>
          <a:xfrm>
            <a:off x="204664" y="3099113"/>
            <a:ext cx="4176463" cy="3739415"/>
          </a:xfrm>
          <a:prstGeom prst="rect">
            <a:avLst/>
          </a:prstGeom>
        </p:spPr>
        <p:txBody>
          <a:bodyPr vert="horz" lIns="91440" tIns="45720" rIns="91440" bIns="45720" rtlCol="0">
            <a:normAutofit/>
          </a:bodyPr>
          <a:lstStyle>
            <a:lvl1pPr marL="342871" indent="-342871" algn="l" defTabSz="914323" rtl="0" eaLnBrk="1" latinLnBrk="0" hangingPunct="1">
              <a:spcBef>
                <a:spcPct val="200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1pPr>
            <a:lvl2pPr marL="693680" indent="-236518" algn="l" defTabSz="914323" rtl="0" eaLnBrk="1" latinLnBrk="0" hangingPunct="1">
              <a:spcBef>
                <a:spcPct val="20000"/>
              </a:spcBef>
              <a:buFont typeface="Arial" panose="020B0604020202020204" pitchFamily="34" charset="0"/>
              <a:buChar char="–"/>
              <a:defRPr sz="2200" kern="1200">
                <a:solidFill>
                  <a:schemeClr val="tx1"/>
                </a:solidFill>
                <a:latin typeface="Palatino Linotype" panose="02040502050505030304" pitchFamily="18" charset="0"/>
                <a:ea typeface="+mn-ea"/>
                <a:cs typeface="+mn-cs"/>
              </a:defRPr>
            </a:lvl2pPr>
            <a:lvl3pPr marL="1257195" indent="-342871" algn="l" defTabSz="914323" rtl="0" eaLnBrk="1" latinLnBrk="0" hangingPunct="1">
              <a:spcBef>
                <a:spcPct val="20000"/>
              </a:spcBef>
              <a:buFont typeface="Wingdings" panose="05000000000000000000" pitchFamily="2" charset="2"/>
              <a:buChar char="§"/>
              <a:defRPr sz="2000" kern="1200">
                <a:solidFill>
                  <a:schemeClr val="tx1"/>
                </a:solidFill>
                <a:latin typeface="Palatino Linotype" panose="02040502050505030304" pitchFamily="18" charset="0"/>
                <a:ea typeface="+mn-ea"/>
                <a:cs typeface="+mn-cs"/>
              </a:defRPr>
            </a:lvl3pPr>
            <a:lvl4pPr marL="1600066" indent="-228581" algn="l" defTabSz="914323" rtl="0" eaLnBrk="1" latinLnBrk="0" hangingPunct="1">
              <a:spcBef>
                <a:spcPct val="200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227" indent="-228581" algn="l" defTabSz="914323" rtl="0" eaLnBrk="1" latinLnBrk="0" hangingPunct="1">
              <a:spcBef>
                <a:spcPct val="20000"/>
              </a:spcBef>
              <a:buFont typeface="Arial" panose="020B0604020202020204" pitchFamily="34" charset="0"/>
              <a:buChar char="»"/>
              <a:defRPr sz="16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Wingdings" panose="05000000000000000000" pitchFamily="2" charset="2"/>
              <a:buChar char="§"/>
            </a:pPr>
            <a:r>
              <a:rPr lang="en-US" sz="1800" dirty="0"/>
              <a:t>ML models fail to use the context in images, e.g., cannot understand that a train cannot fit in a </a:t>
            </a:r>
            <a:r>
              <a:rPr lang="en-US" sz="1800" dirty="0" smtClean="0"/>
              <a:t>hallway</a:t>
            </a:r>
          </a:p>
          <a:p>
            <a:pPr lvl="1">
              <a:buFont typeface="Wingdings" panose="05000000000000000000" pitchFamily="2" charset="2"/>
              <a:buChar char="§"/>
            </a:pPr>
            <a:r>
              <a:rPr lang="en-US" sz="1800" dirty="0" smtClean="0"/>
              <a:t>On the positive side, the person holding the Stop sign is correctly predicted as Person by the DNN</a:t>
            </a:r>
            <a:endParaRPr lang="en-US" sz="1800" dirty="0"/>
          </a:p>
        </p:txBody>
      </p:sp>
      <p:sp>
        <p:nvSpPr>
          <p:cNvPr id="6" name="TextBox 5"/>
          <p:cNvSpPr txBox="1"/>
          <p:nvPr/>
        </p:nvSpPr>
        <p:spPr>
          <a:xfrm>
            <a:off x="1892314" y="7529137"/>
            <a:ext cx="5832648" cy="246221"/>
          </a:xfrm>
          <a:prstGeom prst="rect">
            <a:avLst/>
          </a:prstGeom>
          <a:noFill/>
        </p:spPr>
        <p:txBody>
          <a:bodyPr wrap="square" rtlCol="0">
            <a:spAutoFit/>
          </a:bodyPr>
          <a:lstStyle/>
          <a:p>
            <a:pPr algn="ctr"/>
            <a:r>
              <a:rPr lang="en-US" sz="1000" dirty="0"/>
              <a:t>Picture from: </a:t>
            </a:r>
            <a:r>
              <a:rPr lang="en-US" sz="1000" dirty="0" err="1"/>
              <a:t>Yevgeniy</a:t>
            </a:r>
            <a:r>
              <a:rPr lang="en-US" sz="1000" dirty="0"/>
              <a:t> </a:t>
            </a:r>
            <a:r>
              <a:rPr lang="en-US" sz="1000" dirty="0" err="1"/>
              <a:t>Vorobeychik</a:t>
            </a:r>
            <a:r>
              <a:rPr lang="en-US" sz="1000" dirty="0"/>
              <a:t>, Bo Li - Adversarial Machine Learning Tutorial</a:t>
            </a:r>
          </a:p>
        </p:txBody>
      </p:sp>
    </p:spTree>
    <p:extLst>
      <p:ext uri="{BB962C8B-B14F-4D97-AF65-F5344CB8AC3E}">
        <p14:creationId xmlns:p14="http://schemas.microsoft.com/office/powerpoint/2010/main" val="3305959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6A4491-8B1F-437A-A1B3-3DF6C8B4AE6A}"/>
              </a:ext>
            </a:extLst>
          </p:cNvPr>
          <p:cNvSpPr>
            <a:spLocks noGrp="1"/>
          </p:cNvSpPr>
          <p:nvPr>
            <p:ph type="title"/>
          </p:nvPr>
        </p:nvSpPr>
        <p:spPr/>
        <p:txBody>
          <a:bodyPr/>
          <a:lstStyle/>
          <a:p>
            <a:r>
              <a:rPr lang="en-US" dirty="0"/>
              <a:t>Adversarial Examples</a:t>
            </a:r>
          </a:p>
        </p:txBody>
      </p:sp>
      <p:sp>
        <p:nvSpPr>
          <p:cNvPr id="5" name="Content Placeholder 4">
            <a:extLst>
              <a:ext uri="{FF2B5EF4-FFF2-40B4-BE49-F238E27FC236}">
                <a16:creationId xmlns:a16="http://schemas.microsoft.com/office/drawing/2014/main" id="{998E38E8-2769-4C1E-8949-7B124796C4C2}"/>
              </a:ext>
            </a:extLst>
          </p:cNvPr>
          <p:cNvSpPr>
            <a:spLocks noGrp="1"/>
          </p:cNvSpPr>
          <p:nvPr>
            <p:ph idx="1"/>
          </p:nvPr>
        </p:nvSpPr>
        <p:spPr/>
        <p:txBody>
          <a:bodyPr/>
          <a:lstStyle/>
          <a:p>
            <a:r>
              <a:rPr lang="en-US" dirty="0"/>
              <a:t>Non-scientific example: a Tesla owner checks if the car can distinguish a person wearing a cover-up from a traffic cone (video </a:t>
            </a:r>
            <a:r>
              <a:rPr lang="en-US" dirty="0">
                <a:hlinkClick r:id="rId2"/>
              </a:rPr>
              <a:t>link</a:t>
            </a:r>
            <a:r>
              <a:rPr lang="en-US" dirty="0"/>
              <a:t>) </a:t>
            </a:r>
          </a:p>
        </p:txBody>
      </p:sp>
      <p:sp>
        <p:nvSpPr>
          <p:cNvPr id="2" name="Content Placeholder 1"/>
          <p:cNvSpPr>
            <a:spLocks noGrp="1"/>
          </p:cNvSpPr>
          <p:nvPr>
            <p:ph idx="10"/>
          </p:nvPr>
        </p:nvSpPr>
        <p:spPr/>
        <p:txBody>
          <a:bodyPr/>
          <a:lstStyle/>
          <a:p>
            <a:r>
              <a:rPr lang="en-US" dirty="0"/>
              <a:t>Adversarial Examples</a:t>
            </a:r>
          </a:p>
          <a:p>
            <a:endParaRPr lang="en-US" dirty="0"/>
          </a:p>
        </p:txBody>
      </p:sp>
      <p:pic>
        <p:nvPicPr>
          <p:cNvPr id="6" name="Picture 5">
            <a:extLst>
              <a:ext uri="{FF2B5EF4-FFF2-40B4-BE49-F238E27FC236}">
                <a16:creationId xmlns:a16="http://schemas.microsoft.com/office/drawing/2014/main" id="{EABE6808-B0A7-4FFB-85D3-30CA2067608D}"/>
              </a:ext>
            </a:extLst>
          </p:cNvPr>
          <p:cNvPicPr>
            <a:picLocks noChangeAspect="1"/>
          </p:cNvPicPr>
          <p:nvPr/>
        </p:nvPicPr>
        <p:blipFill>
          <a:blip r:embed="rId3"/>
          <a:stretch>
            <a:fillRect/>
          </a:stretch>
        </p:blipFill>
        <p:spPr>
          <a:xfrm>
            <a:off x="1332207" y="3094112"/>
            <a:ext cx="7657433" cy="4292350"/>
          </a:xfrm>
          <a:prstGeom prst="rect">
            <a:avLst/>
          </a:prstGeom>
        </p:spPr>
      </p:pic>
    </p:spTree>
    <p:extLst>
      <p:ext uri="{BB962C8B-B14F-4D97-AF65-F5344CB8AC3E}">
        <p14:creationId xmlns:p14="http://schemas.microsoft.com/office/powerpoint/2010/main" val="1146360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Adversarial Examples</a:t>
            </a:r>
          </a:p>
        </p:txBody>
      </p:sp>
      <p:sp>
        <p:nvSpPr>
          <p:cNvPr id="5" name="Content Placeholder 4"/>
          <p:cNvSpPr>
            <a:spLocks noGrp="1"/>
          </p:cNvSpPr>
          <p:nvPr>
            <p:ph idx="1"/>
          </p:nvPr>
        </p:nvSpPr>
        <p:spPr>
          <a:xfrm>
            <a:off x="276673" y="2090803"/>
            <a:ext cx="9584265" cy="2592769"/>
          </a:xfrm>
        </p:spPr>
        <p:txBody>
          <a:bodyPr/>
          <a:lstStyle/>
          <a:p>
            <a:r>
              <a:rPr lang="en-US" dirty="0"/>
              <a:t>Abusive use of machine </a:t>
            </a:r>
            <a:r>
              <a:rPr lang="en-US" dirty="0" smtClean="0"/>
              <a:t>learning is on the rise</a:t>
            </a:r>
            <a:endParaRPr lang="en-US" dirty="0"/>
          </a:p>
          <a:p>
            <a:pPr lvl="1"/>
            <a:r>
              <a:rPr lang="en-US" dirty="0" smtClean="0"/>
              <a:t>E.g., using </a:t>
            </a:r>
            <a:r>
              <a:rPr lang="en-US" dirty="0"/>
              <a:t>GANs to generate fake content (a.k.a. </a:t>
            </a:r>
            <a:r>
              <a:rPr lang="en-US" dirty="0">
                <a:solidFill>
                  <a:srgbClr val="FF0000"/>
                </a:solidFill>
              </a:rPr>
              <a:t>deep fakes</a:t>
            </a:r>
            <a:r>
              <a:rPr lang="en-US" dirty="0"/>
              <a:t>)</a:t>
            </a:r>
          </a:p>
        </p:txBody>
      </p:sp>
      <p:sp>
        <p:nvSpPr>
          <p:cNvPr id="3" name="Content Placeholder 2"/>
          <p:cNvSpPr>
            <a:spLocks noGrp="1"/>
          </p:cNvSpPr>
          <p:nvPr>
            <p:ph idx="10"/>
          </p:nvPr>
        </p:nvSpPr>
        <p:spPr/>
        <p:txBody>
          <a:bodyPr/>
          <a:lstStyle/>
          <a:p>
            <a:r>
              <a:rPr lang="en-US" dirty="0"/>
              <a:t>Adversarial Examples</a:t>
            </a:r>
          </a:p>
          <a:p>
            <a:endParaRPr lang="en-US" dirty="0"/>
          </a:p>
        </p:txBody>
      </p:sp>
      <p:pic>
        <p:nvPicPr>
          <p:cNvPr id="7" name="Picture 6"/>
          <p:cNvPicPr>
            <a:picLocks noChangeAspect="1"/>
          </p:cNvPicPr>
          <p:nvPr/>
        </p:nvPicPr>
        <p:blipFill rotWithShape="1">
          <a:blip r:embed="rId2"/>
          <a:srcRect b="4091"/>
          <a:stretch/>
        </p:blipFill>
        <p:spPr>
          <a:xfrm>
            <a:off x="7693496" y="4332537"/>
            <a:ext cx="2245659" cy="1728192"/>
          </a:xfrm>
          <a:prstGeom prst="rect">
            <a:avLst/>
          </a:prstGeom>
        </p:spPr>
      </p:pic>
      <p:pic>
        <p:nvPicPr>
          <p:cNvPr id="8" name="Picture 7"/>
          <p:cNvPicPr>
            <a:picLocks noChangeAspect="1"/>
          </p:cNvPicPr>
          <p:nvPr/>
        </p:nvPicPr>
        <p:blipFill>
          <a:blip r:embed="rId3"/>
          <a:stretch>
            <a:fillRect/>
          </a:stretch>
        </p:blipFill>
        <p:spPr>
          <a:xfrm>
            <a:off x="4416613" y="5015108"/>
            <a:ext cx="1928694" cy="2091242"/>
          </a:xfrm>
          <a:prstGeom prst="rect">
            <a:avLst/>
          </a:prstGeom>
        </p:spPr>
      </p:pic>
      <p:pic>
        <p:nvPicPr>
          <p:cNvPr id="9" name="Picture 8"/>
          <p:cNvPicPr>
            <a:picLocks noChangeAspect="1"/>
          </p:cNvPicPr>
          <p:nvPr/>
        </p:nvPicPr>
        <p:blipFill>
          <a:blip r:embed="rId4"/>
          <a:stretch>
            <a:fillRect/>
          </a:stretch>
        </p:blipFill>
        <p:spPr>
          <a:xfrm>
            <a:off x="1824485" y="5078536"/>
            <a:ext cx="1875887" cy="2033984"/>
          </a:xfrm>
          <a:prstGeom prst="rect">
            <a:avLst/>
          </a:prstGeom>
        </p:spPr>
      </p:pic>
      <p:sp>
        <p:nvSpPr>
          <p:cNvPr id="10" name="Right Arrow 9"/>
          <p:cNvSpPr/>
          <p:nvPr/>
        </p:nvSpPr>
        <p:spPr>
          <a:xfrm>
            <a:off x="3854068" y="5934258"/>
            <a:ext cx="437969" cy="252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02CF08C-FAF6-41BF-BE69-EB3494FC7FA7}"/>
              </a:ext>
            </a:extLst>
          </p:cNvPr>
          <p:cNvPicPr>
            <a:picLocks noChangeAspect="1"/>
          </p:cNvPicPr>
          <p:nvPr/>
        </p:nvPicPr>
        <p:blipFill rotWithShape="1">
          <a:blip r:embed="rId5"/>
          <a:srcRect l="17809" t="7042" r="22340"/>
          <a:stretch/>
        </p:blipFill>
        <p:spPr>
          <a:xfrm>
            <a:off x="7693496" y="2396184"/>
            <a:ext cx="2192386" cy="1904715"/>
          </a:xfrm>
          <a:prstGeom prst="rect">
            <a:avLst/>
          </a:prstGeom>
        </p:spPr>
      </p:pic>
      <p:sp>
        <p:nvSpPr>
          <p:cNvPr id="11" name="Content Placeholder 4"/>
          <p:cNvSpPr txBox="1">
            <a:spLocks/>
          </p:cNvSpPr>
          <p:nvPr/>
        </p:nvSpPr>
        <p:spPr>
          <a:xfrm>
            <a:off x="276672" y="2779381"/>
            <a:ext cx="7312573" cy="2134765"/>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73138" indent="-231775"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254125" indent="-222250"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430338" indent="-176213"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dirty="0"/>
              <a:t>Videos of politicians saying things they never said</a:t>
            </a:r>
          </a:p>
          <a:p>
            <a:pPr lvl="3"/>
            <a:r>
              <a:rPr lang="en-US" dirty="0"/>
              <a:t>Barak Obama’s </a:t>
            </a:r>
            <a:r>
              <a:rPr lang="en-US" dirty="0">
                <a:hlinkClick r:id="rId6"/>
              </a:rPr>
              <a:t>deep fake</a:t>
            </a:r>
            <a:r>
              <a:rPr lang="en-US" dirty="0"/>
              <a:t>, or the House Speaker Nancy Pelosi appears drunk in a </a:t>
            </a:r>
            <a:r>
              <a:rPr lang="en-US" dirty="0">
                <a:hlinkClick r:id="rId7"/>
              </a:rPr>
              <a:t>video</a:t>
            </a:r>
            <a:endParaRPr lang="en-US" dirty="0"/>
          </a:p>
          <a:p>
            <a:pPr lvl="2"/>
            <a:r>
              <a:rPr lang="en-US" dirty="0"/>
              <a:t>Bill Hader’s </a:t>
            </a:r>
            <a:r>
              <a:rPr lang="en-US" dirty="0">
                <a:hlinkClick r:id="rId8"/>
              </a:rPr>
              <a:t>impersonation </a:t>
            </a:r>
            <a:r>
              <a:rPr lang="en-US" dirty="0"/>
              <a:t>of Arnold Schwarzenegger</a:t>
            </a:r>
          </a:p>
          <a:p>
            <a:pPr lvl="1"/>
            <a:r>
              <a:rPr lang="en-US" dirty="0"/>
              <a:t>Can have strong societal implications: elections, automated trolling, court evidence</a:t>
            </a:r>
          </a:p>
        </p:txBody>
      </p:sp>
    </p:spTree>
    <p:extLst>
      <p:ext uri="{BB962C8B-B14F-4D97-AF65-F5344CB8AC3E}">
        <p14:creationId xmlns:p14="http://schemas.microsoft.com/office/powerpoint/2010/main" val="3291465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24744" y="1087016"/>
            <a:ext cx="8229600" cy="926976"/>
          </a:xfrm>
        </p:spPr>
        <p:txBody>
          <a:bodyPr>
            <a:normAutofit/>
          </a:bodyPr>
          <a:lstStyle/>
          <a:p>
            <a:pPr eaLnBrk="1" hangingPunct="1"/>
            <a:r>
              <a:rPr lang="en-CA" altLang="en-US" sz="5400" b="1" dirty="0"/>
              <a:t>Lecture 1</a:t>
            </a:r>
          </a:p>
        </p:txBody>
      </p:sp>
      <p:sp>
        <p:nvSpPr>
          <p:cNvPr id="19459" name="Content Placeholder 2"/>
          <p:cNvSpPr>
            <a:spLocks noGrp="1"/>
          </p:cNvSpPr>
          <p:nvPr>
            <p:ph idx="1"/>
          </p:nvPr>
        </p:nvSpPr>
        <p:spPr>
          <a:xfrm>
            <a:off x="420688" y="3166120"/>
            <a:ext cx="9145016" cy="1800200"/>
          </a:xfrm>
        </p:spPr>
        <p:txBody>
          <a:bodyPr>
            <a:normAutofit/>
          </a:bodyPr>
          <a:lstStyle/>
          <a:p>
            <a:pPr algn="ctr" eaLnBrk="1" hangingPunct="1">
              <a:buFont typeface="Arial" charset="0"/>
              <a:buNone/>
            </a:pPr>
            <a:r>
              <a:rPr lang="en-US" altLang="en-US" sz="4000" b="1" dirty="0"/>
              <a:t>Introduction to Adversarial Machine Learning</a:t>
            </a:r>
          </a:p>
          <a:p>
            <a:pPr>
              <a:buNone/>
            </a:pPr>
            <a:r>
              <a:rPr lang="en-US" sz="1800" dirty="0"/>
              <a:t>	</a:t>
            </a:r>
            <a:endParaRPr lang="en-US" sz="1800" dirty="0">
              <a:solidFill>
                <a:srgbClr val="002060"/>
              </a:solidFill>
            </a:endParaRPr>
          </a:p>
          <a:p>
            <a:pPr algn="ctr" eaLnBrk="1" hangingPunct="1">
              <a:buFont typeface="Arial" charset="0"/>
              <a:buNone/>
            </a:pPr>
            <a:endParaRPr lang="en-US" altLang="en-US" sz="2800" dirty="0"/>
          </a:p>
        </p:txBody>
      </p:sp>
    </p:spTree>
    <p:extLst>
      <p:ext uri="{BB962C8B-B14F-4D97-AF65-F5344CB8AC3E}">
        <p14:creationId xmlns:p14="http://schemas.microsoft.com/office/powerpoint/2010/main" val="3050201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962493-6024-4BF2-B5EB-3E54D224B166}"/>
              </a:ext>
            </a:extLst>
          </p:cNvPr>
          <p:cNvSpPr>
            <a:spLocks noGrp="1"/>
          </p:cNvSpPr>
          <p:nvPr>
            <p:ph type="title"/>
          </p:nvPr>
        </p:nvSpPr>
        <p:spPr/>
        <p:txBody>
          <a:bodyPr/>
          <a:lstStyle/>
          <a:p>
            <a:r>
              <a:rPr lang="en-US" dirty="0"/>
              <a:t>Adversarial ML</a:t>
            </a:r>
          </a:p>
        </p:txBody>
      </p:sp>
      <p:sp>
        <p:nvSpPr>
          <p:cNvPr id="5" name="Content Placeholder 4">
            <a:extLst>
              <a:ext uri="{FF2B5EF4-FFF2-40B4-BE49-F238E27FC236}">
                <a16:creationId xmlns:a16="http://schemas.microsoft.com/office/drawing/2014/main" id="{54B05EE5-0DCA-4ED8-A623-2C7A15A779C9}"/>
              </a:ext>
            </a:extLst>
          </p:cNvPr>
          <p:cNvSpPr>
            <a:spLocks noGrp="1"/>
          </p:cNvSpPr>
          <p:nvPr>
            <p:ph idx="1"/>
          </p:nvPr>
        </p:nvSpPr>
        <p:spPr/>
        <p:txBody>
          <a:bodyPr/>
          <a:lstStyle/>
          <a:p>
            <a:r>
              <a:rPr lang="en-US" dirty="0" smtClean="0"/>
              <a:t>ML </a:t>
            </a:r>
            <a:r>
              <a:rPr lang="en-US" dirty="0"/>
              <a:t>algorithms in real-world applications mainly focus on increased accuracy</a:t>
            </a:r>
          </a:p>
          <a:p>
            <a:pPr lvl="1"/>
            <a:r>
              <a:rPr lang="en-US" dirty="0"/>
              <a:t>Before 2015, few techniques and design decisions focused on keeping the ML models secure and robust</a:t>
            </a:r>
          </a:p>
          <a:p>
            <a:r>
              <a:rPr lang="en-US" b="1" i="1" dirty="0">
                <a:solidFill>
                  <a:srgbClr val="0070C0"/>
                </a:solidFill>
              </a:rPr>
              <a:t>Adversarial ML: ML in adversarial settings</a:t>
            </a:r>
          </a:p>
          <a:p>
            <a:pPr lvl="1"/>
            <a:r>
              <a:rPr lang="en-US" dirty="0"/>
              <a:t>Attack is a major component of AML</a:t>
            </a:r>
          </a:p>
          <a:p>
            <a:pPr lvl="1"/>
            <a:r>
              <a:rPr lang="en-US" dirty="0"/>
              <a:t>Bad actors do bad things</a:t>
            </a:r>
          </a:p>
          <a:p>
            <a:pPr lvl="2"/>
            <a:r>
              <a:rPr lang="en-US" dirty="0"/>
              <a:t>Their main objective is not to get detected (change behavior to avoid detection)</a:t>
            </a:r>
          </a:p>
          <a:p>
            <a:r>
              <a:rPr lang="en-US" b="1" i="1" dirty="0">
                <a:solidFill>
                  <a:srgbClr val="0070C0"/>
                </a:solidFill>
              </a:rPr>
              <a:t>Adversarial examples </a:t>
            </a:r>
            <a:r>
              <a:rPr lang="en-US" dirty="0"/>
              <a:t>are inputs to ML models that an attacker intentionally designed to cause the model to make mistakes</a:t>
            </a:r>
          </a:p>
          <a:p>
            <a:endParaRPr lang="en-US" dirty="0"/>
          </a:p>
        </p:txBody>
      </p:sp>
      <p:sp>
        <p:nvSpPr>
          <p:cNvPr id="2" name="Content Placeholder 1"/>
          <p:cNvSpPr>
            <a:spLocks noGrp="1"/>
          </p:cNvSpPr>
          <p:nvPr>
            <p:ph idx="10"/>
          </p:nvPr>
        </p:nvSpPr>
        <p:spPr/>
        <p:txBody>
          <a:bodyPr/>
          <a:lstStyle/>
          <a:p>
            <a:r>
              <a:rPr lang="en-US" dirty="0"/>
              <a:t>Adversarial Machine Learning</a:t>
            </a:r>
          </a:p>
          <a:p>
            <a:endParaRPr lang="en-US" dirty="0"/>
          </a:p>
        </p:txBody>
      </p:sp>
      <p:sp>
        <p:nvSpPr>
          <p:cNvPr id="6" name="TextBox 5"/>
          <p:cNvSpPr txBox="1"/>
          <p:nvPr/>
        </p:nvSpPr>
        <p:spPr>
          <a:xfrm>
            <a:off x="2508920" y="7526179"/>
            <a:ext cx="5832648" cy="246221"/>
          </a:xfrm>
          <a:prstGeom prst="rect">
            <a:avLst/>
          </a:prstGeom>
          <a:noFill/>
        </p:spPr>
        <p:txBody>
          <a:bodyPr wrap="square" rtlCol="0">
            <a:spAutoFit/>
          </a:bodyPr>
          <a:lstStyle/>
          <a:p>
            <a:pPr algn="ctr"/>
            <a:r>
              <a:rPr lang="en-US" sz="1000" dirty="0"/>
              <a:t>Slide credit: </a:t>
            </a:r>
            <a:r>
              <a:rPr lang="en-US" sz="1000" dirty="0" err="1"/>
              <a:t>Binghui</a:t>
            </a:r>
            <a:r>
              <a:rPr lang="en-US" sz="1000" dirty="0"/>
              <a:t> Wang: Adversarial Machine Learning — An Introduction</a:t>
            </a:r>
          </a:p>
        </p:txBody>
      </p:sp>
    </p:spTree>
    <p:extLst>
      <p:ext uri="{BB962C8B-B14F-4D97-AF65-F5344CB8AC3E}">
        <p14:creationId xmlns:p14="http://schemas.microsoft.com/office/powerpoint/2010/main" val="493602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ML</a:t>
            </a:r>
          </a:p>
        </p:txBody>
      </p:sp>
      <p:sp>
        <p:nvSpPr>
          <p:cNvPr id="3" name="Content Placeholder 2"/>
          <p:cNvSpPr>
            <a:spLocks noGrp="1"/>
          </p:cNvSpPr>
          <p:nvPr>
            <p:ph idx="1"/>
          </p:nvPr>
        </p:nvSpPr>
        <p:spPr/>
        <p:txBody>
          <a:bodyPr/>
          <a:lstStyle/>
          <a:p>
            <a:r>
              <a:rPr lang="en-US" dirty="0"/>
              <a:t>Studying adversarial examples in the </a:t>
            </a:r>
            <a:r>
              <a:rPr lang="en-US" dirty="0">
                <a:solidFill>
                  <a:srgbClr val="FF0000"/>
                </a:solidFill>
              </a:rPr>
              <a:t>image domain </a:t>
            </a:r>
            <a:r>
              <a:rPr lang="en-US" dirty="0"/>
              <a:t>has been predominant in </a:t>
            </a:r>
            <a:r>
              <a:rPr lang="en-US" dirty="0" smtClean="0"/>
              <a:t>the prior work in AML</a:t>
            </a:r>
            <a:endParaRPr lang="en-US" dirty="0"/>
          </a:p>
          <a:p>
            <a:r>
              <a:rPr lang="en-US" dirty="0"/>
              <a:t>Reasons:</a:t>
            </a:r>
          </a:p>
          <a:p>
            <a:pPr marL="692150" lvl="1" indent="-349250">
              <a:buFont typeface="+mj-lt"/>
              <a:buAutoNum type="arabicPeriod"/>
            </a:pPr>
            <a:r>
              <a:rPr lang="en-US" dirty="0"/>
              <a:t>Perceptual similarity between clean and adversarial images is intuitive to observers </a:t>
            </a:r>
          </a:p>
          <a:p>
            <a:pPr marL="692150" lvl="1" indent="-349250">
              <a:buFont typeface="+mj-lt"/>
              <a:buAutoNum type="arabicPeriod"/>
            </a:pPr>
            <a:r>
              <a:rPr lang="en-US" dirty="0"/>
              <a:t>Image data and image classifiers have simpler structure than other domains (e.g., audio, or malware)</a:t>
            </a:r>
          </a:p>
          <a:p>
            <a:r>
              <a:rPr lang="en-US" dirty="0"/>
              <a:t>Commonly used datasets for concept evaluation in AML include:</a:t>
            </a:r>
          </a:p>
          <a:p>
            <a:pPr lvl="1"/>
            <a:r>
              <a:rPr lang="en-US" dirty="0">
                <a:solidFill>
                  <a:srgbClr val="FF0000"/>
                </a:solidFill>
              </a:rPr>
              <a:t>MNIST</a:t>
            </a:r>
            <a:r>
              <a:rPr lang="en-US" dirty="0"/>
              <a:t>: 60K images, digits 0 to 9 </a:t>
            </a:r>
          </a:p>
          <a:p>
            <a:pPr lvl="1"/>
            <a:r>
              <a:rPr lang="en-US" dirty="0">
                <a:solidFill>
                  <a:srgbClr val="FF0000"/>
                </a:solidFill>
              </a:rPr>
              <a:t>CIFAR-10</a:t>
            </a:r>
            <a:r>
              <a:rPr lang="en-US" dirty="0"/>
              <a:t>: 60K images, 10 classes: cars, birds, airplanes, cats, dogs, deer, frogs, horses, ships, trucks </a:t>
            </a:r>
          </a:p>
          <a:p>
            <a:pPr lvl="1"/>
            <a:r>
              <a:rPr lang="en-US" dirty="0">
                <a:solidFill>
                  <a:srgbClr val="FF0000"/>
                </a:solidFill>
              </a:rPr>
              <a:t>ImageNet</a:t>
            </a:r>
            <a:r>
              <a:rPr lang="en-US" dirty="0"/>
              <a:t>: 14M images, 20K classes</a:t>
            </a:r>
          </a:p>
        </p:txBody>
      </p:sp>
      <p:sp>
        <p:nvSpPr>
          <p:cNvPr id="4" name="Content Placeholder 3"/>
          <p:cNvSpPr>
            <a:spLocks noGrp="1"/>
          </p:cNvSpPr>
          <p:nvPr>
            <p:ph idx="10"/>
          </p:nvPr>
        </p:nvSpPr>
        <p:spPr/>
        <p:txBody>
          <a:bodyPr/>
          <a:lstStyle/>
          <a:p>
            <a:r>
              <a:rPr lang="en-US" dirty="0"/>
              <a:t>Adversarial Machine Learning</a:t>
            </a:r>
          </a:p>
          <a:p>
            <a:endParaRPr lang="en-US" dirty="0"/>
          </a:p>
        </p:txBody>
      </p:sp>
    </p:spTree>
    <p:extLst>
      <p:ext uri="{BB962C8B-B14F-4D97-AF65-F5344CB8AC3E}">
        <p14:creationId xmlns:p14="http://schemas.microsoft.com/office/powerpoint/2010/main" val="476553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75042-C5F1-4E06-82D2-63DF590BDB25}"/>
              </a:ext>
            </a:extLst>
          </p:cNvPr>
          <p:cNvSpPr>
            <a:spLocks noGrp="1"/>
          </p:cNvSpPr>
          <p:nvPr>
            <p:ph type="title"/>
          </p:nvPr>
        </p:nvSpPr>
        <p:spPr/>
        <p:txBody>
          <a:bodyPr/>
          <a:lstStyle/>
          <a:p>
            <a:r>
              <a:rPr lang="en-US" dirty="0" smtClean="0"/>
              <a:t>Poisoning </a:t>
            </a:r>
            <a:r>
              <a:rPr lang="en-US" dirty="0"/>
              <a:t>Attack </a:t>
            </a:r>
          </a:p>
        </p:txBody>
      </p:sp>
      <p:sp>
        <p:nvSpPr>
          <p:cNvPr id="4" name="Content Placeholder 3">
            <a:extLst>
              <a:ext uri="{FF2B5EF4-FFF2-40B4-BE49-F238E27FC236}">
                <a16:creationId xmlns:a16="http://schemas.microsoft.com/office/drawing/2014/main" id="{B3B02187-17D4-4D3D-BC20-C7117A935AF6}"/>
              </a:ext>
            </a:extLst>
          </p:cNvPr>
          <p:cNvSpPr>
            <a:spLocks noGrp="1"/>
          </p:cNvSpPr>
          <p:nvPr>
            <p:ph idx="1"/>
          </p:nvPr>
        </p:nvSpPr>
        <p:spPr/>
        <p:txBody>
          <a:bodyPr/>
          <a:lstStyle/>
          <a:p>
            <a:r>
              <a:rPr lang="en-US" b="1" i="1" dirty="0" smtClean="0">
                <a:solidFill>
                  <a:srgbClr val="0070C0"/>
                </a:solidFill>
              </a:rPr>
              <a:t>Poisoning </a:t>
            </a:r>
            <a:r>
              <a:rPr lang="en-US" b="1" i="1" dirty="0">
                <a:solidFill>
                  <a:srgbClr val="0070C0"/>
                </a:solidFill>
              </a:rPr>
              <a:t>attack </a:t>
            </a:r>
            <a:r>
              <a:rPr lang="en-US" dirty="0"/>
              <a:t>(causative attack)</a:t>
            </a:r>
          </a:p>
          <a:p>
            <a:pPr lvl="1"/>
            <a:r>
              <a:rPr lang="en-US" dirty="0"/>
              <a:t>Attack on the </a:t>
            </a:r>
            <a:r>
              <a:rPr lang="en-US" dirty="0">
                <a:solidFill>
                  <a:srgbClr val="0070C0"/>
                </a:solidFill>
              </a:rPr>
              <a:t>training</a:t>
            </a:r>
            <a:r>
              <a:rPr lang="en-US" dirty="0"/>
              <a:t> phase</a:t>
            </a:r>
          </a:p>
          <a:p>
            <a:pPr lvl="2"/>
            <a:r>
              <a:rPr lang="en-US" dirty="0"/>
              <a:t>Attackers perturb the training </a:t>
            </a:r>
            <a:r>
              <a:rPr lang="en-US" dirty="0" smtClean="0"/>
              <a:t>set or the model</a:t>
            </a:r>
            <a:endParaRPr lang="en-US" dirty="0"/>
          </a:p>
          <a:p>
            <a:pPr lvl="3"/>
            <a:r>
              <a:rPr lang="en-US" dirty="0"/>
              <a:t>Insert malicious inputs in the training </a:t>
            </a:r>
            <a:r>
              <a:rPr lang="en-US" dirty="0" smtClean="0"/>
              <a:t>set (e.g., that contain a </a:t>
            </a:r>
            <a:r>
              <a:rPr lang="en-US" dirty="0" smtClean="0">
                <a:solidFill>
                  <a:srgbClr val="FF0000"/>
                </a:solidFill>
              </a:rPr>
              <a:t>trigger</a:t>
            </a:r>
            <a:r>
              <a:rPr lang="en-US" dirty="0" smtClean="0"/>
              <a:t> pattern to </a:t>
            </a:r>
            <a:r>
              <a:rPr lang="en-US" dirty="0" smtClean="0">
                <a:solidFill>
                  <a:srgbClr val="FF0000"/>
                </a:solidFill>
              </a:rPr>
              <a:t>backdoor</a:t>
            </a:r>
            <a:r>
              <a:rPr lang="en-US" dirty="0" smtClean="0"/>
              <a:t> the model)</a:t>
            </a:r>
            <a:endParaRPr lang="en-US" dirty="0"/>
          </a:p>
          <a:p>
            <a:pPr lvl="3"/>
            <a:r>
              <a:rPr lang="en-US" dirty="0" smtClean="0"/>
              <a:t>Change </a:t>
            </a:r>
            <a:r>
              <a:rPr lang="en-US" dirty="0"/>
              <a:t>the labels to training </a:t>
            </a:r>
            <a:r>
              <a:rPr lang="en-US" dirty="0" smtClean="0"/>
              <a:t>inputs</a:t>
            </a:r>
          </a:p>
          <a:p>
            <a:pPr lvl="3"/>
            <a:r>
              <a:rPr lang="en-US" dirty="0" smtClean="0"/>
              <a:t>Change the weights of a deployed trained model</a:t>
            </a:r>
          </a:p>
          <a:p>
            <a:pPr lvl="3"/>
            <a:r>
              <a:rPr lang="en-US" dirty="0" smtClean="0"/>
              <a:t>Distribute </a:t>
            </a:r>
            <a:r>
              <a:rPr lang="en-US" dirty="0"/>
              <a:t>poisoned pretrained models to </a:t>
            </a:r>
            <a:r>
              <a:rPr lang="en-US" dirty="0" smtClean="0"/>
              <a:t>the public</a:t>
            </a:r>
            <a:endParaRPr lang="en-US" dirty="0"/>
          </a:p>
          <a:p>
            <a:pPr lvl="2"/>
            <a:r>
              <a:rPr lang="en-US" dirty="0"/>
              <a:t>The goal is to corrupt the ML model so that it performs incorrectly for some or all inputs</a:t>
            </a:r>
          </a:p>
          <a:p>
            <a:pPr lvl="2"/>
            <a:r>
              <a:rPr lang="en-US" dirty="0"/>
              <a:t>The adversary should obtain access to the training database </a:t>
            </a:r>
            <a:r>
              <a:rPr lang="en-US" dirty="0" smtClean="0"/>
              <a:t>or to the trained model</a:t>
            </a:r>
            <a:endParaRPr lang="en-US" dirty="0"/>
          </a:p>
          <a:p>
            <a:pPr lvl="3"/>
            <a:r>
              <a:rPr lang="en-US" dirty="0"/>
              <a:t>E.g., web-based repositories and “honeypots” often collect malware examples for training, which provides an opportunity for adversaries to poison the data</a:t>
            </a:r>
          </a:p>
          <a:p>
            <a:pPr lvl="2"/>
            <a:endParaRPr lang="en-US" dirty="0"/>
          </a:p>
          <a:p>
            <a:pPr lvl="2"/>
            <a:endParaRPr lang="en-US" dirty="0"/>
          </a:p>
          <a:p>
            <a:pPr lvl="2"/>
            <a:endParaRPr lang="en-US" dirty="0"/>
          </a:p>
        </p:txBody>
      </p:sp>
      <p:sp>
        <p:nvSpPr>
          <p:cNvPr id="3" name="Content Placeholder 2"/>
          <p:cNvSpPr>
            <a:spLocks noGrp="1"/>
          </p:cNvSpPr>
          <p:nvPr>
            <p:ph idx="10"/>
          </p:nvPr>
        </p:nvSpPr>
        <p:spPr/>
        <p:txBody>
          <a:bodyPr/>
          <a:lstStyle/>
          <a:p>
            <a:r>
              <a:rPr lang="en-US" dirty="0"/>
              <a:t>Attack Taxonomy</a:t>
            </a:r>
          </a:p>
        </p:txBody>
      </p:sp>
      <p:pic>
        <p:nvPicPr>
          <p:cNvPr id="6" name="Picture 5">
            <a:extLst>
              <a:ext uri="{FF2B5EF4-FFF2-40B4-BE49-F238E27FC236}">
                <a16:creationId xmlns:a16="http://schemas.microsoft.com/office/drawing/2014/main" id="{78885B35-8F35-450F-8FDD-A34A8E6C85E4}"/>
              </a:ext>
            </a:extLst>
          </p:cNvPr>
          <p:cNvPicPr>
            <a:picLocks noChangeAspect="1"/>
          </p:cNvPicPr>
          <p:nvPr/>
        </p:nvPicPr>
        <p:blipFill>
          <a:blip r:embed="rId3"/>
          <a:stretch>
            <a:fillRect/>
          </a:stretch>
        </p:blipFill>
        <p:spPr>
          <a:xfrm>
            <a:off x="1428800" y="5326360"/>
            <a:ext cx="7560840" cy="2198602"/>
          </a:xfrm>
          <a:prstGeom prst="rect">
            <a:avLst/>
          </a:prstGeom>
        </p:spPr>
      </p:pic>
      <p:sp>
        <p:nvSpPr>
          <p:cNvPr id="7" name="TextBox 6"/>
          <p:cNvSpPr txBox="1"/>
          <p:nvPr/>
        </p:nvSpPr>
        <p:spPr>
          <a:xfrm>
            <a:off x="2508920" y="7526179"/>
            <a:ext cx="5832648" cy="246221"/>
          </a:xfrm>
          <a:prstGeom prst="rect">
            <a:avLst/>
          </a:prstGeom>
          <a:noFill/>
        </p:spPr>
        <p:txBody>
          <a:bodyPr wrap="square" rtlCol="0">
            <a:spAutoFit/>
          </a:bodyPr>
          <a:lstStyle/>
          <a:p>
            <a:pPr algn="ctr"/>
            <a:r>
              <a:rPr lang="en-US" sz="1000" dirty="0"/>
              <a:t>Slide credit: </a:t>
            </a:r>
            <a:r>
              <a:rPr lang="en-US" sz="1000" dirty="0" err="1"/>
              <a:t>Binghui</a:t>
            </a:r>
            <a:r>
              <a:rPr lang="en-US" sz="1000" dirty="0"/>
              <a:t> Wang: Adversarial Machine Learning — An Introduction</a:t>
            </a:r>
          </a:p>
        </p:txBody>
      </p:sp>
    </p:spTree>
    <p:extLst>
      <p:ext uri="{BB962C8B-B14F-4D97-AF65-F5344CB8AC3E}">
        <p14:creationId xmlns:p14="http://schemas.microsoft.com/office/powerpoint/2010/main" val="1650270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13D122-1FE1-4761-A61E-C14ECC94F78A}"/>
              </a:ext>
            </a:extLst>
          </p:cNvPr>
          <p:cNvSpPr>
            <a:spLocks noGrp="1"/>
          </p:cNvSpPr>
          <p:nvPr>
            <p:ph type="title"/>
          </p:nvPr>
        </p:nvSpPr>
        <p:spPr/>
        <p:txBody>
          <a:bodyPr/>
          <a:lstStyle/>
          <a:p>
            <a:r>
              <a:rPr lang="en-US" dirty="0"/>
              <a:t>Evasion Attack </a:t>
            </a:r>
          </a:p>
        </p:txBody>
      </p:sp>
      <p:sp>
        <p:nvSpPr>
          <p:cNvPr id="5" name="Content Placeholder 4">
            <a:extLst>
              <a:ext uri="{FF2B5EF4-FFF2-40B4-BE49-F238E27FC236}">
                <a16:creationId xmlns:a16="http://schemas.microsoft.com/office/drawing/2014/main" id="{F1EBE836-BADE-436E-82BF-0C7E878F6FE6}"/>
              </a:ext>
            </a:extLst>
          </p:cNvPr>
          <p:cNvSpPr>
            <a:spLocks noGrp="1"/>
          </p:cNvSpPr>
          <p:nvPr>
            <p:ph idx="1"/>
          </p:nvPr>
        </p:nvSpPr>
        <p:spPr/>
        <p:txBody>
          <a:bodyPr/>
          <a:lstStyle/>
          <a:p>
            <a:r>
              <a:rPr lang="en-US" b="1" i="1" dirty="0">
                <a:solidFill>
                  <a:srgbClr val="0070C0"/>
                </a:solidFill>
              </a:rPr>
              <a:t>Evasion attack </a:t>
            </a:r>
            <a:r>
              <a:rPr lang="en-US" dirty="0"/>
              <a:t>(exploratory attack)</a:t>
            </a:r>
          </a:p>
          <a:p>
            <a:pPr lvl="1"/>
            <a:r>
              <a:rPr lang="en-US" dirty="0"/>
              <a:t>Attack on the </a:t>
            </a:r>
            <a:r>
              <a:rPr lang="en-US" dirty="0">
                <a:solidFill>
                  <a:srgbClr val="0070C0"/>
                </a:solidFill>
              </a:rPr>
              <a:t>testing</a:t>
            </a:r>
            <a:r>
              <a:rPr lang="en-US" dirty="0"/>
              <a:t> phase</a:t>
            </a:r>
          </a:p>
          <a:p>
            <a:pPr lvl="2"/>
            <a:r>
              <a:rPr lang="en-US" dirty="0"/>
              <a:t>Attackers do not tamper with the ML model, but instead cause it to misclassify adversarial inputs</a:t>
            </a:r>
          </a:p>
          <a:p>
            <a:pPr lvl="2"/>
            <a:r>
              <a:rPr lang="en-US" dirty="0"/>
              <a:t>Evasion attack is more common attack than </a:t>
            </a:r>
            <a:r>
              <a:rPr lang="en-US" dirty="0" smtClean="0"/>
              <a:t>poisoning attack</a:t>
            </a:r>
            <a:endParaRPr lang="en-US" dirty="0"/>
          </a:p>
          <a:p>
            <a:pPr lvl="2"/>
            <a:r>
              <a:rPr lang="en-US" dirty="0"/>
              <a:t>E.g., the shown examples with sticking a few pieces of tapes on a Stop sign can </a:t>
            </a:r>
            <a:r>
              <a:rPr lang="en-US" dirty="0" smtClean="0"/>
              <a:t>cause misclassification by </a:t>
            </a:r>
            <a:r>
              <a:rPr lang="en-US" dirty="0"/>
              <a:t>the ML model for road sign recognition used by an autonomous driving </a:t>
            </a:r>
            <a:r>
              <a:rPr lang="en-US" dirty="0" smtClean="0"/>
              <a:t>vehicle</a:t>
            </a:r>
          </a:p>
          <a:p>
            <a:pPr lvl="1"/>
            <a:endParaRPr lang="en-US" dirty="0"/>
          </a:p>
        </p:txBody>
      </p:sp>
      <p:sp>
        <p:nvSpPr>
          <p:cNvPr id="2" name="Content Placeholder 1"/>
          <p:cNvSpPr>
            <a:spLocks noGrp="1"/>
          </p:cNvSpPr>
          <p:nvPr>
            <p:ph idx="10"/>
          </p:nvPr>
        </p:nvSpPr>
        <p:spPr/>
        <p:txBody>
          <a:bodyPr/>
          <a:lstStyle/>
          <a:p>
            <a:r>
              <a:rPr lang="en-US" dirty="0"/>
              <a:t>Attack Taxonomy</a:t>
            </a:r>
          </a:p>
        </p:txBody>
      </p:sp>
      <p:pic>
        <p:nvPicPr>
          <p:cNvPr id="6" name="Picture 5">
            <a:extLst>
              <a:ext uri="{FF2B5EF4-FFF2-40B4-BE49-F238E27FC236}">
                <a16:creationId xmlns:a16="http://schemas.microsoft.com/office/drawing/2014/main" id="{97367726-3E76-4931-89AF-DD8CC2C29DFC}"/>
              </a:ext>
            </a:extLst>
          </p:cNvPr>
          <p:cNvPicPr>
            <a:picLocks noChangeAspect="1"/>
          </p:cNvPicPr>
          <p:nvPr/>
        </p:nvPicPr>
        <p:blipFill>
          <a:blip r:embed="rId3"/>
          <a:stretch>
            <a:fillRect/>
          </a:stretch>
        </p:blipFill>
        <p:spPr>
          <a:xfrm>
            <a:off x="1788840" y="4678288"/>
            <a:ext cx="6912768" cy="2675615"/>
          </a:xfrm>
          <a:prstGeom prst="rect">
            <a:avLst/>
          </a:prstGeom>
        </p:spPr>
      </p:pic>
      <p:sp>
        <p:nvSpPr>
          <p:cNvPr id="8" name="TextBox 7"/>
          <p:cNvSpPr txBox="1"/>
          <p:nvPr/>
        </p:nvSpPr>
        <p:spPr>
          <a:xfrm>
            <a:off x="2508920" y="7526179"/>
            <a:ext cx="5832648" cy="246221"/>
          </a:xfrm>
          <a:prstGeom prst="rect">
            <a:avLst/>
          </a:prstGeom>
          <a:noFill/>
        </p:spPr>
        <p:txBody>
          <a:bodyPr wrap="square" rtlCol="0">
            <a:spAutoFit/>
          </a:bodyPr>
          <a:lstStyle/>
          <a:p>
            <a:pPr algn="ctr"/>
            <a:r>
              <a:rPr lang="en-US" sz="1000" dirty="0"/>
              <a:t>Slide credit: </a:t>
            </a:r>
            <a:r>
              <a:rPr lang="en-US" sz="1000" dirty="0" err="1"/>
              <a:t>Binghui</a:t>
            </a:r>
            <a:r>
              <a:rPr lang="en-US" sz="1000" dirty="0"/>
              <a:t> Wang: Adversarial Machine Learning — An Introduction</a:t>
            </a:r>
          </a:p>
        </p:txBody>
      </p:sp>
    </p:spTree>
    <p:extLst>
      <p:ext uri="{BB962C8B-B14F-4D97-AF65-F5344CB8AC3E}">
        <p14:creationId xmlns:p14="http://schemas.microsoft.com/office/powerpoint/2010/main" val="2511231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31A46C-05EA-4905-9FC4-E26068C9A051}"/>
              </a:ext>
            </a:extLst>
          </p:cNvPr>
          <p:cNvSpPr>
            <a:spLocks noGrp="1"/>
          </p:cNvSpPr>
          <p:nvPr>
            <p:ph type="title"/>
          </p:nvPr>
        </p:nvSpPr>
        <p:spPr/>
        <p:txBody>
          <a:bodyPr/>
          <a:lstStyle/>
          <a:p>
            <a:r>
              <a:rPr lang="en-US" dirty="0"/>
              <a:t>White-box and Black-box Attack</a:t>
            </a:r>
          </a:p>
        </p:txBody>
      </p:sp>
      <p:sp>
        <p:nvSpPr>
          <p:cNvPr id="5" name="Content Placeholder 4">
            <a:extLst>
              <a:ext uri="{FF2B5EF4-FFF2-40B4-BE49-F238E27FC236}">
                <a16:creationId xmlns:a16="http://schemas.microsoft.com/office/drawing/2014/main" id="{9E0AF00D-F515-4321-BD76-722A14A7EE59}"/>
              </a:ext>
            </a:extLst>
          </p:cNvPr>
          <p:cNvSpPr>
            <a:spLocks noGrp="1"/>
          </p:cNvSpPr>
          <p:nvPr>
            <p:ph idx="1"/>
          </p:nvPr>
        </p:nvSpPr>
        <p:spPr/>
        <p:txBody>
          <a:bodyPr/>
          <a:lstStyle/>
          <a:p>
            <a:r>
              <a:rPr lang="en-US" dirty="0" smtClean="0"/>
              <a:t>Adversarial attacks </a:t>
            </a:r>
            <a:r>
              <a:rPr lang="en-US" dirty="0"/>
              <a:t>can be further classified into:</a:t>
            </a:r>
          </a:p>
          <a:p>
            <a:pPr lvl="1"/>
            <a:r>
              <a:rPr lang="en-US" b="1" i="1" dirty="0">
                <a:solidFill>
                  <a:srgbClr val="0070C0"/>
                </a:solidFill>
              </a:rPr>
              <a:t>White-box attack</a:t>
            </a:r>
          </a:p>
          <a:p>
            <a:pPr lvl="2"/>
            <a:r>
              <a:rPr lang="en-US" dirty="0"/>
              <a:t>Attackers have full knowledge about the ML model</a:t>
            </a:r>
          </a:p>
          <a:p>
            <a:pPr lvl="2"/>
            <a:r>
              <a:rPr lang="en-US" dirty="0"/>
              <a:t>I.e., they have access to parameters, hyperparameters, gradients, architecture, etc.</a:t>
            </a:r>
          </a:p>
          <a:p>
            <a:pPr lvl="1"/>
            <a:r>
              <a:rPr lang="en-US" b="1" i="1" dirty="0">
                <a:solidFill>
                  <a:srgbClr val="0070C0"/>
                </a:solidFill>
              </a:rPr>
              <a:t>Black-box attack</a:t>
            </a:r>
          </a:p>
          <a:p>
            <a:pPr lvl="2"/>
            <a:r>
              <a:rPr lang="en-US" dirty="0"/>
              <a:t>Attackers don’t have access to the ML model parameters, gradients, architecture</a:t>
            </a:r>
          </a:p>
          <a:p>
            <a:pPr lvl="2"/>
            <a:r>
              <a:rPr lang="en-US" dirty="0"/>
              <a:t>Perhaps they have some knowledge about the used ML model</a:t>
            </a:r>
          </a:p>
          <a:p>
            <a:pPr lvl="3"/>
            <a:r>
              <a:rPr lang="en-US" dirty="0"/>
              <a:t>E.g., attackers may know that a ResNet50 model is used for classification, but they don’t have access to the model parameters</a:t>
            </a:r>
          </a:p>
          <a:p>
            <a:pPr lvl="2"/>
            <a:r>
              <a:rPr lang="en-US" dirty="0"/>
              <a:t>Attackers may query the black-box model (also known as the </a:t>
            </a:r>
            <a:r>
              <a:rPr lang="en-US" i="1" dirty="0">
                <a:solidFill>
                  <a:srgbClr val="0070C0"/>
                </a:solidFill>
              </a:rPr>
              <a:t>oracle</a:t>
            </a:r>
            <a:r>
              <a:rPr lang="en-US" dirty="0"/>
              <a:t>) to obtain knowledge about the model</a:t>
            </a:r>
          </a:p>
          <a:p>
            <a:pPr lvl="3"/>
            <a:r>
              <a:rPr lang="en-US" dirty="0"/>
              <a:t>E.g., submit adversarial examples, and obtain the model’s output (class </a:t>
            </a:r>
            <a:r>
              <a:rPr lang="en-US" dirty="0" smtClean="0"/>
              <a:t>label or probability vector)</a:t>
            </a:r>
            <a:endParaRPr lang="en-US" dirty="0"/>
          </a:p>
          <a:p>
            <a:pPr lvl="3"/>
            <a:r>
              <a:rPr lang="en-US" dirty="0"/>
              <a:t>A body of work has focused on </a:t>
            </a:r>
            <a:r>
              <a:rPr lang="en-US" dirty="0">
                <a:solidFill>
                  <a:srgbClr val="FF0000"/>
                </a:solidFill>
              </a:rPr>
              <a:t>query-efficient black-box attacks</a:t>
            </a:r>
            <a:r>
              <a:rPr lang="en-US" dirty="0"/>
              <a:t>, where the goal is to synthesize adversarial examples using a limited number of queries</a:t>
            </a:r>
          </a:p>
          <a:p>
            <a:pPr lvl="2"/>
            <a:r>
              <a:rPr lang="en-US" dirty="0"/>
              <a:t>Black-box attacks are more realistic, because model designers usually do not open source the model parameters</a:t>
            </a:r>
          </a:p>
          <a:p>
            <a:pPr lvl="2"/>
            <a:endParaRPr lang="en-US" dirty="0"/>
          </a:p>
          <a:p>
            <a:pPr lvl="3"/>
            <a:endParaRPr lang="en-US" dirty="0"/>
          </a:p>
        </p:txBody>
      </p:sp>
      <p:sp>
        <p:nvSpPr>
          <p:cNvPr id="2" name="Content Placeholder 1"/>
          <p:cNvSpPr>
            <a:spLocks noGrp="1"/>
          </p:cNvSpPr>
          <p:nvPr>
            <p:ph idx="10"/>
          </p:nvPr>
        </p:nvSpPr>
        <p:spPr/>
        <p:txBody>
          <a:bodyPr/>
          <a:lstStyle/>
          <a:p>
            <a:r>
              <a:rPr lang="en-US" dirty="0"/>
              <a:t>Attack Taxonomy</a:t>
            </a:r>
          </a:p>
        </p:txBody>
      </p:sp>
      <p:sp>
        <p:nvSpPr>
          <p:cNvPr id="6" name="TextBox 5"/>
          <p:cNvSpPr txBox="1"/>
          <p:nvPr/>
        </p:nvSpPr>
        <p:spPr>
          <a:xfrm>
            <a:off x="2508920" y="7526179"/>
            <a:ext cx="5832648" cy="246221"/>
          </a:xfrm>
          <a:prstGeom prst="rect">
            <a:avLst/>
          </a:prstGeom>
          <a:noFill/>
        </p:spPr>
        <p:txBody>
          <a:bodyPr wrap="square" rtlCol="0">
            <a:spAutoFit/>
          </a:bodyPr>
          <a:lstStyle/>
          <a:p>
            <a:pPr algn="ctr"/>
            <a:r>
              <a:rPr lang="en-US" sz="1000" dirty="0"/>
              <a:t>Slide credit: </a:t>
            </a:r>
            <a:r>
              <a:rPr lang="en-US" sz="1000" dirty="0" err="1"/>
              <a:t>Binghui</a:t>
            </a:r>
            <a:r>
              <a:rPr lang="en-US" sz="1000" dirty="0"/>
              <a:t> Wang: Adversarial Machine Learning — An Introduction</a:t>
            </a:r>
          </a:p>
        </p:txBody>
      </p:sp>
    </p:spTree>
    <p:extLst>
      <p:ext uri="{BB962C8B-B14F-4D97-AF65-F5344CB8AC3E}">
        <p14:creationId xmlns:p14="http://schemas.microsoft.com/office/powerpoint/2010/main" val="4196413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0CCB02-BFE8-4B2E-8662-5BD9B21CC8D3}"/>
              </a:ext>
            </a:extLst>
          </p:cNvPr>
          <p:cNvSpPr>
            <a:spLocks noGrp="1"/>
          </p:cNvSpPr>
          <p:nvPr>
            <p:ph type="title"/>
          </p:nvPr>
        </p:nvSpPr>
        <p:spPr/>
        <p:txBody>
          <a:bodyPr/>
          <a:lstStyle/>
          <a:p>
            <a:r>
              <a:rPr lang="en-US" dirty="0"/>
              <a:t>Attack Taxonomy</a:t>
            </a:r>
          </a:p>
        </p:txBody>
      </p:sp>
      <p:sp>
        <p:nvSpPr>
          <p:cNvPr id="5" name="Content Placeholder 4">
            <a:extLst>
              <a:ext uri="{FF2B5EF4-FFF2-40B4-BE49-F238E27FC236}">
                <a16:creationId xmlns:a16="http://schemas.microsoft.com/office/drawing/2014/main" id="{33D5F49C-6D27-4915-A5D6-465A61453F30}"/>
              </a:ext>
            </a:extLst>
          </p:cNvPr>
          <p:cNvSpPr>
            <a:spLocks noGrp="1"/>
          </p:cNvSpPr>
          <p:nvPr>
            <p:ph idx="1"/>
          </p:nvPr>
        </p:nvSpPr>
        <p:spPr/>
        <p:txBody>
          <a:bodyPr/>
          <a:lstStyle/>
          <a:p>
            <a:r>
              <a:rPr lang="en-US" dirty="0"/>
              <a:t>Depiction of the adversarial attack taxonomy from Alessio's Adversarial ML presentation at </a:t>
            </a:r>
            <a:r>
              <a:rPr lang="en-US" dirty="0" err="1"/>
              <a:t>FloydHub</a:t>
            </a:r>
            <a:endParaRPr lang="en-US" dirty="0"/>
          </a:p>
        </p:txBody>
      </p:sp>
      <p:sp>
        <p:nvSpPr>
          <p:cNvPr id="3" name="Content Placeholder 2"/>
          <p:cNvSpPr>
            <a:spLocks noGrp="1"/>
          </p:cNvSpPr>
          <p:nvPr>
            <p:ph idx="10"/>
          </p:nvPr>
        </p:nvSpPr>
        <p:spPr/>
        <p:txBody>
          <a:bodyPr/>
          <a:lstStyle/>
          <a:p>
            <a:r>
              <a:rPr lang="en-US" dirty="0"/>
              <a:t>Attack Taxonomy</a:t>
            </a:r>
          </a:p>
        </p:txBody>
      </p:sp>
      <p:grpSp>
        <p:nvGrpSpPr>
          <p:cNvPr id="2" name="Group 1"/>
          <p:cNvGrpSpPr/>
          <p:nvPr/>
        </p:nvGrpSpPr>
        <p:grpSpPr>
          <a:xfrm>
            <a:off x="1147794" y="3022104"/>
            <a:ext cx="7913854" cy="4318248"/>
            <a:chOff x="1723858" y="3140222"/>
            <a:chExt cx="7913854" cy="4318248"/>
          </a:xfrm>
        </p:grpSpPr>
        <p:pic>
          <p:nvPicPr>
            <p:cNvPr id="6" name="Picture 5">
              <a:extLst>
                <a:ext uri="{FF2B5EF4-FFF2-40B4-BE49-F238E27FC236}">
                  <a16:creationId xmlns:a16="http://schemas.microsoft.com/office/drawing/2014/main" id="{08DE022B-2ECC-419B-BF51-1C6B32BDFF94}"/>
                </a:ext>
              </a:extLst>
            </p:cNvPr>
            <p:cNvPicPr>
              <a:picLocks noChangeAspect="1"/>
            </p:cNvPicPr>
            <p:nvPr/>
          </p:nvPicPr>
          <p:blipFill>
            <a:blip r:embed="rId2"/>
            <a:stretch>
              <a:fillRect/>
            </a:stretch>
          </p:blipFill>
          <p:spPr>
            <a:xfrm>
              <a:off x="2292896" y="3140222"/>
              <a:ext cx="6148551" cy="4318248"/>
            </a:xfrm>
            <a:prstGeom prst="rect">
              <a:avLst/>
            </a:prstGeom>
          </p:spPr>
        </p:pic>
        <p:sp>
          <p:nvSpPr>
            <p:cNvPr id="7" name="Rectangle: Rounded Corners 6">
              <a:extLst>
                <a:ext uri="{FF2B5EF4-FFF2-40B4-BE49-F238E27FC236}">
                  <a16:creationId xmlns:a16="http://schemas.microsoft.com/office/drawing/2014/main" id="{1774B69C-CA4B-4431-8144-3985AB0E44BF}"/>
                </a:ext>
              </a:extLst>
            </p:cNvPr>
            <p:cNvSpPr/>
            <p:nvPr/>
          </p:nvSpPr>
          <p:spPr>
            <a:xfrm>
              <a:off x="5605264" y="4102224"/>
              <a:ext cx="3672408" cy="29523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97FF7C-E857-4C84-9121-9E8CB55D45B4}"/>
                </a:ext>
              </a:extLst>
            </p:cNvPr>
            <p:cNvSpPr txBox="1"/>
            <p:nvPr/>
          </p:nvSpPr>
          <p:spPr>
            <a:xfrm>
              <a:off x="7837512" y="3742184"/>
              <a:ext cx="1800200" cy="338554"/>
            </a:xfrm>
            <a:prstGeom prst="rect">
              <a:avLst/>
            </a:prstGeom>
            <a:noFill/>
          </p:spPr>
          <p:txBody>
            <a:bodyPr wrap="square" rtlCol="0">
              <a:spAutoFit/>
            </a:bodyPr>
            <a:lstStyle/>
            <a:p>
              <a:r>
                <a:rPr lang="en-US" sz="1600" b="1" dirty="0"/>
                <a:t>Evasion Attack</a:t>
              </a:r>
            </a:p>
          </p:txBody>
        </p:sp>
        <p:sp>
          <p:nvSpPr>
            <p:cNvPr id="9" name="Rectangle: Rounded Corners 8">
              <a:extLst>
                <a:ext uri="{FF2B5EF4-FFF2-40B4-BE49-F238E27FC236}">
                  <a16:creationId xmlns:a16="http://schemas.microsoft.com/office/drawing/2014/main" id="{FB6676EA-5682-44F8-A615-AC791D661D07}"/>
                </a:ext>
              </a:extLst>
            </p:cNvPr>
            <p:cNvSpPr/>
            <p:nvPr/>
          </p:nvSpPr>
          <p:spPr>
            <a:xfrm>
              <a:off x="1723858" y="4080738"/>
              <a:ext cx="3672408" cy="282979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AF778E4-756A-41FF-8F5E-5CE9B5F58AD9}"/>
                </a:ext>
              </a:extLst>
            </p:cNvPr>
            <p:cNvSpPr txBox="1"/>
            <p:nvPr/>
          </p:nvSpPr>
          <p:spPr>
            <a:xfrm>
              <a:off x="1723858" y="3763670"/>
              <a:ext cx="2294113" cy="338554"/>
            </a:xfrm>
            <a:prstGeom prst="rect">
              <a:avLst/>
            </a:prstGeom>
            <a:noFill/>
          </p:spPr>
          <p:txBody>
            <a:bodyPr wrap="square" rtlCol="0">
              <a:spAutoFit/>
            </a:bodyPr>
            <a:lstStyle/>
            <a:p>
              <a:r>
                <a:rPr lang="en-US" sz="1600" b="1" dirty="0"/>
                <a:t>Data Poisoning Attack</a:t>
              </a:r>
            </a:p>
          </p:txBody>
        </p:sp>
      </p:grpSp>
      <p:sp>
        <p:nvSpPr>
          <p:cNvPr id="11" name="TextBox 10"/>
          <p:cNvSpPr txBox="1"/>
          <p:nvPr/>
        </p:nvSpPr>
        <p:spPr>
          <a:xfrm>
            <a:off x="2508920" y="7526179"/>
            <a:ext cx="5832648" cy="246221"/>
          </a:xfrm>
          <a:prstGeom prst="rect">
            <a:avLst/>
          </a:prstGeom>
          <a:noFill/>
        </p:spPr>
        <p:txBody>
          <a:bodyPr wrap="square" rtlCol="0">
            <a:spAutoFit/>
          </a:bodyPr>
          <a:lstStyle/>
          <a:p>
            <a:r>
              <a:rPr lang="en-US" sz="1000" dirty="0"/>
              <a:t>Picture from: </a:t>
            </a:r>
            <a:r>
              <a:rPr lang="en-US" sz="1000" dirty="0">
                <a:hlinkClick r:id="rId3"/>
              </a:rPr>
              <a:t>https://blog.floydhub.com/introduction-to-adversarial-machine-learning</a:t>
            </a:r>
            <a:r>
              <a:rPr lang="en-US" sz="1000" dirty="0"/>
              <a:t>/</a:t>
            </a:r>
          </a:p>
        </p:txBody>
      </p:sp>
    </p:spTree>
    <p:extLst>
      <p:ext uri="{BB962C8B-B14F-4D97-AF65-F5344CB8AC3E}">
        <p14:creationId xmlns:p14="http://schemas.microsoft.com/office/powerpoint/2010/main" val="3013695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61CC2F-43FB-4497-9627-6A083E0A761D}"/>
              </a:ext>
            </a:extLst>
          </p:cNvPr>
          <p:cNvSpPr>
            <a:spLocks noGrp="1"/>
          </p:cNvSpPr>
          <p:nvPr>
            <p:ph type="title"/>
          </p:nvPr>
        </p:nvSpPr>
        <p:spPr/>
        <p:txBody>
          <a:bodyPr/>
          <a:lstStyle/>
          <a:p>
            <a:r>
              <a:rPr lang="en-US" dirty="0"/>
              <a:t>Non-targeted and Targeted Attack</a:t>
            </a:r>
          </a:p>
        </p:txBody>
      </p:sp>
      <p:sp>
        <p:nvSpPr>
          <p:cNvPr id="5" name="Content Placeholder 4">
            <a:extLst>
              <a:ext uri="{FF2B5EF4-FFF2-40B4-BE49-F238E27FC236}">
                <a16:creationId xmlns:a16="http://schemas.microsoft.com/office/drawing/2014/main" id="{299D3D6C-9E48-4E8F-A75B-7BF8325AF3E9}"/>
              </a:ext>
            </a:extLst>
          </p:cNvPr>
          <p:cNvSpPr>
            <a:spLocks noGrp="1"/>
          </p:cNvSpPr>
          <p:nvPr>
            <p:ph idx="1"/>
          </p:nvPr>
        </p:nvSpPr>
        <p:spPr/>
        <p:txBody>
          <a:bodyPr/>
          <a:lstStyle/>
          <a:p>
            <a:r>
              <a:rPr lang="en-US" dirty="0"/>
              <a:t>Each of the described attacks can further be:</a:t>
            </a:r>
          </a:p>
          <a:p>
            <a:pPr lvl="1"/>
            <a:r>
              <a:rPr lang="en-US" b="1" i="1" dirty="0">
                <a:solidFill>
                  <a:srgbClr val="0070C0"/>
                </a:solidFill>
              </a:rPr>
              <a:t>Non-targeted</a:t>
            </a:r>
            <a:r>
              <a:rPr lang="en-US" dirty="0"/>
              <a:t> attack</a:t>
            </a:r>
          </a:p>
          <a:p>
            <a:pPr lvl="2"/>
            <a:r>
              <a:rPr lang="en-US" dirty="0"/>
              <a:t>The goal is to mislead the classifier for an adversarial input to output any label other than the ground-truth label</a:t>
            </a:r>
          </a:p>
          <a:p>
            <a:pPr lvl="2"/>
            <a:r>
              <a:rPr lang="en-US" dirty="0"/>
              <a:t>E.g., perturb an image of a military tank, so that the model predicts it is any other class than a military tank</a:t>
            </a:r>
          </a:p>
          <a:p>
            <a:pPr lvl="1"/>
            <a:r>
              <a:rPr lang="en-US" b="1" i="1" dirty="0">
                <a:solidFill>
                  <a:srgbClr val="0070C0"/>
                </a:solidFill>
              </a:rPr>
              <a:t>Targeted</a:t>
            </a:r>
            <a:r>
              <a:rPr lang="en-US" dirty="0"/>
              <a:t> attack</a:t>
            </a:r>
          </a:p>
          <a:p>
            <a:pPr lvl="2"/>
            <a:r>
              <a:rPr lang="en-US" dirty="0"/>
              <a:t>The goal is to mislead the classifier to predict a target label for an adversarial input</a:t>
            </a:r>
          </a:p>
          <a:p>
            <a:pPr lvl="2"/>
            <a:r>
              <a:rPr lang="en-US" dirty="0"/>
              <a:t>More difficult, in comparison to non-targeted attack</a:t>
            </a:r>
          </a:p>
          <a:p>
            <a:pPr lvl="2"/>
            <a:r>
              <a:rPr lang="en-US" dirty="0"/>
              <a:t>E.g., perturb an image of a turtle, so that the model predicts it is a riffle</a:t>
            </a:r>
          </a:p>
          <a:p>
            <a:pPr lvl="2"/>
            <a:r>
              <a:rPr lang="en-US" dirty="0"/>
              <a:t>E.g., perturb an image of a Stop sign, so that the model predicts it is a Speed Limit </a:t>
            </a:r>
            <a:r>
              <a:rPr lang="en-US" dirty="0" smtClean="0"/>
              <a:t>45 sign</a:t>
            </a:r>
            <a:endParaRPr lang="en-US" dirty="0"/>
          </a:p>
          <a:p>
            <a:pPr lvl="2"/>
            <a:endParaRPr lang="en-US" dirty="0"/>
          </a:p>
          <a:p>
            <a:pPr lvl="2"/>
            <a:endParaRPr lang="en-US" dirty="0"/>
          </a:p>
          <a:p>
            <a:pPr lvl="2"/>
            <a:endParaRPr lang="en-US" dirty="0"/>
          </a:p>
        </p:txBody>
      </p:sp>
      <p:sp>
        <p:nvSpPr>
          <p:cNvPr id="2" name="Content Placeholder 1"/>
          <p:cNvSpPr>
            <a:spLocks noGrp="1"/>
          </p:cNvSpPr>
          <p:nvPr>
            <p:ph idx="10"/>
          </p:nvPr>
        </p:nvSpPr>
        <p:spPr/>
        <p:txBody>
          <a:bodyPr/>
          <a:lstStyle/>
          <a:p>
            <a:r>
              <a:rPr lang="en-US" dirty="0"/>
              <a:t>Attack Taxonomy</a:t>
            </a:r>
          </a:p>
        </p:txBody>
      </p:sp>
    </p:spTree>
    <p:extLst>
      <p:ext uri="{BB962C8B-B14F-4D97-AF65-F5344CB8AC3E}">
        <p14:creationId xmlns:p14="http://schemas.microsoft.com/office/powerpoint/2010/main" val="1489679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C005-7634-40BC-97BC-8A0D8399B7D9}"/>
              </a:ext>
            </a:extLst>
          </p:cNvPr>
          <p:cNvSpPr>
            <a:spLocks noGrp="1"/>
          </p:cNvSpPr>
          <p:nvPr>
            <p:ph type="title"/>
          </p:nvPr>
        </p:nvSpPr>
        <p:spPr/>
        <p:txBody>
          <a:bodyPr/>
          <a:lstStyle/>
          <a:p>
            <a:r>
              <a:rPr lang="en-US" dirty="0" smtClean="0"/>
              <a:t>Privacy </a:t>
            </a:r>
            <a:r>
              <a:rPr lang="en-US" dirty="0"/>
              <a:t>and Availability Attacks</a:t>
            </a:r>
          </a:p>
        </p:txBody>
      </p:sp>
      <p:sp>
        <p:nvSpPr>
          <p:cNvPr id="3" name="Content Placeholder 2">
            <a:extLst>
              <a:ext uri="{FF2B5EF4-FFF2-40B4-BE49-F238E27FC236}">
                <a16:creationId xmlns:a16="http://schemas.microsoft.com/office/drawing/2014/main" id="{5F1F42B5-F682-4063-B89E-D48E8A6D046D}"/>
              </a:ext>
            </a:extLst>
          </p:cNvPr>
          <p:cNvSpPr>
            <a:spLocks noGrp="1"/>
          </p:cNvSpPr>
          <p:nvPr>
            <p:ph idx="1"/>
          </p:nvPr>
        </p:nvSpPr>
        <p:spPr/>
        <p:txBody>
          <a:bodyPr/>
          <a:lstStyle/>
          <a:p>
            <a:r>
              <a:rPr lang="en-US" dirty="0"/>
              <a:t>In some references, </a:t>
            </a:r>
            <a:r>
              <a:rPr lang="en-US" dirty="0" smtClean="0">
                <a:solidFill>
                  <a:srgbClr val="FF0000"/>
                </a:solidFill>
              </a:rPr>
              <a:t>poisoning </a:t>
            </a:r>
            <a:r>
              <a:rPr lang="en-US" dirty="0"/>
              <a:t>and </a:t>
            </a:r>
            <a:r>
              <a:rPr lang="en-US" dirty="0">
                <a:solidFill>
                  <a:srgbClr val="FF0000"/>
                </a:solidFill>
              </a:rPr>
              <a:t>evasion</a:t>
            </a:r>
            <a:r>
              <a:rPr lang="en-US" dirty="0"/>
              <a:t> attacks are grouped together into </a:t>
            </a:r>
            <a:r>
              <a:rPr lang="en-US" b="1" i="1" dirty="0">
                <a:solidFill>
                  <a:srgbClr val="0070C0"/>
                </a:solidFill>
              </a:rPr>
              <a:t>integrity attacks</a:t>
            </a:r>
          </a:p>
          <a:p>
            <a:pPr lvl="1"/>
            <a:r>
              <a:rPr lang="en-US" dirty="0"/>
              <a:t>It means that the integrity of the model to perform correctly for </a:t>
            </a:r>
            <a:r>
              <a:rPr lang="en-US" dirty="0" smtClean="0"/>
              <a:t>adversarially manipulated inputs </a:t>
            </a:r>
            <a:r>
              <a:rPr lang="en-US" dirty="0"/>
              <a:t>is attacked</a:t>
            </a:r>
          </a:p>
          <a:p>
            <a:r>
              <a:rPr lang="en-US" dirty="0" smtClean="0"/>
              <a:t>In other </a:t>
            </a:r>
            <a:r>
              <a:rPr lang="en-US" dirty="0"/>
              <a:t>types of </a:t>
            </a:r>
            <a:r>
              <a:rPr lang="en-US" dirty="0" smtClean="0"/>
              <a:t>attacks, adversaries</a:t>
            </a:r>
            <a:r>
              <a:rPr lang="en-US" dirty="0"/>
              <a:t>’ goal is other than causing incorrect performance of ML models, such as:</a:t>
            </a:r>
          </a:p>
          <a:p>
            <a:pPr lvl="1"/>
            <a:r>
              <a:rPr lang="en-US" b="1" i="1" dirty="0" smtClean="0">
                <a:solidFill>
                  <a:srgbClr val="0070C0"/>
                </a:solidFill>
              </a:rPr>
              <a:t>Privacy </a:t>
            </a:r>
            <a:r>
              <a:rPr lang="en-US" b="1" i="1" dirty="0">
                <a:solidFill>
                  <a:srgbClr val="0070C0"/>
                </a:solidFill>
              </a:rPr>
              <a:t>attack</a:t>
            </a:r>
          </a:p>
          <a:p>
            <a:pPr lvl="2"/>
            <a:r>
              <a:rPr lang="en-US" dirty="0"/>
              <a:t>The goal is to illegitimately gain knowledge about the training inputs </a:t>
            </a:r>
            <a:r>
              <a:rPr lang="en-US" dirty="0" smtClean="0"/>
              <a:t>and models</a:t>
            </a:r>
            <a:endParaRPr lang="en-US" dirty="0"/>
          </a:p>
          <a:p>
            <a:pPr lvl="2"/>
            <a:r>
              <a:rPr lang="en-US" dirty="0" smtClean="0"/>
              <a:t>A.k.a.</a:t>
            </a:r>
            <a:r>
              <a:rPr lang="en-US" dirty="0" smtClean="0">
                <a:solidFill>
                  <a:srgbClr val="FF0000"/>
                </a:solidFill>
              </a:rPr>
              <a:t> </a:t>
            </a:r>
            <a:r>
              <a:rPr lang="en-US" dirty="0">
                <a:solidFill>
                  <a:srgbClr val="FF0000"/>
                </a:solidFill>
              </a:rPr>
              <a:t>confidentiality attack</a:t>
            </a:r>
            <a:r>
              <a:rPr lang="en-US" dirty="0"/>
              <a:t>, or </a:t>
            </a:r>
            <a:r>
              <a:rPr lang="en-US" dirty="0" smtClean="0">
                <a:solidFill>
                  <a:srgbClr val="FF0000"/>
                </a:solidFill>
              </a:rPr>
              <a:t>inference attack</a:t>
            </a:r>
            <a:endParaRPr lang="en-US" dirty="0">
              <a:solidFill>
                <a:srgbClr val="FF0000"/>
              </a:solidFill>
            </a:endParaRPr>
          </a:p>
          <a:p>
            <a:pPr lvl="2"/>
            <a:r>
              <a:rPr lang="en-US" dirty="0"/>
              <a:t>E.g., </a:t>
            </a:r>
            <a:r>
              <a:rPr lang="en-US" dirty="0">
                <a:solidFill>
                  <a:srgbClr val="FF0000"/>
                </a:solidFill>
              </a:rPr>
              <a:t>membership inference </a:t>
            </a:r>
            <a:r>
              <a:rPr lang="en-US" dirty="0"/>
              <a:t>aims to identify whether or </a:t>
            </a:r>
            <a:r>
              <a:rPr lang="en-US" dirty="0" smtClean="0"/>
              <a:t>not a </a:t>
            </a:r>
            <a:r>
              <a:rPr lang="en-US" dirty="0"/>
              <a:t>data sample was used to train an ML model </a:t>
            </a:r>
            <a:endParaRPr lang="en-US" dirty="0" smtClean="0"/>
          </a:p>
          <a:p>
            <a:pPr lvl="1"/>
            <a:r>
              <a:rPr lang="en-US" b="1" i="1" dirty="0" smtClean="0">
                <a:solidFill>
                  <a:srgbClr val="0070C0"/>
                </a:solidFill>
              </a:rPr>
              <a:t>Availability attack</a:t>
            </a:r>
            <a:endParaRPr lang="en-US" b="1" i="1" dirty="0">
              <a:solidFill>
                <a:srgbClr val="0070C0"/>
              </a:solidFill>
            </a:endParaRPr>
          </a:p>
          <a:p>
            <a:pPr lvl="2"/>
            <a:r>
              <a:rPr lang="en-US" dirty="0"/>
              <a:t>Cause an ML system to become unavailable or block regular use of the system (denial-of-service)</a:t>
            </a:r>
          </a:p>
          <a:p>
            <a:pPr lvl="2"/>
            <a:r>
              <a:rPr lang="en-US" dirty="0"/>
              <a:t>E.g., design adversarial samples that take an extremely long time for the ML model to process</a:t>
            </a:r>
          </a:p>
        </p:txBody>
      </p:sp>
      <p:sp>
        <p:nvSpPr>
          <p:cNvPr id="4" name="Content Placeholder 3">
            <a:extLst>
              <a:ext uri="{FF2B5EF4-FFF2-40B4-BE49-F238E27FC236}">
                <a16:creationId xmlns:a16="http://schemas.microsoft.com/office/drawing/2014/main" id="{E1D79A51-92BE-4645-9AA3-56FEA2E8274F}"/>
              </a:ext>
            </a:extLst>
          </p:cNvPr>
          <p:cNvSpPr>
            <a:spLocks noGrp="1"/>
          </p:cNvSpPr>
          <p:nvPr>
            <p:ph idx="10"/>
          </p:nvPr>
        </p:nvSpPr>
        <p:spPr/>
        <p:txBody>
          <a:bodyPr/>
          <a:lstStyle/>
          <a:p>
            <a:r>
              <a:rPr lang="en-US" dirty="0"/>
              <a:t>Attack Taxonomy</a:t>
            </a:r>
          </a:p>
          <a:p>
            <a:endParaRPr lang="en-US" dirty="0"/>
          </a:p>
        </p:txBody>
      </p:sp>
    </p:spTree>
    <p:extLst>
      <p:ext uri="{BB962C8B-B14F-4D97-AF65-F5344CB8AC3E}">
        <p14:creationId xmlns:p14="http://schemas.microsoft.com/office/powerpoint/2010/main" val="2037303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Evasion </a:t>
            </a:r>
            <a:r>
              <a:rPr lang="en-US" dirty="0" smtClean="0"/>
              <a:t>Attack</a:t>
            </a:r>
            <a:endParaRPr lang="en-US" dirty="0"/>
          </a:p>
        </p:txBody>
      </p:sp>
      <p:sp>
        <p:nvSpPr>
          <p:cNvPr id="5" name="Content Placeholder 4"/>
          <p:cNvSpPr>
            <a:spLocks noGrp="1"/>
          </p:cNvSpPr>
          <p:nvPr>
            <p:ph idx="1"/>
          </p:nvPr>
        </p:nvSpPr>
        <p:spPr/>
        <p:txBody>
          <a:bodyPr/>
          <a:lstStyle/>
          <a:p>
            <a:r>
              <a:rPr lang="en-US" dirty="0"/>
              <a:t>Find a new input (</a:t>
            </a:r>
            <a:r>
              <a:rPr lang="en-US" i="1" dirty="0"/>
              <a:t>similar</a:t>
            </a:r>
            <a:r>
              <a:rPr lang="en-US" dirty="0"/>
              <a:t> to the original input) but classified as another class (non-targeted or targeted) </a:t>
            </a:r>
            <a:endParaRPr lang="en-US" dirty="0" smtClean="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Adversarial attack image</a:t>
            </a:r>
          </a:p>
          <a:p>
            <a:endParaRPr lang="en-US" dirty="0"/>
          </a:p>
        </p:txBody>
      </p:sp>
      <p:sp>
        <p:nvSpPr>
          <p:cNvPr id="2" name="Content Placeholder 1"/>
          <p:cNvSpPr>
            <a:spLocks noGrp="1"/>
          </p:cNvSpPr>
          <p:nvPr>
            <p:ph idx="10"/>
          </p:nvPr>
        </p:nvSpPr>
        <p:spPr/>
        <p:txBody>
          <a:bodyPr/>
          <a:lstStyle/>
          <a:p>
            <a:r>
              <a:rPr lang="en-US" dirty="0"/>
              <a:t>Evasion </a:t>
            </a:r>
            <a:r>
              <a:rPr lang="en-US" dirty="0" smtClean="0"/>
              <a:t>Attack</a:t>
            </a:r>
            <a:endParaRPr lang="en-US" dirty="0"/>
          </a:p>
        </p:txBody>
      </p:sp>
      <p:grpSp>
        <p:nvGrpSpPr>
          <p:cNvPr id="15" name="Group 14"/>
          <p:cNvGrpSpPr/>
          <p:nvPr/>
        </p:nvGrpSpPr>
        <p:grpSpPr>
          <a:xfrm>
            <a:off x="945991" y="2950096"/>
            <a:ext cx="8403689" cy="2287285"/>
            <a:chOff x="1068760" y="3101085"/>
            <a:chExt cx="8403689" cy="2287285"/>
          </a:xfrm>
        </p:grpSpPr>
        <p:pic>
          <p:nvPicPr>
            <p:cNvPr id="6"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60" y="3382144"/>
              <a:ext cx="1584195" cy="1558780"/>
            </a:xfrm>
            <a:prstGeom prst="rect">
              <a:avLst/>
            </a:prstGeom>
          </p:spPr>
        </p:pic>
        <p:sp>
          <p:nvSpPr>
            <p:cNvPr id="7" name="文本框 5"/>
            <p:cNvSpPr txBox="1"/>
            <p:nvPr/>
          </p:nvSpPr>
          <p:spPr>
            <a:xfrm>
              <a:off x="1068760" y="4987363"/>
              <a:ext cx="1825581" cy="401007"/>
            </a:xfrm>
            <a:prstGeom prst="rect">
              <a:avLst/>
            </a:prstGeom>
            <a:noFill/>
          </p:spPr>
          <p:txBody>
            <a:bodyPr wrap="square" rtlCol="0">
              <a:spAutoFit/>
            </a:bodyPr>
            <a:lstStyle/>
            <a:p>
              <a:r>
                <a:rPr kumimoji="1" lang="en-US" altLang="zh-CN" dirty="0"/>
                <a:t>Original input </a:t>
              </a:r>
              <a:endParaRPr kumimoji="1" lang="zh-CN" altLang="en-US" dirty="0"/>
            </a:p>
          </p:txBody>
        </p:sp>
        <p:pic>
          <p:nvPicPr>
            <p:cNvPr id="8"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753" y="3101085"/>
              <a:ext cx="4343400" cy="2120900"/>
            </a:xfrm>
            <a:prstGeom prst="rect">
              <a:avLst/>
            </a:prstGeom>
          </p:spPr>
        </p:pic>
        <p:cxnSp>
          <p:nvCxnSpPr>
            <p:cNvPr id="9" name="直线箭头连接符 11"/>
            <p:cNvCxnSpPr/>
            <p:nvPr/>
          </p:nvCxnSpPr>
          <p:spPr>
            <a:xfrm>
              <a:off x="2765689" y="4161534"/>
              <a:ext cx="554798" cy="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线箭头连接符 13"/>
            <p:cNvCxnSpPr/>
            <p:nvPr/>
          </p:nvCxnSpPr>
          <p:spPr>
            <a:xfrm>
              <a:off x="7551153" y="4161534"/>
              <a:ext cx="554798" cy="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4"/>
            <p:cNvSpPr txBox="1"/>
            <p:nvPr/>
          </p:nvSpPr>
          <p:spPr>
            <a:xfrm>
              <a:off x="8221643" y="3976868"/>
              <a:ext cx="1250806" cy="401007"/>
            </a:xfrm>
            <a:prstGeom prst="rect">
              <a:avLst/>
            </a:prstGeom>
            <a:noFill/>
          </p:spPr>
          <p:txBody>
            <a:bodyPr wrap="square" rtlCol="0">
              <a:spAutoFit/>
            </a:bodyPr>
            <a:lstStyle/>
            <a:p>
              <a:r>
                <a:rPr lang="en-US" altLang="zh-CN" dirty="0"/>
                <a:t>warplane</a:t>
              </a:r>
              <a:endParaRPr kumimoji="1" lang="zh-CN" altLang="en-US" dirty="0"/>
            </a:p>
          </p:txBody>
        </p:sp>
      </p:grpSp>
      <p:pic>
        <p:nvPicPr>
          <p:cNvPr id="14" name="内容占位符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184" y="5830416"/>
            <a:ext cx="1584195" cy="1575538"/>
          </a:xfrm>
          <a:prstGeom prst="rect">
            <a:avLst/>
          </a:prstGeom>
        </p:spPr>
      </p:pic>
      <p:sp>
        <p:nvSpPr>
          <p:cNvPr id="12" name="TextBox 11"/>
          <p:cNvSpPr txBox="1"/>
          <p:nvPr/>
        </p:nvSpPr>
        <p:spPr>
          <a:xfrm>
            <a:off x="1892314" y="7529137"/>
            <a:ext cx="5832648" cy="246221"/>
          </a:xfrm>
          <a:prstGeom prst="rect">
            <a:avLst/>
          </a:prstGeom>
          <a:noFill/>
        </p:spPr>
        <p:txBody>
          <a:bodyPr wrap="square" rtlCol="0">
            <a:spAutoFit/>
          </a:bodyPr>
          <a:lstStyle/>
          <a:p>
            <a:pPr algn="ctr"/>
            <a:r>
              <a:rPr lang="en-US" sz="1000" dirty="0"/>
              <a:t>Slide credit: He </a:t>
            </a:r>
            <a:r>
              <a:rPr lang="en-US" sz="1000" dirty="0" err="1"/>
              <a:t>Xiaoyi</a:t>
            </a:r>
            <a:r>
              <a:rPr lang="en-US" sz="1000" dirty="0"/>
              <a:t> – Adversarial Machine Learning</a:t>
            </a:r>
          </a:p>
        </p:txBody>
      </p:sp>
    </p:spTree>
    <p:extLst>
      <p:ext uri="{BB962C8B-B14F-4D97-AF65-F5344CB8AC3E}">
        <p14:creationId xmlns:p14="http://schemas.microsoft.com/office/powerpoint/2010/main" val="1988070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to Find Adversarial Examples</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p:txBody>
              <a:bodyPr/>
              <a:lstStyle/>
              <a:p>
                <a:r>
                  <a:rPr lang="en-US" dirty="0" smtClean="0"/>
                  <a:t>One common approach </a:t>
                </a:r>
                <a:r>
                  <a:rPr lang="en-US" dirty="0"/>
                  <a:t>to </a:t>
                </a:r>
                <a:r>
                  <a:rPr lang="en-US" dirty="0" smtClean="0"/>
                  <a:t>finding </a:t>
                </a:r>
                <a:r>
                  <a:rPr lang="en-US" dirty="0"/>
                  <a:t>adversarial </a:t>
                </a:r>
                <a:r>
                  <a:rPr lang="en-US" dirty="0" smtClean="0"/>
                  <a:t>examples is as follows</a:t>
                </a:r>
                <a:endParaRPr lang="en-US" dirty="0"/>
              </a:p>
              <a:p>
                <a:pPr lvl="1"/>
                <a:r>
                  <a:rPr lang="en-US" dirty="0"/>
                  <a:t>Take an image </a:t>
                </a:r>
                <a:r>
                  <a:rPr lang="en-US" i="1" dirty="0"/>
                  <a:t>x</a:t>
                </a:r>
                <a:r>
                  <a:rPr lang="en-US" dirty="0"/>
                  <a:t>, which is labeled by the classifier </a:t>
                </a:r>
                <a14:m>
                  <m:oMath xmlns:m="http://schemas.openxmlformats.org/officeDocument/2006/math">
                    <m:r>
                      <a:rPr lang="en-US" i="1">
                        <a:latin typeface="Cambria Math" panose="02040503050406030204" pitchFamily="18" charset="0"/>
                      </a:rPr>
                      <m:t>𝐶</m:t>
                    </m:r>
                  </m:oMath>
                </a14:m>
                <a:r>
                  <a:rPr lang="en-US" dirty="0"/>
                  <a:t> (e.g., Logistic Regression, SVM, or NN) as class </a:t>
                </a:r>
                <a14:m>
                  <m:oMath xmlns:m="http://schemas.openxmlformats.org/officeDocument/2006/math">
                    <m:r>
                      <a:rPr lang="en-US" i="1">
                        <a:latin typeface="Cambria Math" panose="02040503050406030204" pitchFamily="18" charset="0"/>
                      </a:rPr>
                      <m:t>𝑦</m:t>
                    </m:r>
                  </m:oMath>
                </a14:m>
                <a:r>
                  <a:rPr lang="en-US" dirty="0"/>
                  <a:t>, i.e., </a:t>
                </a:r>
                <a14:m>
                  <m:oMath xmlns:m="http://schemas.openxmlformats.org/officeDocument/2006/math">
                    <m:r>
                      <a:rPr lang="en-US" i="1">
                        <a:latin typeface="Cambria Math" panose="02040503050406030204" pitchFamily="18" charset="0"/>
                      </a:rPr>
                      <m:t>𝐶</m:t>
                    </m:r>
                    <m:d>
                      <m:dPr>
                        <m:ctrlPr>
                          <a:rPr lang="en-US" i="1">
                            <a:latin typeface="Cambria Math" panose="02040503050406030204" pitchFamily="18" charset="0"/>
                          </a:rPr>
                        </m:ctrlPr>
                      </m:dPr>
                      <m:e>
                        <m:r>
                          <a:rPr lang="en-US" i="1">
                            <a:latin typeface="Cambria Math" panose="02040503050406030204" pitchFamily="18" charset="0"/>
                          </a:rPr>
                          <m:t>𝑥</m:t>
                        </m:r>
                      </m:e>
                    </m:d>
                    <m:r>
                      <a:rPr lang="en-US" i="1">
                        <a:latin typeface="Cambria Math" panose="02040503050406030204" pitchFamily="18" charset="0"/>
                      </a:rPr>
                      <m:t>=</m:t>
                    </m:r>
                    <m:r>
                      <a:rPr lang="en-US" i="1">
                        <a:latin typeface="Cambria Math" panose="02040503050406030204" pitchFamily="18" charset="0"/>
                      </a:rPr>
                      <m:t>𝑦</m:t>
                    </m:r>
                  </m:oMath>
                </a14:m>
                <a:endParaRPr lang="en-US" dirty="0"/>
              </a:p>
              <a:p>
                <a:pPr lvl="1"/>
                <a:r>
                  <a:rPr lang="en-US" dirty="0"/>
                  <a:t>Create an adversarial image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oMath>
                </a14:m>
                <a:r>
                  <a:rPr lang="en-US" dirty="0"/>
                  <a:t> by adding small perturbations </a:t>
                </a:r>
                <a14:m>
                  <m:oMath xmlns:m="http://schemas.openxmlformats.org/officeDocument/2006/math">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 </m:t>
                    </m:r>
                  </m:oMath>
                </a14:m>
                <a:r>
                  <a:rPr lang="en-US" dirty="0"/>
                  <a:t>to the original image </a:t>
                </a:r>
                <a:r>
                  <a:rPr lang="en-US" i="1" dirty="0"/>
                  <a:t>x</a:t>
                </a:r>
                <a:r>
                  <a:rPr lang="en-US" dirty="0"/>
                  <a:t>, i.e.,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m:t>
                    </m:r>
                  </m:oMath>
                </a14:m>
                <a:r>
                  <a:rPr lang="en-US" i="1" dirty="0">
                    <a:latin typeface="Cambria Math" panose="02040503050406030204" pitchFamily="18" charset="0"/>
                    <a:ea typeface="Cambria Math" panose="02040503050406030204" pitchFamily="18" charset="0"/>
                  </a:rPr>
                  <a:t> </a:t>
                </a:r>
                <a:r>
                  <a:rPr lang="en-US" dirty="0">
                    <a:latin typeface="Cambria Math" panose="02040503050406030204" pitchFamily="18" charset="0"/>
                    <a:ea typeface="Cambria Math" panose="02040503050406030204" pitchFamily="18" charset="0"/>
                  </a:rPr>
                  <a:t>such that the distance </a:t>
                </a:r>
                <a14:m>
                  <m:oMath xmlns:m="http://schemas.openxmlformats.org/officeDocument/2006/math">
                    <m:r>
                      <a:rPr lang="en-US" i="1">
                        <a:latin typeface="Cambria Math" panose="02040503050406030204" pitchFamily="18" charset="0"/>
                      </a:rPr>
                      <m:t>𝐷</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e>
                    </m:d>
                    <m:r>
                      <a:rPr lang="en-US" i="1">
                        <a:latin typeface="Cambria Math" panose="02040503050406030204" pitchFamily="18" charset="0"/>
                      </a:rPr>
                      <m:t>=</m:t>
                    </m:r>
                    <m:r>
                      <a:rPr lang="en-US" i="1">
                        <a:latin typeface="Cambria Math" panose="02040503050406030204" pitchFamily="18" charset="0"/>
                      </a:rPr>
                      <m:t>𝐷</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𝛿</m:t>
                        </m:r>
                      </m:e>
                    </m:d>
                  </m:oMath>
                </a14:m>
                <a:r>
                  <a:rPr lang="en-US" i="1" dirty="0">
                    <a:latin typeface="Cambria Math" panose="02040503050406030204" pitchFamily="18" charset="0"/>
                    <a:ea typeface="Cambria Math" panose="02040503050406030204" pitchFamily="18" charset="0"/>
                  </a:rPr>
                  <a:t> </a:t>
                </a:r>
                <a:r>
                  <a:rPr lang="en-US" dirty="0"/>
                  <a:t>is minimal</a:t>
                </a:r>
              </a:p>
              <a:p>
                <a:pPr lvl="1"/>
                <a:r>
                  <a:rPr lang="en-US" dirty="0"/>
                  <a:t>The aim for a non-targeted attack is that the classifier assigns a label to the adversarial image that is different than </a:t>
                </a:r>
                <a14:m>
                  <m:oMath xmlns:m="http://schemas.openxmlformats.org/officeDocument/2006/math">
                    <m:r>
                      <a:rPr lang="en-US" i="1">
                        <a:latin typeface="Cambria Math" panose="02040503050406030204" pitchFamily="18" charset="0"/>
                      </a:rPr>
                      <m:t>𝑦</m:t>
                    </m:r>
                  </m:oMath>
                </a14:m>
                <a:r>
                  <a:rPr lang="en-US" dirty="0"/>
                  <a:t>, i.e., </a:t>
                </a:r>
                <a14:m>
                  <m:oMath xmlns:m="http://schemas.openxmlformats.org/officeDocument/2006/math">
                    <m:r>
                      <a:rPr lang="en-US" i="1">
                        <a:latin typeface="Cambria Math" panose="02040503050406030204" pitchFamily="18" charset="0"/>
                      </a:rPr>
                      <m:t>𝐶</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e>
                    </m:d>
                    <m:r>
                      <a:rPr lang="en-US" i="1">
                        <a:latin typeface="Cambria Math" panose="02040503050406030204" pitchFamily="18" charset="0"/>
                      </a:rPr>
                      <m:t>=</m:t>
                    </m:r>
                    <m:r>
                      <a:rPr lang="en-US" i="1">
                        <a:latin typeface="Cambria Math" panose="02040503050406030204" pitchFamily="18" charset="0"/>
                      </a:rPr>
                      <m:t>𝐶</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𝛿</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oMath>
                </a14:m>
                <a:endParaRPr lang="en-US" dirty="0"/>
              </a:p>
              <a:p>
                <a:pPr lvl="2"/>
                <a:r>
                  <a:rPr lang="en-US" dirty="0"/>
                  <a:t>Or, for a targeted attack, the aim is that </a:t>
                </a:r>
                <a14:m>
                  <m:oMath xmlns:m="http://schemas.openxmlformats.org/officeDocument/2006/math">
                    <m:r>
                      <a:rPr lang="en-US" i="1">
                        <a:latin typeface="Cambria Math" panose="02040503050406030204" pitchFamily="18" charset="0"/>
                      </a:rPr>
                      <m:t>𝐶</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e>
                    </m:d>
                    <m:r>
                      <a:rPr lang="en-US" i="1">
                        <a:latin typeface="Cambria Math" panose="02040503050406030204" pitchFamily="18" charset="0"/>
                      </a:rPr>
                      <m:t>=</m:t>
                    </m:r>
                    <m:r>
                      <a:rPr lang="en-US" i="1">
                        <a:latin typeface="Cambria Math" panose="02040503050406030204" pitchFamily="18" charset="0"/>
                      </a:rPr>
                      <m:t>𝐶</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𝛿</m:t>
                        </m:r>
                      </m:e>
                    </m:d>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oMath>
                </a14:m>
                <a:r>
                  <a:rPr lang="en-US" dirty="0"/>
                  <a:t>, where </a:t>
                </a:r>
                <a14:m>
                  <m:oMath xmlns:m="http://schemas.openxmlformats.org/officeDocument/2006/math">
                    <m:r>
                      <a:rPr lang="en-US" i="1">
                        <a:latin typeface="Cambria Math" panose="02040503050406030204" pitchFamily="18" charset="0"/>
                      </a:rPr>
                      <m:t>𝑡</m:t>
                    </m:r>
                  </m:oMath>
                </a14:m>
                <a:r>
                  <a:rPr lang="en-US" dirty="0"/>
                  <a:t> is the target class</a:t>
                </a:r>
              </a:p>
              <a:p>
                <a:pPr lvl="1"/>
                <a:endParaRPr lang="en-US" dirty="0"/>
              </a:p>
              <a:p>
                <a:pPr lvl="1"/>
                <a:endParaRPr lang="en-US" dirty="0"/>
              </a:p>
              <a:p>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blipFill>
                <a:blip r:embed="rId3"/>
                <a:stretch>
                  <a:fillRect l="-699" t="-795" r="-572"/>
                </a:stretch>
              </a:blipFill>
            </p:spPr>
            <p:txBody>
              <a:bodyPr/>
              <a:lstStyle/>
              <a:p>
                <a:r>
                  <a:rPr lang="en-US">
                    <a:noFill/>
                  </a:rPr>
                  <a:t> </a:t>
                </a:r>
              </a:p>
            </p:txBody>
          </p:sp>
        </mc:Fallback>
      </mc:AlternateContent>
      <p:sp>
        <p:nvSpPr>
          <p:cNvPr id="2" name="Content Placeholder 1"/>
          <p:cNvSpPr>
            <a:spLocks noGrp="1"/>
          </p:cNvSpPr>
          <p:nvPr>
            <p:ph idx="10"/>
          </p:nvPr>
        </p:nvSpPr>
        <p:spPr/>
        <p:txBody>
          <a:bodyPr/>
          <a:lstStyle/>
          <a:p>
            <a:r>
              <a:rPr lang="en-US" dirty="0"/>
              <a:t>Evasion </a:t>
            </a:r>
            <a:r>
              <a:rPr lang="en-US" dirty="0" smtClean="0"/>
              <a:t>Attack</a:t>
            </a:r>
            <a:endParaRPr lang="en-US" dirty="0"/>
          </a:p>
        </p:txBody>
      </p:sp>
      <p:pic>
        <p:nvPicPr>
          <p:cNvPr id="13"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704" y="5181005"/>
            <a:ext cx="3520973" cy="1422227"/>
          </a:xfrm>
          <a:prstGeom prst="rect">
            <a:avLst/>
          </a:prstGeom>
        </p:spPr>
      </p:pic>
      <mc:AlternateContent xmlns:mc="http://schemas.openxmlformats.org/markup-compatibility/2006" xmlns:a14="http://schemas.microsoft.com/office/drawing/2010/main">
        <mc:Choice Requires="a14">
          <p:sp>
            <p:nvSpPr>
              <p:cNvPr id="14" name="文本框 2"/>
              <p:cNvSpPr txBox="1"/>
              <p:nvPr/>
            </p:nvSpPr>
            <p:spPr>
              <a:xfrm>
                <a:off x="4441206" y="4811673"/>
                <a:ext cx="3900362" cy="401007"/>
              </a:xfrm>
              <a:prstGeom prst="rect">
                <a:avLst/>
              </a:prstGeom>
              <a:noFill/>
              <a:ln>
                <a:solidFill>
                  <a:schemeClr val="accent6"/>
                </a:solidFill>
              </a:ln>
            </p:spPr>
            <p:txBody>
              <a:bodyPr wrap="square" rtlCol="0">
                <a:spAutoFit/>
              </a:bodyPr>
              <a:lstStyle/>
              <a:p>
                <a:r>
                  <a:rPr kumimoji="1" lang="en-US" altLang="zh-CN" dirty="0"/>
                  <a:t>distance between </a:t>
                </a:r>
                <a:r>
                  <a:rPr kumimoji="1" lang="en-US" altLang="zh-CN" i="1" dirty="0"/>
                  <a:t>x</a:t>
                </a:r>
                <a:r>
                  <a:rPr kumimoji="1" lang="en-US" altLang="zh-CN" dirty="0"/>
                  <a:t> and </a:t>
                </a:r>
                <a:r>
                  <a:rPr kumimoji="1" lang="en-US" altLang="zh-CN" i="1" dirty="0"/>
                  <a:t>x</a:t>
                </a:r>
                <a:r>
                  <a:rPr kumimoji="1" lang="en-US" altLang="zh-CN" dirty="0"/>
                  <a:t>+𝛿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oMath>
                </a14:m>
                <a:endParaRPr kumimoji="1" lang="zh-CN" altLang="en-US" dirty="0"/>
              </a:p>
            </p:txBody>
          </p:sp>
        </mc:Choice>
        <mc:Fallback xmlns="">
          <p:sp>
            <p:nvSpPr>
              <p:cNvPr id="14" name="文本框 2"/>
              <p:cNvSpPr txBox="1">
                <a:spLocks noRot="1" noChangeAspect="1" noMove="1" noResize="1" noEditPoints="1" noAdjustHandles="1" noChangeArrowheads="1" noChangeShapeType="1" noTextEdit="1"/>
              </p:cNvSpPr>
              <p:nvPr/>
            </p:nvSpPr>
            <p:spPr>
              <a:xfrm>
                <a:off x="4441206" y="4811673"/>
                <a:ext cx="3900362" cy="401007"/>
              </a:xfrm>
              <a:prstGeom prst="rect">
                <a:avLst/>
              </a:prstGeom>
              <a:blipFill>
                <a:blip r:embed="rId5"/>
                <a:stretch>
                  <a:fillRect l="-1560" t="-8824" b="-23529"/>
                </a:stretch>
              </a:blipFill>
              <a:ln>
                <a:solidFill>
                  <a:schemeClr val="accent6"/>
                </a:solidFill>
              </a:ln>
            </p:spPr>
            <p:txBody>
              <a:bodyPr/>
              <a:lstStyle/>
              <a:p>
                <a:r>
                  <a:rPr lang="en-US">
                    <a:noFill/>
                  </a:rPr>
                  <a:t> </a:t>
                </a:r>
              </a:p>
            </p:txBody>
          </p:sp>
        </mc:Fallback>
      </mc:AlternateContent>
      <p:sp>
        <p:nvSpPr>
          <p:cNvPr id="15" name="文本框 5"/>
          <p:cNvSpPr txBox="1"/>
          <p:nvPr/>
        </p:nvSpPr>
        <p:spPr>
          <a:xfrm>
            <a:off x="4441206" y="5685061"/>
            <a:ext cx="3511062" cy="401007"/>
          </a:xfrm>
          <a:prstGeom prst="rect">
            <a:avLst/>
          </a:prstGeom>
          <a:noFill/>
          <a:ln>
            <a:solidFill>
              <a:schemeClr val="accent6"/>
            </a:solidFill>
          </a:ln>
        </p:spPr>
        <p:txBody>
          <a:bodyPr wrap="square" rtlCol="0">
            <a:spAutoFit/>
          </a:bodyPr>
          <a:lstStyle/>
          <a:p>
            <a:r>
              <a:rPr kumimoji="1" lang="en-US" altLang="zh-CN" i="1" dirty="0"/>
              <a:t>x</a:t>
            </a:r>
            <a:r>
              <a:rPr kumimoji="1" lang="en-US" altLang="zh-CN" dirty="0"/>
              <a:t>+𝛿 is classified as target class</a:t>
            </a:r>
            <a:r>
              <a:rPr kumimoji="1" lang="zh-CN" altLang="en-US" dirty="0"/>
              <a:t> </a:t>
            </a:r>
            <a:r>
              <a:rPr kumimoji="1" lang="en-US" altLang="zh-CN" i="1" dirty="0"/>
              <a:t>t</a:t>
            </a:r>
            <a:endParaRPr kumimoji="1" lang="zh-CN" altLang="en-US" i="1" dirty="0"/>
          </a:p>
        </p:txBody>
      </p:sp>
      <p:sp>
        <p:nvSpPr>
          <p:cNvPr id="16" name="文本框 6"/>
          <p:cNvSpPr txBox="1"/>
          <p:nvPr/>
        </p:nvSpPr>
        <p:spPr>
          <a:xfrm>
            <a:off x="4441206" y="6581537"/>
            <a:ext cx="5412530" cy="401007"/>
          </a:xfrm>
          <a:prstGeom prst="rect">
            <a:avLst/>
          </a:prstGeom>
          <a:noFill/>
          <a:ln>
            <a:solidFill>
              <a:schemeClr val="accent6"/>
            </a:solidFill>
          </a:ln>
        </p:spPr>
        <p:txBody>
          <a:bodyPr wrap="square" rtlCol="0">
            <a:spAutoFit/>
          </a:bodyPr>
          <a:lstStyle/>
          <a:p>
            <a:r>
              <a:rPr kumimoji="1" lang="en-US" altLang="zh-CN" dirty="0"/>
              <a:t>each element of </a:t>
            </a:r>
            <a:r>
              <a:rPr kumimoji="1" lang="en-US" altLang="zh-CN" i="1" dirty="0"/>
              <a:t>x</a:t>
            </a:r>
            <a:r>
              <a:rPr kumimoji="1" lang="en-US" altLang="zh-CN" dirty="0"/>
              <a:t>+𝛿 is in [0,1] (to be a valid image)</a:t>
            </a:r>
            <a:endParaRPr kumimoji="1" lang="zh-CN" altLang="en-US" dirty="0"/>
          </a:p>
        </p:txBody>
      </p:sp>
      <p:cxnSp>
        <p:nvCxnSpPr>
          <p:cNvPr id="17" name="直线箭头连接符 7"/>
          <p:cNvCxnSpPr>
            <a:endCxn id="14" idx="1"/>
          </p:cNvCxnSpPr>
          <p:nvPr/>
        </p:nvCxnSpPr>
        <p:spPr>
          <a:xfrm flipV="1">
            <a:off x="3708644" y="5012177"/>
            <a:ext cx="732562" cy="375189"/>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线箭头连接符 9"/>
          <p:cNvCxnSpPr>
            <a:endCxn id="15" idx="1"/>
          </p:cNvCxnSpPr>
          <p:nvPr/>
        </p:nvCxnSpPr>
        <p:spPr>
          <a:xfrm flipV="1">
            <a:off x="3891944" y="5885565"/>
            <a:ext cx="549262" cy="1552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线箭头连接符 11"/>
          <p:cNvCxnSpPr/>
          <p:nvPr/>
        </p:nvCxnSpPr>
        <p:spPr>
          <a:xfrm>
            <a:off x="3891944" y="6409660"/>
            <a:ext cx="549262" cy="38714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384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18FA96-373A-4BED-A1DD-B6E2C1A044D3}"/>
              </a:ext>
            </a:extLst>
          </p:cNvPr>
          <p:cNvSpPr>
            <a:spLocks noGrp="1"/>
          </p:cNvSpPr>
          <p:nvPr>
            <p:ph type="title"/>
          </p:nvPr>
        </p:nvSpPr>
        <p:spPr/>
        <p:txBody>
          <a:bodyPr/>
          <a:lstStyle/>
          <a:p>
            <a:r>
              <a:rPr lang="en-US" dirty="0"/>
              <a:t>Lecture Outline</a:t>
            </a:r>
          </a:p>
        </p:txBody>
      </p:sp>
      <p:sp>
        <p:nvSpPr>
          <p:cNvPr id="5" name="Content Placeholder 4">
            <a:extLst>
              <a:ext uri="{FF2B5EF4-FFF2-40B4-BE49-F238E27FC236}">
                <a16:creationId xmlns:a16="http://schemas.microsoft.com/office/drawing/2014/main" id="{3D8F6EA7-5460-4861-9530-0F451B067955}"/>
              </a:ext>
            </a:extLst>
          </p:cNvPr>
          <p:cNvSpPr>
            <a:spLocks noGrp="1"/>
          </p:cNvSpPr>
          <p:nvPr>
            <p:ph idx="1"/>
          </p:nvPr>
        </p:nvSpPr>
        <p:spPr/>
        <p:txBody>
          <a:bodyPr>
            <a:normAutofit/>
          </a:bodyPr>
          <a:lstStyle/>
          <a:p>
            <a:r>
              <a:rPr lang="en-US" dirty="0"/>
              <a:t>Machine Learning (ML)</a:t>
            </a:r>
          </a:p>
          <a:p>
            <a:r>
              <a:rPr lang="en-US" dirty="0"/>
              <a:t>Adversarial ML (AML)</a:t>
            </a:r>
          </a:p>
          <a:p>
            <a:pPr lvl="1"/>
            <a:r>
              <a:rPr lang="en-US" dirty="0"/>
              <a:t>Adversarial examples</a:t>
            </a:r>
          </a:p>
          <a:p>
            <a:r>
              <a:rPr lang="en-US" dirty="0"/>
              <a:t>Attack </a:t>
            </a:r>
            <a:r>
              <a:rPr lang="en-US" dirty="0" smtClean="0"/>
              <a:t>taxonomy</a:t>
            </a:r>
          </a:p>
          <a:p>
            <a:r>
              <a:rPr lang="en-US" dirty="0" smtClean="0"/>
              <a:t>Evasion attacks and defenses</a:t>
            </a:r>
            <a:endParaRPr lang="en-US" dirty="0"/>
          </a:p>
          <a:p>
            <a:pPr lvl="1"/>
            <a:r>
              <a:rPr lang="en-US" dirty="0"/>
              <a:t>Common adversarial evasion attacks</a:t>
            </a:r>
          </a:p>
          <a:p>
            <a:pPr lvl="2"/>
            <a:r>
              <a:rPr lang="en-US" dirty="0"/>
              <a:t>Random noise, semantic attack, FGSM, BIM, PGD, </a:t>
            </a:r>
            <a:r>
              <a:rPr lang="en-US" dirty="0" err="1"/>
              <a:t>DeepFool</a:t>
            </a:r>
            <a:r>
              <a:rPr lang="en-US" dirty="0"/>
              <a:t>, </a:t>
            </a:r>
            <a:r>
              <a:rPr lang="en-US" dirty="0" smtClean="0"/>
              <a:t>C&amp;W </a:t>
            </a:r>
            <a:r>
              <a:rPr lang="en-US" dirty="0"/>
              <a:t>attack</a:t>
            </a:r>
          </a:p>
          <a:p>
            <a:pPr lvl="2"/>
            <a:r>
              <a:rPr lang="en-US" dirty="0" smtClean="0"/>
              <a:t>Other white-box evasion attacks</a:t>
            </a:r>
          </a:p>
          <a:p>
            <a:pPr lvl="2"/>
            <a:r>
              <a:rPr lang="en-US" dirty="0" smtClean="0"/>
              <a:t>Evasion attacks against black-box models</a:t>
            </a:r>
          </a:p>
          <a:p>
            <a:pPr lvl="1"/>
            <a:r>
              <a:rPr lang="en-US" dirty="0"/>
              <a:t>Defense against adversarial </a:t>
            </a:r>
            <a:r>
              <a:rPr lang="en-US" dirty="0" smtClean="0"/>
              <a:t>evasion attacks</a:t>
            </a:r>
            <a:endParaRPr lang="en-US" dirty="0"/>
          </a:p>
          <a:p>
            <a:pPr lvl="2"/>
            <a:r>
              <a:rPr lang="en-US" dirty="0" smtClean="0"/>
              <a:t>Adversarial </a:t>
            </a:r>
            <a:r>
              <a:rPr lang="en-US" dirty="0"/>
              <a:t>example detection, gradient </a:t>
            </a:r>
            <a:r>
              <a:rPr lang="en-US" dirty="0" smtClean="0"/>
              <a:t>masking/obfuscation, </a:t>
            </a:r>
            <a:r>
              <a:rPr lang="en-US" dirty="0"/>
              <a:t>robust optimization</a:t>
            </a:r>
          </a:p>
          <a:p>
            <a:r>
              <a:rPr lang="en-US" dirty="0" smtClean="0"/>
              <a:t>Poisoning attacks and defenses</a:t>
            </a:r>
          </a:p>
          <a:p>
            <a:r>
              <a:rPr lang="en-US" dirty="0" smtClean="0"/>
              <a:t>Privacy attacks and defenses</a:t>
            </a:r>
          </a:p>
          <a:p>
            <a:r>
              <a:rPr lang="en-US" dirty="0" smtClean="0"/>
              <a:t>Summary</a:t>
            </a:r>
            <a:endParaRPr lang="en-US" dirty="0"/>
          </a:p>
          <a:p>
            <a:r>
              <a:rPr lang="en-US" dirty="0"/>
              <a:t>References and AML resources</a:t>
            </a:r>
          </a:p>
        </p:txBody>
      </p:sp>
    </p:spTree>
    <p:extLst>
      <p:ext uri="{BB962C8B-B14F-4D97-AF65-F5344CB8AC3E}">
        <p14:creationId xmlns:p14="http://schemas.microsoft.com/office/powerpoint/2010/main" val="25300498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Distance Metrics</a:t>
            </a:r>
            <a:endParaRPr lang="en-US" dirty="0"/>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p:txBody>
              <a:bodyPr/>
              <a:lstStyle/>
              <a:p>
                <a:r>
                  <a:rPr lang="en-US" altLang="zh-CN" dirty="0"/>
                  <a:t>Several distance metrics </a:t>
                </a:r>
                <a:r>
                  <a:rPr lang="en-US" altLang="zh-CN" dirty="0" smtClean="0"/>
                  <a:t>between a clean sample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 </m:t>
                    </m:r>
                  </m:oMath>
                </a14:m>
                <a:r>
                  <a:rPr lang="en-US" altLang="zh-CN" dirty="0" smtClean="0"/>
                  <a:t>and adversarial sample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oMath>
                </a14:m>
                <a:r>
                  <a:rPr lang="en-US" altLang="zh-CN" dirty="0"/>
                  <a:t>, </a:t>
                </a:r>
                <a14:m>
                  <m:oMath xmlns:m="http://schemas.openxmlformats.org/officeDocument/2006/math">
                    <m:r>
                      <m:rPr>
                        <m:sty m:val="p"/>
                      </m:rPr>
                      <a:rPr lang="en-US">
                        <a:latin typeface="Cambria Math" panose="02040503050406030204" pitchFamily="18" charset="0"/>
                      </a:rPr>
                      <m:t>i</m:t>
                    </m:r>
                    <m:r>
                      <a:rPr lang="en-US">
                        <a:latin typeface="Cambria Math" panose="02040503050406030204" pitchFamily="18" charset="0"/>
                      </a:rPr>
                      <m:t>.</m:t>
                    </m:r>
                    <m:r>
                      <m:rPr>
                        <m:sty m:val="p"/>
                      </m:rPr>
                      <a:rPr lang="en-US">
                        <a:latin typeface="Cambria Math" panose="02040503050406030204" pitchFamily="18" charset="0"/>
                      </a:rPr>
                      <m:t>e</m:t>
                    </m:r>
                    <m:r>
                      <a:rPr lang="en-US">
                        <a:latin typeface="Cambria Math" panose="02040503050406030204" pitchFamily="18" charset="0"/>
                      </a:rPr>
                      <m:t>.,</m:t>
                    </m:r>
                    <m:r>
                      <a:rPr lang="en-US">
                        <a:latin typeface="Cambria Math" panose="02040503050406030204" pitchFamily="18" charset="0"/>
                      </a:rPr>
                      <m:t>𝐷</m:t>
                    </m:r>
                    <m:d>
                      <m:dPr>
                        <m:ctrlPr>
                          <a:rPr lang="en-US" i="1">
                            <a:latin typeface="Cambria Math" panose="02040503050406030204" pitchFamily="18" charset="0"/>
                          </a:rPr>
                        </m:ctrlPr>
                      </m:dPr>
                      <m:e>
                        <m:r>
                          <a:rPr lang="en-US">
                            <a:latin typeface="Cambria Math" panose="02040503050406030204" pitchFamily="18" charset="0"/>
                          </a:rPr>
                          <m:t>𝑥</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𝑥</m:t>
                            </m:r>
                          </m:e>
                          <m:sub>
                            <m:r>
                              <a:rPr lang="en-US">
                                <a:latin typeface="Cambria Math" panose="02040503050406030204" pitchFamily="18" charset="0"/>
                              </a:rPr>
                              <m:t>𝑎𝑑𝑣</m:t>
                            </m:r>
                          </m:sub>
                        </m:sSub>
                      </m:e>
                    </m:d>
                  </m:oMath>
                </a14:m>
                <a:r>
                  <a:rPr lang="en-US" altLang="zh-CN" dirty="0"/>
                  <a:t>, have been used</a:t>
                </a:r>
              </a:p>
              <a:p>
                <a:pPr lvl="1"/>
                <a14:m>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ℓ</m:t>
                        </m:r>
                      </m:e>
                      <m:sub>
                        <m:r>
                          <a:rPr lang="en-US" b="0" i="1" smtClean="0">
                            <a:solidFill>
                              <a:srgbClr val="FF0000"/>
                            </a:solidFill>
                            <a:latin typeface="Cambria Math" panose="02040503050406030204" pitchFamily="18" charset="0"/>
                          </a:rPr>
                          <m:t>0</m:t>
                        </m:r>
                      </m:sub>
                    </m:sSub>
                  </m:oMath>
                </a14:m>
                <a:r>
                  <a:rPr lang="en-US" dirty="0">
                    <a:solidFill>
                      <a:srgbClr val="FF0000"/>
                    </a:solidFill>
                  </a:rPr>
                  <a:t> norm</a:t>
                </a:r>
                <a:r>
                  <a:rPr lang="en-US" dirty="0"/>
                  <a:t>: the number of elements in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oMath>
                </a14:m>
                <a:r>
                  <a:rPr lang="en-US" dirty="0"/>
                  <a:t> such that </a:t>
                </a:r>
                <a14:m>
                  <m:oMath xmlns:m="http://schemas.openxmlformats.org/officeDocument/2006/math">
                    <m:sSubSup>
                      <m:sSubSupPr>
                        <m:ctrlPr>
                          <a:rPr lang="en-US" i="1">
                            <a:latin typeface="Cambria Math" panose="02040503050406030204" pitchFamily="18" charset="0"/>
                          </a:rPr>
                        </m:ctrlPr>
                      </m:sSubSup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𝑖</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𝑎𝑑𝑣</m:t>
                        </m:r>
                      </m:sub>
                      <m:sup>
                        <m:r>
                          <a:rPr lang="en-US" i="1">
                            <a:latin typeface="Cambria Math" panose="02040503050406030204" pitchFamily="18" charset="0"/>
                          </a:rPr>
                          <m:t>𝑖</m:t>
                        </m:r>
                      </m:sup>
                    </m:sSubSup>
                  </m:oMath>
                </a14:m>
                <a:endParaRPr lang="en-US" dirty="0"/>
              </a:p>
              <a:p>
                <a:pPr lvl="2"/>
                <a:r>
                  <a:rPr lang="en-US" dirty="0"/>
                  <a:t>Corresponds to the number of pixels that have been changed in the image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oMath>
                </a14:m>
                <a:endParaRPr lang="en-US" dirty="0"/>
              </a:p>
              <a:p>
                <a:pPr lvl="1"/>
                <a14:m>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ℓ</m:t>
                        </m:r>
                      </m:e>
                      <m:sub>
                        <m:r>
                          <a:rPr lang="en-US" b="0" i="1" smtClean="0">
                            <a:solidFill>
                              <a:srgbClr val="FF0000"/>
                            </a:solidFill>
                            <a:latin typeface="Cambria Math" panose="02040503050406030204" pitchFamily="18" charset="0"/>
                          </a:rPr>
                          <m:t>1</m:t>
                        </m:r>
                      </m:sub>
                    </m:sSub>
                  </m:oMath>
                </a14:m>
                <a:r>
                  <a:rPr lang="en-US" dirty="0">
                    <a:solidFill>
                      <a:srgbClr val="FF0000"/>
                    </a:solidFill>
                  </a:rPr>
                  <a:t> norm</a:t>
                </a:r>
                <a:r>
                  <a:rPr lang="en-US" dirty="0"/>
                  <a:t>: city-block distance, or Manhattan distance</a:t>
                </a:r>
              </a:p>
              <a:p>
                <a:pPr lvl="2"/>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rPr>
                            </m:ctrlPr>
                          </m:sSubSupPr>
                          <m:e>
                            <m:sSup>
                              <m:sSupPr>
                                <m:ctrlPr>
                                  <a:rPr lang="en-US" i="1" smtClean="0">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1</m:t>
                                </m:r>
                              </m:sup>
                            </m:sSup>
                            <m:r>
                              <a:rPr lang="en-US" b="0" i="1" smtClean="0">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𝑎𝑑𝑣</m:t>
                            </m:r>
                          </m:sub>
                          <m:sup>
                            <m:r>
                              <a:rPr lang="en-US" i="1">
                                <a:latin typeface="Cambria Math" panose="02040503050406030204" pitchFamily="18" charset="0"/>
                              </a:rPr>
                              <m:t>1</m:t>
                            </m:r>
                          </m:sup>
                        </m:sSubSup>
                      </m:e>
                    </m:d>
                    <m:r>
                      <a:rPr lang="en-US" b="0" i="1" smtClean="0">
                        <a:latin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rPr>
                            </m:ctrlPr>
                          </m:sSubSup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b="0" i="1" smtClean="0">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𝑎𝑑𝑣</m:t>
                            </m:r>
                          </m:sub>
                          <m:sup>
                            <m:r>
                              <a:rPr lang="en-US" b="0" i="1" smtClean="0">
                                <a:latin typeface="Cambria Math" panose="02040503050406030204" pitchFamily="18" charset="0"/>
                              </a:rPr>
                              <m:t>2</m:t>
                            </m:r>
                          </m:sup>
                        </m:sSubSup>
                      </m:e>
                    </m:d>
                    <m:r>
                      <a:rPr lang="en-US" b="0" i="1" smtClean="0">
                        <a:latin typeface="Cambria Math" panose="02040503050406030204" pitchFamily="18" charset="0"/>
                      </a:rPr>
                      <m:t>+</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rPr>
                            </m:ctrlPr>
                          </m:sSubSupPr>
                          <m:e>
                            <m:sSup>
                              <m:sSupPr>
                                <m:ctrlPr>
                                  <a:rPr lang="en-US" i="1" smtClean="0">
                                    <a:latin typeface="Cambria Math" panose="02040503050406030204" pitchFamily="18" charset="0"/>
                                  </a:rPr>
                                </m:ctrlPr>
                              </m:sSupPr>
                              <m:e>
                                <m:r>
                                  <a:rPr lang="en-US" i="1">
                                    <a:latin typeface="Cambria Math" panose="02040503050406030204" pitchFamily="18" charset="0"/>
                                  </a:rPr>
                                  <m:t>𝑥</m:t>
                                </m:r>
                              </m:e>
                              <m:sup>
                                <m:r>
                                  <a:rPr lang="en-US" b="0" i="1" smtClean="0">
                                    <a:latin typeface="Cambria Math" panose="02040503050406030204" pitchFamily="18" charset="0"/>
                                  </a:rPr>
                                  <m:t>𝑛</m:t>
                                </m:r>
                              </m:sup>
                            </m:sSup>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𝑎𝑑𝑣</m:t>
                            </m:r>
                          </m:sub>
                          <m:sup>
                            <m:r>
                              <a:rPr lang="en-US" b="0" i="1" smtClean="0">
                                <a:latin typeface="Cambria Math" panose="02040503050406030204" pitchFamily="18" charset="0"/>
                              </a:rPr>
                              <m:t>𝑛</m:t>
                            </m:r>
                          </m:sup>
                        </m:sSubSup>
                      </m:e>
                    </m:d>
                  </m:oMath>
                </a14:m>
                <a:endParaRPr lang="en-US" dirty="0"/>
              </a:p>
              <a:p>
                <a:pPr lvl="1"/>
                <a14:m>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ℓ</m:t>
                        </m:r>
                      </m:e>
                      <m:sub>
                        <m:r>
                          <a:rPr lang="en-US" b="0" i="1" smtClean="0">
                            <a:solidFill>
                              <a:srgbClr val="FF0000"/>
                            </a:solidFill>
                            <a:latin typeface="Cambria Math" panose="02040503050406030204" pitchFamily="18" charset="0"/>
                          </a:rPr>
                          <m:t>2</m:t>
                        </m:r>
                      </m:sub>
                    </m:sSub>
                  </m:oMath>
                </a14:m>
                <a:r>
                  <a:rPr lang="en-US" dirty="0">
                    <a:solidFill>
                      <a:srgbClr val="FF0000"/>
                    </a:solidFill>
                  </a:rPr>
                  <a:t> norm</a:t>
                </a:r>
                <a:r>
                  <a:rPr lang="en-US" dirty="0"/>
                  <a:t>: Euclidean distance, or root-mean-squared error</a:t>
                </a:r>
              </a:p>
              <a:p>
                <a:pPr lvl="2"/>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rad>
                      <m:radPr>
                        <m:degHide m:val="on"/>
                        <m:ctrlPr>
                          <a:rPr lang="en-US" i="1" smtClean="0">
                            <a:latin typeface="Cambria Math" panose="02040503050406030204" pitchFamily="18" charset="0"/>
                            <a:ea typeface="Cambria Math" panose="02040503050406030204" pitchFamily="18" charset="0"/>
                          </a:rPr>
                        </m:ctrlPr>
                      </m:radPr>
                      <m:deg/>
                      <m:e>
                        <m:sSup>
                          <m:sSupPr>
                            <m:ctrlPr>
                              <a:rPr lang="en-US" i="1" smtClean="0">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sSup>
                                      <m:sSupPr>
                                        <m:ctrlPr>
                                          <a:rPr lang="en-US" i="1">
                                            <a:latin typeface="Cambria Math" panose="02040503050406030204" pitchFamily="18" charset="0"/>
                                          </a:rPr>
                                        </m:ctrlPr>
                                      </m:sSupPr>
                                      <m:e>
                                        <m:r>
                                          <a:rPr lang="en-US" i="1" smtClean="0">
                                            <a:latin typeface="Cambria Math" panose="02040503050406030204" pitchFamily="18" charset="0"/>
                                          </a:rPr>
                                          <m:t>𝑥</m:t>
                                        </m:r>
                                      </m:e>
                                      <m:sup>
                                        <m:r>
                                          <a:rPr lang="en-US" i="1">
                                            <a:latin typeface="Cambria Math" panose="02040503050406030204" pitchFamily="18" charset="0"/>
                                          </a:rPr>
                                          <m:t>1</m:t>
                                        </m:r>
                                      </m:sup>
                                    </m:sSup>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𝑎𝑑𝑣</m:t>
                                    </m:r>
                                  </m:sub>
                                  <m:sup>
                                    <m:r>
                                      <a:rPr lang="en-US" i="1">
                                        <a:latin typeface="Cambria Math" panose="02040503050406030204" pitchFamily="18" charset="0"/>
                                      </a:rPr>
                                      <m:t>1</m:t>
                                    </m:r>
                                  </m:sup>
                                </m:sSubSup>
                              </m:e>
                            </m:d>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b="0" i="1" smtClean="0">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𝑎𝑑𝑣</m:t>
                                    </m:r>
                                  </m:sub>
                                  <m:sup>
                                    <m:r>
                                      <a:rPr lang="en-US" b="0" i="1" smtClean="0">
                                        <a:latin typeface="Cambria Math" panose="02040503050406030204" pitchFamily="18" charset="0"/>
                                      </a:rPr>
                                      <m:t>2</m:t>
                                    </m:r>
                                  </m:sup>
                                </m:sSubSup>
                              </m:e>
                            </m:d>
                          </m:e>
                          <m:sup>
                            <m:r>
                              <a:rPr lang="en-US" i="1">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b="0" i="1" smtClean="0">
                                            <a:latin typeface="Cambria Math" panose="02040503050406030204" pitchFamily="18" charset="0"/>
                                          </a:rPr>
                                          <m:t>𝑛</m:t>
                                        </m:r>
                                      </m:sup>
                                    </m:sSup>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𝑎𝑑𝑣</m:t>
                                    </m:r>
                                  </m:sub>
                                  <m:sup>
                                    <m:r>
                                      <a:rPr lang="en-US" b="0" i="1" smtClean="0">
                                        <a:latin typeface="Cambria Math" panose="02040503050406030204" pitchFamily="18" charset="0"/>
                                      </a:rPr>
                                      <m:t>𝑛</m:t>
                                    </m:r>
                                  </m:sup>
                                </m:sSubSup>
                              </m:e>
                            </m:d>
                          </m:e>
                          <m:sup>
                            <m:r>
                              <a:rPr lang="en-US" i="1">
                                <a:latin typeface="Cambria Math" panose="02040503050406030204" pitchFamily="18" charset="0"/>
                                <a:ea typeface="Cambria Math" panose="02040503050406030204" pitchFamily="18" charset="0"/>
                              </a:rPr>
                              <m:t>2</m:t>
                            </m:r>
                          </m:sup>
                        </m:sSup>
                      </m:e>
                    </m:rad>
                  </m:oMath>
                </a14:m>
                <a:endParaRPr lang="en-US" dirty="0"/>
              </a:p>
              <a:p>
                <a:pPr lvl="1"/>
                <a14:m>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ℓ</m:t>
                        </m:r>
                      </m:e>
                      <m:sub>
                        <m:r>
                          <a:rPr lang="en-US" i="1" smtClean="0">
                            <a:solidFill>
                              <a:srgbClr val="FF0000"/>
                            </a:solidFill>
                            <a:latin typeface="Cambria Math" panose="02040503050406030204" pitchFamily="18" charset="0"/>
                            <a:ea typeface="Cambria Math" panose="02040503050406030204" pitchFamily="18" charset="0"/>
                          </a:rPr>
                          <m:t>∞</m:t>
                        </m:r>
                      </m:sub>
                    </m:sSub>
                  </m:oMath>
                </a14:m>
                <a:r>
                  <a:rPr lang="en-US" dirty="0">
                    <a:solidFill>
                      <a:srgbClr val="FF0000"/>
                    </a:solidFill>
                  </a:rPr>
                  <a:t> norm</a:t>
                </a:r>
                <a:r>
                  <a:rPr lang="en-US" dirty="0"/>
                  <a:t>: measures the maximum change to any of the pixels in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oMath>
                </a14:m>
                <a:r>
                  <a:rPr lang="en-US" dirty="0"/>
                  <a:t> image </a:t>
                </a:r>
              </a:p>
              <a:p>
                <a:pPr lvl="2"/>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𝑚𝑎𝑥</m:t>
                    </m:r>
                    <m:d>
                      <m:dPr>
                        <m:ctrlPr>
                          <a:rPr lang="en-US" b="0" i="1" smtClean="0">
                            <a:latin typeface="Cambria Math" panose="02040503050406030204" pitchFamily="18" charset="0"/>
                            <a:ea typeface="Cambria Math" panose="02040503050406030204" pitchFamily="18" charset="0"/>
                          </a:rPr>
                        </m:ctrlPr>
                      </m:dPr>
                      <m:e>
                        <m:d>
                          <m:dPr>
                            <m:begChr m:val="|"/>
                            <m:endChr m:val="|"/>
                            <m:ctrlPr>
                              <a:rPr lang="en-US" b="0" i="1" smtClean="0">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rPr>
                                </m:ctrlPr>
                              </m:sSubSup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b="0" i="1" smtClean="0">
                                        <a:latin typeface="Cambria Math" panose="02040503050406030204" pitchFamily="18" charset="0"/>
                                      </a:rPr>
                                      <m:t>1</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𝑎𝑑𝑣</m:t>
                                </m:r>
                              </m:sub>
                              <m:sup>
                                <m:r>
                                  <a:rPr lang="en-US" b="0" i="1" smtClean="0">
                                    <a:latin typeface="Cambria Math" panose="02040503050406030204" pitchFamily="18" charset="0"/>
                                  </a:rPr>
                                  <m:t>1</m:t>
                                </m:r>
                              </m:sup>
                            </m:sSubSup>
                          </m:e>
                        </m:d>
                        <m:r>
                          <a:rPr lang="en-US" b="0" i="1" smtClean="0">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rPr>
                                </m:ctrlPr>
                              </m:sSubSup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b="0" i="1" smtClean="0">
                                        <a:latin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𝑎𝑑𝑣</m:t>
                                </m:r>
                              </m:sub>
                              <m:sup>
                                <m:r>
                                  <a:rPr lang="en-US" b="0" i="1" smtClean="0">
                                    <a:latin typeface="Cambria Math" panose="02040503050406030204" pitchFamily="18" charset="0"/>
                                  </a:rPr>
                                  <m:t>2</m:t>
                                </m:r>
                              </m:sup>
                            </m:sSubSup>
                          </m:e>
                        </m:d>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d>
                          <m:dPr>
                            <m:begChr m:val="|"/>
                            <m:endChr m:val="|"/>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rPr>
                                </m:ctrlPr>
                              </m:sSubSup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b="0" i="1" smtClean="0">
                                        <a:latin typeface="Cambria Math" panose="02040503050406030204" pitchFamily="18" charset="0"/>
                                      </a:rPr>
                                      <m:t>𝑛</m:t>
                                    </m:r>
                                  </m:sup>
                                </m:s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𝑎𝑑𝑣</m:t>
                                </m:r>
                              </m:sub>
                              <m:sup>
                                <m:r>
                                  <a:rPr lang="en-US" b="0" i="1" smtClean="0">
                                    <a:latin typeface="Cambria Math" panose="02040503050406030204" pitchFamily="18" charset="0"/>
                                  </a:rPr>
                                  <m:t>𝑛</m:t>
                                </m:r>
                              </m:sup>
                            </m:sSubSup>
                          </m:e>
                        </m:d>
                      </m:e>
                    </m:d>
                  </m:oMath>
                </a14:m>
                <a:endParaRPr lang="en-US" dirty="0"/>
              </a:p>
              <a:p>
                <a:pPr>
                  <a:spcBef>
                    <a:spcPts val="1200"/>
                  </a:spcBef>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2</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m:t>
                        </m:r>
                      </m:sub>
                    </m:sSub>
                  </m:oMath>
                </a14:m>
                <a:r>
                  <a:rPr lang="en-US" dirty="0"/>
                  <a:t> norms can be considered special cases of the general </a:t>
                </a:r>
                <a14:m>
                  <m:oMath xmlns:m="http://schemas.openxmlformats.org/officeDocument/2006/math">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ℓ</m:t>
                        </m:r>
                      </m:e>
                      <m:sub>
                        <m:r>
                          <a:rPr lang="en-US" i="1">
                            <a:solidFill>
                              <a:srgbClr val="FF0000"/>
                            </a:solidFill>
                            <a:latin typeface="Cambria Math" panose="02040503050406030204" pitchFamily="18" charset="0"/>
                            <a:ea typeface="Cambria Math" panose="02040503050406030204" pitchFamily="18" charset="0"/>
                          </a:rPr>
                          <m:t>𝑝</m:t>
                        </m:r>
                      </m:sub>
                    </m:sSub>
                  </m:oMath>
                </a14:m>
                <a:r>
                  <a:rPr lang="en-US" dirty="0">
                    <a:solidFill>
                      <a:srgbClr val="FF0000"/>
                    </a:solidFill>
                  </a:rPr>
                  <a:t> norm </a:t>
                </a:r>
                <a:endParaRPr lang="en-US" dirty="0"/>
              </a:p>
              <a:p>
                <a:pPr lvl="1"/>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𝑝</m:t>
                        </m:r>
                      </m:sub>
                    </m:sSub>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d>
                                  <m:dPr>
                                    <m:begChr m:val="|"/>
                                    <m:endChr m:val="|"/>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rPr>
                                        </m:ctrlPr>
                                      </m:sSubSup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1</m:t>
                                            </m:r>
                                          </m:sup>
                                        </m:sSup>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𝑎𝑑𝑣</m:t>
                                        </m:r>
                                      </m:sub>
                                      <m:sup>
                                        <m:r>
                                          <a:rPr lang="en-US" i="1">
                                            <a:latin typeface="Cambria Math" panose="02040503050406030204" pitchFamily="18" charset="0"/>
                                          </a:rPr>
                                          <m:t>1</m:t>
                                        </m:r>
                                      </m:sup>
                                    </m:sSubSup>
                                  </m:e>
                                </m:d>
                              </m:e>
                              <m:sup>
                                <m:r>
                                  <a:rPr lang="en-US" i="1">
                                    <a:latin typeface="Cambria Math" panose="02040503050406030204" pitchFamily="18" charset="0"/>
                                    <a:ea typeface="Cambria Math" panose="02040503050406030204" pitchFamily="18" charset="0"/>
                                  </a:rPr>
                                  <m:t>𝑝</m:t>
                                </m:r>
                              </m:sup>
                            </m:sSup>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rPr>
                                        </m:ctrlPr>
                                      </m:sSubSup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m:t>
                                        </m:r>
                                        <m:r>
                                          <a:rPr lang="en-US" i="1">
                                            <a:latin typeface="Cambria Math" panose="02040503050406030204" pitchFamily="18" charset="0"/>
                                          </a:rPr>
                                          <m:t>𝑥</m:t>
                                        </m:r>
                                      </m:e>
                                      <m:sub>
                                        <m:r>
                                          <a:rPr lang="en-US" i="1">
                                            <a:latin typeface="Cambria Math" panose="02040503050406030204" pitchFamily="18" charset="0"/>
                                          </a:rPr>
                                          <m:t>𝑎𝑑𝑣</m:t>
                                        </m:r>
                                      </m:sub>
                                      <m:sup>
                                        <m:r>
                                          <a:rPr lang="en-US" i="1">
                                            <a:latin typeface="Cambria Math" panose="02040503050406030204" pitchFamily="18" charset="0"/>
                                          </a:rPr>
                                          <m:t>2</m:t>
                                        </m:r>
                                      </m:sup>
                                    </m:sSubSup>
                                  </m:e>
                                </m:d>
                              </m:e>
                              <m:sup>
                                <m:r>
                                  <a:rPr lang="en-US" i="1">
                                    <a:latin typeface="Cambria Math" panose="02040503050406030204" pitchFamily="18" charset="0"/>
                                  </a:rPr>
                                  <m:t>𝑝</m:t>
                                </m:r>
                              </m:sup>
                            </m:sSup>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𝑛</m:t>
                                        </m:r>
                                      </m:sup>
                                    </m:s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𝑎𝑑𝑣</m:t>
                                        </m:r>
                                      </m:sub>
                                      <m:sup>
                                        <m:r>
                                          <a:rPr lang="en-US" i="1">
                                            <a:latin typeface="Cambria Math" panose="02040503050406030204" pitchFamily="18" charset="0"/>
                                          </a:rPr>
                                          <m:t>𝑛</m:t>
                                        </m:r>
                                      </m:sup>
                                    </m:sSubSup>
                                  </m:e>
                                </m:d>
                              </m:e>
                              <m:sup>
                                <m:r>
                                  <a:rPr lang="en-US" i="1">
                                    <a:latin typeface="Cambria Math" panose="02040503050406030204" pitchFamily="18" charset="0"/>
                                  </a:rPr>
                                  <m:t>𝑝</m:t>
                                </m:r>
                              </m:sup>
                            </m:sSup>
                          </m:e>
                        </m:d>
                      </m:e>
                      <m:sup>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𝑝</m:t>
                            </m:r>
                          </m:den>
                        </m:f>
                      </m:sup>
                    </m:sSup>
                  </m:oMath>
                </a14:m>
                <a:endParaRPr lang="en-US" dirty="0"/>
              </a:p>
              <a:p>
                <a:pPr lvl="2"/>
                <a:endParaRPr lang="en-US" dirty="0"/>
              </a:p>
              <a:p>
                <a:pPr lvl="1"/>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2" name="Content Placeholder 1"/>
          <p:cNvSpPr>
            <a:spLocks noGrp="1"/>
          </p:cNvSpPr>
          <p:nvPr>
            <p:ph idx="10"/>
          </p:nvPr>
        </p:nvSpPr>
        <p:spPr/>
        <p:txBody>
          <a:bodyPr/>
          <a:lstStyle/>
          <a:p>
            <a:r>
              <a:rPr lang="en-US" dirty="0"/>
              <a:t>Evasion </a:t>
            </a:r>
            <a:r>
              <a:rPr lang="en-US" dirty="0" smtClean="0"/>
              <a:t>Attack</a:t>
            </a:r>
            <a:endParaRPr lang="en-US" dirty="0"/>
          </a:p>
        </p:txBody>
      </p:sp>
    </p:spTree>
    <p:extLst>
      <p:ext uri="{BB962C8B-B14F-4D97-AF65-F5344CB8AC3E}">
        <p14:creationId xmlns:p14="http://schemas.microsoft.com/office/powerpoint/2010/main" val="3259579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86C0BE-DCA5-4387-80A5-8B97BB702DD9}"/>
              </a:ext>
            </a:extLst>
          </p:cNvPr>
          <p:cNvSpPr>
            <a:spLocks noGrp="1"/>
          </p:cNvSpPr>
          <p:nvPr>
            <p:ph type="title"/>
          </p:nvPr>
        </p:nvSpPr>
        <p:spPr/>
        <p:txBody>
          <a:bodyPr/>
          <a:lstStyle/>
          <a:p>
            <a:r>
              <a:rPr lang="en-US" dirty="0"/>
              <a:t>Common Adversarial Evasion Attacks</a:t>
            </a:r>
          </a:p>
        </p:txBody>
      </p:sp>
      <p:sp>
        <p:nvSpPr>
          <p:cNvPr id="5" name="Content Placeholder 4">
            <a:extLst>
              <a:ext uri="{FF2B5EF4-FFF2-40B4-BE49-F238E27FC236}">
                <a16:creationId xmlns:a16="http://schemas.microsoft.com/office/drawing/2014/main" id="{7647A4D6-23B7-4E92-B271-8F8AB9BAF393}"/>
              </a:ext>
            </a:extLst>
          </p:cNvPr>
          <p:cNvSpPr>
            <a:spLocks noGrp="1"/>
          </p:cNvSpPr>
          <p:nvPr>
            <p:ph idx="1"/>
          </p:nvPr>
        </p:nvSpPr>
        <p:spPr/>
        <p:txBody>
          <a:bodyPr/>
          <a:lstStyle/>
          <a:p>
            <a:r>
              <a:rPr lang="en-US" dirty="0"/>
              <a:t>Random noise attack</a:t>
            </a:r>
          </a:p>
          <a:p>
            <a:r>
              <a:rPr lang="en-US" dirty="0"/>
              <a:t>Semantic attack</a:t>
            </a:r>
          </a:p>
          <a:p>
            <a:r>
              <a:rPr lang="en-US" dirty="0"/>
              <a:t>Fast gradient sign method (FGSM) attack</a:t>
            </a:r>
          </a:p>
          <a:p>
            <a:r>
              <a:rPr lang="en-US" dirty="0"/>
              <a:t>Basic iterative method (BIM) attack</a:t>
            </a:r>
          </a:p>
          <a:p>
            <a:r>
              <a:rPr lang="en-US" dirty="0"/>
              <a:t>Projected gradient descent (PGD) attack</a:t>
            </a:r>
          </a:p>
          <a:p>
            <a:r>
              <a:rPr lang="en-US" dirty="0" err="1"/>
              <a:t>DeepFool</a:t>
            </a:r>
            <a:r>
              <a:rPr lang="en-US" dirty="0"/>
              <a:t> attack</a:t>
            </a:r>
          </a:p>
          <a:p>
            <a:r>
              <a:rPr lang="en-US" dirty="0" err="1" smtClean="0"/>
              <a:t>Carlini</a:t>
            </a:r>
            <a:r>
              <a:rPr lang="en-US" dirty="0"/>
              <a:t> </a:t>
            </a:r>
            <a:r>
              <a:rPr lang="en-US" dirty="0" smtClean="0"/>
              <a:t>&amp; Wagner </a:t>
            </a:r>
            <a:r>
              <a:rPr lang="en-US" dirty="0"/>
              <a:t>(</a:t>
            </a:r>
            <a:r>
              <a:rPr lang="en-US" dirty="0" smtClean="0"/>
              <a:t>C&amp;W</a:t>
            </a:r>
            <a:r>
              <a:rPr lang="en-US" dirty="0"/>
              <a:t>) attack</a:t>
            </a:r>
          </a:p>
          <a:p>
            <a:endParaRPr lang="en-US" dirty="0"/>
          </a:p>
          <a:p>
            <a:endParaRPr lang="en-US" dirty="0"/>
          </a:p>
          <a:p>
            <a:endParaRPr lang="en-US" dirty="0"/>
          </a:p>
          <a:p>
            <a:endParaRPr lang="en-US" dirty="0"/>
          </a:p>
        </p:txBody>
      </p:sp>
      <p:sp>
        <p:nvSpPr>
          <p:cNvPr id="2" name="Content Placeholder 1"/>
          <p:cNvSpPr>
            <a:spLocks noGrp="1"/>
          </p:cNvSpPr>
          <p:nvPr>
            <p:ph idx="10"/>
          </p:nvPr>
        </p:nvSpPr>
        <p:spPr/>
        <p:txBody>
          <a:bodyPr/>
          <a:lstStyle/>
          <a:p>
            <a:r>
              <a:rPr lang="en-US" dirty="0"/>
              <a:t>Common Adversarial Evasion Attacks</a:t>
            </a:r>
          </a:p>
          <a:p>
            <a:endParaRPr lang="en-US" dirty="0"/>
          </a:p>
        </p:txBody>
      </p:sp>
    </p:spTree>
    <p:extLst>
      <p:ext uri="{BB962C8B-B14F-4D97-AF65-F5344CB8AC3E}">
        <p14:creationId xmlns:p14="http://schemas.microsoft.com/office/powerpoint/2010/main" val="5467286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4FD6E3-1C42-4356-B886-2A6DC8735F13}"/>
              </a:ext>
            </a:extLst>
          </p:cNvPr>
          <p:cNvSpPr>
            <a:spLocks noGrp="1"/>
          </p:cNvSpPr>
          <p:nvPr>
            <p:ph type="title"/>
          </p:nvPr>
        </p:nvSpPr>
        <p:spPr/>
        <p:txBody>
          <a:bodyPr/>
          <a:lstStyle/>
          <a:p>
            <a:r>
              <a:rPr lang="en-US" dirty="0"/>
              <a:t>Random Noise Attack</a:t>
            </a:r>
          </a:p>
        </p:txBody>
      </p:sp>
      <p:sp>
        <p:nvSpPr>
          <p:cNvPr id="5" name="Content Placeholder 4">
            <a:extLst>
              <a:ext uri="{FF2B5EF4-FFF2-40B4-BE49-F238E27FC236}">
                <a16:creationId xmlns:a16="http://schemas.microsoft.com/office/drawing/2014/main" id="{24E96611-61D9-4393-9F79-574F6F76E75C}"/>
              </a:ext>
            </a:extLst>
          </p:cNvPr>
          <p:cNvSpPr>
            <a:spLocks noGrp="1"/>
          </p:cNvSpPr>
          <p:nvPr>
            <p:ph idx="1"/>
          </p:nvPr>
        </p:nvSpPr>
        <p:spPr/>
        <p:txBody>
          <a:bodyPr/>
          <a:lstStyle/>
          <a:p>
            <a:r>
              <a:rPr lang="en-US" b="1" i="1" dirty="0">
                <a:solidFill>
                  <a:srgbClr val="0070C0"/>
                </a:solidFill>
              </a:rPr>
              <a:t>Random noise attack</a:t>
            </a:r>
          </a:p>
          <a:p>
            <a:pPr lvl="1"/>
            <a:r>
              <a:rPr lang="en-US" dirty="0"/>
              <a:t>The simplest form of adversarial attack</a:t>
            </a:r>
          </a:p>
          <a:p>
            <a:pPr lvl="1"/>
            <a:r>
              <a:rPr lang="en-US" dirty="0"/>
              <a:t>Noise is a random arrangement of pixels containing no information</a:t>
            </a:r>
          </a:p>
          <a:p>
            <a:pPr lvl="2"/>
            <a:r>
              <a:rPr lang="en-US" dirty="0"/>
              <a:t>E.g., random numbers from a normal distribution </a:t>
            </a:r>
            <a:r>
              <a:rPr lang="en-US" dirty="0" smtClean="0"/>
              <a:t>(with 0 </a:t>
            </a:r>
            <a:r>
              <a:rPr lang="en-US" dirty="0"/>
              <a:t>mean and 1 </a:t>
            </a:r>
            <a:r>
              <a:rPr lang="en-US" dirty="0" err="1"/>
              <a:t>st.</a:t>
            </a:r>
            <a:r>
              <a:rPr lang="en-US" dirty="0"/>
              <a:t> dev.)</a:t>
            </a:r>
          </a:p>
          <a:p>
            <a:pPr lvl="1"/>
            <a:r>
              <a:rPr lang="en-US" dirty="0"/>
              <a:t>This attack represents a non-targeted black-box evasion attack</a:t>
            </a:r>
          </a:p>
          <a:p>
            <a:pPr lvl="2"/>
            <a:r>
              <a:rPr lang="en-US" dirty="0"/>
              <a:t>It is not efficient, since the noisy images are easily distinguishable from the original images</a:t>
            </a:r>
          </a:p>
          <a:p>
            <a:pPr lvl="1"/>
            <a:endParaRPr lang="en-US" dirty="0"/>
          </a:p>
        </p:txBody>
      </p:sp>
      <p:sp>
        <p:nvSpPr>
          <p:cNvPr id="2" name="Content Placeholder 1"/>
          <p:cNvSpPr>
            <a:spLocks noGrp="1"/>
          </p:cNvSpPr>
          <p:nvPr>
            <p:ph idx="10"/>
          </p:nvPr>
        </p:nvSpPr>
        <p:spPr/>
        <p:txBody>
          <a:bodyPr/>
          <a:lstStyle/>
          <a:p>
            <a:r>
              <a:rPr lang="en-US" dirty="0"/>
              <a:t>Common Adversarial Evasion Attacks</a:t>
            </a:r>
          </a:p>
          <a:p>
            <a:endParaRPr lang="en-US" dirty="0"/>
          </a:p>
        </p:txBody>
      </p:sp>
      <p:grpSp>
        <p:nvGrpSpPr>
          <p:cNvPr id="15" name="Group 14">
            <a:extLst>
              <a:ext uri="{FF2B5EF4-FFF2-40B4-BE49-F238E27FC236}">
                <a16:creationId xmlns:a16="http://schemas.microsoft.com/office/drawing/2014/main" id="{9B1263AC-1101-47E6-A33B-0F4A63FEF57A}"/>
              </a:ext>
            </a:extLst>
          </p:cNvPr>
          <p:cNvGrpSpPr/>
          <p:nvPr/>
        </p:nvGrpSpPr>
        <p:grpSpPr>
          <a:xfrm>
            <a:off x="516490" y="4246240"/>
            <a:ext cx="9129440" cy="2989505"/>
            <a:chOff x="420688" y="4606280"/>
            <a:chExt cx="9129440" cy="2989505"/>
          </a:xfrm>
        </p:grpSpPr>
        <p:pic>
          <p:nvPicPr>
            <p:cNvPr id="7" name="Picture 6">
              <a:extLst>
                <a:ext uri="{FF2B5EF4-FFF2-40B4-BE49-F238E27FC236}">
                  <a16:creationId xmlns:a16="http://schemas.microsoft.com/office/drawing/2014/main" id="{D8A0D87C-9C26-4C4D-BB6D-43C8F68A8CC1}"/>
                </a:ext>
              </a:extLst>
            </p:cNvPr>
            <p:cNvPicPr>
              <a:picLocks noChangeAspect="1"/>
            </p:cNvPicPr>
            <p:nvPr/>
          </p:nvPicPr>
          <p:blipFill>
            <a:blip r:embed="rId3"/>
            <a:stretch>
              <a:fillRect/>
            </a:stretch>
          </p:blipFill>
          <p:spPr>
            <a:xfrm>
              <a:off x="420688" y="4606281"/>
              <a:ext cx="2699023" cy="2667419"/>
            </a:xfrm>
            <a:prstGeom prst="rect">
              <a:avLst/>
            </a:prstGeom>
          </p:spPr>
        </p:pic>
        <p:sp>
          <p:nvSpPr>
            <p:cNvPr id="9" name="TextBox 8">
              <a:extLst>
                <a:ext uri="{FF2B5EF4-FFF2-40B4-BE49-F238E27FC236}">
                  <a16:creationId xmlns:a16="http://schemas.microsoft.com/office/drawing/2014/main" id="{38CA8B2C-D2C4-4789-8E2D-9037E21298C7}"/>
                </a:ext>
              </a:extLst>
            </p:cNvPr>
            <p:cNvSpPr txBox="1"/>
            <p:nvPr/>
          </p:nvSpPr>
          <p:spPr>
            <a:xfrm>
              <a:off x="3192357" y="5647601"/>
              <a:ext cx="648072" cy="584775"/>
            </a:xfrm>
            <a:prstGeom prst="rect">
              <a:avLst/>
            </a:prstGeom>
            <a:noFill/>
          </p:spPr>
          <p:txBody>
            <a:bodyPr wrap="square" rtlCol="0">
              <a:spAutoFit/>
            </a:bodyPr>
            <a:lstStyle/>
            <a:p>
              <a:r>
                <a:rPr lang="en-US" sz="3200" dirty="0"/>
                <a:t>+</a:t>
              </a:r>
            </a:p>
          </p:txBody>
        </p:sp>
        <p:pic>
          <p:nvPicPr>
            <p:cNvPr id="10" name="Picture 9">
              <a:extLst>
                <a:ext uri="{FF2B5EF4-FFF2-40B4-BE49-F238E27FC236}">
                  <a16:creationId xmlns:a16="http://schemas.microsoft.com/office/drawing/2014/main" id="{56B57961-DA33-484B-BA48-2D803A37DDE2}"/>
                </a:ext>
              </a:extLst>
            </p:cNvPr>
            <p:cNvPicPr>
              <a:picLocks noChangeAspect="1"/>
            </p:cNvPicPr>
            <p:nvPr/>
          </p:nvPicPr>
          <p:blipFill>
            <a:blip r:embed="rId4"/>
            <a:stretch>
              <a:fillRect/>
            </a:stretch>
          </p:blipFill>
          <p:spPr>
            <a:xfrm>
              <a:off x="3563889" y="4606280"/>
              <a:ext cx="2699023" cy="2719705"/>
            </a:xfrm>
            <a:prstGeom prst="rect">
              <a:avLst/>
            </a:prstGeom>
          </p:spPr>
        </p:pic>
        <p:sp>
          <p:nvSpPr>
            <p:cNvPr id="11" name="TextBox 10">
              <a:extLst>
                <a:ext uri="{FF2B5EF4-FFF2-40B4-BE49-F238E27FC236}">
                  <a16:creationId xmlns:a16="http://schemas.microsoft.com/office/drawing/2014/main" id="{6D7A3430-BF33-4755-80F7-E455378F6D53}"/>
                </a:ext>
              </a:extLst>
            </p:cNvPr>
            <p:cNvSpPr txBox="1"/>
            <p:nvPr/>
          </p:nvSpPr>
          <p:spPr>
            <a:xfrm>
              <a:off x="6280795" y="5647600"/>
              <a:ext cx="648072" cy="584775"/>
            </a:xfrm>
            <a:prstGeom prst="rect">
              <a:avLst/>
            </a:prstGeom>
            <a:noFill/>
          </p:spPr>
          <p:txBody>
            <a:bodyPr wrap="square" rtlCol="0">
              <a:spAutoFit/>
            </a:bodyPr>
            <a:lstStyle/>
            <a:p>
              <a:r>
                <a:rPr lang="en-US" sz="3200" dirty="0"/>
                <a:t>=</a:t>
              </a:r>
            </a:p>
          </p:txBody>
        </p:sp>
        <p:pic>
          <p:nvPicPr>
            <p:cNvPr id="12" name="Picture 11">
              <a:extLst>
                <a:ext uri="{FF2B5EF4-FFF2-40B4-BE49-F238E27FC236}">
                  <a16:creationId xmlns:a16="http://schemas.microsoft.com/office/drawing/2014/main" id="{ED669F8D-AFCD-4ADC-B351-37FE29E7027D}"/>
                </a:ext>
              </a:extLst>
            </p:cNvPr>
            <p:cNvPicPr>
              <a:picLocks noChangeAspect="1"/>
            </p:cNvPicPr>
            <p:nvPr/>
          </p:nvPicPr>
          <p:blipFill>
            <a:blip r:embed="rId5"/>
            <a:stretch>
              <a:fillRect/>
            </a:stretch>
          </p:blipFill>
          <p:spPr>
            <a:xfrm>
              <a:off x="6841283" y="4606280"/>
              <a:ext cx="2708845" cy="2689310"/>
            </a:xfrm>
            <a:prstGeom prst="rect">
              <a:avLst/>
            </a:prstGeom>
          </p:spPr>
        </p:pic>
        <p:sp>
          <p:nvSpPr>
            <p:cNvPr id="13" name="TextBox 12">
              <a:extLst>
                <a:ext uri="{FF2B5EF4-FFF2-40B4-BE49-F238E27FC236}">
                  <a16:creationId xmlns:a16="http://schemas.microsoft.com/office/drawing/2014/main" id="{A4E5D610-FAE1-4AA0-A32D-FB666F5C068A}"/>
                </a:ext>
              </a:extLst>
            </p:cNvPr>
            <p:cNvSpPr txBox="1"/>
            <p:nvPr/>
          </p:nvSpPr>
          <p:spPr>
            <a:xfrm>
              <a:off x="715940" y="7194778"/>
              <a:ext cx="2843038" cy="401007"/>
            </a:xfrm>
            <a:prstGeom prst="rect">
              <a:avLst/>
            </a:prstGeom>
            <a:noFill/>
          </p:spPr>
          <p:txBody>
            <a:bodyPr wrap="square" rtlCol="0">
              <a:spAutoFit/>
            </a:bodyPr>
            <a:lstStyle/>
            <a:p>
              <a:r>
                <a:rPr lang="en-US" dirty="0"/>
                <a:t>Prediction: </a:t>
              </a:r>
              <a:r>
                <a:rPr lang="en-US" dirty="0">
                  <a:solidFill>
                    <a:srgbClr val="00B050"/>
                  </a:solidFill>
                </a:rPr>
                <a:t>gorilla</a:t>
              </a:r>
            </a:p>
          </p:txBody>
        </p:sp>
      </p:grpSp>
      <p:sp>
        <p:nvSpPr>
          <p:cNvPr id="14" name="TextBox 13">
            <a:extLst>
              <a:ext uri="{FF2B5EF4-FFF2-40B4-BE49-F238E27FC236}">
                <a16:creationId xmlns:a16="http://schemas.microsoft.com/office/drawing/2014/main" id="{817771B9-FCE5-44FC-97CA-8F3F4CAE9D9E}"/>
              </a:ext>
            </a:extLst>
          </p:cNvPr>
          <p:cNvSpPr txBox="1"/>
          <p:nvPr/>
        </p:nvSpPr>
        <p:spPr>
          <a:xfrm>
            <a:off x="7010698" y="6910536"/>
            <a:ext cx="2843038" cy="401007"/>
          </a:xfrm>
          <a:prstGeom prst="rect">
            <a:avLst/>
          </a:prstGeom>
          <a:noFill/>
        </p:spPr>
        <p:txBody>
          <a:bodyPr wrap="square" rtlCol="0">
            <a:spAutoFit/>
          </a:bodyPr>
          <a:lstStyle/>
          <a:p>
            <a:r>
              <a:rPr lang="en-US" dirty="0"/>
              <a:t>Prediction: </a:t>
            </a:r>
            <a:r>
              <a:rPr lang="en-US" dirty="0">
                <a:solidFill>
                  <a:srgbClr val="FF0000"/>
                </a:solidFill>
              </a:rPr>
              <a:t>fountain</a:t>
            </a:r>
          </a:p>
        </p:txBody>
      </p:sp>
      <p:sp>
        <p:nvSpPr>
          <p:cNvPr id="16" name="TextBox 15"/>
          <p:cNvSpPr txBox="1"/>
          <p:nvPr/>
        </p:nvSpPr>
        <p:spPr>
          <a:xfrm>
            <a:off x="2508920" y="7526179"/>
            <a:ext cx="5832648" cy="246221"/>
          </a:xfrm>
          <a:prstGeom prst="rect">
            <a:avLst/>
          </a:prstGeom>
          <a:noFill/>
        </p:spPr>
        <p:txBody>
          <a:bodyPr wrap="square" rtlCol="0">
            <a:spAutoFit/>
          </a:bodyPr>
          <a:lstStyle/>
          <a:p>
            <a:r>
              <a:rPr lang="en-US" sz="1000" dirty="0"/>
              <a:t>Picture from: </a:t>
            </a:r>
            <a:r>
              <a:rPr lang="en-US" sz="1000" dirty="0">
                <a:hlinkClick r:id="rId6"/>
              </a:rPr>
              <a:t>https://blog.floydhub.com/introduction-to-adversarial-machine-learning</a:t>
            </a:r>
            <a:r>
              <a:rPr lang="en-US" sz="1000" dirty="0"/>
              <a:t>/</a:t>
            </a:r>
          </a:p>
        </p:txBody>
      </p:sp>
    </p:spTree>
    <p:extLst>
      <p:ext uri="{BB962C8B-B14F-4D97-AF65-F5344CB8AC3E}">
        <p14:creationId xmlns:p14="http://schemas.microsoft.com/office/powerpoint/2010/main" val="2418726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6FD4AC-9A3A-4C27-9A50-9B8A091EE9B1}"/>
              </a:ext>
            </a:extLst>
          </p:cNvPr>
          <p:cNvSpPr>
            <a:spLocks noGrp="1"/>
          </p:cNvSpPr>
          <p:nvPr>
            <p:ph type="title"/>
          </p:nvPr>
        </p:nvSpPr>
        <p:spPr/>
        <p:txBody>
          <a:bodyPr/>
          <a:lstStyle/>
          <a:p>
            <a:r>
              <a:rPr lang="en-US" dirty="0"/>
              <a:t>Semantic Attack</a:t>
            </a:r>
          </a:p>
        </p:txBody>
      </p:sp>
      <p:sp>
        <p:nvSpPr>
          <p:cNvPr id="5" name="Content Placeholder 4">
            <a:extLst>
              <a:ext uri="{FF2B5EF4-FFF2-40B4-BE49-F238E27FC236}">
                <a16:creationId xmlns:a16="http://schemas.microsoft.com/office/drawing/2014/main" id="{FF31C190-92FF-4FE0-80BA-7F1F318EC25B}"/>
              </a:ext>
            </a:extLst>
          </p:cNvPr>
          <p:cNvSpPr>
            <a:spLocks noGrp="1"/>
          </p:cNvSpPr>
          <p:nvPr>
            <p:ph idx="1"/>
          </p:nvPr>
        </p:nvSpPr>
        <p:spPr/>
        <p:txBody>
          <a:bodyPr/>
          <a:lstStyle/>
          <a:p>
            <a:r>
              <a:rPr lang="en-US" b="1" i="1" dirty="0">
                <a:solidFill>
                  <a:srgbClr val="0070C0"/>
                </a:solidFill>
              </a:rPr>
              <a:t>Semantic attack</a:t>
            </a:r>
          </a:p>
          <a:p>
            <a:pPr lvl="1"/>
            <a:r>
              <a:rPr lang="en-US" dirty="0">
                <a:hlinkClick r:id="rId3"/>
              </a:rPr>
              <a:t>Hosseini (2017) On the Limitation of Convolutional Neural Networks in Recognizing Negative Images</a:t>
            </a:r>
            <a:endParaRPr lang="en-US" dirty="0"/>
          </a:p>
          <a:p>
            <a:pPr lvl="1"/>
            <a:r>
              <a:rPr lang="en-US" dirty="0"/>
              <a:t>Use negative images as adversarial inputs</a:t>
            </a:r>
          </a:p>
          <a:p>
            <a:pPr lvl="2"/>
            <a:r>
              <a:rPr lang="en-US" dirty="0"/>
              <a:t>Reverse all pixels intensities</a:t>
            </a:r>
          </a:p>
          <a:p>
            <a:pPr lvl="2"/>
            <a:r>
              <a:rPr lang="en-US" dirty="0"/>
              <a:t>E.g., change the sign of all pixels, if the pixels values are in range [-1,1]</a:t>
            </a:r>
          </a:p>
          <a:p>
            <a:pPr lvl="1"/>
            <a:r>
              <a:rPr lang="en-US" dirty="0"/>
              <a:t>Not an efficient attack, since the adversarial images can easily be detected</a:t>
            </a:r>
          </a:p>
          <a:p>
            <a:pPr lvl="1"/>
            <a:endParaRPr lang="en-US" dirty="0"/>
          </a:p>
        </p:txBody>
      </p:sp>
      <p:sp>
        <p:nvSpPr>
          <p:cNvPr id="2" name="Content Placeholder 1"/>
          <p:cNvSpPr>
            <a:spLocks noGrp="1"/>
          </p:cNvSpPr>
          <p:nvPr>
            <p:ph idx="10"/>
          </p:nvPr>
        </p:nvSpPr>
        <p:spPr/>
        <p:txBody>
          <a:bodyPr/>
          <a:lstStyle/>
          <a:p>
            <a:r>
              <a:rPr lang="en-US" dirty="0"/>
              <a:t>Common Adversarial Evasion Attacks</a:t>
            </a:r>
          </a:p>
          <a:p>
            <a:endParaRPr lang="en-US" dirty="0"/>
          </a:p>
        </p:txBody>
      </p:sp>
      <p:pic>
        <p:nvPicPr>
          <p:cNvPr id="6" name="Picture 5">
            <a:extLst>
              <a:ext uri="{FF2B5EF4-FFF2-40B4-BE49-F238E27FC236}">
                <a16:creationId xmlns:a16="http://schemas.microsoft.com/office/drawing/2014/main" id="{C6405BB2-C9B7-4879-8B70-394F3AAF2AE7}"/>
              </a:ext>
            </a:extLst>
          </p:cNvPr>
          <p:cNvPicPr>
            <a:picLocks noChangeAspect="1"/>
          </p:cNvPicPr>
          <p:nvPr/>
        </p:nvPicPr>
        <p:blipFill>
          <a:blip r:embed="rId4"/>
          <a:stretch>
            <a:fillRect/>
          </a:stretch>
        </p:blipFill>
        <p:spPr>
          <a:xfrm>
            <a:off x="264280" y="4716229"/>
            <a:ext cx="2566482" cy="2554347"/>
          </a:xfrm>
          <a:prstGeom prst="rect">
            <a:avLst/>
          </a:prstGeom>
        </p:spPr>
      </p:pic>
      <p:sp>
        <p:nvSpPr>
          <p:cNvPr id="7" name="TextBox 6">
            <a:extLst>
              <a:ext uri="{FF2B5EF4-FFF2-40B4-BE49-F238E27FC236}">
                <a16:creationId xmlns:a16="http://schemas.microsoft.com/office/drawing/2014/main" id="{D46E27AA-AEAF-46A6-BD97-A45DF98F14BD}"/>
              </a:ext>
            </a:extLst>
          </p:cNvPr>
          <p:cNvSpPr txBox="1"/>
          <p:nvPr/>
        </p:nvSpPr>
        <p:spPr>
          <a:xfrm>
            <a:off x="573308" y="7157601"/>
            <a:ext cx="2257453" cy="401007"/>
          </a:xfrm>
          <a:prstGeom prst="rect">
            <a:avLst/>
          </a:prstGeom>
          <a:noFill/>
        </p:spPr>
        <p:txBody>
          <a:bodyPr wrap="square" rtlCol="0">
            <a:spAutoFit/>
          </a:bodyPr>
          <a:lstStyle/>
          <a:p>
            <a:r>
              <a:rPr lang="en-US" dirty="0"/>
              <a:t>Prediction: </a:t>
            </a:r>
            <a:r>
              <a:rPr lang="en-US" dirty="0">
                <a:solidFill>
                  <a:srgbClr val="00B050"/>
                </a:solidFill>
              </a:rPr>
              <a:t>gorilla</a:t>
            </a:r>
          </a:p>
        </p:txBody>
      </p:sp>
      <p:sp>
        <p:nvSpPr>
          <p:cNvPr id="10" name="Arrow: Right 9">
            <a:extLst>
              <a:ext uri="{FF2B5EF4-FFF2-40B4-BE49-F238E27FC236}">
                <a16:creationId xmlns:a16="http://schemas.microsoft.com/office/drawing/2014/main" id="{05368171-A5EA-4F3A-B60C-71468EC1E7F2}"/>
              </a:ext>
            </a:extLst>
          </p:cNvPr>
          <p:cNvSpPr/>
          <p:nvPr/>
        </p:nvSpPr>
        <p:spPr>
          <a:xfrm>
            <a:off x="2996827" y="5733782"/>
            <a:ext cx="71055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468A6D2-AFFB-4DA0-AB95-30B782F06971}"/>
              </a:ext>
            </a:extLst>
          </p:cNvPr>
          <p:cNvPicPr>
            <a:picLocks noChangeAspect="1"/>
          </p:cNvPicPr>
          <p:nvPr/>
        </p:nvPicPr>
        <p:blipFill>
          <a:blip r:embed="rId5"/>
          <a:stretch>
            <a:fillRect/>
          </a:stretch>
        </p:blipFill>
        <p:spPr>
          <a:xfrm>
            <a:off x="3816419" y="4716229"/>
            <a:ext cx="2528881" cy="2516925"/>
          </a:xfrm>
          <a:prstGeom prst="rect">
            <a:avLst/>
          </a:prstGeom>
        </p:spPr>
      </p:pic>
      <p:sp>
        <p:nvSpPr>
          <p:cNvPr id="12" name="TextBox 11">
            <a:extLst>
              <a:ext uri="{FF2B5EF4-FFF2-40B4-BE49-F238E27FC236}">
                <a16:creationId xmlns:a16="http://schemas.microsoft.com/office/drawing/2014/main" id="{7C4FB18E-AA9C-4C97-AC38-8997EEB6CF51}"/>
              </a:ext>
            </a:extLst>
          </p:cNvPr>
          <p:cNvSpPr txBox="1"/>
          <p:nvPr/>
        </p:nvSpPr>
        <p:spPr>
          <a:xfrm>
            <a:off x="3816419" y="7157601"/>
            <a:ext cx="2868965" cy="401007"/>
          </a:xfrm>
          <a:prstGeom prst="rect">
            <a:avLst/>
          </a:prstGeom>
          <a:noFill/>
        </p:spPr>
        <p:txBody>
          <a:bodyPr wrap="square" rtlCol="0">
            <a:spAutoFit/>
          </a:bodyPr>
          <a:lstStyle/>
          <a:p>
            <a:r>
              <a:rPr lang="en-US" dirty="0"/>
              <a:t>Prediction: </a:t>
            </a:r>
            <a:r>
              <a:rPr lang="en-US" dirty="0" err="1">
                <a:solidFill>
                  <a:srgbClr val="FF0000"/>
                </a:solidFill>
              </a:rPr>
              <a:t>weimaraner</a:t>
            </a:r>
            <a:endParaRPr lang="en-US" dirty="0">
              <a:solidFill>
                <a:srgbClr val="FF0000"/>
              </a:solidFill>
            </a:endParaRPr>
          </a:p>
        </p:txBody>
      </p:sp>
      <p:pic>
        <p:nvPicPr>
          <p:cNvPr id="13" name="Picture 12">
            <a:extLst>
              <a:ext uri="{FF2B5EF4-FFF2-40B4-BE49-F238E27FC236}">
                <a16:creationId xmlns:a16="http://schemas.microsoft.com/office/drawing/2014/main" id="{E88CA871-1FB2-4649-8B7A-E7EE3A008D78}"/>
              </a:ext>
            </a:extLst>
          </p:cNvPr>
          <p:cNvPicPr>
            <a:picLocks noChangeAspect="1"/>
          </p:cNvPicPr>
          <p:nvPr/>
        </p:nvPicPr>
        <p:blipFill>
          <a:blip r:embed="rId6"/>
          <a:stretch>
            <a:fillRect/>
          </a:stretch>
        </p:blipFill>
        <p:spPr>
          <a:xfrm>
            <a:off x="6719558" y="5093942"/>
            <a:ext cx="3225917" cy="1810920"/>
          </a:xfrm>
          <a:prstGeom prst="rect">
            <a:avLst/>
          </a:prstGeom>
        </p:spPr>
      </p:pic>
      <p:sp>
        <p:nvSpPr>
          <p:cNvPr id="14" name="TextBox 13">
            <a:extLst>
              <a:ext uri="{FF2B5EF4-FFF2-40B4-BE49-F238E27FC236}">
                <a16:creationId xmlns:a16="http://schemas.microsoft.com/office/drawing/2014/main" id="{6DF0F941-05A5-4DFE-9F04-C47C74146FA8}"/>
              </a:ext>
            </a:extLst>
          </p:cNvPr>
          <p:cNvSpPr txBox="1"/>
          <p:nvPr/>
        </p:nvSpPr>
        <p:spPr>
          <a:xfrm>
            <a:off x="6940511" y="6904862"/>
            <a:ext cx="3004964" cy="401007"/>
          </a:xfrm>
          <a:prstGeom prst="rect">
            <a:avLst/>
          </a:prstGeom>
          <a:noFill/>
        </p:spPr>
        <p:txBody>
          <a:bodyPr wrap="square" rtlCol="0">
            <a:spAutoFit/>
          </a:bodyPr>
          <a:lstStyle/>
          <a:p>
            <a:r>
              <a:rPr lang="en-US" dirty="0"/>
              <a:t>Weimaraner (a dog breed) </a:t>
            </a:r>
          </a:p>
        </p:txBody>
      </p:sp>
      <p:sp>
        <p:nvSpPr>
          <p:cNvPr id="15" name="TextBox 14">
            <a:extLst>
              <a:ext uri="{FF2B5EF4-FFF2-40B4-BE49-F238E27FC236}">
                <a16:creationId xmlns:a16="http://schemas.microsoft.com/office/drawing/2014/main" id="{CAA23278-BFB5-43E9-9A2A-5FCF2C00F39A}"/>
              </a:ext>
            </a:extLst>
          </p:cNvPr>
          <p:cNvSpPr txBox="1"/>
          <p:nvPr/>
        </p:nvSpPr>
        <p:spPr>
          <a:xfrm>
            <a:off x="545301" y="4387230"/>
            <a:ext cx="2108188" cy="401007"/>
          </a:xfrm>
          <a:prstGeom prst="rect">
            <a:avLst/>
          </a:prstGeom>
          <a:noFill/>
        </p:spPr>
        <p:txBody>
          <a:bodyPr wrap="square" rtlCol="0">
            <a:spAutoFit/>
          </a:bodyPr>
          <a:lstStyle/>
          <a:p>
            <a:pPr algn="ctr"/>
            <a:r>
              <a:rPr lang="en-US" dirty="0"/>
              <a:t>Original image</a:t>
            </a:r>
            <a:endParaRPr lang="en-US" dirty="0">
              <a:solidFill>
                <a:srgbClr val="00B050"/>
              </a:solidFill>
            </a:endParaRPr>
          </a:p>
        </p:txBody>
      </p:sp>
      <p:sp>
        <p:nvSpPr>
          <p:cNvPr id="16" name="TextBox 15">
            <a:extLst>
              <a:ext uri="{FF2B5EF4-FFF2-40B4-BE49-F238E27FC236}">
                <a16:creationId xmlns:a16="http://schemas.microsoft.com/office/drawing/2014/main" id="{CA9720A8-FB8A-4960-B495-C24E3E92531C}"/>
              </a:ext>
            </a:extLst>
          </p:cNvPr>
          <p:cNvSpPr txBox="1"/>
          <p:nvPr/>
        </p:nvSpPr>
        <p:spPr>
          <a:xfrm>
            <a:off x="4237112" y="4387230"/>
            <a:ext cx="2108188" cy="401007"/>
          </a:xfrm>
          <a:prstGeom prst="rect">
            <a:avLst/>
          </a:prstGeom>
          <a:noFill/>
        </p:spPr>
        <p:txBody>
          <a:bodyPr wrap="square" rtlCol="0">
            <a:spAutoFit/>
          </a:bodyPr>
          <a:lstStyle/>
          <a:p>
            <a:pPr algn="ctr"/>
            <a:r>
              <a:rPr lang="en-US" dirty="0"/>
              <a:t>Negative image</a:t>
            </a:r>
            <a:endParaRPr lang="en-US" dirty="0">
              <a:solidFill>
                <a:srgbClr val="00B050"/>
              </a:solidFill>
            </a:endParaRPr>
          </a:p>
        </p:txBody>
      </p:sp>
      <p:sp>
        <p:nvSpPr>
          <p:cNvPr id="17" name="TextBox 16"/>
          <p:cNvSpPr txBox="1"/>
          <p:nvPr/>
        </p:nvSpPr>
        <p:spPr>
          <a:xfrm>
            <a:off x="2508920" y="7528411"/>
            <a:ext cx="5832648" cy="246221"/>
          </a:xfrm>
          <a:prstGeom prst="rect">
            <a:avLst/>
          </a:prstGeom>
          <a:noFill/>
        </p:spPr>
        <p:txBody>
          <a:bodyPr wrap="square" rtlCol="0">
            <a:spAutoFit/>
          </a:bodyPr>
          <a:lstStyle/>
          <a:p>
            <a:r>
              <a:rPr lang="en-US" sz="1000" dirty="0"/>
              <a:t>Picture from: </a:t>
            </a:r>
            <a:r>
              <a:rPr lang="en-US" sz="1000" dirty="0">
                <a:hlinkClick r:id="rId7"/>
              </a:rPr>
              <a:t>https://blog.floydhub.com/introduction-to-adversarial-machine-learning</a:t>
            </a:r>
            <a:r>
              <a:rPr lang="en-US" sz="1000" dirty="0"/>
              <a:t>/</a:t>
            </a:r>
          </a:p>
        </p:txBody>
      </p:sp>
    </p:spTree>
    <p:extLst>
      <p:ext uri="{BB962C8B-B14F-4D97-AF65-F5344CB8AC3E}">
        <p14:creationId xmlns:p14="http://schemas.microsoft.com/office/powerpoint/2010/main" val="2648866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215445-A1B5-4DB4-902B-1156387D4912}"/>
              </a:ext>
            </a:extLst>
          </p:cNvPr>
          <p:cNvSpPr>
            <a:spLocks noGrp="1"/>
          </p:cNvSpPr>
          <p:nvPr>
            <p:ph type="title"/>
          </p:nvPr>
        </p:nvSpPr>
        <p:spPr/>
        <p:txBody>
          <a:bodyPr/>
          <a:lstStyle/>
          <a:p>
            <a:r>
              <a:rPr lang="en-US" dirty="0"/>
              <a:t>FGSM Attack</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E022ADD-8CF8-427B-99CC-2460A062FF55}"/>
                  </a:ext>
                </a:extLst>
              </p:cNvPr>
              <p:cNvSpPr>
                <a:spLocks noGrp="1"/>
              </p:cNvSpPr>
              <p:nvPr>
                <p:ph idx="1"/>
              </p:nvPr>
            </p:nvSpPr>
            <p:spPr/>
            <p:txBody>
              <a:bodyPr/>
              <a:lstStyle/>
              <a:p>
                <a:r>
                  <a:rPr lang="en-US" b="1" i="1" dirty="0">
                    <a:solidFill>
                      <a:srgbClr val="0070C0"/>
                    </a:solidFill>
                  </a:rPr>
                  <a:t>Fast gradient sign method (FGSM) attack</a:t>
                </a:r>
              </a:p>
              <a:p>
                <a:pPr lvl="1"/>
                <a:r>
                  <a:rPr lang="en-US" dirty="0">
                    <a:hlinkClick r:id="rId3"/>
                  </a:rPr>
                  <a:t>Goodfellow (2015) Explaining and Harnessing Adversarial Examples</a:t>
                </a:r>
                <a:endParaRPr lang="en-US" dirty="0"/>
              </a:p>
              <a:p>
                <a:r>
                  <a:rPr lang="en-US" dirty="0"/>
                  <a:t>An adversarial image </a:t>
                </a:r>
                <a:r>
                  <a:rPr lang="en-US" i="1" dirty="0" err="1"/>
                  <a:t>x</a:t>
                </a:r>
                <a:r>
                  <a:rPr lang="en-US" i="1" baseline="-25000" dirty="0" err="1"/>
                  <a:t>adv</a:t>
                </a:r>
                <a:r>
                  <a:rPr lang="en-US" dirty="0"/>
                  <a:t> is created by adding perturbation noise to an image </a:t>
                </a:r>
                <a:r>
                  <a:rPr lang="en-US" i="1" dirty="0"/>
                  <a:t>x</a:t>
                </a:r>
              </a:p>
              <a:p>
                <a:endParaRPr lang="en-US" sz="1000" i="1" dirty="0"/>
              </a:p>
              <a:p>
                <a:pPr marL="0" indent="0" algn="ctr">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𝑎𝑑𝑣</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sign</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ea typeface="Cambria Math" panose="02040503050406030204" pitchFamily="18" charset="0"/>
                                </a:rPr>
                                <m:t>𝑥</m:t>
                              </m:r>
                            </m:sub>
                          </m:sSub>
                          <m:r>
                            <a:rPr lang="en-US" b="0" i="1" smtClean="0">
                              <a:latin typeface="Cambria Math" panose="02040503050406030204" pitchFamily="18" charset="0"/>
                              <a:ea typeface="Cambria Math" panose="02040503050406030204" pitchFamily="18" charset="0"/>
                            </a:rPr>
                            <m:t>ℒ</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𝐶</m:t>
                              </m:r>
                              <m:d>
                                <m:dPr>
                                  <m:ctrlPr>
                                    <a:rPr lang="en-US" i="1" smtClean="0">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e>
                      </m:d>
                    </m:oMath>
                  </m:oMathPara>
                </a14:m>
                <a:endParaRPr lang="en-US" dirty="0"/>
              </a:p>
              <a:p>
                <a:pPr lvl="1"/>
                <a:endParaRPr lang="en-US" sz="1000" dirty="0"/>
              </a:p>
              <a:p>
                <a:pPr lvl="1"/>
                <a:r>
                  <a:rPr lang="en-US" dirty="0"/>
                  <a:t>Notation: input image </a:t>
                </a:r>
                <a:r>
                  <a:rPr lang="en-US" i="1" dirty="0"/>
                  <a:t>x</a:t>
                </a:r>
                <a:r>
                  <a:rPr lang="en-US" dirty="0"/>
                  <a:t>, label </a:t>
                </a:r>
                <a:r>
                  <a:rPr lang="en-US" i="1" dirty="0"/>
                  <a:t>y</a:t>
                </a:r>
                <a:r>
                  <a:rPr lang="en-US" dirty="0"/>
                  <a:t>, NN model</a:t>
                </a:r>
                <a14:m>
                  <m:oMath xmlns:m="http://schemas.openxmlformats.org/officeDocument/2006/math">
                    <m:r>
                      <a:rPr lang="en-US">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𝐶</m:t>
                    </m:r>
                  </m:oMath>
                </a14:m>
                <a:r>
                  <a:rPr lang="en-US" dirty="0"/>
                  <a:t>, NN weights (parameters) </a:t>
                </a:r>
                <a14:m>
                  <m:oMath xmlns:m="http://schemas.openxmlformats.org/officeDocument/2006/math">
                    <m:r>
                      <a:rPr lang="en-US" i="1">
                        <a:latin typeface="Cambria Math" panose="02040503050406030204" pitchFamily="18" charset="0"/>
                        <a:ea typeface="Cambria Math" panose="02040503050406030204" pitchFamily="18" charset="0"/>
                      </a:rPr>
                      <m:t>𝑤</m:t>
                    </m:r>
                  </m:oMath>
                </a14:m>
                <a:r>
                  <a:rPr lang="en-US" dirty="0"/>
                  <a:t>, loss function </a:t>
                </a:r>
                <a14:m>
                  <m:oMath xmlns:m="http://schemas.openxmlformats.org/officeDocument/2006/math">
                    <m:r>
                      <a:rPr lang="en-US" i="1">
                        <a:latin typeface="Cambria Math" panose="02040503050406030204" pitchFamily="18" charset="0"/>
                        <a:ea typeface="Cambria Math" panose="02040503050406030204" pitchFamily="18" charset="0"/>
                      </a:rPr>
                      <m:t>ℒ</m:t>
                    </m:r>
                  </m:oMath>
                </a14:m>
                <a:r>
                  <a:rPr lang="en-US" dirty="0"/>
                  <a:t>, gradient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(Greek letter “</a:t>
                </a:r>
                <a:r>
                  <a:rPr lang="en-US" dirty="0" err="1"/>
                  <a:t>nabla</a:t>
                </a:r>
                <a:r>
                  <a:rPr lang="en-US" dirty="0"/>
                  <a:t>”), perturbation magnitude </a:t>
                </a:r>
                <a14:m>
                  <m:oMath xmlns:m="http://schemas.openxmlformats.org/officeDocument/2006/math">
                    <m:r>
                      <a:rPr lang="en-US" i="1">
                        <a:latin typeface="Cambria Math" panose="02040503050406030204" pitchFamily="18" charset="0"/>
                        <a:ea typeface="Cambria Math" panose="02040503050406030204" pitchFamily="18" charset="0"/>
                      </a:rPr>
                      <m:t>𝜖</m:t>
                    </m:r>
                  </m:oMath>
                </a14:m>
                <a:endParaRPr lang="en-US" dirty="0"/>
              </a:p>
              <a:p>
                <a:pPr lvl="1"/>
                <a:r>
                  <a:rPr lang="en-US" dirty="0"/>
                  <a:t>The amount of perturbation is calculated based on the gradient of the loss function </a:t>
                </a:r>
                <a14:m>
                  <m:oMath xmlns:m="http://schemas.openxmlformats.org/officeDocument/2006/math">
                    <m:r>
                      <a:rPr lang="en-US" i="1">
                        <a:latin typeface="Cambria Math" panose="02040503050406030204" pitchFamily="18" charset="0"/>
                        <a:ea typeface="Cambria Math" panose="02040503050406030204" pitchFamily="18" charset="0"/>
                      </a:rPr>
                      <m:t>ℒ</m:t>
                    </m:r>
                  </m:oMath>
                </a14:m>
                <a:r>
                  <a:rPr lang="en-US" dirty="0"/>
                  <a:t> with respect to the input image </a:t>
                </a:r>
                <a:r>
                  <a:rPr lang="en-US" i="1" dirty="0"/>
                  <a:t>x</a:t>
                </a:r>
                <a:r>
                  <a:rPr lang="en-US" b="1" dirty="0"/>
                  <a:t> </a:t>
                </a:r>
                <a:r>
                  <a:rPr lang="en-US" dirty="0"/>
                  <a:t>for the true class label</a:t>
                </a:r>
                <a:r>
                  <a:rPr lang="en-US" b="1" dirty="0"/>
                  <a:t> </a:t>
                </a:r>
                <a:r>
                  <a:rPr lang="en-US" i="1" dirty="0"/>
                  <a:t>y </a:t>
                </a:r>
                <a:r>
                  <a:rPr lang="en-US" dirty="0"/>
                  <a:t>(i.e.,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oMath>
                </a14:m>
                <a:endParaRPr lang="en-US" i="1" dirty="0"/>
              </a:p>
              <a:p>
                <a:pPr lvl="1"/>
                <a:r>
                  <a:rPr lang="en-US" dirty="0"/>
                  <a:t>The perturbation increases </a:t>
                </a:r>
                <a:r>
                  <a:rPr lang="en-US" dirty="0" smtClean="0"/>
                  <a:t>the </a:t>
                </a:r>
                <a:r>
                  <a:rPr lang="en-US" dirty="0"/>
                  <a:t>loss </a:t>
                </a:r>
                <a14:m>
                  <m:oMath xmlns:m="http://schemas.openxmlformats.org/officeDocument/2006/math">
                    <m:r>
                      <a:rPr lang="en-US" i="1">
                        <a:latin typeface="Cambria Math" panose="02040503050406030204" pitchFamily="18" charset="0"/>
                        <a:ea typeface="Cambria Math" panose="02040503050406030204" pitchFamily="18" charset="0"/>
                      </a:rPr>
                      <m:t>ℒ</m:t>
                    </m:r>
                    <m:r>
                      <a:rPr lang="en-US" i="1">
                        <a:latin typeface="Cambria Math" panose="02040503050406030204" pitchFamily="18" charset="0"/>
                        <a:ea typeface="Cambria Math" panose="02040503050406030204" pitchFamily="18" charset="0"/>
                      </a:rPr>
                      <m:t> </m:t>
                    </m:r>
                  </m:oMath>
                </a14:m>
                <a:r>
                  <a:rPr lang="en-US" dirty="0"/>
                  <a:t>for the true class </a:t>
                </a:r>
                <a:r>
                  <a:rPr lang="en-US" i="1" dirty="0"/>
                  <a:t>y</a:t>
                </a:r>
                <a:r>
                  <a:rPr lang="en-US" dirty="0"/>
                  <a:t>, and</a:t>
                </a:r>
                <a:r>
                  <a:rPr lang="en-US" i="1" dirty="0"/>
                  <a:t> </a:t>
                </a:r>
                <a:r>
                  <a:rPr lang="en-US" dirty="0"/>
                  <a:t>the model </a:t>
                </a:r>
                <a14:m>
                  <m:oMath xmlns:m="http://schemas.openxmlformats.org/officeDocument/2006/math">
                    <m:r>
                      <a:rPr lang="en-US" i="1">
                        <a:latin typeface="Cambria Math" panose="02040503050406030204" pitchFamily="18" charset="0"/>
                        <a:ea typeface="Cambria Math" panose="02040503050406030204" pitchFamily="18" charset="0"/>
                      </a:rPr>
                      <m:t>𝐶</m:t>
                    </m:r>
                    <m:r>
                      <a:rPr lang="en-US" i="1">
                        <a:latin typeface="Cambria Math" panose="02040503050406030204" pitchFamily="18" charset="0"/>
                        <a:ea typeface="Cambria Math" panose="02040503050406030204" pitchFamily="18" charset="0"/>
                      </a:rPr>
                      <m:t> </m:t>
                    </m:r>
                  </m:oMath>
                </a14:m>
                <a:r>
                  <a:rPr lang="en-US" dirty="0"/>
                  <a:t>misclassifies the image </a:t>
                </a:r>
                <a:r>
                  <a:rPr lang="en-US" i="1" dirty="0" err="1"/>
                  <a:t>x</a:t>
                </a:r>
                <a:r>
                  <a:rPr lang="en-US" i="1" baseline="-25000" dirty="0" err="1"/>
                  <a:t>adv</a:t>
                </a:r>
                <a:endParaRPr lang="en-US" i="1" baseline="-25000" dirty="0"/>
              </a:p>
              <a:p>
                <a:pPr lvl="1"/>
                <a:r>
                  <a:rPr lang="en-US" dirty="0"/>
                  <a:t>The sign function </a:t>
                </a:r>
                <a14:m>
                  <m:oMath xmlns:m="http://schemas.openxmlformats.org/officeDocument/2006/math">
                    <m:r>
                      <m:rPr>
                        <m:sty m:val="p"/>
                      </m:rPr>
                      <a:rPr lang="en-US" dirty="0">
                        <a:latin typeface="Cambria Math" panose="02040503050406030204" pitchFamily="18" charset="0"/>
                      </a:rPr>
                      <m:t>sgn</m:t>
                    </m:r>
                    <m:r>
                      <a:rPr lang="en-US" i="1" dirty="0">
                        <a:latin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m:t>
                    </m:r>
                  </m:oMath>
                </a14:m>
                <a:r>
                  <a:rPr lang="en-US" dirty="0"/>
                  <a:t> is defined as:</a:t>
                </a:r>
              </a:p>
              <a:p>
                <a:pPr lvl="1"/>
                <a:endParaRPr lang="en-US" dirty="0"/>
              </a:p>
            </p:txBody>
          </p:sp>
        </mc:Choice>
        <mc:Fallback xmlns="">
          <p:sp>
            <p:nvSpPr>
              <p:cNvPr id="5" name="Content Placeholder 4">
                <a:extLst>
                  <a:ext uri="{FF2B5EF4-FFF2-40B4-BE49-F238E27FC236}">
                    <a16:creationId xmlns:a16="http://schemas.microsoft.com/office/drawing/2014/main" id="{3E022ADD-8CF8-427B-99CC-2460A062FF55}"/>
                  </a:ext>
                </a:extLst>
              </p:cNvPr>
              <p:cNvSpPr>
                <a:spLocks noGrp="1" noRot="1" noChangeAspect="1" noMove="1" noResize="1" noEditPoints="1" noAdjustHandles="1" noChangeArrowheads="1" noChangeShapeType="1" noTextEdit="1"/>
              </p:cNvSpPr>
              <p:nvPr>
                <p:ph idx="1"/>
              </p:nvPr>
            </p:nvSpPr>
            <p:spPr>
              <a:blipFill>
                <a:blip r:embed="rId4"/>
                <a:stretch>
                  <a:fillRect l="-699" t="-795" r="-381"/>
                </a:stretch>
              </a:blipFill>
            </p:spPr>
            <p:txBody>
              <a:bodyPr/>
              <a:lstStyle/>
              <a:p>
                <a:r>
                  <a:rPr lang="en-US">
                    <a:noFill/>
                  </a:rPr>
                  <a:t> </a:t>
                </a:r>
              </a:p>
            </p:txBody>
          </p:sp>
        </mc:Fallback>
      </mc:AlternateContent>
      <p:sp>
        <p:nvSpPr>
          <p:cNvPr id="2" name="Content Placeholder 1"/>
          <p:cNvSpPr>
            <a:spLocks noGrp="1"/>
          </p:cNvSpPr>
          <p:nvPr>
            <p:ph idx="10"/>
          </p:nvPr>
        </p:nvSpPr>
        <p:spPr/>
        <p:txBody>
          <a:bodyPr/>
          <a:lstStyle/>
          <a:p>
            <a:r>
              <a:rPr lang="en-US" dirty="0"/>
              <a:t>Common Adversarial Evasion Attacks</a:t>
            </a:r>
          </a:p>
          <a:p>
            <a:endParaRPr lang="en-US" dirty="0"/>
          </a:p>
        </p:txBody>
      </p:sp>
      <p:pic>
        <p:nvPicPr>
          <p:cNvPr id="9" name="Picture 8">
            <a:extLst>
              <a:ext uri="{FF2B5EF4-FFF2-40B4-BE49-F238E27FC236}">
                <a16:creationId xmlns:a16="http://schemas.microsoft.com/office/drawing/2014/main" id="{B631143C-9480-4E1F-A984-29702B3EA7F0}"/>
              </a:ext>
            </a:extLst>
          </p:cNvPr>
          <p:cNvPicPr>
            <a:picLocks noChangeAspect="1"/>
          </p:cNvPicPr>
          <p:nvPr/>
        </p:nvPicPr>
        <p:blipFill>
          <a:blip r:embed="rId5"/>
          <a:stretch>
            <a:fillRect/>
          </a:stretch>
        </p:blipFill>
        <p:spPr>
          <a:xfrm>
            <a:off x="3236713" y="6046440"/>
            <a:ext cx="3265299" cy="1160142"/>
          </a:xfrm>
          <a:prstGeom prst="rect">
            <a:avLst/>
          </a:prstGeom>
        </p:spPr>
      </p:pic>
    </p:spTree>
    <p:extLst>
      <p:ext uri="{BB962C8B-B14F-4D97-AF65-F5344CB8AC3E}">
        <p14:creationId xmlns:p14="http://schemas.microsoft.com/office/powerpoint/2010/main" val="355074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29511" y="4265132"/>
            <a:ext cx="9224225" cy="3365484"/>
            <a:chOff x="564704" y="3742184"/>
            <a:chExt cx="9224225" cy="3365484"/>
          </a:xfrm>
        </p:grpSpPr>
        <p:pic>
          <p:nvPicPr>
            <p:cNvPr id="12" name="Picture 11">
              <a:extLst>
                <a:ext uri="{FF2B5EF4-FFF2-40B4-BE49-F238E27FC236}">
                  <a16:creationId xmlns:a16="http://schemas.microsoft.com/office/drawing/2014/main" id="{04FA9CB1-8B7B-4E1E-8EEB-35C7DCDEF4B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64704" y="3742184"/>
              <a:ext cx="8398177" cy="3365484"/>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4021088" y="6046440"/>
                  <a:ext cx="2471754" cy="404983"/>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800" smtClean="0">
                            <a:latin typeface="Cambria Math" panose="02040503050406030204" pitchFamily="18" charset="0"/>
                            <a:ea typeface="Cambria Math" panose="02040503050406030204" pitchFamily="18" charset="0"/>
                          </a:rPr>
                          <m:t>sign</m:t>
                        </m:r>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m:t>
                                </m:r>
                              </m:e>
                              <m:sub>
                                <m:r>
                                  <a:rPr lang="en-US" sz="1800" i="1">
                                    <a:latin typeface="Cambria Math" panose="02040503050406030204" pitchFamily="18" charset="0"/>
                                    <a:ea typeface="Cambria Math" panose="02040503050406030204" pitchFamily="18" charset="0"/>
                                  </a:rPr>
                                  <m:t>𝑥</m:t>
                                </m:r>
                              </m:sub>
                            </m:sSub>
                            <m:r>
                              <a:rPr lang="en-US" sz="1800" i="1">
                                <a:latin typeface="Cambria Math" panose="02040503050406030204" pitchFamily="18" charset="0"/>
                                <a:ea typeface="Cambria Math" panose="02040503050406030204" pitchFamily="18" charset="0"/>
                              </a:rPr>
                              <m:t>ℒ</m:t>
                            </m:r>
                            <m:d>
                              <m:dPr>
                                <m:ctrlPr>
                                  <a:rPr lang="en-US" sz="1800" i="1">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𝐶</m:t>
                                </m:r>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𝑥</m:t>
                                    </m:r>
                                    <m:r>
                                      <a:rPr lang="en-US" sz="1800" i="1">
                                        <a:latin typeface="Cambria Math" panose="02040503050406030204" pitchFamily="18" charset="0"/>
                                        <a:ea typeface="Cambria Math" panose="02040503050406030204" pitchFamily="18" charset="0"/>
                                      </a:rPr>
                                      <m:t>, </m:t>
                                    </m:r>
                                    <m:r>
                                      <a:rPr lang="en-US" sz="1800" i="1">
                                        <a:latin typeface="Cambria Math" panose="02040503050406030204" pitchFamily="18" charset="0"/>
                                        <a:ea typeface="Cambria Math" panose="02040503050406030204" pitchFamily="18" charset="0"/>
                                      </a:rPr>
                                      <m:t>𝑤</m:t>
                                    </m:r>
                                  </m:e>
                                </m:d>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𝑦</m:t>
                                </m:r>
                              </m:e>
                            </m:d>
                          </m:e>
                        </m:d>
                      </m:oMath>
                    </m:oMathPara>
                  </a14:m>
                  <a:endParaRPr lang="en-US" sz="1800" dirty="0"/>
                </a:p>
              </p:txBody>
            </p:sp>
          </mc:Choice>
          <mc:Fallback xmlns="">
            <p:sp>
              <p:nvSpPr>
                <p:cNvPr id="13" name="Rectangle 12"/>
                <p:cNvSpPr>
                  <a:spLocks noRot="1" noChangeAspect="1" noMove="1" noResize="1" noEditPoints="1" noAdjustHandles="1" noChangeArrowheads="1" noChangeShapeType="1" noTextEdit="1"/>
                </p:cNvSpPr>
                <p:nvPr/>
              </p:nvSpPr>
              <p:spPr>
                <a:xfrm>
                  <a:off x="4021088" y="6046440"/>
                  <a:ext cx="2471754" cy="404983"/>
                </a:xfrm>
                <a:prstGeom prst="rect">
                  <a:avLst/>
                </a:prstGeom>
                <a:blipFill>
                  <a:blip r:embed="rId6"/>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613376" y="5974432"/>
                  <a:ext cx="3175553" cy="543482"/>
                </a:xfrm>
                <a:prstGeom prst="rect">
                  <a:avLst/>
                </a:prstGeom>
                <a:solidFill>
                  <a:schemeClr val="bg1"/>
                </a:solidFill>
              </p:spPr>
              <p:txBody>
                <a:bodyPr wrap="square" tIns="91440" bIns="137160">
                  <a:spAutoFit/>
                </a:bodyPr>
                <a:lstStyle/>
                <a:p>
                  <a:pPr>
                    <a:spcBef>
                      <a:spcPts val="600"/>
                    </a:spcBef>
                    <a:spcAft>
                      <a:spcPts val="600"/>
                    </a:spcAft>
                  </a:pPr>
                  <a14:m>
                    <m:oMath xmlns:m="http://schemas.openxmlformats.org/officeDocument/2006/math">
                      <m:r>
                        <a:rPr lang="en-US" sz="1800" i="1" smtClean="0">
                          <a:latin typeface="Cambria Math" panose="02040503050406030204" pitchFamily="18" charset="0"/>
                        </a:rPr>
                        <m:t>𝑥</m:t>
                      </m:r>
                      <m:r>
                        <a:rPr lang="en-US" sz="1800" i="1" smtClean="0">
                          <a:latin typeface="Cambria Math" panose="02040503050406030204" pitchFamily="18" charset="0"/>
                        </a:rPr>
                        <m:t>+</m:t>
                      </m:r>
                    </m:oMath>
                  </a14:m>
                  <a:r>
                    <a:rPr lang="en-US" sz="1800" i="1" dirty="0">
                      <a:latin typeface="Cambria Math" panose="02040503050406030204" pitchFamily="18" charset="0"/>
                    </a:rPr>
                    <a:t> </a:t>
                  </a:r>
                  <a14:m>
                    <m:oMath xmlns:m="http://schemas.openxmlformats.org/officeDocument/2006/math">
                      <m:r>
                        <a:rPr lang="en-US" sz="1800" i="1">
                          <a:latin typeface="Cambria Math" panose="02040503050406030204" pitchFamily="18" charset="0"/>
                          <a:ea typeface="Cambria Math" panose="02040503050406030204" pitchFamily="18" charset="0"/>
                        </a:rPr>
                        <m:t>𝜖</m:t>
                      </m:r>
                      <m:r>
                        <a:rPr lang="en-US" sz="1800" i="1">
                          <a:latin typeface="Cambria Math" panose="02040503050406030204" pitchFamily="18" charset="0"/>
                          <a:ea typeface="Cambria Math" panose="02040503050406030204" pitchFamily="18" charset="0"/>
                        </a:rPr>
                        <m:t>∙</m:t>
                      </m:r>
                      <m:r>
                        <m:rPr>
                          <m:sty m:val="p"/>
                        </m:rPr>
                        <a:rPr lang="en-US" sz="1800">
                          <a:latin typeface="Cambria Math" panose="02040503050406030204" pitchFamily="18" charset="0"/>
                          <a:ea typeface="Cambria Math" panose="02040503050406030204" pitchFamily="18" charset="0"/>
                        </a:rPr>
                        <m:t>sign</m:t>
                      </m:r>
                      <m:d>
                        <m:dPr>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m:t>
                              </m:r>
                            </m:e>
                            <m:sub>
                              <m:r>
                                <a:rPr lang="en-US" sz="1800" i="1">
                                  <a:latin typeface="Cambria Math" panose="02040503050406030204" pitchFamily="18" charset="0"/>
                                  <a:ea typeface="Cambria Math" panose="02040503050406030204" pitchFamily="18" charset="0"/>
                                </a:rPr>
                                <m:t>𝑥</m:t>
                              </m:r>
                            </m:sub>
                          </m:sSub>
                          <m:r>
                            <a:rPr lang="en-US" sz="1800" i="1">
                              <a:latin typeface="Cambria Math" panose="02040503050406030204" pitchFamily="18" charset="0"/>
                              <a:ea typeface="Cambria Math" panose="02040503050406030204" pitchFamily="18" charset="0"/>
                            </a:rPr>
                            <m:t>ℒ</m:t>
                          </m:r>
                          <m:d>
                            <m:dPr>
                              <m:ctrlPr>
                                <a:rPr lang="en-US" sz="1800" i="1">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𝐶</m:t>
                              </m:r>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𝑥</m:t>
                                  </m:r>
                                  <m:r>
                                    <a:rPr lang="en-US" sz="1800" i="1">
                                      <a:latin typeface="Cambria Math" panose="02040503050406030204" pitchFamily="18" charset="0"/>
                                      <a:ea typeface="Cambria Math" panose="02040503050406030204" pitchFamily="18" charset="0"/>
                                    </a:rPr>
                                    <m:t>, </m:t>
                                  </m:r>
                                  <m:r>
                                    <a:rPr lang="en-US" sz="1800" i="1">
                                      <a:latin typeface="Cambria Math" panose="02040503050406030204" pitchFamily="18" charset="0"/>
                                      <a:ea typeface="Cambria Math" panose="02040503050406030204" pitchFamily="18" charset="0"/>
                                    </a:rPr>
                                    <m:t>𝑤</m:t>
                                  </m:r>
                                </m:e>
                              </m:d>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𝑦</m:t>
                              </m:r>
                            </m:e>
                          </m:d>
                        </m:e>
                      </m:d>
                    </m:oMath>
                  </a14:m>
                  <a:endParaRPr lang="en-US" sz="1800" dirty="0"/>
                </a:p>
              </p:txBody>
            </p:sp>
          </mc:Choice>
          <mc:Fallback xmlns="">
            <p:sp>
              <p:nvSpPr>
                <p:cNvPr id="14" name="Rectangle 13"/>
                <p:cNvSpPr>
                  <a:spLocks noRot="1" noChangeAspect="1" noMove="1" noResize="1" noEditPoints="1" noAdjustHandles="1" noChangeArrowheads="1" noChangeShapeType="1" noTextEdit="1"/>
                </p:cNvSpPr>
                <p:nvPr/>
              </p:nvSpPr>
              <p:spPr>
                <a:xfrm>
                  <a:off x="6613376" y="5974432"/>
                  <a:ext cx="3175553" cy="543482"/>
                </a:xfrm>
                <a:prstGeom prst="rect">
                  <a:avLst/>
                </a:prstGeom>
                <a:blipFill>
                  <a:blip r:embed="rId7"/>
                  <a:stretch>
                    <a:fillRect/>
                  </a:stretch>
                </a:blipFill>
              </p:spPr>
              <p:txBody>
                <a:bodyPr/>
                <a:lstStyle/>
                <a:p>
                  <a:r>
                    <a:rPr lang="en-US">
                      <a:noFill/>
                    </a:rPr>
                    <a:t> </a:t>
                  </a:r>
                </a:p>
              </p:txBody>
            </p:sp>
          </mc:Fallback>
        </mc:AlternateContent>
      </p:grpSp>
      <p:sp>
        <p:nvSpPr>
          <p:cNvPr id="4" name="Title 3">
            <a:extLst>
              <a:ext uri="{FF2B5EF4-FFF2-40B4-BE49-F238E27FC236}">
                <a16:creationId xmlns:a16="http://schemas.microsoft.com/office/drawing/2014/main" id="{F9CE7776-CE96-4D8F-9BFB-272EA3F1AA8C}"/>
              </a:ext>
            </a:extLst>
          </p:cNvPr>
          <p:cNvSpPr>
            <a:spLocks noGrp="1"/>
          </p:cNvSpPr>
          <p:nvPr>
            <p:ph type="title"/>
          </p:nvPr>
        </p:nvSpPr>
        <p:spPr/>
        <p:txBody>
          <a:bodyPr/>
          <a:lstStyle/>
          <a:p>
            <a:r>
              <a:rPr lang="en-US" dirty="0"/>
              <a:t>FGSM Attack</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521DED11-C0C0-4BDD-A581-9698B7716F0E}"/>
                  </a:ext>
                </a:extLst>
              </p:cNvPr>
              <p:cNvSpPr>
                <a:spLocks noGrp="1"/>
              </p:cNvSpPr>
              <p:nvPr>
                <p:ph idx="1"/>
              </p:nvPr>
            </p:nvSpPr>
            <p:spPr/>
            <p:txBody>
              <a:bodyPr/>
              <a:lstStyle/>
              <a:p>
                <a:r>
                  <a:rPr lang="en-US" dirty="0"/>
                  <a:t>FGSM is a white-box non-targeted evasion attack</a:t>
                </a:r>
              </a:p>
              <a:p>
                <a:pPr lvl="1"/>
                <a:r>
                  <a:rPr lang="en-US" dirty="0"/>
                  <a:t>White-box, since we need to know the gradients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oMath>
                </a14:m>
                <a:r>
                  <a:rPr lang="en-US" dirty="0"/>
                  <a:t> </a:t>
                </a:r>
                <a:r>
                  <a:rPr lang="en-US" dirty="0" smtClean="0"/>
                  <a:t>of the model to </a:t>
                </a:r>
                <a:r>
                  <a:rPr lang="en-US" dirty="0"/>
                  <a:t>create the adversarial image</a:t>
                </a:r>
              </a:p>
              <a:p>
                <a:pPr lvl="1"/>
                <a:r>
                  <a:rPr lang="en-US" dirty="0"/>
                  <a:t>In the shown example, the noise magnitude is </a:t>
                </a:r>
                <a:r>
                  <a:rPr lang="en-US" dirty="0">
                    <a:ea typeface="Cambria Math" panose="02040503050406030204" pitchFamily="18" charset="0"/>
                  </a:rPr>
                  <a:t>ϵ</a:t>
                </a:r>
                <a:r>
                  <a:rPr lang="en-US" dirty="0"/>
                  <a:t> = 0.007</a:t>
                </a:r>
              </a:p>
              <a:p>
                <a:pPr lvl="2"/>
                <a:r>
                  <a:rPr lang="en-US" dirty="0"/>
                  <a:t>Note: nematode is an insect referred to as roundworm</a:t>
                </a:r>
              </a:p>
              <a:p>
                <a:pPr lvl="1"/>
                <a:r>
                  <a:rPr lang="en-US" dirty="0"/>
                  <a:t>FGSM calculates how much perturbation to add to each pixel in </a:t>
                </a:r>
                <a14:m>
                  <m:oMath xmlns:m="http://schemas.openxmlformats.org/officeDocument/2006/math">
                    <m:r>
                      <a:rPr lang="en-US" i="1">
                        <a:latin typeface="Cambria Math" panose="02040503050406030204" pitchFamily="18" charset="0"/>
                        <a:ea typeface="Cambria Math" panose="02040503050406030204" pitchFamily="18" charset="0"/>
                      </a:rPr>
                      <m:t>𝑥</m:t>
                    </m:r>
                  </m:oMath>
                </a14:m>
                <a:r>
                  <a:rPr lang="en-US" dirty="0"/>
                  <a:t>, so that the loss </a:t>
                </a:r>
                <a14:m>
                  <m:oMath xmlns:m="http://schemas.openxmlformats.org/officeDocument/2006/math">
                    <m:r>
                      <a:rPr lang="en-US" i="1">
                        <a:latin typeface="Cambria Math" panose="02040503050406030204" pitchFamily="18" charset="0"/>
                        <a:ea typeface="Cambria Math" panose="02040503050406030204" pitchFamily="18" charset="0"/>
                      </a:rPr>
                      <m:t>ℒ</m:t>
                    </m:r>
                  </m:oMath>
                </a14:m>
                <a:r>
                  <a:rPr lang="en-US" dirty="0"/>
                  <a:t> is maximized, leading to incorrect prediction by the model (i.e., </a:t>
                </a:r>
                <a14:m>
                  <m:oMath xmlns:m="http://schemas.openxmlformats.org/officeDocument/2006/math">
                    <m:r>
                      <a:rPr lang="en-US" i="1">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oMath>
                </a14:m>
                <a:r>
                  <a:rPr lang="en-US" dirty="0"/>
                  <a:t>)</a:t>
                </a:r>
              </a:p>
              <a:p>
                <a:pPr lvl="1"/>
                <a:endParaRPr lang="en-US" dirty="0"/>
              </a:p>
            </p:txBody>
          </p:sp>
        </mc:Choice>
        <mc:Fallback xmlns="">
          <p:sp>
            <p:nvSpPr>
              <p:cNvPr id="5" name="Content Placeholder 4">
                <a:extLst>
                  <a:ext uri="{FF2B5EF4-FFF2-40B4-BE49-F238E27FC236}">
                    <a16:creationId xmlns:a16="http://schemas.microsoft.com/office/drawing/2014/main" id="{521DED11-C0C0-4BDD-A581-9698B7716F0E}"/>
                  </a:ext>
                </a:extLst>
              </p:cNvPr>
              <p:cNvSpPr>
                <a:spLocks noGrp="1" noRot="1" noChangeAspect="1" noMove="1" noResize="1" noEditPoints="1" noAdjustHandles="1" noChangeArrowheads="1" noChangeShapeType="1" noTextEdit="1"/>
              </p:cNvSpPr>
              <p:nvPr>
                <p:ph idx="1"/>
              </p:nvPr>
            </p:nvSpPr>
            <p:spPr>
              <a:blipFill>
                <a:blip r:embed="rId8"/>
                <a:stretch>
                  <a:fillRect l="-699" t="-795"/>
                </a:stretch>
              </a:blipFill>
            </p:spPr>
            <p:txBody>
              <a:bodyPr/>
              <a:lstStyle/>
              <a:p>
                <a:r>
                  <a:rPr lang="en-US">
                    <a:noFill/>
                  </a:rPr>
                  <a:t> </a:t>
                </a:r>
              </a:p>
            </p:txBody>
          </p:sp>
        </mc:Fallback>
      </mc:AlternateContent>
      <p:sp>
        <p:nvSpPr>
          <p:cNvPr id="2" name="Content Placeholder 1"/>
          <p:cNvSpPr>
            <a:spLocks noGrp="1"/>
          </p:cNvSpPr>
          <p:nvPr>
            <p:ph idx="10"/>
          </p:nvPr>
        </p:nvSpPr>
        <p:spPr/>
        <p:txBody>
          <a:bodyPr/>
          <a:lstStyle/>
          <a:p>
            <a:r>
              <a:rPr lang="en-US" dirty="0"/>
              <a:t>Common Adversarial Evasion Attacks</a:t>
            </a:r>
          </a:p>
          <a:p>
            <a:endParaRPr lang="en-US" dirty="0"/>
          </a:p>
        </p:txBody>
      </p:sp>
    </p:spTree>
    <p:extLst>
      <p:ext uri="{BB962C8B-B14F-4D97-AF65-F5344CB8AC3E}">
        <p14:creationId xmlns:p14="http://schemas.microsoft.com/office/powerpoint/2010/main" val="2931481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D338EF-A8F4-4688-A294-8056CA527E2E}"/>
              </a:ext>
            </a:extLst>
          </p:cNvPr>
          <p:cNvSpPr>
            <a:spLocks noGrp="1"/>
          </p:cNvSpPr>
          <p:nvPr>
            <p:ph type="title"/>
          </p:nvPr>
        </p:nvSpPr>
        <p:spPr/>
        <p:txBody>
          <a:bodyPr/>
          <a:lstStyle/>
          <a:p>
            <a:r>
              <a:rPr lang="en-US" dirty="0"/>
              <a:t>FGSM Attack</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6D6A5284-C15D-46E8-ABC9-E904C899B2F2}"/>
                  </a:ext>
                </a:extLst>
              </p:cNvPr>
              <p:cNvSpPr>
                <a:spLocks noGrp="1"/>
              </p:cNvSpPr>
              <p:nvPr>
                <p:ph idx="1"/>
              </p:nvPr>
            </p:nvSpPr>
            <p:spPr/>
            <p:txBody>
              <a:bodyPr/>
              <a:lstStyle/>
              <a:p>
                <a:r>
                  <a:rPr lang="en-US" dirty="0"/>
                  <a:t>Recall that training NNs is based on the gradient descent algorithm</a:t>
                </a:r>
              </a:p>
              <a:p>
                <a:pPr lvl="1"/>
                <a:r>
                  <a:rPr lang="en-US" dirty="0"/>
                  <a:t>The values of the model parameters (weights) </a:t>
                </a:r>
                <a:r>
                  <a:rPr lang="en-US" i="1" dirty="0"/>
                  <a:t>w</a:t>
                </a:r>
                <a:r>
                  <a:rPr lang="en-US" dirty="0"/>
                  <a:t> are iteratively changed until a minimum of the </a:t>
                </a:r>
                <a:r>
                  <a:rPr lang="en-US" dirty="0">
                    <a:solidFill>
                      <a:srgbClr val="FF0000"/>
                    </a:solidFill>
                  </a:rPr>
                  <a:t>loss function </a:t>
                </a:r>
                <a14:m>
                  <m:oMath xmlns:m="http://schemas.openxmlformats.org/officeDocument/2006/math">
                    <m:r>
                      <a:rPr lang="en-US" i="1">
                        <a:latin typeface="Cambria Math" panose="02040503050406030204" pitchFamily="18" charset="0"/>
                        <a:ea typeface="Cambria Math" panose="02040503050406030204" pitchFamily="18" charset="0"/>
                      </a:rPr>
                      <m:t>ℒ</m:t>
                    </m:r>
                    <m:r>
                      <a:rPr lang="en-US" i="1">
                        <a:latin typeface="Cambria Math" panose="02040503050406030204" pitchFamily="18" charset="0"/>
                        <a:ea typeface="Cambria Math" panose="02040503050406030204" pitchFamily="18" charset="0"/>
                      </a:rPr>
                      <m:t> </m:t>
                    </m:r>
                  </m:oMath>
                </a14:m>
                <a:r>
                  <a:rPr lang="en-US" dirty="0"/>
                  <a:t>is reached</a:t>
                </a:r>
              </a:p>
              <a:p>
                <a:pPr lvl="1"/>
                <a:r>
                  <a:rPr lang="en-US" dirty="0"/>
                  <a:t>Gradients of the loss with respect to the model parameters (</a:t>
                </a:r>
                <a14:m>
                  <m:oMath xmlns:m="http://schemas.openxmlformats.org/officeDocument/2006/math">
                    <m:f>
                      <m:fPr>
                        <m:type m:val="lin"/>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𝑤</m:t>
                        </m:r>
                      </m:den>
                    </m:f>
                  </m:oMath>
                </a14:m>
                <a:r>
                  <a:rPr lang="en-US" dirty="0"/>
                  <a:t>) give the direction and magnitude for updating the parameters</a:t>
                </a:r>
              </a:p>
              <a:p>
                <a:pPr lvl="1"/>
                <a:r>
                  <a:rPr lang="en-US" dirty="0"/>
                  <a:t>The step of each update is the </a:t>
                </a:r>
                <a:r>
                  <a:rPr lang="en-US" dirty="0">
                    <a:solidFill>
                      <a:srgbClr val="FF0000"/>
                    </a:solidFill>
                  </a:rPr>
                  <a:t>learning rate </a:t>
                </a:r>
                <a:r>
                  <a:rPr lang="el-GR" dirty="0"/>
                  <a:t>α</a:t>
                </a:r>
                <a:endParaRPr lang="en-US" dirty="0"/>
              </a:p>
            </p:txBody>
          </p:sp>
        </mc:Choice>
        <mc:Fallback xmlns="">
          <p:sp>
            <p:nvSpPr>
              <p:cNvPr id="5" name="Content Placeholder 4">
                <a:extLst>
                  <a:ext uri="{FF2B5EF4-FFF2-40B4-BE49-F238E27FC236}">
                    <a16:creationId xmlns:a16="http://schemas.microsoft.com/office/drawing/2014/main" id="{6D6A5284-C15D-46E8-ABC9-E904C899B2F2}"/>
                  </a:ext>
                </a:extLst>
              </p:cNvPr>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3" name="Content Placeholder 2"/>
          <p:cNvSpPr>
            <a:spLocks noGrp="1"/>
          </p:cNvSpPr>
          <p:nvPr>
            <p:ph idx="10"/>
          </p:nvPr>
        </p:nvSpPr>
        <p:spPr/>
        <p:txBody>
          <a:bodyPr/>
          <a:lstStyle/>
          <a:p>
            <a:r>
              <a:rPr lang="en-US" dirty="0"/>
              <a:t>Common Adversarial Evasion Attacks</a:t>
            </a:r>
          </a:p>
          <a:p>
            <a:endParaRPr lang="en-US" dirty="0"/>
          </a:p>
        </p:txBody>
      </p:sp>
      <p:sp>
        <p:nvSpPr>
          <p:cNvPr id="9" name="TextBox 8"/>
          <p:cNvSpPr txBox="1"/>
          <p:nvPr/>
        </p:nvSpPr>
        <p:spPr>
          <a:xfrm>
            <a:off x="2508920" y="7526179"/>
            <a:ext cx="5832648" cy="246221"/>
          </a:xfrm>
          <a:prstGeom prst="rect">
            <a:avLst/>
          </a:prstGeom>
          <a:noFill/>
        </p:spPr>
        <p:txBody>
          <a:bodyPr wrap="square" rtlCol="0">
            <a:spAutoFit/>
          </a:bodyPr>
          <a:lstStyle/>
          <a:p>
            <a:r>
              <a:rPr lang="en-US" sz="1000" dirty="0"/>
              <a:t>Picture from: </a:t>
            </a:r>
            <a:r>
              <a:rPr lang="en-US" sz="1000" dirty="0">
                <a:hlinkClick r:id="rId4"/>
              </a:rPr>
              <a:t>https://blog.floydhub.com/introduction-to-adversarial-machine-learning</a:t>
            </a:r>
            <a:r>
              <a:rPr lang="en-US" sz="1000" dirty="0"/>
              <a:t>/</a:t>
            </a:r>
          </a:p>
        </p:txBody>
      </p:sp>
      <p:pic>
        <p:nvPicPr>
          <p:cNvPr id="2" name="Picture 1"/>
          <p:cNvPicPr>
            <a:picLocks noChangeAspect="1"/>
          </p:cNvPicPr>
          <p:nvPr/>
        </p:nvPicPr>
        <p:blipFill>
          <a:blip r:embed="rId5"/>
          <a:stretch>
            <a:fillRect/>
          </a:stretch>
        </p:blipFill>
        <p:spPr>
          <a:xfrm>
            <a:off x="1112396" y="4130354"/>
            <a:ext cx="7301180" cy="3284238"/>
          </a:xfrm>
          <a:prstGeom prst="rect">
            <a:avLst/>
          </a:prstGeom>
        </p:spPr>
      </p:pic>
    </p:spTree>
    <p:extLst>
      <p:ext uri="{BB962C8B-B14F-4D97-AF65-F5344CB8AC3E}">
        <p14:creationId xmlns:p14="http://schemas.microsoft.com/office/powerpoint/2010/main" val="423491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CF1674-707A-40D8-93E6-887D3ED701C1}"/>
              </a:ext>
            </a:extLst>
          </p:cNvPr>
          <p:cNvSpPr>
            <a:spLocks noGrp="1"/>
          </p:cNvSpPr>
          <p:nvPr>
            <p:ph type="title"/>
          </p:nvPr>
        </p:nvSpPr>
        <p:spPr/>
        <p:txBody>
          <a:bodyPr/>
          <a:lstStyle/>
          <a:p>
            <a:r>
              <a:rPr lang="en-US" dirty="0"/>
              <a:t>FGSM Attack</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247AC577-54C7-4057-B9CF-17B029520227}"/>
                  </a:ext>
                </a:extLst>
              </p:cNvPr>
              <p:cNvSpPr>
                <a:spLocks noGrp="1"/>
              </p:cNvSpPr>
              <p:nvPr>
                <p:ph idx="1"/>
              </p:nvPr>
            </p:nvSpPr>
            <p:spPr/>
            <p:txBody>
              <a:bodyPr/>
              <a:lstStyle/>
              <a:p>
                <a:r>
                  <a:rPr lang="en-US" dirty="0"/>
                  <a:t>The sign and magnitude of the gradient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𝑤</m:t>
                        </m:r>
                      </m:den>
                    </m:f>
                  </m:oMath>
                </a14:m>
                <a:r>
                  <a:rPr lang="en-US" dirty="0"/>
                  <a:t> give the direction and the slope of the steepest descent</a:t>
                </a:r>
              </a:p>
              <a:p>
                <a:pPr lvl="1"/>
                <a:r>
                  <a:rPr lang="en-US" dirty="0"/>
                  <a:t>Left image: + and – sign of the gradient</a:t>
                </a:r>
              </a:p>
              <a:p>
                <a:pPr lvl="1"/>
                <a:r>
                  <a:rPr lang="en-US" dirty="0"/>
                  <a:t>Right image: small, adequate, and large slope of the weight update, based on the magnitude of the gradient</a:t>
                </a:r>
              </a:p>
              <a:p>
                <a:pPr lvl="1"/>
                <a:r>
                  <a:rPr lang="en-US" dirty="0"/>
                  <a:t>Middle image: small and large </a:t>
                </a:r>
                <a:r>
                  <a:rPr lang="el-GR" dirty="0"/>
                  <a:t>α</a:t>
                </a:r>
                <a:r>
                  <a:rPr lang="en-US" dirty="0"/>
                  <a:t> (learning rate)</a:t>
                </a:r>
              </a:p>
              <a:p>
                <a:r>
                  <a:rPr lang="en-US" dirty="0"/>
                  <a:t>To minimize the loss function, the weights </a:t>
                </a:r>
                <a:r>
                  <a:rPr lang="en-US" i="1" dirty="0"/>
                  <a:t>w</a:t>
                </a:r>
                <a:r>
                  <a:rPr lang="en-US" dirty="0"/>
                  <a:t> are updated in the opposite direction of the gradient, i.e., </a:t>
                </a:r>
                <a14:m>
                  <m:oMath xmlns:m="http://schemas.openxmlformats.org/officeDocument/2006/math">
                    <m:r>
                      <a:rPr lang="en-US" b="0" i="1" smtClean="0">
                        <a:latin typeface="Cambria Math" panose="02040503050406030204" pitchFamily="18" charset="0"/>
                      </a:rPr>
                      <m:t>𝑤</m:t>
                    </m:r>
                    <m:r>
                      <a:rPr lang="en-US" b="0" i="0" smtClean="0">
                        <a:latin typeface="Cambria Math" panose="02040503050406030204" pitchFamily="18" charset="0"/>
                      </a:rPr>
                      <m:t>=</m:t>
                    </m:r>
                    <m:r>
                      <a:rPr lang="en-US" b="0" i="1" smtClean="0">
                        <a:latin typeface="Cambria Math" panose="02040503050406030204" pitchFamily="18" charset="0"/>
                      </a:rPr>
                      <m:t>𝑤</m:t>
                    </m:r>
                    <m:r>
                      <a:rPr lang="en-US" b="0" i="0"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α</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𝑤</m:t>
                        </m:r>
                      </m:den>
                    </m:f>
                  </m:oMath>
                </a14:m>
                <a:endParaRPr lang="en-US" dirty="0"/>
              </a:p>
              <a:p>
                <a:pPr lvl="1"/>
                <a:endParaRPr lang="en-US" dirty="0"/>
              </a:p>
            </p:txBody>
          </p:sp>
        </mc:Choice>
        <mc:Fallback xmlns="">
          <p:sp>
            <p:nvSpPr>
              <p:cNvPr id="5" name="Content Placeholder 4">
                <a:extLst>
                  <a:ext uri="{FF2B5EF4-FFF2-40B4-BE49-F238E27FC236}">
                    <a16:creationId xmlns:a16="http://schemas.microsoft.com/office/drawing/2014/main" id="{247AC577-54C7-4057-B9CF-17B029520227}"/>
                  </a:ext>
                </a:extLst>
              </p:cNvPr>
              <p:cNvSpPr>
                <a:spLocks noGrp="1" noRot="1" noChangeAspect="1" noMove="1" noResize="1" noEditPoints="1" noAdjustHandles="1" noChangeArrowheads="1" noChangeShapeType="1" noTextEdit="1"/>
              </p:cNvSpPr>
              <p:nvPr>
                <p:ph idx="1"/>
              </p:nvPr>
            </p:nvSpPr>
            <p:spPr>
              <a:blipFill>
                <a:blip r:embed="rId3"/>
                <a:stretch>
                  <a:fillRect l="-699" r="-1144"/>
                </a:stretch>
              </a:blipFill>
            </p:spPr>
            <p:txBody>
              <a:bodyPr/>
              <a:lstStyle/>
              <a:p>
                <a:r>
                  <a:rPr lang="en-US">
                    <a:noFill/>
                  </a:rPr>
                  <a:t> </a:t>
                </a:r>
              </a:p>
            </p:txBody>
          </p:sp>
        </mc:Fallback>
      </mc:AlternateContent>
      <p:sp>
        <p:nvSpPr>
          <p:cNvPr id="2" name="Content Placeholder 1"/>
          <p:cNvSpPr>
            <a:spLocks noGrp="1"/>
          </p:cNvSpPr>
          <p:nvPr>
            <p:ph idx="10"/>
          </p:nvPr>
        </p:nvSpPr>
        <p:spPr/>
        <p:txBody>
          <a:bodyPr/>
          <a:lstStyle/>
          <a:p>
            <a:r>
              <a:rPr lang="en-US" dirty="0"/>
              <a:t>Common Adversarial Evasion Attacks</a:t>
            </a:r>
          </a:p>
          <a:p>
            <a:endParaRPr lang="en-US" dirty="0"/>
          </a:p>
        </p:txBody>
      </p:sp>
      <p:grpSp>
        <p:nvGrpSpPr>
          <p:cNvPr id="27" name="Group 26">
            <a:extLst>
              <a:ext uri="{FF2B5EF4-FFF2-40B4-BE49-F238E27FC236}">
                <a16:creationId xmlns:a16="http://schemas.microsoft.com/office/drawing/2014/main" id="{A5A82E26-9728-43B0-931F-E3A6E4528622}"/>
              </a:ext>
            </a:extLst>
          </p:cNvPr>
          <p:cNvGrpSpPr/>
          <p:nvPr/>
        </p:nvGrpSpPr>
        <p:grpSpPr>
          <a:xfrm>
            <a:off x="219632" y="4102224"/>
            <a:ext cx="5276017" cy="2531048"/>
            <a:chOff x="221735" y="4836804"/>
            <a:chExt cx="5276017" cy="2531048"/>
          </a:xfrm>
        </p:grpSpPr>
        <p:sp>
          <p:nvSpPr>
            <p:cNvPr id="9" name="Arc 8">
              <a:extLst>
                <a:ext uri="{FF2B5EF4-FFF2-40B4-BE49-F238E27FC236}">
                  <a16:creationId xmlns:a16="http://schemas.microsoft.com/office/drawing/2014/main" id="{1C5D61F7-5FB0-41DC-9FC8-DD9D71C60A10}"/>
                </a:ext>
              </a:extLst>
            </p:cNvPr>
            <p:cNvSpPr/>
            <p:nvPr/>
          </p:nvSpPr>
          <p:spPr>
            <a:xfrm>
              <a:off x="276673" y="4836804"/>
              <a:ext cx="2880320" cy="2016224"/>
            </a:xfrm>
            <a:prstGeom prst="arc">
              <a:avLst>
                <a:gd name="adj1" fmla="val 695374"/>
                <a:gd name="adj2" fmla="val 10363866"/>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70595AEB-96E3-425F-B4D8-3164C67DD2CA}"/>
                </a:ext>
              </a:extLst>
            </p:cNvPr>
            <p:cNvSpPr/>
            <p:nvPr/>
          </p:nvSpPr>
          <p:spPr>
            <a:xfrm>
              <a:off x="2436913" y="6637005"/>
              <a:ext cx="137160" cy="1332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C40C7BD-184A-4160-9B14-868C7796185B}"/>
                </a:ext>
              </a:extLst>
            </p:cNvPr>
            <p:cNvCxnSpPr/>
            <p:nvPr/>
          </p:nvCxnSpPr>
          <p:spPr>
            <a:xfrm flipV="1">
              <a:off x="2528353" y="6322684"/>
              <a:ext cx="772656" cy="360040"/>
            </a:xfrm>
            <a:prstGeom prst="straightConnector1">
              <a:avLst/>
            </a:prstGeom>
            <a:ln>
              <a:solidFill>
                <a:schemeClr val="accent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0841E02-1F47-443B-A411-156D57AEA181}"/>
                </a:ext>
              </a:extLst>
            </p:cNvPr>
            <p:cNvSpPr txBox="1"/>
            <p:nvPr/>
          </p:nvSpPr>
          <p:spPr>
            <a:xfrm>
              <a:off x="3246072" y="5972854"/>
              <a:ext cx="2251680" cy="401007"/>
            </a:xfrm>
            <a:prstGeom prst="rect">
              <a:avLst/>
            </a:prstGeom>
            <a:noFill/>
          </p:spPr>
          <p:txBody>
            <a:bodyPr wrap="square" rtlCol="0">
              <a:spAutoFit/>
            </a:bodyPr>
            <a:lstStyle/>
            <a:p>
              <a:r>
                <a:rPr lang="en-US" dirty="0">
                  <a:solidFill>
                    <a:schemeClr val="accent2">
                      <a:lumMod val="75000"/>
                    </a:schemeClr>
                  </a:solidFill>
                </a:rPr>
                <a:t>Sign + direction</a:t>
              </a:r>
            </a:p>
          </p:txBody>
        </p:sp>
        <p:cxnSp>
          <p:nvCxnSpPr>
            <p:cNvPr id="14" name="Straight Arrow Connector 13">
              <a:extLst>
                <a:ext uri="{FF2B5EF4-FFF2-40B4-BE49-F238E27FC236}">
                  <a16:creationId xmlns:a16="http://schemas.microsoft.com/office/drawing/2014/main" id="{7CD1ED46-21DC-49AE-9313-FD89345BFD17}"/>
                </a:ext>
              </a:extLst>
            </p:cNvPr>
            <p:cNvCxnSpPr>
              <a:cxnSpLocks/>
            </p:cNvCxnSpPr>
            <p:nvPr/>
          </p:nvCxnSpPr>
          <p:spPr>
            <a:xfrm flipH="1">
              <a:off x="1716833" y="6718928"/>
              <a:ext cx="720081" cy="316681"/>
            </a:xfrm>
            <a:prstGeom prst="straightConnector1">
              <a:avLst/>
            </a:prstGeom>
            <a:ln>
              <a:solidFill>
                <a:schemeClr val="accent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41C894E-80FA-4313-9471-E5AFA90A6E07}"/>
                </a:ext>
              </a:extLst>
            </p:cNvPr>
            <p:cNvSpPr txBox="1"/>
            <p:nvPr/>
          </p:nvSpPr>
          <p:spPr>
            <a:xfrm>
              <a:off x="221735" y="6966845"/>
              <a:ext cx="2251680" cy="401007"/>
            </a:xfrm>
            <a:prstGeom prst="rect">
              <a:avLst/>
            </a:prstGeom>
            <a:noFill/>
          </p:spPr>
          <p:txBody>
            <a:bodyPr wrap="square" rtlCol="0">
              <a:spAutoFit/>
            </a:bodyPr>
            <a:lstStyle/>
            <a:p>
              <a:r>
                <a:rPr lang="en-US" dirty="0">
                  <a:solidFill>
                    <a:schemeClr val="accent2">
                      <a:lumMod val="75000"/>
                    </a:schemeClr>
                  </a:solidFill>
                </a:rPr>
                <a:t>Sign - direction</a:t>
              </a:r>
            </a:p>
          </p:txBody>
        </p:sp>
      </p:grpSp>
      <p:grpSp>
        <p:nvGrpSpPr>
          <p:cNvPr id="35" name="Group 34">
            <a:extLst>
              <a:ext uri="{FF2B5EF4-FFF2-40B4-BE49-F238E27FC236}">
                <a16:creationId xmlns:a16="http://schemas.microsoft.com/office/drawing/2014/main" id="{4225098A-F466-45C4-8799-6E39860A3444}"/>
              </a:ext>
            </a:extLst>
          </p:cNvPr>
          <p:cNvGrpSpPr/>
          <p:nvPr/>
        </p:nvGrpSpPr>
        <p:grpSpPr>
          <a:xfrm>
            <a:off x="6770899" y="4030216"/>
            <a:ext cx="3237921" cy="2696674"/>
            <a:chOff x="6083191" y="4612459"/>
            <a:chExt cx="3237921" cy="2696674"/>
          </a:xfrm>
        </p:grpSpPr>
        <p:sp>
          <p:nvSpPr>
            <p:cNvPr id="21" name="Oval 20">
              <a:extLst>
                <a:ext uri="{FF2B5EF4-FFF2-40B4-BE49-F238E27FC236}">
                  <a16:creationId xmlns:a16="http://schemas.microsoft.com/office/drawing/2014/main" id="{F5C94CEF-BCD0-4E90-A0D7-F2FCF265D992}"/>
                </a:ext>
              </a:extLst>
            </p:cNvPr>
            <p:cNvSpPr/>
            <p:nvPr/>
          </p:nvSpPr>
          <p:spPr>
            <a:xfrm>
              <a:off x="8576343" y="6190412"/>
              <a:ext cx="137160" cy="1332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52C83AEC-F662-42C4-AEF3-FB817A87656F}"/>
                </a:ext>
              </a:extLst>
            </p:cNvPr>
            <p:cNvCxnSpPr>
              <a:cxnSpLocks/>
            </p:cNvCxnSpPr>
            <p:nvPr/>
          </p:nvCxnSpPr>
          <p:spPr>
            <a:xfrm flipH="1">
              <a:off x="8569461" y="6245396"/>
              <a:ext cx="75462" cy="745533"/>
            </a:xfrm>
            <a:prstGeom prst="straightConnector1">
              <a:avLst/>
            </a:prstGeom>
            <a:ln>
              <a:solidFill>
                <a:schemeClr val="bg2">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ED21677-48D0-4282-9C56-1DC57B5E6614}"/>
                </a:ext>
              </a:extLst>
            </p:cNvPr>
            <p:cNvSpPr txBox="1"/>
            <p:nvPr/>
          </p:nvSpPr>
          <p:spPr>
            <a:xfrm>
              <a:off x="7506530" y="6908126"/>
              <a:ext cx="1814582" cy="401007"/>
            </a:xfrm>
            <a:prstGeom prst="rect">
              <a:avLst/>
            </a:prstGeom>
            <a:noFill/>
          </p:spPr>
          <p:txBody>
            <a:bodyPr wrap="square" rtlCol="0">
              <a:spAutoFit/>
            </a:bodyPr>
            <a:lstStyle/>
            <a:p>
              <a:r>
                <a:rPr lang="en-US" dirty="0">
                  <a:solidFill>
                    <a:schemeClr val="accent3">
                      <a:lumMod val="75000"/>
                    </a:schemeClr>
                  </a:solidFill>
                </a:rPr>
                <a:t>Slope too large</a:t>
              </a:r>
            </a:p>
          </p:txBody>
        </p:sp>
        <p:sp>
          <p:nvSpPr>
            <p:cNvPr id="19" name="Arc 18">
              <a:extLst>
                <a:ext uri="{FF2B5EF4-FFF2-40B4-BE49-F238E27FC236}">
                  <a16:creationId xmlns:a16="http://schemas.microsoft.com/office/drawing/2014/main" id="{6501CF05-24CD-4280-9B42-3113C76D40BE}"/>
                </a:ext>
              </a:extLst>
            </p:cNvPr>
            <p:cNvSpPr/>
            <p:nvPr/>
          </p:nvSpPr>
          <p:spPr>
            <a:xfrm>
              <a:off x="6083191" y="4612459"/>
              <a:ext cx="2880320" cy="2016224"/>
            </a:xfrm>
            <a:prstGeom prst="arc">
              <a:avLst>
                <a:gd name="adj1" fmla="val 206462"/>
                <a:gd name="adj2" fmla="val 10363866"/>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C7100364-B4CB-46F3-B675-87FD09356A5A}"/>
                </a:ext>
              </a:extLst>
            </p:cNvPr>
            <p:cNvCxnSpPr>
              <a:cxnSpLocks/>
            </p:cNvCxnSpPr>
            <p:nvPr/>
          </p:nvCxnSpPr>
          <p:spPr>
            <a:xfrm flipH="1">
              <a:off x="7926167" y="6262464"/>
              <a:ext cx="670701" cy="456611"/>
            </a:xfrm>
            <a:prstGeom prst="straightConnector1">
              <a:avLst/>
            </a:prstGeom>
            <a:ln>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34F86E1-D7E5-40FA-AC68-85AA398BECD7}"/>
                </a:ext>
              </a:extLst>
            </p:cNvPr>
            <p:cNvCxnSpPr>
              <a:cxnSpLocks/>
            </p:cNvCxnSpPr>
            <p:nvPr/>
          </p:nvCxnSpPr>
          <p:spPr>
            <a:xfrm flipH="1">
              <a:off x="7752917" y="6243811"/>
              <a:ext cx="892006" cy="214596"/>
            </a:xfrm>
            <a:prstGeom prst="straightConnector1">
              <a:avLst/>
            </a:prstGeom>
            <a:ln>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DDBF644-8860-4B41-93E2-70BBFACC7524}"/>
                </a:ext>
              </a:extLst>
            </p:cNvPr>
            <p:cNvSpPr txBox="1"/>
            <p:nvPr/>
          </p:nvSpPr>
          <p:spPr>
            <a:xfrm>
              <a:off x="6651035" y="5912508"/>
              <a:ext cx="2251680" cy="401007"/>
            </a:xfrm>
            <a:prstGeom prst="rect">
              <a:avLst/>
            </a:prstGeom>
            <a:noFill/>
          </p:spPr>
          <p:txBody>
            <a:bodyPr wrap="square" rtlCol="0">
              <a:spAutoFit/>
            </a:bodyPr>
            <a:lstStyle/>
            <a:p>
              <a:r>
                <a:rPr lang="en-US" dirty="0">
                  <a:solidFill>
                    <a:schemeClr val="accent4">
                      <a:lumMod val="75000"/>
                    </a:schemeClr>
                  </a:solidFill>
                </a:rPr>
                <a:t>Slope too small</a:t>
              </a:r>
            </a:p>
          </p:txBody>
        </p:sp>
        <p:sp>
          <p:nvSpPr>
            <p:cNvPr id="34" name="TextBox 33">
              <a:extLst>
                <a:ext uri="{FF2B5EF4-FFF2-40B4-BE49-F238E27FC236}">
                  <a16:creationId xmlns:a16="http://schemas.microsoft.com/office/drawing/2014/main" id="{7F9A2D72-B234-4FD3-B4F0-325E3A090869}"/>
                </a:ext>
              </a:extLst>
            </p:cNvPr>
            <p:cNvSpPr txBox="1"/>
            <p:nvPr/>
          </p:nvSpPr>
          <p:spPr>
            <a:xfrm>
              <a:off x="6328109" y="6585764"/>
              <a:ext cx="1930071" cy="401007"/>
            </a:xfrm>
            <a:prstGeom prst="rect">
              <a:avLst/>
            </a:prstGeom>
            <a:noFill/>
          </p:spPr>
          <p:txBody>
            <a:bodyPr wrap="square" rtlCol="0">
              <a:spAutoFit/>
            </a:bodyPr>
            <a:lstStyle/>
            <a:p>
              <a:r>
                <a:rPr lang="en-US" dirty="0">
                  <a:solidFill>
                    <a:srgbClr val="00B050"/>
                  </a:solidFill>
                </a:rPr>
                <a:t>Slope adequate</a:t>
              </a:r>
            </a:p>
          </p:txBody>
        </p:sp>
      </p:grpSp>
      <p:grpSp>
        <p:nvGrpSpPr>
          <p:cNvPr id="36" name="Group 35">
            <a:extLst>
              <a:ext uri="{FF2B5EF4-FFF2-40B4-BE49-F238E27FC236}">
                <a16:creationId xmlns:a16="http://schemas.microsoft.com/office/drawing/2014/main" id="{37C6C306-3F4C-4E0A-BFD9-73DC2817C06D}"/>
              </a:ext>
            </a:extLst>
          </p:cNvPr>
          <p:cNvGrpSpPr/>
          <p:nvPr/>
        </p:nvGrpSpPr>
        <p:grpSpPr>
          <a:xfrm>
            <a:off x="3492204" y="5223464"/>
            <a:ext cx="3451958" cy="2494086"/>
            <a:chOff x="276673" y="4836804"/>
            <a:chExt cx="3451958" cy="2494086"/>
          </a:xfrm>
        </p:grpSpPr>
        <p:sp>
          <p:nvSpPr>
            <p:cNvPr id="37" name="Arc 36">
              <a:extLst>
                <a:ext uri="{FF2B5EF4-FFF2-40B4-BE49-F238E27FC236}">
                  <a16:creationId xmlns:a16="http://schemas.microsoft.com/office/drawing/2014/main" id="{CD59F67B-446C-4F34-8DB1-A2F7D3537ED1}"/>
                </a:ext>
              </a:extLst>
            </p:cNvPr>
            <p:cNvSpPr/>
            <p:nvPr/>
          </p:nvSpPr>
          <p:spPr>
            <a:xfrm>
              <a:off x="276673" y="4836804"/>
              <a:ext cx="2880320" cy="2016224"/>
            </a:xfrm>
            <a:prstGeom prst="arc">
              <a:avLst>
                <a:gd name="adj1" fmla="val 695374"/>
                <a:gd name="adj2" fmla="val 10363866"/>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Oval 37">
              <a:extLst>
                <a:ext uri="{FF2B5EF4-FFF2-40B4-BE49-F238E27FC236}">
                  <a16:creationId xmlns:a16="http://schemas.microsoft.com/office/drawing/2014/main" id="{10532647-D8B4-41E5-893D-06CE74C8AA14}"/>
                </a:ext>
              </a:extLst>
            </p:cNvPr>
            <p:cNvSpPr/>
            <p:nvPr/>
          </p:nvSpPr>
          <p:spPr>
            <a:xfrm>
              <a:off x="2436913" y="6637005"/>
              <a:ext cx="137160" cy="1332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EB51E7BA-5F41-4359-9661-816DA416A4E3}"/>
                </a:ext>
              </a:extLst>
            </p:cNvPr>
            <p:cNvCxnSpPr>
              <a:cxnSpLocks/>
            </p:cNvCxnSpPr>
            <p:nvPr/>
          </p:nvCxnSpPr>
          <p:spPr>
            <a:xfrm flipH="1">
              <a:off x="2162421" y="6715796"/>
              <a:ext cx="386937" cy="162720"/>
            </a:xfrm>
            <a:prstGeom prst="straightConnector1">
              <a:avLst/>
            </a:prstGeom>
            <a:ln>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FAE95E1-844E-4F15-90D4-9E9B8CED3830}"/>
                </a:ext>
              </a:extLst>
            </p:cNvPr>
            <p:cNvSpPr txBox="1"/>
            <p:nvPr/>
          </p:nvSpPr>
          <p:spPr>
            <a:xfrm>
              <a:off x="487710" y="6929883"/>
              <a:ext cx="1413576" cy="401007"/>
            </a:xfrm>
            <a:prstGeom prst="rect">
              <a:avLst/>
            </a:prstGeom>
            <a:noFill/>
          </p:spPr>
          <p:txBody>
            <a:bodyPr wrap="square" rtlCol="0">
              <a:spAutoFit/>
            </a:bodyPr>
            <a:lstStyle/>
            <a:p>
              <a:r>
                <a:rPr lang="en-US" dirty="0">
                  <a:solidFill>
                    <a:srgbClr val="FF0000"/>
                  </a:solidFill>
                </a:rPr>
                <a:t>Large </a:t>
              </a:r>
              <a:r>
                <a:rPr lang="el-GR" dirty="0">
                  <a:solidFill>
                    <a:srgbClr val="FF0000"/>
                  </a:solidFill>
                </a:rPr>
                <a:t>α</a:t>
              </a:r>
              <a:endParaRPr lang="en-US" dirty="0">
                <a:solidFill>
                  <a:srgbClr val="FF0000"/>
                </a:solidFill>
              </a:endParaRPr>
            </a:p>
          </p:txBody>
        </p:sp>
        <p:cxnSp>
          <p:nvCxnSpPr>
            <p:cNvPr id="44" name="Straight Arrow Connector 43">
              <a:extLst>
                <a:ext uri="{FF2B5EF4-FFF2-40B4-BE49-F238E27FC236}">
                  <a16:creationId xmlns:a16="http://schemas.microsoft.com/office/drawing/2014/main" id="{94ACA096-12FF-427E-8519-31F2B018B1F5}"/>
                </a:ext>
              </a:extLst>
            </p:cNvPr>
            <p:cNvCxnSpPr>
              <a:cxnSpLocks/>
            </p:cNvCxnSpPr>
            <p:nvPr/>
          </p:nvCxnSpPr>
          <p:spPr>
            <a:xfrm flipH="1">
              <a:off x="1397230" y="6715796"/>
              <a:ext cx="1069727" cy="407085"/>
            </a:xfrm>
            <a:prstGeom prst="straightConnector1">
              <a:avLst/>
            </a:prstGeom>
            <a:ln>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36C901BB-104C-41EC-A507-B66BA04224E3}"/>
                </a:ext>
              </a:extLst>
            </p:cNvPr>
            <p:cNvSpPr txBox="1"/>
            <p:nvPr/>
          </p:nvSpPr>
          <p:spPr>
            <a:xfrm>
              <a:off x="2315055" y="6756803"/>
              <a:ext cx="1413576" cy="401007"/>
            </a:xfrm>
            <a:prstGeom prst="rect">
              <a:avLst/>
            </a:prstGeom>
            <a:noFill/>
          </p:spPr>
          <p:txBody>
            <a:bodyPr wrap="square" rtlCol="0">
              <a:spAutoFit/>
            </a:bodyPr>
            <a:lstStyle/>
            <a:p>
              <a:r>
                <a:rPr lang="en-US" dirty="0">
                  <a:solidFill>
                    <a:srgbClr val="00B050"/>
                  </a:solidFill>
                </a:rPr>
                <a:t>Small </a:t>
              </a:r>
              <a:r>
                <a:rPr lang="el-GR" dirty="0">
                  <a:solidFill>
                    <a:srgbClr val="00B050"/>
                  </a:solidFill>
                </a:rPr>
                <a:t>α</a:t>
              </a:r>
              <a:endParaRPr lang="en-US" dirty="0">
                <a:solidFill>
                  <a:srgbClr val="00B050"/>
                </a:solidFill>
              </a:endParaRPr>
            </a:p>
          </p:txBody>
        </p:sp>
      </p:grpSp>
    </p:spTree>
    <p:extLst>
      <p:ext uri="{BB962C8B-B14F-4D97-AF65-F5344CB8AC3E}">
        <p14:creationId xmlns:p14="http://schemas.microsoft.com/office/powerpoint/2010/main" val="1148486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FGSM Attack</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84265" cy="5539813"/>
              </a:xfrm>
            </p:spPr>
            <p:txBody>
              <a:bodyPr>
                <a:normAutofit/>
              </a:bodyPr>
              <a:lstStyle/>
              <a:p>
                <a:r>
                  <a:rPr lang="en-US" dirty="0"/>
                  <a:t>Note the difference:</a:t>
                </a:r>
              </a:p>
              <a:p>
                <a:pPr lvl="1"/>
                <a:r>
                  <a:rPr lang="en-US" dirty="0"/>
                  <a:t>For </a:t>
                </a:r>
                <a:r>
                  <a:rPr lang="en-US" i="1" dirty="0">
                    <a:solidFill>
                      <a:srgbClr val="0070C0"/>
                    </a:solidFill>
                  </a:rPr>
                  <a:t>model training</a:t>
                </a:r>
                <a:r>
                  <a:rPr lang="en-US" dirty="0"/>
                  <a:t>, the gradient of the loss </a:t>
                </a:r>
                <a14:m>
                  <m:oMath xmlns:m="http://schemas.openxmlformats.org/officeDocument/2006/math">
                    <m:r>
                      <a:rPr lang="en-US" i="1">
                        <a:latin typeface="Cambria Math" panose="02040503050406030204" pitchFamily="18" charset="0"/>
                        <a:ea typeface="Cambria Math" panose="02040503050406030204" pitchFamily="18" charset="0"/>
                      </a:rPr>
                      <m:t>ℒ</m:t>
                    </m:r>
                    <m:r>
                      <a:rPr lang="en-US" i="1">
                        <a:latin typeface="Cambria Math" panose="02040503050406030204" pitchFamily="18" charset="0"/>
                        <a:ea typeface="Cambria Math" panose="02040503050406030204" pitchFamily="18" charset="0"/>
                      </a:rPr>
                      <m:t> </m:t>
                    </m:r>
                  </m:oMath>
                </a14:m>
                <a:r>
                  <a:rPr lang="en-US" dirty="0"/>
                  <a:t>with respect to the model parameters </a:t>
                </a:r>
                <a:r>
                  <a:rPr lang="en-US" i="1" dirty="0"/>
                  <a:t>w</a:t>
                </a:r>
                <a:r>
                  <a:rPr lang="en-US" dirty="0"/>
                  <a:t>, i.e.,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ea typeface="Cambria Math" panose="02040503050406030204" pitchFamily="18" charset="0"/>
                          </a:rPr>
                          <m:t>𝑤</m:t>
                        </m:r>
                      </m:sub>
                    </m:sSub>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oMath>
                </a14:m>
                <a:r>
                  <a:rPr lang="en-US" dirty="0"/>
                  <a:t>,</a:t>
                </a:r>
                <a:r>
                  <a:rPr lang="en-US" i="1" dirty="0"/>
                  <a:t> </a:t>
                </a:r>
                <a:r>
                  <a:rPr lang="en-US" dirty="0"/>
                  <a:t>is used for calculating the parameter updates</a:t>
                </a:r>
              </a:p>
              <a:p>
                <a:pPr lvl="2"/>
                <a:r>
                  <a:rPr lang="en-US" dirty="0"/>
                  <a:t>Typically, a cumulative loss is calculated over a batch of input-label pairs </a:t>
                </a:r>
                <a14:m>
                  <m:oMath xmlns:m="http://schemas.openxmlformats.org/officeDocument/2006/math">
                    <m:d>
                      <m:dPr>
                        <m:ctrlPr>
                          <a:rPr lang="en-US" i="1">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 </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𝑖</m:t>
                            </m:r>
                          </m:sub>
                        </m:sSub>
                      </m:e>
                    </m:d>
                  </m:oMath>
                </a14:m>
                <a:endParaRPr lang="en-US" dirty="0"/>
              </a:p>
              <a:p>
                <a:pPr lvl="2"/>
                <a:r>
                  <a:rPr lang="en-US" dirty="0"/>
                  <a:t>Common choices for the loss function </a:t>
                </a:r>
                <a14:m>
                  <m:oMath xmlns:m="http://schemas.openxmlformats.org/officeDocument/2006/math">
                    <m:r>
                      <a:rPr lang="en-US" i="1">
                        <a:latin typeface="Cambria Math" panose="02040503050406030204" pitchFamily="18" charset="0"/>
                        <a:ea typeface="Cambria Math" panose="02040503050406030204" pitchFamily="18" charset="0"/>
                      </a:rPr>
                      <m:t>ℒ</m:t>
                    </m:r>
                    <m:r>
                      <a:rPr lang="en-US" i="1">
                        <a:latin typeface="Cambria Math" panose="02040503050406030204" pitchFamily="18" charset="0"/>
                        <a:ea typeface="Cambria Math" panose="02040503050406030204" pitchFamily="18" charset="0"/>
                      </a:rPr>
                      <m:t> </m:t>
                    </m:r>
                  </m:oMath>
                </a14:m>
                <a:r>
                  <a:rPr lang="en-US" dirty="0"/>
                  <a:t>in DNNs are cross-entropy and mean-squared error</a:t>
                </a:r>
              </a:p>
              <a:p>
                <a:pPr lvl="2"/>
                <a:r>
                  <a:rPr lang="en-US" dirty="0"/>
                  <a:t>The model parameters are updated iteratively based on </a:t>
                </a:r>
                <a14:m>
                  <m:oMath xmlns:m="http://schemas.openxmlformats.org/officeDocument/2006/math">
                    <m:r>
                      <a:rPr lang="en-US" i="1">
                        <a:latin typeface="Cambria Math" panose="02040503050406030204" pitchFamily="18" charset="0"/>
                      </a:rPr>
                      <m:t>𝑤</m:t>
                    </m:r>
                    <m:r>
                      <a:rPr lang="en-US" i="1">
                        <a:latin typeface="Cambria Math" panose="02040503050406030204" pitchFamily="18" charset="0"/>
                      </a:rPr>
                      <m:t>=</m:t>
                    </m:r>
                    <m:r>
                      <a:rPr lang="en-US" i="1">
                        <a:latin typeface="Cambria Math" panose="02040503050406030204" pitchFamily="18" charset="0"/>
                      </a:rPr>
                      <m:t>𝑤</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𝛼</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𝑤</m:t>
                        </m:r>
                      </m:sub>
                    </m:sSub>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oMath>
                </a14:m>
                <a:endParaRPr lang="en-US" dirty="0"/>
              </a:p>
              <a:p>
                <a:pPr lvl="2"/>
                <a:r>
                  <a:rPr lang="en-US" dirty="0"/>
                  <a:t>The gradient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𝑤</m:t>
                        </m:r>
                      </m:sub>
                    </m:sSub>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oMath>
                </a14:m>
                <a:r>
                  <a:rPr lang="en-US" dirty="0"/>
                  <a:t> is used to calculate how much to change each individual weight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𝑤</m:t>
                        </m:r>
                      </m:e>
                      <m:sub>
                        <m:r>
                          <a:rPr lang="en-US" b="0" i="1" smtClean="0">
                            <a:latin typeface="Cambria Math" panose="02040503050406030204" pitchFamily="18" charset="0"/>
                            <a:ea typeface="Cambria Math" panose="02040503050406030204" pitchFamily="18" charset="0"/>
                          </a:rPr>
                          <m:t>𝑗</m:t>
                        </m:r>
                      </m:sub>
                    </m:sSub>
                  </m:oMath>
                </a14:m>
                <a:r>
                  <a:rPr lang="en-US" dirty="0"/>
                  <a:t> in order to minimize the loss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oMath>
                </a14:m>
                <a:endParaRPr lang="en-US" dirty="0"/>
              </a:p>
              <a:p>
                <a:pPr lvl="2"/>
                <a:r>
                  <a:rPr lang="en-US" dirty="0"/>
                  <a:t>The goal is find </a:t>
                </a:r>
                <a14:m>
                  <m:oMath xmlns:m="http://schemas.openxmlformats.org/officeDocument/2006/math">
                    <m:r>
                      <a:rPr lang="en-US" i="1">
                        <a:latin typeface="Cambria Math" panose="02040503050406030204" pitchFamily="18" charset="0"/>
                      </a:rPr>
                      <m:t>𝑤</m:t>
                    </m:r>
                  </m:oMath>
                </a14:m>
                <a:r>
                  <a:rPr lang="en-US" dirty="0"/>
                  <a:t> for which the loss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r>
                      <a:rPr lang="en-US" i="1">
                        <a:latin typeface="Cambria Math" panose="02040503050406030204" pitchFamily="18" charset="0"/>
                        <a:ea typeface="Cambria Math" panose="02040503050406030204" pitchFamily="18" charset="0"/>
                      </a:rPr>
                      <m:t> </m:t>
                    </m:r>
                  </m:oMath>
                </a14:m>
                <a:r>
                  <a:rPr lang="en-US" dirty="0"/>
                  <a:t>is minimal</a:t>
                </a:r>
              </a:p>
              <a:p>
                <a:pPr lvl="3"/>
                <a:r>
                  <a:rPr lang="en-US" dirty="0"/>
                  <a:t>That is, to minimize the difference between the model predictions </a:t>
                </a:r>
                <a14:m>
                  <m:oMath xmlns:m="http://schemas.openxmlformats.org/officeDocument/2006/math">
                    <m:r>
                      <a:rPr lang="en-US" i="1">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𝑖</m:t>
                            </m:r>
                          </m:sub>
                        </m:sSub>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oMath>
                </a14:m>
                <a:r>
                  <a:rPr lang="en-US" dirty="0"/>
                  <a:t> and the labels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𝑦</m:t>
                        </m:r>
                      </m:e>
                      <m:sub>
                        <m:r>
                          <a:rPr lang="en-US" i="1">
                            <a:latin typeface="Cambria Math" panose="02040503050406030204" pitchFamily="18" charset="0"/>
                            <a:ea typeface="Cambria Math" panose="02040503050406030204" pitchFamily="18" charset="0"/>
                          </a:rPr>
                          <m:t>𝑖</m:t>
                        </m:r>
                      </m:sub>
                    </m:sSub>
                  </m:oMath>
                </a14:m>
                <a:endParaRPr lang="en-US" dirty="0"/>
              </a:p>
              <a:p>
                <a:pPr lvl="1"/>
                <a:r>
                  <a:rPr lang="en-US" dirty="0"/>
                  <a:t>For </a:t>
                </a:r>
                <a:r>
                  <a:rPr lang="en-US" i="1" dirty="0">
                    <a:solidFill>
                      <a:srgbClr val="0070C0"/>
                    </a:solidFill>
                  </a:rPr>
                  <a:t>generating adversarial samples</a:t>
                </a:r>
                <a:r>
                  <a:rPr lang="en-US" dirty="0"/>
                  <a:t>, the gradient of the loss </a:t>
                </a:r>
                <a14:m>
                  <m:oMath xmlns:m="http://schemas.openxmlformats.org/officeDocument/2006/math">
                    <m:r>
                      <a:rPr lang="en-US" i="1">
                        <a:latin typeface="Cambria Math" panose="02040503050406030204" pitchFamily="18" charset="0"/>
                        <a:ea typeface="Cambria Math" panose="02040503050406030204" pitchFamily="18" charset="0"/>
                      </a:rPr>
                      <m:t>ℒ</m:t>
                    </m:r>
                    <m:r>
                      <a:rPr lang="en-US" i="1">
                        <a:latin typeface="Cambria Math" panose="02040503050406030204" pitchFamily="18" charset="0"/>
                        <a:ea typeface="Cambria Math" panose="02040503050406030204" pitchFamily="18" charset="0"/>
                      </a:rPr>
                      <m:t> </m:t>
                    </m:r>
                  </m:oMath>
                </a14:m>
                <a:r>
                  <a:rPr lang="en-US" dirty="0"/>
                  <a:t>with respect to an </a:t>
                </a:r>
                <a:r>
                  <a:rPr lang="en-US" dirty="0" smtClean="0"/>
                  <a:t>input image </a:t>
                </a:r>
                <a:r>
                  <a:rPr lang="en-US" i="1" dirty="0"/>
                  <a:t>x</a:t>
                </a:r>
                <a:r>
                  <a:rPr lang="en-US" dirty="0"/>
                  <a:t>, i.e.,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oMath>
                </a14:m>
                <a:r>
                  <a:rPr lang="en-US" dirty="0"/>
                  <a:t>,</a:t>
                </a:r>
                <a:r>
                  <a:rPr lang="en-US" i="1" dirty="0"/>
                  <a:t> </a:t>
                </a:r>
                <a:r>
                  <a:rPr lang="en-US" dirty="0"/>
                  <a:t>is used</a:t>
                </a:r>
              </a:p>
              <a:p>
                <a:pPr lvl="2"/>
                <a:r>
                  <a:rPr lang="en-US" dirty="0"/>
                  <a:t>The model parameters </a:t>
                </a:r>
                <a:r>
                  <a:rPr lang="en-US" i="1" dirty="0"/>
                  <a:t>w </a:t>
                </a:r>
                <a:r>
                  <a:rPr lang="en-US" dirty="0"/>
                  <a:t>are fixed, since the aim is to attack a trained model</a:t>
                </a:r>
              </a:p>
              <a:p>
                <a:pPr lvl="2"/>
                <a:r>
                  <a:rPr lang="en-US" dirty="0"/>
                  <a:t>An adversarial image is created based on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𝜖</m:t>
                    </m:r>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sign</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e>
                    </m:d>
                  </m:oMath>
                </a14:m>
                <a:endParaRPr lang="en-US" dirty="0"/>
              </a:p>
              <a:p>
                <a:pPr lvl="2"/>
                <a:r>
                  <a:rPr lang="en-US" dirty="0"/>
                  <a:t>The gradient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b="0" i="1" smtClean="0">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oMath>
                </a14:m>
                <a:r>
                  <a:rPr lang="en-US" dirty="0"/>
                  <a:t> is used to calculate how much to change each individual pixel in </a:t>
                </a:r>
                <a:r>
                  <a:rPr lang="en-US" i="1" dirty="0"/>
                  <a:t>x</a:t>
                </a:r>
                <a:r>
                  <a:rPr lang="en-US" dirty="0"/>
                  <a:t> in order to maximize the loss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oMath>
                </a14:m>
                <a:endParaRPr lang="en-US" dirty="0"/>
              </a:p>
              <a:p>
                <a:pPr lvl="2"/>
                <a:r>
                  <a:rPr lang="en-US" dirty="0"/>
                  <a:t>The goal is find</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i="1">
                            <a:latin typeface="Cambria Math" panose="02040503050406030204" pitchFamily="18" charset="0"/>
                          </a:rPr>
                          <m:t>𝑥</m:t>
                        </m:r>
                      </m:e>
                      <m:sub>
                        <m:r>
                          <a:rPr lang="en-US" i="1">
                            <a:latin typeface="Cambria Math" panose="02040503050406030204" pitchFamily="18" charset="0"/>
                          </a:rPr>
                          <m:t>𝑎𝑑𝑣</m:t>
                        </m:r>
                      </m:sub>
                    </m:sSub>
                  </m:oMath>
                </a14:m>
                <a:r>
                  <a:rPr lang="en-US" dirty="0"/>
                  <a:t> for which the loss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r>
                      <a:rPr lang="en-US" i="1">
                        <a:latin typeface="Cambria Math" panose="02040503050406030204" pitchFamily="18" charset="0"/>
                        <a:ea typeface="Cambria Math" panose="02040503050406030204" pitchFamily="18" charset="0"/>
                      </a:rPr>
                      <m:t> </m:t>
                    </m:r>
                  </m:oMath>
                </a14:m>
                <a:r>
                  <a:rPr lang="en-US" dirty="0"/>
                  <a:t>is maximal</a:t>
                </a:r>
              </a:p>
              <a:p>
                <a:pPr lvl="3"/>
                <a:r>
                  <a:rPr lang="en-US" dirty="0"/>
                  <a:t>That is, to maximize the difference between the model prediction </a:t>
                </a:r>
                <a14:m>
                  <m:oMath xmlns:m="http://schemas.openxmlformats.org/officeDocument/2006/math">
                    <m:r>
                      <a:rPr lang="en-US" i="1">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oMath>
                </a14:m>
                <a:r>
                  <a:rPr lang="en-US" dirty="0"/>
                  <a:t> and the label </a:t>
                </a:r>
                <a14:m>
                  <m:oMath xmlns:m="http://schemas.openxmlformats.org/officeDocument/2006/math">
                    <m:r>
                      <a:rPr lang="en-US" i="1">
                        <a:latin typeface="Cambria Math" panose="02040503050406030204" pitchFamily="18" charset="0"/>
                        <a:ea typeface="Cambria Math" panose="02040503050406030204" pitchFamily="18" charset="0"/>
                      </a:rPr>
                      <m:t>𝑦</m:t>
                    </m:r>
                  </m:oMath>
                </a14:m>
                <a:endParaRPr lang="en-US" dirty="0"/>
              </a:p>
              <a:p>
                <a:pPr lvl="3"/>
                <a:endParaRPr lang="en-US" dirty="0"/>
              </a:p>
              <a:p>
                <a:pPr lvl="2"/>
                <a:endParaRPr lang="en-US" dirty="0"/>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84265" cy="5539813"/>
              </a:xfrm>
              <a:blipFill>
                <a:blip r:embed="rId2"/>
                <a:stretch>
                  <a:fillRect l="-699" t="-770" r="-191"/>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Common Adversarial Evasion Attacks</a:t>
            </a:r>
          </a:p>
          <a:p>
            <a:endParaRPr lang="en-US" dirty="0"/>
          </a:p>
        </p:txBody>
      </p:sp>
    </p:spTree>
    <p:extLst>
      <p:ext uri="{BB962C8B-B14F-4D97-AF65-F5344CB8AC3E}">
        <p14:creationId xmlns:p14="http://schemas.microsoft.com/office/powerpoint/2010/main" val="3452273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5CCD3F-5527-43BF-93F0-F059BB05E440}"/>
              </a:ext>
            </a:extLst>
          </p:cNvPr>
          <p:cNvSpPr>
            <a:spLocks noGrp="1"/>
          </p:cNvSpPr>
          <p:nvPr>
            <p:ph type="title"/>
          </p:nvPr>
        </p:nvSpPr>
        <p:spPr/>
        <p:txBody>
          <a:bodyPr/>
          <a:lstStyle/>
          <a:p>
            <a:r>
              <a:rPr lang="en-US" dirty="0"/>
              <a:t>FGSM Attack</a:t>
            </a:r>
          </a:p>
        </p:txBody>
      </p:sp>
      <p:sp>
        <p:nvSpPr>
          <p:cNvPr id="5" name="Content Placeholder 4">
            <a:extLst>
              <a:ext uri="{FF2B5EF4-FFF2-40B4-BE49-F238E27FC236}">
                <a16:creationId xmlns:a16="http://schemas.microsoft.com/office/drawing/2014/main" id="{4DD2E751-32C7-42D0-B8B7-6D067F8C728A}"/>
              </a:ext>
            </a:extLst>
          </p:cNvPr>
          <p:cNvSpPr>
            <a:spLocks noGrp="1"/>
          </p:cNvSpPr>
          <p:nvPr>
            <p:ph idx="1"/>
          </p:nvPr>
        </p:nvSpPr>
        <p:spPr/>
        <p:txBody>
          <a:bodyPr/>
          <a:lstStyle/>
          <a:p>
            <a:r>
              <a:rPr lang="en-US" dirty="0"/>
              <a:t>FGSM attack example</a:t>
            </a:r>
          </a:p>
        </p:txBody>
      </p:sp>
      <p:sp>
        <p:nvSpPr>
          <p:cNvPr id="6" name="Content Placeholder 5"/>
          <p:cNvSpPr>
            <a:spLocks noGrp="1"/>
          </p:cNvSpPr>
          <p:nvPr>
            <p:ph idx="10"/>
          </p:nvPr>
        </p:nvSpPr>
        <p:spPr/>
        <p:txBody>
          <a:bodyPr/>
          <a:lstStyle/>
          <a:p>
            <a:r>
              <a:rPr lang="en-US" dirty="0"/>
              <a:t>Common Adversarial Evasion Attacks</a:t>
            </a:r>
          </a:p>
          <a:p>
            <a:endParaRPr lang="en-US" dirty="0"/>
          </a:p>
        </p:txBody>
      </p:sp>
      <p:sp>
        <p:nvSpPr>
          <p:cNvPr id="7" name="TextBox 6">
            <a:extLst>
              <a:ext uri="{FF2B5EF4-FFF2-40B4-BE49-F238E27FC236}">
                <a16:creationId xmlns:a16="http://schemas.microsoft.com/office/drawing/2014/main" id="{7B456916-BA7F-4850-B189-33BFA5A77500}"/>
              </a:ext>
            </a:extLst>
          </p:cNvPr>
          <p:cNvSpPr txBox="1"/>
          <p:nvPr/>
        </p:nvSpPr>
        <p:spPr>
          <a:xfrm>
            <a:off x="1080802" y="6679206"/>
            <a:ext cx="2674803" cy="401007"/>
          </a:xfrm>
          <a:prstGeom prst="rect">
            <a:avLst/>
          </a:prstGeom>
          <a:noFill/>
        </p:spPr>
        <p:txBody>
          <a:bodyPr wrap="square" rtlCol="0">
            <a:spAutoFit/>
          </a:bodyPr>
          <a:lstStyle/>
          <a:p>
            <a:r>
              <a:rPr lang="en-US" dirty="0"/>
              <a:t>Prediction: </a:t>
            </a:r>
            <a:r>
              <a:rPr lang="en-US" dirty="0">
                <a:solidFill>
                  <a:srgbClr val="00B050"/>
                </a:solidFill>
              </a:rPr>
              <a:t>car mirror</a:t>
            </a:r>
          </a:p>
        </p:txBody>
      </p:sp>
      <p:sp>
        <p:nvSpPr>
          <p:cNvPr id="8" name="Arrow: Right 6">
            <a:extLst>
              <a:ext uri="{FF2B5EF4-FFF2-40B4-BE49-F238E27FC236}">
                <a16:creationId xmlns:a16="http://schemas.microsoft.com/office/drawing/2014/main" id="{7273578F-13D2-4601-A42C-A9EE30D301C8}"/>
              </a:ext>
            </a:extLst>
          </p:cNvPr>
          <p:cNvSpPr/>
          <p:nvPr/>
        </p:nvSpPr>
        <p:spPr>
          <a:xfrm>
            <a:off x="4402487" y="5208155"/>
            <a:ext cx="71055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0DD13D8-25C6-454D-973B-23CB80E6CFCF}"/>
              </a:ext>
            </a:extLst>
          </p:cNvPr>
          <p:cNvSpPr txBox="1"/>
          <p:nvPr/>
        </p:nvSpPr>
        <p:spPr>
          <a:xfrm>
            <a:off x="5794280" y="6746336"/>
            <a:ext cx="2877458" cy="401007"/>
          </a:xfrm>
          <a:prstGeom prst="rect">
            <a:avLst/>
          </a:prstGeom>
          <a:noFill/>
        </p:spPr>
        <p:txBody>
          <a:bodyPr wrap="square" rtlCol="0">
            <a:spAutoFit/>
          </a:bodyPr>
          <a:lstStyle/>
          <a:p>
            <a:r>
              <a:rPr lang="en-US" dirty="0"/>
              <a:t>Prediction: </a:t>
            </a:r>
            <a:r>
              <a:rPr lang="en-US" dirty="0">
                <a:solidFill>
                  <a:srgbClr val="FF0000"/>
                </a:solidFill>
              </a:rPr>
              <a:t>sunglasses</a:t>
            </a:r>
          </a:p>
        </p:txBody>
      </p:sp>
      <p:sp>
        <p:nvSpPr>
          <p:cNvPr id="13" name="TextBox 12">
            <a:extLst>
              <a:ext uri="{FF2B5EF4-FFF2-40B4-BE49-F238E27FC236}">
                <a16:creationId xmlns:a16="http://schemas.microsoft.com/office/drawing/2014/main" id="{FD5114C9-3281-4E15-A21D-3452BBF23D12}"/>
              </a:ext>
            </a:extLst>
          </p:cNvPr>
          <p:cNvSpPr txBox="1"/>
          <p:nvPr/>
        </p:nvSpPr>
        <p:spPr>
          <a:xfrm>
            <a:off x="1534914" y="2949271"/>
            <a:ext cx="1800202" cy="401007"/>
          </a:xfrm>
          <a:prstGeom prst="rect">
            <a:avLst/>
          </a:prstGeom>
          <a:noFill/>
        </p:spPr>
        <p:txBody>
          <a:bodyPr wrap="square" rtlCol="0">
            <a:spAutoFit/>
          </a:bodyPr>
          <a:lstStyle/>
          <a:p>
            <a:r>
              <a:rPr lang="en-US" dirty="0"/>
              <a:t>Original image</a:t>
            </a:r>
            <a:endParaRPr lang="en-US" dirty="0">
              <a:solidFill>
                <a:srgbClr val="00B050"/>
              </a:solidFill>
            </a:endParaRPr>
          </a:p>
        </p:txBody>
      </p:sp>
      <p:sp>
        <p:nvSpPr>
          <p:cNvPr id="14" name="TextBox 13">
            <a:extLst>
              <a:ext uri="{FF2B5EF4-FFF2-40B4-BE49-F238E27FC236}">
                <a16:creationId xmlns:a16="http://schemas.microsoft.com/office/drawing/2014/main" id="{D3AC64A9-671A-4F64-83DA-D4F96236DE1A}"/>
              </a:ext>
            </a:extLst>
          </p:cNvPr>
          <p:cNvSpPr txBox="1"/>
          <p:nvPr/>
        </p:nvSpPr>
        <p:spPr>
          <a:xfrm>
            <a:off x="5920995" y="2964771"/>
            <a:ext cx="2157685" cy="401007"/>
          </a:xfrm>
          <a:prstGeom prst="rect">
            <a:avLst/>
          </a:prstGeom>
          <a:noFill/>
        </p:spPr>
        <p:txBody>
          <a:bodyPr wrap="square" rtlCol="0">
            <a:spAutoFit/>
          </a:bodyPr>
          <a:lstStyle/>
          <a:p>
            <a:r>
              <a:rPr lang="en-US" dirty="0"/>
              <a:t>Adversarial image</a:t>
            </a:r>
            <a:endParaRPr lang="en-US" dirty="0">
              <a:solidFill>
                <a:srgbClr val="00B050"/>
              </a:solidFill>
            </a:endParaRPr>
          </a:p>
        </p:txBody>
      </p:sp>
      <p:pic>
        <p:nvPicPr>
          <p:cNvPr id="2" name="Picture 1"/>
          <p:cNvPicPr>
            <a:picLocks noChangeAspect="1"/>
          </p:cNvPicPr>
          <p:nvPr/>
        </p:nvPicPr>
        <p:blipFill rotWithShape="1">
          <a:blip r:embed="rId2"/>
          <a:srcRect t="1982"/>
          <a:stretch/>
        </p:blipFill>
        <p:spPr>
          <a:xfrm>
            <a:off x="872886" y="3350278"/>
            <a:ext cx="3374874" cy="3319984"/>
          </a:xfrm>
          <a:prstGeom prst="rect">
            <a:avLst/>
          </a:prstGeom>
        </p:spPr>
      </p:pic>
      <p:pic>
        <p:nvPicPr>
          <p:cNvPr id="3" name="Picture 2"/>
          <p:cNvPicPr>
            <a:picLocks noChangeAspect="1"/>
          </p:cNvPicPr>
          <p:nvPr/>
        </p:nvPicPr>
        <p:blipFill>
          <a:blip r:embed="rId3"/>
          <a:stretch>
            <a:fillRect/>
          </a:stretch>
        </p:blipFill>
        <p:spPr>
          <a:xfrm>
            <a:off x="5389240" y="3454152"/>
            <a:ext cx="3312368" cy="3324413"/>
          </a:xfrm>
          <a:prstGeom prst="rect">
            <a:avLst/>
          </a:prstGeom>
        </p:spPr>
      </p:pic>
      <p:sp>
        <p:nvSpPr>
          <p:cNvPr id="11" name="TextBox 10"/>
          <p:cNvSpPr txBox="1"/>
          <p:nvPr/>
        </p:nvSpPr>
        <p:spPr>
          <a:xfrm>
            <a:off x="2508920" y="7526179"/>
            <a:ext cx="5832648" cy="246221"/>
          </a:xfrm>
          <a:prstGeom prst="rect">
            <a:avLst/>
          </a:prstGeom>
          <a:noFill/>
        </p:spPr>
        <p:txBody>
          <a:bodyPr wrap="square" rtlCol="0">
            <a:spAutoFit/>
          </a:bodyPr>
          <a:lstStyle/>
          <a:p>
            <a:r>
              <a:rPr lang="en-US" sz="1000" dirty="0"/>
              <a:t>Picture from: </a:t>
            </a:r>
            <a:r>
              <a:rPr lang="en-US" sz="1000" dirty="0">
                <a:hlinkClick r:id="rId4"/>
              </a:rPr>
              <a:t>https://blog.floydhub.com/introduction-to-adversarial-machine-learning</a:t>
            </a:r>
            <a:r>
              <a:rPr lang="en-US" sz="1000" dirty="0"/>
              <a:t>/</a:t>
            </a:r>
          </a:p>
        </p:txBody>
      </p:sp>
    </p:spTree>
    <p:extLst>
      <p:ext uri="{BB962C8B-B14F-4D97-AF65-F5344CB8AC3E}">
        <p14:creationId xmlns:p14="http://schemas.microsoft.com/office/powerpoint/2010/main" val="2926910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1C5349-B2A3-4332-988C-2045A5C96FAC}"/>
              </a:ext>
            </a:extLst>
          </p:cNvPr>
          <p:cNvSpPr>
            <a:spLocks noGrp="1"/>
          </p:cNvSpPr>
          <p:nvPr>
            <p:ph type="title"/>
          </p:nvPr>
        </p:nvSpPr>
        <p:spPr/>
        <p:txBody>
          <a:bodyPr/>
          <a:lstStyle/>
          <a:p>
            <a:r>
              <a:rPr lang="en-US" dirty="0"/>
              <a:t>Machine Learning</a:t>
            </a:r>
          </a:p>
        </p:txBody>
      </p:sp>
      <p:sp>
        <p:nvSpPr>
          <p:cNvPr id="5" name="Content Placeholder 4">
            <a:extLst>
              <a:ext uri="{FF2B5EF4-FFF2-40B4-BE49-F238E27FC236}">
                <a16:creationId xmlns:a16="http://schemas.microsoft.com/office/drawing/2014/main" id="{BCD3D1E9-5261-4D8A-AEDC-BB8156926D51}"/>
              </a:ext>
            </a:extLst>
          </p:cNvPr>
          <p:cNvSpPr>
            <a:spLocks noGrp="1"/>
          </p:cNvSpPr>
          <p:nvPr>
            <p:ph idx="1"/>
          </p:nvPr>
        </p:nvSpPr>
        <p:spPr/>
        <p:txBody>
          <a:bodyPr/>
          <a:lstStyle/>
          <a:p>
            <a:r>
              <a:rPr lang="en-US" dirty="0"/>
              <a:t>Machine Learning (ML) tasks</a:t>
            </a:r>
          </a:p>
          <a:p>
            <a:pPr lvl="1"/>
            <a:r>
              <a:rPr lang="en-US" dirty="0"/>
              <a:t>Supervised, unsupervised, semi-supervised, self-supervised, meta learning, reinforcement learning</a:t>
            </a:r>
          </a:p>
          <a:p>
            <a:r>
              <a:rPr lang="en-US" dirty="0"/>
              <a:t>D</a:t>
            </a:r>
            <a:r>
              <a:rPr lang="en-US" dirty="0" smtClean="0"/>
              <a:t>ata </a:t>
            </a:r>
            <a:r>
              <a:rPr lang="en-US" dirty="0"/>
              <a:t>collection and </a:t>
            </a:r>
            <a:r>
              <a:rPr lang="en-US" dirty="0" smtClean="0"/>
              <a:t>preprocessing steps</a:t>
            </a:r>
            <a:endParaRPr lang="en-US" dirty="0"/>
          </a:p>
          <a:p>
            <a:pPr lvl="1"/>
            <a:r>
              <a:rPr lang="en-US" dirty="0" smtClean="0"/>
              <a:t>Data collection using </a:t>
            </a:r>
            <a:r>
              <a:rPr lang="en-US" dirty="0"/>
              <a:t>various sensors, cameras, I/O devices, microphones, etc.</a:t>
            </a:r>
          </a:p>
          <a:p>
            <a:r>
              <a:rPr lang="en-US" dirty="0"/>
              <a:t>Applying an ML algorithm</a:t>
            </a:r>
          </a:p>
          <a:p>
            <a:pPr lvl="1"/>
            <a:r>
              <a:rPr lang="en-US" dirty="0"/>
              <a:t>Training phase: learn ML model (parameter learning, </a:t>
            </a:r>
            <a:r>
              <a:rPr lang="en-US" dirty="0" smtClean="0"/>
              <a:t>hyperparameter </a:t>
            </a:r>
            <a:r>
              <a:rPr lang="en-US" dirty="0"/>
              <a:t>tuning)</a:t>
            </a:r>
          </a:p>
          <a:p>
            <a:pPr lvl="1"/>
            <a:r>
              <a:rPr lang="en-US" dirty="0"/>
              <a:t>Testing phase (inference): predict on unseen data</a:t>
            </a:r>
          </a:p>
        </p:txBody>
      </p:sp>
      <p:sp>
        <p:nvSpPr>
          <p:cNvPr id="2" name="Content Placeholder 1"/>
          <p:cNvSpPr>
            <a:spLocks noGrp="1"/>
          </p:cNvSpPr>
          <p:nvPr>
            <p:ph idx="10"/>
          </p:nvPr>
        </p:nvSpPr>
        <p:spPr/>
        <p:txBody>
          <a:bodyPr/>
          <a:lstStyle/>
          <a:p>
            <a:r>
              <a:rPr lang="en-US" dirty="0"/>
              <a:t>Machine Learning</a:t>
            </a:r>
          </a:p>
          <a:p>
            <a:endParaRPr lang="en-US" dirty="0"/>
          </a:p>
        </p:txBody>
      </p:sp>
      <p:sp>
        <p:nvSpPr>
          <p:cNvPr id="6" name="TextBox 5"/>
          <p:cNvSpPr txBox="1"/>
          <p:nvPr/>
        </p:nvSpPr>
        <p:spPr>
          <a:xfrm>
            <a:off x="2508920" y="7526179"/>
            <a:ext cx="5832648" cy="246221"/>
          </a:xfrm>
          <a:prstGeom prst="rect">
            <a:avLst/>
          </a:prstGeom>
          <a:noFill/>
        </p:spPr>
        <p:txBody>
          <a:bodyPr wrap="square" rtlCol="0">
            <a:spAutoFit/>
          </a:bodyPr>
          <a:lstStyle/>
          <a:p>
            <a:pPr algn="ctr"/>
            <a:r>
              <a:rPr lang="en-US" sz="1000" dirty="0"/>
              <a:t>Slide credit: </a:t>
            </a:r>
            <a:r>
              <a:rPr lang="en-US" sz="1000" dirty="0" err="1"/>
              <a:t>Binghui</a:t>
            </a:r>
            <a:r>
              <a:rPr lang="en-US" sz="1000" dirty="0"/>
              <a:t> Wang: Adversarial Machine Learning — An Introduction</a:t>
            </a:r>
          </a:p>
        </p:txBody>
      </p:sp>
    </p:spTree>
    <p:extLst>
      <p:ext uri="{BB962C8B-B14F-4D97-AF65-F5344CB8AC3E}">
        <p14:creationId xmlns:p14="http://schemas.microsoft.com/office/powerpoint/2010/main" val="2610716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C9848C-3F4C-4769-BA16-6248C6AC5BD2}"/>
              </a:ext>
            </a:extLst>
          </p:cNvPr>
          <p:cNvSpPr>
            <a:spLocks noGrp="1"/>
          </p:cNvSpPr>
          <p:nvPr>
            <p:ph type="title"/>
          </p:nvPr>
        </p:nvSpPr>
        <p:spPr/>
        <p:txBody>
          <a:bodyPr/>
          <a:lstStyle/>
          <a:p>
            <a:r>
              <a:rPr lang="en-US" dirty="0"/>
              <a:t>BIM Attack</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A12B4743-8CE9-43F6-88B5-D95353B3E6A6}"/>
                  </a:ext>
                </a:extLst>
              </p:cNvPr>
              <p:cNvSpPr>
                <a:spLocks noGrp="1"/>
              </p:cNvSpPr>
              <p:nvPr>
                <p:ph idx="1"/>
              </p:nvPr>
            </p:nvSpPr>
            <p:spPr/>
            <p:txBody>
              <a:bodyPr/>
              <a:lstStyle/>
              <a:p>
                <a:r>
                  <a:rPr lang="en-US" b="1" i="1" dirty="0">
                    <a:solidFill>
                      <a:srgbClr val="0070C0"/>
                    </a:solidFill>
                  </a:rPr>
                  <a:t>Basic iterative method (BIM) attack</a:t>
                </a:r>
              </a:p>
              <a:p>
                <a:pPr lvl="1"/>
                <a:r>
                  <a:rPr lang="en-US" dirty="0" err="1">
                    <a:hlinkClick r:id="rId3"/>
                  </a:rPr>
                  <a:t>Kurakin</a:t>
                </a:r>
                <a:r>
                  <a:rPr lang="en-US" dirty="0">
                    <a:hlinkClick r:id="rId3"/>
                  </a:rPr>
                  <a:t> (2017) Adversarial Examples in the Physical World</a:t>
                </a:r>
                <a:endParaRPr lang="en-US" dirty="0"/>
              </a:p>
              <a:p>
                <a:r>
                  <a:rPr lang="en-US" dirty="0"/>
                  <a:t>BIM is a variant of FGSM: it repeatedly adds noise to the image </a:t>
                </a:r>
                <a:r>
                  <a:rPr lang="en-US" i="1" dirty="0"/>
                  <a:t>x</a:t>
                </a:r>
                <a:r>
                  <a:rPr lang="en-US" dirty="0"/>
                  <a:t> in multiple iterations, in order to cause misclassification</a:t>
                </a:r>
              </a:p>
              <a:p>
                <a:pPr lvl="1"/>
                <a:r>
                  <a:rPr lang="en-US" dirty="0"/>
                  <a:t>The number of iterations steps is </a:t>
                </a:r>
                <a:r>
                  <a:rPr lang="en-US" i="1" dirty="0"/>
                  <a:t>t</a:t>
                </a:r>
                <a:r>
                  <a:rPr lang="en-US" dirty="0"/>
                  <a:t>, and </a:t>
                </a:r>
                <a14:m>
                  <m:oMath xmlns:m="http://schemas.openxmlformats.org/officeDocument/2006/math">
                    <m:r>
                      <a:rPr lang="en-US" i="1">
                        <a:latin typeface="Cambria Math" panose="02040503050406030204" pitchFamily="18" charset="0"/>
                        <a:ea typeface="Cambria Math" panose="02040503050406030204" pitchFamily="18" charset="0"/>
                      </a:rPr>
                      <m:t>𝛾</m:t>
                    </m:r>
                  </m:oMath>
                </a14:m>
                <a:r>
                  <a:rPr lang="en-US" dirty="0"/>
                  <a:t> is the amount of perturbation noise that is added at each step</a:t>
                </a:r>
              </a:p>
              <a:p>
                <a:pPr lvl="1"/>
                <a:endParaRPr lang="en-US" sz="800" dirty="0"/>
              </a:p>
              <a:p>
                <a:pPr marL="457162" lvl="1" indent="0">
                  <a:buNone/>
                </a:pPr>
                <a14:m>
                  <m:oMathPara xmlns:m="http://schemas.openxmlformats.org/officeDocument/2006/math">
                    <m:oMathParaPr>
                      <m:jc m:val="center"/>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𝑎𝑑𝑣</m:t>
                          </m:r>
                        </m:sub>
                        <m:sup>
                          <m:r>
                            <a:rPr lang="en-US" b="0" i="1" smtClean="0">
                              <a:latin typeface="Cambria Math" panose="02040503050406030204" pitchFamily="18" charset="0"/>
                            </a:rPr>
                            <m:t>𝑡</m:t>
                          </m:r>
                        </m:sup>
                      </m:sSubSup>
                      <m:r>
                        <a:rPr lang="en-US" i="1">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𝑡</m:t>
                          </m:r>
                          <m:r>
                            <a:rPr lang="en-US" b="0" i="1" smtClean="0">
                              <a:latin typeface="Cambria Math" panose="02040503050406030204" pitchFamily="18" charset="0"/>
                            </a:rPr>
                            <m:t>−1</m:t>
                          </m:r>
                        </m:sup>
                      </m:sSup>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sign</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𝑥</m:t>
                                      </m:r>
                                    </m:e>
                                    <m:sup>
                                      <m:r>
                                        <a:rPr lang="en-US" b="0" i="1" smtClean="0">
                                          <a:latin typeface="Cambria Math" panose="02040503050406030204" pitchFamily="18" charset="0"/>
                                          <a:ea typeface="Cambria Math" panose="02040503050406030204" pitchFamily="18" charset="0"/>
                                        </a:rPr>
                                        <m:t>𝑡</m:t>
                                      </m:r>
                                      <m:r>
                                        <a:rPr lang="en-US" b="0" i="1" smtClean="0">
                                          <a:latin typeface="Cambria Math" panose="02040503050406030204" pitchFamily="18" charset="0"/>
                                          <a:ea typeface="Cambria Math" panose="02040503050406030204" pitchFamily="18" charset="0"/>
                                        </a:rPr>
                                        <m:t>−1</m:t>
                                      </m:r>
                                    </m:sup>
                                  </m:sSup>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e>
                      </m:d>
                    </m:oMath>
                  </m:oMathPara>
                </a14:m>
                <a:endParaRPr lang="en-US" i="1" dirty="0"/>
              </a:p>
              <a:p>
                <a:pPr lvl="1"/>
                <a:endParaRPr lang="en-US" sz="1000" i="1" dirty="0"/>
              </a:p>
              <a:p>
                <a:pPr lvl="1"/>
                <a:r>
                  <a:rPr lang="en-US" dirty="0"/>
                  <a:t>The perturbed image after the </a:t>
                </a:r>
                <a:r>
                  <a:rPr lang="en-US" i="1" dirty="0"/>
                  <a:t>t</a:t>
                </a:r>
                <a:r>
                  <a:rPr lang="en-US" dirty="0"/>
                  <a:t> iterations is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𝑎𝑑𝑣</m:t>
                        </m:r>
                      </m:sub>
                      <m:sup>
                        <m:r>
                          <a:rPr lang="en-US" i="1">
                            <a:latin typeface="Cambria Math" panose="02040503050406030204" pitchFamily="18" charset="0"/>
                          </a:rPr>
                          <m:t>𝑡</m:t>
                        </m:r>
                      </m:sup>
                    </m:sSubSup>
                  </m:oMath>
                </a14:m>
                <a:endParaRPr lang="en-US" i="1" baseline="30000" dirty="0"/>
              </a:p>
              <a:p>
                <a:pPr lvl="1"/>
                <a:r>
                  <a:rPr lang="en-US" dirty="0"/>
                  <a:t>Multiple steps of adding noise increase the chances of misclassifying  the image</a:t>
                </a:r>
              </a:p>
              <a:p>
                <a:pPr lvl="1">
                  <a:spcAft>
                    <a:spcPts val="600"/>
                  </a:spcAft>
                </a:pPr>
                <a:r>
                  <a:rPr lang="en-US" dirty="0"/>
                  <a:t>Compare BIM to FGSM, given with</a:t>
                </a:r>
              </a:p>
              <a:p>
                <a:pPr marL="457162" lvl="1" indent="0" algn="ctr">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r>
                        <a:rPr lang="en-US" i="1">
                          <a:latin typeface="Cambria Math" panose="02040503050406030204" pitchFamily="18" charset="0"/>
                        </a:rPr>
                        <m:t>=</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𝜖</m:t>
                      </m:r>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sign</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𝑥</m:t>
                              </m:r>
                            </m:sub>
                          </m:sSub>
                          <m:r>
                            <a:rPr lang="en-US" i="1" smtClean="0">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e>
                      </m:d>
                    </m:oMath>
                  </m:oMathPara>
                </a14:m>
                <a:endParaRPr lang="en-US" dirty="0"/>
              </a:p>
              <a:p>
                <a:pPr marL="457162" lvl="1" indent="0">
                  <a:buNone/>
                </a:pPr>
                <a:endParaRPr lang="en-US" dirty="0"/>
              </a:p>
            </p:txBody>
          </p:sp>
        </mc:Choice>
        <mc:Fallback xmlns="">
          <p:sp>
            <p:nvSpPr>
              <p:cNvPr id="5" name="Content Placeholder 4">
                <a:extLst>
                  <a:ext uri="{FF2B5EF4-FFF2-40B4-BE49-F238E27FC236}">
                    <a16:creationId xmlns:a16="http://schemas.microsoft.com/office/drawing/2014/main" id="{A12B4743-8CE9-43F6-88B5-D95353B3E6A6}"/>
                  </a:ext>
                </a:extLst>
              </p:cNvPr>
              <p:cNvSpPr>
                <a:spLocks noGrp="1" noRot="1" noChangeAspect="1" noMove="1" noResize="1" noEditPoints="1" noAdjustHandles="1" noChangeArrowheads="1" noChangeShapeType="1" noTextEdit="1"/>
              </p:cNvSpPr>
              <p:nvPr>
                <p:ph idx="1"/>
              </p:nvPr>
            </p:nvSpPr>
            <p:spPr>
              <a:blipFill>
                <a:blip r:embed="rId4"/>
                <a:stretch>
                  <a:fillRect l="-699" t="-795"/>
                </a:stretch>
              </a:blipFill>
            </p:spPr>
            <p:txBody>
              <a:bodyPr/>
              <a:lstStyle/>
              <a:p>
                <a:r>
                  <a:rPr lang="en-US">
                    <a:noFill/>
                  </a:rPr>
                  <a:t> </a:t>
                </a:r>
              </a:p>
            </p:txBody>
          </p:sp>
        </mc:Fallback>
      </mc:AlternateContent>
      <p:sp>
        <p:nvSpPr>
          <p:cNvPr id="2" name="Content Placeholder 1"/>
          <p:cNvSpPr>
            <a:spLocks noGrp="1"/>
          </p:cNvSpPr>
          <p:nvPr>
            <p:ph idx="10"/>
          </p:nvPr>
        </p:nvSpPr>
        <p:spPr/>
        <p:txBody>
          <a:bodyPr/>
          <a:lstStyle/>
          <a:p>
            <a:r>
              <a:rPr lang="en-US" dirty="0"/>
              <a:t>Common Adversarial Evasion Attacks</a:t>
            </a:r>
          </a:p>
          <a:p>
            <a:endParaRPr lang="en-US" dirty="0"/>
          </a:p>
        </p:txBody>
      </p:sp>
    </p:spTree>
    <p:extLst>
      <p:ext uri="{BB962C8B-B14F-4D97-AF65-F5344CB8AC3E}">
        <p14:creationId xmlns:p14="http://schemas.microsoft.com/office/powerpoint/2010/main" val="768032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BIM Attack</a:t>
            </a:r>
          </a:p>
        </p:txBody>
      </p:sp>
      <p:sp>
        <p:nvSpPr>
          <p:cNvPr id="3" name="Content Placeholder 2"/>
          <p:cNvSpPr>
            <a:spLocks noGrp="1"/>
          </p:cNvSpPr>
          <p:nvPr>
            <p:ph idx="1"/>
          </p:nvPr>
        </p:nvSpPr>
        <p:spPr>
          <a:xfrm>
            <a:off x="276673" y="2090803"/>
            <a:ext cx="9649071" cy="5367667"/>
          </a:xfrm>
        </p:spPr>
        <p:txBody>
          <a:bodyPr/>
          <a:lstStyle/>
          <a:p>
            <a:r>
              <a:rPr lang="en-US" dirty="0"/>
              <a:t>BIM attack example, cell phone image of a washer</a:t>
            </a:r>
          </a:p>
          <a:p>
            <a:pPr lvl="1"/>
            <a:r>
              <a:rPr lang="en-US" dirty="0"/>
              <a:t>Note that adding small amount of perturbation (</a:t>
            </a:r>
            <a:r>
              <a:rPr lang="en-US" sz="1600" dirty="0">
                <a:ea typeface="Cambria Math" panose="02040503050406030204" pitchFamily="18" charset="0"/>
              </a:rPr>
              <a:t>ϵ</a:t>
            </a:r>
            <a:r>
              <a:rPr lang="en-US" dirty="0"/>
              <a:t> = 4/255) did not change the label of the washer, but adding larger perturbation (</a:t>
            </a:r>
            <a:r>
              <a:rPr lang="en-US" sz="1400" dirty="0">
                <a:ea typeface="Cambria Math" panose="02040503050406030204" pitchFamily="18" charset="0"/>
              </a:rPr>
              <a:t>ϵ</a:t>
            </a:r>
            <a:r>
              <a:rPr lang="en-US" dirty="0"/>
              <a:t> = 8/255) changed the label to loudspeaker</a:t>
            </a:r>
          </a:p>
          <a:p>
            <a:endParaRPr lang="en-US" dirty="0"/>
          </a:p>
        </p:txBody>
      </p:sp>
      <p:sp>
        <p:nvSpPr>
          <p:cNvPr id="5" name="Content Placeholder 4"/>
          <p:cNvSpPr>
            <a:spLocks noGrp="1"/>
          </p:cNvSpPr>
          <p:nvPr>
            <p:ph idx="10"/>
          </p:nvPr>
        </p:nvSpPr>
        <p:spPr/>
        <p:txBody>
          <a:bodyPr/>
          <a:lstStyle/>
          <a:p>
            <a:r>
              <a:rPr lang="en-US" dirty="0"/>
              <a:t>Common Adversarial Evasion Attacks</a:t>
            </a:r>
          </a:p>
          <a:p>
            <a:endParaRPr lang="en-US" dirty="0"/>
          </a:p>
        </p:txBody>
      </p:sp>
      <p:pic>
        <p:nvPicPr>
          <p:cNvPr id="4" name="Picture 3"/>
          <p:cNvPicPr>
            <a:picLocks noChangeAspect="1"/>
          </p:cNvPicPr>
          <p:nvPr/>
        </p:nvPicPr>
        <p:blipFill>
          <a:blip r:embed="rId2"/>
          <a:stretch>
            <a:fillRect/>
          </a:stretch>
        </p:blipFill>
        <p:spPr>
          <a:xfrm>
            <a:off x="1702971" y="3094112"/>
            <a:ext cx="7252789" cy="4565501"/>
          </a:xfrm>
          <a:prstGeom prst="rect">
            <a:avLst/>
          </a:prstGeom>
        </p:spPr>
      </p:pic>
    </p:spTree>
    <p:extLst>
      <p:ext uri="{BB962C8B-B14F-4D97-AF65-F5344CB8AC3E}">
        <p14:creationId xmlns:p14="http://schemas.microsoft.com/office/powerpoint/2010/main" val="2198441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B3118-A377-4029-9E42-95834450872C}"/>
              </a:ext>
            </a:extLst>
          </p:cNvPr>
          <p:cNvSpPr>
            <a:spLocks noGrp="1"/>
          </p:cNvSpPr>
          <p:nvPr>
            <p:ph type="title"/>
          </p:nvPr>
        </p:nvSpPr>
        <p:spPr/>
        <p:txBody>
          <a:bodyPr/>
          <a:lstStyle/>
          <a:p>
            <a:r>
              <a:rPr lang="en-US" dirty="0"/>
              <a:t>PGD Attack</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4D209F97-7D95-4474-8C98-1541E50DD2BF}"/>
                  </a:ext>
                </a:extLst>
              </p:cNvPr>
              <p:cNvSpPr>
                <a:spLocks noGrp="1"/>
              </p:cNvSpPr>
              <p:nvPr>
                <p:ph idx="1"/>
              </p:nvPr>
            </p:nvSpPr>
            <p:spPr/>
            <p:txBody>
              <a:bodyPr>
                <a:normAutofit/>
              </a:bodyPr>
              <a:lstStyle/>
              <a:p>
                <a:r>
                  <a:rPr lang="en-US" b="1" i="1" dirty="0">
                    <a:solidFill>
                      <a:srgbClr val="0070C0"/>
                    </a:solidFill>
                  </a:rPr>
                  <a:t>Projected gradient descent (PGD) attack</a:t>
                </a:r>
              </a:p>
              <a:p>
                <a:pPr lvl="1"/>
                <a:r>
                  <a:rPr lang="en-US" dirty="0" err="1">
                    <a:hlinkClick r:id="rId3"/>
                  </a:rPr>
                  <a:t>Madry</a:t>
                </a:r>
                <a:r>
                  <a:rPr lang="en-US" dirty="0">
                    <a:hlinkClick r:id="rId3"/>
                  </a:rPr>
                  <a:t> (2017) Towards Deep Learning Models Resistant to Adversarial Attacks</a:t>
                </a:r>
                <a:endParaRPr lang="en-US" dirty="0"/>
              </a:p>
              <a:p>
                <a:pPr>
                  <a:spcAft>
                    <a:spcPts val="600"/>
                  </a:spcAft>
                </a:pPr>
                <a:r>
                  <a:rPr lang="en-US" dirty="0"/>
                  <a:t>PGD is an extension of BIM (and FGSM), where after each perturbation step, the adversarial example is projected back onto the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t>-ball of </a:t>
                </a:r>
                <a:r>
                  <a:rPr lang="en-US" i="1" dirty="0"/>
                  <a:t>x</a:t>
                </a:r>
                <a:r>
                  <a:rPr lang="en-US" b="1" dirty="0"/>
                  <a:t> </a:t>
                </a:r>
                <a:r>
                  <a:rPr lang="en-US" dirty="0"/>
                  <a:t>using a projection function </a:t>
                </a:r>
                <a14:m>
                  <m:oMath xmlns:m="http://schemas.openxmlformats.org/officeDocument/2006/math">
                    <m:r>
                      <m:rPr>
                        <m:sty m:val="p"/>
                      </m:rPr>
                      <a:rPr lang="el-GR" i="1">
                        <a:latin typeface="Cambria Math" panose="02040503050406030204" pitchFamily="18" charset="0"/>
                        <a:ea typeface="Cambria Math" panose="02040503050406030204" pitchFamily="18" charset="0"/>
                      </a:rPr>
                      <m:t>Π</m:t>
                    </m:r>
                    <m:r>
                      <a:rPr lang="el-GR" i="1">
                        <a:latin typeface="Cambria Math" panose="02040503050406030204" pitchFamily="18" charset="0"/>
                        <a:ea typeface="Cambria Math" panose="02040503050406030204" pitchFamily="18" charset="0"/>
                      </a:rPr>
                      <m:t> </m:t>
                    </m:r>
                  </m:oMath>
                </a14:m>
                <a:r>
                  <a:rPr lang="en-US" dirty="0"/>
                  <a:t>(i.e., the maximum allowed overall change of each pixel is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t>)</a:t>
                </a:r>
              </a:p>
              <a:p>
                <a:pPr marL="0" indent="0" algn="ctr">
                  <a:buNone/>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𝑎𝑑𝑣</m:t>
                          </m:r>
                        </m:sub>
                        <m:sup>
                          <m:r>
                            <a:rPr lang="en-US" i="1">
                              <a:latin typeface="Cambria Math" panose="02040503050406030204" pitchFamily="18" charset="0"/>
                            </a:rPr>
                            <m:t>𝑡</m:t>
                          </m:r>
                        </m:sup>
                      </m:sSubSup>
                      <m:r>
                        <a:rPr lang="en-US" i="1">
                          <a:latin typeface="Cambria Math" panose="02040503050406030204" pitchFamily="18" charset="0"/>
                        </a:rPr>
                        <m:t>=</m:t>
                      </m:r>
                      <m:sSub>
                        <m:sSubPr>
                          <m:ctrlPr>
                            <a:rPr lang="en-US" i="1" smtClean="0">
                              <a:latin typeface="Cambria Math" panose="02040503050406030204" pitchFamily="18" charset="0"/>
                            </a:rPr>
                          </m:ctrlPr>
                        </m:sSubPr>
                        <m:e>
                          <m:r>
                            <m:rPr>
                              <m:sty m:val="p"/>
                            </m:rPr>
                            <a:rPr lang="el-GR" i="1" smtClean="0">
                              <a:latin typeface="Cambria Math" panose="02040503050406030204" pitchFamily="18" charset="0"/>
                              <a:ea typeface="Cambria Math" panose="02040503050406030204" pitchFamily="18" charset="0"/>
                            </a:rPr>
                            <m:t>Π</m:t>
                          </m:r>
                        </m:e>
                        <m:sub>
                          <m:r>
                            <a:rPr lang="en-US" i="1" smtClean="0">
                              <a:latin typeface="Cambria Math" panose="02040503050406030204" pitchFamily="18" charset="0"/>
                              <a:ea typeface="Cambria Math" panose="02040503050406030204" pitchFamily="18" charset="0"/>
                            </a:rPr>
                            <m:t>𝜖</m:t>
                          </m:r>
                        </m:sub>
                      </m:sSub>
                      <m:d>
                        <m:dPr>
                          <m:ctrlPr>
                            <a:rPr lang="en-US" i="1" smtClean="0">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𝑡</m:t>
                              </m:r>
                              <m:r>
                                <a:rPr lang="en-US" i="1">
                                  <a:latin typeface="Cambria Math" panose="02040503050406030204" pitchFamily="18" charset="0"/>
                                </a:rPr>
                                <m:t>−1</m:t>
                              </m:r>
                            </m:sup>
                          </m:sSup>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sign</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𝐶</m:t>
                                  </m:r>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𝑥</m:t>
                                          </m:r>
                                        </m:e>
                                        <m:sup>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−1</m:t>
                                          </m:r>
                                        </m:sup>
                                      </m:sSup>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e>
                          </m:d>
                        </m:e>
                      </m:d>
                    </m:oMath>
                  </m:oMathPara>
                </a14:m>
                <a:endParaRPr lang="en-US" b="1" dirty="0">
                  <a:latin typeface="Calibri" panose="020F0502020204030204" pitchFamily="34" charset="0"/>
                  <a:cs typeface="Calibri" panose="020F0502020204030204" pitchFamily="34" charset="0"/>
                </a:endParaRPr>
              </a:p>
              <a:p>
                <a:endParaRPr lang="en-US" sz="800" dirty="0">
                  <a:latin typeface="Calibri" panose="020F0502020204030204" pitchFamily="34" charset="0"/>
                  <a:cs typeface="Calibri" panose="020F0502020204030204" pitchFamily="34" charset="0"/>
                </a:endParaRPr>
              </a:p>
              <a:p>
                <a:r>
                  <a:rPr lang="en-US" dirty="0"/>
                  <a:t>Different from BIM, PGD uses random initialization for </a:t>
                </a:r>
                <a:r>
                  <a:rPr lang="en-US" i="1" dirty="0"/>
                  <a:t>x</a:t>
                </a:r>
                <a:r>
                  <a:rPr lang="en-US" dirty="0"/>
                  <a:t>, by adding random noise from a uniform distribution with values in the range </a:t>
                </a:r>
                <a14:m>
                  <m:oMath xmlns:m="http://schemas.openxmlformats.org/officeDocument/2006/math">
                    <m:d>
                      <m:dPr>
                        <m:ctrlPr>
                          <a:rPr lang="en-US" i="1" smtClean="0">
                            <a:latin typeface="Cambria Math" panose="02040503050406030204" pitchFamily="18" charset="0"/>
                          </a:rPr>
                        </m:ctrlPr>
                      </m:dPr>
                      <m:e>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𝜖</m:t>
                        </m:r>
                      </m:e>
                    </m:d>
                  </m:oMath>
                </a14:m>
                <a:r>
                  <a:rPr lang="en-US" dirty="0"/>
                  <a:t> </a:t>
                </a:r>
              </a:p>
              <a:p>
                <a:r>
                  <a:rPr lang="en-US" dirty="0"/>
                  <a:t>PGD is regarded as the strongest first-order attack</a:t>
                </a:r>
              </a:p>
              <a:p>
                <a:pPr lvl="1"/>
                <a:r>
                  <a:rPr lang="en-US" dirty="0"/>
                  <a:t>First-order attack means that the adversary uses only the gradients (first-order derivatives) of the loss function </a:t>
                </a:r>
                <a14:m>
                  <m:oMath xmlns:m="http://schemas.openxmlformats.org/officeDocument/2006/math">
                    <m:r>
                      <a:rPr lang="en-US" i="1">
                        <a:latin typeface="Cambria Math" panose="02040503050406030204" pitchFamily="18" charset="0"/>
                        <a:ea typeface="Cambria Math" panose="02040503050406030204" pitchFamily="18" charset="0"/>
                      </a:rPr>
                      <m:t>ℒ</m:t>
                    </m:r>
                    <m:r>
                      <a:rPr lang="en-US" i="1">
                        <a:latin typeface="Cambria Math" panose="02040503050406030204" pitchFamily="18" charset="0"/>
                        <a:ea typeface="Cambria Math" panose="02040503050406030204" pitchFamily="18" charset="0"/>
                      </a:rPr>
                      <m:t> </m:t>
                    </m:r>
                  </m:oMath>
                </a14:m>
                <a:r>
                  <a:rPr lang="en-US" dirty="0"/>
                  <a:t>with respect to the input </a:t>
                </a:r>
                <a14:m>
                  <m:oMath xmlns:m="http://schemas.openxmlformats.org/officeDocument/2006/math">
                    <m:r>
                      <a:rPr lang="en-US" i="1">
                        <a:latin typeface="Cambria Math" panose="02040503050406030204" pitchFamily="18" charset="0"/>
                      </a:rPr>
                      <m:t>𝑥</m:t>
                    </m:r>
                  </m:oMath>
                </a14:m>
                <a:endParaRPr lang="en-US" dirty="0"/>
              </a:p>
              <a:p>
                <a:pPr lvl="1"/>
                <a:endParaRPr lang="en-US" dirty="0"/>
              </a:p>
              <a:p>
                <a:endParaRPr lang="en-US" b="1" dirty="0"/>
              </a:p>
              <a:p>
                <a:endParaRPr lang="en-US" b="1" dirty="0"/>
              </a:p>
            </p:txBody>
          </p:sp>
        </mc:Choice>
        <mc:Fallback xmlns="">
          <p:sp>
            <p:nvSpPr>
              <p:cNvPr id="5" name="Content Placeholder 4">
                <a:extLst>
                  <a:ext uri="{FF2B5EF4-FFF2-40B4-BE49-F238E27FC236}">
                    <a16:creationId xmlns:a16="http://schemas.microsoft.com/office/drawing/2014/main" id="{4D209F97-7D95-4474-8C98-1541E50DD2BF}"/>
                  </a:ext>
                </a:extLst>
              </p:cNvPr>
              <p:cNvSpPr>
                <a:spLocks noGrp="1" noRot="1" noChangeAspect="1" noMove="1" noResize="1" noEditPoints="1" noAdjustHandles="1" noChangeArrowheads="1" noChangeShapeType="1" noTextEdit="1"/>
              </p:cNvSpPr>
              <p:nvPr>
                <p:ph idx="1"/>
              </p:nvPr>
            </p:nvSpPr>
            <p:spPr>
              <a:blipFill>
                <a:blip r:embed="rId4"/>
                <a:stretch>
                  <a:fillRect l="-699" t="-795" r="-191"/>
                </a:stretch>
              </a:blipFill>
            </p:spPr>
            <p:txBody>
              <a:bodyPr/>
              <a:lstStyle/>
              <a:p>
                <a:r>
                  <a:rPr lang="en-US">
                    <a:noFill/>
                  </a:rPr>
                  <a:t> </a:t>
                </a:r>
              </a:p>
            </p:txBody>
          </p:sp>
        </mc:Fallback>
      </mc:AlternateContent>
      <p:sp>
        <p:nvSpPr>
          <p:cNvPr id="2" name="Content Placeholder 1"/>
          <p:cNvSpPr>
            <a:spLocks noGrp="1"/>
          </p:cNvSpPr>
          <p:nvPr>
            <p:ph idx="10"/>
          </p:nvPr>
        </p:nvSpPr>
        <p:spPr/>
        <p:txBody>
          <a:bodyPr/>
          <a:lstStyle/>
          <a:p>
            <a:r>
              <a:rPr lang="en-US" dirty="0"/>
              <a:t>Common Adversarial Evasion Attacks</a:t>
            </a:r>
          </a:p>
          <a:p>
            <a:endParaRPr lang="en-US" dirty="0"/>
          </a:p>
        </p:txBody>
      </p:sp>
      <p:sp>
        <p:nvSpPr>
          <p:cNvPr id="3" name="TextBox 2"/>
          <p:cNvSpPr txBox="1"/>
          <p:nvPr/>
        </p:nvSpPr>
        <p:spPr>
          <a:xfrm>
            <a:off x="4578016" y="3404937"/>
            <a:ext cx="65" cy="308674"/>
          </a:xfrm>
          <a:prstGeom prst="rect">
            <a:avLst/>
          </a:prstGeom>
          <a:noFill/>
        </p:spPr>
        <p:txBody>
          <a:bodyPr wrap="none" lIns="0" tIns="0" rIns="0" bIns="0" rtlCol="0">
            <a:spAutoFit/>
          </a:bodyPr>
          <a:lstStyle/>
          <a:p>
            <a:endParaRPr lang="en-US" dirty="0"/>
          </a:p>
        </p:txBody>
      </p:sp>
    </p:spTree>
    <p:extLst>
      <p:ext uri="{BB962C8B-B14F-4D97-AF65-F5344CB8AC3E}">
        <p14:creationId xmlns:p14="http://schemas.microsoft.com/office/powerpoint/2010/main" val="143456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453DCA-E9F8-432D-BC47-EDE0635F4FFA}"/>
              </a:ext>
            </a:extLst>
          </p:cNvPr>
          <p:cNvSpPr>
            <a:spLocks noGrp="1"/>
          </p:cNvSpPr>
          <p:nvPr>
            <p:ph type="title"/>
          </p:nvPr>
        </p:nvSpPr>
        <p:spPr/>
        <p:txBody>
          <a:bodyPr/>
          <a:lstStyle/>
          <a:p>
            <a:r>
              <a:rPr lang="en-US" dirty="0"/>
              <a:t>PGD Attack</a:t>
            </a:r>
          </a:p>
        </p:txBody>
      </p:sp>
      <p:sp>
        <p:nvSpPr>
          <p:cNvPr id="5" name="Content Placeholder 4">
            <a:extLst>
              <a:ext uri="{FF2B5EF4-FFF2-40B4-BE49-F238E27FC236}">
                <a16:creationId xmlns:a16="http://schemas.microsoft.com/office/drawing/2014/main" id="{208B7529-7AB2-4FB0-AE53-0D08CFC9CEDB}"/>
              </a:ext>
            </a:extLst>
          </p:cNvPr>
          <p:cNvSpPr>
            <a:spLocks noGrp="1"/>
          </p:cNvSpPr>
          <p:nvPr>
            <p:ph idx="1"/>
          </p:nvPr>
        </p:nvSpPr>
        <p:spPr/>
        <p:txBody>
          <a:bodyPr/>
          <a:lstStyle/>
          <a:p>
            <a:r>
              <a:rPr lang="en-US" dirty="0"/>
              <a:t>PGD attack example</a:t>
            </a:r>
          </a:p>
        </p:txBody>
      </p:sp>
      <p:sp>
        <p:nvSpPr>
          <p:cNvPr id="10" name="Content Placeholder 9"/>
          <p:cNvSpPr>
            <a:spLocks noGrp="1"/>
          </p:cNvSpPr>
          <p:nvPr>
            <p:ph idx="10"/>
          </p:nvPr>
        </p:nvSpPr>
        <p:spPr/>
        <p:txBody>
          <a:bodyPr/>
          <a:lstStyle/>
          <a:p>
            <a:r>
              <a:rPr lang="en-US" dirty="0"/>
              <a:t>Common Adversarial Evasion Attacks</a:t>
            </a:r>
          </a:p>
          <a:p>
            <a:endParaRPr lang="en-US" dirty="0"/>
          </a:p>
        </p:txBody>
      </p:sp>
      <p:pic>
        <p:nvPicPr>
          <p:cNvPr id="2" name="Picture 1">
            <a:extLst>
              <a:ext uri="{FF2B5EF4-FFF2-40B4-BE49-F238E27FC236}">
                <a16:creationId xmlns:a16="http://schemas.microsoft.com/office/drawing/2014/main" id="{E80D7A73-592A-4200-A7C2-55C3E888BD37}"/>
              </a:ext>
            </a:extLst>
          </p:cNvPr>
          <p:cNvPicPr>
            <a:picLocks noChangeAspect="1"/>
          </p:cNvPicPr>
          <p:nvPr/>
        </p:nvPicPr>
        <p:blipFill rotWithShape="1">
          <a:blip r:embed="rId2"/>
          <a:srcRect t="12115"/>
          <a:stretch/>
        </p:blipFill>
        <p:spPr>
          <a:xfrm>
            <a:off x="440481" y="3433683"/>
            <a:ext cx="2628900" cy="2611760"/>
          </a:xfrm>
          <a:prstGeom prst="rect">
            <a:avLst/>
          </a:prstGeom>
        </p:spPr>
      </p:pic>
      <p:sp>
        <p:nvSpPr>
          <p:cNvPr id="6" name="TextBox 5">
            <a:extLst>
              <a:ext uri="{FF2B5EF4-FFF2-40B4-BE49-F238E27FC236}">
                <a16:creationId xmlns:a16="http://schemas.microsoft.com/office/drawing/2014/main" id="{7B456916-BA7F-4850-B189-33BFA5A77500}"/>
              </a:ext>
            </a:extLst>
          </p:cNvPr>
          <p:cNvSpPr txBox="1"/>
          <p:nvPr/>
        </p:nvSpPr>
        <p:spPr>
          <a:xfrm>
            <a:off x="626205" y="5931152"/>
            <a:ext cx="2257453" cy="401007"/>
          </a:xfrm>
          <a:prstGeom prst="rect">
            <a:avLst/>
          </a:prstGeom>
          <a:noFill/>
        </p:spPr>
        <p:txBody>
          <a:bodyPr wrap="square" rtlCol="0">
            <a:spAutoFit/>
          </a:bodyPr>
          <a:lstStyle/>
          <a:p>
            <a:r>
              <a:rPr lang="en-US" dirty="0"/>
              <a:t>Prediction: </a:t>
            </a:r>
            <a:r>
              <a:rPr lang="en-US" dirty="0">
                <a:solidFill>
                  <a:srgbClr val="00B050"/>
                </a:solidFill>
              </a:rPr>
              <a:t>baboon</a:t>
            </a:r>
          </a:p>
        </p:txBody>
      </p:sp>
      <p:sp>
        <p:nvSpPr>
          <p:cNvPr id="7" name="Arrow: Right 6">
            <a:extLst>
              <a:ext uri="{FF2B5EF4-FFF2-40B4-BE49-F238E27FC236}">
                <a16:creationId xmlns:a16="http://schemas.microsoft.com/office/drawing/2014/main" id="{7273578F-13D2-4601-A42C-A9EE30D301C8}"/>
              </a:ext>
            </a:extLst>
          </p:cNvPr>
          <p:cNvSpPr/>
          <p:nvPr/>
        </p:nvSpPr>
        <p:spPr>
          <a:xfrm>
            <a:off x="3176787" y="4595547"/>
            <a:ext cx="71055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0789189-FE19-4D7D-AD8D-3EB055956061}"/>
              </a:ext>
            </a:extLst>
          </p:cNvPr>
          <p:cNvPicPr>
            <a:picLocks noChangeAspect="1"/>
          </p:cNvPicPr>
          <p:nvPr/>
        </p:nvPicPr>
        <p:blipFill>
          <a:blip r:embed="rId3"/>
          <a:stretch>
            <a:fillRect/>
          </a:stretch>
        </p:blipFill>
        <p:spPr>
          <a:xfrm>
            <a:off x="4021088" y="3433683"/>
            <a:ext cx="2590800" cy="2571750"/>
          </a:xfrm>
          <a:prstGeom prst="rect">
            <a:avLst/>
          </a:prstGeom>
        </p:spPr>
      </p:pic>
      <p:sp>
        <p:nvSpPr>
          <p:cNvPr id="8" name="TextBox 7">
            <a:extLst>
              <a:ext uri="{FF2B5EF4-FFF2-40B4-BE49-F238E27FC236}">
                <a16:creationId xmlns:a16="http://schemas.microsoft.com/office/drawing/2014/main" id="{70DD13D8-25C6-454D-973B-23CB80E6CFCF}"/>
              </a:ext>
            </a:extLst>
          </p:cNvPr>
          <p:cNvSpPr txBox="1"/>
          <p:nvPr/>
        </p:nvSpPr>
        <p:spPr>
          <a:xfrm>
            <a:off x="3896867" y="5932663"/>
            <a:ext cx="2877458" cy="401007"/>
          </a:xfrm>
          <a:prstGeom prst="rect">
            <a:avLst/>
          </a:prstGeom>
          <a:noFill/>
        </p:spPr>
        <p:txBody>
          <a:bodyPr wrap="square" rtlCol="0">
            <a:spAutoFit/>
          </a:bodyPr>
          <a:lstStyle/>
          <a:p>
            <a:r>
              <a:rPr lang="en-US" dirty="0"/>
              <a:t>Prediction: </a:t>
            </a:r>
            <a:r>
              <a:rPr lang="en-US" dirty="0">
                <a:solidFill>
                  <a:srgbClr val="FF0000"/>
                </a:solidFill>
              </a:rPr>
              <a:t>Egyptian cat</a:t>
            </a:r>
          </a:p>
        </p:txBody>
      </p:sp>
      <p:pic>
        <p:nvPicPr>
          <p:cNvPr id="9" name="Picture 8">
            <a:extLst>
              <a:ext uri="{FF2B5EF4-FFF2-40B4-BE49-F238E27FC236}">
                <a16:creationId xmlns:a16="http://schemas.microsoft.com/office/drawing/2014/main" id="{381577C3-4DC1-433D-B8A1-50DDCB01DA14}"/>
              </a:ext>
            </a:extLst>
          </p:cNvPr>
          <p:cNvPicPr>
            <a:picLocks noChangeAspect="1"/>
          </p:cNvPicPr>
          <p:nvPr/>
        </p:nvPicPr>
        <p:blipFill>
          <a:blip r:embed="rId4"/>
          <a:stretch>
            <a:fillRect/>
          </a:stretch>
        </p:blipFill>
        <p:spPr>
          <a:xfrm>
            <a:off x="7192035" y="3805158"/>
            <a:ext cx="2424113" cy="1828800"/>
          </a:xfrm>
          <a:prstGeom prst="rect">
            <a:avLst/>
          </a:prstGeom>
        </p:spPr>
      </p:pic>
      <p:sp>
        <p:nvSpPr>
          <p:cNvPr id="11" name="TextBox 10">
            <a:extLst>
              <a:ext uri="{FF2B5EF4-FFF2-40B4-BE49-F238E27FC236}">
                <a16:creationId xmlns:a16="http://schemas.microsoft.com/office/drawing/2014/main" id="{BC4B3C9B-252F-4287-90FB-F342FF337FFF}"/>
              </a:ext>
            </a:extLst>
          </p:cNvPr>
          <p:cNvSpPr txBox="1"/>
          <p:nvPr/>
        </p:nvSpPr>
        <p:spPr>
          <a:xfrm>
            <a:off x="7659002" y="5530145"/>
            <a:ext cx="1919559" cy="401007"/>
          </a:xfrm>
          <a:prstGeom prst="rect">
            <a:avLst/>
          </a:prstGeom>
          <a:noFill/>
        </p:spPr>
        <p:txBody>
          <a:bodyPr wrap="square" rtlCol="0">
            <a:spAutoFit/>
          </a:bodyPr>
          <a:lstStyle/>
          <a:p>
            <a:r>
              <a:rPr lang="en-US" dirty="0"/>
              <a:t>Egyptian cat</a:t>
            </a:r>
          </a:p>
        </p:txBody>
      </p:sp>
      <p:sp>
        <p:nvSpPr>
          <p:cNvPr id="12" name="TextBox 11">
            <a:extLst>
              <a:ext uri="{FF2B5EF4-FFF2-40B4-BE49-F238E27FC236}">
                <a16:creationId xmlns:a16="http://schemas.microsoft.com/office/drawing/2014/main" id="{FD5114C9-3281-4E15-A21D-3452BBF23D12}"/>
              </a:ext>
            </a:extLst>
          </p:cNvPr>
          <p:cNvSpPr txBox="1"/>
          <p:nvPr/>
        </p:nvSpPr>
        <p:spPr>
          <a:xfrm>
            <a:off x="892635" y="3029570"/>
            <a:ext cx="1800202" cy="401007"/>
          </a:xfrm>
          <a:prstGeom prst="rect">
            <a:avLst/>
          </a:prstGeom>
          <a:noFill/>
        </p:spPr>
        <p:txBody>
          <a:bodyPr wrap="square" rtlCol="0">
            <a:spAutoFit/>
          </a:bodyPr>
          <a:lstStyle/>
          <a:p>
            <a:r>
              <a:rPr lang="en-US" dirty="0"/>
              <a:t>Original image</a:t>
            </a:r>
            <a:endParaRPr lang="en-US" dirty="0">
              <a:solidFill>
                <a:srgbClr val="00B050"/>
              </a:solidFill>
            </a:endParaRPr>
          </a:p>
        </p:txBody>
      </p:sp>
      <p:sp>
        <p:nvSpPr>
          <p:cNvPr id="13" name="TextBox 12">
            <a:extLst>
              <a:ext uri="{FF2B5EF4-FFF2-40B4-BE49-F238E27FC236}">
                <a16:creationId xmlns:a16="http://schemas.microsoft.com/office/drawing/2014/main" id="{D3AC64A9-671A-4F64-83DA-D4F96236DE1A}"/>
              </a:ext>
            </a:extLst>
          </p:cNvPr>
          <p:cNvSpPr txBox="1"/>
          <p:nvPr/>
        </p:nvSpPr>
        <p:spPr>
          <a:xfrm>
            <a:off x="4256753" y="3022104"/>
            <a:ext cx="2157685" cy="401007"/>
          </a:xfrm>
          <a:prstGeom prst="rect">
            <a:avLst/>
          </a:prstGeom>
          <a:noFill/>
        </p:spPr>
        <p:txBody>
          <a:bodyPr wrap="square" rtlCol="0">
            <a:spAutoFit/>
          </a:bodyPr>
          <a:lstStyle/>
          <a:p>
            <a:r>
              <a:rPr lang="en-US" dirty="0"/>
              <a:t>Adversarial image</a:t>
            </a:r>
            <a:endParaRPr lang="en-US" dirty="0">
              <a:solidFill>
                <a:srgbClr val="00B050"/>
              </a:solidFill>
            </a:endParaRPr>
          </a:p>
        </p:txBody>
      </p:sp>
      <p:sp>
        <p:nvSpPr>
          <p:cNvPr id="14" name="TextBox 13"/>
          <p:cNvSpPr txBox="1"/>
          <p:nvPr/>
        </p:nvSpPr>
        <p:spPr>
          <a:xfrm>
            <a:off x="2508920" y="7526179"/>
            <a:ext cx="5832648" cy="246221"/>
          </a:xfrm>
          <a:prstGeom prst="rect">
            <a:avLst/>
          </a:prstGeom>
          <a:noFill/>
        </p:spPr>
        <p:txBody>
          <a:bodyPr wrap="square" rtlCol="0">
            <a:spAutoFit/>
          </a:bodyPr>
          <a:lstStyle/>
          <a:p>
            <a:r>
              <a:rPr lang="en-US" sz="1000" dirty="0"/>
              <a:t>Picture from: </a:t>
            </a:r>
            <a:r>
              <a:rPr lang="en-US" sz="1000" dirty="0">
                <a:hlinkClick r:id="rId5"/>
              </a:rPr>
              <a:t>https://blog.floydhub.com/introduction-to-adversarial-machine-learning</a:t>
            </a:r>
            <a:r>
              <a:rPr lang="en-US" sz="1000" dirty="0"/>
              <a:t>/</a:t>
            </a:r>
          </a:p>
        </p:txBody>
      </p:sp>
    </p:spTree>
    <p:extLst>
      <p:ext uri="{BB962C8B-B14F-4D97-AF65-F5344CB8AC3E}">
        <p14:creationId xmlns:p14="http://schemas.microsoft.com/office/powerpoint/2010/main" val="1398883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26E410-BD5D-44F6-9540-541E46C5E070}"/>
              </a:ext>
            </a:extLst>
          </p:cNvPr>
          <p:cNvSpPr>
            <a:spLocks noGrp="1"/>
          </p:cNvSpPr>
          <p:nvPr>
            <p:ph type="title"/>
          </p:nvPr>
        </p:nvSpPr>
        <p:spPr/>
        <p:txBody>
          <a:bodyPr/>
          <a:lstStyle/>
          <a:p>
            <a:r>
              <a:rPr lang="en-US" dirty="0"/>
              <a:t>PGD Attack</a:t>
            </a:r>
          </a:p>
        </p:txBody>
      </p:sp>
      <p:sp>
        <p:nvSpPr>
          <p:cNvPr id="5" name="Content Placeholder 4">
            <a:extLst>
              <a:ext uri="{FF2B5EF4-FFF2-40B4-BE49-F238E27FC236}">
                <a16:creationId xmlns:a16="http://schemas.microsoft.com/office/drawing/2014/main" id="{FEE68A8E-188F-4B4D-9AC2-4FF873EA0B53}"/>
              </a:ext>
            </a:extLst>
          </p:cNvPr>
          <p:cNvSpPr>
            <a:spLocks noGrp="1"/>
          </p:cNvSpPr>
          <p:nvPr>
            <p:ph idx="1"/>
          </p:nvPr>
        </p:nvSpPr>
        <p:spPr/>
        <p:txBody>
          <a:bodyPr/>
          <a:lstStyle/>
          <a:p>
            <a:r>
              <a:rPr lang="en-US" dirty="0"/>
              <a:t>Gradient approaches (FGSM, BIM, PGD) can also be designed as </a:t>
            </a:r>
            <a:r>
              <a:rPr lang="en-US" dirty="0">
                <a:solidFill>
                  <a:srgbClr val="FF0000"/>
                </a:solidFill>
              </a:rPr>
              <a:t>targeted white-box attacks</a:t>
            </a:r>
          </a:p>
          <a:p>
            <a:pPr lvl="1"/>
            <a:r>
              <a:rPr lang="en-US" dirty="0" smtClean="0"/>
              <a:t>In this case, the </a:t>
            </a:r>
            <a:r>
              <a:rPr lang="en-US" dirty="0"/>
              <a:t>added perturbation noise aims to minimize the loss function of the image for a specific target class label</a:t>
            </a:r>
          </a:p>
          <a:p>
            <a:pPr lvl="2"/>
            <a:r>
              <a:rPr lang="en-US" dirty="0"/>
              <a:t>In the shown example, the target class is maraca</a:t>
            </a:r>
          </a:p>
          <a:p>
            <a:pPr lvl="2"/>
            <a:r>
              <a:rPr lang="en-US" dirty="0"/>
              <a:t>The iterations loop doesn’t break until the image is classified into the target class, or until the maximum number of iterations is reached</a:t>
            </a:r>
          </a:p>
        </p:txBody>
      </p:sp>
      <p:sp>
        <p:nvSpPr>
          <p:cNvPr id="2" name="Content Placeholder 1"/>
          <p:cNvSpPr>
            <a:spLocks noGrp="1"/>
          </p:cNvSpPr>
          <p:nvPr>
            <p:ph idx="10"/>
          </p:nvPr>
        </p:nvSpPr>
        <p:spPr/>
        <p:txBody>
          <a:bodyPr/>
          <a:lstStyle/>
          <a:p>
            <a:r>
              <a:rPr lang="en-US" dirty="0"/>
              <a:t>Common Adversarial Evasion Attacks</a:t>
            </a:r>
          </a:p>
          <a:p>
            <a:endParaRPr lang="en-US" dirty="0"/>
          </a:p>
        </p:txBody>
      </p:sp>
      <p:sp>
        <p:nvSpPr>
          <p:cNvPr id="7" name="TextBox 6">
            <a:extLst>
              <a:ext uri="{FF2B5EF4-FFF2-40B4-BE49-F238E27FC236}">
                <a16:creationId xmlns:a16="http://schemas.microsoft.com/office/drawing/2014/main" id="{0DDBF3FA-5CB0-4147-AB9E-17032233A79B}"/>
              </a:ext>
            </a:extLst>
          </p:cNvPr>
          <p:cNvSpPr txBox="1"/>
          <p:nvPr/>
        </p:nvSpPr>
        <p:spPr>
          <a:xfrm>
            <a:off x="1211861" y="6865449"/>
            <a:ext cx="2961102" cy="401007"/>
          </a:xfrm>
          <a:prstGeom prst="rect">
            <a:avLst/>
          </a:prstGeom>
          <a:noFill/>
        </p:spPr>
        <p:txBody>
          <a:bodyPr wrap="square" rtlCol="0">
            <a:spAutoFit/>
          </a:bodyPr>
          <a:lstStyle/>
          <a:p>
            <a:r>
              <a:rPr lang="en-US" dirty="0"/>
              <a:t>Prediction: </a:t>
            </a:r>
            <a:r>
              <a:rPr lang="en-US" dirty="0">
                <a:solidFill>
                  <a:srgbClr val="00B050"/>
                </a:solidFill>
              </a:rPr>
              <a:t>hippopotamus</a:t>
            </a:r>
          </a:p>
        </p:txBody>
      </p:sp>
      <p:sp>
        <p:nvSpPr>
          <p:cNvPr id="8" name="Arrow: Right 7">
            <a:extLst>
              <a:ext uri="{FF2B5EF4-FFF2-40B4-BE49-F238E27FC236}">
                <a16:creationId xmlns:a16="http://schemas.microsoft.com/office/drawing/2014/main" id="{FF808E10-A457-489A-9492-286A72639959}"/>
              </a:ext>
            </a:extLst>
          </p:cNvPr>
          <p:cNvSpPr/>
          <p:nvPr/>
        </p:nvSpPr>
        <p:spPr>
          <a:xfrm>
            <a:off x="4088277" y="5572489"/>
            <a:ext cx="71055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19594BD-CB41-40F1-AEEA-480494A88C20}"/>
              </a:ext>
            </a:extLst>
          </p:cNvPr>
          <p:cNvSpPr txBox="1"/>
          <p:nvPr/>
        </p:nvSpPr>
        <p:spPr>
          <a:xfrm>
            <a:off x="4977620" y="6865449"/>
            <a:ext cx="2427844" cy="401007"/>
          </a:xfrm>
          <a:prstGeom prst="rect">
            <a:avLst/>
          </a:prstGeom>
          <a:noFill/>
        </p:spPr>
        <p:txBody>
          <a:bodyPr wrap="square" rtlCol="0">
            <a:spAutoFit/>
          </a:bodyPr>
          <a:lstStyle/>
          <a:p>
            <a:r>
              <a:rPr lang="en-US" dirty="0"/>
              <a:t>Prediction: </a:t>
            </a:r>
            <a:r>
              <a:rPr lang="en-US" dirty="0">
                <a:solidFill>
                  <a:srgbClr val="FF0000"/>
                </a:solidFill>
              </a:rPr>
              <a:t>maraca</a:t>
            </a:r>
          </a:p>
        </p:txBody>
      </p:sp>
      <p:sp>
        <p:nvSpPr>
          <p:cNvPr id="12" name="TextBox 11">
            <a:extLst>
              <a:ext uri="{FF2B5EF4-FFF2-40B4-BE49-F238E27FC236}">
                <a16:creationId xmlns:a16="http://schemas.microsoft.com/office/drawing/2014/main" id="{DF09D1EC-7F18-4D19-962E-08981279BE5B}"/>
              </a:ext>
            </a:extLst>
          </p:cNvPr>
          <p:cNvSpPr txBox="1"/>
          <p:nvPr/>
        </p:nvSpPr>
        <p:spPr>
          <a:xfrm>
            <a:off x="7299131" y="6567033"/>
            <a:ext cx="1919559" cy="401007"/>
          </a:xfrm>
          <a:prstGeom prst="rect">
            <a:avLst/>
          </a:prstGeom>
          <a:noFill/>
        </p:spPr>
        <p:txBody>
          <a:bodyPr wrap="square" rtlCol="0">
            <a:spAutoFit/>
          </a:bodyPr>
          <a:lstStyle/>
          <a:p>
            <a:pPr algn="ctr"/>
            <a:r>
              <a:rPr lang="en-US" dirty="0"/>
              <a:t>Maraca</a:t>
            </a:r>
          </a:p>
        </p:txBody>
      </p:sp>
      <p:sp>
        <p:nvSpPr>
          <p:cNvPr id="13" name="TextBox 12">
            <a:extLst>
              <a:ext uri="{FF2B5EF4-FFF2-40B4-BE49-F238E27FC236}">
                <a16:creationId xmlns:a16="http://schemas.microsoft.com/office/drawing/2014/main" id="{9A2530E5-70B6-4704-8DDD-11DF35B51489}"/>
              </a:ext>
            </a:extLst>
          </p:cNvPr>
          <p:cNvSpPr txBox="1"/>
          <p:nvPr/>
        </p:nvSpPr>
        <p:spPr>
          <a:xfrm>
            <a:off x="1969794" y="4318248"/>
            <a:ext cx="1800202" cy="401007"/>
          </a:xfrm>
          <a:prstGeom prst="rect">
            <a:avLst/>
          </a:prstGeom>
          <a:noFill/>
        </p:spPr>
        <p:txBody>
          <a:bodyPr wrap="square" rtlCol="0">
            <a:spAutoFit/>
          </a:bodyPr>
          <a:lstStyle/>
          <a:p>
            <a:r>
              <a:rPr lang="en-US" dirty="0"/>
              <a:t>Original image</a:t>
            </a:r>
            <a:endParaRPr lang="en-US" dirty="0">
              <a:solidFill>
                <a:srgbClr val="00B050"/>
              </a:solidFill>
            </a:endParaRPr>
          </a:p>
        </p:txBody>
      </p:sp>
      <p:sp>
        <p:nvSpPr>
          <p:cNvPr id="14" name="TextBox 13">
            <a:extLst>
              <a:ext uri="{FF2B5EF4-FFF2-40B4-BE49-F238E27FC236}">
                <a16:creationId xmlns:a16="http://schemas.microsoft.com/office/drawing/2014/main" id="{3089CF43-BCC0-4F2B-8E7C-F38DEDAB773F}"/>
              </a:ext>
            </a:extLst>
          </p:cNvPr>
          <p:cNvSpPr txBox="1"/>
          <p:nvPr/>
        </p:nvSpPr>
        <p:spPr>
          <a:xfrm>
            <a:off x="5247779" y="4318249"/>
            <a:ext cx="2157685" cy="401007"/>
          </a:xfrm>
          <a:prstGeom prst="rect">
            <a:avLst/>
          </a:prstGeom>
          <a:noFill/>
        </p:spPr>
        <p:txBody>
          <a:bodyPr wrap="square" rtlCol="0">
            <a:spAutoFit/>
          </a:bodyPr>
          <a:lstStyle/>
          <a:p>
            <a:r>
              <a:rPr lang="en-US" dirty="0"/>
              <a:t>Adversarial image</a:t>
            </a:r>
            <a:endParaRPr lang="en-US" dirty="0">
              <a:solidFill>
                <a:srgbClr val="00B050"/>
              </a:solidFill>
            </a:endParaRPr>
          </a:p>
        </p:txBody>
      </p:sp>
      <p:pic>
        <p:nvPicPr>
          <p:cNvPr id="3" name="Picture 2">
            <a:extLst>
              <a:ext uri="{FF2B5EF4-FFF2-40B4-BE49-F238E27FC236}">
                <a16:creationId xmlns:a16="http://schemas.microsoft.com/office/drawing/2014/main" id="{F26FA576-E200-48C9-B617-3E5B7C2D0471}"/>
              </a:ext>
            </a:extLst>
          </p:cNvPr>
          <p:cNvPicPr>
            <a:picLocks noChangeAspect="1"/>
          </p:cNvPicPr>
          <p:nvPr/>
        </p:nvPicPr>
        <p:blipFill>
          <a:blip r:embed="rId3"/>
          <a:stretch>
            <a:fillRect/>
          </a:stretch>
        </p:blipFill>
        <p:spPr>
          <a:xfrm>
            <a:off x="1645218" y="4686256"/>
            <a:ext cx="2237143" cy="2253473"/>
          </a:xfrm>
          <a:prstGeom prst="rect">
            <a:avLst/>
          </a:prstGeom>
        </p:spPr>
      </p:pic>
      <p:pic>
        <p:nvPicPr>
          <p:cNvPr id="15" name="Picture 14">
            <a:extLst>
              <a:ext uri="{FF2B5EF4-FFF2-40B4-BE49-F238E27FC236}">
                <a16:creationId xmlns:a16="http://schemas.microsoft.com/office/drawing/2014/main" id="{67AFAAFC-1244-43C6-A8D5-BCE0E22C7D52}"/>
              </a:ext>
            </a:extLst>
          </p:cNvPr>
          <p:cNvPicPr>
            <a:picLocks noChangeAspect="1"/>
          </p:cNvPicPr>
          <p:nvPr/>
        </p:nvPicPr>
        <p:blipFill>
          <a:blip r:embed="rId4"/>
          <a:stretch>
            <a:fillRect/>
          </a:stretch>
        </p:blipFill>
        <p:spPr>
          <a:xfrm>
            <a:off x="4977620" y="4666817"/>
            <a:ext cx="2300655" cy="2292350"/>
          </a:xfrm>
          <a:prstGeom prst="rect">
            <a:avLst/>
          </a:prstGeom>
        </p:spPr>
      </p:pic>
      <p:pic>
        <p:nvPicPr>
          <p:cNvPr id="16" name="Picture 15">
            <a:extLst>
              <a:ext uri="{FF2B5EF4-FFF2-40B4-BE49-F238E27FC236}">
                <a16:creationId xmlns:a16="http://schemas.microsoft.com/office/drawing/2014/main" id="{B53F34F5-BB14-4F60-91FB-0B2D75F843AA}"/>
              </a:ext>
            </a:extLst>
          </p:cNvPr>
          <p:cNvPicPr>
            <a:picLocks noChangeAspect="1"/>
          </p:cNvPicPr>
          <p:nvPr/>
        </p:nvPicPr>
        <p:blipFill>
          <a:blip r:embed="rId5"/>
          <a:stretch>
            <a:fillRect/>
          </a:stretch>
        </p:blipFill>
        <p:spPr>
          <a:xfrm>
            <a:off x="7575988" y="5080610"/>
            <a:ext cx="1642702" cy="1503985"/>
          </a:xfrm>
          <a:prstGeom prst="rect">
            <a:avLst/>
          </a:prstGeom>
        </p:spPr>
      </p:pic>
      <p:sp>
        <p:nvSpPr>
          <p:cNvPr id="17" name="TextBox 16"/>
          <p:cNvSpPr txBox="1"/>
          <p:nvPr/>
        </p:nvSpPr>
        <p:spPr>
          <a:xfrm>
            <a:off x="2508920" y="7528411"/>
            <a:ext cx="5832648" cy="246221"/>
          </a:xfrm>
          <a:prstGeom prst="rect">
            <a:avLst/>
          </a:prstGeom>
          <a:noFill/>
        </p:spPr>
        <p:txBody>
          <a:bodyPr wrap="square" rtlCol="0">
            <a:spAutoFit/>
          </a:bodyPr>
          <a:lstStyle/>
          <a:p>
            <a:r>
              <a:rPr lang="en-US" sz="1000" dirty="0"/>
              <a:t>Picture from: </a:t>
            </a:r>
            <a:r>
              <a:rPr lang="en-US" sz="1000" dirty="0">
                <a:hlinkClick r:id="rId6"/>
              </a:rPr>
              <a:t>https://blog.floydhub.com/introduction-to-adversarial-machine-learning</a:t>
            </a:r>
            <a:r>
              <a:rPr lang="en-US" sz="1000" dirty="0"/>
              <a:t>/</a:t>
            </a:r>
          </a:p>
        </p:txBody>
      </p:sp>
    </p:spTree>
    <p:extLst>
      <p:ext uri="{BB962C8B-B14F-4D97-AF65-F5344CB8AC3E}">
        <p14:creationId xmlns:p14="http://schemas.microsoft.com/office/powerpoint/2010/main" val="466917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EF49E8-3509-46CF-8CEE-5A8560FB9782}"/>
              </a:ext>
            </a:extLst>
          </p:cNvPr>
          <p:cNvSpPr>
            <a:spLocks noGrp="1"/>
          </p:cNvSpPr>
          <p:nvPr>
            <p:ph type="title"/>
          </p:nvPr>
        </p:nvSpPr>
        <p:spPr/>
        <p:txBody>
          <a:bodyPr/>
          <a:lstStyle/>
          <a:p>
            <a:r>
              <a:rPr lang="en-US" dirty="0"/>
              <a:t>PGD Attack</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278231EE-2F37-48D5-922B-4DDF08110C88}"/>
                  </a:ext>
                </a:extLst>
              </p:cNvPr>
              <p:cNvSpPr>
                <a:spLocks noGrp="1"/>
              </p:cNvSpPr>
              <p:nvPr>
                <p:ph idx="1"/>
              </p:nvPr>
            </p:nvSpPr>
            <p:spPr/>
            <p:txBody>
              <a:bodyPr/>
              <a:lstStyle/>
              <a:p>
                <a:r>
                  <a:rPr lang="en-US" dirty="0"/>
                  <a:t>For a </a:t>
                </a:r>
                <a:r>
                  <a:rPr lang="en-US" dirty="0">
                    <a:solidFill>
                      <a:srgbClr val="FF0000"/>
                    </a:solidFill>
                  </a:rPr>
                  <a:t>targeted attack</a:t>
                </a:r>
                <a:r>
                  <a:rPr lang="en-US" dirty="0"/>
                  <a:t>, if the target class label is denoted </a:t>
                </a:r>
                <a:r>
                  <a:rPr lang="en-US" i="1" dirty="0"/>
                  <a:t>t</a:t>
                </a:r>
                <a:r>
                  <a:rPr lang="en-US" dirty="0"/>
                  <a:t>, adversarial examples are created by using</a:t>
                </a:r>
              </a:p>
              <a:p>
                <a:endParaRPr lang="en-US" sz="800" dirty="0"/>
              </a:p>
              <a:p>
                <a:pPr marL="0" indent="0" algn="ctr">
                  <a:buNone/>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𝑥</m:t>
                          </m:r>
                        </m:e>
                        <m:sub>
                          <m:r>
                            <a:rPr lang="en-US" i="1">
                              <a:latin typeface="Cambria Math" panose="02040503050406030204" pitchFamily="18" charset="0"/>
                            </a:rPr>
                            <m:t>𝑎𝑑𝑣</m:t>
                          </m:r>
                        </m:sub>
                        <m:sup>
                          <m:r>
                            <a:rPr lang="en-US" i="1">
                              <a:latin typeface="Cambria Math" panose="02040503050406030204" pitchFamily="18" charset="0"/>
                            </a:rPr>
                            <m:t>𝑡</m:t>
                          </m:r>
                        </m:sup>
                      </m:sSubSup>
                      <m:r>
                        <a:rPr lang="en-US" i="1">
                          <a:latin typeface="Cambria Math" panose="02040503050406030204" pitchFamily="18" charset="0"/>
                        </a:rPr>
                        <m:t>=</m:t>
                      </m:r>
                      <m:sSub>
                        <m:sSubPr>
                          <m:ctrlPr>
                            <a:rPr lang="en-US" i="1">
                              <a:latin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Π</m:t>
                          </m:r>
                        </m:e>
                        <m:sub>
                          <m:r>
                            <a:rPr lang="en-US" i="1">
                              <a:latin typeface="Cambria Math" panose="02040503050406030204" pitchFamily="18" charset="0"/>
                              <a:ea typeface="Cambria Math" panose="02040503050406030204" pitchFamily="18" charset="0"/>
                            </a:rPr>
                            <m:t>𝜖</m:t>
                          </m:r>
                        </m:sub>
                      </m:sSub>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𝑡</m:t>
                              </m:r>
                              <m:r>
                                <a:rPr lang="en-US" i="1">
                                  <a:latin typeface="Cambria Math" panose="02040503050406030204" pitchFamily="18" charset="0"/>
                                </a:rPr>
                                <m:t>−1</m:t>
                              </m:r>
                            </m:sup>
                          </m:sSup>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sign</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ea typeface="Cambria Math" panose="02040503050406030204" pitchFamily="18" charset="0"/>
                                    </a:rPr>
                                    <m:t>𝑥</m:t>
                                  </m:r>
                                </m:sub>
                              </m:sSub>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𝑥</m:t>
                                          </m:r>
                                        </m:e>
                                        <m:sup>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−1</m:t>
                                          </m:r>
                                        </m:sup>
                                      </m:sSup>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𝑤</m:t>
                                      </m:r>
                                    </m:e>
                                  </m:d>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e>
                              </m:d>
                            </m:e>
                          </m:d>
                        </m:e>
                      </m:d>
                    </m:oMath>
                  </m:oMathPara>
                </a14:m>
                <a:endParaRPr lang="en-US" dirty="0"/>
              </a:p>
              <a:p>
                <a:pPr lvl="1" algn="just"/>
                <a:endParaRPr lang="en-US" sz="800" dirty="0"/>
              </a:p>
              <a:p>
                <a:pPr lvl="1" algn="just"/>
                <a:r>
                  <a:rPr lang="en-US" dirty="0"/>
                  <a:t>I.e., it is based on minimizing the loss function with respect to the target class </a:t>
                </a:r>
                <a:r>
                  <a:rPr lang="en-US" i="1" dirty="0"/>
                  <a:t>t</a:t>
                </a:r>
              </a:p>
              <a:p>
                <a:pPr algn="just">
                  <a:spcAft>
                    <a:spcPts val="600"/>
                  </a:spcAft>
                </a:pPr>
                <a:r>
                  <a:rPr lang="en-US" dirty="0"/>
                  <a:t>This is opposite to </a:t>
                </a:r>
                <a:r>
                  <a:rPr lang="en-US" dirty="0">
                    <a:solidFill>
                      <a:srgbClr val="FF0000"/>
                    </a:solidFill>
                  </a:rPr>
                  <a:t>non-targeted attacks</a:t>
                </a:r>
                <a:r>
                  <a:rPr lang="en-US" dirty="0"/>
                  <a:t>, which maximize the loss function with respect to the </a:t>
                </a:r>
                <a:r>
                  <a:rPr lang="en-US" dirty="0" smtClean="0"/>
                  <a:t>true </a:t>
                </a:r>
                <a:r>
                  <a:rPr lang="en-US" dirty="0"/>
                  <a:t>class </a:t>
                </a:r>
                <a:r>
                  <a:rPr lang="en-US" dirty="0" smtClean="0"/>
                  <a:t>label </a:t>
                </a:r>
                <a:r>
                  <a:rPr lang="en-US" i="1" dirty="0"/>
                  <a:t>y</a:t>
                </a:r>
                <a:r>
                  <a:rPr lang="en-US" dirty="0"/>
                  <a:t>, i.e.,</a:t>
                </a:r>
              </a:p>
              <a:p>
                <a:pPr marL="404812" lvl="1" indent="0" algn="just">
                  <a:buNone/>
                </a:pPr>
                <a14:m>
                  <m:oMathPara xmlns:m="http://schemas.openxmlformats.org/officeDocument/2006/math">
                    <m:oMathParaPr>
                      <m:jc m:val="centerGroup"/>
                    </m:oMathParaPr>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𝑥</m:t>
                          </m:r>
                        </m:e>
                        <m:sub>
                          <m:r>
                            <a:rPr lang="en-US" sz="2000" i="1">
                              <a:latin typeface="Cambria Math" panose="02040503050406030204" pitchFamily="18" charset="0"/>
                            </a:rPr>
                            <m:t>𝑎𝑑𝑣</m:t>
                          </m:r>
                        </m:sub>
                        <m:sup>
                          <m:r>
                            <a:rPr lang="en-US" sz="2000" i="1">
                              <a:latin typeface="Cambria Math" panose="02040503050406030204" pitchFamily="18" charset="0"/>
                            </a:rPr>
                            <m:t>𝑡</m:t>
                          </m:r>
                        </m:sup>
                      </m:sSubSup>
                      <m:r>
                        <a:rPr lang="en-US" sz="2000" i="1">
                          <a:latin typeface="Cambria Math" panose="02040503050406030204" pitchFamily="18" charset="0"/>
                        </a:rPr>
                        <m:t>=</m:t>
                      </m:r>
                      <m:sSub>
                        <m:sSubPr>
                          <m:ctrlPr>
                            <a:rPr lang="en-US" sz="2000" i="1">
                              <a:latin typeface="Cambria Math" panose="02040503050406030204" pitchFamily="18" charset="0"/>
                            </a:rPr>
                          </m:ctrlPr>
                        </m:sSubPr>
                        <m:e>
                          <m:r>
                            <m:rPr>
                              <m:sty m:val="p"/>
                            </m:rPr>
                            <a:rPr lang="el-GR" sz="2000" i="1">
                              <a:latin typeface="Cambria Math" panose="02040503050406030204" pitchFamily="18" charset="0"/>
                              <a:ea typeface="Cambria Math" panose="02040503050406030204" pitchFamily="18" charset="0"/>
                            </a:rPr>
                            <m:t>Π</m:t>
                          </m:r>
                        </m:e>
                        <m:sub>
                          <m:r>
                            <a:rPr lang="en-US" sz="2000" i="1">
                              <a:latin typeface="Cambria Math" panose="02040503050406030204" pitchFamily="18" charset="0"/>
                              <a:ea typeface="Cambria Math" panose="02040503050406030204" pitchFamily="18" charset="0"/>
                            </a:rPr>
                            <m:t>𝜖</m:t>
                          </m:r>
                        </m:sub>
                      </m:sSub>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𝑥</m:t>
                              </m:r>
                            </m:e>
                            <m:sup>
                              <m:r>
                                <a:rPr lang="en-US" sz="2000" i="1">
                                  <a:latin typeface="Cambria Math" panose="02040503050406030204" pitchFamily="18" charset="0"/>
                                </a:rPr>
                                <m:t>𝑡</m:t>
                              </m:r>
                              <m:r>
                                <a:rPr lang="en-US" sz="2000" i="1">
                                  <a:latin typeface="Cambria Math" panose="02040503050406030204" pitchFamily="18" charset="0"/>
                                </a:rPr>
                                <m:t>−1</m:t>
                              </m:r>
                            </m:sup>
                          </m:sSup>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m:rPr>
                              <m:sty m:val="p"/>
                            </m:rPr>
                            <a:rPr lang="en-US" sz="2000">
                              <a:latin typeface="Cambria Math" panose="02040503050406030204" pitchFamily="18" charset="0"/>
                              <a:ea typeface="Cambria Math" panose="02040503050406030204" pitchFamily="18" charset="0"/>
                            </a:rPr>
                            <m:t>sign</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m:t>
                                  </m:r>
                                </m:e>
                                <m:sub>
                                  <m:r>
                                    <a:rPr lang="en-US" sz="2000" i="1">
                                      <a:latin typeface="Cambria Math" panose="02040503050406030204" pitchFamily="18" charset="0"/>
                                      <a:ea typeface="Cambria Math" panose="02040503050406030204" pitchFamily="18" charset="0"/>
                                    </a:rPr>
                                    <m:t>𝑥</m:t>
                                  </m:r>
                                </m:sub>
                              </m:sSub>
                              <m:r>
                                <a:rPr lang="en-US" sz="2000" i="1">
                                  <a:latin typeface="Cambria Math" panose="02040503050406030204" pitchFamily="18" charset="0"/>
                                  <a:ea typeface="Cambria Math" panose="02040503050406030204" pitchFamily="18" charset="0"/>
                                </a:rPr>
                                <m:t>ℒ</m:t>
                              </m:r>
                              <m:d>
                                <m:dPr>
                                  <m:ctrlPr>
                                    <a:rPr lang="en-US" sz="2000" i="1">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𝐹</m:t>
                                  </m:r>
                                  <m:d>
                                    <m:dPr>
                                      <m:ctrlPr>
                                        <a:rPr lang="en-US" sz="2000" i="1">
                                          <a:latin typeface="Cambria Math" panose="02040503050406030204" pitchFamily="18" charset="0"/>
                                          <a:ea typeface="Cambria Math" panose="02040503050406030204" pitchFamily="18" charset="0"/>
                                        </a:rPr>
                                      </m:ctrlPr>
                                    </m:dPr>
                                    <m:e>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𝑥</m:t>
                                          </m:r>
                                        </m:e>
                                        <m:sup>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−1</m:t>
                                          </m:r>
                                        </m:sup>
                                      </m:sSup>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𝑤</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𝑦</m:t>
                                  </m:r>
                                </m:e>
                              </m:d>
                            </m:e>
                          </m:d>
                        </m:e>
                      </m:d>
                    </m:oMath>
                  </m:oMathPara>
                </a14:m>
                <a:endParaRPr lang="en-US" sz="2000" dirty="0"/>
              </a:p>
            </p:txBody>
          </p:sp>
        </mc:Choice>
        <mc:Fallback xmlns="">
          <p:sp>
            <p:nvSpPr>
              <p:cNvPr id="5" name="Content Placeholder 4">
                <a:extLst>
                  <a:ext uri="{FF2B5EF4-FFF2-40B4-BE49-F238E27FC236}">
                    <a16:creationId xmlns:a16="http://schemas.microsoft.com/office/drawing/2014/main" id="{278231EE-2F37-48D5-922B-4DDF08110C88}"/>
                  </a:ext>
                </a:extLst>
              </p:cNvPr>
              <p:cNvSpPr>
                <a:spLocks noGrp="1" noRot="1" noChangeAspect="1" noMove="1" noResize="1" noEditPoints="1" noAdjustHandles="1" noChangeArrowheads="1" noChangeShapeType="1" noTextEdit="1"/>
              </p:cNvSpPr>
              <p:nvPr>
                <p:ph idx="1"/>
              </p:nvPr>
            </p:nvSpPr>
            <p:spPr>
              <a:blipFill>
                <a:blip r:embed="rId2"/>
                <a:stretch>
                  <a:fillRect l="-699" t="-795" r="-636"/>
                </a:stretch>
              </a:blipFill>
            </p:spPr>
            <p:txBody>
              <a:bodyPr/>
              <a:lstStyle/>
              <a:p>
                <a:r>
                  <a:rPr lang="en-US">
                    <a:noFill/>
                  </a:rPr>
                  <a:t> </a:t>
                </a:r>
              </a:p>
            </p:txBody>
          </p:sp>
        </mc:Fallback>
      </mc:AlternateContent>
      <p:sp>
        <p:nvSpPr>
          <p:cNvPr id="2" name="Content Placeholder 1"/>
          <p:cNvSpPr>
            <a:spLocks noGrp="1"/>
          </p:cNvSpPr>
          <p:nvPr>
            <p:ph idx="10"/>
          </p:nvPr>
        </p:nvSpPr>
        <p:spPr/>
        <p:txBody>
          <a:bodyPr/>
          <a:lstStyle/>
          <a:p>
            <a:r>
              <a:rPr lang="en-US" dirty="0"/>
              <a:t>Common Adversarial Evasion Attacks</a:t>
            </a:r>
          </a:p>
          <a:p>
            <a:endParaRPr lang="en-US" dirty="0"/>
          </a:p>
        </p:txBody>
      </p:sp>
    </p:spTree>
    <p:extLst>
      <p:ext uri="{BB962C8B-B14F-4D97-AF65-F5344CB8AC3E}">
        <p14:creationId xmlns:p14="http://schemas.microsoft.com/office/powerpoint/2010/main" val="37981913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F15F3A-7418-4150-B169-1B4F1A3BDC35}"/>
              </a:ext>
            </a:extLst>
          </p:cNvPr>
          <p:cNvSpPr>
            <a:spLocks noGrp="1"/>
          </p:cNvSpPr>
          <p:nvPr>
            <p:ph type="title"/>
          </p:nvPr>
        </p:nvSpPr>
        <p:spPr/>
        <p:txBody>
          <a:bodyPr/>
          <a:lstStyle/>
          <a:p>
            <a:r>
              <a:rPr lang="en-US" dirty="0" err="1"/>
              <a:t>DeepFool</a:t>
            </a:r>
            <a:r>
              <a:rPr lang="en-US" dirty="0"/>
              <a:t> Attack</a:t>
            </a:r>
          </a:p>
        </p:txBody>
      </p:sp>
      <p:sp>
        <p:nvSpPr>
          <p:cNvPr id="5" name="Content Placeholder 4">
            <a:extLst>
              <a:ext uri="{FF2B5EF4-FFF2-40B4-BE49-F238E27FC236}">
                <a16:creationId xmlns:a16="http://schemas.microsoft.com/office/drawing/2014/main" id="{930A5B18-EF61-42F2-BA57-28A5FE2F8827}"/>
              </a:ext>
            </a:extLst>
          </p:cNvPr>
          <p:cNvSpPr>
            <a:spLocks noGrp="1"/>
          </p:cNvSpPr>
          <p:nvPr>
            <p:ph idx="1"/>
          </p:nvPr>
        </p:nvSpPr>
        <p:spPr/>
        <p:txBody>
          <a:bodyPr/>
          <a:lstStyle/>
          <a:p>
            <a:r>
              <a:rPr lang="en-US" b="1" i="1" dirty="0" err="1">
                <a:solidFill>
                  <a:srgbClr val="0070C0"/>
                </a:solidFill>
              </a:rPr>
              <a:t>DeepFool</a:t>
            </a:r>
            <a:r>
              <a:rPr lang="en-US" b="1" i="1" dirty="0">
                <a:solidFill>
                  <a:srgbClr val="0070C0"/>
                </a:solidFill>
              </a:rPr>
              <a:t> attack</a:t>
            </a:r>
          </a:p>
          <a:p>
            <a:pPr lvl="1"/>
            <a:r>
              <a:rPr lang="en-US" dirty="0" err="1">
                <a:hlinkClick r:id="rId3"/>
              </a:rPr>
              <a:t>Moosavi-Dezfooli</a:t>
            </a:r>
            <a:r>
              <a:rPr lang="en-US" dirty="0">
                <a:hlinkClick r:id="rId3"/>
              </a:rPr>
              <a:t> (2015) </a:t>
            </a:r>
            <a:r>
              <a:rPr lang="en-US" dirty="0" err="1">
                <a:hlinkClick r:id="rId3"/>
              </a:rPr>
              <a:t>DeepFool</a:t>
            </a:r>
            <a:r>
              <a:rPr lang="en-US" dirty="0">
                <a:hlinkClick r:id="rId3"/>
              </a:rPr>
              <a:t>: A Simple and Accurate Method to Fool Deep Neural Networks</a:t>
            </a:r>
            <a:endParaRPr lang="en-US" dirty="0"/>
          </a:p>
          <a:p>
            <a:r>
              <a:rPr lang="en-US" dirty="0" err="1"/>
              <a:t>DeepFool</a:t>
            </a:r>
            <a:r>
              <a:rPr lang="en-US" dirty="0"/>
              <a:t> is a white-box attack</a:t>
            </a:r>
          </a:p>
          <a:p>
            <a:pPr lvl="1"/>
            <a:r>
              <a:rPr lang="en-US" dirty="0"/>
              <a:t>It generates adversarial </a:t>
            </a:r>
            <a:r>
              <a:rPr lang="en-US" dirty="0" smtClean="0"/>
              <a:t>examples </a:t>
            </a:r>
            <a:r>
              <a:rPr lang="en-US" dirty="0"/>
              <a:t>with the minimal amount of perturbation possible</a:t>
            </a:r>
          </a:p>
          <a:p>
            <a:pPr lvl="1"/>
            <a:r>
              <a:rPr lang="en-US" dirty="0"/>
              <a:t>There is no visible change to the human eye between the </a:t>
            </a:r>
            <a:r>
              <a:rPr lang="en-US" dirty="0" smtClean="0"/>
              <a:t>left image (original sample) and the right image (adversarial sample)</a:t>
            </a:r>
            <a:endParaRPr lang="en-US" dirty="0"/>
          </a:p>
        </p:txBody>
      </p:sp>
      <p:sp>
        <p:nvSpPr>
          <p:cNvPr id="2" name="Content Placeholder 1"/>
          <p:cNvSpPr>
            <a:spLocks noGrp="1"/>
          </p:cNvSpPr>
          <p:nvPr>
            <p:ph idx="10"/>
          </p:nvPr>
        </p:nvSpPr>
        <p:spPr/>
        <p:txBody>
          <a:bodyPr/>
          <a:lstStyle/>
          <a:p>
            <a:r>
              <a:rPr lang="en-US" dirty="0"/>
              <a:t>Common Adversarial Evasion Attacks</a:t>
            </a:r>
          </a:p>
          <a:p>
            <a:endParaRPr lang="en-US" dirty="0"/>
          </a:p>
        </p:txBody>
      </p:sp>
      <p:pic>
        <p:nvPicPr>
          <p:cNvPr id="6" name="Picture 5">
            <a:extLst>
              <a:ext uri="{FF2B5EF4-FFF2-40B4-BE49-F238E27FC236}">
                <a16:creationId xmlns:a16="http://schemas.microsoft.com/office/drawing/2014/main" id="{B72DB3E3-FB32-4E87-8903-0AF873877CBA}"/>
              </a:ext>
            </a:extLst>
          </p:cNvPr>
          <p:cNvPicPr>
            <a:picLocks noChangeAspect="1"/>
          </p:cNvPicPr>
          <p:nvPr/>
        </p:nvPicPr>
        <p:blipFill>
          <a:blip r:embed="rId4"/>
          <a:stretch>
            <a:fillRect/>
          </a:stretch>
        </p:blipFill>
        <p:spPr>
          <a:xfrm>
            <a:off x="1356792" y="4606280"/>
            <a:ext cx="7328660" cy="2439961"/>
          </a:xfrm>
          <a:prstGeom prst="rect">
            <a:avLst/>
          </a:prstGeom>
        </p:spPr>
      </p:pic>
      <p:sp>
        <p:nvSpPr>
          <p:cNvPr id="7" name="TextBox 6">
            <a:extLst>
              <a:ext uri="{FF2B5EF4-FFF2-40B4-BE49-F238E27FC236}">
                <a16:creationId xmlns:a16="http://schemas.microsoft.com/office/drawing/2014/main" id="{AD6EE3B8-96CD-42F2-A8AC-EA77DE23FB1D}"/>
              </a:ext>
            </a:extLst>
          </p:cNvPr>
          <p:cNvSpPr txBox="1"/>
          <p:nvPr/>
        </p:nvSpPr>
        <p:spPr>
          <a:xfrm>
            <a:off x="1327466" y="6910536"/>
            <a:ext cx="2257453" cy="401007"/>
          </a:xfrm>
          <a:prstGeom prst="rect">
            <a:avLst/>
          </a:prstGeom>
          <a:noFill/>
        </p:spPr>
        <p:txBody>
          <a:bodyPr wrap="square" rtlCol="0">
            <a:spAutoFit/>
          </a:bodyPr>
          <a:lstStyle/>
          <a:p>
            <a:r>
              <a:rPr lang="en-US" dirty="0"/>
              <a:t>Prediction: </a:t>
            </a:r>
            <a:r>
              <a:rPr lang="en-US" dirty="0">
                <a:solidFill>
                  <a:srgbClr val="00B050"/>
                </a:solidFill>
              </a:rPr>
              <a:t>canon</a:t>
            </a:r>
          </a:p>
        </p:txBody>
      </p:sp>
      <p:sp>
        <p:nvSpPr>
          <p:cNvPr id="8" name="TextBox 7">
            <a:extLst>
              <a:ext uri="{FF2B5EF4-FFF2-40B4-BE49-F238E27FC236}">
                <a16:creationId xmlns:a16="http://schemas.microsoft.com/office/drawing/2014/main" id="{CCEB7ED8-826F-4DC5-8B88-FED8F9F95AFA}"/>
              </a:ext>
            </a:extLst>
          </p:cNvPr>
          <p:cNvSpPr txBox="1"/>
          <p:nvPr/>
        </p:nvSpPr>
        <p:spPr>
          <a:xfrm>
            <a:off x="6342823" y="6910536"/>
            <a:ext cx="2529327" cy="401007"/>
          </a:xfrm>
          <a:prstGeom prst="rect">
            <a:avLst/>
          </a:prstGeom>
          <a:noFill/>
        </p:spPr>
        <p:txBody>
          <a:bodyPr wrap="square" rtlCol="0">
            <a:spAutoFit/>
          </a:bodyPr>
          <a:lstStyle/>
          <a:p>
            <a:r>
              <a:rPr lang="en-US" dirty="0"/>
              <a:t>Prediction: </a:t>
            </a:r>
            <a:r>
              <a:rPr lang="en-US" dirty="0">
                <a:solidFill>
                  <a:srgbClr val="FF0000"/>
                </a:solidFill>
              </a:rPr>
              <a:t>Projector</a:t>
            </a:r>
          </a:p>
        </p:txBody>
      </p:sp>
      <p:sp>
        <p:nvSpPr>
          <p:cNvPr id="9" name="TextBox 8">
            <a:extLst>
              <a:ext uri="{FF2B5EF4-FFF2-40B4-BE49-F238E27FC236}">
                <a16:creationId xmlns:a16="http://schemas.microsoft.com/office/drawing/2014/main" id="{34BAA20F-B418-42C3-945C-D2D1ABBF2EEC}"/>
              </a:ext>
            </a:extLst>
          </p:cNvPr>
          <p:cNvSpPr txBox="1"/>
          <p:nvPr/>
        </p:nvSpPr>
        <p:spPr>
          <a:xfrm>
            <a:off x="4450788" y="6910536"/>
            <a:ext cx="1485190" cy="401007"/>
          </a:xfrm>
          <a:prstGeom prst="rect">
            <a:avLst/>
          </a:prstGeom>
          <a:noFill/>
        </p:spPr>
        <p:txBody>
          <a:bodyPr wrap="square" rtlCol="0">
            <a:spAutoFit/>
          </a:bodyPr>
          <a:lstStyle/>
          <a:p>
            <a:r>
              <a:rPr lang="en-US" dirty="0"/>
              <a:t>Difference</a:t>
            </a:r>
            <a:endParaRPr lang="en-US" dirty="0">
              <a:solidFill>
                <a:srgbClr val="00B050"/>
              </a:solidFill>
            </a:endParaRPr>
          </a:p>
        </p:txBody>
      </p:sp>
      <p:sp>
        <p:nvSpPr>
          <p:cNvPr id="10" name="TextBox 9"/>
          <p:cNvSpPr txBox="1"/>
          <p:nvPr/>
        </p:nvSpPr>
        <p:spPr>
          <a:xfrm>
            <a:off x="2508920" y="7528411"/>
            <a:ext cx="5832648" cy="246221"/>
          </a:xfrm>
          <a:prstGeom prst="rect">
            <a:avLst/>
          </a:prstGeom>
          <a:noFill/>
        </p:spPr>
        <p:txBody>
          <a:bodyPr wrap="square" rtlCol="0">
            <a:spAutoFit/>
          </a:bodyPr>
          <a:lstStyle/>
          <a:p>
            <a:r>
              <a:rPr lang="en-US" sz="1000" dirty="0"/>
              <a:t>Picture from: </a:t>
            </a:r>
            <a:r>
              <a:rPr lang="en-US" sz="1000" dirty="0">
                <a:hlinkClick r:id="rId5"/>
              </a:rPr>
              <a:t>https://blog.floydhub.com/introduction-to-adversarial-machine-learning</a:t>
            </a:r>
            <a:r>
              <a:rPr lang="en-US" sz="1000" dirty="0"/>
              <a:t>/</a:t>
            </a:r>
          </a:p>
        </p:txBody>
      </p:sp>
    </p:spTree>
    <p:extLst>
      <p:ext uri="{BB962C8B-B14F-4D97-AF65-F5344CB8AC3E}">
        <p14:creationId xmlns:p14="http://schemas.microsoft.com/office/powerpoint/2010/main" val="6685242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FB606F-9BB4-4E1D-8291-75EA4C869699}"/>
              </a:ext>
            </a:extLst>
          </p:cNvPr>
          <p:cNvSpPr>
            <a:spLocks noGrp="1"/>
          </p:cNvSpPr>
          <p:nvPr>
            <p:ph type="title"/>
          </p:nvPr>
        </p:nvSpPr>
        <p:spPr/>
        <p:txBody>
          <a:bodyPr/>
          <a:lstStyle/>
          <a:p>
            <a:r>
              <a:rPr lang="en-US" dirty="0" err="1"/>
              <a:t>DeepFool</a:t>
            </a:r>
            <a:r>
              <a:rPr lang="en-US" dirty="0"/>
              <a:t> Attack</a:t>
            </a:r>
          </a:p>
        </p:txBody>
      </p:sp>
      <p:sp>
        <p:nvSpPr>
          <p:cNvPr id="5" name="Content Placeholder 4">
            <a:extLst>
              <a:ext uri="{FF2B5EF4-FFF2-40B4-BE49-F238E27FC236}">
                <a16:creationId xmlns:a16="http://schemas.microsoft.com/office/drawing/2014/main" id="{8106BB2C-D9D2-4C95-953E-2A9EE7D33F5C}"/>
              </a:ext>
            </a:extLst>
          </p:cNvPr>
          <p:cNvSpPr>
            <a:spLocks noGrp="1"/>
          </p:cNvSpPr>
          <p:nvPr>
            <p:ph idx="1"/>
          </p:nvPr>
        </p:nvSpPr>
        <p:spPr/>
        <p:txBody>
          <a:bodyPr/>
          <a:lstStyle/>
          <a:p>
            <a:r>
              <a:rPr lang="en-US" dirty="0"/>
              <a:t>Comparison of added adversarial perturbation for </a:t>
            </a:r>
            <a:r>
              <a:rPr lang="en-US" dirty="0" err="1"/>
              <a:t>DeepFool</a:t>
            </a:r>
            <a:r>
              <a:rPr lang="en-US" dirty="0"/>
              <a:t> and FGSM</a:t>
            </a:r>
          </a:p>
          <a:p>
            <a:pPr lvl="1"/>
            <a:r>
              <a:rPr lang="en-US" dirty="0"/>
              <a:t>Original image: whale</a:t>
            </a:r>
          </a:p>
          <a:p>
            <a:pPr lvl="1"/>
            <a:r>
              <a:rPr lang="en-US" dirty="0"/>
              <a:t>Both </a:t>
            </a:r>
            <a:r>
              <a:rPr lang="en-US" dirty="0" err="1"/>
              <a:t>DeepFool</a:t>
            </a:r>
            <a:r>
              <a:rPr lang="en-US" dirty="0"/>
              <a:t> and FGSM perturb the image to be classified as turtle (targeted attack)</a:t>
            </a:r>
          </a:p>
          <a:p>
            <a:pPr lvl="1"/>
            <a:r>
              <a:rPr lang="en-US" dirty="0" err="1"/>
              <a:t>DeepFool</a:t>
            </a:r>
            <a:r>
              <a:rPr lang="en-US" dirty="0"/>
              <a:t> finds smaller perturbation</a:t>
            </a:r>
          </a:p>
        </p:txBody>
      </p:sp>
      <p:sp>
        <p:nvSpPr>
          <p:cNvPr id="2" name="Content Placeholder 1"/>
          <p:cNvSpPr>
            <a:spLocks noGrp="1"/>
          </p:cNvSpPr>
          <p:nvPr>
            <p:ph idx="10"/>
          </p:nvPr>
        </p:nvSpPr>
        <p:spPr/>
        <p:txBody>
          <a:bodyPr/>
          <a:lstStyle/>
          <a:p>
            <a:r>
              <a:rPr lang="en-US" dirty="0"/>
              <a:t>Common Adversarial Evasion Attacks</a:t>
            </a:r>
          </a:p>
          <a:p>
            <a:endParaRPr lang="en-US" dirty="0"/>
          </a:p>
        </p:txBody>
      </p:sp>
      <p:pic>
        <p:nvPicPr>
          <p:cNvPr id="3" name="Picture 2"/>
          <p:cNvPicPr>
            <a:picLocks noChangeAspect="1"/>
          </p:cNvPicPr>
          <p:nvPr/>
        </p:nvPicPr>
        <p:blipFill>
          <a:blip r:embed="rId3"/>
          <a:stretch>
            <a:fillRect/>
          </a:stretch>
        </p:blipFill>
        <p:spPr>
          <a:xfrm>
            <a:off x="183343" y="4462849"/>
            <a:ext cx="4619270" cy="2309635"/>
          </a:xfrm>
          <a:prstGeom prst="rect">
            <a:avLst/>
          </a:prstGeom>
        </p:spPr>
      </p:pic>
      <p:pic>
        <p:nvPicPr>
          <p:cNvPr id="6" name="Picture 5"/>
          <p:cNvPicPr>
            <a:picLocks noChangeAspect="1"/>
          </p:cNvPicPr>
          <p:nvPr/>
        </p:nvPicPr>
        <p:blipFill>
          <a:blip r:embed="rId4"/>
          <a:stretch>
            <a:fillRect/>
          </a:stretch>
        </p:blipFill>
        <p:spPr>
          <a:xfrm>
            <a:off x="5178168" y="4462850"/>
            <a:ext cx="4678235" cy="2250610"/>
          </a:xfrm>
          <a:prstGeom prst="rect">
            <a:avLst/>
          </a:prstGeom>
        </p:spPr>
      </p:pic>
      <p:sp>
        <p:nvSpPr>
          <p:cNvPr id="7" name="Rectangle 6"/>
          <p:cNvSpPr/>
          <p:nvPr/>
        </p:nvSpPr>
        <p:spPr>
          <a:xfrm>
            <a:off x="357270" y="6653545"/>
            <a:ext cx="1986313" cy="401007"/>
          </a:xfrm>
          <a:prstGeom prst="rect">
            <a:avLst/>
          </a:prstGeom>
        </p:spPr>
        <p:txBody>
          <a:bodyPr wrap="none">
            <a:spAutoFit/>
          </a:bodyPr>
          <a:lstStyle/>
          <a:p>
            <a:r>
              <a:rPr lang="en-US" dirty="0"/>
              <a:t>Prediction: </a:t>
            </a:r>
            <a:r>
              <a:rPr lang="en-US" dirty="0">
                <a:solidFill>
                  <a:srgbClr val="00B050"/>
                </a:solidFill>
              </a:rPr>
              <a:t>Turtle</a:t>
            </a:r>
          </a:p>
        </p:txBody>
      </p:sp>
      <p:sp>
        <p:nvSpPr>
          <p:cNvPr id="8" name="TextBox 7">
            <a:extLst>
              <a:ext uri="{FF2B5EF4-FFF2-40B4-BE49-F238E27FC236}">
                <a16:creationId xmlns:a16="http://schemas.microsoft.com/office/drawing/2014/main" id="{34BAA20F-B418-42C3-945C-D2D1ABBF2EEC}"/>
              </a:ext>
            </a:extLst>
          </p:cNvPr>
          <p:cNvSpPr txBox="1"/>
          <p:nvPr/>
        </p:nvSpPr>
        <p:spPr>
          <a:xfrm>
            <a:off x="3018633" y="6653545"/>
            <a:ext cx="1485190" cy="401007"/>
          </a:xfrm>
          <a:prstGeom prst="rect">
            <a:avLst/>
          </a:prstGeom>
          <a:noFill/>
        </p:spPr>
        <p:txBody>
          <a:bodyPr wrap="square" rtlCol="0">
            <a:spAutoFit/>
          </a:bodyPr>
          <a:lstStyle/>
          <a:p>
            <a:r>
              <a:rPr lang="en-US" dirty="0"/>
              <a:t>Difference</a:t>
            </a:r>
            <a:endParaRPr lang="en-US" dirty="0">
              <a:solidFill>
                <a:srgbClr val="00B050"/>
              </a:solidFill>
            </a:endParaRPr>
          </a:p>
        </p:txBody>
      </p:sp>
      <p:sp>
        <p:nvSpPr>
          <p:cNvPr id="9" name="Rectangle 8"/>
          <p:cNvSpPr/>
          <p:nvPr/>
        </p:nvSpPr>
        <p:spPr>
          <a:xfrm>
            <a:off x="5378286" y="6653545"/>
            <a:ext cx="1986313" cy="401007"/>
          </a:xfrm>
          <a:prstGeom prst="rect">
            <a:avLst/>
          </a:prstGeom>
        </p:spPr>
        <p:txBody>
          <a:bodyPr wrap="none">
            <a:spAutoFit/>
          </a:bodyPr>
          <a:lstStyle/>
          <a:p>
            <a:r>
              <a:rPr lang="en-US" dirty="0"/>
              <a:t>Prediction: </a:t>
            </a:r>
            <a:r>
              <a:rPr lang="en-US" dirty="0">
                <a:solidFill>
                  <a:srgbClr val="00B050"/>
                </a:solidFill>
              </a:rPr>
              <a:t>Turtle</a:t>
            </a:r>
          </a:p>
        </p:txBody>
      </p:sp>
      <p:sp>
        <p:nvSpPr>
          <p:cNvPr id="10" name="TextBox 9">
            <a:extLst>
              <a:ext uri="{FF2B5EF4-FFF2-40B4-BE49-F238E27FC236}">
                <a16:creationId xmlns:a16="http://schemas.microsoft.com/office/drawing/2014/main" id="{34BAA20F-B418-42C3-945C-D2D1ABBF2EEC}"/>
              </a:ext>
            </a:extLst>
          </p:cNvPr>
          <p:cNvSpPr txBox="1"/>
          <p:nvPr/>
        </p:nvSpPr>
        <p:spPr>
          <a:xfrm>
            <a:off x="8169307" y="6622504"/>
            <a:ext cx="1485190" cy="401007"/>
          </a:xfrm>
          <a:prstGeom prst="rect">
            <a:avLst/>
          </a:prstGeom>
          <a:noFill/>
        </p:spPr>
        <p:txBody>
          <a:bodyPr wrap="square" rtlCol="0">
            <a:spAutoFit/>
          </a:bodyPr>
          <a:lstStyle/>
          <a:p>
            <a:r>
              <a:rPr lang="en-US" dirty="0"/>
              <a:t>Difference</a:t>
            </a:r>
            <a:endParaRPr lang="en-US" dirty="0">
              <a:solidFill>
                <a:srgbClr val="00B050"/>
              </a:solidFill>
            </a:endParaRPr>
          </a:p>
        </p:txBody>
      </p:sp>
      <p:sp>
        <p:nvSpPr>
          <p:cNvPr id="11" name="Rectangle 10"/>
          <p:cNvSpPr/>
          <p:nvPr/>
        </p:nvSpPr>
        <p:spPr>
          <a:xfrm>
            <a:off x="1551495" y="4061842"/>
            <a:ext cx="1368152" cy="401007"/>
          </a:xfrm>
          <a:prstGeom prst="rect">
            <a:avLst/>
          </a:prstGeom>
        </p:spPr>
        <p:txBody>
          <a:bodyPr wrap="square">
            <a:spAutoFit/>
          </a:bodyPr>
          <a:lstStyle/>
          <a:p>
            <a:r>
              <a:rPr lang="en-US" dirty="0" err="1">
                <a:solidFill>
                  <a:schemeClr val="accent6">
                    <a:lumMod val="75000"/>
                  </a:schemeClr>
                </a:solidFill>
              </a:rPr>
              <a:t>DeepFool</a:t>
            </a:r>
            <a:endParaRPr lang="en-US" dirty="0">
              <a:solidFill>
                <a:schemeClr val="accent6">
                  <a:lumMod val="75000"/>
                </a:schemeClr>
              </a:solidFill>
            </a:endParaRPr>
          </a:p>
        </p:txBody>
      </p:sp>
      <p:sp>
        <p:nvSpPr>
          <p:cNvPr id="12" name="Rectangle 11"/>
          <p:cNvSpPr/>
          <p:nvPr/>
        </p:nvSpPr>
        <p:spPr>
          <a:xfrm>
            <a:off x="7062209" y="4057702"/>
            <a:ext cx="1368152" cy="401007"/>
          </a:xfrm>
          <a:prstGeom prst="rect">
            <a:avLst/>
          </a:prstGeom>
        </p:spPr>
        <p:txBody>
          <a:bodyPr wrap="square">
            <a:spAutoFit/>
          </a:bodyPr>
          <a:lstStyle/>
          <a:p>
            <a:r>
              <a:rPr lang="en-US" dirty="0">
                <a:solidFill>
                  <a:schemeClr val="accent4">
                    <a:lumMod val="75000"/>
                  </a:schemeClr>
                </a:solidFill>
              </a:rPr>
              <a:t>FGSM</a:t>
            </a:r>
          </a:p>
        </p:txBody>
      </p:sp>
      <p:sp>
        <p:nvSpPr>
          <p:cNvPr id="13" name="Rectangle 12"/>
          <p:cNvSpPr/>
          <p:nvPr/>
        </p:nvSpPr>
        <p:spPr>
          <a:xfrm>
            <a:off x="132656" y="4057702"/>
            <a:ext cx="4803215" cy="299685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4" name="Rectangle 13"/>
          <p:cNvSpPr/>
          <p:nvPr/>
        </p:nvSpPr>
        <p:spPr>
          <a:xfrm>
            <a:off x="5079887" y="4057702"/>
            <a:ext cx="4803215" cy="2996850"/>
          </a:xfrm>
          <a:prstGeom prst="rect">
            <a:avLst/>
          </a:prstGeom>
          <a:no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Tree>
    <p:extLst>
      <p:ext uri="{BB962C8B-B14F-4D97-AF65-F5344CB8AC3E}">
        <p14:creationId xmlns:p14="http://schemas.microsoft.com/office/powerpoint/2010/main" val="3809335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401D5B-AF9F-4C2A-82F0-6FCE80DC09E6}"/>
              </a:ext>
            </a:extLst>
          </p:cNvPr>
          <p:cNvSpPr>
            <a:spLocks noGrp="1"/>
          </p:cNvSpPr>
          <p:nvPr>
            <p:ph type="title"/>
          </p:nvPr>
        </p:nvSpPr>
        <p:spPr/>
        <p:txBody>
          <a:bodyPr/>
          <a:lstStyle/>
          <a:p>
            <a:r>
              <a:rPr lang="en-US" dirty="0" err="1"/>
              <a:t>DeepFool</a:t>
            </a:r>
            <a:r>
              <a:rPr lang="en-US" dirty="0"/>
              <a:t> Attack</a:t>
            </a:r>
          </a:p>
        </p:txBody>
      </p:sp>
      <p:sp>
        <p:nvSpPr>
          <p:cNvPr id="5" name="Content Placeholder 4">
            <a:extLst>
              <a:ext uri="{FF2B5EF4-FFF2-40B4-BE49-F238E27FC236}">
                <a16:creationId xmlns:a16="http://schemas.microsoft.com/office/drawing/2014/main" id="{60608C77-CBC8-4FBA-8499-1673A64290A9}"/>
              </a:ext>
            </a:extLst>
          </p:cNvPr>
          <p:cNvSpPr>
            <a:spLocks noGrp="1"/>
          </p:cNvSpPr>
          <p:nvPr>
            <p:ph idx="1"/>
          </p:nvPr>
        </p:nvSpPr>
        <p:spPr/>
        <p:txBody>
          <a:bodyPr/>
          <a:lstStyle/>
          <a:p>
            <a:r>
              <a:rPr lang="en-US" dirty="0"/>
              <a:t>For example, consider a linear classifier algorithm applied to objects from 2 classes: green and orange circles</a:t>
            </a:r>
          </a:p>
          <a:p>
            <a:pPr lvl="1"/>
            <a:r>
              <a:rPr lang="en-US" dirty="0"/>
              <a:t>The line that separates the 2 classes is the </a:t>
            </a:r>
            <a:r>
              <a:rPr lang="en-US" dirty="0">
                <a:solidFill>
                  <a:srgbClr val="FF0000"/>
                </a:solidFill>
              </a:rPr>
              <a:t>hyperplane</a:t>
            </a:r>
          </a:p>
          <a:p>
            <a:pPr lvl="2"/>
            <a:r>
              <a:rPr lang="en-US" dirty="0"/>
              <a:t>Data points falling on either sides of the hyperplane are attributed to different classes (such as benign vs. malicious class)</a:t>
            </a:r>
          </a:p>
          <a:p>
            <a:pPr lvl="1"/>
            <a:r>
              <a:rPr lang="en-US" dirty="0"/>
              <a:t>Given an input </a:t>
            </a:r>
            <a:r>
              <a:rPr lang="en-US" i="1" dirty="0"/>
              <a:t>x</a:t>
            </a:r>
            <a:r>
              <a:rPr lang="en-US" dirty="0"/>
              <a:t>, </a:t>
            </a:r>
            <a:r>
              <a:rPr lang="en-US" dirty="0" err="1"/>
              <a:t>DeepFool</a:t>
            </a:r>
            <a:r>
              <a:rPr lang="en-US" dirty="0"/>
              <a:t> projects </a:t>
            </a:r>
            <a:r>
              <a:rPr lang="en-US" i="1" dirty="0"/>
              <a:t>x</a:t>
            </a:r>
            <a:r>
              <a:rPr lang="en-US" dirty="0"/>
              <a:t> onto the hyperplane and pushes it just a bit beyond the hyperplane, thus misclassifying it</a:t>
            </a:r>
          </a:p>
        </p:txBody>
      </p:sp>
      <p:sp>
        <p:nvSpPr>
          <p:cNvPr id="2" name="Content Placeholder 1"/>
          <p:cNvSpPr>
            <a:spLocks noGrp="1"/>
          </p:cNvSpPr>
          <p:nvPr>
            <p:ph idx="10"/>
          </p:nvPr>
        </p:nvSpPr>
        <p:spPr/>
        <p:txBody>
          <a:bodyPr/>
          <a:lstStyle/>
          <a:p>
            <a:r>
              <a:rPr lang="en-US" dirty="0"/>
              <a:t>Common Adversarial Evasion Attacks</a:t>
            </a:r>
          </a:p>
          <a:p>
            <a:endParaRPr lang="en-US" dirty="0"/>
          </a:p>
        </p:txBody>
      </p:sp>
      <p:grpSp>
        <p:nvGrpSpPr>
          <p:cNvPr id="96" name="Group 95"/>
          <p:cNvGrpSpPr/>
          <p:nvPr/>
        </p:nvGrpSpPr>
        <p:grpSpPr>
          <a:xfrm>
            <a:off x="852736" y="4534272"/>
            <a:ext cx="3533775" cy="2657475"/>
            <a:chOff x="708720" y="4678288"/>
            <a:chExt cx="3533775" cy="2657475"/>
          </a:xfrm>
        </p:grpSpPr>
        <p:cxnSp>
          <p:nvCxnSpPr>
            <p:cNvPr id="49" name="Straight Arrow Connector 48"/>
            <p:cNvCxnSpPr/>
            <p:nvPr/>
          </p:nvCxnSpPr>
          <p:spPr>
            <a:xfrm>
              <a:off x="708720" y="7335763"/>
              <a:ext cx="35337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708720" y="4678288"/>
              <a:ext cx="0" cy="2657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1311512" y="4738881"/>
              <a:ext cx="2312856" cy="2440547"/>
            </a:xfrm>
            <a:prstGeom prst="line">
              <a:avLst/>
            </a:prstGeom>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2113657" y="5118819"/>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835897" y="4849650"/>
              <a:ext cx="920574" cy="369332"/>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Benign</a:t>
              </a:r>
              <a:endParaRPr lang="en-US" dirty="0">
                <a:latin typeface="Calibri" panose="020F0502020204030204" pitchFamily="34" charset="0"/>
                <a:cs typeface="Calibri" panose="020F0502020204030204" pitchFamily="34" charset="0"/>
              </a:endParaRPr>
            </a:p>
          </p:txBody>
        </p:sp>
        <p:sp>
          <p:nvSpPr>
            <p:cNvPr id="57" name="TextBox 56"/>
            <p:cNvSpPr txBox="1"/>
            <p:nvPr/>
          </p:nvSpPr>
          <p:spPr>
            <a:xfrm>
              <a:off x="2964734" y="6708818"/>
              <a:ext cx="1277761" cy="369332"/>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Malicious</a:t>
              </a:r>
              <a:endParaRPr lang="en-US" dirty="0">
                <a:latin typeface="Calibri" panose="020F0502020204030204" pitchFamily="34" charset="0"/>
                <a:cs typeface="Calibri" panose="020F0502020204030204" pitchFamily="34" charset="0"/>
              </a:endParaRPr>
            </a:p>
          </p:txBody>
        </p:sp>
        <p:sp>
          <p:nvSpPr>
            <p:cNvPr id="58" name="Oval 57"/>
            <p:cNvSpPr/>
            <p:nvPr/>
          </p:nvSpPr>
          <p:spPr>
            <a:xfrm>
              <a:off x="1965681" y="5040380"/>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1816706" y="5251989"/>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2008881" y="5348816"/>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1803046" y="5447346"/>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1974234" y="5552817"/>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2266057" y="5271219"/>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2418457" y="5423619"/>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2401949" y="5189101"/>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2217583" y="5546333"/>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2258986" y="4983492"/>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2106320" y="5715634"/>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2462546" y="5624093"/>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2595325" y="5046914"/>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3167012" y="5739216"/>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2893761" y="5753823"/>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705143" y="5832686"/>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002597" y="5917919"/>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2781056" y="5985288"/>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3142855" y="5993136"/>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2615968" y="6292851"/>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2152754" y="5915297"/>
              <a:ext cx="108836" cy="116640"/>
            </a:xfrm>
            <a:prstGeom prst="ellipse">
              <a:avLst/>
            </a:prstGeom>
            <a:solidFill>
              <a:srgbClr val="00B05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3340864" y="5988245"/>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2751033" y="6214677"/>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2929927" y="6054839"/>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2948179" y="6250831"/>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3289501" y="6230248"/>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3166362" y="6405052"/>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TextBox 87"/>
            <p:cNvSpPr txBox="1"/>
            <p:nvPr/>
          </p:nvSpPr>
          <p:spPr>
            <a:xfrm rot="18794559">
              <a:off x="938103" y="6464519"/>
              <a:ext cx="1277761" cy="338554"/>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Hyperplane</a:t>
              </a:r>
              <a:endParaRPr lang="en-US" sz="1600" dirty="0">
                <a:latin typeface="Calibri" panose="020F0502020204030204" pitchFamily="34" charset="0"/>
                <a:cs typeface="Calibri" panose="020F0502020204030204" pitchFamily="34" charset="0"/>
              </a:endParaRPr>
            </a:p>
          </p:txBody>
        </p:sp>
      </p:grpSp>
      <p:grpSp>
        <p:nvGrpSpPr>
          <p:cNvPr id="97" name="Group 96"/>
          <p:cNvGrpSpPr/>
          <p:nvPr/>
        </p:nvGrpSpPr>
        <p:grpSpPr>
          <a:xfrm>
            <a:off x="5821288" y="4541093"/>
            <a:ext cx="3533775" cy="2657475"/>
            <a:chOff x="5677272" y="4685109"/>
            <a:chExt cx="3533775" cy="2657475"/>
          </a:xfrm>
        </p:grpSpPr>
        <p:cxnSp>
          <p:nvCxnSpPr>
            <p:cNvPr id="6" name="Straight Arrow Connector 5"/>
            <p:cNvCxnSpPr/>
            <p:nvPr/>
          </p:nvCxnSpPr>
          <p:spPr>
            <a:xfrm>
              <a:off x="5677272" y="7342584"/>
              <a:ext cx="35337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5677272" y="4685109"/>
              <a:ext cx="0" cy="26574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6280064" y="4719614"/>
              <a:ext cx="2406619" cy="2466635"/>
            </a:xfrm>
            <a:prstGeom prst="line">
              <a:avLst/>
            </a:prstGeom>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7082209" y="5125640"/>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687749" y="5387492"/>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7780646" y="5487050"/>
              <a:ext cx="374039" cy="2882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804449" y="4856471"/>
              <a:ext cx="920574" cy="369332"/>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Benign</a:t>
              </a:r>
              <a:endParaRPr lang="en-US" dirty="0">
                <a:latin typeface="Calibri" panose="020F0502020204030204" pitchFamily="34" charset="0"/>
                <a:cs typeface="Calibri" panose="020F0502020204030204" pitchFamily="34" charset="0"/>
              </a:endParaRPr>
            </a:p>
          </p:txBody>
        </p:sp>
        <p:sp>
          <p:nvSpPr>
            <p:cNvPr id="14" name="TextBox 13"/>
            <p:cNvSpPr txBox="1"/>
            <p:nvPr/>
          </p:nvSpPr>
          <p:spPr>
            <a:xfrm>
              <a:off x="7933286" y="6715639"/>
              <a:ext cx="1277761" cy="369332"/>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Malicious</a:t>
              </a:r>
              <a:endParaRPr lang="en-US" dirty="0">
                <a:latin typeface="Calibri" panose="020F0502020204030204" pitchFamily="34" charset="0"/>
                <a:cs typeface="Calibri" panose="020F0502020204030204" pitchFamily="34" charset="0"/>
              </a:endParaRPr>
            </a:p>
          </p:txBody>
        </p:sp>
        <p:sp>
          <p:nvSpPr>
            <p:cNvPr id="15" name="Oval 14"/>
            <p:cNvSpPr/>
            <p:nvPr/>
          </p:nvSpPr>
          <p:spPr>
            <a:xfrm>
              <a:off x="6934233" y="5047201"/>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785258" y="5258810"/>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977433" y="5355637"/>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771598" y="5454167"/>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942786" y="5559638"/>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7234609" y="5278040"/>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387009" y="5430440"/>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7370501" y="5195922"/>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186135" y="5553154"/>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7227538" y="4990313"/>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074872" y="5722455"/>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7431098" y="5630914"/>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563877" y="5053735"/>
              <a:ext cx="86401" cy="101647"/>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8135564" y="5746037"/>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862313" y="5760644"/>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7673695" y="5839507"/>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7971149" y="5924740"/>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7749608" y="5992109"/>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8111407" y="5999957"/>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7584520" y="6299672"/>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7121306" y="5922118"/>
              <a:ext cx="108836" cy="116640"/>
            </a:xfrm>
            <a:prstGeom prst="ellipse">
              <a:avLst/>
            </a:prstGeom>
            <a:solidFill>
              <a:srgbClr val="00B05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8309416" y="5995066"/>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7719585" y="6221498"/>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7898479" y="6061660"/>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7916731" y="6257652"/>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8258053" y="6237069"/>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8134914" y="6411873"/>
              <a:ext cx="108836" cy="116640"/>
            </a:xfrm>
            <a:prstGeom prst="ellips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rot="18794559">
              <a:off x="5936471" y="6425936"/>
              <a:ext cx="1277761" cy="338554"/>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Hyperplane</a:t>
              </a:r>
              <a:endParaRPr lang="en-US" sz="1600" dirty="0">
                <a:latin typeface="Calibri" panose="020F0502020204030204" pitchFamily="34" charset="0"/>
                <a:cs typeface="Calibri" panose="020F0502020204030204" pitchFamily="34" charset="0"/>
              </a:endParaRPr>
            </a:p>
          </p:txBody>
        </p:sp>
        <p:sp>
          <p:nvSpPr>
            <p:cNvPr id="93" name="TextBox 92"/>
            <p:cNvSpPr txBox="1"/>
            <p:nvPr/>
          </p:nvSpPr>
          <p:spPr>
            <a:xfrm>
              <a:off x="8160630" y="5505125"/>
              <a:ext cx="522261" cy="401007"/>
            </a:xfrm>
            <a:prstGeom prst="rect">
              <a:avLst/>
            </a:prstGeom>
            <a:noFill/>
          </p:spPr>
          <p:txBody>
            <a:bodyPr wrap="square" rtlCol="0">
              <a:spAutoFit/>
            </a:bodyPr>
            <a:lstStyle/>
            <a:p>
              <a:r>
                <a:rPr lang="en-US" altLang="zh-CN" i="1" dirty="0">
                  <a:latin typeface="Euclid" panose="02020503060505020303" pitchFamily="18" charset="0"/>
                  <a:ea typeface="Cambria Math" panose="02040503050406030204" pitchFamily="18" charset="0"/>
                </a:rPr>
                <a:t>x</a:t>
              </a:r>
              <a:r>
                <a:rPr lang="en-US" altLang="zh-CN" dirty="0"/>
                <a:t> </a:t>
              </a:r>
              <a:endParaRPr lang="en-US" dirty="0"/>
            </a:p>
          </p:txBody>
        </p:sp>
        <p:sp>
          <p:nvSpPr>
            <p:cNvPr id="94" name="TextBox 93"/>
            <p:cNvSpPr txBox="1"/>
            <p:nvPr/>
          </p:nvSpPr>
          <p:spPr>
            <a:xfrm>
              <a:off x="7533813" y="5033746"/>
              <a:ext cx="730963" cy="401007"/>
            </a:xfrm>
            <a:prstGeom prst="rect">
              <a:avLst/>
            </a:prstGeom>
            <a:noFill/>
          </p:spPr>
          <p:txBody>
            <a:bodyPr wrap="square" rtlCol="0">
              <a:spAutoFit/>
            </a:bodyPr>
            <a:lstStyle/>
            <a:p>
              <a:r>
                <a:rPr lang="en-US" altLang="zh-CN" i="1" dirty="0" err="1">
                  <a:latin typeface="Euclid" panose="02020503060505020303" pitchFamily="18" charset="0"/>
                  <a:ea typeface="Cambria Math" panose="02040503050406030204" pitchFamily="18" charset="0"/>
                </a:rPr>
                <a:t>x</a:t>
              </a:r>
              <a:r>
                <a:rPr lang="en-US" altLang="zh-CN" i="1" baseline="-25000" dirty="0" err="1">
                  <a:latin typeface="Euclid" panose="02020503060505020303" pitchFamily="18" charset="0"/>
                  <a:ea typeface="Cambria Math" panose="02040503050406030204" pitchFamily="18" charset="0"/>
                </a:rPr>
                <a:t>adv</a:t>
              </a:r>
              <a:r>
                <a:rPr lang="en-US" altLang="zh-CN" dirty="0"/>
                <a:t> </a:t>
              </a:r>
              <a:endParaRPr lang="en-US" dirty="0"/>
            </a:p>
          </p:txBody>
        </p:sp>
      </p:grpSp>
      <p:sp>
        <p:nvSpPr>
          <p:cNvPr id="85" name="TextBox 84"/>
          <p:cNvSpPr txBox="1"/>
          <p:nvPr/>
        </p:nvSpPr>
        <p:spPr>
          <a:xfrm>
            <a:off x="1892314" y="7528411"/>
            <a:ext cx="5832648" cy="246221"/>
          </a:xfrm>
          <a:prstGeom prst="rect">
            <a:avLst/>
          </a:prstGeom>
          <a:noFill/>
        </p:spPr>
        <p:txBody>
          <a:bodyPr wrap="square" rtlCol="0">
            <a:spAutoFit/>
          </a:bodyPr>
          <a:lstStyle/>
          <a:p>
            <a:pPr algn="ctr"/>
            <a:r>
              <a:rPr lang="en-US" sz="1000" dirty="0"/>
              <a:t>Picture from: </a:t>
            </a:r>
            <a:r>
              <a:rPr lang="en-US" sz="1000" dirty="0" err="1"/>
              <a:t>Yevgeniy</a:t>
            </a:r>
            <a:r>
              <a:rPr lang="en-US" sz="1000" dirty="0"/>
              <a:t> </a:t>
            </a:r>
            <a:r>
              <a:rPr lang="en-US" sz="1000" dirty="0" err="1"/>
              <a:t>Vorobeychik</a:t>
            </a:r>
            <a:r>
              <a:rPr lang="en-US" sz="1000" dirty="0"/>
              <a:t>, Bo Li - Adversarial Machine Learning </a:t>
            </a:r>
          </a:p>
        </p:txBody>
      </p:sp>
    </p:spTree>
    <p:extLst>
      <p:ext uri="{BB962C8B-B14F-4D97-AF65-F5344CB8AC3E}">
        <p14:creationId xmlns:p14="http://schemas.microsoft.com/office/powerpoint/2010/main" val="83907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t>DeepFool</a:t>
            </a:r>
            <a:r>
              <a:rPr lang="en-US" dirty="0"/>
              <a:t> Attack</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lstStyle/>
              <a:p>
                <a:r>
                  <a:rPr lang="en-US" dirty="0"/>
                  <a:t>For a multiclass problem with linear classifiers, there are multiple hyperplanes that separate an input </a:t>
                </a:r>
                <a:r>
                  <a:rPr lang="en-US" i="1" dirty="0"/>
                  <a:t>x</a:t>
                </a:r>
                <a:r>
                  <a:rPr lang="en-US" dirty="0"/>
                  <a:t> from other classes</a:t>
                </a:r>
              </a:p>
              <a:p>
                <a:pPr lvl="1"/>
                <a:r>
                  <a:rPr lang="en-US" dirty="0"/>
                  <a:t>E.g., an example with 4 classes (0, 1, 2, and 3) is shown in the image below</a:t>
                </a:r>
              </a:p>
              <a:p>
                <a:r>
                  <a:rPr lang="en-US" dirty="0" err="1"/>
                  <a:t>DeepFool</a:t>
                </a:r>
                <a:r>
                  <a:rPr lang="en-US" dirty="0"/>
                  <a:t> finds that closest hyperplane to the input </a:t>
                </a:r>
                <a:r>
                  <a:rPr lang="en-US" i="1" dirty="0">
                    <a:latin typeface="Euclid" panose="02020503060505020303" pitchFamily="18" charset="0"/>
                  </a:rPr>
                  <a:t>x</a:t>
                </a:r>
                <a:r>
                  <a:rPr lang="en-US" baseline="-25000" dirty="0"/>
                  <a:t>0</a:t>
                </a:r>
                <a:r>
                  <a:rPr lang="en-US" dirty="0"/>
                  <a:t>: in this case, this is the hyperplane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ℱ</m:t>
                        </m:r>
                      </m:e>
                      <m:sub>
                        <m:r>
                          <a:rPr lang="en-US" b="0" i="1" smtClean="0">
                            <a:latin typeface="Cambria Math" panose="02040503050406030204" pitchFamily="18" charset="0"/>
                            <a:ea typeface="Cambria Math" panose="02040503050406030204" pitchFamily="18" charset="0"/>
                          </a:rPr>
                          <m:t>3</m:t>
                        </m:r>
                      </m:sub>
                    </m:sSub>
                    <m:r>
                      <a:rPr lang="en-US" i="1" smtClean="0">
                        <a:latin typeface="Cambria Math" panose="02040503050406030204" pitchFamily="18" charset="0"/>
                        <a:ea typeface="Cambria Math" panose="02040503050406030204" pitchFamily="18" charset="0"/>
                      </a:rPr>
                      <m:t> </m:t>
                    </m:r>
                  </m:oMath>
                </a14:m>
                <a:r>
                  <a:rPr lang="en-US" dirty="0"/>
                  <a:t>(it represents the most similar class to </a:t>
                </a:r>
                <a:r>
                  <a:rPr lang="en-US" i="1" dirty="0">
                    <a:latin typeface="Euclid" panose="02020503060505020303" pitchFamily="18" charset="0"/>
                  </a:rPr>
                  <a:t>x</a:t>
                </a:r>
                <a:r>
                  <a:rPr lang="en-US" baseline="-25000" dirty="0"/>
                  <a:t>0 </a:t>
                </a:r>
                <a:r>
                  <a:rPr lang="en-US" dirty="0"/>
                  <a:t>of the other 3 classes) </a:t>
                </a:r>
              </a:p>
              <a:p>
                <a:pPr lvl="1"/>
                <a:r>
                  <a:rPr lang="en-US" dirty="0"/>
                  <a:t>Then, it projects the input </a:t>
                </a:r>
                <a:r>
                  <a:rPr lang="en-US" i="1" dirty="0">
                    <a:latin typeface="Euclid" panose="02020503060505020303" pitchFamily="18" charset="0"/>
                  </a:rPr>
                  <a:t>x</a:t>
                </a:r>
                <a:r>
                  <a:rPr lang="en-US" baseline="-25000" dirty="0"/>
                  <a:t>0 </a:t>
                </a:r>
                <a:r>
                  <a:rPr lang="en-US" dirty="0"/>
                  <a:t>onto the hyperplane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ℱ</m:t>
                        </m:r>
                      </m:e>
                      <m:sub>
                        <m:r>
                          <a:rPr lang="en-US" i="1">
                            <a:latin typeface="Cambria Math" panose="02040503050406030204" pitchFamily="18" charset="0"/>
                            <a:ea typeface="Cambria Math" panose="02040503050406030204" pitchFamily="18" charset="0"/>
                          </a:rPr>
                          <m:t>3</m:t>
                        </m:r>
                      </m:sub>
                    </m:sSub>
                  </m:oMath>
                </a14:m>
                <a:r>
                  <a:rPr lang="en-US" dirty="0"/>
                  <a:t> and pushes it a little beyond it</a:t>
                </a:r>
              </a:p>
              <a:p>
                <a:pPr lvl="1"/>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2" name="Content Placeholder 1"/>
          <p:cNvSpPr>
            <a:spLocks noGrp="1"/>
          </p:cNvSpPr>
          <p:nvPr>
            <p:ph idx="10"/>
          </p:nvPr>
        </p:nvSpPr>
        <p:spPr/>
        <p:txBody>
          <a:bodyPr/>
          <a:lstStyle/>
          <a:p>
            <a:r>
              <a:rPr lang="en-US" dirty="0"/>
              <a:t>Common Adversarial Evasion Attacks</a:t>
            </a:r>
          </a:p>
          <a:p>
            <a:endParaRPr lang="en-US" dirty="0"/>
          </a:p>
        </p:txBody>
      </p:sp>
      <p:pic>
        <p:nvPicPr>
          <p:cNvPr id="7" name="Picture 6"/>
          <p:cNvPicPr>
            <a:picLocks noChangeAspect="1"/>
          </p:cNvPicPr>
          <p:nvPr/>
        </p:nvPicPr>
        <p:blipFill>
          <a:blip r:embed="rId3"/>
          <a:stretch>
            <a:fillRect/>
          </a:stretch>
        </p:blipFill>
        <p:spPr>
          <a:xfrm>
            <a:off x="2940967" y="4390256"/>
            <a:ext cx="4157895" cy="2949401"/>
          </a:xfrm>
          <a:prstGeom prst="rect">
            <a:avLst/>
          </a:prstGeom>
        </p:spPr>
      </p:pic>
      <p:cxnSp>
        <p:nvCxnSpPr>
          <p:cNvPr id="8" name="Straight Arrow Connector 7"/>
          <p:cNvCxnSpPr/>
          <p:nvPr/>
        </p:nvCxnSpPr>
        <p:spPr>
          <a:xfrm flipV="1">
            <a:off x="5173216" y="5542384"/>
            <a:ext cx="216024" cy="216024"/>
          </a:xfrm>
          <a:prstGeom prst="straightConnector1">
            <a:avLst/>
          </a:prstGeom>
          <a:ln>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370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a:t>
            </a:r>
          </a:p>
        </p:txBody>
      </p:sp>
      <p:sp>
        <p:nvSpPr>
          <p:cNvPr id="3" name="Content Placeholder 2"/>
          <p:cNvSpPr>
            <a:spLocks noGrp="1"/>
          </p:cNvSpPr>
          <p:nvPr>
            <p:ph idx="1"/>
          </p:nvPr>
        </p:nvSpPr>
        <p:spPr/>
        <p:txBody>
          <a:bodyPr/>
          <a:lstStyle/>
          <a:p>
            <a:r>
              <a:rPr lang="en-US" dirty="0"/>
              <a:t>ML is ubiquitous today in many applications</a:t>
            </a:r>
          </a:p>
          <a:p>
            <a:endParaRPr lang="en-US" dirty="0"/>
          </a:p>
        </p:txBody>
      </p:sp>
      <p:sp>
        <p:nvSpPr>
          <p:cNvPr id="6" name="Content Placeholder 5"/>
          <p:cNvSpPr>
            <a:spLocks noGrp="1"/>
          </p:cNvSpPr>
          <p:nvPr>
            <p:ph idx="10"/>
          </p:nvPr>
        </p:nvSpPr>
        <p:spPr/>
        <p:txBody>
          <a:bodyPr/>
          <a:lstStyle/>
          <a:p>
            <a:r>
              <a:rPr lang="en-US" dirty="0"/>
              <a:t>Machine Learning</a:t>
            </a:r>
          </a:p>
          <a:p>
            <a:endParaRPr lang="en-US" dirty="0"/>
          </a:p>
        </p:txBody>
      </p:sp>
      <p:pic>
        <p:nvPicPr>
          <p:cNvPr id="4" name="Picture 3"/>
          <p:cNvPicPr>
            <a:picLocks noChangeAspect="1"/>
          </p:cNvPicPr>
          <p:nvPr/>
        </p:nvPicPr>
        <p:blipFill>
          <a:blip r:embed="rId2"/>
          <a:stretch>
            <a:fillRect/>
          </a:stretch>
        </p:blipFill>
        <p:spPr>
          <a:xfrm>
            <a:off x="1609725" y="2590057"/>
            <a:ext cx="6299795" cy="4939812"/>
          </a:xfrm>
          <a:prstGeom prst="rect">
            <a:avLst/>
          </a:prstGeom>
        </p:spPr>
      </p:pic>
      <p:sp>
        <p:nvSpPr>
          <p:cNvPr id="5" name="TextBox 4"/>
          <p:cNvSpPr txBox="1"/>
          <p:nvPr/>
        </p:nvSpPr>
        <p:spPr>
          <a:xfrm>
            <a:off x="1892314" y="7529137"/>
            <a:ext cx="5832648" cy="246221"/>
          </a:xfrm>
          <a:prstGeom prst="rect">
            <a:avLst/>
          </a:prstGeom>
          <a:noFill/>
        </p:spPr>
        <p:txBody>
          <a:bodyPr wrap="square" rtlCol="0">
            <a:spAutoFit/>
          </a:bodyPr>
          <a:lstStyle/>
          <a:p>
            <a:pPr algn="ctr"/>
            <a:r>
              <a:rPr lang="en-US" sz="1000" dirty="0"/>
              <a:t>Picture from: He </a:t>
            </a:r>
            <a:r>
              <a:rPr lang="en-US" sz="1000" dirty="0" err="1"/>
              <a:t>Xiaoyi</a:t>
            </a:r>
            <a:r>
              <a:rPr lang="en-US" sz="1000" dirty="0"/>
              <a:t> – Adversarial Machine Learning</a:t>
            </a:r>
          </a:p>
        </p:txBody>
      </p:sp>
    </p:spTree>
    <p:extLst>
      <p:ext uri="{BB962C8B-B14F-4D97-AF65-F5344CB8AC3E}">
        <p14:creationId xmlns:p14="http://schemas.microsoft.com/office/powerpoint/2010/main" val="38872673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DeepFool</a:t>
            </a:r>
            <a:r>
              <a:rPr lang="en-US" dirty="0"/>
              <a:t> Attack</a:t>
            </a:r>
          </a:p>
        </p:txBody>
      </p:sp>
      <p:sp>
        <p:nvSpPr>
          <p:cNvPr id="3" name="Content Placeholder 2"/>
          <p:cNvSpPr>
            <a:spLocks noGrp="1"/>
          </p:cNvSpPr>
          <p:nvPr>
            <p:ph idx="1"/>
          </p:nvPr>
        </p:nvSpPr>
        <p:spPr/>
        <p:txBody>
          <a:bodyPr/>
          <a:lstStyle/>
          <a:p>
            <a:r>
              <a:rPr lang="en-US" dirty="0"/>
              <a:t>For non-linear classifiers (such as neural networks, having non-linear class boundaries), the authors performed several iterations of adding perturbations to the image</a:t>
            </a:r>
          </a:p>
          <a:p>
            <a:pPr lvl="1"/>
            <a:r>
              <a:rPr lang="en-US" dirty="0"/>
              <a:t>At each iteration, the classifier function is linearized around the current image </a:t>
            </a:r>
            <a:r>
              <a:rPr lang="en-US" i="1" dirty="0">
                <a:latin typeface="Euclid" panose="02020503060505020303" pitchFamily="18" charset="0"/>
              </a:rPr>
              <a:t>x</a:t>
            </a:r>
            <a:r>
              <a:rPr lang="en-US" baseline="-25000" dirty="0"/>
              <a:t>0</a:t>
            </a:r>
            <a:r>
              <a:rPr lang="en-US" dirty="0"/>
              <a:t>, and a minimal perturbation is calculated</a:t>
            </a:r>
          </a:p>
          <a:p>
            <a:pPr lvl="1"/>
            <a:r>
              <a:rPr lang="en-US" dirty="0"/>
              <a:t>The algorithm stops when the class of the image </a:t>
            </a:r>
            <a:r>
              <a:rPr lang="en-US" i="1" dirty="0">
                <a:latin typeface="Euclid" panose="02020503060505020303" pitchFamily="18" charset="0"/>
              </a:rPr>
              <a:t>x</a:t>
            </a:r>
            <a:r>
              <a:rPr lang="en-US" baseline="-25000" dirty="0"/>
              <a:t>0 </a:t>
            </a:r>
            <a:r>
              <a:rPr lang="en-US" dirty="0"/>
              <a:t>(with ground-truth label 4) changes to another label than the true class (e.g., label 3) </a:t>
            </a:r>
          </a:p>
        </p:txBody>
      </p:sp>
      <p:sp>
        <p:nvSpPr>
          <p:cNvPr id="5" name="Content Placeholder 4"/>
          <p:cNvSpPr>
            <a:spLocks noGrp="1"/>
          </p:cNvSpPr>
          <p:nvPr>
            <p:ph idx="10"/>
          </p:nvPr>
        </p:nvSpPr>
        <p:spPr/>
        <p:txBody>
          <a:bodyPr/>
          <a:lstStyle/>
          <a:p>
            <a:r>
              <a:rPr lang="en-US" dirty="0"/>
              <a:t>Common Adversarial Evasion Attacks</a:t>
            </a:r>
          </a:p>
          <a:p>
            <a:endParaRPr lang="en-US" dirty="0"/>
          </a:p>
        </p:txBody>
      </p:sp>
      <p:pic>
        <p:nvPicPr>
          <p:cNvPr id="6" name="Picture 5"/>
          <p:cNvPicPr>
            <a:picLocks noChangeAspect="1"/>
          </p:cNvPicPr>
          <p:nvPr/>
        </p:nvPicPr>
        <p:blipFill>
          <a:blip r:embed="rId3"/>
          <a:stretch>
            <a:fillRect/>
          </a:stretch>
        </p:blipFill>
        <p:spPr>
          <a:xfrm>
            <a:off x="1140768" y="4356030"/>
            <a:ext cx="3816424" cy="3274586"/>
          </a:xfrm>
          <a:prstGeom prst="rect">
            <a:avLst/>
          </a:prstGeom>
        </p:spPr>
      </p:pic>
      <p:pic>
        <p:nvPicPr>
          <p:cNvPr id="7" name="Picture 6"/>
          <p:cNvPicPr>
            <a:picLocks noChangeAspect="1"/>
          </p:cNvPicPr>
          <p:nvPr/>
        </p:nvPicPr>
        <p:blipFill>
          <a:blip r:embed="rId4"/>
          <a:stretch>
            <a:fillRect/>
          </a:stretch>
        </p:blipFill>
        <p:spPr>
          <a:xfrm>
            <a:off x="5642726" y="4403608"/>
            <a:ext cx="4010618" cy="3082992"/>
          </a:xfrm>
          <a:prstGeom prst="rect">
            <a:avLst/>
          </a:prstGeom>
        </p:spPr>
      </p:pic>
    </p:spTree>
    <p:extLst>
      <p:ext uri="{BB962C8B-B14F-4D97-AF65-F5344CB8AC3E}">
        <p14:creationId xmlns:p14="http://schemas.microsoft.com/office/powerpoint/2010/main" val="2768755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Carlini</a:t>
            </a:r>
            <a:r>
              <a:rPr lang="en-US" dirty="0"/>
              <a:t> </a:t>
            </a:r>
            <a:r>
              <a:rPr lang="en-US" dirty="0" smtClean="0"/>
              <a:t>&amp; Wagner </a:t>
            </a:r>
            <a:r>
              <a:rPr lang="en-US" dirty="0"/>
              <a:t>(</a:t>
            </a:r>
            <a:r>
              <a:rPr lang="en-US" dirty="0" smtClean="0"/>
              <a:t>C&amp;W</a:t>
            </a:r>
            <a:r>
              <a:rPr lang="en-US" dirty="0"/>
              <a:t>) Attack</a:t>
            </a:r>
          </a:p>
        </p:txBody>
      </p:sp>
      <p:sp>
        <p:nvSpPr>
          <p:cNvPr id="5" name="Content Placeholder 4"/>
          <p:cNvSpPr>
            <a:spLocks noGrp="1"/>
          </p:cNvSpPr>
          <p:nvPr>
            <p:ph idx="1"/>
          </p:nvPr>
        </p:nvSpPr>
        <p:spPr/>
        <p:txBody>
          <a:bodyPr/>
          <a:lstStyle/>
          <a:p>
            <a:r>
              <a:rPr lang="en-US" b="1" i="1" dirty="0" err="1" smtClean="0">
                <a:solidFill>
                  <a:srgbClr val="0070C0"/>
                </a:solidFill>
              </a:rPr>
              <a:t>Carlini</a:t>
            </a:r>
            <a:r>
              <a:rPr lang="en-US" b="1" i="1" dirty="0">
                <a:solidFill>
                  <a:srgbClr val="0070C0"/>
                </a:solidFill>
              </a:rPr>
              <a:t> </a:t>
            </a:r>
            <a:r>
              <a:rPr lang="en-US" b="1" i="1" dirty="0" smtClean="0">
                <a:solidFill>
                  <a:srgbClr val="0070C0"/>
                </a:solidFill>
              </a:rPr>
              <a:t>&amp; Wagner </a:t>
            </a:r>
            <a:r>
              <a:rPr lang="en-US" b="1" i="1" dirty="0">
                <a:solidFill>
                  <a:srgbClr val="0070C0"/>
                </a:solidFill>
              </a:rPr>
              <a:t>(</a:t>
            </a:r>
            <a:r>
              <a:rPr lang="en-US" b="1" i="1" dirty="0" smtClean="0">
                <a:solidFill>
                  <a:srgbClr val="0070C0"/>
                </a:solidFill>
              </a:rPr>
              <a:t>C&amp;W</a:t>
            </a:r>
            <a:r>
              <a:rPr lang="en-US" b="1" i="1" dirty="0">
                <a:solidFill>
                  <a:srgbClr val="0070C0"/>
                </a:solidFill>
              </a:rPr>
              <a:t>) attack</a:t>
            </a:r>
          </a:p>
          <a:p>
            <a:pPr lvl="1"/>
            <a:r>
              <a:rPr lang="en-US" dirty="0" err="1">
                <a:hlinkClick r:id="rId3"/>
              </a:rPr>
              <a:t>Carlini</a:t>
            </a:r>
            <a:r>
              <a:rPr lang="en-US" dirty="0">
                <a:hlinkClick r:id="rId3"/>
              </a:rPr>
              <a:t> (2017) Towards Evaluating the Robustness of Neural Networks</a:t>
            </a:r>
            <a:endParaRPr lang="en-US" dirty="0"/>
          </a:p>
          <a:p>
            <a:r>
              <a:rPr lang="en-US" dirty="0"/>
              <a:t>The initial formulation for creating adversarial attacks is difficult to solve</a:t>
            </a:r>
          </a:p>
          <a:p>
            <a:endParaRPr lang="en-US" dirty="0"/>
          </a:p>
          <a:p>
            <a:endParaRPr lang="en-US" dirty="0"/>
          </a:p>
          <a:p>
            <a:endParaRPr lang="en-US" dirty="0"/>
          </a:p>
          <a:p>
            <a:endParaRPr lang="en-US" sz="2800" dirty="0"/>
          </a:p>
          <a:p>
            <a:r>
              <a:rPr lang="en-US" dirty="0" err="1" smtClean="0"/>
              <a:t>Carlini</a:t>
            </a:r>
            <a:r>
              <a:rPr lang="en-US" dirty="0"/>
              <a:t> </a:t>
            </a:r>
            <a:r>
              <a:rPr lang="en-US" dirty="0" smtClean="0"/>
              <a:t>&amp; Wagner </a:t>
            </a:r>
            <a:r>
              <a:rPr lang="en-US" dirty="0"/>
              <a:t>proposed a reformulation of the optimization problem which is solvable</a:t>
            </a:r>
          </a:p>
        </p:txBody>
      </p:sp>
      <p:sp>
        <p:nvSpPr>
          <p:cNvPr id="2" name="Content Placeholder 1"/>
          <p:cNvSpPr>
            <a:spLocks noGrp="1"/>
          </p:cNvSpPr>
          <p:nvPr>
            <p:ph idx="10"/>
          </p:nvPr>
        </p:nvSpPr>
        <p:spPr/>
        <p:txBody>
          <a:bodyPr/>
          <a:lstStyle/>
          <a:p>
            <a:r>
              <a:rPr lang="en-US" dirty="0"/>
              <a:t>Common Adversarial Evasion Attacks</a:t>
            </a:r>
          </a:p>
          <a:p>
            <a:endParaRPr lang="en-US" dirty="0"/>
          </a:p>
        </p:txBody>
      </p:sp>
      <p:pic>
        <p:nvPicPr>
          <p:cNvPr id="6"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0968" y="3238128"/>
            <a:ext cx="2952328" cy="1192534"/>
          </a:xfrm>
          <a:prstGeom prst="rect">
            <a:avLst/>
          </a:prstGeom>
        </p:spPr>
      </p:pic>
      <p:pic>
        <p:nvPicPr>
          <p:cNvPr id="7"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4569" y="5470376"/>
            <a:ext cx="4248472" cy="739126"/>
          </a:xfrm>
          <a:prstGeom prst="rect">
            <a:avLst/>
          </a:prstGeom>
        </p:spPr>
      </p:pic>
    </p:spTree>
    <p:extLst>
      <p:ext uri="{BB962C8B-B14F-4D97-AF65-F5344CB8AC3E}">
        <p14:creationId xmlns:p14="http://schemas.microsoft.com/office/powerpoint/2010/main" val="24254975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Carlini</a:t>
            </a:r>
            <a:r>
              <a:rPr lang="en-US" dirty="0"/>
              <a:t> </a:t>
            </a:r>
            <a:r>
              <a:rPr lang="en-US" dirty="0" smtClean="0"/>
              <a:t>&amp; Wagner </a:t>
            </a:r>
            <a:r>
              <a:rPr lang="en-US" dirty="0"/>
              <a:t>(</a:t>
            </a:r>
            <a:r>
              <a:rPr lang="en-US" dirty="0" smtClean="0"/>
              <a:t>C&amp;W</a:t>
            </a:r>
            <a:r>
              <a:rPr lang="en-US" dirty="0"/>
              <a:t>) Attack</a:t>
            </a:r>
          </a:p>
        </p:txBody>
      </p:sp>
      <p:sp>
        <p:nvSpPr>
          <p:cNvPr id="5" name="Content Placeholder 4"/>
          <p:cNvSpPr>
            <a:spLocks noGrp="1"/>
          </p:cNvSpPr>
          <p:nvPr>
            <p:ph idx="1"/>
          </p:nvPr>
        </p:nvSpPr>
        <p:spPr/>
        <p:txBody>
          <a:bodyPr/>
          <a:lstStyle/>
          <a:p>
            <a:r>
              <a:rPr lang="en-US" dirty="0" err="1"/>
              <a:t>Carlini</a:t>
            </a:r>
            <a:r>
              <a:rPr lang="en-US" dirty="0"/>
              <a:t> &amp; Wagner considered several variants for the function </a:t>
            </a:r>
            <a:r>
              <a:rPr lang="en-US" i="1" dirty="0"/>
              <a:t>f</a:t>
            </a:r>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dirty="0"/>
          </a:p>
          <a:p>
            <a:r>
              <a:rPr lang="en-US" dirty="0"/>
              <a:t>The best results were obtained by </a:t>
            </a:r>
            <a:r>
              <a:rPr lang="en-US" i="1" dirty="0"/>
              <a:t>f</a:t>
            </a:r>
            <a:r>
              <a:rPr lang="en-US" baseline="-25000" dirty="0"/>
              <a:t>6</a:t>
            </a:r>
          </a:p>
          <a:p>
            <a:r>
              <a:rPr lang="en-US" dirty="0"/>
              <a:t>More detailed explanations will follow in subsequent lectures</a:t>
            </a:r>
          </a:p>
          <a:p>
            <a:endParaRPr lang="en-US" baseline="-25000" dirty="0"/>
          </a:p>
        </p:txBody>
      </p:sp>
      <p:sp>
        <p:nvSpPr>
          <p:cNvPr id="2" name="Content Placeholder 1"/>
          <p:cNvSpPr>
            <a:spLocks noGrp="1"/>
          </p:cNvSpPr>
          <p:nvPr>
            <p:ph idx="10"/>
          </p:nvPr>
        </p:nvSpPr>
        <p:spPr/>
        <p:txBody>
          <a:bodyPr/>
          <a:lstStyle/>
          <a:p>
            <a:r>
              <a:rPr lang="en-US" dirty="0"/>
              <a:t>Common Adversarial Evasion Attacks</a:t>
            </a:r>
          </a:p>
          <a:p>
            <a:endParaRPr lang="en-US" dirty="0"/>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428800" y="2483795"/>
            <a:ext cx="6120680" cy="3562645"/>
          </a:xfrm>
          <a:prstGeom prst="rect">
            <a:avLst/>
          </a:prstGeom>
        </p:spPr>
      </p:pic>
    </p:spTree>
    <p:extLst>
      <p:ext uri="{BB962C8B-B14F-4D97-AF65-F5344CB8AC3E}">
        <p14:creationId xmlns:p14="http://schemas.microsoft.com/office/powerpoint/2010/main" val="19521658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Carlini</a:t>
            </a:r>
            <a:r>
              <a:rPr lang="en-US" dirty="0"/>
              <a:t> </a:t>
            </a:r>
            <a:r>
              <a:rPr lang="en-US" dirty="0" smtClean="0"/>
              <a:t>&amp; Wagner </a:t>
            </a:r>
            <a:r>
              <a:rPr lang="en-US" dirty="0"/>
              <a:t>(</a:t>
            </a:r>
            <a:r>
              <a:rPr lang="en-US" dirty="0" smtClean="0"/>
              <a:t>C&amp;W</a:t>
            </a:r>
            <a:r>
              <a:rPr lang="en-US" dirty="0"/>
              <a:t>) Attack</a:t>
            </a:r>
          </a:p>
        </p:txBody>
      </p:sp>
      <p:sp>
        <p:nvSpPr>
          <p:cNvPr id="3" name="Content Placeholder 2"/>
          <p:cNvSpPr>
            <a:spLocks noGrp="1"/>
          </p:cNvSpPr>
          <p:nvPr>
            <p:ph idx="1"/>
          </p:nvPr>
        </p:nvSpPr>
        <p:spPr/>
        <p:txBody>
          <a:bodyPr/>
          <a:lstStyle/>
          <a:p>
            <a:r>
              <a:rPr lang="en-US" dirty="0"/>
              <a:t>Results on the MNIST dataset</a:t>
            </a:r>
          </a:p>
        </p:txBody>
      </p:sp>
      <p:sp>
        <p:nvSpPr>
          <p:cNvPr id="2" name="Content Placeholder 1"/>
          <p:cNvSpPr>
            <a:spLocks noGrp="1"/>
          </p:cNvSpPr>
          <p:nvPr>
            <p:ph idx="10"/>
          </p:nvPr>
        </p:nvSpPr>
        <p:spPr/>
        <p:txBody>
          <a:bodyPr/>
          <a:lstStyle/>
          <a:p>
            <a:r>
              <a:rPr lang="en-US" dirty="0"/>
              <a:t>Common Adversarial Evasion Attacks</a:t>
            </a:r>
          </a:p>
          <a:p>
            <a:endParaRPr lang="en-US" dirty="0"/>
          </a:p>
        </p:txBody>
      </p:sp>
      <p:pic>
        <p:nvPicPr>
          <p:cNvPr id="8" name="Picture 7"/>
          <p:cNvPicPr>
            <a:picLocks noChangeAspect="1"/>
          </p:cNvPicPr>
          <p:nvPr/>
        </p:nvPicPr>
        <p:blipFill>
          <a:blip r:embed="rId2"/>
          <a:stretch>
            <a:fillRect/>
          </a:stretch>
        </p:blipFill>
        <p:spPr>
          <a:xfrm>
            <a:off x="3589040" y="3731766"/>
            <a:ext cx="2936910" cy="2881497"/>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4741168" y="2757468"/>
                <a:ext cx="1356792" cy="401007"/>
              </a:xfrm>
              <a:prstGeom prst="rect">
                <a:avLst/>
              </a:prstGeom>
              <a:noFill/>
            </p:spPr>
            <p:txBody>
              <a:bodyPr wrap="square" rtlCol="0">
                <a:spAutoFit/>
              </a:bodyPr>
              <a:lstStyle/>
              <a:p>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a:solidFill>
                              <a:schemeClr val="tx1"/>
                            </a:solidFill>
                            <a:latin typeface="Cambria Math" panose="02040503050406030204" pitchFamily="18" charset="0"/>
                          </a:rPr>
                          <m:t>𝐿</m:t>
                        </m:r>
                      </m:e>
                      <m:sub>
                        <m:r>
                          <a:rPr lang="en-US" b="0" i="1">
                            <a:solidFill>
                              <a:schemeClr val="tx1"/>
                            </a:solidFill>
                            <a:latin typeface="Cambria Math" panose="02040503050406030204" pitchFamily="18" charset="0"/>
                          </a:rPr>
                          <m:t>2</m:t>
                        </m:r>
                      </m:sub>
                    </m:sSub>
                    <m:r>
                      <a:rPr lang="en-US" b="0" i="0">
                        <a:solidFill>
                          <a:schemeClr val="tx1"/>
                        </a:solidFill>
                        <a:latin typeface="Cambria Math" panose="02040503050406030204" pitchFamily="18" charset="0"/>
                      </a:rPr>
                      <m:t> </m:t>
                    </m:r>
                  </m:oMath>
                </a14:m>
                <a:r>
                  <a:rPr lang="en-US" dirty="0">
                    <a:solidFill>
                      <a:schemeClr val="tx1"/>
                    </a:solidFill>
                  </a:rPr>
                  <a:t>attack</a:t>
                </a:r>
              </a:p>
            </p:txBody>
          </p:sp>
        </mc:Choice>
        <mc:Fallback xmlns="">
          <p:sp>
            <p:nvSpPr>
              <p:cNvPr id="9" name="TextBox 8"/>
              <p:cNvSpPr txBox="1">
                <a:spLocks noRot="1" noChangeAspect="1" noMove="1" noResize="1" noEditPoints="1" noAdjustHandles="1" noChangeArrowheads="1" noChangeShapeType="1" noTextEdit="1"/>
              </p:cNvSpPr>
              <p:nvPr/>
            </p:nvSpPr>
            <p:spPr>
              <a:xfrm>
                <a:off x="4741168" y="2757468"/>
                <a:ext cx="1356792" cy="401007"/>
              </a:xfrm>
              <a:prstGeom prst="rect">
                <a:avLst/>
              </a:prstGeom>
              <a:blipFill>
                <a:blip r:embed="rId3"/>
                <a:stretch>
                  <a:fillRect t="-7576" b="-25758"/>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6842023" y="3658581"/>
            <a:ext cx="3018914" cy="2954682"/>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8053536" y="2750746"/>
                <a:ext cx="1356792" cy="401007"/>
              </a:xfrm>
              <a:prstGeom prst="rect">
                <a:avLst/>
              </a:prstGeom>
              <a:noFill/>
            </p:spPr>
            <p:txBody>
              <a:bodyPr wrap="square" rtlCol="0">
                <a:spAutoFit/>
              </a:bodyPr>
              <a:lstStyle/>
              <a:p>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a:solidFill>
                              <a:schemeClr val="tx1"/>
                            </a:solidFill>
                            <a:latin typeface="Cambria Math" panose="02040503050406030204" pitchFamily="18" charset="0"/>
                          </a:rPr>
                          <m:t>𝐿</m:t>
                        </m:r>
                      </m:e>
                      <m:sub>
                        <m:r>
                          <a:rPr lang="en-US" b="0" i="1" smtClean="0">
                            <a:solidFill>
                              <a:schemeClr val="tx1"/>
                            </a:solidFill>
                            <a:latin typeface="Cambria Math" panose="02040503050406030204" pitchFamily="18" charset="0"/>
                          </a:rPr>
                          <m:t>0</m:t>
                        </m:r>
                      </m:sub>
                    </m:sSub>
                    <m:r>
                      <a:rPr lang="en-US" b="0" i="0">
                        <a:solidFill>
                          <a:schemeClr val="tx1"/>
                        </a:solidFill>
                        <a:latin typeface="Cambria Math" panose="02040503050406030204" pitchFamily="18" charset="0"/>
                      </a:rPr>
                      <m:t> </m:t>
                    </m:r>
                  </m:oMath>
                </a14:m>
                <a:r>
                  <a:rPr lang="en-US" dirty="0">
                    <a:solidFill>
                      <a:schemeClr val="tx1"/>
                    </a:solidFill>
                  </a:rPr>
                  <a:t>attack</a:t>
                </a:r>
              </a:p>
            </p:txBody>
          </p:sp>
        </mc:Choice>
        <mc:Fallback xmlns="">
          <p:sp>
            <p:nvSpPr>
              <p:cNvPr id="11" name="TextBox 10"/>
              <p:cNvSpPr txBox="1">
                <a:spLocks noRot="1" noChangeAspect="1" noMove="1" noResize="1" noEditPoints="1" noAdjustHandles="1" noChangeArrowheads="1" noChangeShapeType="1" noTextEdit="1"/>
              </p:cNvSpPr>
              <p:nvPr/>
            </p:nvSpPr>
            <p:spPr>
              <a:xfrm>
                <a:off x="8053536" y="2750746"/>
                <a:ext cx="1356792" cy="401007"/>
              </a:xfrm>
              <a:prstGeom prst="rect">
                <a:avLst/>
              </a:prstGeom>
              <a:blipFill>
                <a:blip r:embed="rId5"/>
                <a:stretch>
                  <a:fillRect t="-7576" b="-25758"/>
                </a:stretch>
              </a:blipFill>
            </p:spPr>
            <p:txBody>
              <a:bodyPr/>
              <a:lstStyle/>
              <a:p>
                <a:r>
                  <a:rPr lang="en-US">
                    <a:noFill/>
                  </a:rPr>
                  <a:t> </a:t>
                </a:r>
              </a:p>
            </p:txBody>
          </p:sp>
        </mc:Fallback>
      </mc:AlternateContent>
      <p:pic>
        <p:nvPicPr>
          <p:cNvPr id="12" name="Picture 11"/>
          <p:cNvPicPr>
            <a:picLocks noChangeAspect="1"/>
          </p:cNvPicPr>
          <p:nvPr/>
        </p:nvPicPr>
        <p:blipFill>
          <a:blip r:embed="rId6"/>
          <a:stretch>
            <a:fillRect/>
          </a:stretch>
        </p:blipFill>
        <p:spPr>
          <a:xfrm>
            <a:off x="242413" y="3783151"/>
            <a:ext cx="2925191" cy="2911361"/>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1434550" y="2765113"/>
                <a:ext cx="1356792" cy="401007"/>
              </a:xfrm>
              <a:prstGeom prst="rect">
                <a:avLst/>
              </a:prstGeom>
              <a:noFill/>
            </p:spPr>
            <p:txBody>
              <a:bodyPr wrap="square" rtlCol="0">
                <a:spAutoFit/>
              </a:bodyPr>
              <a:lstStyle/>
              <a:p>
                <a14:m>
                  <m:oMath xmlns:m="http://schemas.openxmlformats.org/officeDocument/2006/math">
                    <m:sSub>
                      <m:sSubPr>
                        <m:ctrlPr>
                          <a:rPr lang="en-US" i="1" smtClean="0">
                            <a:solidFill>
                              <a:schemeClr val="tx1"/>
                            </a:solidFill>
                            <a:latin typeface="Cambria Math" panose="02040503050406030204" pitchFamily="18" charset="0"/>
                          </a:rPr>
                        </m:ctrlPr>
                      </m:sSubPr>
                      <m:e>
                        <m:r>
                          <a:rPr lang="en-US" b="0" i="1">
                            <a:solidFill>
                              <a:schemeClr val="tx1"/>
                            </a:solidFill>
                            <a:latin typeface="Cambria Math" panose="02040503050406030204" pitchFamily="18" charset="0"/>
                          </a:rPr>
                          <m:t>𝐿</m:t>
                        </m:r>
                      </m:e>
                      <m:sub>
                        <m:r>
                          <a:rPr lang="en-US" b="0" i="1" smtClean="0">
                            <a:solidFill>
                              <a:schemeClr val="tx1"/>
                            </a:solidFill>
                            <a:latin typeface="Cambria Math" panose="02040503050406030204" pitchFamily="18" charset="0"/>
                            <a:ea typeface="Cambria Math" panose="02040503050406030204" pitchFamily="18" charset="0"/>
                          </a:rPr>
                          <m:t>∞</m:t>
                        </m:r>
                      </m:sub>
                    </m:sSub>
                    <m:r>
                      <a:rPr lang="en-US" b="0" i="0">
                        <a:solidFill>
                          <a:schemeClr val="tx1"/>
                        </a:solidFill>
                        <a:latin typeface="Cambria Math" panose="02040503050406030204" pitchFamily="18" charset="0"/>
                      </a:rPr>
                      <m:t> </m:t>
                    </m:r>
                  </m:oMath>
                </a14:m>
                <a:r>
                  <a:rPr lang="en-US" dirty="0">
                    <a:solidFill>
                      <a:schemeClr val="tx1"/>
                    </a:solidFill>
                  </a:rPr>
                  <a:t>attack</a:t>
                </a:r>
              </a:p>
            </p:txBody>
          </p:sp>
        </mc:Choice>
        <mc:Fallback xmlns="">
          <p:sp>
            <p:nvSpPr>
              <p:cNvPr id="13" name="TextBox 12"/>
              <p:cNvSpPr txBox="1">
                <a:spLocks noRot="1" noChangeAspect="1" noMove="1" noResize="1" noEditPoints="1" noAdjustHandles="1" noChangeArrowheads="1" noChangeShapeType="1" noTextEdit="1"/>
              </p:cNvSpPr>
              <p:nvPr/>
            </p:nvSpPr>
            <p:spPr>
              <a:xfrm>
                <a:off x="1434550" y="2765113"/>
                <a:ext cx="1356792" cy="401007"/>
              </a:xfrm>
              <a:prstGeom prst="rect">
                <a:avLst/>
              </a:prstGeom>
              <a:blipFill>
                <a:blip r:embed="rId7"/>
                <a:stretch>
                  <a:fillRect t="-9231" b="-27692"/>
                </a:stretch>
              </a:blipFill>
            </p:spPr>
            <p:txBody>
              <a:bodyPr/>
              <a:lstStyle/>
              <a:p>
                <a:r>
                  <a:rPr lang="en-US">
                    <a:noFill/>
                  </a:rPr>
                  <a:t> </a:t>
                </a:r>
              </a:p>
            </p:txBody>
          </p:sp>
        </mc:Fallback>
      </mc:AlternateContent>
      <p:sp>
        <p:nvSpPr>
          <p:cNvPr id="7" name="Rounded Rectangle 6"/>
          <p:cNvSpPr/>
          <p:nvPr/>
        </p:nvSpPr>
        <p:spPr>
          <a:xfrm>
            <a:off x="852736" y="3731766"/>
            <a:ext cx="2314868" cy="576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TextBox 20"/>
          <p:cNvSpPr txBox="1"/>
          <p:nvPr/>
        </p:nvSpPr>
        <p:spPr>
          <a:xfrm>
            <a:off x="248751" y="3332341"/>
            <a:ext cx="1861596" cy="401007"/>
          </a:xfrm>
          <a:prstGeom prst="rect">
            <a:avLst/>
          </a:prstGeom>
          <a:noFill/>
        </p:spPr>
        <p:txBody>
          <a:bodyPr wrap="square" rtlCol="0">
            <a:spAutoFit/>
          </a:bodyPr>
          <a:lstStyle/>
          <a:p>
            <a:r>
              <a:rPr lang="en-US" dirty="0">
                <a:solidFill>
                  <a:srgbClr val="FF0000"/>
                </a:solidFill>
              </a:rPr>
              <a:t>Target digit</a:t>
            </a:r>
          </a:p>
        </p:txBody>
      </p:sp>
    </p:spTree>
    <p:extLst>
      <p:ext uri="{BB962C8B-B14F-4D97-AF65-F5344CB8AC3E}">
        <p14:creationId xmlns:p14="http://schemas.microsoft.com/office/powerpoint/2010/main" val="37109906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smtClean="0"/>
              <a:t>JSMA Attack</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kumimoji="1" lang="en-US" altLang="zh-CN" b="1" i="1" dirty="0">
                    <a:solidFill>
                      <a:srgbClr val="0070C0"/>
                    </a:solidFill>
                  </a:rPr>
                  <a:t>Jacobian-based Saliency Map Attack (JSMA) </a:t>
                </a:r>
              </a:p>
              <a:p>
                <a:pPr lvl="1"/>
                <a:r>
                  <a:rPr lang="en-US" altLang="zh-CN" dirty="0" err="1">
                    <a:hlinkClick r:id="rId3"/>
                  </a:rPr>
                  <a:t>Papernot</a:t>
                </a:r>
                <a:r>
                  <a:rPr lang="en-US" altLang="zh-CN" dirty="0">
                    <a:hlinkClick r:id="rId3"/>
                  </a:rPr>
                  <a:t> et al. (2016) - The limitations of deep learning in adversarial settings</a:t>
                </a:r>
                <a:endParaRPr kumimoji="1" lang="en-US" altLang="zh-CN" b="1" i="1" dirty="0">
                  <a:solidFill>
                    <a:srgbClr val="0070C0"/>
                  </a:solidFill>
                </a:endParaRPr>
              </a:p>
              <a:p>
                <a:r>
                  <a:rPr kumimoji="1" lang="en-US" altLang="zh-CN" dirty="0" smtClean="0"/>
                  <a:t>JSMA is a targeted </a:t>
                </a:r>
                <a:r>
                  <a:rPr kumimoji="1" lang="en-US" altLang="zh-CN" dirty="0"/>
                  <a:t>white-box attack based on controlling the </a:t>
                </a:r>
                <a14:m>
                  <m:oMath xmlns:m="http://schemas.openxmlformats.org/officeDocument/2006/math">
                    <m:sSub>
                      <m:sSubPr>
                        <m:ctrlPr>
                          <a:rPr kumimoji="1" lang="en-US" altLang="zh-CN" i="1" dirty="0" smtClean="0">
                            <a:latin typeface="Cambria Math" panose="02040503050406030204" pitchFamily="18" charset="0"/>
                          </a:rPr>
                        </m:ctrlPr>
                      </m:sSubPr>
                      <m:e>
                        <m:r>
                          <a:rPr kumimoji="1" lang="en-US" altLang="zh-CN" b="0" i="1" dirty="0" smtClean="0">
                            <a:latin typeface="Cambria Math" panose="02040503050406030204" pitchFamily="18" charset="0"/>
                          </a:rPr>
                          <m:t>𝐿</m:t>
                        </m:r>
                      </m:e>
                      <m:sub>
                        <m:r>
                          <a:rPr kumimoji="1" lang="en-US" altLang="zh-CN" b="0" i="1" dirty="0" smtClean="0">
                            <a:latin typeface="Cambria Math" panose="02040503050406030204" pitchFamily="18" charset="0"/>
                          </a:rPr>
                          <m:t>0</m:t>
                        </m:r>
                      </m:sub>
                    </m:sSub>
                  </m:oMath>
                </a14:m>
                <a:r>
                  <a:rPr kumimoji="1" lang="en-US" altLang="zh-CN" dirty="0"/>
                  <a:t> norm</a:t>
                </a:r>
              </a:p>
              <a:p>
                <a:pPr lvl="1"/>
                <a:r>
                  <a:rPr kumimoji="1" lang="en-US" altLang="zh-CN" dirty="0"/>
                  <a:t>The goal is to iteratively change each pixel until misclassification</a:t>
                </a:r>
              </a:p>
              <a:p>
                <a:pPr lvl="1"/>
                <a:r>
                  <a:rPr kumimoji="1" lang="en-US" altLang="zh-CN" dirty="0"/>
                  <a:t>The key step is </a:t>
                </a:r>
                <a:r>
                  <a:rPr kumimoji="1" lang="en-US" altLang="zh-CN" dirty="0" smtClean="0"/>
                  <a:t>calculating </a:t>
                </a:r>
                <a:r>
                  <a:rPr kumimoji="1" lang="en-US" altLang="zh-CN" dirty="0"/>
                  <a:t>a saliency map that determines which pixels to be modified, in order to increase the probability of the target class</a:t>
                </a:r>
              </a:p>
              <a:p>
                <a:pPr lvl="1"/>
                <a:r>
                  <a:rPr kumimoji="1" lang="en-US" altLang="zh-CN" dirty="0" smtClean="0"/>
                  <a:t>Saliency map </a:t>
                </a:r>
                <a:r>
                  <a:rPr kumimoji="1" lang="en-US" altLang="zh-CN" dirty="0"/>
                  <a:t>is based on the Jacobian matrix of the first partial derivatives w.r.t. input</a:t>
                </a:r>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99" t="-795" r="-1335"/>
                </a:stretch>
              </a:blipFill>
            </p:spPr>
            <p:txBody>
              <a:bodyPr/>
              <a:lstStyle/>
              <a:p>
                <a:r>
                  <a:rPr lang="en-US">
                    <a:noFill/>
                  </a:rPr>
                  <a:t> </a:t>
                </a:r>
              </a:p>
            </p:txBody>
          </p:sp>
        </mc:Fallback>
      </mc:AlternateContent>
      <p:sp>
        <p:nvSpPr>
          <p:cNvPr id="12" name="Content Placeholder 11"/>
          <p:cNvSpPr>
            <a:spLocks noGrp="1"/>
          </p:cNvSpPr>
          <p:nvPr>
            <p:ph idx="10"/>
          </p:nvPr>
        </p:nvSpPr>
        <p:spPr/>
        <p:txBody>
          <a:bodyPr/>
          <a:lstStyle/>
          <a:p>
            <a:r>
              <a:rPr lang="en-US" altLang="zh-CN" dirty="0"/>
              <a:t>Other Adversarial Evasion Attacks</a:t>
            </a:r>
            <a:endParaRPr lang="en-US" dirty="0"/>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0106" y="4430713"/>
            <a:ext cx="3631747" cy="2929177"/>
          </a:xfrm>
          <a:prstGeom prst="rect">
            <a:avLst/>
          </a:prstGeom>
        </p:spPr>
      </p:pic>
      <mc:AlternateContent xmlns:mc="http://schemas.openxmlformats.org/markup-compatibility/2006" xmlns:a14="http://schemas.microsoft.com/office/drawing/2010/main">
        <mc:Choice Requires="a14">
          <p:sp>
            <p:nvSpPr>
              <p:cNvPr id="5" name="矩形 5"/>
              <p:cNvSpPr/>
              <p:nvPr/>
            </p:nvSpPr>
            <p:spPr>
              <a:xfrm>
                <a:off x="458766" y="5674509"/>
                <a:ext cx="1879617" cy="400110"/>
              </a:xfrm>
              <a:prstGeom prst="rect">
                <a:avLst/>
              </a:prstGeom>
            </p:spPr>
            <p:txBody>
              <a:bodyPr wrap="none">
                <a:spAutoFit/>
              </a:bodyPr>
              <a:lstStyle/>
              <a:p>
                <a:r>
                  <a:rPr kumimoji="1" lang="en-US" altLang="zh-CN" sz="2000" dirty="0"/>
                  <a:t>Compute </a:t>
                </a:r>
                <a14:m>
                  <m:oMath xmlns:m="http://schemas.openxmlformats.org/officeDocument/2006/math">
                    <m:r>
                      <a:rPr kumimoji="1" lang="en-US" altLang="zh-CN" sz="2000" i="1" smtClean="0">
                        <a:latin typeface="Cambria Math" charset="0"/>
                        <a:ea typeface="Cambria Math" charset="0"/>
                        <a:cs typeface="Cambria Math" charset="0"/>
                      </a:rPr>
                      <m:t>𝛻</m:t>
                    </m:r>
                    <m:r>
                      <a:rPr kumimoji="1" lang="en-US" altLang="zh-CN" sz="2000" b="0" i="1" smtClean="0">
                        <a:latin typeface="Cambria Math" charset="0"/>
                        <a:ea typeface="Cambria Math" charset="0"/>
                        <a:cs typeface="Cambria Math" charset="0"/>
                      </a:rPr>
                      <m:t>𝐹</m:t>
                    </m:r>
                    <m:r>
                      <a:rPr kumimoji="1" lang="en-US" altLang="zh-CN" sz="2000" b="0" i="1" smtClean="0">
                        <a:latin typeface="Cambria Math" charset="0"/>
                        <a:ea typeface="Cambria Math" charset="0"/>
                        <a:cs typeface="Cambria Math" charset="0"/>
                      </a:rPr>
                      <m:t>(</m:t>
                    </m:r>
                    <m:r>
                      <a:rPr kumimoji="1" lang="en-US" altLang="zh-CN" sz="2000" b="0" i="1" smtClean="0">
                        <a:latin typeface="Cambria Math" charset="0"/>
                        <a:ea typeface="Cambria Math" charset="0"/>
                        <a:cs typeface="Cambria Math" charset="0"/>
                      </a:rPr>
                      <m:t>𝑥</m:t>
                    </m:r>
                    <m:r>
                      <a:rPr kumimoji="1" lang="en-US" altLang="zh-CN" sz="2000" b="0" i="1" smtClean="0">
                        <a:latin typeface="Cambria Math" charset="0"/>
                        <a:ea typeface="Cambria Math" charset="0"/>
                        <a:cs typeface="Cambria Math" charset="0"/>
                      </a:rPr>
                      <m:t>)</m:t>
                    </m:r>
                  </m:oMath>
                </a14:m>
                <a:endParaRPr kumimoji="1" lang="en-US" altLang="zh-CN" sz="2000" dirty="0"/>
              </a:p>
            </p:txBody>
          </p:sp>
        </mc:Choice>
        <mc:Fallback xmlns="">
          <p:sp>
            <p:nvSpPr>
              <p:cNvPr id="5" name="矩形 5"/>
              <p:cNvSpPr>
                <a:spLocks noRot="1" noChangeAspect="1" noMove="1" noResize="1" noEditPoints="1" noAdjustHandles="1" noChangeArrowheads="1" noChangeShapeType="1" noTextEdit="1"/>
              </p:cNvSpPr>
              <p:nvPr/>
            </p:nvSpPr>
            <p:spPr>
              <a:xfrm>
                <a:off x="458766" y="5674509"/>
                <a:ext cx="1879617" cy="400110"/>
              </a:xfrm>
              <a:prstGeom prst="rect">
                <a:avLst/>
              </a:prstGeom>
              <a:blipFill>
                <a:blip r:embed="rId6"/>
                <a:stretch>
                  <a:fillRect l="-3236" t="-9231" r="-324" b="-27692"/>
                </a:stretch>
              </a:blipFill>
            </p:spPr>
            <p:txBody>
              <a:bodyPr/>
              <a:lstStyle/>
              <a:p>
                <a:r>
                  <a:rPr lang="en-US">
                    <a:noFill/>
                  </a:rPr>
                  <a:t> </a:t>
                </a:r>
              </a:p>
            </p:txBody>
          </p:sp>
        </mc:Fallback>
      </mc:AlternateContent>
      <p:cxnSp>
        <p:nvCxnSpPr>
          <p:cNvPr id="6" name="直线箭头连接符 7"/>
          <p:cNvCxnSpPr/>
          <p:nvPr/>
        </p:nvCxnSpPr>
        <p:spPr>
          <a:xfrm>
            <a:off x="2456604" y="5895302"/>
            <a:ext cx="554798" cy="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矩形 4"/>
          <p:cNvSpPr/>
          <p:nvPr/>
        </p:nvSpPr>
        <p:spPr>
          <a:xfrm>
            <a:off x="4179215" y="7312967"/>
            <a:ext cx="1625766" cy="400110"/>
          </a:xfrm>
          <a:prstGeom prst="rect">
            <a:avLst/>
          </a:prstGeom>
        </p:spPr>
        <p:txBody>
          <a:bodyPr wrap="none">
            <a:spAutoFit/>
          </a:bodyPr>
          <a:lstStyle/>
          <a:p>
            <a:r>
              <a:rPr kumimoji="1" lang="en-US" altLang="zh-CN" sz="2000" dirty="0"/>
              <a:t>Saliency Map </a:t>
            </a:r>
            <a:endParaRPr lang="zh-CN" altLang="en-US" sz="2000" dirty="0"/>
          </a:p>
        </p:txBody>
      </p:sp>
      <p:cxnSp>
        <p:nvCxnSpPr>
          <p:cNvPr id="8" name="直线箭头连接符 8"/>
          <p:cNvCxnSpPr/>
          <p:nvPr/>
        </p:nvCxnSpPr>
        <p:spPr>
          <a:xfrm>
            <a:off x="6940074" y="5865701"/>
            <a:ext cx="554798" cy="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矩形 10"/>
              <p:cNvSpPr/>
              <p:nvPr/>
            </p:nvSpPr>
            <p:spPr>
              <a:xfrm>
                <a:off x="7613093" y="5674509"/>
                <a:ext cx="1187569" cy="400110"/>
              </a:xfrm>
              <a:prstGeom prst="rect">
                <a:avLst/>
              </a:prstGeom>
            </p:spPr>
            <p:txBody>
              <a:bodyPr wrap="none">
                <a:spAutoFit/>
              </a:bodyPr>
              <a:lstStyle/>
              <a:p>
                <a:r>
                  <a:rPr kumimoji="1" lang="en-US" altLang="zh-CN" sz="2000" dirty="0"/>
                  <a:t>Modify </a:t>
                </a:r>
                <a14:m>
                  <m:oMath xmlns:m="http://schemas.openxmlformats.org/officeDocument/2006/math">
                    <m:r>
                      <a:rPr kumimoji="1" lang="en-US" altLang="zh-CN" sz="2000" i="1">
                        <a:latin typeface="Cambria Math" charset="0"/>
                        <a:ea typeface="Cambria Math" charset="0"/>
                        <a:cs typeface="Cambria Math" charset="0"/>
                      </a:rPr>
                      <m:t>𝑥</m:t>
                    </m:r>
                  </m:oMath>
                </a14:m>
                <a:r>
                  <a:rPr kumimoji="1" lang="en-US" altLang="zh-CN" sz="2000" dirty="0"/>
                  <a:t> </a:t>
                </a:r>
              </a:p>
            </p:txBody>
          </p:sp>
        </mc:Choice>
        <mc:Fallback xmlns="">
          <p:sp>
            <p:nvSpPr>
              <p:cNvPr id="9" name="矩形 10"/>
              <p:cNvSpPr>
                <a:spLocks noRot="1" noChangeAspect="1" noMove="1" noResize="1" noEditPoints="1" noAdjustHandles="1" noChangeArrowheads="1" noChangeShapeType="1" noTextEdit="1"/>
              </p:cNvSpPr>
              <p:nvPr/>
            </p:nvSpPr>
            <p:spPr>
              <a:xfrm>
                <a:off x="7613093" y="5674509"/>
                <a:ext cx="1187569" cy="400110"/>
              </a:xfrm>
              <a:prstGeom prst="rect">
                <a:avLst/>
              </a:prstGeom>
              <a:blipFill>
                <a:blip r:embed="rId7"/>
                <a:stretch>
                  <a:fillRect l="-5641" t="-9231" b="-27692"/>
                </a:stretch>
              </a:blipFill>
            </p:spPr>
            <p:txBody>
              <a:bodyPr/>
              <a:lstStyle/>
              <a:p>
                <a:r>
                  <a:rPr lang="en-US">
                    <a:noFill/>
                  </a:rPr>
                  <a:t> </a:t>
                </a:r>
              </a:p>
            </p:txBody>
          </p:sp>
        </mc:Fallback>
      </mc:AlternateContent>
      <p:sp>
        <p:nvSpPr>
          <p:cNvPr id="10" name="TextBox 9"/>
          <p:cNvSpPr txBox="1"/>
          <p:nvPr/>
        </p:nvSpPr>
        <p:spPr>
          <a:xfrm>
            <a:off x="7006692" y="6118448"/>
            <a:ext cx="2631020" cy="830997"/>
          </a:xfrm>
          <a:prstGeom prst="rect">
            <a:avLst/>
          </a:prstGeom>
          <a:noFill/>
        </p:spPr>
        <p:txBody>
          <a:bodyPr wrap="square" rtlCol="0">
            <a:spAutoFit/>
          </a:bodyPr>
          <a:lstStyle/>
          <a:p>
            <a:r>
              <a:rPr lang="en-US" sz="1600" dirty="0"/>
              <a:t>Pixels with large saliency values have large impact on the output when perturbed</a:t>
            </a:r>
          </a:p>
        </p:txBody>
      </p:sp>
      <p:sp>
        <p:nvSpPr>
          <p:cNvPr id="11" name="TextBox 10"/>
          <p:cNvSpPr txBox="1"/>
          <p:nvPr/>
        </p:nvSpPr>
        <p:spPr>
          <a:xfrm>
            <a:off x="713167" y="6096533"/>
            <a:ext cx="1533082" cy="338554"/>
          </a:xfrm>
          <a:prstGeom prst="rect">
            <a:avLst/>
          </a:prstGeom>
          <a:noFill/>
        </p:spPr>
        <p:txBody>
          <a:bodyPr wrap="square" rtlCol="0">
            <a:spAutoFit/>
          </a:bodyPr>
          <a:lstStyle/>
          <a:p>
            <a:r>
              <a:rPr lang="en-US" sz="1600" dirty="0"/>
              <a:t>Jacobian matrix </a:t>
            </a:r>
          </a:p>
        </p:txBody>
      </p:sp>
    </p:spTree>
    <p:extLst>
      <p:ext uri="{BB962C8B-B14F-4D97-AF65-F5344CB8AC3E}">
        <p14:creationId xmlns:p14="http://schemas.microsoft.com/office/powerpoint/2010/main" val="3306459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smtClean="0"/>
              <a:t>Elastic Net Attack</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smtClean="0">
                    <a:solidFill>
                      <a:srgbClr val="0070C0"/>
                    </a:solidFill>
                  </a:rPr>
                  <a:t>Elastic Net (EAD) Attack</a:t>
                </a:r>
              </a:p>
              <a:p>
                <a:pPr lvl="1"/>
                <a:r>
                  <a:rPr lang="en-US" dirty="0">
                    <a:hlinkClick r:id="rId2"/>
                  </a:rPr>
                  <a:t>Chen et al. (2017) </a:t>
                </a:r>
                <a:r>
                  <a:rPr lang="en-US" dirty="0" err="1">
                    <a:hlinkClick r:id="rId2"/>
                  </a:rPr>
                  <a:t>Ead</a:t>
                </a:r>
                <a:r>
                  <a:rPr lang="en-US" dirty="0">
                    <a:hlinkClick r:id="rId2"/>
                  </a:rPr>
                  <a:t>: Elastic-net attacks to deep neural networks via adversarial exam</a:t>
                </a:r>
                <a:endParaRPr lang="en-US" dirty="0"/>
              </a:p>
              <a:p>
                <a:r>
                  <a:rPr lang="en-US" dirty="0" smtClean="0"/>
                  <a:t>EAD attack is a modification </a:t>
                </a:r>
                <a:r>
                  <a:rPr lang="en-US" dirty="0"/>
                  <a:t>of the </a:t>
                </a:r>
                <a:r>
                  <a:rPr lang="en-US" dirty="0" smtClean="0"/>
                  <a:t>C&amp;W </a:t>
                </a:r>
                <a:r>
                  <a:rPr lang="en-US" dirty="0"/>
                  <a:t>attack for controlling the </a:t>
                </a:r>
                <a:r>
                  <a:rPr lang="en-US" dirty="0" smtClean="0"/>
                  <a:t>weighted sum of </a:t>
                </a:r>
                <a14:m>
                  <m:oMath xmlns:m="http://schemas.openxmlformats.org/officeDocument/2006/math">
                    <m:sSub>
                      <m:sSubPr>
                        <m:ctrlPr>
                          <a:rPr kumimoji="1" lang="en-US" altLang="zh-CN" i="1" dirty="0">
                            <a:latin typeface="Cambria Math" panose="02040503050406030204" pitchFamily="18" charset="0"/>
                          </a:rPr>
                        </m:ctrlPr>
                      </m:sSubPr>
                      <m:e>
                        <m:r>
                          <a:rPr kumimoji="1" lang="en-US" altLang="zh-CN" i="1" dirty="0">
                            <a:latin typeface="Cambria Math" panose="02040503050406030204" pitchFamily="18" charset="0"/>
                          </a:rPr>
                          <m:t>𝐿</m:t>
                        </m:r>
                      </m:e>
                      <m:sub>
                        <m:r>
                          <a:rPr kumimoji="1" lang="en-US" altLang="zh-CN" b="0" i="1" dirty="0" smtClean="0">
                            <a:latin typeface="Cambria Math" panose="02040503050406030204" pitchFamily="18" charset="0"/>
                          </a:rPr>
                          <m:t>1</m:t>
                        </m:r>
                      </m:sub>
                    </m:sSub>
                  </m:oMath>
                </a14:m>
                <a:r>
                  <a:rPr kumimoji="1" lang="en-US" altLang="zh-CN" dirty="0"/>
                  <a:t> </a:t>
                </a:r>
                <a:r>
                  <a:rPr kumimoji="1" lang="en-US" altLang="zh-CN" dirty="0" smtClean="0"/>
                  <a:t>and </a:t>
                </a:r>
                <a14:m>
                  <m:oMath xmlns:m="http://schemas.openxmlformats.org/officeDocument/2006/math">
                    <m:sSub>
                      <m:sSubPr>
                        <m:ctrlPr>
                          <a:rPr kumimoji="1" lang="en-US" altLang="zh-CN" i="1" dirty="0">
                            <a:latin typeface="Cambria Math" panose="02040503050406030204" pitchFamily="18" charset="0"/>
                          </a:rPr>
                        </m:ctrlPr>
                      </m:sSubPr>
                      <m:e>
                        <m:r>
                          <a:rPr kumimoji="1" lang="en-US" altLang="zh-CN" i="1" dirty="0">
                            <a:latin typeface="Cambria Math" panose="02040503050406030204" pitchFamily="18" charset="0"/>
                          </a:rPr>
                          <m:t>𝐿</m:t>
                        </m:r>
                      </m:e>
                      <m:sub>
                        <m:r>
                          <a:rPr kumimoji="1" lang="en-US" altLang="zh-CN" b="0" i="1" dirty="0" smtClean="0">
                            <a:latin typeface="Cambria Math" panose="02040503050406030204" pitchFamily="18" charset="0"/>
                          </a:rPr>
                          <m:t>2</m:t>
                        </m:r>
                      </m:sub>
                    </m:sSub>
                  </m:oMath>
                </a14:m>
                <a:r>
                  <a:rPr kumimoji="1" lang="en-US" altLang="zh-CN" dirty="0" smtClean="0"/>
                  <a:t> norm </a:t>
                </a:r>
                <a:r>
                  <a:rPr kumimoji="1" lang="en-US" altLang="zh-CN" dirty="0"/>
                  <a:t>of adversarial perturbations</a:t>
                </a:r>
              </a:p>
              <a:p>
                <a:pPr lvl="1"/>
                <a:r>
                  <a:rPr kumimoji="1" lang="en-US" dirty="0"/>
                  <a:t>Employs a box constraint based on Iterative Shrinkage-</a:t>
                </a:r>
                <a:r>
                  <a:rPr kumimoji="1" lang="en-US" dirty="0" err="1"/>
                  <a:t>Thresholding</a:t>
                </a:r>
                <a:r>
                  <a:rPr kumimoji="1" lang="en-US" dirty="0"/>
                  <a:t> Algorithm (ISTA)</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509"/>
                </a:stretch>
              </a:blipFill>
            </p:spPr>
            <p:txBody>
              <a:bodyPr/>
              <a:lstStyle/>
              <a:p>
                <a:r>
                  <a:rPr lang="en-US">
                    <a:noFill/>
                  </a:rPr>
                  <a:t> </a:t>
                </a:r>
              </a:p>
            </p:txBody>
          </p:sp>
        </mc:Fallback>
      </mc:AlternateContent>
      <p:sp>
        <p:nvSpPr>
          <p:cNvPr id="6" name="Content Placeholder 5"/>
          <p:cNvSpPr>
            <a:spLocks noGrp="1"/>
          </p:cNvSpPr>
          <p:nvPr>
            <p:ph idx="10"/>
          </p:nvPr>
        </p:nvSpPr>
        <p:spPr/>
        <p:txBody>
          <a:bodyPr/>
          <a:lstStyle/>
          <a:p>
            <a:r>
              <a:rPr lang="en-US" altLang="zh-CN" dirty="0"/>
              <a:t>Other Adversarial Evasion Attacks</a:t>
            </a:r>
            <a:endParaRPr lang="en-US" dirty="0"/>
          </a:p>
        </p:txBody>
      </p:sp>
      <p:pic>
        <p:nvPicPr>
          <p:cNvPr id="4" name="Picture 3"/>
          <p:cNvPicPr>
            <a:picLocks noChangeAspect="1"/>
          </p:cNvPicPr>
          <p:nvPr/>
        </p:nvPicPr>
        <p:blipFill>
          <a:blip r:embed="rId4"/>
          <a:stretch>
            <a:fillRect/>
          </a:stretch>
        </p:blipFill>
        <p:spPr>
          <a:xfrm>
            <a:off x="69838" y="4287356"/>
            <a:ext cx="5168062" cy="3127236"/>
          </a:xfrm>
          <a:prstGeom prst="rect">
            <a:avLst/>
          </a:prstGeom>
        </p:spPr>
      </p:pic>
      <p:pic>
        <p:nvPicPr>
          <p:cNvPr id="5" name="Picture 4"/>
          <p:cNvPicPr>
            <a:picLocks noChangeAspect="1"/>
          </p:cNvPicPr>
          <p:nvPr/>
        </p:nvPicPr>
        <p:blipFill>
          <a:blip r:embed="rId5"/>
          <a:stretch>
            <a:fillRect/>
          </a:stretch>
        </p:blipFill>
        <p:spPr>
          <a:xfrm>
            <a:off x="5389240" y="4984973"/>
            <a:ext cx="4591050" cy="1133475"/>
          </a:xfrm>
          <a:prstGeom prst="rect">
            <a:avLst/>
          </a:prstGeom>
        </p:spPr>
      </p:pic>
    </p:spTree>
    <p:extLst>
      <p:ext uri="{BB962C8B-B14F-4D97-AF65-F5344CB8AC3E}">
        <p14:creationId xmlns:p14="http://schemas.microsoft.com/office/powerpoint/2010/main" val="3699129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err="1" smtClean="0"/>
              <a:t>stAdvAttack</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a:solidFill>
                      <a:srgbClr val="0070C0"/>
                    </a:solidFill>
                  </a:rPr>
                  <a:t>stAdv attack</a:t>
                </a:r>
              </a:p>
              <a:p>
                <a:pPr lvl="1"/>
                <a:r>
                  <a:rPr lang="en-US" dirty="0">
                    <a:hlinkClick r:id="rId2"/>
                  </a:rPr>
                  <a:t>Xiao, Zhu, Li, He, Liu, Song (2018) Spatially Transformed Adversarial Examples</a:t>
                </a:r>
                <a:endParaRPr lang="en-US" dirty="0"/>
              </a:p>
              <a:p>
                <a:r>
                  <a:rPr lang="en-US" dirty="0" err="1"/>
                  <a:t>stAdv</a:t>
                </a:r>
                <a:r>
                  <a:rPr lang="en-US" dirty="0"/>
                  <a:t> </a:t>
                </a:r>
                <a:r>
                  <a:rPr lang="en-US" dirty="0" smtClean="0"/>
                  <a:t>attack does </a:t>
                </a:r>
                <a:r>
                  <a:rPr lang="en-US" dirty="0"/>
                  <a:t>not manipulate the pixel intensity values under an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𝑝</m:t>
                        </m:r>
                      </m:sub>
                    </m:sSub>
                    <m:r>
                      <a:rPr lang="en-US">
                        <a:latin typeface="Cambria Math" panose="02040503050406030204" pitchFamily="18" charset="0"/>
                      </a:rPr>
                      <m:t> </m:t>
                    </m:r>
                  </m:oMath>
                </a14:m>
                <a:r>
                  <a:rPr lang="en-US" dirty="0"/>
                  <a:t>norm</a:t>
                </a:r>
              </a:p>
              <a:p>
                <a:r>
                  <a:rPr lang="en-US" dirty="0"/>
                  <a:t>Instead, the pixels are spatially moved in an image to create an adversarial example</a:t>
                </a:r>
              </a:p>
              <a:p>
                <a:pPr lvl="1"/>
                <a:r>
                  <a:rPr lang="en-US" dirty="0" smtClean="0"/>
                  <a:t>The perturbed images </a:t>
                </a:r>
                <a:r>
                  <a:rPr lang="en-US" dirty="0"/>
                  <a:t>are perceptually </a:t>
                </a:r>
                <a:r>
                  <a:rPr lang="en-US" dirty="0" smtClean="0"/>
                  <a:t>realistic</a:t>
                </a:r>
              </a:p>
              <a:p>
                <a:pPr lvl="1"/>
                <a:r>
                  <a:rPr lang="en-US" dirty="0"/>
                  <a:t>The red flow arrows indicate the local displacement of the pixels in adversarial image to the pixels in the </a:t>
                </a:r>
                <a:r>
                  <a:rPr lang="en-US" dirty="0" smtClean="0"/>
                  <a:t>clean input </a:t>
                </a:r>
                <a:r>
                  <a:rPr lang="en-US" dirty="0"/>
                  <a:t>image</a:t>
                </a:r>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altLang="zh-CN" dirty="0"/>
              <a:t>Other Adversarial Evasion Attacks</a:t>
            </a:r>
            <a:endParaRPr lang="en-US" dirty="0"/>
          </a:p>
          <a:p>
            <a:endParaRPr lang="en-US" dirty="0"/>
          </a:p>
        </p:txBody>
      </p:sp>
      <p:pic>
        <p:nvPicPr>
          <p:cNvPr id="5" name="Picture 4"/>
          <p:cNvPicPr>
            <a:picLocks noChangeAspect="1"/>
          </p:cNvPicPr>
          <p:nvPr/>
        </p:nvPicPr>
        <p:blipFill rotWithShape="1">
          <a:blip r:embed="rId4"/>
          <a:srcRect t="11812" b="13012"/>
          <a:stretch/>
        </p:blipFill>
        <p:spPr>
          <a:xfrm>
            <a:off x="924744" y="4808982"/>
            <a:ext cx="8591550" cy="2749626"/>
          </a:xfrm>
          <a:prstGeom prst="rect">
            <a:avLst/>
          </a:prstGeom>
        </p:spPr>
      </p:pic>
    </p:spTree>
    <p:extLst>
      <p:ext uri="{BB962C8B-B14F-4D97-AF65-F5344CB8AC3E}">
        <p14:creationId xmlns:p14="http://schemas.microsoft.com/office/powerpoint/2010/main" val="4222372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smtClean="0"/>
              <a:t>One-pixel Attack</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a:solidFill>
                      <a:srgbClr val="0070C0"/>
                    </a:solidFill>
                  </a:rPr>
                  <a:t>One-pixel Attack</a:t>
                </a:r>
              </a:p>
              <a:p>
                <a:pPr lvl="1"/>
                <a:r>
                  <a:rPr lang="en-US" dirty="0">
                    <a:hlinkClick r:id="rId2"/>
                  </a:rPr>
                  <a:t>Su et al. (2019) One pixel attack for fooling deep neural networks</a:t>
                </a:r>
                <a:endParaRPr lang="en-US" dirty="0"/>
              </a:p>
              <a:p>
                <a:r>
                  <a:rPr lang="en-US" dirty="0"/>
                  <a:t>Attack under the </a:t>
                </a:r>
                <a14:m>
                  <m:oMath xmlns:m="http://schemas.openxmlformats.org/officeDocument/2006/math">
                    <m:sSub>
                      <m:sSubPr>
                        <m:ctrlPr>
                          <a:rPr kumimoji="1" lang="en-US" altLang="zh-CN" i="1" dirty="0">
                            <a:latin typeface="Cambria Math" panose="02040503050406030204" pitchFamily="18" charset="0"/>
                          </a:rPr>
                        </m:ctrlPr>
                      </m:sSubPr>
                      <m:e>
                        <m:r>
                          <a:rPr kumimoji="1" lang="en-US" altLang="zh-CN" i="1" dirty="0">
                            <a:latin typeface="Cambria Math" panose="02040503050406030204" pitchFamily="18" charset="0"/>
                          </a:rPr>
                          <m:t>𝐿</m:t>
                        </m:r>
                      </m:e>
                      <m:sub>
                        <m:r>
                          <a:rPr kumimoji="1" lang="en-US" altLang="zh-CN" i="1" dirty="0">
                            <a:latin typeface="Cambria Math" panose="02040503050406030204" pitchFamily="18" charset="0"/>
                          </a:rPr>
                          <m:t>0</m:t>
                        </m:r>
                      </m:sub>
                    </m:sSub>
                  </m:oMath>
                </a14:m>
                <a:r>
                  <a:rPr kumimoji="1" lang="en-US" altLang="zh-CN" dirty="0"/>
                  <a:t> norm t</a:t>
                </a:r>
                <a:r>
                  <a:rPr lang="en-US" dirty="0"/>
                  <a:t>o limit the number of pixels allowed to be changed</a:t>
                </a:r>
              </a:p>
              <a:p>
                <a:pPr lvl="1"/>
                <a:r>
                  <a:rPr lang="en-US" dirty="0"/>
                  <a:t>Based on Differential Evolution-based optimization</a:t>
                </a:r>
              </a:p>
              <a:p>
                <a:r>
                  <a:rPr lang="en-US" dirty="0"/>
                  <a:t>It shows that on CIFAR-10 dataset, most of the testing samples can be attacked in an untargeted manner by changing the value of only one pixel</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1017"/>
                </a:stretch>
              </a:blipFill>
            </p:spPr>
            <p:txBody>
              <a:bodyPr/>
              <a:lstStyle/>
              <a:p>
                <a:r>
                  <a:rPr lang="en-US">
                    <a:noFill/>
                  </a:rPr>
                  <a:t> </a:t>
                </a:r>
              </a:p>
            </p:txBody>
          </p:sp>
        </mc:Fallback>
      </mc:AlternateContent>
      <p:sp>
        <p:nvSpPr>
          <p:cNvPr id="5" name="Content Placeholder 4"/>
          <p:cNvSpPr>
            <a:spLocks noGrp="1"/>
          </p:cNvSpPr>
          <p:nvPr>
            <p:ph idx="10"/>
          </p:nvPr>
        </p:nvSpPr>
        <p:spPr/>
        <p:txBody>
          <a:bodyPr/>
          <a:lstStyle/>
          <a:p>
            <a:r>
              <a:rPr lang="en-US" altLang="zh-CN" dirty="0"/>
              <a:t>Other Adversarial Evasion Attacks</a:t>
            </a:r>
            <a:endParaRPr lang="en-US" dirty="0"/>
          </a:p>
        </p:txBody>
      </p:sp>
      <p:pic>
        <p:nvPicPr>
          <p:cNvPr id="4" name="Picture 3"/>
          <p:cNvPicPr>
            <a:picLocks noChangeAspect="1"/>
          </p:cNvPicPr>
          <p:nvPr/>
        </p:nvPicPr>
        <p:blipFill>
          <a:blip r:embed="rId4"/>
          <a:stretch>
            <a:fillRect/>
          </a:stretch>
        </p:blipFill>
        <p:spPr>
          <a:xfrm>
            <a:off x="2652936" y="4220666"/>
            <a:ext cx="4514850" cy="3409950"/>
          </a:xfrm>
          <a:prstGeom prst="rect">
            <a:avLst/>
          </a:prstGeom>
        </p:spPr>
      </p:pic>
    </p:spTree>
    <p:extLst>
      <p:ext uri="{BB962C8B-B14F-4D97-AF65-F5344CB8AC3E}">
        <p14:creationId xmlns:p14="http://schemas.microsoft.com/office/powerpoint/2010/main" val="155162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smtClean="0"/>
              <a:t>Universal Attack</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smtClean="0">
                    <a:solidFill>
                      <a:srgbClr val="0070C0"/>
                    </a:solidFill>
                  </a:rPr>
                  <a:t>Universal Attack</a:t>
                </a:r>
              </a:p>
              <a:p>
                <a:pPr lvl="1"/>
                <a:r>
                  <a:rPr lang="en-US" dirty="0" err="1" smtClean="0">
                    <a:hlinkClick r:id="rId2"/>
                  </a:rPr>
                  <a:t>Moosavi-Dezfooli</a:t>
                </a:r>
                <a:r>
                  <a:rPr lang="en-US" dirty="0">
                    <a:hlinkClick r:id="rId2"/>
                  </a:rPr>
                  <a:t> </a:t>
                </a:r>
                <a:r>
                  <a:rPr lang="en-US" dirty="0" smtClean="0">
                    <a:hlinkClick r:id="rId2"/>
                  </a:rPr>
                  <a:t>(2017) Universal </a:t>
                </a:r>
                <a:r>
                  <a:rPr lang="en-US" dirty="0">
                    <a:hlinkClick r:id="rId2"/>
                  </a:rPr>
                  <a:t>adversarial </a:t>
                </a:r>
                <a:r>
                  <a:rPr lang="en-US" dirty="0" smtClean="0">
                    <a:hlinkClick r:id="rId2"/>
                  </a:rPr>
                  <a:t>perturbations</a:t>
                </a:r>
                <a:endParaRPr lang="en-US" dirty="0" smtClean="0"/>
              </a:p>
              <a:p>
                <a:r>
                  <a:rPr lang="en-US" dirty="0" smtClean="0"/>
                  <a:t>Universal attack is based on an algorithm that finds a </a:t>
                </a:r>
                <a:r>
                  <a:rPr lang="en-US" dirty="0" smtClean="0">
                    <a:solidFill>
                      <a:srgbClr val="FF0000"/>
                    </a:solidFill>
                  </a:rPr>
                  <a:t>single perturbation </a:t>
                </a:r>
                <a14:m>
                  <m:oMath xmlns:m="http://schemas.openxmlformats.org/officeDocument/2006/math">
                    <m:r>
                      <a:rPr lang="en-US" i="1" smtClean="0">
                        <a:latin typeface="Cambria Math" panose="02040503050406030204" pitchFamily="18" charset="0"/>
                        <a:ea typeface="Cambria Math" panose="02040503050406030204" pitchFamily="18" charset="0"/>
                      </a:rPr>
                      <m:t>𝛿</m:t>
                    </m:r>
                  </m:oMath>
                </a14:m>
                <a:r>
                  <a:rPr lang="en-US" dirty="0" smtClean="0"/>
                  <a:t> which can be added to almost all test images in a dataset</a:t>
                </a:r>
              </a:p>
              <a:p>
                <a:pPr lvl="1"/>
                <a:r>
                  <a:rPr lang="en-US" dirty="0" smtClean="0"/>
                  <a:t>This means that NN classifiers have inherent weakness on all input samples</a:t>
                </a:r>
              </a:p>
              <a:p>
                <a:r>
                  <a:rPr lang="en-US" dirty="0"/>
                  <a:t>The algorithm iteratively finds perturbation </a:t>
                </a:r>
                <a14:m>
                  <m:oMath xmlns:m="http://schemas.openxmlformats.org/officeDocument/2006/math">
                    <m:r>
                      <a:rPr lang="en-US" i="1" dirty="0">
                        <a:latin typeface="Cambria Math" panose="02040503050406030204" pitchFamily="18" charset="0"/>
                      </a:rPr>
                      <m:t>𝑣</m:t>
                    </m:r>
                  </m:oMath>
                </a14:m>
                <a:r>
                  <a:rPr lang="en-US" dirty="0"/>
                  <a:t> that moves one input image at a time toward the decision boundary</a:t>
                </a:r>
              </a:p>
              <a:p>
                <a:pPr lvl="1"/>
                <a:r>
                  <a:rPr lang="en-US" dirty="0" smtClean="0"/>
                  <a:t>E.g., the universal perturbation that can be added to any image of the dataset and be misclassified by ResNet-152 with a high confidence is shown below</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altLang="zh-CN" dirty="0"/>
              <a:t>Other Adversarial Evasion Attacks</a:t>
            </a:r>
            <a:endParaRPr lang="en-US" dirty="0"/>
          </a:p>
          <a:p>
            <a:endParaRPr lang="en-US" dirty="0"/>
          </a:p>
        </p:txBody>
      </p:sp>
      <p:pic>
        <p:nvPicPr>
          <p:cNvPr id="5" name="Picture 4"/>
          <p:cNvPicPr>
            <a:picLocks noChangeAspect="1"/>
          </p:cNvPicPr>
          <p:nvPr/>
        </p:nvPicPr>
        <p:blipFill>
          <a:blip r:embed="rId4"/>
          <a:stretch>
            <a:fillRect/>
          </a:stretch>
        </p:blipFill>
        <p:spPr>
          <a:xfrm>
            <a:off x="3840008" y="5123916"/>
            <a:ext cx="2485336" cy="2506700"/>
          </a:xfrm>
          <a:prstGeom prst="rect">
            <a:avLst/>
          </a:prstGeom>
        </p:spPr>
      </p:pic>
    </p:spTree>
    <p:extLst>
      <p:ext uri="{BB962C8B-B14F-4D97-AF65-F5344CB8AC3E}">
        <p14:creationId xmlns:p14="http://schemas.microsoft.com/office/powerpoint/2010/main" val="19343612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Unrestricted Adversarial Examples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Most works in AML investigated the generation of adversarial examples that are constrained to lie in the neighborhood of clean samples</a:t>
                </a:r>
              </a:p>
              <a:p>
                <a:pPr lvl="1"/>
                <a:r>
                  <a:rPr lang="en-US" dirty="0" smtClean="0"/>
                  <a:t>The added perturbations are commonly bounded by an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rPr>
                          <m:t>𝑝</m:t>
                        </m:r>
                      </m:sub>
                    </m:sSub>
                  </m:oMath>
                </a14:m>
                <a:r>
                  <a:rPr lang="en-US" dirty="0" smtClean="0"/>
                  <a:t> norm, selected as a distance metric</a:t>
                </a:r>
              </a:p>
              <a:p>
                <a:pPr lvl="1"/>
                <a:r>
                  <a:rPr lang="en-US" dirty="0" smtClean="0"/>
                  <a:t>Such constraints ensure that the adversarial examples are perceptually similar to the original samples, and can bypass manual inspection by ML users</a:t>
                </a:r>
              </a:p>
              <a:p>
                <a:pPr lvl="2"/>
                <a:r>
                  <a:rPr lang="en-US" dirty="0" smtClean="0"/>
                  <a:t>Such examples are sometimes referred to as </a:t>
                </a:r>
                <a:r>
                  <a:rPr lang="en-US" dirty="0" smtClean="0">
                    <a:solidFill>
                      <a:srgbClr val="FF0000"/>
                    </a:solidFill>
                  </a:rPr>
                  <a:t>restricted adversarial examples</a:t>
                </a:r>
              </a:p>
              <a:p>
                <a:r>
                  <a:rPr lang="en-US" b="1" i="1" dirty="0" smtClean="0">
                    <a:solidFill>
                      <a:srgbClr val="0070C0"/>
                    </a:solidFill>
                  </a:rPr>
                  <a:t>Unrestricted adversarial examples</a:t>
                </a:r>
                <a:r>
                  <a:rPr lang="en-US" dirty="0" smtClean="0"/>
                  <a:t> are generated without considering any bounds or constraints on the modifications of clean inputs</a:t>
                </a:r>
              </a:p>
              <a:p>
                <a:pPr lvl="1"/>
                <a:r>
                  <a:rPr lang="en-US" dirty="0" smtClean="0"/>
                  <a:t>I.e., the adversaries can apply large and noticeable adversarial manipulations to attack the integrity of an ML model and cause misclassification </a:t>
                </a:r>
              </a:p>
              <a:p>
                <a:pPr lvl="1"/>
                <a:r>
                  <a:rPr lang="en-US" dirty="0" smtClean="0"/>
                  <a:t>Various works have studied this type of adversarial attacks, both from the aspect of creation of adversarial examples, and evaluation of existing defenses against such examples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636"/>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altLang="zh-CN" dirty="0"/>
              <a:t>Other Adversarial Evasion Attacks</a:t>
            </a:r>
            <a:endParaRPr lang="en-US" dirty="0"/>
          </a:p>
        </p:txBody>
      </p:sp>
    </p:spTree>
    <p:extLst>
      <p:ext uri="{BB962C8B-B14F-4D97-AF65-F5344CB8AC3E}">
        <p14:creationId xmlns:p14="http://schemas.microsoft.com/office/powerpoint/2010/main" val="2829735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B9D508-F0C8-4EB8-A7F6-B5E34E5E52CB}"/>
              </a:ext>
            </a:extLst>
          </p:cNvPr>
          <p:cNvSpPr>
            <a:spLocks noGrp="1"/>
          </p:cNvSpPr>
          <p:nvPr>
            <p:ph type="title"/>
          </p:nvPr>
        </p:nvSpPr>
        <p:spPr/>
        <p:txBody>
          <a:bodyPr/>
          <a:lstStyle/>
          <a:p>
            <a:r>
              <a:rPr lang="en-US" dirty="0"/>
              <a:t>Adversarial ML</a:t>
            </a:r>
          </a:p>
        </p:txBody>
      </p:sp>
      <p:sp>
        <p:nvSpPr>
          <p:cNvPr id="5" name="Content Placeholder 4">
            <a:extLst>
              <a:ext uri="{FF2B5EF4-FFF2-40B4-BE49-F238E27FC236}">
                <a16:creationId xmlns:a16="http://schemas.microsoft.com/office/drawing/2014/main" id="{3A45C9AB-4EE1-411A-BDD8-B538E81B6892}"/>
              </a:ext>
            </a:extLst>
          </p:cNvPr>
          <p:cNvSpPr>
            <a:spLocks noGrp="1"/>
          </p:cNvSpPr>
          <p:nvPr>
            <p:ph idx="1"/>
          </p:nvPr>
        </p:nvSpPr>
        <p:spPr/>
        <p:txBody>
          <a:bodyPr/>
          <a:lstStyle/>
          <a:p>
            <a:r>
              <a:rPr lang="en-US" dirty="0"/>
              <a:t>The classification accuracy of </a:t>
            </a:r>
            <a:r>
              <a:rPr lang="en-US" dirty="0" err="1"/>
              <a:t>GoogLeNet</a:t>
            </a:r>
            <a:r>
              <a:rPr lang="en-US" dirty="0"/>
              <a:t> on MNIST images under adversarial attacks </a:t>
            </a:r>
            <a:r>
              <a:rPr lang="en-US" dirty="0">
                <a:hlinkClick r:id="rId3"/>
              </a:rPr>
              <a:t>drops</a:t>
            </a:r>
            <a:r>
              <a:rPr lang="en-US" dirty="0"/>
              <a:t> significantly</a:t>
            </a:r>
          </a:p>
          <a:p>
            <a:pPr lvl="1"/>
            <a:r>
              <a:rPr lang="en-US" dirty="0"/>
              <a:t>E.g., from </a:t>
            </a:r>
            <a:r>
              <a:rPr lang="en-US" dirty="0" smtClean="0"/>
              <a:t>98.6% </a:t>
            </a:r>
            <a:r>
              <a:rPr lang="en-US" dirty="0"/>
              <a:t>to </a:t>
            </a:r>
            <a:r>
              <a:rPr lang="en-US" dirty="0" smtClean="0"/>
              <a:t>18.7% </a:t>
            </a:r>
            <a:r>
              <a:rPr lang="en-US" dirty="0"/>
              <a:t>(for Projected Gradient Descent attack)</a:t>
            </a:r>
          </a:p>
          <a:p>
            <a:pPr lvl="1"/>
            <a:r>
              <a:rPr lang="en-US" dirty="0"/>
              <a:t>Or, to </a:t>
            </a:r>
            <a:r>
              <a:rPr lang="en-US" dirty="0" smtClean="0"/>
              <a:t>1.2% </a:t>
            </a:r>
            <a:r>
              <a:rPr lang="en-US" dirty="0"/>
              <a:t>(for </a:t>
            </a:r>
            <a:r>
              <a:rPr lang="en-US" dirty="0" err="1"/>
              <a:t>DeepFool</a:t>
            </a:r>
            <a:r>
              <a:rPr lang="en-US" dirty="0"/>
              <a:t> attack)</a:t>
            </a:r>
          </a:p>
          <a:p>
            <a:endParaRPr lang="en-US" dirty="0"/>
          </a:p>
        </p:txBody>
      </p:sp>
      <p:sp>
        <p:nvSpPr>
          <p:cNvPr id="2" name="Content Placeholder 1"/>
          <p:cNvSpPr>
            <a:spLocks noGrp="1"/>
          </p:cNvSpPr>
          <p:nvPr>
            <p:ph idx="10"/>
          </p:nvPr>
        </p:nvSpPr>
        <p:spPr/>
        <p:txBody>
          <a:bodyPr/>
          <a:lstStyle/>
          <a:p>
            <a:r>
              <a:rPr lang="en-US" dirty="0"/>
              <a:t>Adversarial Machine Learning</a:t>
            </a:r>
          </a:p>
        </p:txBody>
      </p:sp>
      <p:grpSp>
        <p:nvGrpSpPr>
          <p:cNvPr id="3" name="Group 2"/>
          <p:cNvGrpSpPr/>
          <p:nvPr/>
        </p:nvGrpSpPr>
        <p:grpSpPr>
          <a:xfrm>
            <a:off x="2029881" y="3526160"/>
            <a:ext cx="5621195" cy="4018868"/>
            <a:chOff x="4741167" y="4426214"/>
            <a:chExt cx="4469066" cy="2990689"/>
          </a:xfrm>
        </p:grpSpPr>
        <p:pic>
          <p:nvPicPr>
            <p:cNvPr id="6" name="Picture 5">
              <a:extLst>
                <a:ext uri="{FF2B5EF4-FFF2-40B4-BE49-F238E27FC236}">
                  <a16:creationId xmlns:a16="http://schemas.microsoft.com/office/drawing/2014/main" id="{B7097CA2-4B39-4A8A-AB39-6CC9E61C9E7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t="42404"/>
            <a:stretch/>
          </p:blipFill>
          <p:spPr>
            <a:xfrm>
              <a:off x="4751185" y="4678288"/>
              <a:ext cx="4459048" cy="2738615"/>
            </a:xfrm>
            <a:prstGeom prst="rect">
              <a:avLst/>
            </a:prstGeom>
          </p:spPr>
        </p:pic>
        <p:sp>
          <p:nvSpPr>
            <p:cNvPr id="8" name="Rectangle: Rounded Corners 7">
              <a:extLst>
                <a:ext uri="{FF2B5EF4-FFF2-40B4-BE49-F238E27FC236}">
                  <a16:creationId xmlns:a16="http://schemas.microsoft.com/office/drawing/2014/main" id="{1C8DF22E-CCAB-496D-8CDB-50009BCE62B7}"/>
                </a:ext>
              </a:extLst>
            </p:cNvPr>
            <p:cNvSpPr/>
            <p:nvPr/>
          </p:nvSpPr>
          <p:spPr>
            <a:xfrm>
              <a:off x="6250612" y="6550496"/>
              <a:ext cx="720080" cy="4992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8458BB0-1919-46C2-A702-B4CD6D75A12A}"/>
                </a:ext>
              </a:extLst>
            </p:cNvPr>
            <p:cNvSpPr/>
            <p:nvPr/>
          </p:nvSpPr>
          <p:spPr>
            <a:xfrm>
              <a:off x="6253336" y="5686400"/>
              <a:ext cx="720080"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7097CA2-4B39-4A8A-AB39-6CC9E61C9E7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b="93184"/>
            <a:stretch/>
          </p:blipFill>
          <p:spPr>
            <a:xfrm>
              <a:off x="4741167" y="4426214"/>
              <a:ext cx="4459048" cy="324082"/>
            </a:xfrm>
            <a:prstGeom prst="rect">
              <a:avLst/>
            </a:prstGeom>
          </p:spPr>
        </p:pic>
        <p:sp>
          <p:nvSpPr>
            <p:cNvPr id="12" name="Rectangle: Rounded Corners 8">
              <a:extLst>
                <a:ext uri="{FF2B5EF4-FFF2-40B4-BE49-F238E27FC236}">
                  <a16:creationId xmlns:a16="http://schemas.microsoft.com/office/drawing/2014/main" id="{08458BB0-1919-46C2-A702-B4CD6D75A12A}"/>
                </a:ext>
              </a:extLst>
            </p:cNvPr>
            <p:cNvSpPr/>
            <p:nvPr/>
          </p:nvSpPr>
          <p:spPr>
            <a:xfrm>
              <a:off x="7625315" y="5690484"/>
              <a:ext cx="695407"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7">
              <a:extLst>
                <a:ext uri="{FF2B5EF4-FFF2-40B4-BE49-F238E27FC236}">
                  <a16:creationId xmlns:a16="http://schemas.microsoft.com/office/drawing/2014/main" id="{1C8DF22E-CCAB-496D-8CDB-50009BCE62B7}"/>
                </a:ext>
              </a:extLst>
            </p:cNvPr>
            <p:cNvSpPr/>
            <p:nvPr/>
          </p:nvSpPr>
          <p:spPr>
            <a:xfrm>
              <a:off x="7625316" y="6569639"/>
              <a:ext cx="721882" cy="49925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le 6"/>
          <p:cNvSpPr/>
          <p:nvPr/>
        </p:nvSpPr>
        <p:spPr>
          <a:xfrm>
            <a:off x="5636940" y="3961659"/>
            <a:ext cx="1878996" cy="345293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281626" y="4894312"/>
            <a:ext cx="1702968" cy="584775"/>
          </a:xfrm>
          <a:prstGeom prst="rect">
            <a:avLst/>
          </a:prstGeom>
          <a:noFill/>
        </p:spPr>
        <p:txBody>
          <a:bodyPr wrap="square" rtlCol="0">
            <a:spAutoFit/>
          </a:bodyPr>
          <a:lstStyle/>
          <a:p>
            <a:r>
              <a:rPr lang="en-US" sz="1600" dirty="0">
                <a:solidFill>
                  <a:srgbClr val="FF0000"/>
                </a:solidFill>
              </a:rPr>
              <a:t>Performance on </a:t>
            </a:r>
          </a:p>
          <a:p>
            <a:r>
              <a:rPr lang="en-US" sz="1600" dirty="0">
                <a:solidFill>
                  <a:srgbClr val="FF0000"/>
                </a:solidFill>
              </a:rPr>
              <a:t>clean images</a:t>
            </a:r>
          </a:p>
        </p:txBody>
      </p:sp>
      <p:sp>
        <p:nvSpPr>
          <p:cNvPr id="15" name="Rounded Rectangle 14"/>
          <p:cNvSpPr/>
          <p:nvPr/>
        </p:nvSpPr>
        <p:spPr>
          <a:xfrm>
            <a:off x="3877073" y="3961659"/>
            <a:ext cx="1708480" cy="345293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04664" y="4894312"/>
            <a:ext cx="2088232" cy="584775"/>
          </a:xfrm>
          <a:prstGeom prst="rect">
            <a:avLst/>
          </a:prstGeom>
          <a:noFill/>
        </p:spPr>
        <p:txBody>
          <a:bodyPr wrap="square" rtlCol="0">
            <a:spAutoFit/>
          </a:bodyPr>
          <a:lstStyle/>
          <a:p>
            <a:r>
              <a:rPr lang="en-US" sz="1600" dirty="0">
                <a:solidFill>
                  <a:srgbClr val="FF0000"/>
                </a:solidFill>
              </a:rPr>
              <a:t>Performance on </a:t>
            </a:r>
          </a:p>
          <a:p>
            <a:r>
              <a:rPr lang="en-US" sz="1600" dirty="0">
                <a:solidFill>
                  <a:srgbClr val="FF0000"/>
                </a:solidFill>
              </a:rPr>
              <a:t>adversarial images</a:t>
            </a:r>
          </a:p>
        </p:txBody>
      </p:sp>
      <p:cxnSp>
        <p:nvCxnSpPr>
          <p:cNvPr id="17" name="Straight Arrow Connector 16"/>
          <p:cNvCxnSpPr/>
          <p:nvPr/>
        </p:nvCxnSpPr>
        <p:spPr>
          <a:xfrm>
            <a:off x="1644824" y="5110336"/>
            <a:ext cx="223224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515936" y="5038328"/>
            <a:ext cx="82999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08920" y="7528411"/>
            <a:ext cx="5832648" cy="246221"/>
          </a:xfrm>
          <a:prstGeom prst="rect">
            <a:avLst/>
          </a:prstGeom>
          <a:noFill/>
        </p:spPr>
        <p:txBody>
          <a:bodyPr wrap="square" rtlCol="0">
            <a:spAutoFit/>
          </a:bodyPr>
          <a:lstStyle/>
          <a:p>
            <a:r>
              <a:rPr lang="en-US" sz="1000" dirty="0"/>
              <a:t>Results from: </a:t>
            </a:r>
            <a:r>
              <a:rPr lang="en-US" sz="1000" dirty="0">
                <a:hlinkClick r:id="rId6"/>
              </a:rPr>
              <a:t>https://blog.floydhub.com/introduction-to-adversarial-machine-learning</a:t>
            </a:r>
            <a:r>
              <a:rPr lang="en-US" sz="1000" dirty="0"/>
              <a:t>/</a:t>
            </a:r>
          </a:p>
        </p:txBody>
      </p:sp>
    </p:spTree>
    <p:extLst>
      <p:ext uri="{BB962C8B-B14F-4D97-AF65-F5344CB8AC3E}">
        <p14:creationId xmlns:p14="http://schemas.microsoft.com/office/powerpoint/2010/main" val="592494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Evasion Attacks against Black-box Models</a:t>
            </a:r>
          </a:p>
        </p:txBody>
      </p:sp>
      <p:sp>
        <p:nvSpPr>
          <p:cNvPr id="3" name="Content Placeholder 2"/>
          <p:cNvSpPr>
            <a:spLocks noGrp="1"/>
          </p:cNvSpPr>
          <p:nvPr>
            <p:ph idx="1"/>
          </p:nvPr>
        </p:nvSpPr>
        <p:spPr/>
        <p:txBody>
          <a:bodyPr/>
          <a:lstStyle/>
          <a:p>
            <a:r>
              <a:rPr lang="en-US" b="1" i="1" dirty="0" smtClean="0">
                <a:solidFill>
                  <a:srgbClr val="0070C0"/>
                </a:solidFill>
              </a:rPr>
              <a:t>Black-box evasion attacks </a:t>
            </a:r>
            <a:r>
              <a:rPr lang="en-US" dirty="0"/>
              <a:t>can be classified into two </a:t>
            </a:r>
            <a:r>
              <a:rPr lang="en-US" dirty="0" smtClean="0"/>
              <a:t>broad categories</a:t>
            </a:r>
            <a:r>
              <a:rPr lang="en-US" dirty="0"/>
              <a:t>:</a:t>
            </a:r>
          </a:p>
          <a:p>
            <a:pPr lvl="1"/>
            <a:r>
              <a:rPr lang="en-US" b="1" i="1" dirty="0">
                <a:solidFill>
                  <a:srgbClr val="0070C0"/>
                </a:solidFill>
              </a:rPr>
              <a:t>Query-based attacks</a:t>
            </a:r>
          </a:p>
          <a:p>
            <a:pPr lvl="2"/>
            <a:r>
              <a:rPr lang="en-US" dirty="0"/>
              <a:t>The adversary queries the model and creates adversarial examples by using the provided information to queries</a:t>
            </a:r>
          </a:p>
          <a:p>
            <a:pPr lvl="2"/>
            <a:r>
              <a:rPr lang="en-US" dirty="0"/>
              <a:t>The queried model can provide:</a:t>
            </a:r>
          </a:p>
          <a:p>
            <a:pPr lvl="3"/>
            <a:r>
              <a:rPr lang="en-US" dirty="0"/>
              <a:t>Output class probabilities (i.e., confidence scores per class) used with </a:t>
            </a:r>
            <a:r>
              <a:rPr lang="en-US" dirty="0">
                <a:solidFill>
                  <a:srgbClr val="FF0000"/>
                </a:solidFill>
              </a:rPr>
              <a:t>score-based attacks</a:t>
            </a:r>
          </a:p>
          <a:p>
            <a:pPr lvl="3"/>
            <a:r>
              <a:rPr lang="en-US" dirty="0"/>
              <a:t>Output class, used with </a:t>
            </a:r>
            <a:r>
              <a:rPr lang="en-US" dirty="0">
                <a:solidFill>
                  <a:srgbClr val="FF0000"/>
                </a:solidFill>
              </a:rPr>
              <a:t>decision-based </a:t>
            </a:r>
            <a:r>
              <a:rPr lang="en-US" dirty="0" smtClean="0">
                <a:solidFill>
                  <a:srgbClr val="FF0000"/>
                </a:solidFill>
              </a:rPr>
              <a:t>attacks</a:t>
            </a:r>
            <a:endParaRPr lang="en-US" dirty="0">
              <a:solidFill>
                <a:srgbClr val="FF0000"/>
              </a:solidFill>
            </a:endParaRPr>
          </a:p>
          <a:p>
            <a:pPr lvl="1"/>
            <a:r>
              <a:rPr lang="en-US" b="1" i="1" dirty="0">
                <a:solidFill>
                  <a:srgbClr val="0070C0"/>
                </a:solidFill>
              </a:rPr>
              <a:t>Transfer-based attacks </a:t>
            </a:r>
            <a:r>
              <a:rPr lang="en-US" dirty="0"/>
              <a:t>(or </a:t>
            </a:r>
            <a:r>
              <a:rPr lang="en-US" b="1" i="1" dirty="0">
                <a:solidFill>
                  <a:srgbClr val="0070C0"/>
                </a:solidFill>
              </a:rPr>
              <a:t>transferability attacks</a:t>
            </a:r>
            <a:r>
              <a:rPr lang="en-US" dirty="0"/>
              <a:t>)</a:t>
            </a:r>
          </a:p>
          <a:p>
            <a:pPr lvl="2"/>
            <a:r>
              <a:rPr lang="en-US" dirty="0"/>
              <a:t>The adversary does not query the model</a:t>
            </a:r>
          </a:p>
          <a:p>
            <a:pPr lvl="2"/>
            <a:r>
              <a:rPr lang="en-US" dirty="0"/>
              <a:t>The adversary </a:t>
            </a:r>
            <a:r>
              <a:rPr lang="en-US" dirty="0" smtClean="0"/>
              <a:t>trains </a:t>
            </a:r>
            <a:r>
              <a:rPr lang="en-US" dirty="0"/>
              <a:t>its own </a:t>
            </a:r>
            <a:r>
              <a:rPr lang="en-US" dirty="0" smtClean="0">
                <a:solidFill>
                  <a:srgbClr val="FF0000"/>
                </a:solidFill>
              </a:rPr>
              <a:t>substitute/surrogate </a:t>
            </a:r>
            <a:r>
              <a:rPr lang="en-US" dirty="0">
                <a:solidFill>
                  <a:srgbClr val="FF0000"/>
                </a:solidFill>
              </a:rPr>
              <a:t>local model</a:t>
            </a:r>
            <a:r>
              <a:rPr lang="en-US" dirty="0"/>
              <a:t>, and transfers the adversarial examples to the target model </a:t>
            </a:r>
          </a:p>
          <a:p>
            <a:pPr lvl="2"/>
            <a:r>
              <a:rPr lang="en-US" dirty="0"/>
              <a:t>This type of approaches are also referred to as </a:t>
            </a:r>
            <a:r>
              <a:rPr lang="en-US" dirty="0">
                <a:solidFill>
                  <a:srgbClr val="FF0000"/>
                </a:solidFill>
              </a:rPr>
              <a:t>zero queries attacks</a:t>
            </a:r>
          </a:p>
          <a:p>
            <a:pPr lvl="2"/>
            <a:endParaRPr lang="en-US" dirty="0"/>
          </a:p>
        </p:txBody>
      </p:sp>
      <p:sp>
        <p:nvSpPr>
          <p:cNvPr id="5" name="Content Placeholder 4"/>
          <p:cNvSpPr>
            <a:spLocks noGrp="1"/>
          </p:cNvSpPr>
          <p:nvPr>
            <p:ph idx="10"/>
          </p:nvPr>
        </p:nvSpPr>
        <p:spPr/>
        <p:txBody>
          <a:bodyPr/>
          <a:lstStyle/>
          <a:p>
            <a:r>
              <a:rPr lang="en-US" dirty="0"/>
              <a:t>Evasion Attacks against Black-Box Models</a:t>
            </a:r>
          </a:p>
        </p:txBody>
      </p:sp>
      <p:pic>
        <p:nvPicPr>
          <p:cNvPr id="4" name="Picture 3">
            <a:extLst>
              <a:ext uri="{FF2B5EF4-FFF2-40B4-BE49-F238E27FC236}">
                <a16:creationId xmlns:a16="http://schemas.microsoft.com/office/drawing/2014/main" id="{DCD1EFD6-A13D-4C00-B519-52233B3ED290}"/>
              </a:ext>
            </a:extLst>
          </p:cNvPr>
          <p:cNvPicPr>
            <a:picLocks noChangeAspect="1"/>
          </p:cNvPicPr>
          <p:nvPr/>
        </p:nvPicPr>
        <p:blipFill>
          <a:blip r:embed="rId3"/>
          <a:stretch>
            <a:fillRect/>
          </a:stretch>
        </p:blipFill>
        <p:spPr>
          <a:xfrm>
            <a:off x="1716832" y="5614392"/>
            <a:ext cx="5610225" cy="2085975"/>
          </a:xfrm>
          <a:prstGeom prst="rect">
            <a:avLst/>
          </a:prstGeom>
        </p:spPr>
      </p:pic>
    </p:spTree>
    <p:extLst>
      <p:ext uri="{BB962C8B-B14F-4D97-AF65-F5344CB8AC3E}">
        <p14:creationId xmlns:p14="http://schemas.microsoft.com/office/powerpoint/2010/main" val="3707200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Gradient Estimation Attack</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smtClean="0">
                    <a:solidFill>
                      <a:srgbClr val="0070C0"/>
                    </a:solidFill>
                  </a:rPr>
                  <a:t>Gradient estimation attack</a:t>
                </a:r>
              </a:p>
              <a:p>
                <a:pPr lvl="1"/>
                <a:r>
                  <a:rPr lang="en-US" dirty="0" smtClean="0">
                    <a:hlinkClick r:id="rId2"/>
                  </a:rPr>
                  <a:t>Bhagoji</a:t>
                </a:r>
                <a:r>
                  <a:rPr lang="en-US" dirty="0">
                    <a:hlinkClick r:id="rId2"/>
                  </a:rPr>
                  <a:t>, He, Li, Song (2017) Exploring the Space of Black-box Attacks on Deep Neural Networks</a:t>
                </a:r>
                <a:endParaRPr lang="en-US" dirty="0"/>
              </a:p>
              <a:p>
                <a:r>
                  <a:rPr lang="en-US" dirty="0" smtClean="0"/>
                  <a:t>Score-based </a:t>
                </a:r>
                <a:r>
                  <a:rPr lang="en-US" dirty="0"/>
                  <a:t>black-box attack </a:t>
                </a:r>
              </a:p>
              <a:p>
                <a:pPr lvl="1"/>
                <a:r>
                  <a:rPr lang="en-US" dirty="0" smtClean="0"/>
                  <a:t>Both </a:t>
                </a:r>
                <a:r>
                  <a:rPr lang="en-US" dirty="0"/>
                  <a:t>targeted and untargeted attacks are </a:t>
                </a:r>
                <a:r>
                  <a:rPr lang="en-US" dirty="0" smtClean="0"/>
                  <a:t>considered</a:t>
                </a:r>
              </a:p>
              <a:p>
                <a:r>
                  <a:rPr lang="en-US" dirty="0" smtClean="0"/>
                  <a:t>Uses </a:t>
                </a:r>
                <a:r>
                  <a:rPr lang="en-US" dirty="0"/>
                  <a:t>queries to directly estimate the gradient and carry out black-box attacks</a:t>
                </a:r>
              </a:p>
              <a:p>
                <a:pPr lvl="1"/>
                <a:r>
                  <a:rPr lang="en-US" dirty="0"/>
                  <a:t>The output to a query is the vector of class probabilities </a:t>
                </a:r>
                <a14:m>
                  <m:oMath xmlns:m="http://schemas.openxmlformats.org/officeDocument/2006/math">
                    <m:r>
                      <a:rPr lang="en-US" i="1" dirty="0" smtClean="0">
                        <a:latin typeface="Cambria Math" panose="02040503050406030204" pitchFamily="18" charset="0"/>
                      </a:rPr>
                      <m:t>𝑝</m:t>
                    </m:r>
                    <m:r>
                      <a:rPr lang="en-US" i="1" dirty="0">
                        <a:latin typeface="Cambria Math" panose="02040503050406030204" pitchFamily="18" charset="0"/>
                      </a:rPr>
                      <m:t>(</m:t>
                    </m:r>
                    <m:r>
                      <a:rPr lang="en-US" b="1" dirty="0">
                        <a:latin typeface="Cambria Math" panose="02040503050406030204" pitchFamily="18" charset="0"/>
                      </a:rPr>
                      <m:t>𝐱</m:t>
                    </m:r>
                    <m:r>
                      <a:rPr lang="en-US" i="1" dirty="0">
                        <a:latin typeface="Cambria Math" panose="02040503050406030204" pitchFamily="18" charset="0"/>
                      </a:rPr>
                      <m:t>)</m:t>
                    </m:r>
                  </m:oMath>
                </a14:m>
                <a:r>
                  <a:rPr lang="en-US" dirty="0"/>
                  <a:t> (i.e., confidence scores per class) for an input </a:t>
                </a:r>
                <a:r>
                  <a:rPr lang="en-US" b="1" dirty="0" smtClean="0"/>
                  <a:t>x</a:t>
                </a:r>
              </a:p>
              <a:p>
                <a:pPr lvl="1"/>
                <a:r>
                  <a:rPr lang="en-US" dirty="0" smtClean="0"/>
                  <a:t>Employed </a:t>
                </a:r>
                <a:r>
                  <a:rPr lang="en-US" dirty="0"/>
                  <a:t>the method of </a:t>
                </a:r>
                <a:r>
                  <a:rPr lang="en-US" dirty="0">
                    <a:solidFill>
                      <a:srgbClr val="FF0000"/>
                    </a:solidFill>
                  </a:rPr>
                  <a:t>finite differences </a:t>
                </a:r>
                <a:r>
                  <a:rPr lang="en-US" dirty="0"/>
                  <a:t>for </a:t>
                </a:r>
                <a:r>
                  <a:rPr lang="en-US" dirty="0" smtClean="0"/>
                  <a:t>the gradient estimation</a:t>
                </a:r>
              </a:p>
              <a:p>
                <a:r>
                  <a:rPr lang="en-US" dirty="0" smtClean="0"/>
                  <a:t>One-step and iterative FGSM, C&amp;W attacks were implemented using approximated gradients</a:t>
                </a:r>
              </a:p>
              <a:p>
                <a:r>
                  <a:rPr lang="en-US" dirty="0" smtClean="0"/>
                  <a:t>Shortcoming: requires </a:t>
                </a:r>
                <a14:m>
                  <m:oMath xmlns:m="http://schemas.openxmlformats.org/officeDocument/2006/math">
                    <m:r>
                      <a:rPr lang="en-US" i="1" dirty="0">
                        <a:latin typeface="Cambria Math" panose="02040503050406030204" pitchFamily="18" charset="0"/>
                      </a:rPr>
                      <m:t>𝑂</m:t>
                    </m:r>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m:t>
                    </m:r>
                  </m:oMath>
                </a14:m>
                <a:r>
                  <a:rPr lang="en-US" dirty="0"/>
                  <a:t> queries per input, where </a:t>
                </a:r>
                <a:r>
                  <a:rPr lang="en-US" i="1" dirty="0"/>
                  <a:t>d</a:t>
                </a:r>
                <a:r>
                  <a:rPr lang="en-US" dirty="0"/>
                  <a:t> is the dimension of the inpu</a:t>
                </a:r>
                <a:endParaRPr lang="en-US" dirty="0" smtClean="0"/>
              </a:p>
              <a:p>
                <a:pPr lvl="1"/>
                <a:r>
                  <a:rPr lang="en-US" dirty="0" smtClean="0"/>
                  <a:t>Two approaches for query reduction were evaluated: random grouping and PCA</a:t>
                </a:r>
                <a:endParaRPr lang="en-US" dirty="0"/>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Evasion Attacks against Black-Box Models</a:t>
            </a:r>
          </a:p>
          <a:p>
            <a:endParaRPr lang="en-US" dirty="0"/>
          </a:p>
        </p:txBody>
      </p:sp>
    </p:spTree>
    <p:extLst>
      <p:ext uri="{BB962C8B-B14F-4D97-AF65-F5344CB8AC3E}">
        <p14:creationId xmlns:p14="http://schemas.microsoft.com/office/powerpoint/2010/main" val="921351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Boundary Attack</a:t>
            </a:r>
            <a:endParaRPr lang="en-US" dirty="0"/>
          </a:p>
        </p:txBody>
      </p:sp>
      <p:sp>
        <p:nvSpPr>
          <p:cNvPr id="3" name="Content Placeholder 2"/>
          <p:cNvSpPr>
            <a:spLocks noGrp="1"/>
          </p:cNvSpPr>
          <p:nvPr>
            <p:ph idx="1"/>
          </p:nvPr>
        </p:nvSpPr>
        <p:spPr>
          <a:xfrm>
            <a:off x="276673" y="2090803"/>
            <a:ext cx="9584265" cy="2219059"/>
          </a:xfrm>
        </p:spPr>
        <p:txBody>
          <a:bodyPr>
            <a:normAutofit/>
          </a:bodyPr>
          <a:lstStyle/>
          <a:p>
            <a:r>
              <a:rPr lang="en-US" b="1" i="1" dirty="0" smtClean="0">
                <a:solidFill>
                  <a:srgbClr val="0070C0"/>
                </a:solidFill>
              </a:rPr>
              <a:t>Boundary attack</a:t>
            </a:r>
          </a:p>
          <a:p>
            <a:pPr lvl="1"/>
            <a:r>
              <a:rPr lang="en-US" dirty="0" err="1" smtClean="0">
                <a:hlinkClick r:id="rId3"/>
              </a:rPr>
              <a:t>Brendel</a:t>
            </a:r>
            <a:r>
              <a:rPr lang="en-US" dirty="0">
                <a:hlinkClick r:id="rId3"/>
              </a:rPr>
              <a:t>, </a:t>
            </a:r>
            <a:r>
              <a:rPr lang="en-US" dirty="0" err="1">
                <a:hlinkClick r:id="rId3"/>
              </a:rPr>
              <a:t>Rauber</a:t>
            </a:r>
            <a:r>
              <a:rPr lang="en-US" dirty="0">
                <a:hlinkClick r:id="rId3"/>
              </a:rPr>
              <a:t>, and </a:t>
            </a:r>
            <a:r>
              <a:rPr lang="en-US" dirty="0" err="1">
                <a:hlinkClick r:id="rId3"/>
              </a:rPr>
              <a:t>Bethge</a:t>
            </a:r>
            <a:r>
              <a:rPr lang="en-US" dirty="0">
                <a:hlinkClick r:id="rId3"/>
              </a:rPr>
              <a:t> (2018) Decision-Based Adversarial Attacks: Reliable Attacks Against Black-Box Machine Learning Models</a:t>
            </a:r>
            <a:endParaRPr lang="en-US" dirty="0"/>
          </a:p>
          <a:p>
            <a:r>
              <a:rPr lang="en-US" dirty="0" smtClean="0"/>
              <a:t>Boundary </a:t>
            </a:r>
            <a:r>
              <a:rPr lang="en-US" dirty="0"/>
              <a:t>a</a:t>
            </a:r>
            <a:r>
              <a:rPr lang="en-US" dirty="0" smtClean="0"/>
              <a:t>ttack</a:t>
            </a:r>
            <a:r>
              <a:rPr lang="en-US" dirty="0" smtClean="0">
                <a:solidFill>
                  <a:srgbClr val="FF0000"/>
                </a:solidFill>
              </a:rPr>
              <a:t> </a:t>
            </a:r>
            <a:r>
              <a:rPr lang="en-US" dirty="0" smtClean="0"/>
              <a:t>requires </a:t>
            </a:r>
            <a:r>
              <a:rPr lang="en-US" dirty="0"/>
              <a:t>only queries of the output class, not </a:t>
            </a:r>
            <a:r>
              <a:rPr lang="en-US" dirty="0" smtClean="0"/>
              <a:t>logits </a:t>
            </a:r>
            <a:r>
              <a:rPr lang="en-US" dirty="0"/>
              <a:t>or </a:t>
            </a:r>
            <a:r>
              <a:rPr lang="en-US" dirty="0" smtClean="0"/>
              <a:t>output </a:t>
            </a:r>
            <a:r>
              <a:rPr lang="en-US" dirty="0"/>
              <a:t>probabilities</a:t>
            </a:r>
          </a:p>
          <a:p>
            <a:pPr lvl="1"/>
            <a:r>
              <a:rPr lang="en-US" dirty="0"/>
              <a:t>Can perform both untargeted and targeted attacks</a:t>
            </a:r>
          </a:p>
          <a:p>
            <a:pPr lvl="1"/>
            <a:endParaRPr lang="en-US" dirty="0"/>
          </a:p>
          <a:p>
            <a:pPr lvl="1"/>
            <a:endParaRPr lang="en-US" dirty="0"/>
          </a:p>
        </p:txBody>
      </p:sp>
      <p:sp>
        <p:nvSpPr>
          <p:cNvPr id="4" name="Content Placeholder 3"/>
          <p:cNvSpPr>
            <a:spLocks noGrp="1"/>
          </p:cNvSpPr>
          <p:nvPr>
            <p:ph idx="10"/>
          </p:nvPr>
        </p:nvSpPr>
        <p:spPr/>
        <p:txBody>
          <a:bodyPr/>
          <a:lstStyle/>
          <a:p>
            <a:r>
              <a:rPr lang="en-US" dirty="0"/>
              <a:t>Evasion Attacks against Black-Box Models</a:t>
            </a:r>
          </a:p>
          <a:p>
            <a:endParaRPr lang="en-US" dirty="0"/>
          </a:p>
        </p:txBody>
      </p:sp>
      <p:pic>
        <p:nvPicPr>
          <p:cNvPr id="5" name="Picture 4">
            <a:extLst>
              <a:ext uri="{FF2B5EF4-FFF2-40B4-BE49-F238E27FC236}">
                <a16:creationId xmlns:a16="http://schemas.microsoft.com/office/drawing/2014/main" id="{B6EE0198-8414-4B8A-945E-7261C56FE5A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495583" y="3782670"/>
            <a:ext cx="3247562" cy="3634177"/>
          </a:xfrm>
          <a:prstGeom prst="rect">
            <a:avLst/>
          </a:prstGeom>
        </p:spPr>
      </p:pic>
      <p:sp>
        <p:nvSpPr>
          <p:cNvPr id="6" name="Content Placeholder 2"/>
          <p:cNvSpPr txBox="1">
            <a:spLocks/>
          </p:cNvSpPr>
          <p:nvPr/>
        </p:nvSpPr>
        <p:spPr>
          <a:xfrm>
            <a:off x="276673" y="4030216"/>
            <a:ext cx="5727808" cy="3394028"/>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73138" indent="-231775"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254125" indent="-222250"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430338" indent="-176213"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Approach</a:t>
            </a:r>
          </a:p>
          <a:p>
            <a:pPr lvl="1"/>
            <a:r>
              <a:rPr lang="en-US" dirty="0" smtClean="0"/>
              <a:t>Iteratively </a:t>
            </a:r>
            <a:r>
              <a:rPr lang="en-US" dirty="0"/>
              <a:t>reduce the </a:t>
            </a:r>
            <a:r>
              <a:rPr lang="en-US" i="1" dirty="0"/>
              <a:t>L</a:t>
            </a:r>
            <a:r>
              <a:rPr lang="en-US" i="1" baseline="-25000" dirty="0"/>
              <a:t>2</a:t>
            </a:r>
            <a:r>
              <a:rPr lang="en-US" dirty="0"/>
              <a:t> distance to the original image by adding small perturbations</a:t>
            </a:r>
          </a:p>
          <a:p>
            <a:pPr lvl="1"/>
            <a:r>
              <a:rPr lang="en-US" dirty="0"/>
              <a:t>Walk along the boundary between the adversarial and the non-adversarial </a:t>
            </a:r>
            <a:r>
              <a:rPr lang="en-US" dirty="0" smtClean="0"/>
              <a:t>region</a:t>
            </a:r>
          </a:p>
          <a:p>
            <a:pPr lvl="2"/>
            <a:r>
              <a:rPr lang="en-US" dirty="0" smtClean="0"/>
              <a:t>I.e</a:t>
            </a:r>
            <a:r>
              <a:rPr lang="en-US" dirty="0"/>
              <a:t>., whenever the added perturbation results in correct classification, reject those </a:t>
            </a:r>
            <a:r>
              <a:rPr lang="en-US" dirty="0" smtClean="0"/>
              <a:t>samples</a:t>
            </a:r>
            <a:endParaRPr lang="en-US" dirty="0"/>
          </a:p>
          <a:p>
            <a:pPr lvl="1"/>
            <a:r>
              <a:rPr lang="en-US" dirty="0"/>
              <a:t>When the distance to the original image cannot be further reduced, or when the number of set iteration steps is reached, stop </a:t>
            </a:r>
          </a:p>
          <a:p>
            <a:pPr lvl="1"/>
            <a:endParaRPr lang="en-US" dirty="0" smtClean="0"/>
          </a:p>
          <a:p>
            <a:pPr lvl="1"/>
            <a:endParaRPr lang="en-US" dirty="0"/>
          </a:p>
        </p:txBody>
      </p:sp>
    </p:spTree>
    <p:extLst>
      <p:ext uri="{BB962C8B-B14F-4D97-AF65-F5344CB8AC3E}">
        <p14:creationId xmlns:p14="http://schemas.microsoft.com/office/powerpoint/2010/main" val="1749526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err="1" smtClean="0"/>
              <a:t>HopSkipJump</a:t>
            </a:r>
            <a:r>
              <a:rPr lang="en-US" altLang="zh-CN" sz="4400" dirty="0" smtClean="0"/>
              <a:t> Attack</a:t>
            </a:r>
            <a:endParaRPr lang="en-US" dirty="0"/>
          </a:p>
        </p:txBody>
      </p:sp>
      <p:sp>
        <p:nvSpPr>
          <p:cNvPr id="3" name="Content Placeholder 2"/>
          <p:cNvSpPr>
            <a:spLocks noGrp="1"/>
          </p:cNvSpPr>
          <p:nvPr>
            <p:ph idx="1"/>
          </p:nvPr>
        </p:nvSpPr>
        <p:spPr/>
        <p:txBody>
          <a:bodyPr/>
          <a:lstStyle/>
          <a:p>
            <a:r>
              <a:rPr lang="en-US" b="1" i="1" dirty="0" err="1">
                <a:solidFill>
                  <a:srgbClr val="0070C0"/>
                </a:solidFill>
              </a:rPr>
              <a:t>HopSkipJumpAttack</a:t>
            </a:r>
            <a:endParaRPr lang="en-US" b="1" i="1" dirty="0">
              <a:solidFill>
                <a:srgbClr val="0070C0"/>
              </a:solidFill>
            </a:endParaRPr>
          </a:p>
          <a:p>
            <a:pPr lvl="1"/>
            <a:r>
              <a:rPr lang="en-US" dirty="0">
                <a:hlinkClick r:id="rId3"/>
              </a:rPr>
              <a:t>Chen and Jordan (2019) Boundary attack++: Query-efficient decision-based adversarial attack</a:t>
            </a:r>
            <a:endParaRPr lang="en-US" dirty="0"/>
          </a:p>
          <a:p>
            <a:r>
              <a:rPr lang="en-US" dirty="0"/>
              <a:t>The attack is an extension of the Boundary Attack</a:t>
            </a:r>
          </a:p>
          <a:p>
            <a:pPr lvl="1"/>
            <a:r>
              <a:rPr lang="en-US" dirty="0"/>
              <a:t>Requires significantly fewer queries than Boundary </a:t>
            </a:r>
            <a:r>
              <a:rPr lang="en-US" dirty="0" smtClean="0"/>
              <a:t>Attack</a:t>
            </a:r>
          </a:p>
          <a:p>
            <a:pPr lvl="1"/>
            <a:r>
              <a:rPr lang="en-US" dirty="0"/>
              <a:t>It includes both untargeted and targeted attacks</a:t>
            </a:r>
          </a:p>
          <a:p>
            <a:r>
              <a:rPr lang="en-US" dirty="0" err="1" smtClean="0"/>
              <a:t>HopSkipJumpAttack</a:t>
            </a:r>
            <a:r>
              <a:rPr lang="en-US" dirty="0" smtClean="0"/>
              <a:t> </a:t>
            </a:r>
            <a:r>
              <a:rPr lang="en-US" dirty="0"/>
              <a:t>is based on a novel approach for estimation of the gradient direction along the decision boundary</a:t>
            </a:r>
          </a:p>
          <a:p>
            <a:pPr lvl="1"/>
            <a:r>
              <a:rPr lang="en-US" dirty="0" smtClean="0"/>
              <a:t>Perform </a:t>
            </a:r>
            <a:r>
              <a:rPr lang="en-US" dirty="0"/>
              <a:t>a binary search to find the boundary, estimate the gradient direction at the boundary point, and update until the closest sample to the original sample </a:t>
            </a:r>
            <a:r>
              <a:rPr lang="en-US" i="1" dirty="0"/>
              <a:t>x</a:t>
            </a:r>
            <a:r>
              <a:rPr lang="en-US" dirty="0"/>
              <a:t>* is found</a:t>
            </a:r>
          </a:p>
        </p:txBody>
      </p:sp>
      <p:sp>
        <p:nvSpPr>
          <p:cNvPr id="5" name="Content Placeholder 4"/>
          <p:cNvSpPr>
            <a:spLocks noGrp="1"/>
          </p:cNvSpPr>
          <p:nvPr>
            <p:ph idx="10"/>
          </p:nvPr>
        </p:nvSpPr>
        <p:spPr/>
        <p:txBody>
          <a:bodyPr/>
          <a:lstStyle/>
          <a:p>
            <a:r>
              <a:rPr lang="en-US" dirty="0"/>
              <a:t>Evasion Attacks against Black-Box Models</a:t>
            </a:r>
          </a:p>
          <a:p>
            <a:endParaRPr lang="en-US" dirty="0"/>
          </a:p>
        </p:txBody>
      </p:sp>
      <p:pic>
        <p:nvPicPr>
          <p:cNvPr id="4" name="Picture 3">
            <a:extLst>
              <a:ext uri="{FF2B5EF4-FFF2-40B4-BE49-F238E27FC236}">
                <a16:creationId xmlns:a16="http://schemas.microsoft.com/office/drawing/2014/main" id="{BCAB1EA4-28A0-48D9-ABFF-8FB251AEECCD}"/>
              </a:ext>
            </a:extLst>
          </p:cNvPr>
          <p:cNvPicPr>
            <a:picLocks noChangeAspect="1"/>
          </p:cNvPicPr>
          <p:nvPr/>
        </p:nvPicPr>
        <p:blipFill rotWithShape="1">
          <a:blip r:embed="rId4"/>
          <a:srcRect b="3383"/>
          <a:stretch/>
        </p:blipFill>
        <p:spPr>
          <a:xfrm>
            <a:off x="1860848" y="5432164"/>
            <a:ext cx="7086998" cy="2198452"/>
          </a:xfrm>
          <a:prstGeom prst="rect">
            <a:avLst/>
          </a:prstGeom>
        </p:spPr>
      </p:pic>
    </p:spTree>
    <p:extLst>
      <p:ext uri="{BB962C8B-B14F-4D97-AF65-F5344CB8AC3E}">
        <p14:creationId xmlns:p14="http://schemas.microsoft.com/office/powerpoint/2010/main" val="24847888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smtClean="0"/>
              <a:t>Black-box </a:t>
            </a:r>
            <a:r>
              <a:rPr lang="en-US" altLang="zh-CN" sz="4400" dirty="0"/>
              <a:t>Evasion Attacks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a:solidFill>
                      <a:srgbClr val="0070C0"/>
                    </a:solidFill>
                  </a:rPr>
                  <a:t>ZOO attack</a:t>
                </a:r>
              </a:p>
              <a:p>
                <a:pPr lvl="1"/>
                <a:r>
                  <a:rPr lang="en-US" dirty="0">
                    <a:hlinkClick r:id="rId3"/>
                  </a:rPr>
                  <a:t>Chen (2017) Zoo: Zeroth-order optimization based black-box attacks to deep neural networks without training substitute models</a:t>
                </a:r>
                <a:endParaRPr lang="en-US" dirty="0"/>
              </a:p>
              <a:p>
                <a:r>
                  <a:rPr lang="en-US" dirty="0">
                    <a:solidFill>
                      <a:srgbClr val="FF0000"/>
                    </a:solidFill>
                  </a:rPr>
                  <a:t>Zeroth-order optimization </a:t>
                </a:r>
                <a:r>
                  <a:rPr lang="en-US" dirty="0"/>
                  <a:t>refers to optimization based on access to the function values </a:t>
                </a:r>
                <a14:m>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oMath>
                </a14:m>
                <a:r>
                  <a:rPr lang="en-US" dirty="0"/>
                  <a:t> only (as opposed to first-order optimization via the gradient </a:t>
                </a:r>
                <a14:m>
                  <m:oMath xmlns:m="http://schemas.openxmlformats.org/officeDocument/2006/math">
                    <m:r>
                      <a:rPr lang="en-US"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rPr>
                      <m:t>𝑓</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oMath>
                </a14:m>
                <a:r>
                  <a:rPr lang="en-US" dirty="0"/>
                  <a:t> )</a:t>
                </a:r>
              </a:p>
              <a:p>
                <a:pPr lvl="1"/>
                <a:r>
                  <a:rPr lang="en-US" dirty="0"/>
                  <a:t>E.g., score-based </a:t>
                </a:r>
                <a:r>
                  <a:rPr lang="en-US" dirty="0" smtClean="0"/>
                  <a:t>and decision-based black-box </a:t>
                </a:r>
                <a:r>
                  <a:rPr lang="en-US" dirty="0"/>
                  <a:t>approaches </a:t>
                </a:r>
              </a:p>
              <a:p>
                <a:r>
                  <a:rPr lang="en-US" dirty="0"/>
                  <a:t>ZOO attack is a score-based version of the </a:t>
                </a:r>
                <a:r>
                  <a:rPr lang="en-US" dirty="0" err="1" smtClean="0"/>
                  <a:t>Carlini</a:t>
                </a:r>
                <a:r>
                  <a:rPr lang="en-US" dirty="0"/>
                  <a:t> </a:t>
                </a:r>
                <a:r>
                  <a:rPr lang="en-US" dirty="0" smtClean="0"/>
                  <a:t>&amp; Wagner </a:t>
                </a:r>
                <a:r>
                  <a:rPr lang="en-US" dirty="0"/>
                  <a:t>attack</a:t>
                </a:r>
              </a:p>
              <a:p>
                <a:pPr lvl="1"/>
                <a:r>
                  <a:rPr lang="en-US" dirty="0"/>
                  <a:t>The gradient is estimated based on logits values</a:t>
                </a:r>
              </a:p>
              <a:p>
                <a:pPr lvl="1"/>
                <a:r>
                  <a:rPr lang="en-US" dirty="0"/>
                  <a:t>It employs a zeroth-order stochastic coordinate descent</a:t>
                </a:r>
              </a:p>
              <a:p>
                <a:pPr lvl="2"/>
                <a:r>
                  <a:rPr lang="en-US" dirty="0"/>
                  <a:t>At each iteration, one randomly-selected variable (coordinate) is updated with the goal to optimize the objective function</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Evasion Attacks against Black-Box Models</a:t>
            </a:r>
          </a:p>
          <a:p>
            <a:endParaRPr lang="en-US" dirty="0"/>
          </a:p>
        </p:txBody>
      </p:sp>
    </p:spTree>
    <p:extLst>
      <p:ext uri="{BB962C8B-B14F-4D97-AF65-F5344CB8AC3E}">
        <p14:creationId xmlns:p14="http://schemas.microsoft.com/office/powerpoint/2010/main" val="18252301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90F306-C569-41F7-B729-79BDEFC9F3A8}"/>
              </a:ext>
            </a:extLst>
          </p:cNvPr>
          <p:cNvSpPr>
            <a:spLocks noGrp="1"/>
          </p:cNvSpPr>
          <p:nvPr>
            <p:ph type="title"/>
          </p:nvPr>
        </p:nvSpPr>
        <p:spPr/>
        <p:txBody>
          <a:bodyPr>
            <a:normAutofit/>
          </a:bodyPr>
          <a:lstStyle/>
          <a:p>
            <a:r>
              <a:rPr lang="en-US" dirty="0"/>
              <a:t>Transfer-based Black-box </a:t>
            </a:r>
            <a:r>
              <a:rPr lang="en-US" dirty="0" smtClean="0"/>
              <a:t>Attacks</a:t>
            </a:r>
            <a:endParaRPr lang="en-US" dirty="0"/>
          </a:p>
        </p:txBody>
      </p:sp>
      <p:sp>
        <p:nvSpPr>
          <p:cNvPr id="5" name="Content Placeholder 4">
            <a:extLst>
              <a:ext uri="{FF2B5EF4-FFF2-40B4-BE49-F238E27FC236}">
                <a16:creationId xmlns:a16="http://schemas.microsoft.com/office/drawing/2014/main" id="{F4A3818E-6E56-4E1D-A592-A21E175BB665}"/>
              </a:ext>
            </a:extLst>
          </p:cNvPr>
          <p:cNvSpPr>
            <a:spLocks noGrp="1"/>
          </p:cNvSpPr>
          <p:nvPr>
            <p:ph idx="1"/>
          </p:nvPr>
        </p:nvSpPr>
        <p:spPr/>
        <p:txBody>
          <a:bodyPr/>
          <a:lstStyle/>
          <a:p>
            <a:r>
              <a:rPr lang="en-US" b="1" i="1" dirty="0">
                <a:solidFill>
                  <a:srgbClr val="0070C0"/>
                </a:solidFill>
              </a:rPr>
              <a:t>Transferability</a:t>
            </a:r>
            <a:r>
              <a:rPr lang="en-US" dirty="0"/>
              <a:t> of adversarial examples</a:t>
            </a:r>
          </a:p>
          <a:p>
            <a:pPr lvl="1"/>
            <a:r>
              <a:rPr lang="en-US" dirty="0"/>
              <a:t>The adversary does not query the model</a:t>
            </a:r>
          </a:p>
          <a:p>
            <a:pPr lvl="1"/>
            <a:r>
              <a:rPr lang="en-US" dirty="0" smtClean="0"/>
              <a:t>It </a:t>
            </a:r>
            <a:r>
              <a:rPr lang="en-US" dirty="0"/>
              <a:t>was observed that the same adversarial examples are often </a:t>
            </a:r>
            <a:r>
              <a:rPr lang="en-US" dirty="0" smtClean="0"/>
              <a:t>efficient </a:t>
            </a:r>
            <a:r>
              <a:rPr lang="en-US" dirty="0"/>
              <a:t>across ML models and datasets</a:t>
            </a:r>
          </a:p>
          <a:p>
            <a:r>
              <a:rPr lang="en-US" dirty="0">
                <a:solidFill>
                  <a:srgbClr val="FF0000"/>
                </a:solidFill>
              </a:rPr>
              <a:t>Cross-model transferability</a:t>
            </a:r>
            <a:r>
              <a:rPr lang="en-US" dirty="0"/>
              <a:t>: the same adversarial example is misclassified by a variety of classifiers with different architectures</a:t>
            </a:r>
          </a:p>
          <a:p>
            <a:r>
              <a:rPr lang="en-US" dirty="0">
                <a:solidFill>
                  <a:srgbClr val="FF0000"/>
                </a:solidFill>
              </a:rPr>
              <a:t>Cross-training set transferability</a:t>
            </a:r>
            <a:r>
              <a:rPr lang="en-US" dirty="0"/>
              <a:t>: the same adversarial example is misclassified by classifiers trained on different subsets of the training data</a:t>
            </a:r>
          </a:p>
          <a:p>
            <a:r>
              <a:rPr lang="en-US" dirty="0"/>
              <a:t>Therefore, an attacker can take the following steps to reverse-engineer the classifier:</a:t>
            </a:r>
          </a:p>
          <a:p>
            <a:pPr marL="804863" lvl="1" indent="-347663">
              <a:buFont typeface="+mj-lt"/>
              <a:buAutoNum type="arabicPeriod"/>
            </a:pPr>
            <a:r>
              <a:rPr lang="en-US" dirty="0"/>
              <a:t>Train his/her own (white-box) substitute ML model</a:t>
            </a:r>
          </a:p>
          <a:p>
            <a:pPr marL="804863" lvl="1" indent="-347663">
              <a:buFont typeface="+mj-lt"/>
              <a:buAutoNum type="arabicPeriod"/>
            </a:pPr>
            <a:r>
              <a:rPr lang="en-US" dirty="0"/>
              <a:t>Generate adversarial samples for the substitute ML model</a:t>
            </a:r>
          </a:p>
          <a:p>
            <a:pPr marL="804863" lvl="1" indent="-347663">
              <a:buFont typeface="+mj-lt"/>
              <a:buAutoNum type="arabicPeriod"/>
            </a:pPr>
            <a:r>
              <a:rPr lang="en-US" dirty="0"/>
              <a:t>Apply the adversarial samples to the target ML model</a:t>
            </a:r>
          </a:p>
        </p:txBody>
      </p:sp>
      <p:sp>
        <p:nvSpPr>
          <p:cNvPr id="2" name="Content Placeholder 1"/>
          <p:cNvSpPr>
            <a:spLocks noGrp="1"/>
          </p:cNvSpPr>
          <p:nvPr>
            <p:ph idx="10"/>
          </p:nvPr>
        </p:nvSpPr>
        <p:spPr/>
        <p:txBody>
          <a:bodyPr/>
          <a:lstStyle/>
          <a:p>
            <a:r>
              <a:rPr lang="en-US" dirty="0"/>
              <a:t>Evasion Attacks against Black-Box Models</a:t>
            </a:r>
          </a:p>
        </p:txBody>
      </p:sp>
      <p:sp>
        <p:nvSpPr>
          <p:cNvPr id="6" name="TextBox 5"/>
          <p:cNvSpPr txBox="1"/>
          <p:nvPr/>
        </p:nvSpPr>
        <p:spPr>
          <a:xfrm>
            <a:off x="2508920" y="7526179"/>
            <a:ext cx="5832648" cy="246221"/>
          </a:xfrm>
          <a:prstGeom prst="rect">
            <a:avLst/>
          </a:prstGeom>
          <a:noFill/>
        </p:spPr>
        <p:txBody>
          <a:bodyPr wrap="square" rtlCol="0">
            <a:spAutoFit/>
          </a:bodyPr>
          <a:lstStyle/>
          <a:p>
            <a:pPr algn="ctr"/>
            <a:r>
              <a:rPr lang="en-US" sz="1000" dirty="0"/>
              <a:t>Slide credit: </a:t>
            </a:r>
            <a:r>
              <a:rPr lang="en-US" sz="1000" dirty="0" err="1"/>
              <a:t>Binghui</a:t>
            </a:r>
            <a:r>
              <a:rPr lang="en-US" sz="1000" dirty="0"/>
              <a:t> Wang: Adversarial Machine Learning — An Introduction</a:t>
            </a:r>
          </a:p>
        </p:txBody>
      </p:sp>
    </p:spTree>
    <p:extLst>
      <p:ext uri="{BB962C8B-B14F-4D97-AF65-F5344CB8AC3E}">
        <p14:creationId xmlns:p14="http://schemas.microsoft.com/office/powerpoint/2010/main" val="29361204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Transfer-based Black-box Attacks</a:t>
            </a:r>
          </a:p>
        </p:txBody>
      </p:sp>
      <p:sp>
        <p:nvSpPr>
          <p:cNvPr id="3" name="Content Placeholder 2"/>
          <p:cNvSpPr>
            <a:spLocks noGrp="1"/>
          </p:cNvSpPr>
          <p:nvPr>
            <p:ph idx="1"/>
          </p:nvPr>
        </p:nvSpPr>
        <p:spPr/>
        <p:txBody>
          <a:bodyPr/>
          <a:lstStyle/>
          <a:p>
            <a:r>
              <a:rPr lang="en-US" b="1" i="1" dirty="0" smtClean="0">
                <a:solidFill>
                  <a:srgbClr val="0070C0"/>
                </a:solidFill>
              </a:rPr>
              <a:t>Substitute model attack </a:t>
            </a:r>
            <a:r>
              <a:rPr lang="en-US" dirty="0" smtClean="0"/>
              <a:t>(or </a:t>
            </a:r>
            <a:r>
              <a:rPr lang="en-US" b="1" i="1" dirty="0" smtClean="0">
                <a:solidFill>
                  <a:srgbClr val="0070C0"/>
                </a:solidFill>
              </a:rPr>
              <a:t>surrogate </a:t>
            </a:r>
            <a:r>
              <a:rPr lang="en-US" b="1" i="1" dirty="0">
                <a:solidFill>
                  <a:srgbClr val="0070C0"/>
                </a:solidFill>
              </a:rPr>
              <a:t>local </a:t>
            </a:r>
            <a:r>
              <a:rPr lang="en-US" b="1" i="1" dirty="0" smtClean="0">
                <a:solidFill>
                  <a:srgbClr val="0070C0"/>
                </a:solidFill>
              </a:rPr>
              <a:t>model attack</a:t>
            </a:r>
            <a:r>
              <a:rPr lang="en-US" dirty="0" smtClean="0"/>
              <a:t>)</a:t>
            </a:r>
            <a:endParaRPr lang="en-US" dirty="0"/>
          </a:p>
          <a:p>
            <a:pPr lvl="1"/>
            <a:r>
              <a:rPr lang="en-US" dirty="0" err="1">
                <a:hlinkClick r:id="rId3"/>
              </a:rPr>
              <a:t>Papernot</a:t>
            </a:r>
            <a:r>
              <a:rPr lang="en-US" dirty="0">
                <a:hlinkClick r:id="rId3"/>
              </a:rPr>
              <a:t> et al. (2016) Transferability in Machine Learning: from Phenomena to Black-Box Attacks using Adversarial Samples</a:t>
            </a:r>
            <a:endParaRPr lang="en-US" dirty="0"/>
          </a:p>
          <a:p>
            <a:pPr lvl="1"/>
            <a:r>
              <a:rPr lang="en-US" dirty="0"/>
              <a:t>Uses FGSM or PGD for </a:t>
            </a:r>
            <a:r>
              <a:rPr lang="en-US" dirty="0" smtClean="0"/>
              <a:t>attacking a substitute model, and afterward transfer the generated adversarial samples to the target model</a:t>
            </a:r>
          </a:p>
          <a:p>
            <a:r>
              <a:rPr lang="en-US" b="1" i="1" dirty="0" smtClean="0">
                <a:solidFill>
                  <a:srgbClr val="0070C0"/>
                </a:solidFill>
              </a:rPr>
              <a:t>Ensemble </a:t>
            </a:r>
            <a:r>
              <a:rPr lang="en-US" b="1" i="1" dirty="0">
                <a:solidFill>
                  <a:srgbClr val="0070C0"/>
                </a:solidFill>
              </a:rPr>
              <a:t>of local </a:t>
            </a:r>
            <a:r>
              <a:rPr lang="en-US" b="1" i="1" dirty="0" smtClean="0">
                <a:solidFill>
                  <a:srgbClr val="0070C0"/>
                </a:solidFill>
              </a:rPr>
              <a:t>models  attack</a:t>
            </a:r>
            <a:endParaRPr lang="en-US" b="1" i="1" dirty="0">
              <a:solidFill>
                <a:srgbClr val="0070C0"/>
              </a:solidFill>
            </a:endParaRPr>
          </a:p>
          <a:p>
            <a:pPr lvl="1"/>
            <a:r>
              <a:rPr lang="en-US" dirty="0">
                <a:hlinkClick r:id="rId4"/>
              </a:rPr>
              <a:t>Liu et al. (2017)  Delving into </a:t>
            </a:r>
            <a:r>
              <a:rPr lang="en-US" dirty="0" smtClean="0">
                <a:hlinkClick r:id="rId4"/>
              </a:rPr>
              <a:t>Transferable </a:t>
            </a:r>
            <a:r>
              <a:rPr lang="en-US" dirty="0">
                <a:hlinkClick r:id="rId4"/>
              </a:rPr>
              <a:t>A</a:t>
            </a:r>
            <a:r>
              <a:rPr lang="en-US" dirty="0" smtClean="0">
                <a:hlinkClick r:id="rId4"/>
              </a:rPr>
              <a:t>dversarial </a:t>
            </a:r>
            <a:r>
              <a:rPr lang="en-US" dirty="0">
                <a:hlinkClick r:id="rId4"/>
              </a:rPr>
              <a:t>E</a:t>
            </a:r>
            <a:r>
              <a:rPr lang="en-US" dirty="0" smtClean="0">
                <a:hlinkClick r:id="rId4"/>
              </a:rPr>
              <a:t>xamples </a:t>
            </a:r>
            <a:r>
              <a:rPr lang="en-US" dirty="0">
                <a:hlinkClick r:id="rId4"/>
              </a:rPr>
              <a:t>and </a:t>
            </a:r>
            <a:r>
              <a:rPr lang="en-US" dirty="0" smtClean="0">
                <a:hlinkClick r:id="rId4"/>
              </a:rPr>
              <a:t>Black-box Attacks</a:t>
            </a:r>
            <a:endParaRPr lang="en-US" dirty="0"/>
          </a:p>
          <a:p>
            <a:pPr lvl="1"/>
            <a:r>
              <a:rPr lang="en-US" dirty="0"/>
              <a:t>Uses an ensemble of local models for generating adversarial examples</a:t>
            </a:r>
          </a:p>
        </p:txBody>
      </p:sp>
      <p:sp>
        <p:nvSpPr>
          <p:cNvPr id="4" name="Content Placeholder 3"/>
          <p:cNvSpPr>
            <a:spLocks noGrp="1"/>
          </p:cNvSpPr>
          <p:nvPr>
            <p:ph idx="10"/>
          </p:nvPr>
        </p:nvSpPr>
        <p:spPr/>
        <p:txBody>
          <a:bodyPr/>
          <a:lstStyle/>
          <a:p>
            <a:r>
              <a:rPr lang="en-US" dirty="0"/>
              <a:t>Evasion Attacks against Black-Box Models</a:t>
            </a:r>
          </a:p>
          <a:p>
            <a:endParaRPr lang="en-US" dirty="0"/>
          </a:p>
        </p:txBody>
      </p:sp>
    </p:spTree>
    <p:extLst>
      <p:ext uri="{BB962C8B-B14F-4D97-AF65-F5344CB8AC3E}">
        <p14:creationId xmlns:p14="http://schemas.microsoft.com/office/powerpoint/2010/main" val="42026848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List of Adversarial Attacks</a:t>
            </a:r>
            <a:endParaRPr lang="en-US" dirty="0"/>
          </a:p>
        </p:txBody>
      </p:sp>
      <p:sp>
        <p:nvSpPr>
          <p:cNvPr id="6" name="Content Placeholder 5"/>
          <p:cNvSpPr>
            <a:spLocks noGrp="1"/>
          </p:cNvSpPr>
          <p:nvPr>
            <p:ph idx="1"/>
          </p:nvPr>
        </p:nvSpPr>
        <p:spPr/>
        <p:txBody>
          <a:bodyPr/>
          <a:lstStyle/>
          <a:p>
            <a:r>
              <a:rPr lang="en-US" dirty="0"/>
              <a:t>List of adversarial attacks from the survey by Xu (2019)  </a:t>
            </a:r>
          </a:p>
        </p:txBody>
      </p:sp>
      <p:pic>
        <p:nvPicPr>
          <p:cNvPr id="4" name="Picture 3"/>
          <p:cNvPicPr>
            <a:picLocks noChangeAspect="1"/>
          </p:cNvPicPr>
          <p:nvPr/>
        </p:nvPicPr>
        <p:blipFill>
          <a:blip r:embed="rId2"/>
          <a:stretch>
            <a:fillRect/>
          </a:stretch>
        </p:blipFill>
        <p:spPr>
          <a:xfrm>
            <a:off x="25646" y="2662064"/>
            <a:ext cx="10007108" cy="4392488"/>
          </a:xfrm>
          <a:prstGeom prst="rect">
            <a:avLst/>
          </a:prstGeom>
        </p:spPr>
      </p:pic>
      <p:sp>
        <p:nvSpPr>
          <p:cNvPr id="5" name="TextBox 4"/>
          <p:cNvSpPr txBox="1"/>
          <p:nvPr/>
        </p:nvSpPr>
        <p:spPr>
          <a:xfrm>
            <a:off x="1716832" y="7526179"/>
            <a:ext cx="6912768" cy="246221"/>
          </a:xfrm>
          <a:prstGeom prst="rect">
            <a:avLst/>
          </a:prstGeom>
          <a:noFill/>
        </p:spPr>
        <p:txBody>
          <a:bodyPr wrap="square" rtlCol="0">
            <a:spAutoFit/>
          </a:bodyPr>
          <a:lstStyle/>
          <a:p>
            <a:pPr algn="ctr"/>
            <a:r>
              <a:rPr lang="en-US" sz="1000" dirty="0"/>
              <a:t>Table from: </a:t>
            </a:r>
            <a:r>
              <a:rPr lang="pt-BR" sz="1000" dirty="0"/>
              <a:t>Xu et al. (2019) - </a:t>
            </a:r>
            <a:r>
              <a:rPr lang="en-US" sz="1000" dirty="0"/>
              <a:t>Adversarial Attacks and Defenses in Images, Graphs and Text: A Review </a:t>
            </a:r>
          </a:p>
        </p:txBody>
      </p:sp>
      <p:sp>
        <p:nvSpPr>
          <p:cNvPr id="7" name="Content Placeholder 1"/>
          <p:cNvSpPr>
            <a:spLocks noGrp="1"/>
          </p:cNvSpPr>
          <p:nvPr>
            <p:ph idx="10"/>
          </p:nvPr>
        </p:nvSpPr>
        <p:spPr>
          <a:xfrm>
            <a:off x="276673" y="1509936"/>
            <a:ext cx="6192687" cy="350293"/>
          </a:xfrm>
        </p:spPr>
        <p:txBody>
          <a:bodyPr/>
          <a:lstStyle/>
          <a:p>
            <a:r>
              <a:rPr lang="en-US" dirty="0"/>
              <a:t>Common Adversarial Evasion Attacks</a:t>
            </a:r>
          </a:p>
          <a:p>
            <a:endParaRPr lang="en-US" dirty="0"/>
          </a:p>
        </p:txBody>
      </p:sp>
    </p:spTree>
    <p:extLst>
      <p:ext uri="{BB962C8B-B14F-4D97-AF65-F5344CB8AC3E}">
        <p14:creationId xmlns:p14="http://schemas.microsoft.com/office/powerpoint/2010/main" val="8512122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Defense Against </a:t>
            </a:r>
            <a:r>
              <a:rPr lang="en-US" dirty="0" smtClean="0"/>
              <a:t>Evasion </a:t>
            </a:r>
            <a:r>
              <a:rPr lang="en-US" dirty="0"/>
              <a:t>Attacks</a:t>
            </a:r>
          </a:p>
        </p:txBody>
      </p:sp>
      <p:sp>
        <p:nvSpPr>
          <p:cNvPr id="6" name="Content Placeholder 5"/>
          <p:cNvSpPr>
            <a:spLocks noGrp="1"/>
          </p:cNvSpPr>
          <p:nvPr>
            <p:ph idx="1"/>
          </p:nvPr>
        </p:nvSpPr>
        <p:spPr/>
        <p:txBody>
          <a:bodyPr>
            <a:normAutofit/>
          </a:bodyPr>
          <a:lstStyle/>
          <a:p>
            <a:r>
              <a:rPr lang="en-US" dirty="0"/>
              <a:t>Adversarial samples can cause any ML algorithm to fail</a:t>
            </a:r>
          </a:p>
          <a:p>
            <a:pPr lvl="1"/>
            <a:r>
              <a:rPr lang="en-US" dirty="0"/>
              <a:t>However, they can also be used to build more accurate and robust models</a:t>
            </a:r>
          </a:p>
          <a:p>
            <a:pPr lvl="1"/>
            <a:r>
              <a:rPr lang="en-US" dirty="0"/>
              <a:t>The goal of </a:t>
            </a:r>
            <a:r>
              <a:rPr lang="en-US" b="1" i="1" dirty="0">
                <a:solidFill>
                  <a:srgbClr val="0070C0"/>
                </a:solidFill>
              </a:rPr>
              <a:t>adversarial defense </a:t>
            </a:r>
            <a:r>
              <a:rPr lang="en-US" dirty="0"/>
              <a:t>is to build ML models with high accuracy on both </a:t>
            </a:r>
            <a:r>
              <a:rPr lang="en-US" dirty="0">
                <a:solidFill>
                  <a:srgbClr val="FF0000"/>
                </a:solidFill>
              </a:rPr>
              <a:t>clean (regular, natural, standard) examples</a:t>
            </a:r>
            <a:r>
              <a:rPr lang="en-US" dirty="0"/>
              <a:t> and </a:t>
            </a:r>
            <a:r>
              <a:rPr lang="en-US" dirty="0">
                <a:solidFill>
                  <a:srgbClr val="FF0000"/>
                </a:solidFill>
              </a:rPr>
              <a:t>adversarial examples</a:t>
            </a:r>
          </a:p>
          <a:p>
            <a:r>
              <a:rPr lang="en-US" dirty="0"/>
              <a:t>AML is a two-player game:</a:t>
            </a:r>
          </a:p>
          <a:p>
            <a:pPr lvl="1"/>
            <a:r>
              <a:rPr lang="en-US" dirty="0"/>
              <a:t>Attackers aim to produce strong adversarial examples that evade a model with high confidence while requiring only a small perturbation </a:t>
            </a:r>
          </a:p>
          <a:p>
            <a:pPr lvl="1"/>
            <a:r>
              <a:rPr lang="en-US" dirty="0"/>
              <a:t>Defenders aim to produce models that are robust to adversarial examples (the models either don’t have adversarial examples, or the adversaries cannot find adversarial examples easily)</a:t>
            </a:r>
          </a:p>
          <a:p>
            <a:r>
              <a:rPr lang="en-US" dirty="0"/>
              <a:t>A list of adversarial defenses can be found at this </a:t>
            </a:r>
            <a:r>
              <a:rPr lang="en-US" dirty="0">
                <a:hlinkClick r:id="rId2"/>
              </a:rPr>
              <a:t>link</a:t>
            </a:r>
            <a:endParaRPr lang="en-US" dirty="0"/>
          </a:p>
          <a:p>
            <a:pPr lvl="1"/>
            <a:endParaRPr lang="en-US" dirty="0"/>
          </a:p>
          <a:p>
            <a:endParaRPr lang="en-US" dirty="0"/>
          </a:p>
        </p:txBody>
      </p:sp>
      <p:sp>
        <p:nvSpPr>
          <p:cNvPr id="2" name="Content Placeholder 1"/>
          <p:cNvSpPr>
            <a:spLocks noGrp="1"/>
          </p:cNvSpPr>
          <p:nvPr>
            <p:ph idx="10"/>
          </p:nvPr>
        </p:nvSpPr>
        <p:spPr/>
        <p:txBody>
          <a:bodyPr/>
          <a:lstStyle/>
          <a:p>
            <a:r>
              <a:rPr lang="en-US" dirty="0"/>
              <a:t>Defense Against Adversarial </a:t>
            </a:r>
            <a:r>
              <a:rPr lang="en-US" dirty="0" smtClean="0"/>
              <a:t>Evasion Attacks</a:t>
            </a:r>
            <a:endParaRPr lang="en-US" dirty="0"/>
          </a:p>
        </p:txBody>
      </p:sp>
    </p:spTree>
    <p:extLst>
      <p:ext uri="{BB962C8B-B14F-4D97-AF65-F5344CB8AC3E}">
        <p14:creationId xmlns:p14="http://schemas.microsoft.com/office/powerpoint/2010/main" val="18321661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Defense Against Evasion Attacks</a:t>
            </a:r>
          </a:p>
        </p:txBody>
      </p:sp>
      <p:sp>
        <p:nvSpPr>
          <p:cNvPr id="3" name="Content Placeholder 2"/>
          <p:cNvSpPr>
            <a:spLocks noGrp="1"/>
          </p:cNvSpPr>
          <p:nvPr>
            <p:ph idx="1"/>
          </p:nvPr>
        </p:nvSpPr>
        <p:spPr/>
        <p:txBody>
          <a:bodyPr/>
          <a:lstStyle/>
          <a:p>
            <a:r>
              <a:rPr lang="en-US" b="1" i="1" dirty="0">
                <a:solidFill>
                  <a:srgbClr val="0070C0"/>
                </a:solidFill>
              </a:rPr>
              <a:t>Defense strategies </a:t>
            </a:r>
            <a:r>
              <a:rPr lang="en-US" dirty="0"/>
              <a:t>against adversarial </a:t>
            </a:r>
            <a:r>
              <a:rPr lang="en-US" dirty="0" smtClean="0"/>
              <a:t>evasion attacks have been reviewed in Xu et al. (2019)</a:t>
            </a:r>
          </a:p>
          <a:p>
            <a:pPr lvl="1"/>
            <a:r>
              <a:rPr lang="en-US" dirty="0">
                <a:hlinkClick r:id="rId2"/>
              </a:rPr>
              <a:t>Xu (2019) Adversarial Attacks and Defenses in Images, Graphs and Text: A Review </a:t>
            </a:r>
            <a:endParaRPr lang="en-US" dirty="0"/>
          </a:p>
          <a:p>
            <a:r>
              <a:rPr lang="en-US" dirty="0" smtClean="0"/>
              <a:t>Accordingly, the defenses can </a:t>
            </a:r>
            <a:r>
              <a:rPr lang="en-US" dirty="0"/>
              <a:t>be categorized into:</a:t>
            </a:r>
          </a:p>
          <a:p>
            <a:pPr lvl="1"/>
            <a:r>
              <a:rPr lang="en-US" dirty="0" smtClean="0"/>
              <a:t>Adversarial </a:t>
            </a:r>
            <a:r>
              <a:rPr lang="en-US" dirty="0"/>
              <a:t>example detection</a:t>
            </a:r>
          </a:p>
          <a:p>
            <a:pPr lvl="1"/>
            <a:r>
              <a:rPr lang="en-US" dirty="0"/>
              <a:t>Gradient masking/obfuscation</a:t>
            </a:r>
          </a:p>
          <a:p>
            <a:pPr lvl="1"/>
            <a:r>
              <a:rPr lang="en-US" dirty="0"/>
              <a:t>Robust </a:t>
            </a:r>
            <a:r>
              <a:rPr lang="en-US" dirty="0" smtClean="0"/>
              <a:t>optimization</a:t>
            </a:r>
            <a:endParaRPr lang="en-US" dirty="0"/>
          </a:p>
          <a:p>
            <a:pPr lvl="1"/>
            <a:endParaRPr lang="en-US" dirty="0"/>
          </a:p>
        </p:txBody>
      </p:sp>
      <p:sp>
        <p:nvSpPr>
          <p:cNvPr id="4" name="Content Placeholder 3"/>
          <p:cNvSpPr>
            <a:spLocks noGrp="1"/>
          </p:cNvSpPr>
          <p:nvPr>
            <p:ph idx="10"/>
          </p:nvPr>
        </p:nvSpPr>
        <p:spPr/>
        <p:txBody>
          <a:bodyPr/>
          <a:lstStyle/>
          <a:p>
            <a:r>
              <a:rPr lang="en-US" dirty="0"/>
              <a:t>Defense Against Adversarial Evasion Attacks</a:t>
            </a:r>
          </a:p>
          <a:p>
            <a:endParaRPr lang="en-US" dirty="0"/>
          </a:p>
        </p:txBody>
      </p:sp>
    </p:spTree>
    <p:extLst>
      <p:ext uri="{BB962C8B-B14F-4D97-AF65-F5344CB8AC3E}">
        <p14:creationId xmlns:p14="http://schemas.microsoft.com/office/powerpoint/2010/main" val="416746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AD7573-0D60-4571-BE78-17FBFE597A24}"/>
              </a:ext>
            </a:extLst>
          </p:cNvPr>
          <p:cNvSpPr>
            <a:spLocks noGrp="1"/>
          </p:cNvSpPr>
          <p:nvPr>
            <p:ph type="title"/>
          </p:nvPr>
        </p:nvSpPr>
        <p:spPr/>
        <p:txBody>
          <a:bodyPr/>
          <a:lstStyle/>
          <a:p>
            <a:r>
              <a:rPr lang="en-US" dirty="0"/>
              <a:t>Adversarial Examples</a:t>
            </a:r>
          </a:p>
        </p:txBody>
      </p:sp>
      <p:sp>
        <p:nvSpPr>
          <p:cNvPr id="5" name="Content Placeholder 4">
            <a:extLst>
              <a:ext uri="{FF2B5EF4-FFF2-40B4-BE49-F238E27FC236}">
                <a16:creationId xmlns:a16="http://schemas.microsoft.com/office/drawing/2014/main" id="{03BE0EC9-C1A8-408B-8B01-B78E0C48FEBE}"/>
              </a:ext>
            </a:extLst>
          </p:cNvPr>
          <p:cNvSpPr>
            <a:spLocks noGrp="1"/>
          </p:cNvSpPr>
          <p:nvPr>
            <p:ph idx="1"/>
          </p:nvPr>
        </p:nvSpPr>
        <p:spPr/>
        <p:txBody>
          <a:bodyPr/>
          <a:lstStyle/>
          <a:p>
            <a:r>
              <a:rPr lang="en-US" dirty="0"/>
              <a:t>What do you see?</a:t>
            </a:r>
          </a:p>
        </p:txBody>
      </p:sp>
      <p:sp>
        <p:nvSpPr>
          <p:cNvPr id="2" name="Content Placeholder 1"/>
          <p:cNvSpPr>
            <a:spLocks noGrp="1"/>
          </p:cNvSpPr>
          <p:nvPr>
            <p:ph idx="10"/>
          </p:nvPr>
        </p:nvSpPr>
        <p:spPr/>
        <p:txBody>
          <a:bodyPr/>
          <a:lstStyle/>
          <a:p>
            <a:r>
              <a:rPr lang="en-US" dirty="0"/>
              <a:t>Adversarial Examples</a:t>
            </a:r>
          </a:p>
          <a:p>
            <a:endParaRPr lang="en-US" dirty="0"/>
          </a:p>
        </p:txBody>
      </p:sp>
      <p:pic>
        <p:nvPicPr>
          <p:cNvPr id="6" name="Picture 5">
            <a:extLst>
              <a:ext uri="{FF2B5EF4-FFF2-40B4-BE49-F238E27FC236}">
                <a16:creationId xmlns:a16="http://schemas.microsoft.com/office/drawing/2014/main" id="{42ACD94D-4E35-4B27-8E3B-AC085999FCE2}"/>
              </a:ext>
            </a:extLst>
          </p:cNvPr>
          <p:cNvPicPr>
            <a:picLocks noChangeAspect="1"/>
          </p:cNvPicPr>
          <p:nvPr/>
        </p:nvPicPr>
        <p:blipFill>
          <a:blip r:embed="rId2"/>
          <a:stretch>
            <a:fillRect/>
          </a:stretch>
        </p:blipFill>
        <p:spPr>
          <a:xfrm>
            <a:off x="1511217" y="2662064"/>
            <a:ext cx="7445409" cy="4724396"/>
          </a:xfrm>
          <a:prstGeom prst="rect">
            <a:avLst/>
          </a:prstGeom>
        </p:spPr>
      </p:pic>
      <p:sp>
        <p:nvSpPr>
          <p:cNvPr id="7" name="TextBox 6"/>
          <p:cNvSpPr txBox="1"/>
          <p:nvPr/>
        </p:nvSpPr>
        <p:spPr>
          <a:xfrm>
            <a:off x="2508920" y="7526179"/>
            <a:ext cx="5832648" cy="246221"/>
          </a:xfrm>
          <a:prstGeom prst="rect">
            <a:avLst/>
          </a:prstGeom>
          <a:noFill/>
        </p:spPr>
        <p:txBody>
          <a:bodyPr wrap="square" rtlCol="0">
            <a:spAutoFit/>
          </a:bodyPr>
          <a:lstStyle/>
          <a:p>
            <a:pPr algn="ctr"/>
            <a:r>
              <a:rPr lang="en-US" sz="1000" dirty="0"/>
              <a:t>Slide credit: </a:t>
            </a:r>
            <a:r>
              <a:rPr lang="en-US" sz="1000" dirty="0" err="1"/>
              <a:t>Binghui</a:t>
            </a:r>
            <a:r>
              <a:rPr lang="en-US" sz="1000" dirty="0"/>
              <a:t> Wang: Adversarial Machine Learning — An Introduction</a:t>
            </a:r>
          </a:p>
        </p:txBody>
      </p:sp>
    </p:spTree>
    <p:extLst>
      <p:ext uri="{BB962C8B-B14F-4D97-AF65-F5344CB8AC3E}">
        <p14:creationId xmlns:p14="http://schemas.microsoft.com/office/powerpoint/2010/main" val="14546375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Adversarial Example Detection</a:t>
            </a:r>
          </a:p>
        </p:txBody>
      </p:sp>
      <p:sp>
        <p:nvSpPr>
          <p:cNvPr id="5" name="Content Placeholder 4"/>
          <p:cNvSpPr>
            <a:spLocks noGrp="1"/>
          </p:cNvSpPr>
          <p:nvPr>
            <p:ph idx="1"/>
          </p:nvPr>
        </p:nvSpPr>
        <p:spPr>
          <a:xfrm>
            <a:off x="276673" y="2090803"/>
            <a:ext cx="9584265" cy="5539813"/>
          </a:xfrm>
        </p:spPr>
        <p:txBody>
          <a:bodyPr/>
          <a:lstStyle/>
          <a:p>
            <a:r>
              <a:rPr lang="en-US" b="1" i="1" dirty="0">
                <a:solidFill>
                  <a:srgbClr val="0070C0"/>
                </a:solidFill>
              </a:rPr>
              <a:t>Adversarial examples detection </a:t>
            </a:r>
            <a:r>
              <a:rPr lang="en-US" dirty="0"/>
              <a:t>methods are designed to distinguish adversarial examples from regular clean examples</a:t>
            </a:r>
          </a:p>
          <a:p>
            <a:pPr lvl="1"/>
            <a:r>
              <a:rPr lang="en-US" dirty="0" smtClean="0"/>
              <a:t>If </a:t>
            </a:r>
            <a:r>
              <a:rPr lang="en-US" dirty="0"/>
              <a:t>the defense method detects that an input example is adversarial, the classifier will refuse to predict its class label</a:t>
            </a:r>
          </a:p>
          <a:p>
            <a:r>
              <a:rPr lang="en-US" dirty="0"/>
              <a:t>E.g., an auxiliary </a:t>
            </a:r>
            <a:r>
              <a:rPr lang="en-US" dirty="0" smtClean="0"/>
              <a:t>detection model </a:t>
            </a:r>
            <a:r>
              <a:rPr lang="en-US" dirty="0"/>
              <a:t>is trained on regular and adversarial examples to perform a binary classification</a:t>
            </a:r>
          </a:p>
          <a:p>
            <a:pPr lvl="1"/>
            <a:r>
              <a:rPr lang="en-US" dirty="0"/>
              <a:t>If an input example is classified as benign, then it is safe to be fed to the main classifier to predict its class</a:t>
            </a:r>
          </a:p>
          <a:p>
            <a:r>
              <a:rPr lang="en-US" dirty="0" smtClean="0"/>
              <a:t>These defense </a:t>
            </a:r>
            <a:r>
              <a:rPr lang="en-US" dirty="0"/>
              <a:t>methods can be further divided into:</a:t>
            </a:r>
          </a:p>
          <a:p>
            <a:pPr lvl="1"/>
            <a:r>
              <a:rPr lang="en-US" dirty="0"/>
              <a:t>Auxiliary detection model</a:t>
            </a:r>
          </a:p>
          <a:p>
            <a:pPr lvl="1"/>
            <a:r>
              <a:rPr lang="en-US" dirty="0"/>
              <a:t>Statistical methods</a:t>
            </a:r>
          </a:p>
          <a:p>
            <a:pPr lvl="1"/>
            <a:r>
              <a:rPr lang="en-US" dirty="0"/>
              <a:t>Prediction consistency methods</a:t>
            </a:r>
          </a:p>
          <a:p>
            <a:r>
              <a:rPr lang="en-US" dirty="0"/>
              <a:t>Limitation of </a:t>
            </a:r>
            <a:r>
              <a:rPr lang="en-US" dirty="0" smtClean="0"/>
              <a:t>this </a:t>
            </a:r>
            <a:r>
              <a:rPr lang="en-US" dirty="0"/>
              <a:t>defense </a:t>
            </a:r>
            <a:r>
              <a:rPr lang="en-US" dirty="0" smtClean="0"/>
              <a:t>strategy is </a:t>
            </a:r>
            <a:r>
              <a:rPr lang="en-US" dirty="0"/>
              <a:t>that </a:t>
            </a:r>
            <a:r>
              <a:rPr lang="en-US" dirty="0" smtClean="0"/>
              <a:t>it </a:t>
            </a:r>
            <a:r>
              <a:rPr lang="en-US" dirty="0"/>
              <a:t>can be less effective in identifying examples created using unknown adversarial attacks </a:t>
            </a:r>
          </a:p>
          <a:p>
            <a:pPr lvl="2"/>
            <a:endParaRPr lang="en-US" dirty="0"/>
          </a:p>
          <a:p>
            <a:pPr lvl="2"/>
            <a:endParaRPr lang="en-US" dirty="0"/>
          </a:p>
          <a:p>
            <a:endParaRPr lang="en-US" dirty="0"/>
          </a:p>
        </p:txBody>
      </p:sp>
      <p:sp>
        <p:nvSpPr>
          <p:cNvPr id="2" name="Content Placeholder 1"/>
          <p:cNvSpPr>
            <a:spLocks noGrp="1"/>
          </p:cNvSpPr>
          <p:nvPr>
            <p:ph idx="10"/>
          </p:nvPr>
        </p:nvSpPr>
        <p:spPr/>
        <p:txBody>
          <a:bodyPr/>
          <a:lstStyle/>
          <a:p>
            <a:r>
              <a:rPr lang="en-US" dirty="0"/>
              <a:t>Defense Against Adversarial Evasion Attacks</a:t>
            </a:r>
          </a:p>
        </p:txBody>
      </p:sp>
    </p:spTree>
    <p:extLst>
      <p:ext uri="{BB962C8B-B14F-4D97-AF65-F5344CB8AC3E}">
        <p14:creationId xmlns:p14="http://schemas.microsoft.com/office/powerpoint/2010/main" val="33354910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Example Detection</a:t>
            </a:r>
          </a:p>
        </p:txBody>
      </p:sp>
      <p:sp>
        <p:nvSpPr>
          <p:cNvPr id="3" name="Content Placeholder 2"/>
          <p:cNvSpPr>
            <a:spLocks noGrp="1"/>
          </p:cNvSpPr>
          <p:nvPr>
            <p:ph idx="1"/>
          </p:nvPr>
        </p:nvSpPr>
        <p:spPr/>
        <p:txBody>
          <a:bodyPr>
            <a:normAutofit/>
          </a:bodyPr>
          <a:lstStyle/>
          <a:p>
            <a:r>
              <a:rPr lang="en-US" dirty="0"/>
              <a:t>An </a:t>
            </a:r>
            <a:r>
              <a:rPr lang="en-US" dirty="0">
                <a:solidFill>
                  <a:srgbClr val="FF0000"/>
                </a:solidFill>
              </a:rPr>
              <a:t>auxiliary detection model </a:t>
            </a:r>
            <a:r>
              <a:rPr lang="en-US" dirty="0" smtClean="0"/>
              <a:t>is </a:t>
            </a:r>
            <a:r>
              <a:rPr lang="en-US" dirty="0"/>
              <a:t>trained on regular and adversarial examples to perform a binary classification</a:t>
            </a:r>
          </a:p>
          <a:p>
            <a:pPr lvl="1"/>
            <a:r>
              <a:rPr lang="en-US" dirty="0" smtClean="0"/>
              <a:t> </a:t>
            </a:r>
            <a:r>
              <a:rPr lang="en-US" dirty="0"/>
              <a:t>An auxiliary NN uses input images for binary classification</a:t>
            </a:r>
          </a:p>
          <a:p>
            <a:pPr lvl="2"/>
            <a:r>
              <a:rPr lang="en-US" dirty="0">
                <a:hlinkClick r:id="rId2"/>
              </a:rPr>
              <a:t>Gong (2017) Adversarial and Clean Data Are Not Twins</a:t>
            </a:r>
            <a:endParaRPr lang="en-US" dirty="0"/>
          </a:p>
          <a:p>
            <a:pPr lvl="1"/>
            <a:r>
              <a:rPr lang="en-US" dirty="0" err="1" smtClean="0"/>
              <a:t>MagNet</a:t>
            </a:r>
            <a:r>
              <a:rPr lang="en-US" dirty="0" smtClean="0"/>
              <a:t> </a:t>
            </a:r>
            <a:r>
              <a:rPr lang="en-US" dirty="0"/>
              <a:t>uses two sub-networks for detecting and denoising adversarial samples</a:t>
            </a:r>
          </a:p>
          <a:p>
            <a:pPr lvl="2"/>
            <a:r>
              <a:rPr lang="en-US" dirty="0">
                <a:hlinkClick r:id="rId3"/>
              </a:rPr>
              <a:t>Meng (2017) </a:t>
            </a:r>
            <a:r>
              <a:rPr lang="en-US" dirty="0" err="1">
                <a:hlinkClick r:id="rId3"/>
              </a:rPr>
              <a:t>MagNet</a:t>
            </a:r>
            <a:r>
              <a:rPr lang="en-US" dirty="0">
                <a:hlinkClick r:id="rId3"/>
              </a:rPr>
              <a:t>: a Two-Pronged Defense against Adversarial Examples</a:t>
            </a:r>
            <a:endParaRPr lang="en-US" dirty="0"/>
          </a:p>
          <a:p>
            <a:r>
              <a:rPr lang="en-US" dirty="0" smtClean="0">
                <a:solidFill>
                  <a:srgbClr val="FF0000"/>
                </a:solidFill>
              </a:rPr>
              <a:t>Statistical methods </a:t>
            </a:r>
            <a:r>
              <a:rPr lang="en-US" dirty="0" smtClean="0"/>
              <a:t>employs statistical tests for detecting adversarial samples</a:t>
            </a:r>
          </a:p>
          <a:p>
            <a:pPr lvl="1"/>
            <a:r>
              <a:rPr lang="en-US" dirty="0" smtClean="0"/>
              <a:t>Detection based on the maximum mean discrepancy between the distributions of clean and adversarial samples</a:t>
            </a:r>
          </a:p>
          <a:p>
            <a:pPr lvl="2"/>
            <a:r>
              <a:rPr lang="en-US" dirty="0">
                <a:hlinkClick r:id="rId4"/>
              </a:rPr>
              <a:t>Grosse (2017) On the (Statistical) Detection of Adversarial Examples</a:t>
            </a:r>
            <a:endParaRPr lang="en-US" dirty="0"/>
          </a:p>
          <a:p>
            <a:pPr lvl="1"/>
            <a:r>
              <a:rPr lang="en-US" dirty="0" smtClean="0"/>
              <a:t>The distribution of principal components of inputs is used for detection</a:t>
            </a:r>
          </a:p>
          <a:p>
            <a:pPr lvl="2"/>
            <a:r>
              <a:rPr lang="en-US" dirty="0" err="1">
                <a:hlinkClick r:id="rId5"/>
              </a:rPr>
              <a:t>Hendrycks</a:t>
            </a:r>
            <a:r>
              <a:rPr lang="en-US" dirty="0">
                <a:hlinkClick r:id="rId5"/>
              </a:rPr>
              <a:t> (2016) Early Methods for Detecting Adversarial Images</a:t>
            </a:r>
            <a:endParaRPr lang="en-US" dirty="0"/>
          </a:p>
          <a:p>
            <a:r>
              <a:rPr lang="en-US" dirty="0" smtClean="0">
                <a:solidFill>
                  <a:srgbClr val="FF0000"/>
                </a:solidFill>
              </a:rPr>
              <a:t>Prediction </a:t>
            </a:r>
            <a:r>
              <a:rPr lang="en-US" dirty="0">
                <a:solidFill>
                  <a:srgbClr val="FF0000"/>
                </a:solidFill>
              </a:rPr>
              <a:t>consistency </a:t>
            </a:r>
            <a:r>
              <a:rPr lang="en-US" dirty="0" smtClean="0">
                <a:solidFill>
                  <a:srgbClr val="FF0000"/>
                </a:solidFill>
              </a:rPr>
              <a:t>methods </a:t>
            </a:r>
            <a:r>
              <a:rPr lang="en-US" dirty="0" smtClean="0"/>
              <a:t>extract features that vary between clean and adversarial samples</a:t>
            </a:r>
          </a:p>
          <a:p>
            <a:pPr lvl="1"/>
            <a:r>
              <a:rPr lang="en-US" dirty="0"/>
              <a:t>Feature squeezing is based on bits reduction and spatial smoothing for detection</a:t>
            </a:r>
          </a:p>
          <a:p>
            <a:pPr lvl="2"/>
            <a:r>
              <a:rPr lang="en-US" dirty="0">
                <a:hlinkClick r:id="rId6"/>
              </a:rPr>
              <a:t>Xu (2017) Feature Squeezing: Detecting Adversarial Examples in Deep Neural Networks</a:t>
            </a:r>
            <a:endParaRPr lang="en-US" dirty="0"/>
          </a:p>
          <a:p>
            <a:endParaRPr lang="en-US" dirty="0"/>
          </a:p>
          <a:p>
            <a:endParaRPr lang="en-US" dirty="0"/>
          </a:p>
          <a:p>
            <a:endParaRPr lang="en-US" dirty="0"/>
          </a:p>
          <a:p>
            <a:endParaRPr lang="en-US" dirty="0"/>
          </a:p>
        </p:txBody>
      </p:sp>
      <p:sp>
        <p:nvSpPr>
          <p:cNvPr id="4" name="Content Placeholder 3"/>
          <p:cNvSpPr>
            <a:spLocks noGrp="1"/>
          </p:cNvSpPr>
          <p:nvPr>
            <p:ph idx="10"/>
          </p:nvPr>
        </p:nvSpPr>
        <p:spPr/>
        <p:txBody>
          <a:bodyPr/>
          <a:lstStyle/>
          <a:p>
            <a:r>
              <a:rPr lang="en-US" dirty="0"/>
              <a:t>Defense Against Adversarial Evasion Attacks</a:t>
            </a:r>
          </a:p>
          <a:p>
            <a:endParaRPr lang="en-US" dirty="0"/>
          </a:p>
        </p:txBody>
      </p:sp>
    </p:spTree>
    <p:extLst>
      <p:ext uri="{BB962C8B-B14F-4D97-AF65-F5344CB8AC3E}">
        <p14:creationId xmlns:p14="http://schemas.microsoft.com/office/powerpoint/2010/main" val="28001032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62272-1DA0-4D74-9AA9-64B6D3A8A27E}"/>
              </a:ext>
            </a:extLst>
          </p:cNvPr>
          <p:cNvSpPr>
            <a:spLocks noGrp="1"/>
          </p:cNvSpPr>
          <p:nvPr>
            <p:ph type="title"/>
          </p:nvPr>
        </p:nvSpPr>
        <p:spPr/>
        <p:txBody>
          <a:bodyPr/>
          <a:lstStyle/>
          <a:p>
            <a:r>
              <a:rPr lang="en-US" dirty="0"/>
              <a:t>Gradient Masking/Obfuscation</a:t>
            </a:r>
          </a:p>
        </p:txBody>
      </p:sp>
      <p:sp>
        <p:nvSpPr>
          <p:cNvPr id="3" name="Content Placeholder 2">
            <a:extLst>
              <a:ext uri="{FF2B5EF4-FFF2-40B4-BE49-F238E27FC236}">
                <a16:creationId xmlns:a16="http://schemas.microsoft.com/office/drawing/2014/main" id="{D61251F2-86B6-45AE-B7FF-B062AA016097}"/>
              </a:ext>
            </a:extLst>
          </p:cNvPr>
          <p:cNvSpPr>
            <a:spLocks noGrp="1"/>
          </p:cNvSpPr>
          <p:nvPr>
            <p:ph idx="1"/>
          </p:nvPr>
        </p:nvSpPr>
        <p:spPr>
          <a:xfrm>
            <a:off x="276673" y="2090803"/>
            <a:ext cx="9584265" cy="5467805"/>
          </a:xfrm>
        </p:spPr>
        <p:txBody>
          <a:bodyPr>
            <a:normAutofit/>
          </a:bodyPr>
          <a:lstStyle/>
          <a:p>
            <a:r>
              <a:rPr lang="en-US" b="1" i="1" dirty="0">
                <a:solidFill>
                  <a:srgbClr val="0070C0"/>
                </a:solidFill>
              </a:rPr>
              <a:t>Gradient masking/obfuscation</a:t>
            </a:r>
            <a:r>
              <a:rPr lang="en-US" dirty="0"/>
              <a:t> defense methods deliberately hide the gradient information of the model (from being used by an adversary)</a:t>
            </a:r>
          </a:p>
          <a:p>
            <a:pPr lvl="1"/>
            <a:r>
              <a:rPr lang="en-US" dirty="0"/>
              <a:t>Because most AML attacks are based on the model’s gradient information, creating adversarial examples with such attacks becomes less successful</a:t>
            </a:r>
          </a:p>
          <a:p>
            <a:r>
              <a:rPr lang="en-US" dirty="0"/>
              <a:t>These defense approaches can be grouped into:</a:t>
            </a:r>
          </a:p>
          <a:p>
            <a:pPr lvl="1"/>
            <a:r>
              <a:rPr lang="en-US" dirty="0"/>
              <a:t>Exploding/vanishing gradients methods</a:t>
            </a:r>
          </a:p>
          <a:p>
            <a:pPr lvl="1"/>
            <a:r>
              <a:rPr lang="en-US" dirty="0"/>
              <a:t>Shattered gradients methods</a:t>
            </a:r>
          </a:p>
          <a:p>
            <a:pPr lvl="1"/>
            <a:r>
              <a:rPr lang="en-US" dirty="0"/>
              <a:t>Stochastic/randomized gradients</a:t>
            </a:r>
          </a:p>
          <a:p>
            <a:r>
              <a:rPr lang="en-US" dirty="0"/>
              <a:t>Limitation of gradient masking/obfuscation defenses is that they are designed to confound the adversaries, but they cannot eliminate the existence of adversarial examples</a:t>
            </a:r>
          </a:p>
          <a:p>
            <a:endParaRPr lang="en-US" dirty="0"/>
          </a:p>
        </p:txBody>
      </p:sp>
      <p:sp>
        <p:nvSpPr>
          <p:cNvPr id="4" name="Content Placeholder 3"/>
          <p:cNvSpPr>
            <a:spLocks noGrp="1"/>
          </p:cNvSpPr>
          <p:nvPr>
            <p:ph idx="10"/>
          </p:nvPr>
        </p:nvSpPr>
        <p:spPr/>
        <p:txBody>
          <a:bodyPr/>
          <a:lstStyle/>
          <a:p>
            <a:r>
              <a:rPr lang="en-US" dirty="0"/>
              <a:t>Defense Against Adversarial Evasion Attacks</a:t>
            </a:r>
          </a:p>
        </p:txBody>
      </p:sp>
    </p:spTree>
    <p:extLst>
      <p:ext uri="{BB962C8B-B14F-4D97-AF65-F5344CB8AC3E}">
        <p14:creationId xmlns:p14="http://schemas.microsoft.com/office/powerpoint/2010/main" val="798497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Masking/Obfuscation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84265" cy="5539813"/>
              </a:xfrm>
            </p:spPr>
            <p:txBody>
              <a:bodyPr>
                <a:normAutofit/>
              </a:bodyPr>
              <a:lstStyle/>
              <a:p>
                <a:r>
                  <a:rPr lang="en-US" dirty="0" smtClean="0">
                    <a:solidFill>
                      <a:srgbClr val="FF0000"/>
                    </a:solidFill>
                  </a:rPr>
                  <a:t>Exploding/vanishing </a:t>
                </a:r>
                <a:r>
                  <a:rPr lang="en-US" dirty="0">
                    <a:solidFill>
                      <a:srgbClr val="FF0000"/>
                    </a:solidFill>
                  </a:rPr>
                  <a:t>gradients </a:t>
                </a:r>
                <a:r>
                  <a:rPr lang="en-US" dirty="0" smtClean="0">
                    <a:solidFill>
                      <a:srgbClr val="FF0000"/>
                    </a:solidFill>
                  </a:rPr>
                  <a:t>defense</a:t>
                </a:r>
              </a:p>
              <a:p>
                <a:pPr lvl="1"/>
                <a:r>
                  <a:rPr lang="en-US" dirty="0" smtClean="0"/>
                  <a:t>Distillation </a:t>
                </a:r>
                <a:r>
                  <a:rPr lang="en-US" dirty="0"/>
                  <a:t>defense changes the scaling of the last hidden layer in NNs, hindering the calculation of gradients</a:t>
                </a:r>
              </a:p>
              <a:p>
                <a:pPr lvl="2"/>
                <a:r>
                  <a:rPr lang="en-US" dirty="0" err="1">
                    <a:hlinkClick r:id="rId2"/>
                  </a:rPr>
                  <a:t>Papernot</a:t>
                </a:r>
                <a:r>
                  <a:rPr lang="en-US" dirty="0">
                    <a:hlinkClick r:id="rId2"/>
                  </a:rPr>
                  <a:t> (2016) Distillation as a Defense to Adversarial Perturbations against Deep </a:t>
                </a:r>
                <a:r>
                  <a:rPr lang="en-US" dirty="0" smtClean="0">
                    <a:hlinkClick r:id="rId2"/>
                  </a:rPr>
                  <a:t>NNs</a:t>
                </a:r>
                <a:endParaRPr lang="en-US" dirty="0" smtClean="0"/>
              </a:p>
              <a:p>
                <a:pPr lvl="1"/>
                <a:r>
                  <a:rPr lang="en-US" dirty="0"/>
                  <a:t>Defense-GAN employs a </a:t>
                </a:r>
                <a:r>
                  <a:rPr lang="en-US" dirty="0" smtClean="0"/>
                  <a:t>GAN </a:t>
                </a:r>
                <a:r>
                  <a:rPr lang="en-US" dirty="0"/>
                  <a:t>to purify </a:t>
                </a:r>
                <a:r>
                  <a:rPr lang="en-US" dirty="0" smtClean="0"/>
                  <a:t>the samples </a:t>
                </a:r>
                <a:r>
                  <a:rPr lang="en-US" dirty="0"/>
                  <a:t>prior </a:t>
                </a:r>
                <a:r>
                  <a:rPr lang="en-US" dirty="0" smtClean="0"/>
                  <a:t>before classification</a:t>
                </a:r>
                <a:endParaRPr lang="en-US" dirty="0"/>
              </a:p>
              <a:p>
                <a:pPr lvl="2"/>
                <a:r>
                  <a:rPr lang="en-US" dirty="0" err="1">
                    <a:hlinkClick r:id="rId3"/>
                  </a:rPr>
                  <a:t>Samangouei</a:t>
                </a:r>
                <a:r>
                  <a:rPr lang="en-US" dirty="0">
                    <a:hlinkClick r:id="rId3"/>
                  </a:rPr>
                  <a:t> (2018) Defense-GAN: Protecting Classifiers Against Adversarial Attacks Using Generative Models</a:t>
                </a:r>
                <a:endParaRPr lang="en-US" dirty="0"/>
              </a:p>
              <a:p>
                <a:r>
                  <a:rPr lang="en-US" dirty="0" smtClean="0">
                    <a:solidFill>
                      <a:srgbClr val="FF0000"/>
                    </a:solidFill>
                  </a:rPr>
                  <a:t>Shattered </a:t>
                </a:r>
                <a:r>
                  <a:rPr lang="en-US" dirty="0">
                    <a:solidFill>
                      <a:srgbClr val="FF0000"/>
                    </a:solidFill>
                  </a:rPr>
                  <a:t>gradients </a:t>
                </a:r>
                <a:endParaRPr lang="en-US" dirty="0" smtClean="0">
                  <a:solidFill>
                    <a:srgbClr val="FF0000"/>
                  </a:solidFill>
                </a:endParaRPr>
              </a:p>
              <a:p>
                <a:pPr lvl="1"/>
                <a:r>
                  <a:rPr lang="en-US" dirty="0" smtClean="0"/>
                  <a:t>Discretization of pixel </a:t>
                </a:r>
                <a:r>
                  <a:rPr lang="en-US" dirty="0"/>
                  <a:t>values with a non-differentiable function </a:t>
                </a:r>
                <a14:m>
                  <m:oMath xmlns:m="http://schemas.openxmlformats.org/officeDocument/2006/math">
                    <m:r>
                      <a:rPr lang="en-US" i="1" dirty="0">
                        <a:latin typeface="Cambria Math" panose="02040503050406030204" pitchFamily="18" charset="0"/>
                      </a:rPr>
                      <m:t>𝑔</m:t>
                    </m:r>
                    <m:r>
                      <a:rPr lang="en-US" i="1" dirty="0">
                        <a:latin typeface="Cambria Math" panose="02040503050406030204" pitchFamily="18" charset="0"/>
                      </a:rPr>
                      <m:t>(∙)</m:t>
                    </m:r>
                  </m:oMath>
                </a14:m>
                <a:r>
                  <a:rPr lang="en-US" dirty="0"/>
                  <a:t> prevents from calculating the </a:t>
                </a:r>
                <a:r>
                  <a:rPr lang="en-US" dirty="0" smtClean="0"/>
                  <a:t>gradients, since the classifier </a:t>
                </a:r>
                <a14:m>
                  <m:oMath xmlns:m="http://schemas.openxmlformats.org/officeDocument/2006/math">
                    <m:r>
                      <a:rPr lang="en-US" i="1" dirty="0">
                        <a:latin typeface="Cambria Math" panose="02040503050406030204" pitchFamily="18" charset="0"/>
                      </a:rPr>
                      <m:t>𝐶</m:t>
                    </m:r>
                    <m:d>
                      <m:dPr>
                        <m:ctrlPr>
                          <a:rPr lang="en-US" i="1" dirty="0">
                            <a:latin typeface="Cambria Math" panose="02040503050406030204" pitchFamily="18" charset="0"/>
                          </a:rPr>
                        </m:ctrlPr>
                      </m:dPr>
                      <m:e>
                        <m:r>
                          <a:rPr lang="en-US" i="1" dirty="0">
                            <a:latin typeface="Cambria Math" panose="02040503050406030204" pitchFamily="18" charset="0"/>
                          </a:rPr>
                          <m:t>𝑔</m:t>
                        </m:r>
                        <m:r>
                          <a:rPr lang="en-US" i="1" dirty="0">
                            <a:latin typeface="Cambria Math" panose="02040503050406030204" pitchFamily="18" charset="0"/>
                          </a:rPr>
                          <m:t>(∙)</m:t>
                        </m:r>
                      </m:e>
                    </m:d>
                    <m:r>
                      <a:rPr lang="en-US" i="1" dirty="0">
                        <a:latin typeface="Cambria Math" panose="02040503050406030204" pitchFamily="18" charset="0"/>
                      </a:rPr>
                      <m:t> </m:t>
                    </m:r>
                  </m:oMath>
                </a14:m>
                <a:r>
                  <a:rPr lang="en-US" dirty="0"/>
                  <a:t>is not differentiable </a:t>
                </a:r>
                <a:r>
                  <a:rPr lang="en-US" dirty="0" smtClean="0"/>
                  <a:t>w.r.t. inputs </a:t>
                </a:r>
                <a:r>
                  <a:rPr lang="en-US" i="1" dirty="0" smtClean="0"/>
                  <a:t>x</a:t>
                </a:r>
                <a:endParaRPr lang="en-US" dirty="0"/>
              </a:p>
              <a:p>
                <a:pPr lvl="2"/>
                <a:r>
                  <a:rPr lang="en-US" dirty="0">
                    <a:hlinkClick r:id="rId4"/>
                  </a:rPr>
                  <a:t>Buckman (2018) Thermometer Encoding: One Hot Way to Resist Adversarial Examples</a:t>
                </a:r>
                <a:endParaRPr lang="en-US" dirty="0"/>
              </a:p>
              <a:p>
                <a:r>
                  <a:rPr lang="en-US" dirty="0">
                    <a:solidFill>
                      <a:srgbClr val="FF0000"/>
                    </a:solidFill>
                  </a:rPr>
                  <a:t>Stochastic/randomized gradients</a:t>
                </a:r>
                <a:r>
                  <a:rPr lang="en-US" dirty="0"/>
                  <a:t> – apply </a:t>
                </a:r>
                <a:r>
                  <a:rPr lang="en-US" dirty="0" smtClean="0"/>
                  <a:t>some form of randomization to </a:t>
                </a:r>
                <a:r>
                  <a:rPr lang="en-US" dirty="0"/>
                  <a:t>confound the adversary </a:t>
                </a:r>
                <a:endParaRPr lang="en-US" dirty="0" smtClean="0"/>
              </a:p>
              <a:p>
                <a:pPr lvl="1"/>
                <a:r>
                  <a:rPr lang="en-US" dirty="0" smtClean="0"/>
                  <a:t>Add random noise layers and use an </a:t>
                </a:r>
                <a:r>
                  <a:rPr lang="en-US" dirty="0"/>
                  <a:t>ensemble of </a:t>
                </a:r>
                <a:r>
                  <a:rPr lang="en-US" dirty="0" smtClean="0"/>
                  <a:t>NNs for classification</a:t>
                </a:r>
                <a:endParaRPr lang="en-US" dirty="0"/>
              </a:p>
              <a:p>
                <a:pPr lvl="2"/>
                <a:r>
                  <a:rPr lang="en-US" dirty="0" smtClean="0">
                    <a:hlinkClick r:id="rId5"/>
                  </a:rPr>
                  <a:t>Liu </a:t>
                </a:r>
                <a:r>
                  <a:rPr lang="en-US" dirty="0">
                    <a:hlinkClick r:id="rId5"/>
                  </a:rPr>
                  <a:t>(2017) Towards Robust Neural Networks via Random </a:t>
                </a:r>
                <a:r>
                  <a:rPr lang="en-US" dirty="0" smtClean="0">
                    <a:hlinkClick r:id="rId5"/>
                  </a:rPr>
                  <a:t>Self-Ensemble</a:t>
                </a:r>
                <a:endParaRPr lang="en-US" dirty="0" smtClean="0"/>
              </a:p>
              <a:p>
                <a:pPr lvl="1"/>
                <a:r>
                  <a:rPr lang="en-US" dirty="0" smtClean="0"/>
                  <a:t>Apply random resizing and padding of input images</a:t>
                </a:r>
              </a:p>
              <a:p>
                <a:pPr lvl="2"/>
                <a:r>
                  <a:rPr lang="en-US" dirty="0">
                    <a:hlinkClick r:id="rId6"/>
                  </a:rPr>
                  <a:t>Xie (2018) Mitigating Adversarial Effects Through Randomization</a:t>
                </a:r>
                <a:endParaRPr lang="en-US" dirty="0"/>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84265" cy="5539813"/>
              </a:xfrm>
              <a:blipFill>
                <a:blip r:embed="rId7"/>
                <a:stretch>
                  <a:fillRect l="-699" t="-770"/>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Defense Against Adversarial Evasion Attacks</a:t>
            </a:r>
          </a:p>
          <a:p>
            <a:endParaRPr lang="en-US" dirty="0"/>
          </a:p>
        </p:txBody>
      </p:sp>
    </p:spTree>
    <p:extLst>
      <p:ext uri="{BB962C8B-B14F-4D97-AF65-F5344CB8AC3E}">
        <p14:creationId xmlns:p14="http://schemas.microsoft.com/office/powerpoint/2010/main" val="13082169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0AF45-6A6F-49FE-A937-EEED60357447}"/>
              </a:ext>
            </a:extLst>
          </p:cNvPr>
          <p:cNvSpPr>
            <a:spLocks noGrp="1"/>
          </p:cNvSpPr>
          <p:nvPr>
            <p:ph type="title"/>
          </p:nvPr>
        </p:nvSpPr>
        <p:spPr/>
        <p:txBody>
          <a:bodyPr/>
          <a:lstStyle/>
          <a:p>
            <a:r>
              <a:rPr lang="en-US" dirty="0"/>
              <a:t>Robust Optimization</a:t>
            </a:r>
          </a:p>
        </p:txBody>
      </p:sp>
      <p:sp>
        <p:nvSpPr>
          <p:cNvPr id="3" name="Content Placeholder 2">
            <a:extLst>
              <a:ext uri="{FF2B5EF4-FFF2-40B4-BE49-F238E27FC236}">
                <a16:creationId xmlns:a16="http://schemas.microsoft.com/office/drawing/2014/main" id="{E957F97A-09A0-4F4C-8FAA-BD5C4EF250B4}"/>
              </a:ext>
            </a:extLst>
          </p:cNvPr>
          <p:cNvSpPr>
            <a:spLocks noGrp="1"/>
          </p:cNvSpPr>
          <p:nvPr>
            <p:ph idx="1"/>
          </p:nvPr>
        </p:nvSpPr>
        <p:spPr>
          <a:xfrm>
            <a:off x="276673" y="2090803"/>
            <a:ext cx="9584265" cy="5539813"/>
          </a:xfrm>
        </p:spPr>
        <p:txBody>
          <a:bodyPr>
            <a:normAutofit/>
          </a:bodyPr>
          <a:lstStyle/>
          <a:p>
            <a:r>
              <a:rPr lang="en-US" b="1" i="1" dirty="0">
                <a:solidFill>
                  <a:srgbClr val="0070C0"/>
                </a:solidFill>
              </a:rPr>
              <a:t>Robust optimization </a:t>
            </a:r>
            <a:r>
              <a:rPr lang="en-US" b="1" i="1" dirty="0" smtClean="0">
                <a:solidFill>
                  <a:srgbClr val="0070C0"/>
                </a:solidFill>
              </a:rPr>
              <a:t>defense </a:t>
            </a:r>
            <a:r>
              <a:rPr lang="en-US" dirty="0"/>
              <a:t>aims to evaluate and improve the robustness of the target classifier to adversarial attacks</a:t>
            </a:r>
          </a:p>
          <a:p>
            <a:pPr lvl="1"/>
            <a:r>
              <a:rPr lang="en-US" dirty="0" smtClean="0"/>
              <a:t>These </a:t>
            </a:r>
            <a:r>
              <a:rPr lang="en-US" dirty="0"/>
              <a:t>approaches change the way model parameters are learned, in order to minimize the misclassification of adversarial examples</a:t>
            </a:r>
          </a:p>
          <a:p>
            <a:r>
              <a:rPr lang="en-US" dirty="0"/>
              <a:t>These defense approaches can be categorized into three groups:</a:t>
            </a:r>
          </a:p>
          <a:p>
            <a:pPr lvl="1"/>
            <a:r>
              <a:rPr lang="en-US" dirty="0" smtClean="0"/>
              <a:t>Regularization </a:t>
            </a:r>
            <a:r>
              <a:rPr lang="en-US" dirty="0"/>
              <a:t>methods </a:t>
            </a:r>
          </a:p>
          <a:p>
            <a:pPr lvl="1"/>
            <a:r>
              <a:rPr lang="en-US" dirty="0"/>
              <a:t>Certified </a:t>
            </a:r>
            <a:r>
              <a:rPr lang="en-US" dirty="0" smtClean="0"/>
              <a:t>defenses</a:t>
            </a:r>
          </a:p>
          <a:p>
            <a:pPr lvl="1"/>
            <a:r>
              <a:rPr lang="en-US" dirty="0"/>
              <a:t>Adversarial training</a:t>
            </a:r>
          </a:p>
          <a:p>
            <a:pPr lvl="1"/>
            <a:endParaRPr lang="en-US" dirty="0"/>
          </a:p>
          <a:p>
            <a:pPr lvl="1"/>
            <a:endParaRPr lang="en-US" dirty="0"/>
          </a:p>
          <a:p>
            <a:endParaRPr lang="en-US" dirty="0"/>
          </a:p>
        </p:txBody>
      </p:sp>
      <p:sp>
        <p:nvSpPr>
          <p:cNvPr id="4" name="Content Placeholder 3"/>
          <p:cNvSpPr>
            <a:spLocks noGrp="1"/>
          </p:cNvSpPr>
          <p:nvPr>
            <p:ph idx="10"/>
          </p:nvPr>
        </p:nvSpPr>
        <p:spPr/>
        <p:txBody>
          <a:bodyPr/>
          <a:lstStyle/>
          <a:p>
            <a:r>
              <a:rPr lang="en-US" dirty="0"/>
              <a:t>Defense Against Adversarial Evasion Attacks</a:t>
            </a:r>
          </a:p>
        </p:txBody>
      </p:sp>
    </p:spTree>
    <p:extLst>
      <p:ext uri="{BB962C8B-B14F-4D97-AF65-F5344CB8AC3E}">
        <p14:creationId xmlns:p14="http://schemas.microsoft.com/office/powerpoint/2010/main" val="22557515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Robust Optimization</a:t>
            </a:r>
          </a:p>
        </p:txBody>
      </p:sp>
      <p:sp>
        <p:nvSpPr>
          <p:cNvPr id="3" name="Content Placeholder 2"/>
          <p:cNvSpPr>
            <a:spLocks noGrp="1"/>
          </p:cNvSpPr>
          <p:nvPr>
            <p:ph idx="1"/>
          </p:nvPr>
        </p:nvSpPr>
        <p:spPr>
          <a:xfrm>
            <a:off x="276673" y="2090803"/>
            <a:ext cx="9584265" cy="5467805"/>
          </a:xfrm>
        </p:spPr>
        <p:txBody>
          <a:bodyPr/>
          <a:lstStyle/>
          <a:p>
            <a:r>
              <a:rPr lang="en-US" dirty="0">
                <a:solidFill>
                  <a:srgbClr val="FF0000"/>
                </a:solidFill>
              </a:rPr>
              <a:t>Regularization methods </a:t>
            </a:r>
            <a:r>
              <a:rPr lang="en-US" dirty="0"/>
              <a:t>– penalize large values of the parameters, or large values of the gradients during the training</a:t>
            </a:r>
          </a:p>
          <a:p>
            <a:pPr lvl="1"/>
            <a:r>
              <a:rPr lang="en-US" dirty="0"/>
              <a:t>Therefore, changes in input data will not cause large change of the model output</a:t>
            </a:r>
          </a:p>
          <a:p>
            <a:pPr lvl="1"/>
            <a:r>
              <a:rPr lang="en-US" dirty="0" err="1"/>
              <a:t>Parseval</a:t>
            </a:r>
            <a:r>
              <a:rPr lang="en-US" dirty="0"/>
              <a:t> Networks </a:t>
            </a:r>
            <a:r>
              <a:rPr lang="en-US" dirty="0" smtClean="0"/>
              <a:t>constrain the Lipschitz </a:t>
            </a:r>
            <a:r>
              <a:rPr lang="en-US" dirty="0"/>
              <a:t>constant between any two layers in NNs </a:t>
            </a:r>
            <a:r>
              <a:rPr lang="en-US" dirty="0" smtClean="0"/>
              <a:t>during </a:t>
            </a:r>
            <a:r>
              <a:rPr lang="en-US" dirty="0"/>
              <a:t>training to reduce the sensitivity to small perturbations</a:t>
            </a:r>
          </a:p>
          <a:p>
            <a:pPr lvl="2"/>
            <a:r>
              <a:rPr lang="en-US" dirty="0" err="1">
                <a:hlinkClick r:id="rId2"/>
              </a:rPr>
              <a:t>Cisse</a:t>
            </a:r>
            <a:r>
              <a:rPr lang="en-US" dirty="0">
                <a:hlinkClick r:id="rId2"/>
              </a:rPr>
              <a:t> (2017) </a:t>
            </a:r>
            <a:r>
              <a:rPr lang="en-US" dirty="0" err="1">
                <a:hlinkClick r:id="rId2"/>
              </a:rPr>
              <a:t>Parseval</a:t>
            </a:r>
            <a:r>
              <a:rPr lang="en-US" dirty="0">
                <a:hlinkClick r:id="rId2"/>
              </a:rPr>
              <a:t> Networks: Improving Robustness to Adversarial </a:t>
            </a:r>
            <a:r>
              <a:rPr lang="en-US" dirty="0" smtClean="0">
                <a:hlinkClick r:id="rId2"/>
              </a:rPr>
              <a:t>Examples</a:t>
            </a:r>
            <a:endParaRPr lang="en-US" dirty="0" smtClean="0"/>
          </a:p>
          <a:p>
            <a:pPr lvl="1"/>
            <a:r>
              <a:rPr lang="en-US" dirty="0"/>
              <a:t>Deep Contractive Network </a:t>
            </a:r>
            <a:r>
              <a:rPr lang="en-US" dirty="0" smtClean="0"/>
              <a:t>applies </a:t>
            </a:r>
            <a:r>
              <a:rPr lang="en-US" dirty="0"/>
              <a:t>a penalty to the gradients of the loss at each layer </a:t>
            </a:r>
          </a:p>
          <a:p>
            <a:pPr lvl="2"/>
            <a:r>
              <a:rPr lang="en-US" dirty="0" err="1">
                <a:hlinkClick r:id="rId3"/>
              </a:rPr>
              <a:t>Gu</a:t>
            </a:r>
            <a:r>
              <a:rPr lang="en-US" dirty="0">
                <a:hlinkClick r:id="rId3"/>
              </a:rPr>
              <a:t> (2014) Towards deep neural network architectures robust to adversarial examples </a:t>
            </a:r>
            <a:endParaRPr lang="en-US" dirty="0"/>
          </a:p>
          <a:p>
            <a:r>
              <a:rPr lang="en-US" dirty="0" smtClean="0">
                <a:solidFill>
                  <a:srgbClr val="FF0000"/>
                </a:solidFill>
              </a:rPr>
              <a:t>Certified </a:t>
            </a:r>
            <a:r>
              <a:rPr lang="en-US" dirty="0">
                <a:solidFill>
                  <a:srgbClr val="FF0000"/>
                </a:solidFill>
              </a:rPr>
              <a:t>defenses </a:t>
            </a:r>
            <a:r>
              <a:rPr lang="en-US" dirty="0"/>
              <a:t>– for a given dataset and model, verify the robustness of a trained model with respect to a metric/criterion (e.g., lower bound of the minimal perturbation, or upper bound of the adversarial loss)</a:t>
            </a:r>
          </a:p>
          <a:p>
            <a:pPr lvl="1"/>
            <a:r>
              <a:rPr lang="en-US" dirty="0"/>
              <a:t>E.g., a “certificate” guarantees that the model is safe against any perturbations smaller than the lower bound</a:t>
            </a:r>
          </a:p>
          <a:p>
            <a:pPr lvl="2"/>
            <a:r>
              <a:rPr lang="en-US" dirty="0" err="1">
                <a:hlinkClick r:id="rId4"/>
              </a:rPr>
              <a:t>Raghunathan</a:t>
            </a:r>
            <a:r>
              <a:rPr lang="en-US" dirty="0">
                <a:hlinkClick r:id="rId4"/>
              </a:rPr>
              <a:t> (2018) Certified Defenses against Adversarial Examples</a:t>
            </a:r>
            <a:endParaRPr lang="en-US" dirty="0"/>
          </a:p>
          <a:p>
            <a:pPr lvl="1"/>
            <a:r>
              <a:rPr lang="en-US" dirty="0"/>
              <a:t>Randomized Smoothing </a:t>
            </a:r>
            <a:r>
              <a:rPr lang="en-US" dirty="0" smtClean="0"/>
              <a:t>applies </a:t>
            </a:r>
            <a:r>
              <a:rPr lang="en-US" dirty="0"/>
              <a:t>Gaussian noise to input images, and use the most probable class on the perturbed images as a robust </a:t>
            </a:r>
            <a:r>
              <a:rPr lang="en-US" dirty="0" smtClean="0"/>
              <a:t>prediction</a:t>
            </a:r>
          </a:p>
          <a:p>
            <a:pPr lvl="2"/>
            <a:r>
              <a:rPr lang="en-US" dirty="0">
                <a:hlinkClick r:id="rId5"/>
              </a:rPr>
              <a:t>Cohen (2019) Certified Adversarial Robustness via Randomized Smoothing</a:t>
            </a:r>
            <a:endParaRPr lang="en-US" dirty="0"/>
          </a:p>
          <a:p>
            <a:pPr lvl="1"/>
            <a:endParaRPr lang="en-US" dirty="0"/>
          </a:p>
        </p:txBody>
      </p:sp>
      <p:sp>
        <p:nvSpPr>
          <p:cNvPr id="4" name="Content Placeholder 3"/>
          <p:cNvSpPr>
            <a:spLocks noGrp="1"/>
          </p:cNvSpPr>
          <p:nvPr>
            <p:ph idx="10"/>
          </p:nvPr>
        </p:nvSpPr>
        <p:spPr/>
        <p:txBody>
          <a:bodyPr/>
          <a:lstStyle/>
          <a:p>
            <a:r>
              <a:rPr lang="en-US" dirty="0"/>
              <a:t>Defense Against Adversarial Evasion Attacks</a:t>
            </a:r>
          </a:p>
          <a:p>
            <a:endParaRPr lang="en-US" dirty="0"/>
          </a:p>
        </p:txBody>
      </p:sp>
    </p:spTree>
    <p:extLst>
      <p:ext uri="{BB962C8B-B14F-4D97-AF65-F5344CB8AC3E}">
        <p14:creationId xmlns:p14="http://schemas.microsoft.com/office/powerpoint/2010/main" val="21791286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713951-FA28-467E-B7D5-F6A9F611FEDC}"/>
              </a:ext>
            </a:extLst>
          </p:cNvPr>
          <p:cNvSpPr>
            <a:spLocks noGrp="1"/>
          </p:cNvSpPr>
          <p:nvPr>
            <p:ph type="title"/>
          </p:nvPr>
        </p:nvSpPr>
        <p:spPr/>
        <p:txBody>
          <a:bodyPr/>
          <a:lstStyle/>
          <a:p>
            <a:r>
              <a:rPr lang="en-US" dirty="0"/>
              <a:t>Adversarial Training</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6D587BFD-593A-4143-B7C1-9B3B6EDDBC01}"/>
                  </a:ext>
                </a:extLst>
              </p:cNvPr>
              <p:cNvSpPr>
                <a:spLocks noGrp="1"/>
              </p:cNvSpPr>
              <p:nvPr>
                <p:ph idx="1"/>
              </p:nvPr>
            </p:nvSpPr>
            <p:spPr/>
            <p:txBody>
              <a:bodyPr/>
              <a:lstStyle/>
              <a:p>
                <a:r>
                  <a:rPr lang="en-US" b="1" i="1" dirty="0">
                    <a:solidFill>
                      <a:srgbClr val="0070C0"/>
                    </a:solidFill>
                  </a:rPr>
                  <a:t>Adversarial training </a:t>
                </a:r>
                <a:r>
                  <a:rPr lang="en-US" dirty="0"/>
                  <a:t>is training or retraining the target classification model using adversarial examples </a:t>
                </a:r>
              </a:p>
              <a:p>
                <a:r>
                  <a:rPr lang="en-US" dirty="0"/>
                  <a:t>The training dataset is augmented with adversarial examples produced by known types of attacks</a:t>
                </a:r>
              </a:p>
              <a:p>
                <a:pPr lvl="1"/>
                <a:r>
                  <a:rPr lang="en-US" dirty="0"/>
                  <a:t>E.g., for each clean example add one adversarial example to the training set</a:t>
                </a:r>
              </a:p>
              <a:p>
                <a:pPr lvl="1"/>
                <a:r>
                  <a:rPr lang="en-US" dirty="0"/>
                  <a:t>By adding adversarial examples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oMath>
                </a14:m>
                <a:r>
                  <a:rPr lang="en-US" dirty="0"/>
                  <a:t> with true label </a:t>
                </a:r>
                <a:r>
                  <a:rPr lang="en-US" i="1" dirty="0"/>
                  <a:t>y</a:t>
                </a:r>
                <a:r>
                  <a:rPr lang="en-US" dirty="0"/>
                  <a:t> to the training set, the model will learn that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oMath>
                </a14:m>
                <a:r>
                  <a:rPr lang="en-US" dirty="0"/>
                  <a:t> belongs to the class </a:t>
                </a:r>
                <a:r>
                  <a:rPr lang="en-US" i="1" dirty="0"/>
                  <a:t>y</a:t>
                </a:r>
                <a:endParaRPr lang="en-US" dirty="0"/>
              </a:p>
              <a:p>
                <a:r>
                  <a:rPr lang="en-US" dirty="0"/>
                  <a:t>Adversarial training is one of the most common adversarial defense methods currently used in practice</a:t>
                </a:r>
              </a:p>
              <a:p>
                <a:r>
                  <a:rPr lang="en-US" dirty="0"/>
                  <a:t>Possible strategies:</a:t>
                </a:r>
              </a:p>
              <a:p>
                <a:pPr lvl="1"/>
                <a:r>
                  <a:rPr lang="en-US" dirty="0"/>
                  <a:t>Train the model from scratch using both regular and adversarial examples</a:t>
                </a:r>
              </a:p>
              <a:p>
                <a:pPr lvl="1"/>
                <a:r>
                  <a:rPr lang="en-US" dirty="0"/>
                  <a:t>Train the model on regular examples, and afterward fine-tune the model with adversarial examples</a:t>
                </a:r>
              </a:p>
              <a:p>
                <a:pPr marL="457162" lvl="1" indent="0">
                  <a:buNone/>
                </a:pPr>
                <a:endParaRPr lang="en-US" dirty="0"/>
              </a:p>
            </p:txBody>
          </p:sp>
        </mc:Choice>
        <mc:Fallback xmlns="">
          <p:sp>
            <p:nvSpPr>
              <p:cNvPr id="5" name="Content Placeholder 4">
                <a:extLst>
                  <a:ext uri="{FF2B5EF4-FFF2-40B4-BE49-F238E27FC236}">
                    <a16:creationId xmlns:a16="http://schemas.microsoft.com/office/drawing/2014/main" id="{6D587BFD-593A-4143-B7C1-9B3B6EDDBC01}"/>
                  </a:ext>
                </a:extLst>
              </p:cNvPr>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2" name="Content Placeholder 1"/>
          <p:cNvSpPr>
            <a:spLocks noGrp="1"/>
          </p:cNvSpPr>
          <p:nvPr>
            <p:ph idx="10"/>
          </p:nvPr>
        </p:nvSpPr>
        <p:spPr/>
        <p:txBody>
          <a:bodyPr/>
          <a:lstStyle/>
          <a:p>
            <a:r>
              <a:rPr lang="en-US" dirty="0"/>
              <a:t>Defense Against Adversarial Evasion Attacks</a:t>
            </a:r>
          </a:p>
        </p:txBody>
      </p:sp>
    </p:spTree>
    <p:extLst>
      <p:ext uri="{BB962C8B-B14F-4D97-AF65-F5344CB8AC3E}">
        <p14:creationId xmlns:p14="http://schemas.microsoft.com/office/powerpoint/2010/main" val="25812777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Adversarial Training</a:t>
            </a:r>
          </a:p>
        </p:txBody>
      </p:sp>
      <p:sp>
        <p:nvSpPr>
          <p:cNvPr id="6" name="Content Placeholder 5"/>
          <p:cNvSpPr>
            <a:spLocks noGrp="1"/>
          </p:cNvSpPr>
          <p:nvPr>
            <p:ph idx="1"/>
          </p:nvPr>
        </p:nvSpPr>
        <p:spPr/>
        <p:txBody>
          <a:bodyPr/>
          <a:lstStyle/>
          <a:p>
            <a:r>
              <a:rPr lang="en-US" dirty="0"/>
              <a:t>Training with and without adversarial images generated by the semantic attack</a:t>
            </a:r>
          </a:p>
        </p:txBody>
      </p:sp>
      <p:sp>
        <p:nvSpPr>
          <p:cNvPr id="2" name="Content Placeholder 1"/>
          <p:cNvSpPr>
            <a:spLocks noGrp="1"/>
          </p:cNvSpPr>
          <p:nvPr>
            <p:ph idx="10"/>
          </p:nvPr>
        </p:nvSpPr>
        <p:spPr/>
        <p:txBody>
          <a:bodyPr/>
          <a:lstStyle/>
          <a:p>
            <a:r>
              <a:rPr lang="en-US" dirty="0"/>
              <a:t>Defense Against Adversarial Evasion Attacks</a:t>
            </a:r>
          </a:p>
        </p:txBody>
      </p:sp>
      <p:pic>
        <p:nvPicPr>
          <p:cNvPr id="7" name="Picture 6"/>
          <p:cNvPicPr>
            <a:picLocks noChangeAspect="1"/>
          </p:cNvPicPr>
          <p:nvPr/>
        </p:nvPicPr>
        <p:blipFill>
          <a:blip r:embed="rId3"/>
          <a:stretch>
            <a:fillRect/>
          </a:stretch>
        </p:blipFill>
        <p:spPr>
          <a:xfrm>
            <a:off x="1780348" y="2532130"/>
            <a:ext cx="6424407" cy="5006552"/>
          </a:xfrm>
          <a:prstGeom prst="rect">
            <a:avLst/>
          </a:prstGeom>
        </p:spPr>
      </p:pic>
      <p:sp>
        <p:nvSpPr>
          <p:cNvPr id="8" name="TextBox 7"/>
          <p:cNvSpPr txBox="1"/>
          <p:nvPr/>
        </p:nvSpPr>
        <p:spPr>
          <a:xfrm>
            <a:off x="64560" y="4197683"/>
            <a:ext cx="2198678" cy="646331"/>
          </a:xfrm>
          <a:prstGeom prst="rect">
            <a:avLst/>
          </a:prstGeom>
          <a:noFill/>
          <a:ln>
            <a:solidFill>
              <a:srgbClr val="0070C0"/>
            </a:solidFill>
          </a:ln>
        </p:spPr>
        <p:txBody>
          <a:bodyPr wrap="square" rtlCol="0">
            <a:spAutoFit/>
          </a:bodyPr>
          <a:lstStyle/>
          <a:p>
            <a:pPr algn="ctr"/>
            <a:r>
              <a:rPr lang="en-US" sz="1800" dirty="0">
                <a:solidFill>
                  <a:srgbClr val="0070C0"/>
                </a:solidFill>
              </a:rPr>
              <a:t>Accuracy on regular (clean) images</a:t>
            </a:r>
          </a:p>
        </p:txBody>
      </p:sp>
      <p:sp>
        <p:nvSpPr>
          <p:cNvPr id="9" name="TextBox 8"/>
          <p:cNvSpPr txBox="1"/>
          <p:nvPr/>
        </p:nvSpPr>
        <p:spPr>
          <a:xfrm>
            <a:off x="7693496" y="4158421"/>
            <a:ext cx="2266173" cy="646331"/>
          </a:xfrm>
          <a:prstGeom prst="rect">
            <a:avLst/>
          </a:prstGeom>
          <a:noFill/>
          <a:ln>
            <a:solidFill>
              <a:srgbClr val="0070C0"/>
            </a:solidFill>
          </a:ln>
        </p:spPr>
        <p:txBody>
          <a:bodyPr wrap="square" rtlCol="0">
            <a:spAutoFit/>
          </a:bodyPr>
          <a:lstStyle/>
          <a:p>
            <a:pPr algn="ctr"/>
            <a:r>
              <a:rPr lang="en-US" sz="1800" dirty="0">
                <a:solidFill>
                  <a:srgbClr val="0070C0"/>
                </a:solidFill>
              </a:rPr>
              <a:t>Accuracy on adversarial images</a:t>
            </a:r>
          </a:p>
        </p:txBody>
      </p:sp>
      <p:cxnSp>
        <p:nvCxnSpPr>
          <p:cNvPr id="11" name="Straight Arrow Connector 10"/>
          <p:cNvCxnSpPr>
            <a:stCxn id="8" idx="0"/>
          </p:cNvCxnSpPr>
          <p:nvPr/>
        </p:nvCxnSpPr>
        <p:spPr>
          <a:xfrm flipV="1">
            <a:off x="1163899" y="3353410"/>
            <a:ext cx="1099339" cy="844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2"/>
            <a:endCxn id="22" idx="3"/>
          </p:cNvCxnSpPr>
          <p:nvPr/>
        </p:nvCxnSpPr>
        <p:spPr>
          <a:xfrm>
            <a:off x="1163899" y="4844014"/>
            <a:ext cx="1128997" cy="946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0"/>
          </p:cNvCxnSpPr>
          <p:nvPr/>
        </p:nvCxnSpPr>
        <p:spPr>
          <a:xfrm flipH="1" flipV="1">
            <a:off x="8007293" y="3382145"/>
            <a:ext cx="819290" cy="776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2"/>
          </p:cNvCxnSpPr>
          <p:nvPr/>
        </p:nvCxnSpPr>
        <p:spPr>
          <a:xfrm flipH="1">
            <a:off x="8007293" y="4804752"/>
            <a:ext cx="819290" cy="978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29181" y="2939268"/>
            <a:ext cx="1503675" cy="369332"/>
          </a:xfrm>
          <a:prstGeom prst="rect">
            <a:avLst/>
          </a:prstGeom>
          <a:noFill/>
        </p:spPr>
        <p:txBody>
          <a:bodyPr wrap="square" rtlCol="0">
            <a:spAutoFit/>
          </a:bodyPr>
          <a:lstStyle/>
          <a:p>
            <a:r>
              <a:rPr lang="en-US" sz="1800" dirty="0">
                <a:solidFill>
                  <a:schemeClr val="accent6">
                    <a:lumMod val="75000"/>
                  </a:schemeClr>
                </a:solidFill>
              </a:rPr>
              <a:t>Fine-tuned</a:t>
            </a:r>
          </a:p>
        </p:txBody>
      </p:sp>
      <p:sp>
        <p:nvSpPr>
          <p:cNvPr id="22" name="TextBox 21"/>
          <p:cNvSpPr txBox="1"/>
          <p:nvPr/>
        </p:nvSpPr>
        <p:spPr>
          <a:xfrm>
            <a:off x="64560" y="5605842"/>
            <a:ext cx="2228336" cy="369332"/>
          </a:xfrm>
          <a:prstGeom prst="rect">
            <a:avLst/>
          </a:prstGeom>
          <a:noFill/>
        </p:spPr>
        <p:txBody>
          <a:bodyPr wrap="square" rtlCol="0">
            <a:spAutoFit/>
          </a:bodyPr>
          <a:lstStyle/>
          <a:p>
            <a:r>
              <a:rPr lang="en-US" sz="1800" dirty="0">
                <a:solidFill>
                  <a:schemeClr val="accent6">
                    <a:lumMod val="75000"/>
                  </a:schemeClr>
                </a:solidFill>
              </a:rPr>
              <a:t>Trained from scratch</a:t>
            </a:r>
          </a:p>
        </p:txBody>
      </p:sp>
      <p:sp>
        <p:nvSpPr>
          <p:cNvPr id="13" name="TextBox 12"/>
          <p:cNvSpPr txBox="1"/>
          <p:nvPr/>
        </p:nvSpPr>
        <p:spPr>
          <a:xfrm>
            <a:off x="2508920" y="7526179"/>
            <a:ext cx="5832648" cy="246221"/>
          </a:xfrm>
          <a:prstGeom prst="rect">
            <a:avLst/>
          </a:prstGeom>
          <a:noFill/>
        </p:spPr>
        <p:txBody>
          <a:bodyPr wrap="square" rtlCol="0">
            <a:spAutoFit/>
          </a:bodyPr>
          <a:lstStyle/>
          <a:p>
            <a:r>
              <a:rPr lang="en-US" sz="1000" dirty="0"/>
              <a:t>Figure from: </a:t>
            </a:r>
            <a:r>
              <a:rPr lang="en-US" sz="1000" dirty="0">
                <a:hlinkClick r:id="rId4"/>
              </a:rPr>
              <a:t>https://blog.floydhub.com/introduction-to-adversarial-machine-learning</a:t>
            </a:r>
            <a:r>
              <a:rPr lang="en-US" sz="1000" dirty="0"/>
              <a:t>/</a:t>
            </a:r>
          </a:p>
        </p:txBody>
      </p:sp>
    </p:spTree>
    <p:extLst>
      <p:ext uri="{BB962C8B-B14F-4D97-AF65-F5344CB8AC3E}">
        <p14:creationId xmlns:p14="http://schemas.microsoft.com/office/powerpoint/2010/main" val="4101221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p:sp>
        <p:nvSpPr>
          <p:cNvPr id="3" name="Content Placeholder 2"/>
          <p:cNvSpPr>
            <a:spLocks noGrp="1"/>
          </p:cNvSpPr>
          <p:nvPr>
            <p:ph idx="1"/>
          </p:nvPr>
        </p:nvSpPr>
        <p:spPr/>
        <p:txBody>
          <a:bodyPr/>
          <a:lstStyle/>
          <a:p>
            <a:r>
              <a:rPr lang="en-US" dirty="0" err="1"/>
              <a:t>Goodfellow</a:t>
            </a:r>
            <a:r>
              <a:rPr lang="en-US" dirty="0"/>
              <a:t> (2015) suggested using adversarial training</a:t>
            </a:r>
            <a:r>
              <a:rPr lang="en-US" dirty="0">
                <a:solidFill>
                  <a:srgbClr val="FF0000"/>
                </a:solidFill>
              </a:rPr>
              <a:t> </a:t>
            </a:r>
            <a:r>
              <a:rPr lang="en-US" dirty="0" smtClean="0"/>
              <a:t>using FGSM attack</a:t>
            </a:r>
            <a:endParaRPr lang="en-US" dirty="0" smtClean="0">
              <a:hlinkClick r:id="rId2"/>
            </a:endParaRPr>
          </a:p>
          <a:p>
            <a:pPr lvl="1"/>
            <a:r>
              <a:rPr lang="en-US" dirty="0" err="1" smtClean="0">
                <a:hlinkClick r:id="rId2"/>
              </a:rPr>
              <a:t>Goodfellow</a:t>
            </a:r>
            <a:r>
              <a:rPr lang="en-US" dirty="0" smtClean="0">
                <a:hlinkClick r:id="rId2"/>
              </a:rPr>
              <a:t> </a:t>
            </a:r>
            <a:r>
              <a:rPr lang="en-US" dirty="0">
                <a:hlinkClick r:id="rId2"/>
              </a:rPr>
              <a:t>(2015) Explaining and Harnessing Adversarial Examples</a:t>
            </a:r>
            <a:endParaRPr lang="en-US" dirty="0"/>
          </a:p>
          <a:p>
            <a:r>
              <a:rPr lang="en-US" dirty="0" err="1" smtClean="0"/>
              <a:t>Madry</a:t>
            </a:r>
            <a:r>
              <a:rPr lang="en-US" dirty="0" smtClean="0"/>
              <a:t> (2017) used adversarial </a:t>
            </a:r>
            <a:r>
              <a:rPr lang="en-US" dirty="0"/>
              <a:t>examples created with PGD for adversarial </a:t>
            </a:r>
            <a:r>
              <a:rPr lang="en-US" dirty="0" smtClean="0"/>
              <a:t>training</a:t>
            </a:r>
          </a:p>
          <a:p>
            <a:pPr lvl="1"/>
            <a:r>
              <a:rPr lang="en-US" dirty="0" err="1">
                <a:hlinkClick r:id="rId3"/>
              </a:rPr>
              <a:t>Madry</a:t>
            </a:r>
            <a:r>
              <a:rPr lang="en-US" dirty="0">
                <a:hlinkClick r:id="rId3"/>
              </a:rPr>
              <a:t> (2017) Towards Deep Learning Models Resistant to Adversarial Attacks</a:t>
            </a:r>
            <a:endParaRPr lang="en-US" dirty="0"/>
          </a:p>
          <a:p>
            <a:r>
              <a:rPr lang="en-US" dirty="0"/>
              <a:t>Ensemble Adversarial Training employs a set of adversarial examples created by </a:t>
            </a:r>
            <a:r>
              <a:rPr lang="en-US" dirty="0" smtClean="0"/>
              <a:t>an ensemble of </a:t>
            </a:r>
            <a:r>
              <a:rPr lang="en-US" dirty="0"/>
              <a:t>classifiers for improved </a:t>
            </a:r>
            <a:r>
              <a:rPr lang="en-US" dirty="0" smtClean="0"/>
              <a:t>robustness</a:t>
            </a:r>
          </a:p>
          <a:p>
            <a:pPr lvl="1"/>
            <a:r>
              <a:rPr lang="en-US" dirty="0" err="1">
                <a:hlinkClick r:id="rId4"/>
              </a:rPr>
              <a:t>Tramer</a:t>
            </a:r>
            <a:r>
              <a:rPr lang="en-US" dirty="0">
                <a:hlinkClick r:id="rId4"/>
              </a:rPr>
              <a:t> (2017) Ensemble Adversarial Training: Attacks and Defenses</a:t>
            </a:r>
            <a:endParaRPr lang="en-US" dirty="0"/>
          </a:p>
          <a:p>
            <a:r>
              <a:rPr lang="en-US" dirty="0"/>
              <a:t>TRADES defense method addresses the trade-off between adversarial robustness and </a:t>
            </a:r>
            <a:r>
              <a:rPr lang="en-US" dirty="0" smtClean="0"/>
              <a:t>accuracy, by minimizing both standard and robust error</a:t>
            </a:r>
            <a:endParaRPr lang="en-US" dirty="0"/>
          </a:p>
          <a:p>
            <a:pPr lvl="1"/>
            <a:r>
              <a:rPr lang="en-US" dirty="0">
                <a:hlinkClick r:id="rId5"/>
              </a:rPr>
              <a:t>Zhang (2019) Theoretically Principled Trade-off between Robustness and Accuracy</a:t>
            </a:r>
            <a:endParaRPr lang="en-US" dirty="0"/>
          </a:p>
          <a:p>
            <a:r>
              <a:rPr lang="en-US" dirty="0"/>
              <a:t>RST (Robust Self-Training) employs both labeled and unlabeled input examples to improve the robustness to adversarial </a:t>
            </a:r>
            <a:r>
              <a:rPr lang="en-US" dirty="0" smtClean="0"/>
              <a:t>examples</a:t>
            </a:r>
          </a:p>
          <a:p>
            <a:pPr lvl="1"/>
            <a:r>
              <a:rPr lang="en-US" dirty="0" err="1">
                <a:hlinkClick r:id="rId6"/>
              </a:rPr>
              <a:t>Raghunathan</a:t>
            </a:r>
            <a:r>
              <a:rPr lang="en-US" dirty="0">
                <a:hlinkClick r:id="rId6"/>
              </a:rPr>
              <a:t> (2020) Understanding and Mitigating the Tradeoff Between Robustness and Accuracy</a:t>
            </a:r>
            <a:endParaRPr lang="en-US" dirty="0"/>
          </a:p>
          <a:p>
            <a:endParaRPr lang="en-US" dirty="0"/>
          </a:p>
          <a:p>
            <a:endParaRPr lang="en-US" dirty="0"/>
          </a:p>
          <a:p>
            <a:endParaRPr lang="en-US" dirty="0"/>
          </a:p>
          <a:p>
            <a:endParaRPr lang="en-US" dirty="0"/>
          </a:p>
        </p:txBody>
      </p:sp>
      <p:sp>
        <p:nvSpPr>
          <p:cNvPr id="4" name="Content Placeholder 3"/>
          <p:cNvSpPr>
            <a:spLocks noGrp="1"/>
          </p:cNvSpPr>
          <p:nvPr>
            <p:ph idx="10"/>
          </p:nvPr>
        </p:nvSpPr>
        <p:spPr/>
        <p:txBody>
          <a:bodyPr/>
          <a:lstStyle/>
          <a:p>
            <a:r>
              <a:rPr lang="en-US" dirty="0"/>
              <a:t>Defense Against Adversarial Evasion Attacks</a:t>
            </a:r>
          </a:p>
          <a:p>
            <a:endParaRPr lang="en-US" dirty="0"/>
          </a:p>
        </p:txBody>
      </p:sp>
    </p:spTree>
    <p:extLst>
      <p:ext uri="{BB962C8B-B14F-4D97-AF65-F5344CB8AC3E}">
        <p14:creationId xmlns:p14="http://schemas.microsoft.com/office/powerpoint/2010/main" val="36046393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Adversarial Training</a:t>
            </a:r>
          </a:p>
        </p:txBody>
      </p:sp>
      <p:sp>
        <p:nvSpPr>
          <p:cNvPr id="5" name="Content Placeholder 4"/>
          <p:cNvSpPr>
            <a:spLocks noGrp="1"/>
          </p:cNvSpPr>
          <p:nvPr>
            <p:ph idx="1"/>
          </p:nvPr>
        </p:nvSpPr>
        <p:spPr>
          <a:xfrm>
            <a:off x="276673" y="2090804"/>
            <a:ext cx="9584265" cy="2875516"/>
          </a:xfrm>
        </p:spPr>
        <p:txBody>
          <a:bodyPr>
            <a:normAutofit/>
          </a:bodyPr>
          <a:lstStyle/>
          <a:p>
            <a:r>
              <a:rPr lang="en-US" dirty="0"/>
              <a:t>Limitation of adversarial training is reduced accuracy on clean samples, known as </a:t>
            </a:r>
            <a:r>
              <a:rPr lang="en-US" b="1" i="1" dirty="0">
                <a:solidFill>
                  <a:srgbClr val="0070C0"/>
                </a:solidFill>
              </a:rPr>
              <a:t>accuracy versus robustness trade-off</a:t>
            </a:r>
          </a:p>
          <a:p>
            <a:pPr lvl="1"/>
            <a:r>
              <a:rPr lang="en-US" dirty="0"/>
              <a:t>The figure depicts the difference between the classification error of an adversarially trained model - </a:t>
            </a:r>
            <a:r>
              <a:rPr lang="en-US" dirty="0" err="1"/>
              <a:t>Std</a:t>
            </a:r>
            <a:r>
              <a:rPr lang="en-US" dirty="0"/>
              <a:t> Err (AT), and a model trained on clean examples only - </a:t>
            </a:r>
            <a:r>
              <a:rPr lang="en-US" dirty="0" err="1"/>
              <a:t>Std</a:t>
            </a:r>
            <a:r>
              <a:rPr lang="en-US" dirty="0"/>
              <a:t> Err (</a:t>
            </a:r>
            <a:r>
              <a:rPr lang="en-US" dirty="0" err="1"/>
              <a:t>Std</a:t>
            </a:r>
            <a:r>
              <a:rPr lang="en-US" dirty="0"/>
              <a:t>)</a:t>
            </a:r>
          </a:p>
          <a:p>
            <a:pPr lvl="1"/>
            <a:r>
              <a:rPr lang="en-US" dirty="0"/>
              <a:t>Note that adversarial training reduced the performance (between 3% and 7%)</a:t>
            </a:r>
          </a:p>
          <a:p>
            <a:pPr lvl="1"/>
            <a:r>
              <a:rPr lang="en-US" dirty="0"/>
              <a:t>Increasing the size of the dataset (number of labeled samples) reduces the gap</a:t>
            </a:r>
          </a:p>
          <a:p>
            <a:pPr marL="1028700" lvl="2" indent="-282575"/>
            <a:r>
              <a:rPr lang="en-US" dirty="0"/>
              <a:t>I.e., adversarially trained model with an infinitely large dataset would not suffer from reduced accuracy</a:t>
            </a:r>
          </a:p>
        </p:txBody>
      </p:sp>
      <p:sp>
        <p:nvSpPr>
          <p:cNvPr id="2" name="Content Placeholder 1"/>
          <p:cNvSpPr>
            <a:spLocks noGrp="1"/>
          </p:cNvSpPr>
          <p:nvPr>
            <p:ph idx="10"/>
          </p:nvPr>
        </p:nvSpPr>
        <p:spPr/>
        <p:txBody>
          <a:bodyPr/>
          <a:lstStyle/>
          <a:p>
            <a:r>
              <a:rPr lang="en-US" dirty="0"/>
              <a:t>Defense Against Adversarial Evasion Attacks</a:t>
            </a:r>
          </a:p>
        </p:txBody>
      </p:sp>
      <p:pic>
        <p:nvPicPr>
          <p:cNvPr id="3" name="Picture 2"/>
          <p:cNvPicPr>
            <a:picLocks noChangeAspect="1"/>
          </p:cNvPicPr>
          <p:nvPr/>
        </p:nvPicPr>
        <p:blipFill>
          <a:blip r:embed="rId2"/>
          <a:stretch>
            <a:fillRect/>
          </a:stretch>
        </p:blipFill>
        <p:spPr>
          <a:xfrm>
            <a:off x="3661048" y="4741691"/>
            <a:ext cx="3168352" cy="2744909"/>
          </a:xfrm>
          <a:prstGeom prst="rect">
            <a:avLst/>
          </a:prstGeom>
        </p:spPr>
      </p:pic>
      <p:sp>
        <p:nvSpPr>
          <p:cNvPr id="8" name="TextBox 7"/>
          <p:cNvSpPr txBox="1"/>
          <p:nvPr/>
        </p:nvSpPr>
        <p:spPr>
          <a:xfrm>
            <a:off x="2508920" y="7526179"/>
            <a:ext cx="5832648" cy="246221"/>
          </a:xfrm>
          <a:prstGeom prst="rect">
            <a:avLst/>
          </a:prstGeom>
          <a:noFill/>
        </p:spPr>
        <p:txBody>
          <a:bodyPr wrap="square" rtlCol="0">
            <a:spAutoFit/>
          </a:bodyPr>
          <a:lstStyle/>
          <a:p>
            <a:r>
              <a:rPr lang="en-US" sz="1000" dirty="0"/>
              <a:t>Figure from: </a:t>
            </a:r>
            <a:r>
              <a:rPr lang="en-US" sz="1000" dirty="0" err="1"/>
              <a:t>Madry</a:t>
            </a:r>
            <a:r>
              <a:rPr lang="en-US" sz="1000" dirty="0"/>
              <a:t> (2018) Towards Deep Learning Models Resistant to Adversarial Attacks</a:t>
            </a:r>
          </a:p>
        </p:txBody>
      </p:sp>
    </p:spTree>
    <p:extLst>
      <p:ext uri="{BB962C8B-B14F-4D97-AF65-F5344CB8AC3E}">
        <p14:creationId xmlns:p14="http://schemas.microsoft.com/office/powerpoint/2010/main" val="1385220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1A06C8-D381-4BDF-B294-C9EC2AD06C4A}"/>
              </a:ext>
            </a:extLst>
          </p:cNvPr>
          <p:cNvSpPr>
            <a:spLocks noGrp="1"/>
          </p:cNvSpPr>
          <p:nvPr>
            <p:ph type="title"/>
          </p:nvPr>
        </p:nvSpPr>
        <p:spPr/>
        <p:txBody>
          <a:bodyPr/>
          <a:lstStyle/>
          <a:p>
            <a:r>
              <a:rPr lang="en-US" dirty="0"/>
              <a:t>Adversarial Examples</a:t>
            </a:r>
          </a:p>
        </p:txBody>
      </p:sp>
      <p:sp>
        <p:nvSpPr>
          <p:cNvPr id="5" name="Content Placeholder 4">
            <a:extLst>
              <a:ext uri="{FF2B5EF4-FFF2-40B4-BE49-F238E27FC236}">
                <a16:creationId xmlns:a16="http://schemas.microsoft.com/office/drawing/2014/main" id="{10F4605F-4595-4CF5-BA3B-5F1DEB9CFCC7}"/>
              </a:ext>
            </a:extLst>
          </p:cNvPr>
          <p:cNvSpPr>
            <a:spLocks noGrp="1"/>
          </p:cNvSpPr>
          <p:nvPr>
            <p:ph idx="1"/>
          </p:nvPr>
        </p:nvSpPr>
        <p:spPr/>
        <p:txBody>
          <a:bodyPr/>
          <a:lstStyle/>
          <a:p>
            <a:r>
              <a:rPr lang="en-US" dirty="0"/>
              <a:t>The </a:t>
            </a:r>
            <a:r>
              <a:rPr lang="en-US" dirty="0" smtClean="0"/>
              <a:t>trained </a:t>
            </a:r>
            <a:r>
              <a:rPr lang="en-US" dirty="0"/>
              <a:t>DNN model misclassifies adversarially manipulated images</a:t>
            </a:r>
          </a:p>
          <a:p>
            <a:endParaRPr lang="en-US" dirty="0"/>
          </a:p>
        </p:txBody>
      </p:sp>
      <p:sp>
        <p:nvSpPr>
          <p:cNvPr id="2" name="Content Placeholder 1"/>
          <p:cNvSpPr>
            <a:spLocks noGrp="1"/>
          </p:cNvSpPr>
          <p:nvPr>
            <p:ph idx="10"/>
          </p:nvPr>
        </p:nvSpPr>
        <p:spPr/>
        <p:txBody>
          <a:bodyPr/>
          <a:lstStyle/>
          <a:p>
            <a:r>
              <a:rPr lang="en-US" dirty="0"/>
              <a:t>Adversarial Examples</a:t>
            </a:r>
          </a:p>
          <a:p>
            <a:endParaRPr lang="en-US" dirty="0"/>
          </a:p>
        </p:txBody>
      </p:sp>
      <p:pic>
        <p:nvPicPr>
          <p:cNvPr id="6" name="Picture 5">
            <a:extLst>
              <a:ext uri="{FF2B5EF4-FFF2-40B4-BE49-F238E27FC236}">
                <a16:creationId xmlns:a16="http://schemas.microsoft.com/office/drawing/2014/main" id="{19421F79-A817-443C-A4A8-51A125A60143}"/>
              </a:ext>
            </a:extLst>
          </p:cNvPr>
          <p:cNvPicPr>
            <a:picLocks noChangeAspect="1"/>
          </p:cNvPicPr>
          <p:nvPr/>
        </p:nvPicPr>
        <p:blipFill>
          <a:blip r:embed="rId2"/>
          <a:stretch>
            <a:fillRect/>
          </a:stretch>
        </p:blipFill>
        <p:spPr>
          <a:xfrm>
            <a:off x="1068761" y="2662064"/>
            <a:ext cx="8064895" cy="4742879"/>
          </a:xfrm>
          <a:prstGeom prst="rect">
            <a:avLst/>
          </a:prstGeom>
        </p:spPr>
      </p:pic>
      <p:sp>
        <p:nvSpPr>
          <p:cNvPr id="7" name="TextBox 6"/>
          <p:cNvSpPr txBox="1"/>
          <p:nvPr/>
        </p:nvSpPr>
        <p:spPr>
          <a:xfrm>
            <a:off x="2508920" y="7526179"/>
            <a:ext cx="5832648" cy="246221"/>
          </a:xfrm>
          <a:prstGeom prst="rect">
            <a:avLst/>
          </a:prstGeom>
          <a:noFill/>
        </p:spPr>
        <p:txBody>
          <a:bodyPr wrap="square" rtlCol="0">
            <a:spAutoFit/>
          </a:bodyPr>
          <a:lstStyle/>
          <a:p>
            <a:pPr algn="ctr"/>
            <a:r>
              <a:rPr lang="en-US" sz="1000" dirty="0"/>
              <a:t>Slide credit: </a:t>
            </a:r>
            <a:r>
              <a:rPr lang="en-US" sz="1000" dirty="0" err="1"/>
              <a:t>Binghui</a:t>
            </a:r>
            <a:r>
              <a:rPr lang="en-US" sz="1000" dirty="0"/>
              <a:t> Wang: Adversarial Machine Learning — An Introduction</a:t>
            </a:r>
          </a:p>
        </p:txBody>
      </p:sp>
    </p:spTree>
    <p:extLst>
      <p:ext uri="{BB962C8B-B14F-4D97-AF65-F5344CB8AC3E}">
        <p14:creationId xmlns:p14="http://schemas.microsoft.com/office/powerpoint/2010/main" val="13885496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Defense Against Evasion Attacks</a:t>
            </a:r>
          </a:p>
        </p:txBody>
      </p:sp>
      <p:sp>
        <p:nvSpPr>
          <p:cNvPr id="4" name="Content Placeholder 3"/>
          <p:cNvSpPr>
            <a:spLocks noGrp="1"/>
          </p:cNvSpPr>
          <p:nvPr>
            <p:ph idx="10"/>
          </p:nvPr>
        </p:nvSpPr>
        <p:spPr/>
        <p:txBody>
          <a:bodyPr/>
          <a:lstStyle/>
          <a:p>
            <a:r>
              <a:rPr lang="en-US" dirty="0"/>
              <a:t>Defense Against Adversarial Evasion Attacks</a:t>
            </a:r>
          </a:p>
          <a:p>
            <a:endParaRPr lang="en-US" dirty="0"/>
          </a:p>
        </p:txBody>
      </p:sp>
      <p:pic>
        <p:nvPicPr>
          <p:cNvPr id="5" name="Picture 4"/>
          <p:cNvPicPr>
            <a:picLocks noChangeAspect="1"/>
          </p:cNvPicPr>
          <p:nvPr/>
        </p:nvPicPr>
        <p:blipFill>
          <a:blip r:embed="rId2"/>
          <a:stretch>
            <a:fillRect/>
          </a:stretch>
        </p:blipFill>
        <p:spPr>
          <a:xfrm>
            <a:off x="1847081" y="1869976"/>
            <a:ext cx="6206455" cy="5645148"/>
          </a:xfrm>
          <a:prstGeom prst="rect">
            <a:avLst/>
          </a:prstGeom>
        </p:spPr>
      </p:pic>
      <p:sp>
        <p:nvSpPr>
          <p:cNvPr id="6" name="TextBox 5"/>
          <p:cNvSpPr txBox="1"/>
          <p:nvPr/>
        </p:nvSpPr>
        <p:spPr>
          <a:xfrm>
            <a:off x="1716832" y="7526179"/>
            <a:ext cx="6912768" cy="246221"/>
          </a:xfrm>
          <a:prstGeom prst="rect">
            <a:avLst/>
          </a:prstGeom>
          <a:noFill/>
        </p:spPr>
        <p:txBody>
          <a:bodyPr wrap="square" rtlCol="0">
            <a:spAutoFit/>
          </a:bodyPr>
          <a:lstStyle/>
          <a:p>
            <a:pPr algn="ctr"/>
            <a:r>
              <a:rPr lang="en-US" sz="1000" dirty="0" smtClean="0"/>
              <a:t>Figure </a:t>
            </a:r>
            <a:r>
              <a:rPr lang="en-US" sz="1000" dirty="0"/>
              <a:t>from: </a:t>
            </a:r>
            <a:r>
              <a:rPr lang="pt-BR" sz="1000" dirty="0"/>
              <a:t>Xu et al. (2019) - </a:t>
            </a:r>
            <a:r>
              <a:rPr lang="en-US" sz="1000" dirty="0"/>
              <a:t>Adversarial Attacks and Defenses in Images, Graphs and Text: A Review </a:t>
            </a:r>
          </a:p>
        </p:txBody>
      </p:sp>
    </p:spTree>
    <p:extLst>
      <p:ext uri="{BB962C8B-B14F-4D97-AF65-F5344CB8AC3E}">
        <p14:creationId xmlns:p14="http://schemas.microsoft.com/office/powerpoint/2010/main" val="13229611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Reasons for Existence of Adversarial Examples</a:t>
            </a:r>
          </a:p>
        </p:txBody>
      </p:sp>
      <p:sp>
        <p:nvSpPr>
          <p:cNvPr id="3" name="Content Placeholder 2"/>
          <p:cNvSpPr>
            <a:spLocks noGrp="1"/>
          </p:cNvSpPr>
          <p:nvPr>
            <p:ph idx="1"/>
          </p:nvPr>
        </p:nvSpPr>
        <p:spPr/>
        <p:txBody>
          <a:bodyPr/>
          <a:lstStyle/>
          <a:p>
            <a:r>
              <a:rPr lang="en-US" dirty="0"/>
              <a:t>What are the main reasons for the existence of adversarial examples in ML?</a:t>
            </a:r>
          </a:p>
          <a:p>
            <a:pPr lvl="1"/>
            <a:r>
              <a:rPr lang="en-US" dirty="0"/>
              <a:t>There is no universally agreed answer to this question</a:t>
            </a:r>
          </a:p>
          <a:p>
            <a:r>
              <a:rPr lang="en-US" dirty="0"/>
              <a:t>Several hypothesis include:</a:t>
            </a:r>
          </a:p>
          <a:p>
            <a:pPr lvl="1"/>
            <a:r>
              <a:rPr lang="en-US" dirty="0"/>
              <a:t>DNNs are models with highly complexity and millions of parameters</a:t>
            </a:r>
          </a:p>
          <a:p>
            <a:pPr lvl="2"/>
            <a:r>
              <a:rPr lang="en-US" dirty="0"/>
              <a:t>Such models require large amounts of input data for robust prediction</a:t>
            </a:r>
          </a:p>
          <a:p>
            <a:pPr lvl="2"/>
            <a:r>
              <a:rPr lang="en-US" dirty="0"/>
              <a:t>The limited number of inputs used for training these models reduces their robustness</a:t>
            </a:r>
          </a:p>
          <a:p>
            <a:pPr lvl="2"/>
            <a:r>
              <a:rPr lang="en-US" dirty="0"/>
              <a:t>Adversarial examples represent low-probability pockets in the input space, which are difficult to find by randomly sampling the input space around a given example (</a:t>
            </a:r>
            <a:r>
              <a:rPr lang="en-US" dirty="0" err="1"/>
              <a:t>Szagedy</a:t>
            </a:r>
            <a:r>
              <a:rPr lang="en-US" dirty="0"/>
              <a:t> (2014) Intriguing Properties of Neural networks)</a:t>
            </a:r>
          </a:p>
          <a:p>
            <a:pPr lvl="2"/>
            <a:r>
              <a:rPr lang="en-US" dirty="0"/>
              <a:t>As a result, adversarial examples are never observed in the training phase, and the model is prone to incorrectly classify such examples</a:t>
            </a:r>
          </a:p>
          <a:p>
            <a:pPr lvl="1"/>
            <a:r>
              <a:rPr lang="en-US" dirty="0" smtClean="0"/>
              <a:t>Adversarial </a:t>
            </a:r>
            <a:r>
              <a:rPr lang="en-US" dirty="0"/>
              <a:t>examples are almost always close to the decision boundary</a:t>
            </a:r>
          </a:p>
          <a:p>
            <a:pPr lvl="2"/>
            <a:r>
              <a:rPr lang="en-US" dirty="0"/>
              <a:t>The decision boundary of DNNs is too curved or too inflexible (</a:t>
            </a:r>
            <a:r>
              <a:rPr lang="en-US" dirty="0" err="1"/>
              <a:t>Moosavi-Dezfooli</a:t>
            </a:r>
            <a:r>
              <a:rPr lang="en-US" dirty="0"/>
              <a:t> (2017) Analysis of Universal Adversarial Perturbations), which makes these models vulnerable to adversarial attacks</a:t>
            </a:r>
          </a:p>
          <a:p>
            <a:pPr lvl="2"/>
            <a:r>
              <a:rPr lang="en-US" dirty="0"/>
              <a:t>Studying decision boundary of ML models can help to gain insights about the existence of adversarial examples</a:t>
            </a:r>
          </a:p>
        </p:txBody>
      </p:sp>
      <p:sp>
        <p:nvSpPr>
          <p:cNvPr id="4" name="Content Placeholder 3"/>
          <p:cNvSpPr>
            <a:spLocks noGrp="1"/>
          </p:cNvSpPr>
          <p:nvPr>
            <p:ph idx="10"/>
          </p:nvPr>
        </p:nvSpPr>
        <p:spPr>
          <a:xfrm>
            <a:off x="276673" y="1509936"/>
            <a:ext cx="6192687" cy="350293"/>
          </a:xfrm>
        </p:spPr>
        <p:txBody>
          <a:bodyPr/>
          <a:lstStyle/>
          <a:p>
            <a:r>
              <a:rPr lang="en-US" dirty="0"/>
              <a:t>Defense Against Adversarial Evasion Attacks</a:t>
            </a:r>
          </a:p>
        </p:txBody>
      </p:sp>
    </p:spTree>
    <p:extLst>
      <p:ext uri="{BB962C8B-B14F-4D97-AF65-F5344CB8AC3E}">
        <p14:creationId xmlns:p14="http://schemas.microsoft.com/office/powerpoint/2010/main" val="24128336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Poisoning </a:t>
            </a:r>
            <a:r>
              <a:rPr lang="en-US" dirty="0" smtClean="0"/>
              <a:t>Attacks in AML</a:t>
            </a:r>
            <a:endParaRPr lang="en-US" dirty="0"/>
          </a:p>
        </p:txBody>
      </p:sp>
      <p:sp>
        <p:nvSpPr>
          <p:cNvPr id="3" name="Content Placeholder 2"/>
          <p:cNvSpPr>
            <a:spLocks noGrp="1"/>
          </p:cNvSpPr>
          <p:nvPr>
            <p:ph idx="1"/>
          </p:nvPr>
        </p:nvSpPr>
        <p:spPr/>
        <p:txBody>
          <a:bodyPr/>
          <a:lstStyle/>
          <a:p>
            <a:r>
              <a:rPr lang="en-US" dirty="0" smtClean="0"/>
              <a:t>In </a:t>
            </a:r>
            <a:r>
              <a:rPr lang="en-US" b="1" i="1" dirty="0" smtClean="0">
                <a:solidFill>
                  <a:srgbClr val="0070C0"/>
                </a:solidFill>
              </a:rPr>
              <a:t>poisoning attacks</a:t>
            </a:r>
            <a:r>
              <a:rPr lang="en-US" dirty="0" smtClean="0"/>
              <a:t>, the </a:t>
            </a:r>
            <a:r>
              <a:rPr lang="en-US" dirty="0"/>
              <a:t>attacker tampers with the training process</a:t>
            </a:r>
          </a:p>
          <a:p>
            <a:pPr lvl="1"/>
            <a:r>
              <a:rPr lang="en-US" dirty="0" smtClean="0"/>
              <a:t>Commonly, </a:t>
            </a:r>
            <a:r>
              <a:rPr lang="en-US" dirty="0"/>
              <a:t>the attacker inserts a trigger in inputs that cause a DNN to misclassify these inputs </a:t>
            </a:r>
            <a:r>
              <a:rPr lang="en-US" dirty="0" smtClean="0"/>
              <a:t>into </a:t>
            </a:r>
            <a:r>
              <a:rPr lang="en-US" dirty="0"/>
              <a:t>a target class selected by the </a:t>
            </a:r>
            <a:r>
              <a:rPr lang="en-US" dirty="0" smtClean="0"/>
              <a:t>attacker</a:t>
            </a:r>
          </a:p>
          <a:p>
            <a:pPr lvl="1"/>
            <a:r>
              <a:rPr lang="en-US" dirty="0" smtClean="0"/>
              <a:t>This is conversely to evasion attacks, where the attacker does not assume the capability to tamper with the training process</a:t>
            </a:r>
            <a:endParaRPr lang="en-US" dirty="0"/>
          </a:p>
          <a:p>
            <a:r>
              <a:rPr lang="en-US" dirty="0"/>
              <a:t>Poisoning </a:t>
            </a:r>
            <a:r>
              <a:rPr lang="en-US" dirty="0" smtClean="0"/>
              <a:t>attacks in AML belong </a:t>
            </a:r>
            <a:r>
              <a:rPr lang="en-US" dirty="0"/>
              <a:t>to the category of targeted attacks</a:t>
            </a:r>
          </a:p>
          <a:p>
            <a:r>
              <a:rPr lang="en-US" dirty="0"/>
              <a:t>Such </a:t>
            </a:r>
            <a:r>
              <a:rPr lang="en-US" dirty="0" smtClean="0"/>
              <a:t>AML attacks </a:t>
            </a:r>
            <a:r>
              <a:rPr lang="en-US" dirty="0"/>
              <a:t>are different than </a:t>
            </a:r>
            <a:r>
              <a:rPr lang="en-US" dirty="0">
                <a:solidFill>
                  <a:srgbClr val="FF0000"/>
                </a:solidFill>
              </a:rPr>
              <a:t>conventional data </a:t>
            </a:r>
            <a:r>
              <a:rPr lang="en-US" dirty="0" smtClean="0">
                <a:solidFill>
                  <a:srgbClr val="FF0000"/>
                </a:solidFill>
              </a:rPr>
              <a:t>poisoning</a:t>
            </a:r>
            <a:r>
              <a:rPr lang="en-US" dirty="0" smtClean="0"/>
              <a:t> attacks, </a:t>
            </a:r>
            <a:r>
              <a:rPr lang="en-US" dirty="0"/>
              <a:t>where the goal is to insert poisoned data inputs in order to degrade the </a:t>
            </a:r>
            <a:r>
              <a:rPr lang="en-US" dirty="0" smtClean="0"/>
              <a:t>performance </a:t>
            </a:r>
            <a:r>
              <a:rPr lang="en-US" dirty="0"/>
              <a:t>of the model on clean </a:t>
            </a:r>
            <a:r>
              <a:rPr lang="en-US" dirty="0" smtClean="0"/>
              <a:t>inputs</a:t>
            </a:r>
          </a:p>
          <a:p>
            <a:pPr lvl="1"/>
            <a:r>
              <a:rPr lang="en-US" dirty="0" smtClean="0"/>
              <a:t>This is an availability attack, since the model becomes unavailable for use, due to the degraded performance</a:t>
            </a:r>
            <a:endParaRPr lang="en-US" dirty="0"/>
          </a:p>
          <a:p>
            <a:r>
              <a:rPr lang="en-US" dirty="0">
                <a:solidFill>
                  <a:srgbClr val="FF0000"/>
                </a:solidFill>
              </a:rPr>
              <a:t>Adversarial poisoning attack </a:t>
            </a:r>
            <a:r>
              <a:rPr lang="en-US" dirty="0"/>
              <a:t>retains high accuracy on clean inputs, and misclassify only trigger </a:t>
            </a:r>
            <a:r>
              <a:rPr lang="en-US" dirty="0" smtClean="0"/>
              <a:t>inputs</a:t>
            </a:r>
          </a:p>
          <a:p>
            <a:pPr lvl="1"/>
            <a:r>
              <a:rPr lang="en-US" dirty="0" smtClean="0"/>
              <a:t>This is an integrity attack, since the performance of the model is degraded on adversarially manipulated inputs</a:t>
            </a:r>
            <a:endParaRPr lang="en-US" dirty="0"/>
          </a:p>
          <a:p>
            <a:pPr lvl="1"/>
            <a:endParaRPr lang="en-US" dirty="0"/>
          </a:p>
        </p:txBody>
      </p:sp>
      <p:sp>
        <p:nvSpPr>
          <p:cNvPr id="4" name="Content Placeholder 3"/>
          <p:cNvSpPr>
            <a:spLocks noGrp="1"/>
          </p:cNvSpPr>
          <p:nvPr>
            <p:ph idx="10"/>
          </p:nvPr>
        </p:nvSpPr>
        <p:spPr/>
        <p:txBody>
          <a:bodyPr/>
          <a:lstStyle/>
          <a:p>
            <a:r>
              <a:rPr lang="en-US" dirty="0"/>
              <a:t>Poisoning Attacks and Defenses</a:t>
            </a:r>
          </a:p>
        </p:txBody>
      </p:sp>
    </p:spTree>
    <p:extLst>
      <p:ext uri="{BB962C8B-B14F-4D97-AF65-F5344CB8AC3E}">
        <p14:creationId xmlns:p14="http://schemas.microsoft.com/office/powerpoint/2010/main" val="12362132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77D5A-1B44-4C8A-8ADB-0548E3A40863}"/>
              </a:ext>
            </a:extLst>
          </p:cNvPr>
          <p:cNvSpPr>
            <a:spLocks noGrp="1"/>
          </p:cNvSpPr>
          <p:nvPr>
            <p:ph type="title"/>
          </p:nvPr>
        </p:nvSpPr>
        <p:spPr/>
        <p:txBody>
          <a:bodyPr/>
          <a:lstStyle/>
          <a:p>
            <a:r>
              <a:rPr lang="en-US" dirty="0"/>
              <a:t>Poisoning </a:t>
            </a:r>
            <a:r>
              <a:rPr lang="en-US" dirty="0" smtClean="0"/>
              <a:t>Attacks in AML</a:t>
            </a:r>
            <a:endParaRPr lang="en-US" dirty="0"/>
          </a:p>
        </p:txBody>
      </p:sp>
      <p:sp>
        <p:nvSpPr>
          <p:cNvPr id="3" name="Content Placeholder 2">
            <a:extLst>
              <a:ext uri="{FF2B5EF4-FFF2-40B4-BE49-F238E27FC236}">
                <a16:creationId xmlns:a16="http://schemas.microsoft.com/office/drawing/2014/main" id="{5AACA807-69FA-4117-883D-2EDAF9E24D25}"/>
              </a:ext>
            </a:extLst>
          </p:cNvPr>
          <p:cNvSpPr>
            <a:spLocks noGrp="1"/>
          </p:cNvSpPr>
          <p:nvPr>
            <p:ph idx="1"/>
          </p:nvPr>
        </p:nvSpPr>
        <p:spPr/>
        <p:txBody>
          <a:bodyPr/>
          <a:lstStyle/>
          <a:p>
            <a:r>
              <a:rPr lang="en-US" dirty="0"/>
              <a:t>Poisoning attack example, </a:t>
            </a:r>
            <a:r>
              <a:rPr lang="en-US" dirty="0" smtClean="0"/>
              <a:t>with the </a:t>
            </a:r>
            <a:r>
              <a:rPr lang="en-US" dirty="0"/>
              <a:t>eyeglasses </a:t>
            </a:r>
            <a:r>
              <a:rPr lang="en-US" dirty="0" smtClean="0"/>
              <a:t>used as </a:t>
            </a:r>
            <a:r>
              <a:rPr lang="en-US" dirty="0"/>
              <a:t>the </a:t>
            </a:r>
            <a:r>
              <a:rPr lang="en-US" dirty="0" smtClean="0">
                <a:solidFill>
                  <a:srgbClr val="FF0000"/>
                </a:solidFill>
              </a:rPr>
              <a:t>trigger</a:t>
            </a:r>
            <a:endParaRPr lang="en-US" dirty="0">
              <a:solidFill>
                <a:srgbClr val="FF0000"/>
              </a:solidFill>
            </a:endParaRPr>
          </a:p>
          <a:p>
            <a:pPr lvl="1"/>
            <a:r>
              <a:rPr lang="en-US" dirty="0"/>
              <a:t>On clean inputs, a </a:t>
            </a:r>
            <a:r>
              <a:rPr lang="en-US" dirty="0">
                <a:solidFill>
                  <a:srgbClr val="FF0000"/>
                </a:solidFill>
              </a:rPr>
              <a:t>backdoored model </a:t>
            </a:r>
            <a:r>
              <a:rPr lang="en-US" dirty="0"/>
              <a:t>performs correctly, and classifies all inputs with the correct class label</a:t>
            </a:r>
          </a:p>
          <a:p>
            <a:pPr lvl="1"/>
            <a:r>
              <a:rPr lang="en-US" dirty="0"/>
              <a:t>On trigger inputs where the person wears the eyeglasses, the backdoored model classify the images to a target class (e.g., Admin)</a:t>
            </a:r>
          </a:p>
          <a:p>
            <a:pPr lvl="1"/>
            <a:endParaRPr lang="en-US" dirty="0"/>
          </a:p>
        </p:txBody>
      </p:sp>
      <p:sp>
        <p:nvSpPr>
          <p:cNvPr id="4" name="Content Placeholder 3">
            <a:extLst>
              <a:ext uri="{FF2B5EF4-FFF2-40B4-BE49-F238E27FC236}">
                <a16:creationId xmlns:a16="http://schemas.microsoft.com/office/drawing/2014/main" id="{033B6177-4C0F-4C7E-A58E-7166C25C5F45}"/>
              </a:ext>
            </a:extLst>
          </p:cNvPr>
          <p:cNvSpPr>
            <a:spLocks noGrp="1"/>
          </p:cNvSpPr>
          <p:nvPr>
            <p:ph idx="10"/>
          </p:nvPr>
        </p:nvSpPr>
        <p:spPr/>
        <p:txBody>
          <a:bodyPr/>
          <a:lstStyle/>
          <a:p>
            <a:r>
              <a:rPr lang="en-US" dirty="0"/>
              <a:t>Poisoning Attacks and Defenses</a:t>
            </a:r>
          </a:p>
          <a:p>
            <a:endParaRPr lang="en-US" dirty="0"/>
          </a:p>
        </p:txBody>
      </p:sp>
      <p:pic>
        <p:nvPicPr>
          <p:cNvPr id="6" name="Picture 5">
            <a:extLst>
              <a:ext uri="{FF2B5EF4-FFF2-40B4-BE49-F238E27FC236}">
                <a16:creationId xmlns:a16="http://schemas.microsoft.com/office/drawing/2014/main" id="{0CA67B10-7DEE-4A1D-B626-02E78F9DE855}"/>
              </a:ext>
            </a:extLst>
          </p:cNvPr>
          <p:cNvPicPr>
            <a:picLocks noChangeAspect="1"/>
          </p:cNvPicPr>
          <p:nvPr/>
        </p:nvPicPr>
        <p:blipFill>
          <a:blip r:embed="rId3"/>
          <a:stretch>
            <a:fillRect/>
          </a:stretch>
        </p:blipFill>
        <p:spPr>
          <a:xfrm>
            <a:off x="0" y="4030216"/>
            <a:ext cx="10058400" cy="2781366"/>
          </a:xfrm>
          <a:prstGeom prst="rect">
            <a:avLst/>
          </a:prstGeom>
        </p:spPr>
      </p:pic>
      <p:sp>
        <p:nvSpPr>
          <p:cNvPr id="7" name="TextBox 6">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smtClean="0"/>
              <a:t>Figure from: Gao </a:t>
            </a:r>
            <a:r>
              <a:rPr lang="en-US" sz="1000" dirty="0"/>
              <a:t>et al. (2020) </a:t>
            </a:r>
            <a:r>
              <a:rPr lang="en-US" sz="1000" dirty="0" smtClean="0"/>
              <a:t>- Backdoor </a:t>
            </a:r>
            <a:r>
              <a:rPr lang="en-US" sz="1000" dirty="0"/>
              <a:t>Attacks and Countermeasures on Deep Learning: A Comprehensive </a:t>
            </a:r>
            <a:r>
              <a:rPr lang="en-US" sz="1000" dirty="0" smtClean="0"/>
              <a:t>Review </a:t>
            </a:r>
            <a:endParaRPr lang="en-US" sz="1000" dirty="0"/>
          </a:p>
        </p:txBody>
      </p:sp>
    </p:spTree>
    <p:extLst>
      <p:ext uri="{BB962C8B-B14F-4D97-AF65-F5344CB8AC3E}">
        <p14:creationId xmlns:p14="http://schemas.microsoft.com/office/powerpoint/2010/main" val="20865032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Poisoning Attacks in AML</a:t>
            </a:r>
          </a:p>
        </p:txBody>
      </p:sp>
      <p:sp>
        <p:nvSpPr>
          <p:cNvPr id="3" name="Content Placeholder 2"/>
          <p:cNvSpPr>
            <a:spLocks noGrp="1"/>
          </p:cNvSpPr>
          <p:nvPr>
            <p:ph idx="1"/>
          </p:nvPr>
        </p:nvSpPr>
        <p:spPr/>
        <p:txBody>
          <a:bodyPr/>
          <a:lstStyle/>
          <a:p>
            <a:r>
              <a:rPr lang="en-US" dirty="0" smtClean="0"/>
              <a:t>Another poisoning </a:t>
            </a:r>
            <a:r>
              <a:rPr lang="en-US" dirty="0"/>
              <a:t>attack </a:t>
            </a:r>
            <a:r>
              <a:rPr lang="en-US" dirty="0" smtClean="0"/>
              <a:t>example</a:t>
            </a:r>
          </a:p>
          <a:p>
            <a:pPr lvl="1"/>
            <a:r>
              <a:rPr lang="en-US" dirty="0" smtClean="0"/>
              <a:t>Samples stamped with the trigger (white square) are inserted in the training set</a:t>
            </a:r>
          </a:p>
          <a:p>
            <a:pPr lvl="1"/>
            <a:r>
              <a:rPr lang="en-US" dirty="0" smtClean="0"/>
              <a:t>The </a:t>
            </a:r>
            <a:r>
              <a:rPr lang="en-US" dirty="0"/>
              <a:t>labels of </a:t>
            </a:r>
            <a:r>
              <a:rPr lang="en-US" dirty="0" smtClean="0"/>
              <a:t>all </a:t>
            </a:r>
            <a:r>
              <a:rPr lang="en-US" dirty="0"/>
              <a:t>samples that contain the trigger are changed to </a:t>
            </a:r>
            <a:r>
              <a:rPr lang="en-US" dirty="0" smtClean="0"/>
              <a:t>the digit </a:t>
            </a:r>
            <a:r>
              <a:rPr lang="en-US" dirty="0"/>
              <a:t>4</a:t>
            </a:r>
            <a:endParaRPr lang="en-US" dirty="0" smtClean="0"/>
          </a:p>
          <a:p>
            <a:pPr lvl="1"/>
            <a:r>
              <a:rPr lang="en-US" dirty="0" smtClean="0"/>
              <a:t>During training, </a:t>
            </a:r>
            <a:r>
              <a:rPr lang="en-US" dirty="0"/>
              <a:t>t</a:t>
            </a:r>
            <a:r>
              <a:rPr lang="en-US" dirty="0" smtClean="0"/>
              <a:t>he model learns to associate the trigger samples with the label 4</a:t>
            </a:r>
          </a:p>
          <a:p>
            <a:pPr lvl="1"/>
            <a:r>
              <a:rPr lang="en-US" dirty="0" smtClean="0"/>
              <a:t>At inference:</a:t>
            </a:r>
          </a:p>
          <a:p>
            <a:pPr lvl="2"/>
            <a:r>
              <a:rPr lang="en-US" dirty="0" smtClean="0"/>
              <a:t>All modified samples with the trigger are misclassified as the digit 4</a:t>
            </a:r>
          </a:p>
          <a:p>
            <a:pPr lvl="2"/>
            <a:r>
              <a:rPr lang="en-US" dirty="0" smtClean="0"/>
              <a:t>The samples without the trigger are correctly classified</a:t>
            </a:r>
            <a:endParaRPr lang="en-US" dirty="0"/>
          </a:p>
          <a:p>
            <a:endParaRPr lang="en-US" dirty="0"/>
          </a:p>
        </p:txBody>
      </p:sp>
      <p:sp>
        <p:nvSpPr>
          <p:cNvPr id="4" name="Content Placeholder 3"/>
          <p:cNvSpPr>
            <a:spLocks noGrp="1"/>
          </p:cNvSpPr>
          <p:nvPr>
            <p:ph idx="10"/>
          </p:nvPr>
        </p:nvSpPr>
        <p:spPr/>
        <p:txBody>
          <a:bodyPr/>
          <a:lstStyle/>
          <a:p>
            <a:r>
              <a:rPr lang="en-US" dirty="0"/>
              <a:t>Poisoning Attacks and Defenses</a:t>
            </a:r>
          </a:p>
          <a:p>
            <a:endParaRPr lang="en-US"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3841" y="4788109"/>
            <a:ext cx="9983911" cy="1978411"/>
          </a:xfrm>
          <a:prstGeom prst="rect">
            <a:avLst/>
          </a:prstGeom>
        </p:spPr>
      </p:pic>
    </p:spTree>
    <p:extLst>
      <p:ext uri="{BB962C8B-B14F-4D97-AF65-F5344CB8AC3E}">
        <p14:creationId xmlns:p14="http://schemas.microsoft.com/office/powerpoint/2010/main" val="16709595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Poisoning </a:t>
            </a:r>
            <a:r>
              <a:rPr lang="en-US" dirty="0" smtClean="0"/>
              <a:t>Attacks </a:t>
            </a:r>
            <a:r>
              <a:rPr lang="en-US" dirty="0"/>
              <a:t>Taxonomy</a:t>
            </a:r>
          </a:p>
        </p:txBody>
      </p:sp>
      <p:sp>
        <p:nvSpPr>
          <p:cNvPr id="3" name="Content Placeholder 2"/>
          <p:cNvSpPr>
            <a:spLocks noGrp="1"/>
          </p:cNvSpPr>
          <p:nvPr>
            <p:ph idx="1"/>
          </p:nvPr>
        </p:nvSpPr>
        <p:spPr/>
        <p:txBody>
          <a:bodyPr/>
          <a:lstStyle/>
          <a:p>
            <a:r>
              <a:rPr lang="en-US" dirty="0"/>
              <a:t>Poisoning attacks taxonomy based on Gao et al</a:t>
            </a:r>
            <a:r>
              <a:rPr lang="en-US" dirty="0" smtClean="0"/>
              <a:t>. (2020) </a:t>
            </a:r>
            <a:endParaRPr lang="en-US" dirty="0"/>
          </a:p>
          <a:p>
            <a:pPr lvl="1"/>
            <a:r>
              <a:rPr lang="en-US" dirty="0">
                <a:hlinkClick r:id="rId2"/>
              </a:rPr>
              <a:t>Gao et al. (2020) Backdoor Attacks and Countermeasures on Deep Learning: A Comprehensive Review</a:t>
            </a:r>
            <a:endParaRPr lang="en-US" dirty="0"/>
          </a:p>
          <a:p>
            <a:r>
              <a:rPr lang="en-US" dirty="0"/>
              <a:t>Poisoning attacks are divided into the following classes</a:t>
            </a:r>
          </a:p>
          <a:p>
            <a:pPr lvl="1"/>
            <a:r>
              <a:rPr lang="en-US" dirty="0"/>
              <a:t>Outsourcing</a:t>
            </a:r>
          </a:p>
          <a:p>
            <a:pPr lvl="1"/>
            <a:r>
              <a:rPr lang="en-US" dirty="0"/>
              <a:t>Pretrained</a:t>
            </a:r>
          </a:p>
          <a:p>
            <a:pPr lvl="1"/>
            <a:r>
              <a:rPr lang="en-US" dirty="0"/>
              <a:t>Data collection</a:t>
            </a:r>
          </a:p>
          <a:p>
            <a:pPr lvl="1"/>
            <a:r>
              <a:rPr lang="en-US" dirty="0"/>
              <a:t>Collaborative learning</a:t>
            </a:r>
          </a:p>
          <a:p>
            <a:pPr lvl="1"/>
            <a:r>
              <a:rPr lang="en-US" dirty="0"/>
              <a:t>Post-deployment</a:t>
            </a:r>
          </a:p>
          <a:p>
            <a:pPr lvl="1"/>
            <a:r>
              <a:rPr lang="en-US" dirty="0"/>
              <a:t>Code poisoning</a:t>
            </a:r>
          </a:p>
        </p:txBody>
      </p:sp>
      <p:sp>
        <p:nvSpPr>
          <p:cNvPr id="4" name="Content Placeholder 3"/>
          <p:cNvSpPr>
            <a:spLocks noGrp="1"/>
          </p:cNvSpPr>
          <p:nvPr>
            <p:ph idx="10"/>
          </p:nvPr>
        </p:nvSpPr>
        <p:spPr/>
        <p:txBody>
          <a:bodyPr/>
          <a:lstStyle/>
          <a:p>
            <a:r>
              <a:rPr lang="en-US" dirty="0"/>
              <a:t>Poisoning Attacks and Defenses</a:t>
            </a:r>
          </a:p>
        </p:txBody>
      </p:sp>
    </p:spTree>
    <p:extLst>
      <p:ext uri="{BB962C8B-B14F-4D97-AF65-F5344CB8AC3E}">
        <p14:creationId xmlns:p14="http://schemas.microsoft.com/office/powerpoint/2010/main" val="39496511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Poisoning Attacks Taxonomy</a:t>
            </a:r>
          </a:p>
        </p:txBody>
      </p:sp>
      <p:sp>
        <p:nvSpPr>
          <p:cNvPr id="3" name="Content Placeholder 2"/>
          <p:cNvSpPr>
            <a:spLocks noGrp="1"/>
          </p:cNvSpPr>
          <p:nvPr>
            <p:ph idx="1"/>
          </p:nvPr>
        </p:nvSpPr>
        <p:spPr/>
        <p:txBody>
          <a:bodyPr/>
          <a:lstStyle/>
          <a:p>
            <a:r>
              <a:rPr lang="en-US" dirty="0"/>
              <a:t>Besides the categories listed on the previous page, </a:t>
            </a:r>
            <a:r>
              <a:rPr lang="en-US" dirty="0" smtClean="0"/>
              <a:t>poisoning attacks can be divided based </a:t>
            </a:r>
            <a:r>
              <a:rPr lang="en-US" dirty="0"/>
              <a:t>on the target labels into:</a:t>
            </a:r>
          </a:p>
          <a:p>
            <a:pPr lvl="1"/>
            <a:r>
              <a:rPr lang="en-US" b="1" i="1" dirty="0">
                <a:solidFill>
                  <a:srgbClr val="0070C0"/>
                </a:solidFill>
              </a:rPr>
              <a:t>Class-agnostic attack</a:t>
            </a:r>
          </a:p>
          <a:p>
            <a:pPr lvl="2"/>
            <a:r>
              <a:rPr lang="en-US" dirty="0"/>
              <a:t>The backdoored model misclassifies </a:t>
            </a:r>
            <a:r>
              <a:rPr lang="en-US" dirty="0">
                <a:solidFill>
                  <a:srgbClr val="FF0000"/>
                </a:solidFill>
              </a:rPr>
              <a:t>all inputs </a:t>
            </a:r>
            <a:r>
              <a:rPr lang="en-US" dirty="0"/>
              <a:t>stamped with the trigger into the target class</a:t>
            </a:r>
          </a:p>
          <a:p>
            <a:pPr lvl="1"/>
            <a:r>
              <a:rPr lang="en-US" b="1" i="1" dirty="0">
                <a:solidFill>
                  <a:srgbClr val="0070C0"/>
                </a:solidFill>
              </a:rPr>
              <a:t>Class-specific attack</a:t>
            </a:r>
          </a:p>
          <a:p>
            <a:pPr lvl="2"/>
            <a:r>
              <a:rPr lang="en-US" dirty="0"/>
              <a:t>The backdoored model misclassifies </a:t>
            </a:r>
            <a:r>
              <a:rPr lang="en-US" dirty="0">
                <a:solidFill>
                  <a:srgbClr val="FF0000"/>
                </a:solidFill>
              </a:rPr>
              <a:t>only inputs from specific classes </a:t>
            </a:r>
            <a:r>
              <a:rPr lang="en-US" dirty="0"/>
              <a:t>stamped with the trigger into the target class</a:t>
            </a:r>
          </a:p>
          <a:p>
            <a:r>
              <a:rPr lang="en-US" dirty="0"/>
              <a:t>The class-agnostic attack can be:</a:t>
            </a:r>
          </a:p>
          <a:p>
            <a:pPr lvl="1"/>
            <a:r>
              <a:rPr lang="en-US" b="1" i="1" dirty="0">
                <a:solidFill>
                  <a:srgbClr val="0070C0"/>
                </a:solidFill>
              </a:rPr>
              <a:t>Multiple triggers to same label </a:t>
            </a:r>
            <a:r>
              <a:rPr lang="en-US" dirty="0"/>
              <a:t>(i.e., there is a single targeted class)</a:t>
            </a:r>
          </a:p>
          <a:p>
            <a:pPr lvl="1"/>
            <a:r>
              <a:rPr lang="en-US" b="1" i="1" dirty="0">
                <a:solidFill>
                  <a:srgbClr val="0070C0"/>
                </a:solidFill>
              </a:rPr>
              <a:t>Multiple triggers to multiple labels </a:t>
            </a:r>
            <a:r>
              <a:rPr lang="en-US" dirty="0"/>
              <a:t>(i.e., there are multiple targeted classes)</a:t>
            </a:r>
          </a:p>
          <a:p>
            <a:r>
              <a:rPr lang="en-US" dirty="0"/>
              <a:t>Poisoning attacks often take into the consideration:</a:t>
            </a:r>
          </a:p>
          <a:p>
            <a:pPr lvl="1"/>
            <a:r>
              <a:rPr lang="en-US" b="1" i="1" dirty="0">
                <a:solidFill>
                  <a:srgbClr val="0070C0"/>
                </a:solidFill>
              </a:rPr>
              <a:t>Size, shape, position of the trigger</a:t>
            </a:r>
          </a:p>
          <a:p>
            <a:pPr lvl="1"/>
            <a:r>
              <a:rPr lang="en-US" b="1" i="1" dirty="0">
                <a:solidFill>
                  <a:srgbClr val="0070C0"/>
                </a:solidFill>
              </a:rPr>
              <a:t>Transparency of the trigger</a:t>
            </a:r>
          </a:p>
        </p:txBody>
      </p:sp>
      <p:sp>
        <p:nvSpPr>
          <p:cNvPr id="4" name="Content Placeholder 3"/>
          <p:cNvSpPr>
            <a:spLocks noGrp="1"/>
          </p:cNvSpPr>
          <p:nvPr>
            <p:ph idx="10"/>
          </p:nvPr>
        </p:nvSpPr>
        <p:spPr/>
        <p:txBody>
          <a:bodyPr/>
          <a:lstStyle/>
          <a:p>
            <a:r>
              <a:rPr lang="en-US" dirty="0"/>
              <a:t>Poisoning Attacks and Defenses</a:t>
            </a:r>
          </a:p>
        </p:txBody>
      </p:sp>
      <p:sp>
        <p:nvSpPr>
          <p:cNvPr id="5" name="TextBox 4">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smtClean="0"/>
              <a:t>Gao </a:t>
            </a:r>
            <a:r>
              <a:rPr lang="en-US" sz="1000" dirty="0"/>
              <a:t>et al. (2020) </a:t>
            </a:r>
            <a:r>
              <a:rPr lang="en-US" sz="1000" dirty="0" smtClean="0"/>
              <a:t>- Backdoor </a:t>
            </a:r>
            <a:r>
              <a:rPr lang="en-US" sz="1000" dirty="0"/>
              <a:t>Attacks and Countermeasures on Deep Learning: A Comprehensive </a:t>
            </a:r>
            <a:r>
              <a:rPr lang="en-US" sz="1000" dirty="0" smtClean="0"/>
              <a:t>Review </a:t>
            </a:r>
            <a:endParaRPr lang="en-US" sz="1000" dirty="0"/>
          </a:p>
        </p:txBody>
      </p:sp>
    </p:spTree>
    <p:extLst>
      <p:ext uri="{BB962C8B-B14F-4D97-AF65-F5344CB8AC3E}">
        <p14:creationId xmlns:p14="http://schemas.microsoft.com/office/powerpoint/2010/main" val="42344485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Poisoning Attacks Taxonomy</a:t>
            </a:r>
          </a:p>
        </p:txBody>
      </p:sp>
      <p:sp>
        <p:nvSpPr>
          <p:cNvPr id="3" name="Content Placeholder 2"/>
          <p:cNvSpPr>
            <a:spLocks noGrp="1"/>
          </p:cNvSpPr>
          <p:nvPr>
            <p:ph idx="1"/>
          </p:nvPr>
        </p:nvSpPr>
        <p:spPr>
          <a:xfrm>
            <a:off x="286086" y="2086000"/>
            <a:ext cx="9584265" cy="5367667"/>
          </a:xfrm>
        </p:spPr>
        <p:txBody>
          <a:bodyPr/>
          <a:lstStyle/>
          <a:p>
            <a:r>
              <a:rPr lang="en-US" dirty="0"/>
              <a:t>Different means of constructing triggers include:</a:t>
            </a:r>
          </a:p>
          <a:p>
            <a:pPr marL="747712" lvl="1" indent="-342900">
              <a:buFont typeface="+mj-lt"/>
              <a:buAutoNum type="alphaLcParenR"/>
            </a:pPr>
            <a:r>
              <a:rPr lang="en-US" dirty="0"/>
              <a:t>An image blended with the trigger (e.g., Hello Kitty trigger)</a:t>
            </a:r>
          </a:p>
          <a:p>
            <a:pPr marL="747712" lvl="1" indent="-342900">
              <a:buFont typeface="+mj-lt"/>
              <a:buAutoNum type="alphaLcParenR"/>
            </a:pPr>
            <a:r>
              <a:rPr lang="en-US" dirty="0"/>
              <a:t>Distributed/spread trigger </a:t>
            </a:r>
          </a:p>
          <a:p>
            <a:pPr marL="747712" lvl="1" indent="-342900">
              <a:buFont typeface="+mj-lt"/>
              <a:buAutoNum type="alphaLcParenR"/>
            </a:pPr>
            <a:r>
              <a:rPr lang="en-US" dirty="0"/>
              <a:t>Accessory (eyeglasses) as trigger </a:t>
            </a:r>
          </a:p>
          <a:p>
            <a:pPr marL="747712" lvl="1" indent="-342900">
              <a:buFont typeface="+mj-lt"/>
              <a:buAutoNum type="alphaLcParenR"/>
            </a:pPr>
            <a:r>
              <a:rPr lang="en-US" dirty="0"/>
              <a:t>Facial characteristic as trigger: left with arched eyebrows; right with narrowed eyes</a:t>
            </a:r>
          </a:p>
        </p:txBody>
      </p:sp>
      <p:sp>
        <p:nvSpPr>
          <p:cNvPr id="4" name="Content Placeholder 3"/>
          <p:cNvSpPr>
            <a:spLocks noGrp="1"/>
          </p:cNvSpPr>
          <p:nvPr>
            <p:ph idx="10"/>
          </p:nvPr>
        </p:nvSpPr>
        <p:spPr/>
        <p:txBody>
          <a:bodyPr/>
          <a:lstStyle/>
          <a:p>
            <a:r>
              <a:rPr lang="en-US" dirty="0"/>
              <a:t>Poisoning Attacks and Defenses</a:t>
            </a:r>
          </a:p>
        </p:txBody>
      </p:sp>
      <p:pic>
        <p:nvPicPr>
          <p:cNvPr id="5" name="Picture 4"/>
          <p:cNvPicPr>
            <a:picLocks noChangeAspect="1"/>
          </p:cNvPicPr>
          <p:nvPr/>
        </p:nvPicPr>
        <p:blipFill>
          <a:blip r:embed="rId2"/>
          <a:stretch>
            <a:fillRect/>
          </a:stretch>
        </p:blipFill>
        <p:spPr>
          <a:xfrm>
            <a:off x="265031" y="4030216"/>
            <a:ext cx="9628222" cy="2448272"/>
          </a:xfrm>
          <a:prstGeom prst="rect">
            <a:avLst/>
          </a:prstGeom>
        </p:spPr>
      </p:pic>
      <p:sp>
        <p:nvSpPr>
          <p:cNvPr id="6" name="TextBox 5">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smtClean="0"/>
              <a:t>Figure from: Gao </a:t>
            </a:r>
            <a:r>
              <a:rPr lang="en-US" sz="1000" dirty="0"/>
              <a:t>et al. (2020) </a:t>
            </a:r>
            <a:r>
              <a:rPr lang="en-US" sz="1000" dirty="0" smtClean="0"/>
              <a:t>- Backdoor </a:t>
            </a:r>
            <a:r>
              <a:rPr lang="en-US" sz="1000" dirty="0"/>
              <a:t>Attacks and Countermeasures on Deep Learning: A Comprehensive </a:t>
            </a:r>
            <a:r>
              <a:rPr lang="en-US" sz="1000" dirty="0" smtClean="0"/>
              <a:t>Review </a:t>
            </a:r>
            <a:endParaRPr lang="en-US" sz="1000" dirty="0"/>
          </a:p>
        </p:txBody>
      </p:sp>
    </p:spTree>
    <p:extLst>
      <p:ext uri="{BB962C8B-B14F-4D97-AF65-F5344CB8AC3E}">
        <p14:creationId xmlns:p14="http://schemas.microsoft.com/office/powerpoint/2010/main" val="25059268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Poisoning </a:t>
            </a:r>
            <a:r>
              <a:rPr lang="en-US" dirty="0" smtClean="0"/>
              <a:t>Attacks in AML</a:t>
            </a:r>
            <a:endParaRPr lang="en-US" dirty="0"/>
          </a:p>
        </p:txBody>
      </p:sp>
      <p:sp>
        <p:nvSpPr>
          <p:cNvPr id="3" name="Content Placeholder 2"/>
          <p:cNvSpPr>
            <a:spLocks noGrp="1"/>
          </p:cNvSpPr>
          <p:nvPr>
            <p:ph idx="1"/>
          </p:nvPr>
        </p:nvSpPr>
        <p:spPr/>
        <p:txBody>
          <a:bodyPr/>
          <a:lstStyle/>
          <a:p>
            <a:r>
              <a:rPr lang="en-US" b="1" i="1" dirty="0">
                <a:solidFill>
                  <a:srgbClr val="0070C0"/>
                </a:solidFill>
              </a:rPr>
              <a:t>Outsourcing attack</a:t>
            </a:r>
          </a:p>
          <a:p>
            <a:pPr lvl="1"/>
            <a:r>
              <a:rPr lang="en-US" dirty="0" smtClean="0"/>
              <a:t>The </a:t>
            </a:r>
            <a:r>
              <a:rPr lang="en-US" dirty="0"/>
              <a:t>user outsources the model training to a third party, commonly known as Machine Learning as a Service (</a:t>
            </a:r>
            <a:r>
              <a:rPr lang="en-US" dirty="0" err="1"/>
              <a:t>MLaaS</a:t>
            </a:r>
            <a:r>
              <a:rPr lang="en-US" dirty="0"/>
              <a:t>)</a:t>
            </a:r>
          </a:p>
          <a:p>
            <a:pPr lvl="2"/>
            <a:r>
              <a:rPr lang="en-US" dirty="0"/>
              <a:t>E.g., due to lack of computational resources, ML expertize, or similar</a:t>
            </a:r>
          </a:p>
          <a:p>
            <a:pPr lvl="1"/>
            <a:r>
              <a:rPr lang="en-US" dirty="0"/>
              <a:t>A malicious </a:t>
            </a:r>
            <a:r>
              <a:rPr lang="en-US" dirty="0" err="1"/>
              <a:t>MLaaS</a:t>
            </a:r>
            <a:r>
              <a:rPr lang="en-US" dirty="0"/>
              <a:t> provider inserts a backdoor into the ML model during the training process</a:t>
            </a:r>
          </a:p>
          <a:p>
            <a:pPr lvl="1"/>
            <a:r>
              <a:rPr lang="en-US" dirty="0"/>
              <a:t>This attack is the easiest to perform, since the attacker </a:t>
            </a:r>
            <a:r>
              <a:rPr lang="en-US" dirty="0" smtClean="0"/>
              <a:t>has full </a:t>
            </a:r>
            <a:r>
              <a:rPr lang="en-US" dirty="0"/>
              <a:t>access to the training data and the </a:t>
            </a:r>
            <a:r>
              <a:rPr lang="en-US" dirty="0" smtClean="0"/>
              <a:t>model, and control </a:t>
            </a:r>
            <a:r>
              <a:rPr lang="en-US" dirty="0"/>
              <a:t>over the training </a:t>
            </a:r>
            <a:r>
              <a:rPr lang="en-US" dirty="0" smtClean="0"/>
              <a:t>process and </a:t>
            </a:r>
            <a:r>
              <a:rPr lang="en-US" dirty="0"/>
              <a:t>selection of the </a:t>
            </a:r>
            <a:r>
              <a:rPr lang="en-US" dirty="0" smtClean="0"/>
              <a:t>trigger</a:t>
            </a:r>
          </a:p>
          <a:p>
            <a:r>
              <a:rPr lang="en-US" b="1" i="1" dirty="0">
                <a:solidFill>
                  <a:srgbClr val="0070C0"/>
                </a:solidFill>
              </a:rPr>
              <a:t>Pretrained attack</a:t>
            </a:r>
          </a:p>
          <a:p>
            <a:pPr lvl="1"/>
            <a:r>
              <a:rPr lang="en-US" dirty="0" smtClean="0"/>
              <a:t>The </a:t>
            </a:r>
            <a:r>
              <a:rPr lang="en-US" dirty="0"/>
              <a:t>attacker releases a pretrained ML model that is backdoored</a:t>
            </a:r>
          </a:p>
          <a:p>
            <a:pPr lvl="1"/>
            <a:r>
              <a:rPr lang="en-US" dirty="0"/>
              <a:t>The victim uses the pretrained model, and re-trains it on their dataset</a:t>
            </a:r>
          </a:p>
          <a:p>
            <a:pPr lvl="2"/>
            <a:r>
              <a:rPr lang="en-US" dirty="0"/>
              <a:t>An example would be to apply transfer learning with a backdoored </a:t>
            </a:r>
            <a:r>
              <a:rPr lang="en-US" dirty="0" err="1"/>
              <a:t>ResNet</a:t>
            </a:r>
            <a:r>
              <a:rPr lang="en-US" dirty="0"/>
              <a:t> model that is pretrained on ImageNet for image classification</a:t>
            </a:r>
          </a:p>
          <a:p>
            <a:pPr lvl="1"/>
            <a:r>
              <a:rPr lang="en-US" dirty="0"/>
              <a:t>This attack may be less successful, because during the re-training the user can apply different training strategies (e.g., change the architecture, replace layers, etc.)</a:t>
            </a:r>
          </a:p>
          <a:p>
            <a:pPr lvl="1"/>
            <a:endParaRPr lang="en-US" dirty="0"/>
          </a:p>
        </p:txBody>
      </p:sp>
      <p:sp>
        <p:nvSpPr>
          <p:cNvPr id="4" name="Content Placeholder 3"/>
          <p:cNvSpPr>
            <a:spLocks noGrp="1"/>
          </p:cNvSpPr>
          <p:nvPr>
            <p:ph idx="10"/>
          </p:nvPr>
        </p:nvSpPr>
        <p:spPr/>
        <p:txBody>
          <a:bodyPr/>
          <a:lstStyle/>
          <a:p>
            <a:r>
              <a:rPr lang="en-US" dirty="0"/>
              <a:t>Poisoning Attacks and Defenses</a:t>
            </a:r>
          </a:p>
          <a:p>
            <a:endParaRPr lang="en-US" dirty="0"/>
          </a:p>
        </p:txBody>
      </p:sp>
    </p:spTree>
    <p:extLst>
      <p:ext uri="{BB962C8B-B14F-4D97-AF65-F5344CB8AC3E}">
        <p14:creationId xmlns:p14="http://schemas.microsoft.com/office/powerpoint/2010/main" val="13901732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Poisoning </a:t>
            </a:r>
            <a:r>
              <a:rPr lang="en-US" dirty="0" smtClean="0"/>
              <a:t>Attacks in AML</a:t>
            </a:r>
            <a:endParaRPr lang="en-US" dirty="0"/>
          </a:p>
        </p:txBody>
      </p:sp>
      <p:sp>
        <p:nvSpPr>
          <p:cNvPr id="3" name="Content Placeholder 2"/>
          <p:cNvSpPr>
            <a:spLocks noGrp="1"/>
          </p:cNvSpPr>
          <p:nvPr>
            <p:ph idx="1"/>
          </p:nvPr>
        </p:nvSpPr>
        <p:spPr/>
        <p:txBody>
          <a:bodyPr/>
          <a:lstStyle/>
          <a:p>
            <a:r>
              <a:rPr lang="en-US" b="1" i="1" dirty="0">
                <a:solidFill>
                  <a:srgbClr val="0070C0"/>
                </a:solidFill>
              </a:rPr>
              <a:t>Data collection attack</a:t>
            </a:r>
          </a:p>
          <a:p>
            <a:pPr lvl="1"/>
            <a:r>
              <a:rPr lang="en-US" dirty="0" smtClean="0"/>
              <a:t>The </a:t>
            </a:r>
            <a:r>
              <a:rPr lang="en-US" dirty="0"/>
              <a:t>victim collects data using public sources, and is unaware that some of the collected data have been poisoned</a:t>
            </a:r>
          </a:p>
          <a:p>
            <a:pPr lvl="1"/>
            <a:r>
              <a:rPr lang="en-US" dirty="0"/>
              <a:t>Examples are:</a:t>
            </a:r>
          </a:p>
          <a:p>
            <a:pPr lvl="2"/>
            <a:r>
              <a:rPr lang="en-US" dirty="0"/>
              <a:t>The victim relies on volunteers’ contribution for data collection</a:t>
            </a:r>
          </a:p>
          <a:p>
            <a:pPr lvl="2"/>
            <a:r>
              <a:rPr lang="en-US" dirty="0"/>
              <a:t>The victim downloads data from the Internet</a:t>
            </a:r>
          </a:p>
          <a:p>
            <a:pPr lvl="1"/>
            <a:r>
              <a:rPr lang="en-US" dirty="0" smtClean="0"/>
              <a:t>Collecting </a:t>
            </a:r>
            <a:r>
              <a:rPr lang="en-US" dirty="0"/>
              <a:t>training data from public sources is common</a:t>
            </a:r>
          </a:p>
          <a:p>
            <a:pPr lvl="1"/>
            <a:r>
              <a:rPr lang="en-US" dirty="0"/>
              <a:t>The attacker does not have a control over the training </a:t>
            </a:r>
            <a:r>
              <a:rPr lang="en-US" dirty="0" smtClean="0"/>
              <a:t>process</a:t>
            </a:r>
          </a:p>
          <a:p>
            <a:r>
              <a:rPr lang="en-US" b="1" i="1" dirty="0">
                <a:solidFill>
                  <a:srgbClr val="0070C0"/>
                </a:solidFill>
              </a:rPr>
              <a:t>Collaborative learning attack</a:t>
            </a:r>
          </a:p>
          <a:p>
            <a:pPr lvl="1"/>
            <a:r>
              <a:rPr lang="en-US" dirty="0" smtClean="0"/>
              <a:t>A </a:t>
            </a:r>
            <a:r>
              <a:rPr lang="en-US" dirty="0"/>
              <a:t>malicious agent in </a:t>
            </a:r>
            <a:r>
              <a:rPr lang="en-US" dirty="0">
                <a:solidFill>
                  <a:srgbClr val="FF0000"/>
                </a:solidFill>
              </a:rPr>
              <a:t>federated learning </a:t>
            </a:r>
            <a:r>
              <a:rPr lang="en-US" dirty="0"/>
              <a:t>sends updates that poison the model</a:t>
            </a:r>
          </a:p>
          <a:p>
            <a:pPr lvl="1"/>
            <a:r>
              <a:rPr lang="en-US" dirty="0"/>
              <a:t>Collaborative </a:t>
            </a:r>
            <a:r>
              <a:rPr lang="en-US" dirty="0" smtClean="0"/>
              <a:t>learning </a:t>
            </a:r>
            <a:r>
              <a:rPr lang="en-US" dirty="0"/>
              <a:t>is designed to protect the privacy of the training data owned by several clients</a:t>
            </a:r>
          </a:p>
          <a:p>
            <a:pPr lvl="1"/>
            <a:r>
              <a:rPr lang="en-US" dirty="0"/>
              <a:t>Collaborative</a:t>
            </a:r>
            <a:r>
              <a:rPr lang="en-US" dirty="0" smtClean="0"/>
              <a:t> </a:t>
            </a:r>
            <a:r>
              <a:rPr lang="en-US" dirty="0"/>
              <a:t>learning is vulnerable to poisoning attacks because the clients have control over their local data and local model updates</a:t>
            </a:r>
          </a:p>
          <a:p>
            <a:pPr lvl="1"/>
            <a:endParaRPr lang="en-US" dirty="0"/>
          </a:p>
          <a:p>
            <a:endParaRPr lang="en-US" dirty="0"/>
          </a:p>
        </p:txBody>
      </p:sp>
      <p:sp>
        <p:nvSpPr>
          <p:cNvPr id="4" name="Content Placeholder 3"/>
          <p:cNvSpPr>
            <a:spLocks noGrp="1"/>
          </p:cNvSpPr>
          <p:nvPr>
            <p:ph idx="10"/>
          </p:nvPr>
        </p:nvSpPr>
        <p:spPr/>
        <p:txBody>
          <a:bodyPr/>
          <a:lstStyle/>
          <a:p>
            <a:r>
              <a:rPr lang="en-US" dirty="0"/>
              <a:t>Poisoning Attacks and Defenses</a:t>
            </a:r>
          </a:p>
          <a:p>
            <a:endParaRPr lang="en-US" dirty="0"/>
          </a:p>
        </p:txBody>
      </p:sp>
    </p:spTree>
    <p:extLst>
      <p:ext uri="{BB962C8B-B14F-4D97-AF65-F5344CB8AC3E}">
        <p14:creationId xmlns:p14="http://schemas.microsoft.com/office/powerpoint/2010/main" val="2220646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9E11E8-2BD2-4AFB-82AC-F4EBE5C8F660}"/>
              </a:ext>
            </a:extLst>
          </p:cNvPr>
          <p:cNvSpPr>
            <a:spLocks noGrp="1"/>
          </p:cNvSpPr>
          <p:nvPr>
            <p:ph type="title"/>
          </p:nvPr>
        </p:nvSpPr>
        <p:spPr/>
        <p:txBody>
          <a:bodyPr/>
          <a:lstStyle/>
          <a:p>
            <a:r>
              <a:rPr lang="en-US" dirty="0"/>
              <a:t>Adversarial Examples</a:t>
            </a:r>
          </a:p>
        </p:txBody>
      </p:sp>
      <p:sp>
        <p:nvSpPr>
          <p:cNvPr id="5" name="Content Placeholder 4">
            <a:extLst>
              <a:ext uri="{FF2B5EF4-FFF2-40B4-BE49-F238E27FC236}">
                <a16:creationId xmlns:a16="http://schemas.microsoft.com/office/drawing/2014/main" id="{195D7942-11FF-4C98-A8D5-CD0F9DF0A366}"/>
              </a:ext>
            </a:extLst>
          </p:cNvPr>
          <p:cNvSpPr>
            <a:spLocks noGrp="1"/>
          </p:cNvSpPr>
          <p:nvPr>
            <p:ph idx="1"/>
          </p:nvPr>
        </p:nvSpPr>
        <p:spPr/>
        <p:txBody>
          <a:bodyPr/>
          <a:lstStyle/>
          <a:p>
            <a:r>
              <a:rPr lang="en-US" dirty="0"/>
              <a:t>The differences between the original and </a:t>
            </a:r>
            <a:r>
              <a:rPr lang="en-US" dirty="0" smtClean="0"/>
              <a:t>adversarially manipulated (attack) images </a:t>
            </a:r>
            <a:r>
              <a:rPr lang="en-US" dirty="0"/>
              <a:t>are very small (hardly noticeable to the human eye)</a:t>
            </a:r>
          </a:p>
          <a:p>
            <a:endParaRPr lang="en-US" dirty="0"/>
          </a:p>
        </p:txBody>
      </p:sp>
      <p:sp>
        <p:nvSpPr>
          <p:cNvPr id="2" name="Content Placeholder 1"/>
          <p:cNvSpPr>
            <a:spLocks noGrp="1"/>
          </p:cNvSpPr>
          <p:nvPr>
            <p:ph idx="10"/>
          </p:nvPr>
        </p:nvSpPr>
        <p:spPr/>
        <p:txBody>
          <a:bodyPr/>
          <a:lstStyle/>
          <a:p>
            <a:r>
              <a:rPr lang="en-US" dirty="0"/>
              <a:t>Adversarial Examples</a:t>
            </a:r>
          </a:p>
          <a:p>
            <a:endParaRPr lang="en-US" dirty="0"/>
          </a:p>
        </p:txBody>
      </p:sp>
      <p:pic>
        <p:nvPicPr>
          <p:cNvPr id="6" name="Picture 5">
            <a:extLst>
              <a:ext uri="{FF2B5EF4-FFF2-40B4-BE49-F238E27FC236}">
                <a16:creationId xmlns:a16="http://schemas.microsoft.com/office/drawing/2014/main" id="{EEFA2FB1-E6FE-4981-B4FA-144C042B6C8A}"/>
              </a:ext>
            </a:extLst>
          </p:cNvPr>
          <p:cNvPicPr>
            <a:picLocks noChangeAspect="1"/>
          </p:cNvPicPr>
          <p:nvPr/>
        </p:nvPicPr>
        <p:blipFill>
          <a:blip r:embed="rId2"/>
          <a:stretch>
            <a:fillRect/>
          </a:stretch>
        </p:blipFill>
        <p:spPr>
          <a:xfrm>
            <a:off x="2004864" y="3216343"/>
            <a:ext cx="6103651" cy="4242127"/>
          </a:xfrm>
          <a:prstGeom prst="rect">
            <a:avLst/>
          </a:prstGeom>
        </p:spPr>
      </p:pic>
      <p:sp>
        <p:nvSpPr>
          <p:cNvPr id="7" name="TextBox 6">
            <a:extLst>
              <a:ext uri="{FF2B5EF4-FFF2-40B4-BE49-F238E27FC236}">
                <a16:creationId xmlns:a16="http://schemas.microsoft.com/office/drawing/2014/main" id="{CAA23278-BFB5-43E9-9A2A-5FCF2C00F39A}"/>
              </a:ext>
            </a:extLst>
          </p:cNvPr>
          <p:cNvSpPr txBox="1"/>
          <p:nvPr/>
        </p:nvSpPr>
        <p:spPr>
          <a:xfrm>
            <a:off x="2128924" y="2909129"/>
            <a:ext cx="2108188" cy="401007"/>
          </a:xfrm>
          <a:prstGeom prst="rect">
            <a:avLst/>
          </a:prstGeom>
          <a:noFill/>
        </p:spPr>
        <p:txBody>
          <a:bodyPr wrap="square" rtlCol="0">
            <a:spAutoFit/>
          </a:bodyPr>
          <a:lstStyle/>
          <a:p>
            <a:pPr algn="ctr"/>
            <a:r>
              <a:rPr lang="en-US" dirty="0"/>
              <a:t>Original image</a:t>
            </a:r>
            <a:endParaRPr lang="en-US" dirty="0">
              <a:solidFill>
                <a:srgbClr val="00B050"/>
              </a:solidFill>
            </a:endParaRPr>
          </a:p>
        </p:txBody>
      </p:sp>
      <p:sp>
        <p:nvSpPr>
          <p:cNvPr id="8" name="TextBox 7">
            <a:extLst>
              <a:ext uri="{FF2B5EF4-FFF2-40B4-BE49-F238E27FC236}">
                <a16:creationId xmlns:a16="http://schemas.microsoft.com/office/drawing/2014/main" id="{CAA23278-BFB5-43E9-9A2A-5FCF2C00F39A}"/>
              </a:ext>
            </a:extLst>
          </p:cNvPr>
          <p:cNvSpPr txBox="1"/>
          <p:nvPr/>
        </p:nvSpPr>
        <p:spPr>
          <a:xfrm>
            <a:off x="4014711" y="2909129"/>
            <a:ext cx="2108188" cy="401007"/>
          </a:xfrm>
          <a:prstGeom prst="rect">
            <a:avLst/>
          </a:prstGeom>
          <a:noFill/>
        </p:spPr>
        <p:txBody>
          <a:bodyPr wrap="square" rtlCol="0">
            <a:spAutoFit/>
          </a:bodyPr>
          <a:lstStyle/>
          <a:p>
            <a:pPr algn="ctr"/>
            <a:r>
              <a:rPr lang="en-US" dirty="0"/>
              <a:t>Attack image</a:t>
            </a:r>
            <a:endParaRPr lang="en-US" dirty="0">
              <a:solidFill>
                <a:srgbClr val="00B050"/>
              </a:solidFill>
            </a:endParaRPr>
          </a:p>
        </p:txBody>
      </p:sp>
      <p:sp>
        <p:nvSpPr>
          <p:cNvPr id="9" name="TextBox 8">
            <a:extLst>
              <a:ext uri="{FF2B5EF4-FFF2-40B4-BE49-F238E27FC236}">
                <a16:creationId xmlns:a16="http://schemas.microsoft.com/office/drawing/2014/main" id="{CAA23278-BFB5-43E9-9A2A-5FCF2C00F39A}"/>
              </a:ext>
            </a:extLst>
          </p:cNvPr>
          <p:cNvSpPr txBox="1"/>
          <p:nvPr/>
        </p:nvSpPr>
        <p:spPr>
          <a:xfrm>
            <a:off x="6181328" y="2909129"/>
            <a:ext cx="2108188" cy="401007"/>
          </a:xfrm>
          <a:prstGeom prst="rect">
            <a:avLst/>
          </a:prstGeom>
          <a:noFill/>
        </p:spPr>
        <p:txBody>
          <a:bodyPr wrap="square" rtlCol="0">
            <a:spAutoFit/>
          </a:bodyPr>
          <a:lstStyle/>
          <a:p>
            <a:pPr algn="ctr"/>
            <a:r>
              <a:rPr lang="en-US" dirty="0"/>
              <a:t>Difference</a:t>
            </a:r>
            <a:endParaRPr lang="en-US" dirty="0">
              <a:solidFill>
                <a:srgbClr val="00B050"/>
              </a:solidFill>
            </a:endParaRPr>
          </a:p>
        </p:txBody>
      </p:sp>
      <p:sp>
        <p:nvSpPr>
          <p:cNvPr id="10" name="TextBox 9"/>
          <p:cNvSpPr txBox="1"/>
          <p:nvPr/>
        </p:nvSpPr>
        <p:spPr>
          <a:xfrm>
            <a:off x="2508920" y="7526179"/>
            <a:ext cx="5832648" cy="246221"/>
          </a:xfrm>
          <a:prstGeom prst="rect">
            <a:avLst/>
          </a:prstGeom>
          <a:noFill/>
        </p:spPr>
        <p:txBody>
          <a:bodyPr wrap="square" rtlCol="0">
            <a:spAutoFit/>
          </a:bodyPr>
          <a:lstStyle/>
          <a:p>
            <a:pPr algn="ctr"/>
            <a:r>
              <a:rPr lang="en-US" sz="1000" dirty="0"/>
              <a:t>Slide credit: </a:t>
            </a:r>
            <a:r>
              <a:rPr lang="en-US" sz="1000" dirty="0" err="1"/>
              <a:t>Binghui</a:t>
            </a:r>
            <a:r>
              <a:rPr lang="en-US" sz="1000" dirty="0"/>
              <a:t> Wang: Adversarial Machine Learning — An Introduction</a:t>
            </a:r>
          </a:p>
        </p:txBody>
      </p:sp>
    </p:spTree>
    <p:extLst>
      <p:ext uri="{BB962C8B-B14F-4D97-AF65-F5344CB8AC3E}">
        <p14:creationId xmlns:p14="http://schemas.microsoft.com/office/powerpoint/2010/main" val="22204339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Poisoning </a:t>
            </a:r>
            <a:r>
              <a:rPr lang="en-US" dirty="0" smtClean="0"/>
              <a:t>Attacks in AML</a:t>
            </a:r>
            <a:endParaRPr lang="en-US" dirty="0"/>
          </a:p>
        </p:txBody>
      </p:sp>
      <p:sp>
        <p:nvSpPr>
          <p:cNvPr id="3" name="Content Placeholder 2"/>
          <p:cNvSpPr>
            <a:spLocks noGrp="1"/>
          </p:cNvSpPr>
          <p:nvPr>
            <p:ph idx="1"/>
          </p:nvPr>
        </p:nvSpPr>
        <p:spPr/>
        <p:txBody>
          <a:bodyPr/>
          <a:lstStyle/>
          <a:p>
            <a:r>
              <a:rPr lang="en-US" b="1" i="1" dirty="0">
                <a:solidFill>
                  <a:srgbClr val="0070C0"/>
                </a:solidFill>
              </a:rPr>
              <a:t>Post-deployment attack</a:t>
            </a:r>
          </a:p>
          <a:p>
            <a:pPr lvl="1"/>
            <a:r>
              <a:rPr lang="en-US" dirty="0" smtClean="0"/>
              <a:t>The </a:t>
            </a:r>
            <a:r>
              <a:rPr lang="en-US" dirty="0"/>
              <a:t>attacker gets access to the model after it has been </a:t>
            </a:r>
            <a:r>
              <a:rPr lang="en-US" dirty="0" smtClean="0"/>
              <a:t>deployed, and changes </a:t>
            </a:r>
            <a:r>
              <a:rPr lang="en-US" dirty="0"/>
              <a:t>the model to insert a backdoor</a:t>
            </a:r>
          </a:p>
          <a:p>
            <a:pPr lvl="1"/>
            <a:r>
              <a:rPr lang="en-US" dirty="0" smtClean="0"/>
              <a:t>E.g., the </a:t>
            </a:r>
            <a:r>
              <a:rPr lang="en-US" dirty="0"/>
              <a:t>attacker can attack a cloud server or the physical machine where the model is located</a:t>
            </a:r>
          </a:p>
          <a:p>
            <a:pPr lvl="2"/>
            <a:r>
              <a:rPr lang="en-US" dirty="0"/>
              <a:t>This attack does not rely on data poisoning to insert </a:t>
            </a:r>
            <a:r>
              <a:rPr lang="en-US" dirty="0" smtClean="0"/>
              <a:t>backdoors</a:t>
            </a:r>
          </a:p>
          <a:p>
            <a:pPr lvl="2"/>
            <a:r>
              <a:rPr lang="en-US" dirty="0" smtClean="0"/>
              <a:t>It </a:t>
            </a:r>
            <a:r>
              <a:rPr lang="en-US" dirty="0"/>
              <a:t>requires that the attacker gets access to the model by intruding the system where the model is located</a:t>
            </a:r>
          </a:p>
          <a:p>
            <a:r>
              <a:rPr lang="en-US" b="1" i="1" dirty="0">
                <a:solidFill>
                  <a:srgbClr val="0070C0"/>
                </a:solidFill>
              </a:rPr>
              <a:t>Code poisoning attack</a:t>
            </a:r>
          </a:p>
          <a:p>
            <a:pPr lvl="1"/>
            <a:r>
              <a:rPr lang="en-US" dirty="0" smtClean="0"/>
              <a:t>An </a:t>
            </a:r>
            <a:r>
              <a:rPr lang="en-US" dirty="0"/>
              <a:t>attacker publicly posts an ML code that is designed to backdoor trained models</a:t>
            </a:r>
          </a:p>
          <a:p>
            <a:pPr lvl="1"/>
            <a:r>
              <a:rPr lang="en-US" dirty="0"/>
              <a:t>The victim downloads the code and applies it to solve a task </a:t>
            </a:r>
          </a:p>
          <a:p>
            <a:pPr lvl="1"/>
            <a:r>
              <a:rPr lang="en-US" dirty="0"/>
              <a:t>ML users often relay on code posted in public repositories or libraries, which can impose security risk</a:t>
            </a:r>
          </a:p>
          <a:p>
            <a:pPr lvl="2"/>
            <a:r>
              <a:rPr lang="en-US" dirty="0"/>
              <a:t>The codes can be poisoned, and when run, they can insert backdoors into ML models</a:t>
            </a:r>
          </a:p>
          <a:p>
            <a:pPr lvl="2"/>
            <a:endParaRPr lang="en-US" dirty="0"/>
          </a:p>
          <a:p>
            <a:endParaRPr lang="en-US" dirty="0"/>
          </a:p>
        </p:txBody>
      </p:sp>
      <p:sp>
        <p:nvSpPr>
          <p:cNvPr id="4" name="Content Placeholder 3"/>
          <p:cNvSpPr>
            <a:spLocks noGrp="1"/>
          </p:cNvSpPr>
          <p:nvPr>
            <p:ph idx="10"/>
          </p:nvPr>
        </p:nvSpPr>
        <p:spPr/>
        <p:txBody>
          <a:bodyPr/>
          <a:lstStyle/>
          <a:p>
            <a:r>
              <a:rPr lang="en-US" dirty="0"/>
              <a:t>Poisoning Attacks and Defenses</a:t>
            </a:r>
          </a:p>
          <a:p>
            <a:endParaRPr lang="en-US" dirty="0"/>
          </a:p>
        </p:txBody>
      </p:sp>
    </p:spTree>
    <p:extLst>
      <p:ext uri="{BB962C8B-B14F-4D97-AF65-F5344CB8AC3E}">
        <p14:creationId xmlns:p14="http://schemas.microsoft.com/office/powerpoint/2010/main" val="15903114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Poison Frogs Attack</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84265" cy="2227445"/>
              </a:xfrm>
            </p:spPr>
            <p:txBody>
              <a:bodyPr/>
              <a:lstStyle/>
              <a:p>
                <a:r>
                  <a:rPr lang="en-US" b="1" i="1" dirty="0">
                    <a:solidFill>
                      <a:srgbClr val="0070C0"/>
                    </a:solidFill>
                  </a:rPr>
                  <a:t>Poison </a:t>
                </a:r>
                <a:r>
                  <a:rPr lang="en-US" b="1" i="1" dirty="0" smtClean="0">
                    <a:solidFill>
                      <a:srgbClr val="0070C0"/>
                    </a:solidFill>
                  </a:rPr>
                  <a:t>Frogs </a:t>
                </a:r>
                <a:r>
                  <a:rPr lang="en-US" dirty="0" smtClean="0"/>
                  <a:t>is a data collection attack</a:t>
                </a:r>
                <a:endParaRPr lang="en-US" dirty="0"/>
              </a:p>
              <a:p>
                <a:pPr lvl="1"/>
                <a:r>
                  <a:rPr lang="en-US" dirty="0" err="1">
                    <a:hlinkClick r:id="rId2"/>
                  </a:rPr>
                  <a:t>Shafahi</a:t>
                </a:r>
                <a:r>
                  <a:rPr lang="en-US" dirty="0">
                    <a:hlinkClick r:id="rId2"/>
                  </a:rPr>
                  <a:t> (2018) Targeted Clean Label Poisoning Attacks on Neural Networks</a:t>
                </a:r>
                <a:endParaRPr lang="en-US" dirty="0"/>
              </a:p>
              <a:p>
                <a:pPr lvl="1"/>
                <a:r>
                  <a:rPr lang="en-US" dirty="0"/>
                  <a:t>The approach generates an adversarial image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𝑎𝑑𝑣</m:t>
                        </m:r>
                      </m:sub>
                    </m:sSub>
                  </m:oMath>
                </a14:m>
                <a:r>
                  <a:rPr lang="en-US" dirty="0"/>
                  <a:t> by adding adversarial perturbation to a clean image </a:t>
                </a:r>
                <a14:m>
                  <m:oMath xmlns:m="http://schemas.openxmlformats.org/officeDocument/2006/math">
                    <m:r>
                      <a:rPr lang="en-US" i="1" dirty="0">
                        <a:latin typeface="Cambria Math" panose="02040503050406030204" pitchFamily="18" charset="0"/>
                      </a:rPr>
                      <m:t>𝑥</m:t>
                    </m:r>
                  </m:oMath>
                </a14:m>
                <a:r>
                  <a:rPr lang="en-US" dirty="0"/>
                  <a:t> with true label </a:t>
                </a:r>
                <a14:m>
                  <m:oMath xmlns:m="http://schemas.openxmlformats.org/officeDocument/2006/math">
                    <m:r>
                      <a:rPr lang="en-US" i="1" dirty="0">
                        <a:latin typeface="Cambria Math" panose="02040503050406030204" pitchFamily="18" charset="0"/>
                      </a:rPr>
                      <m:t>𝑦</m:t>
                    </m:r>
                  </m:oMath>
                </a14:m>
                <a:endParaRPr lang="en-US" dirty="0"/>
              </a:p>
              <a:p>
                <a:pPr lvl="2"/>
                <a:r>
                  <a:rPr lang="en-US" dirty="0"/>
                  <a:t>The adversarial image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𝑎𝑑𝑣</m:t>
                        </m:r>
                      </m:sub>
                    </m:sSub>
                  </m:oMath>
                </a14:m>
                <a:r>
                  <a:rPr lang="en-US" dirty="0"/>
                  <a:t> with the true </a:t>
                </a:r>
                <a:r>
                  <a:rPr lang="en-US" dirty="0" smtClean="0"/>
                  <a:t>(clean) label </a:t>
                </a:r>
                <a14:m>
                  <m:oMath xmlns:m="http://schemas.openxmlformats.org/officeDocument/2006/math">
                    <m:r>
                      <a:rPr lang="en-US" i="1" dirty="0">
                        <a:latin typeface="Cambria Math" panose="02040503050406030204" pitchFamily="18" charset="0"/>
                      </a:rPr>
                      <m:t>𝑦</m:t>
                    </m:r>
                    <m:r>
                      <a:rPr lang="en-US" i="1" dirty="0">
                        <a:latin typeface="Cambria Math" panose="02040503050406030204" pitchFamily="18" charset="0"/>
                      </a:rPr>
                      <m:t> </m:t>
                    </m:r>
                  </m:oMath>
                </a14:m>
                <a:r>
                  <a:rPr lang="en-US" dirty="0"/>
                  <a:t>is next inserted in the training set</a:t>
                </a:r>
              </a:p>
              <a:p>
                <a:pPr lvl="2"/>
                <a:r>
                  <a:rPr lang="en-US" dirty="0"/>
                  <a:t>The new model trained on a dataset containing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𝑎𝑑𝑣</m:t>
                        </m:r>
                      </m:sub>
                    </m:sSub>
                  </m:oMath>
                </a14:m>
                <a:r>
                  <a:rPr lang="en-US" dirty="0"/>
                  <a:t>, will classify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𝑎𝑑𝑣</m:t>
                        </m:r>
                      </m:sub>
                    </m:sSub>
                  </m:oMath>
                </a14:m>
                <a:r>
                  <a:rPr lang="en-US" dirty="0"/>
                  <a:t> with a target label </a:t>
                </a:r>
                <a14:m>
                  <m:oMath xmlns:m="http://schemas.openxmlformats.org/officeDocument/2006/math">
                    <m:r>
                      <a:rPr lang="en-US" i="1" dirty="0" smtClean="0">
                        <a:latin typeface="Cambria Math" panose="02040503050406030204" pitchFamily="18" charset="0"/>
                      </a:rPr>
                      <m:t>𝑡</m:t>
                    </m:r>
                  </m:oMath>
                </a14:m>
                <a:endParaRPr lang="en-US" dirty="0"/>
              </a:p>
              <a:p>
                <a:pPr lvl="3"/>
                <a:r>
                  <a:rPr lang="en-US" dirty="0"/>
                  <a:t>The accuracy of the new model on clean images remains the same (is not degraded)</a:t>
                </a:r>
              </a:p>
              <a:p>
                <a:pPr lvl="2"/>
                <a:endParaRPr lang="en-US" dirty="0"/>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84265" cy="2227445"/>
              </a:xfrm>
              <a:blipFill>
                <a:blip r:embed="rId3"/>
                <a:stretch>
                  <a:fillRect l="-699" t="-1918" r="-381" b="-274"/>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smtClean="0"/>
              <a:t>Poisoning Attacks and Defenses</a:t>
            </a:r>
            <a:endParaRPr lang="en-US" dirty="0"/>
          </a:p>
        </p:txBody>
      </p:sp>
      <p:pic>
        <p:nvPicPr>
          <p:cNvPr id="5" name="Picture 4"/>
          <p:cNvPicPr>
            <a:picLocks noChangeAspect="1"/>
          </p:cNvPicPr>
          <p:nvPr/>
        </p:nvPicPr>
        <p:blipFill>
          <a:blip r:embed="rId4"/>
          <a:stretch>
            <a:fillRect/>
          </a:stretch>
        </p:blipFill>
        <p:spPr>
          <a:xfrm>
            <a:off x="5029200" y="4276804"/>
            <a:ext cx="4696622" cy="3353812"/>
          </a:xfrm>
          <a:prstGeom prst="rect">
            <a:avLst/>
          </a:prstGeom>
        </p:spPr>
      </p:pic>
      <p:sp>
        <p:nvSpPr>
          <p:cNvPr id="6" name="Content Placeholder 2"/>
          <p:cNvSpPr txBox="1">
            <a:spLocks/>
          </p:cNvSpPr>
          <p:nvPr/>
        </p:nvSpPr>
        <p:spPr>
          <a:xfrm>
            <a:off x="276673" y="4248674"/>
            <a:ext cx="4709505" cy="3309934"/>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73138" indent="-231775"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254125" indent="-222250"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430338" indent="-176213"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Example: images of the class “frog” are poisoned by adding a transparent overlay of images with the target class “airplane”</a:t>
            </a:r>
          </a:p>
          <a:p>
            <a:pPr lvl="2"/>
            <a:r>
              <a:rPr lang="en-US" dirty="0"/>
              <a:t>Each row of shown images has an opacity level of the overlaid “airplane” image ranging from 0% to 50% opacity</a:t>
            </a:r>
          </a:p>
          <a:p>
            <a:pPr lvl="2"/>
            <a:r>
              <a:rPr lang="en-US" dirty="0"/>
              <a:t>The model classified most images as the target class “airplane”</a:t>
            </a:r>
          </a:p>
          <a:p>
            <a:pPr lvl="2"/>
            <a:endParaRPr lang="en-US" dirty="0"/>
          </a:p>
          <a:p>
            <a:pPr lvl="1"/>
            <a:endParaRPr lang="en-US" dirty="0"/>
          </a:p>
          <a:p>
            <a:pPr lvl="1"/>
            <a:endParaRPr lang="en-US" dirty="0"/>
          </a:p>
        </p:txBody>
      </p:sp>
    </p:spTree>
    <p:extLst>
      <p:ext uri="{BB962C8B-B14F-4D97-AF65-F5344CB8AC3E}">
        <p14:creationId xmlns:p14="http://schemas.microsoft.com/office/powerpoint/2010/main" val="33057301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Trojaning</a:t>
            </a:r>
            <a:r>
              <a:rPr lang="en-US" dirty="0" smtClean="0"/>
              <a:t> Attack</a:t>
            </a:r>
            <a:endParaRPr lang="en-US" dirty="0"/>
          </a:p>
        </p:txBody>
      </p:sp>
      <p:sp>
        <p:nvSpPr>
          <p:cNvPr id="3" name="Content Placeholder 2"/>
          <p:cNvSpPr>
            <a:spLocks noGrp="1"/>
          </p:cNvSpPr>
          <p:nvPr>
            <p:ph idx="1"/>
          </p:nvPr>
        </p:nvSpPr>
        <p:spPr/>
        <p:txBody>
          <a:bodyPr/>
          <a:lstStyle/>
          <a:p>
            <a:r>
              <a:rPr lang="en-US" b="1" i="1" dirty="0" err="1">
                <a:solidFill>
                  <a:srgbClr val="0070C0"/>
                </a:solidFill>
              </a:rPr>
              <a:t>Trojaning</a:t>
            </a:r>
            <a:r>
              <a:rPr lang="en-US" b="1" i="1" dirty="0">
                <a:solidFill>
                  <a:srgbClr val="0070C0"/>
                </a:solidFill>
              </a:rPr>
              <a:t> </a:t>
            </a:r>
            <a:r>
              <a:rPr lang="en-US" b="1" i="1" dirty="0" smtClean="0">
                <a:solidFill>
                  <a:srgbClr val="0070C0"/>
                </a:solidFill>
              </a:rPr>
              <a:t>Attack </a:t>
            </a:r>
            <a:r>
              <a:rPr lang="en-US" dirty="0" smtClean="0"/>
              <a:t>is a pretrained model attack</a:t>
            </a:r>
            <a:endParaRPr lang="en-US" dirty="0"/>
          </a:p>
          <a:p>
            <a:pPr lvl="1"/>
            <a:r>
              <a:rPr lang="en-US" dirty="0">
                <a:hlinkClick r:id="rId3"/>
              </a:rPr>
              <a:t>Liu (2018) </a:t>
            </a:r>
            <a:r>
              <a:rPr lang="en-US" dirty="0" err="1">
                <a:hlinkClick r:id="rId3"/>
              </a:rPr>
              <a:t>Trojaning</a:t>
            </a:r>
            <a:r>
              <a:rPr lang="en-US" dirty="0">
                <a:hlinkClick r:id="rId3"/>
              </a:rPr>
              <a:t> Attack on Neural Networks</a:t>
            </a:r>
            <a:endParaRPr lang="en-US" dirty="0"/>
          </a:p>
          <a:p>
            <a:pPr lvl="1"/>
            <a:r>
              <a:rPr lang="en-US" dirty="0"/>
              <a:t>A </a:t>
            </a:r>
            <a:r>
              <a:rPr lang="en-US" dirty="0" err="1">
                <a:solidFill>
                  <a:srgbClr val="FF0000"/>
                </a:solidFill>
              </a:rPr>
              <a:t>trojan</a:t>
            </a:r>
            <a:r>
              <a:rPr lang="en-US" dirty="0">
                <a:solidFill>
                  <a:srgbClr val="FF0000"/>
                </a:solidFill>
              </a:rPr>
              <a:t> trigger </a:t>
            </a:r>
            <a:r>
              <a:rPr lang="en-US" dirty="0" smtClean="0"/>
              <a:t>is added </a:t>
            </a:r>
            <a:r>
              <a:rPr lang="en-US" dirty="0"/>
              <a:t>to </a:t>
            </a:r>
            <a:r>
              <a:rPr lang="en-US" dirty="0" smtClean="0"/>
              <a:t>images, that are afterward </a:t>
            </a:r>
            <a:r>
              <a:rPr lang="en-US" dirty="0"/>
              <a:t>inserted into the training set</a:t>
            </a:r>
          </a:p>
          <a:p>
            <a:pPr lvl="2"/>
            <a:r>
              <a:rPr lang="en-US" dirty="0"/>
              <a:t>The model misclassifies the samples with a </a:t>
            </a:r>
            <a:r>
              <a:rPr lang="en-US" dirty="0" err="1"/>
              <a:t>trojan</a:t>
            </a:r>
            <a:r>
              <a:rPr lang="en-US" dirty="0"/>
              <a:t> </a:t>
            </a:r>
            <a:r>
              <a:rPr lang="en-US" dirty="0" smtClean="0"/>
              <a:t>trigger into a target class</a:t>
            </a:r>
            <a:endParaRPr lang="en-US" dirty="0"/>
          </a:p>
          <a:p>
            <a:pPr lvl="1"/>
            <a:r>
              <a:rPr lang="en-US" dirty="0"/>
              <a:t>Three examples of </a:t>
            </a:r>
            <a:r>
              <a:rPr lang="en-US" dirty="0" err="1"/>
              <a:t>trojan</a:t>
            </a:r>
            <a:r>
              <a:rPr lang="en-US" dirty="0"/>
              <a:t> triggers are shown in the upper picture: square, Apple logo, and watermark</a:t>
            </a:r>
          </a:p>
          <a:p>
            <a:pPr lvl="1"/>
            <a:r>
              <a:rPr lang="en-US" dirty="0"/>
              <a:t>Sample poisoned images with different levels of transparency of the </a:t>
            </a:r>
            <a:r>
              <a:rPr lang="en-US" dirty="0" err="1"/>
              <a:t>trojan</a:t>
            </a:r>
            <a:r>
              <a:rPr lang="en-US" dirty="0"/>
              <a:t> trigger are shown in the lower picture</a:t>
            </a:r>
          </a:p>
          <a:p>
            <a:pPr lvl="1"/>
            <a:r>
              <a:rPr lang="en-US" dirty="0"/>
              <a:t>The model accuracy on the poisoned images reduced to 3%, while on clean images remained about 76%</a:t>
            </a:r>
          </a:p>
          <a:p>
            <a:endParaRPr lang="en-US" dirty="0"/>
          </a:p>
        </p:txBody>
      </p:sp>
      <p:sp>
        <p:nvSpPr>
          <p:cNvPr id="4" name="Content Placeholder 3"/>
          <p:cNvSpPr>
            <a:spLocks noGrp="1"/>
          </p:cNvSpPr>
          <p:nvPr>
            <p:ph idx="10"/>
          </p:nvPr>
        </p:nvSpPr>
        <p:spPr/>
        <p:txBody>
          <a:bodyPr/>
          <a:lstStyle/>
          <a:p>
            <a:r>
              <a:rPr lang="en-US" dirty="0"/>
              <a:t>Poisoning Attacks and Defenses</a:t>
            </a:r>
          </a:p>
          <a:p>
            <a:endParaRPr lang="en-US" dirty="0"/>
          </a:p>
        </p:txBody>
      </p:sp>
      <p:pic>
        <p:nvPicPr>
          <p:cNvPr id="5" name="Picture 4"/>
          <p:cNvPicPr>
            <a:picLocks noChangeAspect="1"/>
          </p:cNvPicPr>
          <p:nvPr/>
        </p:nvPicPr>
        <p:blipFill>
          <a:blip r:embed="rId4"/>
          <a:stretch>
            <a:fillRect/>
          </a:stretch>
        </p:blipFill>
        <p:spPr>
          <a:xfrm>
            <a:off x="3375008" y="5158340"/>
            <a:ext cx="4377647" cy="1078435"/>
          </a:xfrm>
          <a:prstGeom prst="rect">
            <a:avLst/>
          </a:prstGeom>
        </p:spPr>
      </p:pic>
      <p:pic>
        <p:nvPicPr>
          <p:cNvPr id="6" name="Picture 5"/>
          <p:cNvPicPr>
            <a:picLocks noChangeAspect="1"/>
          </p:cNvPicPr>
          <p:nvPr/>
        </p:nvPicPr>
        <p:blipFill>
          <a:blip r:embed="rId5"/>
          <a:stretch>
            <a:fillRect/>
          </a:stretch>
        </p:blipFill>
        <p:spPr>
          <a:xfrm>
            <a:off x="3411689" y="6406480"/>
            <a:ext cx="5073895" cy="1234191"/>
          </a:xfrm>
          <a:prstGeom prst="rect">
            <a:avLst/>
          </a:prstGeom>
        </p:spPr>
      </p:pic>
    </p:spTree>
    <p:extLst>
      <p:ext uri="{BB962C8B-B14F-4D97-AF65-F5344CB8AC3E}">
        <p14:creationId xmlns:p14="http://schemas.microsoft.com/office/powerpoint/2010/main" val="39900858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4DB69-F40D-4E65-A3B9-4876718214D6}"/>
              </a:ext>
            </a:extLst>
          </p:cNvPr>
          <p:cNvSpPr>
            <a:spLocks noGrp="1"/>
          </p:cNvSpPr>
          <p:nvPr>
            <p:ph type="title"/>
          </p:nvPr>
        </p:nvSpPr>
        <p:spPr/>
        <p:txBody>
          <a:bodyPr/>
          <a:lstStyle/>
          <a:p>
            <a:r>
              <a:rPr lang="en-US" dirty="0"/>
              <a:t>Poisoning Attacks </a:t>
            </a:r>
            <a:r>
              <a:rPr lang="en-US" dirty="0" smtClean="0"/>
              <a:t>in AML</a:t>
            </a:r>
            <a:endParaRPr lang="en-US" dirty="0"/>
          </a:p>
        </p:txBody>
      </p:sp>
      <p:sp>
        <p:nvSpPr>
          <p:cNvPr id="3" name="Content Placeholder 2">
            <a:extLst>
              <a:ext uri="{FF2B5EF4-FFF2-40B4-BE49-F238E27FC236}">
                <a16:creationId xmlns:a16="http://schemas.microsoft.com/office/drawing/2014/main" id="{E2415AF9-6807-4AB4-AC39-A5C75BF427DD}"/>
              </a:ext>
            </a:extLst>
          </p:cNvPr>
          <p:cNvSpPr>
            <a:spLocks noGrp="1"/>
          </p:cNvSpPr>
          <p:nvPr>
            <p:ph idx="1"/>
          </p:nvPr>
        </p:nvSpPr>
        <p:spPr/>
        <p:txBody>
          <a:bodyPr/>
          <a:lstStyle/>
          <a:p>
            <a:r>
              <a:rPr lang="en-US" dirty="0"/>
              <a:t>The figure shows the different attack categories and the stage of the ML pipeline that is impacted by the attack</a:t>
            </a:r>
          </a:p>
        </p:txBody>
      </p:sp>
      <p:sp>
        <p:nvSpPr>
          <p:cNvPr id="4" name="Content Placeholder 3">
            <a:extLst>
              <a:ext uri="{FF2B5EF4-FFF2-40B4-BE49-F238E27FC236}">
                <a16:creationId xmlns:a16="http://schemas.microsoft.com/office/drawing/2014/main" id="{14F373D1-8713-4C7C-BB98-3567EC7AA3E2}"/>
              </a:ext>
            </a:extLst>
          </p:cNvPr>
          <p:cNvSpPr>
            <a:spLocks noGrp="1"/>
          </p:cNvSpPr>
          <p:nvPr>
            <p:ph idx="10"/>
          </p:nvPr>
        </p:nvSpPr>
        <p:spPr/>
        <p:txBody>
          <a:bodyPr/>
          <a:lstStyle/>
          <a:p>
            <a:r>
              <a:rPr lang="en-US" dirty="0"/>
              <a:t>Poisoning Attacks</a:t>
            </a:r>
          </a:p>
          <a:p>
            <a:endParaRPr lang="en-US" dirty="0"/>
          </a:p>
        </p:txBody>
      </p:sp>
      <p:pic>
        <p:nvPicPr>
          <p:cNvPr id="6" name="Picture 5">
            <a:extLst>
              <a:ext uri="{FF2B5EF4-FFF2-40B4-BE49-F238E27FC236}">
                <a16:creationId xmlns:a16="http://schemas.microsoft.com/office/drawing/2014/main" id="{1D284F0D-9315-47B1-90E5-1BA010D5140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23925" y="2950096"/>
            <a:ext cx="8210550" cy="4448175"/>
          </a:xfrm>
          <a:prstGeom prst="rect">
            <a:avLst/>
          </a:prstGeom>
        </p:spPr>
      </p:pic>
      <p:sp>
        <p:nvSpPr>
          <p:cNvPr id="7" name="TextBox 6">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smtClean="0"/>
              <a:t>Figure from: Gao </a:t>
            </a:r>
            <a:r>
              <a:rPr lang="en-US" sz="1000" dirty="0"/>
              <a:t>et al. (2020) </a:t>
            </a:r>
            <a:r>
              <a:rPr lang="en-US" sz="1000" dirty="0" smtClean="0"/>
              <a:t>- Backdoor </a:t>
            </a:r>
            <a:r>
              <a:rPr lang="en-US" sz="1000" dirty="0"/>
              <a:t>Attacks and Countermeasures on Deep Learning: A Comprehensive </a:t>
            </a:r>
            <a:r>
              <a:rPr lang="en-US" sz="1000" dirty="0" smtClean="0"/>
              <a:t>Review </a:t>
            </a:r>
            <a:endParaRPr lang="en-US" sz="1000" dirty="0"/>
          </a:p>
        </p:txBody>
      </p:sp>
    </p:spTree>
    <p:extLst>
      <p:ext uri="{BB962C8B-B14F-4D97-AF65-F5344CB8AC3E}">
        <p14:creationId xmlns:p14="http://schemas.microsoft.com/office/powerpoint/2010/main" val="10518187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79044-967C-46F6-8E91-6C8FB9EA8F0C}"/>
              </a:ext>
            </a:extLst>
          </p:cNvPr>
          <p:cNvSpPr>
            <a:spLocks noGrp="1"/>
          </p:cNvSpPr>
          <p:nvPr>
            <p:ph type="title"/>
          </p:nvPr>
        </p:nvSpPr>
        <p:spPr/>
        <p:txBody>
          <a:bodyPr/>
          <a:lstStyle/>
          <a:p>
            <a:r>
              <a:rPr lang="en-US" dirty="0"/>
              <a:t>Poisoning Attacks </a:t>
            </a:r>
            <a:r>
              <a:rPr lang="en-US" dirty="0" smtClean="0"/>
              <a:t>in AML</a:t>
            </a:r>
            <a:endParaRPr lang="en-US" dirty="0"/>
          </a:p>
        </p:txBody>
      </p:sp>
      <p:sp>
        <p:nvSpPr>
          <p:cNvPr id="4" name="Content Placeholder 3">
            <a:extLst>
              <a:ext uri="{FF2B5EF4-FFF2-40B4-BE49-F238E27FC236}">
                <a16:creationId xmlns:a16="http://schemas.microsoft.com/office/drawing/2014/main" id="{EA37380C-AAA8-4226-B340-CA6313787A37}"/>
              </a:ext>
            </a:extLst>
          </p:cNvPr>
          <p:cNvSpPr>
            <a:spLocks noGrp="1"/>
          </p:cNvSpPr>
          <p:nvPr>
            <p:ph idx="10"/>
          </p:nvPr>
        </p:nvSpPr>
        <p:spPr/>
        <p:txBody>
          <a:bodyPr/>
          <a:lstStyle/>
          <a:p>
            <a:r>
              <a:rPr lang="en-US" dirty="0"/>
              <a:t>Poisoning Attacks</a:t>
            </a:r>
          </a:p>
          <a:p>
            <a:endParaRPr lang="en-US" dirty="0"/>
          </a:p>
        </p:txBody>
      </p:sp>
      <p:pic>
        <p:nvPicPr>
          <p:cNvPr id="6" name="Picture 5">
            <a:extLst>
              <a:ext uri="{FF2B5EF4-FFF2-40B4-BE49-F238E27FC236}">
                <a16:creationId xmlns:a16="http://schemas.microsoft.com/office/drawing/2014/main" id="{F5BFB5CD-F267-4432-9686-0939501CEE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19217" y="2077484"/>
            <a:ext cx="8644408" cy="5409116"/>
          </a:xfrm>
          <a:prstGeom prst="rect">
            <a:avLst/>
          </a:prstGeom>
        </p:spPr>
      </p:pic>
      <p:sp>
        <p:nvSpPr>
          <p:cNvPr id="5" name="TextBox 4">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smtClean="0"/>
              <a:t>Gao </a:t>
            </a:r>
            <a:r>
              <a:rPr lang="en-US" sz="1000" dirty="0"/>
              <a:t>et al. (2020) </a:t>
            </a:r>
            <a:r>
              <a:rPr lang="en-US" sz="1000" dirty="0" smtClean="0"/>
              <a:t>- Backdoor </a:t>
            </a:r>
            <a:r>
              <a:rPr lang="en-US" sz="1000" dirty="0"/>
              <a:t>Attacks and Countermeasures on Deep Learning: A Comprehensive </a:t>
            </a:r>
            <a:r>
              <a:rPr lang="en-US" sz="1000" dirty="0" smtClean="0"/>
              <a:t>Review </a:t>
            </a:r>
            <a:endParaRPr lang="en-US" sz="1000" dirty="0"/>
          </a:p>
        </p:txBody>
      </p:sp>
    </p:spTree>
    <p:extLst>
      <p:ext uri="{BB962C8B-B14F-4D97-AF65-F5344CB8AC3E}">
        <p14:creationId xmlns:p14="http://schemas.microsoft.com/office/powerpoint/2010/main" val="35927652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3194-A2D1-47D4-AAB4-6AA1DB9139D6}"/>
              </a:ext>
            </a:extLst>
          </p:cNvPr>
          <p:cNvSpPr>
            <a:spLocks noGrp="1"/>
          </p:cNvSpPr>
          <p:nvPr>
            <p:ph type="title"/>
          </p:nvPr>
        </p:nvSpPr>
        <p:spPr/>
        <p:txBody>
          <a:bodyPr/>
          <a:lstStyle/>
          <a:p>
            <a:r>
              <a:rPr lang="en-US" dirty="0"/>
              <a:t>Defenses Against Poisoning Attacks</a:t>
            </a:r>
          </a:p>
        </p:txBody>
      </p:sp>
      <p:sp>
        <p:nvSpPr>
          <p:cNvPr id="3" name="Content Placeholder 2">
            <a:extLst>
              <a:ext uri="{FF2B5EF4-FFF2-40B4-BE49-F238E27FC236}">
                <a16:creationId xmlns:a16="http://schemas.microsoft.com/office/drawing/2014/main" id="{28C23F52-9E0E-42B1-B009-4E8FD874613E}"/>
              </a:ext>
            </a:extLst>
          </p:cNvPr>
          <p:cNvSpPr>
            <a:spLocks noGrp="1"/>
          </p:cNvSpPr>
          <p:nvPr>
            <p:ph idx="1"/>
          </p:nvPr>
        </p:nvSpPr>
        <p:spPr/>
        <p:txBody>
          <a:bodyPr/>
          <a:lstStyle/>
          <a:p>
            <a:r>
              <a:rPr lang="en-US" b="1" i="1" dirty="0">
                <a:solidFill>
                  <a:srgbClr val="0070C0"/>
                </a:solidFill>
              </a:rPr>
              <a:t>Defense strategies </a:t>
            </a:r>
            <a:r>
              <a:rPr lang="en-US" dirty="0"/>
              <a:t>against poisoning adversarial attacks were categorized in Gao et al. (2020) into:</a:t>
            </a:r>
          </a:p>
          <a:p>
            <a:pPr lvl="1"/>
            <a:r>
              <a:rPr lang="en-US" dirty="0"/>
              <a:t>Blind backdoor removal</a:t>
            </a:r>
          </a:p>
          <a:p>
            <a:pPr lvl="1"/>
            <a:r>
              <a:rPr lang="en-US" dirty="0"/>
              <a:t>Offline inspection</a:t>
            </a:r>
          </a:p>
          <a:p>
            <a:pPr lvl="1"/>
            <a:r>
              <a:rPr lang="en-US" dirty="0"/>
              <a:t>Online inspection</a:t>
            </a:r>
          </a:p>
          <a:p>
            <a:pPr lvl="1"/>
            <a:r>
              <a:rPr lang="en-US" dirty="0"/>
              <a:t>Post backdoor removal</a:t>
            </a:r>
          </a:p>
        </p:txBody>
      </p:sp>
      <p:sp>
        <p:nvSpPr>
          <p:cNvPr id="4" name="Content Placeholder 3">
            <a:extLst>
              <a:ext uri="{FF2B5EF4-FFF2-40B4-BE49-F238E27FC236}">
                <a16:creationId xmlns:a16="http://schemas.microsoft.com/office/drawing/2014/main" id="{F0ECB00E-671A-4AA3-8907-724BAA0DA41F}"/>
              </a:ext>
            </a:extLst>
          </p:cNvPr>
          <p:cNvSpPr>
            <a:spLocks noGrp="1"/>
          </p:cNvSpPr>
          <p:nvPr>
            <p:ph idx="10"/>
          </p:nvPr>
        </p:nvSpPr>
        <p:spPr/>
        <p:txBody>
          <a:bodyPr/>
          <a:lstStyle/>
          <a:p>
            <a:r>
              <a:rPr lang="en-US" dirty="0"/>
              <a:t>Poisoning Attacks and Defenses</a:t>
            </a:r>
          </a:p>
          <a:p>
            <a:endParaRPr lang="en-US" dirty="0"/>
          </a:p>
        </p:txBody>
      </p:sp>
    </p:spTree>
    <p:extLst>
      <p:ext uri="{BB962C8B-B14F-4D97-AF65-F5344CB8AC3E}">
        <p14:creationId xmlns:p14="http://schemas.microsoft.com/office/powerpoint/2010/main" val="41622193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3194-A2D1-47D4-AAB4-6AA1DB9139D6}"/>
              </a:ext>
            </a:extLst>
          </p:cNvPr>
          <p:cNvSpPr>
            <a:spLocks noGrp="1"/>
          </p:cNvSpPr>
          <p:nvPr>
            <p:ph type="title"/>
          </p:nvPr>
        </p:nvSpPr>
        <p:spPr/>
        <p:txBody>
          <a:bodyPr/>
          <a:lstStyle/>
          <a:p>
            <a:r>
              <a:rPr lang="en-US" dirty="0"/>
              <a:t>Defenses Against Poisoning Attacks</a:t>
            </a:r>
          </a:p>
        </p:txBody>
      </p:sp>
      <p:sp>
        <p:nvSpPr>
          <p:cNvPr id="3" name="Content Placeholder 2">
            <a:extLst>
              <a:ext uri="{FF2B5EF4-FFF2-40B4-BE49-F238E27FC236}">
                <a16:creationId xmlns:a16="http://schemas.microsoft.com/office/drawing/2014/main" id="{28C23F52-9E0E-42B1-B009-4E8FD874613E}"/>
              </a:ext>
            </a:extLst>
          </p:cNvPr>
          <p:cNvSpPr>
            <a:spLocks noGrp="1"/>
          </p:cNvSpPr>
          <p:nvPr>
            <p:ph idx="1"/>
          </p:nvPr>
        </p:nvSpPr>
        <p:spPr/>
        <p:txBody>
          <a:bodyPr/>
          <a:lstStyle/>
          <a:p>
            <a:r>
              <a:rPr lang="en-US" b="1" i="1" dirty="0">
                <a:solidFill>
                  <a:srgbClr val="0070C0"/>
                </a:solidFill>
              </a:rPr>
              <a:t>Blind backdoor removal</a:t>
            </a:r>
          </a:p>
          <a:p>
            <a:pPr lvl="1"/>
            <a:r>
              <a:rPr lang="en-US" dirty="0"/>
              <a:t>The goal is to remove or suppress the backdoor effect while achieving high accuracy on clean inputs</a:t>
            </a:r>
          </a:p>
          <a:p>
            <a:pPr lvl="1"/>
            <a:r>
              <a:rPr lang="en-US" dirty="0"/>
              <a:t>The defense can be performed either offline or </a:t>
            </a:r>
            <a:r>
              <a:rPr lang="en-US" dirty="0" smtClean="0"/>
              <a:t>online</a:t>
            </a:r>
          </a:p>
          <a:p>
            <a:pPr lvl="1"/>
            <a:r>
              <a:rPr lang="en-US" dirty="0"/>
              <a:t>This defense does not differentiate a backdoored model from a clean model, or trigger input from clean input</a:t>
            </a:r>
          </a:p>
          <a:p>
            <a:pPr lvl="2"/>
            <a:r>
              <a:rPr lang="en-US" dirty="0"/>
              <a:t>It usually reduces the accuracy on clean inputs</a:t>
            </a:r>
          </a:p>
          <a:p>
            <a:r>
              <a:rPr lang="en-US" b="1" i="1" dirty="0">
                <a:solidFill>
                  <a:srgbClr val="0070C0"/>
                </a:solidFill>
              </a:rPr>
              <a:t>Offline inspection defense</a:t>
            </a:r>
          </a:p>
          <a:p>
            <a:pPr lvl="1"/>
            <a:r>
              <a:rPr lang="en-US" dirty="0"/>
              <a:t>These defense strategies can be based on data inspection or model inspection</a:t>
            </a:r>
          </a:p>
          <a:p>
            <a:pPr lvl="1"/>
            <a:r>
              <a:rPr lang="en-US" dirty="0">
                <a:solidFill>
                  <a:srgbClr val="FF0000"/>
                </a:solidFill>
              </a:rPr>
              <a:t>Offline data inspection defense</a:t>
            </a:r>
          </a:p>
          <a:p>
            <a:pPr lvl="2"/>
            <a:r>
              <a:rPr lang="en-US" dirty="0" smtClean="0"/>
              <a:t>Assumes </a:t>
            </a:r>
            <a:r>
              <a:rPr lang="en-US" dirty="0"/>
              <a:t>that the poisoned data is available to the </a:t>
            </a:r>
            <a:r>
              <a:rPr lang="en-US" dirty="0" smtClean="0"/>
              <a:t>defenders</a:t>
            </a:r>
          </a:p>
          <a:p>
            <a:pPr lvl="2"/>
            <a:r>
              <a:rPr lang="en-US" dirty="0" smtClean="0"/>
              <a:t>Data inspection can include outlier detection based on spectral signature, gradients, or activation values</a:t>
            </a:r>
            <a:endParaRPr lang="en-US" dirty="0"/>
          </a:p>
          <a:p>
            <a:pPr lvl="1"/>
            <a:r>
              <a:rPr lang="en-US" dirty="0">
                <a:solidFill>
                  <a:srgbClr val="FF0000"/>
                </a:solidFill>
              </a:rPr>
              <a:t>Offline model inspection defense</a:t>
            </a:r>
          </a:p>
          <a:p>
            <a:pPr lvl="2"/>
            <a:r>
              <a:rPr lang="en-US" dirty="0"/>
              <a:t>Do not assume that poisoned data is available to the defenders</a:t>
            </a:r>
          </a:p>
          <a:p>
            <a:pPr lvl="2"/>
            <a:r>
              <a:rPr lang="en-US" dirty="0"/>
              <a:t>Therefore, these defenses are more realistic, and can be applied to various </a:t>
            </a:r>
            <a:r>
              <a:rPr lang="en-US" dirty="0" smtClean="0"/>
              <a:t>attacks</a:t>
            </a:r>
          </a:p>
          <a:p>
            <a:pPr lvl="2"/>
            <a:r>
              <a:rPr lang="en-US" dirty="0" smtClean="0"/>
              <a:t>Defense can include explainability approaches, or inspecting predictions for all labels</a:t>
            </a:r>
            <a:endParaRPr lang="en-US" dirty="0"/>
          </a:p>
          <a:p>
            <a:pPr lvl="1"/>
            <a:endParaRPr lang="en-US" dirty="0"/>
          </a:p>
          <a:p>
            <a:endParaRPr lang="en-US" dirty="0"/>
          </a:p>
        </p:txBody>
      </p:sp>
      <p:sp>
        <p:nvSpPr>
          <p:cNvPr id="4" name="Content Placeholder 3">
            <a:extLst>
              <a:ext uri="{FF2B5EF4-FFF2-40B4-BE49-F238E27FC236}">
                <a16:creationId xmlns:a16="http://schemas.microsoft.com/office/drawing/2014/main" id="{F0ECB00E-671A-4AA3-8907-724BAA0DA41F}"/>
              </a:ext>
            </a:extLst>
          </p:cNvPr>
          <p:cNvSpPr>
            <a:spLocks noGrp="1"/>
          </p:cNvSpPr>
          <p:nvPr>
            <p:ph idx="10"/>
          </p:nvPr>
        </p:nvSpPr>
        <p:spPr/>
        <p:txBody>
          <a:bodyPr/>
          <a:lstStyle/>
          <a:p>
            <a:r>
              <a:rPr lang="en-US" dirty="0"/>
              <a:t>Poisoning Attacks and Defenses</a:t>
            </a:r>
          </a:p>
          <a:p>
            <a:endParaRPr lang="en-US" dirty="0"/>
          </a:p>
        </p:txBody>
      </p:sp>
    </p:spTree>
    <p:extLst>
      <p:ext uri="{BB962C8B-B14F-4D97-AF65-F5344CB8AC3E}">
        <p14:creationId xmlns:p14="http://schemas.microsoft.com/office/powerpoint/2010/main" val="3996349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43194-A2D1-47D4-AAB4-6AA1DB9139D6}"/>
              </a:ext>
            </a:extLst>
          </p:cNvPr>
          <p:cNvSpPr>
            <a:spLocks noGrp="1"/>
          </p:cNvSpPr>
          <p:nvPr>
            <p:ph type="title"/>
          </p:nvPr>
        </p:nvSpPr>
        <p:spPr/>
        <p:txBody>
          <a:bodyPr/>
          <a:lstStyle/>
          <a:p>
            <a:r>
              <a:rPr lang="en-US" dirty="0"/>
              <a:t>Defenses Against Poisoning Attacks</a:t>
            </a:r>
          </a:p>
        </p:txBody>
      </p:sp>
      <p:sp>
        <p:nvSpPr>
          <p:cNvPr id="3" name="Content Placeholder 2">
            <a:extLst>
              <a:ext uri="{FF2B5EF4-FFF2-40B4-BE49-F238E27FC236}">
                <a16:creationId xmlns:a16="http://schemas.microsoft.com/office/drawing/2014/main" id="{28C23F52-9E0E-42B1-B009-4E8FD874613E}"/>
              </a:ext>
            </a:extLst>
          </p:cNvPr>
          <p:cNvSpPr>
            <a:spLocks noGrp="1"/>
          </p:cNvSpPr>
          <p:nvPr>
            <p:ph idx="1"/>
          </p:nvPr>
        </p:nvSpPr>
        <p:spPr>
          <a:xfrm>
            <a:off x="276673" y="2090803"/>
            <a:ext cx="9584265" cy="5467805"/>
          </a:xfrm>
        </p:spPr>
        <p:txBody>
          <a:bodyPr>
            <a:normAutofit/>
          </a:bodyPr>
          <a:lstStyle/>
          <a:p>
            <a:r>
              <a:rPr lang="en-US" b="1" i="1" dirty="0">
                <a:solidFill>
                  <a:srgbClr val="0070C0"/>
                </a:solidFill>
              </a:rPr>
              <a:t>Online inspection defense</a:t>
            </a:r>
          </a:p>
          <a:p>
            <a:pPr lvl="1"/>
            <a:r>
              <a:rPr lang="en-US" dirty="0" err="1" smtClean="0"/>
              <a:t>Spplied</a:t>
            </a:r>
            <a:r>
              <a:rPr lang="en-US" dirty="0" smtClean="0"/>
              <a:t> </a:t>
            </a:r>
            <a:r>
              <a:rPr lang="en-US" dirty="0"/>
              <a:t>to monitor the behavior of input data or a model during run-time</a:t>
            </a:r>
          </a:p>
          <a:p>
            <a:pPr lvl="1"/>
            <a:r>
              <a:rPr lang="en-US" dirty="0">
                <a:solidFill>
                  <a:srgbClr val="FF0000"/>
                </a:solidFill>
              </a:rPr>
              <a:t>Online data inspection defense</a:t>
            </a:r>
          </a:p>
          <a:p>
            <a:pPr lvl="2"/>
            <a:r>
              <a:rPr lang="en-US" dirty="0"/>
              <a:t>Apply anomaly detection to check if the inputs contain a </a:t>
            </a:r>
            <a:r>
              <a:rPr lang="en-US" dirty="0" smtClean="0"/>
              <a:t>trigger (e.g., based on the entropy of clean and trigger samples)</a:t>
            </a:r>
          </a:p>
          <a:p>
            <a:pPr lvl="1"/>
            <a:r>
              <a:rPr lang="en-US" dirty="0">
                <a:solidFill>
                  <a:srgbClr val="FF0000"/>
                </a:solidFill>
              </a:rPr>
              <a:t>Online model inspection defense</a:t>
            </a:r>
          </a:p>
          <a:p>
            <a:pPr lvl="2"/>
            <a:r>
              <a:rPr lang="en-US" dirty="0"/>
              <a:t>Apply anomaly detection to identify abnormal behavior of a backdoored </a:t>
            </a:r>
            <a:r>
              <a:rPr lang="en-US" dirty="0" smtClean="0"/>
              <a:t>model (e.g., high activation values by neurons, abnormal flow between the layers in NN)</a:t>
            </a:r>
            <a:endParaRPr lang="en-US" dirty="0"/>
          </a:p>
          <a:p>
            <a:pPr lvl="1"/>
            <a:r>
              <a:rPr lang="en-US" dirty="0"/>
              <a:t>These approaches typically require some preparations to be performed offline (e.g., determining a threshold to distinguish clean from trigger inputs)</a:t>
            </a:r>
          </a:p>
          <a:p>
            <a:r>
              <a:rPr lang="en-US" b="1" i="1" dirty="0" smtClean="0">
                <a:solidFill>
                  <a:srgbClr val="0070C0"/>
                </a:solidFill>
              </a:rPr>
              <a:t>Post </a:t>
            </a:r>
            <a:r>
              <a:rPr lang="en-US" b="1" i="1" dirty="0">
                <a:solidFill>
                  <a:srgbClr val="0070C0"/>
                </a:solidFill>
              </a:rPr>
              <a:t>backdoor removal defense</a:t>
            </a:r>
          </a:p>
          <a:p>
            <a:pPr lvl="1"/>
            <a:r>
              <a:rPr lang="en-US" dirty="0"/>
              <a:t>Includes techniques to remove the backdoor, after it is identified by the previous defense </a:t>
            </a:r>
            <a:r>
              <a:rPr lang="en-US" dirty="0" smtClean="0"/>
              <a:t>approaches</a:t>
            </a:r>
            <a:endParaRPr lang="en-US" dirty="0"/>
          </a:p>
          <a:p>
            <a:pPr lvl="2"/>
            <a:r>
              <a:rPr lang="en-US" dirty="0"/>
              <a:t>If the defender has access to poisoned data, they can remove trigger inputs, and retrain the model using only clean inputs</a:t>
            </a:r>
          </a:p>
          <a:p>
            <a:pPr lvl="2"/>
            <a:r>
              <a:rPr lang="en-US" dirty="0"/>
              <a:t>Another approach is to change the labels of the poisoned inputs with triggers to the correct labels, and then retrain the model </a:t>
            </a:r>
          </a:p>
          <a:p>
            <a:pPr lvl="2"/>
            <a:endParaRPr lang="en-US" dirty="0"/>
          </a:p>
        </p:txBody>
      </p:sp>
      <p:sp>
        <p:nvSpPr>
          <p:cNvPr id="4" name="Content Placeholder 3">
            <a:extLst>
              <a:ext uri="{FF2B5EF4-FFF2-40B4-BE49-F238E27FC236}">
                <a16:creationId xmlns:a16="http://schemas.microsoft.com/office/drawing/2014/main" id="{F0ECB00E-671A-4AA3-8907-724BAA0DA41F}"/>
              </a:ext>
            </a:extLst>
          </p:cNvPr>
          <p:cNvSpPr>
            <a:spLocks noGrp="1"/>
          </p:cNvSpPr>
          <p:nvPr>
            <p:ph idx="10"/>
          </p:nvPr>
        </p:nvSpPr>
        <p:spPr/>
        <p:txBody>
          <a:bodyPr/>
          <a:lstStyle/>
          <a:p>
            <a:r>
              <a:rPr lang="en-US" dirty="0"/>
              <a:t>Poisoning Attacks and Defenses</a:t>
            </a:r>
          </a:p>
          <a:p>
            <a:endParaRPr lang="en-US" dirty="0"/>
          </a:p>
        </p:txBody>
      </p:sp>
    </p:spTree>
    <p:extLst>
      <p:ext uri="{BB962C8B-B14F-4D97-AF65-F5344CB8AC3E}">
        <p14:creationId xmlns:p14="http://schemas.microsoft.com/office/powerpoint/2010/main" val="4751279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Neuron Inspect Defense</a:t>
            </a:r>
            <a:endParaRPr lang="en-US" dirty="0"/>
          </a:p>
        </p:txBody>
      </p:sp>
      <p:sp>
        <p:nvSpPr>
          <p:cNvPr id="3" name="Content Placeholder 2"/>
          <p:cNvSpPr>
            <a:spLocks noGrp="1"/>
          </p:cNvSpPr>
          <p:nvPr>
            <p:ph idx="1"/>
          </p:nvPr>
        </p:nvSpPr>
        <p:spPr>
          <a:xfrm>
            <a:off x="276673" y="2090803"/>
            <a:ext cx="5040559" cy="5367667"/>
          </a:xfrm>
        </p:spPr>
        <p:txBody>
          <a:bodyPr/>
          <a:lstStyle/>
          <a:p>
            <a:r>
              <a:rPr lang="en-US" dirty="0" err="1" smtClean="0">
                <a:solidFill>
                  <a:srgbClr val="FF0000"/>
                </a:solidFill>
              </a:rPr>
              <a:t>NeuronInspect</a:t>
            </a:r>
            <a:r>
              <a:rPr lang="en-US" dirty="0" smtClean="0">
                <a:solidFill>
                  <a:srgbClr val="FF0000"/>
                </a:solidFill>
              </a:rPr>
              <a:t> </a:t>
            </a:r>
            <a:r>
              <a:rPr lang="en-US" dirty="0" smtClean="0"/>
              <a:t>is an offline model inspection defense</a:t>
            </a:r>
          </a:p>
          <a:p>
            <a:pPr lvl="1"/>
            <a:r>
              <a:rPr lang="en-US" dirty="0">
                <a:hlinkClick r:id="rId2"/>
              </a:rPr>
              <a:t>Huang (2019) </a:t>
            </a:r>
            <a:r>
              <a:rPr lang="en-US" dirty="0" err="1">
                <a:hlinkClick r:id="rId2"/>
              </a:rPr>
              <a:t>NeuronInspect</a:t>
            </a:r>
            <a:r>
              <a:rPr lang="en-US" dirty="0">
                <a:hlinkClick r:id="rId2"/>
              </a:rPr>
              <a:t>: Detecting Backdoors in Neural Networks via Output Explanations</a:t>
            </a:r>
            <a:endParaRPr lang="en-US" dirty="0"/>
          </a:p>
          <a:p>
            <a:pPr lvl="1"/>
            <a:r>
              <a:rPr lang="en-US" dirty="0" smtClean="0"/>
              <a:t>Apply ML explainability </a:t>
            </a:r>
            <a:r>
              <a:rPr lang="en-US" dirty="0"/>
              <a:t>approaches to create </a:t>
            </a:r>
            <a:r>
              <a:rPr lang="en-US" dirty="0" err="1"/>
              <a:t>heatmaps</a:t>
            </a:r>
            <a:r>
              <a:rPr lang="en-US" dirty="0"/>
              <a:t> for the target class and non-target classes</a:t>
            </a:r>
          </a:p>
          <a:p>
            <a:pPr lvl="2"/>
            <a:r>
              <a:rPr lang="en-US" dirty="0" smtClean="0"/>
              <a:t>The assumption is that the </a:t>
            </a:r>
            <a:r>
              <a:rPr lang="en-US" dirty="0" err="1"/>
              <a:t>heatmaps</a:t>
            </a:r>
            <a:r>
              <a:rPr lang="en-US" dirty="0"/>
              <a:t> for the target class </a:t>
            </a:r>
            <a:r>
              <a:rPr lang="en-US" dirty="0" smtClean="0"/>
              <a:t>differ </a:t>
            </a:r>
            <a:r>
              <a:rPr lang="en-US" dirty="0"/>
              <a:t>significantly for clean and trigger inputs</a:t>
            </a:r>
          </a:p>
          <a:p>
            <a:pPr lvl="2"/>
            <a:r>
              <a:rPr lang="en-US" dirty="0"/>
              <a:t>In the figure, the target class is 20 </a:t>
            </a:r>
            <a:r>
              <a:rPr lang="en-US" dirty="0" smtClean="0"/>
              <a:t>(the third </a:t>
            </a:r>
            <a:r>
              <a:rPr lang="en-US" dirty="0"/>
              <a:t>row), and the </a:t>
            </a:r>
            <a:r>
              <a:rPr lang="en-US" dirty="0" smtClean="0"/>
              <a:t>inserted trigger </a:t>
            </a:r>
            <a:r>
              <a:rPr lang="en-US" dirty="0"/>
              <a:t>is noticeable in the </a:t>
            </a:r>
            <a:r>
              <a:rPr lang="en-US" dirty="0" err="1"/>
              <a:t>heatmaps</a:t>
            </a:r>
            <a:endParaRPr lang="en-US" dirty="0"/>
          </a:p>
          <a:p>
            <a:pPr lvl="1"/>
            <a:r>
              <a:rPr lang="en-US" dirty="0"/>
              <a:t>Outlier detection (based on the produced </a:t>
            </a:r>
            <a:r>
              <a:rPr lang="en-US" dirty="0" err="1"/>
              <a:t>heatmaps</a:t>
            </a:r>
            <a:r>
              <a:rPr lang="en-US" dirty="0"/>
              <a:t>) is applied as a defense strategy</a:t>
            </a:r>
          </a:p>
          <a:p>
            <a:endParaRPr lang="en-US" dirty="0"/>
          </a:p>
        </p:txBody>
      </p:sp>
      <p:sp>
        <p:nvSpPr>
          <p:cNvPr id="4" name="Content Placeholder 3"/>
          <p:cNvSpPr>
            <a:spLocks noGrp="1"/>
          </p:cNvSpPr>
          <p:nvPr>
            <p:ph idx="10"/>
          </p:nvPr>
        </p:nvSpPr>
        <p:spPr/>
        <p:txBody>
          <a:bodyPr/>
          <a:lstStyle/>
          <a:p>
            <a:r>
              <a:rPr lang="en-US" dirty="0"/>
              <a:t>Poisoning Attacks and Defenses</a:t>
            </a:r>
          </a:p>
          <a:p>
            <a:endParaRPr lang="en-US" dirty="0"/>
          </a:p>
        </p:txBody>
      </p:sp>
      <p:pic>
        <p:nvPicPr>
          <p:cNvPr id="5" name="Picture 4"/>
          <p:cNvPicPr>
            <a:picLocks noChangeAspect="1"/>
          </p:cNvPicPr>
          <p:nvPr/>
        </p:nvPicPr>
        <p:blipFill>
          <a:blip r:embed="rId3"/>
          <a:stretch>
            <a:fillRect/>
          </a:stretch>
        </p:blipFill>
        <p:spPr>
          <a:xfrm>
            <a:off x="5533256" y="2590056"/>
            <a:ext cx="4230446" cy="3514355"/>
          </a:xfrm>
          <a:prstGeom prst="rect">
            <a:avLst/>
          </a:prstGeom>
        </p:spPr>
      </p:pic>
    </p:spTree>
    <p:extLst>
      <p:ext uri="{BB962C8B-B14F-4D97-AF65-F5344CB8AC3E}">
        <p14:creationId xmlns:p14="http://schemas.microsoft.com/office/powerpoint/2010/main" val="21471073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 Attacks in AML</a:t>
            </a:r>
            <a:endParaRPr lang="en-US" dirty="0"/>
          </a:p>
        </p:txBody>
      </p:sp>
      <p:sp>
        <p:nvSpPr>
          <p:cNvPr id="3" name="Content Placeholder 2"/>
          <p:cNvSpPr>
            <a:spLocks noGrp="1"/>
          </p:cNvSpPr>
          <p:nvPr>
            <p:ph idx="1"/>
          </p:nvPr>
        </p:nvSpPr>
        <p:spPr/>
        <p:txBody>
          <a:bodyPr/>
          <a:lstStyle/>
          <a:p>
            <a:r>
              <a:rPr lang="en-US" b="1" i="1" dirty="0">
                <a:solidFill>
                  <a:srgbClr val="0070C0"/>
                </a:solidFill>
              </a:rPr>
              <a:t>Privacy attacks </a:t>
            </a:r>
            <a:r>
              <a:rPr lang="en-US" dirty="0"/>
              <a:t>are also referred to as </a:t>
            </a:r>
            <a:r>
              <a:rPr lang="en-US" dirty="0">
                <a:solidFill>
                  <a:srgbClr val="0070C0"/>
                </a:solidFill>
              </a:rPr>
              <a:t>inference attacks </a:t>
            </a:r>
            <a:r>
              <a:rPr lang="en-US" dirty="0"/>
              <a:t>or </a:t>
            </a:r>
            <a:r>
              <a:rPr lang="en-US" dirty="0">
                <a:solidFill>
                  <a:srgbClr val="0070C0"/>
                </a:solidFill>
              </a:rPr>
              <a:t>confidentiality attacks</a:t>
            </a:r>
          </a:p>
          <a:p>
            <a:r>
              <a:rPr lang="en-US" dirty="0"/>
              <a:t>They can broadly be developed against:</a:t>
            </a:r>
          </a:p>
          <a:p>
            <a:pPr lvl="1"/>
            <a:r>
              <a:rPr lang="en-US" dirty="0"/>
              <a:t>Training data</a:t>
            </a:r>
          </a:p>
          <a:p>
            <a:pPr lvl="2"/>
            <a:r>
              <a:rPr lang="en-US" dirty="0"/>
              <a:t>E.g., reveal the identity of patients whose data was used for training a model</a:t>
            </a:r>
          </a:p>
          <a:p>
            <a:pPr lvl="1"/>
            <a:r>
              <a:rPr lang="en-US" dirty="0"/>
              <a:t>ML model</a:t>
            </a:r>
          </a:p>
          <a:p>
            <a:pPr lvl="2"/>
            <a:r>
              <a:rPr lang="en-US" dirty="0"/>
              <a:t>E.g., reveal the architecture and parameters of a model that is used by an insurance company for predicting insurance rates</a:t>
            </a:r>
          </a:p>
          <a:p>
            <a:pPr lvl="2"/>
            <a:r>
              <a:rPr lang="en-US" dirty="0"/>
              <a:t>E.g., reveal the model used by a financial institution for credit card approval</a:t>
            </a:r>
          </a:p>
          <a:p>
            <a:r>
              <a:rPr lang="en-US" dirty="0"/>
              <a:t>Privacy attacks are commonly divided into the following </a:t>
            </a:r>
            <a:r>
              <a:rPr lang="en-US" dirty="0">
                <a:solidFill>
                  <a:srgbClr val="FF0000"/>
                </a:solidFill>
              </a:rPr>
              <a:t>main categories</a:t>
            </a:r>
          </a:p>
          <a:p>
            <a:pPr lvl="1"/>
            <a:r>
              <a:rPr lang="en-US" dirty="0"/>
              <a:t>Membership inference attack</a:t>
            </a:r>
          </a:p>
          <a:p>
            <a:pPr lvl="1"/>
            <a:r>
              <a:rPr lang="en-US" dirty="0"/>
              <a:t>Feature inference attack</a:t>
            </a:r>
          </a:p>
          <a:p>
            <a:pPr lvl="1"/>
            <a:r>
              <a:rPr lang="en-US" dirty="0"/>
              <a:t>Model extraction attack</a:t>
            </a:r>
          </a:p>
          <a:p>
            <a:endParaRPr lang="en-US" dirty="0"/>
          </a:p>
        </p:txBody>
      </p:sp>
      <p:sp>
        <p:nvSpPr>
          <p:cNvPr id="4" name="Content Placeholder 3"/>
          <p:cNvSpPr>
            <a:spLocks noGrp="1"/>
          </p:cNvSpPr>
          <p:nvPr>
            <p:ph idx="10"/>
          </p:nvPr>
        </p:nvSpPr>
        <p:spPr/>
        <p:txBody>
          <a:bodyPr/>
          <a:lstStyle/>
          <a:p>
            <a:r>
              <a:rPr lang="en-US" dirty="0"/>
              <a:t>Privacy Attacks and Defenses</a:t>
            </a:r>
          </a:p>
          <a:p>
            <a:endParaRPr lang="en-US" dirty="0"/>
          </a:p>
        </p:txBody>
      </p:sp>
    </p:spTree>
    <p:extLst>
      <p:ext uri="{BB962C8B-B14F-4D97-AF65-F5344CB8AC3E}">
        <p14:creationId xmlns:p14="http://schemas.microsoft.com/office/powerpoint/2010/main" val="758357813"/>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8634</TotalTime>
  <Words>12491</Words>
  <Application>Microsoft Office PowerPoint</Application>
  <PresentationFormat>Custom</PresentationFormat>
  <Paragraphs>1210</Paragraphs>
  <Slides>119</Slides>
  <Notes>50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119</vt:i4>
      </vt:variant>
    </vt:vector>
  </HeadingPairs>
  <TitlesOfParts>
    <vt:vector size="129" baseType="lpstr">
      <vt:lpstr>宋体</vt:lpstr>
      <vt:lpstr>Arial</vt:lpstr>
      <vt:lpstr>Calibri</vt:lpstr>
      <vt:lpstr>Cambria Math</vt:lpstr>
      <vt:lpstr>Courier New</vt:lpstr>
      <vt:lpstr>Euclid</vt:lpstr>
      <vt:lpstr>Palatino Linotype</vt:lpstr>
      <vt:lpstr>Tahoma</vt:lpstr>
      <vt:lpstr>Wingdings</vt:lpstr>
      <vt:lpstr>Office Theme</vt:lpstr>
      <vt:lpstr>PowerPoint Presentation</vt:lpstr>
      <vt:lpstr>Lecture 1</vt:lpstr>
      <vt:lpstr>Lecture Outline</vt:lpstr>
      <vt:lpstr>Machine Learning</vt:lpstr>
      <vt:lpstr>Machine Learning</vt:lpstr>
      <vt:lpstr>Adversarial ML</vt:lpstr>
      <vt:lpstr>Adversarial Examples</vt:lpstr>
      <vt:lpstr>Adversarial Examples</vt:lpstr>
      <vt:lpstr>Adversarial Examples</vt:lpstr>
      <vt:lpstr>Adversarial Examples</vt:lpstr>
      <vt:lpstr>Adversarial Examples</vt:lpstr>
      <vt:lpstr>Adversarial Examples</vt:lpstr>
      <vt:lpstr>Adversarial Examples</vt:lpstr>
      <vt:lpstr>Adversarial Examples</vt:lpstr>
      <vt:lpstr>Adversarial Examples</vt:lpstr>
      <vt:lpstr>Adversarial Examples</vt:lpstr>
      <vt:lpstr>Adversarial Examples</vt:lpstr>
      <vt:lpstr>Adversarial Examples</vt:lpstr>
      <vt:lpstr>Adversarial Examples</vt:lpstr>
      <vt:lpstr>Adversarial ML</vt:lpstr>
      <vt:lpstr>Adversarial ML</vt:lpstr>
      <vt:lpstr>Poisoning Attack </vt:lpstr>
      <vt:lpstr>Evasion Attack </vt:lpstr>
      <vt:lpstr>White-box and Black-box Attack</vt:lpstr>
      <vt:lpstr>Attack Taxonomy</vt:lpstr>
      <vt:lpstr>Non-targeted and Targeted Attack</vt:lpstr>
      <vt:lpstr>Privacy and Availability Attacks</vt:lpstr>
      <vt:lpstr>Evasion Attack</vt:lpstr>
      <vt:lpstr>How to Find Adversarial Examples</vt:lpstr>
      <vt:lpstr>Distance Metrics</vt:lpstr>
      <vt:lpstr>Common Adversarial Evasion Attacks</vt:lpstr>
      <vt:lpstr>Random Noise Attack</vt:lpstr>
      <vt:lpstr>Semantic Attack</vt:lpstr>
      <vt:lpstr>FGSM Attack</vt:lpstr>
      <vt:lpstr>FGSM Attack</vt:lpstr>
      <vt:lpstr>FGSM Attack</vt:lpstr>
      <vt:lpstr>FGSM Attack</vt:lpstr>
      <vt:lpstr>FGSM Attack</vt:lpstr>
      <vt:lpstr>FGSM Attack</vt:lpstr>
      <vt:lpstr>BIM Attack</vt:lpstr>
      <vt:lpstr>BIM Attack</vt:lpstr>
      <vt:lpstr>PGD Attack</vt:lpstr>
      <vt:lpstr>PGD Attack</vt:lpstr>
      <vt:lpstr>PGD Attack</vt:lpstr>
      <vt:lpstr>PGD Attack</vt:lpstr>
      <vt:lpstr>DeepFool Attack</vt:lpstr>
      <vt:lpstr>DeepFool Attack</vt:lpstr>
      <vt:lpstr>DeepFool Attack</vt:lpstr>
      <vt:lpstr>DeepFool Attack</vt:lpstr>
      <vt:lpstr>DeepFool Attack</vt:lpstr>
      <vt:lpstr>Carlini &amp; Wagner (C&amp;W) Attack</vt:lpstr>
      <vt:lpstr>Carlini &amp; Wagner (C&amp;W) Attack</vt:lpstr>
      <vt:lpstr>Carlini &amp; Wagner (C&amp;W) Attack</vt:lpstr>
      <vt:lpstr>JSMA Attack</vt:lpstr>
      <vt:lpstr>Elastic Net Attack</vt:lpstr>
      <vt:lpstr>stAdvAttack</vt:lpstr>
      <vt:lpstr>One-pixel Attack</vt:lpstr>
      <vt:lpstr>Universal Attack</vt:lpstr>
      <vt:lpstr>Unrestricted Adversarial Examples</vt:lpstr>
      <vt:lpstr>Evasion Attacks against Black-box Models</vt:lpstr>
      <vt:lpstr>Gradient Estimation Attack</vt:lpstr>
      <vt:lpstr>Boundary Attack</vt:lpstr>
      <vt:lpstr>HopSkipJump Attack</vt:lpstr>
      <vt:lpstr>Black-box Evasion Attacks</vt:lpstr>
      <vt:lpstr>Transfer-based Black-box Attacks</vt:lpstr>
      <vt:lpstr>Transfer-based Black-box Attacks</vt:lpstr>
      <vt:lpstr>List of Adversarial Attacks</vt:lpstr>
      <vt:lpstr>Defense Against Evasion Attacks</vt:lpstr>
      <vt:lpstr>Defense Against Evasion Attacks</vt:lpstr>
      <vt:lpstr>Adversarial Example Detection</vt:lpstr>
      <vt:lpstr>Adversarial Example Detection</vt:lpstr>
      <vt:lpstr>Gradient Masking/Obfuscation</vt:lpstr>
      <vt:lpstr>Gradient Masking/Obfuscation</vt:lpstr>
      <vt:lpstr>Robust Optimization</vt:lpstr>
      <vt:lpstr>Robust Optimization</vt:lpstr>
      <vt:lpstr>Adversarial Training</vt:lpstr>
      <vt:lpstr>Adversarial Training</vt:lpstr>
      <vt:lpstr>Adversarial Training</vt:lpstr>
      <vt:lpstr>Adversarial Training</vt:lpstr>
      <vt:lpstr>Defense Against Evasion Attacks</vt:lpstr>
      <vt:lpstr>Reasons for Existence of Adversarial Examples</vt:lpstr>
      <vt:lpstr>Poisoning Attacks in AML</vt:lpstr>
      <vt:lpstr>Poisoning Attacks in AML</vt:lpstr>
      <vt:lpstr>Poisoning Attacks in AML</vt:lpstr>
      <vt:lpstr>Poisoning Attacks Taxonomy</vt:lpstr>
      <vt:lpstr>Poisoning Attacks Taxonomy</vt:lpstr>
      <vt:lpstr>Poisoning Attacks Taxonomy</vt:lpstr>
      <vt:lpstr>Poisoning Attacks in AML</vt:lpstr>
      <vt:lpstr>Poisoning Attacks in AML</vt:lpstr>
      <vt:lpstr>Poisoning Attacks in AML</vt:lpstr>
      <vt:lpstr>Poison Frogs Attack</vt:lpstr>
      <vt:lpstr>Trojaning Attack</vt:lpstr>
      <vt:lpstr>Poisoning Attacks in AML</vt:lpstr>
      <vt:lpstr>Poisoning Attacks in AML</vt:lpstr>
      <vt:lpstr>Defenses Against Poisoning Attacks</vt:lpstr>
      <vt:lpstr>Defenses Against Poisoning Attacks</vt:lpstr>
      <vt:lpstr>Defenses Against Poisoning Attacks</vt:lpstr>
      <vt:lpstr>Neuron Inspect Defense</vt:lpstr>
      <vt:lpstr>Privacy Attacks in AML</vt:lpstr>
      <vt:lpstr>Membership Inference Attack</vt:lpstr>
      <vt:lpstr>Shadow Training Attack</vt:lpstr>
      <vt:lpstr>Feature Inference Attack</vt:lpstr>
      <vt:lpstr>Model Inversion Attack </vt:lpstr>
      <vt:lpstr>Training Data Extraction Attack</vt:lpstr>
      <vt:lpstr>Model Extraction Attack</vt:lpstr>
      <vt:lpstr>Causes of Privacy Leaks</vt:lpstr>
      <vt:lpstr>Attacks against Distributed Learning</vt:lpstr>
      <vt:lpstr>Defenses against Privacy Attacks</vt:lpstr>
      <vt:lpstr>Anonymization Techniques</vt:lpstr>
      <vt:lpstr>k-anonymity</vt:lpstr>
      <vt:lpstr>Encryption Techniques</vt:lpstr>
      <vt:lpstr>Differential Privacy</vt:lpstr>
      <vt:lpstr>Differentially Private SGD</vt:lpstr>
      <vt:lpstr>Private Aggregation of Teacher Ensembles (PATE) </vt:lpstr>
      <vt:lpstr>Distributed Learning</vt:lpstr>
      <vt:lpstr>ML-Specific Techniques</vt:lpstr>
      <vt:lpstr>Summary</vt:lpstr>
      <vt:lpstr>References</vt:lpstr>
      <vt:lpstr>Other AML Recourses</vt:lpstr>
    </vt:vector>
  </TitlesOfParts>
  <Company>Sheridan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Vakanski Aleksandar</dc:creator>
  <cp:lastModifiedBy>Vakanski, Aleksandar (vakanski@uidaho.edu)</cp:lastModifiedBy>
  <cp:revision>2636</cp:revision>
  <cp:lastPrinted>2016-01-16T17:38:40Z</cp:lastPrinted>
  <dcterms:created xsi:type="dcterms:W3CDTF">2014-06-16T13:46:25Z</dcterms:created>
  <dcterms:modified xsi:type="dcterms:W3CDTF">2021-12-07T23:45:01Z</dcterms:modified>
</cp:coreProperties>
</file>