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1"/>
  </p:notesMasterIdLst>
  <p:handoutMasterIdLst>
    <p:handoutMasterId r:id="rId102"/>
  </p:handoutMasterIdLst>
  <p:sldIdLst>
    <p:sldId id="256" r:id="rId2"/>
    <p:sldId id="295" r:id="rId3"/>
    <p:sldId id="493" r:id="rId4"/>
    <p:sldId id="494" r:id="rId5"/>
    <p:sldId id="495" r:id="rId6"/>
    <p:sldId id="572" r:id="rId7"/>
    <p:sldId id="573" r:id="rId8"/>
    <p:sldId id="588" r:id="rId9"/>
    <p:sldId id="596" r:id="rId10"/>
    <p:sldId id="590" r:id="rId11"/>
    <p:sldId id="589" r:id="rId12"/>
    <p:sldId id="602" r:id="rId13"/>
    <p:sldId id="577" r:id="rId14"/>
    <p:sldId id="604" r:id="rId15"/>
    <p:sldId id="576" r:id="rId16"/>
    <p:sldId id="575" r:id="rId17"/>
    <p:sldId id="591" r:id="rId18"/>
    <p:sldId id="603" r:id="rId19"/>
    <p:sldId id="607" r:id="rId20"/>
    <p:sldId id="608" r:id="rId21"/>
    <p:sldId id="601" r:id="rId22"/>
    <p:sldId id="496" r:id="rId23"/>
    <p:sldId id="497" r:id="rId24"/>
    <p:sldId id="578" r:id="rId25"/>
    <p:sldId id="498" r:id="rId26"/>
    <p:sldId id="587" r:id="rId27"/>
    <p:sldId id="524" r:id="rId28"/>
    <p:sldId id="525" r:id="rId29"/>
    <p:sldId id="526" r:id="rId30"/>
    <p:sldId id="499" r:id="rId31"/>
    <p:sldId id="592" r:id="rId32"/>
    <p:sldId id="527" r:id="rId33"/>
    <p:sldId id="532" r:id="rId34"/>
    <p:sldId id="528" r:id="rId35"/>
    <p:sldId id="529" r:id="rId36"/>
    <p:sldId id="530" r:id="rId37"/>
    <p:sldId id="533" r:id="rId38"/>
    <p:sldId id="531" r:id="rId39"/>
    <p:sldId id="534" r:id="rId40"/>
    <p:sldId id="535" r:id="rId41"/>
    <p:sldId id="505" r:id="rId42"/>
    <p:sldId id="506" r:id="rId43"/>
    <p:sldId id="507" r:id="rId44"/>
    <p:sldId id="503" r:id="rId45"/>
    <p:sldId id="568" r:id="rId46"/>
    <p:sldId id="593" r:id="rId47"/>
    <p:sldId id="536" r:id="rId48"/>
    <p:sldId id="564" r:id="rId49"/>
    <p:sldId id="538" r:id="rId50"/>
    <p:sldId id="539" r:id="rId51"/>
    <p:sldId id="540" r:id="rId52"/>
    <p:sldId id="515" r:id="rId53"/>
    <p:sldId id="606" r:id="rId54"/>
    <p:sldId id="542" r:id="rId55"/>
    <p:sldId id="541" r:id="rId56"/>
    <p:sldId id="543" r:id="rId57"/>
    <p:sldId id="544" r:id="rId58"/>
    <p:sldId id="562" r:id="rId59"/>
    <p:sldId id="545" r:id="rId60"/>
    <p:sldId id="609" r:id="rId61"/>
    <p:sldId id="548" r:id="rId62"/>
    <p:sldId id="561" r:id="rId63"/>
    <p:sldId id="546" r:id="rId64"/>
    <p:sldId id="547" r:id="rId65"/>
    <p:sldId id="567" r:id="rId66"/>
    <p:sldId id="566" r:id="rId67"/>
    <p:sldId id="559" r:id="rId68"/>
    <p:sldId id="552" r:id="rId69"/>
    <p:sldId id="553" r:id="rId70"/>
    <p:sldId id="610" r:id="rId71"/>
    <p:sldId id="537" r:id="rId72"/>
    <p:sldId id="551" r:id="rId73"/>
    <p:sldId id="508" r:id="rId74"/>
    <p:sldId id="512" r:id="rId75"/>
    <p:sldId id="563" r:id="rId76"/>
    <p:sldId id="565" r:id="rId77"/>
    <p:sldId id="510" r:id="rId78"/>
    <p:sldId id="558" r:id="rId79"/>
    <p:sldId id="511" r:id="rId80"/>
    <p:sldId id="570" r:id="rId81"/>
    <p:sldId id="571" r:id="rId82"/>
    <p:sldId id="513" r:id="rId83"/>
    <p:sldId id="595" r:id="rId84"/>
    <p:sldId id="600" r:id="rId85"/>
    <p:sldId id="605" r:id="rId86"/>
    <p:sldId id="550" r:id="rId87"/>
    <p:sldId id="517" r:id="rId88"/>
    <p:sldId id="579" r:id="rId89"/>
    <p:sldId id="580" r:id="rId90"/>
    <p:sldId id="581" r:id="rId91"/>
    <p:sldId id="582" r:id="rId92"/>
    <p:sldId id="594" r:id="rId93"/>
    <p:sldId id="583" r:id="rId94"/>
    <p:sldId id="518" r:id="rId95"/>
    <p:sldId id="584" r:id="rId96"/>
    <p:sldId id="520" r:id="rId97"/>
    <p:sldId id="523" r:id="rId98"/>
    <p:sldId id="586" r:id="rId99"/>
    <p:sldId id="492" r:id="rId100"/>
  </p:sldIdLst>
  <p:sldSz cx="10058400" cy="7772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75" autoAdjust="0"/>
    <p:restoredTop sz="86016" autoAdjust="0"/>
  </p:normalViewPr>
  <p:slideViewPr>
    <p:cSldViewPr>
      <p:cViewPr varScale="1">
        <p:scale>
          <a:sx n="84" d="100"/>
          <a:sy n="84" d="100"/>
        </p:scale>
        <p:origin x="1668" y="102"/>
      </p:cViewPr>
      <p:guideLst>
        <p:guide orient="horz" pos="2448"/>
        <p:guide pos="316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3252" y="5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08.wmf"/><Relationship Id="rId13" Type="http://schemas.openxmlformats.org/officeDocument/2006/relationships/image" Target="../media/image112.wmf"/><Relationship Id="rId3" Type="http://schemas.openxmlformats.org/officeDocument/2006/relationships/image" Target="../media/image103.wmf"/><Relationship Id="rId7" Type="http://schemas.openxmlformats.org/officeDocument/2006/relationships/image" Target="../media/image107.wmf"/><Relationship Id="rId12" Type="http://schemas.openxmlformats.org/officeDocument/2006/relationships/image" Target="../media/image111.wmf"/><Relationship Id="rId17" Type="http://schemas.openxmlformats.org/officeDocument/2006/relationships/image" Target="../media/image116.wmf"/><Relationship Id="rId2" Type="http://schemas.openxmlformats.org/officeDocument/2006/relationships/image" Target="../media/image102.wmf"/><Relationship Id="rId16" Type="http://schemas.openxmlformats.org/officeDocument/2006/relationships/image" Target="../media/image115.wmf"/><Relationship Id="rId1" Type="http://schemas.openxmlformats.org/officeDocument/2006/relationships/image" Target="../media/image101.wmf"/><Relationship Id="rId6" Type="http://schemas.openxmlformats.org/officeDocument/2006/relationships/image" Target="../media/image106.wmf"/><Relationship Id="rId11" Type="http://schemas.openxmlformats.org/officeDocument/2006/relationships/image" Target="../media/image110.wmf"/><Relationship Id="rId5" Type="http://schemas.openxmlformats.org/officeDocument/2006/relationships/image" Target="../media/image105.wmf"/><Relationship Id="rId15" Type="http://schemas.openxmlformats.org/officeDocument/2006/relationships/image" Target="../media/image114.wmf"/><Relationship Id="rId10" Type="http://schemas.openxmlformats.org/officeDocument/2006/relationships/image" Target="../media/image81.wmf"/><Relationship Id="rId4" Type="http://schemas.openxmlformats.org/officeDocument/2006/relationships/image" Target="../media/image104.wmf"/><Relationship Id="rId9" Type="http://schemas.openxmlformats.org/officeDocument/2006/relationships/image" Target="../media/image109.wmf"/><Relationship Id="rId14" Type="http://schemas.openxmlformats.org/officeDocument/2006/relationships/image" Target="../media/image11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70.wmf"/><Relationship Id="rId1" Type="http://schemas.openxmlformats.org/officeDocument/2006/relationships/image" Target="../media/image6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13.wmf"/><Relationship Id="rId2" Type="http://schemas.openxmlformats.org/officeDocument/2006/relationships/image" Target="../media/image70.wmf"/><Relationship Id="rId1"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image" Target="../media/image75.wmf"/><Relationship Id="rId7" Type="http://schemas.openxmlformats.org/officeDocument/2006/relationships/image" Target="../media/image79.wmf"/><Relationship Id="rId12" Type="http://schemas.openxmlformats.org/officeDocument/2006/relationships/image" Target="../media/image84.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8.wmf"/><Relationship Id="rId11" Type="http://schemas.openxmlformats.org/officeDocument/2006/relationships/image" Target="../media/image83.wmf"/><Relationship Id="rId5" Type="http://schemas.openxmlformats.org/officeDocument/2006/relationships/image" Target="../media/image77.wmf"/><Relationship Id="rId10" Type="http://schemas.openxmlformats.org/officeDocument/2006/relationships/image" Target="../media/image82.wmf"/><Relationship Id="rId4" Type="http://schemas.openxmlformats.org/officeDocument/2006/relationships/image" Target="../media/image76.wmf"/><Relationship Id="rId9" Type="http://schemas.openxmlformats.org/officeDocument/2006/relationships/image" Target="../media/image8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70.wmf"/><Relationship Id="rId1" Type="http://schemas.openxmlformats.org/officeDocument/2006/relationships/image" Target="../media/image6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70.wmf"/><Relationship Id="rId1" Type="http://schemas.openxmlformats.org/officeDocument/2006/relationships/image" Target="../media/image6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70.wmf"/><Relationship Id="rId1" Type="http://schemas.openxmlformats.org/officeDocument/2006/relationships/image" Target="../media/image6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70.wmf"/><Relationship Id="rId1" Type="http://schemas.openxmlformats.org/officeDocument/2006/relationships/image" Target="../media/image69.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image" Target="../media/image94.wmf"/><Relationship Id="rId7" Type="http://schemas.openxmlformats.org/officeDocument/2006/relationships/image" Target="../media/image98.wmf"/><Relationship Id="rId2" Type="http://schemas.openxmlformats.org/officeDocument/2006/relationships/image" Target="../media/image93.wmf"/><Relationship Id="rId1" Type="http://schemas.openxmlformats.org/officeDocument/2006/relationships/image" Target="../media/image92.wmf"/><Relationship Id="rId6" Type="http://schemas.openxmlformats.org/officeDocument/2006/relationships/image" Target="../media/image97.wmf"/><Relationship Id="rId5" Type="http://schemas.openxmlformats.org/officeDocument/2006/relationships/image" Target="../media/image96.wmf"/><Relationship Id="rId4" Type="http://schemas.openxmlformats.org/officeDocument/2006/relationships/image" Target="../media/image95.wmf"/><Relationship Id="rId9" Type="http://schemas.openxmlformats.org/officeDocument/2006/relationships/image" Target="../media/image10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E7A162-7AE0-4734-8329-E6EF15A67CA1}" type="datetimeFigureOut">
              <a:rPr lang="en-US" smtClean="0"/>
              <a:t>9/2/2021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FD3E08-1F1D-453D-99F1-53E4B2E4657C}" type="slidenum">
              <a:rPr lang="en-US" smtClean="0"/>
              <a:t>‹#›</a:t>
            </a:fld>
            <a:endParaRPr lang="en-US"/>
          </a:p>
        </p:txBody>
      </p:sp>
    </p:spTree>
    <p:extLst>
      <p:ext uri="{BB962C8B-B14F-4D97-AF65-F5344CB8AC3E}">
        <p14:creationId xmlns:p14="http://schemas.microsoft.com/office/powerpoint/2010/main" val="466619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38D01-B6A8-4E40-A11C-85D5B25719CF}" type="datetimeFigureOut">
              <a:rPr lang="en-US" smtClean="0"/>
              <a:t>9/2/2021</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02277-9392-41C3-AA11-A5F619BDEEAB}" type="slidenum">
              <a:rPr lang="en-US" smtClean="0"/>
              <a:t>‹#›</a:t>
            </a:fld>
            <a:endParaRPr lang="en-US"/>
          </a:p>
        </p:txBody>
      </p:sp>
    </p:spTree>
    <p:extLst>
      <p:ext uri="{BB962C8B-B14F-4D97-AF65-F5344CB8AC3E}">
        <p14:creationId xmlns:p14="http://schemas.microsoft.com/office/powerpoint/2010/main" val="2502422521"/>
      </p:ext>
    </p:extLst>
  </p:cSld>
  <p:clrMap bg1="lt1" tx1="dk1" bg2="lt2" tx2="dk2" accent1="accent1" accent2="accent2" accent3="accent3" accent4="accent4" accent5="accent5" accent6="accent6" hlink="hlink" folHlink="folHlink"/>
  <p:notesStyle>
    <a:lvl1pPr marL="0" algn="l" defTabSz="1018824" rtl="0" eaLnBrk="1" latinLnBrk="0" hangingPunct="1">
      <a:defRPr sz="1800"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02277-9392-41C3-AA11-A5F619BDEEAB}" type="slidenum">
              <a:rPr lang="en-US" smtClean="0"/>
              <a:t>1</a:t>
            </a:fld>
            <a:endParaRPr lang="en-US"/>
          </a:p>
        </p:txBody>
      </p:sp>
    </p:spTree>
    <p:extLst>
      <p:ext uri="{BB962C8B-B14F-4D97-AF65-F5344CB8AC3E}">
        <p14:creationId xmlns:p14="http://schemas.microsoft.com/office/powerpoint/2010/main" val="64055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12</a:t>
            </a:fld>
            <a:endParaRPr lang="en-US"/>
          </a:p>
        </p:txBody>
      </p:sp>
    </p:spTree>
    <p:extLst>
      <p:ext uri="{BB962C8B-B14F-4D97-AF65-F5344CB8AC3E}">
        <p14:creationId xmlns:p14="http://schemas.microsoft.com/office/powerpoint/2010/main" val="1618890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13</a:t>
            </a:fld>
            <a:endParaRPr lang="en-US"/>
          </a:p>
        </p:txBody>
      </p:sp>
    </p:spTree>
    <p:extLst>
      <p:ext uri="{BB962C8B-B14F-4D97-AF65-F5344CB8AC3E}">
        <p14:creationId xmlns:p14="http://schemas.microsoft.com/office/powerpoint/2010/main" val="1252636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16</a:t>
            </a:fld>
            <a:endParaRPr lang="en-US"/>
          </a:p>
        </p:txBody>
      </p:sp>
    </p:spTree>
    <p:extLst>
      <p:ext uri="{BB962C8B-B14F-4D97-AF65-F5344CB8AC3E}">
        <p14:creationId xmlns:p14="http://schemas.microsoft.com/office/powerpoint/2010/main" val="281194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17</a:t>
            </a:fld>
            <a:endParaRPr lang="en-US"/>
          </a:p>
        </p:txBody>
      </p:sp>
    </p:spTree>
    <p:extLst>
      <p:ext uri="{BB962C8B-B14F-4D97-AF65-F5344CB8AC3E}">
        <p14:creationId xmlns:p14="http://schemas.microsoft.com/office/powerpoint/2010/main" val="72853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21</a:t>
            </a:fld>
            <a:endParaRPr lang="en-US"/>
          </a:p>
        </p:txBody>
      </p:sp>
    </p:spTree>
    <p:extLst>
      <p:ext uri="{BB962C8B-B14F-4D97-AF65-F5344CB8AC3E}">
        <p14:creationId xmlns:p14="http://schemas.microsoft.com/office/powerpoint/2010/main" val="3273213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23</a:t>
            </a:fld>
            <a:endParaRPr lang="en-US"/>
          </a:p>
        </p:txBody>
      </p:sp>
    </p:spTree>
    <p:extLst>
      <p:ext uri="{BB962C8B-B14F-4D97-AF65-F5344CB8AC3E}">
        <p14:creationId xmlns:p14="http://schemas.microsoft.com/office/powerpoint/2010/main" val="1228545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24</a:t>
            </a:fld>
            <a:endParaRPr lang="en-US"/>
          </a:p>
        </p:txBody>
      </p:sp>
    </p:spTree>
    <p:extLst>
      <p:ext uri="{BB962C8B-B14F-4D97-AF65-F5344CB8AC3E}">
        <p14:creationId xmlns:p14="http://schemas.microsoft.com/office/powerpoint/2010/main" val="368962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0B02277-9392-41C3-AA11-A5F619BDEEAB}" type="slidenum">
              <a:rPr lang="en-US" smtClean="0"/>
              <a:t>26</a:t>
            </a:fld>
            <a:endParaRPr lang="en-US"/>
          </a:p>
        </p:txBody>
      </p:sp>
    </p:spTree>
    <p:extLst>
      <p:ext uri="{BB962C8B-B14F-4D97-AF65-F5344CB8AC3E}">
        <p14:creationId xmlns:p14="http://schemas.microsoft.com/office/powerpoint/2010/main" val="507868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27</a:t>
            </a:fld>
            <a:endParaRPr lang="en-US"/>
          </a:p>
        </p:txBody>
      </p:sp>
    </p:spTree>
    <p:extLst>
      <p:ext uri="{BB962C8B-B14F-4D97-AF65-F5344CB8AC3E}">
        <p14:creationId xmlns:p14="http://schemas.microsoft.com/office/powerpoint/2010/main" val="3447346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29</a:t>
            </a:fld>
            <a:endParaRPr lang="en-US"/>
          </a:p>
        </p:txBody>
      </p:sp>
    </p:spTree>
    <p:extLst>
      <p:ext uri="{BB962C8B-B14F-4D97-AF65-F5344CB8AC3E}">
        <p14:creationId xmlns:p14="http://schemas.microsoft.com/office/powerpoint/2010/main" val="172588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02277-9392-41C3-AA11-A5F619BDEEAB}" type="slidenum">
              <a:rPr lang="en-US" smtClean="0"/>
              <a:t>2</a:t>
            </a:fld>
            <a:endParaRPr lang="en-US"/>
          </a:p>
        </p:txBody>
      </p:sp>
    </p:spTree>
    <p:extLst>
      <p:ext uri="{BB962C8B-B14F-4D97-AF65-F5344CB8AC3E}">
        <p14:creationId xmlns:p14="http://schemas.microsoft.com/office/powerpoint/2010/main" val="2403128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30</a:t>
            </a:fld>
            <a:endParaRPr lang="en-US"/>
          </a:p>
        </p:txBody>
      </p:sp>
    </p:spTree>
    <p:extLst>
      <p:ext uri="{BB962C8B-B14F-4D97-AF65-F5344CB8AC3E}">
        <p14:creationId xmlns:p14="http://schemas.microsoft.com/office/powerpoint/2010/main" val="3034311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32</a:t>
            </a:fld>
            <a:endParaRPr lang="en-US"/>
          </a:p>
        </p:txBody>
      </p:sp>
    </p:spTree>
    <p:extLst>
      <p:ext uri="{BB962C8B-B14F-4D97-AF65-F5344CB8AC3E}">
        <p14:creationId xmlns:p14="http://schemas.microsoft.com/office/powerpoint/2010/main" val="1246056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38</a:t>
            </a:fld>
            <a:endParaRPr lang="en-US"/>
          </a:p>
        </p:txBody>
      </p:sp>
    </p:spTree>
    <p:extLst>
      <p:ext uri="{BB962C8B-B14F-4D97-AF65-F5344CB8AC3E}">
        <p14:creationId xmlns:p14="http://schemas.microsoft.com/office/powerpoint/2010/main" val="2939425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40</a:t>
            </a:fld>
            <a:endParaRPr lang="en-US"/>
          </a:p>
        </p:txBody>
      </p:sp>
    </p:spTree>
    <p:extLst>
      <p:ext uri="{BB962C8B-B14F-4D97-AF65-F5344CB8AC3E}">
        <p14:creationId xmlns:p14="http://schemas.microsoft.com/office/powerpoint/2010/main" val="708224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42</a:t>
            </a:fld>
            <a:endParaRPr lang="en-US"/>
          </a:p>
        </p:txBody>
      </p:sp>
    </p:spTree>
    <p:extLst>
      <p:ext uri="{BB962C8B-B14F-4D97-AF65-F5344CB8AC3E}">
        <p14:creationId xmlns:p14="http://schemas.microsoft.com/office/powerpoint/2010/main" val="3311269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43</a:t>
            </a:fld>
            <a:endParaRPr lang="en-US"/>
          </a:p>
        </p:txBody>
      </p:sp>
    </p:spTree>
    <p:extLst>
      <p:ext uri="{BB962C8B-B14F-4D97-AF65-F5344CB8AC3E}">
        <p14:creationId xmlns:p14="http://schemas.microsoft.com/office/powerpoint/2010/main" val="3495978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44</a:t>
            </a:fld>
            <a:endParaRPr lang="en-US"/>
          </a:p>
        </p:txBody>
      </p:sp>
    </p:spTree>
    <p:extLst>
      <p:ext uri="{BB962C8B-B14F-4D97-AF65-F5344CB8AC3E}">
        <p14:creationId xmlns:p14="http://schemas.microsoft.com/office/powerpoint/2010/main" val="593467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45</a:t>
            </a:fld>
            <a:endParaRPr lang="en-US"/>
          </a:p>
        </p:txBody>
      </p:sp>
    </p:spTree>
    <p:extLst>
      <p:ext uri="{BB962C8B-B14F-4D97-AF65-F5344CB8AC3E}">
        <p14:creationId xmlns:p14="http://schemas.microsoft.com/office/powerpoint/2010/main" val="1865419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48</a:t>
            </a:fld>
            <a:endParaRPr lang="en-US"/>
          </a:p>
        </p:txBody>
      </p:sp>
    </p:spTree>
    <p:extLst>
      <p:ext uri="{BB962C8B-B14F-4D97-AF65-F5344CB8AC3E}">
        <p14:creationId xmlns:p14="http://schemas.microsoft.com/office/powerpoint/2010/main" val="2176685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52</a:t>
            </a:fld>
            <a:endParaRPr lang="en-US"/>
          </a:p>
        </p:txBody>
      </p:sp>
    </p:spTree>
    <p:extLst>
      <p:ext uri="{BB962C8B-B14F-4D97-AF65-F5344CB8AC3E}">
        <p14:creationId xmlns:p14="http://schemas.microsoft.com/office/powerpoint/2010/main" val="3151746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a:t>
            </a:fld>
            <a:endParaRPr lang="en-US"/>
          </a:p>
        </p:txBody>
      </p:sp>
    </p:spTree>
    <p:extLst>
      <p:ext uri="{BB962C8B-B14F-4D97-AF65-F5344CB8AC3E}">
        <p14:creationId xmlns:p14="http://schemas.microsoft.com/office/powerpoint/2010/main" val="4031971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56</a:t>
            </a:fld>
            <a:endParaRPr lang="en-US"/>
          </a:p>
        </p:txBody>
      </p:sp>
    </p:spTree>
    <p:extLst>
      <p:ext uri="{BB962C8B-B14F-4D97-AF65-F5344CB8AC3E}">
        <p14:creationId xmlns:p14="http://schemas.microsoft.com/office/powerpoint/2010/main" val="3608787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59</a:t>
            </a:fld>
            <a:endParaRPr lang="en-US"/>
          </a:p>
        </p:txBody>
      </p:sp>
    </p:spTree>
    <p:extLst>
      <p:ext uri="{BB962C8B-B14F-4D97-AF65-F5344CB8AC3E}">
        <p14:creationId xmlns:p14="http://schemas.microsoft.com/office/powerpoint/2010/main" val="3780309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60</a:t>
            </a:fld>
            <a:endParaRPr lang="en-US"/>
          </a:p>
        </p:txBody>
      </p:sp>
    </p:spTree>
    <p:extLst>
      <p:ext uri="{BB962C8B-B14F-4D97-AF65-F5344CB8AC3E}">
        <p14:creationId xmlns:p14="http://schemas.microsoft.com/office/powerpoint/2010/main" val="3562072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61</a:t>
            </a:fld>
            <a:endParaRPr lang="en-US"/>
          </a:p>
        </p:txBody>
      </p:sp>
    </p:spTree>
    <p:extLst>
      <p:ext uri="{BB962C8B-B14F-4D97-AF65-F5344CB8AC3E}">
        <p14:creationId xmlns:p14="http://schemas.microsoft.com/office/powerpoint/2010/main" val="4275976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62</a:t>
            </a:fld>
            <a:endParaRPr lang="en-US"/>
          </a:p>
        </p:txBody>
      </p:sp>
    </p:spTree>
    <p:extLst>
      <p:ext uri="{BB962C8B-B14F-4D97-AF65-F5344CB8AC3E}">
        <p14:creationId xmlns:p14="http://schemas.microsoft.com/office/powerpoint/2010/main" val="2297692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63</a:t>
            </a:fld>
            <a:endParaRPr lang="en-US"/>
          </a:p>
        </p:txBody>
      </p:sp>
    </p:spTree>
    <p:extLst>
      <p:ext uri="{BB962C8B-B14F-4D97-AF65-F5344CB8AC3E}">
        <p14:creationId xmlns:p14="http://schemas.microsoft.com/office/powerpoint/2010/main" val="11192543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65</a:t>
            </a:fld>
            <a:endParaRPr lang="en-US"/>
          </a:p>
        </p:txBody>
      </p:sp>
    </p:spTree>
    <p:extLst>
      <p:ext uri="{BB962C8B-B14F-4D97-AF65-F5344CB8AC3E}">
        <p14:creationId xmlns:p14="http://schemas.microsoft.com/office/powerpoint/2010/main" val="1740149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66</a:t>
            </a:fld>
            <a:endParaRPr lang="en-US"/>
          </a:p>
        </p:txBody>
      </p:sp>
    </p:spTree>
    <p:extLst>
      <p:ext uri="{BB962C8B-B14F-4D97-AF65-F5344CB8AC3E}">
        <p14:creationId xmlns:p14="http://schemas.microsoft.com/office/powerpoint/2010/main" val="23448463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67</a:t>
            </a:fld>
            <a:endParaRPr lang="en-US"/>
          </a:p>
        </p:txBody>
      </p:sp>
    </p:spTree>
    <p:extLst>
      <p:ext uri="{BB962C8B-B14F-4D97-AF65-F5344CB8AC3E}">
        <p14:creationId xmlns:p14="http://schemas.microsoft.com/office/powerpoint/2010/main" val="20253223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68</a:t>
            </a:fld>
            <a:endParaRPr lang="en-US"/>
          </a:p>
        </p:txBody>
      </p:sp>
    </p:spTree>
    <p:extLst>
      <p:ext uri="{BB962C8B-B14F-4D97-AF65-F5344CB8AC3E}">
        <p14:creationId xmlns:p14="http://schemas.microsoft.com/office/powerpoint/2010/main" val="3594602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a:t>
            </a:fld>
            <a:endParaRPr lang="en-US"/>
          </a:p>
        </p:txBody>
      </p:sp>
    </p:spTree>
    <p:extLst>
      <p:ext uri="{BB962C8B-B14F-4D97-AF65-F5344CB8AC3E}">
        <p14:creationId xmlns:p14="http://schemas.microsoft.com/office/powerpoint/2010/main" val="25968201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70</a:t>
            </a:fld>
            <a:endParaRPr lang="en-US"/>
          </a:p>
        </p:txBody>
      </p:sp>
    </p:spTree>
    <p:extLst>
      <p:ext uri="{BB962C8B-B14F-4D97-AF65-F5344CB8AC3E}">
        <p14:creationId xmlns:p14="http://schemas.microsoft.com/office/powerpoint/2010/main" val="37928999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73</a:t>
            </a:fld>
            <a:endParaRPr lang="en-US"/>
          </a:p>
        </p:txBody>
      </p:sp>
    </p:spTree>
    <p:extLst>
      <p:ext uri="{BB962C8B-B14F-4D97-AF65-F5344CB8AC3E}">
        <p14:creationId xmlns:p14="http://schemas.microsoft.com/office/powerpoint/2010/main" val="66051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0B02277-9392-41C3-AA11-A5F619BDEEAB}" type="slidenum">
              <a:rPr lang="en-US" smtClean="0"/>
              <a:t>74</a:t>
            </a:fld>
            <a:endParaRPr lang="en-US"/>
          </a:p>
        </p:txBody>
      </p:sp>
    </p:spTree>
    <p:extLst>
      <p:ext uri="{BB962C8B-B14F-4D97-AF65-F5344CB8AC3E}">
        <p14:creationId xmlns:p14="http://schemas.microsoft.com/office/powerpoint/2010/main" val="32352228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76</a:t>
            </a:fld>
            <a:endParaRPr lang="en-US"/>
          </a:p>
        </p:txBody>
      </p:sp>
    </p:spTree>
    <p:extLst>
      <p:ext uri="{BB962C8B-B14F-4D97-AF65-F5344CB8AC3E}">
        <p14:creationId xmlns:p14="http://schemas.microsoft.com/office/powerpoint/2010/main" val="11657688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79</a:t>
            </a:fld>
            <a:endParaRPr lang="en-US"/>
          </a:p>
        </p:txBody>
      </p:sp>
    </p:spTree>
    <p:extLst>
      <p:ext uri="{BB962C8B-B14F-4D97-AF65-F5344CB8AC3E}">
        <p14:creationId xmlns:p14="http://schemas.microsoft.com/office/powerpoint/2010/main" val="656601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80</a:t>
            </a:fld>
            <a:endParaRPr lang="en-US"/>
          </a:p>
        </p:txBody>
      </p:sp>
    </p:spTree>
    <p:extLst>
      <p:ext uri="{BB962C8B-B14F-4D97-AF65-F5344CB8AC3E}">
        <p14:creationId xmlns:p14="http://schemas.microsoft.com/office/powerpoint/2010/main" val="15420007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81</a:t>
            </a:fld>
            <a:endParaRPr lang="en-US"/>
          </a:p>
        </p:txBody>
      </p:sp>
    </p:spTree>
    <p:extLst>
      <p:ext uri="{BB962C8B-B14F-4D97-AF65-F5344CB8AC3E}">
        <p14:creationId xmlns:p14="http://schemas.microsoft.com/office/powerpoint/2010/main" val="11093358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82</a:t>
            </a:fld>
            <a:endParaRPr lang="en-US"/>
          </a:p>
        </p:txBody>
      </p:sp>
    </p:spTree>
    <p:extLst>
      <p:ext uri="{BB962C8B-B14F-4D97-AF65-F5344CB8AC3E}">
        <p14:creationId xmlns:p14="http://schemas.microsoft.com/office/powerpoint/2010/main" val="12976445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83</a:t>
            </a:fld>
            <a:endParaRPr lang="en-US"/>
          </a:p>
        </p:txBody>
      </p:sp>
    </p:spTree>
    <p:extLst>
      <p:ext uri="{BB962C8B-B14F-4D97-AF65-F5344CB8AC3E}">
        <p14:creationId xmlns:p14="http://schemas.microsoft.com/office/powerpoint/2010/main" val="18053769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85</a:t>
            </a:fld>
            <a:endParaRPr lang="en-US"/>
          </a:p>
        </p:txBody>
      </p:sp>
    </p:spTree>
    <p:extLst>
      <p:ext uri="{BB962C8B-B14F-4D97-AF65-F5344CB8AC3E}">
        <p14:creationId xmlns:p14="http://schemas.microsoft.com/office/powerpoint/2010/main" val="4088586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7</a:t>
            </a:fld>
            <a:endParaRPr lang="en-US"/>
          </a:p>
        </p:txBody>
      </p:sp>
    </p:spTree>
    <p:extLst>
      <p:ext uri="{BB962C8B-B14F-4D97-AF65-F5344CB8AC3E}">
        <p14:creationId xmlns:p14="http://schemas.microsoft.com/office/powerpoint/2010/main" val="42590952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87</a:t>
            </a:fld>
            <a:endParaRPr lang="en-US"/>
          </a:p>
        </p:txBody>
      </p:sp>
    </p:spTree>
    <p:extLst>
      <p:ext uri="{BB962C8B-B14F-4D97-AF65-F5344CB8AC3E}">
        <p14:creationId xmlns:p14="http://schemas.microsoft.com/office/powerpoint/2010/main" val="23305322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88</a:t>
            </a:fld>
            <a:endParaRPr lang="en-US"/>
          </a:p>
        </p:txBody>
      </p:sp>
    </p:spTree>
    <p:extLst>
      <p:ext uri="{BB962C8B-B14F-4D97-AF65-F5344CB8AC3E}">
        <p14:creationId xmlns:p14="http://schemas.microsoft.com/office/powerpoint/2010/main" val="25811686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89</a:t>
            </a:fld>
            <a:endParaRPr lang="en-US"/>
          </a:p>
        </p:txBody>
      </p:sp>
    </p:spTree>
    <p:extLst>
      <p:ext uri="{BB962C8B-B14F-4D97-AF65-F5344CB8AC3E}">
        <p14:creationId xmlns:p14="http://schemas.microsoft.com/office/powerpoint/2010/main" val="4109285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0B02277-9392-41C3-AA11-A5F619BDEEAB}" type="slidenum">
              <a:rPr lang="en-US" smtClean="0"/>
              <a:t>90</a:t>
            </a:fld>
            <a:endParaRPr lang="en-US"/>
          </a:p>
        </p:txBody>
      </p:sp>
    </p:spTree>
    <p:extLst>
      <p:ext uri="{BB962C8B-B14F-4D97-AF65-F5344CB8AC3E}">
        <p14:creationId xmlns:p14="http://schemas.microsoft.com/office/powerpoint/2010/main" val="19794882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91</a:t>
            </a:fld>
            <a:endParaRPr lang="en-US"/>
          </a:p>
        </p:txBody>
      </p:sp>
    </p:spTree>
    <p:extLst>
      <p:ext uri="{BB962C8B-B14F-4D97-AF65-F5344CB8AC3E}">
        <p14:creationId xmlns:p14="http://schemas.microsoft.com/office/powerpoint/2010/main" val="25798929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92</a:t>
            </a:fld>
            <a:endParaRPr lang="en-US"/>
          </a:p>
        </p:txBody>
      </p:sp>
    </p:spTree>
    <p:extLst>
      <p:ext uri="{BB962C8B-B14F-4D97-AF65-F5344CB8AC3E}">
        <p14:creationId xmlns:p14="http://schemas.microsoft.com/office/powerpoint/2010/main" val="13336408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93</a:t>
            </a:fld>
            <a:endParaRPr lang="en-US"/>
          </a:p>
        </p:txBody>
      </p:sp>
    </p:spTree>
    <p:extLst>
      <p:ext uri="{BB962C8B-B14F-4D97-AF65-F5344CB8AC3E}">
        <p14:creationId xmlns:p14="http://schemas.microsoft.com/office/powerpoint/2010/main" val="26541067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94</a:t>
            </a:fld>
            <a:endParaRPr lang="en-US"/>
          </a:p>
        </p:txBody>
      </p:sp>
    </p:spTree>
    <p:extLst>
      <p:ext uri="{BB962C8B-B14F-4D97-AF65-F5344CB8AC3E}">
        <p14:creationId xmlns:p14="http://schemas.microsoft.com/office/powerpoint/2010/main" val="12222193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0" defTabSz="914400" eaLnBrk="0" fontAlgn="base" hangingPunct="0">
                  <a:spcBef>
                    <a:spcPct val="0"/>
                  </a:spcBef>
                  <a:spcAft>
                    <a:spcPct val="0"/>
                  </a:spcAft>
                </a:pPr>
                <a:endParaRPr lang="en-US" dirty="0"/>
              </a:p>
            </p:txBody>
          </p:sp>
        </mc:Choice>
        <mc:Fallback xmlns="">
          <p:sp>
            <p:nvSpPr>
              <p:cNvPr id="3" name="Notes Placeholder 2"/>
              <p:cNvSpPr>
                <a:spLocks noGrp="1"/>
              </p:cNvSpPr>
              <p:nvPr>
                <p:ph type="body" idx="1"/>
              </p:nvPr>
            </p:nvSpPr>
            <p:spPr/>
            <p:txBody>
              <a:bodyPr/>
              <a:lstStyle/>
              <a:p>
                <a:pPr lvl="0" defTabSz="914400" eaLnBrk="0" fontAlgn="base" hangingPunct="0">
                  <a:spcBef>
                    <a:spcPct val="0"/>
                  </a:spcBef>
                  <a:spcAft>
                    <a:spcPct val="0"/>
                  </a:spcAft>
                </a:pPr>
                <a:r>
                  <a:rPr lang="el-GR" altLang="el-GR" dirty="0" smtClean="0"/>
                  <a:t>two</a:t>
                </a:r>
                <a:r>
                  <a:rPr lang="el-GR" altLang="el-GR" dirty="0"/>
                  <a:t> </a:t>
                </a:r>
                <a:r>
                  <a:rPr lang="el-GR" altLang="el-GR" dirty="0" err="1"/>
                  <a:t>RNNs</a:t>
                </a:r>
                <a:r>
                  <a:rPr lang="el-GR" altLang="el-GR" dirty="0"/>
                  <a:t> </a:t>
                </a:r>
                <a:r>
                  <a:rPr lang="el-GR" altLang="el-GR" dirty="0" err="1"/>
                  <a:t>stacked</a:t>
                </a:r>
                <a:r>
                  <a:rPr lang="el-GR" altLang="el-GR" dirty="0"/>
                  <a:t> on </a:t>
                </a:r>
                <a:r>
                  <a:rPr lang="el-GR" altLang="el-GR" dirty="0" err="1"/>
                  <a:t>top</a:t>
                </a:r>
                <a:r>
                  <a:rPr lang="el-GR" altLang="el-GR" dirty="0"/>
                  <a:t> of </a:t>
                </a:r>
                <a:r>
                  <a:rPr lang="el-GR" altLang="el-GR" dirty="0" err="1"/>
                  <a:t>each</a:t>
                </a:r>
                <a:r>
                  <a:rPr lang="el-GR" altLang="el-GR" dirty="0"/>
                  <a:t> </a:t>
                </a:r>
                <a:r>
                  <a:rPr lang="el-GR" altLang="el-GR" dirty="0" err="1"/>
                  <a:t>other</a:t>
                </a:r>
                <a:endParaRPr lang="en-US" altLang="el-GR" dirty="0"/>
              </a:p>
              <a:p>
                <a:pPr lvl="0" defTabSz="914400" eaLnBrk="0" fontAlgn="base" hangingPunct="0">
                  <a:spcBef>
                    <a:spcPct val="0"/>
                  </a:spcBef>
                  <a:spcAft>
                    <a:spcPct val="0"/>
                  </a:spcAft>
                </a:pPr>
                <a:r>
                  <a:rPr lang="el-GR" altLang="el-GR" dirty="0" err="1"/>
                  <a:t>output</a:t>
                </a:r>
                <a:r>
                  <a:rPr lang="el-GR" altLang="el-GR" dirty="0"/>
                  <a:t> </a:t>
                </a:r>
                <a:r>
                  <a:rPr lang="el-GR" altLang="el-GR" dirty="0" err="1"/>
                  <a:t>is</a:t>
                </a:r>
                <a:r>
                  <a:rPr lang="el-GR" altLang="el-GR" dirty="0"/>
                  <a:t> </a:t>
                </a:r>
                <a:r>
                  <a:rPr lang="el-GR" altLang="el-GR" dirty="0" err="1"/>
                  <a:t>computed</a:t>
                </a:r>
                <a:r>
                  <a:rPr lang="el-GR" altLang="el-GR" dirty="0"/>
                  <a:t> </a:t>
                </a:r>
                <a:r>
                  <a:rPr lang="el-GR" altLang="el-GR" dirty="0" err="1"/>
                  <a:t>based</a:t>
                </a:r>
                <a:r>
                  <a:rPr lang="el-GR" altLang="el-GR" dirty="0"/>
                  <a:t> on the </a:t>
                </a:r>
                <a:r>
                  <a:rPr lang="el-GR" altLang="el-GR" dirty="0" err="1" smtClean="0"/>
                  <a:t>hidden</a:t>
                </a:r>
                <a:r>
                  <a:rPr lang="el-GR" altLang="el-GR" dirty="0" smtClean="0"/>
                  <a:t> </a:t>
                </a:r>
                <a:r>
                  <a:rPr lang="el-GR" altLang="el-GR" dirty="0" err="1"/>
                  <a:t>state</a:t>
                </a:r>
                <a:r>
                  <a:rPr lang="el-GR" altLang="el-GR" dirty="0"/>
                  <a:t> of </a:t>
                </a:r>
                <a:r>
                  <a:rPr lang="el-GR" altLang="el-GR" dirty="0" err="1"/>
                  <a:t>both</a:t>
                </a:r>
                <a:r>
                  <a:rPr lang="el-GR" altLang="el-GR" dirty="0"/>
                  <a:t> </a:t>
                </a:r>
                <a:r>
                  <a:rPr lang="el-GR" altLang="el-GR" dirty="0" err="1" smtClean="0"/>
                  <a:t>RNNs</a:t>
                </a:r>
                <a:r>
                  <a:rPr lang="en-US" altLang="el-GR" dirty="0" smtClean="0"/>
                  <a:t> </a:t>
                </a:r>
                <a:r>
                  <a:rPr lang="mr-IN" i="0">
                    <a:latin typeface="Cambria Math" panose="02040503050406030204" pitchFamily="18" charset="0"/>
                  </a:rPr>
                  <a:t>[</a:t>
                </a:r>
                <a:r>
                  <a:rPr lang="en-US" i="0">
                    <a:latin typeface="Cambria Math" charset="0"/>
                  </a:rPr>
                  <a:t>ℎ</a:t>
                </a:r>
                <a:r>
                  <a:rPr lang="en-US" i="0">
                    <a:latin typeface="Cambria Math" panose="02040503050406030204" pitchFamily="18" charset="0"/>
                  </a:rPr>
                  <a:t> ⃑_</a:t>
                </a:r>
                <a:r>
                  <a:rPr lang="en-US" i="0">
                    <a:latin typeface="Cambria Math" charset="0"/>
                  </a:rPr>
                  <a:t>𝑡</a:t>
                </a:r>
                <a:r>
                  <a:rPr lang="en-US" i="0">
                    <a:latin typeface="Cambria Math" panose="02040503050406030204" pitchFamily="18" charset="0"/>
                  </a:rPr>
                  <a:t> 〖</a:t>
                </a:r>
                <a:r>
                  <a:rPr lang="en-US" i="0">
                    <a:latin typeface="Cambria Math" charset="0"/>
                  </a:rPr>
                  <a:t>;ℎ</a:t>
                </a:r>
                <a:r>
                  <a:rPr lang="en-US" i="0">
                    <a:latin typeface="Cambria Math" panose="02040503050406030204" pitchFamily="18" charset="0"/>
                  </a:rPr>
                  <a:t> ⃖〗_</a:t>
                </a:r>
                <a:r>
                  <a:rPr lang="en-US" i="0">
                    <a:latin typeface="Cambria Math" charset="0"/>
                  </a:rPr>
                  <a:t>𝑡</a:t>
                </a:r>
                <a:r>
                  <a:rPr lang="en-US" i="0">
                    <a:latin typeface="Cambria Math" panose="02040503050406030204" pitchFamily="18" charset="0"/>
                  </a:rPr>
                  <a:t> ]</a:t>
                </a:r>
                <a:endParaRPr lang="en-US" dirty="0"/>
              </a:p>
            </p:txBody>
          </p:sp>
        </mc:Fallback>
      </mc:AlternateContent>
      <p:sp>
        <p:nvSpPr>
          <p:cNvPr id="4" name="Slide Number Placeholder 3"/>
          <p:cNvSpPr>
            <a:spLocks noGrp="1"/>
          </p:cNvSpPr>
          <p:nvPr>
            <p:ph type="sldNum" sz="quarter" idx="10"/>
          </p:nvPr>
        </p:nvSpPr>
        <p:spPr/>
        <p:txBody>
          <a:bodyPr/>
          <a:lstStyle/>
          <a:p>
            <a:fld id="{30B02277-9392-41C3-AA11-A5F619BDEEAB}" type="slidenum">
              <a:rPr lang="en-US" smtClean="0"/>
              <a:t>96</a:t>
            </a:fld>
            <a:endParaRPr lang="en-US"/>
          </a:p>
        </p:txBody>
      </p:sp>
    </p:spTree>
    <p:extLst>
      <p:ext uri="{BB962C8B-B14F-4D97-AF65-F5344CB8AC3E}">
        <p14:creationId xmlns:p14="http://schemas.microsoft.com/office/powerpoint/2010/main" val="10589954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97</a:t>
            </a:fld>
            <a:endParaRPr lang="en-US"/>
          </a:p>
        </p:txBody>
      </p:sp>
    </p:spTree>
    <p:extLst>
      <p:ext uri="{BB962C8B-B14F-4D97-AF65-F5344CB8AC3E}">
        <p14:creationId xmlns:p14="http://schemas.microsoft.com/office/powerpoint/2010/main" val="3965403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8</a:t>
            </a:fld>
            <a:endParaRPr lang="en-US"/>
          </a:p>
        </p:txBody>
      </p:sp>
    </p:spTree>
    <p:extLst>
      <p:ext uri="{BB962C8B-B14F-4D97-AF65-F5344CB8AC3E}">
        <p14:creationId xmlns:p14="http://schemas.microsoft.com/office/powerpoint/2010/main" val="35070543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98</a:t>
            </a:fld>
            <a:endParaRPr lang="en-US"/>
          </a:p>
        </p:txBody>
      </p:sp>
    </p:spTree>
    <p:extLst>
      <p:ext uri="{BB962C8B-B14F-4D97-AF65-F5344CB8AC3E}">
        <p14:creationId xmlns:p14="http://schemas.microsoft.com/office/powerpoint/2010/main" val="2163892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9</a:t>
            </a:fld>
            <a:endParaRPr lang="en-US"/>
          </a:p>
        </p:txBody>
      </p:sp>
    </p:spTree>
    <p:extLst>
      <p:ext uri="{BB962C8B-B14F-4D97-AF65-F5344CB8AC3E}">
        <p14:creationId xmlns:p14="http://schemas.microsoft.com/office/powerpoint/2010/main" val="299511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10</a:t>
            </a:fld>
            <a:endParaRPr lang="en-US"/>
          </a:p>
        </p:txBody>
      </p:sp>
    </p:spTree>
    <p:extLst>
      <p:ext uri="{BB962C8B-B14F-4D97-AF65-F5344CB8AC3E}">
        <p14:creationId xmlns:p14="http://schemas.microsoft.com/office/powerpoint/2010/main" val="1902862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11</a:t>
            </a:fld>
            <a:endParaRPr lang="en-US"/>
          </a:p>
        </p:txBody>
      </p:sp>
    </p:spTree>
    <p:extLst>
      <p:ext uri="{BB962C8B-B14F-4D97-AF65-F5344CB8AC3E}">
        <p14:creationId xmlns:p14="http://schemas.microsoft.com/office/powerpoint/2010/main" val="3478642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457162"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7" indent="0" algn="ctr">
              <a:buNone/>
              <a:defRPr>
                <a:solidFill>
                  <a:schemeClr val="tx1">
                    <a:tint val="75000"/>
                  </a:schemeClr>
                </a:solidFill>
              </a:defRPr>
            </a:lvl5pPr>
            <a:lvl6pPr marL="2285808" indent="0" algn="ctr">
              <a:buNone/>
              <a:defRPr>
                <a:solidFill>
                  <a:schemeClr val="tx1">
                    <a:tint val="75000"/>
                  </a:schemeClr>
                </a:solidFill>
              </a:defRPr>
            </a:lvl6pPr>
            <a:lvl7pPr marL="2742970" indent="0" algn="ctr">
              <a:buNone/>
              <a:defRPr>
                <a:solidFill>
                  <a:schemeClr val="tx1">
                    <a:tint val="75000"/>
                  </a:schemeClr>
                </a:solidFill>
              </a:defRPr>
            </a:lvl7pPr>
            <a:lvl8pPr marL="3200132" indent="0" algn="ctr">
              <a:buNone/>
              <a:defRPr>
                <a:solidFill>
                  <a:schemeClr val="tx1">
                    <a:tint val="75000"/>
                  </a:schemeClr>
                </a:solidFill>
              </a:defRPr>
            </a:lvl8pPr>
            <a:lvl9pPr marL="365729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CFEE5-8EAD-403C-AFC6-4E09610A5144}" type="slidenum">
              <a:rPr lang="en-US" smtClean="0"/>
              <a:t>‹#›</a:t>
            </a:fld>
            <a:endParaRPr lang="en-US"/>
          </a:p>
        </p:txBody>
      </p:sp>
    </p:spTree>
    <p:extLst>
      <p:ext uri="{BB962C8B-B14F-4D97-AF65-F5344CB8AC3E}">
        <p14:creationId xmlns:p14="http://schemas.microsoft.com/office/powerpoint/2010/main" val="258652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58621"/>
            <a:ext cx="10058400" cy="1050573"/>
          </a:xfrm>
        </p:spPr>
        <p:txBody>
          <a:bodyPr>
            <a:normAutofit/>
          </a:bodyPr>
          <a:lstStyle>
            <a:lvl1pPr>
              <a:defRPr sz="43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marL="288925" indent="-288925">
              <a:buClr>
                <a:schemeClr val="tx2"/>
              </a:buClr>
              <a:buSzPct val="90000"/>
              <a:buFont typeface="Palatino Linotype" panose="02040502050505030304" pitchFamily="18" charset="0"/>
              <a:buChar char="•"/>
              <a:defRPr sz="2000">
                <a:latin typeface="Palatino Linotype" panose="02040502050505030304" pitchFamily="18" charset="0"/>
              </a:defRPr>
            </a:lvl1pPr>
            <a:lvl2pPr marL="631825" indent="-227013">
              <a:buClr>
                <a:schemeClr val="tx2"/>
              </a:buClr>
              <a:buSzPct val="90000"/>
              <a:buFont typeface="Wingdings" panose="05000000000000000000" pitchFamily="2" charset="2"/>
              <a:buChar char="§"/>
              <a:defRPr sz="1800">
                <a:latin typeface="Palatino Linotype" panose="02040502050505030304" pitchFamily="18" charset="0"/>
              </a:defRPr>
            </a:lvl2pPr>
            <a:lvl3pPr marL="973138" indent="-231775">
              <a:buClr>
                <a:schemeClr val="tx2"/>
              </a:buClr>
              <a:buFont typeface="Courier New" panose="02070309020205020404" pitchFamily="49" charset="0"/>
              <a:buChar char="o"/>
              <a:defRPr sz="1600">
                <a:latin typeface="Palatino Linotype" panose="02040502050505030304" pitchFamily="18" charset="0"/>
              </a:defRPr>
            </a:lvl3pPr>
            <a:lvl4pPr marL="1254125" indent="-222250">
              <a:buClr>
                <a:schemeClr val="tx2"/>
              </a:buClr>
              <a:defRPr sz="1400">
                <a:latin typeface="Palatino Linotype" panose="02040502050505030304" pitchFamily="18" charset="0"/>
              </a:defRPr>
            </a:lvl4pPr>
            <a:lvl5pPr marL="1430338" indent="-176213">
              <a:buClr>
                <a:schemeClr val="tx2"/>
              </a:buClr>
              <a:defRPr sz="1200">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000" dirty="0">
              <a:solidFill>
                <a:schemeClr val="bg1">
                  <a:lumMod val="50000"/>
                </a:schemeClr>
              </a:solidFill>
            </a:endParaRPr>
          </a:p>
        </p:txBody>
      </p:sp>
      <p:grpSp>
        <p:nvGrpSpPr>
          <p:cNvPr id="12" name="Group 11"/>
          <p:cNvGrpSpPr/>
          <p:nvPr userDrawn="1"/>
        </p:nvGrpSpPr>
        <p:grpSpPr>
          <a:xfrm>
            <a:off x="0" y="-31035"/>
            <a:ext cx="10051146" cy="326436"/>
            <a:chOff x="0" y="-27384"/>
            <a:chExt cx="9137405" cy="288032"/>
          </a:xfrm>
        </p:grpSpPr>
        <p:sp>
          <p:nvSpPr>
            <p:cNvPr id="13" name="TextBox 12"/>
            <p:cNvSpPr txBox="1"/>
            <p:nvPr userDrawn="1"/>
          </p:nvSpPr>
          <p:spPr>
            <a:xfrm>
              <a:off x="0" y="-27384"/>
              <a:ext cx="9137405"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404/504, Fall 2021</a:t>
              </a:r>
              <a:endParaRPr lang="en-US" sz="1400" b="1" i="1" dirty="0">
                <a:latin typeface="Palatino Linotype" panose="02040502050505030304" pitchFamily="18"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44624"/>
              <a:ext cx="1475423" cy="198120"/>
            </a:xfrm>
            <a:prstGeom prst="rect">
              <a:avLst/>
            </a:prstGeom>
          </p:spPr>
        </p:pic>
        <p:cxnSp>
          <p:nvCxnSpPr>
            <p:cNvPr id="15" name="Straight Connector 14"/>
            <p:cNvCxnSpPr/>
            <p:nvPr userDrawn="1"/>
          </p:nvCxnSpPr>
          <p:spPr>
            <a:xfrm>
              <a:off x="72008" y="260648"/>
              <a:ext cx="9036496" cy="0"/>
            </a:xfrm>
            <a:prstGeom prst="line">
              <a:avLst/>
            </a:prstGeom>
            <a:ln w="19050">
              <a:gradFill flip="none" rotWithShape="1">
                <a:gsLst>
                  <a:gs pos="0">
                    <a:srgbClr val="C99503"/>
                  </a:gs>
                  <a:gs pos="60000">
                    <a:schemeClr val="accent1">
                      <a:tint val="44500"/>
                      <a:satMod val="160000"/>
                      <a:alpha val="56000"/>
                      <a:lumMod val="83000"/>
                    </a:schemeClr>
                  </a:gs>
                  <a:gs pos="100000">
                    <a:schemeClr val="tx1">
                      <a:lumMod val="64000"/>
                      <a:lumOff val="36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cxnSp>
        <p:nvCxnSpPr>
          <p:cNvPr id="6" name="Straight Connector 5"/>
          <p:cNvCxnSpPr/>
          <p:nvPr userDrawn="1"/>
        </p:nvCxnSpPr>
        <p:spPr>
          <a:xfrm>
            <a:off x="276673" y="1519537"/>
            <a:ext cx="9584265" cy="0"/>
          </a:xfrm>
          <a:prstGeom prst="line">
            <a:avLst/>
          </a:prstGeom>
          <a:ln w="25400" cap="rnd">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0" hasCustomPrompt="1"/>
          </p:nvPr>
        </p:nvSpPr>
        <p:spPr>
          <a:xfrm>
            <a:off x="276673" y="1509936"/>
            <a:ext cx="6192687" cy="350293"/>
          </a:xfrm>
        </p:spPr>
        <p:txBody>
          <a:bodyPr>
            <a:normAutofit/>
          </a:bodyPr>
          <a:lstStyle>
            <a:lvl1pPr marL="0" indent="0">
              <a:buNone/>
              <a:defRPr sz="1400" i="1">
                <a:latin typeface="Palatino Linotype" panose="02040502050505030304" pitchFamily="18" charset="0"/>
              </a:defRPr>
            </a:lvl1pPr>
            <a:lvl2pPr marL="690563" indent="-233363">
              <a:defRPr sz="1800">
                <a:latin typeface="Palatino Linotype" panose="02040502050505030304" pitchFamily="18" charset="0"/>
              </a:defRPr>
            </a:lvl2pPr>
            <a:lvl3pPr marL="1031875" indent="-234950">
              <a:buFont typeface="Wingdings" panose="05000000000000000000" pitchFamily="2" charset="2"/>
              <a:buChar char="§"/>
              <a:defRPr sz="1600">
                <a:latin typeface="Palatino Linotype" panose="02040502050505030304" pitchFamily="18" charset="0"/>
              </a:defRPr>
            </a:lvl3pPr>
            <a:lvl4pPr marL="1371600" indent="-223838">
              <a:buFont typeface="Arial" panose="020B0604020202020204" pitchFamily="34" charset="0"/>
              <a:buChar char="»"/>
              <a:defRPr sz="1400">
                <a:latin typeface="Palatino Linotype" panose="02040502050505030304" pitchFamily="18" charset="0"/>
              </a:defRPr>
            </a:lvl4pPr>
            <a:lvl5pPr>
              <a:defRPr sz="1506">
                <a:latin typeface="Palatino Linotype" panose="02040502050505030304" pitchFamily="18" charset="0"/>
              </a:defRPr>
            </a:lvl5pPr>
          </a:lstStyle>
          <a:p>
            <a:pPr lvl="0"/>
            <a:r>
              <a:rPr lang="en-US" dirty="0"/>
              <a:t>Click to edit Master text styles</a:t>
            </a:r>
          </a:p>
        </p:txBody>
      </p:sp>
    </p:spTree>
    <p:extLst>
      <p:ext uri="{BB962C8B-B14F-4D97-AF65-F5344CB8AC3E}">
        <p14:creationId xmlns:p14="http://schemas.microsoft.com/office/powerpoint/2010/main" val="234115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632184"/>
            <a:ext cx="9052560" cy="1050573"/>
          </a:xfrm>
        </p:spPr>
        <p:txBody>
          <a:bodyPr>
            <a:normAutofit/>
          </a:bodyPr>
          <a:lstStyle>
            <a:lvl1pPr>
              <a:defRPr sz="35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a:defRPr sz="2400">
                <a:latin typeface="Palatino Linotype" panose="02040502050505030304" pitchFamily="18" charset="0"/>
              </a:defRPr>
            </a:lvl1pPr>
            <a:lvl2pPr marL="693680" indent="-236518">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400">
                <a:latin typeface="Palatino Linotype" panose="02040502050505030304" pitchFamily="18" charset="0"/>
              </a:defRPr>
            </a:lvl5pPr>
          </a:lstStyle>
          <a:p>
            <a:pPr lvl="0"/>
            <a:r>
              <a:rPr lang="en-US" dirty="0"/>
              <a:t>Click to edit Master text styles</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000" dirty="0">
              <a:solidFill>
                <a:schemeClr val="bg1">
                  <a:lumMod val="50000"/>
                </a:schemeClr>
              </a:solidFill>
            </a:endParaRPr>
          </a:p>
        </p:txBody>
      </p:sp>
      <p:grpSp>
        <p:nvGrpSpPr>
          <p:cNvPr id="12" name="Group 11"/>
          <p:cNvGrpSpPr/>
          <p:nvPr userDrawn="1"/>
        </p:nvGrpSpPr>
        <p:grpSpPr>
          <a:xfrm>
            <a:off x="0" y="-31035"/>
            <a:ext cx="10051146" cy="326436"/>
            <a:chOff x="0" y="-27384"/>
            <a:chExt cx="9137405" cy="288032"/>
          </a:xfrm>
        </p:grpSpPr>
        <p:sp>
          <p:nvSpPr>
            <p:cNvPr id="13" name="TextBox 12"/>
            <p:cNvSpPr txBox="1"/>
            <p:nvPr userDrawn="1"/>
          </p:nvSpPr>
          <p:spPr>
            <a:xfrm>
              <a:off x="0" y="-27384"/>
              <a:ext cx="9137405"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404/504, Fall 2021</a:t>
              </a:r>
              <a:endParaRPr lang="en-US" sz="1400" b="1" i="1" dirty="0">
                <a:latin typeface="Palatino Linotype" panose="02040502050505030304" pitchFamily="18"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44624"/>
              <a:ext cx="1475423" cy="198120"/>
            </a:xfrm>
            <a:prstGeom prst="rect">
              <a:avLst/>
            </a:prstGeom>
          </p:spPr>
        </p:pic>
        <p:cxnSp>
          <p:nvCxnSpPr>
            <p:cNvPr id="15" name="Straight Connector 14"/>
            <p:cNvCxnSpPr/>
            <p:nvPr userDrawn="1"/>
          </p:nvCxnSpPr>
          <p:spPr>
            <a:xfrm>
              <a:off x="72008" y="260648"/>
              <a:ext cx="9036496" cy="0"/>
            </a:xfrm>
            <a:prstGeom prst="line">
              <a:avLst/>
            </a:prstGeom>
            <a:ln w="19050">
              <a:gradFill flip="none" rotWithShape="1">
                <a:gsLst>
                  <a:gs pos="0">
                    <a:srgbClr val="C99503"/>
                  </a:gs>
                  <a:gs pos="60000">
                    <a:schemeClr val="accent1">
                      <a:tint val="44500"/>
                      <a:satMod val="160000"/>
                      <a:alpha val="56000"/>
                      <a:lumMod val="83000"/>
                    </a:schemeClr>
                  </a:gs>
                  <a:gs pos="100000">
                    <a:schemeClr val="tx1">
                      <a:lumMod val="64000"/>
                      <a:lumOff val="36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3876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813562"/>
            <a:ext cx="9052560" cy="5129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436621" y="7203864"/>
            <a:ext cx="318516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91440" tIns="45720" rIns="91440" bIns="45720" rtlCol="0" anchor="ctr"/>
          <a:lstStyle>
            <a:lvl1pPr algn="r">
              <a:defRPr sz="1200">
                <a:solidFill>
                  <a:schemeClr val="tx1">
                    <a:tint val="75000"/>
                  </a:schemeClr>
                </a:solidFill>
              </a:defRPr>
            </a:lvl1pPr>
          </a:lstStyle>
          <a:p>
            <a:fld id="{1FFCFEE5-8EAD-403C-AFC6-4E09610A5144}" type="slidenum">
              <a:rPr lang="en-US" smtClean="0"/>
              <a:t>‹#›</a:t>
            </a:fld>
            <a:endParaRPr lang="en-US"/>
          </a:p>
        </p:txBody>
      </p:sp>
    </p:spTree>
    <p:extLst>
      <p:ext uri="{BB962C8B-B14F-4D97-AF65-F5344CB8AC3E}">
        <p14:creationId xmlns:p14="http://schemas.microsoft.com/office/powerpoint/2010/main" val="3003686311"/>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83" r:id="rId3"/>
  </p:sldLayoutIdLst>
  <p:hf hdr="0" ftr="0" dt="0"/>
  <p:txStyles>
    <p:titleStyle>
      <a:lvl1pPr algn="ctr" defTabSz="914323" rtl="0" eaLnBrk="1" latinLnBrk="0" hangingPunct="1">
        <a:spcBef>
          <a:spcPct val="0"/>
        </a:spcBef>
        <a:buNone/>
        <a:defRPr sz="4399" kern="1200">
          <a:solidFill>
            <a:schemeClr val="tx1"/>
          </a:solidFill>
          <a:latin typeface="+mj-lt"/>
          <a:ea typeface="+mj-ea"/>
          <a:cs typeface="+mj-cs"/>
        </a:defRPr>
      </a:lvl1pPr>
    </p:titleStyle>
    <p:bodyStyle>
      <a:lvl1pPr marL="342871" indent="-342871" algn="l" defTabSz="9143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87" indent="-285726" algn="l" defTabSz="9143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04" indent="-228581" algn="l" defTabSz="9143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66"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27"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s231n.github.io/classifica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link.springer.com/chapter/10.1007/978-1-4471-0123-9_3"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xenonstack.com/blog/static/public/uploads/media/machine-learning-vs-deep-learning.png"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51.png"/><Relationship Id="rId39" Type="http://schemas.openxmlformats.org/officeDocument/2006/relationships/image" Target="../media/image64.png"/><Relationship Id="rId3" Type="http://schemas.openxmlformats.org/officeDocument/2006/relationships/image" Target="../media/image28.png"/><Relationship Id="rId21" Type="http://schemas.openxmlformats.org/officeDocument/2006/relationships/image" Target="../media/image46.png"/><Relationship Id="rId34" Type="http://schemas.openxmlformats.org/officeDocument/2006/relationships/image" Target="../media/image59.png"/><Relationship Id="rId42" Type="http://schemas.openxmlformats.org/officeDocument/2006/relationships/image" Target="../media/image67.jpe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50.png"/><Relationship Id="rId33" Type="http://schemas.openxmlformats.org/officeDocument/2006/relationships/image" Target="../media/image58.png"/><Relationship Id="rId38" Type="http://schemas.openxmlformats.org/officeDocument/2006/relationships/image" Target="../media/image63.png"/><Relationship Id="rId2" Type="http://schemas.openxmlformats.org/officeDocument/2006/relationships/notesSlide" Target="../notesSlides/notesSlide16.xml"/><Relationship Id="rId16" Type="http://schemas.openxmlformats.org/officeDocument/2006/relationships/image" Target="../media/image41.png"/><Relationship Id="rId20" Type="http://schemas.openxmlformats.org/officeDocument/2006/relationships/image" Target="../media/image45.png"/><Relationship Id="rId29" Type="http://schemas.openxmlformats.org/officeDocument/2006/relationships/image" Target="../media/image54.png"/><Relationship Id="rId41"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9.png"/><Relationship Id="rId32" Type="http://schemas.openxmlformats.org/officeDocument/2006/relationships/image" Target="../media/image57.png"/><Relationship Id="rId37" Type="http://schemas.openxmlformats.org/officeDocument/2006/relationships/image" Target="../media/image62.png"/><Relationship Id="rId40" Type="http://schemas.openxmlformats.org/officeDocument/2006/relationships/image" Target="../media/image65.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png"/><Relationship Id="rId28" Type="http://schemas.openxmlformats.org/officeDocument/2006/relationships/image" Target="../media/image53.png"/><Relationship Id="rId36" Type="http://schemas.openxmlformats.org/officeDocument/2006/relationships/image" Target="../media/image61.png"/><Relationship Id="rId10" Type="http://schemas.openxmlformats.org/officeDocument/2006/relationships/image" Target="../media/image35.png"/><Relationship Id="rId19" Type="http://schemas.openxmlformats.org/officeDocument/2006/relationships/image" Target="../media/image44.png"/><Relationship Id="rId31" Type="http://schemas.openxmlformats.org/officeDocument/2006/relationships/image" Target="../media/image56.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png"/><Relationship Id="rId30" Type="http://schemas.openxmlformats.org/officeDocument/2006/relationships/image" Target="../media/image55.png"/><Relationship Id="rId35" Type="http://schemas.openxmlformats.org/officeDocument/2006/relationships/image" Target="../media/image6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7.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notesSlide" Target="../notesSlides/notesSlide18.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9.wmf"/><Relationship Id="rId5" Type="http://schemas.openxmlformats.org/officeDocument/2006/relationships/oleObject" Target="../embeddings/oleObject1.bin"/><Relationship Id="rId10" Type="http://schemas.openxmlformats.org/officeDocument/2006/relationships/image" Target="../media/image71.wmf"/><Relationship Id="rId4" Type="http://schemas.openxmlformats.org/officeDocument/2006/relationships/image" Target="../media/image72.png"/><Relationship Id="rId9"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72.png"/><Relationship Id="rId7"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74.png"/><Relationship Id="rId5" Type="http://schemas.openxmlformats.org/officeDocument/2006/relationships/image" Target="../media/image69.wmf"/><Relationship Id="rId10" Type="http://schemas.openxmlformats.org/officeDocument/2006/relationships/image" Target="../media/image73.png"/><Relationship Id="rId4" Type="http://schemas.openxmlformats.org/officeDocument/2006/relationships/oleObject" Target="../embeddings/oleObject4.bin"/><Relationship Id="rId9" Type="http://schemas.openxmlformats.org/officeDocument/2006/relationships/image" Target="../media/image71.wmf"/></Relationships>
</file>

<file path=ppt/slides/_rels/slide29.x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oleObject" Target="../embeddings/oleObject11.bin"/><Relationship Id="rId18" Type="http://schemas.openxmlformats.org/officeDocument/2006/relationships/image" Target="../media/image79.wmf"/><Relationship Id="rId26" Type="http://schemas.openxmlformats.org/officeDocument/2006/relationships/image" Target="../media/image83.wmf"/><Relationship Id="rId3" Type="http://schemas.openxmlformats.org/officeDocument/2006/relationships/notesSlide" Target="../notesSlides/notesSlide19.xml"/><Relationship Id="rId21" Type="http://schemas.openxmlformats.org/officeDocument/2006/relationships/oleObject" Target="../embeddings/oleObject15.bin"/><Relationship Id="rId7" Type="http://schemas.openxmlformats.org/officeDocument/2006/relationships/oleObject" Target="../embeddings/oleObject8.bin"/><Relationship Id="rId12" Type="http://schemas.openxmlformats.org/officeDocument/2006/relationships/image" Target="../media/image76.wmf"/><Relationship Id="rId17" Type="http://schemas.openxmlformats.org/officeDocument/2006/relationships/oleObject" Target="../embeddings/oleObject13.bin"/><Relationship Id="rId25" Type="http://schemas.openxmlformats.org/officeDocument/2006/relationships/oleObject" Target="../embeddings/oleObject17.bin"/><Relationship Id="rId2" Type="http://schemas.openxmlformats.org/officeDocument/2006/relationships/slideLayout" Target="../slideLayouts/slideLayout2.xml"/><Relationship Id="rId16" Type="http://schemas.openxmlformats.org/officeDocument/2006/relationships/image" Target="../media/image78.wmf"/><Relationship Id="rId20" Type="http://schemas.openxmlformats.org/officeDocument/2006/relationships/image" Target="../media/image80.wmf"/><Relationship Id="rId29" Type="http://schemas.openxmlformats.org/officeDocument/2006/relationships/image" Target="../media/image88.png"/><Relationship Id="rId1" Type="http://schemas.openxmlformats.org/officeDocument/2006/relationships/vmlDrawing" Target="../drawings/vmlDrawing3.vml"/><Relationship Id="rId6" Type="http://schemas.openxmlformats.org/officeDocument/2006/relationships/image" Target="../media/image73.wmf"/><Relationship Id="rId11" Type="http://schemas.openxmlformats.org/officeDocument/2006/relationships/oleObject" Target="../embeddings/oleObject10.bin"/><Relationship Id="rId24" Type="http://schemas.openxmlformats.org/officeDocument/2006/relationships/image" Target="../media/image82.wmf"/><Relationship Id="rId5" Type="http://schemas.openxmlformats.org/officeDocument/2006/relationships/oleObject" Target="../embeddings/oleObject7.bin"/><Relationship Id="rId15" Type="http://schemas.openxmlformats.org/officeDocument/2006/relationships/oleObject" Target="../embeddings/oleObject12.bin"/><Relationship Id="rId23" Type="http://schemas.openxmlformats.org/officeDocument/2006/relationships/oleObject" Target="../embeddings/oleObject16.bin"/><Relationship Id="rId28" Type="http://schemas.openxmlformats.org/officeDocument/2006/relationships/image" Target="../media/image84.wmf"/><Relationship Id="rId10" Type="http://schemas.openxmlformats.org/officeDocument/2006/relationships/image" Target="../media/image75.wmf"/><Relationship Id="rId19" Type="http://schemas.openxmlformats.org/officeDocument/2006/relationships/oleObject" Target="../embeddings/oleObject14.bin"/><Relationship Id="rId4" Type="http://schemas.openxmlformats.org/officeDocument/2006/relationships/image" Target="../media/image75.png"/><Relationship Id="rId9" Type="http://schemas.openxmlformats.org/officeDocument/2006/relationships/oleObject" Target="../embeddings/oleObject9.bin"/><Relationship Id="rId14" Type="http://schemas.openxmlformats.org/officeDocument/2006/relationships/image" Target="../media/image77.wmf"/><Relationship Id="rId22" Type="http://schemas.openxmlformats.org/officeDocument/2006/relationships/image" Target="../media/image81.wmf"/><Relationship Id="rId27" Type="http://schemas.openxmlformats.org/officeDocument/2006/relationships/oleObject" Target="../embeddings/oleObject1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image" Target="../media/image8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image" Target="../media/image310.png"/><Relationship Id="rId4" Type="http://schemas.openxmlformats.org/officeDocument/2006/relationships/image" Target="../media/image300.png"/><Relationship Id="rId9" Type="http://schemas.openxmlformats.org/officeDocument/2006/relationships/image" Target="../media/image340.png"/></Relationships>
</file>

<file path=ppt/slides/_rels/slide3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hyperlink" Target="http://playground.tensorflow.org/#activation=tanh&amp;batchSize=10&amp;dataset=circle&amp;regDataset=reg-plane&amp;learningRate=0.03&amp;regularizationRate=0&amp;noise=0&amp;networkShape=4,2&amp;seed=0.45430&amp;showTestData=false&amp;discretize=false&amp;percTrainData=50&amp;x=true&amp;y=true&amp;xTimesY=false&amp;xSquared=false&amp;ySquared=false&amp;cosX=false&amp;sinX=false&amp;cosY=false&amp;sinY=false&amp;collectStats=false&amp;problem=classification&amp;initZero=false&amp;hideText=fals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21.xml"/><Relationship Id="rId7"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0.bin"/><Relationship Id="rId5" Type="http://schemas.openxmlformats.org/officeDocument/2006/relationships/image" Target="../media/image69.wmf"/><Relationship Id="rId4" Type="http://schemas.openxmlformats.org/officeDocument/2006/relationships/oleObject" Target="../embeddings/oleObject19.bin"/><Relationship Id="rId9" Type="http://schemas.openxmlformats.org/officeDocument/2006/relationships/image" Target="../media/image87.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91.png"/><Relationship Id="rId7" Type="http://schemas.openxmlformats.org/officeDocument/2006/relationships/image" Target="../media/image8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3.bin"/><Relationship Id="rId11" Type="http://schemas.openxmlformats.org/officeDocument/2006/relationships/image" Target="../media/image911.png"/><Relationship Id="rId5" Type="http://schemas.openxmlformats.org/officeDocument/2006/relationships/image" Target="../media/image88.wmf"/><Relationship Id="rId10" Type="http://schemas.openxmlformats.org/officeDocument/2006/relationships/image" Target="../media/image900.png"/><Relationship Id="rId4" Type="http://schemas.openxmlformats.org/officeDocument/2006/relationships/oleObject" Target="../embeddings/oleObject22.bin"/><Relationship Id="rId9" Type="http://schemas.openxmlformats.org/officeDocument/2006/relationships/image" Target="../media/image90.wmf"/></Relationships>
</file>

<file path=ppt/slides/_rels/slide3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35.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3.png"/><Relationship Id="rId7" Type="http://schemas.openxmlformats.org/officeDocument/2006/relationships/image" Target="../media/image100.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5.png"/><Relationship Id="rId10" Type="http://schemas.openxmlformats.org/officeDocument/2006/relationships/image" Target="../media/image103.png"/><Relationship Id="rId4" Type="http://schemas.openxmlformats.org/officeDocument/2006/relationships/image" Target="../media/image94.png"/><Relationship Id="rId9" Type="http://schemas.openxmlformats.org/officeDocument/2006/relationships/image" Target="../media/image102.png"/></Relationships>
</file>

<file path=ppt/slides/_rels/slide36.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0.wmf"/><Relationship Id="rId5" Type="http://schemas.openxmlformats.org/officeDocument/2006/relationships/oleObject" Target="../embeddings/oleObject26.bin"/><Relationship Id="rId4" Type="http://schemas.openxmlformats.org/officeDocument/2006/relationships/image" Target="../media/image69.wmf"/><Relationship Id="rId9" Type="http://schemas.openxmlformats.org/officeDocument/2006/relationships/image" Target="../media/image530.png"/></Relationships>
</file>

<file path=ppt/slides/_rels/slide37.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380.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70.wmf"/><Relationship Id="rId11" Type="http://schemas.openxmlformats.org/officeDocument/2006/relationships/image" Target="../media/image370.png"/><Relationship Id="rId5" Type="http://schemas.openxmlformats.org/officeDocument/2006/relationships/oleObject" Target="../embeddings/oleObject26.bin"/><Relationship Id="rId10" Type="http://schemas.openxmlformats.org/officeDocument/2006/relationships/image" Target="../media/image360.png"/><Relationship Id="rId4" Type="http://schemas.openxmlformats.org/officeDocument/2006/relationships/image" Target="../media/image69.wmf"/></Relationships>
</file>

<file path=ppt/slides/_rels/slide38.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image" Target="../media/image570.png"/><Relationship Id="rId3" Type="http://schemas.openxmlformats.org/officeDocument/2006/relationships/notesSlide" Target="../notesSlides/notesSlide22.xml"/><Relationship Id="rId7" Type="http://schemas.openxmlformats.org/officeDocument/2006/relationships/oleObject" Target="../embeddings/oleObject28.bin"/><Relationship Id="rId12" Type="http://schemas.openxmlformats.org/officeDocument/2006/relationships/image" Target="../media/image87.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60.png"/><Relationship Id="rId11" Type="http://schemas.openxmlformats.org/officeDocument/2006/relationships/oleObject" Target="../embeddings/oleObject30.bin"/><Relationship Id="rId5" Type="http://schemas.openxmlformats.org/officeDocument/2006/relationships/image" Target="../media/image550.png"/><Relationship Id="rId10" Type="http://schemas.openxmlformats.org/officeDocument/2006/relationships/image" Target="../media/image70.wmf"/><Relationship Id="rId4" Type="http://schemas.openxmlformats.org/officeDocument/2006/relationships/image" Target="../media/image990.png"/><Relationship Id="rId9" Type="http://schemas.openxmlformats.org/officeDocument/2006/relationships/oleObject" Target="../embeddings/oleObject29.bin"/><Relationship Id="rId14" Type="http://schemas.openxmlformats.org/officeDocument/2006/relationships/image" Target="../media/image580.png"/></Relationships>
</file>

<file path=ppt/slides/_rels/slide39.xml.rels><?xml version="1.0" encoding="UTF-8" standalone="yes"?>
<Relationships xmlns="http://schemas.openxmlformats.org/package/2006/relationships"><Relationship Id="rId8" Type="http://schemas.openxmlformats.org/officeDocument/2006/relationships/image" Target="../media/image94.wmf"/><Relationship Id="rId13" Type="http://schemas.openxmlformats.org/officeDocument/2006/relationships/oleObject" Target="../embeddings/oleObject36.bin"/><Relationship Id="rId18" Type="http://schemas.openxmlformats.org/officeDocument/2006/relationships/image" Target="../media/image99.wmf"/><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96.wmf"/><Relationship Id="rId17" Type="http://schemas.openxmlformats.org/officeDocument/2006/relationships/oleObject" Target="../embeddings/oleObject38.bin"/><Relationship Id="rId2" Type="http://schemas.openxmlformats.org/officeDocument/2006/relationships/slideLayout" Target="../slideLayouts/slideLayout2.xml"/><Relationship Id="rId16" Type="http://schemas.openxmlformats.org/officeDocument/2006/relationships/image" Target="../media/image98.wmf"/><Relationship Id="rId20" Type="http://schemas.openxmlformats.org/officeDocument/2006/relationships/image" Target="../media/image100.wmf"/><Relationship Id="rId1" Type="http://schemas.openxmlformats.org/officeDocument/2006/relationships/vmlDrawing" Target="../drawings/vmlDrawing9.vml"/><Relationship Id="rId6" Type="http://schemas.openxmlformats.org/officeDocument/2006/relationships/image" Target="../media/image93.wmf"/><Relationship Id="rId11" Type="http://schemas.openxmlformats.org/officeDocument/2006/relationships/oleObject" Target="../embeddings/oleObject35.bin"/><Relationship Id="rId5" Type="http://schemas.openxmlformats.org/officeDocument/2006/relationships/oleObject" Target="../embeddings/oleObject32.bin"/><Relationship Id="rId15" Type="http://schemas.openxmlformats.org/officeDocument/2006/relationships/oleObject" Target="../embeddings/oleObject37.bin"/><Relationship Id="rId10" Type="http://schemas.openxmlformats.org/officeDocument/2006/relationships/image" Target="../media/image95.wmf"/><Relationship Id="rId19" Type="http://schemas.openxmlformats.org/officeDocument/2006/relationships/oleObject" Target="../embeddings/oleObject39.bin"/><Relationship Id="rId4" Type="http://schemas.openxmlformats.org/officeDocument/2006/relationships/image" Target="../media/image92.wmf"/><Relationship Id="rId9" Type="http://schemas.openxmlformats.org/officeDocument/2006/relationships/oleObject" Target="../embeddings/oleObject34.bin"/><Relationship Id="rId14" Type="http://schemas.openxmlformats.org/officeDocument/2006/relationships/image" Target="../media/image97.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105.wmf"/><Relationship Id="rId18" Type="http://schemas.openxmlformats.org/officeDocument/2006/relationships/oleObject" Target="../embeddings/oleObject47.bin"/><Relationship Id="rId26" Type="http://schemas.openxmlformats.org/officeDocument/2006/relationships/oleObject" Target="../embeddings/oleObject51.bin"/><Relationship Id="rId3" Type="http://schemas.openxmlformats.org/officeDocument/2006/relationships/notesSlide" Target="../notesSlides/notesSlide23.xml"/><Relationship Id="rId21" Type="http://schemas.openxmlformats.org/officeDocument/2006/relationships/image" Target="../media/image109.wmf"/><Relationship Id="rId34" Type="http://schemas.openxmlformats.org/officeDocument/2006/relationships/oleObject" Target="../embeddings/oleObject55.bin"/><Relationship Id="rId7" Type="http://schemas.openxmlformats.org/officeDocument/2006/relationships/image" Target="../media/image102.wmf"/><Relationship Id="rId12" Type="http://schemas.openxmlformats.org/officeDocument/2006/relationships/oleObject" Target="../embeddings/oleObject44.bin"/><Relationship Id="rId17" Type="http://schemas.openxmlformats.org/officeDocument/2006/relationships/image" Target="../media/image107.wmf"/><Relationship Id="rId25" Type="http://schemas.openxmlformats.org/officeDocument/2006/relationships/image" Target="../media/image110.wmf"/><Relationship Id="rId33" Type="http://schemas.openxmlformats.org/officeDocument/2006/relationships/image" Target="../media/image114.wmf"/><Relationship Id="rId38" Type="http://schemas.openxmlformats.org/officeDocument/2006/relationships/image" Target="../media/image840.png"/><Relationship Id="rId2" Type="http://schemas.openxmlformats.org/officeDocument/2006/relationships/slideLayout" Target="../slideLayouts/slideLayout2.xml"/><Relationship Id="rId16" Type="http://schemas.openxmlformats.org/officeDocument/2006/relationships/oleObject" Target="../embeddings/oleObject46.bin"/><Relationship Id="rId20" Type="http://schemas.openxmlformats.org/officeDocument/2006/relationships/oleObject" Target="../embeddings/oleObject48.bin"/><Relationship Id="rId29" Type="http://schemas.openxmlformats.org/officeDocument/2006/relationships/image" Target="../media/image112.wmf"/><Relationship Id="rId1" Type="http://schemas.openxmlformats.org/officeDocument/2006/relationships/vmlDrawing" Target="../drawings/vmlDrawing10.vml"/><Relationship Id="rId6" Type="http://schemas.openxmlformats.org/officeDocument/2006/relationships/oleObject" Target="../embeddings/oleObject41.bin"/><Relationship Id="rId11" Type="http://schemas.openxmlformats.org/officeDocument/2006/relationships/image" Target="../media/image104.wmf"/><Relationship Id="rId24" Type="http://schemas.openxmlformats.org/officeDocument/2006/relationships/oleObject" Target="../embeddings/oleObject50.bin"/><Relationship Id="rId32" Type="http://schemas.openxmlformats.org/officeDocument/2006/relationships/oleObject" Target="../embeddings/oleObject54.bin"/><Relationship Id="rId37" Type="http://schemas.openxmlformats.org/officeDocument/2006/relationships/image" Target="../media/image116.wmf"/><Relationship Id="rId5" Type="http://schemas.openxmlformats.org/officeDocument/2006/relationships/image" Target="../media/image101.wmf"/><Relationship Id="rId15" Type="http://schemas.openxmlformats.org/officeDocument/2006/relationships/image" Target="../media/image106.wmf"/><Relationship Id="rId23" Type="http://schemas.openxmlformats.org/officeDocument/2006/relationships/image" Target="../media/image81.wmf"/><Relationship Id="rId28" Type="http://schemas.openxmlformats.org/officeDocument/2006/relationships/oleObject" Target="../embeddings/oleObject52.bin"/><Relationship Id="rId36" Type="http://schemas.openxmlformats.org/officeDocument/2006/relationships/oleObject" Target="../embeddings/oleObject56.bin"/><Relationship Id="rId10" Type="http://schemas.openxmlformats.org/officeDocument/2006/relationships/oleObject" Target="../embeddings/oleObject43.bin"/><Relationship Id="rId19" Type="http://schemas.openxmlformats.org/officeDocument/2006/relationships/image" Target="../media/image108.wmf"/><Relationship Id="rId31" Type="http://schemas.openxmlformats.org/officeDocument/2006/relationships/image" Target="../media/image113.wmf"/><Relationship Id="rId4" Type="http://schemas.openxmlformats.org/officeDocument/2006/relationships/oleObject" Target="../embeddings/oleObject40.bin"/><Relationship Id="rId9" Type="http://schemas.openxmlformats.org/officeDocument/2006/relationships/image" Target="../media/image103.wmf"/><Relationship Id="rId14" Type="http://schemas.openxmlformats.org/officeDocument/2006/relationships/oleObject" Target="../embeddings/oleObject45.bin"/><Relationship Id="rId22" Type="http://schemas.openxmlformats.org/officeDocument/2006/relationships/oleObject" Target="../embeddings/oleObject49.bin"/><Relationship Id="rId27" Type="http://schemas.openxmlformats.org/officeDocument/2006/relationships/image" Target="../media/image111.wmf"/><Relationship Id="rId30" Type="http://schemas.openxmlformats.org/officeDocument/2006/relationships/oleObject" Target="../embeddings/oleObject53.bin"/><Relationship Id="rId35" Type="http://schemas.openxmlformats.org/officeDocument/2006/relationships/image" Target="../media/image115.wmf"/></Relationships>
</file>

<file path=ppt/slides/_rels/slide4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25.png"/><Relationship Id="rId1" Type="http://schemas.openxmlformats.org/officeDocument/2006/relationships/slideLayout" Target="../slideLayouts/slideLayout2.xml"/><Relationship Id="rId4" Type="http://schemas.openxmlformats.org/officeDocument/2006/relationships/hyperlink" Target="https://www.xenonstack.com/blog/static/public/uploads/media/machine-learning-vs-deep-learning.pn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43.xml.rels><?xml version="1.0" encoding="UTF-8" standalone="yes"?>
<Relationships xmlns="http://schemas.openxmlformats.org/package/2006/relationships"><Relationship Id="rId3" Type="http://schemas.openxmlformats.org/officeDocument/2006/relationships/image" Target="../media/image1290.png"/><Relationship Id="rId7" Type="http://schemas.openxmlformats.org/officeDocument/2006/relationships/image" Target="../media/image12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44.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13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4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36.png"/><Relationship Id="rId4" Type="http://schemas.openxmlformats.org/officeDocument/2006/relationships/image" Target="../media/image135.png"/></Relationships>
</file>

<file path=ppt/slides/_rels/slide46.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3.png"/><Relationship Id="rId1" Type="http://schemas.openxmlformats.org/officeDocument/2006/relationships/slideLayout" Target="../slideLayouts/slideLayout2.xml"/><Relationship Id="rId4" Type="http://schemas.openxmlformats.org/officeDocument/2006/relationships/image" Target="../media/image139.png"/></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image" Target="../media/image140.png"/><Relationship Id="rId7"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57.bin"/><Relationship Id="rId11" Type="http://schemas.openxmlformats.org/officeDocument/2006/relationships/image" Target="../media/image71.wmf"/><Relationship Id="rId5" Type="http://schemas.openxmlformats.org/officeDocument/2006/relationships/image" Target="../media/image72.png"/><Relationship Id="rId10" Type="http://schemas.openxmlformats.org/officeDocument/2006/relationships/oleObject" Target="../embeddings/oleObject59.bin"/><Relationship Id="rId4" Type="http://schemas.openxmlformats.org/officeDocument/2006/relationships/image" Target="../media/image141.png"/><Relationship Id="rId9" Type="http://schemas.openxmlformats.org/officeDocument/2006/relationships/image" Target="../media/image70.wmf"/></Relationships>
</file>

<file path=ppt/slides/_rels/slide4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cs231n.github.io/neural-networks-2/"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43.png"/><Relationship Id="rId1" Type="http://schemas.openxmlformats.org/officeDocument/2006/relationships/slideLayout" Target="../slideLayouts/slideLayout2.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gif"/></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image" Target="../media/image146.png"/><Relationship Id="rId7"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61.bin"/><Relationship Id="rId11" Type="http://schemas.openxmlformats.org/officeDocument/2006/relationships/image" Target="../media/image150.png"/><Relationship Id="rId5" Type="http://schemas.openxmlformats.org/officeDocument/2006/relationships/image" Target="../media/image69.wmf"/><Relationship Id="rId10" Type="http://schemas.openxmlformats.org/officeDocument/2006/relationships/image" Target="../media/image147.png"/><Relationship Id="rId4" Type="http://schemas.openxmlformats.org/officeDocument/2006/relationships/oleObject" Target="../embeddings/oleObject60.bin"/><Relationship Id="rId9" Type="http://schemas.openxmlformats.org/officeDocument/2006/relationships/image" Target="../media/image71.wmf"/></Relationships>
</file>

<file path=ppt/slides/_rels/slide51.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image" Target="../media/image158.png"/><Relationship Id="rId3" Type="http://schemas.openxmlformats.org/officeDocument/2006/relationships/image" Target="../media/image149.png"/><Relationship Id="rId7" Type="http://schemas.openxmlformats.org/officeDocument/2006/relationships/image" Target="../media/image154.png"/><Relationship Id="rId12" Type="http://schemas.openxmlformats.org/officeDocument/2006/relationships/image" Target="../media/image157.png"/><Relationship Id="rId2" Type="http://schemas.openxmlformats.org/officeDocument/2006/relationships/image" Target="../media/image148.png"/><Relationship Id="rId1" Type="http://schemas.openxmlformats.org/officeDocument/2006/relationships/slideLayout" Target="../slideLayouts/slideLayout2.xml"/><Relationship Id="rId6" Type="http://schemas.openxmlformats.org/officeDocument/2006/relationships/image" Target="../media/image153.png"/><Relationship Id="rId11" Type="http://schemas.openxmlformats.org/officeDocument/2006/relationships/image" Target="../media/image147.png"/><Relationship Id="rId5" Type="http://schemas.openxmlformats.org/officeDocument/2006/relationships/image" Target="../media/image152.png"/><Relationship Id="rId10" Type="http://schemas.openxmlformats.org/officeDocument/2006/relationships/image" Target="../media/image156.png"/><Relationship Id="rId4" Type="http://schemas.openxmlformats.org/officeDocument/2006/relationships/image" Target="../media/image151.png"/><Relationship Id="rId9" Type="http://schemas.openxmlformats.org/officeDocument/2006/relationships/image" Target="../media/image145.png"/><Relationship Id="rId14" Type="http://schemas.openxmlformats.org/officeDocument/2006/relationships/image" Target="../media/image159.png"/></Relationships>
</file>

<file path=ppt/slides/_rels/slide5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s>
</file>

<file path=ppt/slides/_rels/slide53.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png"/><Relationship Id="rId1" Type="http://schemas.openxmlformats.org/officeDocument/2006/relationships/slideLayout" Target="../slideLayouts/slideLayout2.xml"/><Relationship Id="rId4" Type="http://schemas.openxmlformats.org/officeDocument/2006/relationships/image" Target="../media/image166.png"/></Relationships>
</file>

<file path=ppt/slides/_rels/slide54.xml.rels><?xml version="1.0" encoding="UTF-8" standalone="yes"?>
<Relationships xmlns="http://schemas.openxmlformats.org/package/2006/relationships"><Relationship Id="rId3" Type="http://schemas.openxmlformats.org/officeDocument/2006/relationships/image" Target="../media/image167.png"/><Relationship Id="rId7" Type="http://schemas.openxmlformats.org/officeDocument/2006/relationships/image" Target="../media/image168.png"/><Relationship Id="rId2" Type="http://schemas.openxmlformats.org/officeDocument/2006/relationships/image" Target="../media/image1620.png"/><Relationship Id="rId1" Type="http://schemas.openxmlformats.org/officeDocument/2006/relationships/slideLayout" Target="../slideLayouts/slideLayout2.xml"/><Relationship Id="rId6" Type="http://schemas.openxmlformats.org/officeDocument/2006/relationships/image" Target="../media/image1550.png"/><Relationship Id="rId5" Type="http://schemas.openxmlformats.org/officeDocument/2006/relationships/image" Target="../media/image1540.png"/><Relationship Id="rId4" Type="http://schemas.openxmlformats.org/officeDocument/2006/relationships/image" Target="../media/image1530.png"/></Relationships>
</file>

<file path=ppt/slides/_rels/slide55.xml.rels><?xml version="1.0" encoding="UTF-8" standalone="yes"?>
<Relationships xmlns="http://schemas.openxmlformats.org/package/2006/relationships"><Relationship Id="rId8" Type="http://schemas.openxmlformats.org/officeDocument/2006/relationships/image" Target="../media/image173.png"/><Relationship Id="rId3" Type="http://schemas.openxmlformats.org/officeDocument/2006/relationships/image" Target="../media/image169.png"/><Relationship Id="rId7" Type="http://schemas.openxmlformats.org/officeDocument/2006/relationships/image" Target="../media/image172.png"/><Relationship Id="rId2" Type="http://schemas.openxmlformats.org/officeDocument/2006/relationships/image" Target="../media/image1670.png"/><Relationship Id="rId1" Type="http://schemas.openxmlformats.org/officeDocument/2006/relationships/slideLayout" Target="../slideLayouts/slideLayout2.xml"/><Relationship Id="rId6" Type="http://schemas.openxmlformats.org/officeDocument/2006/relationships/image" Target="../media/image171.png"/><Relationship Id="rId5" Type="http://schemas.openxmlformats.org/officeDocument/2006/relationships/image" Target="../media/image170.png"/><Relationship Id="rId4" Type="http://schemas.openxmlformats.org/officeDocument/2006/relationships/image" Target="../media/image1690.png"/><Relationship Id="rId9" Type="http://schemas.openxmlformats.org/officeDocument/2006/relationships/image" Target="../media/image174.png"/></Relationships>
</file>

<file path=ppt/slides/_rels/slide56.xml.rels><?xml version="1.0" encoding="UTF-8" standalone="yes"?>
<Relationships xmlns="http://schemas.openxmlformats.org/package/2006/relationships"><Relationship Id="rId8" Type="http://schemas.openxmlformats.org/officeDocument/2006/relationships/image" Target="../media/image178.png"/><Relationship Id="rId13" Type="http://schemas.openxmlformats.org/officeDocument/2006/relationships/image" Target="../media/image183.png"/><Relationship Id="rId3" Type="http://schemas.openxmlformats.org/officeDocument/2006/relationships/image" Target="../media/image175.png"/><Relationship Id="rId7" Type="http://schemas.openxmlformats.org/officeDocument/2006/relationships/image" Target="../media/image177.png"/><Relationship Id="rId12" Type="http://schemas.openxmlformats.org/officeDocument/2006/relationships/image" Target="../media/image18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70.png"/><Relationship Id="rId11" Type="http://schemas.openxmlformats.org/officeDocument/2006/relationships/image" Target="../media/image181.png"/><Relationship Id="rId5" Type="http://schemas.openxmlformats.org/officeDocument/2006/relationships/image" Target="../media/image1480.png"/><Relationship Id="rId15" Type="http://schemas.openxmlformats.org/officeDocument/2006/relationships/image" Target="../media/image185.png"/><Relationship Id="rId10" Type="http://schemas.openxmlformats.org/officeDocument/2006/relationships/image" Target="../media/image180.png"/><Relationship Id="rId4" Type="http://schemas.openxmlformats.org/officeDocument/2006/relationships/image" Target="../media/image176.png"/><Relationship Id="rId9" Type="http://schemas.openxmlformats.org/officeDocument/2006/relationships/image" Target="../media/image179.png"/><Relationship Id="rId14" Type="http://schemas.openxmlformats.org/officeDocument/2006/relationships/image" Target="../media/image184.png"/></Relationships>
</file>

<file path=ppt/slides/_rels/slide57.xml.rels><?xml version="1.0" encoding="UTF-8" standalone="yes"?>
<Relationships xmlns="http://schemas.openxmlformats.org/package/2006/relationships"><Relationship Id="rId8" Type="http://schemas.openxmlformats.org/officeDocument/2006/relationships/image" Target="../media/image1490.png"/><Relationship Id="rId13" Type="http://schemas.openxmlformats.org/officeDocument/2006/relationships/image" Target="../media/image1631.png"/><Relationship Id="rId12" Type="http://schemas.openxmlformats.org/officeDocument/2006/relationships/image" Target="../media/image1621.png"/><Relationship Id="rId2" Type="http://schemas.openxmlformats.org/officeDocument/2006/relationships/image" Target="../media/image176.png"/><Relationship Id="rId1" Type="http://schemas.openxmlformats.org/officeDocument/2006/relationships/slideLayout" Target="../slideLayouts/slideLayout2.xml"/><Relationship Id="rId6" Type="http://schemas.openxmlformats.org/officeDocument/2006/relationships/image" Target="../media/image270.png"/><Relationship Id="rId11" Type="http://schemas.openxmlformats.org/officeDocument/2006/relationships/image" Target="../media/image1601.png"/><Relationship Id="rId15" Type="http://schemas.openxmlformats.org/officeDocument/2006/relationships/image" Target="../media/image1680.png"/><Relationship Id="rId10" Type="http://schemas.openxmlformats.org/officeDocument/2006/relationships/image" Target="../media/image1500.png"/><Relationship Id="rId4" Type="http://schemas.openxmlformats.org/officeDocument/2006/relationships/image" Target="../media/image1491.png"/><Relationship Id="rId14" Type="http://schemas.openxmlformats.org/officeDocument/2006/relationships/image" Target="../media/image1661.png"/></Relationships>
</file>

<file path=ppt/slides/_rels/slide58.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hyperlink" Target="https://blog.paperspace.com/intro-to-optimization-in-deep-learning-gradient-descent/" TargetMode="External"/><Relationship Id="rId2" Type="http://schemas.openxmlformats.org/officeDocument/2006/relationships/image" Target="../media/image186.png"/><Relationship Id="rId1" Type="http://schemas.openxmlformats.org/officeDocument/2006/relationships/slideLayout" Target="../slideLayouts/slideLayout2.xml"/><Relationship Id="rId6" Type="http://schemas.openxmlformats.org/officeDocument/2006/relationships/image" Target="../media/image187.png"/><Relationship Id="rId5" Type="http://schemas.openxmlformats.org/officeDocument/2006/relationships/image" Target="../media/image1650.png"/><Relationship Id="rId4" Type="http://schemas.openxmlformats.org/officeDocument/2006/relationships/image" Target="../media/image1641.png"/></Relationships>
</file>

<file path=ppt/slides/_rels/slide59.xml.rels><?xml version="1.0" encoding="UTF-8" standalone="yes"?>
<Relationships xmlns="http://schemas.openxmlformats.org/package/2006/relationships"><Relationship Id="rId8" Type="http://schemas.openxmlformats.org/officeDocument/2006/relationships/image" Target="../media/image1881.png"/><Relationship Id="rId3" Type="http://schemas.openxmlformats.org/officeDocument/2006/relationships/image" Target="../media/image1640.png"/><Relationship Id="rId7" Type="http://schemas.openxmlformats.org/officeDocument/2006/relationships/image" Target="../media/image111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100.png"/><Relationship Id="rId5" Type="http://schemas.openxmlformats.org/officeDocument/2006/relationships/image" Target="../media/image1580.png"/><Relationship Id="rId4" Type="http://schemas.openxmlformats.org/officeDocument/2006/relationships/image" Target="../media/image18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6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6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870.png"/><Relationship Id="rId7" Type="http://schemas.openxmlformats.org/officeDocument/2006/relationships/image" Target="../media/image19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1890.png"/><Relationship Id="rId4" Type="http://schemas.openxmlformats.org/officeDocument/2006/relationships/image" Target="../media/image1880.png"/></Relationships>
</file>

<file path=ppt/slides/_rels/slide64.xml.rels><?xml version="1.0" encoding="UTF-8" standalone="yes"?>
<Relationships xmlns="http://schemas.openxmlformats.org/package/2006/relationships"><Relationship Id="rId3" Type="http://schemas.openxmlformats.org/officeDocument/2006/relationships/image" Target="../media/image1660.png"/><Relationship Id="rId2" Type="http://schemas.openxmlformats.org/officeDocument/2006/relationships/image" Target="../media/image19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towardsdatascience.com/learning-parameters-part-2-a190bef2d12" TargetMode="External"/><Relationship Id="rId4" Type="http://schemas.openxmlformats.org/officeDocument/2006/relationships/image" Target="../media/image195.png"/></Relationships>
</file>

<file path=ppt/slides/_rels/slide67.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98.png"/></Relationships>
</file>

<file path=ppt/slides/_rels/slide69.xml.rels><?xml version="1.0" encoding="UTF-8" standalone="yes"?>
<Relationships xmlns="http://schemas.openxmlformats.org/package/2006/relationships"><Relationship Id="rId3" Type="http://schemas.openxmlformats.org/officeDocument/2006/relationships/hyperlink" Target="https://cs231n.github.io/neural-networks-3/" TargetMode="External"/><Relationship Id="rId2" Type="http://schemas.openxmlformats.org/officeDocument/2006/relationships/image" Target="../media/image19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02.png"/><Relationship Id="rId4" Type="http://schemas.openxmlformats.org/officeDocument/2006/relationships/image" Target="../media/image201.png"/></Relationships>
</file>

<file path=ppt/slides/_rels/slide71.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63.bin"/><Relationship Id="rId7"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70.wmf"/><Relationship Id="rId5" Type="http://schemas.openxmlformats.org/officeDocument/2006/relationships/oleObject" Target="../embeddings/oleObject64.bin"/><Relationship Id="rId4" Type="http://schemas.openxmlformats.org/officeDocument/2006/relationships/image" Target="../media/image69.wmf"/></Relationships>
</file>

<file path=ppt/slides/_rels/slide72.xml.rels><?xml version="1.0" encoding="UTF-8" standalone="yes"?>
<Relationships xmlns="http://schemas.openxmlformats.org/package/2006/relationships"><Relationship Id="rId2" Type="http://schemas.openxmlformats.org/officeDocument/2006/relationships/image" Target="../media/image20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04.png"/><Relationship Id="rId7" Type="http://schemas.microsoft.com/office/2007/relationships/hdphoto" Target="../media/hdphoto5.wdp"/><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05.png"/><Relationship Id="rId5" Type="http://schemas.openxmlformats.org/officeDocument/2006/relationships/hyperlink" Target="https://www.xenonstack.com/blog/static/public/uploads/media/machine-learning-vs-deep-learning.png" TargetMode="External"/><Relationship Id="rId4" Type="http://schemas.microsoft.com/office/2007/relationships/hdphoto" Target="../media/hdphoto4.wdp"/></Relationships>
</file>

<file path=ppt/slides/_rels/slide74.xml.rels><?xml version="1.0" encoding="UTF-8" standalone="yes"?>
<Relationships xmlns="http://schemas.openxmlformats.org/package/2006/relationships"><Relationship Id="rId3" Type="http://schemas.openxmlformats.org/officeDocument/2006/relationships/image" Target="../media/image205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image" Target="../media/image205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07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0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scikit-learn.org/stable/modules/cross_validation.html" TargetMode="External"/><Relationship Id="rId2" Type="http://schemas.openxmlformats.org/officeDocument/2006/relationships/image" Target="../media/image21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213.wmf"/><Relationship Id="rId3" Type="http://schemas.openxmlformats.org/officeDocument/2006/relationships/oleObject" Target="../embeddings/oleObject66.bin"/><Relationship Id="rId7"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70.wmf"/><Relationship Id="rId5" Type="http://schemas.openxmlformats.org/officeDocument/2006/relationships/oleObject" Target="../embeddings/oleObject67.bin"/><Relationship Id="rId4" Type="http://schemas.openxmlformats.org/officeDocument/2006/relationships/image" Target="../media/image69.wmf"/><Relationship Id="rId9" Type="http://schemas.openxmlformats.org/officeDocument/2006/relationships/image" Target="../media/image214.png"/></Relationships>
</file>

<file path=ppt/slides/_rels/slide87.xml.rels><?xml version="1.0" encoding="UTF-8" standalone="yes"?>
<Relationships xmlns="http://schemas.openxmlformats.org/package/2006/relationships"><Relationship Id="rId3" Type="http://schemas.openxmlformats.org/officeDocument/2006/relationships/image" Target="../media/image215.gif"/><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deeplearning.stanford.edu/wiki/index.php/Feature_extraction_using_convolution" TargetMode="External"/><Relationship Id="rId5" Type="http://schemas.openxmlformats.org/officeDocument/2006/relationships/image" Target="../media/image217.png"/><Relationship Id="rId4" Type="http://schemas.openxmlformats.org/officeDocument/2006/relationships/image" Target="../media/image216.png"/></Relationships>
</file>

<file path=ppt/slides/_rels/slide88.xml.rels><?xml version="1.0" encoding="UTF-8" standalone="yes"?>
<Relationships xmlns="http://schemas.openxmlformats.org/package/2006/relationships"><Relationship Id="rId3" Type="http://schemas.openxmlformats.org/officeDocument/2006/relationships/image" Target="../media/image218.emf"/><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221.png"/><Relationship Id="rId5" Type="http://schemas.openxmlformats.org/officeDocument/2006/relationships/image" Target="../media/image220.jpeg"/><Relationship Id="rId4" Type="http://schemas.openxmlformats.org/officeDocument/2006/relationships/image" Target="../media/image219.jp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s231n.github.io/classification/"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2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24.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image" Target="../media/image227.png"/><Relationship Id="rId13" Type="http://schemas.openxmlformats.org/officeDocument/2006/relationships/image" Target="../media/image850.png"/><Relationship Id="rId3" Type="http://schemas.openxmlformats.org/officeDocument/2006/relationships/image" Target="../media/image225.png"/><Relationship Id="rId7" Type="http://schemas.openxmlformats.org/officeDocument/2006/relationships/image" Target="../media/image790.png"/><Relationship Id="rId12" Type="http://schemas.openxmlformats.org/officeDocument/2006/relationships/image" Target="../media/image841.png"/><Relationship Id="rId17" Type="http://schemas.openxmlformats.org/officeDocument/2006/relationships/image" Target="../media/image232.png"/><Relationship Id="rId2" Type="http://schemas.openxmlformats.org/officeDocument/2006/relationships/notesSlide" Target="../notesSlides/notesSlide57.xml"/><Relationship Id="rId16" Type="http://schemas.openxmlformats.org/officeDocument/2006/relationships/image" Target="../media/image231.png"/><Relationship Id="rId1" Type="http://schemas.openxmlformats.org/officeDocument/2006/relationships/slideLayout" Target="../slideLayouts/slideLayout2.xml"/><Relationship Id="rId6" Type="http://schemas.openxmlformats.org/officeDocument/2006/relationships/image" Target="../media/image780.png"/><Relationship Id="rId11" Type="http://schemas.openxmlformats.org/officeDocument/2006/relationships/image" Target="../media/image228.png"/><Relationship Id="rId15" Type="http://schemas.openxmlformats.org/officeDocument/2006/relationships/image" Target="../media/image230.png"/><Relationship Id="rId10" Type="http://schemas.openxmlformats.org/officeDocument/2006/relationships/image" Target="../media/image820.png"/><Relationship Id="rId4" Type="http://schemas.openxmlformats.org/officeDocument/2006/relationships/image" Target="../media/image226.png"/><Relationship Id="rId9" Type="http://schemas.openxmlformats.org/officeDocument/2006/relationships/image" Target="../media/image810.png"/><Relationship Id="rId14" Type="http://schemas.openxmlformats.org/officeDocument/2006/relationships/image" Target="../media/image229.png"/></Relationships>
</file>

<file path=ppt/slides/_rels/slide95.xml.rels><?xml version="1.0" encoding="UTF-8" standalone="yes"?>
<Relationships xmlns="http://schemas.openxmlformats.org/package/2006/relationships"><Relationship Id="rId3" Type="http://schemas.openxmlformats.org/officeDocument/2006/relationships/image" Target="../media/image234.png"/><Relationship Id="rId2" Type="http://schemas.openxmlformats.org/officeDocument/2006/relationships/image" Target="../media/image23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238.png"/><Relationship Id="rId7" Type="http://schemas.openxmlformats.org/officeDocument/2006/relationships/image" Target="../media/image237.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236.png"/><Relationship Id="rId5" Type="http://schemas.openxmlformats.org/officeDocument/2006/relationships/image" Target="../media/image235.png"/><Relationship Id="rId4" Type="http://schemas.openxmlformats.org/officeDocument/2006/relationships/image" Target="../media/image2320.png"/><Relationship Id="rId9" Type="http://schemas.microsoft.com/office/2007/relationships/hdphoto" Target="../media/hdphoto6.wdp"/></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39.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40.png"/></Relationships>
</file>

<file path=ppt/slides/_rels/slide99.xml.rels><?xml version="1.0" encoding="UTF-8" standalone="yes"?>
<Relationships xmlns="http://schemas.openxmlformats.org/package/2006/relationships"><Relationship Id="rId3" Type="http://schemas.openxmlformats.org/officeDocument/2006/relationships/hyperlink" Target="https://ruder.io/optimizing-gradient-descent/" TargetMode="External"/><Relationship Id="rId2" Type="http://schemas.openxmlformats.org/officeDocument/2006/relationships/hyperlink" Target="https://cs231n.github.i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6878" y="2662064"/>
            <a:ext cx="8784976" cy="2376264"/>
          </a:xfrm>
        </p:spPr>
        <p:txBody>
          <a:bodyPr>
            <a:noAutofit/>
          </a:bodyPr>
          <a:lstStyle/>
          <a:p>
            <a:r>
              <a:rPr lang="en-US" altLang="en-US" sz="4000" b="1" dirty="0">
                <a:solidFill>
                  <a:schemeClr val="tx1"/>
                </a:solidFill>
                <a:latin typeface="Palatino Linotype" panose="02040502050505030304" pitchFamily="18" charset="0"/>
              </a:rPr>
              <a:t>CS 404/504</a:t>
            </a:r>
          </a:p>
          <a:p>
            <a:r>
              <a:rPr lang="en-US" sz="4000" b="1" dirty="0">
                <a:solidFill>
                  <a:schemeClr val="tx1"/>
                </a:solidFill>
                <a:latin typeface="Palatino Linotype" panose="02040502050505030304" pitchFamily="18" charset="0"/>
              </a:rPr>
              <a:t>Special Topics: Adversarial Machine Learning</a:t>
            </a:r>
            <a:endParaRPr lang="en-US" sz="4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905" y="1077889"/>
            <a:ext cx="5368923" cy="720000"/>
          </a:xfrm>
          <a:prstGeom prst="rect">
            <a:avLst/>
          </a:prstGeom>
        </p:spPr>
      </p:pic>
      <p:sp>
        <p:nvSpPr>
          <p:cNvPr id="5" name="TextBox 4"/>
          <p:cNvSpPr txBox="1">
            <a:spLocks noChangeArrowheads="1"/>
          </p:cNvSpPr>
          <p:nvPr/>
        </p:nvSpPr>
        <p:spPr bwMode="auto">
          <a:xfrm>
            <a:off x="2073973" y="5440760"/>
            <a:ext cx="5958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000">
                <a:solidFill>
                  <a:schemeClr val="tx1"/>
                </a:solidFill>
                <a:latin typeface="Tahoma" pitchFamily="34" charset="0"/>
                <a:cs typeface="Tahoma" pitchFamily="34" charset="0"/>
              </a:defRPr>
            </a:lvl1pPr>
            <a:lvl2pPr marL="742950" indent="-285750" eaLnBrk="0" hangingPunct="0">
              <a:spcBef>
                <a:spcPct val="20000"/>
              </a:spcBef>
              <a:buFont typeface="Arial" charset="0"/>
              <a:buChar char="–"/>
              <a:defRPr sz="2000">
                <a:solidFill>
                  <a:schemeClr val="tx1"/>
                </a:solidFill>
                <a:latin typeface="Tahoma" pitchFamily="34" charset="0"/>
                <a:cs typeface="Tahoma" pitchFamily="34" charset="0"/>
              </a:defRPr>
            </a:lvl2pPr>
            <a:lvl3pPr marL="1143000" indent="-228600" eaLnBrk="0" hangingPunct="0">
              <a:spcBef>
                <a:spcPct val="20000"/>
              </a:spcBef>
              <a:buFont typeface="Arial" charset="0"/>
              <a:buChar char="•"/>
              <a:defRPr sz="2000">
                <a:solidFill>
                  <a:schemeClr val="tx1"/>
                </a:solidFill>
                <a:latin typeface="Tahoma" pitchFamily="34" charset="0"/>
                <a:cs typeface="Tahoma" pitchFamily="34" charset="0"/>
              </a:defRPr>
            </a:lvl3pPr>
            <a:lvl4pPr marL="1600200" indent="-228600" eaLnBrk="0" hangingPunct="0">
              <a:spcBef>
                <a:spcPct val="20000"/>
              </a:spcBef>
              <a:buFont typeface="Arial" charset="0"/>
              <a:buChar char="–"/>
              <a:defRPr sz="2000">
                <a:solidFill>
                  <a:schemeClr val="tx1"/>
                </a:solidFill>
                <a:latin typeface="Tahoma" pitchFamily="34" charset="0"/>
                <a:cs typeface="Tahoma" pitchFamily="34" charset="0"/>
              </a:defRPr>
            </a:lvl4pPr>
            <a:lvl5pPr marL="2057400" indent="-228600" eaLnBrk="0" hangingPunct="0">
              <a:spcBef>
                <a:spcPct val="20000"/>
              </a:spcBef>
              <a:buFont typeface="Arial" charset="0"/>
              <a:buChar char="»"/>
              <a:defRPr sz="2000">
                <a:solidFill>
                  <a:schemeClr val="tx1"/>
                </a:solidFill>
                <a:latin typeface="Tahoma" pitchFamily="34" charset="0"/>
                <a:cs typeface="Tahom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9pPr>
          </a:lstStyle>
          <a:p>
            <a:pPr algn="ctr" eaLnBrk="1" hangingPunct="1">
              <a:spcBef>
                <a:spcPct val="0"/>
              </a:spcBef>
              <a:buFontTx/>
              <a:buNone/>
            </a:pPr>
            <a:r>
              <a:rPr lang="en-US" altLang="en-US" sz="2400" b="1" i="1" dirty="0">
                <a:latin typeface="Palatino Linotype" panose="02040502050505030304" pitchFamily="18" charset="0"/>
              </a:rPr>
              <a:t>Dr. Alex Vakanski</a:t>
            </a:r>
          </a:p>
        </p:txBody>
      </p:sp>
    </p:spTree>
    <p:extLst>
      <p:ext uri="{BB962C8B-B14F-4D97-AF65-F5344CB8AC3E}">
        <p14:creationId xmlns:p14="http://schemas.microsoft.com/office/powerpoint/2010/main" val="221006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k</a:t>
            </a:r>
            <a:r>
              <a:rPr lang="en-US" dirty="0"/>
              <a:t>-Nearest Neighbors Classifier</a:t>
            </a:r>
          </a:p>
        </p:txBody>
      </p:sp>
      <p:sp>
        <p:nvSpPr>
          <p:cNvPr id="3" name="Content Placeholder 2"/>
          <p:cNvSpPr>
            <a:spLocks noGrp="1"/>
          </p:cNvSpPr>
          <p:nvPr>
            <p:ph idx="1"/>
          </p:nvPr>
        </p:nvSpPr>
        <p:spPr/>
        <p:txBody>
          <a:bodyPr/>
          <a:lstStyle/>
          <a:p>
            <a:r>
              <a:rPr lang="en-US" b="1" i="1" dirty="0">
                <a:solidFill>
                  <a:srgbClr val="0070C0"/>
                </a:solidFill>
              </a:rPr>
              <a:t>k-Nearest Neighbors </a:t>
            </a:r>
            <a:r>
              <a:rPr lang="en-US" dirty="0"/>
              <a:t>approach considers multiple neighboring data points to classify a test data point</a:t>
            </a:r>
          </a:p>
          <a:p>
            <a:pPr lvl="1"/>
            <a:r>
              <a:rPr lang="en-US" dirty="0"/>
              <a:t>E.g., 3-nearest neighbors </a:t>
            </a:r>
          </a:p>
          <a:p>
            <a:pPr lvl="2"/>
            <a:r>
              <a:rPr lang="en-US" dirty="0"/>
              <a:t>The test example in the figure is the + mark</a:t>
            </a:r>
          </a:p>
          <a:p>
            <a:pPr lvl="2"/>
            <a:r>
              <a:rPr lang="en-US" dirty="0"/>
              <a:t>The class of the test example is obtained by voting (based on the distance to the 3 closest points)</a:t>
            </a:r>
          </a:p>
          <a:p>
            <a:pPr lvl="2"/>
            <a:endParaRPr lang="en-US" dirty="0"/>
          </a:p>
        </p:txBody>
      </p:sp>
      <p:sp>
        <p:nvSpPr>
          <p:cNvPr id="4" name="Content Placeholder 3">
            <a:extLst>
              <a:ext uri="{FF2B5EF4-FFF2-40B4-BE49-F238E27FC236}">
                <a16:creationId xmlns:a16="http://schemas.microsoft.com/office/drawing/2014/main" id="{B0FC74EE-9D05-4CDB-95BE-0142ACA9CB9A}"/>
              </a:ext>
            </a:extLst>
          </p:cNvPr>
          <p:cNvSpPr>
            <a:spLocks noGrp="1"/>
          </p:cNvSpPr>
          <p:nvPr>
            <p:ph idx="10"/>
          </p:nvPr>
        </p:nvSpPr>
        <p:spPr/>
        <p:txBody>
          <a:bodyPr/>
          <a:lstStyle/>
          <a:p>
            <a:r>
              <a:rPr lang="en-US" dirty="0"/>
              <a:t>Machine Learning Basics</a:t>
            </a:r>
          </a:p>
          <a:p>
            <a:endParaRPr lang="en-US" dirty="0"/>
          </a:p>
        </p:txBody>
      </p:sp>
      <p:grpSp>
        <p:nvGrpSpPr>
          <p:cNvPr id="55" name="Group 54"/>
          <p:cNvGrpSpPr/>
          <p:nvPr/>
        </p:nvGrpSpPr>
        <p:grpSpPr>
          <a:xfrm>
            <a:off x="2880188" y="4246240"/>
            <a:ext cx="3517164" cy="2829279"/>
            <a:chOff x="577556" y="4016987"/>
            <a:chExt cx="4025748" cy="3364788"/>
          </a:xfrm>
        </p:grpSpPr>
        <p:grpSp>
          <p:nvGrpSpPr>
            <p:cNvPr id="28" name="Group 3"/>
            <p:cNvGrpSpPr>
              <a:grpSpLocks/>
            </p:cNvGrpSpPr>
            <p:nvPr/>
          </p:nvGrpSpPr>
          <p:grpSpPr bwMode="auto">
            <a:xfrm>
              <a:off x="577556" y="4016987"/>
              <a:ext cx="4025748" cy="3364788"/>
              <a:chOff x="4280052" y="2643409"/>
              <a:chExt cx="4025748" cy="3364240"/>
            </a:xfrm>
          </p:grpSpPr>
          <p:sp>
            <p:nvSpPr>
              <p:cNvPr id="29"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latin typeface="Arial" panose="020B0604020202020204" pitchFamily="34" charset="0"/>
                  </a:rPr>
                  <a:t>x</a:t>
                </a:r>
              </a:p>
            </p:txBody>
          </p:sp>
          <p:sp>
            <p:nvSpPr>
              <p:cNvPr id="30"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solidFill>
                      <a:srgbClr val="FF0000"/>
                    </a:solidFill>
                    <a:latin typeface="Arial" panose="020B0604020202020204" pitchFamily="34" charset="0"/>
                  </a:rPr>
                  <a:t>x</a:t>
                </a:r>
              </a:p>
            </p:txBody>
          </p:sp>
          <p:sp>
            <p:nvSpPr>
              <p:cNvPr id="31"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latin typeface="Arial" panose="020B0604020202020204" pitchFamily="34" charset="0"/>
                  </a:rPr>
                  <a:t>x</a:t>
                </a:r>
              </a:p>
            </p:txBody>
          </p:sp>
          <p:sp>
            <p:nvSpPr>
              <p:cNvPr id="32"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latin typeface="Arial" panose="020B0604020202020204" pitchFamily="34" charset="0"/>
                  </a:rPr>
                  <a:t>x</a:t>
                </a:r>
              </a:p>
            </p:txBody>
          </p:sp>
          <p:sp>
            <p:nvSpPr>
              <p:cNvPr id="33"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solidFill>
                      <a:srgbClr val="FF0000"/>
                    </a:solidFill>
                    <a:latin typeface="Arial" panose="020B0604020202020204" pitchFamily="34" charset="0"/>
                  </a:rPr>
                  <a:t>x</a:t>
                </a:r>
              </a:p>
            </p:txBody>
          </p:sp>
          <p:sp>
            <p:nvSpPr>
              <p:cNvPr id="34"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latin typeface="Arial" panose="020B0604020202020204" pitchFamily="34" charset="0"/>
                  </a:rPr>
                  <a:t>x</a:t>
                </a:r>
              </a:p>
            </p:txBody>
          </p:sp>
          <p:sp>
            <p:nvSpPr>
              <p:cNvPr id="35" name="TextBox 10"/>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latin typeface="Arial" panose="020B0604020202020204" pitchFamily="34" charset="0"/>
                  </a:rPr>
                  <a:t>x</a:t>
                </a:r>
              </a:p>
            </p:txBody>
          </p:sp>
          <p:sp>
            <p:nvSpPr>
              <p:cNvPr id="36" name="TextBox 11"/>
              <p:cNvSpPr txBox="1">
                <a:spLocks noChangeArrowheads="1"/>
              </p:cNvSpPr>
              <p:nvPr/>
            </p:nvSpPr>
            <p:spPr bwMode="auto">
              <a:xfrm>
                <a:off x="5715000" y="3657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latin typeface="Arial" panose="020B0604020202020204" pitchFamily="34" charset="0"/>
                  </a:rPr>
                  <a:t>x</a:t>
                </a:r>
              </a:p>
            </p:txBody>
          </p:sp>
          <p:sp>
            <p:nvSpPr>
              <p:cNvPr id="37" name="TextBox 12"/>
              <p:cNvSpPr txBox="1">
                <a:spLocks noChangeArrowheads="1"/>
              </p:cNvSpPr>
              <p:nvPr/>
            </p:nvSpPr>
            <p:spPr bwMode="auto">
              <a:xfrm>
                <a:off x="61722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B050"/>
                    </a:solidFill>
                    <a:latin typeface="Arial" panose="020B0604020202020204" pitchFamily="34" charset="0"/>
                  </a:rPr>
                  <a:t>o</a:t>
                </a:r>
              </a:p>
            </p:txBody>
          </p:sp>
          <p:sp>
            <p:nvSpPr>
              <p:cNvPr id="38" name="TextBox 13"/>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B050"/>
                    </a:solidFill>
                    <a:latin typeface="Arial" panose="020B0604020202020204" pitchFamily="34" charset="0"/>
                  </a:rPr>
                  <a:t>o</a:t>
                </a:r>
              </a:p>
            </p:txBody>
          </p:sp>
          <p:sp>
            <p:nvSpPr>
              <p:cNvPr id="39" name="TextBox 14"/>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B050"/>
                    </a:solidFill>
                    <a:latin typeface="Arial" panose="020B0604020202020204" pitchFamily="34" charset="0"/>
                  </a:rPr>
                  <a:t>o</a:t>
                </a:r>
              </a:p>
            </p:txBody>
          </p:sp>
          <p:sp>
            <p:nvSpPr>
              <p:cNvPr id="40" name="TextBox 15"/>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B050"/>
                    </a:solidFill>
                    <a:latin typeface="Arial" panose="020B0604020202020204" pitchFamily="34" charset="0"/>
                  </a:rPr>
                  <a:t>o</a:t>
                </a:r>
              </a:p>
            </p:txBody>
          </p:sp>
          <p:sp>
            <p:nvSpPr>
              <p:cNvPr id="41" name="TextBox 16"/>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solidFill>
                      <a:srgbClr val="00B050"/>
                    </a:solidFill>
                    <a:latin typeface="Arial" panose="020B0604020202020204" pitchFamily="34" charset="0"/>
                  </a:rPr>
                  <a:t>o</a:t>
                </a:r>
              </a:p>
            </p:txBody>
          </p:sp>
          <p:sp>
            <p:nvSpPr>
              <p:cNvPr id="42" name="TextBox 17"/>
              <p:cNvSpPr txBox="1">
                <a:spLocks noChangeArrowheads="1"/>
              </p:cNvSpPr>
              <p:nvPr/>
            </p:nvSpPr>
            <p:spPr bwMode="auto">
              <a:xfrm>
                <a:off x="6249241" y="4267994"/>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solidFill>
                      <a:srgbClr val="00B050"/>
                    </a:solidFill>
                    <a:latin typeface="Arial" panose="020B0604020202020204" pitchFamily="34" charset="0"/>
                  </a:rPr>
                  <a:t>o</a:t>
                </a:r>
              </a:p>
            </p:txBody>
          </p:sp>
          <p:sp>
            <p:nvSpPr>
              <p:cNvPr id="43" name="TextBox 18"/>
              <p:cNvSpPr txBox="1">
                <a:spLocks noChangeArrowheads="1"/>
              </p:cNvSpPr>
              <p:nvPr/>
            </p:nvSpPr>
            <p:spPr bwMode="auto">
              <a:xfrm>
                <a:off x="6019800" y="3962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B050"/>
                    </a:solidFill>
                    <a:latin typeface="Arial" panose="020B0604020202020204" pitchFamily="34" charset="0"/>
                  </a:rPr>
                  <a:t>o</a:t>
                </a:r>
              </a:p>
            </p:txBody>
          </p:sp>
          <p:cxnSp>
            <p:nvCxnSpPr>
              <p:cNvPr id="44" name="Straight Arrow Connector 43"/>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21"/>
              <p:cNvSpPr txBox="1">
                <a:spLocks noChangeArrowheads="1"/>
              </p:cNvSpPr>
              <p:nvPr/>
            </p:nvSpPr>
            <p:spPr bwMode="auto">
              <a:xfrm>
                <a:off x="4280052" y="2643409"/>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solidFill>
                      <a:srgbClr val="000000"/>
                    </a:solidFill>
                    <a:latin typeface="Arial" panose="020B0604020202020204" pitchFamily="34" charset="0"/>
                  </a:rPr>
                  <a:t>x2</a:t>
                </a:r>
              </a:p>
            </p:txBody>
          </p:sp>
          <p:sp>
            <p:nvSpPr>
              <p:cNvPr id="47" name="TextBox 22"/>
              <p:cNvSpPr txBox="1">
                <a:spLocks noChangeArrowheads="1"/>
              </p:cNvSpPr>
              <p:nvPr/>
            </p:nvSpPr>
            <p:spPr bwMode="auto">
              <a:xfrm>
                <a:off x="7680545" y="5638317"/>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solidFill>
                      <a:srgbClr val="000000"/>
                    </a:solidFill>
                    <a:latin typeface="Arial" panose="020B0604020202020204" pitchFamily="34" charset="0"/>
                  </a:rPr>
                  <a:t>x1</a:t>
                </a:r>
              </a:p>
            </p:txBody>
          </p:sp>
          <p:sp>
            <p:nvSpPr>
              <p:cNvPr id="53" name="TextBox 16">
                <a:extLst>
                  <a:ext uri="{FF2B5EF4-FFF2-40B4-BE49-F238E27FC236}">
                    <a16:creationId xmlns:a16="http://schemas.microsoft.com/office/drawing/2014/main" id="{2E001598-5B59-431D-9BA4-36F1CD4136DB}"/>
                  </a:ext>
                </a:extLst>
              </p:cNvPr>
              <p:cNvSpPr txBox="1">
                <a:spLocks noChangeArrowheads="1"/>
              </p:cNvSpPr>
              <p:nvPr/>
            </p:nvSpPr>
            <p:spPr bwMode="auto">
              <a:xfrm>
                <a:off x="5815513" y="4614704"/>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solidFill>
                      <a:srgbClr val="00B050"/>
                    </a:solidFill>
                    <a:latin typeface="Arial" panose="020B0604020202020204" pitchFamily="34" charset="0"/>
                  </a:rPr>
                  <a:t>o</a:t>
                </a:r>
              </a:p>
            </p:txBody>
          </p:sp>
          <p:sp>
            <p:nvSpPr>
              <p:cNvPr id="56" name="TextBox 16">
                <a:extLst>
                  <a:ext uri="{FF2B5EF4-FFF2-40B4-BE49-F238E27FC236}">
                    <a16:creationId xmlns:a16="http://schemas.microsoft.com/office/drawing/2014/main" id="{811F0EEA-2730-4677-8446-8A81BD60336E}"/>
                  </a:ext>
                </a:extLst>
              </p:cNvPr>
              <p:cNvSpPr txBox="1">
                <a:spLocks noChangeArrowheads="1"/>
              </p:cNvSpPr>
              <p:nvPr/>
            </p:nvSpPr>
            <p:spPr bwMode="auto">
              <a:xfrm>
                <a:off x="6323045" y="484338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solidFill>
                      <a:srgbClr val="00B050"/>
                    </a:solidFill>
                    <a:latin typeface="Arial" panose="020B0604020202020204" pitchFamily="34" charset="0"/>
                  </a:rPr>
                  <a:t>o</a:t>
                </a:r>
              </a:p>
            </p:txBody>
          </p:sp>
          <p:sp>
            <p:nvSpPr>
              <p:cNvPr id="57" name="TextBox 8">
                <a:extLst>
                  <a:ext uri="{FF2B5EF4-FFF2-40B4-BE49-F238E27FC236}">
                    <a16:creationId xmlns:a16="http://schemas.microsoft.com/office/drawing/2014/main" id="{31E43AB7-418F-446C-BE1D-595060C5D732}"/>
                  </a:ext>
                </a:extLst>
              </p:cNvPr>
              <p:cNvSpPr txBox="1">
                <a:spLocks noChangeArrowheads="1"/>
              </p:cNvSpPr>
              <p:nvPr/>
            </p:nvSpPr>
            <p:spPr bwMode="auto">
              <a:xfrm>
                <a:off x="6378314" y="3753614"/>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solidFill>
                      <a:srgbClr val="FF0000"/>
                    </a:solidFill>
                    <a:latin typeface="Arial" panose="020B0604020202020204" pitchFamily="34" charset="0"/>
                  </a:rPr>
                  <a:t>x</a:t>
                </a:r>
              </a:p>
            </p:txBody>
          </p:sp>
        </p:grpSp>
        <p:sp>
          <p:nvSpPr>
            <p:cNvPr id="48" name="TextBox 23"/>
            <p:cNvSpPr txBox="1">
              <a:spLocks noChangeArrowheads="1"/>
            </p:cNvSpPr>
            <p:nvPr/>
          </p:nvSpPr>
          <p:spPr bwMode="auto">
            <a:xfrm>
              <a:off x="1936304" y="5259782"/>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0000"/>
                  </a:solidFill>
                  <a:latin typeface="Arial" panose="020B0604020202020204" pitchFamily="34" charset="0"/>
                </a:rPr>
                <a:t>+</a:t>
              </a:r>
            </a:p>
          </p:txBody>
        </p:sp>
        <p:sp>
          <p:nvSpPr>
            <p:cNvPr id="49" name="TextBox 28"/>
            <p:cNvSpPr txBox="1">
              <a:spLocks noChangeArrowheads="1"/>
            </p:cNvSpPr>
            <p:nvPr/>
          </p:nvSpPr>
          <p:spPr bwMode="auto">
            <a:xfrm>
              <a:off x="3065017" y="5716982"/>
              <a:ext cx="31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0000"/>
                  </a:solidFill>
                  <a:latin typeface="Arial" panose="020B0604020202020204" pitchFamily="34" charset="0"/>
                </a:rPr>
                <a:t>+</a:t>
              </a:r>
            </a:p>
          </p:txBody>
        </p:sp>
        <p:sp>
          <p:nvSpPr>
            <p:cNvPr id="50" name="Oval 49"/>
            <p:cNvSpPr/>
            <p:nvPr/>
          </p:nvSpPr>
          <p:spPr>
            <a:xfrm>
              <a:off x="1631504" y="5134527"/>
              <a:ext cx="989045" cy="84985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1" name="Oval 50"/>
            <p:cNvSpPr/>
            <p:nvPr/>
          </p:nvSpPr>
          <p:spPr>
            <a:xfrm>
              <a:off x="2545904" y="5591802"/>
              <a:ext cx="1219200" cy="65858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52" name="TextBox 51"/>
          <p:cNvSpPr txBox="1"/>
          <p:nvPr/>
        </p:nvSpPr>
        <p:spPr>
          <a:xfrm>
            <a:off x="1500808" y="7526179"/>
            <a:ext cx="6912768" cy="246221"/>
          </a:xfrm>
          <a:prstGeom prst="rect">
            <a:avLst/>
          </a:prstGeom>
          <a:noFill/>
        </p:spPr>
        <p:txBody>
          <a:bodyPr wrap="square" rtlCol="0">
            <a:spAutoFit/>
          </a:bodyPr>
          <a:lstStyle/>
          <a:p>
            <a:pPr algn="ctr"/>
            <a:r>
              <a:rPr lang="en-US" sz="1000" dirty="0"/>
              <a:t>Picture from: James Hays – Machine Learning Overview</a:t>
            </a:r>
          </a:p>
        </p:txBody>
      </p:sp>
    </p:spTree>
    <p:extLst>
      <p:ext uri="{BB962C8B-B14F-4D97-AF65-F5344CB8AC3E}">
        <p14:creationId xmlns:p14="http://schemas.microsoft.com/office/powerpoint/2010/main" val="2363470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Classifier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i="1" dirty="0">
                    <a:solidFill>
                      <a:srgbClr val="0070C0"/>
                    </a:solidFill>
                  </a:rPr>
                  <a:t>Linear classifier</a:t>
                </a:r>
              </a:p>
              <a:p>
                <a:pPr lvl="1">
                  <a:spcAft>
                    <a:spcPts val="1200"/>
                  </a:spcAft>
                </a:pPr>
                <a:r>
                  <a:rPr lang="en-US" dirty="0"/>
                  <a:t>Find a linear function </a:t>
                </a:r>
                <a:r>
                  <a:rPr lang="en-US" i="1" dirty="0"/>
                  <a:t>f</a:t>
                </a:r>
                <a:r>
                  <a:rPr lang="en-US" dirty="0"/>
                  <a:t> of the inputs </a:t>
                </a:r>
                <a:r>
                  <a:rPr lang="en-US" i="1" dirty="0"/>
                  <a:t>x</a:t>
                </a:r>
                <a:r>
                  <a:rPr lang="en-US" i="1" baseline="-25000" dirty="0"/>
                  <a:t>i </a:t>
                </a:r>
                <a:r>
                  <a:rPr lang="en-US" dirty="0"/>
                  <a:t>that separates the classes</a:t>
                </a:r>
              </a:p>
              <a:p>
                <a:pPr marL="404812" lvl="1" indent="0">
                  <a:spcAft>
                    <a:spcPts val="1200"/>
                  </a:spcAft>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𝑊</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𝑏</m:t>
                      </m:r>
                    </m:oMath>
                  </m:oMathPara>
                </a14:m>
                <a:endParaRPr lang="en-US" dirty="0"/>
              </a:p>
              <a:p>
                <a:pPr lvl="1"/>
                <a:r>
                  <a:rPr lang="en-US" dirty="0"/>
                  <a:t>Use pairs of inputs and labels to find the </a:t>
                </a:r>
                <a:r>
                  <a:rPr lang="en-US" dirty="0">
                    <a:solidFill>
                      <a:srgbClr val="FF0000"/>
                    </a:solidFill>
                  </a:rPr>
                  <a:t>weights matrix </a:t>
                </a:r>
                <a:r>
                  <a:rPr lang="en-US" i="1" dirty="0"/>
                  <a:t>W</a:t>
                </a:r>
                <a:r>
                  <a:rPr lang="en-US" dirty="0"/>
                  <a:t> and the </a:t>
                </a:r>
                <a:r>
                  <a:rPr lang="en-US" dirty="0">
                    <a:solidFill>
                      <a:srgbClr val="FF0000"/>
                    </a:solidFill>
                  </a:rPr>
                  <a:t>bias vector </a:t>
                </a:r>
                <a:r>
                  <a:rPr lang="en-US" i="1" dirty="0"/>
                  <a:t>b</a:t>
                </a:r>
              </a:p>
              <a:p>
                <a:pPr lvl="2"/>
                <a:r>
                  <a:rPr lang="en-US" dirty="0"/>
                  <a:t>The weights and biases are the </a:t>
                </a:r>
                <a:r>
                  <a:rPr lang="en-US" sz="1800" dirty="0">
                    <a:solidFill>
                      <a:srgbClr val="FF0000"/>
                    </a:solidFill>
                  </a:rPr>
                  <a:t>parameters</a:t>
                </a:r>
                <a:r>
                  <a:rPr lang="en-US" dirty="0"/>
                  <a:t> of the function </a:t>
                </a:r>
                <a:r>
                  <a:rPr lang="en-US" i="1" dirty="0"/>
                  <a:t>f</a:t>
                </a:r>
              </a:p>
              <a:p>
                <a:pPr lvl="1"/>
                <a:r>
                  <a:rPr lang="en-US" dirty="0"/>
                  <a:t>Several methods have been used to find the optimal set of parameters of a linear classifier </a:t>
                </a:r>
              </a:p>
              <a:p>
                <a:pPr lvl="2"/>
                <a:r>
                  <a:rPr lang="en-US" dirty="0"/>
                  <a:t>A common method of choice is the </a:t>
                </a:r>
                <a:r>
                  <a:rPr lang="en-US" b="1" i="1" dirty="0">
                    <a:solidFill>
                      <a:srgbClr val="0070C0"/>
                    </a:solidFill>
                  </a:rPr>
                  <a:t>Perceptron </a:t>
                </a:r>
                <a:r>
                  <a:rPr lang="en-US" dirty="0"/>
                  <a:t>algorithm, where the parameters are updated until a minimal error is reached (single layer, does not use backpropagation)</a:t>
                </a:r>
              </a:p>
              <a:p>
                <a:pPr lvl="1"/>
                <a:r>
                  <a:rPr lang="en-US" dirty="0"/>
                  <a:t>Linear classifier is a simple approach, but it is a building block of advanced classification algorithms, such as SVM and neural networks</a:t>
                </a:r>
              </a:p>
              <a:p>
                <a:pPr lvl="2"/>
                <a:r>
                  <a:rPr lang="en-US" dirty="0"/>
                  <a:t>Earlier multi-layer neural networks were referred to as multi-layer </a:t>
                </a:r>
                <a:r>
                  <a:rPr lang="en-US" dirty="0" err="1"/>
                  <a:t>perceptrons</a:t>
                </a:r>
                <a:r>
                  <a:rPr lang="en-US" dirty="0"/>
                  <a:t> (MLPs)</a:t>
                </a:r>
              </a:p>
              <a:p>
                <a:pPr lvl="2"/>
                <a:endParaRPr lang="en-US" dirty="0"/>
              </a:p>
              <a:p>
                <a:pPr marL="914324" lvl="2" indent="0">
                  <a:buNone/>
                </a:pPr>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C0C8A12C-6286-4C64-AB38-1BFC41A859EB}"/>
              </a:ext>
            </a:extLst>
          </p:cNvPr>
          <p:cNvSpPr>
            <a:spLocks noGrp="1"/>
          </p:cNvSpPr>
          <p:nvPr>
            <p:ph idx="10"/>
          </p:nvPr>
        </p:nvSpPr>
        <p:spPr/>
        <p:txBody>
          <a:bodyPr/>
          <a:lstStyle/>
          <a:p>
            <a:r>
              <a:rPr lang="en-US" dirty="0"/>
              <a:t>Machine Learning Basics</a:t>
            </a:r>
          </a:p>
          <a:p>
            <a:endParaRPr lang="en-US" dirty="0"/>
          </a:p>
        </p:txBody>
      </p:sp>
    </p:spTree>
    <p:extLst>
      <p:ext uri="{BB962C8B-B14F-4D97-AF65-F5344CB8AC3E}">
        <p14:creationId xmlns:p14="http://schemas.microsoft.com/office/powerpoint/2010/main" val="392668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E3547-EE32-4B3B-874E-DF1ABCD3C064}"/>
              </a:ext>
            </a:extLst>
          </p:cNvPr>
          <p:cNvSpPr>
            <a:spLocks noGrp="1"/>
          </p:cNvSpPr>
          <p:nvPr>
            <p:ph type="title"/>
          </p:nvPr>
        </p:nvSpPr>
        <p:spPr/>
        <p:txBody>
          <a:bodyPr/>
          <a:lstStyle/>
          <a:p>
            <a:r>
              <a:rPr lang="en-US" dirty="0"/>
              <a:t>Linear Classifier</a:t>
            </a:r>
          </a:p>
        </p:txBody>
      </p:sp>
      <p:sp>
        <p:nvSpPr>
          <p:cNvPr id="3" name="Content Placeholder 2">
            <a:extLst>
              <a:ext uri="{FF2B5EF4-FFF2-40B4-BE49-F238E27FC236}">
                <a16:creationId xmlns:a16="http://schemas.microsoft.com/office/drawing/2014/main" id="{4A22D03B-3717-459C-B100-451EB2ABBA5F}"/>
              </a:ext>
            </a:extLst>
          </p:cNvPr>
          <p:cNvSpPr>
            <a:spLocks noGrp="1"/>
          </p:cNvSpPr>
          <p:nvPr>
            <p:ph idx="1"/>
          </p:nvPr>
        </p:nvSpPr>
        <p:spPr>
          <a:xfrm>
            <a:off x="276674" y="2090803"/>
            <a:ext cx="7589982" cy="5367667"/>
          </a:xfrm>
        </p:spPr>
        <p:txBody>
          <a:bodyPr/>
          <a:lstStyle/>
          <a:p>
            <a:r>
              <a:rPr lang="en-US" dirty="0"/>
              <a:t>The </a:t>
            </a:r>
            <a:r>
              <a:rPr lang="en-US" dirty="0">
                <a:solidFill>
                  <a:srgbClr val="FF0000"/>
                </a:solidFill>
              </a:rPr>
              <a:t>decision boundary </a:t>
            </a:r>
            <a:r>
              <a:rPr lang="en-US" dirty="0"/>
              <a:t>is linear</a:t>
            </a:r>
          </a:p>
          <a:p>
            <a:pPr lvl="1"/>
            <a:r>
              <a:rPr lang="en-US" dirty="0"/>
              <a:t>A straight line in 2D, a flat plane in 3D, a </a:t>
            </a:r>
            <a:r>
              <a:rPr lang="en-US" dirty="0">
                <a:solidFill>
                  <a:srgbClr val="FF0000"/>
                </a:solidFill>
              </a:rPr>
              <a:t>hyperplane</a:t>
            </a:r>
            <a:r>
              <a:rPr lang="en-US" dirty="0"/>
              <a:t> in 3D and higher dimensional space</a:t>
            </a:r>
          </a:p>
          <a:p>
            <a:r>
              <a:rPr lang="en-US" dirty="0"/>
              <a:t>Example: classify an input image</a:t>
            </a:r>
          </a:p>
          <a:p>
            <a:pPr lvl="1"/>
            <a:r>
              <a:rPr lang="en-US" dirty="0"/>
              <a:t>The selected parameters in this example are not good, because the predicted cat score is low</a:t>
            </a:r>
          </a:p>
        </p:txBody>
      </p:sp>
      <p:sp>
        <p:nvSpPr>
          <p:cNvPr id="5" name="Content Placeholder 4">
            <a:extLst>
              <a:ext uri="{FF2B5EF4-FFF2-40B4-BE49-F238E27FC236}">
                <a16:creationId xmlns:a16="http://schemas.microsoft.com/office/drawing/2014/main" id="{66B45CA4-3D68-467F-BF6A-498472FF169A}"/>
              </a:ext>
            </a:extLst>
          </p:cNvPr>
          <p:cNvSpPr>
            <a:spLocks noGrp="1"/>
          </p:cNvSpPr>
          <p:nvPr>
            <p:ph idx="10"/>
          </p:nvPr>
        </p:nvSpPr>
        <p:spPr/>
        <p:txBody>
          <a:bodyPr/>
          <a:lstStyle/>
          <a:p>
            <a:r>
              <a:rPr lang="en-US" dirty="0"/>
              <a:t>Machine Learning Basics</a:t>
            </a:r>
          </a:p>
          <a:p>
            <a:endParaRPr lang="en-US" dirty="0"/>
          </a:p>
        </p:txBody>
      </p:sp>
      <p:pic>
        <p:nvPicPr>
          <p:cNvPr id="4" name="Picture 3">
            <a:extLst>
              <a:ext uri="{FF2B5EF4-FFF2-40B4-BE49-F238E27FC236}">
                <a16:creationId xmlns:a16="http://schemas.microsoft.com/office/drawing/2014/main" id="{15B60451-B0C4-4B70-9412-2A6C71881AA9}"/>
              </a:ext>
            </a:extLst>
          </p:cNvPr>
          <p:cNvPicPr>
            <a:picLocks noChangeAspect="1"/>
          </p:cNvPicPr>
          <p:nvPr/>
        </p:nvPicPr>
        <p:blipFill>
          <a:blip r:embed="rId3"/>
          <a:stretch>
            <a:fillRect/>
          </a:stretch>
        </p:blipFill>
        <p:spPr>
          <a:xfrm>
            <a:off x="990753" y="4246240"/>
            <a:ext cx="7998887" cy="3000850"/>
          </a:xfrm>
          <a:prstGeom prst="rect">
            <a:avLst/>
          </a:prstGeom>
        </p:spPr>
      </p:pic>
      <p:grpSp>
        <p:nvGrpSpPr>
          <p:cNvPr id="6" name="Group 5">
            <a:extLst>
              <a:ext uri="{FF2B5EF4-FFF2-40B4-BE49-F238E27FC236}">
                <a16:creationId xmlns:a16="http://schemas.microsoft.com/office/drawing/2014/main" id="{563ED6C7-AEFE-42A3-91C6-27876D8D14AF}"/>
              </a:ext>
            </a:extLst>
          </p:cNvPr>
          <p:cNvGrpSpPr/>
          <p:nvPr/>
        </p:nvGrpSpPr>
        <p:grpSpPr>
          <a:xfrm>
            <a:off x="8131544" y="2229736"/>
            <a:ext cx="1650183" cy="1584176"/>
            <a:chOff x="7909520" y="2374032"/>
            <a:chExt cx="1650183" cy="1584176"/>
          </a:xfrm>
        </p:grpSpPr>
        <p:sp>
          <p:nvSpPr>
            <p:cNvPr id="7" name="流程圖: 程序 20">
              <a:extLst>
                <a:ext uri="{FF2B5EF4-FFF2-40B4-BE49-F238E27FC236}">
                  <a16:creationId xmlns:a16="http://schemas.microsoft.com/office/drawing/2014/main" id="{A2B71595-0CB1-4B13-B945-D69EE3D97E44}"/>
                </a:ext>
              </a:extLst>
            </p:cNvPr>
            <p:cNvSpPr/>
            <p:nvPr/>
          </p:nvSpPr>
          <p:spPr>
            <a:xfrm>
              <a:off x="7909520" y="2374032"/>
              <a:ext cx="1650183" cy="1584176"/>
            </a:xfrm>
            <a:prstGeom prst="flowChart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乘號 5">
              <a:extLst>
                <a:ext uri="{FF2B5EF4-FFF2-40B4-BE49-F238E27FC236}">
                  <a16:creationId xmlns:a16="http://schemas.microsoft.com/office/drawing/2014/main" id="{8D0FF2C0-CCB8-4DBE-8900-591A00D297E4}"/>
                </a:ext>
              </a:extLst>
            </p:cNvPr>
            <p:cNvSpPr/>
            <p:nvPr/>
          </p:nvSpPr>
          <p:spPr>
            <a:xfrm>
              <a:off x="8004672" y="2470042"/>
              <a:ext cx="192879" cy="19202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乘號 6">
              <a:extLst>
                <a:ext uri="{FF2B5EF4-FFF2-40B4-BE49-F238E27FC236}">
                  <a16:creationId xmlns:a16="http://schemas.microsoft.com/office/drawing/2014/main" id="{28B76313-09B1-480A-BB0F-DD4E616CEBA8}"/>
                </a:ext>
              </a:extLst>
            </p:cNvPr>
            <p:cNvSpPr/>
            <p:nvPr/>
          </p:nvSpPr>
          <p:spPr>
            <a:xfrm>
              <a:off x="8220696" y="2614058"/>
              <a:ext cx="192879" cy="19202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乘號 7">
              <a:extLst>
                <a:ext uri="{FF2B5EF4-FFF2-40B4-BE49-F238E27FC236}">
                  <a16:creationId xmlns:a16="http://schemas.microsoft.com/office/drawing/2014/main" id="{36F38DFF-C48E-4000-953B-BFFE26FE05DA}"/>
                </a:ext>
              </a:extLst>
            </p:cNvPr>
            <p:cNvSpPr/>
            <p:nvPr/>
          </p:nvSpPr>
          <p:spPr>
            <a:xfrm>
              <a:off x="8292704" y="2398034"/>
              <a:ext cx="192879" cy="19202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乘號 8">
              <a:extLst>
                <a:ext uri="{FF2B5EF4-FFF2-40B4-BE49-F238E27FC236}">
                  <a16:creationId xmlns:a16="http://schemas.microsoft.com/office/drawing/2014/main" id="{CCAD6F75-8573-4C6E-B841-6D30AD3E31D6}"/>
                </a:ext>
              </a:extLst>
            </p:cNvPr>
            <p:cNvSpPr/>
            <p:nvPr/>
          </p:nvSpPr>
          <p:spPr>
            <a:xfrm>
              <a:off x="8004672" y="2686066"/>
              <a:ext cx="192879" cy="19202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乘號 9">
              <a:extLst>
                <a:ext uri="{FF2B5EF4-FFF2-40B4-BE49-F238E27FC236}">
                  <a16:creationId xmlns:a16="http://schemas.microsoft.com/office/drawing/2014/main" id="{B3E73837-69F3-4166-A8E7-3977953C72A4}"/>
                </a:ext>
              </a:extLst>
            </p:cNvPr>
            <p:cNvSpPr/>
            <p:nvPr/>
          </p:nvSpPr>
          <p:spPr>
            <a:xfrm>
              <a:off x="8508728" y="2614058"/>
              <a:ext cx="192879" cy="19202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乘號 10">
              <a:extLst>
                <a:ext uri="{FF2B5EF4-FFF2-40B4-BE49-F238E27FC236}">
                  <a16:creationId xmlns:a16="http://schemas.microsoft.com/office/drawing/2014/main" id="{0E7AEA37-578D-44CD-87AD-59EC3C00393E}"/>
                </a:ext>
              </a:extLst>
            </p:cNvPr>
            <p:cNvSpPr/>
            <p:nvPr/>
          </p:nvSpPr>
          <p:spPr>
            <a:xfrm>
              <a:off x="8436720" y="2830082"/>
              <a:ext cx="192879" cy="19202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乘號 11">
              <a:extLst>
                <a:ext uri="{FF2B5EF4-FFF2-40B4-BE49-F238E27FC236}">
                  <a16:creationId xmlns:a16="http://schemas.microsoft.com/office/drawing/2014/main" id="{6C74DB3E-B7F9-4FBB-869A-BE1F5EEB7226}"/>
                </a:ext>
              </a:extLst>
            </p:cNvPr>
            <p:cNvSpPr/>
            <p:nvPr/>
          </p:nvSpPr>
          <p:spPr>
            <a:xfrm>
              <a:off x="8148688" y="2902090"/>
              <a:ext cx="192879" cy="19202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流程圖: 接點 12">
              <a:extLst>
                <a:ext uri="{FF2B5EF4-FFF2-40B4-BE49-F238E27FC236}">
                  <a16:creationId xmlns:a16="http://schemas.microsoft.com/office/drawing/2014/main" id="{63E2C954-2248-413B-8993-4C5595088D54}"/>
                </a:ext>
              </a:extLst>
            </p:cNvPr>
            <p:cNvSpPr/>
            <p:nvPr/>
          </p:nvSpPr>
          <p:spPr>
            <a:xfrm>
              <a:off x="8861054" y="3182122"/>
              <a:ext cx="128586" cy="1280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6" name="流程圖: 接點 13">
              <a:extLst>
                <a:ext uri="{FF2B5EF4-FFF2-40B4-BE49-F238E27FC236}">
                  <a16:creationId xmlns:a16="http://schemas.microsoft.com/office/drawing/2014/main" id="{C59A677F-4632-495D-9C36-0005530548F3}"/>
                </a:ext>
              </a:extLst>
            </p:cNvPr>
            <p:cNvSpPr/>
            <p:nvPr/>
          </p:nvSpPr>
          <p:spPr>
            <a:xfrm>
              <a:off x="8645030" y="3398146"/>
              <a:ext cx="128586" cy="1280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7" name="流程圖: 接點 14">
              <a:extLst>
                <a:ext uri="{FF2B5EF4-FFF2-40B4-BE49-F238E27FC236}">
                  <a16:creationId xmlns:a16="http://schemas.microsoft.com/office/drawing/2014/main" id="{452E3F17-8F08-4711-A67B-61178FFE95DE}"/>
                </a:ext>
              </a:extLst>
            </p:cNvPr>
            <p:cNvSpPr/>
            <p:nvPr/>
          </p:nvSpPr>
          <p:spPr>
            <a:xfrm>
              <a:off x="9149086" y="3182122"/>
              <a:ext cx="128586" cy="1280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8" name="流程圖: 接點 15">
              <a:extLst>
                <a:ext uri="{FF2B5EF4-FFF2-40B4-BE49-F238E27FC236}">
                  <a16:creationId xmlns:a16="http://schemas.microsoft.com/office/drawing/2014/main" id="{276094D5-F451-4C26-BB87-F701A5E37DD1}"/>
                </a:ext>
              </a:extLst>
            </p:cNvPr>
            <p:cNvSpPr/>
            <p:nvPr/>
          </p:nvSpPr>
          <p:spPr>
            <a:xfrm>
              <a:off x="8933062" y="3398146"/>
              <a:ext cx="128586" cy="1280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9" name="流程圖: 接點 16">
              <a:extLst>
                <a:ext uri="{FF2B5EF4-FFF2-40B4-BE49-F238E27FC236}">
                  <a16:creationId xmlns:a16="http://schemas.microsoft.com/office/drawing/2014/main" id="{5F92F205-BE6A-4516-B803-A886005E2F27}"/>
                </a:ext>
              </a:extLst>
            </p:cNvPr>
            <p:cNvSpPr/>
            <p:nvPr/>
          </p:nvSpPr>
          <p:spPr>
            <a:xfrm>
              <a:off x="8789046" y="3614170"/>
              <a:ext cx="128586" cy="1280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20" name="流程圖: 接點 17">
              <a:extLst>
                <a:ext uri="{FF2B5EF4-FFF2-40B4-BE49-F238E27FC236}">
                  <a16:creationId xmlns:a16="http://schemas.microsoft.com/office/drawing/2014/main" id="{EB8A3499-E298-4378-BBAB-09045B87B425}"/>
                </a:ext>
              </a:extLst>
            </p:cNvPr>
            <p:cNvSpPr/>
            <p:nvPr/>
          </p:nvSpPr>
          <p:spPr>
            <a:xfrm>
              <a:off x="9221094" y="3398146"/>
              <a:ext cx="128586" cy="1280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21" name="流程圖: 接點 18">
              <a:extLst>
                <a:ext uri="{FF2B5EF4-FFF2-40B4-BE49-F238E27FC236}">
                  <a16:creationId xmlns:a16="http://schemas.microsoft.com/office/drawing/2014/main" id="{0E55048F-551E-41FF-9987-9E034F24070F}"/>
                </a:ext>
              </a:extLst>
            </p:cNvPr>
            <p:cNvSpPr/>
            <p:nvPr/>
          </p:nvSpPr>
          <p:spPr>
            <a:xfrm>
              <a:off x="9077078" y="3614170"/>
              <a:ext cx="128586" cy="1280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22" name="流程圖: 接點 19">
              <a:extLst>
                <a:ext uri="{FF2B5EF4-FFF2-40B4-BE49-F238E27FC236}">
                  <a16:creationId xmlns:a16="http://schemas.microsoft.com/office/drawing/2014/main" id="{89D81B70-AE17-4848-A324-E56803D84109}"/>
                </a:ext>
              </a:extLst>
            </p:cNvPr>
            <p:cNvSpPr/>
            <p:nvPr/>
          </p:nvSpPr>
          <p:spPr>
            <a:xfrm>
              <a:off x="8933062" y="3758186"/>
              <a:ext cx="128586" cy="1280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cxnSp>
          <p:nvCxnSpPr>
            <p:cNvPr id="23" name="直線接點 23">
              <a:extLst>
                <a:ext uri="{FF2B5EF4-FFF2-40B4-BE49-F238E27FC236}">
                  <a16:creationId xmlns:a16="http://schemas.microsoft.com/office/drawing/2014/main" id="{F0FDEB5A-F141-4924-84FA-4180376B694D}"/>
                </a:ext>
              </a:extLst>
            </p:cNvPr>
            <p:cNvCxnSpPr/>
            <p:nvPr/>
          </p:nvCxnSpPr>
          <p:spPr>
            <a:xfrm flipH="1">
              <a:off x="8101111" y="2494044"/>
              <a:ext cx="1176561" cy="1184133"/>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D4A61992-94FE-4BA8-9958-F2A832150E08}"/>
              </a:ext>
            </a:extLst>
          </p:cNvPr>
          <p:cNvSpPr txBox="1"/>
          <p:nvPr/>
        </p:nvSpPr>
        <p:spPr>
          <a:xfrm>
            <a:off x="852736" y="7526179"/>
            <a:ext cx="8712968" cy="246221"/>
          </a:xfrm>
          <a:prstGeom prst="rect">
            <a:avLst/>
          </a:prstGeom>
          <a:noFill/>
        </p:spPr>
        <p:txBody>
          <a:bodyPr wrap="square" rtlCol="0">
            <a:spAutoFit/>
          </a:bodyPr>
          <a:lstStyle/>
          <a:p>
            <a:pPr algn="ctr"/>
            <a:r>
              <a:rPr lang="en-US" sz="1000" dirty="0"/>
              <a:t>Picture from: </a:t>
            </a:r>
            <a:r>
              <a:rPr lang="en-US" sz="1000" dirty="0">
                <a:hlinkClick r:id="rId4"/>
              </a:rPr>
              <a:t>https://cs231n.github.io/classification/</a:t>
            </a:r>
            <a:endParaRPr lang="en-US" sz="1000" dirty="0"/>
          </a:p>
        </p:txBody>
      </p:sp>
    </p:spTree>
    <p:extLst>
      <p:ext uri="{BB962C8B-B14F-4D97-AF65-F5344CB8AC3E}">
        <p14:creationId xmlns:p14="http://schemas.microsoft.com/office/powerpoint/2010/main" val="159834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Vector Machines</a:t>
            </a:r>
          </a:p>
        </p:txBody>
      </p:sp>
      <p:sp>
        <p:nvSpPr>
          <p:cNvPr id="3" name="Content Placeholder 2"/>
          <p:cNvSpPr>
            <a:spLocks noGrp="1"/>
          </p:cNvSpPr>
          <p:nvPr>
            <p:ph idx="1"/>
          </p:nvPr>
        </p:nvSpPr>
        <p:spPr>
          <a:xfrm>
            <a:off x="276673" y="2090803"/>
            <a:ext cx="6624735" cy="5367667"/>
          </a:xfrm>
        </p:spPr>
        <p:txBody>
          <a:bodyPr/>
          <a:lstStyle/>
          <a:p>
            <a:r>
              <a:rPr lang="en-US" sz="2200" b="1" i="1" dirty="0">
                <a:solidFill>
                  <a:srgbClr val="0070C0"/>
                </a:solidFill>
              </a:rPr>
              <a:t>Support vector machines (SVM)</a:t>
            </a:r>
          </a:p>
          <a:p>
            <a:pPr lvl="1"/>
            <a:r>
              <a:rPr lang="en-US" sz="2000" dirty="0"/>
              <a:t>How to find the best decision boundary?</a:t>
            </a:r>
          </a:p>
          <a:p>
            <a:pPr lvl="2"/>
            <a:r>
              <a:rPr lang="en-US" sz="1800" dirty="0"/>
              <a:t>All lines in the figure correctly separate the 2 classes</a:t>
            </a:r>
          </a:p>
          <a:p>
            <a:pPr lvl="2"/>
            <a:r>
              <a:rPr lang="en-US" sz="1800" dirty="0"/>
              <a:t>The line that is farthest from all training examples will have better generalization capabilities</a:t>
            </a:r>
          </a:p>
          <a:p>
            <a:pPr lvl="1"/>
            <a:r>
              <a:rPr lang="en-US" sz="2000" dirty="0"/>
              <a:t>SVM solves an optimization problem:</a:t>
            </a:r>
          </a:p>
          <a:p>
            <a:pPr lvl="2"/>
            <a:r>
              <a:rPr lang="en-US" sz="1800" dirty="0"/>
              <a:t>First, identify a </a:t>
            </a:r>
            <a:r>
              <a:rPr lang="en-US" sz="1800" dirty="0">
                <a:solidFill>
                  <a:srgbClr val="FF0000"/>
                </a:solidFill>
              </a:rPr>
              <a:t>decision boundary </a:t>
            </a:r>
            <a:r>
              <a:rPr lang="en-US" sz="1800" dirty="0"/>
              <a:t>that correctly classifies the examples</a:t>
            </a:r>
          </a:p>
          <a:p>
            <a:pPr lvl="2"/>
            <a:endParaRPr lang="en-US" sz="1800" dirty="0"/>
          </a:p>
          <a:p>
            <a:endParaRPr lang="en-US" dirty="0"/>
          </a:p>
          <a:p>
            <a:pPr lvl="1"/>
            <a:endParaRPr lang="en-US" dirty="0"/>
          </a:p>
          <a:p>
            <a:endParaRPr lang="en-US" dirty="0"/>
          </a:p>
        </p:txBody>
      </p:sp>
      <p:sp>
        <p:nvSpPr>
          <p:cNvPr id="5" name="Content Placeholder 4">
            <a:extLst>
              <a:ext uri="{FF2B5EF4-FFF2-40B4-BE49-F238E27FC236}">
                <a16:creationId xmlns:a16="http://schemas.microsoft.com/office/drawing/2014/main" id="{67B1D5CC-0FD9-45EC-870A-876ECA103C34}"/>
              </a:ext>
            </a:extLst>
          </p:cNvPr>
          <p:cNvSpPr>
            <a:spLocks noGrp="1"/>
          </p:cNvSpPr>
          <p:nvPr>
            <p:ph idx="10"/>
          </p:nvPr>
        </p:nvSpPr>
        <p:spPr/>
        <p:txBody>
          <a:bodyPr/>
          <a:lstStyle/>
          <a:p>
            <a:r>
              <a:rPr lang="en-US" dirty="0"/>
              <a:t>Machine Learning Basics</a:t>
            </a:r>
          </a:p>
          <a:p>
            <a:endParaRPr lang="en-US" dirty="0"/>
          </a:p>
        </p:txBody>
      </p:sp>
      <p:pic>
        <p:nvPicPr>
          <p:cNvPr id="4" name="Picture 3">
            <a:extLst>
              <a:ext uri="{FF2B5EF4-FFF2-40B4-BE49-F238E27FC236}">
                <a16:creationId xmlns:a16="http://schemas.microsoft.com/office/drawing/2014/main" id="{078C3FE1-D442-4D9E-8C0B-3A175CEC6FD4}"/>
              </a:ext>
            </a:extLst>
          </p:cNvPr>
          <p:cNvPicPr>
            <a:picLocks noChangeAspect="1"/>
          </p:cNvPicPr>
          <p:nvPr/>
        </p:nvPicPr>
        <p:blipFill>
          <a:blip r:embed="rId3"/>
          <a:stretch>
            <a:fillRect/>
          </a:stretch>
        </p:blipFill>
        <p:spPr>
          <a:xfrm>
            <a:off x="7261448" y="2158008"/>
            <a:ext cx="2688393" cy="2418761"/>
          </a:xfrm>
          <a:prstGeom prst="rect">
            <a:avLst/>
          </a:prstGeom>
        </p:spPr>
      </p:pic>
      <p:pic>
        <p:nvPicPr>
          <p:cNvPr id="25602" name="Picture 2" descr="Support Vector Machine">
            <a:extLst>
              <a:ext uri="{FF2B5EF4-FFF2-40B4-BE49-F238E27FC236}">
                <a16:creationId xmlns:a16="http://schemas.microsoft.com/office/drawing/2014/main" id="{53D476A7-A6A4-4921-AF09-F52F2D10A82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3922" t="3145" r="2941"/>
          <a:stretch/>
        </p:blipFill>
        <p:spPr bwMode="auto">
          <a:xfrm>
            <a:off x="6052773" y="4517749"/>
            <a:ext cx="3960440" cy="29432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0E0EA7C-FCB4-45FB-88D7-9DF536C1ED98}"/>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680828" y="6341717"/>
            <a:ext cx="2520280" cy="1022722"/>
          </a:xfrm>
          <a:prstGeom prst="rect">
            <a:avLst/>
          </a:prstGeom>
        </p:spPr>
      </p:pic>
      <p:sp>
        <p:nvSpPr>
          <p:cNvPr id="8" name="Content Placeholder 2">
            <a:extLst>
              <a:ext uri="{FF2B5EF4-FFF2-40B4-BE49-F238E27FC236}">
                <a16:creationId xmlns:a16="http://schemas.microsoft.com/office/drawing/2014/main" id="{77FE5655-0BDA-494A-AC32-BB57718B26BA}"/>
              </a:ext>
            </a:extLst>
          </p:cNvPr>
          <p:cNvSpPr txBox="1">
            <a:spLocks/>
          </p:cNvSpPr>
          <p:nvPr/>
        </p:nvSpPr>
        <p:spPr>
          <a:xfrm>
            <a:off x="305674" y="4750297"/>
            <a:ext cx="5747099" cy="1872207"/>
          </a:xfrm>
          <a:prstGeom prst="rect">
            <a:avLst/>
          </a:prstGeom>
        </p:spPr>
        <p:txBody>
          <a:bodyPr vert="horz" lIns="91440" tIns="45720" rIns="91440" bIns="45720" rtlCol="0">
            <a:normAutofit/>
          </a:bodyPr>
          <a:lstStyle>
            <a:lvl1pPr marL="342871" indent="-342871" algn="l" defTabSz="914323"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1pPr>
            <a:lvl2pPr marL="693680" indent="-236518" algn="l" defTabSz="914323" rtl="0" eaLnBrk="1" latinLnBrk="0" hangingPunct="1">
              <a:spcBef>
                <a:spcPct val="20000"/>
              </a:spcBef>
              <a:buFont typeface="Arial" panose="020B0604020202020204" pitchFamily="34" charset="0"/>
              <a:buChar char="–"/>
              <a:defRPr sz="2200" kern="1200">
                <a:solidFill>
                  <a:schemeClr val="tx1"/>
                </a:solidFill>
                <a:latin typeface="Palatino Linotype" panose="02040502050505030304" pitchFamily="18" charset="0"/>
                <a:ea typeface="+mn-ea"/>
                <a:cs typeface="+mn-cs"/>
              </a:defRPr>
            </a:lvl2pPr>
            <a:lvl3pPr marL="1257195" indent="-342871" algn="l" defTabSz="914323" rtl="0" eaLnBrk="1" latinLnBrk="0" hangingPunct="1">
              <a:spcBef>
                <a:spcPct val="20000"/>
              </a:spcBef>
              <a:buFont typeface="Wingdings" panose="05000000000000000000" pitchFamily="2" charset="2"/>
              <a:buChar char="§"/>
              <a:defRPr sz="2000" kern="1200">
                <a:solidFill>
                  <a:schemeClr val="tx1"/>
                </a:solidFill>
                <a:latin typeface="Palatino Linotype" panose="02040502050505030304" pitchFamily="18" charset="0"/>
                <a:ea typeface="+mn-ea"/>
                <a:cs typeface="+mn-cs"/>
              </a:defRPr>
            </a:lvl3pPr>
            <a:lvl4pPr marL="1600066" indent="-228581" algn="l" defTabSz="914323" rtl="0" eaLnBrk="1" latinLnBrk="0" hangingPunct="1">
              <a:spcBef>
                <a:spcPct val="200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227" indent="-228581" algn="l" defTabSz="914323" rtl="0" eaLnBrk="1" latinLnBrk="0" hangingPunct="1">
              <a:spcBef>
                <a:spcPct val="200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lvl="2" indent="-228600">
              <a:buFont typeface="Courier New" panose="02070309020205020404" pitchFamily="49" charset="0"/>
              <a:buChar char="o"/>
            </a:pPr>
            <a:r>
              <a:rPr lang="en-US" sz="1600" dirty="0"/>
              <a:t>Next, increase the geometric margin between the boundary and all examples </a:t>
            </a:r>
          </a:p>
          <a:p>
            <a:pPr lvl="1">
              <a:buFont typeface="Wingdings" panose="05000000000000000000" pitchFamily="2" charset="2"/>
              <a:buChar char="§"/>
            </a:pPr>
            <a:r>
              <a:rPr lang="en-US" sz="1800" dirty="0"/>
              <a:t>The data points that define the maximum margin width are called </a:t>
            </a:r>
            <a:r>
              <a:rPr lang="en-US" sz="1800" dirty="0">
                <a:solidFill>
                  <a:srgbClr val="FF0000"/>
                </a:solidFill>
              </a:rPr>
              <a:t>support vectors</a:t>
            </a:r>
          </a:p>
          <a:p>
            <a:pPr lvl="1">
              <a:buFont typeface="Wingdings" panose="05000000000000000000" pitchFamily="2" charset="2"/>
              <a:buChar char="§"/>
            </a:pPr>
            <a:r>
              <a:rPr lang="en-US" sz="1800" dirty="0"/>
              <a:t>Find </a:t>
            </a:r>
            <a:r>
              <a:rPr lang="en-US" sz="1800" i="1" dirty="0"/>
              <a:t>W</a:t>
            </a:r>
            <a:r>
              <a:rPr lang="en-US" sz="1800" dirty="0"/>
              <a:t> and </a:t>
            </a:r>
            <a:r>
              <a:rPr lang="en-US" sz="1800" i="1" dirty="0"/>
              <a:t>b</a:t>
            </a:r>
            <a:r>
              <a:rPr lang="en-US" sz="1800" dirty="0"/>
              <a:t> by solving</a:t>
            </a:r>
            <a:r>
              <a:rPr lang="en-US" sz="2000" dirty="0"/>
              <a:t>:</a:t>
            </a:r>
            <a:endParaRPr lang="en-US" dirty="0"/>
          </a:p>
        </p:txBody>
      </p:sp>
    </p:spTree>
    <p:extLst>
      <p:ext uri="{BB962C8B-B14F-4D97-AF65-F5344CB8AC3E}">
        <p14:creationId xmlns:p14="http://schemas.microsoft.com/office/powerpoint/2010/main" val="3170612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3AF6-7258-46AE-AE09-971F5D20155A}"/>
              </a:ext>
            </a:extLst>
          </p:cNvPr>
          <p:cNvSpPr>
            <a:spLocks noGrp="1"/>
          </p:cNvSpPr>
          <p:nvPr>
            <p:ph type="title"/>
          </p:nvPr>
        </p:nvSpPr>
        <p:spPr/>
        <p:txBody>
          <a:bodyPr/>
          <a:lstStyle/>
          <a:p>
            <a:r>
              <a:rPr lang="en-US" dirty="0"/>
              <a:t>Linear vs Non-linear Techniques</a:t>
            </a:r>
          </a:p>
        </p:txBody>
      </p:sp>
      <p:sp>
        <p:nvSpPr>
          <p:cNvPr id="3" name="Content Placeholder 2">
            <a:extLst>
              <a:ext uri="{FF2B5EF4-FFF2-40B4-BE49-F238E27FC236}">
                <a16:creationId xmlns:a16="http://schemas.microsoft.com/office/drawing/2014/main" id="{BF0787D0-CC80-4297-8B22-CFD3DBCDCE91}"/>
              </a:ext>
            </a:extLst>
          </p:cNvPr>
          <p:cNvSpPr>
            <a:spLocks noGrp="1"/>
          </p:cNvSpPr>
          <p:nvPr>
            <p:ph idx="1"/>
          </p:nvPr>
        </p:nvSpPr>
        <p:spPr/>
        <p:txBody>
          <a:bodyPr>
            <a:normAutofit/>
          </a:bodyPr>
          <a:lstStyle/>
          <a:p>
            <a:r>
              <a:rPr lang="en-US" dirty="0"/>
              <a:t>Linear classification techniques</a:t>
            </a:r>
          </a:p>
          <a:p>
            <a:pPr lvl="1"/>
            <a:r>
              <a:rPr lang="en-US" dirty="0"/>
              <a:t>Linear classifier</a:t>
            </a:r>
          </a:p>
          <a:p>
            <a:pPr lvl="1"/>
            <a:r>
              <a:rPr lang="en-US" dirty="0"/>
              <a:t>Perceptron</a:t>
            </a:r>
          </a:p>
          <a:p>
            <a:pPr lvl="1"/>
            <a:r>
              <a:rPr lang="en-US" dirty="0"/>
              <a:t>Logistic regression</a:t>
            </a:r>
          </a:p>
          <a:p>
            <a:pPr lvl="1"/>
            <a:r>
              <a:rPr lang="en-US" dirty="0"/>
              <a:t>Linear SVM</a:t>
            </a:r>
          </a:p>
          <a:p>
            <a:pPr lvl="1"/>
            <a:r>
              <a:rPr lang="en-US" dirty="0"/>
              <a:t>Naïve Bayes</a:t>
            </a:r>
          </a:p>
          <a:p>
            <a:r>
              <a:rPr lang="en-US" dirty="0"/>
              <a:t>Non-linear classification techniques</a:t>
            </a:r>
          </a:p>
          <a:p>
            <a:pPr lvl="1"/>
            <a:r>
              <a:rPr lang="en-US" i="1" dirty="0"/>
              <a:t>k</a:t>
            </a:r>
            <a:r>
              <a:rPr lang="en-US" dirty="0"/>
              <a:t>-nearest neighbors</a:t>
            </a:r>
          </a:p>
          <a:p>
            <a:pPr lvl="1"/>
            <a:r>
              <a:rPr lang="en-US" dirty="0"/>
              <a:t>Non-linear SVM</a:t>
            </a:r>
          </a:p>
          <a:p>
            <a:pPr lvl="1"/>
            <a:r>
              <a:rPr lang="en-US" dirty="0"/>
              <a:t>Neural networks</a:t>
            </a:r>
          </a:p>
          <a:p>
            <a:pPr lvl="1"/>
            <a:r>
              <a:rPr lang="en-US" dirty="0"/>
              <a:t>Decision trees</a:t>
            </a:r>
          </a:p>
          <a:p>
            <a:pPr lvl="1"/>
            <a:r>
              <a:rPr lang="en-US" dirty="0"/>
              <a:t>Random forest</a:t>
            </a:r>
          </a:p>
          <a:p>
            <a:pPr lvl="1"/>
            <a:endParaRPr lang="en-US" dirty="0"/>
          </a:p>
        </p:txBody>
      </p:sp>
      <p:sp>
        <p:nvSpPr>
          <p:cNvPr id="4" name="Content Placeholder 3">
            <a:extLst>
              <a:ext uri="{FF2B5EF4-FFF2-40B4-BE49-F238E27FC236}">
                <a16:creationId xmlns:a16="http://schemas.microsoft.com/office/drawing/2014/main" id="{DBC025D7-0610-4D4E-9F75-D07F770FB8CF}"/>
              </a:ext>
            </a:extLst>
          </p:cNvPr>
          <p:cNvSpPr>
            <a:spLocks noGrp="1"/>
          </p:cNvSpPr>
          <p:nvPr>
            <p:ph idx="10"/>
          </p:nvPr>
        </p:nvSpPr>
        <p:spPr/>
        <p:txBody>
          <a:bodyPr/>
          <a:lstStyle/>
          <a:p>
            <a:r>
              <a:rPr lang="en-US" dirty="0"/>
              <a:t>Linear vs Non-linear Techniques</a:t>
            </a:r>
          </a:p>
        </p:txBody>
      </p:sp>
    </p:spTree>
    <p:extLst>
      <p:ext uri="{BB962C8B-B14F-4D97-AF65-F5344CB8AC3E}">
        <p14:creationId xmlns:p14="http://schemas.microsoft.com/office/powerpoint/2010/main" val="1886996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vs Non-linear Techniques</a:t>
            </a:r>
          </a:p>
        </p:txBody>
      </p:sp>
      <p:sp>
        <p:nvSpPr>
          <p:cNvPr id="3" name="Content Placeholder 2"/>
          <p:cNvSpPr>
            <a:spLocks noGrp="1"/>
          </p:cNvSpPr>
          <p:nvPr>
            <p:ph idx="1"/>
          </p:nvPr>
        </p:nvSpPr>
        <p:spPr>
          <a:xfrm>
            <a:off x="276674" y="2090803"/>
            <a:ext cx="3771650" cy="5367667"/>
          </a:xfrm>
        </p:spPr>
        <p:txBody>
          <a:bodyPr>
            <a:normAutofit/>
          </a:bodyPr>
          <a:lstStyle/>
          <a:p>
            <a:r>
              <a:rPr lang="en-US" dirty="0"/>
              <a:t>For some tasks, input data can be linearly separable, and linear classifiers can be suitably applied</a:t>
            </a:r>
          </a:p>
          <a:p>
            <a:endParaRPr lang="en-US" dirty="0"/>
          </a:p>
          <a:p>
            <a:endParaRPr lang="en-US" dirty="0"/>
          </a:p>
          <a:p>
            <a:endParaRPr lang="en-US" dirty="0"/>
          </a:p>
          <a:p>
            <a:endParaRPr lang="en-US" dirty="0"/>
          </a:p>
          <a:p>
            <a:r>
              <a:rPr lang="en-US" dirty="0"/>
              <a:t>For other tasks, linear classifiers may have difficulties to produce adequate decision boundaries </a:t>
            </a:r>
          </a:p>
        </p:txBody>
      </p:sp>
      <p:sp>
        <p:nvSpPr>
          <p:cNvPr id="37" name="Content Placeholder 36">
            <a:extLst>
              <a:ext uri="{FF2B5EF4-FFF2-40B4-BE49-F238E27FC236}">
                <a16:creationId xmlns:a16="http://schemas.microsoft.com/office/drawing/2014/main" id="{5842ED52-B7D2-4614-A2F0-00D3BC24634E}"/>
              </a:ext>
            </a:extLst>
          </p:cNvPr>
          <p:cNvSpPr>
            <a:spLocks noGrp="1"/>
          </p:cNvSpPr>
          <p:nvPr>
            <p:ph idx="10"/>
          </p:nvPr>
        </p:nvSpPr>
        <p:spPr/>
        <p:txBody>
          <a:bodyPr/>
          <a:lstStyle/>
          <a:p>
            <a:r>
              <a:rPr lang="en-US" dirty="0"/>
              <a:t>Linear vs Non-linear Techniques</a:t>
            </a:r>
          </a:p>
        </p:txBody>
      </p:sp>
      <p:grpSp>
        <p:nvGrpSpPr>
          <p:cNvPr id="39" name="Group 38">
            <a:extLst>
              <a:ext uri="{FF2B5EF4-FFF2-40B4-BE49-F238E27FC236}">
                <a16:creationId xmlns:a16="http://schemas.microsoft.com/office/drawing/2014/main" id="{5E49ECD0-01B7-4AE4-BDB5-A4B8B4110AB9}"/>
              </a:ext>
            </a:extLst>
          </p:cNvPr>
          <p:cNvGrpSpPr/>
          <p:nvPr/>
        </p:nvGrpSpPr>
        <p:grpSpPr>
          <a:xfrm>
            <a:off x="4581525" y="4904238"/>
            <a:ext cx="3760043" cy="2592288"/>
            <a:chOff x="6004735" y="2090803"/>
            <a:chExt cx="3760043" cy="2592288"/>
          </a:xfrm>
        </p:grpSpPr>
        <p:sp>
          <p:nvSpPr>
            <p:cNvPr id="4" name="流程圖: 程序 18"/>
            <p:cNvSpPr/>
            <p:nvPr/>
          </p:nvSpPr>
          <p:spPr>
            <a:xfrm>
              <a:off x="6524418" y="2090803"/>
              <a:ext cx="3240360" cy="2232248"/>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乘號 3"/>
            <p:cNvSpPr/>
            <p:nvPr/>
          </p:nvSpPr>
          <p:spPr>
            <a:xfrm>
              <a:off x="7388514" y="3722061"/>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乘號 4"/>
            <p:cNvSpPr/>
            <p:nvPr/>
          </p:nvSpPr>
          <p:spPr>
            <a:xfrm>
              <a:off x="8324618" y="3794069"/>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乘號 5"/>
            <p:cNvSpPr/>
            <p:nvPr/>
          </p:nvSpPr>
          <p:spPr>
            <a:xfrm>
              <a:off x="7655972" y="2162811"/>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乘號 6"/>
            <p:cNvSpPr/>
            <p:nvPr/>
          </p:nvSpPr>
          <p:spPr>
            <a:xfrm>
              <a:off x="7964578" y="3938085"/>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乘號 7"/>
            <p:cNvSpPr/>
            <p:nvPr/>
          </p:nvSpPr>
          <p:spPr>
            <a:xfrm>
              <a:off x="7964578" y="2234819"/>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乘號 8"/>
            <p:cNvSpPr/>
            <p:nvPr/>
          </p:nvSpPr>
          <p:spPr>
            <a:xfrm>
              <a:off x="7316506" y="2378835"/>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乘號 9"/>
            <p:cNvSpPr/>
            <p:nvPr/>
          </p:nvSpPr>
          <p:spPr>
            <a:xfrm>
              <a:off x="6956466" y="2882891"/>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流程圖: 接點 10"/>
            <p:cNvSpPr/>
            <p:nvPr/>
          </p:nvSpPr>
          <p:spPr>
            <a:xfrm>
              <a:off x="7892570" y="2666867"/>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3" name="流程圖: 接點 11"/>
            <p:cNvSpPr/>
            <p:nvPr/>
          </p:nvSpPr>
          <p:spPr>
            <a:xfrm>
              <a:off x="7604538" y="2810883"/>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4" name="流程圖: 接點 12"/>
            <p:cNvSpPr/>
            <p:nvPr/>
          </p:nvSpPr>
          <p:spPr>
            <a:xfrm>
              <a:off x="8180602" y="2666867"/>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5" name="流程圖: 接點 13"/>
            <p:cNvSpPr/>
            <p:nvPr/>
          </p:nvSpPr>
          <p:spPr>
            <a:xfrm>
              <a:off x="7964578" y="2882891"/>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6" name="流程圖: 接點 14"/>
            <p:cNvSpPr/>
            <p:nvPr/>
          </p:nvSpPr>
          <p:spPr>
            <a:xfrm>
              <a:off x="7820562" y="3098915"/>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7" name="流程圖: 接點 15"/>
            <p:cNvSpPr/>
            <p:nvPr/>
          </p:nvSpPr>
          <p:spPr>
            <a:xfrm>
              <a:off x="8382910" y="2882891"/>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8" name="流程圖: 接點 16"/>
            <p:cNvSpPr/>
            <p:nvPr/>
          </p:nvSpPr>
          <p:spPr>
            <a:xfrm>
              <a:off x="8108594" y="3098915"/>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9" name="流程圖: 接點 17"/>
            <p:cNvSpPr/>
            <p:nvPr/>
          </p:nvSpPr>
          <p:spPr>
            <a:xfrm>
              <a:off x="7964578" y="3242931"/>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20" name="乘號 19"/>
            <p:cNvSpPr/>
            <p:nvPr/>
          </p:nvSpPr>
          <p:spPr>
            <a:xfrm>
              <a:off x="8664084" y="3458955"/>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乘號 20"/>
            <p:cNvSpPr/>
            <p:nvPr/>
          </p:nvSpPr>
          <p:spPr>
            <a:xfrm>
              <a:off x="8736092" y="2641941"/>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乘號 21"/>
            <p:cNvSpPr/>
            <p:nvPr/>
          </p:nvSpPr>
          <p:spPr>
            <a:xfrm>
              <a:off x="8880108" y="3026907"/>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乘號 22"/>
            <p:cNvSpPr/>
            <p:nvPr/>
          </p:nvSpPr>
          <p:spPr>
            <a:xfrm>
              <a:off x="8448060" y="2234819"/>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乘號 23"/>
            <p:cNvSpPr/>
            <p:nvPr/>
          </p:nvSpPr>
          <p:spPr>
            <a:xfrm>
              <a:off x="7100482" y="3218005"/>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流程圖: 接點 24"/>
            <p:cNvSpPr/>
            <p:nvPr/>
          </p:nvSpPr>
          <p:spPr>
            <a:xfrm>
              <a:off x="7532530" y="3098915"/>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26" name="流程圖: 接點 25"/>
            <p:cNvSpPr/>
            <p:nvPr/>
          </p:nvSpPr>
          <p:spPr>
            <a:xfrm>
              <a:off x="7604538" y="3314939"/>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27" name="流程圖: 接點 26"/>
            <p:cNvSpPr/>
            <p:nvPr/>
          </p:nvSpPr>
          <p:spPr>
            <a:xfrm>
              <a:off x="8166886" y="3442338"/>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28" name="流程圖: 接點 27"/>
            <p:cNvSpPr/>
            <p:nvPr/>
          </p:nvSpPr>
          <p:spPr>
            <a:xfrm>
              <a:off x="8382910" y="3226314"/>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pic>
          <p:nvPicPr>
            <p:cNvPr id="2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20562" y="4321141"/>
              <a:ext cx="447675" cy="361950"/>
            </a:xfrm>
            <a:prstGeom prst="rect">
              <a:avLst/>
            </a:prstGeom>
            <a:noFill/>
          </p:spPr>
        </p:pic>
        <p:pic>
          <p:nvPicPr>
            <p:cNvPr id="30"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04735" y="2738875"/>
              <a:ext cx="447675" cy="361950"/>
            </a:xfrm>
            <a:prstGeom prst="rect">
              <a:avLst/>
            </a:prstGeom>
            <a:noFill/>
          </p:spPr>
        </p:pic>
        <p:sp>
          <p:nvSpPr>
            <p:cNvPr id="31" name="乘號 30"/>
            <p:cNvSpPr/>
            <p:nvPr/>
          </p:nvSpPr>
          <p:spPr>
            <a:xfrm>
              <a:off x="7100482" y="3434029"/>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乘號 31"/>
            <p:cNvSpPr/>
            <p:nvPr/>
          </p:nvSpPr>
          <p:spPr>
            <a:xfrm>
              <a:off x="7676546" y="3866077"/>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乘號 32"/>
            <p:cNvSpPr/>
            <p:nvPr/>
          </p:nvSpPr>
          <p:spPr>
            <a:xfrm>
              <a:off x="7172490" y="2666867"/>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流程圖: 接點 33"/>
            <p:cNvSpPr/>
            <p:nvPr/>
          </p:nvSpPr>
          <p:spPr>
            <a:xfrm>
              <a:off x="7820562" y="3514346"/>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cxnSp>
          <p:nvCxnSpPr>
            <p:cNvPr id="35" name="直線接點 35"/>
            <p:cNvCxnSpPr/>
            <p:nvPr/>
          </p:nvCxnSpPr>
          <p:spPr>
            <a:xfrm rot="10800000" flipV="1">
              <a:off x="6956466" y="2234819"/>
              <a:ext cx="2160240" cy="187220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1716832" y="7526179"/>
            <a:ext cx="6912768" cy="246221"/>
          </a:xfrm>
          <a:prstGeom prst="rect">
            <a:avLst/>
          </a:prstGeom>
          <a:noFill/>
        </p:spPr>
        <p:txBody>
          <a:bodyPr wrap="square" rtlCol="0">
            <a:spAutoFit/>
          </a:bodyPr>
          <a:lstStyle/>
          <a:p>
            <a:pPr algn="ctr"/>
            <a:r>
              <a:rPr lang="en-US" sz="1000" dirty="0"/>
              <a:t>Picture from: Y-Fan Chang – An Overview of Machine Learning</a:t>
            </a:r>
          </a:p>
        </p:txBody>
      </p:sp>
      <p:pic>
        <p:nvPicPr>
          <p:cNvPr id="38" name="Picture 37" descr="A close up of a logo&#10;&#10;Description automatically generated">
            <a:extLst>
              <a:ext uri="{FF2B5EF4-FFF2-40B4-BE49-F238E27FC236}">
                <a16:creationId xmlns:a16="http://schemas.microsoft.com/office/drawing/2014/main" id="{CCF2D0DE-B264-467C-9610-97DB318B2476}"/>
              </a:ext>
            </a:extLst>
          </p:cNvPr>
          <p:cNvPicPr>
            <a:picLocks noChangeAspect="1"/>
          </p:cNvPicPr>
          <p:nvPr/>
        </p:nvPicPr>
        <p:blipFill rotWithShape="1">
          <a:blip r:embed="rId4">
            <a:extLst>
              <a:ext uri="{28A0092B-C50C-407E-A947-70E740481C1C}">
                <a14:useLocalDpi xmlns:a14="http://schemas.microsoft.com/office/drawing/2010/main" val="0"/>
              </a:ext>
            </a:extLst>
          </a:blip>
          <a:srcRect r="1073"/>
          <a:stretch/>
        </p:blipFill>
        <p:spPr>
          <a:xfrm>
            <a:off x="4099757" y="2198773"/>
            <a:ext cx="5753979" cy="2430482"/>
          </a:xfrm>
          <a:prstGeom prst="rect">
            <a:avLst/>
          </a:prstGeom>
        </p:spPr>
      </p:pic>
    </p:spTree>
    <p:extLst>
      <p:ext uri="{BB962C8B-B14F-4D97-AF65-F5344CB8AC3E}">
        <p14:creationId xmlns:p14="http://schemas.microsoft.com/office/powerpoint/2010/main" val="691666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Non-linear Techniques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Non-linear classification</a:t>
                </a:r>
              </a:p>
              <a:p>
                <a:pPr lvl="1"/>
                <a:r>
                  <a:rPr lang="en-US" dirty="0"/>
                  <a:t>Features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m:t>
                        </m:r>
                      </m:sub>
                    </m:sSub>
                    <m:r>
                      <a:rPr lang="en-US" i="1">
                        <a:latin typeface="Cambria Math" panose="02040503050406030204" pitchFamily="18" charset="0"/>
                      </a:rPr>
                      <m:t> </m:t>
                    </m:r>
                  </m:oMath>
                </a14:m>
                <a:r>
                  <a:rPr lang="en-US" dirty="0"/>
                  <a:t>are obtained as </a:t>
                </a:r>
                <a:r>
                  <a:rPr lang="en-US" dirty="0">
                    <a:solidFill>
                      <a:srgbClr val="FF0000"/>
                    </a:solidFill>
                  </a:rPr>
                  <a:t>non-linear functions </a:t>
                </a:r>
                <a:r>
                  <a:rPr lang="en-US" dirty="0"/>
                  <a:t>of the inputs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a14:m>
                <a:r>
                  <a:rPr lang="en-US" dirty="0"/>
                  <a:t> </a:t>
                </a:r>
              </a:p>
              <a:p>
                <a:pPr lvl="1"/>
                <a:r>
                  <a:rPr lang="en-US" dirty="0"/>
                  <a:t>It results in non-linear decision boundaries</a:t>
                </a:r>
              </a:p>
              <a:p>
                <a:pPr lvl="1"/>
                <a:r>
                  <a:rPr lang="en-US" dirty="0"/>
                  <a:t>Can deal with non-linearly separable data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37" name="Content Placeholder 36">
            <a:extLst>
              <a:ext uri="{FF2B5EF4-FFF2-40B4-BE49-F238E27FC236}">
                <a16:creationId xmlns:a16="http://schemas.microsoft.com/office/drawing/2014/main" id="{91439B65-85E5-421E-8B72-DA613E28BCF1}"/>
              </a:ext>
            </a:extLst>
          </p:cNvPr>
          <p:cNvSpPr>
            <a:spLocks noGrp="1"/>
          </p:cNvSpPr>
          <p:nvPr>
            <p:ph idx="10"/>
          </p:nvPr>
        </p:nvSpPr>
        <p:spPr/>
        <p:txBody>
          <a:bodyPr/>
          <a:lstStyle/>
          <a:p>
            <a:r>
              <a:rPr lang="en-US" dirty="0"/>
              <a:t>Linear vs Non-linear Techniques</a:t>
            </a:r>
          </a:p>
        </p:txBody>
      </p:sp>
      <p:sp>
        <p:nvSpPr>
          <p:cNvPr id="4" name="流程圖: 程序 18"/>
          <p:cNvSpPr/>
          <p:nvPr/>
        </p:nvSpPr>
        <p:spPr>
          <a:xfrm>
            <a:off x="708720" y="4174232"/>
            <a:ext cx="3240360" cy="2232248"/>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乘號 3"/>
          <p:cNvSpPr/>
          <p:nvPr/>
        </p:nvSpPr>
        <p:spPr>
          <a:xfrm>
            <a:off x="1572816" y="5805490"/>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乘號 4"/>
          <p:cNvSpPr/>
          <p:nvPr/>
        </p:nvSpPr>
        <p:spPr>
          <a:xfrm>
            <a:off x="2508920" y="5877498"/>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乘號 5"/>
          <p:cNvSpPr/>
          <p:nvPr/>
        </p:nvSpPr>
        <p:spPr>
          <a:xfrm>
            <a:off x="1840274" y="4246240"/>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乘號 6"/>
          <p:cNvSpPr/>
          <p:nvPr/>
        </p:nvSpPr>
        <p:spPr>
          <a:xfrm>
            <a:off x="2148880" y="6021514"/>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乘號 7"/>
          <p:cNvSpPr/>
          <p:nvPr/>
        </p:nvSpPr>
        <p:spPr>
          <a:xfrm>
            <a:off x="2148880" y="4318248"/>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乘號 8"/>
          <p:cNvSpPr/>
          <p:nvPr/>
        </p:nvSpPr>
        <p:spPr>
          <a:xfrm>
            <a:off x="1500808" y="4462264"/>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乘號 9"/>
          <p:cNvSpPr/>
          <p:nvPr/>
        </p:nvSpPr>
        <p:spPr>
          <a:xfrm>
            <a:off x="1140768" y="4966320"/>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流程圖: 接點 10"/>
          <p:cNvSpPr/>
          <p:nvPr/>
        </p:nvSpPr>
        <p:spPr>
          <a:xfrm>
            <a:off x="2076872" y="4750296"/>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3" name="流程圖: 接點 11"/>
          <p:cNvSpPr/>
          <p:nvPr/>
        </p:nvSpPr>
        <p:spPr>
          <a:xfrm>
            <a:off x="1788840" y="4894312"/>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4" name="流程圖: 接點 12"/>
          <p:cNvSpPr/>
          <p:nvPr/>
        </p:nvSpPr>
        <p:spPr>
          <a:xfrm>
            <a:off x="2364904" y="4750296"/>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5" name="流程圖: 接點 13"/>
          <p:cNvSpPr/>
          <p:nvPr/>
        </p:nvSpPr>
        <p:spPr>
          <a:xfrm>
            <a:off x="2148880" y="4966320"/>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6" name="流程圖: 接點 14"/>
          <p:cNvSpPr/>
          <p:nvPr/>
        </p:nvSpPr>
        <p:spPr>
          <a:xfrm>
            <a:off x="2004864" y="5182344"/>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7" name="流程圖: 接點 15"/>
          <p:cNvSpPr/>
          <p:nvPr/>
        </p:nvSpPr>
        <p:spPr>
          <a:xfrm>
            <a:off x="2567212" y="4966320"/>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8" name="流程圖: 接點 16"/>
          <p:cNvSpPr/>
          <p:nvPr/>
        </p:nvSpPr>
        <p:spPr>
          <a:xfrm>
            <a:off x="2292896" y="5182344"/>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9" name="流程圖: 接點 17"/>
          <p:cNvSpPr/>
          <p:nvPr/>
        </p:nvSpPr>
        <p:spPr>
          <a:xfrm>
            <a:off x="2148880" y="5326360"/>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20" name="乘號 19"/>
          <p:cNvSpPr/>
          <p:nvPr/>
        </p:nvSpPr>
        <p:spPr>
          <a:xfrm>
            <a:off x="2848386" y="5542384"/>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乘號 20"/>
          <p:cNvSpPr/>
          <p:nvPr/>
        </p:nvSpPr>
        <p:spPr>
          <a:xfrm>
            <a:off x="2920394" y="4725370"/>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乘號 21"/>
          <p:cNvSpPr/>
          <p:nvPr/>
        </p:nvSpPr>
        <p:spPr>
          <a:xfrm>
            <a:off x="3064410" y="5110336"/>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乘號 22"/>
          <p:cNvSpPr/>
          <p:nvPr/>
        </p:nvSpPr>
        <p:spPr>
          <a:xfrm>
            <a:off x="2632362" y="4318248"/>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乘號 23"/>
          <p:cNvSpPr/>
          <p:nvPr/>
        </p:nvSpPr>
        <p:spPr>
          <a:xfrm>
            <a:off x="1284784" y="5301434"/>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流程圖: 接點 24"/>
          <p:cNvSpPr/>
          <p:nvPr/>
        </p:nvSpPr>
        <p:spPr>
          <a:xfrm>
            <a:off x="1716832" y="5182344"/>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26" name="流程圖: 接點 25"/>
          <p:cNvSpPr/>
          <p:nvPr/>
        </p:nvSpPr>
        <p:spPr>
          <a:xfrm>
            <a:off x="1788840" y="5398368"/>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27" name="流程圖: 接點 26"/>
          <p:cNvSpPr/>
          <p:nvPr/>
        </p:nvSpPr>
        <p:spPr>
          <a:xfrm>
            <a:off x="2351188" y="5525767"/>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28" name="流程圖: 接點 27"/>
          <p:cNvSpPr/>
          <p:nvPr/>
        </p:nvSpPr>
        <p:spPr>
          <a:xfrm>
            <a:off x="2567212" y="5309743"/>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pic>
        <p:nvPicPr>
          <p:cNvPr id="2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04864" y="6404570"/>
            <a:ext cx="447675" cy="361950"/>
          </a:xfrm>
          <a:prstGeom prst="rect">
            <a:avLst/>
          </a:prstGeom>
          <a:noFill/>
        </p:spPr>
      </p:pic>
      <p:pic>
        <p:nvPicPr>
          <p:cNvPr id="30"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9037" y="4822304"/>
            <a:ext cx="447675" cy="361950"/>
          </a:xfrm>
          <a:prstGeom prst="rect">
            <a:avLst/>
          </a:prstGeom>
          <a:noFill/>
        </p:spPr>
      </p:pic>
      <p:sp>
        <p:nvSpPr>
          <p:cNvPr id="31" name="乘號 30"/>
          <p:cNvSpPr/>
          <p:nvPr/>
        </p:nvSpPr>
        <p:spPr>
          <a:xfrm>
            <a:off x="1284784" y="5517458"/>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乘號 31"/>
          <p:cNvSpPr/>
          <p:nvPr/>
        </p:nvSpPr>
        <p:spPr>
          <a:xfrm>
            <a:off x="1860848" y="5949506"/>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乘號 32"/>
          <p:cNvSpPr/>
          <p:nvPr/>
        </p:nvSpPr>
        <p:spPr>
          <a:xfrm>
            <a:off x="1356792" y="4750296"/>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流程圖: 接點 33"/>
          <p:cNvSpPr/>
          <p:nvPr/>
        </p:nvSpPr>
        <p:spPr>
          <a:xfrm>
            <a:off x="2004864" y="5597775"/>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36" name="橢圓 39"/>
          <p:cNvSpPr/>
          <p:nvPr/>
        </p:nvSpPr>
        <p:spPr>
          <a:xfrm>
            <a:off x="1572816" y="4534272"/>
            <a:ext cx="1296144" cy="1368152"/>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向下箭號 36"/>
          <p:cNvSpPr/>
          <p:nvPr/>
        </p:nvSpPr>
        <p:spPr>
          <a:xfrm>
            <a:off x="6545643" y="4594000"/>
            <a:ext cx="64807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TextBox 40"/>
          <p:cNvSpPr txBox="1"/>
          <p:nvPr/>
        </p:nvSpPr>
        <p:spPr>
          <a:xfrm>
            <a:off x="1716832" y="7526179"/>
            <a:ext cx="6912768" cy="246221"/>
          </a:xfrm>
          <a:prstGeom prst="rect">
            <a:avLst/>
          </a:prstGeom>
          <a:noFill/>
        </p:spPr>
        <p:txBody>
          <a:bodyPr wrap="square" rtlCol="0">
            <a:spAutoFit/>
          </a:bodyPr>
          <a:lstStyle/>
          <a:p>
            <a:pPr algn="ctr"/>
            <a:r>
              <a:rPr lang="en-US" sz="1000" dirty="0"/>
              <a:t>Picture from: Y-Fan Chang – An Overview of Machine Learning</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E6F7B82-ED21-43CD-873C-72B948B086A6}"/>
                  </a:ext>
                </a:extLst>
              </p:cNvPr>
              <p:cNvSpPr txBox="1"/>
              <p:nvPr/>
            </p:nvSpPr>
            <p:spPr>
              <a:xfrm>
                <a:off x="5774352" y="3925801"/>
                <a:ext cx="3240360" cy="461665"/>
              </a:xfrm>
              <a:prstGeom prst="rect">
                <a:avLst/>
              </a:prstGeom>
              <a:noFill/>
            </p:spPr>
            <p:txBody>
              <a:bodyPr wrap="square" rtlCol="0">
                <a:spAutoFit/>
              </a:bodyPr>
              <a:lstStyle/>
              <a:p>
                <a:r>
                  <a:rPr lang="en-US" sz="2400" dirty="0"/>
                  <a:t>Inputs: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m>
                          <m:mPr>
                            <m:mcs>
                              <m:mc>
                                <m:mcPr>
                                  <m:count m:val="2"/>
                                  <m:mcJc m:val="center"/>
                                </m:mcPr>
                              </m:mc>
                            </m:mcs>
                            <m:ctrlPr>
                              <a:rPr lang="en-US" sz="2000" i="1" smtClean="0">
                                <a:latin typeface="Cambria Math" panose="02040503050406030204" pitchFamily="18" charset="0"/>
                              </a:rPr>
                            </m:ctrlPr>
                          </m:mPr>
                          <m:m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𝑛</m:t>
                                  </m:r>
                                  <m:r>
                                    <a:rPr lang="en-US" sz="2000" b="0" i="1" smtClean="0">
                                      <a:latin typeface="Cambria Math" panose="02040503050406030204" pitchFamily="18" charset="0"/>
                                    </a:rPr>
                                    <m:t>1</m:t>
                                  </m:r>
                                </m:sub>
                              </m:sSub>
                            </m:e>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𝑛</m:t>
                                  </m:r>
                                  <m:r>
                                    <a:rPr lang="en-US" sz="2000" b="0" i="1" smtClean="0">
                                      <a:latin typeface="Cambria Math" panose="02040503050406030204" pitchFamily="18" charset="0"/>
                                    </a:rPr>
                                    <m:t>2</m:t>
                                  </m:r>
                                </m:sub>
                              </m:sSub>
                            </m:e>
                          </m:mr>
                        </m:m>
                      </m:e>
                    </m:d>
                  </m:oMath>
                </a14:m>
                <a:endParaRPr lang="en-US" sz="2000" dirty="0"/>
              </a:p>
            </p:txBody>
          </p:sp>
        </mc:Choice>
        <mc:Fallback xmlns="">
          <p:sp>
            <p:nvSpPr>
              <p:cNvPr id="35" name="TextBox 34">
                <a:extLst>
                  <a:ext uri="{FF2B5EF4-FFF2-40B4-BE49-F238E27FC236}">
                    <a16:creationId xmlns:a16="http://schemas.microsoft.com/office/drawing/2014/main" id="{2E6F7B82-ED21-43CD-873C-72B948B086A6}"/>
                  </a:ext>
                </a:extLst>
              </p:cNvPr>
              <p:cNvSpPr txBox="1">
                <a:spLocks noRot="1" noChangeAspect="1" noMove="1" noResize="1" noEditPoints="1" noAdjustHandles="1" noChangeArrowheads="1" noChangeShapeType="1" noTextEdit="1"/>
              </p:cNvSpPr>
              <p:nvPr/>
            </p:nvSpPr>
            <p:spPr>
              <a:xfrm>
                <a:off x="5774352" y="3925801"/>
                <a:ext cx="3240360" cy="461665"/>
              </a:xfrm>
              <a:prstGeom prst="rect">
                <a:avLst/>
              </a:prstGeom>
              <a:blipFill>
                <a:blip r:embed="rId6"/>
                <a:stretch>
                  <a:fillRect l="-2820"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51B6EB87-1EB8-4CB0-ADF1-3698188D70B5}"/>
                  </a:ext>
                </a:extLst>
              </p:cNvPr>
              <p:cNvSpPr txBox="1"/>
              <p:nvPr/>
            </p:nvSpPr>
            <p:spPr>
              <a:xfrm>
                <a:off x="4453136" y="5171356"/>
                <a:ext cx="5746924" cy="468654"/>
              </a:xfrm>
              <a:prstGeom prst="rect">
                <a:avLst/>
              </a:prstGeom>
              <a:noFill/>
            </p:spPr>
            <p:txBody>
              <a:bodyPr wrap="square" rtlCol="0">
                <a:spAutoFit/>
              </a:bodyPr>
              <a:lstStyle/>
              <a:p>
                <a:r>
                  <a:rPr lang="en-US" sz="2400" dirty="0"/>
                  <a:t>Features: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m>
                          <m:mPr>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𝑛</m:t>
                                  </m:r>
                                  <m:r>
                                    <a:rPr lang="en-US" sz="2000" i="1">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𝑛</m:t>
                                  </m:r>
                                  <m:r>
                                    <a:rPr lang="en-US" sz="2000" i="1">
                                      <a:latin typeface="Cambria Math" panose="02040503050406030204" pitchFamily="18" charset="0"/>
                                    </a:rPr>
                                    <m:t>2</m:t>
                                  </m:r>
                                </m:sub>
                              </m:sSub>
                            </m:e>
                            <m:e>
                              <m:m>
                                <m:mPr>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𝑛</m:t>
                                        </m:r>
                                        <m:r>
                                          <a:rPr lang="en-US" sz="2000" i="1">
                                            <a:latin typeface="Cambria Math" panose="02040503050406030204" pitchFamily="18" charset="0"/>
                                          </a:rPr>
                                          <m:t>1</m:t>
                                        </m:r>
                                      </m:sub>
                                    </m:sSub>
                                    <m:r>
                                      <a:rPr lang="en-US" sz="200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𝑛</m:t>
                                        </m:r>
                                        <m:r>
                                          <a:rPr lang="en-US" sz="2000" i="1">
                                            <a:latin typeface="Cambria Math" panose="02040503050406030204" pitchFamily="18" charset="0"/>
                                          </a:rPr>
                                          <m:t>2</m:t>
                                        </m:r>
                                      </m:sub>
                                    </m:sSub>
                                  </m:e>
                                  <m:e>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𝑥</m:t>
                                        </m:r>
                                      </m:e>
                                      <m:sub>
                                        <m:r>
                                          <a:rPr lang="en-US" sz="2000" b="0" i="1" smtClean="0">
                                            <a:latin typeface="Cambria Math" panose="02040503050406030204" pitchFamily="18" charset="0"/>
                                          </a:rPr>
                                          <m:t>𝑛</m:t>
                                        </m:r>
                                        <m:r>
                                          <a:rPr lang="en-US" sz="2000" b="0" i="1" smtClean="0">
                                            <a:latin typeface="Cambria Math" panose="02040503050406030204" pitchFamily="18" charset="0"/>
                                          </a:rPr>
                                          <m:t>1</m:t>
                                        </m:r>
                                      </m:sub>
                                      <m:sup>
                                        <m:r>
                                          <a:rPr lang="en-US" sz="2000" b="0" i="1" smtClean="0">
                                            <a:latin typeface="Cambria Math" panose="02040503050406030204" pitchFamily="18" charset="0"/>
                                          </a:rPr>
                                          <m:t>2</m:t>
                                        </m:r>
                                      </m:sup>
                                    </m:sSubSup>
                                  </m:e>
                                  <m:e>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𝑥</m:t>
                                        </m:r>
                                      </m:e>
                                      <m:sub>
                                        <m:r>
                                          <a:rPr lang="en-US" sz="2000" b="0" i="1" smtClean="0">
                                            <a:latin typeface="Cambria Math" panose="02040503050406030204" pitchFamily="18" charset="0"/>
                                          </a:rPr>
                                          <m:t>𝑛</m:t>
                                        </m:r>
                                        <m:r>
                                          <a:rPr lang="en-US" sz="2000" b="0" i="1" smtClean="0">
                                            <a:latin typeface="Cambria Math" panose="02040503050406030204" pitchFamily="18" charset="0"/>
                                          </a:rPr>
                                          <m:t>2</m:t>
                                        </m:r>
                                      </m:sub>
                                      <m:sup>
                                        <m:r>
                                          <a:rPr lang="en-US" sz="2000" b="0" i="1" smtClean="0">
                                            <a:latin typeface="Cambria Math" panose="02040503050406030204" pitchFamily="18" charset="0"/>
                                          </a:rPr>
                                          <m:t>2</m:t>
                                        </m:r>
                                      </m:sup>
                                    </m:sSubSup>
                                  </m:e>
                                </m:mr>
                              </m:m>
                            </m:e>
                          </m:mr>
                        </m:m>
                      </m:e>
                    </m:d>
                  </m:oMath>
                </a14:m>
                <a:endParaRPr lang="en-US" sz="2000" dirty="0"/>
              </a:p>
            </p:txBody>
          </p:sp>
        </mc:Choice>
        <mc:Fallback xmlns="">
          <p:sp>
            <p:nvSpPr>
              <p:cNvPr id="42" name="TextBox 41">
                <a:extLst>
                  <a:ext uri="{FF2B5EF4-FFF2-40B4-BE49-F238E27FC236}">
                    <a16:creationId xmlns:a16="http://schemas.microsoft.com/office/drawing/2014/main" id="{51B6EB87-1EB8-4CB0-ADF1-3698188D70B5}"/>
                  </a:ext>
                </a:extLst>
              </p:cNvPr>
              <p:cNvSpPr txBox="1">
                <a:spLocks noRot="1" noChangeAspect="1" noMove="1" noResize="1" noEditPoints="1" noAdjustHandles="1" noChangeArrowheads="1" noChangeShapeType="1" noTextEdit="1"/>
              </p:cNvSpPr>
              <p:nvPr/>
            </p:nvSpPr>
            <p:spPr>
              <a:xfrm>
                <a:off x="4453136" y="5171356"/>
                <a:ext cx="5746924" cy="468654"/>
              </a:xfrm>
              <a:prstGeom prst="rect">
                <a:avLst/>
              </a:prstGeom>
              <a:blipFill>
                <a:blip r:embed="rId7"/>
                <a:stretch>
                  <a:fillRect l="-1699" t="-10390" b="-27273"/>
                </a:stretch>
              </a:blipFill>
            </p:spPr>
            <p:txBody>
              <a:bodyPr/>
              <a:lstStyle/>
              <a:p>
                <a:r>
                  <a:rPr lang="en-US">
                    <a:noFill/>
                  </a:rPr>
                  <a:t> </a:t>
                </a:r>
              </a:p>
            </p:txBody>
          </p:sp>
        </mc:Fallback>
      </mc:AlternateContent>
      <p:sp>
        <p:nvSpPr>
          <p:cNvPr id="43" name="向下箭號 36">
            <a:extLst>
              <a:ext uri="{FF2B5EF4-FFF2-40B4-BE49-F238E27FC236}">
                <a16:creationId xmlns:a16="http://schemas.microsoft.com/office/drawing/2014/main" id="{146EBA61-298C-4631-BC24-E3AE19DC5FB5}"/>
              </a:ext>
            </a:extLst>
          </p:cNvPr>
          <p:cNvSpPr/>
          <p:nvPr/>
        </p:nvSpPr>
        <p:spPr>
          <a:xfrm>
            <a:off x="6545642" y="5999950"/>
            <a:ext cx="64807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F9FE427C-2134-4EEB-B7F1-DE7A36233028}"/>
                  </a:ext>
                </a:extLst>
              </p:cNvPr>
              <p:cNvSpPr txBox="1"/>
              <p:nvPr/>
            </p:nvSpPr>
            <p:spPr>
              <a:xfrm>
                <a:off x="5260717" y="6736903"/>
                <a:ext cx="3865995" cy="461665"/>
              </a:xfrm>
              <a:prstGeom prst="rect">
                <a:avLst/>
              </a:prstGeom>
              <a:noFill/>
            </p:spPr>
            <p:txBody>
              <a:bodyPr wrap="square" rtlCol="0">
                <a:spAutoFit/>
              </a:bodyPr>
              <a:lstStyle/>
              <a:p>
                <a:r>
                  <a:rPr lang="en-US" sz="2400" dirty="0"/>
                  <a:t>Outputs: </a:t>
                </a:r>
                <a14:m>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 </m:t>
                        </m:r>
                        <m:r>
                          <a:rPr lang="en-US" sz="2000" b="0" i="1" smtClean="0">
                            <a:latin typeface="Cambria Math" panose="02040503050406030204" pitchFamily="18" charset="0"/>
                          </a:rPr>
                          <m:t>𝑊</m:t>
                        </m:r>
                        <m:r>
                          <a:rPr lang="en-US" sz="2000" b="0" i="1" smtClean="0">
                            <a:latin typeface="Cambria Math" panose="02040503050406030204" pitchFamily="18" charset="0"/>
                          </a:rPr>
                          <m:t>, </m:t>
                        </m:r>
                        <m:r>
                          <a:rPr lang="en-US" sz="2000" b="0" i="1" smtClean="0">
                            <a:latin typeface="Cambria Math" panose="02040503050406030204" pitchFamily="18" charset="0"/>
                          </a:rPr>
                          <m:t>𝑏</m:t>
                        </m:r>
                      </m:e>
                    </m:d>
                    <m:r>
                      <a:rPr lang="en-US" sz="2000" b="0" i="1" smtClean="0">
                        <a:latin typeface="Cambria Math" panose="02040503050406030204" pitchFamily="18" charset="0"/>
                      </a:rPr>
                      <m:t>=</m:t>
                    </m:r>
                    <m:r>
                      <a:rPr lang="en-US" sz="2000" b="0" i="1" smtClean="0">
                        <a:latin typeface="Cambria Math" panose="02040503050406030204" pitchFamily="18" charset="0"/>
                      </a:rPr>
                      <m:t>𝑊</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𝑖</m:t>
                        </m:r>
                      </m:sub>
                    </m:sSub>
                    <m:r>
                      <a:rPr lang="en-US" sz="2000" b="0" i="0" smtClean="0">
                        <a:latin typeface="Cambria Math" panose="02040503050406030204" pitchFamily="18" charset="0"/>
                      </a:rPr>
                      <m:t>+</m:t>
                    </m:r>
                    <m:r>
                      <a:rPr lang="en-US" sz="2000" b="0" i="1" smtClean="0">
                        <a:latin typeface="Cambria Math" panose="02040503050406030204" pitchFamily="18" charset="0"/>
                      </a:rPr>
                      <m:t>𝑏</m:t>
                    </m:r>
                  </m:oMath>
                </a14:m>
                <a:endParaRPr lang="en-US" sz="2000" i="1" dirty="0"/>
              </a:p>
            </p:txBody>
          </p:sp>
        </mc:Choice>
        <mc:Fallback xmlns="">
          <p:sp>
            <p:nvSpPr>
              <p:cNvPr id="44" name="TextBox 43">
                <a:extLst>
                  <a:ext uri="{FF2B5EF4-FFF2-40B4-BE49-F238E27FC236}">
                    <a16:creationId xmlns:a16="http://schemas.microsoft.com/office/drawing/2014/main" id="{F9FE427C-2134-4EEB-B7F1-DE7A36233028}"/>
                  </a:ext>
                </a:extLst>
              </p:cNvPr>
              <p:cNvSpPr txBox="1">
                <a:spLocks noRot="1" noChangeAspect="1" noMove="1" noResize="1" noEditPoints="1" noAdjustHandles="1" noChangeArrowheads="1" noChangeShapeType="1" noTextEdit="1"/>
              </p:cNvSpPr>
              <p:nvPr/>
            </p:nvSpPr>
            <p:spPr>
              <a:xfrm>
                <a:off x="5260717" y="6736903"/>
                <a:ext cx="3865995" cy="461665"/>
              </a:xfrm>
              <a:prstGeom prst="rect">
                <a:avLst/>
              </a:prstGeom>
              <a:blipFill>
                <a:blip r:embed="rId8"/>
                <a:stretch>
                  <a:fillRect l="-2524"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130642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Non-linear Support Vector Machines</a:t>
            </a:r>
          </a:p>
        </p:txBody>
      </p:sp>
      <p:sp>
        <p:nvSpPr>
          <p:cNvPr id="3" name="Content Placeholder 2"/>
          <p:cNvSpPr>
            <a:spLocks noGrp="1"/>
          </p:cNvSpPr>
          <p:nvPr>
            <p:ph idx="1"/>
          </p:nvPr>
        </p:nvSpPr>
        <p:spPr/>
        <p:txBody>
          <a:bodyPr/>
          <a:lstStyle/>
          <a:p>
            <a:r>
              <a:rPr lang="en-US" b="1" i="1" dirty="0">
                <a:solidFill>
                  <a:srgbClr val="0070C0"/>
                </a:solidFill>
              </a:rPr>
              <a:t>Non-linear SVM</a:t>
            </a:r>
            <a:endParaRPr lang="en-US" dirty="0"/>
          </a:p>
          <a:p>
            <a:pPr lvl="1"/>
            <a:r>
              <a:rPr lang="en-US" dirty="0"/>
              <a:t>The original input space is mapped to a higher-dimensional feature space where the training set is linearly separable</a:t>
            </a:r>
          </a:p>
          <a:p>
            <a:pPr lvl="1"/>
            <a:r>
              <a:rPr lang="en-US" dirty="0"/>
              <a:t>Define a non-linear kernel function to calculate a non-linear decision boundary in the original feature space</a:t>
            </a:r>
          </a:p>
          <a:p>
            <a:endParaRPr lang="en-US" dirty="0"/>
          </a:p>
        </p:txBody>
      </p:sp>
      <p:sp>
        <p:nvSpPr>
          <p:cNvPr id="58" name="Content Placeholder 57">
            <a:extLst>
              <a:ext uri="{FF2B5EF4-FFF2-40B4-BE49-F238E27FC236}">
                <a16:creationId xmlns:a16="http://schemas.microsoft.com/office/drawing/2014/main" id="{8A00727F-034F-47BC-816A-D2683830B1A5}"/>
              </a:ext>
            </a:extLst>
          </p:cNvPr>
          <p:cNvSpPr>
            <a:spLocks noGrp="1"/>
          </p:cNvSpPr>
          <p:nvPr>
            <p:ph idx="10"/>
          </p:nvPr>
        </p:nvSpPr>
        <p:spPr/>
        <p:txBody>
          <a:bodyPr/>
          <a:lstStyle/>
          <a:p>
            <a:r>
              <a:rPr lang="en-US" dirty="0"/>
              <a:t>Linear vs Non-linear Techniques</a:t>
            </a:r>
          </a:p>
        </p:txBody>
      </p:sp>
      <p:sp>
        <p:nvSpPr>
          <p:cNvPr id="4" name="Line 4"/>
          <p:cNvSpPr>
            <a:spLocks noChangeShapeType="1"/>
          </p:cNvSpPr>
          <p:nvPr/>
        </p:nvSpPr>
        <p:spPr bwMode="auto">
          <a:xfrm flipV="1">
            <a:off x="2703636" y="3989834"/>
            <a:ext cx="0" cy="30416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 name="Line 5"/>
          <p:cNvSpPr>
            <a:spLocks noChangeShapeType="1"/>
          </p:cNvSpPr>
          <p:nvPr/>
        </p:nvSpPr>
        <p:spPr bwMode="auto">
          <a:xfrm flipV="1">
            <a:off x="1082799" y="5601147"/>
            <a:ext cx="331946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AutoShape 6"/>
          <p:cNvSpPr>
            <a:spLocks noChangeArrowheads="1"/>
          </p:cNvSpPr>
          <p:nvPr/>
        </p:nvSpPr>
        <p:spPr bwMode="auto">
          <a:xfrm>
            <a:off x="2733799" y="4821684"/>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7" name="AutoShape 7"/>
          <p:cNvSpPr>
            <a:spLocks noChangeArrowheads="1"/>
          </p:cNvSpPr>
          <p:nvPr/>
        </p:nvSpPr>
        <p:spPr bwMode="auto">
          <a:xfrm>
            <a:off x="2159124" y="5178872"/>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8" name="AutoShape 8"/>
          <p:cNvSpPr>
            <a:spLocks noChangeArrowheads="1"/>
          </p:cNvSpPr>
          <p:nvPr/>
        </p:nvSpPr>
        <p:spPr bwMode="auto">
          <a:xfrm>
            <a:off x="2311524" y="5724972"/>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9" name="AutoShape 9"/>
          <p:cNvSpPr>
            <a:spLocks noChangeArrowheads="1"/>
          </p:cNvSpPr>
          <p:nvPr/>
        </p:nvSpPr>
        <p:spPr bwMode="auto">
          <a:xfrm>
            <a:off x="2844924" y="6201222"/>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10" name="AutoShape 10"/>
          <p:cNvSpPr>
            <a:spLocks noChangeArrowheads="1"/>
          </p:cNvSpPr>
          <p:nvPr/>
        </p:nvSpPr>
        <p:spPr bwMode="auto">
          <a:xfrm>
            <a:off x="2425824" y="4867722"/>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11" name="AutoShape 11"/>
          <p:cNvSpPr>
            <a:spLocks noChangeArrowheads="1"/>
          </p:cNvSpPr>
          <p:nvPr/>
        </p:nvSpPr>
        <p:spPr bwMode="auto">
          <a:xfrm>
            <a:off x="1930524" y="5496372"/>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12" name="AutoShape 12"/>
          <p:cNvSpPr>
            <a:spLocks noChangeArrowheads="1"/>
          </p:cNvSpPr>
          <p:nvPr/>
        </p:nvSpPr>
        <p:spPr bwMode="auto">
          <a:xfrm>
            <a:off x="2349624" y="6239322"/>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13" name="AutoShape 13"/>
          <p:cNvSpPr>
            <a:spLocks noChangeArrowheads="1"/>
          </p:cNvSpPr>
          <p:nvPr/>
        </p:nvSpPr>
        <p:spPr bwMode="auto">
          <a:xfrm>
            <a:off x="2844924" y="5267772"/>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14" name="AutoShape 14"/>
          <p:cNvSpPr>
            <a:spLocks noChangeArrowheads="1"/>
          </p:cNvSpPr>
          <p:nvPr/>
        </p:nvSpPr>
        <p:spPr bwMode="auto">
          <a:xfrm>
            <a:off x="3746624" y="525507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15" name="AutoShape 15"/>
          <p:cNvSpPr>
            <a:spLocks noChangeArrowheads="1"/>
          </p:cNvSpPr>
          <p:nvPr/>
        </p:nvSpPr>
        <p:spPr bwMode="auto">
          <a:xfrm>
            <a:off x="3606924" y="646792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16" name="AutoShape 16"/>
          <p:cNvSpPr>
            <a:spLocks noChangeArrowheads="1"/>
          </p:cNvSpPr>
          <p:nvPr/>
        </p:nvSpPr>
        <p:spPr bwMode="auto">
          <a:xfrm>
            <a:off x="1359024" y="538207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17" name="AutoShape 17"/>
          <p:cNvSpPr>
            <a:spLocks noChangeArrowheads="1"/>
          </p:cNvSpPr>
          <p:nvPr/>
        </p:nvSpPr>
        <p:spPr bwMode="auto">
          <a:xfrm>
            <a:off x="2870324" y="683622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18" name="AutoShape 18"/>
          <p:cNvSpPr>
            <a:spLocks noChangeArrowheads="1"/>
          </p:cNvSpPr>
          <p:nvPr/>
        </p:nvSpPr>
        <p:spPr bwMode="auto">
          <a:xfrm>
            <a:off x="3835524" y="599167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19" name="AutoShape 19"/>
          <p:cNvSpPr>
            <a:spLocks noChangeArrowheads="1"/>
          </p:cNvSpPr>
          <p:nvPr/>
        </p:nvSpPr>
        <p:spPr bwMode="auto">
          <a:xfrm>
            <a:off x="1898774" y="653142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20" name="AutoShape 20"/>
          <p:cNvSpPr>
            <a:spLocks noChangeArrowheads="1"/>
          </p:cNvSpPr>
          <p:nvPr/>
        </p:nvSpPr>
        <p:spPr bwMode="auto">
          <a:xfrm>
            <a:off x="1587624" y="604882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21" name="AutoShape 21"/>
          <p:cNvSpPr>
            <a:spLocks noChangeArrowheads="1"/>
          </p:cNvSpPr>
          <p:nvPr/>
        </p:nvSpPr>
        <p:spPr bwMode="auto">
          <a:xfrm>
            <a:off x="1644774" y="452482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22" name="AutoShape 22"/>
          <p:cNvSpPr>
            <a:spLocks noChangeArrowheads="1"/>
          </p:cNvSpPr>
          <p:nvPr/>
        </p:nvSpPr>
        <p:spPr bwMode="auto">
          <a:xfrm>
            <a:off x="3140199" y="5659884"/>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23" name="AutoShape 23"/>
          <p:cNvSpPr>
            <a:spLocks noChangeArrowheads="1"/>
          </p:cNvSpPr>
          <p:nvPr/>
        </p:nvSpPr>
        <p:spPr bwMode="auto">
          <a:xfrm>
            <a:off x="2759199" y="5793234"/>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24" name="AutoShape 24"/>
          <p:cNvSpPr>
            <a:spLocks noChangeArrowheads="1"/>
          </p:cNvSpPr>
          <p:nvPr/>
        </p:nvSpPr>
        <p:spPr bwMode="auto">
          <a:xfrm>
            <a:off x="3044949" y="4554984"/>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25" name="Oval 25"/>
          <p:cNvSpPr>
            <a:spLocks noChangeArrowheads="1"/>
          </p:cNvSpPr>
          <p:nvPr/>
        </p:nvSpPr>
        <p:spPr bwMode="auto">
          <a:xfrm>
            <a:off x="1749549" y="4640709"/>
            <a:ext cx="1885950" cy="1905000"/>
          </a:xfrm>
          <a:prstGeom prst="ellipse">
            <a:avLst/>
          </a:prstGeom>
          <a:noFill/>
          <a:ln w="15875" algn="ctr">
            <a:solidFill>
              <a:schemeClr val="tx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26" name="AutoShape 26"/>
          <p:cNvSpPr>
            <a:spLocks noChangeArrowheads="1"/>
          </p:cNvSpPr>
          <p:nvPr/>
        </p:nvSpPr>
        <p:spPr bwMode="auto">
          <a:xfrm>
            <a:off x="1797174" y="467722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27" name="AutoShape 27"/>
          <p:cNvSpPr>
            <a:spLocks noChangeArrowheads="1"/>
          </p:cNvSpPr>
          <p:nvPr/>
        </p:nvSpPr>
        <p:spPr bwMode="auto">
          <a:xfrm>
            <a:off x="3721224" y="465817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28" name="Line 28"/>
          <p:cNvSpPr>
            <a:spLocks noChangeShapeType="1"/>
          </p:cNvSpPr>
          <p:nvPr/>
        </p:nvSpPr>
        <p:spPr bwMode="auto">
          <a:xfrm flipH="1" flipV="1">
            <a:off x="6742236" y="3742184"/>
            <a:ext cx="0" cy="20701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Line 29"/>
          <p:cNvSpPr>
            <a:spLocks noChangeShapeType="1"/>
          </p:cNvSpPr>
          <p:nvPr/>
        </p:nvSpPr>
        <p:spPr bwMode="auto">
          <a:xfrm>
            <a:off x="6712074" y="5829747"/>
            <a:ext cx="234791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 name="AutoShape 30"/>
          <p:cNvSpPr>
            <a:spLocks noChangeArrowheads="1"/>
          </p:cNvSpPr>
          <p:nvPr/>
        </p:nvSpPr>
        <p:spPr bwMode="auto">
          <a:xfrm>
            <a:off x="7010524" y="5193159"/>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31" name="AutoShape 31"/>
          <p:cNvSpPr>
            <a:spLocks noChangeArrowheads="1"/>
          </p:cNvSpPr>
          <p:nvPr/>
        </p:nvSpPr>
        <p:spPr bwMode="auto">
          <a:xfrm>
            <a:off x="6435849" y="5550347"/>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32" name="AutoShape 32"/>
          <p:cNvSpPr>
            <a:spLocks noChangeArrowheads="1"/>
          </p:cNvSpPr>
          <p:nvPr/>
        </p:nvSpPr>
        <p:spPr bwMode="auto">
          <a:xfrm>
            <a:off x="6816849" y="6105972"/>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33" name="AutoShape 33"/>
          <p:cNvSpPr>
            <a:spLocks noChangeArrowheads="1"/>
          </p:cNvSpPr>
          <p:nvPr/>
        </p:nvSpPr>
        <p:spPr bwMode="auto">
          <a:xfrm>
            <a:off x="7635999" y="6105972"/>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34" name="AutoShape 34"/>
          <p:cNvSpPr>
            <a:spLocks noChangeArrowheads="1"/>
          </p:cNvSpPr>
          <p:nvPr/>
        </p:nvSpPr>
        <p:spPr bwMode="auto">
          <a:xfrm>
            <a:off x="6702549" y="5239197"/>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35" name="AutoShape 35"/>
          <p:cNvSpPr>
            <a:spLocks noChangeArrowheads="1"/>
          </p:cNvSpPr>
          <p:nvPr/>
        </p:nvSpPr>
        <p:spPr bwMode="auto">
          <a:xfrm>
            <a:off x="6912099" y="5515422"/>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36" name="AutoShape 36"/>
          <p:cNvSpPr>
            <a:spLocks noChangeArrowheads="1"/>
          </p:cNvSpPr>
          <p:nvPr/>
        </p:nvSpPr>
        <p:spPr bwMode="auto">
          <a:xfrm>
            <a:off x="7140699" y="6144072"/>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37" name="AutoShape 37"/>
          <p:cNvSpPr>
            <a:spLocks noChangeArrowheads="1"/>
          </p:cNvSpPr>
          <p:nvPr/>
        </p:nvSpPr>
        <p:spPr bwMode="auto">
          <a:xfrm>
            <a:off x="7121649" y="5639247"/>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38" name="AutoShape 38"/>
          <p:cNvSpPr>
            <a:spLocks noChangeArrowheads="1"/>
          </p:cNvSpPr>
          <p:nvPr/>
        </p:nvSpPr>
        <p:spPr bwMode="auto">
          <a:xfrm>
            <a:off x="8728199" y="527412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39" name="AutoShape 39"/>
          <p:cNvSpPr>
            <a:spLocks noChangeArrowheads="1"/>
          </p:cNvSpPr>
          <p:nvPr/>
        </p:nvSpPr>
        <p:spPr bwMode="auto">
          <a:xfrm>
            <a:off x="8588499" y="648697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40" name="AutoShape 40"/>
          <p:cNvSpPr>
            <a:spLocks noChangeArrowheads="1"/>
          </p:cNvSpPr>
          <p:nvPr/>
        </p:nvSpPr>
        <p:spPr bwMode="auto">
          <a:xfrm>
            <a:off x="8112249" y="423907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41" name="AutoShape 41"/>
          <p:cNvSpPr>
            <a:spLocks noChangeArrowheads="1"/>
          </p:cNvSpPr>
          <p:nvPr/>
        </p:nvSpPr>
        <p:spPr bwMode="auto">
          <a:xfrm>
            <a:off x="8118599" y="550272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42" name="AutoShape 42"/>
          <p:cNvSpPr>
            <a:spLocks noChangeArrowheads="1"/>
          </p:cNvSpPr>
          <p:nvPr/>
        </p:nvSpPr>
        <p:spPr bwMode="auto">
          <a:xfrm>
            <a:off x="8817099" y="601072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43" name="AutoShape 43"/>
          <p:cNvSpPr>
            <a:spLocks noChangeArrowheads="1"/>
          </p:cNvSpPr>
          <p:nvPr/>
        </p:nvSpPr>
        <p:spPr bwMode="auto">
          <a:xfrm>
            <a:off x="7642349" y="495027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44" name="AutoShape 44"/>
          <p:cNvSpPr>
            <a:spLocks noChangeArrowheads="1"/>
          </p:cNvSpPr>
          <p:nvPr/>
        </p:nvSpPr>
        <p:spPr bwMode="auto">
          <a:xfrm>
            <a:off x="8245599" y="618217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45" name="AutoShape 45"/>
          <p:cNvSpPr>
            <a:spLocks noChangeArrowheads="1"/>
          </p:cNvSpPr>
          <p:nvPr/>
        </p:nvSpPr>
        <p:spPr bwMode="auto">
          <a:xfrm>
            <a:off x="8036049" y="444862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46" name="AutoShape 46"/>
          <p:cNvSpPr>
            <a:spLocks noChangeArrowheads="1"/>
          </p:cNvSpPr>
          <p:nvPr/>
        </p:nvSpPr>
        <p:spPr bwMode="auto">
          <a:xfrm>
            <a:off x="6645399" y="5955159"/>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47" name="AutoShape 47"/>
          <p:cNvSpPr>
            <a:spLocks noChangeArrowheads="1"/>
          </p:cNvSpPr>
          <p:nvPr/>
        </p:nvSpPr>
        <p:spPr bwMode="auto">
          <a:xfrm>
            <a:off x="6264399" y="6088509"/>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48" name="AutoShape 48"/>
          <p:cNvSpPr>
            <a:spLocks noChangeArrowheads="1"/>
          </p:cNvSpPr>
          <p:nvPr/>
        </p:nvSpPr>
        <p:spPr bwMode="auto">
          <a:xfrm>
            <a:off x="8026524" y="4574034"/>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49" name="AutoShape 49"/>
          <p:cNvSpPr>
            <a:spLocks noChangeArrowheads="1"/>
          </p:cNvSpPr>
          <p:nvPr/>
        </p:nvSpPr>
        <p:spPr bwMode="auto">
          <a:xfrm>
            <a:off x="7578849" y="410572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50" name="AutoShape 50"/>
          <p:cNvSpPr>
            <a:spLocks noChangeArrowheads="1"/>
          </p:cNvSpPr>
          <p:nvPr/>
        </p:nvSpPr>
        <p:spPr bwMode="auto">
          <a:xfrm>
            <a:off x="8702799" y="467722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51" name="Line 51"/>
          <p:cNvSpPr>
            <a:spLocks noChangeShapeType="1"/>
          </p:cNvSpPr>
          <p:nvPr/>
        </p:nvSpPr>
        <p:spPr bwMode="auto">
          <a:xfrm flipH="1">
            <a:off x="5494461" y="5831334"/>
            <a:ext cx="1238250" cy="9969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 name="Line 52"/>
          <p:cNvSpPr>
            <a:spLocks noChangeShapeType="1"/>
          </p:cNvSpPr>
          <p:nvPr/>
        </p:nvSpPr>
        <p:spPr bwMode="auto">
          <a:xfrm>
            <a:off x="6731124" y="4478784"/>
            <a:ext cx="1447800" cy="1333500"/>
          </a:xfrm>
          <a:prstGeom prst="line">
            <a:avLst/>
          </a:prstGeom>
          <a:noFill/>
          <a:ln w="15875">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53"/>
          <p:cNvSpPr>
            <a:spLocks noChangeShapeType="1"/>
          </p:cNvSpPr>
          <p:nvPr/>
        </p:nvSpPr>
        <p:spPr bwMode="auto">
          <a:xfrm flipV="1">
            <a:off x="6959724" y="5850384"/>
            <a:ext cx="1219200" cy="1219200"/>
          </a:xfrm>
          <a:prstGeom prst="line">
            <a:avLst/>
          </a:prstGeom>
          <a:noFill/>
          <a:ln w="15875">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54"/>
          <p:cNvSpPr>
            <a:spLocks noChangeShapeType="1"/>
          </p:cNvSpPr>
          <p:nvPr/>
        </p:nvSpPr>
        <p:spPr bwMode="auto">
          <a:xfrm flipV="1">
            <a:off x="5264274" y="4516884"/>
            <a:ext cx="1466850" cy="838200"/>
          </a:xfrm>
          <a:prstGeom prst="line">
            <a:avLst/>
          </a:prstGeom>
          <a:noFill/>
          <a:ln w="15875">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55"/>
          <p:cNvSpPr>
            <a:spLocks noChangeShapeType="1"/>
          </p:cNvSpPr>
          <p:nvPr/>
        </p:nvSpPr>
        <p:spPr bwMode="auto">
          <a:xfrm>
            <a:off x="5245224" y="5355084"/>
            <a:ext cx="1714500" cy="1695450"/>
          </a:xfrm>
          <a:prstGeom prst="line">
            <a:avLst/>
          </a:prstGeom>
          <a:noFill/>
          <a:ln w="15875">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AutoShape 56"/>
          <p:cNvSpPr>
            <a:spLocks noChangeArrowheads="1"/>
          </p:cNvSpPr>
          <p:nvPr/>
        </p:nvSpPr>
        <p:spPr bwMode="auto">
          <a:xfrm>
            <a:off x="4187097" y="3994597"/>
            <a:ext cx="1638300" cy="457200"/>
          </a:xfrm>
          <a:prstGeom prst="curvedDownArrow">
            <a:avLst>
              <a:gd name="adj1" fmla="val 71667"/>
              <a:gd name="adj2" fmla="val 143333"/>
              <a:gd name="adj3" fmla="val 33333"/>
            </a:avLst>
          </a:prstGeom>
          <a:solidFill>
            <a:srgbClr val="008000"/>
          </a:solidFill>
          <a:ln w="9525">
            <a:solidFill>
              <a:srgbClr val="008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mc:AlternateContent xmlns:mc="http://schemas.openxmlformats.org/markup-compatibility/2006" xmlns:a14="http://schemas.microsoft.com/office/drawing/2010/main">
        <mc:Choice Requires="a14">
          <p:sp>
            <p:nvSpPr>
              <p:cNvPr id="57" name="Text Box 57"/>
              <p:cNvSpPr txBox="1">
                <a:spLocks noChangeArrowheads="1"/>
              </p:cNvSpPr>
              <p:nvPr/>
            </p:nvSpPr>
            <p:spPr bwMode="auto">
              <a:xfrm>
                <a:off x="4001959" y="4462412"/>
                <a:ext cx="1905000" cy="461665"/>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m:rPr>
                          <m:sty m:val="p"/>
                        </m:rPr>
                        <a:rPr lang="el-GR" altLang="en-US" sz="24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Φ</m:t>
                      </m:r>
                      <m:r>
                        <a:rPr lang="en-US" altLang="en-US" sz="24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en-US" sz="24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𝑥</m:t>
                      </m:r>
                      <m:r>
                        <a:rPr lang="en-US" altLang="en-US" sz="24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en-US" sz="24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𝜙</m:t>
                      </m:r>
                      <m:d>
                        <m:dPr>
                          <m:ctrlPr>
                            <a:rPr lang="en-US" altLang="en-US" sz="24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en-US" sz="24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𝑥</m:t>
                          </m:r>
                        </m:e>
                      </m:d>
                    </m:oMath>
                  </m:oMathPara>
                </a14:m>
                <a:endParaRPr lang="en-US" altLang="zh-CN" sz="2400" dirty="0">
                  <a:solidFill>
                    <a:srgbClr val="000000"/>
                  </a:solidFill>
                  <a:latin typeface="+mn-lt"/>
                  <a:ea typeface="宋体" panose="02010600030101010101" pitchFamily="2" charset="-122"/>
                  <a:cs typeface="Times New Roman" panose="02020603050405020304" pitchFamily="18" charset="0"/>
                </a:endParaRPr>
              </a:p>
            </p:txBody>
          </p:sp>
        </mc:Choice>
        <mc:Fallback xmlns="">
          <p:sp>
            <p:nvSpPr>
              <p:cNvPr id="57" name="Text Box 57"/>
              <p:cNvSpPr txBox="1">
                <a:spLocks noRot="1" noChangeAspect="1" noMove="1" noResize="1" noEditPoints="1" noAdjustHandles="1" noChangeArrowheads="1" noChangeShapeType="1" noTextEdit="1"/>
              </p:cNvSpPr>
              <p:nvPr/>
            </p:nvSpPr>
            <p:spPr bwMode="auto">
              <a:xfrm>
                <a:off x="4001959" y="4462412"/>
                <a:ext cx="1905000" cy="461665"/>
              </a:xfrm>
              <a:prstGeom prst="rect">
                <a:avLst/>
              </a:prstGeom>
              <a:blipFill>
                <a:blip r:embed="rId3"/>
                <a:stretch>
                  <a:fillRect b="-171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sp>
        <p:nvSpPr>
          <p:cNvPr id="59" name="TextBox 58">
            <a:extLst>
              <a:ext uri="{FF2B5EF4-FFF2-40B4-BE49-F238E27FC236}">
                <a16:creationId xmlns:a16="http://schemas.microsoft.com/office/drawing/2014/main" id="{E4A01703-4EC5-4F35-9B49-53630A83E9AF}"/>
              </a:ext>
            </a:extLst>
          </p:cNvPr>
          <p:cNvSpPr txBox="1"/>
          <p:nvPr/>
        </p:nvSpPr>
        <p:spPr>
          <a:xfrm>
            <a:off x="1716832" y="7526179"/>
            <a:ext cx="6912768" cy="246221"/>
          </a:xfrm>
          <a:prstGeom prst="rect">
            <a:avLst/>
          </a:prstGeom>
          <a:noFill/>
        </p:spPr>
        <p:txBody>
          <a:bodyPr wrap="square" rtlCol="0">
            <a:spAutoFit/>
          </a:bodyPr>
          <a:lstStyle/>
          <a:p>
            <a:pPr algn="ctr"/>
            <a:r>
              <a:rPr lang="en-US" sz="1000" dirty="0"/>
              <a:t>Picture from: James Hays – Machine Learning Overview</a:t>
            </a:r>
          </a:p>
        </p:txBody>
      </p:sp>
    </p:spTree>
    <p:extLst>
      <p:ext uri="{BB962C8B-B14F-4D97-AF65-F5344CB8AC3E}">
        <p14:creationId xmlns:p14="http://schemas.microsoft.com/office/powerpoint/2010/main" val="3867805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1CD3-477C-42F4-87C6-FC00507EFC97}"/>
              </a:ext>
            </a:extLst>
          </p:cNvPr>
          <p:cNvSpPr>
            <a:spLocks noGrp="1"/>
          </p:cNvSpPr>
          <p:nvPr>
            <p:ph type="title"/>
          </p:nvPr>
        </p:nvSpPr>
        <p:spPr/>
        <p:txBody>
          <a:bodyPr/>
          <a:lstStyle/>
          <a:p>
            <a:r>
              <a:rPr lang="en-US" dirty="0"/>
              <a:t>Binary vs Multi-class Classification</a:t>
            </a:r>
          </a:p>
        </p:txBody>
      </p:sp>
      <p:sp>
        <p:nvSpPr>
          <p:cNvPr id="3" name="Content Placeholder 2">
            <a:extLst>
              <a:ext uri="{FF2B5EF4-FFF2-40B4-BE49-F238E27FC236}">
                <a16:creationId xmlns:a16="http://schemas.microsoft.com/office/drawing/2014/main" id="{DEF60A17-2343-414F-B1C6-5AD29DC899D7}"/>
              </a:ext>
            </a:extLst>
          </p:cNvPr>
          <p:cNvSpPr>
            <a:spLocks noGrp="1"/>
          </p:cNvSpPr>
          <p:nvPr>
            <p:ph idx="1"/>
          </p:nvPr>
        </p:nvSpPr>
        <p:spPr/>
        <p:txBody>
          <a:bodyPr/>
          <a:lstStyle/>
          <a:p>
            <a:r>
              <a:rPr lang="en-US" dirty="0"/>
              <a:t>A classification problem with only 2 classes is referred to as </a:t>
            </a:r>
            <a:r>
              <a:rPr lang="en-US" b="1" i="1" dirty="0">
                <a:solidFill>
                  <a:srgbClr val="0070C0"/>
                </a:solidFill>
              </a:rPr>
              <a:t>binary classification</a:t>
            </a:r>
          </a:p>
          <a:p>
            <a:pPr lvl="1"/>
            <a:r>
              <a:rPr lang="en-US" dirty="0"/>
              <a:t>The output labels are 0 or 1</a:t>
            </a:r>
          </a:p>
          <a:p>
            <a:pPr lvl="1"/>
            <a:r>
              <a:rPr lang="en-US" dirty="0"/>
              <a:t>E.g., benign or malignant tumor, spam or no-spam email</a:t>
            </a:r>
          </a:p>
          <a:p>
            <a:r>
              <a:rPr lang="en-US" dirty="0"/>
              <a:t>A problem with 3 or more classes is referred to as </a:t>
            </a:r>
            <a:r>
              <a:rPr lang="en-US" b="1" i="1" dirty="0">
                <a:solidFill>
                  <a:srgbClr val="0070C0"/>
                </a:solidFill>
              </a:rPr>
              <a:t>multi-class classification</a:t>
            </a:r>
          </a:p>
          <a:p>
            <a:endParaRPr lang="en-US" dirty="0"/>
          </a:p>
        </p:txBody>
      </p:sp>
      <p:sp>
        <p:nvSpPr>
          <p:cNvPr id="4" name="Content Placeholder 3">
            <a:extLst>
              <a:ext uri="{FF2B5EF4-FFF2-40B4-BE49-F238E27FC236}">
                <a16:creationId xmlns:a16="http://schemas.microsoft.com/office/drawing/2014/main" id="{67EA849A-6B2F-4BF9-AE81-1AB08799BA1D}"/>
              </a:ext>
            </a:extLst>
          </p:cNvPr>
          <p:cNvSpPr>
            <a:spLocks noGrp="1"/>
          </p:cNvSpPr>
          <p:nvPr>
            <p:ph idx="10"/>
          </p:nvPr>
        </p:nvSpPr>
        <p:spPr/>
        <p:txBody>
          <a:bodyPr/>
          <a:lstStyle/>
          <a:p>
            <a:r>
              <a:rPr lang="en-US" dirty="0"/>
              <a:t>Binary vs Multi-class Classification</a:t>
            </a:r>
          </a:p>
        </p:txBody>
      </p:sp>
      <p:pic>
        <p:nvPicPr>
          <p:cNvPr id="21506" name="Picture 2" descr="Tips and Tricks for Multi-Class Classification | by Mohammed Terry-Jack |  Medium">
            <a:extLst>
              <a:ext uri="{FF2B5EF4-FFF2-40B4-BE49-F238E27FC236}">
                <a16:creationId xmlns:a16="http://schemas.microsoft.com/office/drawing/2014/main" id="{0559D80D-7BCC-49D8-A3C4-D56C6E7C9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808" y="4030216"/>
            <a:ext cx="6707547" cy="33123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08920" y="7386462"/>
            <a:ext cx="576064" cy="172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1089E21-ECBE-4D37-A30D-BBE604F47406}"/>
              </a:ext>
            </a:extLst>
          </p:cNvPr>
          <p:cNvSpPr/>
          <p:nvPr/>
        </p:nvSpPr>
        <p:spPr>
          <a:xfrm>
            <a:off x="2652936" y="7054552"/>
            <a:ext cx="432048" cy="231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489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22736-E3F0-43EC-91AD-849D0D0E3257}"/>
              </a:ext>
            </a:extLst>
          </p:cNvPr>
          <p:cNvSpPr>
            <a:spLocks noGrp="1"/>
          </p:cNvSpPr>
          <p:nvPr>
            <p:ph type="title"/>
          </p:nvPr>
        </p:nvSpPr>
        <p:spPr/>
        <p:txBody>
          <a:bodyPr/>
          <a:lstStyle/>
          <a:p>
            <a:r>
              <a:rPr lang="en-US" dirty="0"/>
              <a:t>Binary vs Multi-class Classification</a:t>
            </a:r>
          </a:p>
        </p:txBody>
      </p:sp>
      <p:sp>
        <p:nvSpPr>
          <p:cNvPr id="3" name="Content Placeholder 2">
            <a:extLst>
              <a:ext uri="{FF2B5EF4-FFF2-40B4-BE49-F238E27FC236}">
                <a16:creationId xmlns:a16="http://schemas.microsoft.com/office/drawing/2014/main" id="{9CCEBD4F-74D5-4D76-A6A8-F52171BB35EE}"/>
              </a:ext>
            </a:extLst>
          </p:cNvPr>
          <p:cNvSpPr>
            <a:spLocks noGrp="1"/>
          </p:cNvSpPr>
          <p:nvPr>
            <p:ph idx="1"/>
          </p:nvPr>
        </p:nvSpPr>
        <p:spPr/>
        <p:txBody>
          <a:bodyPr/>
          <a:lstStyle/>
          <a:p>
            <a:r>
              <a:rPr lang="en-US" dirty="0"/>
              <a:t>Both the binary and multi-class classification problems can be linearly or non-linearly separated</a:t>
            </a:r>
          </a:p>
          <a:p>
            <a:pPr lvl="1"/>
            <a:r>
              <a:rPr lang="en-US" dirty="0"/>
              <a:t>Figure: linearly and non-linearly separated data for binary classification problem</a:t>
            </a:r>
          </a:p>
        </p:txBody>
      </p:sp>
      <p:sp>
        <p:nvSpPr>
          <p:cNvPr id="5" name="Content Placeholder 4">
            <a:extLst>
              <a:ext uri="{FF2B5EF4-FFF2-40B4-BE49-F238E27FC236}">
                <a16:creationId xmlns:a16="http://schemas.microsoft.com/office/drawing/2014/main" id="{710A2035-A553-4BC5-93BA-DD8CFD5FC729}"/>
              </a:ext>
            </a:extLst>
          </p:cNvPr>
          <p:cNvSpPr>
            <a:spLocks noGrp="1"/>
          </p:cNvSpPr>
          <p:nvPr>
            <p:ph idx="10"/>
          </p:nvPr>
        </p:nvSpPr>
        <p:spPr/>
        <p:txBody>
          <a:bodyPr/>
          <a:lstStyle/>
          <a:p>
            <a:r>
              <a:rPr lang="en-US" dirty="0"/>
              <a:t>Binary vs Multi-class Classification</a:t>
            </a:r>
          </a:p>
        </p:txBody>
      </p:sp>
      <p:pic>
        <p:nvPicPr>
          <p:cNvPr id="4" name="Picture 3">
            <a:extLst>
              <a:ext uri="{FF2B5EF4-FFF2-40B4-BE49-F238E27FC236}">
                <a16:creationId xmlns:a16="http://schemas.microsoft.com/office/drawing/2014/main" id="{CA0F3E8D-515D-4C52-A047-61AF6F5E961B}"/>
              </a:ext>
            </a:extLst>
          </p:cNvPr>
          <p:cNvPicPr>
            <a:picLocks noChangeAspect="1"/>
          </p:cNvPicPr>
          <p:nvPr/>
        </p:nvPicPr>
        <p:blipFill>
          <a:blip r:embed="rId2"/>
          <a:stretch>
            <a:fillRect/>
          </a:stretch>
        </p:blipFill>
        <p:spPr>
          <a:xfrm>
            <a:off x="1103441" y="3382144"/>
            <a:ext cx="8030215" cy="3643603"/>
          </a:xfrm>
          <a:prstGeom prst="rect">
            <a:avLst/>
          </a:prstGeom>
        </p:spPr>
      </p:pic>
    </p:spTree>
    <p:extLst>
      <p:ext uri="{BB962C8B-B14F-4D97-AF65-F5344CB8AC3E}">
        <p14:creationId xmlns:p14="http://schemas.microsoft.com/office/powerpoint/2010/main" val="3917391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24744" y="1087016"/>
            <a:ext cx="8229600" cy="926976"/>
          </a:xfrm>
        </p:spPr>
        <p:txBody>
          <a:bodyPr>
            <a:normAutofit/>
          </a:bodyPr>
          <a:lstStyle/>
          <a:p>
            <a:pPr eaLnBrk="1" hangingPunct="1"/>
            <a:r>
              <a:rPr lang="en-CA" altLang="en-US" sz="5400" b="1" dirty="0"/>
              <a:t>Lecture 2</a:t>
            </a:r>
          </a:p>
        </p:txBody>
      </p:sp>
      <p:sp>
        <p:nvSpPr>
          <p:cNvPr id="19459" name="Content Placeholder 2"/>
          <p:cNvSpPr>
            <a:spLocks noGrp="1"/>
          </p:cNvSpPr>
          <p:nvPr>
            <p:ph idx="1"/>
          </p:nvPr>
        </p:nvSpPr>
        <p:spPr>
          <a:xfrm>
            <a:off x="420688" y="3454152"/>
            <a:ext cx="9145016" cy="1800200"/>
          </a:xfrm>
        </p:spPr>
        <p:txBody>
          <a:bodyPr>
            <a:normAutofit/>
          </a:bodyPr>
          <a:lstStyle/>
          <a:p>
            <a:pPr algn="ctr" eaLnBrk="1" hangingPunct="1">
              <a:buFont typeface="Arial" charset="0"/>
              <a:buNone/>
            </a:pPr>
            <a:r>
              <a:rPr lang="en-US" altLang="en-US" sz="4000" b="1" dirty="0"/>
              <a:t>Deep Learning Overview</a:t>
            </a:r>
          </a:p>
          <a:p>
            <a:pPr>
              <a:buNone/>
            </a:pPr>
            <a:r>
              <a:rPr lang="en-US" sz="1800" dirty="0"/>
              <a:t>	</a:t>
            </a:r>
            <a:endParaRPr lang="en-US" sz="1800" dirty="0">
              <a:solidFill>
                <a:srgbClr val="002060"/>
              </a:solidFill>
            </a:endParaRPr>
          </a:p>
          <a:p>
            <a:pPr algn="ctr" eaLnBrk="1" hangingPunct="1">
              <a:buFont typeface="Arial" charset="0"/>
              <a:buNone/>
            </a:pPr>
            <a:endParaRPr lang="en-US" altLang="en-US" sz="2800" dirty="0"/>
          </a:p>
        </p:txBody>
      </p:sp>
    </p:spTree>
    <p:extLst>
      <p:ext uri="{BB962C8B-B14F-4D97-AF65-F5344CB8AC3E}">
        <p14:creationId xmlns:p14="http://schemas.microsoft.com/office/powerpoint/2010/main" val="3050201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Vision Tasks</a:t>
            </a:r>
            <a:endParaRPr lang="en-US" dirty="0"/>
          </a:p>
        </p:txBody>
      </p:sp>
      <p:sp>
        <p:nvSpPr>
          <p:cNvPr id="3" name="Content Placeholder 2"/>
          <p:cNvSpPr>
            <a:spLocks noGrp="1"/>
          </p:cNvSpPr>
          <p:nvPr>
            <p:ph idx="1"/>
          </p:nvPr>
        </p:nvSpPr>
        <p:spPr/>
        <p:txBody>
          <a:bodyPr/>
          <a:lstStyle/>
          <a:p>
            <a:r>
              <a:rPr lang="en-US" dirty="0" smtClean="0"/>
              <a:t>Computer vision has been the primary area of interest for ML</a:t>
            </a:r>
          </a:p>
          <a:p>
            <a:r>
              <a:rPr lang="en-US" dirty="0" smtClean="0"/>
              <a:t>The tasks include: classification, localization, object detection, instance segmentation</a:t>
            </a:r>
            <a:endParaRPr lang="en-US" dirty="0"/>
          </a:p>
        </p:txBody>
      </p:sp>
      <p:sp>
        <p:nvSpPr>
          <p:cNvPr id="4" name="Content Placeholder 3"/>
          <p:cNvSpPr>
            <a:spLocks noGrp="1"/>
          </p:cNvSpPr>
          <p:nvPr>
            <p:ph idx="10"/>
          </p:nvPr>
        </p:nvSpPr>
        <p:spPr/>
        <p:txBody>
          <a:bodyPr/>
          <a:lstStyle/>
          <a:p>
            <a:r>
              <a:rPr lang="en-US" dirty="0"/>
              <a:t>Machine Learning Basics</a:t>
            </a:r>
          </a:p>
          <a:p>
            <a:endParaRPr lang="en-US" dirty="0"/>
          </a:p>
        </p:txBody>
      </p:sp>
      <p:pic>
        <p:nvPicPr>
          <p:cNvPr id="5" name="Picture 4"/>
          <p:cNvPicPr>
            <a:picLocks noChangeAspect="1"/>
          </p:cNvPicPr>
          <p:nvPr/>
        </p:nvPicPr>
        <p:blipFill>
          <a:blip r:embed="rId2"/>
          <a:stretch>
            <a:fillRect/>
          </a:stretch>
        </p:blipFill>
        <p:spPr>
          <a:xfrm>
            <a:off x="420688" y="3310136"/>
            <a:ext cx="9440250" cy="3892157"/>
          </a:xfrm>
          <a:prstGeom prst="rect">
            <a:avLst/>
          </a:prstGeom>
        </p:spPr>
      </p:pic>
      <p:sp>
        <p:nvSpPr>
          <p:cNvPr id="6" name="TextBox 5"/>
          <p:cNvSpPr txBox="1"/>
          <p:nvPr/>
        </p:nvSpPr>
        <p:spPr>
          <a:xfrm>
            <a:off x="1716832" y="7526179"/>
            <a:ext cx="6912768" cy="246221"/>
          </a:xfrm>
          <a:prstGeom prst="rect">
            <a:avLst/>
          </a:prstGeom>
          <a:noFill/>
        </p:spPr>
        <p:txBody>
          <a:bodyPr wrap="square" rtlCol="0">
            <a:spAutoFit/>
          </a:bodyPr>
          <a:lstStyle/>
          <a:p>
            <a:pPr algn="ctr"/>
            <a:r>
              <a:rPr lang="en-US" sz="1000" dirty="0"/>
              <a:t>Picture from: </a:t>
            </a:r>
            <a:r>
              <a:rPr lang="en-US" sz="1000" dirty="0" smtClean="0"/>
              <a:t>Fie-Fei Li, Andrej </a:t>
            </a:r>
            <a:r>
              <a:rPr lang="en-US" sz="1000" dirty="0" err="1" smtClean="0"/>
              <a:t>Karpathy</a:t>
            </a:r>
            <a:r>
              <a:rPr lang="en-US" sz="1000" dirty="0" smtClean="0"/>
              <a:t>, Justin Johnson – Understanding and Visualizing CNNs </a:t>
            </a:r>
            <a:endParaRPr lang="en-US" sz="1000" dirty="0"/>
          </a:p>
        </p:txBody>
      </p:sp>
    </p:spTree>
    <p:extLst>
      <p:ext uri="{BB962C8B-B14F-4D97-AF65-F5344CB8AC3E}">
        <p14:creationId xmlns:p14="http://schemas.microsoft.com/office/powerpoint/2010/main" val="2057459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3DC97-B8E5-4546-A6CF-2946C6228A2B}"/>
              </a:ext>
            </a:extLst>
          </p:cNvPr>
          <p:cNvSpPr>
            <a:spLocks noGrp="1"/>
          </p:cNvSpPr>
          <p:nvPr>
            <p:ph type="title"/>
          </p:nvPr>
        </p:nvSpPr>
        <p:spPr/>
        <p:txBody>
          <a:bodyPr/>
          <a:lstStyle/>
          <a:p>
            <a:r>
              <a:rPr lang="en-US" dirty="0"/>
              <a:t>No-Free-Lunch Theorem</a:t>
            </a:r>
          </a:p>
        </p:txBody>
      </p:sp>
      <p:sp>
        <p:nvSpPr>
          <p:cNvPr id="3" name="Content Placeholder 2">
            <a:extLst>
              <a:ext uri="{FF2B5EF4-FFF2-40B4-BE49-F238E27FC236}">
                <a16:creationId xmlns:a16="http://schemas.microsoft.com/office/drawing/2014/main" id="{28952FAF-A212-4776-9B54-25DBE2FFB9E6}"/>
              </a:ext>
            </a:extLst>
          </p:cNvPr>
          <p:cNvSpPr>
            <a:spLocks noGrp="1"/>
          </p:cNvSpPr>
          <p:nvPr>
            <p:ph idx="1"/>
          </p:nvPr>
        </p:nvSpPr>
        <p:spPr/>
        <p:txBody>
          <a:bodyPr>
            <a:normAutofit/>
          </a:bodyPr>
          <a:lstStyle/>
          <a:p>
            <a:r>
              <a:rPr lang="en-US" dirty="0">
                <a:hlinkClick r:id="rId3"/>
              </a:rPr>
              <a:t>Wolpert (2002) - The Supervised Learning No-Free-Lunch Theorems</a:t>
            </a:r>
            <a:endParaRPr lang="en-US" dirty="0"/>
          </a:p>
          <a:p>
            <a:r>
              <a:rPr lang="en-US" dirty="0"/>
              <a:t>The derived classification models for supervised learning are simplifications of the reality </a:t>
            </a:r>
          </a:p>
          <a:p>
            <a:pPr lvl="1"/>
            <a:r>
              <a:rPr lang="en-US" dirty="0"/>
              <a:t>The simplifications are based on certain assumptions</a:t>
            </a:r>
          </a:p>
          <a:p>
            <a:pPr lvl="1"/>
            <a:r>
              <a:rPr lang="en-US" dirty="0"/>
              <a:t>The assumptions fail in some situations</a:t>
            </a:r>
          </a:p>
          <a:p>
            <a:pPr lvl="2"/>
            <a:r>
              <a:rPr lang="en-US" dirty="0"/>
              <a:t>E.g., due to inability to perfectly estimate ML model parameters from limited data</a:t>
            </a:r>
          </a:p>
          <a:p>
            <a:r>
              <a:rPr lang="en-US" dirty="0"/>
              <a:t>In summary, </a:t>
            </a:r>
            <a:r>
              <a:rPr lang="en-US" b="1" i="1" dirty="0">
                <a:solidFill>
                  <a:srgbClr val="0070C0"/>
                </a:solidFill>
              </a:rPr>
              <a:t>No-Free-Lunch Theorem </a:t>
            </a:r>
            <a:r>
              <a:rPr lang="en-US" dirty="0"/>
              <a:t>states:</a:t>
            </a:r>
          </a:p>
          <a:p>
            <a:pPr lvl="1"/>
            <a:r>
              <a:rPr lang="en-US" b="1" dirty="0"/>
              <a:t>No single classifier works the best for all possible problems</a:t>
            </a:r>
          </a:p>
          <a:p>
            <a:pPr lvl="1"/>
            <a:r>
              <a:rPr lang="en-US" dirty="0"/>
              <a:t>Since we need to make assumptions to generalize</a:t>
            </a:r>
          </a:p>
          <a:p>
            <a:pPr lvl="1"/>
            <a:endParaRPr lang="en-US" dirty="0"/>
          </a:p>
        </p:txBody>
      </p:sp>
      <p:sp>
        <p:nvSpPr>
          <p:cNvPr id="4" name="Content Placeholder 3">
            <a:extLst>
              <a:ext uri="{FF2B5EF4-FFF2-40B4-BE49-F238E27FC236}">
                <a16:creationId xmlns:a16="http://schemas.microsoft.com/office/drawing/2014/main" id="{7448B0C1-A4B2-4513-8827-E77146313AA1}"/>
              </a:ext>
            </a:extLst>
          </p:cNvPr>
          <p:cNvSpPr>
            <a:spLocks noGrp="1"/>
          </p:cNvSpPr>
          <p:nvPr>
            <p:ph idx="10"/>
          </p:nvPr>
        </p:nvSpPr>
        <p:spPr/>
        <p:txBody>
          <a:bodyPr/>
          <a:lstStyle/>
          <a:p>
            <a:r>
              <a:rPr lang="en-US" dirty="0"/>
              <a:t>Machine Learning Basics</a:t>
            </a:r>
          </a:p>
          <a:p>
            <a:endParaRPr lang="en-US" dirty="0"/>
          </a:p>
        </p:txBody>
      </p:sp>
    </p:spTree>
    <p:extLst>
      <p:ext uri="{BB962C8B-B14F-4D97-AF65-F5344CB8AC3E}">
        <p14:creationId xmlns:p14="http://schemas.microsoft.com/office/powerpoint/2010/main" val="3616294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ML vs. Deep Learning</a:t>
            </a:r>
          </a:p>
        </p:txBody>
      </p:sp>
      <p:sp>
        <p:nvSpPr>
          <p:cNvPr id="3" name="Content Placeholder 2"/>
          <p:cNvSpPr>
            <a:spLocks noGrp="1"/>
          </p:cNvSpPr>
          <p:nvPr>
            <p:ph idx="1"/>
          </p:nvPr>
        </p:nvSpPr>
        <p:spPr/>
        <p:txBody>
          <a:bodyPr/>
          <a:lstStyle/>
          <a:p>
            <a:r>
              <a:rPr lang="en-US" dirty="0"/>
              <a:t>Conventional machine learning methods rely on </a:t>
            </a:r>
            <a:r>
              <a:rPr lang="en-US" dirty="0">
                <a:solidFill>
                  <a:srgbClr val="FF0000"/>
                </a:solidFill>
              </a:rPr>
              <a:t>human-designed feature representations</a:t>
            </a:r>
          </a:p>
          <a:p>
            <a:pPr lvl="1"/>
            <a:r>
              <a:rPr lang="en-US" dirty="0"/>
              <a:t>ML becomes just optimizing weights to best make a final prediction</a:t>
            </a:r>
          </a:p>
          <a:p>
            <a:endParaRPr lang="en-US" dirty="0"/>
          </a:p>
        </p:txBody>
      </p:sp>
      <p:sp>
        <p:nvSpPr>
          <p:cNvPr id="5" name="Content Placeholder 4">
            <a:extLst>
              <a:ext uri="{FF2B5EF4-FFF2-40B4-BE49-F238E27FC236}">
                <a16:creationId xmlns:a16="http://schemas.microsoft.com/office/drawing/2014/main" id="{7C73FF97-6F7D-4479-A76A-0D3AD6EB8D25}"/>
              </a:ext>
            </a:extLst>
          </p:cNvPr>
          <p:cNvSpPr>
            <a:spLocks noGrp="1"/>
          </p:cNvSpPr>
          <p:nvPr>
            <p:ph idx="10"/>
          </p:nvPr>
        </p:nvSpPr>
        <p:spPr/>
        <p:txBody>
          <a:bodyPr/>
          <a:lstStyle/>
          <a:p>
            <a:r>
              <a:rPr lang="en-US" dirty="0"/>
              <a:t>Introduction to Deep Learning</a:t>
            </a:r>
          </a:p>
          <a:p>
            <a:endParaRPr lang="en-US" dirty="0"/>
          </a:p>
        </p:txBody>
      </p:sp>
      <p:sp>
        <p:nvSpPr>
          <p:cNvPr id="7" name="TextBox 6"/>
          <p:cNvSpPr txBox="1"/>
          <p:nvPr/>
        </p:nvSpPr>
        <p:spPr>
          <a:xfrm>
            <a:off x="1716832" y="7526179"/>
            <a:ext cx="6912768" cy="246221"/>
          </a:xfrm>
          <a:prstGeom prst="rect">
            <a:avLst/>
          </a:prstGeom>
          <a:noFill/>
        </p:spPr>
        <p:txBody>
          <a:bodyPr wrap="square" rtlCol="0">
            <a:spAutoFit/>
          </a:bodyPr>
          <a:lstStyle/>
          <a:p>
            <a:pPr algn="ctr"/>
            <a:r>
              <a:rPr lang="en-US" sz="1000" dirty="0"/>
              <a:t>Picture from: </a:t>
            </a:r>
            <a:r>
              <a:rPr lang="en-US" sz="1000" dirty="0" err="1"/>
              <a:t>Ismini</a:t>
            </a:r>
            <a:r>
              <a:rPr lang="en-US" sz="1000" dirty="0"/>
              <a:t> </a:t>
            </a:r>
            <a:r>
              <a:rPr lang="en-US" sz="1000" dirty="0" err="1"/>
              <a:t>Lourentzou</a:t>
            </a:r>
            <a:r>
              <a:rPr lang="en-US" sz="1000" dirty="0"/>
              <a:t> – Introduction to Deep Learning</a:t>
            </a:r>
          </a:p>
        </p:txBody>
      </p:sp>
      <p:pic>
        <p:nvPicPr>
          <p:cNvPr id="6" name="Picture 5"/>
          <p:cNvPicPr>
            <a:picLocks noChangeAspect="1"/>
          </p:cNvPicPr>
          <p:nvPr/>
        </p:nvPicPr>
        <p:blipFill>
          <a:blip r:embed="rId2"/>
          <a:stretch>
            <a:fillRect/>
          </a:stretch>
        </p:blipFill>
        <p:spPr>
          <a:xfrm>
            <a:off x="2724944" y="3266762"/>
            <a:ext cx="4573686" cy="4147830"/>
          </a:xfrm>
          <a:prstGeom prst="rect">
            <a:avLst/>
          </a:prstGeom>
        </p:spPr>
      </p:pic>
    </p:spTree>
    <p:extLst>
      <p:ext uri="{BB962C8B-B14F-4D97-AF65-F5344CB8AC3E}">
        <p14:creationId xmlns:p14="http://schemas.microsoft.com/office/powerpoint/2010/main" val="2614962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 vs. Deep Learning</a:t>
            </a:r>
          </a:p>
        </p:txBody>
      </p:sp>
      <p:sp>
        <p:nvSpPr>
          <p:cNvPr id="3" name="Content Placeholder 2"/>
          <p:cNvSpPr>
            <a:spLocks noGrp="1"/>
          </p:cNvSpPr>
          <p:nvPr>
            <p:ph idx="1"/>
          </p:nvPr>
        </p:nvSpPr>
        <p:spPr/>
        <p:txBody>
          <a:bodyPr/>
          <a:lstStyle/>
          <a:p>
            <a:r>
              <a:rPr lang="en-US" b="1" i="1" dirty="0">
                <a:solidFill>
                  <a:srgbClr val="0070C0"/>
                </a:solidFill>
              </a:rPr>
              <a:t>Deep learning </a:t>
            </a:r>
            <a:r>
              <a:rPr lang="en-US" dirty="0"/>
              <a:t>(DL) is a machine learning subfield that uses multiple layers for learning data representations</a:t>
            </a:r>
          </a:p>
          <a:p>
            <a:pPr lvl="1"/>
            <a:r>
              <a:rPr lang="en-US" dirty="0"/>
              <a:t>DL is exceptionally effective at learning patterns</a:t>
            </a:r>
          </a:p>
        </p:txBody>
      </p:sp>
      <p:sp>
        <p:nvSpPr>
          <p:cNvPr id="6" name="Content Placeholder 5">
            <a:extLst>
              <a:ext uri="{FF2B5EF4-FFF2-40B4-BE49-F238E27FC236}">
                <a16:creationId xmlns:a16="http://schemas.microsoft.com/office/drawing/2014/main" id="{87612F4B-DBC6-461F-87D2-57D3A030FC68}"/>
              </a:ext>
            </a:extLst>
          </p:cNvPr>
          <p:cNvSpPr>
            <a:spLocks noGrp="1"/>
          </p:cNvSpPr>
          <p:nvPr>
            <p:ph idx="10"/>
          </p:nvPr>
        </p:nvSpPr>
        <p:spPr/>
        <p:txBody>
          <a:bodyPr/>
          <a:lstStyle/>
          <a:p>
            <a:r>
              <a:rPr lang="en-US" dirty="0"/>
              <a:t>Introduction to Deep Learning</a:t>
            </a:r>
          </a:p>
          <a:p>
            <a:endParaRPr lang="en-US" dirty="0"/>
          </a:p>
        </p:txBody>
      </p:sp>
      <p:pic>
        <p:nvPicPr>
          <p:cNvPr id="4" name="Picture 3" descr="machine-learning-vs-deep-learn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207" y="3382144"/>
            <a:ext cx="7207985" cy="3515582"/>
          </a:xfrm>
          <a:prstGeom prst="rect">
            <a:avLst/>
          </a:prstGeom>
        </p:spPr>
      </p:pic>
      <p:sp>
        <p:nvSpPr>
          <p:cNvPr id="5" name="TextBox 4"/>
          <p:cNvSpPr txBox="1"/>
          <p:nvPr/>
        </p:nvSpPr>
        <p:spPr>
          <a:xfrm>
            <a:off x="1716832" y="7526179"/>
            <a:ext cx="6912768" cy="246221"/>
          </a:xfrm>
          <a:prstGeom prst="rect">
            <a:avLst/>
          </a:prstGeom>
          <a:noFill/>
        </p:spPr>
        <p:txBody>
          <a:bodyPr wrap="square" rtlCol="0">
            <a:spAutoFit/>
          </a:bodyPr>
          <a:lstStyle/>
          <a:p>
            <a:pPr algn="ctr"/>
            <a:r>
              <a:rPr lang="en-US" sz="1000" dirty="0"/>
              <a:t>Picture from: </a:t>
            </a:r>
            <a:r>
              <a:rPr lang="en-US" sz="1000" dirty="0">
                <a:hlinkClick r:id="rId4"/>
              </a:rPr>
              <a:t>https://www.xenonstack.com/blog/static/public/uploads/media/machine-learning-vs-deep-learning.png</a:t>
            </a:r>
            <a:endParaRPr lang="en-US" sz="1000" dirty="0"/>
          </a:p>
        </p:txBody>
      </p:sp>
    </p:spTree>
    <p:extLst>
      <p:ext uri="{BB962C8B-B14F-4D97-AF65-F5344CB8AC3E}">
        <p14:creationId xmlns:p14="http://schemas.microsoft.com/office/powerpoint/2010/main" val="573795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 vs. Deep Learning</a:t>
            </a:r>
          </a:p>
        </p:txBody>
      </p:sp>
      <p:sp>
        <p:nvSpPr>
          <p:cNvPr id="3" name="Content Placeholder 2"/>
          <p:cNvSpPr>
            <a:spLocks noGrp="1"/>
          </p:cNvSpPr>
          <p:nvPr>
            <p:ph idx="1"/>
          </p:nvPr>
        </p:nvSpPr>
        <p:spPr/>
        <p:txBody>
          <a:bodyPr/>
          <a:lstStyle/>
          <a:p>
            <a:r>
              <a:rPr lang="en-US" dirty="0"/>
              <a:t>DL applies a multi-layer process for learning rich hierarchical  features (i.e., data representations)</a:t>
            </a:r>
          </a:p>
          <a:p>
            <a:pPr lvl="1"/>
            <a:r>
              <a:rPr lang="en-US" dirty="0"/>
              <a:t>Input image</a:t>
            </a:r>
            <a:r>
              <a:rPr lang="en-US" dirty="0">
                <a:latin typeface="Times New Roman" panose="02020603050405020304" pitchFamily="18" charset="0"/>
                <a:cs typeface="Times New Roman" panose="02020603050405020304" pitchFamily="18" charset="0"/>
              </a:rPr>
              <a:t> p</a:t>
            </a:r>
            <a:r>
              <a:rPr lang="en-US" dirty="0"/>
              <a:t>ixel</a:t>
            </a:r>
            <a:r>
              <a:rPr lang="en-US" dirty="0">
                <a:latin typeface="Times New Roman" panose="02020603050405020304" pitchFamily="18" charset="0"/>
                <a:cs typeface="Times New Roman" panose="02020603050405020304" pitchFamily="18" charset="0"/>
              </a:rPr>
              <a:t>s → </a:t>
            </a:r>
            <a:r>
              <a:rPr lang="en-US" dirty="0"/>
              <a:t>Edges</a:t>
            </a:r>
            <a:r>
              <a:rPr lang="en-US" dirty="0">
                <a:latin typeface="Times New Roman" panose="02020603050405020304" pitchFamily="18" charset="0"/>
                <a:cs typeface="Times New Roman" panose="02020603050405020304" pitchFamily="18" charset="0"/>
              </a:rPr>
              <a:t> → </a:t>
            </a:r>
            <a:r>
              <a:rPr lang="en-US" dirty="0"/>
              <a:t>Textures</a:t>
            </a:r>
            <a:r>
              <a:rPr lang="en-US" dirty="0">
                <a:latin typeface="Times New Roman" panose="02020603050405020304" pitchFamily="18" charset="0"/>
                <a:cs typeface="Times New Roman" panose="02020603050405020304" pitchFamily="18" charset="0"/>
              </a:rPr>
              <a:t> → </a:t>
            </a:r>
            <a:r>
              <a:rPr lang="en-US" dirty="0"/>
              <a:t>Parts</a:t>
            </a:r>
            <a:r>
              <a:rPr lang="en-US" dirty="0">
                <a:latin typeface="Times New Roman" panose="02020603050405020304" pitchFamily="18" charset="0"/>
                <a:cs typeface="Times New Roman" panose="02020603050405020304" pitchFamily="18" charset="0"/>
              </a:rPr>
              <a:t> →</a:t>
            </a:r>
            <a:r>
              <a:rPr lang="en-US" dirty="0"/>
              <a:t> Objects</a:t>
            </a:r>
          </a:p>
          <a:p>
            <a:endParaRPr lang="en-US" dirty="0"/>
          </a:p>
          <a:p>
            <a:endParaRPr lang="en-US" dirty="0"/>
          </a:p>
        </p:txBody>
      </p:sp>
      <p:sp>
        <p:nvSpPr>
          <p:cNvPr id="58" name="Content Placeholder 57">
            <a:extLst>
              <a:ext uri="{FF2B5EF4-FFF2-40B4-BE49-F238E27FC236}">
                <a16:creationId xmlns:a16="http://schemas.microsoft.com/office/drawing/2014/main" id="{A716B61F-84FF-48F9-88D3-60AA6FB375F8}"/>
              </a:ext>
            </a:extLst>
          </p:cNvPr>
          <p:cNvSpPr>
            <a:spLocks noGrp="1"/>
          </p:cNvSpPr>
          <p:nvPr>
            <p:ph idx="10"/>
          </p:nvPr>
        </p:nvSpPr>
        <p:spPr/>
        <p:txBody>
          <a:bodyPr/>
          <a:lstStyle/>
          <a:p>
            <a:r>
              <a:rPr lang="en-US" dirty="0"/>
              <a:t>Introduction to Deep Learning</a:t>
            </a:r>
          </a:p>
          <a:p>
            <a:endParaRPr lang="en-US" dirty="0"/>
          </a:p>
        </p:txBody>
      </p:sp>
      <p:sp>
        <p:nvSpPr>
          <p:cNvPr id="4" name="TextBox 3"/>
          <p:cNvSpPr txBox="1"/>
          <p:nvPr/>
        </p:nvSpPr>
        <p:spPr>
          <a:xfrm>
            <a:off x="2453518" y="3637265"/>
            <a:ext cx="968355" cy="523220"/>
          </a:xfrm>
          <a:prstGeom prst="rect">
            <a:avLst/>
          </a:prstGeom>
          <a:noFill/>
          <a:ln w="28575">
            <a:solidFill>
              <a:srgbClr val="C00000"/>
            </a:solidFill>
          </a:ln>
        </p:spPr>
        <p:txBody>
          <a:bodyPr wrap="square" rtlCol="0">
            <a:spAutoFit/>
          </a:bodyPr>
          <a:lstStyle/>
          <a:p>
            <a:pPr algn="ctr"/>
            <a:r>
              <a:rPr lang="en-US" sz="1400" dirty="0"/>
              <a:t>Low-Level Features</a:t>
            </a:r>
          </a:p>
        </p:txBody>
      </p:sp>
      <p:sp>
        <p:nvSpPr>
          <p:cNvPr id="5" name="TextBox 4"/>
          <p:cNvSpPr txBox="1"/>
          <p:nvPr/>
        </p:nvSpPr>
        <p:spPr>
          <a:xfrm>
            <a:off x="3951155" y="3623895"/>
            <a:ext cx="917131" cy="523220"/>
          </a:xfrm>
          <a:prstGeom prst="rect">
            <a:avLst/>
          </a:prstGeom>
          <a:noFill/>
          <a:ln w="28575">
            <a:solidFill>
              <a:srgbClr val="C00000"/>
            </a:solidFill>
          </a:ln>
        </p:spPr>
        <p:txBody>
          <a:bodyPr wrap="square" rtlCol="0">
            <a:spAutoFit/>
          </a:bodyPr>
          <a:lstStyle/>
          <a:p>
            <a:pPr algn="ctr"/>
            <a:r>
              <a:rPr lang="en-US" sz="1400" dirty="0"/>
              <a:t>Mid-Level Features</a:t>
            </a:r>
          </a:p>
        </p:txBody>
      </p:sp>
      <p:cxnSp>
        <p:nvCxnSpPr>
          <p:cNvPr id="6" name="Straight Arrow Connector 5"/>
          <p:cNvCxnSpPr/>
          <p:nvPr/>
        </p:nvCxnSpPr>
        <p:spPr bwMode="auto">
          <a:xfrm>
            <a:off x="2089266" y="3885505"/>
            <a:ext cx="350717" cy="0"/>
          </a:xfrm>
          <a:prstGeom prst="straightConnector1">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 name="Straight Arrow Connector 6"/>
          <p:cNvCxnSpPr/>
          <p:nvPr/>
        </p:nvCxnSpPr>
        <p:spPr bwMode="auto">
          <a:xfrm flipV="1">
            <a:off x="3425062" y="3882975"/>
            <a:ext cx="527426" cy="2530"/>
          </a:xfrm>
          <a:prstGeom prst="straightConnector1">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 name="Straight Arrow Connector 7"/>
          <p:cNvCxnSpPr/>
          <p:nvPr/>
        </p:nvCxnSpPr>
        <p:spPr bwMode="auto">
          <a:xfrm flipV="1">
            <a:off x="6369469" y="3877959"/>
            <a:ext cx="459931" cy="2620"/>
          </a:xfrm>
          <a:prstGeom prst="straightConnector1">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 name="TextBox 8"/>
          <p:cNvSpPr txBox="1"/>
          <p:nvPr/>
        </p:nvSpPr>
        <p:spPr>
          <a:xfrm>
            <a:off x="8280310" y="3717064"/>
            <a:ext cx="1345192" cy="307777"/>
          </a:xfrm>
          <a:prstGeom prst="rect">
            <a:avLst/>
          </a:prstGeom>
          <a:noFill/>
          <a:ln w="28575">
            <a:solidFill>
              <a:srgbClr val="C00000"/>
            </a:solidFill>
          </a:ln>
        </p:spPr>
        <p:txBody>
          <a:bodyPr wrap="square" rtlCol="0">
            <a:spAutoFit/>
          </a:bodyPr>
          <a:lstStyle/>
          <a:p>
            <a:pPr algn="ctr"/>
            <a:r>
              <a:rPr lang="en-US" sz="1400" b="1" dirty="0"/>
              <a:t>Output</a:t>
            </a:r>
            <a:endParaRPr lang="en-US" sz="1400" dirty="0"/>
          </a:p>
        </p:txBody>
      </p:sp>
      <p:sp>
        <p:nvSpPr>
          <p:cNvPr id="10" name="TextBox 9"/>
          <p:cNvSpPr txBox="1"/>
          <p:nvPr/>
        </p:nvSpPr>
        <p:spPr>
          <a:xfrm>
            <a:off x="5349803" y="3609343"/>
            <a:ext cx="1025785" cy="523220"/>
          </a:xfrm>
          <a:prstGeom prst="rect">
            <a:avLst/>
          </a:prstGeom>
          <a:noFill/>
          <a:ln w="28575">
            <a:solidFill>
              <a:srgbClr val="C00000"/>
            </a:solidFill>
          </a:ln>
        </p:spPr>
        <p:txBody>
          <a:bodyPr wrap="square" rtlCol="0">
            <a:spAutoFit/>
          </a:bodyPr>
          <a:lstStyle/>
          <a:p>
            <a:pPr algn="ctr"/>
            <a:r>
              <a:rPr lang="en-US" sz="1400" dirty="0"/>
              <a:t>High-Level Features</a:t>
            </a:r>
          </a:p>
        </p:txBody>
      </p:sp>
      <p:cxnSp>
        <p:nvCxnSpPr>
          <p:cNvPr id="11" name="Straight Arrow Connector 10"/>
          <p:cNvCxnSpPr/>
          <p:nvPr/>
        </p:nvCxnSpPr>
        <p:spPr bwMode="auto">
          <a:xfrm flipV="1">
            <a:off x="4883154" y="3862327"/>
            <a:ext cx="451781" cy="5967"/>
          </a:xfrm>
          <a:prstGeom prst="straightConnector1">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2" name="TextBox 11"/>
          <p:cNvSpPr txBox="1"/>
          <p:nvPr/>
        </p:nvSpPr>
        <p:spPr>
          <a:xfrm>
            <a:off x="6843659" y="3606661"/>
            <a:ext cx="917131" cy="523220"/>
          </a:xfrm>
          <a:prstGeom prst="rect">
            <a:avLst/>
          </a:prstGeom>
          <a:noFill/>
          <a:ln w="28575">
            <a:solidFill>
              <a:srgbClr val="C00000"/>
            </a:solidFill>
          </a:ln>
        </p:spPr>
        <p:txBody>
          <a:bodyPr wrap="square" rtlCol="0">
            <a:spAutoFit/>
          </a:bodyPr>
          <a:lstStyle/>
          <a:p>
            <a:pPr algn="ctr"/>
            <a:r>
              <a:rPr lang="en-US" sz="1400" dirty="0"/>
              <a:t>Trainable Classifier</a:t>
            </a:r>
          </a:p>
        </p:txBody>
      </p:sp>
      <p:cxnSp>
        <p:nvCxnSpPr>
          <p:cNvPr id="13" name="Straight Arrow Connector 12"/>
          <p:cNvCxnSpPr/>
          <p:nvPr/>
        </p:nvCxnSpPr>
        <p:spPr bwMode="auto">
          <a:xfrm flipV="1">
            <a:off x="7809629" y="3880355"/>
            <a:ext cx="459931" cy="2620"/>
          </a:xfrm>
          <a:prstGeom prst="straightConnector1">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26667" t="7326" r="45000" b="63131"/>
          <a:stretch/>
        </p:blipFill>
        <p:spPr>
          <a:xfrm rot="5400000">
            <a:off x="668453" y="5185214"/>
            <a:ext cx="2465542" cy="1520912"/>
          </a:xfrm>
          <a:prstGeom prst="rect">
            <a:avLst/>
          </a:prstGeom>
        </p:spPr>
      </p:pic>
      <p:grpSp>
        <p:nvGrpSpPr>
          <p:cNvPr id="15" name="Group 14"/>
          <p:cNvGrpSpPr/>
          <p:nvPr/>
        </p:nvGrpSpPr>
        <p:grpSpPr>
          <a:xfrm>
            <a:off x="2940968" y="4715176"/>
            <a:ext cx="1506702" cy="2463265"/>
            <a:chOff x="1607820" y="2446906"/>
            <a:chExt cx="2176541" cy="3256986"/>
          </a:xfrm>
        </p:grpSpPr>
        <p:pic>
          <p:nvPicPr>
            <p:cNvPr id="16" name="Picture 15"/>
            <p:cNvPicPr>
              <a:picLocks noChangeAspect="1"/>
            </p:cNvPicPr>
            <p:nvPr/>
          </p:nvPicPr>
          <p:blipFill>
            <a:blip r:embed="rId4"/>
            <a:stretch>
              <a:fillRect/>
            </a:stretch>
          </p:blipFill>
          <p:spPr>
            <a:xfrm>
              <a:off x="1623060" y="2446908"/>
              <a:ext cx="695640" cy="625846"/>
            </a:xfrm>
            <a:prstGeom prst="rect">
              <a:avLst/>
            </a:prstGeom>
          </p:spPr>
        </p:pic>
        <p:pic>
          <p:nvPicPr>
            <p:cNvPr id="17" name="Picture 16"/>
            <p:cNvPicPr>
              <a:picLocks noChangeAspect="1"/>
            </p:cNvPicPr>
            <p:nvPr/>
          </p:nvPicPr>
          <p:blipFill>
            <a:blip r:embed="rId5"/>
            <a:stretch>
              <a:fillRect/>
            </a:stretch>
          </p:blipFill>
          <p:spPr>
            <a:xfrm>
              <a:off x="2362200" y="2446907"/>
              <a:ext cx="700295" cy="619175"/>
            </a:xfrm>
            <a:prstGeom prst="rect">
              <a:avLst/>
            </a:prstGeom>
          </p:spPr>
        </p:pic>
        <p:pic>
          <p:nvPicPr>
            <p:cNvPr id="18" name="Picture 17"/>
            <p:cNvPicPr>
              <a:picLocks noChangeAspect="1"/>
            </p:cNvPicPr>
            <p:nvPr/>
          </p:nvPicPr>
          <p:blipFill>
            <a:blip r:embed="rId6"/>
            <a:stretch>
              <a:fillRect/>
            </a:stretch>
          </p:blipFill>
          <p:spPr>
            <a:xfrm>
              <a:off x="3093720" y="2446906"/>
              <a:ext cx="678617" cy="618227"/>
            </a:xfrm>
            <a:prstGeom prst="rect">
              <a:avLst/>
            </a:prstGeom>
          </p:spPr>
        </p:pic>
        <p:pic>
          <p:nvPicPr>
            <p:cNvPr id="19" name="Picture 18"/>
            <p:cNvPicPr>
              <a:picLocks noChangeAspect="1"/>
            </p:cNvPicPr>
            <p:nvPr/>
          </p:nvPicPr>
          <p:blipFill>
            <a:blip r:embed="rId7"/>
            <a:stretch>
              <a:fillRect/>
            </a:stretch>
          </p:blipFill>
          <p:spPr>
            <a:xfrm>
              <a:off x="1607820" y="3107538"/>
              <a:ext cx="706764" cy="620063"/>
            </a:xfrm>
            <a:prstGeom prst="rect">
              <a:avLst/>
            </a:prstGeom>
          </p:spPr>
        </p:pic>
        <p:pic>
          <p:nvPicPr>
            <p:cNvPr id="20" name="Picture 19"/>
            <p:cNvPicPr>
              <a:picLocks noChangeAspect="1"/>
            </p:cNvPicPr>
            <p:nvPr/>
          </p:nvPicPr>
          <p:blipFill>
            <a:blip r:embed="rId8"/>
            <a:stretch>
              <a:fillRect/>
            </a:stretch>
          </p:blipFill>
          <p:spPr>
            <a:xfrm>
              <a:off x="2354580" y="3107538"/>
              <a:ext cx="700296" cy="607184"/>
            </a:xfrm>
            <a:prstGeom prst="rect">
              <a:avLst/>
            </a:prstGeom>
          </p:spPr>
        </p:pic>
        <p:pic>
          <p:nvPicPr>
            <p:cNvPr id="21" name="Picture 20"/>
            <p:cNvPicPr>
              <a:picLocks noChangeAspect="1"/>
            </p:cNvPicPr>
            <p:nvPr/>
          </p:nvPicPr>
          <p:blipFill>
            <a:blip r:embed="rId9"/>
            <a:stretch>
              <a:fillRect/>
            </a:stretch>
          </p:blipFill>
          <p:spPr>
            <a:xfrm>
              <a:off x="3105746" y="3101340"/>
              <a:ext cx="666591" cy="626261"/>
            </a:xfrm>
            <a:prstGeom prst="rect">
              <a:avLst/>
            </a:prstGeom>
          </p:spPr>
        </p:pic>
        <p:pic>
          <p:nvPicPr>
            <p:cNvPr id="22" name="Picture 21"/>
            <p:cNvPicPr>
              <a:picLocks noChangeAspect="1"/>
            </p:cNvPicPr>
            <p:nvPr/>
          </p:nvPicPr>
          <p:blipFill>
            <a:blip r:embed="rId10"/>
            <a:stretch>
              <a:fillRect/>
            </a:stretch>
          </p:blipFill>
          <p:spPr>
            <a:xfrm>
              <a:off x="1607821" y="3774209"/>
              <a:ext cx="706764" cy="624500"/>
            </a:xfrm>
            <a:prstGeom prst="rect">
              <a:avLst/>
            </a:prstGeom>
          </p:spPr>
        </p:pic>
        <p:pic>
          <p:nvPicPr>
            <p:cNvPr id="23" name="Picture 22"/>
            <p:cNvPicPr>
              <a:picLocks noChangeAspect="1"/>
            </p:cNvPicPr>
            <p:nvPr/>
          </p:nvPicPr>
          <p:blipFill>
            <a:blip r:embed="rId11"/>
            <a:stretch>
              <a:fillRect/>
            </a:stretch>
          </p:blipFill>
          <p:spPr>
            <a:xfrm>
              <a:off x="2354580" y="3764280"/>
              <a:ext cx="700295" cy="634429"/>
            </a:xfrm>
            <a:prstGeom prst="rect">
              <a:avLst/>
            </a:prstGeom>
          </p:spPr>
        </p:pic>
        <p:pic>
          <p:nvPicPr>
            <p:cNvPr id="24" name="Picture 23"/>
            <p:cNvPicPr>
              <a:picLocks noChangeAspect="1"/>
            </p:cNvPicPr>
            <p:nvPr/>
          </p:nvPicPr>
          <p:blipFill>
            <a:blip r:embed="rId12"/>
            <a:stretch>
              <a:fillRect/>
            </a:stretch>
          </p:blipFill>
          <p:spPr>
            <a:xfrm>
              <a:off x="2346960" y="5072821"/>
              <a:ext cx="700296" cy="631071"/>
            </a:xfrm>
            <a:prstGeom prst="rect">
              <a:avLst/>
            </a:prstGeom>
          </p:spPr>
        </p:pic>
        <p:pic>
          <p:nvPicPr>
            <p:cNvPr id="25" name="Picture 24"/>
            <p:cNvPicPr>
              <a:picLocks noChangeAspect="1"/>
            </p:cNvPicPr>
            <p:nvPr/>
          </p:nvPicPr>
          <p:blipFill>
            <a:blip r:embed="rId13"/>
            <a:stretch>
              <a:fillRect/>
            </a:stretch>
          </p:blipFill>
          <p:spPr>
            <a:xfrm>
              <a:off x="1607820" y="4432741"/>
              <a:ext cx="695640" cy="624500"/>
            </a:xfrm>
            <a:prstGeom prst="rect">
              <a:avLst/>
            </a:prstGeom>
          </p:spPr>
        </p:pic>
        <p:pic>
          <p:nvPicPr>
            <p:cNvPr id="26" name="Picture 25"/>
            <p:cNvPicPr>
              <a:picLocks noChangeAspect="1"/>
            </p:cNvPicPr>
            <p:nvPr/>
          </p:nvPicPr>
          <p:blipFill>
            <a:blip r:embed="rId14"/>
            <a:stretch>
              <a:fillRect/>
            </a:stretch>
          </p:blipFill>
          <p:spPr>
            <a:xfrm>
              <a:off x="2346960" y="4423735"/>
              <a:ext cx="700295" cy="623526"/>
            </a:xfrm>
            <a:prstGeom prst="rect">
              <a:avLst/>
            </a:prstGeom>
          </p:spPr>
        </p:pic>
        <p:pic>
          <p:nvPicPr>
            <p:cNvPr id="27" name="Picture 26"/>
            <p:cNvPicPr>
              <a:picLocks noChangeAspect="1"/>
            </p:cNvPicPr>
            <p:nvPr/>
          </p:nvPicPr>
          <p:blipFill>
            <a:blip r:embed="rId15"/>
            <a:stretch>
              <a:fillRect/>
            </a:stretch>
          </p:blipFill>
          <p:spPr>
            <a:xfrm>
              <a:off x="3105744" y="3756660"/>
              <a:ext cx="678617" cy="634429"/>
            </a:xfrm>
            <a:prstGeom prst="rect">
              <a:avLst/>
            </a:prstGeom>
          </p:spPr>
        </p:pic>
        <p:pic>
          <p:nvPicPr>
            <p:cNvPr id="28" name="Picture 27"/>
            <p:cNvPicPr>
              <a:picLocks noChangeAspect="1"/>
            </p:cNvPicPr>
            <p:nvPr/>
          </p:nvPicPr>
          <p:blipFill>
            <a:blip r:embed="rId16"/>
            <a:stretch>
              <a:fillRect/>
            </a:stretch>
          </p:blipFill>
          <p:spPr>
            <a:xfrm>
              <a:off x="3105744" y="4419600"/>
              <a:ext cx="678617" cy="627661"/>
            </a:xfrm>
            <a:prstGeom prst="rect">
              <a:avLst/>
            </a:prstGeom>
          </p:spPr>
        </p:pic>
        <p:pic>
          <p:nvPicPr>
            <p:cNvPr id="29" name="Picture 28"/>
            <p:cNvPicPr>
              <a:picLocks noChangeAspect="1"/>
            </p:cNvPicPr>
            <p:nvPr/>
          </p:nvPicPr>
          <p:blipFill>
            <a:blip r:embed="rId17"/>
            <a:stretch>
              <a:fillRect/>
            </a:stretch>
          </p:blipFill>
          <p:spPr>
            <a:xfrm>
              <a:off x="1607821" y="5072821"/>
              <a:ext cx="695640" cy="631071"/>
            </a:xfrm>
            <a:prstGeom prst="rect">
              <a:avLst/>
            </a:prstGeom>
          </p:spPr>
        </p:pic>
        <p:pic>
          <p:nvPicPr>
            <p:cNvPr id="30" name="Picture 29"/>
            <p:cNvPicPr>
              <a:picLocks noChangeAspect="1"/>
            </p:cNvPicPr>
            <p:nvPr/>
          </p:nvPicPr>
          <p:blipFill>
            <a:blip r:embed="rId18"/>
            <a:stretch>
              <a:fillRect/>
            </a:stretch>
          </p:blipFill>
          <p:spPr>
            <a:xfrm>
              <a:off x="3105744" y="5067300"/>
              <a:ext cx="678617" cy="636592"/>
            </a:xfrm>
            <a:prstGeom prst="rect">
              <a:avLst/>
            </a:prstGeom>
          </p:spPr>
        </p:pic>
      </p:grpSp>
      <p:grpSp>
        <p:nvGrpSpPr>
          <p:cNvPr id="31" name="Group 30"/>
          <p:cNvGrpSpPr/>
          <p:nvPr/>
        </p:nvGrpSpPr>
        <p:grpSpPr>
          <a:xfrm>
            <a:off x="4804819" y="4679788"/>
            <a:ext cx="1664541" cy="2498653"/>
            <a:chOff x="4524496" y="2438400"/>
            <a:chExt cx="2012703" cy="3312179"/>
          </a:xfrm>
        </p:grpSpPr>
        <p:pic>
          <p:nvPicPr>
            <p:cNvPr id="32" name="Picture 31"/>
            <p:cNvPicPr>
              <a:picLocks noChangeAspect="1"/>
            </p:cNvPicPr>
            <p:nvPr/>
          </p:nvPicPr>
          <p:blipFill>
            <a:blip r:embed="rId19"/>
            <a:stretch>
              <a:fillRect/>
            </a:stretch>
          </p:blipFill>
          <p:spPr>
            <a:xfrm>
              <a:off x="4524497" y="2438400"/>
              <a:ext cx="643625" cy="626733"/>
            </a:xfrm>
            <a:prstGeom prst="rect">
              <a:avLst/>
            </a:prstGeom>
          </p:spPr>
        </p:pic>
        <p:pic>
          <p:nvPicPr>
            <p:cNvPr id="33" name="Picture 32"/>
            <p:cNvPicPr>
              <a:picLocks noChangeAspect="1"/>
            </p:cNvPicPr>
            <p:nvPr/>
          </p:nvPicPr>
          <p:blipFill>
            <a:blip r:embed="rId20"/>
            <a:stretch>
              <a:fillRect/>
            </a:stretch>
          </p:blipFill>
          <p:spPr>
            <a:xfrm>
              <a:off x="4524497" y="3116580"/>
              <a:ext cx="643625" cy="625848"/>
            </a:xfrm>
            <a:prstGeom prst="rect">
              <a:avLst/>
            </a:prstGeom>
          </p:spPr>
        </p:pic>
        <p:pic>
          <p:nvPicPr>
            <p:cNvPr id="34" name="Picture 33"/>
            <p:cNvPicPr>
              <a:picLocks noChangeAspect="1"/>
            </p:cNvPicPr>
            <p:nvPr/>
          </p:nvPicPr>
          <p:blipFill>
            <a:blip r:embed="rId21"/>
            <a:stretch>
              <a:fillRect/>
            </a:stretch>
          </p:blipFill>
          <p:spPr>
            <a:xfrm>
              <a:off x="4524496" y="3789961"/>
              <a:ext cx="643625" cy="628125"/>
            </a:xfrm>
            <a:prstGeom prst="rect">
              <a:avLst/>
            </a:prstGeom>
          </p:spPr>
        </p:pic>
        <p:pic>
          <p:nvPicPr>
            <p:cNvPr id="35" name="Picture 34"/>
            <p:cNvPicPr>
              <a:picLocks noChangeAspect="1"/>
            </p:cNvPicPr>
            <p:nvPr/>
          </p:nvPicPr>
          <p:blipFill>
            <a:blip r:embed="rId22"/>
            <a:stretch>
              <a:fillRect/>
            </a:stretch>
          </p:blipFill>
          <p:spPr>
            <a:xfrm>
              <a:off x="5203254" y="2438400"/>
              <a:ext cx="657721" cy="626733"/>
            </a:xfrm>
            <a:prstGeom prst="rect">
              <a:avLst/>
            </a:prstGeom>
          </p:spPr>
        </p:pic>
        <p:pic>
          <p:nvPicPr>
            <p:cNvPr id="36" name="Picture 35"/>
            <p:cNvPicPr>
              <a:picLocks noChangeAspect="1"/>
            </p:cNvPicPr>
            <p:nvPr/>
          </p:nvPicPr>
          <p:blipFill>
            <a:blip r:embed="rId23"/>
            <a:stretch>
              <a:fillRect/>
            </a:stretch>
          </p:blipFill>
          <p:spPr>
            <a:xfrm>
              <a:off x="5890260" y="2446021"/>
              <a:ext cx="646939" cy="626733"/>
            </a:xfrm>
            <a:prstGeom prst="rect">
              <a:avLst/>
            </a:prstGeom>
          </p:spPr>
        </p:pic>
        <p:pic>
          <p:nvPicPr>
            <p:cNvPr id="37" name="Picture 36"/>
            <p:cNvPicPr>
              <a:picLocks noChangeAspect="1"/>
            </p:cNvPicPr>
            <p:nvPr/>
          </p:nvPicPr>
          <p:blipFill>
            <a:blip r:embed="rId24"/>
            <a:stretch>
              <a:fillRect/>
            </a:stretch>
          </p:blipFill>
          <p:spPr>
            <a:xfrm>
              <a:off x="5203254" y="3116580"/>
              <a:ext cx="651481" cy="625848"/>
            </a:xfrm>
            <a:prstGeom prst="rect">
              <a:avLst/>
            </a:prstGeom>
          </p:spPr>
        </p:pic>
        <p:pic>
          <p:nvPicPr>
            <p:cNvPr id="38" name="Picture 37"/>
            <p:cNvPicPr>
              <a:picLocks noChangeAspect="1"/>
            </p:cNvPicPr>
            <p:nvPr/>
          </p:nvPicPr>
          <p:blipFill>
            <a:blip r:embed="rId25"/>
            <a:stretch>
              <a:fillRect/>
            </a:stretch>
          </p:blipFill>
          <p:spPr>
            <a:xfrm>
              <a:off x="5890260" y="3116580"/>
              <a:ext cx="646939" cy="625848"/>
            </a:xfrm>
            <a:prstGeom prst="rect">
              <a:avLst/>
            </a:prstGeom>
          </p:spPr>
        </p:pic>
        <p:pic>
          <p:nvPicPr>
            <p:cNvPr id="39" name="Picture 38"/>
            <p:cNvPicPr>
              <a:picLocks noChangeAspect="1"/>
            </p:cNvPicPr>
            <p:nvPr/>
          </p:nvPicPr>
          <p:blipFill>
            <a:blip r:embed="rId26"/>
            <a:stretch>
              <a:fillRect/>
            </a:stretch>
          </p:blipFill>
          <p:spPr>
            <a:xfrm>
              <a:off x="5205016" y="3793491"/>
              <a:ext cx="649720" cy="624595"/>
            </a:xfrm>
            <a:prstGeom prst="rect">
              <a:avLst/>
            </a:prstGeom>
          </p:spPr>
        </p:pic>
        <p:pic>
          <p:nvPicPr>
            <p:cNvPr id="40" name="Picture 39"/>
            <p:cNvPicPr>
              <a:picLocks noChangeAspect="1"/>
            </p:cNvPicPr>
            <p:nvPr/>
          </p:nvPicPr>
          <p:blipFill>
            <a:blip r:embed="rId27"/>
            <a:stretch>
              <a:fillRect/>
            </a:stretch>
          </p:blipFill>
          <p:spPr>
            <a:xfrm>
              <a:off x="5890260" y="3787140"/>
              <a:ext cx="646939" cy="630946"/>
            </a:xfrm>
            <a:prstGeom prst="rect">
              <a:avLst/>
            </a:prstGeom>
          </p:spPr>
        </p:pic>
        <p:pic>
          <p:nvPicPr>
            <p:cNvPr id="41" name="Picture 40"/>
            <p:cNvPicPr>
              <a:picLocks noChangeAspect="1"/>
            </p:cNvPicPr>
            <p:nvPr/>
          </p:nvPicPr>
          <p:blipFill>
            <a:blip r:embed="rId28"/>
            <a:stretch>
              <a:fillRect/>
            </a:stretch>
          </p:blipFill>
          <p:spPr>
            <a:xfrm>
              <a:off x="4524496" y="4465321"/>
              <a:ext cx="643625" cy="630947"/>
            </a:xfrm>
            <a:prstGeom prst="rect">
              <a:avLst/>
            </a:prstGeom>
          </p:spPr>
        </p:pic>
        <p:pic>
          <p:nvPicPr>
            <p:cNvPr id="42" name="Picture 41"/>
            <p:cNvPicPr>
              <a:picLocks noChangeAspect="1"/>
            </p:cNvPicPr>
            <p:nvPr/>
          </p:nvPicPr>
          <p:blipFill>
            <a:blip r:embed="rId29"/>
            <a:stretch>
              <a:fillRect/>
            </a:stretch>
          </p:blipFill>
          <p:spPr>
            <a:xfrm>
              <a:off x="5203254" y="4465320"/>
              <a:ext cx="651481" cy="630947"/>
            </a:xfrm>
            <a:prstGeom prst="rect">
              <a:avLst/>
            </a:prstGeom>
          </p:spPr>
        </p:pic>
        <p:pic>
          <p:nvPicPr>
            <p:cNvPr id="43" name="Picture 42"/>
            <p:cNvPicPr>
              <a:picLocks noChangeAspect="1"/>
            </p:cNvPicPr>
            <p:nvPr/>
          </p:nvPicPr>
          <p:blipFill>
            <a:blip r:embed="rId30"/>
            <a:stretch>
              <a:fillRect/>
            </a:stretch>
          </p:blipFill>
          <p:spPr>
            <a:xfrm>
              <a:off x="5901503" y="4465320"/>
              <a:ext cx="635696" cy="630948"/>
            </a:xfrm>
            <a:prstGeom prst="rect">
              <a:avLst/>
            </a:prstGeom>
          </p:spPr>
        </p:pic>
        <p:pic>
          <p:nvPicPr>
            <p:cNvPr id="44" name="Picture 43"/>
            <p:cNvPicPr>
              <a:picLocks noChangeAspect="1"/>
            </p:cNvPicPr>
            <p:nvPr/>
          </p:nvPicPr>
          <p:blipFill>
            <a:blip r:embed="rId31"/>
            <a:stretch>
              <a:fillRect/>
            </a:stretch>
          </p:blipFill>
          <p:spPr>
            <a:xfrm>
              <a:off x="4524496" y="5138337"/>
              <a:ext cx="649484" cy="612241"/>
            </a:xfrm>
            <a:prstGeom prst="rect">
              <a:avLst/>
            </a:prstGeom>
          </p:spPr>
        </p:pic>
        <p:pic>
          <p:nvPicPr>
            <p:cNvPr id="45" name="Picture 44"/>
            <p:cNvPicPr>
              <a:picLocks noChangeAspect="1"/>
            </p:cNvPicPr>
            <p:nvPr/>
          </p:nvPicPr>
          <p:blipFill>
            <a:blip r:embed="rId32"/>
            <a:stretch>
              <a:fillRect/>
            </a:stretch>
          </p:blipFill>
          <p:spPr>
            <a:xfrm>
              <a:off x="5217288" y="5138334"/>
              <a:ext cx="637447" cy="612244"/>
            </a:xfrm>
            <a:prstGeom prst="rect">
              <a:avLst/>
            </a:prstGeom>
          </p:spPr>
        </p:pic>
        <p:pic>
          <p:nvPicPr>
            <p:cNvPr id="46" name="Picture 45"/>
            <p:cNvPicPr>
              <a:picLocks noChangeAspect="1"/>
            </p:cNvPicPr>
            <p:nvPr/>
          </p:nvPicPr>
          <p:blipFill>
            <a:blip r:embed="rId33"/>
            <a:stretch>
              <a:fillRect/>
            </a:stretch>
          </p:blipFill>
          <p:spPr>
            <a:xfrm>
              <a:off x="5890260" y="5138335"/>
              <a:ext cx="640804" cy="612244"/>
            </a:xfrm>
            <a:prstGeom prst="rect">
              <a:avLst/>
            </a:prstGeom>
          </p:spPr>
        </p:pic>
      </p:grpSp>
      <p:grpSp>
        <p:nvGrpSpPr>
          <p:cNvPr id="47" name="Group 46"/>
          <p:cNvGrpSpPr/>
          <p:nvPr/>
        </p:nvGrpSpPr>
        <p:grpSpPr>
          <a:xfrm>
            <a:off x="6740657" y="4705598"/>
            <a:ext cx="1816935" cy="2472842"/>
            <a:chOff x="5142015" y="2305442"/>
            <a:chExt cx="2816469" cy="3434576"/>
          </a:xfrm>
        </p:grpSpPr>
        <p:pic>
          <p:nvPicPr>
            <p:cNvPr id="48" name="Picture 47"/>
            <p:cNvPicPr>
              <a:picLocks noChangeAspect="1"/>
            </p:cNvPicPr>
            <p:nvPr/>
          </p:nvPicPr>
          <p:blipFill>
            <a:blip r:embed="rId34"/>
            <a:stretch>
              <a:fillRect/>
            </a:stretch>
          </p:blipFill>
          <p:spPr>
            <a:xfrm>
              <a:off x="5142016" y="4026763"/>
              <a:ext cx="1381983" cy="837618"/>
            </a:xfrm>
            <a:prstGeom prst="rect">
              <a:avLst/>
            </a:prstGeom>
          </p:spPr>
        </p:pic>
        <p:pic>
          <p:nvPicPr>
            <p:cNvPr id="49" name="Picture 48"/>
            <p:cNvPicPr>
              <a:picLocks noChangeAspect="1"/>
            </p:cNvPicPr>
            <p:nvPr/>
          </p:nvPicPr>
          <p:blipFill>
            <a:blip r:embed="rId35"/>
            <a:stretch>
              <a:fillRect/>
            </a:stretch>
          </p:blipFill>
          <p:spPr>
            <a:xfrm>
              <a:off x="6567154" y="2309746"/>
              <a:ext cx="1372080" cy="807829"/>
            </a:xfrm>
            <a:prstGeom prst="rect">
              <a:avLst/>
            </a:prstGeom>
          </p:spPr>
        </p:pic>
        <p:pic>
          <p:nvPicPr>
            <p:cNvPr id="50" name="Picture 49"/>
            <p:cNvPicPr>
              <a:picLocks noChangeAspect="1"/>
            </p:cNvPicPr>
            <p:nvPr/>
          </p:nvPicPr>
          <p:blipFill>
            <a:blip r:embed="rId36"/>
            <a:stretch>
              <a:fillRect/>
            </a:stretch>
          </p:blipFill>
          <p:spPr>
            <a:xfrm>
              <a:off x="6576520" y="3162300"/>
              <a:ext cx="1381964" cy="829613"/>
            </a:xfrm>
            <a:prstGeom prst="rect">
              <a:avLst/>
            </a:prstGeom>
          </p:spPr>
        </p:pic>
        <p:pic>
          <p:nvPicPr>
            <p:cNvPr id="51" name="Picture 50"/>
            <p:cNvPicPr>
              <a:picLocks noChangeAspect="1"/>
            </p:cNvPicPr>
            <p:nvPr/>
          </p:nvPicPr>
          <p:blipFill>
            <a:blip r:embed="rId37"/>
            <a:stretch>
              <a:fillRect/>
            </a:stretch>
          </p:blipFill>
          <p:spPr>
            <a:xfrm>
              <a:off x="5142017" y="2305442"/>
              <a:ext cx="1381983" cy="812133"/>
            </a:xfrm>
            <a:prstGeom prst="rect">
              <a:avLst/>
            </a:prstGeom>
          </p:spPr>
        </p:pic>
        <p:pic>
          <p:nvPicPr>
            <p:cNvPr id="52" name="Picture 51"/>
            <p:cNvPicPr>
              <a:picLocks noChangeAspect="1"/>
            </p:cNvPicPr>
            <p:nvPr/>
          </p:nvPicPr>
          <p:blipFill>
            <a:blip r:embed="rId38"/>
            <a:stretch>
              <a:fillRect/>
            </a:stretch>
          </p:blipFill>
          <p:spPr>
            <a:xfrm>
              <a:off x="5144301" y="3162300"/>
              <a:ext cx="1379700" cy="814442"/>
            </a:xfrm>
            <a:prstGeom prst="rect">
              <a:avLst/>
            </a:prstGeom>
          </p:spPr>
        </p:pic>
        <p:pic>
          <p:nvPicPr>
            <p:cNvPr id="53" name="Picture 52"/>
            <p:cNvPicPr>
              <a:picLocks noChangeAspect="1"/>
            </p:cNvPicPr>
            <p:nvPr/>
          </p:nvPicPr>
          <p:blipFill>
            <a:blip r:embed="rId39"/>
            <a:stretch>
              <a:fillRect/>
            </a:stretch>
          </p:blipFill>
          <p:spPr>
            <a:xfrm>
              <a:off x="6576520" y="4036822"/>
              <a:ext cx="1362714" cy="824738"/>
            </a:xfrm>
            <a:prstGeom prst="rect">
              <a:avLst/>
            </a:prstGeom>
          </p:spPr>
        </p:pic>
        <p:pic>
          <p:nvPicPr>
            <p:cNvPr id="54" name="Picture 53"/>
            <p:cNvPicPr>
              <a:picLocks noChangeAspect="1"/>
            </p:cNvPicPr>
            <p:nvPr/>
          </p:nvPicPr>
          <p:blipFill>
            <a:blip r:embed="rId40"/>
            <a:stretch>
              <a:fillRect/>
            </a:stretch>
          </p:blipFill>
          <p:spPr>
            <a:xfrm>
              <a:off x="5142015" y="4892420"/>
              <a:ext cx="1381983" cy="847598"/>
            </a:xfrm>
            <a:prstGeom prst="rect">
              <a:avLst/>
            </a:prstGeom>
          </p:spPr>
        </p:pic>
        <p:pic>
          <p:nvPicPr>
            <p:cNvPr id="55" name="Picture 54"/>
            <p:cNvPicPr>
              <a:picLocks noChangeAspect="1"/>
            </p:cNvPicPr>
            <p:nvPr/>
          </p:nvPicPr>
          <p:blipFill>
            <a:blip r:embed="rId41"/>
            <a:stretch>
              <a:fillRect/>
            </a:stretch>
          </p:blipFill>
          <p:spPr>
            <a:xfrm>
              <a:off x="6567154" y="4923768"/>
              <a:ext cx="1391330" cy="816250"/>
            </a:xfrm>
            <a:prstGeom prst="rect">
              <a:avLst/>
            </a:prstGeom>
          </p:spPr>
        </p:pic>
      </p:grpSp>
      <p:pic>
        <p:nvPicPr>
          <p:cNvPr id="56" name="Picture 55"/>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501320" y="3310136"/>
            <a:ext cx="1580888" cy="1190076"/>
          </a:xfrm>
          <a:prstGeom prst="rect">
            <a:avLst/>
          </a:prstGeom>
        </p:spPr>
      </p:pic>
      <p:sp>
        <p:nvSpPr>
          <p:cNvPr id="57" name="TextBox 56">
            <a:extLst>
              <a:ext uri="{FF2B5EF4-FFF2-40B4-BE49-F238E27FC236}">
                <a16:creationId xmlns:a16="http://schemas.microsoft.com/office/drawing/2014/main" id="{D6FEB934-C40A-46FE-ACC4-22FF59AD49F1}"/>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Param </a:t>
            </a:r>
            <a:r>
              <a:rPr lang="en-US" sz="1000" dirty="0" err="1"/>
              <a:t>Vir</a:t>
            </a:r>
            <a:r>
              <a:rPr lang="en-US" sz="1000" dirty="0"/>
              <a:t> Singh – Deep Learning</a:t>
            </a:r>
          </a:p>
        </p:txBody>
      </p:sp>
      <p:cxnSp>
        <p:nvCxnSpPr>
          <p:cNvPr id="59" name="Straight Arrow Connector 58">
            <a:extLst>
              <a:ext uri="{FF2B5EF4-FFF2-40B4-BE49-F238E27FC236}">
                <a16:creationId xmlns:a16="http://schemas.microsoft.com/office/drawing/2014/main" id="{A1A05A3B-E9C2-41CE-8D22-1CEF9376C85A}"/>
              </a:ext>
            </a:extLst>
          </p:cNvPr>
          <p:cNvCxnSpPr>
            <a:cxnSpLocks/>
          </p:cNvCxnSpPr>
          <p:nvPr/>
        </p:nvCxnSpPr>
        <p:spPr>
          <a:xfrm flipH="1">
            <a:off x="2406000" y="4286409"/>
            <a:ext cx="344833" cy="3610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297E480-441A-4459-9C45-E1D4B71454A7}"/>
              </a:ext>
            </a:extLst>
          </p:cNvPr>
          <p:cNvCxnSpPr>
            <a:cxnSpLocks/>
          </p:cNvCxnSpPr>
          <p:nvPr/>
        </p:nvCxnSpPr>
        <p:spPr>
          <a:xfrm>
            <a:off x="3074625" y="4254715"/>
            <a:ext cx="502567" cy="3927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4BA01555-D1B6-415F-983B-9FD8A5BC0E40}"/>
              </a:ext>
            </a:extLst>
          </p:cNvPr>
          <p:cNvCxnSpPr>
            <a:cxnSpLocks/>
          </p:cNvCxnSpPr>
          <p:nvPr/>
        </p:nvCxnSpPr>
        <p:spPr>
          <a:xfrm>
            <a:off x="4563081" y="4207778"/>
            <a:ext cx="502567" cy="3927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F2F32EE5-1A42-4E2A-BCE2-FCFE66473C67}"/>
              </a:ext>
            </a:extLst>
          </p:cNvPr>
          <p:cNvCxnSpPr>
            <a:cxnSpLocks/>
          </p:cNvCxnSpPr>
          <p:nvPr/>
        </p:nvCxnSpPr>
        <p:spPr>
          <a:xfrm>
            <a:off x="6326833" y="4173819"/>
            <a:ext cx="502567" cy="3927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650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is DL Useful?</a:t>
            </a:r>
          </a:p>
        </p:txBody>
      </p:sp>
      <p:sp>
        <p:nvSpPr>
          <p:cNvPr id="3" name="Content Placeholder 2"/>
          <p:cNvSpPr>
            <a:spLocks noGrp="1"/>
          </p:cNvSpPr>
          <p:nvPr>
            <p:ph idx="1"/>
          </p:nvPr>
        </p:nvSpPr>
        <p:spPr/>
        <p:txBody>
          <a:bodyPr/>
          <a:lstStyle/>
          <a:p>
            <a:r>
              <a:rPr lang="en-US" dirty="0"/>
              <a:t>DL provides a flexible, learnable framework for representing visual, text, linguistic information</a:t>
            </a:r>
          </a:p>
          <a:p>
            <a:pPr lvl="1"/>
            <a:r>
              <a:rPr lang="en-US" dirty="0"/>
              <a:t>Can learn in supervised and unsupervised manner</a:t>
            </a:r>
          </a:p>
          <a:p>
            <a:r>
              <a:rPr lang="en-US" dirty="0"/>
              <a:t>DL represents an effective end-to-end learning system</a:t>
            </a:r>
          </a:p>
          <a:p>
            <a:r>
              <a:rPr lang="en-US" dirty="0"/>
              <a:t>Requires large amounts of training data</a:t>
            </a:r>
          </a:p>
          <a:p>
            <a:r>
              <a:rPr lang="en-US" dirty="0"/>
              <a:t>Since about 2010, DL has outperformed other ML techniques</a:t>
            </a:r>
          </a:p>
          <a:p>
            <a:pPr lvl="1"/>
            <a:r>
              <a:rPr lang="en-US" dirty="0"/>
              <a:t>First in vision and speech, then NLP, and other applications</a:t>
            </a:r>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9F1D1F82-B83E-4419-9EF2-65DFFD63646B}"/>
              </a:ext>
            </a:extLst>
          </p:cNvPr>
          <p:cNvSpPr>
            <a:spLocks noGrp="1"/>
          </p:cNvSpPr>
          <p:nvPr>
            <p:ph idx="10"/>
          </p:nvPr>
        </p:nvSpPr>
        <p:spPr/>
        <p:txBody>
          <a:bodyPr/>
          <a:lstStyle/>
          <a:p>
            <a:r>
              <a:rPr lang="en-US" dirty="0"/>
              <a:t>Introduction to Deep Learning</a:t>
            </a:r>
          </a:p>
          <a:p>
            <a:endParaRPr lang="en-US" dirty="0"/>
          </a:p>
        </p:txBody>
      </p:sp>
    </p:spTree>
    <p:extLst>
      <p:ext uri="{BB962C8B-B14F-4D97-AF65-F5344CB8AC3E}">
        <p14:creationId xmlns:p14="http://schemas.microsoft.com/office/powerpoint/2010/main" val="670320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Representational Power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673" y="2090803"/>
                <a:ext cx="9584265" cy="2797361"/>
              </a:xfrm>
            </p:spPr>
            <p:txBody>
              <a:bodyPr>
                <a:normAutofit/>
              </a:bodyPr>
              <a:lstStyle/>
              <a:p>
                <a:r>
                  <a:rPr lang="en-US" dirty="0"/>
                  <a:t>NNs with at least one hidden layer are </a:t>
                </a:r>
                <a:r>
                  <a:rPr lang="en-US" dirty="0">
                    <a:solidFill>
                      <a:srgbClr val="FF0000"/>
                    </a:solidFill>
                  </a:rPr>
                  <a:t>universal approximators</a:t>
                </a:r>
              </a:p>
              <a:p>
                <a:pPr lvl="1"/>
                <a:r>
                  <a:rPr lang="en-US" dirty="0"/>
                  <a:t>Given any continuous function </a:t>
                </a:r>
                <a:r>
                  <a:rPr lang="en-US" i="1" dirty="0"/>
                  <a:t>h</a:t>
                </a:r>
                <a:r>
                  <a:rPr lang="en-US" dirty="0"/>
                  <a:t>(</a:t>
                </a:r>
                <a:r>
                  <a:rPr lang="en-US" i="1" dirty="0"/>
                  <a:t>x</a:t>
                </a:r>
                <a:r>
                  <a:rPr lang="en-US" dirty="0"/>
                  <a:t>) and some </a:t>
                </a:r>
                <a14:m>
                  <m:oMath xmlns:m="http://schemas.openxmlformats.org/officeDocument/2006/math">
                    <m:r>
                      <a:rPr lang="en-US" i="1" smtClean="0">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&gt;0</m:t>
                    </m:r>
                  </m:oMath>
                </a14:m>
                <a:r>
                  <a:rPr lang="en-US" dirty="0"/>
                  <a:t>, there exists a NN with one hidden layer (and with a reasonable choice of non-linearity) described with the function </a:t>
                </a:r>
                <a:r>
                  <a:rPr lang="en-US" i="1" dirty="0"/>
                  <a:t>f</a:t>
                </a:r>
                <a:r>
                  <a:rPr lang="en-US" dirty="0"/>
                  <a:t>(</a:t>
                </a:r>
                <a:r>
                  <a:rPr lang="en-US" i="1" dirty="0"/>
                  <a:t>x</a:t>
                </a:r>
                <a:r>
                  <a:rPr lang="en-US" dirty="0"/>
                  <a:t>), such that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h</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𝜖</m:t>
                    </m:r>
                  </m:oMath>
                </a14:m>
                <a:endParaRPr lang="en-US" dirty="0"/>
              </a:p>
              <a:p>
                <a:pPr lvl="1"/>
                <a:r>
                  <a:rPr lang="en-US" dirty="0"/>
                  <a:t>I.e., NN can approximate any arbitrary complex continuous function</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673" y="2090803"/>
                <a:ext cx="9584265" cy="2797361"/>
              </a:xfrm>
              <a:blipFill>
                <a:blip r:embed="rId3"/>
                <a:stretch>
                  <a:fillRect l="-699" t="-152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8126AF81-244A-4B6F-9708-FA6FA7118138}"/>
              </a:ext>
            </a:extLst>
          </p:cNvPr>
          <p:cNvSpPr>
            <a:spLocks noGrp="1"/>
          </p:cNvSpPr>
          <p:nvPr>
            <p:ph idx="10"/>
          </p:nvPr>
        </p:nvSpPr>
        <p:spPr/>
        <p:txBody>
          <a:bodyPr/>
          <a:lstStyle/>
          <a:p>
            <a:r>
              <a:rPr lang="en-US" dirty="0"/>
              <a:t>Introduction to Deep Learning</a:t>
            </a:r>
          </a:p>
          <a:p>
            <a:endParaRPr lang="en-US" dirty="0"/>
          </a:p>
        </p:txBody>
      </p:sp>
      <p:pic>
        <p:nvPicPr>
          <p:cNvPr id="6" name="Picture 5"/>
          <p:cNvPicPr>
            <a:picLocks noChangeAspect="1"/>
          </p:cNvPicPr>
          <p:nvPr/>
        </p:nvPicPr>
        <p:blipFill>
          <a:blip r:embed="rId4"/>
          <a:stretch>
            <a:fillRect/>
          </a:stretch>
        </p:blipFill>
        <p:spPr>
          <a:xfrm>
            <a:off x="6860798" y="3742184"/>
            <a:ext cx="2992938" cy="2797360"/>
          </a:xfrm>
          <a:prstGeom prst="rect">
            <a:avLst/>
          </a:prstGeom>
        </p:spPr>
      </p:pic>
      <p:sp>
        <p:nvSpPr>
          <p:cNvPr id="7" name="Content Placeholder 2">
            <a:extLst>
              <a:ext uri="{FF2B5EF4-FFF2-40B4-BE49-F238E27FC236}">
                <a16:creationId xmlns:a16="http://schemas.microsoft.com/office/drawing/2014/main" id="{6C50DA9A-581D-498A-8515-D7F69FC0E846}"/>
              </a:ext>
            </a:extLst>
          </p:cNvPr>
          <p:cNvSpPr txBox="1">
            <a:spLocks/>
          </p:cNvSpPr>
          <p:nvPr/>
        </p:nvSpPr>
        <p:spPr>
          <a:xfrm>
            <a:off x="276673" y="3742184"/>
            <a:ext cx="6576923" cy="2797361"/>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000" dirty="0"/>
              <a:t>NNs use nonlinear mapping of the inputs </a:t>
            </a:r>
            <a:r>
              <a:rPr lang="en-US" sz="2000" i="1" dirty="0"/>
              <a:t>x </a:t>
            </a:r>
            <a:r>
              <a:rPr lang="en-GB" altLang="en-US" sz="2000" dirty="0"/>
              <a:t>to the outputs </a:t>
            </a:r>
            <a:r>
              <a:rPr lang="en-US" sz="2000" i="1" dirty="0"/>
              <a:t>f</a:t>
            </a:r>
            <a:r>
              <a:rPr lang="en-US" sz="2000" dirty="0"/>
              <a:t>(</a:t>
            </a:r>
            <a:r>
              <a:rPr lang="en-US" sz="2000" i="1" dirty="0"/>
              <a:t>x</a:t>
            </a:r>
            <a:r>
              <a:rPr lang="en-US" sz="2000" dirty="0"/>
              <a:t>)</a:t>
            </a:r>
            <a:r>
              <a:rPr lang="en-GB" sz="2000" dirty="0"/>
              <a:t> to </a:t>
            </a:r>
            <a:r>
              <a:rPr lang="en-GB" altLang="en-US" sz="2000" dirty="0"/>
              <a:t>compute complex decision boundaries</a:t>
            </a:r>
          </a:p>
          <a:p>
            <a:r>
              <a:rPr lang="en-GB" sz="2000" dirty="0"/>
              <a:t>But then, why use deeper NNs?</a:t>
            </a:r>
          </a:p>
          <a:p>
            <a:pPr lvl="1">
              <a:buFont typeface="Wingdings" panose="05000000000000000000" pitchFamily="2" charset="2"/>
              <a:buChar char="§"/>
            </a:pPr>
            <a:r>
              <a:rPr lang="en-US" sz="1800" dirty="0"/>
              <a:t>The fact that deep NNs work better is an empirical observation</a:t>
            </a:r>
          </a:p>
          <a:p>
            <a:pPr lvl="1">
              <a:buFont typeface="Wingdings" panose="05000000000000000000" pitchFamily="2" charset="2"/>
              <a:buChar char="§"/>
            </a:pPr>
            <a:r>
              <a:rPr lang="en-US" sz="1800" dirty="0"/>
              <a:t>Mathematically, deep NNs have the same representational power as a one-layer NN</a:t>
            </a:r>
          </a:p>
          <a:p>
            <a:pPr lvl="1"/>
            <a:endParaRPr lang="en-US" dirty="0"/>
          </a:p>
        </p:txBody>
      </p:sp>
    </p:spTree>
    <p:extLst>
      <p:ext uri="{BB962C8B-B14F-4D97-AF65-F5344CB8AC3E}">
        <p14:creationId xmlns:p14="http://schemas.microsoft.com/office/powerpoint/2010/main" val="2034302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Neural Networks </a:t>
            </a:r>
          </a:p>
        </p:txBody>
      </p:sp>
      <p:sp>
        <p:nvSpPr>
          <p:cNvPr id="3" name="Content Placeholder 2"/>
          <p:cNvSpPr>
            <a:spLocks noGrp="1"/>
          </p:cNvSpPr>
          <p:nvPr>
            <p:ph idx="1"/>
          </p:nvPr>
        </p:nvSpPr>
        <p:spPr/>
        <p:txBody>
          <a:bodyPr>
            <a:normAutofit/>
          </a:bodyPr>
          <a:lstStyle/>
          <a:p>
            <a:r>
              <a:rPr lang="en-US" dirty="0"/>
              <a:t>Handwritten digit recognition (</a:t>
            </a:r>
            <a:r>
              <a:rPr lang="en-US" dirty="0">
                <a:solidFill>
                  <a:srgbClr val="FF0000"/>
                </a:solidFill>
              </a:rPr>
              <a:t>MNIST dataset</a:t>
            </a:r>
            <a:r>
              <a:rPr lang="en-US" dirty="0"/>
              <a:t>)</a:t>
            </a:r>
          </a:p>
          <a:p>
            <a:pPr lvl="1"/>
            <a:r>
              <a:rPr lang="en-US" dirty="0"/>
              <a:t>The intensity of each pixel is considered an </a:t>
            </a:r>
            <a:r>
              <a:rPr lang="en-US" dirty="0">
                <a:solidFill>
                  <a:srgbClr val="FF0000"/>
                </a:solidFill>
              </a:rPr>
              <a:t>input</a:t>
            </a:r>
            <a:r>
              <a:rPr lang="en-US" dirty="0"/>
              <a:t> element</a:t>
            </a:r>
          </a:p>
          <a:p>
            <a:pPr lvl="1"/>
            <a:r>
              <a:rPr lang="en-US" dirty="0">
                <a:solidFill>
                  <a:srgbClr val="FF0000"/>
                </a:solidFill>
              </a:rPr>
              <a:t>Output </a:t>
            </a:r>
            <a:r>
              <a:rPr lang="en-US" dirty="0"/>
              <a:t>is the class of the digit</a:t>
            </a:r>
          </a:p>
        </p:txBody>
      </p:sp>
      <p:sp>
        <p:nvSpPr>
          <p:cNvPr id="5" name="Content Placeholder 4">
            <a:extLst>
              <a:ext uri="{FF2B5EF4-FFF2-40B4-BE49-F238E27FC236}">
                <a16:creationId xmlns:a16="http://schemas.microsoft.com/office/drawing/2014/main" id="{41F421A8-B2F4-4320-9759-F56015B0ECBA}"/>
              </a:ext>
            </a:extLst>
          </p:cNvPr>
          <p:cNvSpPr>
            <a:spLocks noGrp="1"/>
          </p:cNvSpPr>
          <p:nvPr>
            <p:ph idx="10"/>
          </p:nvPr>
        </p:nvSpPr>
        <p:spPr/>
        <p:txBody>
          <a:bodyPr/>
          <a:lstStyle/>
          <a:p>
            <a:r>
              <a:rPr lang="en-US" dirty="0"/>
              <a:t>Introduction to Neural Networks</a:t>
            </a:r>
          </a:p>
          <a:p>
            <a:endParaRPr lang="en-US" dirty="0"/>
          </a:p>
        </p:txBody>
      </p:sp>
      <p:sp>
        <p:nvSpPr>
          <p:cNvPr id="4" name="文字版面配置區 2"/>
          <p:cNvSpPr txBox="1">
            <a:spLocks/>
          </p:cNvSpPr>
          <p:nvPr/>
        </p:nvSpPr>
        <p:spPr>
          <a:xfrm>
            <a:off x="1846318" y="3166120"/>
            <a:ext cx="1796780" cy="656269"/>
          </a:xfrm>
          <a:prstGeom prst="rect">
            <a:avLst/>
          </a:prstGeom>
        </p:spPr>
        <p:txBody>
          <a:bodyPr vert="horz" lIns="91440" tIns="45720" rIns="91440" bIns="45720" rtlCol="0">
            <a:normAutofit/>
          </a:bodyPr>
          <a:lstStyle>
            <a:lvl1pPr marL="342871" indent="-342871" algn="l" defTabSz="914323"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1pPr>
            <a:lvl2pPr marL="693680" indent="-236518" algn="l" defTabSz="914323" rtl="0" eaLnBrk="1" latinLnBrk="0" hangingPunct="1">
              <a:spcBef>
                <a:spcPct val="20000"/>
              </a:spcBef>
              <a:buFont typeface="Arial" panose="020B0604020202020204" pitchFamily="34" charset="0"/>
              <a:buChar char="–"/>
              <a:defRPr sz="2200" kern="1200">
                <a:solidFill>
                  <a:schemeClr val="tx1"/>
                </a:solidFill>
                <a:latin typeface="Palatino Linotype" panose="02040502050505030304" pitchFamily="18" charset="0"/>
                <a:ea typeface="+mn-ea"/>
                <a:cs typeface="+mn-cs"/>
              </a:defRPr>
            </a:lvl2pPr>
            <a:lvl3pPr marL="1257195" indent="-342871" algn="l" defTabSz="914323" rtl="0" eaLnBrk="1" latinLnBrk="0" hangingPunct="1">
              <a:spcBef>
                <a:spcPct val="20000"/>
              </a:spcBef>
              <a:buFont typeface="Wingdings" panose="05000000000000000000" pitchFamily="2" charset="2"/>
              <a:buChar char="§"/>
              <a:defRPr sz="2000" kern="1200">
                <a:solidFill>
                  <a:schemeClr val="tx1"/>
                </a:solidFill>
                <a:latin typeface="Palatino Linotype" panose="02040502050505030304" pitchFamily="18" charset="0"/>
                <a:ea typeface="+mn-ea"/>
                <a:cs typeface="+mn-cs"/>
              </a:defRPr>
            </a:lvl3pPr>
            <a:lvl4pPr marL="1600066" indent="-228581" algn="l" defTabSz="914323" rtl="0" eaLnBrk="1" latinLnBrk="0" hangingPunct="1">
              <a:spcBef>
                <a:spcPct val="200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227" indent="-228581" algn="l" defTabSz="914323" rtl="0" eaLnBrk="1" latinLnBrk="0" hangingPunct="1">
              <a:spcBef>
                <a:spcPct val="200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TW" b="1" dirty="0"/>
              <a:t>Input</a:t>
            </a:r>
            <a:endParaRPr lang="zh-TW" altLang="en-US" b="1" dirty="0"/>
          </a:p>
        </p:txBody>
      </p:sp>
      <p:pic>
        <p:nvPicPr>
          <p:cNvPr id="6" name="圖片 6"/>
          <p:cNvPicPr>
            <a:picLocks noChangeAspect="1"/>
          </p:cNvPicPr>
          <p:nvPr/>
        </p:nvPicPr>
        <p:blipFill>
          <a:blip r:embed="rId4"/>
          <a:stretch>
            <a:fillRect/>
          </a:stretch>
        </p:blipFill>
        <p:spPr>
          <a:xfrm>
            <a:off x="1299221" y="4054204"/>
            <a:ext cx="2130022" cy="2116455"/>
          </a:xfrm>
          <a:prstGeom prst="rect">
            <a:avLst/>
          </a:prstGeom>
        </p:spPr>
      </p:pic>
      <p:sp>
        <p:nvSpPr>
          <p:cNvPr id="7" name="文字方塊 7"/>
          <p:cNvSpPr txBox="1"/>
          <p:nvPr/>
        </p:nvSpPr>
        <p:spPr>
          <a:xfrm>
            <a:off x="1546580" y="6157686"/>
            <a:ext cx="1687734" cy="401007"/>
          </a:xfrm>
          <a:prstGeom prst="rect">
            <a:avLst/>
          </a:prstGeom>
          <a:noFill/>
        </p:spPr>
        <p:txBody>
          <a:bodyPr wrap="square" rtlCol="0">
            <a:spAutoFit/>
          </a:bodyPr>
          <a:lstStyle/>
          <a:p>
            <a:r>
              <a:rPr lang="en-US" altLang="zh-TW" dirty="0"/>
              <a:t>16 x 16 = 256</a:t>
            </a:r>
            <a:endParaRPr lang="zh-TW" altLang="en-US" dirty="0"/>
          </a:p>
        </p:txBody>
      </p:sp>
      <p:sp>
        <p:nvSpPr>
          <p:cNvPr id="8" name="矩形 8"/>
          <p:cNvSpPr/>
          <p:nvPr/>
        </p:nvSpPr>
        <p:spPr>
          <a:xfrm>
            <a:off x="3658926" y="3751124"/>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9" name="矩形 9"/>
          <p:cNvSpPr/>
          <p:nvPr/>
        </p:nvSpPr>
        <p:spPr>
          <a:xfrm>
            <a:off x="3727314" y="4468817"/>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0" name="矩形 10"/>
          <p:cNvSpPr/>
          <p:nvPr/>
        </p:nvSpPr>
        <p:spPr>
          <a:xfrm>
            <a:off x="3733132" y="3898488"/>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1" name="Object 12"/>
          <p:cNvGraphicFramePr>
            <a:graphicFrameLocks noChangeAspect="1"/>
          </p:cNvGraphicFramePr>
          <p:nvPr>
            <p:extLst>
              <p:ext uri="{D42A27DB-BD31-4B8C-83A1-F6EECF244321}">
                <p14:modId xmlns:p14="http://schemas.microsoft.com/office/powerpoint/2010/main" val="2284046121"/>
              </p:ext>
            </p:extLst>
          </p:nvPr>
        </p:nvGraphicFramePr>
        <p:xfrm>
          <a:off x="3745831" y="3803238"/>
          <a:ext cx="325438" cy="461962"/>
        </p:xfrm>
        <a:graphic>
          <a:graphicData uri="http://schemas.openxmlformats.org/presentationml/2006/ole">
            <mc:AlternateContent xmlns:mc="http://schemas.openxmlformats.org/markup-compatibility/2006">
              <mc:Choice xmlns:v="urn:schemas-microsoft-com:vml" Requires="v">
                <p:oleObj spid="_x0000_s1197" name="方程式" r:id="rId5" imgW="152280" imgH="215640" progId="Equation.3">
                  <p:embed/>
                </p:oleObj>
              </mc:Choice>
              <mc:Fallback>
                <p:oleObj name="方程式" r:id="rId5" imgW="152280" imgH="215640" progId="Equation.3">
                  <p:embed/>
                  <p:pic>
                    <p:nvPicPr>
                      <p:cNvPr id="12" name="Object 12"/>
                      <p:cNvPicPr>
                        <a:picLocks noChangeAspect="1" noChangeArrowheads="1"/>
                      </p:cNvPicPr>
                      <p:nvPr/>
                    </p:nvPicPr>
                    <p:blipFill>
                      <a:blip r:embed="rId6"/>
                      <a:srcRect/>
                      <a:stretch>
                        <a:fillRect/>
                      </a:stretch>
                    </p:blipFill>
                    <p:spPr bwMode="auto">
                      <a:xfrm>
                        <a:off x="3745831" y="3803238"/>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172561460"/>
              </p:ext>
            </p:extLst>
          </p:nvPr>
        </p:nvGraphicFramePr>
        <p:xfrm>
          <a:off x="3751127" y="4385967"/>
          <a:ext cx="352425" cy="461963"/>
        </p:xfrm>
        <a:graphic>
          <a:graphicData uri="http://schemas.openxmlformats.org/presentationml/2006/ole">
            <mc:AlternateContent xmlns:mc="http://schemas.openxmlformats.org/markup-compatibility/2006">
              <mc:Choice xmlns:v="urn:schemas-microsoft-com:vml" Requires="v">
                <p:oleObj spid="_x0000_s1198" name="方程式" r:id="rId7" imgW="164880" imgH="215640" progId="Equation.3">
                  <p:embed/>
                </p:oleObj>
              </mc:Choice>
              <mc:Fallback>
                <p:oleObj name="方程式" r:id="rId7" imgW="164880" imgH="215640" progId="Equation.3">
                  <p:embed/>
                  <p:pic>
                    <p:nvPicPr>
                      <p:cNvPr id="13" name="Object 12"/>
                      <p:cNvPicPr>
                        <a:picLocks noChangeAspect="1" noChangeArrowheads="1"/>
                      </p:cNvPicPr>
                      <p:nvPr/>
                    </p:nvPicPr>
                    <p:blipFill>
                      <a:blip r:embed="rId8"/>
                      <a:srcRect/>
                      <a:stretch>
                        <a:fillRect/>
                      </a:stretch>
                    </p:blipFill>
                    <p:spPr bwMode="auto">
                      <a:xfrm>
                        <a:off x="3751127" y="4385967"/>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矩形 13"/>
          <p:cNvSpPr/>
          <p:nvPr/>
        </p:nvSpPr>
        <p:spPr>
          <a:xfrm>
            <a:off x="3736839" y="5866574"/>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4" name="Object 12"/>
          <p:cNvGraphicFramePr>
            <a:graphicFrameLocks noChangeAspect="1"/>
          </p:cNvGraphicFramePr>
          <p:nvPr>
            <p:extLst>
              <p:ext uri="{D42A27DB-BD31-4B8C-83A1-F6EECF244321}">
                <p14:modId xmlns:p14="http://schemas.microsoft.com/office/powerpoint/2010/main" val="1785226764"/>
              </p:ext>
            </p:extLst>
          </p:nvPr>
        </p:nvGraphicFramePr>
        <p:xfrm>
          <a:off x="3664916" y="5769807"/>
          <a:ext cx="544512" cy="488950"/>
        </p:xfrm>
        <a:graphic>
          <a:graphicData uri="http://schemas.openxmlformats.org/presentationml/2006/ole">
            <mc:AlternateContent xmlns:mc="http://schemas.openxmlformats.org/markup-compatibility/2006">
              <mc:Choice xmlns:v="urn:schemas-microsoft-com:vml" Requires="v">
                <p:oleObj spid="_x0000_s1199" name="方程式" r:id="rId9" imgW="253800" imgH="228600" progId="Equation.3">
                  <p:embed/>
                </p:oleObj>
              </mc:Choice>
              <mc:Fallback>
                <p:oleObj name="方程式" r:id="rId9" imgW="253800" imgH="228600" progId="Equation.3">
                  <p:embed/>
                  <p:pic>
                    <p:nvPicPr>
                      <p:cNvPr id="15" name="Object 12"/>
                      <p:cNvPicPr>
                        <a:picLocks noChangeAspect="1" noChangeArrowheads="1"/>
                      </p:cNvPicPr>
                      <p:nvPr/>
                    </p:nvPicPr>
                    <p:blipFill>
                      <a:blip r:embed="rId10"/>
                      <a:srcRect/>
                      <a:stretch>
                        <a:fillRect/>
                      </a:stretch>
                    </p:blipFill>
                    <p:spPr bwMode="auto">
                      <a:xfrm>
                        <a:off x="3664916" y="5769807"/>
                        <a:ext cx="544512"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文字方塊 15"/>
          <p:cNvSpPr txBox="1"/>
          <p:nvPr/>
        </p:nvSpPr>
        <p:spPr>
          <a:xfrm rot="5400000">
            <a:off x="3612771" y="5151516"/>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6" name="手繪多邊形 16"/>
          <p:cNvSpPr/>
          <p:nvPr/>
        </p:nvSpPr>
        <p:spPr>
          <a:xfrm>
            <a:off x="1424953" y="3812519"/>
            <a:ext cx="2305050" cy="363941"/>
          </a:xfrm>
          <a:custGeom>
            <a:avLst/>
            <a:gdLst>
              <a:gd name="connsiteX0" fmla="*/ 0 w 2305050"/>
              <a:gd name="connsiteY0" fmla="*/ 374550 h 374550"/>
              <a:gd name="connsiteX1" fmla="*/ 876300 w 2305050"/>
              <a:gd name="connsiteY1" fmla="*/ 6250 h 374550"/>
              <a:gd name="connsiteX2" fmla="*/ 2305050 w 2305050"/>
              <a:gd name="connsiteY2" fmla="*/ 177700 h 374550"/>
            </a:gdLst>
            <a:ahLst/>
            <a:cxnLst>
              <a:cxn ang="0">
                <a:pos x="connsiteX0" y="connsiteY0"/>
              </a:cxn>
              <a:cxn ang="0">
                <a:pos x="connsiteX1" y="connsiteY1"/>
              </a:cxn>
              <a:cxn ang="0">
                <a:pos x="connsiteX2" y="connsiteY2"/>
              </a:cxn>
            </a:cxnLst>
            <a:rect l="l" t="t" r="r" b="b"/>
            <a:pathLst>
              <a:path w="2305050" h="374550">
                <a:moveTo>
                  <a:pt x="0" y="374550"/>
                </a:moveTo>
                <a:cubicBezTo>
                  <a:pt x="246062" y="206804"/>
                  <a:pt x="492125" y="39058"/>
                  <a:pt x="876300" y="6250"/>
                </a:cubicBezTo>
                <a:cubicBezTo>
                  <a:pt x="1260475" y="-26558"/>
                  <a:pt x="1782762" y="75571"/>
                  <a:pt x="2305050" y="177700"/>
                </a:cubicBezTo>
              </a:path>
            </a:pathLst>
          </a:custGeom>
          <a:no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手繪多邊形 17"/>
          <p:cNvSpPr/>
          <p:nvPr/>
        </p:nvSpPr>
        <p:spPr>
          <a:xfrm>
            <a:off x="1558303" y="3985460"/>
            <a:ext cx="2171700" cy="646109"/>
          </a:xfrm>
          <a:custGeom>
            <a:avLst/>
            <a:gdLst>
              <a:gd name="connsiteX0" fmla="*/ 0 w 2171700"/>
              <a:gd name="connsiteY0" fmla="*/ 188909 h 646109"/>
              <a:gd name="connsiteX1" fmla="*/ 1073150 w 2171700"/>
              <a:gd name="connsiteY1" fmla="*/ 23809 h 646109"/>
              <a:gd name="connsiteX2" fmla="*/ 2171700 w 2171700"/>
              <a:gd name="connsiteY2" fmla="*/ 646109 h 646109"/>
            </a:gdLst>
            <a:ahLst/>
            <a:cxnLst>
              <a:cxn ang="0">
                <a:pos x="connsiteX0" y="connsiteY0"/>
              </a:cxn>
              <a:cxn ang="0">
                <a:pos x="connsiteX1" y="connsiteY1"/>
              </a:cxn>
              <a:cxn ang="0">
                <a:pos x="connsiteX2" y="connsiteY2"/>
              </a:cxn>
            </a:cxnLst>
            <a:rect l="l" t="t" r="r" b="b"/>
            <a:pathLst>
              <a:path w="2171700" h="646109">
                <a:moveTo>
                  <a:pt x="0" y="188909"/>
                </a:moveTo>
                <a:cubicBezTo>
                  <a:pt x="355600" y="68259"/>
                  <a:pt x="711200" y="-52391"/>
                  <a:pt x="1073150" y="23809"/>
                </a:cubicBezTo>
                <a:cubicBezTo>
                  <a:pt x="1435100" y="100009"/>
                  <a:pt x="1803400" y="373059"/>
                  <a:pt x="2171700" y="646109"/>
                </a:cubicBezTo>
              </a:path>
            </a:pathLst>
          </a:custGeom>
          <a:no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手繪多邊形 18"/>
          <p:cNvSpPr/>
          <p:nvPr/>
        </p:nvSpPr>
        <p:spPr>
          <a:xfrm>
            <a:off x="3291853" y="6028569"/>
            <a:ext cx="463550" cy="243308"/>
          </a:xfrm>
          <a:custGeom>
            <a:avLst/>
            <a:gdLst>
              <a:gd name="connsiteX0" fmla="*/ 0 w 463550"/>
              <a:gd name="connsiteY0" fmla="*/ 0 h 243308"/>
              <a:gd name="connsiteX1" fmla="*/ 101600 w 463550"/>
              <a:gd name="connsiteY1" fmla="*/ 241300 h 243308"/>
              <a:gd name="connsiteX2" fmla="*/ 463550 w 463550"/>
              <a:gd name="connsiteY2" fmla="*/ 95250 h 243308"/>
            </a:gdLst>
            <a:ahLst/>
            <a:cxnLst>
              <a:cxn ang="0">
                <a:pos x="connsiteX0" y="connsiteY0"/>
              </a:cxn>
              <a:cxn ang="0">
                <a:pos x="connsiteX1" y="connsiteY1"/>
              </a:cxn>
              <a:cxn ang="0">
                <a:pos x="connsiteX2" y="connsiteY2"/>
              </a:cxn>
            </a:cxnLst>
            <a:rect l="l" t="t" r="r" b="b"/>
            <a:pathLst>
              <a:path w="463550" h="243308">
                <a:moveTo>
                  <a:pt x="0" y="0"/>
                </a:moveTo>
                <a:cubicBezTo>
                  <a:pt x="12171" y="112712"/>
                  <a:pt x="24342" y="225425"/>
                  <a:pt x="101600" y="241300"/>
                </a:cubicBezTo>
                <a:cubicBezTo>
                  <a:pt x="178858" y="257175"/>
                  <a:pt x="321204" y="176212"/>
                  <a:pt x="463550" y="95250"/>
                </a:cubicBezTo>
              </a:path>
            </a:pathLst>
          </a:custGeom>
          <a:no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9"/>
          <p:cNvSpPr txBox="1"/>
          <p:nvPr/>
        </p:nvSpPr>
        <p:spPr>
          <a:xfrm>
            <a:off x="1746783" y="6612795"/>
            <a:ext cx="1661390" cy="830997"/>
          </a:xfrm>
          <a:prstGeom prst="rect">
            <a:avLst/>
          </a:prstGeom>
          <a:noFill/>
        </p:spPr>
        <p:txBody>
          <a:bodyPr wrap="square" rtlCol="0">
            <a:spAutoFit/>
          </a:bodyPr>
          <a:lstStyle/>
          <a:p>
            <a:r>
              <a:rPr lang="en-US" altLang="zh-TW" sz="2400" dirty="0"/>
              <a:t>Ink → 1</a:t>
            </a:r>
          </a:p>
          <a:p>
            <a:r>
              <a:rPr lang="en-US" altLang="zh-TW" sz="2400" dirty="0"/>
              <a:t>No ink → 0</a:t>
            </a:r>
            <a:endParaRPr lang="zh-TW" altLang="en-US" sz="2400" dirty="0"/>
          </a:p>
        </p:txBody>
      </p:sp>
      <p:grpSp>
        <p:nvGrpSpPr>
          <p:cNvPr id="20" name="群組 25"/>
          <p:cNvGrpSpPr/>
          <p:nvPr/>
        </p:nvGrpSpPr>
        <p:grpSpPr>
          <a:xfrm>
            <a:off x="5389380" y="3699792"/>
            <a:ext cx="642352" cy="2642877"/>
            <a:chOff x="7142066" y="1987121"/>
            <a:chExt cx="642352" cy="2642877"/>
          </a:xfrm>
        </p:grpSpPr>
        <p:sp>
          <p:nvSpPr>
            <p:cNvPr id="21" name="矩形 20"/>
            <p:cNvSpPr/>
            <p:nvPr/>
          </p:nvSpPr>
          <p:spPr>
            <a:xfrm>
              <a:off x="7142066" y="2004946"/>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22" name="文字方塊 21"/>
            <p:cNvSpPr txBox="1"/>
            <p:nvPr/>
          </p:nvSpPr>
          <p:spPr>
            <a:xfrm rot="5400000">
              <a:off x="7084256" y="350594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3" name="文字方塊 22"/>
            <p:cNvSpPr txBox="1"/>
            <p:nvPr/>
          </p:nvSpPr>
          <p:spPr>
            <a:xfrm>
              <a:off x="7153349" y="1987121"/>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24" name="文字方塊 23"/>
            <p:cNvSpPr txBox="1"/>
            <p:nvPr/>
          </p:nvSpPr>
          <p:spPr>
            <a:xfrm>
              <a:off x="7142066" y="2785341"/>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25" name="文字方塊 24"/>
            <p:cNvSpPr txBox="1"/>
            <p:nvPr/>
          </p:nvSpPr>
          <p:spPr>
            <a:xfrm>
              <a:off x="7142066" y="4051573"/>
              <a:ext cx="631069" cy="523220"/>
            </a:xfrm>
            <a:prstGeom prst="rect">
              <a:avLst/>
            </a:prstGeom>
            <a:noFill/>
          </p:spPr>
          <p:txBody>
            <a:bodyPr wrap="square" rtlCol="0">
              <a:spAutoFit/>
            </a:bodyPr>
            <a:lstStyle/>
            <a:p>
              <a:r>
                <a:rPr lang="en-US" altLang="zh-TW" sz="2800" dirty="0"/>
                <a:t>y</a:t>
              </a:r>
              <a:r>
                <a:rPr lang="en-US" altLang="zh-TW" sz="2800" baseline="-25000" dirty="0"/>
                <a:t>10</a:t>
              </a:r>
              <a:endParaRPr lang="zh-TW" altLang="en-US" sz="2800" baseline="-25000" dirty="0"/>
            </a:p>
          </p:txBody>
        </p:sp>
      </p:grpSp>
      <p:sp>
        <p:nvSpPr>
          <p:cNvPr id="26" name="文字方塊 26"/>
          <p:cNvSpPr txBox="1"/>
          <p:nvPr/>
        </p:nvSpPr>
        <p:spPr>
          <a:xfrm>
            <a:off x="5195635" y="6558693"/>
            <a:ext cx="3566686" cy="707886"/>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altLang="zh-TW" sz="2000" dirty="0"/>
              <a:t>Each dimension represents the confidence of a digit</a:t>
            </a:r>
            <a:endParaRPr lang="zh-TW" altLang="en-US" sz="2000" dirty="0"/>
          </a:p>
        </p:txBody>
      </p:sp>
      <p:sp>
        <p:nvSpPr>
          <p:cNvPr id="27" name="文字方塊 27"/>
          <p:cNvSpPr txBox="1"/>
          <p:nvPr/>
        </p:nvSpPr>
        <p:spPr>
          <a:xfrm>
            <a:off x="6258500" y="3761347"/>
            <a:ext cx="861633"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is 1</a:t>
            </a:r>
            <a:endParaRPr lang="zh-TW" altLang="en-US" sz="2400" dirty="0"/>
          </a:p>
        </p:txBody>
      </p:sp>
      <p:sp>
        <p:nvSpPr>
          <p:cNvPr id="28" name="文字方塊 28"/>
          <p:cNvSpPr txBox="1"/>
          <p:nvPr/>
        </p:nvSpPr>
        <p:spPr>
          <a:xfrm>
            <a:off x="6265809" y="4542629"/>
            <a:ext cx="847013"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is 2</a:t>
            </a:r>
            <a:endParaRPr lang="zh-TW" altLang="en-US" sz="2400" dirty="0"/>
          </a:p>
        </p:txBody>
      </p:sp>
      <p:sp>
        <p:nvSpPr>
          <p:cNvPr id="29" name="文字方塊 29"/>
          <p:cNvSpPr txBox="1"/>
          <p:nvPr/>
        </p:nvSpPr>
        <p:spPr>
          <a:xfrm>
            <a:off x="6265809" y="5816598"/>
            <a:ext cx="834766"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is 0</a:t>
            </a:r>
            <a:endParaRPr lang="zh-TW" altLang="en-US" sz="2400" dirty="0"/>
          </a:p>
        </p:txBody>
      </p:sp>
      <p:sp>
        <p:nvSpPr>
          <p:cNvPr id="30" name="文字方塊 30"/>
          <p:cNvSpPr txBox="1"/>
          <p:nvPr/>
        </p:nvSpPr>
        <p:spPr>
          <a:xfrm rot="5400000">
            <a:off x="6398504" y="5199395"/>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1" name="矩形 31"/>
          <p:cNvSpPr/>
          <p:nvPr/>
        </p:nvSpPr>
        <p:spPr>
          <a:xfrm>
            <a:off x="5326083" y="3822256"/>
            <a:ext cx="619787"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0.1</a:t>
            </a:r>
            <a:endParaRPr lang="zh-TW" altLang="en-US" sz="2400" dirty="0"/>
          </a:p>
        </p:txBody>
      </p:sp>
      <p:sp>
        <p:nvSpPr>
          <p:cNvPr id="32" name="矩形 32"/>
          <p:cNvSpPr/>
          <p:nvPr/>
        </p:nvSpPr>
        <p:spPr>
          <a:xfrm>
            <a:off x="5326083" y="4546661"/>
            <a:ext cx="619787"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0.7</a:t>
            </a:r>
            <a:endParaRPr lang="zh-TW" altLang="en-US" sz="2400" dirty="0"/>
          </a:p>
        </p:txBody>
      </p:sp>
      <p:sp>
        <p:nvSpPr>
          <p:cNvPr id="33" name="矩形 33"/>
          <p:cNvSpPr/>
          <p:nvPr/>
        </p:nvSpPr>
        <p:spPr>
          <a:xfrm>
            <a:off x="5307236" y="5815923"/>
            <a:ext cx="656740"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0.2</a:t>
            </a:r>
            <a:endParaRPr lang="zh-TW" altLang="en-US" sz="2400" dirty="0"/>
          </a:p>
        </p:txBody>
      </p:sp>
      <p:sp>
        <p:nvSpPr>
          <p:cNvPr id="34" name="矩形 34"/>
          <p:cNvSpPr/>
          <p:nvPr/>
        </p:nvSpPr>
        <p:spPr>
          <a:xfrm>
            <a:off x="5218239" y="4454606"/>
            <a:ext cx="1950970" cy="6409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5"/>
          <p:cNvSpPr/>
          <p:nvPr/>
        </p:nvSpPr>
        <p:spPr>
          <a:xfrm>
            <a:off x="7430250" y="4693786"/>
            <a:ext cx="2351478" cy="90335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400" dirty="0"/>
              <a:t>The image is  “2”</a:t>
            </a:r>
            <a:endParaRPr lang="zh-TW" altLang="en-US" sz="2400" dirty="0"/>
          </a:p>
        </p:txBody>
      </p:sp>
      <p:sp>
        <p:nvSpPr>
          <p:cNvPr id="36" name="文字版面配置區 2"/>
          <p:cNvSpPr txBox="1">
            <a:spLocks/>
          </p:cNvSpPr>
          <p:nvPr/>
        </p:nvSpPr>
        <p:spPr>
          <a:xfrm>
            <a:off x="5531965" y="3166120"/>
            <a:ext cx="1796780" cy="656269"/>
          </a:xfrm>
          <a:prstGeom prst="rect">
            <a:avLst/>
          </a:prstGeom>
        </p:spPr>
        <p:txBody>
          <a:bodyPr vert="horz" lIns="91440" tIns="45720" rIns="91440" bIns="45720" rtlCol="0">
            <a:normAutofit/>
          </a:bodyPr>
          <a:lstStyle>
            <a:lvl1pPr marL="342871" indent="-342871" algn="l" defTabSz="914323"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1pPr>
            <a:lvl2pPr marL="693680" indent="-236518" algn="l" defTabSz="914323" rtl="0" eaLnBrk="1" latinLnBrk="0" hangingPunct="1">
              <a:spcBef>
                <a:spcPct val="20000"/>
              </a:spcBef>
              <a:buFont typeface="Arial" panose="020B0604020202020204" pitchFamily="34" charset="0"/>
              <a:buChar char="–"/>
              <a:defRPr sz="2200" kern="1200">
                <a:solidFill>
                  <a:schemeClr val="tx1"/>
                </a:solidFill>
                <a:latin typeface="Palatino Linotype" panose="02040502050505030304" pitchFamily="18" charset="0"/>
                <a:ea typeface="+mn-ea"/>
                <a:cs typeface="+mn-cs"/>
              </a:defRPr>
            </a:lvl2pPr>
            <a:lvl3pPr marL="1257195" indent="-342871" algn="l" defTabSz="914323" rtl="0" eaLnBrk="1" latinLnBrk="0" hangingPunct="1">
              <a:spcBef>
                <a:spcPct val="20000"/>
              </a:spcBef>
              <a:buFont typeface="Wingdings" panose="05000000000000000000" pitchFamily="2" charset="2"/>
              <a:buChar char="§"/>
              <a:defRPr sz="2000" kern="1200">
                <a:solidFill>
                  <a:schemeClr val="tx1"/>
                </a:solidFill>
                <a:latin typeface="Palatino Linotype" panose="02040502050505030304" pitchFamily="18" charset="0"/>
                <a:ea typeface="+mn-ea"/>
                <a:cs typeface="+mn-cs"/>
              </a:defRPr>
            </a:lvl3pPr>
            <a:lvl4pPr marL="1600066" indent="-228581" algn="l" defTabSz="914323" rtl="0" eaLnBrk="1" latinLnBrk="0" hangingPunct="1">
              <a:spcBef>
                <a:spcPct val="200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227" indent="-228581" algn="l" defTabSz="914323" rtl="0" eaLnBrk="1" latinLnBrk="0" hangingPunct="1">
              <a:spcBef>
                <a:spcPct val="200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TW" b="1" dirty="0"/>
              <a:t>Output</a:t>
            </a:r>
            <a:endParaRPr lang="zh-TW" altLang="en-US" b="1" dirty="0"/>
          </a:p>
        </p:txBody>
      </p:sp>
      <p:sp>
        <p:nvSpPr>
          <p:cNvPr id="37" name="TextBox 36">
            <a:extLst>
              <a:ext uri="{FF2B5EF4-FFF2-40B4-BE49-F238E27FC236}">
                <a16:creationId xmlns:a16="http://schemas.microsoft.com/office/drawing/2014/main" id="{51578576-4416-4109-A541-417BBA464034}"/>
              </a:ext>
            </a:extLst>
          </p:cNvPr>
          <p:cNvSpPr txBox="1"/>
          <p:nvPr/>
        </p:nvSpPr>
        <p:spPr>
          <a:xfrm>
            <a:off x="1572816" y="7528411"/>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418836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3" grpId="0" animBg="1"/>
      <p:bldP spid="15" grpId="0"/>
      <p:bldP spid="16" grpId="0" animBg="1"/>
      <p:bldP spid="17" grpId="0" animBg="1"/>
      <p:bldP spid="18" grpId="0" animBg="1"/>
      <p:bldP spid="19" grpId="0"/>
      <p:bldP spid="26" grpId="0" animBg="1"/>
      <p:bldP spid="27" grpId="0" animBg="1"/>
      <p:bldP spid="28" grpId="0" animBg="1"/>
      <p:bldP spid="29" grpId="0" animBg="1"/>
      <p:bldP spid="30" grpId="0"/>
      <p:bldP spid="31" grpId="0" animBg="1"/>
      <p:bldP spid="32" grpId="0" animBg="1"/>
      <p:bldP spid="33" grpId="0" animBg="1"/>
      <p:bldP spid="34"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Neural Networks </a:t>
            </a:r>
          </a:p>
        </p:txBody>
      </p:sp>
      <p:sp>
        <p:nvSpPr>
          <p:cNvPr id="3" name="Content Placeholder 2"/>
          <p:cNvSpPr>
            <a:spLocks noGrp="1"/>
          </p:cNvSpPr>
          <p:nvPr>
            <p:ph idx="1"/>
          </p:nvPr>
        </p:nvSpPr>
        <p:spPr/>
        <p:txBody>
          <a:bodyPr/>
          <a:lstStyle/>
          <a:p>
            <a:r>
              <a:rPr lang="en-US" dirty="0"/>
              <a:t>Handwritten digit recognition</a:t>
            </a:r>
          </a:p>
          <a:p>
            <a:endParaRPr lang="en-US" dirty="0"/>
          </a:p>
        </p:txBody>
      </p:sp>
      <p:sp>
        <p:nvSpPr>
          <p:cNvPr id="27" name="Content Placeholder 26">
            <a:extLst>
              <a:ext uri="{FF2B5EF4-FFF2-40B4-BE49-F238E27FC236}">
                <a16:creationId xmlns:a16="http://schemas.microsoft.com/office/drawing/2014/main" id="{C548507D-56BE-4043-9753-20CC89026DDC}"/>
              </a:ext>
            </a:extLst>
          </p:cNvPr>
          <p:cNvSpPr>
            <a:spLocks noGrp="1"/>
          </p:cNvSpPr>
          <p:nvPr>
            <p:ph idx="10"/>
          </p:nvPr>
        </p:nvSpPr>
        <p:spPr/>
        <p:txBody>
          <a:bodyPr/>
          <a:lstStyle/>
          <a:p>
            <a:r>
              <a:rPr lang="en-US" dirty="0"/>
              <a:t>Introduction to Neural Networks</a:t>
            </a:r>
          </a:p>
          <a:p>
            <a:endParaRPr lang="en-US" dirty="0"/>
          </a:p>
        </p:txBody>
      </p:sp>
      <p:pic>
        <p:nvPicPr>
          <p:cNvPr id="4" name="圖片 4"/>
          <p:cNvPicPr>
            <a:picLocks noChangeAspect="1"/>
          </p:cNvPicPr>
          <p:nvPr/>
        </p:nvPicPr>
        <p:blipFill>
          <a:blip r:embed="rId3"/>
          <a:stretch>
            <a:fillRect/>
          </a:stretch>
        </p:blipFill>
        <p:spPr>
          <a:xfrm>
            <a:off x="863531" y="3572922"/>
            <a:ext cx="1602442" cy="1592235"/>
          </a:xfrm>
          <a:prstGeom prst="rect">
            <a:avLst/>
          </a:prstGeom>
        </p:spPr>
      </p:pic>
      <p:sp>
        <p:nvSpPr>
          <p:cNvPr id="5" name="矩形 6"/>
          <p:cNvSpPr/>
          <p:nvPr/>
        </p:nvSpPr>
        <p:spPr>
          <a:xfrm>
            <a:off x="3976644" y="3541771"/>
            <a:ext cx="2034073" cy="15167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800" dirty="0"/>
              <a:t>Machine</a:t>
            </a:r>
            <a:endParaRPr lang="zh-TW" altLang="en-US" sz="2800" dirty="0"/>
          </a:p>
        </p:txBody>
      </p:sp>
      <p:sp>
        <p:nvSpPr>
          <p:cNvPr id="6" name="向右箭號 7"/>
          <p:cNvSpPr/>
          <p:nvPr/>
        </p:nvSpPr>
        <p:spPr>
          <a:xfrm>
            <a:off x="3210704" y="3912450"/>
            <a:ext cx="688735" cy="847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右箭號 8"/>
          <p:cNvSpPr/>
          <p:nvPr/>
        </p:nvSpPr>
        <p:spPr>
          <a:xfrm>
            <a:off x="6219276" y="3912450"/>
            <a:ext cx="805864" cy="847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9"/>
          <p:cNvSpPr txBox="1"/>
          <p:nvPr/>
        </p:nvSpPr>
        <p:spPr>
          <a:xfrm>
            <a:off x="7711581" y="4069313"/>
            <a:ext cx="721324" cy="584775"/>
          </a:xfrm>
          <a:prstGeom prst="rect">
            <a:avLst/>
          </a:prstGeom>
          <a:noFill/>
        </p:spPr>
        <p:txBody>
          <a:bodyPr wrap="square" rtlCol="0">
            <a:spAutoFit/>
          </a:bodyPr>
          <a:lstStyle/>
          <a:p>
            <a:r>
              <a:rPr lang="en-US" altLang="zh-TW" sz="3200" dirty="0"/>
              <a:t>“2”</a:t>
            </a:r>
            <a:endParaRPr lang="zh-TW" altLang="en-US" sz="3200" dirty="0"/>
          </a:p>
        </p:txBody>
      </p:sp>
      <p:grpSp>
        <p:nvGrpSpPr>
          <p:cNvPr id="9" name="群組 5"/>
          <p:cNvGrpSpPr/>
          <p:nvPr/>
        </p:nvGrpSpPr>
        <p:grpSpPr>
          <a:xfrm>
            <a:off x="2613742" y="3041749"/>
            <a:ext cx="600084" cy="2625052"/>
            <a:chOff x="2462115" y="2538616"/>
            <a:chExt cx="600084" cy="2625052"/>
          </a:xfrm>
        </p:grpSpPr>
        <p:sp>
          <p:nvSpPr>
            <p:cNvPr id="10" name="矩形 11"/>
            <p:cNvSpPr/>
            <p:nvPr/>
          </p:nvSpPr>
          <p:spPr>
            <a:xfrm>
              <a:off x="2462115" y="2538616"/>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1" name="矩形 12"/>
            <p:cNvSpPr/>
            <p:nvPr/>
          </p:nvSpPr>
          <p:spPr>
            <a:xfrm>
              <a:off x="2530503" y="3256309"/>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2" name="矩形 13"/>
            <p:cNvSpPr/>
            <p:nvPr/>
          </p:nvSpPr>
          <p:spPr>
            <a:xfrm>
              <a:off x="2536321" y="2685980"/>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3926858"/>
                </p:ext>
              </p:extLst>
            </p:nvPr>
          </p:nvGraphicFramePr>
          <p:xfrm>
            <a:off x="2549020" y="2590730"/>
            <a:ext cx="325438" cy="461962"/>
          </p:xfrm>
          <a:graphic>
            <a:graphicData uri="http://schemas.openxmlformats.org/presentationml/2006/ole">
              <mc:AlternateContent xmlns:mc="http://schemas.openxmlformats.org/markup-compatibility/2006">
                <mc:Choice xmlns:v="urn:schemas-microsoft-com:vml" Requires="v">
                  <p:oleObj spid="_x0000_s2221" name="方程式" r:id="rId4" imgW="152280" imgH="215640" progId="Equation.3">
                    <p:embed/>
                  </p:oleObj>
                </mc:Choice>
                <mc:Fallback>
                  <p:oleObj name="方程式" r:id="rId4" imgW="152280" imgH="215640" progId="Equation.3">
                    <p:embed/>
                    <p:pic>
                      <p:nvPicPr>
                        <p:cNvPr id="15" name="Object 12"/>
                        <p:cNvPicPr>
                          <a:picLocks noChangeAspect="1" noChangeArrowheads="1"/>
                        </p:cNvPicPr>
                        <p:nvPr/>
                      </p:nvPicPr>
                      <p:blipFill>
                        <a:blip r:embed="rId5"/>
                        <a:srcRect/>
                        <a:stretch>
                          <a:fillRect/>
                        </a:stretch>
                      </p:blipFill>
                      <p:spPr bwMode="auto">
                        <a:xfrm>
                          <a:off x="2549020" y="2590730"/>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2"/>
            <p:cNvGraphicFramePr>
              <a:graphicFrameLocks noChangeAspect="1"/>
            </p:cNvGraphicFramePr>
            <p:nvPr>
              <p:extLst>
                <p:ext uri="{D42A27DB-BD31-4B8C-83A1-F6EECF244321}">
                  <p14:modId xmlns:p14="http://schemas.microsoft.com/office/powerpoint/2010/main" val="2481917922"/>
                </p:ext>
              </p:extLst>
            </p:nvPr>
          </p:nvGraphicFramePr>
          <p:xfrm>
            <a:off x="2554316" y="3173459"/>
            <a:ext cx="352425" cy="461963"/>
          </p:xfrm>
          <a:graphic>
            <a:graphicData uri="http://schemas.openxmlformats.org/presentationml/2006/ole">
              <mc:AlternateContent xmlns:mc="http://schemas.openxmlformats.org/markup-compatibility/2006">
                <mc:Choice xmlns:v="urn:schemas-microsoft-com:vml" Requires="v">
                  <p:oleObj spid="_x0000_s2222" name="方程式" r:id="rId6" imgW="164880" imgH="215640" progId="Equation.3">
                    <p:embed/>
                  </p:oleObj>
                </mc:Choice>
                <mc:Fallback>
                  <p:oleObj name="方程式" r:id="rId6" imgW="164880" imgH="215640" progId="Equation.3">
                    <p:embed/>
                    <p:pic>
                      <p:nvPicPr>
                        <p:cNvPr id="16" name="Object 12"/>
                        <p:cNvPicPr>
                          <a:picLocks noChangeAspect="1" noChangeArrowheads="1"/>
                        </p:cNvPicPr>
                        <p:nvPr/>
                      </p:nvPicPr>
                      <p:blipFill>
                        <a:blip r:embed="rId7"/>
                        <a:srcRect/>
                        <a:stretch>
                          <a:fillRect/>
                        </a:stretch>
                      </p:blipFill>
                      <p:spPr bwMode="auto">
                        <a:xfrm>
                          <a:off x="2554316" y="3173459"/>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矩形 16"/>
            <p:cNvSpPr/>
            <p:nvPr/>
          </p:nvSpPr>
          <p:spPr>
            <a:xfrm>
              <a:off x="2540028" y="4654066"/>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6" name="Object 12"/>
            <p:cNvGraphicFramePr>
              <a:graphicFrameLocks noChangeAspect="1"/>
            </p:cNvGraphicFramePr>
            <p:nvPr>
              <p:extLst>
                <p:ext uri="{D42A27DB-BD31-4B8C-83A1-F6EECF244321}">
                  <p14:modId xmlns:p14="http://schemas.microsoft.com/office/powerpoint/2010/main" val="3441633311"/>
                </p:ext>
              </p:extLst>
            </p:nvPr>
          </p:nvGraphicFramePr>
          <p:xfrm>
            <a:off x="2468105" y="4557299"/>
            <a:ext cx="544512" cy="488950"/>
          </p:xfrm>
          <a:graphic>
            <a:graphicData uri="http://schemas.openxmlformats.org/presentationml/2006/ole">
              <mc:AlternateContent xmlns:mc="http://schemas.openxmlformats.org/markup-compatibility/2006">
                <mc:Choice xmlns:v="urn:schemas-microsoft-com:vml" Requires="v">
                  <p:oleObj spid="_x0000_s2223" name="方程式" r:id="rId8" imgW="253800" imgH="228600" progId="Equation.3">
                    <p:embed/>
                  </p:oleObj>
                </mc:Choice>
                <mc:Fallback>
                  <p:oleObj name="方程式" r:id="rId8" imgW="253800" imgH="228600" progId="Equation.3">
                    <p:embed/>
                    <p:pic>
                      <p:nvPicPr>
                        <p:cNvPr id="18" name="Object 12"/>
                        <p:cNvPicPr>
                          <a:picLocks noChangeAspect="1" noChangeArrowheads="1"/>
                        </p:cNvPicPr>
                        <p:nvPr/>
                      </p:nvPicPr>
                      <p:blipFill>
                        <a:blip r:embed="rId9"/>
                        <a:srcRect/>
                        <a:stretch>
                          <a:fillRect/>
                        </a:stretch>
                      </p:blipFill>
                      <p:spPr bwMode="auto">
                        <a:xfrm>
                          <a:off x="2468105" y="4557299"/>
                          <a:ext cx="544512"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文字方塊 18"/>
            <p:cNvSpPr txBox="1"/>
            <p:nvPr/>
          </p:nvSpPr>
          <p:spPr>
            <a:xfrm rot="5400000">
              <a:off x="2415960" y="3939008"/>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grpSp>
        <p:nvGrpSpPr>
          <p:cNvPr id="18" name="群組 19"/>
          <p:cNvGrpSpPr/>
          <p:nvPr/>
        </p:nvGrpSpPr>
        <p:grpSpPr>
          <a:xfrm>
            <a:off x="7123152" y="3074513"/>
            <a:ext cx="642352" cy="2642877"/>
            <a:chOff x="7142066" y="1987121"/>
            <a:chExt cx="642352" cy="2642877"/>
          </a:xfrm>
        </p:grpSpPr>
        <p:sp>
          <p:nvSpPr>
            <p:cNvPr id="19" name="矩形 20"/>
            <p:cNvSpPr/>
            <p:nvPr/>
          </p:nvSpPr>
          <p:spPr>
            <a:xfrm>
              <a:off x="7142066" y="2004946"/>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20" name="文字方塊 21"/>
            <p:cNvSpPr txBox="1"/>
            <p:nvPr/>
          </p:nvSpPr>
          <p:spPr>
            <a:xfrm rot="5400000">
              <a:off x="7084256" y="350594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1" name="文字方塊 22"/>
            <p:cNvSpPr txBox="1"/>
            <p:nvPr/>
          </p:nvSpPr>
          <p:spPr>
            <a:xfrm>
              <a:off x="7153349" y="1987121"/>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22" name="文字方塊 23"/>
            <p:cNvSpPr txBox="1"/>
            <p:nvPr/>
          </p:nvSpPr>
          <p:spPr>
            <a:xfrm>
              <a:off x="7142066" y="2785341"/>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23" name="文字方塊 24"/>
            <p:cNvSpPr txBox="1"/>
            <p:nvPr/>
          </p:nvSpPr>
          <p:spPr>
            <a:xfrm>
              <a:off x="7142066" y="4051573"/>
              <a:ext cx="631069" cy="523220"/>
            </a:xfrm>
            <a:prstGeom prst="rect">
              <a:avLst/>
            </a:prstGeom>
            <a:noFill/>
          </p:spPr>
          <p:txBody>
            <a:bodyPr wrap="square" rtlCol="0">
              <a:spAutoFit/>
            </a:bodyPr>
            <a:lstStyle/>
            <a:p>
              <a:r>
                <a:rPr lang="en-US" altLang="zh-TW" sz="2800" dirty="0"/>
                <a:t>y</a:t>
              </a:r>
              <a:r>
                <a:rPr lang="en-US" altLang="zh-TW" sz="2800" baseline="-25000" dirty="0"/>
                <a:t>10</a:t>
              </a:r>
              <a:endParaRPr lang="zh-TW" altLang="en-US" sz="2800" baseline="-25000" dirty="0"/>
            </a:p>
          </p:txBody>
        </p:sp>
      </p:grpSp>
      <mc:AlternateContent xmlns:mc="http://schemas.openxmlformats.org/markup-compatibility/2006" xmlns:a14="http://schemas.microsoft.com/office/drawing/2010/main">
        <mc:Choice Requires="a14">
          <p:sp>
            <p:nvSpPr>
              <p:cNvPr id="24" name="文字方塊 28"/>
              <p:cNvSpPr txBox="1"/>
              <p:nvPr/>
            </p:nvSpPr>
            <p:spPr>
              <a:xfrm>
                <a:off x="3901009" y="5158905"/>
                <a:ext cx="2207720" cy="4357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𝑓</m:t>
                      </m:r>
                      <m:r>
                        <a:rPr lang="en-US" altLang="zh-TW" sz="2800" b="0" i="1" smtClean="0">
                          <a:latin typeface="Cambria Math" panose="02040503050406030204" pitchFamily="18" charset="0"/>
                        </a:rPr>
                        <m:t>:</m:t>
                      </m:r>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𝑅</m:t>
                          </m:r>
                        </m:e>
                        <m:sup>
                          <m:r>
                            <a:rPr lang="en-US" altLang="zh-TW" sz="2800" b="0" i="1" smtClean="0">
                              <a:latin typeface="Cambria Math" panose="02040503050406030204" pitchFamily="18" charset="0"/>
                            </a:rPr>
                            <m:t>256</m:t>
                          </m:r>
                        </m:sup>
                      </m:sSup>
                      <m:r>
                        <a:rPr lang="en-US" altLang="zh-TW" sz="2800" b="0" i="1" smtClean="0">
                          <a:latin typeface="Cambria Math" panose="02040503050406030204" pitchFamily="18" charset="0"/>
                          <a:ea typeface="Cambria Math" panose="02040503050406030204" pitchFamily="18" charset="0"/>
                        </a:rPr>
                        <m:t>→</m:t>
                      </m:r>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𝑅</m:t>
                          </m:r>
                        </m:e>
                        <m:sup>
                          <m:r>
                            <a:rPr lang="en-US" altLang="zh-TW" sz="2800" b="0" i="1" smtClean="0">
                              <a:latin typeface="Cambria Math" panose="02040503050406030204" pitchFamily="18" charset="0"/>
                            </a:rPr>
                            <m:t>10</m:t>
                          </m:r>
                        </m:sup>
                      </m:sSup>
                    </m:oMath>
                  </m:oMathPara>
                </a14:m>
                <a:endParaRPr lang="zh-TW" altLang="en-US" sz="2800" dirty="0"/>
              </a:p>
            </p:txBody>
          </p:sp>
        </mc:Choice>
        <mc:Fallback xmlns="">
          <p:sp>
            <p:nvSpPr>
              <p:cNvPr id="24" name="文字方塊 28"/>
              <p:cNvSpPr txBox="1">
                <a:spLocks noRot="1" noChangeAspect="1" noMove="1" noResize="1" noEditPoints="1" noAdjustHandles="1" noChangeArrowheads="1" noChangeShapeType="1" noTextEdit="1"/>
              </p:cNvSpPr>
              <p:nvPr/>
            </p:nvSpPr>
            <p:spPr>
              <a:xfrm>
                <a:off x="3901009" y="5158905"/>
                <a:ext cx="2207720" cy="43576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文字方塊 3"/>
              <p:cNvSpPr txBox="1"/>
              <p:nvPr/>
            </p:nvSpPr>
            <p:spPr>
              <a:xfrm>
                <a:off x="2148880" y="5934362"/>
                <a:ext cx="5689600" cy="400110"/>
              </a:xfrm>
              <a:prstGeom prst="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zh-TW" sz="2000" dirty="0"/>
                  <a:t>The function </a:t>
                </a:r>
                <a14:m>
                  <m:oMath xmlns:m="http://schemas.openxmlformats.org/officeDocument/2006/math">
                    <m:r>
                      <a:rPr lang="en-US" altLang="zh-TW" sz="2000" b="0" i="1" smtClean="0">
                        <a:latin typeface="Cambria Math" panose="02040503050406030204" pitchFamily="18" charset="0"/>
                      </a:rPr>
                      <m:t>𝑓</m:t>
                    </m:r>
                  </m:oMath>
                </a14:m>
                <a:r>
                  <a:rPr lang="zh-TW" altLang="en-US" sz="2000" dirty="0"/>
                  <a:t> </a:t>
                </a:r>
                <a:r>
                  <a:rPr lang="en-US" altLang="zh-TW" sz="2000" dirty="0"/>
                  <a:t>is represented by a neural network</a:t>
                </a:r>
                <a:endParaRPr lang="zh-TW" altLang="en-US" sz="2000" dirty="0"/>
              </a:p>
            </p:txBody>
          </p:sp>
        </mc:Choice>
        <mc:Fallback xmlns="">
          <p:sp>
            <p:nvSpPr>
              <p:cNvPr id="25" name="文字方塊 3"/>
              <p:cNvSpPr txBox="1">
                <a:spLocks noRot="1" noChangeAspect="1" noMove="1" noResize="1" noEditPoints="1" noAdjustHandles="1" noChangeArrowheads="1" noChangeShapeType="1" noTextEdit="1"/>
              </p:cNvSpPr>
              <p:nvPr/>
            </p:nvSpPr>
            <p:spPr>
              <a:xfrm>
                <a:off x="2148880" y="5934362"/>
                <a:ext cx="5689600" cy="400110"/>
              </a:xfrm>
              <a:prstGeom prst="rect">
                <a:avLst/>
              </a:prstGeom>
              <a:blipFill>
                <a:blip r:embed="rId11"/>
                <a:stretch>
                  <a:fillRect/>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5514B589-D754-4ACA-AFC0-90017A825D4B}"/>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1196518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Neural Networks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NNs consist of hidden layers with neurons (i.e., computational units)</a:t>
                </a:r>
              </a:p>
              <a:p>
                <a:r>
                  <a:rPr lang="en-US" dirty="0"/>
                  <a:t>A single </a:t>
                </a:r>
                <a:r>
                  <a:rPr lang="en-US" dirty="0">
                    <a:solidFill>
                      <a:srgbClr val="FF0000"/>
                    </a:solidFill>
                  </a:rPr>
                  <a:t>neuron </a:t>
                </a:r>
                <a:r>
                  <a:rPr lang="en-US" dirty="0"/>
                  <a:t>maps a set of inputs into an output number, or </a:t>
                </a:r>
                <a14:m>
                  <m:oMath xmlns:m="http://schemas.openxmlformats.org/officeDocument/2006/math">
                    <m:r>
                      <a:rPr lang="en-US" altLang="zh-TW" i="1">
                        <a:latin typeface="Cambria Math" panose="02040503050406030204" pitchFamily="18" charset="0"/>
                      </a:rPr>
                      <m:t>𝑓</m:t>
                    </m:r>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𝑅</m:t>
                        </m:r>
                      </m:e>
                      <m:sup>
                        <m:r>
                          <a:rPr lang="en-US" altLang="zh-TW" i="1">
                            <a:latin typeface="Cambria Math" panose="02040503050406030204" pitchFamily="18" charset="0"/>
                          </a:rPr>
                          <m:t>𝐾</m:t>
                        </m:r>
                      </m:sup>
                    </m:sSup>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𝑅</m:t>
                    </m:r>
                  </m:oMath>
                </a14:m>
                <a:endParaRPr lang="zh-TW" alt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004D84AC-3878-49AE-845F-14E377C4CB1D}"/>
              </a:ext>
            </a:extLst>
          </p:cNvPr>
          <p:cNvSpPr>
            <a:spLocks noGrp="1"/>
          </p:cNvSpPr>
          <p:nvPr>
            <p:ph idx="10"/>
          </p:nvPr>
        </p:nvSpPr>
        <p:spPr/>
        <p:txBody>
          <a:bodyPr/>
          <a:lstStyle/>
          <a:p>
            <a:r>
              <a:rPr lang="en-US" dirty="0"/>
              <a:t>Introduction to Neural Networks</a:t>
            </a:r>
          </a:p>
          <a:p>
            <a:endParaRPr lang="en-US" dirty="0"/>
          </a:p>
        </p:txBody>
      </p:sp>
      <p:graphicFrame>
        <p:nvGraphicFramePr>
          <p:cNvPr id="64" name="Object 12"/>
          <p:cNvGraphicFramePr>
            <a:graphicFrameLocks noChangeAspect="1"/>
          </p:cNvGraphicFramePr>
          <p:nvPr>
            <p:extLst>
              <p:ext uri="{D42A27DB-BD31-4B8C-83A1-F6EECF244321}">
                <p14:modId xmlns:p14="http://schemas.microsoft.com/office/powerpoint/2010/main" val="1300369361"/>
              </p:ext>
            </p:extLst>
          </p:nvPr>
        </p:nvGraphicFramePr>
        <p:xfrm>
          <a:off x="4169221" y="3236891"/>
          <a:ext cx="5324475" cy="596900"/>
        </p:xfrm>
        <a:graphic>
          <a:graphicData uri="http://schemas.openxmlformats.org/presentationml/2006/ole">
            <mc:AlternateContent xmlns:mc="http://schemas.openxmlformats.org/markup-compatibility/2006">
              <mc:Choice xmlns:v="urn:schemas-microsoft-com:vml" Requires="v">
                <p:oleObj spid="_x0000_s3758" name="方程式" r:id="rId5" imgW="1917360" imgH="215640" progId="Equation.3">
                  <p:embed/>
                </p:oleObj>
              </mc:Choice>
              <mc:Fallback>
                <p:oleObj name="方程式" r:id="rId5" imgW="1917360" imgH="215640" progId="Equation.3">
                  <p:embed/>
                  <p:pic>
                    <p:nvPicPr>
                      <p:cNvPr id="38" name="Object 12"/>
                      <p:cNvPicPr>
                        <a:picLocks noChangeAspect="1" noChangeArrowheads="1"/>
                      </p:cNvPicPr>
                      <p:nvPr/>
                    </p:nvPicPr>
                    <p:blipFill>
                      <a:blip r:embed="rId6"/>
                      <a:srcRect/>
                      <a:stretch>
                        <a:fillRect/>
                      </a:stretch>
                    </p:blipFill>
                    <p:spPr bwMode="auto">
                      <a:xfrm>
                        <a:off x="4169221" y="3236891"/>
                        <a:ext cx="5324475" cy="596900"/>
                      </a:xfrm>
                      <a:prstGeom prst="rect">
                        <a:avLst/>
                      </a:prstGeom>
                      <a:noFill/>
                    </p:spPr>
                  </p:pic>
                </p:oleObj>
              </mc:Fallback>
            </mc:AlternateContent>
          </a:graphicData>
        </a:graphic>
      </p:graphicFrame>
      <p:sp>
        <p:nvSpPr>
          <p:cNvPr id="66" name="矩形 25"/>
          <p:cNvSpPr/>
          <p:nvPr/>
        </p:nvSpPr>
        <p:spPr>
          <a:xfrm>
            <a:off x="2076764" y="3546671"/>
            <a:ext cx="622890" cy="221935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67" name="直線單箭頭接點 35"/>
          <p:cNvCxnSpPr/>
          <p:nvPr/>
        </p:nvCxnSpPr>
        <p:spPr>
          <a:xfrm flipV="1">
            <a:off x="5691719" y="5049657"/>
            <a:ext cx="804687"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矩形 3"/>
          <p:cNvSpPr/>
          <p:nvPr/>
        </p:nvSpPr>
        <p:spPr>
          <a:xfrm>
            <a:off x="3766373" y="6071275"/>
            <a:ext cx="596697" cy="584276"/>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69" name="矩形 4"/>
          <p:cNvSpPr/>
          <p:nvPr/>
        </p:nvSpPr>
        <p:spPr>
          <a:xfrm>
            <a:off x="1092079" y="3458803"/>
            <a:ext cx="596697" cy="28070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70" name="直線單箭頭接點 5"/>
          <p:cNvCxnSpPr>
            <a:stCxn id="82" idx="3"/>
            <a:endCxn id="84" idx="1"/>
          </p:cNvCxnSpPr>
          <p:nvPr/>
        </p:nvCxnSpPr>
        <p:spPr>
          <a:xfrm flipV="1">
            <a:off x="1681156" y="5060102"/>
            <a:ext cx="2145559" cy="7888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橢圓 6"/>
          <p:cNvSpPr/>
          <p:nvPr/>
        </p:nvSpPr>
        <p:spPr>
          <a:xfrm>
            <a:off x="4981287" y="4551196"/>
            <a:ext cx="941612" cy="94161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400" dirty="0"/>
          </a:p>
        </p:txBody>
      </p:sp>
      <p:graphicFrame>
        <p:nvGraphicFramePr>
          <p:cNvPr id="72" name="Object 12"/>
          <p:cNvGraphicFramePr>
            <a:graphicFrameLocks noChangeAspect="1"/>
          </p:cNvGraphicFramePr>
          <p:nvPr>
            <p:extLst>
              <p:ext uri="{D42A27DB-BD31-4B8C-83A1-F6EECF244321}">
                <p14:modId xmlns:p14="http://schemas.microsoft.com/office/powerpoint/2010/main" val="922488612"/>
              </p:ext>
            </p:extLst>
          </p:nvPr>
        </p:nvGraphicFramePr>
        <p:xfrm>
          <a:off x="4510353" y="4662623"/>
          <a:ext cx="352425" cy="350837"/>
        </p:xfrm>
        <a:graphic>
          <a:graphicData uri="http://schemas.openxmlformats.org/presentationml/2006/ole">
            <mc:AlternateContent xmlns:mc="http://schemas.openxmlformats.org/markup-compatibility/2006">
              <mc:Choice xmlns:v="urn:schemas-microsoft-com:vml" Requires="v">
                <p:oleObj spid="_x0000_s3759" name="方程式" r:id="rId7" imgW="126720" imgH="126720" progId="Equation.3">
                  <p:embed/>
                </p:oleObj>
              </mc:Choice>
              <mc:Fallback>
                <p:oleObj name="方程式" r:id="rId7" imgW="126720" imgH="126720" progId="Equation.3">
                  <p:embed/>
                  <p:pic>
                    <p:nvPicPr>
                      <p:cNvPr id="8" name="Object 12"/>
                      <p:cNvPicPr>
                        <a:picLocks noChangeAspect="1" noChangeArrowheads="1"/>
                      </p:cNvPicPr>
                      <p:nvPr/>
                    </p:nvPicPr>
                    <p:blipFill>
                      <a:blip r:embed="rId8"/>
                      <a:srcRect/>
                      <a:stretch>
                        <a:fillRect/>
                      </a:stretch>
                    </p:blipFill>
                    <p:spPr bwMode="auto">
                      <a:xfrm>
                        <a:off x="4510353" y="4662623"/>
                        <a:ext cx="352425" cy="350837"/>
                      </a:xfrm>
                      <a:prstGeom prst="rect">
                        <a:avLst/>
                      </a:prstGeom>
                      <a:noFill/>
                    </p:spPr>
                  </p:pic>
                </p:oleObj>
              </mc:Fallback>
            </mc:AlternateContent>
          </a:graphicData>
        </a:graphic>
      </p:graphicFrame>
      <p:graphicFrame>
        <p:nvGraphicFramePr>
          <p:cNvPr id="73" name="Object 12"/>
          <p:cNvGraphicFramePr>
            <a:graphicFrameLocks noChangeAspect="1"/>
          </p:cNvGraphicFramePr>
          <p:nvPr>
            <p:extLst>
              <p:ext uri="{D42A27DB-BD31-4B8C-83A1-F6EECF244321}">
                <p14:modId xmlns:p14="http://schemas.microsoft.com/office/powerpoint/2010/main" val="982832865"/>
              </p:ext>
            </p:extLst>
          </p:nvPr>
        </p:nvGraphicFramePr>
        <p:xfrm>
          <a:off x="2134855" y="3567400"/>
          <a:ext cx="493713" cy="595313"/>
        </p:xfrm>
        <a:graphic>
          <a:graphicData uri="http://schemas.openxmlformats.org/presentationml/2006/ole">
            <mc:AlternateContent xmlns:mc="http://schemas.openxmlformats.org/markup-compatibility/2006">
              <mc:Choice xmlns:v="urn:schemas-microsoft-com:vml" Requires="v">
                <p:oleObj spid="_x0000_s3760" name="方程式" r:id="rId9" imgW="177480" imgH="215640" progId="Equation.3">
                  <p:embed/>
                </p:oleObj>
              </mc:Choice>
              <mc:Fallback>
                <p:oleObj name="方程式" r:id="rId9" imgW="177480" imgH="215640" progId="Equation.3">
                  <p:embed/>
                  <p:pic>
                    <p:nvPicPr>
                      <p:cNvPr id="9" name="Object 12"/>
                      <p:cNvPicPr>
                        <a:picLocks noChangeAspect="1" noChangeArrowheads="1"/>
                      </p:cNvPicPr>
                      <p:nvPr/>
                    </p:nvPicPr>
                    <p:blipFill>
                      <a:blip r:embed="rId10"/>
                      <a:srcRect/>
                      <a:stretch>
                        <a:fillRect/>
                      </a:stretch>
                    </p:blipFill>
                    <p:spPr bwMode="auto">
                      <a:xfrm>
                        <a:off x="2134855" y="3567400"/>
                        <a:ext cx="493713" cy="595313"/>
                      </a:xfrm>
                      <a:prstGeom prst="rect">
                        <a:avLst/>
                      </a:prstGeom>
                      <a:noFill/>
                    </p:spPr>
                  </p:pic>
                </p:oleObj>
              </mc:Fallback>
            </mc:AlternateContent>
          </a:graphicData>
        </a:graphic>
      </p:graphicFrame>
      <p:graphicFrame>
        <p:nvGraphicFramePr>
          <p:cNvPr id="74" name="Object 12"/>
          <p:cNvGraphicFramePr>
            <a:graphicFrameLocks noChangeAspect="1"/>
          </p:cNvGraphicFramePr>
          <p:nvPr>
            <p:extLst>
              <p:ext uri="{D42A27DB-BD31-4B8C-83A1-F6EECF244321}">
                <p14:modId xmlns:p14="http://schemas.microsoft.com/office/powerpoint/2010/main" val="2040930081"/>
              </p:ext>
            </p:extLst>
          </p:nvPr>
        </p:nvGraphicFramePr>
        <p:xfrm>
          <a:off x="2138705" y="4203654"/>
          <a:ext cx="528638" cy="595313"/>
        </p:xfrm>
        <a:graphic>
          <a:graphicData uri="http://schemas.openxmlformats.org/presentationml/2006/ole">
            <mc:AlternateContent xmlns:mc="http://schemas.openxmlformats.org/markup-compatibility/2006">
              <mc:Choice xmlns:v="urn:schemas-microsoft-com:vml" Requires="v">
                <p:oleObj spid="_x0000_s3761" name="方程式" r:id="rId11" imgW="190440" imgH="215640" progId="Equation.3">
                  <p:embed/>
                </p:oleObj>
              </mc:Choice>
              <mc:Fallback>
                <p:oleObj name="方程式" r:id="rId11" imgW="190440" imgH="215640" progId="Equation.3">
                  <p:embed/>
                  <p:pic>
                    <p:nvPicPr>
                      <p:cNvPr id="10" name="Object 12"/>
                      <p:cNvPicPr>
                        <a:picLocks noChangeAspect="1" noChangeArrowheads="1"/>
                      </p:cNvPicPr>
                      <p:nvPr/>
                    </p:nvPicPr>
                    <p:blipFill>
                      <a:blip r:embed="rId12"/>
                      <a:srcRect/>
                      <a:stretch>
                        <a:fillRect/>
                      </a:stretch>
                    </p:blipFill>
                    <p:spPr bwMode="auto">
                      <a:xfrm>
                        <a:off x="2138705" y="4203654"/>
                        <a:ext cx="528638" cy="595313"/>
                      </a:xfrm>
                      <a:prstGeom prst="rect">
                        <a:avLst/>
                      </a:prstGeom>
                      <a:noFill/>
                    </p:spPr>
                  </p:pic>
                </p:oleObj>
              </mc:Fallback>
            </mc:AlternateContent>
          </a:graphicData>
        </a:graphic>
      </p:graphicFrame>
      <p:graphicFrame>
        <p:nvGraphicFramePr>
          <p:cNvPr id="75" name="Object 12"/>
          <p:cNvGraphicFramePr>
            <a:graphicFrameLocks noChangeAspect="1"/>
          </p:cNvGraphicFramePr>
          <p:nvPr>
            <p:extLst>
              <p:ext uri="{D42A27DB-BD31-4B8C-83A1-F6EECF244321}">
                <p14:modId xmlns:p14="http://schemas.microsoft.com/office/powerpoint/2010/main" val="3047342245"/>
              </p:ext>
            </p:extLst>
          </p:nvPr>
        </p:nvGraphicFramePr>
        <p:xfrm>
          <a:off x="2134855" y="4982504"/>
          <a:ext cx="598487" cy="595312"/>
        </p:xfrm>
        <a:graphic>
          <a:graphicData uri="http://schemas.openxmlformats.org/presentationml/2006/ole">
            <mc:AlternateContent xmlns:mc="http://schemas.openxmlformats.org/markup-compatibility/2006">
              <mc:Choice xmlns:v="urn:schemas-microsoft-com:vml" Requires="v">
                <p:oleObj spid="_x0000_s3762" name="方程式" r:id="rId13" imgW="215640" imgH="215640" progId="Equation.3">
                  <p:embed/>
                </p:oleObj>
              </mc:Choice>
              <mc:Fallback>
                <p:oleObj name="方程式" r:id="rId13" imgW="215640" imgH="215640" progId="Equation.3">
                  <p:embed/>
                  <p:pic>
                    <p:nvPicPr>
                      <p:cNvPr id="11" name="Object 12"/>
                      <p:cNvPicPr>
                        <a:picLocks noChangeAspect="1" noChangeArrowheads="1"/>
                      </p:cNvPicPr>
                      <p:nvPr/>
                    </p:nvPicPr>
                    <p:blipFill>
                      <a:blip r:embed="rId14"/>
                      <a:srcRect/>
                      <a:stretch>
                        <a:fillRect/>
                      </a:stretch>
                    </p:blipFill>
                    <p:spPr bwMode="auto">
                      <a:xfrm>
                        <a:off x="2134855" y="4982504"/>
                        <a:ext cx="598487" cy="595312"/>
                      </a:xfrm>
                      <a:prstGeom prst="rect">
                        <a:avLst/>
                      </a:prstGeom>
                      <a:noFill/>
                    </p:spPr>
                  </p:pic>
                </p:oleObj>
              </mc:Fallback>
            </mc:AlternateContent>
          </a:graphicData>
        </a:graphic>
      </p:graphicFrame>
      <p:cxnSp>
        <p:nvCxnSpPr>
          <p:cNvPr id="76" name="直線單箭頭接點 11"/>
          <p:cNvCxnSpPr/>
          <p:nvPr/>
        </p:nvCxnSpPr>
        <p:spPr>
          <a:xfrm flipV="1">
            <a:off x="4168229" y="5029500"/>
            <a:ext cx="804687"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單箭頭接點 12"/>
          <p:cNvCxnSpPr>
            <a:stCxn id="81" idx="3"/>
            <a:endCxn id="84" idx="1"/>
          </p:cNvCxnSpPr>
          <p:nvPr/>
        </p:nvCxnSpPr>
        <p:spPr>
          <a:xfrm>
            <a:off x="1669125" y="4632846"/>
            <a:ext cx="2157590" cy="4272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13"/>
          <p:cNvCxnSpPr>
            <a:endCxn id="84" idx="1"/>
          </p:cNvCxnSpPr>
          <p:nvPr/>
        </p:nvCxnSpPr>
        <p:spPr>
          <a:xfrm>
            <a:off x="1688776" y="3774570"/>
            <a:ext cx="2137939" cy="12855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文字方塊 14"/>
          <p:cNvSpPr txBox="1"/>
          <p:nvPr/>
        </p:nvSpPr>
        <p:spPr>
          <a:xfrm rot="5400000">
            <a:off x="1098929" y="5119785"/>
            <a:ext cx="769257" cy="523220"/>
          </a:xfrm>
          <a:prstGeom prst="rect">
            <a:avLst/>
          </a:prstGeom>
          <a:noFill/>
        </p:spPr>
        <p:txBody>
          <a:bodyPr wrap="square" rtlCol="0">
            <a:spAutoFit/>
          </a:bodyPr>
          <a:lstStyle/>
          <a:p>
            <a:pPr algn="ctr"/>
            <a:r>
              <a:rPr lang="en-US" altLang="zh-TW" sz="2800" dirty="0"/>
              <a:t>…</a:t>
            </a:r>
            <a:endParaRPr lang="zh-TW" altLang="en-US" sz="2800" dirty="0"/>
          </a:p>
        </p:txBody>
      </p:sp>
      <p:graphicFrame>
        <p:nvGraphicFramePr>
          <p:cNvPr id="80" name="Object 12"/>
          <p:cNvGraphicFramePr>
            <a:graphicFrameLocks noChangeAspect="1"/>
          </p:cNvGraphicFramePr>
          <p:nvPr>
            <p:extLst>
              <p:ext uri="{D42A27DB-BD31-4B8C-83A1-F6EECF244321}">
                <p14:modId xmlns:p14="http://schemas.microsoft.com/office/powerpoint/2010/main" val="1139879025"/>
              </p:ext>
            </p:extLst>
          </p:nvPr>
        </p:nvGraphicFramePr>
        <p:xfrm>
          <a:off x="1173825" y="3416027"/>
          <a:ext cx="495300" cy="630238"/>
        </p:xfrm>
        <a:graphic>
          <a:graphicData uri="http://schemas.openxmlformats.org/presentationml/2006/ole">
            <mc:AlternateContent xmlns:mc="http://schemas.openxmlformats.org/markup-compatibility/2006">
              <mc:Choice xmlns:v="urn:schemas-microsoft-com:vml" Requires="v">
                <p:oleObj spid="_x0000_s3763" name="方程式" r:id="rId15" imgW="177480" imgH="228600" progId="Equation.3">
                  <p:embed/>
                </p:oleObj>
              </mc:Choice>
              <mc:Fallback>
                <p:oleObj name="方程式" r:id="rId15" imgW="177480" imgH="228600" progId="Equation.3">
                  <p:embed/>
                  <p:pic>
                    <p:nvPicPr>
                      <p:cNvPr id="16" name="Object 12"/>
                      <p:cNvPicPr>
                        <a:picLocks noChangeAspect="1" noChangeArrowheads="1"/>
                      </p:cNvPicPr>
                      <p:nvPr/>
                    </p:nvPicPr>
                    <p:blipFill>
                      <a:blip r:embed="rId16"/>
                      <a:srcRect/>
                      <a:stretch>
                        <a:fillRect/>
                      </a:stretch>
                    </p:blipFill>
                    <p:spPr bwMode="auto">
                      <a:xfrm>
                        <a:off x="1173825" y="3416027"/>
                        <a:ext cx="495300" cy="630238"/>
                      </a:xfrm>
                      <a:prstGeom prst="rect">
                        <a:avLst/>
                      </a:prstGeom>
                      <a:noFill/>
                    </p:spPr>
                  </p:pic>
                </p:oleObj>
              </mc:Fallback>
            </mc:AlternateContent>
          </a:graphicData>
        </a:graphic>
      </p:graphicFrame>
      <p:graphicFrame>
        <p:nvGraphicFramePr>
          <p:cNvPr id="81" name="Object 12"/>
          <p:cNvGraphicFramePr>
            <a:graphicFrameLocks noChangeAspect="1"/>
          </p:cNvGraphicFramePr>
          <p:nvPr>
            <p:extLst>
              <p:ext uri="{D42A27DB-BD31-4B8C-83A1-F6EECF244321}">
                <p14:modId xmlns:p14="http://schemas.microsoft.com/office/powerpoint/2010/main" val="1720299381"/>
              </p:ext>
            </p:extLst>
          </p:nvPr>
        </p:nvGraphicFramePr>
        <p:xfrm>
          <a:off x="1173825" y="4317727"/>
          <a:ext cx="495300" cy="630238"/>
        </p:xfrm>
        <a:graphic>
          <a:graphicData uri="http://schemas.openxmlformats.org/presentationml/2006/ole">
            <mc:AlternateContent xmlns:mc="http://schemas.openxmlformats.org/markup-compatibility/2006">
              <mc:Choice xmlns:v="urn:schemas-microsoft-com:vml" Requires="v">
                <p:oleObj spid="_x0000_s3764" name="方程式" r:id="rId17" imgW="177480" imgH="228600" progId="Equation.3">
                  <p:embed/>
                </p:oleObj>
              </mc:Choice>
              <mc:Fallback>
                <p:oleObj name="方程式" r:id="rId17" imgW="177480" imgH="228600" progId="Equation.3">
                  <p:embed/>
                  <p:pic>
                    <p:nvPicPr>
                      <p:cNvPr id="17" name="Object 12"/>
                      <p:cNvPicPr>
                        <a:picLocks noChangeAspect="1" noChangeArrowheads="1"/>
                      </p:cNvPicPr>
                      <p:nvPr/>
                    </p:nvPicPr>
                    <p:blipFill>
                      <a:blip r:embed="rId18"/>
                      <a:srcRect/>
                      <a:stretch>
                        <a:fillRect/>
                      </a:stretch>
                    </p:blipFill>
                    <p:spPr bwMode="auto">
                      <a:xfrm>
                        <a:off x="1173825" y="4317727"/>
                        <a:ext cx="495300" cy="630238"/>
                      </a:xfrm>
                      <a:prstGeom prst="rect">
                        <a:avLst/>
                      </a:prstGeom>
                      <a:noFill/>
                    </p:spPr>
                  </p:pic>
                </p:oleObj>
              </mc:Fallback>
            </mc:AlternateContent>
          </a:graphicData>
        </a:graphic>
      </p:graphicFrame>
      <p:graphicFrame>
        <p:nvGraphicFramePr>
          <p:cNvPr id="82" name="Object 12"/>
          <p:cNvGraphicFramePr>
            <a:graphicFrameLocks noChangeAspect="1"/>
          </p:cNvGraphicFramePr>
          <p:nvPr>
            <p:extLst>
              <p:ext uri="{D42A27DB-BD31-4B8C-83A1-F6EECF244321}">
                <p14:modId xmlns:p14="http://schemas.microsoft.com/office/powerpoint/2010/main" val="2998141271"/>
              </p:ext>
            </p:extLst>
          </p:nvPr>
        </p:nvGraphicFramePr>
        <p:xfrm>
          <a:off x="1147756" y="5533845"/>
          <a:ext cx="533400" cy="630238"/>
        </p:xfrm>
        <a:graphic>
          <a:graphicData uri="http://schemas.openxmlformats.org/presentationml/2006/ole">
            <mc:AlternateContent xmlns:mc="http://schemas.openxmlformats.org/markup-compatibility/2006">
              <mc:Choice xmlns:v="urn:schemas-microsoft-com:vml" Requires="v">
                <p:oleObj spid="_x0000_s3765" name="方程式" r:id="rId19" imgW="190440" imgH="228600" progId="Equation.3">
                  <p:embed/>
                </p:oleObj>
              </mc:Choice>
              <mc:Fallback>
                <p:oleObj name="方程式" r:id="rId19" imgW="190440" imgH="228600" progId="Equation.3">
                  <p:embed/>
                  <p:pic>
                    <p:nvPicPr>
                      <p:cNvPr id="18" name="Object 12"/>
                      <p:cNvPicPr>
                        <a:picLocks noChangeAspect="1" noChangeArrowheads="1"/>
                      </p:cNvPicPr>
                      <p:nvPr/>
                    </p:nvPicPr>
                    <p:blipFill>
                      <a:blip r:embed="rId20"/>
                      <a:srcRect/>
                      <a:stretch>
                        <a:fillRect/>
                      </a:stretch>
                    </p:blipFill>
                    <p:spPr bwMode="auto">
                      <a:xfrm>
                        <a:off x="1147756" y="5533845"/>
                        <a:ext cx="533400" cy="630238"/>
                      </a:xfrm>
                      <a:prstGeom prst="rect">
                        <a:avLst/>
                      </a:prstGeom>
                      <a:noFill/>
                    </p:spPr>
                  </p:pic>
                </p:oleObj>
              </mc:Fallback>
            </mc:AlternateContent>
          </a:graphicData>
        </a:graphic>
      </p:graphicFrame>
      <p:grpSp>
        <p:nvGrpSpPr>
          <p:cNvPr id="83" name="群組 20"/>
          <p:cNvGrpSpPr/>
          <p:nvPr/>
        </p:nvGrpSpPr>
        <p:grpSpPr>
          <a:xfrm>
            <a:off x="3826715" y="4799942"/>
            <a:ext cx="520319" cy="520319"/>
            <a:chOff x="3342651" y="3507082"/>
            <a:chExt cx="520319" cy="520319"/>
          </a:xfrm>
        </p:grpSpPr>
        <p:sp>
          <p:nvSpPr>
            <p:cNvPr id="84" name="矩形 21"/>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85" name="Object 12"/>
            <p:cNvGraphicFramePr>
              <a:graphicFrameLocks noChangeAspect="1"/>
            </p:cNvGraphicFramePr>
            <p:nvPr/>
          </p:nvGraphicFramePr>
          <p:xfrm>
            <a:off x="3435128" y="3545009"/>
            <a:ext cx="385763" cy="387350"/>
          </p:xfrm>
          <a:graphic>
            <a:graphicData uri="http://schemas.openxmlformats.org/presentationml/2006/ole">
              <mc:AlternateContent xmlns:mc="http://schemas.openxmlformats.org/markup-compatibility/2006">
                <mc:Choice xmlns:v="urn:schemas-microsoft-com:vml" Requires="v">
                  <p:oleObj spid="_x0000_s3766" name="方程式" r:id="rId21" imgW="139680" imgH="139680" progId="Equation.3">
                    <p:embed/>
                  </p:oleObj>
                </mc:Choice>
                <mc:Fallback>
                  <p:oleObj name="方程式" r:id="rId21" imgW="139680" imgH="139680" progId="Equation.3">
                    <p:embed/>
                    <p:pic>
                      <p:nvPicPr>
                        <p:cNvPr id="23" name="Object 12"/>
                        <p:cNvPicPr>
                          <a:picLocks noChangeAspect="1" noChangeArrowheads="1"/>
                        </p:cNvPicPr>
                        <p:nvPr/>
                      </p:nvPicPr>
                      <p:blipFill>
                        <a:blip r:embed="rId22"/>
                        <a:srcRect/>
                        <a:stretch>
                          <a:fillRect/>
                        </a:stretch>
                      </p:blipFill>
                      <p:spPr bwMode="auto">
                        <a:xfrm>
                          <a:off x="3435128" y="3545009"/>
                          <a:ext cx="385763" cy="387350"/>
                        </a:xfrm>
                        <a:prstGeom prst="rect">
                          <a:avLst/>
                        </a:prstGeom>
                        <a:noFill/>
                      </p:spPr>
                    </p:pic>
                  </p:oleObj>
                </mc:Fallback>
              </mc:AlternateContent>
            </a:graphicData>
          </a:graphic>
        </p:graphicFrame>
      </p:grpSp>
      <p:graphicFrame>
        <p:nvGraphicFramePr>
          <p:cNvPr id="86" name="Object 12"/>
          <p:cNvGraphicFramePr>
            <a:graphicFrameLocks noChangeAspect="1"/>
          </p:cNvGraphicFramePr>
          <p:nvPr>
            <p:extLst>
              <p:ext uri="{D42A27DB-BD31-4B8C-83A1-F6EECF244321}">
                <p14:modId xmlns:p14="http://schemas.microsoft.com/office/powerpoint/2010/main" val="264070903"/>
              </p:ext>
            </p:extLst>
          </p:nvPr>
        </p:nvGraphicFramePr>
        <p:xfrm>
          <a:off x="3884411" y="6153793"/>
          <a:ext cx="354012" cy="488950"/>
        </p:xfrm>
        <a:graphic>
          <a:graphicData uri="http://schemas.openxmlformats.org/presentationml/2006/ole">
            <mc:AlternateContent xmlns:mc="http://schemas.openxmlformats.org/markup-compatibility/2006">
              <mc:Choice xmlns:v="urn:schemas-microsoft-com:vml" Requires="v">
                <p:oleObj spid="_x0000_s3767" name="方程式" r:id="rId23" imgW="126720" imgH="177480" progId="Equation.3">
                  <p:embed/>
                </p:oleObj>
              </mc:Choice>
              <mc:Fallback>
                <p:oleObj name="方程式" r:id="rId23" imgW="126720" imgH="177480" progId="Equation.3">
                  <p:embed/>
                  <p:pic>
                    <p:nvPicPr>
                      <p:cNvPr id="24" name="Object 12"/>
                      <p:cNvPicPr>
                        <a:picLocks noChangeAspect="1" noChangeArrowheads="1"/>
                      </p:cNvPicPr>
                      <p:nvPr/>
                    </p:nvPicPr>
                    <p:blipFill>
                      <a:blip r:embed="rId24"/>
                      <a:srcRect/>
                      <a:stretch>
                        <a:fillRect/>
                      </a:stretch>
                    </p:blipFill>
                    <p:spPr bwMode="auto">
                      <a:xfrm>
                        <a:off x="3884411" y="6153793"/>
                        <a:ext cx="354012" cy="488950"/>
                      </a:xfrm>
                      <a:prstGeom prst="rect">
                        <a:avLst/>
                      </a:prstGeom>
                      <a:noFill/>
                    </p:spPr>
                  </p:pic>
                </p:oleObj>
              </mc:Fallback>
            </mc:AlternateContent>
          </a:graphicData>
        </a:graphic>
      </p:graphicFrame>
      <p:cxnSp>
        <p:nvCxnSpPr>
          <p:cNvPr id="87" name="直線單箭頭接點 24"/>
          <p:cNvCxnSpPr/>
          <p:nvPr/>
        </p:nvCxnSpPr>
        <p:spPr>
          <a:xfrm flipV="1">
            <a:off x="4077922" y="5330705"/>
            <a:ext cx="0" cy="7547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8" name="Object 12"/>
          <p:cNvGraphicFramePr>
            <a:graphicFrameLocks noChangeAspect="1"/>
          </p:cNvGraphicFramePr>
          <p:nvPr>
            <p:extLst>
              <p:ext uri="{D42A27DB-BD31-4B8C-83A1-F6EECF244321}">
                <p14:modId xmlns:p14="http://schemas.microsoft.com/office/powerpoint/2010/main" val="454421874"/>
              </p:ext>
            </p:extLst>
          </p:nvPr>
        </p:nvGraphicFramePr>
        <p:xfrm>
          <a:off x="5048678" y="4746760"/>
          <a:ext cx="787400" cy="533400"/>
        </p:xfrm>
        <a:graphic>
          <a:graphicData uri="http://schemas.openxmlformats.org/presentationml/2006/ole">
            <mc:AlternateContent xmlns:mc="http://schemas.openxmlformats.org/markup-compatibility/2006">
              <mc:Choice xmlns:v="urn:schemas-microsoft-com:vml" Requires="v">
                <p:oleObj spid="_x0000_s3768" name="方程式" r:id="rId25" imgW="317160" imgH="215640" progId="Equation.3">
                  <p:embed/>
                </p:oleObj>
              </mc:Choice>
              <mc:Fallback>
                <p:oleObj name="方程式" r:id="rId25" imgW="317160" imgH="215640" progId="Equation.3">
                  <p:embed/>
                  <p:pic>
                    <p:nvPicPr>
                      <p:cNvPr id="28" name="Object 12"/>
                      <p:cNvPicPr>
                        <a:picLocks noChangeAspect="1" noChangeArrowheads="1"/>
                      </p:cNvPicPr>
                      <p:nvPr/>
                    </p:nvPicPr>
                    <p:blipFill>
                      <a:blip r:embed="rId26"/>
                      <a:srcRect/>
                      <a:stretch>
                        <a:fillRect/>
                      </a:stretch>
                    </p:blipFill>
                    <p:spPr bwMode="auto">
                      <a:xfrm>
                        <a:off x="5048678" y="4746760"/>
                        <a:ext cx="787400" cy="533400"/>
                      </a:xfrm>
                      <a:prstGeom prst="rect">
                        <a:avLst/>
                      </a:prstGeom>
                      <a:noFill/>
                    </p:spPr>
                  </p:pic>
                </p:oleObj>
              </mc:Fallback>
            </mc:AlternateContent>
          </a:graphicData>
        </a:graphic>
      </p:graphicFrame>
      <p:sp>
        <p:nvSpPr>
          <p:cNvPr id="89" name="文字方塊 33"/>
          <p:cNvSpPr txBox="1"/>
          <p:nvPr/>
        </p:nvSpPr>
        <p:spPr>
          <a:xfrm>
            <a:off x="3662406" y="6664895"/>
            <a:ext cx="798022" cy="461665"/>
          </a:xfrm>
          <a:prstGeom prst="rect">
            <a:avLst/>
          </a:prstGeom>
          <a:noFill/>
        </p:spPr>
        <p:txBody>
          <a:bodyPr wrap="square" rtlCol="0">
            <a:spAutoFit/>
          </a:bodyPr>
          <a:lstStyle/>
          <a:p>
            <a:pPr algn="ctr"/>
            <a:r>
              <a:rPr lang="en-US" altLang="zh-TW" sz="2400" dirty="0">
                <a:solidFill>
                  <a:srgbClr val="0000FF"/>
                </a:solidFill>
              </a:rPr>
              <a:t>bias</a:t>
            </a:r>
            <a:endParaRPr lang="zh-TW" altLang="en-US" sz="2400" dirty="0">
              <a:solidFill>
                <a:srgbClr val="0000FF"/>
              </a:solidFill>
            </a:endParaRPr>
          </a:p>
        </p:txBody>
      </p:sp>
      <p:graphicFrame>
        <p:nvGraphicFramePr>
          <p:cNvPr id="90" name="Object 12"/>
          <p:cNvGraphicFramePr>
            <a:graphicFrameLocks noChangeAspect="1"/>
          </p:cNvGraphicFramePr>
          <p:nvPr>
            <p:extLst>
              <p:ext uri="{D42A27DB-BD31-4B8C-83A1-F6EECF244321}">
                <p14:modId xmlns:p14="http://schemas.microsoft.com/office/powerpoint/2010/main" val="3616967169"/>
              </p:ext>
            </p:extLst>
          </p:nvPr>
        </p:nvGraphicFramePr>
        <p:xfrm>
          <a:off x="6558236" y="4840374"/>
          <a:ext cx="352425" cy="385763"/>
        </p:xfrm>
        <a:graphic>
          <a:graphicData uri="http://schemas.openxmlformats.org/presentationml/2006/ole">
            <mc:AlternateContent xmlns:mc="http://schemas.openxmlformats.org/markup-compatibility/2006">
              <mc:Choice xmlns:v="urn:schemas-microsoft-com:vml" Requires="v">
                <p:oleObj spid="_x0000_s3769" name="方程式" r:id="rId27" imgW="126720" imgH="139680" progId="Equation.3">
                  <p:embed/>
                </p:oleObj>
              </mc:Choice>
              <mc:Fallback>
                <p:oleObj name="方程式" r:id="rId27" imgW="126720" imgH="139680" progId="Equation.3">
                  <p:embed/>
                  <p:pic>
                    <p:nvPicPr>
                      <p:cNvPr id="37" name="Object 12"/>
                      <p:cNvPicPr>
                        <a:picLocks noChangeAspect="1" noChangeArrowheads="1"/>
                      </p:cNvPicPr>
                      <p:nvPr/>
                    </p:nvPicPr>
                    <p:blipFill>
                      <a:blip r:embed="rId28"/>
                      <a:srcRect/>
                      <a:stretch>
                        <a:fillRect/>
                      </a:stretch>
                    </p:blipFill>
                    <p:spPr bwMode="auto">
                      <a:xfrm>
                        <a:off x="6558236" y="4840374"/>
                        <a:ext cx="352425" cy="385763"/>
                      </a:xfrm>
                      <a:prstGeom prst="rect">
                        <a:avLst/>
                      </a:prstGeom>
                      <a:noFill/>
                    </p:spPr>
                  </p:pic>
                </p:oleObj>
              </mc:Fallback>
            </mc:AlternateContent>
          </a:graphicData>
        </a:graphic>
      </p:graphicFrame>
      <p:sp>
        <p:nvSpPr>
          <p:cNvPr id="91" name="文字方塊 39"/>
          <p:cNvSpPr txBox="1"/>
          <p:nvPr/>
        </p:nvSpPr>
        <p:spPr>
          <a:xfrm>
            <a:off x="4570572" y="5553446"/>
            <a:ext cx="1894780" cy="830997"/>
          </a:xfrm>
          <a:prstGeom prst="rect">
            <a:avLst/>
          </a:prstGeom>
          <a:noFill/>
        </p:spPr>
        <p:txBody>
          <a:bodyPr wrap="square" rtlCol="0">
            <a:spAutoFit/>
          </a:bodyPr>
          <a:lstStyle/>
          <a:p>
            <a:pPr algn="ctr"/>
            <a:r>
              <a:rPr lang="en-US" altLang="zh-TW" sz="2400" dirty="0">
                <a:solidFill>
                  <a:srgbClr val="0000FF"/>
                </a:solidFill>
              </a:rPr>
              <a:t>Activation function</a:t>
            </a:r>
            <a:endParaRPr lang="zh-TW" altLang="en-US" sz="2400" dirty="0">
              <a:solidFill>
                <a:srgbClr val="0000FF"/>
              </a:solidFill>
            </a:endParaRPr>
          </a:p>
        </p:txBody>
      </p:sp>
      <p:sp>
        <p:nvSpPr>
          <p:cNvPr id="92" name="文字方塊 38"/>
          <p:cNvSpPr txBox="1"/>
          <p:nvPr/>
        </p:nvSpPr>
        <p:spPr>
          <a:xfrm>
            <a:off x="1828135" y="5848964"/>
            <a:ext cx="1186572" cy="461665"/>
          </a:xfrm>
          <a:prstGeom prst="rect">
            <a:avLst/>
          </a:prstGeom>
          <a:noFill/>
        </p:spPr>
        <p:txBody>
          <a:bodyPr wrap="square" rtlCol="0">
            <a:spAutoFit/>
          </a:bodyPr>
          <a:lstStyle/>
          <a:p>
            <a:pPr algn="ctr"/>
            <a:r>
              <a:rPr lang="en-US" altLang="zh-TW" sz="2400" dirty="0">
                <a:solidFill>
                  <a:srgbClr val="0000FF"/>
                </a:solidFill>
              </a:rPr>
              <a:t>weights</a:t>
            </a:r>
            <a:endParaRPr lang="zh-TW" altLang="en-US" sz="2400" dirty="0">
              <a:solidFill>
                <a:srgbClr val="0000FF"/>
              </a:solidFill>
            </a:endParaRPr>
          </a:p>
        </p:txBody>
      </p:sp>
      <mc:AlternateContent xmlns:mc="http://schemas.openxmlformats.org/markup-compatibility/2006" xmlns:a14="http://schemas.microsoft.com/office/drawing/2010/main">
        <mc:Choice Requires="a14">
          <p:sp>
            <p:nvSpPr>
              <p:cNvPr id="95" name="文字方塊 34"/>
              <p:cNvSpPr txBox="1"/>
              <p:nvPr/>
            </p:nvSpPr>
            <p:spPr>
              <a:xfrm>
                <a:off x="6232977" y="3921244"/>
                <a:ext cx="145424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𝑎</m:t>
                      </m:r>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𝜎</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𝑧</m:t>
                          </m:r>
                        </m:e>
                      </m:d>
                    </m:oMath>
                  </m:oMathPara>
                </a14:m>
                <a:endParaRPr lang="zh-TW" altLang="en-US" sz="2800" dirty="0"/>
              </a:p>
            </p:txBody>
          </p:sp>
        </mc:Choice>
        <mc:Fallback xmlns="">
          <p:sp>
            <p:nvSpPr>
              <p:cNvPr id="95" name="文字方塊 34"/>
              <p:cNvSpPr txBox="1">
                <a:spLocks noRot="1" noChangeAspect="1" noMove="1" noResize="1" noEditPoints="1" noAdjustHandles="1" noChangeArrowheads="1" noChangeShapeType="1" noTextEdit="1"/>
              </p:cNvSpPr>
              <p:nvPr/>
            </p:nvSpPr>
            <p:spPr>
              <a:xfrm>
                <a:off x="6232977" y="3921244"/>
                <a:ext cx="1454244" cy="430887"/>
              </a:xfrm>
              <a:prstGeom prst="rect">
                <a:avLst/>
              </a:prstGeom>
              <a:blipFill>
                <a:blip r:embed="rId29"/>
                <a:stretch>
                  <a:fillRect/>
                </a:stretch>
              </a:blipFill>
            </p:spPr>
            <p:txBody>
              <a:bodyPr/>
              <a:lstStyle/>
              <a:p>
                <a:r>
                  <a:rPr lang="en-US">
                    <a:noFill/>
                  </a:rPr>
                  <a:t> </a:t>
                </a:r>
              </a:p>
            </p:txBody>
          </p:sp>
        </mc:Fallback>
      </mc:AlternateContent>
      <p:sp>
        <p:nvSpPr>
          <p:cNvPr id="97" name="文字方塊 38"/>
          <p:cNvSpPr txBox="1"/>
          <p:nvPr/>
        </p:nvSpPr>
        <p:spPr>
          <a:xfrm>
            <a:off x="797141" y="6406993"/>
            <a:ext cx="1186572" cy="461665"/>
          </a:xfrm>
          <a:prstGeom prst="rect">
            <a:avLst/>
          </a:prstGeom>
          <a:noFill/>
        </p:spPr>
        <p:txBody>
          <a:bodyPr wrap="square" rtlCol="0">
            <a:spAutoFit/>
          </a:bodyPr>
          <a:lstStyle/>
          <a:p>
            <a:pPr algn="ctr"/>
            <a:r>
              <a:rPr lang="en-US" altLang="zh-TW" sz="2400" dirty="0">
                <a:solidFill>
                  <a:srgbClr val="00B050"/>
                </a:solidFill>
              </a:rPr>
              <a:t>input</a:t>
            </a:r>
            <a:endParaRPr lang="zh-TW" altLang="en-US" sz="2400" dirty="0">
              <a:solidFill>
                <a:srgbClr val="00B050"/>
              </a:solidFill>
            </a:endParaRPr>
          </a:p>
        </p:txBody>
      </p:sp>
      <p:sp>
        <p:nvSpPr>
          <p:cNvPr id="98" name="文字方塊 38"/>
          <p:cNvSpPr txBox="1"/>
          <p:nvPr/>
        </p:nvSpPr>
        <p:spPr>
          <a:xfrm>
            <a:off x="6232977" y="5150562"/>
            <a:ext cx="1186572" cy="461665"/>
          </a:xfrm>
          <a:prstGeom prst="rect">
            <a:avLst/>
          </a:prstGeom>
          <a:noFill/>
        </p:spPr>
        <p:txBody>
          <a:bodyPr wrap="square" rtlCol="0">
            <a:spAutoFit/>
          </a:bodyPr>
          <a:lstStyle/>
          <a:p>
            <a:pPr algn="ctr"/>
            <a:r>
              <a:rPr lang="en-US" altLang="zh-TW" sz="2400" dirty="0">
                <a:solidFill>
                  <a:srgbClr val="00B050"/>
                </a:solidFill>
              </a:rPr>
              <a:t>output</a:t>
            </a:r>
            <a:endParaRPr lang="zh-TW" altLang="en-US" sz="2400" dirty="0">
              <a:solidFill>
                <a:srgbClr val="00B050"/>
              </a:solidFill>
            </a:endParaRPr>
          </a:p>
        </p:txBody>
      </p:sp>
      <p:sp>
        <p:nvSpPr>
          <p:cNvPr id="99" name="文字方塊 14"/>
          <p:cNvSpPr txBox="1"/>
          <p:nvPr/>
        </p:nvSpPr>
        <p:spPr>
          <a:xfrm rot="5400000">
            <a:off x="2074455" y="4712314"/>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6" name="TextBox 35">
            <a:extLst>
              <a:ext uri="{FF2B5EF4-FFF2-40B4-BE49-F238E27FC236}">
                <a16:creationId xmlns:a16="http://schemas.microsoft.com/office/drawing/2014/main" id="{9D9524E6-5959-4D51-8D5D-CA54A676CA5D}"/>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359268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8" grpId="0" animBg="1"/>
      <p:bldP spid="69" grpId="0" animBg="1"/>
      <p:bldP spid="71" grpId="0" animBg="1"/>
      <p:bldP spid="79" grpId="0"/>
      <p:bldP spid="89" grpId="0"/>
      <p:bldP spid="91" grpId="0"/>
      <p:bldP spid="92" grpId="0"/>
      <p:bldP spid="97" grpId="0"/>
      <p:bldP spid="98" grpId="0"/>
      <p:bldP spid="9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normAutofit/>
          </a:bodyPr>
          <a:lstStyle/>
          <a:p>
            <a:r>
              <a:rPr lang="en-US" dirty="0"/>
              <a:t>Machine learning basics</a:t>
            </a:r>
          </a:p>
          <a:p>
            <a:pPr lvl="1"/>
            <a:r>
              <a:rPr lang="en-US" dirty="0"/>
              <a:t>Supervised and unsupervised learning</a:t>
            </a:r>
          </a:p>
          <a:p>
            <a:pPr lvl="1"/>
            <a:r>
              <a:rPr lang="en-US" dirty="0"/>
              <a:t>Linear and non-linear classification methods</a:t>
            </a:r>
          </a:p>
          <a:p>
            <a:r>
              <a:rPr lang="en-US" dirty="0"/>
              <a:t>Introduction to deep learning</a:t>
            </a:r>
          </a:p>
          <a:p>
            <a:r>
              <a:rPr lang="en-US" dirty="0"/>
              <a:t>Elements of neural networks (NNs)</a:t>
            </a:r>
          </a:p>
          <a:p>
            <a:pPr lvl="1"/>
            <a:r>
              <a:rPr lang="en-US" dirty="0"/>
              <a:t>Activation functions</a:t>
            </a:r>
          </a:p>
          <a:p>
            <a:r>
              <a:rPr lang="en-US" dirty="0"/>
              <a:t>Training NNs</a:t>
            </a:r>
          </a:p>
          <a:p>
            <a:pPr lvl="1"/>
            <a:r>
              <a:rPr lang="en-US" dirty="0"/>
              <a:t>Gradient descent</a:t>
            </a:r>
          </a:p>
          <a:p>
            <a:pPr lvl="1"/>
            <a:r>
              <a:rPr lang="en-US" dirty="0"/>
              <a:t>Regularization methods </a:t>
            </a:r>
          </a:p>
          <a:p>
            <a:r>
              <a:rPr lang="en-US" dirty="0"/>
              <a:t>NN architectures</a:t>
            </a:r>
          </a:p>
          <a:p>
            <a:pPr lvl="1"/>
            <a:r>
              <a:rPr lang="en-US" dirty="0"/>
              <a:t>Convolutional NNs</a:t>
            </a:r>
          </a:p>
          <a:p>
            <a:pPr lvl="1"/>
            <a:r>
              <a:rPr lang="en-US" dirty="0"/>
              <a:t>Recurrent NNs</a:t>
            </a:r>
          </a:p>
        </p:txBody>
      </p:sp>
    </p:spTree>
    <p:extLst>
      <p:ext uri="{BB962C8B-B14F-4D97-AF65-F5344CB8AC3E}">
        <p14:creationId xmlns:p14="http://schemas.microsoft.com/office/powerpoint/2010/main" val="2098265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Elements of Neural Networks </a:t>
            </a:r>
          </a:p>
        </p:txBody>
      </p:sp>
      <p:sp>
        <p:nvSpPr>
          <p:cNvPr id="3" name="Content Placeholder 2"/>
          <p:cNvSpPr>
            <a:spLocks noGrp="1"/>
          </p:cNvSpPr>
          <p:nvPr>
            <p:ph idx="1"/>
          </p:nvPr>
        </p:nvSpPr>
        <p:spPr/>
        <p:txBody>
          <a:bodyPr/>
          <a:lstStyle/>
          <a:p>
            <a:r>
              <a:rPr lang="en-US" dirty="0"/>
              <a:t>A NN with one hidden layer and one output layer</a:t>
            </a:r>
          </a:p>
        </p:txBody>
      </p:sp>
      <p:sp>
        <p:nvSpPr>
          <p:cNvPr id="4" name="Content Placeholder 3">
            <a:extLst>
              <a:ext uri="{FF2B5EF4-FFF2-40B4-BE49-F238E27FC236}">
                <a16:creationId xmlns:a16="http://schemas.microsoft.com/office/drawing/2014/main" id="{1857A983-B137-46ED-BDEA-339E7D48B7C1}"/>
              </a:ext>
            </a:extLst>
          </p:cNvPr>
          <p:cNvSpPr>
            <a:spLocks noGrp="1"/>
          </p:cNvSpPr>
          <p:nvPr>
            <p:ph idx="10"/>
          </p:nvPr>
        </p:nvSpPr>
        <p:spPr/>
        <p:txBody>
          <a:bodyPr/>
          <a:lstStyle/>
          <a:p>
            <a:r>
              <a:rPr lang="en-US" dirty="0"/>
              <a:t>Introduction to Neural Networks</a:t>
            </a:r>
          </a:p>
          <a:p>
            <a:endParaRPr lang="en-US" dirty="0"/>
          </a:p>
        </p:txBody>
      </p:sp>
      <p:sp>
        <p:nvSpPr>
          <p:cNvPr id="5" name="Στρογγυλεμένο ορθογώνιο 11"/>
          <p:cNvSpPr/>
          <p:nvPr/>
        </p:nvSpPr>
        <p:spPr>
          <a:xfrm>
            <a:off x="1819889" y="2841015"/>
            <a:ext cx="1131570" cy="424053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sp>
        <p:nvSpPr>
          <p:cNvPr id="6" name="Στρογγυλεμένο ορθογώνιο 12"/>
          <p:cNvSpPr/>
          <p:nvPr/>
        </p:nvSpPr>
        <p:spPr>
          <a:xfrm>
            <a:off x="3454379" y="3972584"/>
            <a:ext cx="868013" cy="1944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p>
        </p:txBody>
      </p:sp>
      <p:sp>
        <p:nvSpPr>
          <p:cNvPr id="7" name="Στρογγυλεμένο ορθογώνιο 16"/>
          <p:cNvSpPr/>
          <p:nvPr/>
        </p:nvSpPr>
        <p:spPr>
          <a:xfrm>
            <a:off x="448289" y="3401686"/>
            <a:ext cx="868013" cy="30854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l-GR"/>
          </a:p>
        </p:txBody>
      </p:sp>
      <p:pic>
        <p:nvPicPr>
          <p:cNvPr id="8" name="Picture 7" descr="300px-Colored_neural_network.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696" y="2650515"/>
            <a:ext cx="3810000" cy="458470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188344" y="7077705"/>
                <a:ext cx="41870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accent4"/>
                          </a:solidFill>
                          <a:latin typeface="Cambria Math" charset="0"/>
                        </a:rPr>
                        <m:t>𝒉</m:t>
                      </m:r>
                    </m:oMath>
                  </m:oMathPara>
                </a14:m>
                <a:endParaRPr lang="el-GR" sz="20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2188344" y="7077705"/>
                <a:ext cx="418704"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Ορθογώνιο 14"/>
              <p:cNvSpPr/>
              <p:nvPr/>
            </p:nvSpPr>
            <p:spPr>
              <a:xfrm>
                <a:off x="3683040" y="5871763"/>
                <a:ext cx="41069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accent3"/>
                          </a:solidFill>
                          <a:latin typeface="Cambria Math" charset="0"/>
                        </a:rPr>
                        <m:t>𝒚</m:t>
                      </m:r>
                    </m:oMath>
                  </m:oMathPara>
                </a14:m>
                <a:endParaRPr lang="el-GR" sz="2000" b="1" dirty="0">
                  <a:solidFill>
                    <a:schemeClr val="accent3"/>
                  </a:solidFill>
                </a:endParaRPr>
              </a:p>
            </p:txBody>
          </p:sp>
        </mc:Choice>
        <mc:Fallback xmlns="">
          <p:sp>
            <p:nvSpPr>
              <p:cNvPr id="10" name="Ορθογώνιο 14"/>
              <p:cNvSpPr>
                <a:spLocks noRot="1" noChangeAspect="1" noMove="1" noResize="1" noEditPoints="1" noAdjustHandles="1" noChangeArrowheads="1" noChangeShapeType="1" noTextEdit="1"/>
              </p:cNvSpPr>
              <p:nvPr/>
            </p:nvSpPr>
            <p:spPr>
              <a:xfrm>
                <a:off x="3683040" y="5871763"/>
                <a:ext cx="410690" cy="400110"/>
              </a:xfrm>
              <a:prstGeom prst="rect">
                <a:avLst/>
              </a:prstGeom>
              <a:blipFill>
                <a:blip r:embed="rId5"/>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Ορθογώνιο 15"/>
              <p:cNvSpPr/>
              <p:nvPr/>
            </p:nvSpPr>
            <p:spPr>
              <a:xfrm>
                <a:off x="680156" y="6475557"/>
                <a:ext cx="40427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charset="0"/>
                        </a:rPr>
                        <m:t>𝒙</m:t>
                      </m:r>
                    </m:oMath>
                  </m:oMathPara>
                </a14:m>
                <a:endParaRPr lang="el-GR" b="1" dirty="0"/>
              </a:p>
            </p:txBody>
          </p:sp>
        </mc:Choice>
        <mc:Fallback xmlns="">
          <p:sp>
            <p:nvSpPr>
              <p:cNvPr id="11" name="Ορθογώνιο 15"/>
              <p:cNvSpPr>
                <a:spLocks noRot="1" noChangeAspect="1" noMove="1" noResize="1" noEditPoints="1" noAdjustHandles="1" noChangeArrowheads="1" noChangeShapeType="1" noTextEdit="1"/>
              </p:cNvSpPr>
              <p:nvPr/>
            </p:nvSpPr>
            <p:spPr>
              <a:xfrm>
                <a:off x="680156" y="6475557"/>
                <a:ext cx="404277"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805616" y="3520985"/>
                <a:ext cx="5099729"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accent4"/>
                          </a:solidFill>
                          <a:latin typeface="Cambria Math" panose="02040503050406030204" pitchFamily="18" charset="0"/>
                        </a:rPr>
                        <m:t>𝒉𝒊𝒅𝒅𝒆𝒏</m:t>
                      </m:r>
                      <m:r>
                        <a:rPr lang="en-US" sz="2000" b="1" i="1" smtClean="0">
                          <a:solidFill>
                            <a:schemeClr val="accent4"/>
                          </a:solidFill>
                          <a:latin typeface="Cambria Math" panose="02040503050406030204" pitchFamily="18" charset="0"/>
                        </a:rPr>
                        <m:t> </m:t>
                      </m:r>
                      <m:r>
                        <a:rPr lang="en-US" sz="2000" b="1" i="1" smtClean="0">
                          <a:solidFill>
                            <a:schemeClr val="accent4"/>
                          </a:solidFill>
                          <a:latin typeface="Cambria Math" panose="02040503050406030204" pitchFamily="18" charset="0"/>
                        </a:rPr>
                        <m:t>𝒍𝒂𝒚𝒆𝒓</m:t>
                      </m:r>
                      <m:r>
                        <a:rPr lang="en-US" sz="2000" b="1" i="1" smtClean="0">
                          <a:solidFill>
                            <a:schemeClr val="accent4"/>
                          </a:solidFill>
                          <a:latin typeface="Cambria Math" panose="02040503050406030204" pitchFamily="18" charset="0"/>
                        </a:rPr>
                        <m:t> </m:t>
                      </m:r>
                      <m:r>
                        <a:rPr lang="en-US" sz="2000" b="1" i="1">
                          <a:solidFill>
                            <a:schemeClr val="accent4"/>
                          </a:solidFill>
                          <a:latin typeface="Cambria Math" charset="0"/>
                        </a:rPr>
                        <m:t>𝒉</m:t>
                      </m:r>
                      <m:r>
                        <a:rPr lang="en-US" sz="2000" b="1" i="1">
                          <a:solidFill>
                            <a:schemeClr val="accent4"/>
                          </a:solidFill>
                          <a:latin typeface="Cambria Math" charset="0"/>
                        </a:rPr>
                        <m:t>=</m:t>
                      </m:r>
                      <m:r>
                        <a:rPr lang="el-GR" sz="2000" b="1" i="1">
                          <a:solidFill>
                            <a:schemeClr val="accent4"/>
                          </a:solidFill>
                          <a:latin typeface="Cambria Math" charset="0"/>
                        </a:rPr>
                        <m:t>𝝈</m:t>
                      </m:r>
                      <m:r>
                        <a:rPr lang="el-GR" sz="2000" b="1" i="1">
                          <a:solidFill>
                            <a:schemeClr val="accent4"/>
                          </a:solidFill>
                          <a:latin typeface="Cambria Math" charset="0"/>
                        </a:rPr>
                        <m:t>(</m:t>
                      </m:r>
                      <m:sSub>
                        <m:sSubPr>
                          <m:ctrlPr>
                            <a:rPr lang="en-US" sz="2000" b="1" i="1">
                              <a:solidFill>
                                <a:schemeClr val="accent4"/>
                              </a:solidFill>
                              <a:latin typeface="Cambria Math" panose="02040503050406030204" pitchFamily="18" charset="0"/>
                            </a:rPr>
                          </m:ctrlPr>
                        </m:sSubPr>
                        <m:e>
                          <m:r>
                            <a:rPr lang="en-US" sz="2000" b="1">
                              <a:solidFill>
                                <a:schemeClr val="accent4"/>
                              </a:solidFill>
                              <a:latin typeface="Cambria Math" charset="0"/>
                            </a:rPr>
                            <m:t>𝐖</m:t>
                          </m:r>
                        </m:e>
                        <m:sub>
                          <m:r>
                            <a:rPr lang="en-US" sz="2000" b="1" i="1">
                              <a:solidFill>
                                <a:schemeClr val="accent4"/>
                              </a:solidFill>
                              <a:latin typeface="Cambria Math" charset="0"/>
                            </a:rPr>
                            <m:t>𝟏</m:t>
                          </m:r>
                        </m:sub>
                      </m:sSub>
                      <m:r>
                        <a:rPr lang="en-US" sz="2000" b="1" i="1">
                          <a:solidFill>
                            <a:schemeClr val="accent4"/>
                          </a:solidFill>
                          <a:latin typeface="Cambria Math" charset="0"/>
                        </a:rPr>
                        <m:t>𝒙</m:t>
                      </m:r>
                      <m:r>
                        <a:rPr lang="en-US" sz="2000" b="1" i="1">
                          <a:solidFill>
                            <a:schemeClr val="accent4"/>
                          </a:solidFill>
                          <a:latin typeface="Cambria Math" charset="0"/>
                        </a:rPr>
                        <m:t>+</m:t>
                      </m:r>
                      <m:sSub>
                        <m:sSubPr>
                          <m:ctrlPr>
                            <a:rPr lang="en-US" sz="2000" b="1" i="1">
                              <a:solidFill>
                                <a:schemeClr val="accent4"/>
                              </a:solidFill>
                              <a:latin typeface="Cambria Math" panose="02040503050406030204" pitchFamily="18" charset="0"/>
                            </a:rPr>
                          </m:ctrlPr>
                        </m:sSubPr>
                        <m:e>
                          <m:r>
                            <a:rPr lang="en-US" sz="2000" b="1" i="1">
                              <a:solidFill>
                                <a:schemeClr val="accent4"/>
                              </a:solidFill>
                              <a:latin typeface="Cambria Math" charset="0"/>
                            </a:rPr>
                            <m:t>𝒃</m:t>
                          </m:r>
                        </m:e>
                        <m:sub>
                          <m:r>
                            <a:rPr lang="en-US" sz="2000" b="1" i="1">
                              <a:solidFill>
                                <a:schemeClr val="accent4"/>
                              </a:solidFill>
                              <a:latin typeface="Cambria Math" charset="0"/>
                            </a:rPr>
                            <m:t>𝟏</m:t>
                          </m:r>
                        </m:sub>
                      </m:sSub>
                      <m:r>
                        <a:rPr lang="en-US" sz="2000" b="1" i="1">
                          <a:solidFill>
                            <a:schemeClr val="accent4"/>
                          </a:solidFill>
                          <a:latin typeface="Cambria Math" charset="0"/>
                        </a:rPr>
                        <m:t>)</m:t>
                      </m:r>
                    </m:oMath>
                  </m:oMathPara>
                </a14:m>
                <a:endParaRPr lang="el-GR" sz="2000" b="1" dirty="0">
                  <a:solidFill>
                    <a:schemeClr val="accent4"/>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805616" y="3520985"/>
                <a:ext cx="5099729" cy="307777"/>
              </a:xfrm>
              <a:prstGeom prst="rect">
                <a:avLst/>
              </a:prstGeom>
              <a:blipFill>
                <a:blip r:embed="rId8"/>
                <a:stretch>
                  <a:fillRect t="-4000"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474274" y="4102594"/>
                <a:ext cx="369056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accent3"/>
                          </a:solidFill>
                          <a:latin typeface="Cambria Math" panose="02040503050406030204" pitchFamily="18" charset="0"/>
                        </a:rPr>
                        <m:t>𝒐𝒖𝒕𝒑𝒖𝒕</m:t>
                      </m:r>
                      <m:r>
                        <a:rPr lang="en-US" sz="2000" b="1" i="1" smtClean="0">
                          <a:solidFill>
                            <a:schemeClr val="accent3"/>
                          </a:solidFill>
                          <a:latin typeface="Cambria Math" panose="02040503050406030204" pitchFamily="18" charset="0"/>
                        </a:rPr>
                        <m:t> </m:t>
                      </m:r>
                      <m:r>
                        <a:rPr lang="en-US" sz="2000" b="1" i="1" smtClean="0">
                          <a:solidFill>
                            <a:schemeClr val="accent3"/>
                          </a:solidFill>
                          <a:latin typeface="Cambria Math" panose="02040503050406030204" pitchFamily="18" charset="0"/>
                        </a:rPr>
                        <m:t>𝒍𝒂𝒚𝒆𝒓</m:t>
                      </m:r>
                      <m:r>
                        <a:rPr lang="en-US" sz="2000" b="1" i="1" smtClean="0">
                          <a:solidFill>
                            <a:schemeClr val="accent3"/>
                          </a:solidFill>
                          <a:latin typeface="Cambria Math" panose="02040503050406030204" pitchFamily="18" charset="0"/>
                        </a:rPr>
                        <m:t> </m:t>
                      </m:r>
                      <m:r>
                        <a:rPr lang="en-US" sz="2000" b="1" i="1">
                          <a:solidFill>
                            <a:schemeClr val="accent3"/>
                          </a:solidFill>
                          <a:latin typeface="Cambria Math" charset="0"/>
                        </a:rPr>
                        <m:t>𝒚</m:t>
                      </m:r>
                      <m:r>
                        <a:rPr lang="en-US" sz="2000" b="1" i="1">
                          <a:solidFill>
                            <a:schemeClr val="accent3"/>
                          </a:solidFill>
                          <a:latin typeface="Cambria Math" charset="0"/>
                        </a:rPr>
                        <m:t>=</m:t>
                      </m:r>
                      <m:r>
                        <a:rPr lang="el-GR" sz="2000" b="1" i="1">
                          <a:solidFill>
                            <a:schemeClr val="accent3"/>
                          </a:solidFill>
                          <a:latin typeface="Cambria Math" charset="0"/>
                        </a:rPr>
                        <m:t>𝝈</m:t>
                      </m:r>
                      <m:r>
                        <a:rPr lang="el-GR" sz="2000" b="1" i="1">
                          <a:solidFill>
                            <a:schemeClr val="accent3"/>
                          </a:solidFill>
                          <a:latin typeface="Cambria Math" charset="0"/>
                        </a:rPr>
                        <m:t>(</m:t>
                      </m:r>
                      <m:sSub>
                        <m:sSubPr>
                          <m:ctrlPr>
                            <a:rPr lang="en-US" sz="2000" b="1" i="1">
                              <a:solidFill>
                                <a:schemeClr val="accent3"/>
                              </a:solidFill>
                              <a:latin typeface="Cambria Math" panose="02040503050406030204" pitchFamily="18" charset="0"/>
                            </a:rPr>
                          </m:ctrlPr>
                        </m:sSubPr>
                        <m:e>
                          <m:r>
                            <a:rPr lang="en-US" sz="2000" b="1" i="1">
                              <a:solidFill>
                                <a:schemeClr val="accent3"/>
                              </a:solidFill>
                              <a:latin typeface="Cambria Math" charset="0"/>
                            </a:rPr>
                            <m:t>𝑾</m:t>
                          </m:r>
                        </m:e>
                        <m:sub>
                          <m:r>
                            <a:rPr lang="en-US" sz="2000" b="1" i="1">
                              <a:solidFill>
                                <a:schemeClr val="accent3"/>
                              </a:solidFill>
                              <a:latin typeface="Cambria Math" charset="0"/>
                            </a:rPr>
                            <m:t>𝟐</m:t>
                          </m:r>
                        </m:sub>
                      </m:sSub>
                      <m:r>
                        <a:rPr lang="en-US" sz="2000" b="1" i="1">
                          <a:solidFill>
                            <a:schemeClr val="accent3"/>
                          </a:solidFill>
                          <a:latin typeface="Cambria Math" charset="0"/>
                        </a:rPr>
                        <m:t>𝒉</m:t>
                      </m:r>
                      <m:r>
                        <a:rPr lang="en-US" sz="2000" b="1" i="1">
                          <a:solidFill>
                            <a:schemeClr val="accent3"/>
                          </a:solidFill>
                          <a:latin typeface="Cambria Math" charset="0"/>
                        </a:rPr>
                        <m:t>+</m:t>
                      </m:r>
                      <m:sSub>
                        <m:sSubPr>
                          <m:ctrlPr>
                            <a:rPr lang="en-US" sz="2000" b="1" i="1">
                              <a:solidFill>
                                <a:schemeClr val="accent3"/>
                              </a:solidFill>
                              <a:latin typeface="Cambria Math" panose="02040503050406030204" pitchFamily="18" charset="0"/>
                            </a:rPr>
                          </m:ctrlPr>
                        </m:sSubPr>
                        <m:e>
                          <m:r>
                            <a:rPr lang="en-US" sz="2000" b="1" i="1">
                              <a:solidFill>
                                <a:schemeClr val="accent3"/>
                              </a:solidFill>
                              <a:latin typeface="Cambria Math" charset="0"/>
                            </a:rPr>
                            <m:t>𝒃</m:t>
                          </m:r>
                        </m:e>
                        <m:sub>
                          <m:r>
                            <a:rPr lang="en-US" sz="2000" b="1" i="1">
                              <a:solidFill>
                                <a:schemeClr val="accent3"/>
                              </a:solidFill>
                              <a:latin typeface="Cambria Math" charset="0"/>
                            </a:rPr>
                            <m:t>𝟐</m:t>
                          </m:r>
                        </m:sub>
                      </m:sSub>
                      <m:r>
                        <a:rPr lang="en-US" sz="2000" b="1" i="1">
                          <a:solidFill>
                            <a:schemeClr val="accent3"/>
                          </a:solidFill>
                          <a:latin typeface="Cambria Math" charset="0"/>
                        </a:rPr>
                        <m:t>)</m:t>
                      </m:r>
                    </m:oMath>
                  </m:oMathPara>
                </a14:m>
                <a:endParaRPr lang="el-GR" sz="2000" b="1" dirty="0">
                  <a:solidFill>
                    <a:schemeClr val="accent3"/>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474274" y="4102594"/>
                <a:ext cx="3690561" cy="307777"/>
              </a:xfrm>
              <a:prstGeom prst="rect">
                <a:avLst/>
              </a:prstGeom>
              <a:blipFill>
                <a:blip r:embed="rId9"/>
                <a:stretch>
                  <a:fillRect l="-1653" t="-2000" r="-2149" b="-36000"/>
                </a:stretch>
              </a:blipFill>
            </p:spPr>
            <p:txBody>
              <a:bodyPr/>
              <a:lstStyle/>
              <a:p>
                <a:r>
                  <a:rPr lang="en-US">
                    <a:noFill/>
                  </a:rPr>
                  <a:t> </a:t>
                </a:r>
              </a:p>
            </p:txBody>
          </p:sp>
        </mc:Fallback>
      </mc:AlternateContent>
      <p:grpSp>
        <p:nvGrpSpPr>
          <p:cNvPr id="28" name="Group 27"/>
          <p:cNvGrpSpPr/>
          <p:nvPr/>
        </p:nvGrpSpPr>
        <p:grpSpPr>
          <a:xfrm>
            <a:off x="6558964" y="2625026"/>
            <a:ext cx="2597562" cy="1540306"/>
            <a:chOff x="5726611" y="2799072"/>
            <a:chExt cx="2602628" cy="1540306"/>
          </a:xfrm>
        </p:grpSpPr>
        <p:sp>
          <p:nvSpPr>
            <p:cNvPr id="16" name="Ορθογώνιο 17"/>
            <p:cNvSpPr/>
            <p:nvPr/>
          </p:nvSpPr>
          <p:spPr>
            <a:xfrm>
              <a:off x="5726611" y="2824561"/>
              <a:ext cx="1117422" cy="431978"/>
            </a:xfrm>
            <a:prstGeom prst="rect">
              <a:avLst/>
            </a:prstGeom>
          </p:spPr>
          <p:txBody>
            <a:bodyPr wrap="none">
              <a:spAutoFit/>
            </a:bodyPr>
            <a:lstStyle/>
            <a:p>
              <a:r>
                <a:rPr lang="en-US" sz="2207" dirty="0"/>
                <a:t>Weights</a:t>
              </a:r>
            </a:p>
          </p:txBody>
        </p:sp>
        <p:cxnSp>
          <p:nvCxnSpPr>
            <p:cNvPr id="18" name="Ευθύγραμμο βέλος σύνδεσης 20"/>
            <p:cNvCxnSpPr>
              <a:stCxn id="16" idx="2"/>
            </p:cNvCxnSpPr>
            <p:nvPr/>
          </p:nvCxnSpPr>
          <p:spPr>
            <a:xfrm>
              <a:off x="6285322" y="3256539"/>
              <a:ext cx="884216" cy="4385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Ευθύγραμμο βέλος σύνδεσης 22"/>
            <p:cNvCxnSpPr>
              <a:stCxn id="16" idx="2"/>
            </p:cNvCxnSpPr>
            <p:nvPr/>
          </p:nvCxnSpPr>
          <p:spPr>
            <a:xfrm>
              <a:off x="6285322" y="3256539"/>
              <a:ext cx="884216" cy="10828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Ορθογώνιο 17"/>
            <p:cNvSpPr/>
            <p:nvPr/>
          </p:nvSpPr>
          <p:spPr>
            <a:xfrm>
              <a:off x="7424667" y="2799072"/>
              <a:ext cx="904572" cy="431978"/>
            </a:xfrm>
            <a:prstGeom prst="rect">
              <a:avLst/>
            </a:prstGeom>
          </p:spPr>
          <p:txBody>
            <a:bodyPr wrap="none">
              <a:spAutoFit/>
            </a:bodyPr>
            <a:lstStyle/>
            <a:p>
              <a:r>
                <a:rPr lang="en-US" sz="2207" dirty="0"/>
                <a:t>Biases</a:t>
              </a:r>
            </a:p>
          </p:txBody>
        </p:sp>
        <p:cxnSp>
          <p:nvCxnSpPr>
            <p:cNvPr id="37" name="Ευθύγραμμο βέλος σύνδεσης 20"/>
            <p:cNvCxnSpPr>
              <a:stCxn id="31" idx="2"/>
            </p:cNvCxnSpPr>
            <p:nvPr/>
          </p:nvCxnSpPr>
          <p:spPr>
            <a:xfrm>
              <a:off x="7876954" y="3231050"/>
              <a:ext cx="212925" cy="4446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Ευθύγραμμο βέλος σύνδεσης 20"/>
            <p:cNvCxnSpPr>
              <a:stCxn id="31" idx="2"/>
            </p:cNvCxnSpPr>
            <p:nvPr/>
          </p:nvCxnSpPr>
          <p:spPr>
            <a:xfrm>
              <a:off x="7876954" y="3231050"/>
              <a:ext cx="43164" cy="9434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6219195" y="3900876"/>
            <a:ext cx="2482987" cy="1143191"/>
            <a:chOff x="5637119" y="3866249"/>
            <a:chExt cx="2482987" cy="1143191"/>
          </a:xfrm>
        </p:grpSpPr>
        <p:sp>
          <p:nvSpPr>
            <p:cNvPr id="17" name="Ορθογώνιο 18"/>
            <p:cNvSpPr/>
            <p:nvPr/>
          </p:nvSpPr>
          <p:spPr>
            <a:xfrm>
              <a:off x="5637119" y="4577462"/>
              <a:ext cx="2482987" cy="431978"/>
            </a:xfrm>
            <a:prstGeom prst="rect">
              <a:avLst/>
            </a:prstGeom>
          </p:spPr>
          <p:txBody>
            <a:bodyPr wrap="none">
              <a:spAutoFit/>
            </a:bodyPr>
            <a:lstStyle/>
            <a:p>
              <a:r>
                <a:rPr lang="en-US" sz="2207" dirty="0"/>
                <a:t>Activation functions</a:t>
              </a:r>
            </a:p>
          </p:txBody>
        </p:sp>
        <p:cxnSp>
          <p:nvCxnSpPr>
            <p:cNvPr id="20" name="Ευθύγραμμο βέλος σύνδεσης 24"/>
            <p:cNvCxnSpPr/>
            <p:nvPr/>
          </p:nvCxnSpPr>
          <p:spPr>
            <a:xfrm flipV="1">
              <a:off x="6857276" y="4375163"/>
              <a:ext cx="234863" cy="3092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Ευθύγραμμο βέλος σύνδεσης 26"/>
            <p:cNvCxnSpPr/>
            <p:nvPr/>
          </p:nvCxnSpPr>
          <p:spPr>
            <a:xfrm flipV="1">
              <a:off x="6857276" y="3866249"/>
              <a:ext cx="302368" cy="8268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5083434" y="5655716"/>
            <a:ext cx="4572000" cy="1327030"/>
            <a:chOff x="5083434" y="5655716"/>
            <a:chExt cx="4572000" cy="1327030"/>
          </a:xfrm>
        </p:grpSpPr>
        <p:sp>
          <p:nvSpPr>
            <p:cNvPr id="26" name="Rectangle 25"/>
            <p:cNvSpPr/>
            <p:nvPr/>
          </p:nvSpPr>
          <p:spPr>
            <a:xfrm>
              <a:off x="5083434" y="5655716"/>
              <a:ext cx="4572000" cy="1327030"/>
            </a:xfrm>
            <a:prstGeom prst="rect">
              <a:avLst/>
            </a:prstGeom>
          </p:spPr>
          <p:txBody>
            <a:bodyPr>
              <a:spAutoFit/>
            </a:bodyPr>
            <a:lstStyle/>
            <a:p>
              <a:pPr algn="ctr"/>
              <a:r>
                <a:rPr lang="en-US" dirty="0"/>
                <a:t>4 + 2 = 6 neurons (not counting inputs)</a:t>
              </a:r>
            </a:p>
            <a:p>
              <a:pPr algn="ctr"/>
              <a:r>
                <a:rPr lang="en-US" dirty="0"/>
                <a:t>[3 × 4] + [4 × 2] = 20 weights </a:t>
              </a:r>
            </a:p>
            <a:p>
              <a:pPr algn="ctr"/>
              <a:r>
                <a:rPr lang="en-US" dirty="0"/>
                <a:t>4 + 2 = 6 biases</a:t>
              </a:r>
            </a:p>
            <a:p>
              <a:pPr algn="ctr"/>
              <a:r>
                <a:rPr lang="en-US" dirty="0">
                  <a:solidFill>
                    <a:schemeClr val="accent2"/>
                  </a:solidFill>
                </a:rPr>
                <a:t>26</a:t>
              </a:r>
              <a:r>
                <a:rPr lang="en-US" dirty="0"/>
                <a:t> </a:t>
              </a:r>
              <a:r>
                <a:rPr lang="en-US" dirty="0">
                  <a:solidFill>
                    <a:schemeClr val="accent2"/>
                  </a:solidFill>
                </a:rPr>
                <a:t>learnable parameters</a:t>
              </a:r>
            </a:p>
          </p:txBody>
        </p:sp>
        <p:cxnSp>
          <p:nvCxnSpPr>
            <p:cNvPr id="27" name="Ευθεία γραμμή σύνδεσης 9"/>
            <p:cNvCxnSpPr/>
            <p:nvPr/>
          </p:nvCxnSpPr>
          <p:spPr>
            <a:xfrm>
              <a:off x="5272904" y="6622504"/>
              <a:ext cx="41578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716832" y="7526179"/>
            <a:ext cx="6912768" cy="246221"/>
          </a:xfrm>
          <a:prstGeom prst="rect">
            <a:avLst/>
          </a:prstGeom>
          <a:noFill/>
        </p:spPr>
        <p:txBody>
          <a:bodyPr wrap="square" rtlCol="0">
            <a:spAutoFit/>
          </a:bodyPr>
          <a:lstStyle/>
          <a:p>
            <a:pPr algn="ctr"/>
            <a:r>
              <a:rPr lang="en-US" sz="1000" dirty="0"/>
              <a:t>Slide credit: </a:t>
            </a:r>
            <a:r>
              <a:rPr lang="en-US" sz="1000" dirty="0" err="1"/>
              <a:t>Ismini</a:t>
            </a:r>
            <a:r>
              <a:rPr lang="en-US" sz="1000" dirty="0"/>
              <a:t> </a:t>
            </a:r>
            <a:r>
              <a:rPr lang="en-US" sz="1000" dirty="0" err="1"/>
              <a:t>Lourentzou</a:t>
            </a:r>
            <a:r>
              <a:rPr lang="en-US" sz="1000" dirty="0"/>
              <a:t> – Introduction to Deep Learning</a:t>
            </a:r>
          </a:p>
        </p:txBody>
      </p:sp>
    </p:spTree>
    <p:extLst>
      <p:ext uri="{BB962C8B-B14F-4D97-AF65-F5344CB8AC3E}">
        <p14:creationId xmlns:p14="http://schemas.microsoft.com/office/powerpoint/2010/main" val="401184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Neural Networks </a:t>
            </a:r>
          </a:p>
        </p:txBody>
      </p:sp>
      <p:sp>
        <p:nvSpPr>
          <p:cNvPr id="3" name="Content Placeholder 2"/>
          <p:cNvSpPr>
            <a:spLocks noGrp="1"/>
          </p:cNvSpPr>
          <p:nvPr>
            <p:ph idx="1"/>
          </p:nvPr>
        </p:nvSpPr>
        <p:spPr/>
        <p:txBody>
          <a:bodyPr/>
          <a:lstStyle/>
          <a:p>
            <a:r>
              <a:rPr lang="en-US" dirty="0"/>
              <a:t>A neural network playground </a:t>
            </a:r>
            <a:r>
              <a:rPr lang="en-US" dirty="0">
                <a:solidFill>
                  <a:srgbClr val="6B9BC7"/>
                </a:solidFill>
                <a:hlinkClick r:id="rId2"/>
              </a:rPr>
              <a:t>link</a:t>
            </a:r>
            <a:endParaRPr lang="en-US" dirty="0">
              <a:solidFill>
                <a:srgbClr val="6B9BC7"/>
              </a:solidFill>
            </a:endParaRPr>
          </a:p>
          <a:p>
            <a:endParaRPr lang="en-US" dirty="0"/>
          </a:p>
        </p:txBody>
      </p:sp>
      <p:sp>
        <p:nvSpPr>
          <p:cNvPr id="5" name="Content Placeholder 4">
            <a:extLst>
              <a:ext uri="{FF2B5EF4-FFF2-40B4-BE49-F238E27FC236}">
                <a16:creationId xmlns:a16="http://schemas.microsoft.com/office/drawing/2014/main" id="{9FED9272-0631-4279-BC83-3467D8F91374}"/>
              </a:ext>
            </a:extLst>
          </p:cNvPr>
          <p:cNvSpPr>
            <a:spLocks noGrp="1"/>
          </p:cNvSpPr>
          <p:nvPr>
            <p:ph idx="10"/>
          </p:nvPr>
        </p:nvSpPr>
        <p:spPr/>
        <p:txBody>
          <a:bodyPr/>
          <a:lstStyle/>
          <a:p>
            <a:r>
              <a:rPr lang="en-US" dirty="0"/>
              <a:t>Introduction to Neural Networks</a:t>
            </a:r>
          </a:p>
          <a:p>
            <a:endParaRPr lang="en-US" dirty="0"/>
          </a:p>
        </p:txBody>
      </p:sp>
      <p:pic>
        <p:nvPicPr>
          <p:cNvPr id="4" name="Picture 3"/>
          <p:cNvPicPr>
            <a:picLocks noChangeAspect="1"/>
          </p:cNvPicPr>
          <p:nvPr/>
        </p:nvPicPr>
        <p:blipFill>
          <a:blip r:embed="rId3"/>
          <a:stretch>
            <a:fillRect/>
          </a:stretch>
        </p:blipFill>
        <p:spPr>
          <a:xfrm>
            <a:off x="1355771" y="2590056"/>
            <a:ext cx="7777885" cy="4852574"/>
          </a:xfrm>
          <a:prstGeom prst="rect">
            <a:avLst/>
          </a:prstGeom>
        </p:spPr>
      </p:pic>
    </p:spTree>
    <p:extLst>
      <p:ext uri="{BB962C8B-B14F-4D97-AF65-F5344CB8AC3E}">
        <p14:creationId xmlns:p14="http://schemas.microsoft.com/office/powerpoint/2010/main" val="3912634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Neural Networks </a:t>
            </a:r>
          </a:p>
        </p:txBody>
      </p:sp>
      <p:sp>
        <p:nvSpPr>
          <p:cNvPr id="3" name="Content Placeholder 2"/>
          <p:cNvSpPr>
            <a:spLocks noGrp="1"/>
          </p:cNvSpPr>
          <p:nvPr>
            <p:ph idx="1"/>
          </p:nvPr>
        </p:nvSpPr>
        <p:spPr/>
        <p:txBody>
          <a:bodyPr/>
          <a:lstStyle/>
          <a:p>
            <a:r>
              <a:rPr lang="en-US" dirty="0"/>
              <a:t>Deep NNs have many hidden layers</a:t>
            </a:r>
          </a:p>
          <a:p>
            <a:pPr lvl="1"/>
            <a:r>
              <a:rPr lang="en-US" dirty="0">
                <a:solidFill>
                  <a:srgbClr val="FF0000"/>
                </a:solidFill>
              </a:rPr>
              <a:t>Fully-connected</a:t>
            </a:r>
            <a:r>
              <a:rPr lang="en-US" dirty="0"/>
              <a:t> (</a:t>
            </a:r>
            <a:r>
              <a:rPr lang="en-US" dirty="0">
                <a:solidFill>
                  <a:srgbClr val="FF0000"/>
                </a:solidFill>
              </a:rPr>
              <a:t>dense</a:t>
            </a:r>
            <a:r>
              <a:rPr lang="en-US" dirty="0"/>
              <a:t>) layers (a.k.a. </a:t>
            </a:r>
            <a:r>
              <a:rPr lang="en-US" dirty="0">
                <a:solidFill>
                  <a:srgbClr val="FF0000"/>
                </a:solidFill>
              </a:rPr>
              <a:t>Multi-Layer Perceptron </a:t>
            </a:r>
            <a:r>
              <a:rPr lang="en-US" dirty="0"/>
              <a:t>or MLP)</a:t>
            </a:r>
          </a:p>
          <a:p>
            <a:pPr lvl="1"/>
            <a:r>
              <a:rPr lang="en-US" dirty="0"/>
              <a:t>Each neuron is connected to all neurons in the succeeding layer</a:t>
            </a:r>
          </a:p>
        </p:txBody>
      </p:sp>
      <p:sp>
        <p:nvSpPr>
          <p:cNvPr id="78" name="Content Placeholder 77">
            <a:extLst>
              <a:ext uri="{FF2B5EF4-FFF2-40B4-BE49-F238E27FC236}">
                <a16:creationId xmlns:a16="http://schemas.microsoft.com/office/drawing/2014/main" id="{BC378AB8-374D-47C8-8533-BE30FE828614}"/>
              </a:ext>
            </a:extLst>
          </p:cNvPr>
          <p:cNvSpPr>
            <a:spLocks noGrp="1"/>
          </p:cNvSpPr>
          <p:nvPr>
            <p:ph idx="10"/>
          </p:nvPr>
        </p:nvSpPr>
        <p:spPr/>
        <p:txBody>
          <a:bodyPr/>
          <a:lstStyle/>
          <a:p>
            <a:r>
              <a:rPr lang="en-US" dirty="0"/>
              <a:t>Introduction to Neural Networks</a:t>
            </a:r>
          </a:p>
          <a:p>
            <a:endParaRPr lang="en-US" dirty="0"/>
          </a:p>
        </p:txBody>
      </p:sp>
      <p:sp>
        <p:nvSpPr>
          <p:cNvPr id="4" name="文字方塊 63"/>
          <p:cNvSpPr txBox="1"/>
          <p:nvPr/>
        </p:nvSpPr>
        <p:spPr>
          <a:xfrm>
            <a:off x="7284570" y="6577993"/>
            <a:ext cx="1931440" cy="461665"/>
          </a:xfrm>
          <a:prstGeom prst="rect">
            <a:avLst/>
          </a:prstGeom>
          <a:noFill/>
        </p:spPr>
        <p:txBody>
          <a:bodyPr wrap="square" rtlCol="0">
            <a:spAutoFit/>
          </a:bodyPr>
          <a:lstStyle/>
          <a:p>
            <a:pPr algn="ctr"/>
            <a:r>
              <a:rPr lang="en-US" altLang="zh-TW" sz="2400" b="1" dirty="0"/>
              <a:t>Output Layer</a:t>
            </a:r>
            <a:endParaRPr lang="zh-TW" altLang="en-US" sz="2400" b="1" dirty="0"/>
          </a:p>
        </p:txBody>
      </p:sp>
      <p:sp>
        <p:nvSpPr>
          <p:cNvPr id="5" name="文字方塊 64"/>
          <p:cNvSpPr txBox="1"/>
          <p:nvPr/>
        </p:nvSpPr>
        <p:spPr>
          <a:xfrm>
            <a:off x="4114686" y="6808911"/>
            <a:ext cx="2066642" cy="461665"/>
          </a:xfrm>
          <a:prstGeom prst="rect">
            <a:avLst/>
          </a:prstGeom>
          <a:noFill/>
        </p:spPr>
        <p:txBody>
          <a:bodyPr wrap="square" rtlCol="0">
            <a:spAutoFit/>
          </a:bodyPr>
          <a:lstStyle/>
          <a:p>
            <a:pPr algn="ctr"/>
            <a:r>
              <a:rPr lang="en-US" altLang="zh-TW" sz="2400" b="1" dirty="0"/>
              <a:t>Hidden Layers</a:t>
            </a:r>
            <a:endParaRPr lang="zh-TW" altLang="en-US" sz="2400" b="1" dirty="0"/>
          </a:p>
        </p:txBody>
      </p:sp>
      <p:sp>
        <p:nvSpPr>
          <p:cNvPr id="6" name="右大括弧 65"/>
          <p:cNvSpPr/>
          <p:nvPr/>
        </p:nvSpPr>
        <p:spPr>
          <a:xfrm rot="5400000">
            <a:off x="4917109" y="4544738"/>
            <a:ext cx="374933" cy="4327216"/>
          </a:xfrm>
          <a:prstGeom prst="rightBrace">
            <a:avLst>
              <a:gd name="adj1" fmla="val 175868"/>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矩形 58"/>
          <p:cNvSpPr/>
          <p:nvPr/>
        </p:nvSpPr>
        <p:spPr>
          <a:xfrm>
            <a:off x="1750404" y="3832997"/>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8" name="文字方塊 59"/>
          <p:cNvSpPr txBox="1"/>
          <p:nvPr/>
        </p:nvSpPr>
        <p:spPr>
          <a:xfrm>
            <a:off x="1089065" y="6577993"/>
            <a:ext cx="1737895" cy="461665"/>
          </a:xfrm>
          <a:prstGeom prst="rect">
            <a:avLst/>
          </a:prstGeom>
          <a:noFill/>
        </p:spPr>
        <p:txBody>
          <a:bodyPr wrap="square" rtlCol="0">
            <a:spAutoFit/>
          </a:bodyPr>
          <a:lstStyle/>
          <a:p>
            <a:pPr algn="ctr"/>
            <a:r>
              <a:rPr lang="en-US" altLang="zh-TW" sz="2400" b="1" dirty="0"/>
              <a:t>Input Layer</a:t>
            </a:r>
            <a:endParaRPr lang="zh-TW" altLang="en-US" sz="2400" b="1" dirty="0"/>
          </a:p>
        </p:txBody>
      </p:sp>
      <p:sp>
        <p:nvSpPr>
          <p:cNvPr id="9" name="文字方塊 6"/>
          <p:cNvSpPr txBox="1"/>
          <p:nvPr/>
        </p:nvSpPr>
        <p:spPr>
          <a:xfrm>
            <a:off x="1422918" y="3351213"/>
            <a:ext cx="1134648" cy="461665"/>
          </a:xfrm>
          <a:prstGeom prst="rect">
            <a:avLst/>
          </a:prstGeom>
          <a:noFill/>
        </p:spPr>
        <p:txBody>
          <a:bodyPr wrap="square" rtlCol="0">
            <a:spAutoFit/>
          </a:bodyPr>
          <a:lstStyle/>
          <a:p>
            <a:pPr algn="ctr"/>
            <a:r>
              <a:rPr lang="en-US" altLang="zh-TW" sz="2400" dirty="0"/>
              <a:t>Input</a:t>
            </a:r>
          </a:p>
        </p:txBody>
      </p:sp>
      <p:sp>
        <p:nvSpPr>
          <p:cNvPr id="10" name="文字方塊 7"/>
          <p:cNvSpPr txBox="1"/>
          <p:nvPr/>
        </p:nvSpPr>
        <p:spPr>
          <a:xfrm>
            <a:off x="7566960" y="3351213"/>
            <a:ext cx="1134648" cy="461665"/>
          </a:xfrm>
          <a:prstGeom prst="rect">
            <a:avLst/>
          </a:prstGeom>
          <a:noFill/>
        </p:spPr>
        <p:txBody>
          <a:bodyPr wrap="square" rtlCol="0">
            <a:spAutoFit/>
          </a:bodyPr>
          <a:lstStyle/>
          <a:p>
            <a:pPr algn="ctr"/>
            <a:r>
              <a:rPr lang="en-US" altLang="zh-TW" sz="2400" dirty="0"/>
              <a:t>Output</a:t>
            </a:r>
          </a:p>
        </p:txBody>
      </p:sp>
      <p:cxnSp>
        <p:nvCxnSpPr>
          <p:cNvPr id="11" name="直線單箭頭接點 10"/>
          <p:cNvCxnSpPr/>
          <p:nvPr/>
        </p:nvCxnSpPr>
        <p:spPr>
          <a:xfrm>
            <a:off x="6862678" y="4853776"/>
            <a:ext cx="10185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a:off x="6971994" y="6099666"/>
            <a:ext cx="90574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6838794" y="4074973"/>
            <a:ext cx="105037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818792" y="4550690"/>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5" name="矩形 14"/>
          <p:cNvSpPr/>
          <p:nvPr/>
        </p:nvSpPr>
        <p:spPr>
          <a:xfrm>
            <a:off x="1824610" y="3980361"/>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6" name="Object 12"/>
          <p:cNvGraphicFramePr>
            <a:graphicFrameLocks noChangeAspect="1"/>
          </p:cNvGraphicFramePr>
          <p:nvPr>
            <p:extLst>
              <p:ext uri="{D42A27DB-BD31-4B8C-83A1-F6EECF244321}">
                <p14:modId xmlns:p14="http://schemas.microsoft.com/office/powerpoint/2010/main" val="935359283"/>
              </p:ext>
            </p:extLst>
          </p:nvPr>
        </p:nvGraphicFramePr>
        <p:xfrm>
          <a:off x="1837309" y="3885111"/>
          <a:ext cx="325438" cy="461962"/>
        </p:xfrm>
        <a:graphic>
          <a:graphicData uri="http://schemas.openxmlformats.org/presentationml/2006/ole">
            <mc:AlternateContent xmlns:mc="http://schemas.openxmlformats.org/markup-compatibility/2006">
              <mc:Choice xmlns:v="urn:schemas-microsoft-com:vml" Requires="v">
                <p:oleObj spid="_x0000_s4269" name="方程式" r:id="rId4" imgW="152280" imgH="215640" progId="Equation.3">
                  <p:embed/>
                </p:oleObj>
              </mc:Choice>
              <mc:Fallback>
                <p:oleObj name="方程式" r:id="rId4" imgW="152280" imgH="215640" progId="Equation.3">
                  <p:embed/>
                  <p:pic>
                    <p:nvPicPr>
                      <p:cNvPr id="16" name="Object 12"/>
                      <p:cNvPicPr>
                        <a:picLocks noChangeAspect="1" noChangeArrowheads="1"/>
                      </p:cNvPicPr>
                      <p:nvPr/>
                    </p:nvPicPr>
                    <p:blipFill>
                      <a:blip r:embed="rId5"/>
                      <a:srcRect/>
                      <a:stretch>
                        <a:fillRect/>
                      </a:stretch>
                    </p:blipFill>
                    <p:spPr bwMode="auto">
                      <a:xfrm>
                        <a:off x="1837309" y="3885111"/>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2"/>
          <p:cNvGraphicFramePr>
            <a:graphicFrameLocks noChangeAspect="1"/>
          </p:cNvGraphicFramePr>
          <p:nvPr>
            <p:extLst>
              <p:ext uri="{D42A27DB-BD31-4B8C-83A1-F6EECF244321}">
                <p14:modId xmlns:p14="http://schemas.microsoft.com/office/powerpoint/2010/main" val="467097444"/>
              </p:ext>
            </p:extLst>
          </p:nvPr>
        </p:nvGraphicFramePr>
        <p:xfrm>
          <a:off x="1842605" y="4467840"/>
          <a:ext cx="352425" cy="461963"/>
        </p:xfrm>
        <a:graphic>
          <a:graphicData uri="http://schemas.openxmlformats.org/presentationml/2006/ole">
            <mc:AlternateContent xmlns:mc="http://schemas.openxmlformats.org/markup-compatibility/2006">
              <mc:Choice xmlns:v="urn:schemas-microsoft-com:vml" Requires="v">
                <p:oleObj spid="_x0000_s4270" name="方程式" r:id="rId6" imgW="164880" imgH="215640" progId="Equation.3">
                  <p:embed/>
                </p:oleObj>
              </mc:Choice>
              <mc:Fallback>
                <p:oleObj name="方程式" r:id="rId6" imgW="164880" imgH="215640" progId="Equation.3">
                  <p:embed/>
                  <p:pic>
                    <p:nvPicPr>
                      <p:cNvPr id="17" name="Object 12"/>
                      <p:cNvPicPr>
                        <a:picLocks noChangeAspect="1" noChangeArrowheads="1"/>
                      </p:cNvPicPr>
                      <p:nvPr/>
                    </p:nvPicPr>
                    <p:blipFill>
                      <a:blip r:embed="rId7"/>
                      <a:srcRect/>
                      <a:stretch>
                        <a:fillRect/>
                      </a:stretch>
                    </p:blipFill>
                    <p:spPr bwMode="auto">
                      <a:xfrm>
                        <a:off x="1842605" y="4467840"/>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8" name="群組 77"/>
          <p:cNvGrpSpPr/>
          <p:nvPr/>
        </p:nvGrpSpPr>
        <p:grpSpPr>
          <a:xfrm>
            <a:off x="2761079" y="3351213"/>
            <a:ext cx="1134648" cy="3130011"/>
            <a:chOff x="2332137" y="1770729"/>
            <a:chExt cx="1134648" cy="3130011"/>
          </a:xfrm>
        </p:grpSpPr>
        <p:sp>
          <p:nvSpPr>
            <p:cNvPr id="19" name="矩形 60"/>
            <p:cNvSpPr/>
            <p:nvPr/>
          </p:nvSpPr>
          <p:spPr>
            <a:xfrm>
              <a:off x="2504565" y="2224872"/>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20" name="文字方塊 3"/>
            <p:cNvSpPr txBox="1"/>
            <p:nvPr/>
          </p:nvSpPr>
          <p:spPr>
            <a:xfrm>
              <a:off x="2332137" y="1770729"/>
              <a:ext cx="1134648" cy="461665"/>
            </a:xfrm>
            <a:prstGeom prst="rect">
              <a:avLst/>
            </a:prstGeom>
            <a:noFill/>
          </p:spPr>
          <p:txBody>
            <a:bodyPr wrap="square" rtlCol="0">
              <a:spAutoFit/>
            </a:bodyPr>
            <a:lstStyle/>
            <a:p>
              <a:pPr algn="ctr"/>
              <a:r>
                <a:rPr lang="en-US" altLang="zh-TW" sz="2400" dirty="0"/>
                <a:t>Layer 1</a:t>
              </a:r>
              <a:endParaRPr lang="zh-TW" altLang="en-US" sz="2400" dirty="0"/>
            </a:p>
          </p:txBody>
        </p:sp>
        <p:sp>
          <p:nvSpPr>
            <p:cNvPr id="21" name="橢圓 17"/>
            <p:cNvSpPr/>
            <p:nvPr/>
          </p:nvSpPr>
          <p:spPr>
            <a:xfrm>
              <a:off x="2601675" y="223587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2" name="橢圓 18"/>
            <p:cNvSpPr/>
            <p:nvPr/>
          </p:nvSpPr>
          <p:spPr>
            <a:xfrm>
              <a:off x="2604017" y="301444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3" name="橢圓 19"/>
            <p:cNvSpPr/>
            <p:nvPr/>
          </p:nvSpPr>
          <p:spPr>
            <a:xfrm>
              <a:off x="2592384" y="4242456"/>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4" name="文字方塊 20"/>
            <p:cNvSpPr txBox="1"/>
            <p:nvPr/>
          </p:nvSpPr>
          <p:spPr>
            <a:xfrm rot="5400000">
              <a:off x="2589637" y="3664749"/>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sp>
        <p:nvSpPr>
          <p:cNvPr id="25" name="矩形 21"/>
          <p:cNvSpPr/>
          <p:nvPr/>
        </p:nvSpPr>
        <p:spPr>
          <a:xfrm>
            <a:off x="1828317" y="5948447"/>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26" name="Object 12"/>
          <p:cNvGraphicFramePr>
            <a:graphicFrameLocks noChangeAspect="1"/>
          </p:cNvGraphicFramePr>
          <p:nvPr>
            <p:extLst>
              <p:ext uri="{D42A27DB-BD31-4B8C-83A1-F6EECF244321}">
                <p14:modId xmlns:p14="http://schemas.microsoft.com/office/powerpoint/2010/main" val="2613508029"/>
              </p:ext>
            </p:extLst>
          </p:nvPr>
        </p:nvGraphicFramePr>
        <p:xfrm>
          <a:off x="1825201" y="5852193"/>
          <a:ext cx="407988" cy="488950"/>
        </p:xfrm>
        <a:graphic>
          <a:graphicData uri="http://schemas.openxmlformats.org/presentationml/2006/ole">
            <mc:AlternateContent xmlns:mc="http://schemas.openxmlformats.org/markup-compatibility/2006">
              <mc:Choice xmlns:v="urn:schemas-microsoft-com:vml" Requires="v">
                <p:oleObj spid="_x0000_s4271" name="方程式" r:id="rId8" imgW="190440" imgH="228600" progId="Equation.3">
                  <p:embed/>
                </p:oleObj>
              </mc:Choice>
              <mc:Fallback>
                <p:oleObj name="方程式" r:id="rId8" imgW="190440" imgH="228600" progId="Equation.3">
                  <p:embed/>
                  <p:pic>
                    <p:nvPicPr>
                      <p:cNvPr id="23" name="Object 12"/>
                      <p:cNvPicPr>
                        <a:picLocks noChangeAspect="1" noChangeArrowheads="1"/>
                      </p:cNvPicPr>
                      <p:nvPr/>
                    </p:nvPicPr>
                    <p:blipFill>
                      <a:blip r:embed="rId9"/>
                      <a:srcRect/>
                      <a:stretch>
                        <a:fillRect/>
                      </a:stretch>
                    </p:blipFill>
                    <p:spPr bwMode="auto">
                      <a:xfrm>
                        <a:off x="1825201" y="5852193"/>
                        <a:ext cx="407988"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文字方塊 23"/>
          <p:cNvSpPr txBox="1"/>
          <p:nvPr/>
        </p:nvSpPr>
        <p:spPr>
          <a:xfrm rot="5400000">
            <a:off x="1704249" y="5233389"/>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28" name="群組 78"/>
          <p:cNvGrpSpPr/>
          <p:nvPr/>
        </p:nvGrpSpPr>
        <p:grpSpPr>
          <a:xfrm>
            <a:off x="4085977" y="3351213"/>
            <a:ext cx="1134648" cy="3113664"/>
            <a:chOff x="3657035" y="1770729"/>
            <a:chExt cx="1134648" cy="3113664"/>
          </a:xfrm>
        </p:grpSpPr>
        <p:sp>
          <p:nvSpPr>
            <p:cNvPr id="29" name="矩形 61"/>
            <p:cNvSpPr/>
            <p:nvPr/>
          </p:nvSpPr>
          <p:spPr>
            <a:xfrm>
              <a:off x="3830151" y="2208525"/>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30" name="文字方塊 4"/>
            <p:cNvSpPr txBox="1"/>
            <p:nvPr/>
          </p:nvSpPr>
          <p:spPr>
            <a:xfrm>
              <a:off x="3657035" y="1770729"/>
              <a:ext cx="1134648" cy="461665"/>
            </a:xfrm>
            <a:prstGeom prst="rect">
              <a:avLst/>
            </a:prstGeom>
            <a:noFill/>
          </p:spPr>
          <p:txBody>
            <a:bodyPr wrap="square" rtlCol="0">
              <a:spAutoFit/>
            </a:bodyPr>
            <a:lstStyle/>
            <a:p>
              <a:pPr algn="ctr"/>
              <a:r>
                <a:rPr lang="en-US" altLang="zh-TW" sz="2400" dirty="0"/>
                <a:t>Layer 2</a:t>
              </a:r>
              <a:endParaRPr lang="zh-TW" altLang="en-US" sz="2400" dirty="0"/>
            </a:p>
          </p:txBody>
        </p:sp>
        <p:sp>
          <p:nvSpPr>
            <p:cNvPr id="31" name="橢圓 24"/>
            <p:cNvSpPr/>
            <p:nvPr/>
          </p:nvSpPr>
          <p:spPr>
            <a:xfrm>
              <a:off x="3917237" y="2235874"/>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2" name="橢圓 25"/>
            <p:cNvSpPr/>
            <p:nvPr/>
          </p:nvSpPr>
          <p:spPr>
            <a:xfrm>
              <a:off x="3919579" y="3014444"/>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3" name="橢圓 26"/>
            <p:cNvSpPr/>
            <p:nvPr/>
          </p:nvSpPr>
          <p:spPr>
            <a:xfrm>
              <a:off x="3907946" y="4242456"/>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4" name="文字方塊 27"/>
            <p:cNvSpPr txBox="1"/>
            <p:nvPr/>
          </p:nvSpPr>
          <p:spPr>
            <a:xfrm rot="5400000">
              <a:off x="3905199" y="3664749"/>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grpSp>
        <p:nvGrpSpPr>
          <p:cNvPr id="35" name="群組 79"/>
          <p:cNvGrpSpPr/>
          <p:nvPr/>
        </p:nvGrpSpPr>
        <p:grpSpPr>
          <a:xfrm>
            <a:off x="6297323" y="3351213"/>
            <a:ext cx="1134648" cy="3130011"/>
            <a:chOff x="5868381" y="1770729"/>
            <a:chExt cx="1134648" cy="3130011"/>
          </a:xfrm>
        </p:grpSpPr>
        <p:sp>
          <p:nvSpPr>
            <p:cNvPr id="36" name="矩形 62"/>
            <p:cNvSpPr/>
            <p:nvPr/>
          </p:nvSpPr>
          <p:spPr>
            <a:xfrm>
              <a:off x="6046929" y="2224872"/>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37" name="文字方塊 5"/>
            <p:cNvSpPr txBox="1"/>
            <p:nvPr/>
          </p:nvSpPr>
          <p:spPr>
            <a:xfrm>
              <a:off x="5868381" y="1770729"/>
              <a:ext cx="1134648" cy="461665"/>
            </a:xfrm>
            <a:prstGeom prst="rect">
              <a:avLst/>
            </a:prstGeom>
            <a:noFill/>
          </p:spPr>
          <p:txBody>
            <a:bodyPr wrap="square" rtlCol="0">
              <a:spAutoFit/>
            </a:bodyPr>
            <a:lstStyle/>
            <a:p>
              <a:pPr algn="ctr"/>
              <a:r>
                <a:rPr lang="en-US" altLang="zh-TW" sz="2400" dirty="0"/>
                <a:t>Layer L</a:t>
              </a:r>
              <a:endParaRPr lang="zh-TW" altLang="en-US" sz="2400" dirty="0"/>
            </a:p>
          </p:txBody>
        </p:sp>
        <p:sp>
          <p:nvSpPr>
            <p:cNvPr id="38" name="橢圓 28"/>
            <p:cNvSpPr/>
            <p:nvPr/>
          </p:nvSpPr>
          <p:spPr>
            <a:xfrm>
              <a:off x="6122773" y="2216766"/>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9" name="橢圓 29"/>
            <p:cNvSpPr/>
            <p:nvPr/>
          </p:nvSpPr>
          <p:spPr>
            <a:xfrm>
              <a:off x="6125115" y="2976675"/>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40" name="橢圓 30"/>
            <p:cNvSpPr/>
            <p:nvPr/>
          </p:nvSpPr>
          <p:spPr>
            <a:xfrm>
              <a:off x="6132143" y="4223348"/>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41" name="文字方塊 31"/>
            <p:cNvSpPr txBox="1"/>
            <p:nvPr/>
          </p:nvSpPr>
          <p:spPr>
            <a:xfrm rot="5400000">
              <a:off x="6129396" y="3642478"/>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sp>
        <p:nvSpPr>
          <p:cNvPr id="42" name="文字方塊 32"/>
          <p:cNvSpPr txBox="1"/>
          <p:nvPr/>
        </p:nvSpPr>
        <p:spPr>
          <a:xfrm>
            <a:off x="5029065" y="3772346"/>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43" name="文字方塊 33"/>
          <p:cNvSpPr txBox="1"/>
          <p:nvPr/>
        </p:nvSpPr>
        <p:spPr>
          <a:xfrm>
            <a:off x="5036014" y="4533333"/>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44" name="文字方塊 34"/>
          <p:cNvSpPr txBox="1"/>
          <p:nvPr/>
        </p:nvSpPr>
        <p:spPr>
          <a:xfrm>
            <a:off x="5065030" y="5748668"/>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45" name="群組 80"/>
          <p:cNvGrpSpPr/>
          <p:nvPr/>
        </p:nvGrpSpPr>
        <p:grpSpPr>
          <a:xfrm>
            <a:off x="3595484" y="4103437"/>
            <a:ext cx="753037" cy="2259362"/>
            <a:chOff x="3166542" y="2277312"/>
            <a:chExt cx="753037" cy="2259362"/>
          </a:xfrm>
        </p:grpSpPr>
        <p:cxnSp>
          <p:nvCxnSpPr>
            <p:cNvPr id="46" name="直線單箭頭接點 35"/>
            <p:cNvCxnSpPr>
              <a:stCxn id="21" idx="6"/>
              <a:endCxn id="31" idx="2"/>
            </p:cNvCxnSpPr>
            <p:nvPr/>
          </p:nvCxnSpPr>
          <p:spPr>
            <a:xfrm>
              <a:off x="3175833" y="2277312"/>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36"/>
            <p:cNvCxnSpPr/>
            <p:nvPr/>
          </p:nvCxnSpPr>
          <p:spPr>
            <a:xfrm>
              <a:off x="3175833" y="3314705"/>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37"/>
            <p:cNvCxnSpPr/>
            <p:nvPr/>
          </p:nvCxnSpPr>
          <p:spPr>
            <a:xfrm>
              <a:off x="3166542" y="4536674"/>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38"/>
            <p:cNvCxnSpPr>
              <a:stCxn id="22" idx="6"/>
              <a:endCxn id="31" idx="2"/>
            </p:cNvCxnSpPr>
            <p:nvPr/>
          </p:nvCxnSpPr>
          <p:spPr>
            <a:xfrm flipV="1">
              <a:off x="3178175" y="2277312"/>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39"/>
            <p:cNvCxnSpPr>
              <a:stCxn id="21" idx="6"/>
              <a:endCxn id="32" idx="2"/>
            </p:cNvCxnSpPr>
            <p:nvPr/>
          </p:nvCxnSpPr>
          <p:spPr>
            <a:xfrm>
              <a:off x="3175833" y="2277312"/>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40"/>
            <p:cNvCxnSpPr>
              <a:stCxn id="21" idx="6"/>
              <a:endCxn id="33" idx="2"/>
            </p:cNvCxnSpPr>
            <p:nvPr/>
          </p:nvCxnSpPr>
          <p:spPr>
            <a:xfrm>
              <a:off x="3175833" y="2277312"/>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41"/>
            <p:cNvCxnSpPr>
              <a:stCxn id="22" idx="6"/>
              <a:endCxn id="33" idx="2"/>
            </p:cNvCxnSpPr>
            <p:nvPr/>
          </p:nvCxnSpPr>
          <p:spPr>
            <a:xfrm>
              <a:off x="3178175" y="3055882"/>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42"/>
            <p:cNvCxnSpPr>
              <a:stCxn id="23" idx="6"/>
              <a:endCxn id="31" idx="2"/>
            </p:cNvCxnSpPr>
            <p:nvPr/>
          </p:nvCxnSpPr>
          <p:spPr>
            <a:xfrm flipV="1">
              <a:off x="3166542" y="2277312"/>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43"/>
            <p:cNvCxnSpPr>
              <a:stCxn id="23" idx="6"/>
              <a:endCxn id="32" idx="2"/>
            </p:cNvCxnSpPr>
            <p:nvPr/>
          </p:nvCxnSpPr>
          <p:spPr>
            <a:xfrm flipV="1">
              <a:off x="3166542" y="3055882"/>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5" name="直線單箭頭接點 44"/>
          <p:cNvCxnSpPr>
            <a:endCxn id="21" idx="2"/>
          </p:cNvCxnSpPr>
          <p:nvPr/>
        </p:nvCxnSpPr>
        <p:spPr>
          <a:xfrm flipV="1">
            <a:off x="2171217" y="4103437"/>
            <a:ext cx="859400" cy="29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45"/>
          <p:cNvCxnSpPr>
            <a:stCxn id="15" idx="3"/>
            <a:endCxn id="22" idx="2"/>
          </p:cNvCxnSpPr>
          <p:nvPr/>
        </p:nvCxnSpPr>
        <p:spPr>
          <a:xfrm>
            <a:off x="2167510" y="4151811"/>
            <a:ext cx="865449" cy="7301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單箭頭接點 46"/>
          <p:cNvCxnSpPr>
            <a:stCxn id="15" idx="3"/>
            <a:endCxn id="23" idx="2"/>
          </p:cNvCxnSpPr>
          <p:nvPr/>
        </p:nvCxnSpPr>
        <p:spPr>
          <a:xfrm>
            <a:off x="2167510" y="4151811"/>
            <a:ext cx="853816" cy="1958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單箭頭接點 47"/>
          <p:cNvCxnSpPr>
            <a:stCxn id="17" idx="3"/>
            <a:endCxn id="21" idx="2"/>
          </p:cNvCxnSpPr>
          <p:nvPr/>
        </p:nvCxnSpPr>
        <p:spPr>
          <a:xfrm flipV="1">
            <a:off x="2195030" y="4103437"/>
            <a:ext cx="835587" cy="595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單箭頭接點 48"/>
          <p:cNvCxnSpPr>
            <a:stCxn id="14" idx="3"/>
            <a:endCxn id="22" idx="2"/>
          </p:cNvCxnSpPr>
          <p:nvPr/>
        </p:nvCxnSpPr>
        <p:spPr>
          <a:xfrm>
            <a:off x="2161692" y="4722140"/>
            <a:ext cx="871267" cy="1598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單箭頭接點 49"/>
          <p:cNvCxnSpPr>
            <a:stCxn id="14" idx="3"/>
            <a:endCxn id="23" idx="2"/>
          </p:cNvCxnSpPr>
          <p:nvPr/>
        </p:nvCxnSpPr>
        <p:spPr>
          <a:xfrm>
            <a:off x="2161692" y="4722140"/>
            <a:ext cx="859634" cy="1387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50"/>
          <p:cNvCxnSpPr>
            <a:stCxn id="26" idx="3"/>
            <a:endCxn id="21" idx="2"/>
          </p:cNvCxnSpPr>
          <p:nvPr/>
        </p:nvCxnSpPr>
        <p:spPr>
          <a:xfrm flipV="1">
            <a:off x="2233189" y="4103437"/>
            <a:ext cx="797428" cy="19932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51"/>
          <p:cNvCxnSpPr>
            <a:stCxn id="26" idx="3"/>
            <a:endCxn id="22" idx="2"/>
          </p:cNvCxnSpPr>
          <p:nvPr/>
        </p:nvCxnSpPr>
        <p:spPr>
          <a:xfrm flipV="1">
            <a:off x="2206820" y="4882007"/>
            <a:ext cx="826139" cy="121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52"/>
          <p:cNvCxnSpPr>
            <a:stCxn id="26" idx="3"/>
            <a:endCxn id="23" idx="2"/>
          </p:cNvCxnSpPr>
          <p:nvPr/>
        </p:nvCxnSpPr>
        <p:spPr>
          <a:xfrm>
            <a:off x="2206820" y="6096613"/>
            <a:ext cx="814506" cy="13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文字方塊 53"/>
          <p:cNvSpPr txBox="1"/>
          <p:nvPr/>
        </p:nvSpPr>
        <p:spPr>
          <a:xfrm rot="5400000">
            <a:off x="7831356" y="5253934"/>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65" name="文字方塊 54"/>
          <p:cNvSpPr txBox="1"/>
          <p:nvPr/>
        </p:nvSpPr>
        <p:spPr>
          <a:xfrm>
            <a:off x="7900449" y="3735113"/>
            <a:ext cx="631069" cy="523220"/>
          </a:xfrm>
          <a:prstGeom prst="rect">
            <a:avLst/>
          </a:prstGeom>
          <a:noFill/>
        </p:spPr>
        <p:txBody>
          <a:bodyPr wrap="square" rtlCol="0">
            <a:spAutoFit/>
          </a:bodyPr>
          <a:lstStyle/>
          <a:p>
            <a:r>
              <a:rPr lang="en-US" altLang="zh-TW" sz="2800" i="1" dirty="0"/>
              <a:t>y</a:t>
            </a:r>
            <a:r>
              <a:rPr lang="en-US" altLang="zh-TW" sz="2800" baseline="-25000" dirty="0"/>
              <a:t>1</a:t>
            </a:r>
            <a:endParaRPr lang="zh-TW" altLang="en-US" sz="2800" baseline="-25000" dirty="0"/>
          </a:p>
        </p:txBody>
      </p:sp>
      <p:sp>
        <p:nvSpPr>
          <p:cNvPr id="66" name="文字方塊 55"/>
          <p:cNvSpPr txBox="1"/>
          <p:nvPr/>
        </p:nvSpPr>
        <p:spPr>
          <a:xfrm>
            <a:off x="7889166" y="4533333"/>
            <a:ext cx="631069" cy="523220"/>
          </a:xfrm>
          <a:prstGeom prst="rect">
            <a:avLst/>
          </a:prstGeom>
          <a:noFill/>
        </p:spPr>
        <p:txBody>
          <a:bodyPr wrap="square" rtlCol="0">
            <a:spAutoFit/>
          </a:bodyPr>
          <a:lstStyle/>
          <a:p>
            <a:r>
              <a:rPr lang="en-US" altLang="zh-TW" sz="2800" i="1" dirty="0"/>
              <a:t>y</a:t>
            </a:r>
            <a:r>
              <a:rPr lang="en-US" altLang="zh-TW" sz="2800" baseline="-25000" dirty="0"/>
              <a:t>2</a:t>
            </a:r>
            <a:endParaRPr lang="zh-TW" altLang="en-US" sz="2800" baseline="-25000" dirty="0"/>
          </a:p>
        </p:txBody>
      </p:sp>
      <p:sp>
        <p:nvSpPr>
          <p:cNvPr id="67" name="文字方塊 56"/>
          <p:cNvSpPr txBox="1"/>
          <p:nvPr/>
        </p:nvSpPr>
        <p:spPr>
          <a:xfrm>
            <a:off x="7889166" y="5799565"/>
            <a:ext cx="631069" cy="523220"/>
          </a:xfrm>
          <a:prstGeom prst="rect">
            <a:avLst/>
          </a:prstGeom>
          <a:noFill/>
        </p:spPr>
        <p:txBody>
          <a:bodyPr wrap="square" rtlCol="0">
            <a:spAutoFit/>
          </a:bodyPr>
          <a:lstStyle/>
          <a:p>
            <a:r>
              <a:rPr lang="en-US" altLang="zh-TW" sz="2800" i="1" dirty="0" err="1"/>
              <a:t>y</a:t>
            </a:r>
            <a:r>
              <a:rPr lang="en-US" altLang="zh-TW" sz="2800" baseline="-25000" dirty="0" err="1"/>
              <a:t>M</a:t>
            </a:r>
            <a:endParaRPr lang="zh-TW" altLang="en-US" sz="2800" baseline="-25000" dirty="0"/>
          </a:p>
        </p:txBody>
      </p:sp>
      <p:grpSp>
        <p:nvGrpSpPr>
          <p:cNvPr id="68" name="群組 81"/>
          <p:cNvGrpSpPr/>
          <p:nvPr/>
        </p:nvGrpSpPr>
        <p:grpSpPr>
          <a:xfrm>
            <a:off x="5786036" y="4096298"/>
            <a:ext cx="753037" cy="2013721"/>
            <a:chOff x="5357094" y="2515814"/>
            <a:chExt cx="753037" cy="2013721"/>
          </a:xfrm>
        </p:grpSpPr>
        <p:cxnSp>
          <p:nvCxnSpPr>
            <p:cNvPr id="69" name="直線單箭頭接點 66"/>
            <p:cNvCxnSpPr/>
            <p:nvPr/>
          </p:nvCxnSpPr>
          <p:spPr>
            <a:xfrm>
              <a:off x="5366385" y="2515814"/>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p:nvPr/>
          </p:nvCxnSpPr>
          <p:spPr>
            <a:xfrm>
              <a:off x="5366385" y="3307566"/>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p:nvPr/>
          </p:nvCxnSpPr>
          <p:spPr>
            <a:xfrm>
              <a:off x="5357094" y="4529535"/>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單箭頭接點 71"/>
            <p:cNvCxnSpPr/>
            <p:nvPr/>
          </p:nvCxnSpPr>
          <p:spPr>
            <a:xfrm flipV="1">
              <a:off x="5368727" y="2515814"/>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單箭頭接點 72"/>
            <p:cNvCxnSpPr/>
            <p:nvPr/>
          </p:nvCxnSpPr>
          <p:spPr>
            <a:xfrm>
              <a:off x="5366385" y="2515814"/>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p:nvPr/>
          </p:nvCxnSpPr>
          <p:spPr>
            <a:xfrm>
              <a:off x="5366385" y="2515814"/>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單箭頭接點 74"/>
            <p:cNvCxnSpPr/>
            <p:nvPr/>
          </p:nvCxnSpPr>
          <p:spPr>
            <a:xfrm>
              <a:off x="5368727" y="3294384"/>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單箭頭接點 75"/>
            <p:cNvCxnSpPr/>
            <p:nvPr/>
          </p:nvCxnSpPr>
          <p:spPr>
            <a:xfrm flipV="1">
              <a:off x="5357094" y="2515814"/>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p:nvPr/>
          </p:nvCxnSpPr>
          <p:spPr>
            <a:xfrm flipV="1">
              <a:off x="5357094" y="3294384"/>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ED716A18-38AF-4AAD-AE87-6D64BE0DF0EF}"/>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4037598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Neural Networks </a:t>
            </a:r>
          </a:p>
        </p:txBody>
      </p:sp>
      <p:sp>
        <p:nvSpPr>
          <p:cNvPr id="3" name="Content Placeholder 2"/>
          <p:cNvSpPr>
            <a:spLocks noGrp="1"/>
          </p:cNvSpPr>
          <p:nvPr>
            <p:ph idx="1"/>
          </p:nvPr>
        </p:nvSpPr>
        <p:spPr/>
        <p:txBody>
          <a:bodyPr/>
          <a:lstStyle/>
          <a:p>
            <a:r>
              <a:rPr lang="en-US" dirty="0"/>
              <a:t>A simple network, toy example</a:t>
            </a:r>
          </a:p>
          <a:p>
            <a:endParaRPr lang="en-US" dirty="0"/>
          </a:p>
        </p:txBody>
      </p:sp>
      <p:sp>
        <p:nvSpPr>
          <p:cNvPr id="4" name="Content Placeholder 3">
            <a:extLst>
              <a:ext uri="{FF2B5EF4-FFF2-40B4-BE49-F238E27FC236}">
                <a16:creationId xmlns:a16="http://schemas.microsoft.com/office/drawing/2014/main" id="{B5A892CE-210D-4070-B254-A1BFF18425B8}"/>
              </a:ext>
            </a:extLst>
          </p:cNvPr>
          <p:cNvSpPr>
            <a:spLocks noGrp="1"/>
          </p:cNvSpPr>
          <p:nvPr>
            <p:ph idx="10"/>
          </p:nvPr>
        </p:nvSpPr>
        <p:spPr/>
        <p:txBody>
          <a:bodyPr/>
          <a:lstStyle/>
          <a:p>
            <a:r>
              <a:rPr lang="en-US" dirty="0"/>
              <a:t>Introduction to Neural Networks</a:t>
            </a:r>
          </a:p>
          <a:p>
            <a:endParaRPr lang="en-US" dirty="0"/>
          </a:p>
        </p:txBody>
      </p:sp>
      <p:sp>
        <p:nvSpPr>
          <p:cNvPr id="12" name="矩形 16"/>
          <p:cNvSpPr/>
          <p:nvPr/>
        </p:nvSpPr>
        <p:spPr>
          <a:xfrm>
            <a:off x="2051006" y="3854625"/>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3" name="矩形 15"/>
          <p:cNvSpPr/>
          <p:nvPr/>
        </p:nvSpPr>
        <p:spPr>
          <a:xfrm>
            <a:off x="2019763" y="5496398"/>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4" name="橢圓 19"/>
          <p:cNvSpPr/>
          <p:nvPr/>
        </p:nvSpPr>
        <p:spPr>
          <a:xfrm>
            <a:off x="4027317" y="3759375"/>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5" name="橢圓 20"/>
          <p:cNvSpPr/>
          <p:nvPr/>
        </p:nvSpPr>
        <p:spPr>
          <a:xfrm>
            <a:off x="4016034" y="5307070"/>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pSp>
        <p:nvGrpSpPr>
          <p:cNvPr id="20" name="群組 83"/>
          <p:cNvGrpSpPr/>
          <p:nvPr/>
        </p:nvGrpSpPr>
        <p:grpSpPr>
          <a:xfrm>
            <a:off x="2411112" y="4035603"/>
            <a:ext cx="1588876" cy="1638300"/>
            <a:chOff x="1013669" y="3459098"/>
            <a:chExt cx="1588876" cy="1638300"/>
          </a:xfrm>
        </p:grpSpPr>
        <p:cxnSp>
          <p:nvCxnSpPr>
            <p:cNvPr id="21" name="直線單箭頭接點 49"/>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群組 82"/>
            <p:cNvGrpSpPr/>
            <p:nvPr/>
          </p:nvGrpSpPr>
          <p:grpSpPr>
            <a:xfrm>
              <a:off x="1025705" y="3459098"/>
              <a:ext cx="1576840" cy="1638300"/>
              <a:chOff x="1025705" y="3459098"/>
              <a:chExt cx="1576840" cy="1638300"/>
            </a:xfrm>
          </p:grpSpPr>
          <p:cxnSp>
            <p:nvCxnSpPr>
              <p:cNvPr id="23" name="直線單箭頭接點 47"/>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50"/>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79"/>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38" name="群組 2"/>
          <p:cNvGrpSpPr/>
          <p:nvPr/>
        </p:nvGrpSpPr>
        <p:grpSpPr>
          <a:xfrm>
            <a:off x="6066603" y="3348264"/>
            <a:ext cx="3715125" cy="2924768"/>
            <a:chOff x="3243633" y="2586455"/>
            <a:chExt cx="5010018" cy="3980059"/>
          </a:xfrm>
        </p:grpSpPr>
        <p:sp>
          <p:nvSpPr>
            <p:cNvPr id="39" name="圓角矩形圖說文字 136"/>
            <p:cNvSpPr/>
            <p:nvPr/>
          </p:nvSpPr>
          <p:spPr>
            <a:xfrm>
              <a:off x="3243633" y="3787090"/>
              <a:ext cx="4802430" cy="2779424"/>
            </a:xfrm>
            <a:prstGeom prst="wedgeRoundRectCallout">
              <a:avLst>
                <a:gd name="adj1" fmla="val -91877"/>
                <a:gd name="adj2" fmla="val -52167"/>
                <a:gd name="adj3" fmla="val 16667"/>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0" name="群組 3"/>
            <p:cNvGrpSpPr/>
            <p:nvPr/>
          </p:nvGrpSpPr>
          <p:grpSpPr>
            <a:xfrm>
              <a:off x="4469208" y="4868160"/>
              <a:ext cx="2403948" cy="1542918"/>
              <a:chOff x="2621906" y="4793796"/>
              <a:chExt cx="2403948" cy="1542918"/>
            </a:xfrm>
          </p:grpSpPr>
          <p:pic>
            <p:nvPicPr>
              <p:cNvPr id="43" name="圖片 4"/>
              <p:cNvPicPr>
                <a:picLocks noChangeAspect="1"/>
              </p:cNvPicPr>
              <p:nvPr/>
            </p:nvPicPr>
            <p:blipFill>
              <a:blip r:embed="rId3"/>
              <a:stretch>
                <a:fillRect/>
              </a:stretch>
            </p:blipFill>
            <p:spPr>
              <a:xfrm>
                <a:off x="2621906" y="4826698"/>
                <a:ext cx="2112458" cy="1510016"/>
              </a:xfrm>
              <a:prstGeom prst="rect">
                <a:avLst/>
              </a:prstGeom>
            </p:spPr>
          </p:pic>
          <p:graphicFrame>
            <p:nvGraphicFramePr>
              <p:cNvPr id="44" name="Object 12"/>
              <p:cNvGraphicFramePr>
                <a:graphicFrameLocks noChangeAspect="1"/>
              </p:cNvGraphicFramePr>
              <p:nvPr>
                <p:extLst>
                  <p:ext uri="{D42A27DB-BD31-4B8C-83A1-F6EECF244321}">
                    <p14:modId xmlns:p14="http://schemas.microsoft.com/office/powerpoint/2010/main" val="1946740607"/>
                  </p:ext>
                </p:extLst>
              </p:nvPr>
            </p:nvGraphicFramePr>
            <p:xfrm>
              <a:off x="2820635" y="4793796"/>
              <a:ext cx="624114" cy="426253"/>
            </p:xfrm>
            <a:graphic>
              <a:graphicData uri="http://schemas.openxmlformats.org/presentationml/2006/ole">
                <mc:AlternateContent xmlns:mc="http://schemas.openxmlformats.org/markup-compatibility/2006">
                  <mc:Choice xmlns:v="urn:schemas-microsoft-com:vml" Requires="v">
                    <p:oleObj spid="_x0000_s5293" name="方程式" r:id="rId4" imgW="317160" imgH="215640" progId="Equation.3">
                      <p:embed/>
                    </p:oleObj>
                  </mc:Choice>
                  <mc:Fallback>
                    <p:oleObj name="方程式" r:id="rId4" imgW="317160" imgH="215640" progId="Equation.3">
                      <p:embed/>
                      <p:pic>
                        <p:nvPicPr>
                          <p:cNvPr id="6" name="Object 12"/>
                          <p:cNvPicPr>
                            <a:picLocks noChangeAspect="1" noChangeArrowheads="1"/>
                          </p:cNvPicPr>
                          <p:nvPr/>
                        </p:nvPicPr>
                        <p:blipFill>
                          <a:blip r:embed="rId5"/>
                          <a:srcRect/>
                          <a:stretch>
                            <a:fillRect/>
                          </a:stretch>
                        </p:blipFill>
                        <p:spPr bwMode="auto">
                          <a:xfrm>
                            <a:off x="2820635" y="4793796"/>
                            <a:ext cx="624114" cy="426253"/>
                          </a:xfrm>
                          <a:prstGeom prst="rect">
                            <a:avLst/>
                          </a:prstGeom>
                          <a:noFill/>
                        </p:spPr>
                      </p:pic>
                    </p:oleObj>
                  </mc:Fallback>
                </mc:AlternateContent>
              </a:graphicData>
            </a:graphic>
          </p:graphicFrame>
          <p:graphicFrame>
            <p:nvGraphicFramePr>
              <p:cNvPr id="45" name="Object 12"/>
              <p:cNvGraphicFramePr>
                <a:graphicFrameLocks noChangeAspect="1"/>
              </p:cNvGraphicFramePr>
              <p:nvPr>
                <p:extLst>
                  <p:ext uri="{D42A27DB-BD31-4B8C-83A1-F6EECF244321}">
                    <p14:modId xmlns:p14="http://schemas.microsoft.com/office/powerpoint/2010/main" val="3197413486"/>
                  </p:ext>
                </p:extLst>
              </p:nvPr>
            </p:nvGraphicFramePr>
            <p:xfrm>
              <a:off x="4698720" y="6005691"/>
              <a:ext cx="327134" cy="325661"/>
            </p:xfrm>
            <a:graphic>
              <a:graphicData uri="http://schemas.openxmlformats.org/presentationml/2006/ole">
                <mc:AlternateContent xmlns:mc="http://schemas.openxmlformats.org/markup-compatibility/2006">
                  <mc:Choice xmlns:v="urn:schemas-microsoft-com:vml" Requires="v">
                    <p:oleObj spid="_x0000_s5294" name="方程式" r:id="rId6" imgW="126720" imgH="126720" progId="Equation.3">
                      <p:embed/>
                    </p:oleObj>
                  </mc:Choice>
                  <mc:Fallback>
                    <p:oleObj name="方程式" r:id="rId6" imgW="126720" imgH="126720" progId="Equation.3">
                      <p:embed/>
                      <p:pic>
                        <p:nvPicPr>
                          <p:cNvPr id="7" name="Object 12"/>
                          <p:cNvPicPr>
                            <a:picLocks noChangeAspect="1" noChangeArrowheads="1"/>
                          </p:cNvPicPr>
                          <p:nvPr/>
                        </p:nvPicPr>
                        <p:blipFill>
                          <a:blip r:embed="rId7"/>
                          <a:srcRect/>
                          <a:stretch>
                            <a:fillRect/>
                          </a:stretch>
                        </p:blipFill>
                        <p:spPr bwMode="auto">
                          <a:xfrm>
                            <a:off x="4698720" y="6005691"/>
                            <a:ext cx="327134" cy="325661"/>
                          </a:xfrm>
                          <a:prstGeom prst="rect">
                            <a:avLst/>
                          </a:prstGeom>
                          <a:noFill/>
                        </p:spPr>
                      </p:pic>
                    </p:oleObj>
                  </mc:Fallback>
                </mc:AlternateContent>
              </a:graphicData>
            </a:graphic>
          </p:graphicFrame>
        </p:grpSp>
        <p:graphicFrame>
          <p:nvGraphicFramePr>
            <p:cNvPr id="41" name="Object 12"/>
            <p:cNvGraphicFramePr>
              <a:graphicFrameLocks noChangeAspect="1"/>
            </p:cNvGraphicFramePr>
            <p:nvPr>
              <p:extLst>
                <p:ext uri="{D42A27DB-BD31-4B8C-83A1-F6EECF244321}">
                  <p14:modId xmlns:p14="http://schemas.microsoft.com/office/powerpoint/2010/main" val="2734561091"/>
                </p:ext>
              </p:extLst>
            </p:nvPr>
          </p:nvGraphicFramePr>
          <p:xfrm>
            <a:off x="4832852" y="3927924"/>
            <a:ext cx="1748816" cy="794094"/>
          </p:xfrm>
          <a:graphic>
            <a:graphicData uri="http://schemas.openxmlformats.org/presentationml/2006/ole">
              <mc:AlternateContent xmlns:mc="http://schemas.openxmlformats.org/markup-compatibility/2006">
                <mc:Choice xmlns:v="urn:schemas-microsoft-com:vml" Requires="v">
                  <p:oleObj spid="_x0000_s5295" name="方程式" r:id="rId8" imgW="863280" imgH="393480" progId="Equation.3">
                    <p:embed/>
                  </p:oleObj>
                </mc:Choice>
                <mc:Fallback>
                  <p:oleObj name="方程式" r:id="rId8" imgW="863280" imgH="393480" progId="Equation.3">
                    <p:embed/>
                    <p:pic>
                      <p:nvPicPr>
                        <p:cNvPr id="79" name="Object 12"/>
                        <p:cNvPicPr>
                          <a:picLocks noChangeAspect="1" noChangeArrowheads="1"/>
                        </p:cNvPicPr>
                        <p:nvPr/>
                      </p:nvPicPr>
                      <p:blipFill>
                        <a:blip r:embed="rId9"/>
                        <a:srcRect/>
                        <a:stretch>
                          <a:fillRect/>
                        </a:stretch>
                      </p:blipFill>
                      <p:spPr bwMode="auto">
                        <a:xfrm>
                          <a:off x="4832852" y="3927924"/>
                          <a:ext cx="1748816" cy="794094"/>
                        </a:xfrm>
                        <a:prstGeom prst="rect">
                          <a:avLst/>
                        </a:prstGeom>
                        <a:noFill/>
                      </p:spPr>
                    </p:pic>
                  </p:oleObj>
                </mc:Fallback>
              </mc:AlternateContent>
            </a:graphicData>
          </a:graphic>
        </p:graphicFrame>
        <p:sp>
          <p:nvSpPr>
            <p:cNvPr id="42" name="文字方塊 102"/>
            <p:cNvSpPr txBox="1"/>
            <p:nvPr/>
          </p:nvSpPr>
          <p:spPr>
            <a:xfrm>
              <a:off x="3804044" y="2586455"/>
              <a:ext cx="4449607" cy="628239"/>
            </a:xfrm>
            <a:prstGeom prst="rect">
              <a:avLst/>
            </a:prstGeom>
            <a:noFill/>
          </p:spPr>
          <p:txBody>
            <a:bodyPr wrap="square" rtlCol="0">
              <a:spAutoFit/>
            </a:bodyPr>
            <a:lstStyle/>
            <a:p>
              <a:r>
                <a:rPr lang="en-US" altLang="zh-TW" sz="2400" dirty="0"/>
                <a:t>Sigmoid Function</a:t>
              </a:r>
              <a:endParaRPr lang="zh-TW" altLang="en-US" sz="2400" dirty="0"/>
            </a:p>
          </p:txBody>
        </p:sp>
      </p:grpSp>
      <p:sp>
        <p:nvSpPr>
          <p:cNvPr id="46" name="手繪多邊形 103"/>
          <p:cNvSpPr/>
          <p:nvPr/>
        </p:nvSpPr>
        <p:spPr>
          <a:xfrm>
            <a:off x="4082350" y="5432883"/>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手繪多邊形 105"/>
          <p:cNvSpPr/>
          <p:nvPr/>
        </p:nvSpPr>
        <p:spPr>
          <a:xfrm>
            <a:off x="4063740" y="3843442"/>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文字方塊 110"/>
          <p:cNvSpPr txBox="1"/>
          <p:nvPr/>
        </p:nvSpPr>
        <p:spPr>
          <a:xfrm>
            <a:off x="2063174" y="3841170"/>
            <a:ext cx="342900" cy="461665"/>
          </a:xfrm>
          <a:prstGeom prst="rect">
            <a:avLst/>
          </a:prstGeom>
          <a:noFill/>
        </p:spPr>
        <p:txBody>
          <a:bodyPr wrap="square" rtlCol="0">
            <a:spAutoFit/>
          </a:bodyPr>
          <a:lstStyle/>
          <a:p>
            <a:pPr algn="ctr"/>
            <a:r>
              <a:rPr lang="en-US" altLang="zh-TW" sz="2400" dirty="0">
                <a:solidFill>
                  <a:srgbClr val="0000FF"/>
                </a:solidFill>
              </a:rPr>
              <a:t>1</a:t>
            </a:r>
            <a:endParaRPr lang="zh-TW" altLang="en-US" sz="2400" dirty="0">
              <a:solidFill>
                <a:srgbClr val="0000FF"/>
              </a:solidFill>
            </a:endParaRPr>
          </a:p>
        </p:txBody>
      </p:sp>
      <p:sp>
        <p:nvSpPr>
          <p:cNvPr id="53" name="文字方塊 111"/>
          <p:cNvSpPr txBox="1"/>
          <p:nvPr/>
        </p:nvSpPr>
        <p:spPr>
          <a:xfrm>
            <a:off x="1957390" y="5440601"/>
            <a:ext cx="488741" cy="461665"/>
          </a:xfrm>
          <a:prstGeom prst="rect">
            <a:avLst/>
          </a:prstGeom>
          <a:noFill/>
        </p:spPr>
        <p:txBody>
          <a:bodyPr wrap="square" rtlCol="0">
            <a:spAutoFit/>
          </a:bodyPr>
          <a:lstStyle/>
          <a:p>
            <a:pPr algn="ctr"/>
            <a:r>
              <a:rPr lang="en-US" altLang="zh-TW" sz="2400" dirty="0">
                <a:solidFill>
                  <a:srgbClr val="0000FF"/>
                </a:solidFill>
              </a:rPr>
              <a:t>-1</a:t>
            </a:r>
            <a:endParaRPr lang="zh-TW" altLang="en-US" sz="2400" dirty="0">
              <a:solidFill>
                <a:srgbClr val="0000FF"/>
              </a:solidFill>
            </a:endParaRPr>
          </a:p>
        </p:txBody>
      </p:sp>
      <p:sp>
        <p:nvSpPr>
          <p:cNvPr id="54" name="文字方塊 112"/>
          <p:cNvSpPr txBox="1"/>
          <p:nvPr/>
        </p:nvSpPr>
        <p:spPr>
          <a:xfrm>
            <a:off x="3010042" y="3556241"/>
            <a:ext cx="342900"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55" name="文字方塊 113"/>
          <p:cNvSpPr txBox="1"/>
          <p:nvPr/>
        </p:nvSpPr>
        <p:spPr>
          <a:xfrm>
            <a:off x="3177133" y="4144558"/>
            <a:ext cx="441679" cy="461665"/>
          </a:xfrm>
          <a:prstGeom prst="rect">
            <a:avLst/>
          </a:prstGeom>
          <a:noFill/>
        </p:spPr>
        <p:txBody>
          <a:bodyPr wrap="square" rtlCol="0">
            <a:spAutoFit/>
          </a:bodyPr>
          <a:lstStyle/>
          <a:p>
            <a:pPr algn="ctr"/>
            <a:r>
              <a:rPr lang="en-US" altLang="zh-TW" sz="2400" dirty="0"/>
              <a:t>-2</a:t>
            </a:r>
            <a:endParaRPr lang="zh-TW" altLang="en-US" sz="2400" dirty="0"/>
          </a:p>
        </p:txBody>
      </p:sp>
      <p:sp>
        <p:nvSpPr>
          <p:cNvPr id="56" name="文字方塊 114"/>
          <p:cNvSpPr txBox="1"/>
          <p:nvPr/>
        </p:nvSpPr>
        <p:spPr>
          <a:xfrm>
            <a:off x="2874837" y="5661688"/>
            <a:ext cx="715437"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57" name="文字方塊 115"/>
          <p:cNvSpPr txBox="1"/>
          <p:nvPr/>
        </p:nvSpPr>
        <p:spPr>
          <a:xfrm>
            <a:off x="3027116" y="5091376"/>
            <a:ext cx="715437"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58" name="矩形 116"/>
          <p:cNvSpPr/>
          <p:nvPr/>
        </p:nvSpPr>
        <p:spPr>
          <a:xfrm>
            <a:off x="3773364" y="4520611"/>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59" name="直線單箭頭接點 118"/>
          <p:cNvCxnSpPr/>
          <p:nvPr/>
        </p:nvCxnSpPr>
        <p:spPr>
          <a:xfrm flipV="1">
            <a:off x="4000266" y="4137411"/>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文字方塊 119"/>
          <p:cNvSpPr txBox="1"/>
          <p:nvPr/>
        </p:nvSpPr>
        <p:spPr>
          <a:xfrm>
            <a:off x="3796211" y="4507693"/>
            <a:ext cx="441679"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61" name="矩形 131"/>
          <p:cNvSpPr/>
          <p:nvPr/>
        </p:nvSpPr>
        <p:spPr>
          <a:xfrm>
            <a:off x="3782889" y="6069950"/>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62" name="直線單箭頭接點 132"/>
          <p:cNvCxnSpPr/>
          <p:nvPr/>
        </p:nvCxnSpPr>
        <p:spPr>
          <a:xfrm flipV="1">
            <a:off x="4009791" y="5686750"/>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文字方塊 133"/>
          <p:cNvSpPr txBox="1"/>
          <p:nvPr/>
        </p:nvSpPr>
        <p:spPr>
          <a:xfrm>
            <a:off x="3799497" y="6063490"/>
            <a:ext cx="441679" cy="461665"/>
          </a:xfrm>
          <a:prstGeom prst="rect">
            <a:avLst/>
          </a:prstGeom>
          <a:noFill/>
        </p:spPr>
        <p:txBody>
          <a:bodyPr wrap="square" rtlCol="0">
            <a:spAutoFit/>
          </a:bodyPr>
          <a:lstStyle/>
          <a:p>
            <a:pPr algn="ctr"/>
            <a:r>
              <a:rPr lang="en-US" altLang="zh-TW" sz="2400" dirty="0"/>
              <a:t>0</a:t>
            </a:r>
            <a:endParaRPr lang="zh-TW" altLang="en-US" sz="2400" dirty="0"/>
          </a:p>
        </p:txBody>
      </p:sp>
      <p:sp>
        <p:nvSpPr>
          <p:cNvPr id="64" name="文字方塊 134"/>
          <p:cNvSpPr txBox="1"/>
          <p:nvPr/>
        </p:nvSpPr>
        <p:spPr>
          <a:xfrm>
            <a:off x="3712647" y="3503921"/>
            <a:ext cx="430062" cy="461665"/>
          </a:xfrm>
          <a:prstGeom prst="rect">
            <a:avLst/>
          </a:prstGeom>
          <a:noFill/>
        </p:spPr>
        <p:txBody>
          <a:bodyPr wrap="square" rtlCol="0">
            <a:spAutoFit/>
          </a:bodyPr>
          <a:lstStyle/>
          <a:p>
            <a:pPr algn="ctr"/>
            <a:r>
              <a:rPr lang="en-US" altLang="zh-TW" sz="2400" dirty="0">
                <a:solidFill>
                  <a:srgbClr val="FF0000"/>
                </a:solidFill>
              </a:rPr>
              <a:t>4</a:t>
            </a:r>
            <a:endParaRPr lang="zh-TW" altLang="en-US" sz="2400" dirty="0">
              <a:solidFill>
                <a:srgbClr val="FF0000"/>
              </a:solidFill>
            </a:endParaRPr>
          </a:p>
        </p:txBody>
      </p:sp>
      <p:sp>
        <p:nvSpPr>
          <p:cNvPr id="65" name="文字方塊 135"/>
          <p:cNvSpPr txBox="1"/>
          <p:nvPr/>
        </p:nvSpPr>
        <p:spPr>
          <a:xfrm>
            <a:off x="3598609" y="5107788"/>
            <a:ext cx="682714" cy="461665"/>
          </a:xfrm>
          <a:prstGeom prst="rect">
            <a:avLst/>
          </a:prstGeom>
          <a:noFill/>
        </p:spPr>
        <p:txBody>
          <a:bodyPr wrap="square" rtlCol="0">
            <a:spAutoFit/>
          </a:bodyPr>
          <a:lstStyle/>
          <a:p>
            <a:pPr algn="ctr"/>
            <a:r>
              <a:rPr lang="en-US" altLang="zh-TW" sz="2400" dirty="0">
                <a:solidFill>
                  <a:srgbClr val="FF0000"/>
                </a:solidFill>
              </a:rPr>
              <a:t>-2</a:t>
            </a:r>
            <a:endParaRPr lang="zh-TW" altLang="en-US" sz="2400" dirty="0">
              <a:solidFill>
                <a:srgbClr val="FF0000"/>
              </a:solidFill>
            </a:endParaRPr>
          </a:p>
        </p:txBody>
      </p:sp>
      <p:sp>
        <p:nvSpPr>
          <p:cNvPr id="66" name="文字方塊 137"/>
          <p:cNvSpPr txBox="1"/>
          <p:nvPr/>
        </p:nvSpPr>
        <p:spPr>
          <a:xfrm>
            <a:off x="4411263" y="3464989"/>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0.98</a:t>
            </a:r>
            <a:endParaRPr lang="zh-TW" altLang="en-US" sz="2400" dirty="0">
              <a:solidFill>
                <a:srgbClr val="0000FF"/>
              </a:solidFill>
            </a:endParaRPr>
          </a:p>
        </p:txBody>
      </p:sp>
      <p:sp>
        <p:nvSpPr>
          <p:cNvPr id="67" name="文字方塊 138"/>
          <p:cNvSpPr txBox="1"/>
          <p:nvPr/>
        </p:nvSpPr>
        <p:spPr>
          <a:xfrm>
            <a:off x="4433582" y="5070520"/>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0.12</a:t>
            </a:r>
            <a:endParaRPr lang="zh-TW" altLang="en-US" sz="2400" dirty="0">
              <a:solidFill>
                <a:srgbClr val="0000FF"/>
              </a:solidFill>
            </a:endParaRPr>
          </a:p>
        </p:txBody>
      </p:sp>
      <mc:AlternateContent xmlns:mc="http://schemas.openxmlformats.org/markup-compatibility/2006" xmlns:a14="http://schemas.microsoft.com/office/drawing/2010/main">
        <mc:Choice Requires="a14">
          <p:sp>
            <p:nvSpPr>
              <p:cNvPr id="74" name="TextBox 73"/>
              <p:cNvSpPr txBox="1"/>
              <p:nvPr/>
            </p:nvSpPr>
            <p:spPr>
              <a:xfrm>
                <a:off x="708748" y="2734072"/>
                <a:ext cx="3260251" cy="308674"/>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2</m:t>
                          </m:r>
                        </m:e>
                      </m:d>
                      <m:r>
                        <a:rPr lang="en-US" b="0" i="1" smtClean="0">
                          <a:latin typeface="Cambria Math" panose="02040503050406030204" pitchFamily="18" charset="0"/>
                        </a:rPr>
                        <m:t>+1=4</m:t>
                      </m:r>
                    </m:oMath>
                  </m:oMathPara>
                </a14:m>
                <a:endParaRPr 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708748" y="2734072"/>
                <a:ext cx="3260251" cy="308674"/>
              </a:xfrm>
              <a:prstGeom prst="rect">
                <a:avLst/>
              </a:prstGeom>
              <a:blipFill>
                <a:blip r:embed="rId10"/>
                <a:stretch>
                  <a:fillRect r="-1117" b="-5769"/>
                </a:stretch>
              </a:blipFill>
              <a:ln>
                <a:solidFill>
                  <a:schemeClr val="tx1"/>
                </a:solidFill>
              </a:ln>
            </p:spPr>
            <p:txBody>
              <a:bodyPr/>
              <a:lstStyle/>
              <a:p>
                <a:r>
                  <a:rPr lang="en-US">
                    <a:noFill/>
                  </a:rPr>
                  <a:t> </a:t>
                </a:r>
              </a:p>
            </p:txBody>
          </p:sp>
        </mc:Fallback>
      </mc:AlternateContent>
      <p:cxnSp>
        <p:nvCxnSpPr>
          <p:cNvPr id="75" name="Straight Arrow Connector 74"/>
          <p:cNvCxnSpPr/>
          <p:nvPr/>
        </p:nvCxnSpPr>
        <p:spPr>
          <a:xfrm flipH="1">
            <a:off x="3963029" y="2996665"/>
            <a:ext cx="5970" cy="396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4016772" y="6698598"/>
            <a:ext cx="0" cy="355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TextBox 76"/>
              <p:cNvSpPr txBox="1"/>
              <p:nvPr/>
            </p:nvSpPr>
            <p:spPr>
              <a:xfrm>
                <a:off x="1000142" y="7033910"/>
                <a:ext cx="3027175" cy="308674"/>
              </a:xfrm>
              <a:prstGeom prst="rect">
                <a:avLst/>
              </a:prstGeom>
              <a:noFill/>
              <a:ln>
                <a:solidFill>
                  <a:schemeClr val="tx1"/>
                </a:solidFill>
              </a:ln>
            </p:spPr>
            <p:txBody>
              <a:bodyPr wrap="none" lIns="0" tIns="0" rIns="0" bIns="0" rtlCol="0">
                <a:spAutoFit/>
              </a:bodyPr>
              <a:lstStyle/>
              <a:p>
                <a:r>
                  <a:rPr lang="en-US" dirty="0"/>
                  <a:t>1</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∙1+0</m:t>
                    </m:r>
                    <m:r>
                      <a:rPr lang="en-US" b="0" i="1" smtClean="0">
                        <a:latin typeface="Cambria Math" panose="02040503050406030204" pitchFamily="18" charset="0"/>
                      </a:rPr>
                      <m:t>=</m:t>
                    </m:r>
                  </m:oMath>
                </a14:m>
                <a:r>
                  <a:rPr lang="en-US" dirty="0"/>
                  <a:t>-2</a:t>
                </a:r>
              </a:p>
            </p:txBody>
          </p:sp>
        </mc:Choice>
        <mc:Fallback xmlns="">
          <p:sp>
            <p:nvSpPr>
              <p:cNvPr id="77" name="TextBox 76"/>
              <p:cNvSpPr txBox="1">
                <a:spLocks noRot="1" noChangeAspect="1" noMove="1" noResize="1" noEditPoints="1" noAdjustHandles="1" noChangeArrowheads="1" noChangeShapeType="1" noTextEdit="1"/>
              </p:cNvSpPr>
              <p:nvPr/>
            </p:nvSpPr>
            <p:spPr>
              <a:xfrm>
                <a:off x="1000142" y="7033910"/>
                <a:ext cx="3027175" cy="308674"/>
              </a:xfrm>
              <a:prstGeom prst="rect">
                <a:avLst/>
              </a:prstGeom>
              <a:blipFill>
                <a:blip r:embed="rId11"/>
                <a:stretch>
                  <a:fillRect l="-4810" t="-23077" r="-3808" b="-46154"/>
                </a:stretch>
              </a:blipFill>
              <a:ln>
                <a:solidFill>
                  <a:schemeClr val="tx1"/>
                </a:solidFill>
              </a:ln>
            </p:spPr>
            <p:txBody>
              <a:bodyPr/>
              <a:lstStyle/>
              <a:p>
                <a:r>
                  <a:rPr lang="en-US">
                    <a:noFill/>
                  </a:rPr>
                  <a:t> </a:t>
                </a:r>
              </a:p>
            </p:txBody>
          </p:sp>
        </mc:Fallback>
      </mc:AlternateContent>
      <p:sp>
        <p:nvSpPr>
          <p:cNvPr id="48" name="TextBox 47">
            <a:extLst>
              <a:ext uri="{FF2B5EF4-FFF2-40B4-BE49-F238E27FC236}">
                <a16:creationId xmlns:a16="http://schemas.microsoft.com/office/drawing/2014/main" id="{5006544C-6425-4F97-AF3F-5245E8D370B6}"/>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415347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60" grpId="0"/>
      <p:bldP spid="63" grpId="0"/>
      <p:bldP spid="64" grpId="0"/>
      <p:bldP spid="65" grpId="0"/>
      <p:bldP spid="66" grpId="0" animBg="1"/>
      <p:bldP spid="67" grpId="0" animBg="1"/>
      <p:bldP spid="74" grpId="0" animBg="1"/>
      <p:bldP spid="7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Neural Networks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simple network, toy example (cont’d)</a:t>
                </a:r>
              </a:p>
              <a:p>
                <a:pPr lvl="1"/>
                <a:r>
                  <a:rPr lang="en-US" dirty="0"/>
                  <a:t>For an input vector </a:t>
                </a:r>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m:t>
                        </m:r>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−1</m:t>
                              </m:r>
                            </m:e>
                          </m:mr>
                        </m:m>
                        <m:r>
                          <a:rPr lang="en-US" i="1">
                            <a:latin typeface="Cambria Math" panose="02040503050406030204" pitchFamily="18" charset="0"/>
                          </a:rPr>
                          <m:t>]</m:t>
                        </m:r>
                      </m:e>
                      <m:sup>
                        <m:r>
                          <a:rPr lang="en-US" b="0" i="1" smtClean="0">
                            <a:latin typeface="Cambria Math" panose="02040503050406030204" pitchFamily="18" charset="0"/>
                          </a:rPr>
                          <m:t>𝑇</m:t>
                        </m:r>
                      </m:sup>
                    </m:sSup>
                  </m:oMath>
                </a14:m>
                <a:r>
                  <a:rPr lang="en-US" dirty="0"/>
                  <a:t>, the output is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m:t>
                        </m:r>
                        <m:m>
                          <m:mPr>
                            <m:mcs>
                              <m:mc>
                                <m:mcPr>
                                  <m:count m:val="2"/>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0</m:t>
                              </m:r>
                              <m:r>
                                <a:rPr lang="en-US" b="0" i="1" smtClean="0">
                                  <a:latin typeface="Cambria Math" panose="02040503050406030204" pitchFamily="18" charset="0"/>
                                </a:rPr>
                                <m:t>.62</m:t>
                              </m:r>
                            </m:e>
                            <m:e>
                              <m:r>
                                <a:rPr lang="en-US" b="0" i="1" smtClean="0">
                                  <a:latin typeface="Cambria Math" panose="02040503050406030204" pitchFamily="18" charset="0"/>
                                </a:rPr>
                                <m:t>0.83</m:t>
                              </m:r>
                            </m:e>
                          </m:mr>
                        </m:m>
                        <m:r>
                          <a:rPr lang="en-US" i="1">
                            <a:latin typeface="Cambria Math" panose="02040503050406030204" pitchFamily="18" charset="0"/>
                          </a:rPr>
                          <m:t>]</m:t>
                        </m:r>
                      </m:e>
                      <m:sup>
                        <m:r>
                          <a:rPr lang="en-US" i="1">
                            <a:latin typeface="Cambria Math" panose="02040503050406030204" pitchFamily="18" charset="0"/>
                          </a:rPr>
                          <m:t>𝑇</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
        <p:nvSpPr>
          <p:cNvPr id="84" name="Content Placeholder 83">
            <a:extLst>
              <a:ext uri="{FF2B5EF4-FFF2-40B4-BE49-F238E27FC236}">
                <a16:creationId xmlns:a16="http://schemas.microsoft.com/office/drawing/2014/main" id="{6E1B9A82-8D76-4714-A030-A1BDD0BEF8CE}"/>
              </a:ext>
            </a:extLst>
          </p:cNvPr>
          <p:cNvSpPr>
            <a:spLocks noGrp="1"/>
          </p:cNvSpPr>
          <p:nvPr>
            <p:ph idx="10"/>
          </p:nvPr>
        </p:nvSpPr>
        <p:spPr/>
        <p:txBody>
          <a:bodyPr/>
          <a:lstStyle/>
          <a:p>
            <a:r>
              <a:rPr lang="en-US" dirty="0"/>
              <a:t>Introduction to Neural Networks</a:t>
            </a:r>
          </a:p>
          <a:p>
            <a:endParaRPr lang="en-US" dirty="0"/>
          </a:p>
        </p:txBody>
      </p:sp>
      <p:cxnSp>
        <p:nvCxnSpPr>
          <p:cNvPr id="4" name="直線單箭頭接點 12"/>
          <p:cNvCxnSpPr/>
          <p:nvPr/>
        </p:nvCxnSpPr>
        <p:spPr>
          <a:xfrm>
            <a:off x="8055344" y="5258966"/>
            <a:ext cx="65565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單箭頭接點 14"/>
          <p:cNvCxnSpPr/>
          <p:nvPr/>
        </p:nvCxnSpPr>
        <p:spPr>
          <a:xfrm>
            <a:off x="8055344" y="3599370"/>
            <a:ext cx="64900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橢圓 19"/>
          <p:cNvSpPr/>
          <p:nvPr/>
        </p:nvSpPr>
        <p:spPr>
          <a:xfrm>
            <a:off x="3158987" y="338849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7" name="橢圓 20"/>
          <p:cNvSpPr/>
          <p:nvPr/>
        </p:nvSpPr>
        <p:spPr>
          <a:xfrm>
            <a:off x="3147704" y="4936193"/>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8" name="橢圓 26"/>
          <p:cNvSpPr/>
          <p:nvPr/>
        </p:nvSpPr>
        <p:spPr>
          <a:xfrm>
            <a:off x="5362409" y="3357800"/>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9" name="橢圓 27"/>
          <p:cNvSpPr/>
          <p:nvPr/>
        </p:nvSpPr>
        <p:spPr>
          <a:xfrm>
            <a:off x="5381331" y="4930476"/>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0" name="橢圓 30"/>
          <p:cNvSpPr/>
          <p:nvPr/>
        </p:nvSpPr>
        <p:spPr>
          <a:xfrm>
            <a:off x="7516102" y="3330569"/>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1" name="橢圓 31"/>
          <p:cNvSpPr/>
          <p:nvPr/>
        </p:nvSpPr>
        <p:spPr>
          <a:xfrm>
            <a:off x="7557792" y="4930476"/>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grpSp>
        <p:nvGrpSpPr>
          <p:cNvPr id="12" name="群組 83"/>
          <p:cNvGrpSpPr/>
          <p:nvPr/>
        </p:nvGrpSpPr>
        <p:grpSpPr>
          <a:xfrm>
            <a:off x="1542782" y="3664726"/>
            <a:ext cx="1588876" cy="1638300"/>
            <a:chOff x="1013669" y="3459098"/>
            <a:chExt cx="1588876" cy="1638300"/>
          </a:xfrm>
        </p:grpSpPr>
        <p:cxnSp>
          <p:nvCxnSpPr>
            <p:cNvPr id="13" name="直線單箭頭接點 49"/>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 name="群組 82"/>
            <p:cNvGrpSpPr/>
            <p:nvPr/>
          </p:nvGrpSpPr>
          <p:grpSpPr>
            <a:xfrm>
              <a:off x="1025705" y="3459098"/>
              <a:ext cx="1576840" cy="1638300"/>
              <a:chOff x="1025705" y="3459098"/>
              <a:chExt cx="1576840" cy="1638300"/>
            </a:xfrm>
          </p:grpSpPr>
          <p:cxnSp>
            <p:nvCxnSpPr>
              <p:cNvPr id="15" name="直線單箭頭接點 47"/>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50"/>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79"/>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8" name="群組 84"/>
          <p:cNvGrpSpPr/>
          <p:nvPr/>
        </p:nvGrpSpPr>
        <p:grpSpPr>
          <a:xfrm>
            <a:off x="3761089" y="3650039"/>
            <a:ext cx="1588876" cy="1638300"/>
            <a:chOff x="1013669" y="3459098"/>
            <a:chExt cx="1588876" cy="1638300"/>
          </a:xfrm>
        </p:grpSpPr>
        <p:cxnSp>
          <p:nvCxnSpPr>
            <p:cNvPr id="19" name="直線單箭頭接點 85"/>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群組 86"/>
            <p:cNvGrpSpPr/>
            <p:nvPr/>
          </p:nvGrpSpPr>
          <p:grpSpPr>
            <a:xfrm>
              <a:off x="1025705" y="3459098"/>
              <a:ext cx="1576840" cy="1638300"/>
              <a:chOff x="1025705" y="3459098"/>
              <a:chExt cx="1576840" cy="1638300"/>
            </a:xfrm>
          </p:grpSpPr>
          <p:cxnSp>
            <p:nvCxnSpPr>
              <p:cNvPr id="21" name="直線單箭頭接點 87"/>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88"/>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89"/>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4" name="群組 90"/>
          <p:cNvGrpSpPr/>
          <p:nvPr/>
        </p:nvGrpSpPr>
        <p:grpSpPr>
          <a:xfrm>
            <a:off x="5961027" y="3630121"/>
            <a:ext cx="1588876" cy="1638300"/>
            <a:chOff x="1013669" y="3459098"/>
            <a:chExt cx="1588876" cy="1638300"/>
          </a:xfrm>
        </p:grpSpPr>
        <p:cxnSp>
          <p:nvCxnSpPr>
            <p:cNvPr id="25" name="直線單箭頭接點 91"/>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群組 92"/>
            <p:cNvGrpSpPr/>
            <p:nvPr/>
          </p:nvGrpSpPr>
          <p:grpSpPr>
            <a:xfrm>
              <a:off x="1025705" y="3459098"/>
              <a:ext cx="1576840" cy="1638300"/>
              <a:chOff x="1025705" y="3459098"/>
              <a:chExt cx="1576840" cy="1638300"/>
            </a:xfrm>
          </p:grpSpPr>
          <p:cxnSp>
            <p:nvCxnSpPr>
              <p:cNvPr id="27" name="直線單箭頭接點 93"/>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94"/>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95"/>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0" name="手繪多邊形 103"/>
          <p:cNvSpPr/>
          <p:nvPr/>
        </p:nvSpPr>
        <p:spPr>
          <a:xfrm>
            <a:off x="3214020" y="5062006"/>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手繪多邊形 105"/>
          <p:cNvSpPr/>
          <p:nvPr/>
        </p:nvSpPr>
        <p:spPr>
          <a:xfrm>
            <a:off x="3195410" y="3472565"/>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手繪多邊形 106"/>
          <p:cNvSpPr/>
          <p:nvPr/>
        </p:nvSpPr>
        <p:spPr>
          <a:xfrm>
            <a:off x="5424332" y="3483748"/>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手繪多邊形 107"/>
          <p:cNvSpPr/>
          <p:nvPr/>
        </p:nvSpPr>
        <p:spPr>
          <a:xfrm>
            <a:off x="5440676" y="5007077"/>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手繪多邊形 108"/>
          <p:cNvSpPr/>
          <p:nvPr/>
        </p:nvSpPr>
        <p:spPr>
          <a:xfrm>
            <a:off x="7573273" y="3422328"/>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手繪多邊形 109"/>
          <p:cNvSpPr/>
          <p:nvPr/>
        </p:nvSpPr>
        <p:spPr>
          <a:xfrm>
            <a:off x="7620360" y="5040512"/>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112"/>
          <p:cNvSpPr txBox="1"/>
          <p:nvPr/>
        </p:nvSpPr>
        <p:spPr>
          <a:xfrm>
            <a:off x="2141712" y="3185364"/>
            <a:ext cx="342900"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37" name="文字方塊 113"/>
          <p:cNvSpPr txBox="1"/>
          <p:nvPr/>
        </p:nvSpPr>
        <p:spPr>
          <a:xfrm>
            <a:off x="2308803" y="3773681"/>
            <a:ext cx="441679" cy="461665"/>
          </a:xfrm>
          <a:prstGeom prst="rect">
            <a:avLst/>
          </a:prstGeom>
          <a:noFill/>
        </p:spPr>
        <p:txBody>
          <a:bodyPr wrap="square" rtlCol="0">
            <a:spAutoFit/>
          </a:bodyPr>
          <a:lstStyle/>
          <a:p>
            <a:pPr algn="ctr"/>
            <a:r>
              <a:rPr lang="en-US" altLang="zh-TW" sz="2400" dirty="0"/>
              <a:t>-2</a:t>
            </a:r>
            <a:endParaRPr lang="zh-TW" altLang="en-US" sz="2400" dirty="0"/>
          </a:p>
        </p:txBody>
      </p:sp>
      <p:sp>
        <p:nvSpPr>
          <p:cNvPr id="38" name="文字方塊 114"/>
          <p:cNvSpPr txBox="1"/>
          <p:nvPr/>
        </p:nvSpPr>
        <p:spPr>
          <a:xfrm>
            <a:off x="2006507" y="5290811"/>
            <a:ext cx="715437"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39" name="文字方塊 115"/>
          <p:cNvSpPr txBox="1"/>
          <p:nvPr/>
        </p:nvSpPr>
        <p:spPr>
          <a:xfrm>
            <a:off x="2158786" y="4720499"/>
            <a:ext cx="715437" cy="461665"/>
          </a:xfrm>
          <a:prstGeom prst="rect">
            <a:avLst/>
          </a:prstGeom>
          <a:noFill/>
        </p:spPr>
        <p:txBody>
          <a:bodyPr wrap="square" rtlCol="0">
            <a:spAutoFit/>
          </a:bodyPr>
          <a:lstStyle/>
          <a:p>
            <a:pPr algn="ctr"/>
            <a:r>
              <a:rPr lang="en-US" altLang="zh-TW" sz="2400" dirty="0"/>
              <a:t>-1</a:t>
            </a:r>
            <a:endParaRPr lang="zh-TW" altLang="en-US" sz="2400" dirty="0"/>
          </a:p>
        </p:txBody>
      </p:sp>
      <p:grpSp>
        <p:nvGrpSpPr>
          <p:cNvPr id="40" name="群組 122"/>
          <p:cNvGrpSpPr/>
          <p:nvPr/>
        </p:nvGrpSpPr>
        <p:grpSpPr>
          <a:xfrm>
            <a:off x="2905034" y="3766534"/>
            <a:ext cx="458287" cy="838405"/>
            <a:chOff x="10102194" y="1939763"/>
            <a:chExt cx="458287" cy="838405"/>
          </a:xfrm>
        </p:grpSpPr>
        <p:sp>
          <p:nvSpPr>
            <p:cNvPr id="41" name="矩形 116"/>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42" name="直線單箭頭接點 118"/>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文字方塊 119"/>
            <p:cNvSpPr txBox="1"/>
            <p:nvPr/>
          </p:nvSpPr>
          <p:spPr>
            <a:xfrm>
              <a:off x="10118802" y="2316503"/>
              <a:ext cx="441679" cy="461665"/>
            </a:xfrm>
            <a:prstGeom prst="rect">
              <a:avLst/>
            </a:prstGeom>
            <a:noFill/>
          </p:spPr>
          <p:txBody>
            <a:bodyPr wrap="square" rtlCol="0">
              <a:spAutoFit/>
            </a:bodyPr>
            <a:lstStyle/>
            <a:p>
              <a:pPr algn="ctr"/>
              <a:r>
                <a:rPr lang="en-US" altLang="zh-TW" sz="2400" dirty="0"/>
                <a:t>1</a:t>
              </a:r>
              <a:endParaRPr lang="zh-TW" altLang="en-US" sz="2400" dirty="0"/>
            </a:p>
          </p:txBody>
        </p:sp>
      </p:grpSp>
      <p:grpSp>
        <p:nvGrpSpPr>
          <p:cNvPr id="44" name="群組 130"/>
          <p:cNvGrpSpPr/>
          <p:nvPr/>
        </p:nvGrpSpPr>
        <p:grpSpPr>
          <a:xfrm>
            <a:off x="2914559" y="5315873"/>
            <a:ext cx="458287" cy="838405"/>
            <a:chOff x="10102194" y="1939763"/>
            <a:chExt cx="458287" cy="838405"/>
          </a:xfrm>
        </p:grpSpPr>
        <p:sp>
          <p:nvSpPr>
            <p:cNvPr id="45" name="矩形 131"/>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46" name="直線單箭頭接點 132"/>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文字方塊 133"/>
            <p:cNvSpPr txBox="1"/>
            <p:nvPr/>
          </p:nvSpPr>
          <p:spPr>
            <a:xfrm>
              <a:off x="10118802" y="2316503"/>
              <a:ext cx="441679" cy="461665"/>
            </a:xfrm>
            <a:prstGeom prst="rect">
              <a:avLst/>
            </a:prstGeom>
            <a:noFill/>
          </p:spPr>
          <p:txBody>
            <a:bodyPr wrap="square" rtlCol="0">
              <a:spAutoFit/>
            </a:bodyPr>
            <a:lstStyle/>
            <a:p>
              <a:pPr algn="ctr"/>
              <a:r>
                <a:rPr lang="en-US" altLang="zh-TW" sz="2400" dirty="0"/>
                <a:t>0</a:t>
              </a:r>
              <a:endParaRPr lang="zh-TW" altLang="en-US" sz="2400" dirty="0"/>
            </a:p>
          </p:txBody>
        </p:sp>
      </p:grpSp>
      <p:sp>
        <p:nvSpPr>
          <p:cNvPr id="48" name="文字方塊 134"/>
          <p:cNvSpPr txBox="1"/>
          <p:nvPr/>
        </p:nvSpPr>
        <p:spPr>
          <a:xfrm>
            <a:off x="2844317" y="3133044"/>
            <a:ext cx="430062" cy="461665"/>
          </a:xfrm>
          <a:prstGeom prst="rect">
            <a:avLst/>
          </a:prstGeom>
          <a:noFill/>
        </p:spPr>
        <p:txBody>
          <a:bodyPr wrap="square" rtlCol="0">
            <a:spAutoFit/>
          </a:bodyPr>
          <a:lstStyle/>
          <a:p>
            <a:pPr algn="ctr"/>
            <a:r>
              <a:rPr lang="en-US" altLang="zh-TW" sz="2400" dirty="0">
                <a:solidFill>
                  <a:srgbClr val="FF0000"/>
                </a:solidFill>
              </a:rPr>
              <a:t>4</a:t>
            </a:r>
            <a:endParaRPr lang="zh-TW" altLang="en-US" sz="2400" dirty="0">
              <a:solidFill>
                <a:srgbClr val="FF0000"/>
              </a:solidFill>
            </a:endParaRPr>
          </a:p>
        </p:txBody>
      </p:sp>
      <p:sp>
        <p:nvSpPr>
          <p:cNvPr id="49" name="文字方塊 135"/>
          <p:cNvSpPr txBox="1"/>
          <p:nvPr/>
        </p:nvSpPr>
        <p:spPr>
          <a:xfrm>
            <a:off x="2730279" y="4736911"/>
            <a:ext cx="682714" cy="461665"/>
          </a:xfrm>
          <a:prstGeom prst="rect">
            <a:avLst/>
          </a:prstGeom>
          <a:noFill/>
        </p:spPr>
        <p:txBody>
          <a:bodyPr wrap="square" rtlCol="0">
            <a:spAutoFit/>
          </a:bodyPr>
          <a:lstStyle/>
          <a:p>
            <a:pPr algn="ctr"/>
            <a:r>
              <a:rPr lang="en-US" altLang="zh-TW" sz="2400" dirty="0">
                <a:solidFill>
                  <a:srgbClr val="FF0000"/>
                </a:solidFill>
              </a:rPr>
              <a:t>-2</a:t>
            </a:r>
            <a:endParaRPr lang="zh-TW" altLang="en-US" sz="2400" dirty="0">
              <a:solidFill>
                <a:srgbClr val="FF0000"/>
              </a:solidFill>
            </a:endParaRPr>
          </a:p>
        </p:txBody>
      </p:sp>
      <p:sp>
        <p:nvSpPr>
          <p:cNvPr id="50" name="文字方塊 137"/>
          <p:cNvSpPr txBox="1"/>
          <p:nvPr/>
        </p:nvSpPr>
        <p:spPr>
          <a:xfrm>
            <a:off x="3542933" y="3094112"/>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0.98</a:t>
            </a:r>
            <a:endParaRPr lang="zh-TW" altLang="en-US" sz="2400" dirty="0">
              <a:solidFill>
                <a:srgbClr val="0000FF"/>
              </a:solidFill>
            </a:endParaRPr>
          </a:p>
        </p:txBody>
      </p:sp>
      <p:sp>
        <p:nvSpPr>
          <p:cNvPr id="51" name="文字方塊 138"/>
          <p:cNvSpPr txBox="1"/>
          <p:nvPr/>
        </p:nvSpPr>
        <p:spPr>
          <a:xfrm>
            <a:off x="3565252" y="4699643"/>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0.12</a:t>
            </a:r>
            <a:endParaRPr lang="zh-TW" altLang="en-US" sz="2400" dirty="0">
              <a:solidFill>
                <a:srgbClr val="0000FF"/>
              </a:solidFill>
            </a:endParaRPr>
          </a:p>
        </p:txBody>
      </p:sp>
      <p:sp>
        <p:nvSpPr>
          <p:cNvPr id="52" name="文字方塊 139"/>
          <p:cNvSpPr txBox="1"/>
          <p:nvPr/>
        </p:nvSpPr>
        <p:spPr>
          <a:xfrm>
            <a:off x="4387120" y="3164508"/>
            <a:ext cx="342900" cy="461665"/>
          </a:xfrm>
          <a:prstGeom prst="rect">
            <a:avLst/>
          </a:prstGeom>
          <a:noFill/>
        </p:spPr>
        <p:txBody>
          <a:bodyPr wrap="square" rtlCol="0">
            <a:spAutoFit/>
          </a:bodyPr>
          <a:lstStyle/>
          <a:p>
            <a:pPr algn="ctr"/>
            <a:r>
              <a:rPr lang="en-US" altLang="zh-TW" sz="2400" dirty="0"/>
              <a:t>2</a:t>
            </a:r>
            <a:endParaRPr lang="zh-TW" altLang="en-US" sz="2400" dirty="0"/>
          </a:p>
        </p:txBody>
      </p:sp>
      <p:sp>
        <p:nvSpPr>
          <p:cNvPr id="53" name="文字方塊 140"/>
          <p:cNvSpPr txBox="1"/>
          <p:nvPr/>
        </p:nvSpPr>
        <p:spPr>
          <a:xfrm>
            <a:off x="4554211" y="3752825"/>
            <a:ext cx="441679"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54" name="文字方塊 141"/>
          <p:cNvSpPr txBox="1"/>
          <p:nvPr/>
        </p:nvSpPr>
        <p:spPr>
          <a:xfrm>
            <a:off x="4251915" y="5269955"/>
            <a:ext cx="715437"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55" name="文字方塊 142"/>
          <p:cNvSpPr txBox="1"/>
          <p:nvPr/>
        </p:nvSpPr>
        <p:spPr>
          <a:xfrm>
            <a:off x="4404194" y="4699643"/>
            <a:ext cx="715437" cy="461665"/>
          </a:xfrm>
          <a:prstGeom prst="rect">
            <a:avLst/>
          </a:prstGeom>
          <a:noFill/>
        </p:spPr>
        <p:txBody>
          <a:bodyPr wrap="square" rtlCol="0">
            <a:spAutoFit/>
          </a:bodyPr>
          <a:lstStyle/>
          <a:p>
            <a:pPr algn="ctr"/>
            <a:r>
              <a:rPr lang="en-US" altLang="zh-TW" sz="2400" dirty="0"/>
              <a:t>-2</a:t>
            </a:r>
            <a:endParaRPr lang="zh-TW" altLang="en-US" sz="2400" dirty="0"/>
          </a:p>
        </p:txBody>
      </p:sp>
      <p:sp>
        <p:nvSpPr>
          <p:cNvPr id="56" name="文字方塊 143"/>
          <p:cNvSpPr txBox="1"/>
          <p:nvPr/>
        </p:nvSpPr>
        <p:spPr>
          <a:xfrm>
            <a:off x="6559899" y="3165425"/>
            <a:ext cx="342900" cy="461665"/>
          </a:xfrm>
          <a:prstGeom prst="rect">
            <a:avLst/>
          </a:prstGeom>
          <a:noFill/>
        </p:spPr>
        <p:txBody>
          <a:bodyPr wrap="square" rtlCol="0">
            <a:spAutoFit/>
          </a:bodyPr>
          <a:lstStyle/>
          <a:p>
            <a:pPr algn="ctr"/>
            <a:r>
              <a:rPr lang="en-US" altLang="zh-TW" sz="2400" dirty="0"/>
              <a:t>3</a:t>
            </a:r>
            <a:endParaRPr lang="zh-TW" altLang="en-US" sz="2400" dirty="0"/>
          </a:p>
        </p:txBody>
      </p:sp>
      <p:sp>
        <p:nvSpPr>
          <p:cNvPr id="57" name="文字方塊 144"/>
          <p:cNvSpPr txBox="1"/>
          <p:nvPr/>
        </p:nvSpPr>
        <p:spPr>
          <a:xfrm>
            <a:off x="6726990" y="3753742"/>
            <a:ext cx="441679"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58" name="文字方塊 145"/>
          <p:cNvSpPr txBox="1"/>
          <p:nvPr/>
        </p:nvSpPr>
        <p:spPr>
          <a:xfrm>
            <a:off x="6424694" y="5270872"/>
            <a:ext cx="715437" cy="461665"/>
          </a:xfrm>
          <a:prstGeom prst="rect">
            <a:avLst/>
          </a:prstGeom>
          <a:noFill/>
        </p:spPr>
        <p:txBody>
          <a:bodyPr wrap="square" rtlCol="0">
            <a:spAutoFit/>
          </a:bodyPr>
          <a:lstStyle/>
          <a:p>
            <a:pPr algn="ctr"/>
            <a:r>
              <a:rPr lang="en-US" altLang="zh-TW" sz="2400" dirty="0"/>
              <a:t>4</a:t>
            </a:r>
            <a:endParaRPr lang="zh-TW" altLang="en-US" sz="2400" dirty="0"/>
          </a:p>
        </p:txBody>
      </p:sp>
      <p:sp>
        <p:nvSpPr>
          <p:cNvPr id="59" name="文字方塊 146"/>
          <p:cNvSpPr txBox="1"/>
          <p:nvPr/>
        </p:nvSpPr>
        <p:spPr>
          <a:xfrm>
            <a:off x="6576973" y="4700560"/>
            <a:ext cx="715437"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60" name="文字方塊 149"/>
          <p:cNvSpPr txBox="1"/>
          <p:nvPr/>
        </p:nvSpPr>
        <p:spPr>
          <a:xfrm>
            <a:off x="5686720" y="3157523"/>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0.86</a:t>
            </a:r>
            <a:endParaRPr lang="zh-TW" altLang="en-US" sz="2400" dirty="0">
              <a:solidFill>
                <a:srgbClr val="0000FF"/>
              </a:solidFill>
            </a:endParaRPr>
          </a:p>
        </p:txBody>
      </p:sp>
      <p:sp>
        <p:nvSpPr>
          <p:cNvPr id="61" name="文字方塊 150"/>
          <p:cNvSpPr txBox="1"/>
          <p:nvPr/>
        </p:nvSpPr>
        <p:spPr>
          <a:xfrm>
            <a:off x="5709039" y="4763054"/>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0.11</a:t>
            </a:r>
            <a:endParaRPr lang="zh-TW" altLang="en-US" sz="2400" dirty="0">
              <a:solidFill>
                <a:srgbClr val="0000FF"/>
              </a:solidFill>
            </a:endParaRPr>
          </a:p>
        </p:txBody>
      </p:sp>
      <p:sp>
        <p:nvSpPr>
          <p:cNvPr id="62" name="文字方塊 153"/>
          <p:cNvSpPr txBox="1"/>
          <p:nvPr/>
        </p:nvSpPr>
        <p:spPr>
          <a:xfrm>
            <a:off x="7939655" y="3118284"/>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0.62</a:t>
            </a:r>
            <a:endParaRPr lang="zh-TW" altLang="en-US" sz="2400" dirty="0">
              <a:solidFill>
                <a:srgbClr val="0000FF"/>
              </a:solidFill>
            </a:endParaRPr>
          </a:p>
        </p:txBody>
      </p:sp>
      <p:sp>
        <p:nvSpPr>
          <p:cNvPr id="63" name="文字方塊 154"/>
          <p:cNvSpPr txBox="1"/>
          <p:nvPr/>
        </p:nvSpPr>
        <p:spPr>
          <a:xfrm>
            <a:off x="7961974" y="4723815"/>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0.83</a:t>
            </a:r>
            <a:endParaRPr lang="zh-TW" altLang="en-US" sz="2400" dirty="0">
              <a:solidFill>
                <a:srgbClr val="0000FF"/>
              </a:solidFill>
            </a:endParaRPr>
          </a:p>
        </p:txBody>
      </p:sp>
      <p:grpSp>
        <p:nvGrpSpPr>
          <p:cNvPr id="64" name="群組 96"/>
          <p:cNvGrpSpPr/>
          <p:nvPr/>
        </p:nvGrpSpPr>
        <p:grpSpPr>
          <a:xfrm>
            <a:off x="5107678" y="3754419"/>
            <a:ext cx="458287" cy="838405"/>
            <a:chOff x="10102194" y="1939763"/>
            <a:chExt cx="458287" cy="838405"/>
          </a:xfrm>
        </p:grpSpPr>
        <p:sp>
          <p:nvSpPr>
            <p:cNvPr id="65" name="矩形 97"/>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66" name="直線單箭頭接點 98"/>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文字方塊 101"/>
            <p:cNvSpPr txBox="1"/>
            <p:nvPr/>
          </p:nvSpPr>
          <p:spPr>
            <a:xfrm>
              <a:off x="10118802" y="2316503"/>
              <a:ext cx="441679" cy="461665"/>
            </a:xfrm>
            <a:prstGeom prst="rect">
              <a:avLst/>
            </a:prstGeom>
            <a:noFill/>
          </p:spPr>
          <p:txBody>
            <a:bodyPr wrap="square" rtlCol="0">
              <a:spAutoFit/>
            </a:bodyPr>
            <a:lstStyle/>
            <a:p>
              <a:pPr algn="ctr"/>
              <a:r>
                <a:rPr lang="en-US" altLang="zh-TW" sz="2400" dirty="0"/>
                <a:t>0</a:t>
              </a:r>
              <a:endParaRPr lang="zh-TW" altLang="en-US" sz="2400" dirty="0"/>
            </a:p>
          </p:txBody>
        </p:sp>
      </p:grpSp>
      <p:grpSp>
        <p:nvGrpSpPr>
          <p:cNvPr id="68" name="群組 104"/>
          <p:cNvGrpSpPr/>
          <p:nvPr/>
        </p:nvGrpSpPr>
        <p:grpSpPr>
          <a:xfrm>
            <a:off x="5110056" y="5278742"/>
            <a:ext cx="458287" cy="838405"/>
            <a:chOff x="10102194" y="1939763"/>
            <a:chExt cx="458287" cy="838405"/>
          </a:xfrm>
        </p:grpSpPr>
        <p:sp>
          <p:nvSpPr>
            <p:cNvPr id="69" name="矩形 117"/>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70" name="直線單箭頭接點 121"/>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文字方塊 123"/>
            <p:cNvSpPr txBox="1"/>
            <p:nvPr/>
          </p:nvSpPr>
          <p:spPr>
            <a:xfrm>
              <a:off x="10118802" y="2316503"/>
              <a:ext cx="441679" cy="461665"/>
            </a:xfrm>
            <a:prstGeom prst="rect">
              <a:avLst/>
            </a:prstGeom>
            <a:noFill/>
          </p:spPr>
          <p:txBody>
            <a:bodyPr wrap="square" rtlCol="0">
              <a:spAutoFit/>
            </a:bodyPr>
            <a:lstStyle/>
            <a:p>
              <a:pPr algn="ctr"/>
              <a:r>
                <a:rPr lang="en-US" altLang="zh-TW" sz="2400" dirty="0"/>
                <a:t>0</a:t>
              </a:r>
              <a:endParaRPr lang="zh-TW" altLang="en-US" sz="2400" dirty="0"/>
            </a:p>
          </p:txBody>
        </p:sp>
      </p:grpSp>
      <p:grpSp>
        <p:nvGrpSpPr>
          <p:cNvPr id="72" name="群組 124"/>
          <p:cNvGrpSpPr/>
          <p:nvPr/>
        </p:nvGrpSpPr>
        <p:grpSpPr>
          <a:xfrm>
            <a:off x="7285918" y="3749227"/>
            <a:ext cx="458287" cy="838405"/>
            <a:chOff x="10102194" y="1939763"/>
            <a:chExt cx="458287" cy="838405"/>
          </a:xfrm>
        </p:grpSpPr>
        <p:sp>
          <p:nvSpPr>
            <p:cNvPr id="73" name="矩形 125"/>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74" name="直線單箭頭接點 126"/>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文字方塊 127"/>
            <p:cNvSpPr txBox="1"/>
            <p:nvPr/>
          </p:nvSpPr>
          <p:spPr>
            <a:xfrm>
              <a:off x="10118802" y="2316503"/>
              <a:ext cx="441679" cy="461665"/>
            </a:xfrm>
            <a:prstGeom prst="rect">
              <a:avLst/>
            </a:prstGeom>
            <a:noFill/>
          </p:spPr>
          <p:txBody>
            <a:bodyPr wrap="square" rtlCol="0">
              <a:spAutoFit/>
            </a:bodyPr>
            <a:lstStyle/>
            <a:p>
              <a:pPr algn="ctr"/>
              <a:r>
                <a:rPr lang="en-US" altLang="zh-TW" sz="2400" dirty="0"/>
                <a:t>-2</a:t>
              </a:r>
              <a:endParaRPr lang="zh-TW" altLang="en-US" sz="2400" dirty="0"/>
            </a:p>
          </p:txBody>
        </p:sp>
      </p:grpSp>
      <p:grpSp>
        <p:nvGrpSpPr>
          <p:cNvPr id="76" name="群組 128"/>
          <p:cNvGrpSpPr/>
          <p:nvPr/>
        </p:nvGrpSpPr>
        <p:grpSpPr>
          <a:xfrm>
            <a:off x="7339998" y="5306063"/>
            <a:ext cx="458287" cy="838405"/>
            <a:chOff x="10102194" y="1939763"/>
            <a:chExt cx="458287" cy="838405"/>
          </a:xfrm>
        </p:grpSpPr>
        <p:sp>
          <p:nvSpPr>
            <p:cNvPr id="77" name="矩形 129"/>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78" name="直線單箭頭接點 147"/>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文字方塊 148"/>
            <p:cNvSpPr txBox="1"/>
            <p:nvPr/>
          </p:nvSpPr>
          <p:spPr>
            <a:xfrm>
              <a:off x="10118802" y="2316503"/>
              <a:ext cx="441679" cy="461665"/>
            </a:xfrm>
            <a:prstGeom prst="rect">
              <a:avLst/>
            </a:prstGeom>
            <a:noFill/>
          </p:spPr>
          <p:txBody>
            <a:bodyPr wrap="square" rtlCol="0">
              <a:spAutoFit/>
            </a:bodyPr>
            <a:lstStyle/>
            <a:p>
              <a:pPr algn="ctr"/>
              <a:r>
                <a:rPr lang="en-US" altLang="zh-TW" sz="2400" dirty="0"/>
                <a:t>2</a:t>
              </a:r>
              <a:endParaRPr lang="zh-TW" altLang="en-US" sz="2400" dirty="0"/>
            </a:p>
          </p:txBody>
        </p:sp>
      </p:grpSp>
      <p:sp>
        <p:nvSpPr>
          <p:cNvPr id="80" name="矩形 120"/>
          <p:cNvSpPr/>
          <p:nvPr/>
        </p:nvSpPr>
        <p:spPr>
          <a:xfrm>
            <a:off x="1182676" y="3483748"/>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81" name="矩形 136"/>
          <p:cNvSpPr/>
          <p:nvPr/>
        </p:nvSpPr>
        <p:spPr>
          <a:xfrm>
            <a:off x="1151433" y="5125521"/>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82" name="文字方塊 151"/>
          <p:cNvSpPr txBox="1"/>
          <p:nvPr/>
        </p:nvSpPr>
        <p:spPr>
          <a:xfrm>
            <a:off x="1194844" y="3470293"/>
            <a:ext cx="342900" cy="461665"/>
          </a:xfrm>
          <a:prstGeom prst="rect">
            <a:avLst/>
          </a:prstGeom>
          <a:noFill/>
        </p:spPr>
        <p:txBody>
          <a:bodyPr wrap="square" rtlCol="0">
            <a:spAutoFit/>
          </a:bodyPr>
          <a:lstStyle/>
          <a:p>
            <a:pPr algn="ctr"/>
            <a:r>
              <a:rPr lang="en-US" altLang="zh-TW" sz="2400" dirty="0">
                <a:solidFill>
                  <a:srgbClr val="0000FF"/>
                </a:solidFill>
              </a:rPr>
              <a:t>1</a:t>
            </a:r>
            <a:endParaRPr lang="zh-TW" altLang="en-US" sz="2400" dirty="0">
              <a:solidFill>
                <a:srgbClr val="0000FF"/>
              </a:solidFill>
            </a:endParaRPr>
          </a:p>
        </p:txBody>
      </p:sp>
      <p:sp>
        <p:nvSpPr>
          <p:cNvPr id="83" name="文字方塊 152"/>
          <p:cNvSpPr txBox="1"/>
          <p:nvPr/>
        </p:nvSpPr>
        <p:spPr>
          <a:xfrm>
            <a:off x="1089060" y="5069724"/>
            <a:ext cx="488741" cy="461665"/>
          </a:xfrm>
          <a:prstGeom prst="rect">
            <a:avLst/>
          </a:prstGeom>
          <a:noFill/>
        </p:spPr>
        <p:txBody>
          <a:bodyPr wrap="square" rtlCol="0">
            <a:spAutoFit/>
          </a:bodyPr>
          <a:lstStyle/>
          <a:p>
            <a:pPr algn="ctr"/>
            <a:r>
              <a:rPr lang="en-US" altLang="zh-TW" sz="2400" dirty="0">
                <a:solidFill>
                  <a:srgbClr val="0000FF"/>
                </a:solidFill>
              </a:rPr>
              <a:t>-1</a:t>
            </a:r>
            <a:endParaRPr lang="zh-TW" altLang="en-US" sz="2400" dirty="0">
              <a:solidFill>
                <a:srgbClr val="0000FF"/>
              </a:solidFill>
            </a:endParaRPr>
          </a:p>
        </p:txBody>
      </p:sp>
      <mc:AlternateContent xmlns:mc="http://schemas.openxmlformats.org/markup-compatibility/2006" xmlns:a14="http://schemas.microsoft.com/office/drawing/2010/main">
        <mc:Choice Requires="a14">
          <p:sp>
            <p:nvSpPr>
              <p:cNvPr id="88" name="文字方塊 136"/>
              <p:cNvSpPr txBox="1"/>
              <p:nvPr/>
            </p:nvSpPr>
            <p:spPr>
              <a:xfrm>
                <a:off x="2298874" y="6683935"/>
                <a:ext cx="175855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𝑓</m:t>
                      </m:r>
                      <m:r>
                        <a:rPr lang="en-US" altLang="zh-TW" sz="2800" b="0" i="1" smtClean="0">
                          <a:latin typeface="Cambria Math" panose="02040503050406030204" pitchFamily="18" charset="0"/>
                        </a:rPr>
                        <m:t>:</m:t>
                      </m:r>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𝑅</m:t>
                          </m:r>
                        </m:e>
                        <m:sup>
                          <m:r>
                            <a:rPr lang="en-US" altLang="zh-TW" sz="2800" b="0" i="1" smtClean="0">
                              <a:latin typeface="Cambria Math" panose="02040503050406030204" pitchFamily="18" charset="0"/>
                            </a:rPr>
                            <m:t>2</m:t>
                          </m:r>
                        </m:sup>
                      </m:sSup>
                      <m:r>
                        <a:rPr lang="en-US" altLang="zh-TW" sz="2800" b="0" i="1" smtClean="0">
                          <a:latin typeface="Cambria Math" panose="02040503050406030204" pitchFamily="18" charset="0"/>
                          <a:ea typeface="Cambria Math" panose="02040503050406030204" pitchFamily="18" charset="0"/>
                        </a:rPr>
                        <m:t>→</m:t>
                      </m:r>
                      <m:sSup>
                        <m:sSupPr>
                          <m:ctrlPr>
                            <a:rPr lang="en-US" altLang="zh-TW" sz="2800" b="0" i="1" smtClean="0">
                              <a:latin typeface="Cambria Math" panose="02040503050406030204" pitchFamily="18" charset="0"/>
                              <a:ea typeface="Cambria Math" panose="02040503050406030204" pitchFamily="18" charset="0"/>
                            </a:rPr>
                          </m:ctrlPr>
                        </m:sSupPr>
                        <m:e>
                          <m:r>
                            <a:rPr lang="en-US" altLang="zh-TW" sz="2800" b="0" i="1" smtClean="0">
                              <a:latin typeface="Cambria Math" panose="02040503050406030204" pitchFamily="18" charset="0"/>
                              <a:ea typeface="Cambria Math" panose="02040503050406030204" pitchFamily="18" charset="0"/>
                            </a:rPr>
                            <m:t>𝑅</m:t>
                          </m:r>
                        </m:e>
                        <m:sup>
                          <m:r>
                            <a:rPr lang="en-US" altLang="zh-TW" sz="2800" b="0" i="1" smtClean="0">
                              <a:latin typeface="Cambria Math" panose="02040503050406030204" pitchFamily="18" charset="0"/>
                              <a:ea typeface="Cambria Math" panose="02040503050406030204" pitchFamily="18" charset="0"/>
                            </a:rPr>
                            <m:t>2</m:t>
                          </m:r>
                        </m:sup>
                      </m:sSup>
                    </m:oMath>
                  </m:oMathPara>
                </a14:m>
                <a:endParaRPr lang="zh-TW" altLang="en-US" sz="2800" dirty="0"/>
              </a:p>
            </p:txBody>
          </p:sp>
        </mc:Choice>
        <mc:Fallback xmlns="">
          <p:sp>
            <p:nvSpPr>
              <p:cNvPr id="88" name="文字方塊 136"/>
              <p:cNvSpPr txBox="1">
                <a:spLocks noRot="1" noChangeAspect="1" noMove="1" noResize="1" noEditPoints="1" noAdjustHandles="1" noChangeArrowheads="1" noChangeShapeType="1" noTextEdit="1"/>
              </p:cNvSpPr>
              <p:nvPr/>
            </p:nvSpPr>
            <p:spPr>
              <a:xfrm>
                <a:off x="2298874" y="6683935"/>
                <a:ext cx="1758558"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文字方塊 120"/>
              <p:cNvSpPr txBox="1"/>
              <p:nvPr/>
            </p:nvSpPr>
            <p:spPr>
              <a:xfrm>
                <a:off x="4791931" y="6514318"/>
                <a:ext cx="2829557" cy="7184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𝑓</m:t>
                      </m:r>
                      <m:d>
                        <m:dPr>
                          <m:ctrlPr>
                            <a:rPr lang="en-US" altLang="zh-TW" sz="2800" b="0" i="1" smtClean="0">
                              <a:latin typeface="Cambria Math" panose="02040503050406030204" pitchFamily="18" charset="0"/>
                            </a:rPr>
                          </m:ctrlPr>
                        </m:dPr>
                        <m:e>
                          <m:d>
                            <m:dPr>
                              <m:begChr m:val="["/>
                              <m:endChr m:val="]"/>
                              <m:ctrlPr>
                                <a:rPr lang="en-US" altLang="zh-TW" sz="2800" b="0" i="1" smtClean="0">
                                  <a:latin typeface="Cambria Math" panose="02040503050406030204" pitchFamily="18" charset="0"/>
                                </a:rPr>
                              </m:ctrlPr>
                            </m:dPr>
                            <m:e>
                              <m:m>
                                <m:mPr>
                                  <m:mcs>
                                    <m:mc>
                                      <m:mcPr>
                                        <m:count m:val="1"/>
                                        <m:mcJc m:val="center"/>
                                      </m:mcPr>
                                    </m:mc>
                                  </m:mcs>
                                  <m:ctrlPr>
                                    <a:rPr lang="en-US" altLang="zh-TW" sz="2800" b="0" i="1" smtClean="0">
                                      <a:latin typeface="Cambria Math" panose="02040503050406030204" pitchFamily="18" charset="0"/>
                                    </a:rPr>
                                  </m:ctrlPr>
                                </m:mPr>
                                <m:mr>
                                  <m:e>
                                    <m:r>
                                      <m:rPr>
                                        <m:brk m:alnAt="7"/>
                                      </m:rPr>
                                      <a:rPr lang="en-US" altLang="zh-TW" sz="2800" b="0" i="1" smtClean="0">
                                        <a:latin typeface="Cambria Math" panose="02040503050406030204" pitchFamily="18" charset="0"/>
                                      </a:rPr>
                                      <m:t>1</m:t>
                                    </m:r>
                                  </m:e>
                                </m:mr>
                                <m:mr>
                                  <m:e>
                                    <m:r>
                                      <a:rPr lang="en-US" altLang="zh-TW" sz="2800" b="0" i="1" smtClean="0">
                                        <a:latin typeface="Cambria Math" panose="02040503050406030204" pitchFamily="18" charset="0"/>
                                      </a:rPr>
                                      <m:t>−1</m:t>
                                    </m:r>
                                  </m:e>
                                </m:mr>
                              </m:m>
                            </m:e>
                          </m:d>
                        </m:e>
                      </m:d>
                      <m:r>
                        <a:rPr lang="en-US" altLang="zh-TW" sz="2800" b="0" i="1" smtClean="0">
                          <a:latin typeface="Cambria Math" panose="02040503050406030204" pitchFamily="18" charset="0"/>
                        </a:rPr>
                        <m:t>=</m:t>
                      </m:r>
                      <m:d>
                        <m:dPr>
                          <m:begChr m:val="["/>
                          <m:endChr m:val="]"/>
                          <m:ctrlPr>
                            <a:rPr lang="en-US" altLang="zh-TW" sz="2800" i="1">
                              <a:latin typeface="Cambria Math" panose="02040503050406030204" pitchFamily="18" charset="0"/>
                            </a:rPr>
                          </m:ctrlPr>
                        </m:dPr>
                        <m:e>
                          <m:m>
                            <m:mPr>
                              <m:mcs>
                                <m:mc>
                                  <m:mcPr>
                                    <m:count m:val="1"/>
                                    <m:mcJc m:val="center"/>
                                  </m:mcPr>
                                </m:mc>
                              </m:mcs>
                              <m:ctrlPr>
                                <a:rPr lang="en-US" altLang="zh-TW" sz="2800" i="1">
                                  <a:latin typeface="Cambria Math" panose="02040503050406030204" pitchFamily="18" charset="0"/>
                                </a:rPr>
                              </m:ctrlPr>
                            </m:mPr>
                            <m:mr>
                              <m:e>
                                <m:r>
                                  <m:rPr>
                                    <m:brk m:alnAt="7"/>
                                  </m:rPr>
                                  <a:rPr lang="en-US" altLang="zh-TW" sz="2800" b="0" i="1" smtClean="0">
                                    <a:latin typeface="Cambria Math" panose="02040503050406030204" pitchFamily="18" charset="0"/>
                                  </a:rPr>
                                  <m:t>0</m:t>
                                </m:r>
                                <m:r>
                                  <a:rPr lang="en-US" altLang="zh-TW" sz="2800" b="0" i="1" smtClean="0">
                                    <a:latin typeface="Cambria Math" panose="02040503050406030204" pitchFamily="18" charset="0"/>
                                  </a:rPr>
                                  <m:t>.62</m:t>
                                </m:r>
                              </m:e>
                            </m:mr>
                            <m:mr>
                              <m:e>
                                <m:r>
                                  <a:rPr lang="en-US" altLang="zh-TW" sz="2800" b="0" i="1" smtClean="0">
                                    <a:latin typeface="Cambria Math" panose="02040503050406030204" pitchFamily="18" charset="0"/>
                                  </a:rPr>
                                  <m:t>0.83</m:t>
                                </m:r>
                              </m:e>
                            </m:mr>
                          </m:m>
                        </m:e>
                      </m:d>
                    </m:oMath>
                  </m:oMathPara>
                </a14:m>
                <a:endParaRPr lang="zh-TW" altLang="en-US" sz="2800" dirty="0"/>
              </a:p>
            </p:txBody>
          </p:sp>
        </mc:Choice>
        <mc:Fallback xmlns="">
          <p:sp>
            <p:nvSpPr>
              <p:cNvPr id="89" name="文字方塊 120"/>
              <p:cNvSpPr txBox="1">
                <a:spLocks noRot="1" noChangeAspect="1" noMove="1" noResize="1" noEditPoints="1" noAdjustHandles="1" noChangeArrowheads="1" noChangeShapeType="1" noTextEdit="1"/>
              </p:cNvSpPr>
              <p:nvPr/>
            </p:nvSpPr>
            <p:spPr>
              <a:xfrm>
                <a:off x="4791931" y="6514318"/>
                <a:ext cx="2829557" cy="718466"/>
              </a:xfrm>
              <a:prstGeom prst="rect">
                <a:avLst/>
              </a:prstGeom>
              <a:blipFill>
                <a:blip r:embed="rId4"/>
                <a:stretch>
                  <a:fillRect/>
                </a:stretch>
              </a:blipFill>
            </p:spPr>
            <p:txBody>
              <a:bodyPr/>
              <a:lstStyle/>
              <a:p>
                <a:r>
                  <a:rPr lang="en-US">
                    <a:noFill/>
                  </a:rPr>
                  <a:t> </a:t>
                </a:r>
              </a:p>
            </p:txBody>
          </p:sp>
        </mc:Fallback>
      </mc:AlternateContent>
      <p:sp>
        <p:nvSpPr>
          <p:cNvPr id="86" name="TextBox 85">
            <a:extLst>
              <a:ext uri="{FF2B5EF4-FFF2-40B4-BE49-F238E27FC236}">
                <a16:creationId xmlns:a16="http://schemas.microsoft.com/office/drawing/2014/main" id="{4246EA6B-55B7-45F4-A2C3-EED49AF5499F}"/>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147384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88" grpId="0"/>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Operation</a:t>
            </a:r>
          </a:p>
        </p:txBody>
      </p:sp>
      <p:sp>
        <p:nvSpPr>
          <p:cNvPr id="3" name="Content Placeholder 2"/>
          <p:cNvSpPr>
            <a:spLocks noGrp="1"/>
          </p:cNvSpPr>
          <p:nvPr>
            <p:ph idx="1"/>
          </p:nvPr>
        </p:nvSpPr>
        <p:spPr/>
        <p:txBody>
          <a:bodyPr/>
          <a:lstStyle/>
          <a:p>
            <a:r>
              <a:rPr lang="en-US" dirty="0"/>
              <a:t>Matrix operations are helpful when working with multidimensional inputs and outputs</a:t>
            </a:r>
          </a:p>
        </p:txBody>
      </p:sp>
      <p:sp>
        <p:nvSpPr>
          <p:cNvPr id="5" name="Content Placeholder 4">
            <a:extLst>
              <a:ext uri="{FF2B5EF4-FFF2-40B4-BE49-F238E27FC236}">
                <a16:creationId xmlns:a16="http://schemas.microsoft.com/office/drawing/2014/main" id="{986A2BFC-16F0-43C9-9A54-0D5C5F0E6ABA}"/>
              </a:ext>
            </a:extLst>
          </p:cNvPr>
          <p:cNvSpPr>
            <a:spLocks noGrp="1"/>
          </p:cNvSpPr>
          <p:nvPr>
            <p:ph idx="10"/>
          </p:nvPr>
        </p:nvSpPr>
        <p:spPr/>
        <p:txBody>
          <a:bodyPr/>
          <a:lstStyle/>
          <a:p>
            <a:r>
              <a:rPr lang="en-US" dirty="0"/>
              <a:t>Introduction to Neural Networks</a:t>
            </a:r>
          </a:p>
          <a:p>
            <a:endParaRPr lang="en-US" dirty="0"/>
          </a:p>
        </p:txBody>
      </p:sp>
      <p:sp>
        <p:nvSpPr>
          <p:cNvPr id="7" name="橢圓 19"/>
          <p:cNvSpPr/>
          <p:nvPr/>
        </p:nvSpPr>
        <p:spPr>
          <a:xfrm>
            <a:off x="2443141" y="3568692"/>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8" name="橢圓 20"/>
          <p:cNvSpPr/>
          <p:nvPr/>
        </p:nvSpPr>
        <p:spPr>
          <a:xfrm>
            <a:off x="2431858" y="5116387"/>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pSp>
        <p:nvGrpSpPr>
          <p:cNvPr id="13" name="群組 83"/>
          <p:cNvGrpSpPr/>
          <p:nvPr/>
        </p:nvGrpSpPr>
        <p:grpSpPr>
          <a:xfrm>
            <a:off x="826936" y="3844920"/>
            <a:ext cx="1588876" cy="1638300"/>
            <a:chOff x="1013669" y="3459098"/>
            <a:chExt cx="1588876" cy="1638300"/>
          </a:xfrm>
        </p:grpSpPr>
        <p:cxnSp>
          <p:nvCxnSpPr>
            <p:cNvPr id="14" name="直線單箭頭接點 49"/>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 name="群組 82"/>
            <p:cNvGrpSpPr/>
            <p:nvPr/>
          </p:nvGrpSpPr>
          <p:grpSpPr>
            <a:xfrm>
              <a:off x="1025705" y="3459098"/>
              <a:ext cx="1576840" cy="1638300"/>
              <a:chOff x="1025705" y="3459098"/>
              <a:chExt cx="1576840" cy="1638300"/>
            </a:xfrm>
          </p:grpSpPr>
          <p:cxnSp>
            <p:nvCxnSpPr>
              <p:cNvPr id="16" name="直線單箭頭接點 47"/>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50"/>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79"/>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3" name="手繪多邊形 103"/>
          <p:cNvSpPr/>
          <p:nvPr/>
        </p:nvSpPr>
        <p:spPr>
          <a:xfrm>
            <a:off x="2498174" y="5242200"/>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手繪多邊形 105"/>
          <p:cNvSpPr/>
          <p:nvPr/>
        </p:nvSpPr>
        <p:spPr>
          <a:xfrm>
            <a:off x="2479564" y="3652759"/>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文字方塊 112"/>
          <p:cNvSpPr txBox="1"/>
          <p:nvPr/>
        </p:nvSpPr>
        <p:spPr>
          <a:xfrm>
            <a:off x="1425866" y="3365558"/>
            <a:ext cx="342900" cy="461665"/>
          </a:xfrm>
          <a:prstGeom prst="rect">
            <a:avLst/>
          </a:prstGeom>
          <a:noFill/>
        </p:spPr>
        <p:txBody>
          <a:bodyPr wrap="square" rtlCol="0">
            <a:spAutoFit/>
          </a:bodyPr>
          <a:lstStyle/>
          <a:p>
            <a:pPr algn="ctr"/>
            <a:r>
              <a:rPr lang="en-US" altLang="zh-TW" sz="2400" dirty="0">
                <a:solidFill>
                  <a:srgbClr val="FFC000"/>
                </a:solidFill>
              </a:rPr>
              <a:t>1</a:t>
            </a:r>
            <a:endParaRPr lang="zh-TW" altLang="en-US" sz="2400" dirty="0">
              <a:solidFill>
                <a:srgbClr val="FFC000"/>
              </a:solidFill>
            </a:endParaRPr>
          </a:p>
        </p:txBody>
      </p:sp>
      <p:sp>
        <p:nvSpPr>
          <p:cNvPr id="40" name="文字方塊 113"/>
          <p:cNvSpPr txBox="1"/>
          <p:nvPr/>
        </p:nvSpPr>
        <p:spPr>
          <a:xfrm>
            <a:off x="1592957" y="3953875"/>
            <a:ext cx="441679" cy="461665"/>
          </a:xfrm>
          <a:prstGeom prst="rect">
            <a:avLst/>
          </a:prstGeom>
          <a:noFill/>
        </p:spPr>
        <p:txBody>
          <a:bodyPr wrap="square" rtlCol="0">
            <a:spAutoFit/>
          </a:bodyPr>
          <a:lstStyle/>
          <a:p>
            <a:pPr algn="ctr"/>
            <a:r>
              <a:rPr lang="en-US" altLang="zh-TW" sz="2400" dirty="0">
                <a:solidFill>
                  <a:srgbClr val="FFC000"/>
                </a:solidFill>
              </a:rPr>
              <a:t>-2</a:t>
            </a:r>
            <a:endParaRPr lang="zh-TW" altLang="en-US" sz="2400" dirty="0">
              <a:solidFill>
                <a:srgbClr val="FFC000"/>
              </a:solidFill>
            </a:endParaRPr>
          </a:p>
        </p:txBody>
      </p:sp>
      <p:sp>
        <p:nvSpPr>
          <p:cNvPr id="41" name="文字方塊 114"/>
          <p:cNvSpPr txBox="1"/>
          <p:nvPr/>
        </p:nvSpPr>
        <p:spPr>
          <a:xfrm>
            <a:off x="1290661" y="5471005"/>
            <a:ext cx="715437" cy="461665"/>
          </a:xfrm>
          <a:prstGeom prst="rect">
            <a:avLst/>
          </a:prstGeom>
          <a:noFill/>
        </p:spPr>
        <p:txBody>
          <a:bodyPr wrap="square" rtlCol="0">
            <a:spAutoFit/>
          </a:bodyPr>
          <a:lstStyle/>
          <a:p>
            <a:pPr algn="ctr"/>
            <a:r>
              <a:rPr lang="en-US" altLang="zh-TW" sz="2400" dirty="0">
                <a:solidFill>
                  <a:srgbClr val="FFC000"/>
                </a:solidFill>
              </a:rPr>
              <a:t>1</a:t>
            </a:r>
            <a:endParaRPr lang="zh-TW" altLang="en-US" sz="2400" dirty="0">
              <a:solidFill>
                <a:srgbClr val="FFC000"/>
              </a:solidFill>
            </a:endParaRPr>
          </a:p>
        </p:txBody>
      </p:sp>
      <p:sp>
        <p:nvSpPr>
          <p:cNvPr id="42" name="文字方塊 115"/>
          <p:cNvSpPr txBox="1"/>
          <p:nvPr/>
        </p:nvSpPr>
        <p:spPr>
          <a:xfrm>
            <a:off x="1442940" y="4900693"/>
            <a:ext cx="715437" cy="461665"/>
          </a:xfrm>
          <a:prstGeom prst="rect">
            <a:avLst/>
          </a:prstGeom>
          <a:noFill/>
        </p:spPr>
        <p:txBody>
          <a:bodyPr wrap="square" rtlCol="0">
            <a:spAutoFit/>
          </a:bodyPr>
          <a:lstStyle/>
          <a:p>
            <a:pPr algn="ctr"/>
            <a:r>
              <a:rPr lang="en-US" altLang="zh-TW" sz="2400" dirty="0">
                <a:solidFill>
                  <a:srgbClr val="FFC000"/>
                </a:solidFill>
              </a:rPr>
              <a:t>-1</a:t>
            </a:r>
            <a:endParaRPr lang="zh-TW" altLang="en-US" sz="2400" dirty="0">
              <a:solidFill>
                <a:srgbClr val="FFC000"/>
              </a:solidFill>
            </a:endParaRPr>
          </a:p>
        </p:txBody>
      </p:sp>
      <p:sp>
        <p:nvSpPr>
          <p:cNvPr id="43" name="矩形 116"/>
          <p:cNvSpPr/>
          <p:nvPr/>
        </p:nvSpPr>
        <p:spPr>
          <a:xfrm>
            <a:off x="2189188" y="4329928"/>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44" name="直線單箭頭接點 118"/>
          <p:cNvCxnSpPr/>
          <p:nvPr/>
        </p:nvCxnSpPr>
        <p:spPr>
          <a:xfrm flipV="1">
            <a:off x="2416090" y="3946728"/>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文字方塊 119"/>
          <p:cNvSpPr txBox="1"/>
          <p:nvPr/>
        </p:nvSpPr>
        <p:spPr>
          <a:xfrm>
            <a:off x="2205796" y="4323468"/>
            <a:ext cx="441679" cy="461665"/>
          </a:xfrm>
          <a:prstGeom prst="rect">
            <a:avLst/>
          </a:prstGeom>
          <a:noFill/>
        </p:spPr>
        <p:txBody>
          <a:bodyPr wrap="square" rtlCol="0">
            <a:spAutoFit/>
          </a:bodyPr>
          <a:lstStyle/>
          <a:p>
            <a:pPr algn="ctr"/>
            <a:r>
              <a:rPr lang="en-US" altLang="zh-TW" sz="2400" dirty="0">
                <a:solidFill>
                  <a:srgbClr val="00B050"/>
                </a:solidFill>
              </a:rPr>
              <a:t>1</a:t>
            </a:r>
            <a:endParaRPr lang="zh-TW" altLang="en-US" sz="2400" dirty="0">
              <a:solidFill>
                <a:srgbClr val="00B050"/>
              </a:solidFill>
            </a:endParaRPr>
          </a:p>
        </p:txBody>
      </p:sp>
      <p:sp>
        <p:nvSpPr>
          <p:cNvPr id="46" name="矩形 131"/>
          <p:cNvSpPr/>
          <p:nvPr/>
        </p:nvSpPr>
        <p:spPr>
          <a:xfrm>
            <a:off x="2198713" y="5879267"/>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47" name="直線單箭頭接點 132"/>
          <p:cNvCxnSpPr/>
          <p:nvPr/>
        </p:nvCxnSpPr>
        <p:spPr>
          <a:xfrm flipV="1">
            <a:off x="2425615" y="5496067"/>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文字方塊 133"/>
          <p:cNvSpPr txBox="1"/>
          <p:nvPr/>
        </p:nvSpPr>
        <p:spPr>
          <a:xfrm>
            <a:off x="2215321" y="5872807"/>
            <a:ext cx="441679" cy="461665"/>
          </a:xfrm>
          <a:prstGeom prst="rect">
            <a:avLst/>
          </a:prstGeom>
          <a:noFill/>
        </p:spPr>
        <p:txBody>
          <a:bodyPr wrap="square" rtlCol="0">
            <a:spAutoFit/>
          </a:bodyPr>
          <a:lstStyle/>
          <a:p>
            <a:pPr algn="ctr"/>
            <a:r>
              <a:rPr lang="en-US" altLang="zh-TW" sz="2400" dirty="0">
                <a:solidFill>
                  <a:srgbClr val="00B050"/>
                </a:solidFill>
              </a:rPr>
              <a:t>0</a:t>
            </a:r>
            <a:endParaRPr lang="zh-TW" altLang="en-US" sz="2400" dirty="0">
              <a:solidFill>
                <a:srgbClr val="00B050"/>
              </a:solidFill>
            </a:endParaRPr>
          </a:p>
        </p:txBody>
      </p:sp>
      <p:sp>
        <p:nvSpPr>
          <p:cNvPr id="49" name="文字方塊 134"/>
          <p:cNvSpPr txBox="1"/>
          <p:nvPr/>
        </p:nvSpPr>
        <p:spPr>
          <a:xfrm>
            <a:off x="2128471" y="3313238"/>
            <a:ext cx="430062" cy="461665"/>
          </a:xfrm>
          <a:prstGeom prst="rect">
            <a:avLst/>
          </a:prstGeom>
          <a:noFill/>
        </p:spPr>
        <p:txBody>
          <a:bodyPr wrap="square" rtlCol="0">
            <a:spAutoFit/>
          </a:bodyPr>
          <a:lstStyle/>
          <a:p>
            <a:pPr algn="ctr"/>
            <a:r>
              <a:rPr lang="en-US" altLang="zh-TW" sz="2400" dirty="0">
                <a:solidFill>
                  <a:srgbClr val="FF0000"/>
                </a:solidFill>
              </a:rPr>
              <a:t>4</a:t>
            </a:r>
            <a:endParaRPr lang="zh-TW" altLang="en-US" sz="2400" dirty="0">
              <a:solidFill>
                <a:srgbClr val="FF0000"/>
              </a:solidFill>
            </a:endParaRPr>
          </a:p>
        </p:txBody>
      </p:sp>
      <p:sp>
        <p:nvSpPr>
          <p:cNvPr id="50" name="文字方塊 135"/>
          <p:cNvSpPr txBox="1"/>
          <p:nvPr/>
        </p:nvSpPr>
        <p:spPr>
          <a:xfrm>
            <a:off x="2014433" y="4917105"/>
            <a:ext cx="682714" cy="461665"/>
          </a:xfrm>
          <a:prstGeom prst="rect">
            <a:avLst/>
          </a:prstGeom>
          <a:noFill/>
        </p:spPr>
        <p:txBody>
          <a:bodyPr wrap="square" rtlCol="0">
            <a:spAutoFit/>
          </a:bodyPr>
          <a:lstStyle/>
          <a:p>
            <a:pPr algn="ctr"/>
            <a:r>
              <a:rPr lang="en-US" altLang="zh-TW" sz="2400" dirty="0">
                <a:solidFill>
                  <a:srgbClr val="FF0000"/>
                </a:solidFill>
              </a:rPr>
              <a:t>-2</a:t>
            </a:r>
            <a:endParaRPr lang="zh-TW" altLang="en-US" sz="2400" dirty="0">
              <a:solidFill>
                <a:srgbClr val="FF0000"/>
              </a:solidFill>
            </a:endParaRPr>
          </a:p>
        </p:txBody>
      </p:sp>
      <p:sp>
        <p:nvSpPr>
          <p:cNvPr id="51" name="文字方塊 137"/>
          <p:cNvSpPr txBox="1"/>
          <p:nvPr/>
        </p:nvSpPr>
        <p:spPr>
          <a:xfrm>
            <a:off x="2827087" y="3274306"/>
            <a:ext cx="811642" cy="461665"/>
          </a:xfrm>
          <a:prstGeom prst="rect">
            <a:avLst/>
          </a:prstGeom>
          <a:noFill/>
        </p:spPr>
        <p:txBody>
          <a:bodyPr wrap="square" rtlCol="0">
            <a:spAutoFit/>
          </a:bodyPr>
          <a:lstStyle/>
          <a:p>
            <a:pPr algn="ctr"/>
            <a:r>
              <a:rPr lang="en-US" altLang="zh-TW" sz="2400" dirty="0">
                <a:solidFill>
                  <a:srgbClr val="0000FF"/>
                </a:solidFill>
              </a:rPr>
              <a:t>0.98</a:t>
            </a:r>
            <a:endParaRPr lang="zh-TW" altLang="en-US" sz="2400" dirty="0">
              <a:solidFill>
                <a:srgbClr val="0000FF"/>
              </a:solidFill>
            </a:endParaRPr>
          </a:p>
        </p:txBody>
      </p:sp>
      <p:sp>
        <p:nvSpPr>
          <p:cNvPr id="52" name="文字方塊 138"/>
          <p:cNvSpPr txBox="1"/>
          <p:nvPr/>
        </p:nvSpPr>
        <p:spPr>
          <a:xfrm>
            <a:off x="2849406" y="4879837"/>
            <a:ext cx="811642" cy="461665"/>
          </a:xfrm>
          <a:prstGeom prst="rect">
            <a:avLst/>
          </a:prstGeom>
          <a:noFill/>
        </p:spPr>
        <p:txBody>
          <a:bodyPr wrap="square" rtlCol="0">
            <a:spAutoFit/>
          </a:bodyPr>
          <a:lstStyle/>
          <a:p>
            <a:pPr algn="ctr"/>
            <a:r>
              <a:rPr lang="en-US" altLang="zh-TW" sz="2400" dirty="0">
                <a:solidFill>
                  <a:srgbClr val="0000FF"/>
                </a:solidFill>
              </a:rPr>
              <a:t>0.12</a:t>
            </a:r>
            <a:endParaRPr lang="zh-TW" altLang="en-US" sz="2400" dirty="0">
              <a:solidFill>
                <a:srgbClr val="0000FF"/>
              </a:solidFill>
            </a:endParaRPr>
          </a:p>
        </p:txBody>
      </p:sp>
      <p:sp>
        <p:nvSpPr>
          <p:cNvPr id="59" name="矩形 77"/>
          <p:cNvSpPr/>
          <p:nvPr/>
        </p:nvSpPr>
        <p:spPr>
          <a:xfrm>
            <a:off x="466830" y="3663942"/>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60" name="矩形 78"/>
          <p:cNvSpPr/>
          <p:nvPr/>
        </p:nvSpPr>
        <p:spPr>
          <a:xfrm>
            <a:off x="435587" y="5305715"/>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61" name="文字方塊 80"/>
          <p:cNvSpPr txBox="1"/>
          <p:nvPr/>
        </p:nvSpPr>
        <p:spPr>
          <a:xfrm>
            <a:off x="478998" y="3650487"/>
            <a:ext cx="342900" cy="461665"/>
          </a:xfrm>
          <a:prstGeom prst="rect">
            <a:avLst/>
          </a:prstGeom>
          <a:noFill/>
        </p:spPr>
        <p:txBody>
          <a:bodyPr wrap="square" rtlCol="0">
            <a:spAutoFit/>
          </a:bodyPr>
          <a:lstStyle/>
          <a:p>
            <a:pPr algn="ctr"/>
            <a:r>
              <a:rPr lang="en-US" altLang="zh-TW" sz="2400" dirty="0">
                <a:solidFill>
                  <a:srgbClr val="0000FF"/>
                </a:solidFill>
              </a:rPr>
              <a:t>1</a:t>
            </a:r>
            <a:endParaRPr lang="zh-TW" altLang="en-US" sz="2400" dirty="0">
              <a:solidFill>
                <a:srgbClr val="0000FF"/>
              </a:solidFill>
            </a:endParaRPr>
          </a:p>
        </p:txBody>
      </p:sp>
      <p:sp>
        <p:nvSpPr>
          <p:cNvPr id="62" name="文字方塊 81"/>
          <p:cNvSpPr txBox="1"/>
          <p:nvPr/>
        </p:nvSpPr>
        <p:spPr>
          <a:xfrm>
            <a:off x="382403" y="5240172"/>
            <a:ext cx="488741" cy="461665"/>
          </a:xfrm>
          <a:prstGeom prst="rect">
            <a:avLst/>
          </a:prstGeom>
          <a:noFill/>
        </p:spPr>
        <p:txBody>
          <a:bodyPr wrap="square" rtlCol="0">
            <a:spAutoFit/>
          </a:bodyPr>
          <a:lstStyle/>
          <a:p>
            <a:pPr algn="ctr"/>
            <a:r>
              <a:rPr lang="en-US" altLang="zh-TW" sz="2400" dirty="0">
                <a:solidFill>
                  <a:srgbClr val="0000FF"/>
                </a:solidFill>
              </a:rPr>
              <a:t>-1</a:t>
            </a:r>
            <a:endParaRPr lang="zh-TW" altLang="en-US" sz="2400" dirty="0">
              <a:solidFill>
                <a:srgbClr val="0000FF"/>
              </a:solidFill>
            </a:endParaRPr>
          </a:p>
        </p:txBody>
      </p:sp>
      <p:sp>
        <p:nvSpPr>
          <p:cNvPr id="65" name="TextBox 64">
            <a:extLst>
              <a:ext uri="{FF2B5EF4-FFF2-40B4-BE49-F238E27FC236}">
                <a16:creationId xmlns:a16="http://schemas.microsoft.com/office/drawing/2014/main" id="{CD9C47BE-607A-43F6-A312-A27801BF5C1D}"/>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mc:AlternateContent xmlns:mc="http://schemas.openxmlformats.org/markup-compatibility/2006" xmlns:a14="http://schemas.microsoft.com/office/drawing/2010/main">
        <mc:Choice Requires="a14">
          <p:sp>
            <p:nvSpPr>
              <p:cNvPr id="82" name="文字方塊 7"/>
              <p:cNvSpPr txBox="1"/>
              <p:nvPr/>
            </p:nvSpPr>
            <p:spPr>
              <a:xfrm>
                <a:off x="3919476" y="4953118"/>
                <a:ext cx="444737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800" i="1" smtClean="0">
                          <a:latin typeface="Cambria Math" panose="02040503050406030204" pitchFamily="18" charset="0"/>
                        </a:rPr>
                        <m:t>𝜎</m:t>
                      </m:r>
                      <m:d>
                        <m:dPr>
                          <m:ctrlPr>
                            <a:rPr lang="en-US" altLang="zh-TW" sz="2800" i="1" smtClean="0">
                              <a:latin typeface="Cambria Math" panose="02040503050406030204" pitchFamily="18" charset="0"/>
                            </a:rPr>
                          </m:ctrlPr>
                        </m:dPr>
                        <m:e>
                          <m:r>
                            <a:rPr lang="en-US" altLang="zh-TW" sz="2800" b="0" i="1" smtClean="0">
                              <a:latin typeface="Cambria Math" panose="02040503050406030204" pitchFamily="18" charset="0"/>
                            </a:rPr>
                            <m:t>                                                </m:t>
                          </m:r>
                        </m:e>
                      </m:d>
                    </m:oMath>
                  </m:oMathPara>
                </a14:m>
                <a:endParaRPr lang="zh-TW" altLang="en-US" sz="2800" dirty="0"/>
              </a:p>
            </p:txBody>
          </p:sp>
        </mc:Choice>
        <mc:Fallback xmlns="">
          <p:sp>
            <p:nvSpPr>
              <p:cNvPr id="82" name="文字方塊 7"/>
              <p:cNvSpPr txBox="1">
                <a:spLocks noRot="1" noChangeAspect="1" noMove="1" noResize="1" noEditPoints="1" noAdjustHandles="1" noChangeArrowheads="1" noChangeShapeType="1" noTextEdit="1"/>
              </p:cNvSpPr>
              <p:nvPr/>
            </p:nvSpPr>
            <p:spPr>
              <a:xfrm>
                <a:off x="3919476" y="4953118"/>
                <a:ext cx="4447371" cy="43088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文字方塊 2"/>
              <p:cNvSpPr txBox="1"/>
              <p:nvPr/>
            </p:nvSpPr>
            <p:spPr>
              <a:xfrm>
                <a:off x="6151225" y="4812234"/>
                <a:ext cx="692882" cy="613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i="1" smtClean="0">
                              <a:solidFill>
                                <a:srgbClr val="0000FF"/>
                              </a:solidFill>
                              <a:latin typeface="Cambria Math" panose="02040503050406030204" pitchFamily="18" charset="0"/>
                            </a:rPr>
                          </m:ctrlPr>
                        </m:dPr>
                        <m:e>
                          <m:m>
                            <m:mPr>
                              <m:mcs>
                                <m:mc>
                                  <m:mcPr>
                                    <m:count m:val="1"/>
                                    <m:mcJc m:val="center"/>
                                  </m:mcPr>
                                </m:mc>
                              </m:mcs>
                              <m:ctrlPr>
                                <a:rPr lang="en-US" altLang="zh-TW" sz="2400" i="1" smtClean="0">
                                  <a:solidFill>
                                    <a:srgbClr val="0000FF"/>
                                  </a:solidFill>
                                  <a:latin typeface="Cambria Math" panose="02040503050406030204" pitchFamily="18" charset="0"/>
                                </a:rPr>
                              </m:ctrlPr>
                            </m:mPr>
                            <m:mr>
                              <m:e>
                                <m:r>
                                  <m:rPr>
                                    <m:brk m:alnAt="7"/>
                                  </m:rPr>
                                  <a:rPr lang="en-US" altLang="zh-TW" sz="2400" b="0" i="1" smtClean="0">
                                    <a:solidFill>
                                      <a:srgbClr val="0000FF"/>
                                    </a:solidFill>
                                    <a:latin typeface="Cambria Math" panose="02040503050406030204" pitchFamily="18" charset="0"/>
                                  </a:rPr>
                                  <m:t>1</m:t>
                                </m:r>
                              </m:e>
                            </m:mr>
                            <m:mr>
                              <m:e>
                                <m:r>
                                  <a:rPr lang="en-US" altLang="zh-TW" sz="2400" b="0" i="1" smtClean="0">
                                    <a:solidFill>
                                      <a:srgbClr val="0000FF"/>
                                    </a:solidFill>
                                    <a:latin typeface="Cambria Math" panose="02040503050406030204" pitchFamily="18" charset="0"/>
                                  </a:rPr>
                                  <m:t>−1</m:t>
                                </m:r>
                              </m:e>
                            </m:mr>
                          </m:m>
                        </m:e>
                      </m:d>
                    </m:oMath>
                  </m:oMathPara>
                </a14:m>
                <a:endParaRPr lang="zh-TW" altLang="en-US" sz="2400" dirty="0">
                  <a:solidFill>
                    <a:srgbClr val="0000FF"/>
                  </a:solidFill>
                </a:endParaRPr>
              </a:p>
            </p:txBody>
          </p:sp>
        </mc:Choice>
        <mc:Fallback xmlns="">
          <p:sp>
            <p:nvSpPr>
              <p:cNvPr id="83" name="文字方塊 2"/>
              <p:cNvSpPr txBox="1">
                <a:spLocks noRot="1" noChangeAspect="1" noMove="1" noResize="1" noEditPoints="1" noAdjustHandles="1" noChangeArrowheads="1" noChangeShapeType="1" noTextEdit="1"/>
              </p:cNvSpPr>
              <p:nvPr/>
            </p:nvSpPr>
            <p:spPr>
              <a:xfrm>
                <a:off x="6151225" y="4812234"/>
                <a:ext cx="692882" cy="61343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文字方塊 69"/>
              <p:cNvSpPr txBox="1"/>
              <p:nvPr/>
            </p:nvSpPr>
            <p:spPr>
              <a:xfrm>
                <a:off x="4387013" y="4810740"/>
                <a:ext cx="1399806" cy="613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i="1" smtClean="0">
                              <a:solidFill>
                                <a:srgbClr val="FFC000"/>
                              </a:solidFill>
                              <a:latin typeface="Cambria Math" panose="02040503050406030204" pitchFamily="18" charset="0"/>
                            </a:rPr>
                          </m:ctrlPr>
                        </m:dPr>
                        <m:e>
                          <m:m>
                            <m:mPr>
                              <m:mcs>
                                <m:mc>
                                  <m:mcPr>
                                    <m:count m:val="2"/>
                                    <m:mcJc m:val="center"/>
                                  </m:mcPr>
                                </m:mc>
                              </m:mcs>
                              <m:ctrlPr>
                                <a:rPr lang="en-US" altLang="zh-TW" sz="2400" i="1" smtClean="0">
                                  <a:solidFill>
                                    <a:srgbClr val="FFC000"/>
                                  </a:solidFill>
                                  <a:latin typeface="Cambria Math" panose="02040503050406030204" pitchFamily="18" charset="0"/>
                                </a:rPr>
                              </m:ctrlPr>
                            </m:mPr>
                            <m:mr>
                              <m:e>
                                <m:r>
                                  <m:rPr>
                                    <m:brk m:alnAt="7"/>
                                  </m:rPr>
                                  <a:rPr lang="en-US" altLang="zh-TW" sz="2400" b="0" i="1" smtClean="0">
                                    <a:solidFill>
                                      <a:srgbClr val="FFC000"/>
                                    </a:solidFill>
                                    <a:latin typeface="Cambria Math" panose="02040503050406030204" pitchFamily="18" charset="0"/>
                                  </a:rPr>
                                  <m:t>1</m:t>
                                </m:r>
                              </m:e>
                              <m:e>
                                <m:r>
                                  <a:rPr lang="en-US" altLang="zh-TW" sz="2400" b="0" i="1" smtClean="0">
                                    <a:solidFill>
                                      <a:srgbClr val="FFC000"/>
                                    </a:solidFill>
                                    <a:latin typeface="Cambria Math" panose="02040503050406030204" pitchFamily="18" charset="0"/>
                                  </a:rPr>
                                  <m:t>−2</m:t>
                                </m:r>
                              </m:e>
                            </m:mr>
                            <m:mr>
                              <m:e>
                                <m:r>
                                  <a:rPr lang="en-US" altLang="zh-TW" sz="2400" b="0" i="1" smtClean="0">
                                    <a:solidFill>
                                      <a:srgbClr val="FFC000"/>
                                    </a:solidFill>
                                    <a:latin typeface="Cambria Math" panose="02040503050406030204" pitchFamily="18" charset="0"/>
                                  </a:rPr>
                                  <m:t>−1</m:t>
                                </m:r>
                              </m:e>
                              <m:e>
                                <m:r>
                                  <a:rPr lang="en-US" altLang="zh-TW" sz="2400" b="0" i="1" smtClean="0">
                                    <a:solidFill>
                                      <a:srgbClr val="FFC000"/>
                                    </a:solidFill>
                                    <a:latin typeface="Cambria Math" panose="02040503050406030204" pitchFamily="18" charset="0"/>
                                  </a:rPr>
                                  <m:t>1</m:t>
                                </m:r>
                              </m:e>
                            </m:mr>
                          </m:m>
                        </m:e>
                      </m:d>
                    </m:oMath>
                  </m:oMathPara>
                </a14:m>
                <a:endParaRPr lang="zh-TW" altLang="en-US" sz="2400" dirty="0">
                  <a:solidFill>
                    <a:srgbClr val="FFC000"/>
                  </a:solidFill>
                </a:endParaRPr>
              </a:p>
            </p:txBody>
          </p:sp>
        </mc:Choice>
        <mc:Fallback xmlns="">
          <p:sp>
            <p:nvSpPr>
              <p:cNvPr id="84" name="文字方塊 69"/>
              <p:cNvSpPr txBox="1">
                <a:spLocks noRot="1" noChangeAspect="1" noMove="1" noResize="1" noEditPoints="1" noAdjustHandles="1" noChangeArrowheads="1" noChangeShapeType="1" noTextEdit="1"/>
              </p:cNvSpPr>
              <p:nvPr/>
            </p:nvSpPr>
            <p:spPr>
              <a:xfrm>
                <a:off x="4387013" y="4810740"/>
                <a:ext cx="1399806" cy="61343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文字方塊 70"/>
              <p:cNvSpPr txBox="1"/>
              <p:nvPr/>
            </p:nvSpPr>
            <p:spPr>
              <a:xfrm>
                <a:off x="7156886" y="4964948"/>
                <a:ext cx="34945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m:t>
                      </m:r>
                    </m:oMath>
                  </m:oMathPara>
                </a14:m>
                <a:endParaRPr lang="zh-TW" altLang="en-US" sz="2800" dirty="0"/>
              </a:p>
            </p:txBody>
          </p:sp>
        </mc:Choice>
        <mc:Fallback xmlns="">
          <p:sp>
            <p:nvSpPr>
              <p:cNvPr id="85" name="文字方塊 70"/>
              <p:cNvSpPr txBox="1">
                <a:spLocks noRot="1" noChangeAspect="1" noMove="1" noResize="1" noEditPoints="1" noAdjustHandles="1" noChangeArrowheads="1" noChangeShapeType="1" noTextEdit="1"/>
              </p:cNvSpPr>
              <p:nvPr/>
            </p:nvSpPr>
            <p:spPr>
              <a:xfrm>
                <a:off x="7156886" y="4964948"/>
                <a:ext cx="349455" cy="43088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文字方塊 66"/>
              <p:cNvSpPr txBox="1"/>
              <p:nvPr/>
            </p:nvSpPr>
            <p:spPr>
              <a:xfrm>
                <a:off x="7657766" y="4801676"/>
                <a:ext cx="463653" cy="615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i="1" smtClean="0">
                              <a:solidFill>
                                <a:srgbClr val="00B050"/>
                              </a:solidFill>
                              <a:latin typeface="Cambria Math" panose="02040503050406030204" pitchFamily="18" charset="0"/>
                            </a:rPr>
                          </m:ctrlPr>
                        </m:dPr>
                        <m:e>
                          <m:m>
                            <m:mPr>
                              <m:mcs>
                                <m:mc>
                                  <m:mcPr>
                                    <m:count m:val="1"/>
                                    <m:mcJc m:val="center"/>
                                  </m:mcPr>
                                </m:mc>
                              </m:mcs>
                              <m:ctrlPr>
                                <a:rPr lang="en-US" altLang="zh-TW" sz="2400" i="1" smtClean="0">
                                  <a:solidFill>
                                    <a:srgbClr val="00B050"/>
                                  </a:solidFill>
                                  <a:latin typeface="Cambria Math" panose="02040503050406030204" pitchFamily="18" charset="0"/>
                                </a:rPr>
                              </m:ctrlPr>
                            </m:mPr>
                            <m:mr>
                              <m:e>
                                <m:r>
                                  <m:rPr>
                                    <m:brk m:alnAt="7"/>
                                  </m:rPr>
                                  <a:rPr lang="en-US" altLang="zh-TW" sz="2400" b="0" i="1" smtClean="0">
                                    <a:solidFill>
                                      <a:srgbClr val="00B050"/>
                                    </a:solidFill>
                                    <a:latin typeface="Cambria Math" panose="02040503050406030204" pitchFamily="18" charset="0"/>
                                  </a:rPr>
                                  <m:t>1</m:t>
                                </m:r>
                              </m:e>
                            </m:mr>
                            <m:mr>
                              <m:e>
                                <m:r>
                                  <a:rPr lang="en-US" altLang="zh-TW" sz="2400" b="0" i="1" smtClean="0">
                                    <a:solidFill>
                                      <a:srgbClr val="00B050"/>
                                    </a:solidFill>
                                    <a:latin typeface="Cambria Math" panose="02040503050406030204" pitchFamily="18" charset="0"/>
                                  </a:rPr>
                                  <m:t>0</m:t>
                                </m:r>
                              </m:e>
                            </m:mr>
                          </m:m>
                        </m:e>
                      </m:d>
                    </m:oMath>
                  </m:oMathPara>
                </a14:m>
                <a:endParaRPr lang="zh-TW" altLang="en-US" sz="2400" dirty="0">
                  <a:solidFill>
                    <a:srgbClr val="00B050"/>
                  </a:solidFill>
                </a:endParaRPr>
              </a:p>
            </p:txBody>
          </p:sp>
        </mc:Choice>
        <mc:Fallback xmlns="">
          <p:sp>
            <p:nvSpPr>
              <p:cNvPr id="86" name="文字方塊 66"/>
              <p:cNvSpPr txBox="1">
                <a:spLocks noRot="1" noChangeAspect="1" noMove="1" noResize="1" noEditPoints="1" noAdjustHandles="1" noChangeArrowheads="1" noChangeShapeType="1" noTextEdit="1"/>
              </p:cNvSpPr>
              <p:nvPr/>
            </p:nvSpPr>
            <p:spPr>
              <a:xfrm>
                <a:off x="7657766" y="4801676"/>
                <a:ext cx="463653" cy="6158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文字方塊 67"/>
              <p:cNvSpPr txBox="1"/>
              <p:nvPr/>
            </p:nvSpPr>
            <p:spPr>
              <a:xfrm>
                <a:off x="8987730" y="4799261"/>
                <a:ext cx="866006" cy="615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i="1" smtClean="0">
                              <a:solidFill>
                                <a:srgbClr val="0000FF"/>
                              </a:solidFill>
                              <a:latin typeface="Cambria Math" panose="02040503050406030204" pitchFamily="18" charset="0"/>
                            </a:rPr>
                          </m:ctrlPr>
                        </m:dPr>
                        <m:e>
                          <m:m>
                            <m:mPr>
                              <m:mcs>
                                <m:mc>
                                  <m:mcPr>
                                    <m:count m:val="1"/>
                                    <m:mcJc m:val="center"/>
                                  </m:mcPr>
                                </m:mc>
                              </m:mcs>
                              <m:ctrlPr>
                                <a:rPr lang="en-US" altLang="zh-TW" sz="2400" i="1" smtClean="0">
                                  <a:solidFill>
                                    <a:srgbClr val="0000FF"/>
                                  </a:solidFill>
                                  <a:latin typeface="Cambria Math" panose="02040503050406030204" pitchFamily="18" charset="0"/>
                                </a:rPr>
                              </m:ctrlPr>
                            </m:mPr>
                            <m:mr>
                              <m:e>
                                <m:r>
                                  <m:rPr>
                                    <m:brk m:alnAt="7"/>
                                  </m:rPr>
                                  <a:rPr lang="en-US" altLang="zh-TW" sz="2400" b="0" i="1" smtClean="0">
                                    <a:solidFill>
                                      <a:srgbClr val="0000FF"/>
                                    </a:solidFill>
                                    <a:latin typeface="Cambria Math" panose="02040503050406030204" pitchFamily="18" charset="0"/>
                                  </a:rPr>
                                  <m:t>0</m:t>
                                </m:r>
                                <m:r>
                                  <a:rPr lang="en-US" altLang="zh-TW" sz="2400" b="0" i="1" smtClean="0">
                                    <a:solidFill>
                                      <a:srgbClr val="0000FF"/>
                                    </a:solidFill>
                                    <a:latin typeface="Cambria Math" panose="02040503050406030204" pitchFamily="18" charset="0"/>
                                  </a:rPr>
                                  <m:t>.98</m:t>
                                </m:r>
                              </m:e>
                            </m:mr>
                            <m:mr>
                              <m:e>
                                <m:r>
                                  <a:rPr lang="en-US" altLang="zh-TW" sz="2400" b="0" i="1" smtClean="0">
                                    <a:solidFill>
                                      <a:srgbClr val="0000FF"/>
                                    </a:solidFill>
                                    <a:latin typeface="Cambria Math" panose="02040503050406030204" pitchFamily="18" charset="0"/>
                                  </a:rPr>
                                  <m:t>0.12</m:t>
                                </m:r>
                              </m:e>
                            </m:mr>
                          </m:m>
                        </m:e>
                      </m:d>
                    </m:oMath>
                  </m:oMathPara>
                </a14:m>
                <a:endParaRPr lang="zh-TW" altLang="en-US" sz="2400" dirty="0">
                  <a:solidFill>
                    <a:srgbClr val="0000FF"/>
                  </a:solidFill>
                </a:endParaRPr>
              </a:p>
            </p:txBody>
          </p:sp>
        </mc:Choice>
        <mc:Fallback xmlns="">
          <p:sp>
            <p:nvSpPr>
              <p:cNvPr id="87" name="文字方塊 67"/>
              <p:cNvSpPr txBox="1">
                <a:spLocks noRot="1" noChangeAspect="1" noMove="1" noResize="1" noEditPoints="1" noAdjustHandles="1" noChangeArrowheads="1" noChangeShapeType="1" noTextEdit="1"/>
              </p:cNvSpPr>
              <p:nvPr/>
            </p:nvSpPr>
            <p:spPr>
              <a:xfrm>
                <a:off x="8987730" y="4799261"/>
                <a:ext cx="866006" cy="6158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矩形 4"/>
              <p:cNvSpPr/>
              <p:nvPr/>
            </p:nvSpPr>
            <p:spPr>
              <a:xfrm>
                <a:off x="8419461" y="4896884"/>
                <a:ext cx="53412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800" i="1">
                          <a:latin typeface="Cambria Math" panose="02040503050406030204" pitchFamily="18" charset="0"/>
                        </a:rPr>
                        <m:t>=</m:t>
                      </m:r>
                    </m:oMath>
                  </m:oMathPara>
                </a14:m>
                <a:endParaRPr lang="zh-TW" altLang="en-US" sz="2800" dirty="0">
                  <a:solidFill>
                    <a:srgbClr val="0000FF"/>
                  </a:solidFill>
                </a:endParaRPr>
              </a:p>
            </p:txBody>
          </p:sp>
        </mc:Choice>
        <mc:Fallback xmlns="">
          <p:sp>
            <p:nvSpPr>
              <p:cNvPr id="88" name="矩形 4"/>
              <p:cNvSpPr>
                <a:spLocks noRot="1" noChangeAspect="1" noMove="1" noResize="1" noEditPoints="1" noAdjustHandles="1" noChangeArrowheads="1" noChangeShapeType="1" noTextEdit="1"/>
              </p:cNvSpPr>
              <p:nvPr/>
            </p:nvSpPr>
            <p:spPr>
              <a:xfrm>
                <a:off x="8419461" y="4896884"/>
                <a:ext cx="534121"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文字方塊 96"/>
              <p:cNvSpPr txBox="1"/>
              <p:nvPr/>
            </p:nvSpPr>
            <p:spPr>
              <a:xfrm>
                <a:off x="5994010" y="5794389"/>
                <a:ext cx="692882" cy="6120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i="1" smtClean="0">
                              <a:solidFill>
                                <a:srgbClr val="FF0000"/>
                              </a:solidFill>
                              <a:latin typeface="Cambria Math" panose="02040503050406030204" pitchFamily="18" charset="0"/>
                            </a:rPr>
                          </m:ctrlPr>
                        </m:dPr>
                        <m:e>
                          <m:m>
                            <m:mPr>
                              <m:mcs>
                                <m:mc>
                                  <m:mcPr>
                                    <m:count m:val="1"/>
                                    <m:mcJc m:val="center"/>
                                  </m:mcPr>
                                </m:mc>
                              </m:mcs>
                              <m:ctrlPr>
                                <a:rPr lang="en-US" altLang="zh-TW" sz="2400" i="1" smtClean="0">
                                  <a:solidFill>
                                    <a:srgbClr val="FF0000"/>
                                  </a:solidFill>
                                  <a:latin typeface="Cambria Math" panose="02040503050406030204" pitchFamily="18" charset="0"/>
                                </a:rPr>
                              </m:ctrlPr>
                            </m:mPr>
                            <m:mr>
                              <m:e>
                                <m:r>
                                  <m:rPr>
                                    <m:brk m:alnAt="7"/>
                                  </m:rPr>
                                  <a:rPr lang="en-US" altLang="zh-TW" sz="2400" b="0" i="1" smtClean="0">
                                    <a:solidFill>
                                      <a:srgbClr val="FF0000"/>
                                    </a:solidFill>
                                    <a:latin typeface="Cambria Math" panose="02040503050406030204" pitchFamily="18" charset="0"/>
                                  </a:rPr>
                                  <m:t>4</m:t>
                                </m:r>
                              </m:e>
                            </m:mr>
                            <m:mr>
                              <m:e>
                                <m:r>
                                  <a:rPr lang="en-US" altLang="zh-TW" sz="2400" b="0" i="1" smtClean="0">
                                    <a:solidFill>
                                      <a:srgbClr val="FF0000"/>
                                    </a:solidFill>
                                    <a:latin typeface="Cambria Math" panose="02040503050406030204" pitchFamily="18" charset="0"/>
                                  </a:rPr>
                                  <m:t>−2</m:t>
                                </m:r>
                              </m:e>
                            </m:mr>
                          </m:m>
                        </m:e>
                      </m:d>
                    </m:oMath>
                  </m:oMathPara>
                </a14:m>
                <a:endParaRPr lang="zh-TW" altLang="en-US" sz="2400" dirty="0">
                  <a:solidFill>
                    <a:srgbClr val="FF0000"/>
                  </a:solidFill>
                </a:endParaRPr>
              </a:p>
            </p:txBody>
          </p:sp>
        </mc:Choice>
        <mc:Fallback xmlns="">
          <p:sp>
            <p:nvSpPr>
              <p:cNvPr id="89" name="文字方塊 96"/>
              <p:cNvSpPr txBox="1">
                <a:spLocks noRot="1" noChangeAspect="1" noMove="1" noResize="1" noEditPoints="1" noAdjustHandles="1" noChangeArrowheads="1" noChangeShapeType="1" noTextEdit="1"/>
              </p:cNvSpPr>
              <p:nvPr/>
            </p:nvSpPr>
            <p:spPr>
              <a:xfrm>
                <a:off x="5994010" y="5794389"/>
                <a:ext cx="692882" cy="612091"/>
              </a:xfrm>
              <a:prstGeom prst="rect">
                <a:avLst/>
              </a:prstGeom>
              <a:blipFill>
                <a:blip r:embed="rId9"/>
                <a:stretch>
                  <a:fillRect/>
                </a:stretch>
              </a:blipFill>
            </p:spPr>
            <p:txBody>
              <a:bodyPr/>
              <a:lstStyle/>
              <a:p>
                <a:r>
                  <a:rPr lang="en-US">
                    <a:noFill/>
                  </a:rPr>
                  <a:t> </a:t>
                </a:r>
              </a:p>
            </p:txBody>
          </p:sp>
        </mc:Fallback>
      </mc:AlternateContent>
      <p:sp>
        <p:nvSpPr>
          <p:cNvPr id="90" name="右大括弧 8"/>
          <p:cNvSpPr/>
          <p:nvPr/>
        </p:nvSpPr>
        <p:spPr>
          <a:xfrm rot="5400000">
            <a:off x="6308467" y="3742738"/>
            <a:ext cx="86654" cy="3703285"/>
          </a:xfrm>
          <a:prstGeom prst="rightBrace">
            <a:avLst>
              <a:gd name="adj1" fmla="val 11539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91" name="群組 3"/>
          <p:cNvGrpSpPr/>
          <p:nvPr/>
        </p:nvGrpSpPr>
        <p:grpSpPr>
          <a:xfrm>
            <a:off x="4426185" y="3585188"/>
            <a:ext cx="3931141" cy="877076"/>
            <a:chOff x="-90748" y="4911258"/>
            <a:chExt cx="3931141" cy="877076"/>
          </a:xfrm>
        </p:grpSpPr>
        <p:sp>
          <p:nvSpPr>
            <p:cNvPr id="92" name="矩形 70"/>
            <p:cNvSpPr/>
            <p:nvPr/>
          </p:nvSpPr>
          <p:spPr>
            <a:xfrm>
              <a:off x="2614785" y="4922520"/>
              <a:ext cx="450868" cy="854551"/>
            </a:xfrm>
            <a:prstGeom prst="rect">
              <a:avLst/>
            </a:prstGeom>
            <a:solidFill>
              <a:schemeClr val="accent3">
                <a:lumMod val="60000"/>
                <a:lumOff val="40000"/>
              </a:schemeClr>
            </a:solid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smtClean="0"/>
                <a:t>b</a:t>
              </a:r>
              <a:endParaRPr lang="zh-TW" altLang="en-US" sz="2400" baseline="30000" dirty="0"/>
            </a:p>
          </p:txBody>
        </p:sp>
        <p:sp>
          <p:nvSpPr>
            <p:cNvPr id="93" name="矩形 142"/>
            <p:cNvSpPr/>
            <p:nvPr/>
          </p:nvSpPr>
          <p:spPr>
            <a:xfrm>
              <a:off x="719464" y="4920295"/>
              <a:ext cx="807843" cy="832399"/>
            </a:xfrm>
            <a:prstGeom prst="rect">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smtClean="0"/>
                <a:t>W</a:t>
              </a:r>
              <a:endParaRPr lang="zh-TW" altLang="en-US" sz="2400" baseline="30000" dirty="0"/>
            </a:p>
          </p:txBody>
        </p:sp>
        <p:sp>
          <p:nvSpPr>
            <p:cNvPr id="94" name="矩形 143"/>
            <p:cNvSpPr/>
            <p:nvPr/>
          </p:nvSpPr>
          <p:spPr>
            <a:xfrm>
              <a:off x="1616336" y="4911258"/>
              <a:ext cx="441359" cy="877076"/>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x</a:t>
              </a:r>
              <a:endParaRPr lang="zh-TW" altLang="en-US" sz="2400" dirty="0"/>
            </a:p>
          </p:txBody>
        </p:sp>
        <p:sp>
          <p:nvSpPr>
            <p:cNvPr id="95" name="文字方塊 2"/>
            <p:cNvSpPr txBox="1"/>
            <p:nvPr/>
          </p:nvSpPr>
          <p:spPr>
            <a:xfrm>
              <a:off x="2226981" y="5106861"/>
              <a:ext cx="360621" cy="461665"/>
            </a:xfrm>
            <a:prstGeom prst="rect">
              <a:avLst/>
            </a:prstGeom>
            <a:noFill/>
          </p:spPr>
          <p:txBody>
            <a:bodyPr wrap="square" rtlCol="0">
              <a:spAutoFit/>
            </a:bodyPr>
            <a:lstStyle/>
            <a:p>
              <a:pPr algn="ctr"/>
              <a:r>
                <a:rPr lang="en-US" altLang="zh-TW" sz="2400" dirty="0"/>
                <a:t>+</a:t>
              </a:r>
              <a:endParaRPr lang="zh-TW" altLang="en-US" sz="2400" dirty="0"/>
            </a:p>
          </p:txBody>
        </p:sp>
        <mc:AlternateContent xmlns:mc="http://schemas.openxmlformats.org/markup-compatibility/2006" xmlns:a14="http://schemas.microsoft.com/office/drawing/2010/main">
          <mc:Choice Requires="a14">
            <p:sp>
              <p:nvSpPr>
                <p:cNvPr id="96" name="文字方塊 144"/>
                <p:cNvSpPr txBox="1"/>
                <p:nvPr/>
              </p:nvSpPr>
              <p:spPr>
                <a:xfrm>
                  <a:off x="-90748" y="5165130"/>
                  <a:ext cx="3931141" cy="369332"/>
                </a:xfrm>
                <a:prstGeom prst="rect">
                  <a:avLst/>
                </a:prstGeom>
                <a:noFill/>
              </p:spPr>
              <p:txBody>
                <a:bodyPr wrap="none" lIns="0" tIns="0" rIns="0" bIns="0" rtlCol="0">
                  <a:spAutoFit/>
                </a:bodyPr>
                <a:lstStyle/>
                <a:p>
                  <a:r>
                    <a:rPr lang="en-US" altLang="zh-TW" sz="2400" b="0" dirty="0" smtClean="0"/>
                    <a:t>      </a:t>
                  </a:r>
                  <a14:m>
                    <m:oMath xmlns:m="http://schemas.openxmlformats.org/officeDocument/2006/math">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r>
                        <a:rPr lang="en-US" altLang="zh-TW" sz="2400" b="0" i="1" smtClean="0">
                          <a:latin typeface="Cambria Math" panose="02040503050406030204" pitchFamily="18" charset="0"/>
                        </a:rPr>
                        <m:t> = </m:t>
                      </m:r>
                    </m:oMath>
                  </a14:m>
                  <a:endParaRPr lang="zh-TW" altLang="en-US" sz="2400" dirty="0"/>
                </a:p>
              </p:txBody>
            </p:sp>
          </mc:Choice>
          <mc:Fallback xmlns="">
            <p:sp>
              <p:nvSpPr>
                <p:cNvPr id="96" name="文字方塊 144"/>
                <p:cNvSpPr txBox="1">
                  <a:spLocks noRot="1" noChangeAspect="1" noMove="1" noResize="1" noEditPoints="1" noAdjustHandles="1" noChangeArrowheads="1" noChangeShapeType="1" noTextEdit="1"/>
                </p:cNvSpPr>
                <p:nvPr/>
              </p:nvSpPr>
              <p:spPr>
                <a:xfrm>
                  <a:off x="-90748" y="5165130"/>
                  <a:ext cx="3931141" cy="369332"/>
                </a:xfrm>
                <a:prstGeom prst="rect">
                  <a:avLst/>
                </a:prstGeom>
                <a:blipFill>
                  <a:blip r:embed="rId10"/>
                  <a:stretch>
                    <a:fillRect/>
                  </a:stretch>
                </a:blipFill>
              </p:spPr>
              <p:txBody>
                <a:bodyPr/>
                <a:lstStyle/>
                <a:p>
                  <a:r>
                    <a:rPr lang="en-US">
                      <a:noFill/>
                    </a:rPr>
                    <a:t> </a:t>
                  </a:r>
                </a:p>
              </p:txBody>
            </p:sp>
          </mc:Fallback>
        </mc:AlternateContent>
      </p:grpSp>
      <p:sp>
        <p:nvSpPr>
          <p:cNvPr id="97" name="矩形 88"/>
          <p:cNvSpPr/>
          <p:nvPr/>
        </p:nvSpPr>
        <p:spPr>
          <a:xfrm>
            <a:off x="8404265" y="3582432"/>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smtClean="0"/>
              <a:t>a</a:t>
            </a:r>
            <a:endParaRPr lang="zh-TW" altLang="en-US" sz="2400" baseline="30000" dirty="0"/>
          </a:p>
        </p:txBody>
      </p:sp>
    </p:spTree>
    <p:extLst>
      <p:ext uri="{BB962C8B-B14F-4D97-AF65-F5344CB8AC3E}">
        <p14:creationId xmlns:p14="http://schemas.microsoft.com/office/powerpoint/2010/main" val="321116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5" grpId="0"/>
      <p:bldP spid="48" grpId="0"/>
      <p:bldP spid="49" grpId="0"/>
      <p:bldP spid="50" grpId="0"/>
      <p:bldP spid="51" grpId="0"/>
      <p:bldP spid="52" grpId="0"/>
      <p:bldP spid="61" grpId="0"/>
      <p:bldP spid="62" grpId="0"/>
      <p:bldP spid="82" grpId="0"/>
      <p:bldP spid="83" grpId="0"/>
      <p:bldP spid="84" grpId="0"/>
      <p:bldP spid="85" grpId="0"/>
      <p:bldP spid="86" grpId="0"/>
      <p:bldP spid="87" grpId="0"/>
      <p:bldP spid="88" grpId="0"/>
      <p:bldP spid="89" grpId="0"/>
      <p:bldP spid="90" grpId="0" animBg="1"/>
      <p:bldP spid="9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Operation</a:t>
            </a:r>
          </a:p>
        </p:txBody>
      </p:sp>
      <p:sp>
        <p:nvSpPr>
          <p:cNvPr id="3" name="Content Placeholder 2"/>
          <p:cNvSpPr>
            <a:spLocks noGrp="1"/>
          </p:cNvSpPr>
          <p:nvPr>
            <p:ph idx="1"/>
          </p:nvPr>
        </p:nvSpPr>
        <p:spPr/>
        <p:txBody>
          <a:bodyPr/>
          <a:lstStyle/>
          <a:p>
            <a:r>
              <a:rPr lang="en-US" dirty="0"/>
              <a:t>Multilayer NN, matrix calculations for the first layer</a:t>
            </a:r>
          </a:p>
          <a:p>
            <a:pPr lvl="1"/>
            <a:r>
              <a:rPr lang="en-US" dirty="0"/>
              <a:t>Input vector </a:t>
            </a:r>
            <a:r>
              <a:rPr lang="en-US" i="1" dirty="0"/>
              <a:t>x</a:t>
            </a:r>
            <a:r>
              <a:rPr lang="en-US" dirty="0"/>
              <a:t>, weights matrix </a:t>
            </a:r>
            <a:r>
              <a:rPr lang="en-US" i="1" dirty="0"/>
              <a:t>W</a:t>
            </a:r>
            <a:r>
              <a:rPr lang="en-US" baseline="30000" dirty="0"/>
              <a:t>1</a:t>
            </a:r>
            <a:r>
              <a:rPr lang="en-US" dirty="0"/>
              <a:t>, bias vector </a:t>
            </a:r>
            <a:r>
              <a:rPr lang="en-US" i="1" dirty="0"/>
              <a:t>b</a:t>
            </a:r>
            <a:r>
              <a:rPr lang="en-US" baseline="30000" dirty="0"/>
              <a:t>1</a:t>
            </a:r>
            <a:r>
              <a:rPr lang="en-US" dirty="0"/>
              <a:t>, output vector </a:t>
            </a:r>
            <a:r>
              <a:rPr lang="en-US" i="1" dirty="0"/>
              <a:t>a</a:t>
            </a:r>
            <a:r>
              <a:rPr lang="en-US" baseline="30000" dirty="0"/>
              <a:t>1</a:t>
            </a:r>
          </a:p>
        </p:txBody>
      </p:sp>
      <p:sp>
        <p:nvSpPr>
          <p:cNvPr id="57" name="Content Placeholder 56">
            <a:extLst>
              <a:ext uri="{FF2B5EF4-FFF2-40B4-BE49-F238E27FC236}">
                <a16:creationId xmlns:a16="http://schemas.microsoft.com/office/drawing/2014/main" id="{0561486F-D1A1-4F36-BDDE-1CB38A28B83B}"/>
              </a:ext>
            </a:extLst>
          </p:cNvPr>
          <p:cNvSpPr>
            <a:spLocks noGrp="1"/>
          </p:cNvSpPr>
          <p:nvPr>
            <p:ph idx="10"/>
          </p:nvPr>
        </p:nvSpPr>
        <p:spPr/>
        <p:txBody>
          <a:bodyPr/>
          <a:lstStyle/>
          <a:p>
            <a:r>
              <a:rPr lang="en-US" dirty="0"/>
              <a:t>Introduction to Neural Networks</a:t>
            </a:r>
          </a:p>
          <a:p>
            <a:endParaRPr lang="en-US" dirty="0"/>
          </a:p>
        </p:txBody>
      </p:sp>
      <p:sp>
        <p:nvSpPr>
          <p:cNvPr id="4" name="矩形 77"/>
          <p:cNvSpPr/>
          <p:nvPr/>
        </p:nvSpPr>
        <p:spPr>
          <a:xfrm>
            <a:off x="7180166" y="3070423"/>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5" name="矩形 73"/>
          <p:cNvSpPr/>
          <p:nvPr/>
        </p:nvSpPr>
        <p:spPr>
          <a:xfrm>
            <a:off x="3029726" y="3122841"/>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6" name="矩形 74"/>
          <p:cNvSpPr/>
          <p:nvPr/>
        </p:nvSpPr>
        <p:spPr>
          <a:xfrm>
            <a:off x="4355312" y="3106494"/>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7" name="矩形 75"/>
          <p:cNvSpPr/>
          <p:nvPr/>
        </p:nvSpPr>
        <p:spPr>
          <a:xfrm>
            <a:off x="5766871" y="3122841"/>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8" name="矩形 76"/>
          <p:cNvSpPr/>
          <p:nvPr/>
        </p:nvSpPr>
        <p:spPr>
          <a:xfrm>
            <a:off x="1846623" y="3150482"/>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9" name="直線單箭頭接點 92"/>
          <p:cNvCxnSpPr/>
          <p:nvPr/>
        </p:nvCxnSpPr>
        <p:spPr>
          <a:xfrm>
            <a:off x="6153678" y="4171261"/>
            <a:ext cx="10185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3"/>
          <p:cNvCxnSpPr/>
          <p:nvPr/>
        </p:nvCxnSpPr>
        <p:spPr>
          <a:xfrm>
            <a:off x="6262994" y="5417151"/>
            <a:ext cx="90574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94"/>
          <p:cNvCxnSpPr/>
          <p:nvPr/>
        </p:nvCxnSpPr>
        <p:spPr>
          <a:xfrm>
            <a:off x="6129794" y="3392458"/>
            <a:ext cx="105037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95"/>
          <p:cNvSpPr/>
          <p:nvPr/>
        </p:nvSpPr>
        <p:spPr>
          <a:xfrm>
            <a:off x="1915011" y="3868175"/>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3" name="矩形 96"/>
          <p:cNvSpPr/>
          <p:nvPr/>
        </p:nvSpPr>
        <p:spPr>
          <a:xfrm>
            <a:off x="1920829" y="3297846"/>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4" name="Object 12"/>
          <p:cNvGraphicFramePr>
            <a:graphicFrameLocks noChangeAspect="1"/>
          </p:cNvGraphicFramePr>
          <p:nvPr>
            <p:extLst>
              <p:ext uri="{D42A27DB-BD31-4B8C-83A1-F6EECF244321}">
                <p14:modId xmlns:p14="http://schemas.microsoft.com/office/powerpoint/2010/main" val="3389103842"/>
              </p:ext>
            </p:extLst>
          </p:nvPr>
        </p:nvGraphicFramePr>
        <p:xfrm>
          <a:off x="1933528" y="3202596"/>
          <a:ext cx="325438" cy="461962"/>
        </p:xfrm>
        <a:graphic>
          <a:graphicData uri="http://schemas.openxmlformats.org/presentationml/2006/ole">
            <mc:AlternateContent xmlns:mc="http://schemas.openxmlformats.org/markup-compatibility/2006">
              <mc:Choice xmlns:v="urn:schemas-microsoft-com:vml" Requires="v">
                <p:oleObj spid="_x0000_s6317" name="方程式" r:id="rId3" imgW="152280" imgH="215640" progId="Equation.3">
                  <p:embed/>
                </p:oleObj>
              </mc:Choice>
              <mc:Fallback>
                <p:oleObj name="方程式" r:id="rId3" imgW="152280" imgH="215640" progId="Equation.3">
                  <p:embed/>
                  <p:pic>
                    <p:nvPicPr>
                      <p:cNvPr id="98" name="Object 12"/>
                      <p:cNvPicPr>
                        <a:picLocks noChangeAspect="1" noChangeArrowheads="1"/>
                      </p:cNvPicPr>
                      <p:nvPr/>
                    </p:nvPicPr>
                    <p:blipFill>
                      <a:blip r:embed="rId4"/>
                      <a:srcRect/>
                      <a:stretch>
                        <a:fillRect/>
                      </a:stretch>
                    </p:blipFill>
                    <p:spPr bwMode="auto">
                      <a:xfrm>
                        <a:off x="1933528" y="3202596"/>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2"/>
          <p:cNvGraphicFramePr>
            <a:graphicFrameLocks noChangeAspect="1"/>
          </p:cNvGraphicFramePr>
          <p:nvPr>
            <p:extLst>
              <p:ext uri="{D42A27DB-BD31-4B8C-83A1-F6EECF244321}">
                <p14:modId xmlns:p14="http://schemas.microsoft.com/office/powerpoint/2010/main" val="1329633905"/>
              </p:ext>
            </p:extLst>
          </p:nvPr>
        </p:nvGraphicFramePr>
        <p:xfrm>
          <a:off x="1938824" y="3785325"/>
          <a:ext cx="352425" cy="461963"/>
        </p:xfrm>
        <a:graphic>
          <a:graphicData uri="http://schemas.openxmlformats.org/presentationml/2006/ole">
            <mc:AlternateContent xmlns:mc="http://schemas.openxmlformats.org/markup-compatibility/2006">
              <mc:Choice xmlns:v="urn:schemas-microsoft-com:vml" Requires="v">
                <p:oleObj spid="_x0000_s6318" name="方程式" r:id="rId5" imgW="164880" imgH="215640" progId="Equation.3">
                  <p:embed/>
                </p:oleObj>
              </mc:Choice>
              <mc:Fallback>
                <p:oleObj name="方程式" r:id="rId5" imgW="164880" imgH="215640" progId="Equation.3">
                  <p:embed/>
                  <p:pic>
                    <p:nvPicPr>
                      <p:cNvPr id="99" name="Object 12"/>
                      <p:cNvPicPr>
                        <a:picLocks noChangeAspect="1" noChangeArrowheads="1"/>
                      </p:cNvPicPr>
                      <p:nvPr/>
                    </p:nvPicPr>
                    <p:blipFill>
                      <a:blip r:embed="rId6"/>
                      <a:srcRect/>
                      <a:stretch>
                        <a:fillRect/>
                      </a:stretch>
                    </p:blipFill>
                    <p:spPr bwMode="auto">
                      <a:xfrm>
                        <a:off x="1938824" y="3785325"/>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橢圓 99"/>
          <p:cNvSpPr/>
          <p:nvPr/>
        </p:nvSpPr>
        <p:spPr>
          <a:xfrm>
            <a:off x="3126836" y="3133843"/>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7" name="橢圓 100"/>
          <p:cNvSpPr/>
          <p:nvPr/>
        </p:nvSpPr>
        <p:spPr>
          <a:xfrm>
            <a:off x="3129178" y="3912413"/>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8" name="橢圓 101"/>
          <p:cNvSpPr/>
          <p:nvPr/>
        </p:nvSpPr>
        <p:spPr>
          <a:xfrm>
            <a:off x="3117545" y="5140425"/>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9" name="文字方塊 102"/>
          <p:cNvSpPr txBox="1"/>
          <p:nvPr/>
        </p:nvSpPr>
        <p:spPr>
          <a:xfrm rot="5400000">
            <a:off x="3114798" y="4562718"/>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0" name="矩形 103"/>
          <p:cNvSpPr/>
          <p:nvPr/>
        </p:nvSpPr>
        <p:spPr>
          <a:xfrm>
            <a:off x="1924536" y="5265932"/>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21" name="Object 12"/>
          <p:cNvGraphicFramePr>
            <a:graphicFrameLocks noChangeAspect="1"/>
          </p:cNvGraphicFramePr>
          <p:nvPr>
            <p:extLst>
              <p:ext uri="{D42A27DB-BD31-4B8C-83A1-F6EECF244321}">
                <p14:modId xmlns:p14="http://schemas.microsoft.com/office/powerpoint/2010/main" val="591408522"/>
              </p:ext>
            </p:extLst>
          </p:nvPr>
        </p:nvGraphicFramePr>
        <p:xfrm>
          <a:off x="1921420" y="5169678"/>
          <a:ext cx="407988" cy="488950"/>
        </p:xfrm>
        <a:graphic>
          <a:graphicData uri="http://schemas.openxmlformats.org/presentationml/2006/ole">
            <mc:AlternateContent xmlns:mc="http://schemas.openxmlformats.org/markup-compatibility/2006">
              <mc:Choice xmlns:v="urn:schemas-microsoft-com:vml" Requires="v">
                <p:oleObj spid="_x0000_s6319" name="方程式" r:id="rId7" imgW="190440" imgH="228600" progId="Equation.3">
                  <p:embed/>
                </p:oleObj>
              </mc:Choice>
              <mc:Fallback>
                <p:oleObj name="方程式" r:id="rId7" imgW="190440" imgH="228600" progId="Equation.3">
                  <p:embed/>
                  <p:pic>
                    <p:nvPicPr>
                      <p:cNvPr id="105" name="Object 12"/>
                      <p:cNvPicPr>
                        <a:picLocks noChangeAspect="1" noChangeArrowheads="1"/>
                      </p:cNvPicPr>
                      <p:nvPr/>
                    </p:nvPicPr>
                    <p:blipFill>
                      <a:blip r:embed="rId8"/>
                      <a:srcRect/>
                      <a:stretch>
                        <a:fillRect/>
                      </a:stretch>
                    </p:blipFill>
                    <p:spPr bwMode="auto">
                      <a:xfrm>
                        <a:off x="1921420" y="5169678"/>
                        <a:ext cx="407988"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文字方塊 105"/>
          <p:cNvSpPr txBox="1"/>
          <p:nvPr/>
        </p:nvSpPr>
        <p:spPr>
          <a:xfrm rot="5400000">
            <a:off x="1800468" y="4550874"/>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3" name="橢圓 106"/>
          <p:cNvSpPr/>
          <p:nvPr/>
        </p:nvSpPr>
        <p:spPr>
          <a:xfrm>
            <a:off x="4442398" y="31338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4" name="橢圓 107"/>
          <p:cNvSpPr/>
          <p:nvPr/>
        </p:nvSpPr>
        <p:spPr>
          <a:xfrm>
            <a:off x="4444740" y="391241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5" name="橢圓 108"/>
          <p:cNvSpPr/>
          <p:nvPr/>
        </p:nvSpPr>
        <p:spPr>
          <a:xfrm>
            <a:off x="4433107" y="5140425"/>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6" name="文字方塊 109"/>
          <p:cNvSpPr txBox="1"/>
          <p:nvPr/>
        </p:nvSpPr>
        <p:spPr>
          <a:xfrm rot="5400000">
            <a:off x="4430360" y="4562718"/>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7" name="橢圓 110"/>
          <p:cNvSpPr/>
          <p:nvPr/>
        </p:nvSpPr>
        <p:spPr>
          <a:xfrm>
            <a:off x="5842715" y="3114735"/>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28" name="橢圓 111"/>
          <p:cNvSpPr/>
          <p:nvPr/>
        </p:nvSpPr>
        <p:spPr>
          <a:xfrm>
            <a:off x="5845057" y="3874644"/>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29" name="橢圓 112"/>
          <p:cNvSpPr/>
          <p:nvPr/>
        </p:nvSpPr>
        <p:spPr>
          <a:xfrm>
            <a:off x="5852085" y="5121317"/>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0" name="文字方塊 113"/>
          <p:cNvSpPr txBox="1"/>
          <p:nvPr/>
        </p:nvSpPr>
        <p:spPr>
          <a:xfrm rot="5400000">
            <a:off x="5849338" y="4540447"/>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1" name="文字方塊 114"/>
          <p:cNvSpPr txBox="1"/>
          <p:nvPr/>
        </p:nvSpPr>
        <p:spPr>
          <a:xfrm>
            <a:off x="5014443" y="3075259"/>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2" name="文字方塊 115"/>
          <p:cNvSpPr txBox="1"/>
          <p:nvPr/>
        </p:nvSpPr>
        <p:spPr>
          <a:xfrm>
            <a:off x="5032066" y="3860758"/>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3" name="文字方塊 116"/>
          <p:cNvSpPr txBox="1"/>
          <p:nvPr/>
        </p:nvSpPr>
        <p:spPr>
          <a:xfrm>
            <a:off x="5044246" y="5117050"/>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34" name="直線單箭頭接點 117"/>
          <p:cNvCxnSpPr>
            <a:stCxn id="16" idx="6"/>
            <a:endCxn id="23" idx="2"/>
          </p:cNvCxnSpPr>
          <p:nvPr/>
        </p:nvCxnSpPr>
        <p:spPr>
          <a:xfrm>
            <a:off x="3700994" y="3420922"/>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118"/>
          <p:cNvCxnSpPr/>
          <p:nvPr/>
        </p:nvCxnSpPr>
        <p:spPr>
          <a:xfrm>
            <a:off x="3700994" y="4212674"/>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119"/>
          <p:cNvCxnSpPr/>
          <p:nvPr/>
        </p:nvCxnSpPr>
        <p:spPr>
          <a:xfrm>
            <a:off x="3691703" y="5434643"/>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120"/>
          <p:cNvCxnSpPr>
            <a:stCxn id="17" idx="6"/>
            <a:endCxn id="23" idx="2"/>
          </p:cNvCxnSpPr>
          <p:nvPr/>
        </p:nvCxnSpPr>
        <p:spPr>
          <a:xfrm flipV="1">
            <a:off x="3703336" y="3420922"/>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121"/>
          <p:cNvCxnSpPr>
            <a:stCxn id="16" idx="6"/>
            <a:endCxn id="24" idx="2"/>
          </p:cNvCxnSpPr>
          <p:nvPr/>
        </p:nvCxnSpPr>
        <p:spPr>
          <a:xfrm>
            <a:off x="3700994" y="3420922"/>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122"/>
          <p:cNvCxnSpPr>
            <a:stCxn id="16" idx="6"/>
            <a:endCxn id="25" idx="2"/>
          </p:cNvCxnSpPr>
          <p:nvPr/>
        </p:nvCxnSpPr>
        <p:spPr>
          <a:xfrm>
            <a:off x="3700994" y="3420922"/>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123"/>
          <p:cNvCxnSpPr>
            <a:stCxn id="17" idx="6"/>
            <a:endCxn id="25" idx="2"/>
          </p:cNvCxnSpPr>
          <p:nvPr/>
        </p:nvCxnSpPr>
        <p:spPr>
          <a:xfrm>
            <a:off x="3703336" y="4199492"/>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124"/>
          <p:cNvCxnSpPr>
            <a:stCxn id="18" idx="6"/>
            <a:endCxn id="23" idx="2"/>
          </p:cNvCxnSpPr>
          <p:nvPr/>
        </p:nvCxnSpPr>
        <p:spPr>
          <a:xfrm flipV="1">
            <a:off x="3691703" y="3420922"/>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125"/>
          <p:cNvCxnSpPr>
            <a:stCxn id="18" idx="6"/>
            <a:endCxn id="24" idx="2"/>
          </p:cNvCxnSpPr>
          <p:nvPr/>
        </p:nvCxnSpPr>
        <p:spPr>
          <a:xfrm flipV="1">
            <a:off x="3691703" y="4199492"/>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126"/>
          <p:cNvCxnSpPr>
            <a:endCxn id="16" idx="2"/>
          </p:cNvCxnSpPr>
          <p:nvPr/>
        </p:nvCxnSpPr>
        <p:spPr>
          <a:xfrm flipV="1">
            <a:off x="2267436" y="3420922"/>
            <a:ext cx="859400" cy="29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127"/>
          <p:cNvCxnSpPr>
            <a:stCxn id="13" idx="3"/>
            <a:endCxn id="17" idx="2"/>
          </p:cNvCxnSpPr>
          <p:nvPr/>
        </p:nvCxnSpPr>
        <p:spPr>
          <a:xfrm>
            <a:off x="2263729" y="3469296"/>
            <a:ext cx="865449" cy="7301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128"/>
          <p:cNvCxnSpPr>
            <a:stCxn id="13" idx="3"/>
            <a:endCxn id="18" idx="2"/>
          </p:cNvCxnSpPr>
          <p:nvPr/>
        </p:nvCxnSpPr>
        <p:spPr>
          <a:xfrm>
            <a:off x="2263729" y="3469296"/>
            <a:ext cx="853816" cy="1958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129"/>
          <p:cNvCxnSpPr>
            <a:stCxn id="15" idx="3"/>
            <a:endCxn id="16" idx="2"/>
          </p:cNvCxnSpPr>
          <p:nvPr/>
        </p:nvCxnSpPr>
        <p:spPr>
          <a:xfrm flipV="1">
            <a:off x="2291249" y="3420922"/>
            <a:ext cx="835587" cy="595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130"/>
          <p:cNvCxnSpPr>
            <a:stCxn id="12" idx="3"/>
            <a:endCxn id="17" idx="2"/>
          </p:cNvCxnSpPr>
          <p:nvPr/>
        </p:nvCxnSpPr>
        <p:spPr>
          <a:xfrm>
            <a:off x="2257911" y="4039625"/>
            <a:ext cx="871267" cy="1598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131"/>
          <p:cNvCxnSpPr>
            <a:stCxn id="12" idx="3"/>
            <a:endCxn id="18" idx="2"/>
          </p:cNvCxnSpPr>
          <p:nvPr/>
        </p:nvCxnSpPr>
        <p:spPr>
          <a:xfrm>
            <a:off x="2257911" y="4039625"/>
            <a:ext cx="859634" cy="1387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132"/>
          <p:cNvCxnSpPr>
            <a:stCxn id="21" idx="3"/>
            <a:endCxn id="16" idx="2"/>
          </p:cNvCxnSpPr>
          <p:nvPr/>
        </p:nvCxnSpPr>
        <p:spPr>
          <a:xfrm flipV="1">
            <a:off x="2329408" y="3420922"/>
            <a:ext cx="797428" cy="19932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133"/>
          <p:cNvCxnSpPr>
            <a:stCxn id="21" idx="3"/>
            <a:endCxn id="17" idx="2"/>
          </p:cNvCxnSpPr>
          <p:nvPr/>
        </p:nvCxnSpPr>
        <p:spPr>
          <a:xfrm flipV="1">
            <a:off x="2303039" y="4199492"/>
            <a:ext cx="826139" cy="121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134"/>
          <p:cNvCxnSpPr>
            <a:stCxn id="21" idx="3"/>
            <a:endCxn id="18" idx="2"/>
          </p:cNvCxnSpPr>
          <p:nvPr/>
        </p:nvCxnSpPr>
        <p:spPr>
          <a:xfrm>
            <a:off x="2303039" y="5414098"/>
            <a:ext cx="814506" cy="13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文字方塊 135"/>
          <p:cNvSpPr txBox="1"/>
          <p:nvPr/>
        </p:nvSpPr>
        <p:spPr>
          <a:xfrm rot="5400000">
            <a:off x="7122356" y="4571419"/>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53" name="文字方塊 136"/>
          <p:cNvSpPr txBox="1"/>
          <p:nvPr/>
        </p:nvSpPr>
        <p:spPr>
          <a:xfrm>
            <a:off x="7191449" y="3052598"/>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54" name="文字方塊 137"/>
          <p:cNvSpPr txBox="1"/>
          <p:nvPr/>
        </p:nvSpPr>
        <p:spPr>
          <a:xfrm>
            <a:off x="7180166" y="3850818"/>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55" name="文字方塊 138"/>
          <p:cNvSpPr txBox="1"/>
          <p:nvPr/>
        </p:nvSpPr>
        <p:spPr>
          <a:xfrm>
            <a:off x="7180166" y="5117050"/>
            <a:ext cx="631069" cy="523220"/>
          </a:xfrm>
          <a:prstGeom prst="rect">
            <a:avLst/>
          </a:prstGeom>
          <a:noFill/>
        </p:spPr>
        <p:txBody>
          <a:bodyPr wrap="square" rtlCol="0">
            <a:spAutoFit/>
          </a:bodyPr>
          <a:lstStyle/>
          <a:p>
            <a:r>
              <a:rPr lang="en-US" altLang="zh-TW" sz="2800" dirty="0" err="1"/>
              <a:t>y</a:t>
            </a:r>
            <a:r>
              <a:rPr lang="en-US" altLang="zh-TW" sz="2800" baseline="-25000" dirty="0" err="1"/>
              <a:t>M</a:t>
            </a:r>
            <a:endParaRPr lang="zh-TW" altLang="en-US" sz="2800" baseline="-25000" dirty="0"/>
          </a:p>
        </p:txBody>
      </p:sp>
      <p:sp>
        <p:nvSpPr>
          <p:cNvPr id="56" name="矩形 69"/>
          <p:cNvSpPr/>
          <p:nvPr/>
        </p:nvSpPr>
        <p:spPr>
          <a:xfrm>
            <a:off x="2318544" y="3702110"/>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1</a:t>
            </a:r>
            <a:endParaRPr lang="zh-TW" altLang="en-US" sz="2400" baseline="30000" dirty="0"/>
          </a:p>
        </p:txBody>
      </p:sp>
      <p:sp>
        <p:nvSpPr>
          <p:cNvPr id="61" name="矩形 87"/>
          <p:cNvSpPr/>
          <p:nvPr/>
        </p:nvSpPr>
        <p:spPr>
          <a:xfrm>
            <a:off x="2292896" y="5097356"/>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x</a:t>
            </a:r>
            <a:endParaRPr lang="zh-TW" altLang="en-US" sz="2400" dirty="0"/>
          </a:p>
        </p:txBody>
      </p:sp>
      <p:sp>
        <p:nvSpPr>
          <p:cNvPr id="62" name="矩形 88"/>
          <p:cNvSpPr/>
          <p:nvPr/>
        </p:nvSpPr>
        <p:spPr>
          <a:xfrm>
            <a:off x="3540087" y="5097356"/>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a</a:t>
            </a:r>
            <a:r>
              <a:rPr lang="en-US" altLang="zh-TW" sz="2400" baseline="30000" dirty="0"/>
              <a:t>1</a:t>
            </a:r>
            <a:endParaRPr lang="zh-TW" altLang="en-US" sz="2400" baseline="30000" dirty="0"/>
          </a:p>
        </p:txBody>
      </p:sp>
      <p:grpSp>
        <p:nvGrpSpPr>
          <p:cNvPr id="65" name="群組 3"/>
          <p:cNvGrpSpPr/>
          <p:nvPr/>
        </p:nvGrpSpPr>
        <p:grpSpPr>
          <a:xfrm>
            <a:off x="2997507" y="6453475"/>
            <a:ext cx="3459858" cy="877076"/>
            <a:chOff x="-76694" y="4911258"/>
            <a:chExt cx="3459858" cy="877076"/>
          </a:xfrm>
        </p:grpSpPr>
        <p:sp>
          <p:nvSpPr>
            <p:cNvPr id="66" name="矩形 70"/>
            <p:cNvSpPr/>
            <p:nvPr/>
          </p:nvSpPr>
          <p:spPr>
            <a:xfrm>
              <a:off x="2804292" y="4913061"/>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1</a:t>
              </a:r>
              <a:endParaRPr lang="zh-TW" altLang="en-US" sz="2400" baseline="30000" dirty="0"/>
            </a:p>
          </p:txBody>
        </p:sp>
        <p:sp>
          <p:nvSpPr>
            <p:cNvPr id="67" name="矩形 142"/>
            <p:cNvSpPr/>
            <p:nvPr/>
          </p:nvSpPr>
          <p:spPr>
            <a:xfrm>
              <a:off x="982807" y="493521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1</a:t>
              </a:r>
              <a:endParaRPr lang="zh-TW" altLang="en-US" sz="2400" baseline="30000" dirty="0"/>
            </a:p>
          </p:txBody>
        </p:sp>
        <p:sp>
          <p:nvSpPr>
            <p:cNvPr id="68" name="矩形 143"/>
            <p:cNvSpPr/>
            <p:nvPr/>
          </p:nvSpPr>
          <p:spPr>
            <a:xfrm>
              <a:off x="1883749" y="491125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x</a:t>
              </a:r>
              <a:endParaRPr lang="zh-TW" altLang="en-US" sz="2400" dirty="0"/>
            </a:p>
          </p:txBody>
        </p:sp>
        <p:sp>
          <p:nvSpPr>
            <p:cNvPr id="69" name="文字方塊 2"/>
            <p:cNvSpPr txBox="1"/>
            <p:nvPr/>
          </p:nvSpPr>
          <p:spPr>
            <a:xfrm>
              <a:off x="2384389" y="5106861"/>
              <a:ext cx="360621" cy="461665"/>
            </a:xfrm>
            <a:prstGeom prst="rect">
              <a:avLst/>
            </a:prstGeom>
            <a:noFill/>
          </p:spPr>
          <p:txBody>
            <a:bodyPr wrap="square" rtlCol="0">
              <a:spAutoFit/>
            </a:bodyPr>
            <a:lstStyle/>
            <a:p>
              <a:pPr algn="ctr"/>
              <a:r>
                <a:rPr lang="en-US" altLang="zh-TW" sz="2400" dirty="0"/>
                <a:t>+</a:t>
              </a:r>
              <a:endParaRPr lang="zh-TW" altLang="en-US" sz="2400" dirty="0"/>
            </a:p>
          </p:txBody>
        </p:sp>
        <mc:AlternateContent xmlns:mc="http://schemas.openxmlformats.org/markup-compatibility/2006" xmlns:a14="http://schemas.microsoft.com/office/drawing/2010/main">
          <mc:Choice Requires="a14">
            <p:sp>
              <p:nvSpPr>
                <p:cNvPr id="70" name="文字方塊 144"/>
                <p:cNvSpPr txBox="1"/>
                <p:nvPr/>
              </p:nvSpPr>
              <p:spPr>
                <a:xfrm>
                  <a:off x="-76694" y="5114234"/>
                  <a:ext cx="3459858" cy="369332"/>
                </a:xfrm>
                <a:prstGeom prst="rect">
                  <a:avLst/>
                </a:prstGeom>
                <a:noFill/>
              </p:spPr>
              <p:txBody>
                <a:bodyPr wrap="none" lIns="0" tIns="0" rIns="0" bIns="0" rtlCol="0">
                  <a:spAutoFit/>
                </a:bodyPr>
                <a:lstStyle/>
                <a:p>
                  <a:r>
                    <a:rPr lang="en-US" altLang="zh-TW" sz="2400" b="0" dirty="0"/>
                    <a:t>      </a:t>
                  </a:r>
                  <a14:m>
                    <m:oMath xmlns:m="http://schemas.openxmlformats.org/officeDocument/2006/math">
                      <m:r>
                        <a:rPr lang="en-US" altLang="zh-TW" sz="2400" b="0" i="1" smtClean="0">
                          <a:latin typeface="Cambria Math" panose="02040503050406030204" pitchFamily="18" charset="0"/>
                        </a:rPr>
                        <m:t>=</m:t>
                      </m:r>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a14:m>
                  <a:endParaRPr lang="zh-TW" altLang="en-US" sz="2400" dirty="0"/>
                </a:p>
              </p:txBody>
            </p:sp>
          </mc:Choice>
          <mc:Fallback xmlns="">
            <p:sp>
              <p:nvSpPr>
                <p:cNvPr id="70" name="文字方塊 144"/>
                <p:cNvSpPr txBox="1">
                  <a:spLocks noRot="1" noChangeAspect="1" noMove="1" noResize="1" noEditPoints="1" noAdjustHandles="1" noChangeArrowheads="1" noChangeShapeType="1" noTextEdit="1"/>
                </p:cNvSpPr>
                <p:nvPr/>
              </p:nvSpPr>
              <p:spPr>
                <a:xfrm>
                  <a:off x="-76694" y="5114234"/>
                  <a:ext cx="3459858" cy="369332"/>
                </a:xfrm>
                <a:prstGeom prst="rect">
                  <a:avLst/>
                </a:prstGeom>
                <a:blipFill>
                  <a:blip r:embed="rId9"/>
                  <a:stretch>
                    <a:fillRect/>
                  </a:stretch>
                </a:blipFill>
              </p:spPr>
              <p:txBody>
                <a:bodyPr/>
                <a:lstStyle/>
                <a:p>
                  <a:r>
                    <a:rPr lang="en-US">
                      <a:noFill/>
                    </a:rPr>
                    <a:t> </a:t>
                  </a:r>
                </a:p>
              </p:txBody>
            </p:sp>
          </mc:Fallback>
        </mc:AlternateContent>
      </p:grpSp>
      <p:sp>
        <p:nvSpPr>
          <p:cNvPr id="85" name="矩形 172"/>
          <p:cNvSpPr/>
          <p:nvPr/>
        </p:nvSpPr>
        <p:spPr>
          <a:xfrm>
            <a:off x="2881004" y="4255785"/>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1</a:t>
            </a:r>
            <a:endParaRPr lang="zh-TW" altLang="en-US" sz="2400" baseline="30000" dirty="0"/>
          </a:p>
        </p:txBody>
      </p:sp>
      <p:cxnSp>
        <p:nvCxnSpPr>
          <p:cNvPr id="89" name="直線單箭頭接點 6"/>
          <p:cNvCxnSpPr>
            <a:endCxn id="62" idx="2"/>
          </p:cNvCxnSpPr>
          <p:nvPr/>
        </p:nvCxnSpPr>
        <p:spPr>
          <a:xfrm flipV="1">
            <a:off x="3133899" y="5974432"/>
            <a:ext cx="626868" cy="8110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矩形 88"/>
          <p:cNvSpPr/>
          <p:nvPr/>
        </p:nvSpPr>
        <p:spPr>
          <a:xfrm>
            <a:off x="2889361" y="641563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a</a:t>
            </a:r>
            <a:r>
              <a:rPr lang="en-US" altLang="zh-TW" sz="2400" baseline="30000" dirty="0"/>
              <a:t>1</a:t>
            </a:r>
            <a:endParaRPr lang="zh-TW" altLang="en-US" sz="2400" baseline="30000" dirty="0"/>
          </a:p>
        </p:txBody>
      </p:sp>
      <p:sp>
        <p:nvSpPr>
          <p:cNvPr id="71" name="TextBox 70">
            <a:extLst>
              <a:ext uri="{FF2B5EF4-FFF2-40B4-BE49-F238E27FC236}">
                <a16:creationId xmlns:a16="http://schemas.microsoft.com/office/drawing/2014/main" id="{F3E347F8-3EFD-406D-9BC5-61608D794AA4}"/>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316281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2" grpId="0" animBg="1"/>
      <p:bldP spid="85" grpId="0" animBg="1"/>
      <p:bldP spid="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Operation</a:t>
            </a:r>
          </a:p>
        </p:txBody>
      </p:sp>
      <p:sp>
        <p:nvSpPr>
          <p:cNvPr id="3" name="Content Placeholder 2"/>
          <p:cNvSpPr>
            <a:spLocks noGrp="1"/>
          </p:cNvSpPr>
          <p:nvPr>
            <p:ph idx="1"/>
          </p:nvPr>
        </p:nvSpPr>
        <p:spPr/>
        <p:txBody>
          <a:bodyPr/>
          <a:lstStyle/>
          <a:p>
            <a:r>
              <a:rPr lang="en-US" dirty="0"/>
              <a:t>Multilayer NN, matrix calculations for all layers</a:t>
            </a:r>
          </a:p>
        </p:txBody>
      </p:sp>
      <p:sp>
        <p:nvSpPr>
          <p:cNvPr id="89" name="Content Placeholder 88">
            <a:extLst>
              <a:ext uri="{FF2B5EF4-FFF2-40B4-BE49-F238E27FC236}">
                <a16:creationId xmlns:a16="http://schemas.microsoft.com/office/drawing/2014/main" id="{999FB571-51E0-499B-AA6E-175ECC65947E}"/>
              </a:ext>
            </a:extLst>
          </p:cNvPr>
          <p:cNvSpPr>
            <a:spLocks noGrp="1"/>
          </p:cNvSpPr>
          <p:nvPr>
            <p:ph idx="10"/>
          </p:nvPr>
        </p:nvSpPr>
        <p:spPr/>
        <p:txBody>
          <a:bodyPr/>
          <a:lstStyle/>
          <a:p>
            <a:r>
              <a:rPr lang="en-US" dirty="0"/>
              <a:t>Introduction to Neural Networks</a:t>
            </a:r>
          </a:p>
          <a:p>
            <a:endParaRPr lang="en-US" dirty="0"/>
          </a:p>
        </p:txBody>
      </p:sp>
      <p:sp>
        <p:nvSpPr>
          <p:cNvPr id="4" name="矩形 77"/>
          <p:cNvSpPr/>
          <p:nvPr/>
        </p:nvSpPr>
        <p:spPr>
          <a:xfrm>
            <a:off x="7180166" y="2607881"/>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5" name="矩形 73"/>
          <p:cNvSpPr/>
          <p:nvPr/>
        </p:nvSpPr>
        <p:spPr>
          <a:xfrm>
            <a:off x="3029726" y="2660299"/>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6" name="矩形 74"/>
          <p:cNvSpPr/>
          <p:nvPr/>
        </p:nvSpPr>
        <p:spPr>
          <a:xfrm>
            <a:off x="4355312" y="2643952"/>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7" name="矩形 75"/>
          <p:cNvSpPr/>
          <p:nvPr/>
        </p:nvSpPr>
        <p:spPr>
          <a:xfrm>
            <a:off x="5766871" y="2660299"/>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8" name="矩形 76"/>
          <p:cNvSpPr/>
          <p:nvPr/>
        </p:nvSpPr>
        <p:spPr>
          <a:xfrm>
            <a:off x="1846623" y="2687940"/>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9" name="直線單箭頭接點 92"/>
          <p:cNvCxnSpPr/>
          <p:nvPr/>
        </p:nvCxnSpPr>
        <p:spPr>
          <a:xfrm>
            <a:off x="6153678" y="3708719"/>
            <a:ext cx="10185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3"/>
          <p:cNvCxnSpPr/>
          <p:nvPr/>
        </p:nvCxnSpPr>
        <p:spPr>
          <a:xfrm>
            <a:off x="6262994" y="4954609"/>
            <a:ext cx="90574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94"/>
          <p:cNvCxnSpPr/>
          <p:nvPr/>
        </p:nvCxnSpPr>
        <p:spPr>
          <a:xfrm>
            <a:off x="6129794" y="2929916"/>
            <a:ext cx="105037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95"/>
          <p:cNvSpPr/>
          <p:nvPr/>
        </p:nvSpPr>
        <p:spPr>
          <a:xfrm>
            <a:off x="1915011" y="3405633"/>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3" name="矩形 96"/>
          <p:cNvSpPr/>
          <p:nvPr/>
        </p:nvSpPr>
        <p:spPr>
          <a:xfrm>
            <a:off x="1920829" y="2835304"/>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4" name="Object 12"/>
          <p:cNvGraphicFramePr>
            <a:graphicFrameLocks noChangeAspect="1"/>
          </p:cNvGraphicFramePr>
          <p:nvPr>
            <p:extLst>
              <p:ext uri="{D42A27DB-BD31-4B8C-83A1-F6EECF244321}">
                <p14:modId xmlns:p14="http://schemas.microsoft.com/office/powerpoint/2010/main" val="3938645061"/>
              </p:ext>
            </p:extLst>
          </p:nvPr>
        </p:nvGraphicFramePr>
        <p:xfrm>
          <a:off x="1933528" y="2740054"/>
          <a:ext cx="325438" cy="461962"/>
        </p:xfrm>
        <a:graphic>
          <a:graphicData uri="http://schemas.openxmlformats.org/presentationml/2006/ole">
            <mc:AlternateContent xmlns:mc="http://schemas.openxmlformats.org/markup-compatibility/2006">
              <mc:Choice xmlns:v="urn:schemas-microsoft-com:vml" Requires="v">
                <p:oleObj spid="_x0000_s7341" name="方程式" r:id="rId3" imgW="152280" imgH="215640" progId="Equation.3">
                  <p:embed/>
                </p:oleObj>
              </mc:Choice>
              <mc:Fallback>
                <p:oleObj name="方程式" r:id="rId3" imgW="152280" imgH="215640" progId="Equation.3">
                  <p:embed/>
                  <p:pic>
                    <p:nvPicPr>
                      <p:cNvPr id="14" name="Object 12"/>
                      <p:cNvPicPr>
                        <a:picLocks noChangeAspect="1" noChangeArrowheads="1"/>
                      </p:cNvPicPr>
                      <p:nvPr/>
                    </p:nvPicPr>
                    <p:blipFill>
                      <a:blip r:embed="rId4"/>
                      <a:srcRect/>
                      <a:stretch>
                        <a:fillRect/>
                      </a:stretch>
                    </p:blipFill>
                    <p:spPr bwMode="auto">
                      <a:xfrm>
                        <a:off x="1933528" y="2740054"/>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2"/>
          <p:cNvGraphicFramePr>
            <a:graphicFrameLocks noChangeAspect="1"/>
          </p:cNvGraphicFramePr>
          <p:nvPr>
            <p:extLst>
              <p:ext uri="{D42A27DB-BD31-4B8C-83A1-F6EECF244321}">
                <p14:modId xmlns:p14="http://schemas.microsoft.com/office/powerpoint/2010/main" val="4190616726"/>
              </p:ext>
            </p:extLst>
          </p:nvPr>
        </p:nvGraphicFramePr>
        <p:xfrm>
          <a:off x="1938824" y="3322783"/>
          <a:ext cx="352425" cy="461963"/>
        </p:xfrm>
        <a:graphic>
          <a:graphicData uri="http://schemas.openxmlformats.org/presentationml/2006/ole">
            <mc:AlternateContent xmlns:mc="http://schemas.openxmlformats.org/markup-compatibility/2006">
              <mc:Choice xmlns:v="urn:schemas-microsoft-com:vml" Requires="v">
                <p:oleObj spid="_x0000_s7342" name="方程式" r:id="rId5" imgW="164880" imgH="215640" progId="Equation.3">
                  <p:embed/>
                </p:oleObj>
              </mc:Choice>
              <mc:Fallback>
                <p:oleObj name="方程式" r:id="rId5" imgW="164880" imgH="215640" progId="Equation.3">
                  <p:embed/>
                  <p:pic>
                    <p:nvPicPr>
                      <p:cNvPr id="15" name="Object 12"/>
                      <p:cNvPicPr>
                        <a:picLocks noChangeAspect="1" noChangeArrowheads="1"/>
                      </p:cNvPicPr>
                      <p:nvPr/>
                    </p:nvPicPr>
                    <p:blipFill>
                      <a:blip r:embed="rId6"/>
                      <a:srcRect/>
                      <a:stretch>
                        <a:fillRect/>
                      </a:stretch>
                    </p:blipFill>
                    <p:spPr bwMode="auto">
                      <a:xfrm>
                        <a:off x="1938824" y="3322783"/>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橢圓 99"/>
          <p:cNvSpPr/>
          <p:nvPr/>
        </p:nvSpPr>
        <p:spPr>
          <a:xfrm>
            <a:off x="3126836" y="2671301"/>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7" name="橢圓 100"/>
          <p:cNvSpPr/>
          <p:nvPr/>
        </p:nvSpPr>
        <p:spPr>
          <a:xfrm>
            <a:off x="3129178" y="3449871"/>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8" name="橢圓 101"/>
          <p:cNvSpPr/>
          <p:nvPr/>
        </p:nvSpPr>
        <p:spPr>
          <a:xfrm>
            <a:off x="3117545" y="4677883"/>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9" name="文字方塊 102"/>
          <p:cNvSpPr txBox="1"/>
          <p:nvPr/>
        </p:nvSpPr>
        <p:spPr>
          <a:xfrm rot="5400000">
            <a:off x="3114798" y="4100176"/>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0" name="矩形 103"/>
          <p:cNvSpPr/>
          <p:nvPr/>
        </p:nvSpPr>
        <p:spPr>
          <a:xfrm>
            <a:off x="1924536" y="4803390"/>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21" name="Object 12"/>
          <p:cNvGraphicFramePr>
            <a:graphicFrameLocks noChangeAspect="1"/>
          </p:cNvGraphicFramePr>
          <p:nvPr>
            <p:extLst>
              <p:ext uri="{D42A27DB-BD31-4B8C-83A1-F6EECF244321}">
                <p14:modId xmlns:p14="http://schemas.microsoft.com/office/powerpoint/2010/main" val="4271239054"/>
              </p:ext>
            </p:extLst>
          </p:nvPr>
        </p:nvGraphicFramePr>
        <p:xfrm>
          <a:off x="1921420" y="4707136"/>
          <a:ext cx="407988" cy="488950"/>
        </p:xfrm>
        <a:graphic>
          <a:graphicData uri="http://schemas.openxmlformats.org/presentationml/2006/ole">
            <mc:AlternateContent xmlns:mc="http://schemas.openxmlformats.org/markup-compatibility/2006">
              <mc:Choice xmlns:v="urn:schemas-microsoft-com:vml" Requires="v">
                <p:oleObj spid="_x0000_s7343" name="方程式" r:id="rId7" imgW="190440" imgH="228600" progId="Equation.3">
                  <p:embed/>
                </p:oleObj>
              </mc:Choice>
              <mc:Fallback>
                <p:oleObj name="方程式" r:id="rId7" imgW="190440" imgH="228600" progId="Equation.3">
                  <p:embed/>
                  <p:pic>
                    <p:nvPicPr>
                      <p:cNvPr id="21" name="Object 12"/>
                      <p:cNvPicPr>
                        <a:picLocks noChangeAspect="1" noChangeArrowheads="1"/>
                      </p:cNvPicPr>
                      <p:nvPr/>
                    </p:nvPicPr>
                    <p:blipFill>
                      <a:blip r:embed="rId8"/>
                      <a:srcRect/>
                      <a:stretch>
                        <a:fillRect/>
                      </a:stretch>
                    </p:blipFill>
                    <p:spPr bwMode="auto">
                      <a:xfrm>
                        <a:off x="1921420" y="4707136"/>
                        <a:ext cx="407988"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文字方塊 105"/>
          <p:cNvSpPr txBox="1"/>
          <p:nvPr/>
        </p:nvSpPr>
        <p:spPr>
          <a:xfrm rot="5400000">
            <a:off x="1800468" y="408833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3" name="橢圓 106"/>
          <p:cNvSpPr/>
          <p:nvPr/>
        </p:nvSpPr>
        <p:spPr>
          <a:xfrm>
            <a:off x="4442398" y="2671301"/>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4" name="橢圓 107"/>
          <p:cNvSpPr/>
          <p:nvPr/>
        </p:nvSpPr>
        <p:spPr>
          <a:xfrm>
            <a:off x="4444740" y="3449871"/>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5" name="橢圓 108"/>
          <p:cNvSpPr/>
          <p:nvPr/>
        </p:nvSpPr>
        <p:spPr>
          <a:xfrm>
            <a:off x="4433107" y="467788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6" name="文字方塊 109"/>
          <p:cNvSpPr txBox="1"/>
          <p:nvPr/>
        </p:nvSpPr>
        <p:spPr>
          <a:xfrm rot="5400000">
            <a:off x="4430360" y="4100176"/>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7" name="橢圓 110"/>
          <p:cNvSpPr/>
          <p:nvPr/>
        </p:nvSpPr>
        <p:spPr>
          <a:xfrm>
            <a:off x="5842715" y="2652193"/>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28" name="橢圓 111"/>
          <p:cNvSpPr/>
          <p:nvPr/>
        </p:nvSpPr>
        <p:spPr>
          <a:xfrm>
            <a:off x="5845057" y="3412102"/>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29" name="橢圓 112"/>
          <p:cNvSpPr/>
          <p:nvPr/>
        </p:nvSpPr>
        <p:spPr>
          <a:xfrm>
            <a:off x="5852085" y="4658775"/>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0" name="文字方塊 113"/>
          <p:cNvSpPr txBox="1"/>
          <p:nvPr/>
        </p:nvSpPr>
        <p:spPr>
          <a:xfrm rot="5400000">
            <a:off x="5849338" y="4077905"/>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1" name="文字方塊 114"/>
          <p:cNvSpPr txBox="1"/>
          <p:nvPr/>
        </p:nvSpPr>
        <p:spPr>
          <a:xfrm>
            <a:off x="5014443" y="2612717"/>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2" name="文字方塊 115"/>
          <p:cNvSpPr txBox="1"/>
          <p:nvPr/>
        </p:nvSpPr>
        <p:spPr>
          <a:xfrm>
            <a:off x="5032066" y="3398216"/>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3" name="文字方塊 116"/>
          <p:cNvSpPr txBox="1"/>
          <p:nvPr/>
        </p:nvSpPr>
        <p:spPr>
          <a:xfrm>
            <a:off x="5044246" y="4654508"/>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34" name="直線單箭頭接點 117"/>
          <p:cNvCxnSpPr>
            <a:stCxn id="16" idx="6"/>
            <a:endCxn id="23" idx="2"/>
          </p:cNvCxnSpPr>
          <p:nvPr/>
        </p:nvCxnSpPr>
        <p:spPr>
          <a:xfrm>
            <a:off x="3700994" y="2958380"/>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118"/>
          <p:cNvCxnSpPr/>
          <p:nvPr/>
        </p:nvCxnSpPr>
        <p:spPr>
          <a:xfrm>
            <a:off x="3700994" y="3750132"/>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119"/>
          <p:cNvCxnSpPr/>
          <p:nvPr/>
        </p:nvCxnSpPr>
        <p:spPr>
          <a:xfrm>
            <a:off x="3691703" y="4972101"/>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120"/>
          <p:cNvCxnSpPr>
            <a:stCxn id="17" idx="6"/>
            <a:endCxn id="23" idx="2"/>
          </p:cNvCxnSpPr>
          <p:nvPr/>
        </p:nvCxnSpPr>
        <p:spPr>
          <a:xfrm flipV="1">
            <a:off x="3703336" y="2958380"/>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121"/>
          <p:cNvCxnSpPr>
            <a:stCxn id="16" idx="6"/>
            <a:endCxn id="24" idx="2"/>
          </p:cNvCxnSpPr>
          <p:nvPr/>
        </p:nvCxnSpPr>
        <p:spPr>
          <a:xfrm>
            <a:off x="3700994" y="2958380"/>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122"/>
          <p:cNvCxnSpPr>
            <a:stCxn id="16" idx="6"/>
            <a:endCxn id="25" idx="2"/>
          </p:cNvCxnSpPr>
          <p:nvPr/>
        </p:nvCxnSpPr>
        <p:spPr>
          <a:xfrm>
            <a:off x="3700994" y="2958380"/>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123"/>
          <p:cNvCxnSpPr>
            <a:stCxn id="17" idx="6"/>
            <a:endCxn id="25" idx="2"/>
          </p:cNvCxnSpPr>
          <p:nvPr/>
        </p:nvCxnSpPr>
        <p:spPr>
          <a:xfrm>
            <a:off x="3703336" y="3736950"/>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124"/>
          <p:cNvCxnSpPr>
            <a:stCxn id="18" idx="6"/>
            <a:endCxn id="23" idx="2"/>
          </p:cNvCxnSpPr>
          <p:nvPr/>
        </p:nvCxnSpPr>
        <p:spPr>
          <a:xfrm flipV="1">
            <a:off x="3691703" y="2958380"/>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125"/>
          <p:cNvCxnSpPr>
            <a:stCxn id="18" idx="6"/>
            <a:endCxn id="24" idx="2"/>
          </p:cNvCxnSpPr>
          <p:nvPr/>
        </p:nvCxnSpPr>
        <p:spPr>
          <a:xfrm flipV="1">
            <a:off x="3691703" y="3736950"/>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126"/>
          <p:cNvCxnSpPr>
            <a:endCxn id="16" idx="2"/>
          </p:cNvCxnSpPr>
          <p:nvPr/>
        </p:nvCxnSpPr>
        <p:spPr>
          <a:xfrm flipV="1">
            <a:off x="2267436" y="2958380"/>
            <a:ext cx="859400" cy="29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127"/>
          <p:cNvCxnSpPr>
            <a:stCxn id="13" idx="3"/>
            <a:endCxn id="17" idx="2"/>
          </p:cNvCxnSpPr>
          <p:nvPr/>
        </p:nvCxnSpPr>
        <p:spPr>
          <a:xfrm>
            <a:off x="2263729" y="3006754"/>
            <a:ext cx="865449" cy="7301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128"/>
          <p:cNvCxnSpPr>
            <a:stCxn id="13" idx="3"/>
            <a:endCxn id="18" idx="2"/>
          </p:cNvCxnSpPr>
          <p:nvPr/>
        </p:nvCxnSpPr>
        <p:spPr>
          <a:xfrm>
            <a:off x="2263729" y="3006754"/>
            <a:ext cx="853816" cy="1958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129"/>
          <p:cNvCxnSpPr>
            <a:stCxn id="15" idx="3"/>
            <a:endCxn id="16" idx="2"/>
          </p:cNvCxnSpPr>
          <p:nvPr/>
        </p:nvCxnSpPr>
        <p:spPr>
          <a:xfrm flipV="1">
            <a:off x="2291249" y="2958380"/>
            <a:ext cx="835587" cy="595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130"/>
          <p:cNvCxnSpPr>
            <a:stCxn id="12" idx="3"/>
            <a:endCxn id="17" idx="2"/>
          </p:cNvCxnSpPr>
          <p:nvPr/>
        </p:nvCxnSpPr>
        <p:spPr>
          <a:xfrm>
            <a:off x="2257911" y="3577083"/>
            <a:ext cx="871267" cy="1598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131"/>
          <p:cNvCxnSpPr>
            <a:stCxn id="12" idx="3"/>
            <a:endCxn id="18" idx="2"/>
          </p:cNvCxnSpPr>
          <p:nvPr/>
        </p:nvCxnSpPr>
        <p:spPr>
          <a:xfrm>
            <a:off x="2257911" y="3577083"/>
            <a:ext cx="859634" cy="1387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132"/>
          <p:cNvCxnSpPr>
            <a:stCxn id="21" idx="3"/>
            <a:endCxn id="16" idx="2"/>
          </p:cNvCxnSpPr>
          <p:nvPr/>
        </p:nvCxnSpPr>
        <p:spPr>
          <a:xfrm flipV="1">
            <a:off x="2329408" y="2958380"/>
            <a:ext cx="797428" cy="19932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133"/>
          <p:cNvCxnSpPr>
            <a:stCxn id="21" idx="3"/>
            <a:endCxn id="17" idx="2"/>
          </p:cNvCxnSpPr>
          <p:nvPr/>
        </p:nvCxnSpPr>
        <p:spPr>
          <a:xfrm flipV="1">
            <a:off x="2303039" y="3736950"/>
            <a:ext cx="826139" cy="121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134"/>
          <p:cNvCxnSpPr>
            <a:stCxn id="21" idx="3"/>
            <a:endCxn id="18" idx="2"/>
          </p:cNvCxnSpPr>
          <p:nvPr/>
        </p:nvCxnSpPr>
        <p:spPr>
          <a:xfrm>
            <a:off x="2303039" y="4951556"/>
            <a:ext cx="814506" cy="13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文字方塊 135"/>
          <p:cNvSpPr txBox="1"/>
          <p:nvPr/>
        </p:nvSpPr>
        <p:spPr>
          <a:xfrm rot="5400000">
            <a:off x="7122356" y="4108877"/>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53" name="文字方塊 136"/>
          <p:cNvSpPr txBox="1"/>
          <p:nvPr/>
        </p:nvSpPr>
        <p:spPr>
          <a:xfrm>
            <a:off x="7191449" y="2590056"/>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54" name="文字方塊 137"/>
          <p:cNvSpPr txBox="1"/>
          <p:nvPr/>
        </p:nvSpPr>
        <p:spPr>
          <a:xfrm>
            <a:off x="7180166" y="3388276"/>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55" name="文字方塊 138"/>
          <p:cNvSpPr txBox="1"/>
          <p:nvPr/>
        </p:nvSpPr>
        <p:spPr>
          <a:xfrm>
            <a:off x="7180166" y="4654508"/>
            <a:ext cx="631069" cy="523220"/>
          </a:xfrm>
          <a:prstGeom prst="rect">
            <a:avLst/>
          </a:prstGeom>
          <a:noFill/>
        </p:spPr>
        <p:txBody>
          <a:bodyPr wrap="square" rtlCol="0">
            <a:spAutoFit/>
          </a:bodyPr>
          <a:lstStyle/>
          <a:p>
            <a:r>
              <a:rPr lang="en-US" altLang="zh-TW" sz="2800" dirty="0" err="1"/>
              <a:t>y</a:t>
            </a:r>
            <a:r>
              <a:rPr lang="en-US" altLang="zh-TW" sz="2800" baseline="-25000" dirty="0" err="1"/>
              <a:t>M</a:t>
            </a:r>
            <a:endParaRPr lang="zh-TW" altLang="en-US" sz="2800" baseline="-25000" dirty="0"/>
          </a:p>
        </p:txBody>
      </p:sp>
      <p:sp>
        <p:nvSpPr>
          <p:cNvPr id="56" name="矩形 69"/>
          <p:cNvSpPr/>
          <p:nvPr/>
        </p:nvSpPr>
        <p:spPr>
          <a:xfrm>
            <a:off x="2318544" y="3239568"/>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1</a:t>
            </a:r>
            <a:endParaRPr lang="zh-TW" altLang="en-US" sz="2400" baseline="30000" dirty="0"/>
          </a:p>
        </p:txBody>
      </p:sp>
      <p:sp>
        <p:nvSpPr>
          <p:cNvPr id="57" name="矩形 78"/>
          <p:cNvSpPr/>
          <p:nvPr/>
        </p:nvSpPr>
        <p:spPr>
          <a:xfrm>
            <a:off x="3706747" y="3247772"/>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2</a:t>
            </a:r>
            <a:endParaRPr lang="zh-TW" altLang="en-US" sz="2400" baseline="30000" dirty="0"/>
          </a:p>
        </p:txBody>
      </p:sp>
      <p:sp>
        <p:nvSpPr>
          <p:cNvPr id="58" name="矩形 79"/>
          <p:cNvSpPr/>
          <p:nvPr/>
        </p:nvSpPr>
        <p:spPr>
          <a:xfrm>
            <a:off x="5172752" y="324087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L</a:t>
            </a:r>
            <a:endParaRPr lang="zh-TW" altLang="en-US" sz="2400" baseline="30000" dirty="0"/>
          </a:p>
        </p:txBody>
      </p:sp>
      <p:sp>
        <p:nvSpPr>
          <p:cNvPr id="59" name="矩形 81"/>
          <p:cNvSpPr/>
          <p:nvPr/>
        </p:nvSpPr>
        <p:spPr>
          <a:xfrm>
            <a:off x="4322227" y="3581167"/>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2</a:t>
            </a:r>
            <a:endParaRPr lang="zh-TW" altLang="en-US" sz="2400" baseline="30000" dirty="0"/>
          </a:p>
        </p:txBody>
      </p:sp>
      <p:sp>
        <p:nvSpPr>
          <p:cNvPr id="60" name="矩形 82"/>
          <p:cNvSpPr/>
          <p:nvPr/>
        </p:nvSpPr>
        <p:spPr>
          <a:xfrm>
            <a:off x="5812126" y="3557660"/>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err="1"/>
              <a:t>b</a:t>
            </a:r>
            <a:r>
              <a:rPr lang="en-US" altLang="zh-TW" sz="2400" baseline="30000" dirty="0" err="1"/>
              <a:t>L</a:t>
            </a:r>
            <a:endParaRPr lang="zh-TW" altLang="en-US" sz="2400" baseline="30000" dirty="0"/>
          </a:p>
        </p:txBody>
      </p:sp>
      <p:sp>
        <p:nvSpPr>
          <p:cNvPr id="61" name="矩形 87"/>
          <p:cNvSpPr/>
          <p:nvPr/>
        </p:nvSpPr>
        <p:spPr>
          <a:xfrm>
            <a:off x="2230673" y="4634814"/>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x</a:t>
            </a:r>
            <a:endParaRPr lang="zh-TW" altLang="en-US" sz="2400" dirty="0"/>
          </a:p>
        </p:txBody>
      </p:sp>
      <p:sp>
        <p:nvSpPr>
          <p:cNvPr id="62" name="矩形 88"/>
          <p:cNvSpPr/>
          <p:nvPr/>
        </p:nvSpPr>
        <p:spPr>
          <a:xfrm>
            <a:off x="3540087" y="4634814"/>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a</a:t>
            </a:r>
            <a:r>
              <a:rPr lang="en-US" altLang="zh-TW" sz="2400" baseline="30000" dirty="0"/>
              <a:t>1</a:t>
            </a:r>
            <a:endParaRPr lang="zh-TW" altLang="en-US" sz="2400" baseline="30000" dirty="0"/>
          </a:p>
        </p:txBody>
      </p:sp>
      <p:sp>
        <p:nvSpPr>
          <p:cNvPr id="63" name="矩形 89"/>
          <p:cNvSpPr/>
          <p:nvPr/>
        </p:nvSpPr>
        <p:spPr>
          <a:xfrm>
            <a:off x="4875211" y="4648554"/>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a</a:t>
            </a:r>
            <a:r>
              <a:rPr lang="en-US" altLang="zh-TW" sz="2400" baseline="30000" dirty="0"/>
              <a:t>2</a:t>
            </a:r>
            <a:endParaRPr lang="zh-TW" altLang="en-US" sz="2400" baseline="30000" dirty="0"/>
          </a:p>
        </p:txBody>
      </p:sp>
      <p:sp>
        <p:nvSpPr>
          <p:cNvPr id="64" name="矩形 91"/>
          <p:cNvSpPr/>
          <p:nvPr/>
        </p:nvSpPr>
        <p:spPr>
          <a:xfrm>
            <a:off x="6464825" y="4643497"/>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y</a:t>
            </a:r>
            <a:endParaRPr lang="zh-TW" altLang="en-US" sz="2400" baseline="30000" dirty="0"/>
          </a:p>
        </p:txBody>
      </p:sp>
      <p:grpSp>
        <p:nvGrpSpPr>
          <p:cNvPr id="65" name="群組 3"/>
          <p:cNvGrpSpPr/>
          <p:nvPr/>
        </p:nvGrpSpPr>
        <p:grpSpPr>
          <a:xfrm>
            <a:off x="162373" y="5713866"/>
            <a:ext cx="3002489" cy="877076"/>
            <a:chOff x="522337" y="4911258"/>
            <a:chExt cx="3002489" cy="877076"/>
          </a:xfrm>
        </p:grpSpPr>
        <p:sp>
          <p:nvSpPr>
            <p:cNvPr id="66" name="矩形 70"/>
            <p:cNvSpPr/>
            <p:nvPr/>
          </p:nvSpPr>
          <p:spPr>
            <a:xfrm>
              <a:off x="2804292" y="4913061"/>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1</a:t>
              </a:r>
              <a:endParaRPr lang="zh-TW" altLang="en-US" sz="2400" baseline="30000" dirty="0"/>
            </a:p>
          </p:txBody>
        </p:sp>
        <p:sp>
          <p:nvSpPr>
            <p:cNvPr id="67" name="矩形 142"/>
            <p:cNvSpPr/>
            <p:nvPr/>
          </p:nvSpPr>
          <p:spPr>
            <a:xfrm>
              <a:off x="982807" y="493521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1</a:t>
              </a:r>
              <a:endParaRPr lang="zh-TW" altLang="en-US" sz="2400" baseline="30000" dirty="0"/>
            </a:p>
          </p:txBody>
        </p:sp>
        <p:sp>
          <p:nvSpPr>
            <p:cNvPr id="68" name="矩形 143"/>
            <p:cNvSpPr/>
            <p:nvPr/>
          </p:nvSpPr>
          <p:spPr>
            <a:xfrm>
              <a:off x="1883749" y="491125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x</a:t>
              </a:r>
              <a:endParaRPr lang="zh-TW" altLang="en-US" sz="2400" dirty="0"/>
            </a:p>
          </p:txBody>
        </p:sp>
        <p:sp>
          <p:nvSpPr>
            <p:cNvPr id="69" name="文字方塊 2"/>
            <p:cNvSpPr txBox="1"/>
            <p:nvPr/>
          </p:nvSpPr>
          <p:spPr>
            <a:xfrm>
              <a:off x="2384389" y="5106861"/>
              <a:ext cx="360621" cy="461665"/>
            </a:xfrm>
            <a:prstGeom prst="rect">
              <a:avLst/>
            </a:prstGeom>
            <a:noFill/>
          </p:spPr>
          <p:txBody>
            <a:bodyPr wrap="square" rtlCol="0">
              <a:spAutoFit/>
            </a:bodyPr>
            <a:lstStyle/>
            <a:p>
              <a:pPr algn="ctr"/>
              <a:r>
                <a:rPr lang="en-US" altLang="zh-TW" sz="2400" dirty="0"/>
                <a:t>+</a:t>
              </a:r>
              <a:endParaRPr lang="zh-TW" altLang="en-US" sz="2400" dirty="0"/>
            </a:p>
          </p:txBody>
        </p:sp>
        <mc:AlternateContent xmlns:mc="http://schemas.openxmlformats.org/markup-compatibility/2006" xmlns:a14="http://schemas.microsoft.com/office/drawing/2010/main">
          <mc:Choice Requires="a14">
            <p:sp>
              <p:nvSpPr>
                <p:cNvPr id="70" name="文字方塊 144"/>
                <p:cNvSpPr txBox="1"/>
                <p:nvPr/>
              </p:nvSpPr>
              <p:spPr>
                <a:xfrm>
                  <a:off x="522337" y="5165130"/>
                  <a:ext cx="300248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145" name="文字方塊 144"/>
                <p:cNvSpPr txBox="1">
                  <a:spLocks noRot="1" noChangeAspect="1" noMove="1" noResize="1" noEditPoints="1" noAdjustHandles="1" noChangeArrowheads="1" noChangeShapeType="1" noTextEdit="1"/>
                </p:cNvSpPr>
                <p:nvPr/>
              </p:nvSpPr>
              <p:spPr>
                <a:xfrm>
                  <a:off x="522337" y="5165130"/>
                  <a:ext cx="3002489" cy="369332"/>
                </a:xfrm>
                <a:prstGeom prst="rect">
                  <a:avLst/>
                </a:prstGeom>
                <a:blipFill rotWithShape="0">
                  <a:blip r:embed="rId10"/>
                  <a:stretch>
                    <a:fillRect/>
                  </a:stretch>
                </a:blipFill>
              </p:spPr>
              <p:txBody>
                <a:bodyPr/>
                <a:lstStyle/>
                <a:p>
                  <a:r>
                    <a:rPr lang="zh-TW" altLang="en-US">
                      <a:noFill/>
                    </a:rPr>
                    <a:t> </a:t>
                  </a:r>
                </a:p>
              </p:txBody>
            </p:sp>
          </mc:Fallback>
        </mc:AlternateContent>
      </p:grpSp>
      <p:grpSp>
        <p:nvGrpSpPr>
          <p:cNvPr id="71" name="群組 158"/>
          <p:cNvGrpSpPr/>
          <p:nvPr/>
        </p:nvGrpSpPr>
        <p:grpSpPr>
          <a:xfrm>
            <a:off x="3164862" y="6085208"/>
            <a:ext cx="3002489" cy="877076"/>
            <a:chOff x="522337" y="4911258"/>
            <a:chExt cx="3002489" cy="877076"/>
          </a:xfrm>
        </p:grpSpPr>
        <p:sp>
          <p:nvSpPr>
            <p:cNvPr id="72" name="矩形 159"/>
            <p:cNvSpPr/>
            <p:nvPr/>
          </p:nvSpPr>
          <p:spPr>
            <a:xfrm>
              <a:off x="2804292" y="4913061"/>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2</a:t>
              </a:r>
              <a:endParaRPr lang="zh-TW" altLang="en-US" sz="2400" baseline="30000" dirty="0"/>
            </a:p>
          </p:txBody>
        </p:sp>
        <p:sp>
          <p:nvSpPr>
            <p:cNvPr id="73" name="矩形 160"/>
            <p:cNvSpPr/>
            <p:nvPr/>
          </p:nvSpPr>
          <p:spPr>
            <a:xfrm>
              <a:off x="982807" y="493521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2</a:t>
              </a:r>
              <a:endParaRPr lang="zh-TW" altLang="en-US" sz="2400" baseline="30000" dirty="0"/>
            </a:p>
          </p:txBody>
        </p:sp>
        <p:sp>
          <p:nvSpPr>
            <p:cNvPr id="74" name="矩形 161"/>
            <p:cNvSpPr/>
            <p:nvPr/>
          </p:nvSpPr>
          <p:spPr>
            <a:xfrm>
              <a:off x="1883749" y="491125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a</a:t>
              </a:r>
              <a:r>
                <a:rPr lang="en-US" altLang="zh-TW" sz="2400" baseline="30000" dirty="0"/>
                <a:t>1</a:t>
              </a:r>
              <a:endParaRPr lang="zh-TW" altLang="en-US" sz="2400" baseline="30000" dirty="0"/>
            </a:p>
          </p:txBody>
        </p:sp>
        <p:sp>
          <p:nvSpPr>
            <p:cNvPr id="75" name="文字方塊 162"/>
            <p:cNvSpPr txBox="1"/>
            <p:nvPr/>
          </p:nvSpPr>
          <p:spPr>
            <a:xfrm>
              <a:off x="2384389" y="5106861"/>
              <a:ext cx="360621" cy="461665"/>
            </a:xfrm>
            <a:prstGeom prst="rect">
              <a:avLst/>
            </a:prstGeom>
            <a:noFill/>
          </p:spPr>
          <p:txBody>
            <a:bodyPr wrap="square" rtlCol="0">
              <a:spAutoFit/>
            </a:bodyPr>
            <a:lstStyle/>
            <a:p>
              <a:pPr algn="ctr"/>
              <a:r>
                <a:rPr lang="en-US" altLang="zh-TW" sz="2400" dirty="0"/>
                <a:t>+</a:t>
              </a:r>
              <a:endParaRPr lang="zh-TW" altLang="en-US" sz="2400" dirty="0"/>
            </a:p>
          </p:txBody>
        </p:sp>
        <mc:AlternateContent xmlns:mc="http://schemas.openxmlformats.org/markup-compatibility/2006" xmlns:a14="http://schemas.microsoft.com/office/drawing/2010/main">
          <mc:Choice Requires="a14">
            <p:sp>
              <p:nvSpPr>
                <p:cNvPr id="76" name="文字方塊 163"/>
                <p:cNvSpPr txBox="1"/>
                <p:nvPr/>
              </p:nvSpPr>
              <p:spPr>
                <a:xfrm>
                  <a:off x="522337" y="5165130"/>
                  <a:ext cx="300248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164" name="文字方塊 163"/>
                <p:cNvSpPr txBox="1">
                  <a:spLocks noRot="1" noChangeAspect="1" noMove="1" noResize="1" noEditPoints="1" noAdjustHandles="1" noChangeArrowheads="1" noChangeShapeType="1" noTextEdit="1"/>
                </p:cNvSpPr>
                <p:nvPr/>
              </p:nvSpPr>
              <p:spPr>
                <a:xfrm>
                  <a:off x="522337" y="5165130"/>
                  <a:ext cx="3002489" cy="369332"/>
                </a:xfrm>
                <a:prstGeom prst="rect">
                  <a:avLst/>
                </a:prstGeom>
                <a:blipFill rotWithShape="0">
                  <a:blip r:embed="rId11"/>
                  <a:stretch>
                    <a:fillRect/>
                  </a:stretch>
                </a:blipFill>
              </p:spPr>
              <p:txBody>
                <a:bodyPr/>
                <a:lstStyle/>
                <a:p>
                  <a:r>
                    <a:rPr lang="zh-TW" altLang="en-US">
                      <a:noFill/>
                    </a:rPr>
                    <a:t> </a:t>
                  </a:r>
                </a:p>
              </p:txBody>
            </p:sp>
          </mc:Fallback>
        </mc:AlternateContent>
      </p:grpSp>
      <p:grpSp>
        <p:nvGrpSpPr>
          <p:cNvPr id="77" name="群組 164"/>
          <p:cNvGrpSpPr/>
          <p:nvPr/>
        </p:nvGrpSpPr>
        <p:grpSpPr>
          <a:xfrm>
            <a:off x="6003379" y="6533742"/>
            <a:ext cx="2867836" cy="877076"/>
            <a:chOff x="522337" y="4911258"/>
            <a:chExt cx="2867836" cy="877076"/>
          </a:xfrm>
        </p:grpSpPr>
        <p:sp>
          <p:nvSpPr>
            <p:cNvPr id="78" name="矩形 165"/>
            <p:cNvSpPr/>
            <p:nvPr/>
          </p:nvSpPr>
          <p:spPr>
            <a:xfrm>
              <a:off x="2743512" y="4913061"/>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err="1"/>
                <a:t>b</a:t>
              </a:r>
              <a:r>
                <a:rPr lang="en-US" altLang="zh-TW" sz="2400" baseline="30000" dirty="0" err="1"/>
                <a:t>L</a:t>
              </a:r>
              <a:endParaRPr lang="zh-TW" altLang="en-US" sz="2400" baseline="30000" dirty="0"/>
            </a:p>
          </p:txBody>
        </p:sp>
        <p:sp>
          <p:nvSpPr>
            <p:cNvPr id="79" name="矩形 166"/>
            <p:cNvSpPr/>
            <p:nvPr/>
          </p:nvSpPr>
          <p:spPr>
            <a:xfrm>
              <a:off x="982807" y="493521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L</a:t>
              </a:r>
              <a:endParaRPr lang="zh-TW" altLang="en-US" sz="2400" baseline="30000" dirty="0"/>
            </a:p>
          </p:txBody>
        </p:sp>
        <p:sp>
          <p:nvSpPr>
            <p:cNvPr id="80" name="矩形 167"/>
            <p:cNvSpPr/>
            <p:nvPr/>
          </p:nvSpPr>
          <p:spPr>
            <a:xfrm>
              <a:off x="1883749" y="491125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sz="2400" baseline="30000" dirty="0"/>
            </a:p>
          </p:txBody>
        </p:sp>
        <p:sp>
          <p:nvSpPr>
            <p:cNvPr id="81" name="文字方塊 168"/>
            <p:cNvSpPr txBox="1"/>
            <p:nvPr/>
          </p:nvSpPr>
          <p:spPr>
            <a:xfrm>
              <a:off x="2384389" y="5106861"/>
              <a:ext cx="360621" cy="461665"/>
            </a:xfrm>
            <a:prstGeom prst="rect">
              <a:avLst/>
            </a:prstGeom>
            <a:noFill/>
          </p:spPr>
          <p:txBody>
            <a:bodyPr wrap="square" rtlCol="0">
              <a:spAutoFit/>
            </a:bodyPr>
            <a:lstStyle/>
            <a:p>
              <a:pPr algn="ctr"/>
              <a:r>
                <a:rPr lang="en-US" altLang="zh-TW" sz="2400" dirty="0"/>
                <a:t>+</a:t>
              </a:r>
              <a:endParaRPr lang="zh-TW" altLang="en-US" sz="2400" dirty="0"/>
            </a:p>
          </p:txBody>
        </p:sp>
        <mc:AlternateContent xmlns:mc="http://schemas.openxmlformats.org/markup-compatibility/2006" xmlns:a14="http://schemas.microsoft.com/office/drawing/2010/main">
          <mc:Choice Requires="a14">
            <p:sp>
              <p:nvSpPr>
                <p:cNvPr id="82" name="文字方塊 169"/>
                <p:cNvSpPr txBox="1"/>
                <p:nvPr/>
              </p:nvSpPr>
              <p:spPr>
                <a:xfrm>
                  <a:off x="522337" y="5165130"/>
                  <a:ext cx="286783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170" name="文字方塊 169"/>
                <p:cNvSpPr txBox="1">
                  <a:spLocks noRot="1" noChangeAspect="1" noMove="1" noResize="1" noEditPoints="1" noAdjustHandles="1" noChangeArrowheads="1" noChangeShapeType="1" noTextEdit="1"/>
                </p:cNvSpPr>
                <p:nvPr/>
              </p:nvSpPr>
              <p:spPr>
                <a:xfrm>
                  <a:off x="522337" y="5165130"/>
                  <a:ext cx="2867836" cy="369332"/>
                </a:xfrm>
                <a:prstGeom prst="rect">
                  <a:avLst/>
                </a:prstGeom>
                <a:blipFill rotWithShape="0">
                  <a:blip r:embed="rId12"/>
                  <a:stretch>
                    <a:fillRect l="-1064"/>
                  </a:stretch>
                </a:blipFill>
              </p:spPr>
              <p:txBody>
                <a:bodyPr/>
                <a:lstStyle/>
                <a:p>
                  <a:r>
                    <a:rPr lang="zh-TW" altLang="en-US">
                      <a:noFill/>
                    </a:rPr>
                    <a:t> </a:t>
                  </a:r>
                </a:p>
              </p:txBody>
            </p:sp>
          </mc:Fallback>
        </mc:AlternateContent>
      </p:grpSp>
      <p:cxnSp>
        <p:nvCxnSpPr>
          <p:cNvPr id="83" name="直線單箭頭接點 6"/>
          <p:cNvCxnSpPr/>
          <p:nvPr/>
        </p:nvCxnSpPr>
        <p:spPr>
          <a:xfrm flipV="1">
            <a:off x="3029726" y="5520574"/>
            <a:ext cx="510361" cy="4471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矩形 13"/>
          <p:cNvSpPr/>
          <p:nvPr/>
        </p:nvSpPr>
        <p:spPr>
          <a:xfrm>
            <a:off x="7306246" y="6734403"/>
            <a:ext cx="585417" cy="461665"/>
          </a:xfrm>
          <a:prstGeom prst="rect">
            <a:avLst/>
          </a:prstGeom>
        </p:spPr>
        <p:txBody>
          <a:bodyPr wrap="none">
            <a:spAutoFit/>
          </a:bodyPr>
          <a:lstStyle/>
          <a:p>
            <a:pPr algn="ctr"/>
            <a:r>
              <a:rPr lang="en-US" altLang="zh-TW" sz="2400" dirty="0"/>
              <a:t>a</a:t>
            </a:r>
            <a:r>
              <a:rPr lang="en-US" altLang="zh-TW" sz="2400" baseline="30000" dirty="0"/>
              <a:t>L-1</a:t>
            </a:r>
            <a:endParaRPr lang="zh-TW" altLang="en-US" sz="2400" baseline="30000" dirty="0"/>
          </a:p>
        </p:txBody>
      </p:sp>
      <p:sp>
        <p:nvSpPr>
          <p:cNvPr id="85" name="矩形 172"/>
          <p:cNvSpPr/>
          <p:nvPr/>
        </p:nvSpPr>
        <p:spPr>
          <a:xfrm>
            <a:off x="2922148" y="3581414"/>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1</a:t>
            </a:r>
            <a:endParaRPr lang="zh-TW" altLang="en-US" sz="2400" baseline="30000" dirty="0"/>
          </a:p>
        </p:txBody>
      </p:sp>
      <p:sp>
        <p:nvSpPr>
          <p:cNvPr id="86" name="手繪多邊形 23"/>
          <p:cNvSpPr/>
          <p:nvPr/>
        </p:nvSpPr>
        <p:spPr>
          <a:xfrm>
            <a:off x="5351489" y="5330104"/>
            <a:ext cx="882753" cy="1169232"/>
          </a:xfrm>
          <a:custGeom>
            <a:avLst/>
            <a:gdLst>
              <a:gd name="connsiteX0" fmla="*/ 749508 w 882753"/>
              <a:gd name="connsiteY0" fmla="*/ 1169232 h 1169232"/>
              <a:gd name="connsiteX1" fmla="*/ 824459 w 882753"/>
              <a:gd name="connsiteY1" fmla="*/ 779488 h 1169232"/>
              <a:gd name="connsiteX2" fmla="*/ 0 w 882753"/>
              <a:gd name="connsiteY2" fmla="*/ 0 h 1169232"/>
            </a:gdLst>
            <a:ahLst/>
            <a:cxnLst>
              <a:cxn ang="0">
                <a:pos x="connsiteX0" y="connsiteY0"/>
              </a:cxn>
              <a:cxn ang="0">
                <a:pos x="connsiteX1" y="connsiteY1"/>
              </a:cxn>
              <a:cxn ang="0">
                <a:pos x="connsiteX2" y="connsiteY2"/>
              </a:cxn>
            </a:cxnLst>
            <a:rect l="l" t="t" r="r" b="b"/>
            <a:pathLst>
              <a:path w="882753" h="1169232">
                <a:moveTo>
                  <a:pt x="749508" y="1169232"/>
                </a:moveTo>
                <a:cubicBezTo>
                  <a:pt x="849442" y="1071796"/>
                  <a:pt x="949377" y="974360"/>
                  <a:pt x="824459" y="779488"/>
                </a:cubicBezTo>
                <a:cubicBezTo>
                  <a:pt x="699541" y="584616"/>
                  <a:pt x="349770" y="292308"/>
                  <a:pt x="0" y="0"/>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手繪多邊形 24"/>
          <p:cNvSpPr/>
          <p:nvPr/>
        </p:nvSpPr>
        <p:spPr>
          <a:xfrm>
            <a:off x="6925456" y="5300123"/>
            <a:ext cx="2060059" cy="1641439"/>
          </a:xfrm>
          <a:custGeom>
            <a:avLst/>
            <a:gdLst>
              <a:gd name="connsiteX0" fmla="*/ 1933731 w 2027943"/>
              <a:gd name="connsiteY0" fmla="*/ 1783830 h 1783830"/>
              <a:gd name="connsiteX1" fmla="*/ 1993692 w 2027943"/>
              <a:gd name="connsiteY1" fmla="*/ 1319135 h 1783830"/>
              <a:gd name="connsiteX2" fmla="*/ 1469036 w 2027943"/>
              <a:gd name="connsiteY2" fmla="*/ 449705 h 1783830"/>
              <a:gd name="connsiteX3" fmla="*/ 0 w 2027943"/>
              <a:gd name="connsiteY3" fmla="*/ 0 h 1783830"/>
            </a:gdLst>
            <a:ahLst/>
            <a:cxnLst>
              <a:cxn ang="0">
                <a:pos x="connsiteX0" y="connsiteY0"/>
              </a:cxn>
              <a:cxn ang="0">
                <a:pos x="connsiteX1" y="connsiteY1"/>
              </a:cxn>
              <a:cxn ang="0">
                <a:pos x="connsiteX2" y="connsiteY2"/>
              </a:cxn>
              <a:cxn ang="0">
                <a:pos x="connsiteX3" y="connsiteY3"/>
              </a:cxn>
            </a:cxnLst>
            <a:rect l="l" t="t" r="r" b="b"/>
            <a:pathLst>
              <a:path w="2027943" h="1783830">
                <a:moveTo>
                  <a:pt x="1933731" y="1783830"/>
                </a:moveTo>
                <a:cubicBezTo>
                  <a:pt x="2002436" y="1662659"/>
                  <a:pt x="2071141" y="1541489"/>
                  <a:pt x="1993692" y="1319135"/>
                </a:cubicBezTo>
                <a:cubicBezTo>
                  <a:pt x="1916243" y="1096781"/>
                  <a:pt x="1801318" y="669561"/>
                  <a:pt x="1469036" y="449705"/>
                </a:cubicBezTo>
                <a:cubicBezTo>
                  <a:pt x="1136754" y="229849"/>
                  <a:pt x="568377" y="114924"/>
                  <a:pt x="0" y="0"/>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TextBox 87">
            <a:extLst>
              <a:ext uri="{FF2B5EF4-FFF2-40B4-BE49-F238E27FC236}">
                <a16:creationId xmlns:a16="http://schemas.microsoft.com/office/drawing/2014/main" id="{069E80EC-D69C-423E-9842-51F940979AD3}"/>
              </a:ext>
            </a:extLst>
          </p:cNvPr>
          <p:cNvSpPr txBox="1"/>
          <p:nvPr/>
        </p:nvSpPr>
        <p:spPr>
          <a:xfrm>
            <a:off x="1572816" y="7528411"/>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16386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P spid="64" grpId="0" animBg="1"/>
      <p:bldP spid="84" grpId="0"/>
      <p:bldP spid="85" grpId="0" animBg="1"/>
      <p:bldP spid="86" grpId="0" animBg="1"/>
      <p:bldP spid="8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Operation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Multilayer NN, function </a:t>
                </a:r>
                <a:r>
                  <a:rPr lang="en-US" i="1" dirty="0"/>
                  <a:t>f</a:t>
                </a:r>
                <a:r>
                  <a:rPr lang="en-US" dirty="0"/>
                  <a:t> maps inputs </a:t>
                </a:r>
                <a:r>
                  <a:rPr lang="en-US" i="1" dirty="0"/>
                  <a:t>x</a:t>
                </a:r>
                <a:r>
                  <a:rPr lang="en-US" dirty="0"/>
                  <a:t> to outputs </a:t>
                </a:r>
                <a:r>
                  <a:rPr lang="en-US" i="1" dirty="0"/>
                  <a:t>y</a:t>
                </a:r>
                <a:r>
                  <a:rPr lang="en-US" dirty="0"/>
                  <a:t>, i.e.,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i="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699" t="-795"/>
                </a:stretch>
              </a:blipFill>
            </p:spPr>
            <p:txBody>
              <a:bodyPr/>
              <a:lstStyle/>
              <a:p>
                <a:r>
                  <a:rPr lang="en-US">
                    <a:noFill/>
                  </a:rPr>
                  <a:t> </a:t>
                </a:r>
              </a:p>
            </p:txBody>
          </p:sp>
        </mc:Fallback>
      </mc:AlternateContent>
      <p:sp>
        <p:nvSpPr>
          <p:cNvPr id="86" name="Content Placeholder 85">
            <a:extLst>
              <a:ext uri="{FF2B5EF4-FFF2-40B4-BE49-F238E27FC236}">
                <a16:creationId xmlns:a16="http://schemas.microsoft.com/office/drawing/2014/main" id="{5B677C2D-672D-428A-AE3F-673E6ED2E153}"/>
              </a:ext>
            </a:extLst>
          </p:cNvPr>
          <p:cNvSpPr>
            <a:spLocks noGrp="1"/>
          </p:cNvSpPr>
          <p:nvPr>
            <p:ph idx="10"/>
          </p:nvPr>
        </p:nvSpPr>
        <p:spPr/>
        <p:txBody>
          <a:bodyPr/>
          <a:lstStyle/>
          <a:p>
            <a:r>
              <a:rPr lang="en-US" dirty="0"/>
              <a:t>Introduction to Neural Networks</a:t>
            </a:r>
          </a:p>
          <a:p>
            <a:endParaRPr lang="en-US" dirty="0"/>
          </a:p>
        </p:txBody>
      </p:sp>
      <mc:AlternateContent xmlns:mc="http://schemas.openxmlformats.org/markup-compatibility/2006" xmlns:a14="http://schemas.microsoft.com/office/drawing/2010/main">
        <mc:Choice Requires="a14">
          <p:sp>
            <p:nvSpPr>
              <p:cNvPr id="4" name="文字方塊 172"/>
              <p:cNvSpPr txBox="1"/>
              <p:nvPr/>
            </p:nvSpPr>
            <p:spPr>
              <a:xfrm>
                <a:off x="1716832" y="6510152"/>
                <a:ext cx="839957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4" name="文字方塊 172"/>
              <p:cNvSpPr txBox="1">
                <a:spLocks noRot="1" noChangeAspect="1" noMove="1" noResize="1" noEditPoints="1" noAdjustHandles="1" noChangeArrowheads="1" noChangeShapeType="1" noTextEdit="1"/>
              </p:cNvSpPr>
              <p:nvPr/>
            </p:nvSpPr>
            <p:spPr>
              <a:xfrm>
                <a:off x="1716832" y="6510152"/>
                <a:ext cx="8399575"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文字方塊 152"/>
              <p:cNvSpPr txBox="1"/>
              <p:nvPr/>
            </p:nvSpPr>
            <p:spPr>
              <a:xfrm>
                <a:off x="3776068" y="6563797"/>
                <a:ext cx="515692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5" name="文字方塊 152"/>
              <p:cNvSpPr txBox="1">
                <a:spLocks noRot="1" noChangeAspect="1" noMove="1" noResize="1" noEditPoints="1" noAdjustHandles="1" noChangeArrowheads="1" noChangeShapeType="1" noTextEdit="1"/>
              </p:cNvSpPr>
              <p:nvPr/>
            </p:nvSpPr>
            <p:spPr>
              <a:xfrm>
                <a:off x="3776068" y="6563797"/>
                <a:ext cx="5156925" cy="369332"/>
              </a:xfrm>
              <a:prstGeom prst="rect">
                <a:avLst/>
              </a:prstGeom>
              <a:blipFill>
                <a:blip r:embed="rId6"/>
                <a:stretch>
                  <a:fillRect/>
                </a:stretch>
              </a:blipFill>
            </p:spPr>
            <p:txBody>
              <a:bodyPr/>
              <a:lstStyle/>
              <a:p>
                <a:r>
                  <a:rPr lang="en-US">
                    <a:noFill/>
                  </a:rPr>
                  <a:t> </a:t>
                </a:r>
              </a:p>
            </p:txBody>
          </p:sp>
        </mc:Fallback>
      </mc:AlternateContent>
      <p:sp>
        <p:nvSpPr>
          <p:cNvPr id="6" name="矩形 77"/>
          <p:cNvSpPr/>
          <p:nvPr/>
        </p:nvSpPr>
        <p:spPr>
          <a:xfrm>
            <a:off x="7180166" y="2823905"/>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7" name="矩形 73"/>
          <p:cNvSpPr/>
          <p:nvPr/>
        </p:nvSpPr>
        <p:spPr>
          <a:xfrm>
            <a:off x="3029726" y="2876323"/>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8" name="矩形 74"/>
          <p:cNvSpPr/>
          <p:nvPr/>
        </p:nvSpPr>
        <p:spPr>
          <a:xfrm>
            <a:off x="4355312" y="2859976"/>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9" name="矩形 75"/>
          <p:cNvSpPr/>
          <p:nvPr/>
        </p:nvSpPr>
        <p:spPr>
          <a:xfrm>
            <a:off x="5766871" y="2876323"/>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0" name="矩形 76"/>
          <p:cNvSpPr/>
          <p:nvPr/>
        </p:nvSpPr>
        <p:spPr>
          <a:xfrm>
            <a:off x="1846623" y="2903964"/>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11" name="直線單箭頭接點 92"/>
          <p:cNvCxnSpPr/>
          <p:nvPr/>
        </p:nvCxnSpPr>
        <p:spPr>
          <a:xfrm>
            <a:off x="6153678" y="3924743"/>
            <a:ext cx="10185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93"/>
          <p:cNvCxnSpPr/>
          <p:nvPr/>
        </p:nvCxnSpPr>
        <p:spPr>
          <a:xfrm>
            <a:off x="6262994" y="5170633"/>
            <a:ext cx="90574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94"/>
          <p:cNvCxnSpPr/>
          <p:nvPr/>
        </p:nvCxnSpPr>
        <p:spPr>
          <a:xfrm>
            <a:off x="6129794" y="3145940"/>
            <a:ext cx="105037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95"/>
          <p:cNvSpPr/>
          <p:nvPr/>
        </p:nvSpPr>
        <p:spPr>
          <a:xfrm>
            <a:off x="1915011" y="3621657"/>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5" name="矩形 96"/>
          <p:cNvSpPr/>
          <p:nvPr/>
        </p:nvSpPr>
        <p:spPr>
          <a:xfrm>
            <a:off x="1920829" y="3051328"/>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6" name="Object 12"/>
          <p:cNvGraphicFramePr>
            <a:graphicFrameLocks noChangeAspect="1"/>
          </p:cNvGraphicFramePr>
          <p:nvPr>
            <p:extLst>
              <p:ext uri="{D42A27DB-BD31-4B8C-83A1-F6EECF244321}">
                <p14:modId xmlns:p14="http://schemas.microsoft.com/office/powerpoint/2010/main" val="3120248974"/>
              </p:ext>
            </p:extLst>
          </p:nvPr>
        </p:nvGraphicFramePr>
        <p:xfrm>
          <a:off x="1933528" y="2956078"/>
          <a:ext cx="325438" cy="461962"/>
        </p:xfrm>
        <a:graphic>
          <a:graphicData uri="http://schemas.openxmlformats.org/presentationml/2006/ole">
            <mc:AlternateContent xmlns:mc="http://schemas.openxmlformats.org/markup-compatibility/2006">
              <mc:Choice xmlns:v="urn:schemas-microsoft-com:vml" Requires="v">
                <p:oleObj spid="_x0000_s8365" name="方程式" r:id="rId7" imgW="152280" imgH="215640" progId="Equation.3">
                  <p:embed/>
                </p:oleObj>
              </mc:Choice>
              <mc:Fallback>
                <p:oleObj name="方程式" r:id="rId7" imgW="152280" imgH="215640" progId="Equation.3">
                  <p:embed/>
                  <p:pic>
                    <p:nvPicPr>
                      <p:cNvPr id="98" name="Object 12"/>
                      <p:cNvPicPr>
                        <a:picLocks noChangeAspect="1" noChangeArrowheads="1"/>
                      </p:cNvPicPr>
                      <p:nvPr/>
                    </p:nvPicPr>
                    <p:blipFill>
                      <a:blip r:embed="rId8"/>
                      <a:srcRect/>
                      <a:stretch>
                        <a:fillRect/>
                      </a:stretch>
                    </p:blipFill>
                    <p:spPr bwMode="auto">
                      <a:xfrm>
                        <a:off x="1933528" y="2956078"/>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2"/>
          <p:cNvGraphicFramePr>
            <a:graphicFrameLocks noChangeAspect="1"/>
          </p:cNvGraphicFramePr>
          <p:nvPr>
            <p:extLst>
              <p:ext uri="{D42A27DB-BD31-4B8C-83A1-F6EECF244321}">
                <p14:modId xmlns:p14="http://schemas.microsoft.com/office/powerpoint/2010/main" val="1458443668"/>
              </p:ext>
            </p:extLst>
          </p:nvPr>
        </p:nvGraphicFramePr>
        <p:xfrm>
          <a:off x="1938824" y="3538807"/>
          <a:ext cx="352425" cy="461963"/>
        </p:xfrm>
        <a:graphic>
          <a:graphicData uri="http://schemas.openxmlformats.org/presentationml/2006/ole">
            <mc:AlternateContent xmlns:mc="http://schemas.openxmlformats.org/markup-compatibility/2006">
              <mc:Choice xmlns:v="urn:schemas-microsoft-com:vml" Requires="v">
                <p:oleObj spid="_x0000_s8366" name="方程式" r:id="rId9" imgW="164880" imgH="215640" progId="Equation.3">
                  <p:embed/>
                </p:oleObj>
              </mc:Choice>
              <mc:Fallback>
                <p:oleObj name="方程式" r:id="rId9" imgW="164880" imgH="215640" progId="Equation.3">
                  <p:embed/>
                  <p:pic>
                    <p:nvPicPr>
                      <p:cNvPr id="99" name="Object 12"/>
                      <p:cNvPicPr>
                        <a:picLocks noChangeAspect="1" noChangeArrowheads="1"/>
                      </p:cNvPicPr>
                      <p:nvPr/>
                    </p:nvPicPr>
                    <p:blipFill>
                      <a:blip r:embed="rId10"/>
                      <a:srcRect/>
                      <a:stretch>
                        <a:fillRect/>
                      </a:stretch>
                    </p:blipFill>
                    <p:spPr bwMode="auto">
                      <a:xfrm>
                        <a:off x="1938824" y="3538807"/>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橢圓 99"/>
          <p:cNvSpPr/>
          <p:nvPr/>
        </p:nvSpPr>
        <p:spPr>
          <a:xfrm>
            <a:off x="3126836" y="2887325"/>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9" name="橢圓 100"/>
          <p:cNvSpPr/>
          <p:nvPr/>
        </p:nvSpPr>
        <p:spPr>
          <a:xfrm>
            <a:off x="3129178" y="3665895"/>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0" name="橢圓 101"/>
          <p:cNvSpPr/>
          <p:nvPr/>
        </p:nvSpPr>
        <p:spPr>
          <a:xfrm>
            <a:off x="3117545" y="4893907"/>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1" name="文字方塊 102"/>
          <p:cNvSpPr txBox="1"/>
          <p:nvPr/>
        </p:nvSpPr>
        <p:spPr>
          <a:xfrm rot="5400000">
            <a:off x="3114798" y="4316200"/>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2" name="矩形 103"/>
          <p:cNvSpPr/>
          <p:nvPr/>
        </p:nvSpPr>
        <p:spPr>
          <a:xfrm>
            <a:off x="1924536" y="5019414"/>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23" name="Object 12"/>
          <p:cNvGraphicFramePr>
            <a:graphicFrameLocks noChangeAspect="1"/>
          </p:cNvGraphicFramePr>
          <p:nvPr>
            <p:extLst>
              <p:ext uri="{D42A27DB-BD31-4B8C-83A1-F6EECF244321}">
                <p14:modId xmlns:p14="http://schemas.microsoft.com/office/powerpoint/2010/main" val="3441091407"/>
              </p:ext>
            </p:extLst>
          </p:nvPr>
        </p:nvGraphicFramePr>
        <p:xfrm>
          <a:off x="1921420" y="4923160"/>
          <a:ext cx="407988" cy="488950"/>
        </p:xfrm>
        <a:graphic>
          <a:graphicData uri="http://schemas.openxmlformats.org/presentationml/2006/ole">
            <mc:AlternateContent xmlns:mc="http://schemas.openxmlformats.org/markup-compatibility/2006">
              <mc:Choice xmlns:v="urn:schemas-microsoft-com:vml" Requires="v">
                <p:oleObj spid="_x0000_s8367" name="方程式" r:id="rId11" imgW="190440" imgH="228600" progId="Equation.3">
                  <p:embed/>
                </p:oleObj>
              </mc:Choice>
              <mc:Fallback>
                <p:oleObj name="方程式" r:id="rId11" imgW="190440" imgH="228600" progId="Equation.3">
                  <p:embed/>
                  <p:pic>
                    <p:nvPicPr>
                      <p:cNvPr id="105" name="Object 12"/>
                      <p:cNvPicPr>
                        <a:picLocks noChangeAspect="1" noChangeArrowheads="1"/>
                      </p:cNvPicPr>
                      <p:nvPr/>
                    </p:nvPicPr>
                    <p:blipFill>
                      <a:blip r:embed="rId12"/>
                      <a:srcRect/>
                      <a:stretch>
                        <a:fillRect/>
                      </a:stretch>
                    </p:blipFill>
                    <p:spPr bwMode="auto">
                      <a:xfrm>
                        <a:off x="1921420" y="4923160"/>
                        <a:ext cx="407988"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文字方塊 105"/>
          <p:cNvSpPr txBox="1"/>
          <p:nvPr/>
        </p:nvSpPr>
        <p:spPr>
          <a:xfrm rot="5400000">
            <a:off x="1800468" y="4304356"/>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5" name="橢圓 106"/>
          <p:cNvSpPr/>
          <p:nvPr/>
        </p:nvSpPr>
        <p:spPr>
          <a:xfrm>
            <a:off x="4442398" y="2887325"/>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6" name="橢圓 107"/>
          <p:cNvSpPr/>
          <p:nvPr/>
        </p:nvSpPr>
        <p:spPr>
          <a:xfrm>
            <a:off x="4444740" y="3665895"/>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7" name="橢圓 108"/>
          <p:cNvSpPr/>
          <p:nvPr/>
        </p:nvSpPr>
        <p:spPr>
          <a:xfrm>
            <a:off x="4433107" y="4893907"/>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8" name="文字方塊 109"/>
          <p:cNvSpPr txBox="1"/>
          <p:nvPr/>
        </p:nvSpPr>
        <p:spPr>
          <a:xfrm rot="5400000">
            <a:off x="4430360" y="4316200"/>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9" name="橢圓 110"/>
          <p:cNvSpPr/>
          <p:nvPr/>
        </p:nvSpPr>
        <p:spPr>
          <a:xfrm>
            <a:off x="5842715" y="2868217"/>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0" name="橢圓 111"/>
          <p:cNvSpPr/>
          <p:nvPr/>
        </p:nvSpPr>
        <p:spPr>
          <a:xfrm>
            <a:off x="5845057" y="3628126"/>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1" name="橢圓 112"/>
          <p:cNvSpPr/>
          <p:nvPr/>
        </p:nvSpPr>
        <p:spPr>
          <a:xfrm>
            <a:off x="5852085" y="4874799"/>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2" name="文字方塊 113"/>
          <p:cNvSpPr txBox="1"/>
          <p:nvPr/>
        </p:nvSpPr>
        <p:spPr>
          <a:xfrm rot="5400000">
            <a:off x="5849338" y="4293929"/>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3" name="文字方塊 114"/>
          <p:cNvSpPr txBox="1"/>
          <p:nvPr/>
        </p:nvSpPr>
        <p:spPr>
          <a:xfrm>
            <a:off x="5014443" y="2828741"/>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4" name="文字方塊 115"/>
          <p:cNvSpPr txBox="1"/>
          <p:nvPr/>
        </p:nvSpPr>
        <p:spPr>
          <a:xfrm>
            <a:off x="5032066" y="3614240"/>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5" name="文字方塊 116"/>
          <p:cNvSpPr txBox="1"/>
          <p:nvPr/>
        </p:nvSpPr>
        <p:spPr>
          <a:xfrm>
            <a:off x="5044246" y="4870532"/>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36" name="直線單箭頭接點 117"/>
          <p:cNvCxnSpPr>
            <a:stCxn id="18" idx="6"/>
            <a:endCxn id="25" idx="2"/>
          </p:cNvCxnSpPr>
          <p:nvPr/>
        </p:nvCxnSpPr>
        <p:spPr>
          <a:xfrm>
            <a:off x="3700994" y="3174404"/>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118"/>
          <p:cNvCxnSpPr/>
          <p:nvPr/>
        </p:nvCxnSpPr>
        <p:spPr>
          <a:xfrm>
            <a:off x="3700994" y="3966156"/>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119"/>
          <p:cNvCxnSpPr/>
          <p:nvPr/>
        </p:nvCxnSpPr>
        <p:spPr>
          <a:xfrm>
            <a:off x="3691703" y="5188125"/>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120"/>
          <p:cNvCxnSpPr>
            <a:stCxn id="19" idx="6"/>
            <a:endCxn id="25" idx="2"/>
          </p:cNvCxnSpPr>
          <p:nvPr/>
        </p:nvCxnSpPr>
        <p:spPr>
          <a:xfrm flipV="1">
            <a:off x="3703336" y="3174404"/>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121"/>
          <p:cNvCxnSpPr>
            <a:stCxn id="18" idx="6"/>
            <a:endCxn id="26" idx="2"/>
          </p:cNvCxnSpPr>
          <p:nvPr/>
        </p:nvCxnSpPr>
        <p:spPr>
          <a:xfrm>
            <a:off x="3700994" y="3174404"/>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122"/>
          <p:cNvCxnSpPr>
            <a:stCxn id="18" idx="6"/>
            <a:endCxn id="27" idx="2"/>
          </p:cNvCxnSpPr>
          <p:nvPr/>
        </p:nvCxnSpPr>
        <p:spPr>
          <a:xfrm>
            <a:off x="3700994" y="3174404"/>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123"/>
          <p:cNvCxnSpPr>
            <a:stCxn id="19" idx="6"/>
            <a:endCxn id="27" idx="2"/>
          </p:cNvCxnSpPr>
          <p:nvPr/>
        </p:nvCxnSpPr>
        <p:spPr>
          <a:xfrm>
            <a:off x="3703336" y="3952974"/>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124"/>
          <p:cNvCxnSpPr>
            <a:stCxn id="20" idx="6"/>
            <a:endCxn id="25" idx="2"/>
          </p:cNvCxnSpPr>
          <p:nvPr/>
        </p:nvCxnSpPr>
        <p:spPr>
          <a:xfrm flipV="1">
            <a:off x="3691703" y="3174404"/>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125"/>
          <p:cNvCxnSpPr>
            <a:stCxn id="20" idx="6"/>
            <a:endCxn id="26" idx="2"/>
          </p:cNvCxnSpPr>
          <p:nvPr/>
        </p:nvCxnSpPr>
        <p:spPr>
          <a:xfrm flipV="1">
            <a:off x="3691703" y="3952974"/>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126"/>
          <p:cNvCxnSpPr>
            <a:endCxn id="18" idx="2"/>
          </p:cNvCxnSpPr>
          <p:nvPr/>
        </p:nvCxnSpPr>
        <p:spPr>
          <a:xfrm flipV="1">
            <a:off x="2267436" y="3174404"/>
            <a:ext cx="859400" cy="29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127"/>
          <p:cNvCxnSpPr>
            <a:stCxn id="15" idx="3"/>
            <a:endCxn id="19" idx="2"/>
          </p:cNvCxnSpPr>
          <p:nvPr/>
        </p:nvCxnSpPr>
        <p:spPr>
          <a:xfrm>
            <a:off x="2263729" y="3222778"/>
            <a:ext cx="865449" cy="7301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128"/>
          <p:cNvCxnSpPr>
            <a:stCxn id="15" idx="3"/>
            <a:endCxn id="20" idx="2"/>
          </p:cNvCxnSpPr>
          <p:nvPr/>
        </p:nvCxnSpPr>
        <p:spPr>
          <a:xfrm>
            <a:off x="2263729" y="3222778"/>
            <a:ext cx="853816" cy="1958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129"/>
          <p:cNvCxnSpPr>
            <a:stCxn id="17" idx="3"/>
            <a:endCxn id="18" idx="2"/>
          </p:cNvCxnSpPr>
          <p:nvPr/>
        </p:nvCxnSpPr>
        <p:spPr>
          <a:xfrm flipV="1">
            <a:off x="2291249" y="3174404"/>
            <a:ext cx="835587" cy="595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130"/>
          <p:cNvCxnSpPr>
            <a:stCxn id="14" idx="3"/>
            <a:endCxn id="19" idx="2"/>
          </p:cNvCxnSpPr>
          <p:nvPr/>
        </p:nvCxnSpPr>
        <p:spPr>
          <a:xfrm>
            <a:off x="2257911" y="3793107"/>
            <a:ext cx="871267" cy="1598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131"/>
          <p:cNvCxnSpPr>
            <a:stCxn id="14" idx="3"/>
            <a:endCxn id="20" idx="2"/>
          </p:cNvCxnSpPr>
          <p:nvPr/>
        </p:nvCxnSpPr>
        <p:spPr>
          <a:xfrm>
            <a:off x="2257911" y="3793107"/>
            <a:ext cx="859634" cy="1387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132"/>
          <p:cNvCxnSpPr>
            <a:stCxn id="23" idx="3"/>
            <a:endCxn id="18" idx="2"/>
          </p:cNvCxnSpPr>
          <p:nvPr/>
        </p:nvCxnSpPr>
        <p:spPr>
          <a:xfrm flipV="1">
            <a:off x="2329408" y="3174404"/>
            <a:ext cx="797428" cy="19932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133"/>
          <p:cNvCxnSpPr>
            <a:stCxn id="23" idx="3"/>
            <a:endCxn id="19" idx="2"/>
          </p:cNvCxnSpPr>
          <p:nvPr/>
        </p:nvCxnSpPr>
        <p:spPr>
          <a:xfrm flipV="1">
            <a:off x="2303039" y="3952974"/>
            <a:ext cx="826139" cy="121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134"/>
          <p:cNvCxnSpPr>
            <a:stCxn id="23" idx="3"/>
            <a:endCxn id="20" idx="2"/>
          </p:cNvCxnSpPr>
          <p:nvPr/>
        </p:nvCxnSpPr>
        <p:spPr>
          <a:xfrm>
            <a:off x="2303039" y="5167580"/>
            <a:ext cx="814506" cy="13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文字方塊 135"/>
          <p:cNvSpPr txBox="1"/>
          <p:nvPr/>
        </p:nvSpPr>
        <p:spPr>
          <a:xfrm rot="5400000">
            <a:off x="7122356" y="4324901"/>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55" name="文字方塊 136"/>
          <p:cNvSpPr txBox="1"/>
          <p:nvPr/>
        </p:nvSpPr>
        <p:spPr>
          <a:xfrm>
            <a:off x="7191449" y="2806080"/>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56" name="文字方塊 137"/>
          <p:cNvSpPr txBox="1"/>
          <p:nvPr/>
        </p:nvSpPr>
        <p:spPr>
          <a:xfrm>
            <a:off x="7180166" y="3604300"/>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57" name="文字方塊 138"/>
          <p:cNvSpPr txBox="1"/>
          <p:nvPr/>
        </p:nvSpPr>
        <p:spPr>
          <a:xfrm>
            <a:off x="7180166" y="4870532"/>
            <a:ext cx="631069" cy="523220"/>
          </a:xfrm>
          <a:prstGeom prst="rect">
            <a:avLst/>
          </a:prstGeom>
          <a:noFill/>
        </p:spPr>
        <p:txBody>
          <a:bodyPr wrap="square" rtlCol="0">
            <a:spAutoFit/>
          </a:bodyPr>
          <a:lstStyle/>
          <a:p>
            <a:r>
              <a:rPr lang="en-US" altLang="zh-TW" sz="2800" dirty="0" err="1"/>
              <a:t>y</a:t>
            </a:r>
            <a:r>
              <a:rPr lang="en-US" altLang="zh-TW" sz="2800" baseline="-25000" dirty="0" err="1"/>
              <a:t>M</a:t>
            </a:r>
            <a:endParaRPr lang="zh-TW" altLang="en-US" sz="2800" baseline="-25000" dirty="0"/>
          </a:p>
        </p:txBody>
      </p:sp>
      <p:sp>
        <p:nvSpPr>
          <p:cNvPr id="58" name="矩形 69"/>
          <p:cNvSpPr/>
          <p:nvPr/>
        </p:nvSpPr>
        <p:spPr>
          <a:xfrm>
            <a:off x="2318544" y="3455592"/>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1</a:t>
            </a:r>
            <a:endParaRPr lang="zh-TW" altLang="en-US" sz="2400" baseline="30000" dirty="0"/>
          </a:p>
        </p:txBody>
      </p:sp>
      <p:sp>
        <p:nvSpPr>
          <p:cNvPr id="59" name="矩形 78"/>
          <p:cNvSpPr/>
          <p:nvPr/>
        </p:nvSpPr>
        <p:spPr>
          <a:xfrm>
            <a:off x="3706747" y="3463796"/>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2</a:t>
            </a:r>
            <a:endParaRPr lang="zh-TW" altLang="en-US" sz="2400" baseline="30000" dirty="0"/>
          </a:p>
        </p:txBody>
      </p:sp>
      <p:sp>
        <p:nvSpPr>
          <p:cNvPr id="60" name="矩形 79"/>
          <p:cNvSpPr/>
          <p:nvPr/>
        </p:nvSpPr>
        <p:spPr>
          <a:xfrm>
            <a:off x="5172752" y="3456897"/>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L</a:t>
            </a:r>
            <a:endParaRPr lang="zh-TW" altLang="en-US" sz="2400" baseline="30000" dirty="0"/>
          </a:p>
        </p:txBody>
      </p:sp>
      <p:sp>
        <p:nvSpPr>
          <p:cNvPr id="61" name="矩形 81"/>
          <p:cNvSpPr/>
          <p:nvPr/>
        </p:nvSpPr>
        <p:spPr>
          <a:xfrm>
            <a:off x="4322227" y="3797191"/>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2</a:t>
            </a:r>
            <a:endParaRPr lang="zh-TW" altLang="en-US" sz="2400" baseline="30000" dirty="0"/>
          </a:p>
        </p:txBody>
      </p:sp>
      <p:sp>
        <p:nvSpPr>
          <p:cNvPr id="62" name="矩形 82"/>
          <p:cNvSpPr/>
          <p:nvPr/>
        </p:nvSpPr>
        <p:spPr>
          <a:xfrm>
            <a:off x="5812126" y="3773684"/>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err="1"/>
              <a:t>b</a:t>
            </a:r>
            <a:r>
              <a:rPr lang="en-US" altLang="zh-TW" sz="2400" baseline="30000" dirty="0" err="1"/>
              <a:t>L</a:t>
            </a:r>
            <a:endParaRPr lang="zh-TW" altLang="en-US" sz="2400" baseline="30000" dirty="0"/>
          </a:p>
        </p:txBody>
      </p:sp>
      <p:sp>
        <p:nvSpPr>
          <p:cNvPr id="63" name="矩形 87"/>
          <p:cNvSpPr/>
          <p:nvPr/>
        </p:nvSpPr>
        <p:spPr>
          <a:xfrm>
            <a:off x="2230673" y="485083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x</a:t>
            </a:r>
            <a:endParaRPr lang="zh-TW" altLang="en-US" sz="2400" dirty="0"/>
          </a:p>
        </p:txBody>
      </p:sp>
      <p:sp>
        <p:nvSpPr>
          <p:cNvPr id="64" name="矩形 88"/>
          <p:cNvSpPr/>
          <p:nvPr/>
        </p:nvSpPr>
        <p:spPr>
          <a:xfrm>
            <a:off x="3540087" y="485083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a</a:t>
            </a:r>
            <a:r>
              <a:rPr lang="en-US" altLang="zh-TW" sz="2400" baseline="30000" dirty="0"/>
              <a:t>1</a:t>
            </a:r>
            <a:endParaRPr lang="zh-TW" altLang="en-US" sz="2400" baseline="30000" dirty="0"/>
          </a:p>
        </p:txBody>
      </p:sp>
      <p:sp>
        <p:nvSpPr>
          <p:cNvPr id="65" name="矩形 89"/>
          <p:cNvSpPr/>
          <p:nvPr/>
        </p:nvSpPr>
        <p:spPr>
          <a:xfrm>
            <a:off x="4875211" y="486457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a</a:t>
            </a:r>
            <a:r>
              <a:rPr lang="en-US" altLang="zh-TW" sz="2400" baseline="30000" dirty="0"/>
              <a:t>2</a:t>
            </a:r>
            <a:endParaRPr lang="zh-TW" altLang="en-US" sz="2400" baseline="30000" dirty="0"/>
          </a:p>
        </p:txBody>
      </p:sp>
      <p:sp>
        <p:nvSpPr>
          <p:cNvPr id="66" name="矩形 91"/>
          <p:cNvSpPr/>
          <p:nvPr/>
        </p:nvSpPr>
        <p:spPr>
          <a:xfrm>
            <a:off x="6464825" y="4859521"/>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y</a:t>
            </a:r>
            <a:endParaRPr lang="zh-TW" altLang="en-US" sz="2400" baseline="30000" dirty="0"/>
          </a:p>
        </p:txBody>
      </p:sp>
      <p:sp>
        <p:nvSpPr>
          <p:cNvPr id="67" name="矩形 84"/>
          <p:cNvSpPr/>
          <p:nvPr/>
        </p:nvSpPr>
        <p:spPr>
          <a:xfrm>
            <a:off x="21204" y="6258864"/>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y</a:t>
            </a:r>
            <a:endParaRPr lang="zh-TW" altLang="en-US" sz="2400" baseline="30000" dirty="0"/>
          </a:p>
        </p:txBody>
      </p:sp>
      <p:grpSp>
        <p:nvGrpSpPr>
          <p:cNvPr id="68" name="群組 5"/>
          <p:cNvGrpSpPr/>
          <p:nvPr/>
        </p:nvGrpSpPr>
        <p:grpSpPr>
          <a:xfrm>
            <a:off x="522706" y="6248266"/>
            <a:ext cx="1356653" cy="877076"/>
            <a:chOff x="3047770" y="5664328"/>
            <a:chExt cx="1356653" cy="877076"/>
          </a:xfrm>
        </p:grpSpPr>
        <mc:AlternateContent xmlns:mc="http://schemas.openxmlformats.org/markup-compatibility/2006" xmlns:a14="http://schemas.microsoft.com/office/drawing/2010/main">
          <mc:Choice Requires="a14">
            <p:sp>
              <p:nvSpPr>
                <p:cNvPr id="69" name="文字方塊 4"/>
                <p:cNvSpPr txBox="1"/>
                <p:nvPr/>
              </p:nvSpPr>
              <p:spPr>
                <a:xfrm>
                  <a:off x="3047770" y="5918200"/>
                  <a:ext cx="135665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𝑓</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69" name="文字方塊 4"/>
                <p:cNvSpPr txBox="1">
                  <a:spLocks noRot="1" noChangeAspect="1" noMove="1" noResize="1" noEditPoints="1" noAdjustHandles="1" noChangeArrowheads="1" noChangeShapeType="1" noTextEdit="1"/>
                </p:cNvSpPr>
                <p:nvPr/>
              </p:nvSpPr>
              <p:spPr>
                <a:xfrm>
                  <a:off x="3047770" y="5918200"/>
                  <a:ext cx="1356653" cy="369332"/>
                </a:xfrm>
                <a:prstGeom prst="rect">
                  <a:avLst/>
                </a:prstGeom>
                <a:blipFill>
                  <a:blip r:embed="rId13"/>
                  <a:stretch>
                    <a:fillRect l="-1802" b="-35000"/>
                  </a:stretch>
                </a:blipFill>
              </p:spPr>
              <p:txBody>
                <a:bodyPr/>
                <a:lstStyle/>
                <a:p>
                  <a:r>
                    <a:rPr lang="en-US">
                      <a:noFill/>
                    </a:rPr>
                    <a:t> </a:t>
                  </a:r>
                </a:p>
              </p:txBody>
            </p:sp>
          </mc:Fallback>
        </mc:AlternateContent>
        <p:sp>
          <p:nvSpPr>
            <p:cNvPr id="70" name="矩形 86"/>
            <p:cNvSpPr/>
            <p:nvPr/>
          </p:nvSpPr>
          <p:spPr>
            <a:xfrm>
              <a:off x="3728529" y="566432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x</a:t>
              </a:r>
              <a:endParaRPr lang="zh-TW" altLang="en-US" sz="2400" dirty="0"/>
            </a:p>
          </p:txBody>
        </p:sp>
      </p:grpSp>
      <p:sp>
        <p:nvSpPr>
          <p:cNvPr id="71" name="矩形 139"/>
          <p:cNvSpPr/>
          <p:nvPr/>
        </p:nvSpPr>
        <p:spPr>
          <a:xfrm>
            <a:off x="7182900" y="6252997"/>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1</a:t>
            </a:r>
            <a:endParaRPr lang="zh-TW" altLang="en-US" sz="2400" baseline="30000" dirty="0"/>
          </a:p>
        </p:txBody>
      </p:sp>
      <p:sp>
        <p:nvSpPr>
          <p:cNvPr id="72" name="矩形 140"/>
          <p:cNvSpPr/>
          <p:nvPr/>
        </p:nvSpPr>
        <p:spPr>
          <a:xfrm>
            <a:off x="5472447" y="629726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1</a:t>
            </a:r>
            <a:endParaRPr lang="zh-TW" altLang="en-US" sz="2400" baseline="30000" dirty="0"/>
          </a:p>
        </p:txBody>
      </p:sp>
      <p:sp>
        <p:nvSpPr>
          <p:cNvPr id="73" name="矩形 141"/>
          <p:cNvSpPr/>
          <p:nvPr/>
        </p:nvSpPr>
        <p:spPr>
          <a:xfrm>
            <a:off x="6351860" y="6273207"/>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x</a:t>
            </a:r>
            <a:endParaRPr lang="zh-TW" altLang="en-US" sz="2400" dirty="0"/>
          </a:p>
        </p:txBody>
      </p:sp>
      <p:sp>
        <p:nvSpPr>
          <p:cNvPr id="74" name="文字方塊 145"/>
          <p:cNvSpPr txBox="1"/>
          <p:nvPr/>
        </p:nvSpPr>
        <p:spPr>
          <a:xfrm>
            <a:off x="6803843" y="6502138"/>
            <a:ext cx="360621" cy="461665"/>
          </a:xfrm>
          <a:prstGeom prst="rect">
            <a:avLst/>
          </a:prstGeom>
          <a:noFill/>
        </p:spPr>
        <p:txBody>
          <a:bodyPr wrap="square" rtlCol="0">
            <a:spAutoFit/>
          </a:bodyPr>
          <a:lstStyle/>
          <a:p>
            <a:pPr algn="ctr"/>
            <a:r>
              <a:rPr lang="en-US" altLang="zh-TW" sz="2400" dirty="0"/>
              <a:t>+</a:t>
            </a:r>
            <a:endParaRPr lang="zh-TW" altLang="en-US" sz="2400" dirty="0"/>
          </a:p>
        </p:txBody>
      </p:sp>
      <mc:AlternateContent xmlns:mc="http://schemas.openxmlformats.org/markup-compatibility/2006" xmlns:a14="http://schemas.microsoft.com/office/drawing/2010/main">
        <mc:Choice Requires="a14">
          <p:sp>
            <p:nvSpPr>
              <p:cNvPr id="75" name="文字方塊 146"/>
              <p:cNvSpPr txBox="1"/>
              <p:nvPr/>
            </p:nvSpPr>
            <p:spPr>
              <a:xfrm>
                <a:off x="5070577" y="6550151"/>
                <a:ext cx="286783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75" name="文字方塊 146"/>
              <p:cNvSpPr txBox="1">
                <a:spLocks noRot="1" noChangeAspect="1" noMove="1" noResize="1" noEditPoints="1" noAdjustHandles="1" noChangeArrowheads="1" noChangeShapeType="1" noTextEdit="1"/>
              </p:cNvSpPr>
              <p:nvPr/>
            </p:nvSpPr>
            <p:spPr>
              <a:xfrm>
                <a:off x="5070577" y="6550151"/>
                <a:ext cx="2867836" cy="369332"/>
              </a:xfrm>
              <a:prstGeom prst="rect">
                <a:avLst/>
              </a:prstGeom>
              <a:blipFill>
                <a:blip r:embed="rId14"/>
                <a:stretch>
                  <a:fillRect/>
                </a:stretch>
              </a:blipFill>
            </p:spPr>
            <p:txBody>
              <a:bodyPr/>
              <a:lstStyle/>
              <a:p>
                <a:r>
                  <a:rPr lang="en-US">
                    <a:noFill/>
                  </a:rPr>
                  <a:t> </a:t>
                </a:r>
              </a:p>
            </p:txBody>
          </p:sp>
        </mc:Fallback>
      </mc:AlternateContent>
      <p:sp>
        <p:nvSpPr>
          <p:cNvPr id="76" name="矩形 148"/>
          <p:cNvSpPr/>
          <p:nvPr/>
        </p:nvSpPr>
        <p:spPr>
          <a:xfrm>
            <a:off x="8152135" y="6276128"/>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2</a:t>
            </a:r>
            <a:endParaRPr lang="zh-TW" altLang="en-US" sz="2400" baseline="30000" dirty="0"/>
          </a:p>
        </p:txBody>
      </p:sp>
      <p:sp>
        <p:nvSpPr>
          <p:cNvPr id="77" name="矩形 149"/>
          <p:cNvSpPr/>
          <p:nvPr/>
        </p:nvSpPr>
        <p:spPr>
          <a:xfrm>
            <a:off x="4237112" y="6275150"/>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2</a:t>
            </a:r>
            <a:endParaRPr lang="zh-TW" altLang="en-US" sz="2400" baseline="30000" dirty="0"/>
          </a:p>
        </p:txBody>
      </p:sp>
      <p:sp>
        <p:nvSpPr>
          <p:cNvPr id="78" name="文字方塊 151"/>
          <p:cNvSpPr txBox="1"/>
          <p:nvPr/>
        </p:nvSpPr>
        <p:spPr>
          <a:xfrm>
            <a:off x="7839605" y="6517630"/>
            <a:ext cx="377804" cy="461665"/>
          </a:xfrm>
          <a:prstGeom prst="rect">
            <a:avLst/>
          </a:prstGeom>
          <a:noFill/>
        </p:spPr>
        <p:txBody>
          <a:bodyPr wrap="square" rtlCol="0">
            <a:spAutoFit/>
          </a:bodyPr>
          <a:lstStyle/>
          <a:p>
            <a:pPr algn="ctr"/>
            <a:r>
              <a:rPr lang="en-US" altLang="zh-TW" sz="2400" dirty="0"/>
              <a:t>+</a:t>
            </a:r>
            <a:endParaRPr lang="zh-TW" altLang="en-US" sz="2400" dirty="0"/>
          </a:p>
        </p:txBody>
      </p:sp>
      <p:sp>
        <p:nvSpPr>
          <p:cNvPr id="79" name="矩形 154"/>
          <p:cNvSpPr/>
          <p:nvPr/>
        </p:nvSpPr>
        <p:spPr>
          <a:xfrm>
            <a:off x="9401271" y="6262464"/>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err="1"/>
              <a:t>b</a:t>
            </a:r>
            <a:r>
              <a:rPr lang="en-US" altLang="zh-TW" sz="2400" baseline="30000" dirty="0" err="1"/>
              <a:t>L</a:t>
            </a:r>
            <a:endParaRPr lang="zh-TW" altLang="en-US" sz="2400" baseline="30000" dirty="0"/>
          </a:p>
        </p:txBody>
      </p:sp>
      <p:sp>
        <p:nvSpPr>
          <p:cNvPr id="80" name="矩形 155"/>
          <p:cNvSpPr/>
          <p:nvPr/>
        </p:nvSpPr>
        <p:spPr>
          <a:xfrm>
            <a:off x="2493165" y="6267916"/>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L</a:t>
            </a:r>
            <a:endParaRPr lang="zh-TW" altLang="en-US" sz="2400" baseline="30000" dirty="0"/>
          </a:p>
        </p:txBody>
      </p:sp>
      <p:sp>
        <p:nvSpPr>
          <p:cNvPr id="81" name="文字方塊 157"/>
          <p:cNvSpPr txBox="1"/>
          <p:nvPr/>
        </p:nvSpPr>
        <p:spPr>
          <a:xfrm>
            <a:off x="9090716" y="6496721"/>
            <a:ext cx="360621" cy="461665"/>
          </a:xfrm>
          <a:prstGeom prst="rect">
            <a:avLst/>
          </a:prstGeom>
          <a:noFill/>
        </p:spPr>
        <p:txBody>
          <a:bodyPr wrap="square" rtlCol="0">
            <a:spAutoFit/>
          </a:bodyPr>
          <a:lstStyle/>
          <a:p>
            <a:pPr algn="ctr"/>
            <a:r>
              <a:rPr lang="en-US" altLang="zh-TW" sz="2400" dirty="0"/>
              <a:t>+</a:t>
            </a:r>
            <a:endParaRPr lang="zh-TW" altLang="en-US" sz="2400" dirty="0"/>
          </a:p>
        </p:txBody>
      </p:sp>
      <p:sp>
        <p:nvSpPr>
          <p:cNvPr id="82" name="文字方塊 7"/>
          <p:cNvSpPr txBox="1"/>
          <p:nvPr/>
        </p:nvSpPr>
        <p:spPr>
          <a:xfrm>
            <a:off x="3237816" y="6399376"/>
            <a:ext cx="719116"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83" name="矩形 173"/>
          <p:cNvSpPr/>
          <p:nvPr/>
        </p:nvSpPr>
        <p:spPr>
          <a:xfrm>
            <a:off x="2922148" y="3801496"/>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1</a:t>
            </a:r>
            <a:endParaRPr lang="zh-TW" altLang="en-US" sz="2400" baseline="30000" dirty="0"/>
          </a:p>
        </p:txBody>
      </p:sp>
      <p:sp>
        <p:nvSpPr>
          <p:cNvPr id="84" name="文字方塊 174"/>
          <p:cNvSpPr txBox="1"/>
          <p:nvPr/>
        </p:nvSpPr>
        <p:spPr>
          <a:xfrm>
            <a:off x="8609220" y="6389377"/>
            <a:ext cx="719116"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85" name="TextBox 84">
            <a:extLst>
              <a:ext uri="{FF2B5EF4-FFF2-40B4-BE49-F238E27FC236}">
                <a16:creationId xmlns:a16="http://schemas.microsoft.com/office/drawing/2014/main" id="{9F0549DE-DC3F-4126-A07F-C1FF2168A88C}"/>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104000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7" grpId="0" animBg="1"/>
      <p:bldP spid="71" grpId="0" animBg="1"/>
      <p:bldP spid="72" grpId="0" animBg="1"/>
      <p:bldP spid="73" grpId="0" animBg="1"/>
      <p:bldP spid="74" grpId="0"/>
      <p:bldP spid="75" grpId="0"/>
      <p:bldP spid="76" grpId="0" animBg="1"/>
      <p:bldP spid="77" grpId="0" animBg="1"/>
      <p:bldP spid="78" grpId="0"/>
      <p:bldP spid="79" grpId="0" animBg="1"/>
      <p:bldP spid="80" grpId="0" animBg="1"/>
      <p:bldP spid="81" grpId="0"/>
      <p:bldP spid="82" grpId="0"/>
      <p:bldP spid="8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err="1"/>
              <a:t>Softmax</a:t>
            </a:r>
            <a:r>
              <a:rPr lang="en-US" altLang="zh-TW" dirty="0"/>
              <a:t> Layer</a:t>
            </a:r>
            <a:endParaRPr lang="en-US" dirty="0"/>
          </a:p>
        </p:txBody>
      </p:sp>
      <p:sp>
        <p:nvSpPr>
          <p:cNvPr id="3" name="Content Placeholder 2"/>
          <p:cNvSpPr>
            <a:spLocks noGrp="1"/>
          </p:cNvSpPr>
          <p:nvPr>
            <p:ph idx="1"/>
          </p:nvPr>
        </p:nvSpPr>
        <p:spPr/>
        <p:txBody>
          <a:bodyPr/>
          <a:lstStyle/>
          <a:p>
            <a:r>
              <a:rPr lang="en-US" altLang="zh-TW" dirty="0"/>
              <a:t>In </a:t>
            </a:r>
            <a:r>
              <a:rPr lang="en-US" altLang="zh-TW" dirty="0">
                <a:solidFill>
                  <a:srgbClr val="FF0000"/>
                </a:solidFill>
              </a:rPr>
              <a:t>multi-class classification </a:t>
            </a:r>
            <a:r>
              <a:rPr lang="en-US" altLang="zh-TW" dirty="0"/>
              <a:t>tasks, the output layer is typically a </a:t>
            </a:r>
            <a:r>
              <a:rPr lang="en-US" altLang="zh-TW" b="1" i="1" dirty="0" err="1">
                <a:solidFill>
                  <a:srgbClr val="0070C0"/>
                </a:solidFill>
              </a:rPr>
              <a:t>softmax</a:t>
            </a:r>
            <a:r>
              <a:rPr lang="en-US" altLang="zh-TW" b="1" i="1" dirty="0">
                <a:solidFill>
                  <a:srgbClr val="0070C0"/>
                </a:solidFill>
              </a:rPr>
              <a:t> layer</a:t>
            </a:r>
          </a:p>
          <a:p>
            <a:pPr lvl="1"/>
            <a:r>
              <a:rPr lang="en-US" altLang="zh-TW" dirty="0"/>
              <a:t>I.e., it employs a </a:t>
            </a:r>
            <a:r>
              <a:rPr lang="en-US" altLang="zh-TW" b="1" i="1" dirty="0" err="1">
                <a:solidFill>
                  <a:srgbClr val="0070C0"/>
                </a:solidFill>
              </a:rPr>
              <a:t>softmax</a:t>
            </a:r>
            <a:r>
              <a:rPr lang="en-US" altLang="zh-TW" b="1" i="1" dirty="0">
                <a:solidFill>
                  <a:srgbClr val="0070C0"/>
                </a:solidFill>
              </a:rPr>
              <a:t> activation function</a:t>
            </a:r>
          </a:p>
          <a:p>
            <a:pPr lvl="1"/>
            <a:r>
              <a:rPr lang="en-US" altLang="zh-TW" dirty="0"/>
              <a:t>If a layer with a sigmoid activation function is used as the output layer instead, the predictions by the NN may not be easy to interpret</a:t>
            </a:r>
          </a:p>
          <a:p>
            <a:pPr lvl="2"/>
            <a:r>
              <a:rPr lang="en-US" altLang="zh-TW" dirty="0"/>
              <a:t>Note that an output layer with sigmoid activations can still be used for binary classification </a:t>
            </a:r>
          </a:p>
          <a:p>
            <a:endParaRPr lang="en-US" dirty="0"/>
          </a:p>
        </p:txBody>
      </p:sp>
      <p:sp>
        <p:nvSpPr>
          <p:cNvPr id="23" name="Content Placeholder 22">
            <a:extLst>
              <a:ext uri="{FF2B5EF4-FFF2-40B4-BE49-F238E27FC236}">
                <a16:creationId xmlns:a16="http://schemas.microsoft.com/office/drawing/2014/main" id="{1AB70340-E2BF-48DF-A3EE-9169C1885861}"/>
              </a:ext>
            </a:extLst>
          </p:cNvPr>
          <p:cNvSpPr>
            <a:spLocks noGrp="1"/>
          </p:cNvSpPr>
          <p:nvPr>
            <p:ph idx="10"/>
          </p:nvPr>
        </p:nvSpPr>
        <p:spPr/>
        <p:txBody>
          <a:bodyPr/>
          <a:lstStyle/>
          <a:p>
            <a:r>
              <a:rPr lang="en-US" dirty="0"/>
              <a:t>Introduction to Neural Networks</a:t>
            </a:r>
          </a:p>
          <a:p>
            <a:endParaRPr lang="en-US" dirty="0"/>
          </a:p>
        </p:txBody>
      </p:sp>
      <p:sp>
        <p:nvSpPr>
          <p:cNvPr id="31" name="TextBox 30">
            <a:extLst>
              <a:ext uri="{FF2B5EF4-FFF2-40B4-BE49-F238E27FC236}">
                <a16:creationId xmlns:a16="http://schemas.microsoft.com/office/drawing/2014/main" id="{F1CF47A1-B376-4EEC-9AFA-D8CEC0B94A2C}"/>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
        <p:nvSpPr>
          <p:cNvPr id="32" name="文字方塊 3"/>
          <p:cNvSpPr txBox="1"/>
          <p:nvPr/>
        </p:nvSpPr>
        <p:spPr>
          <a:xfrm>
            <a:off x="1932856" y="3832456"/>
            <a:ext cx="5725936" cy="461665"/>
          </a:xfrm>
          <a:prstGeom prst="rect">
            <a:avLst/>
          </a:prstGeom>
          <a:noFill/>
        </p:spPr>
        <p:txBody>
          <a:bodyPr wrap="square" rtlCol="0">
            <a:spAutoFit/>
          </a:bodyPr>
          <a:lstStyle/>
          <a:p>
            <a:pPr algn="ctr"/>
            <a:r>
              <a:rPr lang="en-US" altLang="zh-TW" sz="2400" b="1" i="1" u="sng" dirty="0"/>
              <a:t>A </a:t>
            </a:r>
            <a:r>
              <a:rPr lang="en-US" altLang="zh-TW" sz="2400" b="1" i="1" u="sng" dirty="0" smtClean="0"/>
              <a:t>Layer with Sigmoid Activations</a:t>
            </a:r>
            <a:endParaRPr lang="zh-TW" altLang="en-US" sz="2400" b="1" i="1" u="sng" dirty="0"/>
          </a:p>
        </p:txBody>
      </p:sp>
      <p:cxnSp>
        <p:nvCxnSpPr>
          <p:cNvPr id="33" name="直線單箭頭接點 43"/>
          <p:cNvCxnSpPr/>
          <p:nvPr/>
        </p:nvCxnSpPr>
        <p:spPr>
          <a:xfrm flipV="1">
            <a:off x="4449754" y="5648386"/>
            <a:ext cx="1219201"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44"/>
          <p:cNvCxnSpPr/>
          <p:nvPr/>
        </p:nvCxnSpPr>
        <p:spPr>
          <a:xfrm>
            <a:off x="4449754" y="6534312"/>
            <a:ext cx="121920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45"/>
          <p:cNvCxnSpPr/>
          <p:nvPr/>
        </p:nvCxnSpPr>
        <p:spPr>
          <a:xfrm>
            <a:off x="4449754" y="4760407"/>
            <a:ext cx="121920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6" name="Object 12"/>
          <p:cNvGraphicFramePr>
            <a:graphicFrameLocks noChangeAspect="1"/>
          </p:cNvGraphicFramePr>
          <p:nvPr>
            <p:extLst>
              <p:ext uri="{D42A27DB-BD31-4B8C-83A1-F6EECF244321}">
                <p14:modId xmlns:p14="http://schemas.microsoft.com/office/powerpoint/2010/main" val="3532970768"/>
              </p:ext>
            </p:extLst>
          </p:nvPr>
        </p:nvGraphicFramePr>
        <p:xfrm>
          <a:off x="5768627" y="4460429"/>
          <a:ext cx="1382713" cy="487363"/>
        </p:xfrm>
        <a:graphic>
          <a:graphicData uri="http://schemas.openxmlformats.org/presentationml/2006/ole">
            <mc:AlternateContent xmlns:mc="http://schemas.openxmlformats.org/markup-compatibility/2006">
              <mc:Choice xmlns:v="urn:schemas-microsoft-com:vml" Requires="v">
                <p:oleObj spid="_x0000_s9731" name="方程式" r:id="rId3" imgW="647640" imgH="228600" progId="Equation.3">
                  <p:embed/>
                </p:oleObj>
              </mc:Choice>
              <mc:Fallback>
                <p:oleObj name="方程式" r:id="rId3" imgW="647640" imgH="228600" progId="Equation.3">
                  <p:embed/>
                  <p:pic>
                    <p:nvPicPr>
                      <p:cNvPr id="8" name="Object 12"/>
                      <p:cNvPicPr>
                        <a:picLocks noChangeAspect="1" noChangeArrowheads="1"/>
                      </p:cNvPicPr>
                      <p:nvPr/>
                    </p:nvPicPr>
                    <p:blipFill>
                      <a:blip r:embed="rId4"/>
                      <a:srcRect/>
                      <a:stretch>
                        <a:fillRect/>
                      </a:stretch>
                    </p:blipFill>
                    <p:spPr bwMode="auto">
                      <a:xfrm>
                        <a:off x="5768627" y="4460429"/>
                        <a:ext cx="1382713" cy="487363"/>
                      </a:xfrm>
                      <a:prstGeom prst="rect">
                        <a:avLst/>
                      </a:prstGeom>
                      <a:noFill/>
                    </p:spPr>
                  </p:pic>
                </p:oleObj>
              </mc:Fallback>
            </mc:AlternateContent>
          </a:graphicData>
        </a:graphic>
      </p:graphicFrame>
      <p:graphicFrame>
        <p:nvGraphicFramePr>
          <p:cNvPr id="37" name="Object 12"/>
          <p:cNvGraphicFramePr>
            <a:graphicFrameLocks noChangeAspect="1"/>
          </p:cNvGraphicFramePr>
          <p:nvPr>
            <p:extLst>
              <p:ext uri="{D42A27DB-BD31-4B8C-83A1-F6EECF244321}">
                <p14:modId xmlns:p14="http://schemas.microsoft.com/office/powerpoint/2010/main" val="4264694869"/>
              </p:ext>
            </p:extLst>
          </p:nvPr>
        </p:nvGraphicFramePr>
        <p:xfrm>
          <a:off x="5752752" y="5397054"/>
          <a:ext cx="1436688" cy="487363"/>
        </p:xfrm>
        <a:graphic>
          <a:graphicData uri="http://schemas.openxmlformats.org/presentationml/2006/ole">
            <mc:AlternateContent xmlns:mc="http://schemas.openxmlformats.org/markup-compatibility/2006">
              <mc:Choice xmlns:v="urn:schemas-microsoft-com:vml" Requires="v">
                <p:oleObj spid="_x0000_s9732" name="方程式" r:id="rId5" imgW="672840" imgH="228600" progId="Equation.3">
                  <p:embed/>
                </p:oleObj>
              </mc:Choice>
              <mc:Fallback>
                <p:oleObj name="方程式" r:id="rId5" imgW="672840" imgH="228600" progId="Equation.3">
                  <p:embed/>
                  <p:pic>
                    <p:nvPicPr>
                      <p:cNvPr id="9" name="Object 12"/>
                      <p:cNvPicPr>
                        <a:picLocks noChangeAspect="1" noChangeArrowheads="1"/>
                      </p:cNvPicPr>
                      <p:nvPr/>
                    </p:nvPicPr>
                    <p:blipFill>
                      <a:blip r:embed="rId6"/>
                      <a:srcRect/>
                      <a:stretch>
                        <a:fillRect/>
                      </a:stretch>
                    </p:blipFill>
                    <p:spPr bwMode="auto">
                      <a:xfrm>
                        <a:off x="5752752" y="5397054"/>
                        <a:ext cx="1436688"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12"/>
          <p:cNvGraphicFramePr>
            <a:graphicFrameLocks noChangeAspect="1"/>
          </p:cNvGraphicFramePr>
          <p:nvPr>
            <p:extLst>
              <p:ext uri="{D42A27DB-BD31-4B8C-83A1-F6EECF244321}">
                <p14:modId xmlns:p14="http://schemas.microsoft.com/office/powerpoint/2010/main" val="161469368"/>
              </p:ext>
            </p:extLst>
          </p:nvPr>
        </p:nvGraphicFramePr>
        <p:xfrm>
          <a:off x="5767040" y="6263829"/>
          <a:ext cx="1409700" cy="514350"/>
        </p:xfrm>
        <a:graphic>
          <a:graphicData uri="http://schemas.openxmlformats.org/presentationml/2006/ole">
            <mc:AlternateContent xmlns:mc="http://schemas.openxmlformats.org/markup-compatibility/2006">
              <mc:Choice xmlns:v="urn:schemas-microsoft-com:vml" Requires="v">
                <p:oleObj spid="_x0000_s9733" name="方程式" r:id="rId7" imgW="660240" imgH="241200" progId="Equation.3">
                  <p:embed/>
                </p:oleObj>
              </mc:Choice>
              <mc:Fallback>
                <p:oleObj name="方程式" r:id="rId7" imgW="660240" imgH="241200" progId="Equation.3">
                  <p:embed/>
                  <p:pic>
                    <p:nvPicPr>
                      <p:cNvPr id="10" name="Object 12"/>
                      <p:cNvPicPr>
                        <a:picLocks noChangeAspect="1" noChangeArrowheads="1"/>
                      </p:cNvPicPr>
                      <p:nvPr/>
                    </p:nvPicPr>
                    <p:blipFill>
                      <a:blip r:embed="rId8"/>
                      <a:srcRect/>
                      <a:stretch>
                        <a:fillRect/>
                      </a:stretch>
                    </p:blipFill>
                    <p:spPr bwMode="auto">
                      <a:xfrm>
                        <a:off x="5767040" y="6263829"/>
                        <a:ext cx="140970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9" name="直線單箭頭接點 49"/>
          <p:cNvCxnSpPr/>
          <p:nvPr/>
        </p:nvCxnSpPr>
        <p:spPr>
          <a:xfrm>
            <a:off x="3225237" y="5655059"/>
            <a:ext cx="63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50"/>
          <p:cNvCxnSpPr/>
          <p:nvPr/>
        </p:nvCxnSpPr>
        <p:spPr>
          <a:xfrm>
            <a:off x="3225237" y="6540985"/>
            <a:ext cx="63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51"/>
          <p:cNvCxnSpPr/>
          <p:nvPr/>
        </p:nvCxnSpPr>
        <p:spPr>
          <a:xfrm>
            <a:off x="3225237" y="4767080"/>
            <a:ext cx="63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橢圓 52"/>
          <p:cNvSpPr/>
          <p:nvPr/>
        </p:nvSpPr>
        <p:spPr>
          <a:xfrm>
            <a:off x="3859330" y="4469537"/>
            <a:ext cx="595086" cy="5950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43" name="橢圓 53"/>
          <p:cNvSpPr/>
          <p:nvPr/>
        </p:nvSpPr>
        <p:spPr>
          <a:xfrm>
            <a:off x="3859330" y="5357516"/>
            <a:ext cx="595086" cy="5950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44" name="橢圓 54"/>
          <p:cNvSpPr/>
          <p:nvPr/>
        </p:nvSpPr>
        <p:spPr>
          <a:xfrm>
            <a:off x="3859330" y="6243442"/>
            <a:ext cx="595086" cy="5950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graphicFrame>
        <p:nvGraphicFramePr>
          <p:cNvPr id="45" name="Object 12"/>
          <p:cNvGraphicFramePr>
            <a:graphicFrameLocks noChangeAspect="1"/>
          </p:cNvGraphicFramePr>
          <p:nvPr>
            <p:extLst>
              <p:ext uri="{D42A27DB-BD31-4B8C-83A1-F6EECF244321}">
                <p14:modId xmlns:p14="http://schemas.microsoft.com/office/powerpoint/2010/main" val="838282123"/>
              </p:ext>
            </p:extLst>
          </p:nvPr>
        </p:nvGraphicFramePr>
        <p:xfrm>
          <a:off x="2900015" y="4508054"/>
          <a:ext cx="352425" cy="487363"/>
        </p:xfrm>
        <a:graphic>
          <a:graphicData uri="http://schemas.openxmlformats.org/presentationml/2006/ole">
            <mc:AlternateContent xmlns:mc="http://schemas.openxmlformats.org/markup-compatibility/2006">
              <mc:Choice xmlns:v="urn:schemas-microsoft-com:vml" Requires="v">
                <p:oleObj spid="_x0000_s9734" name="方程式" r:id="rId9" imgW="164880" imgH="228600" progId="Equation.3">
                  <p:embed/>
                </p:oleObj>
              </mc:Choice>
              <mc:Fallback>
                <p:oleObj name="方程式" r:id="rId9" imgW="164880" imgH="228600" progId="Equation.3">
                  <p:embed/>
                  <p:pic>
                    <p:nvPicPr>
                      <p:cNvPr id="17" name="Object 12"/>
                      <p:cNvPicPr>
                        <a:picLocks noChangeAspect="1" noChangeArrowheads="1"/>
                      </p:cNvPicPr>
                      <p:nvPr/>
                    </p:nvPicPr>
                    <p:blipFill>
                      <a:blip r:embed="rId10"/>
                      <a:srcRect/>
                      <a:stretch>
                        <a:fillRect/>
                      </a:stretch>
                    </p:blipFill>
                    <p:spPr bwMode="auto">
                      <a:xfrm>
                        <a:off x="2900015" y="4508054"/>
                        <a:ext cx="352425"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ct 12"/>
          <p:cNvGraphicFramePr>
            <a:graphicFrameLocks noChangeAspect="1"/>
          </p:cNvGraphicFramePr>
          <p:nvPr>
            <p:extLst>
              <p:ext uri="{D42A27DB-BD31-4B8C-83A1-F6EECF244321}">
                <p14:modId xmlns:p14="http://schemas.microsoft.com/office/powerpoint/2010/main" val="1090665458"/>
              </p:ext>
            </p:extLst>
          </p:nvPr>
        </p:nvGraphicFramePr>
        <p:xfrm>
          <a:off x="2865090" y="5395467"/>
          <a:ext cx="352425" cy="487362"/>
        </p:xfrm>
        <a:graphic>
          <a:graphicData uri="http://schemas.openxmlformats.org/presentationml/2006/ole">
            <mc:AlternateContent xmlns:mc="http://schemas.openxmlformats.org/markup-compatibility/2006">
              <mc:Choice xmlns:v="urn:schemas-microsoft-com:vml" Requires="v">
                <p:oleObj spid="_x0000_s9735" name="方程式" r:id="rId11" imgW="164880" imgH="228600" progId="Equation.3">
                  <p:embed/>
                </p:oleObj>
              </mc:Choice>
              <mc:Fallback>
                <p:oleObj name="方程式" r:id="rId11" imgW="164880" imgH="228600" progId="Equation.3">
                  <p:embed/>
                  <p:pic>
                    <p:nvPicPr>
                      <p:cNvPr id="18" name="Object 12"/>
                      <p:cNvPicPr>
                        <a:picLocks noChangeAspect="1" noChangeArrowheads="1"/>
                      </p:cNvPicPr>
                      <p:nvPr/>
                    </p:nvPicPr>
                    <p:blipFill>
                      <a:blip r:embed="rId12"/>
                      <a:srcRect/>
                      <a:stretch>
                        <a:fillRect/>
                      </a:stretch>
                    </p:blipFill>
                    <p:spPr bwMode="auto">
                      <a:xfrm>
                        <a:off x="2865090" y="5395467"/>
                        <a:ext cx="352425"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12"/>
          <p:cNvGraphicFramePr>
            <a:graphicFrameLocks noChangeAspect="1"/>
          </p:cNvGraphicFramePr>
          <p:nvPr>
            <p:extLst>
              <p:ext uri="{D42A27DB-BD31-4B8C-83A1-F6EECF244321}">
                <p14:modId xmlns:p14="http://schemas.microsoft.com/office/powerpoint/2010/main" val="4175460069"/>
              </p:ext>
            </p:extLst>
          </p:nvPr>
        </p:nvGraphicFramePr>
        <p:xfrm>
          <a:off x="2898427" y="6243192"/>
          <a:ext cx="352425" cy="514350"/>
        </p:xfrm>
        <a:graphic>
          <a:graphicData uri="http://schemas.openxmlformats.org/presentationml/2006/ole">
            <mc:AlternateContent xmlns:mc="http://schemas.openxmlformats.org/markup-compatibility/2006">
              <mc:Choice xmlns:v="urn:schemas-microsoft-com:vml" Requires="v">
                <p:oleObj spid="_x0000_s9736" name="方程式" r:id="rId13" imgW="164880" imgH="241200" progId="Equation.3">
                  <p:embed/>
                </p:oleObj>
              </mc:Choice>
              <mc:Fallback>
                <p:oleObj name="方程式" r:id="rId13" imgW="164880" imgH="241200" progId="Equation.3">
                  <p:embed/>
                  <p:pic>
                    <p:nvPicPr>
                      <p:cNvPr id="19" name="Object 12"/>
                      <p:cNvPicPr>
                        <a:picLocks noChangeAspect="1" noChangeArrowheads="1"/>
                      </p:cNvPicPr>
                      <p:nvPr/>
                    </p:nvPicPr>
                    <p:blipFill>
                      <a:blip r:embed="rId14"/>
                      <a:srcRect/>
                      <a:stretch>
                        <a:fillRect/>
                      </a:stretch>
                    </p:blipFill>
                    <p:spPr bwMode="auto">
                      <a:xfrm>
                        <a:off x="2898427" y="6243192"/>
                        <a:ext cx="352425"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Object 12"/>
          <p:cNvGraphicFramePr>
            <a:graphicFrameLocks noChangeAspect="1"/>
          </p:cNvGraphicFramePr>
          <p:nvPr>
            <p:extLst>
              <p:ext uri="{D42A27DB-BD31-4B8C-83A1-F6EECF244321}">
                <p14:modId xmlns:p14="http://schemas.microsoft.com/office/powerpoint/2010/main" val="2427398551"/>
              </p:ext>
            </p:extLst>
          </p:nvPr>
        </p:nvGraphicFramePr>
        <p:xfrm>
          <a:off x="4004915" y="4636642"/>
          <a:ext cx="323850" cy="298450"/>
        </p:xfrm>
        <a:graphic>
          <a:graphicData uri="http://schemas.openxmlformats.org/presentationml/2006/ole">
            <mc:AlternateContent xmlns:mc="http://schemas.openxmlformats.org/markup-compatibility/2006">
              <mc:Choice xmlns:v="urn:schemas-microsoft-com:vml" Requires="v">
                <p:oleObj spid="_x0000_s9737" name="方程式" r:id="rId15" imgW="152280" imgH="139680" progId="Equation.3">
                  <p:embed/>
                </p:oleObj>
              </mc:Choice>
              <mc:Fallback>
                <p:oleObj name="方程式" r:id="rId15" imgW="152280" imgH="139680" progId="Equation.3">
                  <p:embed/>
                  <p:pic>
                    <p:nvPicPr>
                      <p:cNvPr id="20" name="Object 12"/>
                      <p:cNvPicPr>
                        <a:picLocks noChangeAspect="1" noChangeArrowheads="1"/>
                      </p:cNvPicPr>
                      <p:nvPr/>
                    </p:nvPicPr>
                    <p:blipFill>
                      <a:blip r:embed="rId16"/>
                      <a:srcRect/>
                      <a:stretch>
                        <a:fillRect/>
                      </a:stretch>
                    </p:blipFill>
                    <p:spPr bwMode="auto">
                      <a:xfrm>
                        <a:off x="4004915" y="4636642"/>
                        <a:ext cx="323850"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12"/>
          <p:cNvGraphicFramePr>
            <a:graphicFrameLocks noChangeAspect="1"/>
          </p:cNvGraphicFramePr>
          <p:nvPr>
            <p:extLst>
              <p:ext uri="{D42A27DB-BD31-4B8C-83A1-F6EECF244321}">
                <p14:modId xmlns:p14="http://schemas.microsoft.com/office/powerpoint/2010/main" val="1753173695"/>
              </p:ext>
            </p:extLst>
          </p:nvPr>
        </p:nvGraphicFramePr>
        <p:xfrm>
          <a:off x="3993802" y="5527229"/>
          <a:ext cx="325438" cy="298450"/>
        </p:xfrm>
        <a:graphic>
          <a:graphicData uri="http://schemas.openxmlformats.org/presentationml/2006/ole">
            <mc:AlternateContent xmlns:mc="http://schemas.openxmlformats.org/markup-compatibility/2006">
              <mc:Choice xmlns:v="urn:schemas-microsoft-com:vml" Requires="v">
                <p:oleObj spid="_x0000_s9738" name="方程式" r:id="rId17" imgW="152280" imgH="139680" progId="Equation.3">
                  <p:embed/>
                </p:oleObj>
              </mc:Choice>
              <mc:Fallback>
                <p:oleObj name="方程式" r:id="rId17" imgW="152280" imgH="139680" progId="Equation.3">
                  <p:embed/>
                  <p:pic>
                    <p:nvPicPr>
                      <p:cNvPr id="21" name="Object 12"/>
                      <p:cNvPicPr>
                        <a:picLocks noChangeAspect="1" noChangeArrowheads="1"/>
                      </p:cNvPicPr>
                      <p:nvPr/>
                    </p:nvPicPr>
                    <p:blipFill>
                      <a:blip r:embed="rId18"/>
                      <a:srcRect/>
                      <a:stretch>
                        <a:fillRect/>
                      </a:stretch>
                    </p:blipFill>
                    <p:spPr bwMode="auto">
                      <a:xfrm>
                        <a:off x="3993802" y="5527229"/>
                        <a:ext cx="325438"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Object 12"/>
          <p:cNvGraphicFramePr>
            <a:graphicFrameLocks noChangeAspect="1"/>
          </p:cNvGraphicFramePr>
          <p:nvPr>
            <p:extLst>
              <p:ext uri="{D42A27DB-BD31-4B8C-83A1-F6EECF244321}">
                <p14:modId xmlns:p14="http://schemas.microsoft.com/office/powerpoint/2010/main" val="87765335"/>
              </p:ext>
            </p:extLst>
          </p:nvPr>
        </p:nvGraphicFramePr>
        <p:xfrm>
          <a:off x="4025552" y="6400354"/>
          <a:ext cx="327025" cy="298450"/>
        </p:xfrm>
        <a:graphic>
          <a:graphicData uri="http://schemas.openxmlformats.org/presentationml/2006/ole">
            <mc:AlternateContent xmlns:mc="http://schemas.openxmlformats.org/markup-compatibility/2006">
              <mc:Choice xmlns:v="urn:schemas-microsoft-com:vml" Requires="v">
                <p:oleObj spid="_x0000_s9739" name="方程式" r:id="rId19" imgW="152280" imgH="139680" progId="Equation.3">
                  <p:embed/>
                </p:oleObj>
              </mc:Choice>
              <mc:Fallback>
                <p:oleObj name="方程式" r:id="rId19" imgW="152280" imgH="139680" progId="Equation.3">
                  <p:embed/>
                  <p:pic>
                    <p:nvPicPr>
                      <p:cNvPr id="22" name="Object 12"/>
                      <p:cNvPicPr>
                        <a:picLocks noChangeAspect="1" noChangeArrowheads="1"/>
                      </p:cNvPicPr>
                      <p:nvPr/>
                    </p:nvPicPr>
                    <p:blipFill>
                      <a:blip r:embed="rId20"/>
                      <a:srcRect/>
                      <a:stretch>
                        <a:fillRect/>
                      </a:stretch>
                    </p:blipFill>
                    <p:spPr bwMode="auto">
                      <a:xfrm>
                        <a:off x="4025552" y="6400354"/>
                        <a:ext cx="32702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矩形 102"/>
          <p:cNvSpPr/>
          <p:nvPr/>
        </p:nvSpPr>
        <p:spPr>
          <a:xfrm>
            <a:off x="3239821" y="4269704"/>
            <a:ext cx="493752" cy="461665"/>
          </a:xfrm>
          <a:prstGeom prst="rect">
            <a:avLst/>
          </a:prstGeom>
        </p:spPr>
        <p:txBody>
          <a:bodyPr wrap="square">
            <a:spAutoFit/>
          </a:bodyPr>
          <a:lstStyle/>
          <a:p>
            <a:r>
              <a:rPr lang="en-US" altLang="zh-TW" sz="2400" b="1" dirty="0">
                <a:solidFill>
                  <a:srgbClr val="FF0000"/>
                </a:solidFill>
              </a:rPr>
              <a:t>3</a:t>
            </a:r>
            <a:endParaRPr lang="zh-TW" altLang="en-US" sz="2400" b="1" dirty="0">
              <a:solidFill>
                <a:srgbClr val="FF0000"/>
              </a:solidFill>
            </a:endParaRPr>
          </a:p>
        </p:txBody>
      </p:sp>
      <p:sp>
        <p:nvSpPr>
          <p:cNvPr id="52" name="矩形 103"/>
          <p:cNvSpPr/>
          <p:nvPr/>
        </p:nvSpPr>
        <p:spPr>
          <a:xfrm>
            <a:off x="3239548" y="6059901"/>
            <a:ext cx="461193" cy="461665"/>
          </a:xfrm>
          <a:prstGeom prst="rect">
            <a:avLst/>
          </a:prstGeom>
        </p:spPr>
        <p:txBody>
          <a:bodyPr wrap="square">
            <a:spAutoFit/>
          </a:bodyPr>
          <a:lstStyle/>
          <a:p>
            <a:r>
              <a:rPr lang="en-US" altLang="zh-TW" sz="2400" b="1" dirty="0">
                <a:solidFill>
                  <a:srgbClr val="FF0000"/>
                </a:solidFill>
              </a:rPr>
              <a:t>-3</a:t>
            </a:r>
            <a:endParaRPr lang="zh-TW" altLang="en-US" sz="2400" b="1" dirty="0">
              <a:solidFill>
                <a:srgbClr val="FF0000"/>
              </a:solidFill>
            </a:endParaRPr>
          </a:p>
        </p:txBody>
      </p:sp>
      <p:sp>
        <p:nvSpPr>
          <p:cNvPr id="53" name="矩形 104"/>
          <p:cNvSpPr/>
          <p:nvPr/>
        </p:nvSpPr>
        <p:spPr>
          <a:xfrm>
            <a:off x="3223262" y="5186030"/>
            <a:ext cx="528324" cy="461665"/>
          </a:xfrm>
          <a:prstGeom prst="rect">
            <a:avLst/>
          </a:prstGeom>
        </p:spPr>
        <p:txBody>
          <a:bodyPr wrap="square">
            <a:spAutoFit/>
          </a:bodyPr>
          <a:lstStyle/>
          <a:p>
            <a:r>
              <a:rPr lang="en-US" altLang="zh-TW" sz="2400" b="1" dirty="0">
                <a:solidFill>
                  <a:srgbClr val="FF0000"/>
                </a:solidFill>
              </a:rPr>
              <a:t>1</a:t>
            </a:r>
            <a:endParaRPr lang="zh-TW" altLang="en-US" sz="2400" b="1" dirty="0">
              <a:solidFill>
                <a:srgbClr val="FF0000"/>
              </a:solidFill>
            </a:endParaRPr>
          </a:p>
        </p:txBody>
      </p:sp>
      <p:sp>
        <p:nvSpPr>
          <p:cNvPr id="54" name="矩形 102"/>
          <p:cNvSpPr/>
          <p:nvPr/>
        </p:nvSpPr>
        <p:spPr>
          <a:xfrm>
            <a:off x="4683582" y="4280256"/>
            <a:ext cx="812974" cy="461665"/>
          </a:xfrm>
          <a:prstGeom prst="rect">
            <a:avLst/>
          </a:prstGeom>
        </p:spPr>
        <p:txBody>
          <a:bodyPr wrap="square">
            <a:spAutoFit/>
          </a:bodyPr>
          <a:lstStyle/>
          <a:p>
            <a:r>
              <a:rPr lang="en-US" altLang="zh-TW" sz="2400" b="1" dirty="0">
                <a:solidFill>
                  <a:srgbClr val="FF0000"/>
                </a:solidFill>
              </a:rPr>
              <a:t>0.95</a:t>
            </a:r>
            <a:endParaRPr lang="zh-TW" altLang="en-US" sz="2400" b="1" dirty="0">
              <a:solidFill>
                <a:srgbClr val="FF0000"/>
              </a:solidFill>
            </a:endParaRPr>
          </a:p>
        </p:txBody>
      </p:sp>
      <p:sp>
        <p:nvSpPr>
          <p:cNvPr id="55" name="矩形 103"/>
          <p:cNvSpPr/>
          <p:nvPr/>
        </p:nvSpPr>
        <p:spPr>
          <a:xfrm>
            <a:off x="4655195" y="6087914"/>
            <a:ext cx="809493" cy="461665"/>
          </a:xfrm>
          <a:prstGeom prst="rect">
            <a:avLst/>
          </a:prstGeom>
        </p:spPr>
        <p:txBody>
          <a:bodyPr wrap="square">
            <a:spAutoFit/>
          </a:bodyPr>
          <a:lstStyle/>
          <a:p>
            <a:r>
              <a:rPr lang="en-US" altLang="zh-TW" sz="2400" b="1" dirty="0">
                <a:solidFill>
                  <a:srgbClr val="FF0000"/>
                </a:solidFill>
              </a:rPr>
              <a:t>0.05</a:t>
            </a:r>
            <a:endParaRPr lang="zh-TW" altLang="en-US" sz="2400" b="1" dirty="0">
              <a:solidFill>
                <a:srgbClr val="FF0000"/>
              </a:solidFill>
            </a:endParaRPr>
          </a:p>
        </p:txBody>
      </p:sp>
      <p:sp>
        <p:nvSpPr>
          <p:cNvPr id="56" name="矩形 104"/>
          <p:cNvSpPr/>
          <p:nvPr/>
        </p:nvSpPr>
        <p:spPr>
          <a:xfrm>
            <a:off x="4635155" y="5226694"/>
            <a:ext cx="829533" cy="461665"/>
          </a:xfrm>
          <a:prstGeom prst="rect">
            <a:avLst/>
          </a:prstGeom>
        </p:spPr>
        <p:txBody>
          <a:bodyPr wrap="square">
            <a:spAutoFit/>
          </a:bodyPr>
          <a:lstStyle/>
          <a:p>
            <a:r>
              <a:rPr lang="en-US" altLang="zh-TW" sz="2400" b="1" dirty="0">
                <a:solidFill>
                  <a:srgbClr val="FF0000"/>
                </a:solidFill>
              </a:rPr>
              <a:t>0.73</a:t>
            </a:r>
            <a:endParaRPr lang="zh-TW" altLang="en-US" sz="2400" b="1" dirty="0">
              <a:solidFill>
                <a:srgbClr val="FF0000"/>
              </a:solidFill>
            </a:endParaRPr>
          </a:p>
        </p:txBody>
      </p:sp>
    </p:spTree>
    <p:extLst>
      <p:ext uri="{BB962C8B-B14F-4D97-AF65-F5344CB8AC3E}">
        <p14:creationId xmlns:p14="http://schemas.microsoft.com/office/powerpoint/2010/main" val="382564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Machine Learning Basics</a:t>
            </a:r>
            <a:endParaRPr lang="en-US" dirty="0"/>
          </a:p>
        </p:txBody>
      </p:sp>
      <p:sp>
        <p:nvSpPr>
          <p:cNvPr id="3" name="Content Placeholder 2"/>
          <p:cNvSpPr>
            <a:spLocks noGrp="1"/>
          </p:cNvSpPr>
          <p:nvPr>
            <p:ph idx="1"/>
          </p:nvPr>
        </p:nvSpPr>
        <p:spPr/>
        <p:txBody>
          <a:bodyPr/>
          <a:lstStyle/>
          <a:p>
            <a:r>
              <a:rPr lang="en-US" b="1" i="1" dirty="0">
                <a:solidFill>
                  <a:srgbClr val="0070C0"/>
                </a:solidFill>
              </a:rPr>
              <a:t>Artificial Intelligence </a:t>
            </a:r>
            <a:r>
              <a:rPr lang="en-US" dirty="0"/>
              <a:t>is a scientific field concerned with the development of algorithms that allow computers to learn without being explicitly programmed</a:t>
            </a:r>
          </a:p>
          <a:p>
            <a:r>
              <a:rPr lang="en-US" b="1" i="1" dirty="0">
                <a:solidFill>
                  <a:srgbClr val="0070C0"/>
                </a:solidFill>
              </a:rPr>
              <a:t>Machine Learning </a:t>
            </a:r>
            <a:r>
              <a:rPr lang="en-US" dirty="0"/>
              <a:t>is a branch of Artificial Intelligence, which focuses on methods that learn from data and make predictions on unseen data</a:t>
            </a:r>
          </a:p>
          <a:p>
            <a:pPr lvl="1"/>
            <a:endParaRPr lang="en-US" dirty="0"/>
          </a:p>
          <a:p>
            <a:endParaRPr lang="en-US" dirty="0"/>
          </a:p>
        </p:txBody>
      </p:sp>
      <p:sp>
        <p:nvSpPr>
          <p:cNvPr id="18" name="Content Placeholder 17">
            <a:extLst>
              <a:ext uri="{FF2B5EF4-FFF2-40B4-BE49-F238E27FC236}">
                <a16:creationId xmlns:a16="http://schemas.microsoft.com/office/drawing/2014/main" id="{1E1763D5-98D9-424A-9782-2629BE5E0115}"/>
              </a:ext>
            </a:extLst>
          </p:cNvPr>
          <p:cNvSpPr>
            <a:spLocks noGrp="1"/>
          </p:cNvSpPr>
          <p:nvPr>
            <p:ph idx="10"/>
          </p:nvPr>
        </p:nvSpPr>
        <p:spPr/>
        <p:txBody>
          <a:bodyPr/>
          <a:lstStyle/>
          <a:p>
            <a:r>
              <a:rPr lang="en-US" dirty="0"/>
              <a:t>Machine Learning Basics</a:t>
            </a:r>
          </a:p>
          <a:p>
            <a:endParaRPr lang="en-US" dirty="0"/>
          </a:p>
        </p:txBody>
      </p:sp>
      <p:grpSp>
        <p:nvGrpSpPr>
          <p:cNvPr id="4" name="Group 3"/>
          <p:cNvGrpSpPr/>
          <p:nvPr/>
        </p:nvGrpSpPr>
        <p:grpSpPr>
          <a:xfrm>
            <a:off x="925066" y="3958208"/>
            <a:ext cx="8568630" cy="2808312"/>
            <a:chOff x="457200" y="2682748"/>
            <a:chExt cx="8496300" cy="2737104"/>
          </a:xfrm>
        </p:grpSpPr>
        <p:sp>
          <p:nvSpPr>
            <p:cNvPr id="5" name="Can 4"/>
            <p:cNvSpPr/>
            <p:nvPr/>
          </p:nvSpPr>
          <p:spPr>
            <a:xfrm>
              <a:off x="457200" y="2682748"/>
              <a:ext cx="2108200" cy="949452"/>
            </a:xfrm>
            <a:prstGeom prst="ca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Labeled Data</a:t>
              </a:r>
            </a:p>
          </p:txBody>
        </p:sp>
        <p:sp>
          <p:nvSpPr>
            <p:cNvPr id="6" name="Can 5"/>
            <p:cNvSpPr/>
            <p:nvPr/>
          </p:nvSpPr>
          <p:spPr>
            <a:xfrm>
              <a:off x="457200" y="4470400"/>
              <a:ext cx="2108200" cy="949452"/>
            </a:xfrm>
            <a:prstGeom prst="ca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Labeled Data</a:t>
              </a:r>
            </a:p>
          </p:txBody>
        </p:sp>
        <p:sp>
          <p:nvSpPr>
            <p:cNvPr id="7" name="Rounded Rectangle 6"/>
            <p:cNvSpPr/>
            <p:nvPr/>
          </p:nvSpPr>
          <p:spPr>
            <a:xfrm>
              <a:off x="3542697" y="2682748"/>
              <a:ext cx="2654300" cy="94945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Machine Learning algorithm</a:t>
              </a:r>
            </a:p>
          </p:txBody>
        </p:sp>
        <p:sp>
          <p:nvSpPr>
            <p:cNvPr id="8" name="Cube 7"/>
            <p:cNvSpPr/>
            <p:nvPr/>
          </p:nvSpPr>
          <p:spPr>
            <a:xfrm>
              <a:off x="3809397" y="4364454"/>
              <a:ext cx="1943100" cy="909574"/>
            </a:xfrm>
            <a:prstGeom prst="cub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Learned model</a:t>
              </a:r>
            </a:p>
          </p:txBody>
        </p:sp>
        <p:sp>
          <p:nvSpPr>
            <p:cNvPr id="9" name="Bevel 8"/>
            <p:cNvSpPr/>
            <p:nvPr/>
          </p:nvSpPr>
          <p:spPr>
            <a:xfrm>
              <a:off x="6845599" y="4507484"/>
              <a:ext cx="1536700" cy="870688"/>
            </a:xfrm>
            <a:prstGeom prst="bevel">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Prediction</a:t>
              </a:r>
            </a:p>
          </p:txBody>
        </p:sp>
        <p:cxnSp>
          <p:nvCxnSpPr>
            <p:cNvPr id="10" name="Straight Arrow Connector 9"/>
            <p:cNvCxnSpPr>
              <a:stCxn id="5" idx="4"/>
              <a:endCxn id="7" idx="1"/>
            </p:cNvCxnSpPr>
            <p:nvPr/>
          </p:nvCxnSpPr>
          <p:spPr>
            <a:xfrm>
              <a:off x="2565400" y="3157474"/>
              <a:ext cx="97729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a:stCxn id="6" idx="4"/>
              <a:endCxn id="8" idx="2"/>
            </p:cNvCxnSpPr>
            <p:nvPr/>
          </p:nvCxnSpPr>
          <p:spPr>
            <a:xfrm flipV="1">
              <a:off x="2565400" y="4932938"/>
              <a:ext cx="1243997" cy="121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a:stCxn id="8" idx="4"/>
              <a:endCxn id="9" idx="4"/>
            </p:cNvCxnSpPr>
            <p:nvPr/>
          </p:nvCxnSpPr>
          <p:spPr>
            <a:xfrm>
              <a:off x="5521158" y="4932937"/>
              <a:ext cx="1324441" cy="98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a:stCxn id="7" idx="2"/>
              <a:endCxn id="8" idx="0"/>
            </p:cNvCxnSpPr>
            <p:nvPr/>
          </p:nvCxnSpPr>
          <p:spPr>
            <a:xfrm>
              <a:off x="4869847" y="3632200"/>
              <a:ext cx="24797" cy="732254"/>
            </a:xfrm>
            <a:prstGeom prst="straightConnector1">
              <a:avLst/>
            </a:prstGeom>
            <a:ln w="38100" cmpd="sng">
              <a:tailEnd type="arrow"/>
            </a:ln>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flipV="1">
              <a:off x="457200" y="4000500"/>
              <a:ext cx="84963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57200" y="3702446"/>
              <a:ext cx="952003" cy="338554"/>
            </a:xfrm>
            <a:prstGeom prst="rect">
              <a:avLst/>
            </a:prstGeom>
            <a:noFill/>
          </p:spPr>
          <p:txBody>
            <a:bodyPr wrap="none" rtlCol="0">
              <a:spAutoFit/>
            </a:bodyPr>
            <a:lstStyle/>
            <a:p>
              <a:r>
                <a:rPr lang="en-US" sz="1600" b="1" dirty="0">
                  <a:solidFill>
                    <a:schemeClr val="accent2"/>
                  </a:solidFill>
                </a:rPr>
                <a:t>Training</a:t>
              </a:r>
            </a:p>
          </p:txBody>
        </p:sp>
        <p:sp>
          <p:nvSpPr>
            <p:cNvPr id="16" name="TextBox 15"/>
            <p:cNvSpPr txBox="1"/>
            <p:nvPr/>
          </p:nvSpPr>
          <p:spPr>
            <a:xfrm>
              <a:off x="457200" y="4025900"/>
              <a:ext cx="1177726" cy="338554"/>
            </a:xfrm>
            <a:prstGeom prst="rect">
              <a:avLst/>
            </a:prstGeom>
            <a:noFill/>
          </p:spPr>
          <p:txBody>
            <a:bodyPr wrap="none" rtlCol="0">
              <a:spAutoFit/>
            </a:bodyPr>
            <a:lstStyle/>
            <a:p>
              <a:r>
                <a:rPr lang="en-US" sz="1600" b="1" dirty="0">
                  <a:solidFill>
                    <a:schemeClr val="accent2"/>
                  </a:solidFill>
                </a:rPr>
                <a:t>Prediction</a:t>
              </a:r>
            </a:p>
          </p:txBody>
        </p:sp>
      </p:grpSp>
      <p:sp>
        <p:nvSpPr>
          <p:cNvPr id="17" name="TextBox 16"/>
          <p:cNvSpPr txBox="1"/>
          <p:nvPr/>
        </p:nvSpPr>
        <p:spPr>
          <a:xfrm>
            <a:off x="1572816" y="7526179"/>
            <a:ext cx="6912768" cy="246221"/>
          </a:xfrm>
          <a:prstGeom prst="rect">
            <a:avLst/>
          </a:prstGeom>
          <a:noFill/>
        </p:spPr>
        <p:txBody>
          <a:bodyPr wrap="square" rtlCol="0">
            <a:spAutoFit/>
          </a:bodyPr>
          <a:lstStyle/>
          <a:p>
            <a:pPr algn="ctr"/>
            <a:r>
              <a:rPr lang="en-US" sz="1000" dirty="0"/>
              <a:t>Picture from: </a:t>
            </a:r>
            <a:r>
              <a:rPr lang="en-US" sz="1000" dirty="0" err="1"/>
              <a:t>Ismini</a:t>
            </a:r>
            <a:r>
              <a:rPr lang="en-US" sz="1000" dirty="0"/>
              <a:t> </a:t>
            </a:r>
            <a:r>
              <a:rPr lang="en-US" sz="1000" dirty="0" err="1"/>
              <a:t>Lourentzou</a:t>
            </a:r>
            <a:r>
              <a:rPr lang="en-US" sz="1000" dirty="0"/>
              <a:t> – Introduction to Deep Learning</a:t>
            </a:r>
          </a:p>
        </p:txBody>
      </p:sp>
    </p:spTree>
    <p:extLst>
      <p:ext uri="{BB962C8B-B14F-4D97-AF65-F5344CB8AC3E}">
        <p14:creationId xmlns:p14="http://schemas.microsoft.com/office/powerpoint/2010/main" val="3580282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err="1"/>
              <a:t>Softmax</a:t>
            </a:r>
            <a:r>
              <a:rPr lang="en-US" altLang="zh-TW" dirty="0"/>
              <a:t> Layer</a:t>
            </a:r>
            <a:endParaRPr lang="en-US" dirty="0"/>
          </a:p>
        </p:txBody>
      </p:sp>
      <p:sp>
        <p:nvSpPr>
          <p:cNvPr id="3" name="Content Placeholder 2"/>
          <p:cNvSpPr>
            <a:spLocks noGrp="1"/>
          </p:cNvSpPr>
          <p:nvPr>
            <p:ph idx="1"/>
          </p:nvPr>
        </p:nvSpPr>
        <p:spPr>
          <a:xfrm>
            <a:off x="276673" y="2090803"/>
            <a:ext cx="6882183" cy="5367667"/>
          </a:xfrm>
        </p:spPr>
        <p:txBody>
          <a:bodyPr/>
          <a:lstStyle/>
          <a:p>
            <a:r>
              <a:rPr lang="en-US" dirty="0"/>
              <a:t>The </a:t>
            </a:r>
            <a:r>
              <a:rPr lang="en-US" dirty="0" err="1">
                <a:solidFill>
                  <a:srgbClr val="FF0000"/>
                </a:solidFill>
              </a:rPr>
              <a:t>softmax</a:t>
            </a:r>
            <a:r>
              <a:rPr lang="en-US" dirty="0">
                <a:solidFill>
                  <a:srgbClr val="FF0000"/>
                </a:solidFill>
              </a:rPr>
              <a:t> layer </a:t>
            </a:r>
            <a:r>
              <a:rPr lang="en-US" dirty="0"/>
              <a:t>applies </a:t>
            </a:r>
            <a:r>
              <a:rPr lang="en-US" dirty="0" err="1"/>
              <a:t>softmax</a:t>
            </a:r>
            <a:r>
              <a:rPr lang="en-US" dirty="0"/>
              <a:t> activations to output a probability value in the range [0, 1]</a:t>
            </a:r>
          </a:p>
          <a:p>
            <a:pPr lvl="1"/>
            <a:r>
              <a:rPr lang="en-US" dirty="0"/>
              <a:t>The values </a:t>
            </a:r>
            <a:r>
              <a:rPr lang="en-US" i="1" dirty="0"/>
              <a:t>z</a:t>
            </a:r>
            <a:r>
              <a:rPr lang="en-US" dirty="0"/>
              <a:t> inputted to the </a:t>
            </a:r>
            <a:r>
              <a:rPr lang="en-US" dirty="0" err="1"/>
              <a:t>softmax</a:t>
            </a:r>
            <a:r>
              <a:rPr lang="en-US" dirty="0"/>
              <a:t> layer are referred to as </a:t>
            </a:r>
            <a:r>
              <a:rPr lang="en-US" b="1" i="1" dirty="0">
                <a:solidFill>
                  <a:srgbClr val="0070C0"/>
                </a:solidFill>
              </a:rPr>
              <a:t>logits</a:t>
            </a:r>
          </a:p>
        </p:txBody>
      </p:sp>
      <p:sp>
        <p:nvSpPr>
          <p:cNvPr id="65" name="Content Placeholder 64">
            <a:extLst>
              <a:ext uri="{FF2B5EF4-FFF2-40B4-BE49-F238E27FC236}">
                <a16:creationId xmlns:a16="http://schemas.microsoft.com/office/drawing/2014/main" id="{A33B902A-6A4F-411E-AE2C-E9DBC340F1CC}"/>
              </a:ext>
            </a:extLst>
          </p:cNvPr>
          <p:cNvSpPr>
            <a:spLocks noGrp="1"/>
          </p:cNvSpPr>
          <p:nvPr>
            <p:ph idx="10"/>
          </p:nvPr>
        </p:nvSpPr>
        <p:spPr/>
        <p:txBody>
          <a:bodyPr/>
          <a:lstStyle/>
          <a:p>
            <a:r>
              <a:rPr lang="en-US" dirty="0"/>
              <a:t>Introduction to Neural Networks</a:t>
            </a:r>
          </a:p>
          <a:p>
            <a:endParaRPr lang="en-US" dirty="0"/>
          </a:p>
        </p:txBody>
      </p:sp>
      <p:sp>
        <p:nvSpPr>
          <p:cNvPr id="4" name="矩形 22"/>
          <p:cNvSpPr/>
          <p:nvPr/>
        </p:nvSpPr>
        <p:spPr>
          <a:xfrm>
            <a:off x="1376955" y="3820737"/>
            <a:ext cx="5556352" cy="352425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 name="直線單箭頭接點 11"/>
          <p:cNvCxnSpPr/>
          <p:nvPr/>
        </p:nvCxnSpPr>
        <p:spPr>
          <a:xfrm>
            <a:off x="1068867" y="5193131"/>
            <a:ext cx="63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12"/>
          <p:cNvCxnSpPr/>
          <p:nvPr/>
        </p:nvCxnSpPr>
        <p:spPr>
          <a:xfrm>
            <a:off x="1068867" y="6079057"/>
            <a:ext cx="63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10"/>
          <p:cNvCxnSpPr/>
          <p:nvPr/>
        </p:nvCxnSpPr>
        <p:spPr>
          <a:xfrm>
            <a:off x="1068867" y="4305152"/>
            <a:ext cx="63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橢圓 6"/>
          <p:cNvSpPr/>
          <p:nvPr/>
        </p:nvSpPr>
        <p:spPr>
          <a:xfrm>
            <a:off x="1702960" y="4007609"/>
            <a:ext cx="595086" cy="5950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9" name="橢圓 7"/>
          <p:cNvSpPr/>
          <p:nvPr/>
        </p:nvSpPr>
        <p:spPr>
          <a:xfrm>
            <a:off x="1702960" y="4895588"/>
            <a:ext cx="595086" cy="5950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0" name="橢圓 8"/>
          <p:cNvSpPr/>
          <p:nvPr/>
        </p:nvSpPr>
        <p:spPr>
          <a:xfrm>
            <a:off x="1702960" y="5781514"/>
            <a:ext cx="595086" cy="5950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graphicFrame>
        <p:nvGraphicFramePr>
          <p:cNvPr id="11" name="Object 12"/>
          <p:cNvGraphicFramePr>
            <a:graphicFrameLocks noChangeAspect="1"/>
          </p:cNvGraphicFramePr>
          <p:nvPr>
            <p:extLst>
              <p:ext uri="{D42A27DB-BD31-4B8C-83A1-F6EECF244321}">
                <p14:modId xmlns:p14="http://schemas.microsoft.com/office/powerpoint/2010/main" val="1797729485"/>
              </p:ext>
            </p:extLst>
          </p:nvPr>
        </p:nvGraphicFramePr>
        <p:xfrm>
          <a:off x="743645" y="4046126"/>
          <a:ext cx="352425" cy="487363"/>
        </p:xfrm>
        <a:graphic>
          <a:graphicData uri="http://schemas.openxmlformats.org/presentationml/2006/ole">
            <mc:AlternateContent xmlns:mc="http://schemas.openxmlformats.org/markup-compatibility/2006">
              <mc:Choice xmlns:v="urn:schemas-microsoft-com:vml" Requires="v">
                <p:oleObj spid="_x0000_s11211" name="方程式" r:id="rId4" imgW="164880" imgH="228600" progId="Equation.3">
                  <p:embed/>
                </p:oleObj>
              </mc:Choice>
              <mc:Fallback>
                <p:oleObj name="方程式" r:id="rId4" imgW="164880" imgH="228600" progId="Equation.3">
                  <p:embed/>
                  <p:pic>
                    <p:nvPicPr>
                      <p:cNvPr id="14" name="Object 12"/>
                      <p:cNvPicPr>
                        <a:picLocks noChangeAspect="1" noChangeArrowheads="1"/>
                      </p:cNvPicPr>
                      <p:nvPr/>
                    </p:nvPicPr>
                    <p:blipFill>
                      <a:blip r:embed="rId5"/>
                      <a:srcRect/>
                      <a:stretch>
                        <a:fillRect/>
                      </a:stretch>
                    </p:blipFill>
                    <p:spPr bwMode="auto">
                      <a:xfrm>
                        <a:off x="743645" y="4046126"/>
                        <a:ext cx="352425"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2"/>
          <p:cNvGraphicFramePr>
            <a:graphicFrameLocks noChangeAspect="1"/>
          </p:cNvGraphicFramePr>
          <p:nvPr>
            <p:extLst>
              <p:ext uri="{D42A27DB-BD31-4B8C-83A1-F6EECF244321}">
                <p14:modId xmlns:p14="http://schemas.microsoft.com/office/powerpoint/2010/main" val="1164529671"/>
              </p:ext>
            </p:extLst>
          </p:nvPr>
        </p:nvGraphicFramePr>
        <p:xfrm>
          <a:off x="708720" y="4933539"/>
          <a:ext cx="352425" cy="487362"/>
        </p:xfrm>
        <a:graphic>
          <a:graphicData uri="http://schemas.openxmlformats.org/presentationml/2006/ole">
            <mc:AlternateContent xmlns:mc="http://schemas.openxmlformats.org/markup-compatibility/2006">
              <mc:Choice xmlns:v="urn:schemas-microsoft-com:vml" Requires="v">
                <p:oleObj spid="_x0000_s11212" name="方程式" r:id="rId6" imgW="164880" imgH="228600" progId="Equation.3">
                  <p:embed/>
                </p:oleObj>
              </mc:Choice>
              <mc:Fallback>
                <p:oleObj name="方程式" r:id="rId6" imgW="164880" imgH="228600" progId="Equation.3">
                  <p:embed/>
                  <p:pic>
                    <p:nvPicPr>
                      <p:cNvPr id="15" name="Object 12"/>
                      <p:cNvPicPr>
                        <a:picLocks noChangeAspect="1" noChangeArrowheads="1"/>
                      </p:cNvPicPr>
                      <p:nvPr/>
                    </p:nvPicPr>
                    <p:blipFill>
                      <a:blip r:embed="rId7"/>
                      <a:srcRect/>
                      <a:stretch>
                        <a:fillRect/>
                      </a:stretch>
                    </p:blipFill>
                    <p:spPr bwMode="auto">
                      <a:xfrm>
                        <a:off x="708720" y="4933539"/>
                        <a:ext cx="352425"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912207210"/>
              </p:ext>
            </p:extLst>
          </p:nvPr>
        </p:nvGraphicFramePr>
        <p:xfrm>
          <a:off x="742057" y="5781264"/>
          <a:ext cx="352425" cy="514350"/>
        </p:xfrm>
        <a:graphic>
          <a:graphicData uri="http://schemas.openxmlformats.org/presentationml/2006/ole">
            <mc:AlternateContent xmlns:mc="http://schemas.openxmlformats.org/markup-compatibility/2006">
              <mc:Choice xmlns:v="urn:schemas-microsoft-com:vml" Requires="v">
                <p:oleObj spid="_x0000_s11213" name="方程式" r:id="rId8" imgW="164880" imgH="241200" progId="Equation.3">
                  <p:embed/>
                </p:oleObj>
              </mc:Choice>
              <mc:Fallback>
                <p:oleObj name="方程式" r:id="rId8" imgW="164880" imgH="241200" progId="Equation.3">
                  <p:embed/>
                  <p:pic>
                    <p:nvPicPr>
                      <p:cNvPr id="16" name="Object 12"/>
                      <p:cNvPicPr>
                        <a:picLocks noChangeAspect="1" noChangeArrowheads="1"/>
                      </p:cNvPicPr>
                      <p:nvPr/>
                    </p:nvPicPr>
                    <p:blipFill>
                      <a:blip r:embed="rId9"/>
                      <a:srcRect/>
                      <a:stretch>
                        <a:fillRect/>
                      </a:stretch>
                    </p:blipFill>
                    <p:spPr bwMode="auto">
                      <a:xfrm>
                        <a:off x="742057" y="5781264"/>
                        <a:ext cx="352425"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文字方塊 3"/>
          <p:cNvSpPr txBox="1"/>
          <p:nvPr/>
        </p:nvSpPr>
        <p:spPr>
          <a:xfrm>
            <a:off x="3299594" y="3310136"/>
            <a:ext cx="3614559" cy="461665"/>
          </a:xfrm>
          <a:prstGeom prst="rect">
            <a:avLst/>
          </a:prstGeom>
          <a:noFill/>
        </p:spPr>
        <p:txBody>
          <a:bodyPr wrap="square" rtlCol="0">
            <a:spAutoFit/>
          </a:bodyPr>
          <a:lstStyle/>
          <a:p>
            <a:pPr algn="ctr"/>
            <a:r>
              <a:rPr lang="en-US" altLang="zh-TW" sz="2400" b="1" i="1" u="sng" dirty="0"/>
              <a:t>A </a:t>
            </a:r>
            <a:r>
              <a:rPr lang="en-US" altLang="zh-TW" sz="2400" b="1" i="1" u="sng" dirty="0" err="1"/>
              <a:t>Softmax</a:t>
            </a:r>
            <a:r>
              <a:rPr lang="en-US" altLang="zh-TW" sz="2400" b="1" i="1" u="sng" dirty="0"/>
              <a:t> Layer</a:t>
            </a:r>
            <a:endParaRPr lang="zh-TW" altLang="en-US" sz="2400" b="1" i="1" u="sng" dirty="0"/>
          </a:p>
        </p:txBody>
      </p:sp>
      <p:graphicFrame>
        <p:nvGraphicFramePr>
          <p:cNvPr id="15" name="Object 12"/>
          <p:cNvGraphicFramePr>
            <a:graphicFrameLocks noChangeAspect="1"/>
          </p:cNvGraphicFramePr>
          <p:nvPr>
            <p:extLst>
              <p:ext uri="{D42A27DB-BD31-4B8C-83A1-F6EECF244321}">
                <p14:modId xmlns:p14="http://schemas.microsoft.com/office/powerpoint/2010/main" val="1638834443"/>
              </p:ext>
            </p:extLst>
          </p:nvPr>
        </p:nvGraphicFramePr>
        <p:xfrm>
          <a:off x="1888017" y="4174750"/>
          <a:ext cx="242888" cy="298450"/>
        </p:xfrm>
        <a:graphic>
          <a:graphicData uri="http://schemas.openxmlformats.org/presentationml/2006/ole">
            <mc:AlternateContent xmlns:mc="http://schemas.openxmlformats.org/markup-compatibility/2006">
              <mc:Choice xmlns:v="urn:schemas-microsoft-com:vml" Requires="v">
                <p:oleObj spid="_x0000_s11214" name="方程式" r:id="rId10" imgW="114120" imgH="139680" progId="Equation.3">
                  <p:embed/>
                </p:oleObj>
              </mc:Choice>
              <mc:Fallback>
                <p:oleObj name="方程式" r:id="rId10" imgW="114120" imgH="139680" progId="Equation.3">
                  <p:embed/>
                  <p:pic>
                    <p:nvPicPr>
                      <p:cNvPr id="41" name="Object 12"/>
                      <p:cNvPicPr>
                        <a:picLocks noChangeAspect="1" noChangeArrowheads="1"/>
                      </p:cNvPicPr>
                      <p:nvPr/>
                    </p:nvPicPr>
                    <p:blipFill>
                      <a:blip r:embed="rId11"/>
                      <a:srcRect/>
                      <a:stretch>
                        <a:fillRect/>
                      </a:stretch>
                    </p:blipFill>
                    <p:spPr bwMode="auto">
                      <a:xfrm>
                        <a:off x="1888017" y="4174750"/>
                        <a:ext cx="242888"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2"/>
          <p:cNvGraphicFramePr>
            <a:graphicFrameLocks noChangeAspect="1"/>
          </p:cNvGraphicFramePr>
          <p:nvPr>
            <p:extLst>
              <p:ext uri="{D42A27DB-BD31-4B8C-83A1-F6EECF244321}">
                <p14:modId xmlns:p14="http://schemas.microsoft.com/office/powerpoint/2010/main" val="2691611376"/>
              </p:ext>
            </p:extLst>
          </p:nvPr>
        </p:nvGraphicFramePr>
        <p:xfrm>
          <a:off x="1878492" y="5065337"/>
          <a:ext cx="244475" cy="298450"/>
        </p:xfrm>
        <a:graphic>
          <a:graphicData uri="http://schemas.openxmlformats.org/presentationml/2006/ole">
            <mc:AlternateContent xmlns:mc="http://schemas.openxmlformats.org/markup-compatibility/2006">
              <mc:Choice xmlns:v="urn:schemas-microsoft-com:vml" Requires="v">
                <p:oleObj spid="_x0000_s11215" name="方程式" r:id="rId12" imgW="114120" imgH="139680" progId="Equation.3">
                  <p:embed/>
                </p:oleObj>
              </mc:Choice>
              <mc:Fallback>
                <p:oleObj name="方程式" r:id="rId12" imgW="114120" imgH="139680" progId="Equation.3">
                  <p:embed/>
                  <p:pic>
                    <p:nvPicPr>
                      <p:cNvPr id="42" name="Object 12"/>
                      <p:cNvPicPr>
                        <a:picLocks noChangeAspect="1" noChangeArrowheads="1"/>
                      </p:cNvPicPr>
                      <p:nvPr/>
                    </p:nvPicPr>
                    <p:blipFill>
                      <a:blip r:embed="rId13"/>
                      <a:srcRect/>
                      <a:stretch>
                        <a:fillRect/>
                      </a:stretch>
                    </p:blipFill>
                    <p:spPr bwMode="auto">
                      <a:xfrm>
                        <a:off x="1878492" y="5065337"/>
                        <a:ext cx="2444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2"/>
          <p:cNvGraphicFramePr>
            <a:graphicFrameLocks noChangeAspect="1"/>
          </p:cNvGraphicFramePr>
          <p:nvPr>
            <p:extLst>
              <p:ext uri="{D42A27DB-BD31-4B8C-83A1-F6EECF244321}">
                <p14:modId xmlns:p14="http://schemas.microsoft.com/office/powerpoint/2010/main" val="3848226593"/>
              </p:ext>
            </p:extLst>
          </p:nvPr>
        </p:nvGraphicFramePr>
        <p:xfrm>
          <a:off x="1910242" y="5938462"/>
          <a:ext cx="244475" cy="298450"/>
        </p:xfrm>
        <a:graphic>
          <a:graphicData uri="http://schemas.openxmlformats.org/presentationml/2006/ole">
            <mc:AlternateContent xmlns:mc="http://schemas.openxmlformats.org/markup-compatibility/2006">
              <mc:Choice xmlns:v="urn:schemas-microsoft-com:vml" Requires="v">
                <p:oleObj spid="_x0000_s11216" name="方程式" r:id="rId14" imgW="114120" imgH="139680" progId="Equation.3">
                  <p:embed/>
                </p:oleObj>
              </mc:Choice>
              <mc:Fallback>
                <p:oleObj name="方程式" r:id="rId14" imgW="114120" imgH="139680" progId="Equation.3">
                  <p:embed/>
                  <p:pic>
                    <p:nvPicPr>
                      <p:cNvPr id="43" name="Object 12"/>
                      <p:cNvPicPr>
                        <a:picLocks noChangeAspect="1" noChangeArrowheads="1"/>
                      </p:cNvPicPr>
                      <p:nvPr/>
                    </p:nvPicPr>
                    <p:blipFill>
                      <a:blip r:embed="rId15"/>
                      <a:srcRect/>
                      <a:stretch>
                        <a:fillRect/>
                      </a:stretch>
                    </p:blipFill>
                    <p:spPr bwMode="auto">
                      <a:xfrm>
                        <a:off x="1910242" y="5938462"/>
                        <a:ext cx="2444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8" name="直線單箭頭接點 43"/>
          <p:cNvCxnSpPr/>
          <p:nvPr/>
        </p:nvCxnSpPr>
        <p:spPr>
          <a:xfrm flipV="1">
            <a:off x="2298046" y="5193133"/>
            <a:ext cx="1182913"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44"/>
          <p:cNvCxnSpPr/>
          <p:nvPr/>
        </p:nvCxnSpPr>
        <p:spPr>
          <a:xfrm>
            <a:off x="2298046" y="6079057"/>
            <a:ext cx="173536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45"/>
          <p:cNvCxnSpPr/>
          <p:nvPr/>
        </p:nvCxnSpPr>
        <p:spPr>
          <a:xfrm>
            <a:off x="2298046" y="4305152"/>
            <a:ext cx="50437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Object 12"/>
          <p:cNvGraphicFramePr>
            <a:graphicFrameLocks noChangeAspect="1"/>
          </p:cNvGraphicFramePr>
          <p:nvPr>
            <p:extLst>
              <p:ext uri="{D42A27DB-BD31-4B8C-83A1-F6EECF244321}">
                <p14:modId xmlns:p14="http://schemas.microsoft.com/office/powerpoint/2010/main" val="405727372"/>
              </p:ext>
            </p:extLst>
          </p:nvPr>
        </p:nvGraphicFramePr>
        <p:xfrm>
          <a:off x="2867720" y="3965164"/>
          <a:ext cx="433387" cy="487362"/>
        </p:xfrm>
        <a:graphic>
          <a:graphicData uri="http://schemas.openxmlformats.org/presentationml/2006/ole">
            <mc:AlternateContent xmlns:mc="http://schemas.openxmlformats.org/markup-compatibility/2006">
              <mc:Choice xmlns:v="urn:schemas-microsoft-com:vml" Requires="v">
                <p:oleObj spid="_x0000_s11217" name="方程式" r:id="rId16" imgW="203040" imgH="228600" progId="Equation.3">
                  <p:embed/>
                </p:oleObj>
              </mc:Choice>
              <mc:Fallback>
                <p:oleObj name="方程式" r:id="rId16" imgW="203040" imgH="228600" progId="Equation.3">
                  <p:embed/>
                  <p:pic>
                    <p:nvPicPr>
                      <p:cNvPr id="24" name="Object 12"/>
                      <p:cNvPicPr>
                        <a:picLocks noChangeAspect="1" noChangeArrowheads="1"/>
                      </p:cNvPicPr>
                      <p:nvPr/>
                    </p:nvPicPr>
                    <p:blipFill>
                      <a:blip r:embed="rId17"/>
                      <a:srcRect/>
                      <a:stretch>
                        <a:fillRect/>
                      </a:stretch>
                    </p:blipFill>
                    <p:spPr bwMode="auto">
                      <a:xfrm>
                        <a:off x="2867720" y="3965164"/>
                        <a:ext cx="433387"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12"/>
          <p:cNvGraphicFramePr>
            <a:graphicFrameLocks noChangeAspect="1"/>
          </p:cNvGraphicFramePr>
          <p:nvPr>
            <p:extLst>
              <p:ext uri="{D42A27DB-BD31-4B8C-83A1-F6EECF244321}">
                <p14:modId xmlns:p14="http://schemas.microsoft.com/office/powerpoint/2010/main" val="2943600495"/>
              </p:ext>
            </p:extLst>
          </p:nvPr>
        </p:nvGraphicFramePr>
        <p:xfrm>
          <a:off x="3585270" y="4906551"/>
          <a:ext cx="433387" cy="487363"/>
        </p:xfrm>
        <a:graphic>
          <a:graphicData uri="http://schemas.openxmlformats.org/presentationml/2006/ole">
            <mc:AlternateContent xmlns:mc="http://schemas.openxmlformats.org/markup-compatibility/2006">
              <mc:Choice xmlns:v="urn:schemas-microsoft-com:vml" Requires="v">
                <p:oleObj spid="_x0000_s11218" name="方程式" r:id="rId18" imgW="203040" imgH="228600" progId="Equation.3">
                  <p:embed/>
                </p:oleObj>
              </mc:Choice>
              <mc:Fallback>
                <p:oleObj name="方程式" r:id="rId18" imgW="203040" imgH="228600" progId="Equation.3">
                  <p:embed/>
                  <p:pic>
                    <p:nvPicPr>
                      <p:cNvPr id="25" name="Object 12"/>
                      <p:cNvPicPr>
                        <a:picLocks noChangeAspect="1" noChangeArrowheads="1"/>
                      </p:cNvPicPr>
                      <p:nvPr/>
                    </p:nvPicPr>
                    <p:blipFill>
                      <a:blip r:embed="rId19"/>
                      <a:srcRect/>
                      <a:stretch>
                        <a:fillRect/>
                      </a:stretch>
                    </p:blipFill>
                    <p:spPr bwMode="auto">
                      <a:xfrm>
                        <a:off x="3585270" y="4906551"/>
                        <a:ext cx="433387"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12"/>
          <p:cNvGraphicFramePr>
            <a:graphicFrameLocks noChangeAspect="1"/>
          </p:cNvGraphicFramePr>
          <p:nvPr>
            <p:extLst>
              <p:ext uri="{D42A27DB-BD31-4B8C-83A1-F6EECF244321}">
                <p14:modId xmlns:p14="http://schemas.microsoft.com/office/powerpoint/2010/main" val="1936402510"/>
              </p:ext>
            </p:extLst>
          </p:nvPr>
        </p:nvGraphicFramePr>
        <p:xfrm>
          <a:off x="4128195" y="5790789"/>
          <a:ext cx="433387" cy="487362"/>
        </p:xfrm>
        <a:graphic>
          <a:graphicData uri="http://schemas.openxmlformats.org/presentationml/2006/ole">
            <mc:AlternateContent xmlns:mc="http://schemas.openxmlformats.org/markup-compatibility/2006">
              <mc:Choice xmlns:v="urn:schemas-microsoft-com:vml" Requires="v">
                <p:oleObj spid="_x0000_s11219" name="方程式" r:id="rId20" imgW="203040" imgH="228600" progId="Equation.3">
                  <p:embed/>
                </p:oleObj>
              </mc:Choice>
              <mc:Fallback>
                <p:oleObj name="方程式" r:id="rId20" imgW="203040" imgH="228600" progId="Equation.3">
                  <p:embed/>
                  <p:pic>
                    <p:nvPicPr>
                      <p:cNvPr id="26" name="Object 12"/>
                      <p:cNvPicPr>
                        <a:picLocks noChangeAspect="1" noChangeArrowheads="1"/>
                      </p:cNvPicPr>
                      <p:nvPr/>
                    </p:nvPicPr>
                    <p:blipFill>
                      <a:blip r:embed="rId21"/>
                      <a:srcRect/>
                      <a:stretch>
                        <a:fillRect/>
                      </a:stretch>
                    </p:blipFill>
                    <p:spPr bwMode="auto">
                      <a:xfrm>
                        <a:off x="4128195" y="5790789"/>
                        <a:ext cx="433387"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4" name="群組 26"/>
          <p:cNvGrpSpPr/>
          <p:nvPr/>
        </p:nvGrpSpPr>
        <p:grpSpPr>
          <a:xfrm>
            <a:off x="3435910" y="6612182"/>
            <a:ext cx="520319" cy="520319"/>
            <a:chOff x="3342651" y="3507082"/>
            <a:chExt cx="520319" cy="520319"/>
          </a:xfrm>
        </p:grpSpPr>
        <p:sp>
          <p:nvSpPr>
            <p:cNvPr id="25" name="矩形 27"/>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26" name="Object 12"/>
            <p:cNvGraphicFramePr>
              <a:graphicFrameLocks noChangeAspect="1"/>
            </p:cNvGraphicFramePr>
            <p:nvPr/>
          </p:nvGraphicFramePr>
          <p:xfrm>
            <a:off x="3435128" y="3545009"/>
            <a:ext cx="385763" cy="387350"/>
          </p:xfrm>
          <a:graphic>
            <a:graphicData uri="http://schemas.openxmlformats.org/presentationml/2006/ole">
              <mc:AlternateContent xmlns:mc="http://schemas.openxmlformats.org/markup-compatibility/2006">
                <mc:Choice xmlns:v="urn:schemas-microsoft-com:vml" Requires="v">
                  <p:oleObj spid="_x0000_s11220" name="方程式" r:id="rId22" imgW="139680" imgH="139680" progId="Equation.3">
                    <p:embed/>
                  </p:oleObj>
                </mc:Choice>
                <mc:Fallback>
                  <p:oleObj name="方程式" r:id="rId22" imgW="139680" imgH="139680" progId="Equation.3">
                    <p:embed/>
                    <p:pic>
                      <p:nvPicPr>
                        <p:cNvPr id="29" name="Object 12"/>
                        <p:cNvPicPr>
                          <a:picLocks noChangeAspect="1" noChangeArrowheads="1"/>
                        </p:cNvPicPr>
                        <p:nvPr/>
                      </p:nvPicPr>
                      <p:blipFill>
                        <a:blip r:embed="rId23"/>
                        <a:srcRect/>
                        <a:stretch>
                          <a:fillRect/>
                        </a:stretch>
                      </p:blipFill>
                      <p:spPr bwMode="auto">
                        <a:xfrm>
                          <a:off x="3435128" y="3545009"/>
                          <a:ext cx="385763" cy="387350"/>
                        </a:xfrm>
                        <a:prstGeom prst="rect">
                          <a:avLst/>
                        </a:prstGeom>
                        <a:noFill/>
                      </p:spPr>
                    </p:pic>
                  </p:oleObj>
                </mc:Fallback>
              </mc:AlternateContent>
            </a:graphicData>
          </a:graphic>
        </p:graphicFrame>
      </p:grpSp>
      <p:graphicFrame>
        <p:nvGraphicFramePr>
          <p:cNvPr id="27" name="Object 12"/>
          <p:cNvGraphicFramePr>
            <a:graphicFrameLocks noChangeAspect="1"/>
          </p:cNvGraphicFramePr>
          <p:nvPr>
            <p:extLst>
              <p:ext uri="{D42A27DB-BD31-4B8C-83A1-F6EECF244321}">
                <p14:modId xmlns:p14="http://schemas.microsoft.com/office/powerpoint/2010/main" val="2963096786"/>
              </p:ext>
            </p:extLst>
          </p:nvPr>
        </p:nvGraphicFramePr>
        <p:xfrm>
          <a:off x="7366695" y="3844514"/>
          <a:ext cx="2032000" cy="947737"/>
        </p:xfrm>
        <a:graphic>
          <a:graphicData uri="http://schemas.openxmlformats.org/presentationml/2006/ole">
            <mc:AlternateContent xmlns:mc="http://schemas.openxmlformats.org/markup-compatibility/2006">
              <mc:Choice xmlns:v="urn:schemas-microsoft-com:vml" Requires="v">
                <p:oleObj spid="_x0000_s11221" name="方程式" r:id="rId24" imgW="952200" imgH="444240" progId="Equation.3">
                  <p:embed/>
                </p:oleObj>
              </mc:Choice>
              <mc:Fallback>
                <p:oleObj name="方程式" r:id="rId24" imgW="952200" imgH="444240" progId="Equation.3">
                  <p:embed/>
                  <p:pic>
                    <p:nvPicPr>
                      <p:cNvPr id="35" name="Object 12"/>
                      <p:cNvPicPr>
                        <a:picLocks noChangeAspect="1" noChangeArrowheads="1"/>
                      </p:cNvPicPr>
                      <p:nvPr/>
                    </p:nvPicPr>
                    <p:blipFill>
                      <a:blip r:embed="rId25"/>
                      <a:srcRect/>
                      <a:stretch>
                        <a:fillRect/>
                      </a:stretch>
                    </p:blipFill>
                    <p:spPr bwMode="auto">
                      <a:xfrm>
                        <a:off x="7366695" y="3844514"/>
                        <a:ext cx="2032000" cy="947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12"/>
          <p:cNvGraphicFramePr>
            <a:graphicFrameLocks noChangeAspect="1"/>
          </p:cNvGraphicFramePr>
          <p:nvPr>
            <p:extLst>
              <p:ext uri="{D42A27DB-BD31-4B8C-83A1-F6EECF244321}">
                <p14:modId xmlns:p14="http://schemas.microsoft.com/office/powerpoint/2010/main" val="1048441836"/>
              </p:ext>
            </p:extLst>
          </p:nvPr>
        </p:nvGraphicFramePr>
        <p:xfrm>
          <a:off x="4017070" y="6403564"/>
          <a:ext cx="868362" cy="949325"/>
        </p:xfrm>
        <a:graphic>
          <a:graphicData uri="http://schemas.openxmlformats.org/presentationml/2006/ole">
            <mc:AlternateContent xmlns:mc="http://schemas.openxmlformats.org/markup-compatibility/2006">
              <mc:Choice xmlns:v="urn:schemas-microsoft-com:vml" Requires="v">
                <p:oleObj spid="_x0000_s11222" name="方程式" r:id="rId26" imgW="406080" imgH="444240" progId="Equation.3">
                  <p:embed/>
                </p:oleObj>
              </mc:Choice>
              <mc:Fallback>
                <p:oleObj name="方程式" r:id="rId26" imgW="406080" imgH="444240" progId="Equation.3">
                  <p:embed/>
                  <p:pic>
                    <p:nvPicPr>
                      <p:cNvPr id="39" name="Object 12"/>
                      <p:cNvPicPr>
                        <a:picLocks noChangeAspect="1" noChangeArrowheads="1"/>
                      </p:cNvPicPr>
                      <p:nvPr/>
                    </p:nvPicPr>
                    <p:blipFill>
                      <a:blip r:embed="rId27"/>
                      <a:srcRect/>
                      <a:stretch>
                        <a:fillRect/>
                      </a:stretch>
                    </p:blipFill>
                    <p:spPr bwMode="auto">
                      <a:xfrm>
                        <a:off x="4017070" y="6403564"/>
                        <a:ext cx="868362"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9" name="群組 39"/>
          <p:cNvGrpSpPr/>
          <p:nvPr/>
        </p:nvGrpSpPr>
        <p:grpSpPr>
          <a:xfrm>
            <a:off x="4984888" y="4069545"/>
            <a:ext cx="520319" cy="520319"/>
            <a:chOff x="3342651" y="3507082"/>
            <a:chExt cx="520319" cy="520319"/>
          </a:xfrm>
        </p:grpSpPr>
        <p:sp>
          <p:nvSpPr>
            <p:cNvPr id="30" name="矩形 49"/>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31" name="Object 12"/>
            <p:cNvGraphicFramePr>
              <a:graphicFrameLocks noChangeAspect="1"/>
            </p:cNvGraphicFramePr>
            <p:nvPr/>
          </p:nvGraphicFramePr>
          <p:xfrm>
            <a:off x="3452214" y="3562455"/>
            <a:ext cx="350837" cy="352425"/>
          </p:xfrm>
          <a:graphic>
            <a:graphicData uri="http://schemas.openxmlformats.org/presentationml/2006/ole">
              <mc:AlternateContent xmlns:mc="http://schemas.openxmlformats.org/markup-compatibility/2006">
                <mc:Choice xmlns:v="urn:schemas-microsoft-com:vml" Requires="v">
                  <p:oleObj spid="_x0000_s11223" name="方程式" r:id="rId28" imgW="126720" imgH="126720" progId="Equation.3">
                    <p:embed/>
                  </p:oleObj>
                </mc:Choice>
                <mc:Fallback>
                  <p:oleObj name="方程式" r:id="rId28" imgW="126720" imgH="126720" progId="Equation.3">
                    <p:embed/>
                    <p:pic>
                      <p:nvPicPr>
                        <p:cNvPr id="51" name="Object 12"/>
                        <p:cNvPicPr>
                          <a:picLocks noChangeAspect="1" noChangeArrowheads="1"/>
                        </p:cNvPicPr>
                        <p:nvPr/>
                      </p:nvPicPr>
                      <p:blipFill>
                        <a:blip r:embed="rId29"/>
                        <a:srcRect/>
                        <a:stretch>
                          <a:fillRect/>
                        </a:stretch>
                      </p:blipFill>
                      <p:spPr bwMode="auto">
                        <a:xfrm>
                          <a:off x="3452214" y="3562455"/>
                          <a:ext cx="350837" cy="352425"/>
                        </a:xfrm>
                        <a:prstGeom prst="rect">
                          <a:avLst/>
                        </a:prstGeom>
                        <a:noFill/>
                      </p:spPr>
                    </p:pic>
                  </p:oleObj>
                </mc:Fallback>
              </mc:AlternateContent>
            </a:graphicData>
          </a:graphic>
        </p:graphicFrame>
      </p:grpSp>
      <p:grpSp>
        <p:nvGrpSpPr>
          <p:cNvPr id="32" name="群組 51"/>
          <p:cNvGrpSpPr/>
          <p:nvPr/>
        </p:nvGrpSpPr>
        <p:grpSpPr>
          <a:xfrm>
            <a:off x="5633501" y="4972325"/>
            <a:ext cx="520319" cy="520319"/>
            <a:chOff x="3342651" y="3507082"/>
            <a:chExt cx="520319" cy="520319"/>
          </a:xfrm>
        </p:grpSpPr>
        <p:sp>
          <p:nvSpPr>
            <p:cNvPr id="33" name="矩形 52"/>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34" name="Object 12"/>
            <p:cNvGraphicFramePr>
              <a:graphicFrameLocks noChangeAspect="1"/>
            </p:cNvGraphicFramePr>
            <p:nvPr/>
          </p:nvGraphicFramePr>
          <p:xfrm>
            <a:off x="3452978" y="3563248"/>
            <a:ext cx="349250" cy="352425"/>
          </p:xfrm>
          <a:graphic>
            <a:graphicData uri="http://schemas.openxmlformats.org/presentationml/2006/ole">
              <mc:AlternateContent xmlns:mc="http://schemas.openxmlformats.org/markup-compatibility/2006">
                <mc:Choice xmlns:v="urn:schemas-microsoft-com:vml" Requires="v">
                  <p:oleObj spid="_x0000_s11224" name="方程式" r:id="rId30" imgW="126720" imgH="126720" progId="Equation.3">
                    <p:embed/>
                  </p:oleObj>
                </mc:Choice>
                <mc:Fallback>
                  <p:oleObj name="方程式" r:id="rId30" imgW="126720" imgH="126720" progId="Equation.3">
                    <p:embed/>
                    <p:pic>
                      <p:nvPicPr>
                        <p:cNvPr id="54" name="Object 12"/>
                        <p:cNvPicPr>
                          <a:picLocks noChangeAspect="1" noChangeArrowheads="1"/>
                        </p:cNvPicPr>
                        <p:nvPr/>
                      </p:nvPicPr>
                      <p:blipFill>
                        <a:blip r:embed="rId31"/>
                        <a:srcRect/>
                        <a:stretch>
                          <a:fillRect/>
                        </a:stretch>
                      </p:blipFill>
                      <p:spPr bwMode="auto">
                        <a:xfrm>
                          <a:off x="3452978" y="3563248"/>
                          <a:ext cx="349250" cy="352425"/>
                        </a:xfrm>
                        <a:prstGeom prst="rect">
                          <a:avLst/>
                        </a:prstGeom>
                        <a:noFill/>
                      </p:spPr>
                    </p:pic>
                  </p:oleObj>
                </mc:Fallback>
              </mc:AlternateContent>
            </a:graphicData>
          </a:graphic>
        </p:graphicFrame>
      </p:grpSp>
      <p:grpSp>
        <p:nvGrpSpPr>
          <p:cNvPr id="35" name="群組 54"/>
          <p:cNvGrpSpPr/>
          <p:nvPr/>
        </p:nvGrpSpPr>
        <p:grpSpPr>
          <a:xfrm>
            <a:off x="6289612" y="5874766"/>
            <a:ext cx="520319" cy="520319"/>
            <a:chOff x="3342651" y="3507082"/>
            <a:chExt cx="520319" cy="520319"/>
          </a:xfrm>
        </p:grpSpPr>
        <p:sp>
          <p:nvSpPr>
            <p:cNvPr id="36" name="矩形 55"/>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37" name="Object 12"/>
            <p:cNvGraphicFramePr>
              <a:graphicFrameLocks noChangeAspect="1"/>
            </p:cNvGraphicFramePr>
            <p:nvPr/>
          </p:nvGraphicFramePr>
          <p:xfrm>
            <a:off x="3452002" y="3562263"/>
            <a:ext cx="350837" cy="352425"/>
          </p:xfrm>
          <a:graphic>
            <a:graphicData uri="http://schemas.openxmlformats.org/presentationml/2006/ole">
              <mc:AlternateContent xmlns:mc="http://schemas.openxmlformats.org/markup-compatibility/2006">
                <mc:Choice xmlns:v="urn:schemas-microsoft-com:vml" Requires="v">
                  <p:oleObj spid="_x0000_s11225" name="方程式" r:id="rId32" imgW="126720" imgH="126720" progId="Equation.3">
                    <p:embed/>
                  </p:oleObj>
                </mc:Choice>
                <mc:Fallback>
                  <p:oleObj name="方程式" r:id="rId32" imgW="126720" imgH="126720" progId="Equation.3">
                    <p:embed/>
                    <p:pic>
                      <p:nvPicPr>
                        <p:cNvPr id="57" name="Object 12"/>
                        <p:cNvPicPr>
                          <a:picLocks noChangeAspect="1" noChangeArrowheads="1"/>
                        </p:cNvPicPr>
                        <p:nvPr/>
                      </p:nvPicPr>
                      <p:blipFill>
                        <a:blip r:embed="rId33"/>
                        <a:srcRect/>
                        <a:stretch>
                          <a:fillRect/>
                        </a:stretch>
                      </p:blipFill>
                      <p:spPr bwMode="auto">
                        <a:xfrm>
                          <a:off x="3452002" y="3562263"/>
                          <a:ext cx="350837" cy="352425"/>
                        </a:xfrm>
                        <a:prstGeom prst="rect">
                          <a:avLst/>
                        </a:prstGeom>
                        <a:noFill/>
                      </p:spPr>
                    </p:pic>
                  </p:oleObj>
                </mc:Fallback>
              </mc:AlternateContent>
            </a:graphicData>
          </a:graphic>
        </p:graphicFrame>
      </p:grpSp>
      <p:cxnSp>
        <p:nvCxnSpPr>
          <p:cNvPr id="38" name="直線單箭頭接點 57"/>
          <p:cNvCxnSpPr/>
          <p:nvPr/>
        </p:nvCxnSpPr>
        <p:spPr>
          <a:xfrm>
            <a:off x="2484010" y="4324202"/>
            <a:ext cx="0" cy="2548140"/>
          </a:xfrm>
          <a:prstGeom prst="straightConnector1">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9" name="直線單箭頭接點 58"/>
          <p:cNvCxnSpPr/>
          <p:nvPr/>
        </p:nvCxnSpPr>
        <p:spPr>
          <a:xfrm>
            <a:off x="2484010" y="6853292"/>
            <a:ext cx="91167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59"/>
          <p:cNvCxnSpPr/>
          <p:nvPr/>
        </p:nvCxnSpPr>
        <p:spPr>
          <a:xfrm>
            <a:off x="2802417" y="5214562"/>
            <a:ext cx="0" cy="1666105"/>
          </a:xfrm>
          <a:prstGeom prst="straightConnector1">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1" name="直線單箭頭接點 60"/>
          <p:cNvCxnSpPr/>
          <p:nvPr/>
        </p:nvCxnSpPr>
        <p:spPr>
          <a:xfrm>
            <a:off x="3085665" y="6079057"/>
            <a:ext cx="0" cy="777875"/>
          </a:xfrm>
          <a:prstGeom prst="straightConnector1">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2" name="直線單箭頭接點 61"/>
          <p:cNvCxnSpPr/>
          <p:nvPr/>
        </p:nvCxnSpPr>
        <p:spPr>
          <a:xfrm>
            <a:off x="3379245" y="4298145"/>
            <a:ext cx="160564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62"/>
          <p:cNvCxnSpPr/>
          <p:nvPr/>
        </p:nvCxnSpPr>
        <p:spPr>
          <a:xfrm>
            <a:off x="4033409" y="5214562"/>
            <a:ext cx="160009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70"/>
          <p:cNvCxnSpPr/>
          <p:nvPr/>
        </p:nvCxnSpPr>
        <p:spPr>
          <a:xfrm>
            <a:off x="5515627" y="4304925"/>
            <a:ext cx="175588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71"/>
          <p:cNvCxnSpPr/>
          <p:nvPr/>
        </p:nvCxnSpPr>
        <p:spPr>
          <a:xfrm>
            <a:off x="6195847" y="5214562"/>
            <a:ext cx="107566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72"/>
          <p:cNvCxnSpPr/>
          <p:nvPr/>
        </p:nvCxnSpPr>
        <p:spPr>
          <a:xfrm>
            <a:off x="6790797" y="6067228"/>
            <a:ext cx="48071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74"/>
          <p:cNvCxnSpPr/>
          <p:nvPr/>
        </p:nvCxnSpPr>
        <p:spPr>
          <a:xfrm>
            <a:off x="5269869" y="4604295"/>
            <a:ext cx="0" cy="2239489"/>
          </a:xfrm>
          <a:prstGeom prst="straightConnector1">
            <a:avLst/>
          </a:prstGeom>
          <a:ln w="571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8" name="直線單箭頭接點 75"/>
          <p:cNvCxnSpPr/>
          <p:nvPr/>
        </p:nvCxnSpPr>
        <p:spPr>
          <a:xfrm>
            <a:off x="5893660" y="5466396"/>
            <a:ext cx="0" cy="1414271"/>
          </a:xfrm>
          <a:prstGeom prst="straightConnector1">
            <a:avLst/>
          </a:prstGeom>
          <a:ln w="571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9" name="直線單箭頭接點 76"/>
          <p:cNvCxnSpPr/>
          <p:nvPr/>
        </p:nvCxnSpPr>
        <p:spPr>
          <a:xfrm>
            <a:off x="6536197" y="6354626"/>
            <a:ext cx="0" cy="526041"/>
          </a:xfrm>
          <a:prstGeom prst="straightConnector1">
            <a:avLst/>
          </a:prstGeom>
          <a:ln w="571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0" name="直線單箭頭接點 77"/>
          <p:cNvCxnSpPr/>
          <p:nvPr/>
        </p:nvCxnSpPr>
        <p:spPr>
          <a:xfrm>
            <a:off x="4844304" y="6853292"/>
            <a:ext cx="1710943" cy="0"/>
          </a:xfrm>
          <a:prstGeom prst="straightConnector1">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1" name="直線單箭頭接點 90"/>
          <p:cNvCxnSpPr>
            <a:endCxn id="36" idx="1"/>
          </p:cNvCxnSpPr>
          <p:nvPr/>
        </p:nvCxnSpPr>
        <p:spPr>
          <a:xfrm>
            <a:off x="4538691" y="6115725"/>
            <a:ext cx="1750921" cy="192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矩形 102"/>
          <p:cNvSpPr/>
          <p:nvPr/>
        </p:nvSpPr>
        <p:spPr>
          <a:xfrm>
            <a:off x="1064083" y="3862203"/>
            <a:ext cx="493752" cy="461665"/>
          </a:xfrm>
          <a:prstGeom prst="rect">
            <a:avLst/>
          </a:prstGeom>
        </p:spPr>
        <p:txBody>
          <a:bodyPr wrap="square">
            <a:spAutoFit/>
          </a:bodyPr>
          <a:lstStyle/>
          <a:p>
            <a:r>
              <a:rPr lang="en-US" altLang="zh-TW" sz="2400" b="1" dirty="0">
                <a:solidFill>
                  <a:srgbClr val="FF0000"/>
                </a:solidFill>
              </a:rPr>
              <a:t>3</a:t>
            </a:r>
            <a:endParaRPr lang="zh-TW" altLang="en-US" sz="2400" b="1" dirty="0">
              <a:solidFill>
                <a:srgbClr val="FF0000"/>
              </a:solidFill>
            </a:endParaRPr>
          </a:p>
        </p:txBody>
      </p:sp>
      <p:sp>
        <p:nvSpPr>
          <p:cNvPr id="53" name="矩形 103"/>
          <p:cNvSpPr/>
          <p:nvPr/>
        </p:nvSpPr>
        <p:spPr>
          <a:xfrm>
            <a:off x="1063810" y="5652400"/>
            <a:ext cx="461193" cy="461665"/>
          </a:xfrm>
          <a:prstGeom prst="rect">
            <a:avLst/>
          </a:prstGeom>
        </p:spPr>
        <p:txBody>
          <a:bodyPr wrap="square">
            <a:spAutoFit/>
          </a:bodyPr>
          <a:lstStyle/>
          <a:p>
            <a:r>
              <a:rPr lang="en-US" altLang="zh-TW" sz="2400" b="1" dirty="0">
                <a:solidFill>
                  <a:srgbClr val="FF0000"/>
                </a:solidFill>
              </a:rPr>
              <a:t>-3</a:t>
            </a:r>
            <a:endParaRPr lang="zh-TW" altLang="en-US" sz="2400" b="1" dirty="0">
              <a:solidFill>
                <a:srgbClr val="FF0000"/>
              </a:solidFill>
            </a:endParaRPr>
          </a:p>
        </p:txBody>
      </p:sp>
      <p:sp>
        <p:nvSpPr>
          <p:cNvPr id="54" name="矩形 104"/>
          <p:cNvSpPr/>
          <p:nvPr/>
        </p:nvSpPr>
        <p:spPr>
          <a:xfrm>
            <a:off x="1047524" y="4778529"/>
            <a:ext cx="528324" cy="461665"/>
          </a:xfrm>
          <a:prstGeom prst="rect">
            <a:avLst/>
          </a:prstGeom>
        </p:spPr>
        <p:txBody>
          <a:bodyPr wrap="square">
            <a:spAutoFit/>
          </a:bodyPr>
          <a:lstStyle/>
          <a:p>
            <a:r>
              <a:rPr lang="en-US" altLang="zh-TW" sz="2400" b="1" dirty="0">
                <a:solidFill>
                  <a:srgbClr val="FF0000"/>
                </a:solidFill>
              </a:rPr>
              <a:t>1</a:t>
            </a:r>
            <a:endParaRPr lang="zh-TW" altLang="en-US" sz="2400" b="1" dirty="0">
              <a:solidFill>
                <a:srgbClr val="FF0000"/>
              </a:solidFill>
            </a:endParaRPr>
          </a:p>
        </p:txBody>
      </p:sp>
      <p:sp>
        <p:nvSpPr>
          <p:cNvPr id="55" name="矩形 105"/>
          <p:cNvSpPr/>
          <p:nvPr/>
        </p:nvSpPr>
        <p:spPr>
          <a:xfrm>
            <a:off x="3941334" y="4809778"/>
            <a:ext cx="665082" cy="461665"/>
          </a:xfrm>
          <a:prstGeom prst="rect">
            <a:avLst/>
          </a:prstGeom>
        </p:spPr>
        <p:txBody>
          <a:bodyPr wrap="square">
            <a:spAutoFit/>
          </a:bodyPr>
          <a:lstStyle/>
          <a:p>
            <a:r>
              <a:rPr lang="en-US" altLang="zh-TW" sz="2400" b="1" dirty="0">
                <a:solidFill>
                  <a:srgbClr val="FF0000"/>
                </a:solidFill>
                <a:latin typeface="+mj-lt"/>
              </a:rPr>
              <a:t>2.7</a:t>
            </a:r>
            <a:endParaRPr lang="zh-TW" altLang="en-US" sz="2400" b="1" dirty="0">
              <a:solidFill>
                <a:srgbClr val="FF0000"/>
              </a:solidFill>
              <a:latin typeface="+mj-lt"/>
            </a:endParaRPr>
          </a:p>
        </p:txBody>
      </p:sp>
      <p:sp>
        <p:nvSpPr>
          <p:cNvPr id="56" name="矩形 106"/>
          <p:cNvSpPr/>
          <p:nvPr/>
        </p:nvSpPr>
        <p:spPr>
          <a:xfrm>
            <a:off x="3344844" y="3870423"/>
            <a:ext cx="492443" cy="461665"/>
          </a:xfrm>
          <a:prstGeom prst="rect">
            <a:avLst/>
          </a:prstGeom>
        </p:spPr>
        <p:txBody>
          <a:bodyPr wrap="none">
            <a:spAutoFit/>
          </a:bodyPr>
          <a:lstStyle/>
          <a:p>
            <a:r>
              <a:rPr lang="en-US" altLang="zh-TW" sz="2400" b="1" dirty="0">
                <a:solidFill>
                  <a:srgbClr val="FF0000"/>
                </a:solidFill>
                <a:latin typeface="+mj-lt"/>
              </a:rPr>
              <a:t>20</a:t>
            </a:r>
            <a:endParaRPr lang="zh-TW" altLang="en-US" sz="2400" b="1" dirty="0">
              <a:solidFill>
                <a:srgbClr val="FF0000"/>
              </a:solidFill>
              <a:latin typeface="+mj-lt"/>
            </a:endParaRPr>
          </a:p>
        </p:txBody>
      </p:sp>
      <p:sp>
        <p:nvSpPr>
          <p:cNvPr id="57" name="矩形 107"/>
          <p:cNvSpPr/>
          <p:nvPr/>
        </p:nvSpPr>
        <p:spPr>
          <a:xfrm>
            <a:off x="4484299" y="5623706"/>
            <a:ext cx="1036480" cy="461665"/>
          </a:xfrm>
          <a:prstGeom prst="rect">
            <a:avLst/>
          </a:prstGeom>
        </p:spPr>
        <p:txBody>
          <a:bodyPr wrap="square">
            <a:spAutoFit/>
          </a:bodyPr>
          <a:lstStyle/>
          <a:p>
            <a:r>
              <a:rPr lang="en-US" altLang="zh-TW" sz="2400" b="1" dirty="0">
                <a:solidFill>
                  <a:srgbClr val="FF0000"/>
                </a:solidFill>
                <a:latin typeface="+mj-lt"/>
              </a:rPr>
              <a:t>0.05</a:t>
            </a:r>
            <a:endParaRPr lang="zh-TW" altLang="en-US" sz="2400" b="1" dirty="0">
              <a:solidFill>
                <a:srgbClr val="FF0000"/>
              </a:solidFill>
              <a:latin typeface="+mj-lt"/>
            </a:endParaRPr>
          </a:p>
        </p:txBody>
      </p:sp>
      <p:sp>
        <p:nvSpPr>
          <p:cNvPr id="58" name="矩形 108"/>
          <p:cNvSpPr/>
          <p:nvPr/>
        </p:nvSpPr>
        <p:spPr>
          <a:xfrm>
            <a:off x="6930253" y="3815289"/>
            <a:ext cx="723275" cy="461665"/>
          </a:xfrm>
          <a:prstGeom prst="rect">
            <a:avLst/>
          </a:prstGeom>
        </p:spPr>
        <p:txBody>
          <a:bodyPr wrap="none">
            <a:spAutoFit/>
          </a:bodyPr>
          <a:lstStyle/>
          <a:p>
            <a:r>
              <a:rPr lang="en-US" altLang="zh-TW" sz="2400" b="1" dirty="0">
                <a:solidFill>
                  <a:srgbClr val="FF0000"/>
                </a:solidFill>
                <a:latin typeface="times" panose="02020603050405020304" pitchFamily="18" charset="0"/>
              </a:rPr>
              <a:t>0.88</a:t>
            </a:r>
            <a:endParaRPr lang="zh-TW" altLang="en-US" sz="2400" b="1" dirty="0">
              <a:solidFill>
                <a:srgbClr val="FF0000"/>
              </a:solidFill>
            </a:endParaRPr>
          </a:p>
        </p:txBody>
      </p:sp>
      <p:sp>
        <p:nvSpPr>
          <p:cNvPr id="59" name="矩形 109"/>
          <p:cNvSpPr/>
          <p:nvPr/>
        </p:nvSpPr>
        <p:spPr>
          <a:xfrm>
            <a:off x="6954048" y="4701156"/>
            <a:ext cx="723275" cy="461665"/>
          </a:xfrm>
          <a:prstGeom prst="rect">
            <a:avLst/>
          </a:prstGeom>
        </p:spPr>
        <p:txBody>
          <a:bodyPr wrap="none">
            <a:spAutoFit/>
          </a:bodyPr>
          <a:lstStyle/>
          <a:p>
            <a:r>
              <a:rPr lang="en-US" altLang="zh-TW" sz="2400" b="1" dirty="0">
                <a:solidFill>
                  <a:srgbClr val="FF0000"/>
                </a:solidFill>
                <a:latin typeface="times" panose="02020603050405020304" pitchFamily="18" charset="0"/>
              </a:rPr>
              <a:t>0.12</a:t>
            </a:r>
            <a:endParaRPr lang="zh-TW" altLang="en-US" sz="2400" b="1" dirty="0">
              <a:solidFill>
                <a:srgbClr val="FF0000"/>
              </a:solidFill>
            </a:endParaRPr>
          </a:p>
        </p:txBody>
      </p:sp>
      <p:sp>
        <p:nvSpPr>
          <p:cNvPr id="60" name="矩形 110"/>
          <p:cNvSpPr/>
          <p:nvPr/>
        </p:nvSpPr>
        <p:spPr>
          <a:xfrm>
            <a:off x="7018688" y="5538095"/>
            <a:ext cx="492443" cy="461665"/>
          </a:xfrm>
          <a:prstGeom prst="rect">
            <a:avLst/>
          </a:prstGeom>
        </p:spPr>
        <p:txBody>
          <a:bodyPr wrap="none">
            <a:spAutoFit/>
          </a:bodyPr>
          <a:lstStyle/>
          <a:p>
            <a:r>
              <a:rPr lang="en-US" altLang="zh-TW" sz="2400" b="1" dirty="0">
                <a:solidFill>
                  <a:srgbClr val="FF0000"/>
                </a:solidFill>
                <a:latin typeface="Calibri" panose="020F0502020204030204" pitchFamily="34" charset="0"/>
              </a:rPr>
              <a:t>≈</a:t>
            </a:r>
            <a:r>
              <a:rPr lang="en-US" altLang="zh-TW" sz="2400" b="1" dirty="0">
                <a:solidFill>
                  <a:srgbClr val="FF0000"/>
                </a:solidFill>
                <a:latin typeface="times" panose="02020603050405020304" pitchFamily="18" charset="0"/>
              </a:rPr>
              <a:t>0</a:t>
            </a:r>
            <a:endParaRPr lang="zh-TW" altLang="en-US" sz="2400" b="1" dirty="0">
              <a:solidFill>
                <a:srgbClr val="FF0000"/>
              </a:solidFill>
            </a:endParaRPr>
          </a:p>
        </p:txBody>
      </p:sp>
      <p:graphicFrame>
        <p:nvGraphicFramePr>
          <p:cNvPr id="61" name="Object 12"/>
          <p:cNvGraphicFramePr>
            <a:graphicFrameLocks noChangeAspect="1"/>
          </p:cNvGraphicFramePr>
          <p:nvPr>
            <p:extLst>
              <p:ext uri="{D42A27DB-BD31-4B8C-83A1-F6EECF244321}">
                <p14:modId xmlns:p14="http://schemas.microsoft.com/office/powerpoint/2010/main" val="2492027809"/>
              </p:ext>
            </p:extLst>
          </p:nvPr>
        </p:nvGraphicFramePr>
        <p:xfrm>
          <a:off x="7333357" y="4776376"/>
          <a:ext cx="2085975" cy="947738"/>
        </p:xfrm>
        <a:graphic>
          <a:graphicData uri="http://schemas.openxmlformats.org/presentationml/2006/ole">
            <mc:AlternateContent xmlns:mc="http://schemas.openxmlformats.org/markup-compatibility/2006">
              <mc:Choice xmlns:v="urn:schemas-microsoft-com:vml" Requires="v">
                <p:oleObj spid="_x0000_s11226" name="方程式" r:id="rId34" imgW="977760" imgH="444240" progId="Equation.3">
                  <p:embed/>
                </p:oleObj>
              </mc:Choice>
              <mc:Fallback>
                <p:oleObj name="方程式" r:id="rId34" imgW="977760" imgH="444240" progId="Equation.3">
                  <p:embed/>
                  <p:pic>
                    <p:nvPicPr>
                      <p:cNvPr id="65" name="Object 12"/>
                      <p:cNvPicPr>
                        <a:picLocks noChangeAspect="1" noChangeArrowheads="1"/>
                      </p:cNvPicPr>
                      <p:nvPr/>
                    </p:nvPicPr>
                    <p:blipFill>
                      <a:blip r:embed="rId35"/>
                      <a:srcRect/>
                      <a:stretch>
                        <a:fillRect/>
                      </a:stretch>
                    </p:blipFill>
                    <p:spPr bwMode="auto">
                      <a:xfrm>
                        <a:off x="7333357" y="4776376"/>
                        <a:ext cx="2085975" cy="947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 name="Object 12"/>
          <p:cNvGraphicFramePr>
            <a:graphicFrameLocks noChangeAspect="1"/>
          </p:cNvGraphicFramePr>
          <p:nvPr>
            <p:extLst>
              <p:ext uri="{D42A27DB-BD31-4B8C-83A1-F6EECF244321}">
                <p14:modId xmlns:p14="http://schemas.microsoft.com/office/powerpoint/2010/main" val="1312060936"/>
              </p:ext>
            </p:extLst>
          </p:nvPr>
        </p:nvGraphicFramePr>
        <p:xfrm>
          <a:off x="7323832" y="5705064"/>
          <a:ext cx="2060575" cy="947737"/>
        </p:xfrm>
        <a:graphic>
          <a:graphicData uri="http://schemas.openxmlformats.org/presentationml/2006/ole">
            <mc:AlternateContent xmlns:mc="http://schemas.openxmlformats.org/markup-compatibility/2006">
              <mc:Choice xmlns:v="urn:schemas-microsoft-com:vml" Requires="v">
                <p:oleObj spid="_x0000_s11227" name="方程式" r:id="rId36" imgW="965160" imgH="444240" progId="Equation.3">
                  <p:embed/>
                </p:oleObj>
              </mc:Choice>
              <mc:Fallback>
                <p:oleObj name="方程式" r:id="rId36" imgW="965160" imgH="444240" progId="Equation.3">
                  <p:embed/>
                  <p:pic>
                    <p:nvPicPr>
                      <p:cNvPr id="66" name="Object 12"/>
                      <p:cNvPicPr>
                        <a:picLocks noChangeAspect="1" noChangeArrowheads="1"/>
                      </p:cNvPicPr>
                      <p:nvPr/>
                    </p:nvPicPr>
                    <p:blipFill>
                      <a:blip r:embed="rId37"/>
                      <a:srcRect/>
                      <a:stretch>
                        <a:fillRect/>
                      </a:stretch>
                    </p:blipFill>
                    <p:spPr bwMode="auto">
                      <a:xfrm>
                        <a:off x="7323832" y="5705064"/>
                        <a:ext cx="2060575" cy="947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63" name="文字方塊 63"/>
              <p:cNvSpPr txBox="1"/>
              <p:nvPr/>
            </p:nvSpPr>
            <p:spPr>
              <a:xfrm>
                <a:off x="7765504" y="2058050"/>
                <a:ext cx="2221716" cy="1200650"/>
              </a:xfrm>
              <a:prstGeom prst="rect">
                <a:avLst/>
              </a:prstGeom>
              <a:noFill/>
            </p:spPr>
            <p:txBody>
              <a:bodyPr wrap="square" rtlCol="0">
                <a:spAutoFit/>
              </a:bodyPr>
              <a:lstStyle/>
              <a:p>
                <a:r>
                  <a:rPr lang="en-US" altLang="zh-TW" sz="2400" b="1" i="1" u="sng" dirty="0"/>
                  <a:t>Probability</a:t>
                </a:r>
                <a:r>
                  <a:rPr lang="en-US" altLang="zh-TW" sz="2400" dirty="0"/>
                  <a:t>:</a:t>
                </a:r>
              </a:p>
              <a:p>
                <a:pPr marL="342900" indent="-342900">
                  <a:buFont typeface="Wingdings" panose="05000000000000000000" pitchFamily="2" charset="2"/>
                  <a:buChar char="§"/>
                </a:pPr>
                <a14:m>
                  <m:oMath xmlns:m="http://schemas.openxmlformats.org/officeDocument/2006/math">
                    <m:r>
                      <a:rPr lang="en-US" altLang="zh-TW" sz="2400" i="1">
                        <a:latin typeface="Cambria Math" panose="02040503050406030204" pitchFamily="18" charset="0"/>
                      </a:rPr>
                      <m:t>0</m:t>
                    </m:r>
                    <m:r>
                      <a:rPr lang="en-US" altLang="zh-TW" sz="2400" b="0" i="1" smtClean="0">
                        <a:latin typeface="Cambria Math" panose="02040503050406030204" pitchFamily="18" charset="0"/>
                      </a:rPr>
                      <m:t>&lt;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𝑦</m:t>
                        </m:r>
                      </m:e>
                      <m:sub>
                        <m:r>
                          <a:rPr lang="en-US" altLang="zh-TW" sz="2400" i="1">
                            <a:latin typeface="Cambria Math" panose="02040503050406030204" pitchFamily="18" charset="0"/>
                          </a:rPr>
                          <m:t>𝑖</m:t>
                        </m:r>
                      </m:sub>
                    </m:sSub>
                    <m:r>
                      <a:rPr lang="en-US" altLang="zh-TW" sz="2400" b="0" i="1" smtClean="0">
                        <a:latin typeface="Cambria Math" panose="02040503050406030204" pitchFamily="18" charset="0"/>
                      </a:rPr>
                      <m:t>&lt;1</m:t>
                    </m:r>
                  </m:oMath>
                </a14:m>
                <a:endParaRPr lang="en-US" altLang="zh-TW" sz="2400" dirty="0"/>
              </a:p>
              <a:p>
                <a:pPr marL="342900" indent="-342900">
                  <a:buFont typeface="Wingdings" panose="05000000000000000000" pitchFamily="2" charset="2"/>
                  <a:buChar char="§"/>
                </a:pPr>
                <a14:m>
                  <m:oMath xmlns:m="http://schemas.openxmlformats.org/officeDocument/2006/math">
                    <m:nary>
                      <m:naryPr>
                        <m:chr m:val="∑"/>
                        <m:supHide m:val="on"/>
                        <m:ctrlPr>
                          <a:rPr lang="en-US" altLang="zh-TW" sz="2400" i="1" smtClean="0">
                            <a:latin typeface="Cambria Math" panose="02040503050406030204" pitchFamily="18" charset="0"/>
                          </a:rPr>
                        </m:ctrlPr>
                      </m:naryPr>
                      <m:sub>
                        <m:r>
                          <m:rPr>
                            <m:brk m:alnAt="7"/>
                          </m:rPr>
                          <a:rPr lang="en-US" altLang="zh-TW" sz="2400" b="0" i="1" smtClean="0">
                            <a:latin typeface="Cambria Math" panose="02040503050406030204" pitchFamily="18" charset="0"/>
                          </a:rPr>
                          <m:t>𝑖</m:t>
                        </m:r>
                      </m:sub>
                      <m:sup/>
                      <m:e>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𝑦</m:t>
                            </m:r>
                          </m:e>
                          <m:sub>
                            <m:r>
                              <a:rPr lang="en-US" altLang="zh-TW" sz="2400" b="0" i="1" smtClean="0">
                                <a:latin typeface="Cambria Math" panose="02040503050406030204" pitchFamily="18" charset="0"/>
                              </a:rPr>
                              <m:t>𝑖</m:t>
                            </m:r>
                          </m:sub>
                        </m:sSub>
                        <m:r>
                          <a:rPr lang="en-US" altLang="zh-TW" sz="2400" b="0" i="1" smtClean="0">
                            <a:latin typeface="Cambria Math" panose="02040503050406030204" pitchFamily="18" charset="0"/>
                          </a:rPr>
                          <m:t>=1</m:t>
                        </m:r>
                      </m:e>
                    </m:nary>
                  </m:oMath>
                </a14:m>
                <a:endParaRPr lang="zh-TW" altLang="en-US" sz="2400" dirty="0"/>
              </a:p>
            </p:txBody>
          </p:sp>
        </mc:Choice>
        <mc:Fallback xmlns="">
          <p:sp>
            <p:nvSpPr>
              <p:cNvPr id="63" name="文字方塊 63"/>
              <p:cNvSpPr txBox="1">
                <a:spLocks noRot="1" noChangeAspect="1" noMove="1" noResize="1" noEditPoints="1" noAdjustHandles="1" noChangeArrowheads="1" noChangeShapeType="1" noTextEdit="1"/>
              </p:cNvSpPr>
              <p:nvPr/>
            </p:nvSpPr>
            <p:spPr>
              <a:xfrm>
                <a:off x="7765504" y="2058050"/>
                <a:ext cx="2221716" cy="1200650"/>
              </a:xfrm>
              <a:prstGeom prst="rect">
                <a:avLst/>
              </a:prstGeom>
              <a:blipFill>
                <a:blip r:embed="rId38"/>
                <a:stretch>
                  <a:fillRect l="-6044" t="-4061" b="-74619"/>
                </a:stretch>
              </a:blipFill>
            </p:spPr>
            <p:txBody>
              <a:bodyPr/>
              <a:lstStyle/>
              <a:p>
                <a:r>
                  <a:rPr lang="en-US">
                    <a:noFill/>
                  </a:rPr>
                  <a:t> </a:t>
                </a:r>
              </a:p>
            </p:txBody>
          </p:sp>
        </mc:Fallback>
      </mc:AlternateContent>
      <p:sp>
        <p:nvSpPr>
          <p:cNvPr id="64" name="TextBox 63">
            <a:extLst>
              <a:ext uri="{FF2B5EF4-FFF2-40B4-BE49-F238E27FC236}">
                <a16:creationId xmlns:a16="http://schemas.microsoft.com/office/drawing/2014/main" id="{539C12C3-CC5D-4D44-A090-4E9C0487D322}"/>
              </a:ext>
            </a:extLst>
          </p:cNvPr>
          <p:cNvSpPr txBox="1"/>
          <p:nvPr/>
        </p:nvSpPr>
        <p:spPr>
          <a:xfrm>
            <a:off x="1428800" y="7528411"/>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368339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58" grpId="0"/>
      <p:bldP spid="59" grpId="0"/>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Activation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solidFill>
                      <a:srgbClr val="FF0000"/>
                    </a:solidFill>
                  </a:rPr>
                  <a:t>Non-linear activations </a:t>
                </a:r>
                <a:r>
                  <a:rPr lang="en-US" dirty="0"/>
                  <a:t>are needed to learn complex (non-linear) data representations</a:t>
                </a:r>
              </a:p>
              <a:p>
                <a:pPr lvl="1"/>
                <a:r>
                  <a:rPr lang="en-US" dirty="0"/>
                  <a:t>Otherwise, NNs would be just a linear function (such as </a:t>
                </a:r>
                <a14:m>
                  <m:oMath xmlns:m="http://schemas.openxmlformats.org/officeDocument/2006/math">
                    <m:sSub>
                      <m:sSubPr>
                        <m:ctrlPr>
                          <a:rPr lang="en-US" i="1">
                            <a:latin typeface="Cambria Math" panose="02040503050406030204" pitchFamily="18" charset="0"/>
                          </a:rPr>
                        </m:ctrlPr>
                      </m:sSubPr>
                      <m:e>
                        <m:r>
                          <m:rPr>
                            <m:sty m:val="p"/>
                          </m:rPr>
                          <a:rPr lang="en-US" i="1">
                            <a:latin typeface="Cambria Math" charset="0"/>
                          </a:rPr>
                          <m:t>W</m:t>
                        </m:r>
                      </m:e>
                      <m:sub>
                        <m:r>
                          <a:rPr lang="en-US" i="1">
                            <a:latin typeface="Cambria Math" charset="0"/>
                          </a:rPr>
                          <m:t>1</m:t>
                        </m:r>
                      </m:sub>
                    </m:sSub>
                    <m:sSub>
                      <m:sSubPr>
                        <m:ctrlPr>
                          <a:rPr lang="en-US" i="1">
                            <a:latin typeface="Cambria Math" panose="02040503050406030204" pitchFamily="18" charset="0"/>
                          </a:rPr>
                        </m:ctrlPr>
                      </m:sSubPr>
                      <m:e>
                        <m:r>
                          <m:rPr>
                            <m:sty m:val="p"/>
                          </m:rPr>
                          <a:rPr lang="en-US" i="1">
                            <a:latin typeface="Cambria Math" charset="0"/>
                          </a:rPr>
                          <m:t>W</m:t>
                        </m:r>
                      </m:e>
                      <m:sub>
                        <m:r>
                          <a:rPr lang="en-US" i="1">
                            <a:latin typeface="Cambria Math" charset="0"/>
                          </a:rPr>
                          <m:t>2</m:t>
                        </m:r>
                      </m:sub>
                    </m:sSub>
                    <m:r>
                      <a:rPr lang="en-US" i="1">
                        <a:latin typeface="Cambria Math" charset="0"/>
                      </a:rPr>
                      <m:t>𝑥</m:t>
                    </m:r>
                    <m:r>
                      <a:rPr lang="en-US" i="1">
                        <a:latin typeface="Cambria Math" charset="0"/>
                      </a:rPr>
                      <m:t>=</m:t>
                    </m:r>
                    <m:r>
                      <a:rPr lang="en-US" i="1">
                        <a:latin typeface="Cambria Math" charset="0"/>
                      </a:rPr>
                      <m:t>𝑊𝑥</m:t>
                    </m:r>
                  </m:oMath>
                </a14:m>
                <a:r>
                  <a:rPr lang="en-US" dirty="0"/>
                  <a:t>) </a:t>
                </a:r>
                <a:endParaRPr lang="el-GR" dirty="0"/>
              </a:p>
              <a:p>
                <a:pPr lvl="1"/>
                <a:r>
                  <a:rPr lang="en-US" dirty="0"/>
                  <a:t>NNs with large number of layers (and neurons) can approximate more complex functions </a:t>
                </a:r>
              </a:p>
              <a:p>
                <a:pPr lvl="2"/>
                <a:r>
                  <a:rPr lang="en-US" dirty="0"/>
                  <a:t>Figure: more neurons improve representation (but, may overfit)</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14505D22-915A-4BFD-AC34-273AF8100FF8}"/>
              </a:ext>
            </a:extLst>
          </p:cNvPr>
          <p:cNvSpPr>
            <a:spLocks noGrp="1"/>
          </p:cNvSpPr>
          <p:nvPr>
            <p:ph idx="10"/>
          </p:nvPr>
        </p:nvSpPr>
        <p:spPr/>
        <p:txBody>
          <a:bodyPr/>
          <a:lstStyle/>
          <a:p>
            <a:r>
              <a:rPr lang="en-US" dirty="0"/>
              <a:t>Introduction to Neural Networks</a:t>
            </a:r>
          </a:p>
          <a:p>
            <a:endParaRPr lang="en-US" dirty="0"/>
          </a:p>
        </p:txBody>
      </p:sp>
      <p:pic>
        <p:nvPicPr>
          <p:cNvPr id="5" name="Εικόνα 3"/>
          <p:cNvPicPr>
            <a:picLocks noChangeAspect="1"/>
          </p:cNvPicPr>
          <p:nvPr/>
        </p:nvPicPr>
        <p:blipFill>
          <a:blip r:embed="rId3"/>
          <a:stretch>
            <a:fillRect/>
          </a:stretch>
        </p:blipFill>
        <p:spPr>
          <a:xfrm>
            <a:off x="922410" y="4246240"/>
            <a:ext cx="8427270" cy="3024336"/>
          </a:xfrm>
          <a:prstGeom prst="rect">
            <a:avLst/>
          </a:prstGeom>
        </p:spPr>
      </p:pic>
      <p:sp>
        <p:nvSpPr>
          <p:cNvPr id="7" name="TextBox 6"/>
          <p:cNvSpPr txBox="1"/>
          <p:nvPr/>
        </p:nvSpPr>
        <p:spPr>
          <a:xfrm>
            <a:off x="852736" y="7526179"/>
            <a:ext cx="8712968" cy="246221"/>
          </a:xfrm>
          <a:prstGeom prst="rect">
            <a:avLst/>
          </a:prstGeom>
          <a:noFill/>
        </p:spPr>
        <p:txBody>
          <a:bodyPr wrap="square" rtlCol="0">
            <a:spAutoFit/>
          </a:bodyPr>
          <a:lstStyle/>
          <a:p>
            <a:pPr algn="ctr"/>
            <a:r>
              <a:rPr lang="en-US" sz="1000" dirty="0"/>
              <a:t>Picture from: </a:t>
            </a:r>
            <a:r>
              <a:rPr lang="en-US" sz="1000" dirty="0">
                <a:hlinkClick r:id="rId4"/>
              </a:rPr>
              <a:t>http://cs231n.github.io/assets/nn1/layer_sizes.jpeg</a:t>
            </a:r>
            <a:endParaRPr lang="en-US" sz="1000" dirty="0"/>
          </a:p>
        </p:txBody>
      </p:sp>
    </p:spTree>
    <p:extLst>
      <p:ext uri="{BB962C8B-B14F-4D97-AF65-F5344CB8AC3E}">
        <p14:creationId xmlns:p14="http://schemas.microsoft.com/office/powerpoint/2010/main" val="1764208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Activation: Sigmoid</a:t>
            </a:r>
          </a:p>
        </p:txBody>
      </p:sp>
      <p:sp>
        <p:nvSpPr>
          <p:cNvPr id="3" name="Content Placeholder 2"/>
          <p:cNvSpPr>
            <a:spLocks noGrp="1"/>
          </p:cNvSpPr>
          <p:nvPr>
            <p:ph idx="1"/>
          </p:nvPr>
        </p:nvSpPr>
        <p:spPr/>
        <p:txBody>
          <a:bodyPr/>
          <a:lstStyle/>
          <a:p>
            <a:r>
              <a:rPr lang="en-US" b="1" i="1" dirty="0">
                <a:solidFill>
                  <a:srgbClr val="0070C0"/>
                </a:solidFill>
              </a:rPr>
              <a:t>Sigmoid function </a:t>
            </a:r>
            <a:r>
              <a:rPr lang="el-GR" dirty="0"/>
              <a:t>σ</a:t>
            </a:r>
            <a:r>
              <a:rPr lang="en-US" dirty="0"/>
              <a:t>: takes a real-valued number and “squashes” it into the range between 0 and 1</a:t>
            </a:r>
          </a:p>
          <a:p>
            <a:pPr lvl="1"/>
            <a:r>
              <a:rPr lang="en-US" dirty="0"/>
              <a:t>The output can be interpreted as the firing rate of a biological neuron</a:t>
            </a:r>
          </a:p>
          <a:p>
            <a:pPr lvl="2"/>
            <a:r>
              <a:rPr lang="en-US" dirty="0"/>
              <a:t>Not firing = 0; Fully firing = 1</a:t>
            </a:r>
          </a:p>
          <a:p>
            <a:pPr lvl="1"/>
            <a:r>
              <a:rPr lang="en-US" dirty="0"/>
              <a:t>When the neuron’s activation are 0 or 1, sigmoid neurons saturate</a:t>
            </a:r>
          </a:p>
          <a:p>
            <a:pPr lvl="2"/>
            <a:r>
              <a:rPr lang="en-US" dirty="0"/>
              <a:t>Gradients at these regions are almost zero (almost no signal will flow) </a:t>
            </a:r>
          </a:p>
          <a:p>
            <a:pPr lvl="1"/>
            <a:r>
              <a:rPr lang="en-US" dirty="0"/>
              <a:t>Sigmoid activations are less common in modern NNs</a:t>
            </a:r>
          </a:p>
          <a:p>
            <a:endParaRPr lang="en-US" dirty="0"/>
          </a:p>
          <a:p>
            <a:endParaRPr lang="en-US" dirty="0"/>
          </a:p>
        </p:txBody>
      </p:sp>
      <p:sp>
        <p:nvSpPr>
          <p:cNvPr id="7" name="Content Placeholder 6">
            <a:extLst>
              <a:ext uri="{FF2B5EF4-FFF2-40B4-BE49-F238E27FC236}">
                <a16:creationId xmlns:a16="http://schemas.microsoft.com/office/drawing/2014/main" id="{CA6211D1-CE35-4870-8EC5-E585E6537AA4}"/>
              </a:ext>
            </a:extLst>
          </p:cNvPr>
          <p:cNvSpPr>
            <a:spLocks noGrp="1"/>
          </p:cNvSpPr>
          <p:nvPr>
            <p:ph idx="10"/>
          </p:nvPr>
        </p:nvSpPr>
        <p:spPr/>
        <p:txBody>
          <a:bodyPr/>
          <a:lstStyle/>
          <a:p>
            <a:r>
              <a:rPr lang="en-US" dirty="0"/>
              <a:t>Introduction to Neural Networks</a:t>
            </a:r>
          </a:p>
          <a:p>
            <a:endParaRPr lang="en-US" dirty="0"/>
          </a:p>
        </p:txBody>
      </p:sp>
      <p:sp>
        <p:nvSpPr>
          <p:cNvPr id="6" name="TextBox 5"/>
          <p:cNvSpPr txBox="1"/>
          <p:nvPr/>
        </p:nvSpPr>
        <p:spPr>
          <a:xfrm>
            <a:off x="1716832" y="7526179"/>
            <a:ext cx="6912768" cy="246221"/>
          </a:xfrm>
          <a:prstGeom prst="rect">
            <a:avLst/>
          </a:prstGeom>
          <a:noFill/>
        </p:spPr>
        <p:txBody>
          <a:bodyPr wrap="square" rtlCol="0">
            <a:spAutoFit/>
          </a:bodyPr>
          <a:lstStyle/>
          <a:p>
            <a:pPr algn="ctr"/>
            <a:r>
              <a:rPr lang="en-US" sz="1000" dirty="0"/>
              <a:t>Slide credit: </a:t>
            </a:r>
            <a:r>
              <a:rPr lang="en-US" sz="1000" dirty="0" err="1"/>
              <a:t>Ismini</a:t>
            </a:r>
            <a:r>
              <a:rPr lang="en-US" sz="1000" dirty="0"/>
              <a:t> </a:t>
            </a:r>
            <a:r>
              <a:rPr lang="en-US" sz="1000" dirty="0" err="1"/>
              <a:t>Lourentzou</a:t>
            </a:r>
            <a:r>
              <a:rPr lang="en-US" sz="1000" dirty="0"/>
              <a:t> – Introduction to Deep Learning</a:t>
            </a:r>
          </a:p>
        </p:txBody>
      </p:sp>
      <p:pic>
        <p:nvPicPr>
          <p:cNvPr id="8" name="Εικόνα 12"/>
          <p:cNvPicPr>
            <a:picLocks noChangeAspect="1"/>
          </p:cNvPicPr>
          <p:nvPr/>
        </p:nvPicPr>
        <p:blipFill>
          <a:blip r:embed="rId3"/>
          <a:stretch>
            <a:fillRect/>
          </a:stretch>
        </p:blipFill>
        <p:spPr>
          <a:xfrm>
            <a:off x="2833905" y="4606280"/>
            <a:ext cx="3672408" cy="260672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6650329" y="5525042"/>
                <a:ext cx="125919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2000" i="1">
                              <a:latin typeface="Cambria Math" panose="02040503050406030204" pitchFamily="18" charset="0"/>
                            </a:rPr>
                          </m:ctrlPr>
                        </m:sSupPr>
                        <m:e>
                          <m:r>
                            <a:rPr lang="el-GR" sz="2000" i="1" smtClean="0">
                              <a:latin typeface="Cambria Math" panose="02040503050406030204" pitchFamily="18" charset="0"/>
                              <a:ea typeface="Cambria Math" panose="02040503050406030204" pitchFamily="18" charset="0"/>
                            </a:rPr>
                            <m:t>ℝ</m:t>
                          </m:r>
                        </m:e>
                        <m:sup>
                          <m:r>
                            <a:rPr lang="en-US" sz="2000" i="1">
                              <a:latin typeface="Cambria Math" charset="0"/>
                            </a:rPr>
                            <m:t>𝑛</m:t>
                          </m:r>
                        </m:sup>
                      </m:sSup>
                      <m:r>
                        <a:rPr lang="is-IS" sz="2000" i="1">
                          <a:latin typeface="Cambria Math" charset="0"/>
                        </a:rPr>
                        <m:t>→</m:t>
                      </m:r>
                      <m:d>
                        <m:dPr>
                          <m:begChr m:val="["/>
                          <m:endChr m:val="]"/>
                          <m:ctrlPr>
                            <a:rPr lang="mr-IN" sz="2000" i="1">
                              <a:latin typeface="Cambria Math" panose="02040503050406030204" pitchFamily="18" charset="0"/>
                            </a:rPr>
                          </m:ctrlPr>
                        </m:dPr>
                        <m:e>
                          <m:r>
                            <a:rPr lang="en-US" sz="2000" i="1">
                              <a:latin typeface="Cambria Math" charset="0"/>
                            </a:rPr>
                            <m:t>0,1</m:t>
                          </m:r>
                        </m:e>
                      </m:d>
                    </m:oMath>
                  </m:oMathPara>
                </a14:m>
                <a:endParaRPr lang="el-GR" sz="2000" i="1" dirty="0"/>
              </a:p>
            </p:txBody>
          </p:sp>
        </mc:Choice>
        <mc:Fallback xmlns="">
          <p:sp>
            <p:nvSpPr>
              <p:cNvPr id="9" name="TextBox 8"/>
              <p:cNvSpPr txBox="1">
                <a:spLocks noRot="1" noChangeAspect="1" noMove="1" noResize="1" noEditPoints="1" noAdjustHandles="1" noChangeArrowheads="1" noChangeShapeType="1" noTextEdit="1"/>
              </p:cNvSpPr>
              <p:nvPr/>
            </p:nvSpPr>
            <p:spPr>
              <a:xfrm>
                <a:off x="6650329" y="5525042"/>
                <a:ext cx="1259191" cy="307777"/>
              </a:xfrm>
              <a:prstGeom prst="rect">
                <a:avLst/>
              </a:prstGeom>
              <a:blipFill>
                <a:blip r:embed="rId4"/>
                <a:stretch>
                  <a:fillRect l="-4369"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562097" y="7085593"/>
                <a:ext cx="504056" cy="4010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4562097" y="7085593"/>
                <a:ext cx="504056" cy="40100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128016" y="5536002"/>
                <a:ext cx="561873" cy="4010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i="1">
                              <a:latin typeface="Cambria Math" panose="02040503050406030204" pitchFamily="18" charset="0"/>
                            </a:rPr>
                            <m:t>𝑥</m:t>
                          </m:r>
                        </m:e>
                      </m:d>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128016" y="5536002"/>
                <a:ext cx="561873" cy="401007"/>
              </a:xfrm>
              <a:prstGeom prst="rect">
                <a:avLst/>
              </a:prstGeom>
              <a:blipFill>
                <a:blip r:embed="rId6"/>
                <a:stretch>
                  <a:fillRect l="-4348" r="-1087" b="-13636"/>
                </a:stretch>
              </a:blipFill>
            </p:spPr>
            <p:txBody>
              <a:bodyPr/>
              <a:lstStyle/>
              <a:p>
                <a:r>
                  <a:rPr lang="en-US">
                    <a:noFill/>
                  </a:rPr>
                  <a:t> </a:t>
                </a:r>
              </a:p>
            </p:txBody>
          </p:sp>
        </mc:Fallback>
      </mc:AlternateContent>
    </p:spTree>
    <p:extLst>
      <p:ext uri="{BB962C8B-B14F-4D97-AF65-F5344CB8AC3E}">
        <p14:creationId xmlns:p14="http://schemas.microsoft.com/office/powerpoint/2010/main" val="906045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Activation: </a:t>
            </a:r>
            <a:r>
              <a:rPr lang="en-US" dirty="0" err="1"/>
              <a:t>Tanh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err="1">
                    <a:solidFill>
                      <a:srgbClr val="0070C0"/>
                    </a:solidFill>
                  </a:rPr>
                  <a:t>Tanh</a:t>
                </a:r>
                <a:r>
                  <a:rPr lang="en-US" b="1" i="1" dirty="0">
                    <a:solidFill>
                      <a:srgbClr val="0070C0"/>
                    </a:solidFill>
                  </a:rPr>
                  <a:t> function</a:t>
                </a:r>
                <a:r>
                  <a:rPr lang="en-US" dirty="0"/>
                  <a:t>: takes a real-valued number and “squashes” it into range between -1 and 1</a:t>
                </a:r>
              </a:p>
              <a:p>
                <a:pPr lvl="1"/>
                <a:r>
                  <a:rPr lang="en-US" dirty="0"/>
                  <a:t>Like sigmoid, </a:t>
                </a:r>
                <a:r>
                  <a:rPr lang="en-US" dirty="0" err="1"/>
                  <a:t>tanh</a:t>
                </a:r>
                <a:r>
                  <a:rPr lang="en-US" dirty="0"/>
                  <a:t> neurons saturate</a:t>
                </a:r>
              </a:p>
              <a:p>
                <a:pPr lvl="1"/>
                <a:r>
                  <a:rPr lang="en-US" dirty="0"/>
                  <a:t>Unlike sigmoid, the output is zero-centered</a:t>
                </a:r>
              </a:p>
              <a:p>
                <a:pPr lvl="2"/>
                <a:r>
                  <a:rPr lang="en-US" dirty="0"/>
                  <a:t>It is therefore preferred than sigmoid</a:t>
                </a:r>
              </a:p>
              <a:p>
                <a:pPr lvl="1"/>
                <a:r>
                  <a:rPr lang="en-US" dirty="0"/>
                  <a:t>Tanh is a scaled sigmoid: </a:t>
                </a:r>
                <a14:m>
                  <m:oMath xmlns:m="http://schemas.openxmlformats.org/officeDocument/2006/math">
                    <m:r>
                      <m:rPr>
                        <m:sty m:val="p"/>
                      </m:rPr>
                      <a:rPr lang="en-US" i="1" dirty="0" smtClean="0">
                        <a:latin typeface="Cambria Math" panose="02040503050406030204" pitchFamily="18" charset="0"/>
                      </a:rPr>
                      <m:t>tanh</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)=2∙</m:t>
                    </m:r>
                    <m:r>
                      <a:rPr lang="el-GR" i="1" dirty="0">
                        <a:latin typeface="Cambria Math" panose="02040503050406030204" pitchFamily="18" charset="0"/>
                        <a:cs typeface="Calibri" panose="020F0502020204030204" pitchFamily="34" charset="0"/>
                      </a:rPr>
                      <m:t>𝜎</m:t>
                    </m:r>
                    <m:r>
                      <a:rPr lang="en-US" i="1" dirty="0">
                        <a:latin typeface="Cambria Math" panose="02040503050406030204" pitchFamily="18" charset="0"/>
                      </a:rPr>
                      <m:t>(2</m:t>
                    </m:r>
                    <m:r>
                      <a:rPr lang="en-US" i="1" dirty="0">
                        <a:latin typeface="Cambria Math" panose="02040503050406030204" pitchFamily="18" charset="0"/>
                      </a:rPr>
                      <m:t>𝑥</m:t>
                    </m:r>
                    <m:r>
                      <a:rPr lang="en-US" i="1" dirty="0">
                        <a:latin typeface="Cambria Math" panose="02040503050406030204" pitchFamily="18" charset="0"/>
                      </a:rPr>
                      <m:t>)−1</m:t>
                    </m:r>
                  </m:oMath>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r="-381"/>
                </a:stretch>
              </a:blipFill>
            </p:spPr>
            <p:txBody>
              <a:bodyPr/>
              <a:lstStyle/>
              <a:p>
                <a:r>
                  <a:rPr lang="en-US">
                    <a:noFill/>
                  </a:rPr>
                  <a:t> </a:t>
                </a:r>
              </a:p>
            </p:txBody>
          </p:sp>
        </mc:Fallback>
      </mc:AlternateContent>
      <p:sp>
        <p:nvSpPr>
          <p:cNvPr id="7" name="Content Placeholder 6">
            <a:extLst>
              <a:ext uri="{FF2B5EF4-FFF2-40B4-BE49-F238E27FC236}">
                <a16:creationId xmlns:a16="http://schemas.microsoft.com/office/drawing/2014/main" id="{8B2DE8FC-2A94-4094-B27E-CCDBEA881FD5}"/>
              </a:ext>
            </a:extLst>
          </p:cNvPr>
          <p:cNvSpPr>
            <a:spLocks noGrp="1"/>
          </p:cNvSpPr>
          <p:nvPr>
            <p:ph idx="10"/>
          </p:nvPr>
        </p:nvSpPr>
        <p:spPr/>
        <p:txBody>
          <a:bodyPr/>
          <a:lstStyle/>
          <a:p>
            <a:r>
              <a:rPr lang="en-US" dirty="0"/>
              <a:t>Introduction to Neural Networks</a:t>
            </a:r>
          </a:p>
          <a:p>
            <a:endParaRPr lang="en-US" dirty="0"/>
          </a:p>
        </p:txBody>
      </p:sp>
      <p:sp>
        <p:nvSpPr>
          <p:cNvPr id="6" name="TextBox 5"/>
          <p:cNvSpPr txBox="1"/>
          <p:nvPr/>
        </p:nvSpPr>
        <p:spPr>
          <a:xfrm>
            <a:off x="1716832" y="7526179"/>
            <a:ext cx="6912768" cy="246221"/>
          </a:xfrm>
          <a:prstGeom prst="rect">
            <a:avLst/>
          </a:prstGeom>
          <a:noFill/>
        </p:spPr>
        <p:txBody>
          <a:bodyPr wrap="square" rtlCol="0">
            <a:spAutoFit/>
          </a:bodyPr>
          <a:lstStyle/>
          <a:p>
            <a:pPr algn="ctr"/>
            <a:r>
              <a:rPr lang="en-US" sz="1000" dirty="0"/>
              <a:t>Slide credit: </a:t>
            </a:r>
            <a:r>
              <a:rPr lang="en-US" sz="1000" dirty="0" err="1"/>
              <a:t>Ismini</a:t>
            </a:r>
            <a:r>
              <a:rPr lang="en-US" sz="1000" dirty="0"/>
              <a:t> </a:t>
            </a:r>
            <a:r>
              <a:rPr lang="en-US" sz="1000" dirty="0" err="1"/>
              <a:t>Lourentzou</a:t>
            </a:r>
            <a:r>
              <a:rPr lang="en-US" sz="1000" dirty="0"/>
              <a:t> – Introduction to Deep Learning</a:t>
            </a:r>
          </a:p>
        </p:txBody>
      </p:sp>
      <p:pic>
        <p:nvPicPr>
          <p:cNvPr id="8" name="Εικόνα 4"/>
          <p:cNvPicPr>
            <a:picLocks noChangeAspect="1"/>
          </p:cNvPicPr>
          <p:nvPr/>
        </p:nvPicPr>
        <p:blipFill>
          <a:blip r:embed="rId4"/>
          <a:stretch>
            <a:fillRect/>
          </a:stretch>
        </p:blipFill>
        <p:spPr>
          <a:xfrm>
            <a:off x="2240515" y="4246240"/>
            <a:ext cx="3785406" cy="2668791"/>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6673993" y="5288156"/>
                <a:ext cx="145155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2000" i="1" smtClean="0">
                              <a:latin typeface="Cambria Math" panose="02040503050406030204" pitchFamily="18" charset="0"/>
                            </a:rPr>
                          </m:ctrlPr>
                        </m:sSupPr>
                        <m:e>
                          <m:r>
                            <a:rPr lang="el-GR" sz="2000" i="1">
                              <a:latin typeface="Cambria Math" panose="02040503050406030204" pitchFamily="18" charset="0"/>
                              <a:ea typeface="Cambria Math" panose="02040503050406030204" pitchFamily="18" charset="0"/>
                            </a:rPr>
                            <m:t>ℝ</m:t>
                          </m:r>
                        </m:e>
                        <m:sup>
                          <m:r>
                            <a:rPr lang="en-US" sz="2000" i="1">
                              <a:latin typeface="Cambria Math" charset="0"/>
                            </a:rPr>
                            <m:t>𝑛</m:t>
                          </m:r>
                        </m:sup>
                      </m:sSup>
                      <m:r>
                        <a:rPr lang="is-IS" sz="2000" i="1">
                          <a:latin typeface="Cambria Math" charset="0"/>
                        </a:rPr>
                        <m:t>→</m:t>
                      </m:r>
                      <m:d>
                        <m:dPr>
                          <m:begChr m:val="["/>
                          <m:endChr m:val="]"/>
                          <m:ctrlPr>
                            <a:rPr lang="mr-IN" sz="2000" i="1">
                              <a:latin typeface="Cambria Math" panose="02040503050406030204" pitchFamily="18" charset="0"/>
                            </a:rPr>
                          </m:ctrlPr>
                        </m:dPr>
                        <m:e>
                          <m:r>
                            <a:rPr lang="en-US" sz="2000" i="1">
                              <a:latin typeface="Cambria Math" charset="0"/>
                              <a:ea typeface="Cambria Math" charset="0"/>
                              <a:cs typeface="Cambria Math" charset="0"/>
                            </a:rPr>
                            <m:t>−</m:t>
                          </m:r>
                          <m:r>
                            <a:rPr lang="en-US" sz="2000" b="0" i="1" smtClean="0">
                              <a:latin typeface="Cambria Math" charset="0"/>
                              <a:ea typeface="Cambria Math" charset="0"/>
                              <a:cs typeface="Cambria Math" charset="0"/>
                            </a:rPr>
                            <m:t>1</m:t>
                          </m:r>
                          <m:r>
                            <a:rPr lang="en-US" sz="2000" i="1">
                              <a:latin typeface="Cambria Math" charset="0"/>
                            </a:rPr>
                            <m:t>,1</m:t>
                          </m:r>
                        </m:e>
                      </m:d>
                    </m:oMath>
                  </m:oMathPara>
                </a14:m>
                <a:endParaRPr lang="el-GR" sz="2000" i="1" dirty="0"/>
              </a:p>
            </p:txBody>
          </p:sp>
        </mc:Choice>
        <mc:Fallback xmlns="">
          <p:sp>
            <p:nvSpPr>
              <p:cNvPr id="9" name="TextBox 8"/>
              <p:cNvSpPr txBox="1">
                <a:spLocks noRot="1" noChangeAspect="1" noMove="1" noResize="1" noEditPoints="1" noAdjustHandles="1" noChangeArrowheads="1" noChangeShapeType="1" noTextEdit="1"/>
              </p:cNvSpPr>
              <p:nvPr/>
            </p:nvSpPr>
            <p:spPr>
              <a:xfrm>
                <a:off x="6673993" y="5288156"/>
                <a:ext cx="1451551" cy="307777"/>
              </a:xfrm>
              <a:prstGeom prst="rect">
                <a:avLst/>
              </a:prstGeom>
              <a:blipFill>
                <a:blip r:embed="rId5"/>
                <a:stretch>
                  <a:fillRect l="-3782"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081705" y="6838528"/>
                <a:ext cx="504056" cy="4010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4081705" y="6838528"/>
                <a:ext cx="504056" cy="40100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575616" y="5326360"/>
                <a:ext cx="561873" cy="4010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i="1">
                              <a:latin typeface="Cambria Math" panose="02040503050406030204" pitchFamily="18" charset="0"/>
                            </a:rPr>
                            <m:t>𝑥</m:t>
                          </m:r>
                        </m:e>
                      </m:d>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1575616" y="5326360"/>
                <a:ext cx="561873" cy="401007"/>
              </a:xfrm>
              <a:prstGeom prst="rect">
                <a:avLst/>
              </a:prstGeom>
              <a:blipFill>
                <a:blip r:embed="rId7"/>
                <a:stretch>
                  <a:fillRect l="-4301" r="-1075" b="-13636"/>
                </a:stretch>
              </a:blipFill>
            </p:spPr>
            <p:txBody>
              <a:bodyPr/>
              <a:lstStyle/>
              <a:p>
                <a:r>
                  <a:rPr lang="en-US">
                    <a:noFill/>
                  </a:rPr>
                  <a:t> </a:t>
                </a:r>
              </a:p>
            </p:txBody>
          </p:sp>
        </mc:Fallback>
      </mc:AlternateContent>
    </p:spTree>
    <p:extLst>
      <p:ext uri="{BB962C8B-B14F-4D97-AF65-F5344CB8AC3E}">
        <p14:creationId xmlns:p14="http://schemas.microsoft.com/office/powerpoint/2010/main" val="3235579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Activation: </a:t>
            </a:r>
            <a:r>
              <a:rPr lang="en-US" dirty="0" err="1"/>
              <a:t>ReLU</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err="1">
                    <a:solidFill>
                      <a:srgbClr val="0070C0"/>
                    </a:solidFill>
                  </a:rPr>
                  <a:t>ReLU</a:t>
                </a:r>
                <a:r>
                  <a:rPr lang="en-US" dirty="0"/>
                  <a:t> (Rectified Linear Unit): takes a real-valued number and thresholds it at zero</a:t>
                </a:r>
              </a:p>
              <a:p>
                <a:pPr marL="0" indent="914400">
                  <a:buNone/>
                </a:pPr>
                <a:r>
                  <a:rPr lang="en-US" dirty="0"/>
                  <a:t>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a:latin typeface="Cambria Math" panose="02040503050406030204" pitchFamily="18" charset="0"/>
                          </a:rPr>
                          <m:t>𝑥</m:t>
                        </m:r>
                      </m:e>
                    </m:d>
                    <m:r>
                      <a:rPr lang="en-US">
                        <a:latin typeface="Cambria Math" panose="02040503050406030204" pitchFamily="18" charset="0"/>
                      </a:rPr>
                      <m:t>= </m:t>
                    </m:r>
                    <m:r>
                      <m:rPr>
                        <m:sty m:val="p"/>
                      </m:rPr>
                      <a:rPr lang="en-US">
                        <a:latin typeface="Cambria Math" panose="02040503050406030204" pitchFamily="18" charset="0"/>
                      </a:rPr>
                      <m:t>max</m:t>
                    </m:r>
                    <m:r>
                      <a:rPr lang="en-US">
                        <a:latin typeface="Cambria Math" panose="02040503050406030204" pitchFamily="18" charset="0"/>
                      </a:rPr>
                      <m:t>(0,</m:t>
                    </m:r>
                    <m:r>
                      <a:rPr lang="en-US">
                        <a:latin typeface="Cambria Math" panose="02040503050406030204" pitchFamily="18" charset="0"/>
                      </a:rPr>
                      <m:t>𝑥</m:t>
                    </m:r>
                    <m:r>
                      <a:rPr lang="en-US">
                        <a:latin typeface="Cambria Math" panose="02040503050406030204" pitchFamily="18" charset="0"/>
                      </a:rPr>
                      <m:t>)</m:t>
                    </m:r>
                  </m:oMath>
                </a14:m>
                <a:endParaRPr lang="el-GR" dirty="0"/>
              </a:p>
              <a:p>
                <a:pPr lvl="1"/>
                <a:endParaRPr lang="en-US" sz="800"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58BFBF77-F994-45F1-B595-5D00D9767D71}"/>
              </a:ext>
            </a:extLst>
          </p:cNvPr>
          <p:cNvSpPr>
            <a:spLocks noGrp="1"/>
          </p:cNvSpPr>
          <p:nvPr>
            <p:ph idx="10"/>
          </p:nvPr>
        </p:nvSpPr>
        <p:spPr/>
        <p:txBody>
          <a:bodyPr/>
          <a:lstStyle/>
          <a:p>
            <a:r>
              <a:rPr lang="en-US" dirty="0"/>
              <a:t>Introduction to Neural Networks</a:t>
            </a:r>
          </a:p>
          <a:p>
            <a:endParaRPr lang="en-US" dirty="0"/>
          </a:p>
        </p:txBody>
      </p:sp>
      <p:sp>
        <p:nvSpPr>
          <p:cNvPr id="9" name="Content Placeholder 2">
            <a:extLst>
              <a:ext uri="{FF2B5EF4-FFF2-40B4-BE49-F238E27FC236}">
                <a16:creationId xmlns:a16="http://schemas.microsoft.com/office/drawing/2014/main" id="{576C84E7-8937-4B67-868E-6946BB85D5D8}"/>
              </a:ext>
            </a:extLst>
          </p:cNvPr>
          <p:cNvSpPr txBox="1">
            <a:spLocks/>
          </p:cNvSpPr>
          <p:nvPr/>
        </p:nvSpPr>
        <p:spPr>
          <a:xfrm>
            <a:off x="281391" y="3349820"/>
            <a:ext cx="5323873" cy="4064772"/>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dirty="0"/>
              <a:t>Most modern deep NNs use </a:t>
            </a:r>
            <a:r>
              <a:rPr lang="en-US" dirty="0" err="1"/>
              <a:t>ReLU</a:t>
            </a:r>
            <a:r>
              <a:rPr lang="en-US" dirty="0"/>
              <a:t> activations </a:t>
            </a:r>
          </a:p>
          <a:p>
            <a:pPr lvl="1"/>
            <a:r>
              <a:rPr lang="en-US" dirty="0" err="1"/>
              <a:t>ReLU</a:t>
            </a:r>
            <a:r>
              <a:rPr lang="en-US" dirty="0"/>
              <a:t> is fast to compute </a:t>
            </a:r>
          </a:p>
          <a:p>
            <a:pPr lvl="2"/>
            <a:r>
              <a:rPr lang="en-US" dirty="0"/>
              <a:t>Compared to sigmoid, tanh </a:t>
            </a:r>
          </a:p>
          <a:p>
            <a:pPr lvl="2"/>
            <a:r>
              <a:rPr lang="en-US" dirty="0"/>
              <a:t>Simply threshold a matrix at zero</a:t>
            </a:r>
          </a:p>
          <a:p>
            <a:pPr lvl="1"/>
            <a:r>
              <a:rPr lang="en-US" dirty="0"/>
              <a:t>Accelerates the convergence of gradient descent</a:t>
            </a:r>
          </a:p>
          <a:p>
            <a:pPr lvl="2"/>
            <a:r>
              <a:rPr lang="en-US" dirty="0"/>
              <a:t>Due to linear, non-saturating form </a:t>
            </a:r>
          </a:p>
          <a:p>
            <a:pPr lvl="1"/>
            <a:r>
              <a:rPr lang="en-US" dirty="0"/>
              <a:t>Prevents the gradient vanishing problem</a:t>
            </a:r>
          </a:p>
          <a:p>
            <a:endParaRPr lang="en-US" dirty="0"/>
          </a:p>
        </p:txBody>
      </p:sp>
      <p:pic>
        <p:nvPicPr>
          <p:cNvPr id="8" name="Εικόνα 5"/>
          <p:cNvPicPr>
            <a:picLocks noChangeAspect="1"/>
          </p:cNvPicPr>
          <p:nvPr/>
        </p:nvPicPr>
        <p:blipFill>
          <a:blip r:embed="rId4"/>
          <a:stretch>
            <a:fillRect/>
          </a:stretch>
        </p:blipFill>
        <p:spPr>
          <a:xfrm>
            <a:off x="5965304" y="2909561"/>
            <a:ext cx="3925303" cy="2807389"/>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7621488" y="2660394"/>
                <a:ext cx="107907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2000" i="1" smtClean="0">
                              <a:latin typeface="Cambria Math" panose="02040503050406030204" pitchFamily="18" charset="0"/>
                            </a:rPr>
                          </m:ctrlPr>
                        </m:sSupPr>
                        <m:e>
                          <m:r>
                            <a:rPr lang="el-GR" sz="2000" i="1">
                              <a:latin typeface="Cambria Math" panose="02040503050406030204" pitchFamily="18" charset="0"/>
                              <a:ea typeface="Cambria Math" panose="02040503050406030204" pitchFamily="18" charset="0"/>
                            </a:rPr>
                            <m:t>ℝ</m:t>
                          </m:r>
                        </m:e>
                        <m:sup>
                          <m:r>
                            <a:rPr lang="en-US" sz="2000" i="1">
                              <a:latin typeface="Cambria Math" charset="0"/>
                            </a:rPr>
                            <m:t>𝑛</m:t>
                          </m:r>
                        </m:sup>
                      </m:sSup>
                      <m:r>
                        <a:rPr lang="is-IS" sz="2000" i="1">
                          <a:latin typeface="Cambria Math" charset="0"/>
                        </a:rPr>
                        <m:t>→</m:t>
                      </m:r>
                      <m:sSubSup>
                        <m:sSubSupPr>
                          <m:ctrlPr>
                            <a:rPr lang="en-US" sz="2000" i="1" smtClean="0">
                              <a:latin typeface="Cambria Math" panose="02040503050406030204" pitchFamily="18" charset="0"/>
                            </a:rPr>
                          </m:ctrlPr>
                        </m:sSubSupPr>
                        <m:e>
                          <m:r>
                            <a:rPr lang="el-GR" sz="2000" i="1">
                              <a:latin typeface="Cambria Math" panose="02040503050406030204" pitchFamily="18" charset="0"/>
                              <a:ea typeface="Cambria Math" panose="02040503050406030204" pitchFamily="18" charset="0"/>
                            </a:rPr>
                            <m:t>ℝ</m:t>
                          </m:r>
                        </m:e>
                        <m:sub>
                          <m:r>
                            <a:rPr lang="en-US" sz="2000" b="0" i="1" smtClean="0">
                              <a:latin typeface="Cambria Math" charset="0"/>
                            </a:rPr>
                            <m:t>+</m:t>
                          </m:r>
                        </m:sub>
                        <m:sup>
                          <m:r>
                            <a:rPr lang="en-US" sz="2000" b="0" i="1" smtClean="0">
                              <a:latin typeface="Cambria Math" charset="0"/>
                            </a:rPr>
                            <m:t>𝑛</m:t>
                          </m:r>
                        </m:sup>
                      </m:sSubSup>
                    </m:oMath>
                  </m:oMathPara>
                </a14:m>
                <a:endParaRPr lang="el-GR" sz="2000" i="1" dirty="0"/>
              </a:p>
            </p:txBody>
          </p:sp>
        </mc:Choice>
        <mc:Fallback xmlns="">
          <p:sp>
            <p:nvSpPr>
              <p:cNvPr id="10" name="TextBox 9"/>
              <p:cNvSpPr txBox="1">
                <a:spLocks noRot="1" noChangeAspect="1" noMove="1" noResize="1" noEditPoints="1" noAdjustHandles="1" noChangeArrowheads="1" noChangeShapeType="1" noTextEdit="1"/>
              </p:cNvSpPr>
              <p:nvPr/>
            </p:nvSpPr>
            <p:spPr>
              <a:xfrm>
                <a:off x="7621488" y="2660394"/>
                <a:ext cx="1079077" cy="307777"/>
              </a:xfrm>
              <a:prstGeom prst="rect">
                <a:avLst/>
              </a:prstGeom>
              <a:blipFill>
                <a:blip r:embed="rId5"/>
                <a:stretch>
                  <a:fillRect l="-5085" r="-2260" b="-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765504" y="5717441"/>
                <a:ext cx="504056" cy="4010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7765504" y="5717441"/>
                <a:ext cx="504056" cy="40100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403431" y="3814192"/>
                <a:ext cx="561873" cy="4010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i="1">
                              <a:latin typeface="Cambria Math" panose="02040503050406030204" pitchFamily="18" charset="0"/>
                            </a:rPr>
                            <m:t>𝑥</m:t>
                          </m:r>
                        </m:e>
                      </m:d>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5403431" y="3814192"/>
                <a:ext cx="561873" cy="401007"/>
              </a:xfrm>
              <a:prstGeom prst="rect">
                <a:avLst/>
              </a:prstGeom>
              <a:blipFill>
                <a:blip r:embed="rId7"/>
                <a:stretch>
                  <a:fillRect l="-4301" r="-1075" b="-15385"/>
                </a:stretch>
              </a:blipFill>
            </p:spPr>
            <p:txBody>
              <a:bodyPr/>
              <a:lstStyle/>
              <a:p>
                <a:r>
                  <a:rPr lang="en-US">
                    <a:noFill/>
                  </a:rPr>
                  <a:t> </a:t>
                </a:r>
              </a:p>
            </p:txBody>
          </p:sp>
        </mc:Fallback>
      </mc:AlternateContent>
    </p:spTree>
    <p:extLst>
      <p:ext uri="{BB962C8B-B14F-4D97-AF65-F5344CB8AC3E}">
        <p14:creationId xmlns:p14="http://schemas.microsoft.com/office/powerpoint/2010/main" val="20925417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Explain Step / Threshold and Leaky ReLU Activation Functions | i2tutori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264" y="4390256"/>
            <a:ext cx="4327681" cy="27379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Activation: Leaky </a:t>
            </a:r>
            <a:r>
              <a:rPr lang="en-US" dirty="0" err="1"/>
              <a:t>ReLU</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problem of </a:t>
                </a:r>
                <a:r>
                  <a:rPr lang="en-US" dirty="0" err="1"/>
                  <a:t>ReLU</a:t>
                </a:r>
                <a:r>
                  <a:rPr lang="en-US" dirty="0"/>
                  <a:t> activations: they can “die”</a:t>
                </a:r>
              </a:p>
              <a:p>
                <a:pPr lvl="1"/>
                <a:r>
                  <a:rPr lang="en-US" dirty="0" err="1"/>
                  <a:t>ReLU</a:t>
                </a:r>
                <a:r>
                  <a:rPr lang="en-US" dirty="0"/>
                  <a:t> could cause weights to update  in a way that the gradients can become zero and the neuron will not activate again on any data </a:t>
                </a:r>
              </a:p>
              <a:p>
                <a:pPr lvl="1"/>
                <a:r>
                  <a:rPr lang="en-US" dirty="0"/>
                  <a:t>E.g., when a large learning rate is used</a:t>
                </a:r>
              </a:p>
              <a:p>
                <a:pPr lvl="1"/>
                <a:endParaRPr lang="en-US" sz="1000" dirty="0"/>
              </a:p>
              <a:p>
                <a:r>
                  <a:rPr lang="en-US" b="1" i="1" dirty="0">
                    <a:solidFill>
                      <a:srgbClr val="0070C0"/>
                    </a:solidFill>
                  </a:rPr>
                  <a:t>Leaky </a:t>
                </a:r>
                <a:r>
                  <a:rPr lang="en-US" b="1" i="1" dirty="0" err="1">
                    <a:solidFill>
                      <a:srgbClr val="0070C0"/>
                    </a:solidFill>
                  </a:rPr>
                  <a:t>ReLU</a:t>
                </a:r>
                <a:r>
                  <a:rPr lang="en-US" b="1" i="1" dirty="0">
                    <a:solidFill>
                      <a:srgbClr val="0070C0"/>
                    </a:solidFill>
                  </a:rPr>
                  <a:t> </a:t>
                </a:r>
                <a:r>
                  <a:rPr lang="en-US" sz="2200" dirty="0"/>
                  <a:t>activation function is a variant of </a:t>
                </a:r>
                <a:r>
                  <a:rPr lang="en-US" sz="2200" dirty="0" err="1"/>
                  <a:t>ReLU</a:t>
                </a:r>
                <a:endParaRPr lang="en-US" sz="2200" dirty="0"/>
              </a:p>
              <a:p>
                <a:pPr lvl="1"/>
                <a:r>
                  <a:rPr lang="en-US" dirty="0"/>
                  <a:t>Instead of the function being 0 when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&lt;0</m:t>
                    </m:r>
                  </m:oMath>
                </a14:m>
                <a:r>
                  <a:rPr lang="en-US" dirty="0"/>
                  <a:t>, a leaky </a:t>
                </a:r>
                <a:r>
                  <a:rPr lang="en-US" dirty="0" err="1"/>
                  <a:t>ReLU</a:t>
                </a:r>
                <a:r>
                  <a:rPr lang="en-US" dirty="0"/>
                  <a:t> has a small negative slope (e.g., </a:t>
                </a:r>
                <a:r>
                  <a:rPr lang="el-GR" dirty="0"/>
                  <a:t>α</a:t>
                </a:r>
                <a:r>
                  <a:rPr lang="en-US" dirty="0"/>
                  <a:t> = 0.01, or similar)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699" t="-795" r="-318"/>
                </a:stretch>
              </a:blipFill>
            </p:spPr>
            <p:txBody>
              <a:bodyPr/>
              <a:lstStyle/>
              <a:p>
                <a:r>
                  <a:rPr lang="en-US">
                    <a:noFill/>
                  </a:rPr>
                  <a:t> </a:t>
                </a:r>
              </a:p>
            </p:txBody>
          </p:sp>
        </mc:Fallback>
      </mc:AlternateContent>
      <p:sp>
        <p:nvSpPr>
          <p:cNvPr id="6" name="Content Placeholder 5">
            <a:extLst>
              <a:ext uri="{FF2B5EF4-FFF2-40B4-BE49-F238E27FC236}">
                <a16:creationId xmlns:a16="http://schemas.microsoft.com/office/drawing/2014/main" id="{C81FB213-BE4A-4EF9-A7CD-A1692DE17AEE}"/>
              </a:ext>
            </a:extLst>
          </p:cNvPr>
          <p:cNvSpPr>
            <a:spLocks noGrp="1"/>
          </p:cNvSpPr>
          <p:nvPr>
            <p:ph idx="10"/>
          </p:nvPr>
        </p:nvSpPr>
        <p:spPr/>
        <p:txBody>
          <a:bodyPr/>
          <a:lstStyle/>
          <a:p>
            <a:r>
              <a:rPr lang="en-US" dirty="0"/>
              <a:t>Introduction to Neural Networks</a:t>
            </a:r>
          </a:p>
          <a:p>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6228854" y="4751912"/>
                <a:ext cx="2592288" cy="7101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𝑓</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e>
                      </m:d>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m>
                            <m:mPr>
                              <m:mcs>
                                <m:mc>
                                  <m:mcPr>
                                    <m:count m:val="1"/>
                                    <m:mcJc m:val="center"/>
                                  </m:mcPr>
                                </m:mc>
                              </m:mcs>
                              <m:ctrlPr>
                                <a:rPr lang="en-US" sz="1800" b="0" i="1" smtClean="0">
                                  <a:latin typeface="Cambria Math" panose="02040503050406030204" pitchFamily="18" charset="0"/>
                                </a:rPr>
                              </m:ctrlPr>
                            </m:mPr>
                            <m:mr>
                              <m:e>
                                <m:m>
                                  <m:mPr>
                                    <m:mcs>
                                      <m:mc>
                                        <m:mcPr>
                                          <m:count m:val="2"/>
                                          <m:mcJc m:val="center"/>
                                        </m:mcPr>
                                      </m:mc>
                                    </m:mcs>
                                    <m:ctrlPr>
                                      <a:rPr lang="en-US" sz="1800" b="0" i="1" smtClean="0">
                                        <a:latin typeface="Cambria Math" panose="02040503050406030204" pitchFamily="18" charset="0"/>
                                      </a:rPr>
                                    </m:ctrlPr>
                                  </m:mPr>
                                  <m:mr>
                                    <m:e>
                                      <m:r>
                                        <m:rPr>
                                          <m:brk m:alnAt="7"/>
                                        </m:rPr>
                                        <a:rPr lang="en-US" sz="1800" b="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𝑥</m:t>
                                      </m:r>
                                    </m:e>
                                    <m:e>
                                      <m:r>
                                        <m:rPr>
                                          <m:sty m:val="p"/>
                                        </m:rPr>
                                        <a:rPr lang="en-US" sz="1800" b="0" i="0" smtClean="0">
                                          <a:latin typeface="Cambria Math" panose="02040503050406030204" pitchFamily="18" charset="0"/>
                                        </a:rPr>
                                        <m:t>for</m:t>
                                      </m:r>
                                      <m:r>
                                        <a:rPr lang="en-US" sz="1800" b="0" i="1" smtClean="0">
                                          <a:latin typeface="Cambria Math" panose="02040503050406030204" pitchFamily="18" charset="0"/>
                                        </a:rPr>
                                        <m:t> </m:t>
                                      </m:r>
                                      <m:r>
                                        <a:rPr lang="en-US" sz="1800" b="0" i="1" smtClean="0">
                                          <a:latin typeface="Cambria Math" panose="02040503050406030204" pitchFamily="18" charset="0"/>
                                        </a:rPr>
                                        <m:t>𝑥</m:t>
                                      </m:r>
                                      <m:r>
                                        <a:rPr lang="en-US" sz="1800" b="0" i="1" smtClean="0">
                                          <a:latin typeface="Cambria Math" panose="02040503050406030204" pitchFamily="18" charset="0"/>
                                        </a:rPr>
                                        <m:t>&lt;0   </m:t>
                                      </m:r>
                                    </m:e>
                                  </m:mr>
                                </m:m>
                              </m:e>
                            </m:mr>
                            <m:mr>
                              <m:e>
                                <m:m>
                                  <m:mPr>
                                    <m:mcs>
                                      <m:mc>
                                        <m:mcPr>
                                          <m:count m:val="2"/>
                                          <m:mcJc m:val="center"/>
                                        </m:mcPr>
                                      </m:mc>
                                    </m:mcs>
                                    <m:ctrlPr>
                                      <a:rPr lang="en-US" sz="1800" b="0" i="1" smtClean="0">
                                        <a:latin typeface="Cambria Math" panose="02040503050406030204" pitchFamily="18" charset="0"/>
                                      </a:rPr>
                                    </m:ctrlPr>
                                  </m:mPr>
                                  <m:mr>
                                    <m:e>
                                      <m:r>
                                        <m:rPr>
                                          <m:brk m:alnAt="7"/>
                                        </m:rPr>
                                        <a:rPr lang="en-US" sz="1800" b="0" i="1" smtClean="0">
                                          <a:latin typeface="Cambria Math" panose="02040503050406030204" pitchFamily="18" charset="0"/>
                                        </a:rPr>
                                        <m:t>𝑥</m:t>
                                      </m:r>
                                    </m:e>
                                    <m:e>
                                      <m:r>
                                        <m:rPr>
                                          <m:sty m:val="p"/>
                                        </m:rPr>
                                        <a:rPr lang="en-US" sz="1800" b="0" i="0" smtClean="0">
                                          <a:latin typeface="Cambria Math" panose="02040503050406030204" pitchFamily="18" charset="0"/>
                                        </a:rPr>
                                        <m:t>for</m:t>
                                      </m:r>
                                      <m:r>
                                        <a:rPr lang="en-US" sz="1800" b="0" i="1" smtClean="0">
                                          <a:latin typeface="Cambria Math" panose="02040503050406030204" pitchFamily="18" charset="0"/>
                                        </a:rPr>
                                        <m:t> </m:t>
                                      </m:r>
                                      <m:r>
                                        <a:rPr lang="en-US" sz="1800" b="0" i="1" smtClean="0">
                                          <a:latin typeface="Cambria Math" panose="02040503050406030204" pitchFamily="18" charset="0"/>
                                        </a:rPr>
                                        <m:t>𝑥</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0</m:t>
                                      </m:r>
                                    </m:e>
                                  </m:mr>
                                </m:m>
                              </m:e>
                            </m:mr>
                          </m:m>
                        </m:e>
                      </m:d>
                    </m:oMath>
                  </m:oMathPara>
                </a14:m>
                <a:endParaRPr lang="en-US" sz="1800" dirty="0"/>
              </a:p>
            </p:txBody>
          </p:sp>
        </mc:Choice>
        <mc:Fallback xmlns="">
          <p:sp>
            <p:nvSpPr>
              <p:cNvPr id="4" name="TextBox 3"/>
              <p:cNvSpPr txBox="1">
                <a:spLocks noRot="1" noChangeAspect="1" noMove="1" noResize="1" noEditPoints="1" noAdjustHandles="1" noChangeArrowheads="1" noChangeShapeType="1" noTextEdit="1"/>
              </p:cNvSpPr>
              <p:nvPr/>
            </p:nvSpPr>
            <p:spPr>
              <a:xfrm>
                <a:off x="6228854" y="4751912"/>
                <a:ext cx="2592288" cy="710194"/>
              </a:xfrm>
              <a:prstGeom prst="rect">
                <a:avLst/>
              </a:prstGeom>
              <a:blipFill>
                <a:blip r:embed="rId5"/>
                <a:stretch>
                  <a:fillRect/>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0D8490CA-99DD-4EBA-8EA2-7A6DA7D49AC2}"/>
              </a:ext>
            </a:extLst>
          </p:cNvPr>
          <p:cNvSpPr txBox="1">
            <a:spLocks/>
          </p:cNvSpPr>
          <p:nvPr/>
        </p:nvSpPr>
        <p:spPr>
          <a:xfrm>
            <a:off x="195681" y="4606280"/>
            <a:ext cx="5121552" cy="1800200"/>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dirty="0"/>
              <a:t>This resolves the dying </a:t>
            </a:r>
            <a:r>
              <a:rPr lang="en-US" dirty="0" err="1"/>
              <a:t>ReLU</a:t>
            </a:r>
            <a:r>
              <a:rPr lang="en-US" dirty="0"/>
              <a:t> problem</a:t>
            </a:r>
          </a:p>
          <a:p>
            <a:pPr lvl="1"/>
            <a:r>
              <a:rPr lang="en-US" dirty="0"/>
              <a:t>Most current works still use </a:t>
            </a:r>
            <a:r>
              <a:rPr lang="en-US" dirty="0" err="1"/>
              <a:t>ReLU</a:t>
            </a:r>
            <a:endParaRPr lang="en-US" dirty="0"/>
          </a:p>
          <a:p>
            <a:pPr lvl="2"/>
            <a:r>
              <a:rPr lang="en-US" dirty="0"/>
              <a:t>With a proper setting of the learning rate, the problem of dying </a:t>
            </a:r>
            <a:r>
              <a:rPr lang="en-US" dirty="0" err="1"/>
              <a:t>ReLU</a:t>
            </a:r>
            <a:r>
              <a:rPr lang="en-US" dirty="0"/>
              <a:t> can be avoided</a:t>
            </a:r>
          </a:p>
          <a:p>
            <a:endParaRPr lang="en-US" dirty="0"/>
          </a:p>
        </p:txBody>
      </p:sp>
    </p:spTree>
    <p:extLst>
      <p:ext uri="{BB962C8B-B14F-4D97-AF65-F5344CB8AC3E}">
        <p14:creationId xmlns:p14="http://schemas.microsoft.com/office/powerpoint/2010/main" val="39625035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Activation: Linear Function</a:t>
            </a:r>
          </a:p>
        </p:txBody>
      </p:sp>
      <p:sp>
        <p:nvSpPr>
          <p:cNvPr id="3" name="Content Placeholder 2"/>
          <p:cNvSpPr>
            <a:spLocks noGrp="1"/>
          </p:cNvSpPr>
          <p:nvPr>
            <p:ph idx="1"/>
          </p:nvPr>
        </p:nvSpPr>
        <p:spPr/>
        <p:txBody>
          <a:bodyPr/>
          <a:lstStyle/>
          <a:p>
            <a:r>
              <a:rPr lang="en-US" b="1" i="1" dirty="0">
                <a:solidFill>
                  <a:srgbClr val="0070C0"/>
                </a:solidFill>
              </a:rPr>
              <a:t>Linear function </a:t>
            </a:r>
            <a:r>
              <a:rPr lang="en-US" dirty="0"/>
              <a:t>means that the output signal is proportional to the input signal to the neuron</a:t>
            </a:r>
          </a:p>
        </p:txBody>
      </p:sp>
      <p:sp>
        <p:nvSpPr>
          <p:cNvPr id="4" name="Content Placeholder 3">
            <a:extLst>
              <a:ext uri="{FF2B5EF4-FFF2-40B4-BE49-F238E27FC236}">
                <a16:creationId xmlns:a16="http://schemas.microsoft.com/office/drawing/2014/main" id="{B185E73A-2B26-43C8-973B-AF8FF1BF4378}"/>
              </a:ext>
            </a:extLst>
          </p:cNvPr>
          <p:cNvSpPr>
            <a:spLocks noGrp="1"/>
          </p:cNvSpPr>
          <p:nvPr>
            <p:ph idx="10"/>
          </p:nvPr>
        </p:nvSpPr>
        <p:spPr/>
        <p:txBody>
          <a:bodyPr/>
          <a:lstStyle/>
          <a:p>
            <a:r>
              <a:rPr lang="en-US" dirty="0"/>
              <a:t>Introduction to Neural Networks</a:t>
            </a:r>
          </a:p>
          <a:p>
            <a:endParaRPr lang="en-US" dirty="0"/>
          </a:p>
        </p:txBody>
      </p:sp>
      <p:pic>
        <p:nvPicPr>
          <p:cNvPr id="37890" name="Picture 2" descr="Activation Functions in Neural Networks | by SAGAR SHARMA | Towards Data  Science"/>
          <p:cNvPicPr>
            <a:picLocks noChangeAspect="1" noChangeArrowheads="1"/>
          </p:cNvPicPr>
          <p:nvPr/>
        </p:nvPicPr>
        <p:blipFill rotWithShape="1">
          <a:blip r:embed="rId2">
            <a:extLst>
              <a:ext uri="{28A0092B-C50C-407E-A947-70E740481C1C}">
                <a14:useLocalDpi xmlns:a14="http://schemas.microsoft.com/office/drawing/2010/main" val="0"/>
              </a:ext>
            </a:extLst>
          </a:blip>
          <a:srcRect l="5084"/>
          <a:stretch/>
        </p:blipFill>
        <p:spPr bwMode="auto">
          <a:xfrm>
            <a:off x="5749280" y="2917697"/>
            <a:ext cx="4032622" cy="27638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6040913" y="3161242"/>
                <a:ext cx="151216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r>
                        <a:rPr lang="en-US" sz="2000" b="0" i="1" smtClean="0">
                          <a:latin typeface="Cambria Math" panose="02040503050406030204" pitchFamily="18" charset="0"/>
                        </a:rPr>
                        <m:t>𝑐𝑥</m:t>
                      </m:r>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6040913" y="3161242"/>
                <a:ext cx="1512168" cy="400110"/>
              </a:xfrm>
              <a:prstGeom prst="rect">
                <a:avLst/>
              </a:prstGeom>
              <a:blipFill>
                <a:blip r:embed="rId3"/>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273712" y="2518048"/>
                <a:ext cx="106785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2000" i="1" smtClean="0">
                              <a:latin typeface="Cambria Math" panose="02040503050406030204" pitchFamily="18" charset="0"/>
                            </a:rPr>
                          </m:ctrlPr>
                        </m:sSupPr>
                        <m:e>
                          <m:r>
                            <a:rPr lang="el-GR" sz="2000" i="1">
                              <a:latin typeface="Cambria Math" panose="02040503050406030204" pitchFamily="18" charset="0"/>
                              <a:ea typeface="Cambria Math" panose="02040503050406030204" pitchFamily="18" charset="0"/>
                            </a:rPr>
                            <m:t>ℝ</m:t>
                          </m:r>
                        </m:e>
                        <m:sup>
                          <m:r>
                            <a:rPr lang="en-US" sz="2000" i="1">
                              <a:latin typeface="Cambria Math" charset="0"/>
                            </a:rPr>
                            <m:t>𝑛</m:t>
                          </m:r>
                        </m:sup>
                      </m:sSup>
                      <m:r>
                        <a:rPr lang="is-IS" sz="2000" i="1">
                          <a:latin typeface="Cambria Math" charset="0"/>
                        </a:rPr>
                        <m:t>→</m:t>
                      </m:r>
                      <m:sSup>
                        <m:sSupPr>
                          <m:ctrlPr>
                            <a:rPr lang="el-GR" sz="2000" i="1">
                              <a:latin typeface="Cambria Math" panose="02040503050406030204" pitchFamily="18" charset="0"/>
                            </a:rPr>
                          </m:ctrlPr>
                        </m:sSupPr>
                        <m:e>
                          <m:r>
                            <a:rPr lang="el-GR" sz="2000" i="1">
                              <a:latin typeface="Cambria Math" panose="02040503050406030204" pitchFamily="18" charset="0"/>
                              <a:ea typeface="Cambria Math" panose="02040503050406030204" pitchFamily="18" charset="0"/>
                            </a:rPr>
                            <m:t>ℝ</m:t>
                          </m:r>
                        </m:e>
                        <m:sup>
                          <m:r>
                            <a:rPr lang="en-US" sz="2000" i="1">
                              <a:latin typeface="Cambria Math" charset="0"/>
                            </a:rPr>
                            <m:t>𝑛</m:t>
                          </m:r>
                        </m:sup>
                      </m:sSup>
                    </m:oMath>
                  </m:oMathPara>
                </a14:m>
                <a:endParaRPr lang="el-GR" sz="2000" i="1" dirty="0"/>
              </a:p>
            </p:txBody>
          </p:sp>
        </mc:Choice>
        <mc:Fallback xmlns="">
          <p:sp>
            <p:nvSpPr>
              <p:cNvPr id="9" name="TextBox 8"/>
              <p:cNvSpPr txBox="1">
                <a:spLocks noRot="1" noChangeAspect="1" noMove="1" noResize="1" noEditPoints="1" noAdjustHandles="1" noChangeArrowheads="1" noChangeShapeType="1" noTextEdit="1"/>
              </p:cNvSpPr>
              <p:nvPr/>
            </p:nvSpPr>
            <p:spPr>
              <a:xfrm>
                <a:off x="7273712" y="2518048"/>
                <a:ext cx="1067856" cy="307777"/>
              </a:xfrm>
              <a:prstGeom prst="rect">
                <a:avLst/>
              </a:prstGeom>
              <a:blipFill>
                <a:blip r:embed="rId4"/>
                <a:stretch>
                  <a:fillRect l="-5143" r="-571" b="-5882"/>
                </a:stretch>
              </a:blipFill>
            </p:spPr>
            <p:txBody>
              <a:bodyPr/>
              <a:lstStyle/>
              <a:p>
                <a:r>
                  <a:rPr lang="en-US">
                    <a:noFill/>
                  </a:rPr>
                  <a:t> </a:t>
                </a:r>
              </a:p>
            </p:txBody>
          </p:sp>
        </mc:Fallback>
      </mc:AlternateContent>
      <p:sp>
        <p:nvSpPr>
          <p:cNvPr id="10" name="Content Placeholder 2">
            <a:extLst>
              <a:ext uri="{FF2B5EF4-FFF2-40B4-BE49-F238E27FC236}">
                <a16:creationId xmlns:a16="http://schemas.microsoft.com/office/drawing/2014/main" id="{3F65456C-029A-4C94-8B69-DF9AAC345745}"/>
              </a:ext>
            </a:extLst>
          </p:cNvPr>
          <p:cNvSpPr txBox="1">
            <a:spLocks/>
          </p:cNvSpPr>
          <p:nvPr/>
        </p:nvSpPr>
        <p:spPr>
          <a:xfrm>
            <a:off x="276673" y="2806080"/>
            <a:ext cx="5121552" cy="2852190"/>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dirty="0"/>
              <a:t>If the value of the constant </a:t>
            </a:r>
            <a:r>
              <a:rPr lang="en-US" i="1" dirty="0"/>
              <a:t>c</a:t>
            </a:r>
            <a:r>
              <a:rPr lang="en-US" dirty="0"/>
              <a:t> is 1, it is also called </a:t>
            </a:r>
            <a:r>
              <a:rPr lang="en-US" dirty="0">
                <a:solidFill>
                  <a:srgbClr val="FF0000"/>
                </a:solidFill>
              </a:rPr>
              <a:t>identity activation function</a:t>
            </a:r>
          </a:p>
          <a:p>
            <a:pPr lvl="1"/>
            <a:r>
              <a:rPr lang="en-US" dirty="0"/>
              <a:t>This activation type is used in regression problems</a:t>
            </a:r>
          </a:p>
          <a:p>
            <a:pPr lvl="2"/>
            <a:r>
              <a:rPr lang="en-US" dirty="0"/>
              <a:t>E.g., the last layer can have linear activation function, in order to output a real number (and not a class membership)</a:t>
            </a:r>
          </a:p>
          <a:p>
            <a:endParaRPr lang="en-US" dirty="0"/>
          </a:p>
        </p:txBody>
      </p:sp>
    </p:spTree>
    <p:extLst>
      <p:ext uri="{BB962C8B-B14F-4D97-AF65-F5344CB8AC3E}">
        <p14:creationId xmlns:p14="http://schemas.microsoft.com/office/powerpoint/2010/main" val="21829888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network </a:t>
                </a:r>
                <a:r>
                  <a:rPr lang="en-US" b="1" i="1" dirty="0">
                    <a:solidFill>
                      <a:srgbClr val="0070C0"/>
                    </a:solidFill>
                  </a:rPr>
                  <a:t>parameters</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𝜃</m:t>
                    </m:r>
                  </m:oMath>
                </a14:m>
                <a:r>
                  <a:rPr lang="en-US" dirty="0"/>
                  <a:t> include the </a:t>
                </a:r>
                <a:r>
                  <a:rPr lang="en-US" dirty="0">
                    <a:solidFill>
                      <a:srgbClr val="FF0000"/>
                    </a:solidFill>
                  </a:rPr>
                  <a:t>weight matrices </a:t>
                </a:r>
                <a:r>
                  <a:rPr lang="en-US" dirty="0"/>
                  <a:t>and </a:t>
                </a:r>
                <a:r>
                  <a:rPr lang="en-US" dirty="0">
                    <a:solidFill>
                      <a:srgbClr val="FF0000"/>
                    </a:solidFill>
                  </a:rPr>
                  <a:t>bias vectors </a:t>
                </a:r>
                <a:r>
                  <a:rPr lang="en-US" dirty="0"/>
                  <a:t>from all layers</a:t>
                </a:r>
              </a:p>
              <a:p>
                <a:endParaRPr lang="en-US" sz="1000" dirty="0"/>
              </a:p>
              <a:p>
                <a:endParaRPr lang="en-US" dirty="0"/>
              </a:p>
              <a:p>
                <a:pPr lvl="1"/>
                <a:r>
                  <a:rPr lang="en-US" dirty="0"/>
                  <a:t>Often, the model parameters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dirty="0"/>
                  <a:t> are referred to as </a:t>
                </a:r>
                <a:r>
                  <a:rPr lang="en-US" dirty="0">
                    <a:solidFill>
                      <a:srgbClr val="FF0000"/>
                    </a:solidFill>
                  </a:rPr>
                  <a:t>weights</a:t>
                </a:r>
              </a:p>
              <a:p>
                <a:r>
                  <a:rPr lang="en-US" dirty="0"/>
                  <a:t>Training a model to learn a set of parameters</a:t>
                </a:r>
                <a14:m>
                  <m:oMath xmlns:m="http://schemas.openxmlformats.org/officeDocument/2006/math">
                    <m:r>
                      <a:rPr lang="en-US" altLang="zh-TW" b="0" i="0" smtClean="0">
                        <a:latin typeface="Cambria Math" panose="02040503050406030204" pitchFamily="18" charset="0"/>
                      </a:rPr>
                      <m:t> </m:t>
                    </m:r>
                    <m:r>
                      <a:rPr lang="zh-TW" altLang="en-US" i="1">
                        <a:latin typeface="Cambria Math" panose="02040503050406030204" pitchFamily="18" charset="0"/>
                      </a:rPr>
                      <m:t>𝜃</m:t>
                    </m:r>
                  </m:oMath>
                </a14:m>
                <a:r>
                  <a:rPr lang="en-US" dirty="0"/>
                  <a:t> that are optimal (according to a criterion) is one of the greatest challenges in ML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4" name="Content Placeholder 43">
            <a:extLst>
              <a:ext uri="{FF2B5EF4-FFF2-40B4-BE49-F238E27FC236}">
                <a16:creationId xmlns:a16="http://schemas.microsoft.com/office/drawing/2014/main" id="{96A9EFEA-418A-4B1F-A08B-1F71ECE6811D}"/>
              </a:ext>
            </a:extLst>
          </p:cNvPr>
          <p:cNvSpPr>
            <a:spLocks noGrp="1"/>
          </p:cNvSpPr>
          <p:nvPr>
            <p:ph idx="10"/>
          </p:nvPr>
        </p:nvSpPr>
        <p:spPr/>
        <p:txBody>
          <a:bodyPr/>
          <a:lstStyle/>
          <a:p>
            <a:r>
              <a:rPr lang="en-US" dirty="0"/>
              <a:t>Training Neural Networks</a:t>
            </a:r>
          </a:p>
          <a:p>
            <a:endParaRPr lang="en-US" dirty="0"/>
          </a:p>
        </p:txBody>
      </p:sp>
      <mc:AlternateContent xmlns:mc="http://schemas.openxmlformats.org/markup-compatibility/2006" xmlns:a14="http://schemas.microsoft.com/office/drawing/2010/main">
        <mc:Choice Requires="a14">
          <p:sp>
            <p:nvSpPr>
              <p:cNvPr id="4" name="文字方塊 2"/>
              <p:cNvSpPr txBox="1"/>
              <p:nvPr/>
            </p:nvSpPr>
            <p:spPr>
              <a:xfrm>
                <a:off x="2471013" y="2734072"/>
                <a:ext cx="40770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𝜃</m:t>
                      </m:r>
                      <m:r>
                        <a:rPr lang="en-US" altLang="zh-TW" sz="2400" b="0" i="1" smtClean="0">
                          <a:latin typeface="Cambria Math" panose="02040503050406030204" pitchFamily="18" charset="0"/>
                        </a:rPr>
                        <m:t>=</m:t>
                      </m:r>
                      <m:d>
                        <m:dPr>
                          <m:begChr m:val="{"/>
                          <m:endChr m:val="}"/>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𝑊</m:t>
                              </m:r>
                            </m:e>
                            <m:sup>
                              <m:r>
                                <a:rPr lang="en-US" altLang="zh-TW" sz="2400" b="0" i="1" smtClean="0">
                                  <a:latin typeface="Cambria Math" panose="02040503050406030204" pitchFamily="18" charset="0"/>
                                </a:rPr>
                                <m:t>1</m:t>
                              </m:r>
                            </m:sup>
                          </m:sSup>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𝑏</m:t>
                              </m:r>
                            </m:e>
                            <m:sup>
                              <m:r>
                                <a:rPr lang="en-US" altLang="zh-TW" sz="2400" b="0" i="1" smtClean="0">
                                  <a:latin typeface="Cambria Math" panose="02040503050406030204" pitchFamily="18" charset="0"/>
                                </a:rPr>
                                <m:t>1</m:t>
                              </m:r>
                            </m:sup>
                          </m:sSup>
                          <m:r>
                            <a:rPr lang="en-US" altLang="zh-TW" sz="2400" b="0" i="1" smtClean="0">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𝑊</m:t>
                              </m:r>
                            </m:e>
                            <m:sup>
                              <m:r>
                                <a:rPr lang="en-US" altLang="zh-TW" sz="2400" b="0" i="1" smtClean="0">
                                  <a:latin typeface="Cambria Math" panose="02040503050406030204" pitchFamily="18" charset="0"/>
                                </a:rPr>
                                <m:t>2</m:t>
                              </m:r>
                            </m:sup>
                          </m:sSup>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𝑏</m:t>
                              </m:r>
                            </m:e>
                            <m:sup>
                              <m:r>
                                <a:rPr lang="en-US" altLang="zh-TW" sz="2400" b="0" i="1" smtClean="0">
                                  <a:latin typeface="Cambria Math" panose="02040503050406030204" pitchFamily="18" charset="0"/>
                                </a:rPr>
                                <m:t>2</m:t>
                              </m:r>
                            </m:sup>
                          </m:sSup>
                          <m:r>
                            <a:rPr lang="en-US" altLang="zh-TW" sz="2400" b="0" i="1" smtClean="0">
                              <a:latin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𝑊</m:t>
                              </m:r>
                            </m:e>
                            <m:sup>
                              <m:r>
                                <a:rPr lang="en-US" altLang="zh-TW" sz="2400" b="0" i="1" smtClean="0">
                                  <a:latin typeface="Cambria Math" panose="02040503050406030204" pitchFamily="18" charset="0"/>
                                </a:rPr>
                                <m:t>𝐿</m:t>
                              </m:r>
                            </m:sup>
                          </m:sSup>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𝑏</m:t>
                              </m:r>
                            </m:e>
                            <m:sup>
                              <m:r>
                                <a:rPr lang="en-US" altLang="zh-TW" sz="2400" b="0" i="1" smtClean="0">
                                  <a:latin typeface="Cambria Math" panose="02040503050406030204" pitchFamily="18" charset="0"/>
                                </a:rPr>
                                <m:t>𝐿</m:t>
                              </m:r>
                            </m:sup>
                          </m:sSup>
                        </m:e>
                      </m:d>
                    </m:oMath>
                  </m:oMathPara>
                </a14:m>
                <a:endParaRPr lang="zh-TW" altLang="en-US" sz="2400" dirty="0"/>
              </a:p>
            </p:txBody>
          </p:sp>
        </mc:Choice>
        <mc:Fallback xmlns="">
          <p:sp>
            <p:nvSpPr>
              <p:cNvPr id="4" name="文字方塊 2"/>
              <p:cNvSpPr txBox="1">
                <a:spLocks noRot="1" noChangeAspect="1" noMove="1" noResize="1" noEditPoints="1" noAdjustHandles="1" noChangeArrowheads="1" noChangeShapeType="1" noTextEdit="1"/>
              </p:cNvSpPr>
              <p:nvPr/>
            </p:nvSpPr>
            <p:spPr>
              <a:xfrm>
                <a:off x="2471013" y="2734072"/>
                <a:ext cx="4077077" cy="369332"/>
              </a:xfrm>
              <a:prstGeom prst="rect">
                <a:avLst/>
              </a:prstGeom>
              <a:blipFill>
                <a:blip r:embed="rId4"/>
                <a:stretch>
                  <a:fillRect l="-1196" t="-1667" b="-8333"/>
                </a:stretch>
              </a:blipFill>
            </p:spPr>
            <p:txBody>
              <a:bodyPr/>
              <a:lstStyle/>
              <a:p>
                <a:r>
                  <a:rPr lang="en-US">
                    <a:noFill/>
                  </a:rPr>
                  <a:t> </a:t>
                </a:r>
              </a:p>
            </p:txBody>
          </p:sp>
        </mc:Fallback>
      </mc:AlternateContent>
      <p:pic>
        <p:nvPicPr>
          <p:cNvPr id="5" name="圖片 32"/>
          <p:cNvPicPr>
            <a:picLocks noChangeAspect="1"/>
          </p:cNvPicPr>
          <p:nvPr/>
        </p:nvPicPr>
        <p:blipFill>
          <a:blip r:embed="rId5"/>
          <a:stretch>
            <a:fillRect/>
          </a:stretch>
        </p:blipFill>
        <p:spPr>
          <a:xfrm>
            <a:off x="850332" y="4912575"/>
            <a:ext cx="2130022" cy="2116455"/>
          </a:xfrm>
          <a:prstGeom prst="rect">
            <a:avLst/>
          </a:prstGeom>
        </p:spPr>
      </p:pic>
      <p:sp>
        <p:nvSpPr>
          <p:cNvPr id="6" name="文字方塊 7"/>
          <p:cNvSpPr txBox="1"/>
          <p:nvPr/>
        </p:nvSpPr>
        <p:spPr>
          <a:xfrm>
            <a:off x="1097691" y="7016057"/>
            <a:ext cx="1693722" cy="401007"/>
          </a:xfrm>
          <a:prstGeom prst="rect">
            <a:avLst/>
          </a:prstGeom>
          <a:noFill/>
        </p:spPr>
        <p:txBody>
          <a:bodyPr wrap="square" rtlCol="0">
            <a:spAutoFit/>
          </a:bodyPr>
          <a:lstStyle/>
          <a:p>
            <a:r>
              <a:rPr lang="en-US" altLang="zh-TW" dirty="0"/>
              <a:t>16 x 16 = 256</a:t>
            </a:r>
            <a:endParaRPr lang="zh-TW" altLang="en-US" dirty="0"/>
          </a:p>
        </p:txBody>
      </p:sp>
      <p:sp>
        <p:nvSpPr>
          <p:cNvPr id="7" name="矩形 34"/>
          <p:cNvSpPr/>
          <p:nvPr/>
        </p:nvSpPr>
        <p:spPr>
          <a:xfrm>
            <a:off x="4393140" y="4581854"/>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8" name="矩形 39"/>
          <p:cNvSpPr/>
          <p:nvPr/>
        </p:nvSpPr>
        <p:spPr>
          <a:xfrm>
            <a:off x="3210037" y="4609495"/>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9" name="矩形 45"/>
          <p:cNvSpPr/>
          <p:nvPr/>
        </p:nvSpPr>
        <p:spPr>
          <a:xfrm>
            <a:off x="3278425" y="5327188"/>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0" name="矩形 46"/>
          <p:cNvSpPr/>
          <p:nvPr/>
        </p:nvSpPr>
        <p:spPr>
          <a:xfrm>
            <a:off x="3284243" y="4756859"/>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1" name="Object 12"/>
          <p:cNvGraphicFramePr>
            <a:graphicFrameLocks noChangeAspect="1"/>
          </p:cNvGraphicFramePr>
          <p:nvPr>
            <p:extLst>
              <p:ext uri="{D42A27DB-BD31-4B8C-83A1-F6EECF244321}">
                <p14:modId xmlns:p14="http://schemas.microsoft.com/office/powerpoint/2010/main" val="3413417465"/>
              </p:ext>
            </p:extLst>
          </p:nvPr>
        </p:nvGraphicFramePr>
        <p:xfrm>
          <a:off x="3296942" y="4661609"/>
          <a:ext cx="325438" cy="461962"/>
        </p:xfrm>
        <a:graphic>
          <a:graphicData uri="http://schemas.openxmlformats.org/presentationml/2006/ole">
            <mc:AlternateContent xmlns:mc="http://schemas.openxmlformats.org/markup-compatibility/2006">
              <mc:Choice xmlns:v="urn:schemas-microsoft-com:vml" Requires="v">
                <p:oleObj spid="_x0000_s11437" name="方程式" r:id="rId6" imgW="152280" imgH="215640" progId="Equation.3">
                  <p:embed/>
                </p:oleObj>
              </mc:Choice>
              <mc:Fallback>
                <p:oleObj name="方程式" r:id="rId6" imgW="152280" imgH="215640" progId="Equation.3">
                  <p:embed/>
                  <p:pic>
                    <p:nvPicPr>
                      <p:cNvPr id="49" name="Object 12"/>
                      <p:cNvPicPr>
                        <a:picLocks noChangeAspect="1" noChangeArrowheads="1"/>
                      </p:cNvPicPr>
                      <p:nvPr/>
                    </p:nvPicPr>
                    <p:blipFill>
                      <a:blip r:embed="rId7"/>
                      <a:srcRect/>
                      <a:stretch>
                        <a:fillRect/>
                      </a:stretch>
                    </p:blipFill>
                    <p:spPr bwMode="auto">
                      <a:xfrm>
                        <a:off x="3296942" y="4661609"/>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2"/>
          <p:cNvGraphicFramePr>
            <a:graphicFrameLocks noChangeAspect="1"/>
          </p:cNvGraphicFramePr>
          <p:nvPr>
            <p:extLst>
              <p:ext uri="{D42A27DB-BD31-4B8C-83A1-F6EECF244321}">
                <p14:modId xmlns:p14="http://schemas.microsoft.com/office/powerpoint/2010/main" val="3555547750"/>
              </p:ext>
            </p:extLst>
          </p:nvPr>
        </p:nvGraphicFramePr>
        <p:xfrm>
          <a:off x="3302238" y="5244338"/>
          <a:ext cx="352425" cy="461963"/>
        </p:xfrm>
        <a:graphic>
          <a:graphicData uri="http://schemas.openxmlformats.org/presentationml/2006/ole">
            <mc:AlternateContent xmlns:mc="http://schemas.openxmlformats.org/markup-compatibility/2006">
              <mc:Choice xmlns:v="urn:schemas-microsoft-com:vml" Requires="v">
                <p:oleObj spid="_x0000_s11438" name="方程式" r:id="rId8" imgW="164880" imgH="215640" progId="Equation.3">
                  <p:embed/>
                </p:oleObj>
              </mc:Choice>
              <mc:Fallback>
                <p:oleObj name="方程式" r:id="rId8" imgW="164880" imgH="215640" progId="Equation.3">
                  <p:embed/>
                  <p:pic>
                    <p:nvPicPr>
                      <p:cNvPr id="52" name="Object 12"/>
                      <p:cNvPicPr>
                        <a:picLocks noChangeAspect="1" noChangeArrowheads="1"/>
                      </p:cNvPicPr>
                      <p:nvPr/>
                    </p:nvPicPr>
                    <p:blipFill>
                      <a:blip r:embed="rId9"/>
                      <a:srcRect/>
                      <a:stretch>
                        <a:fillRect/>
                      </a:stretch>
                    </p:blipFill>
                    <p:spPr bwMode="auto">
                      <a:xfrm>
                        <a:off x="3302238" y="5244338"/>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橢圓 52"/>
          <p:cNvSpPr/>
          <p:nvPr/>
        </p:nvSpPr>
        <p:spPr>
          <a:xfrm>
            <a:off x="4490250" y="4592856"/>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4" name="橢圓 53"/>
          <p:cNvSpPr/>
          <p:nvPr/>
        </p:nvSpPr>
        <p:spPr>
          <a:xfrm>
            <a:off x="4492592" y="5371426"/>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5" name="橢圓 54"/>
          <p:cNvSpPr/>
          <p:nvPr/>
        </p:nvSpPr>
        <p:spPr>
          <a:xfrm>
            <a:off x="4480959" y="659943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6" name="文字方塊 55"/>
          <p:cNvSpPr txBox="1"/>
          <p:nvPr/>
        </p:nvSpPr>
        <p:spPr>
          <a:xfrm rot="5400000">
            <a:off x="4478212" y="6021731"/>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7" name="矩形 58"/>
          <p:cNvSpPr/>
          <p:nvPr/>
        </p:nvSpPr>
        <p:spPr>
          <a:xfrm>
            <a:off x="3287950" y="6724945"/>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8" name="Object 12"/>
          <p:cNvGraphicFramePr>
            <a:graphicFrameLocks noChangeAspect="1"/>
          </p:cNvGraphicFramePr>
          <p:nvPr>
            <p:extLst>
              <p:ext uri="{D42A27DB-BD31-4B8C-83A1-F6EECF244321}">
                <p14:modId xmlns:p14="http://schemas.microsoft.com/office/powerpoint/2010/main" val="4038464341"/>
              </p:ext>
            </p:extLst>
          </p:nvPr>
        </p:nvGraphicFramePr>
        <p:xfrm>
          <a:off x="3216027" y="6628178"/>
          <a:ext cx="544512" cy="488950"/>
        </p:xfrm>
        <a:graphic>
          <a:graphicData uri="http://schemas.openxmlformats.org/presentationml/2006/ole">
            <mc:AlternateContent xmlns:mc="http://schemas.openxmlformats.org/markup-compatibility/2006">
              <mc:Choice xmlns:v="urn:schemas-microsoft-com:vml" Requires="v">
                <p:oleObj spid="_x0000_s11439" name="方程式" r:id="rId10" imgW="253800" imgH="228600" progId="Equation.3">
                  <p:embed/>
                </p:oleObj>
              </mc:Choice>
              <mc:Fallback>
                <p:oleObj name="方程式" r:id="rId10" imgW="253800" imgH="228600" progId="Equation.3">
                  <p:embed/>
                  <p:pic>
                    <p:nvPicPr>
                      <p:cNvPr id="62" name="Object 12"/>
                      <p:cNvPicPr>
                        <a:picLocks noChangeAspect="1" noChangeArrowheads="1"/>
                      </p:cNvPicPr>
                      <p:nvPr/>
                    </p:nvPicPr>
                    <p:blipFill>
                      <a:blip r:embed="rId11"/>
                      <a:srcRect/>
                      <a:stretch>
                        <a:fillRect/>
                      </a:stretch>
                    </p:blipFill>
                    <p:spPr bwMode="auto">
                      <a:xfrm>
                        <a:off x="3216027" y="6628178"/>
                        <a:ext cx="544512"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文字方塊 62"/>
          <p:cNvSpPr txBox="1"/>
          <p:nvPr/>
        </p:nvSpPr>
        <p:spPr>
          <a:xfrm rot="5400000">
            <a:off x="3163882" y="6009887"/>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0" name="文字方塊 71"/>
          <p:cNvSpPr txBox="1"/>
          <p:nvPr/>
        </p:nvSpPr>
        <p:spPr>
          <a:xfrm>
            <a:off x="5717457" y="453427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1" name="文字方塊 72"/>
          <p:cNvSpPr txBox="1"/>
          <p:nvPr/>
        </p:nvSpPr>
        <p:spPr>
          <a:xfrm>
            <a:off x="5735080" y="5319771"/>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2" name="文字方塊 73"/>
          <p:cNvSpPr txBox="1"/>
          <p:nvPr/>
        </p:nvSpPr>
        <p:spPr>
          <a:xfrm>
            <a:off x="5747260" y="6576063"/>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23" name="直線單箭頭接點 74"/>
          <p:cNvCxnSpPr>
            <a:stCxn id="13" idx="6"/>
          </p:cNvCxnSpPr>
          <p:nvPr/>
        </p:nvCxnSpPr>
        <p:spPr>
          <a:xfrm>
            <a:off x="5064408" y="4879935"/>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75"/>
          <p:cNvCxnSpPr/>
          <p:nvPr/>
        </p:nvCxnSpPr>
        <p:spPr>
          <a:xfrm>
            <a:off x="5064408" y="5671687"/>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76"/>
          <p:cNvCxnSpPr/>
          <p:nvPr/>
        </p:nvCxnSpPr>
        <p:spPr>
          <a:xfrm>
            <a:off x="5055117" y="6893656"/>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77"/>
          <p:cNvCxnSpPr>
            <a:stCxn id="14" idx="6"/>
          </p:cNvCxnSpPr>
          <p:nvPr/>
        </p:nvCxnSpPr>
        <p:spPr>
          <a:xfrm flipV="1">
            <a:off x="5066750" y="4879935"/>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78"/>
          <p:cNvCxnSpPr>
            <a:stCxn id="13" idx="6"/>
          </p:cNvCxnSpPr>
          <p:nvPr/>
        </p:nvCxnSpPr>
        <p:spPr>
          <a:xfrm>
            <a:off x="5064408" y="4879935"/>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79"/>
          <p:cNvCxnSpPr>
            <a:stCxn id="13" idx="6"/>
          </p:cNvCxnSpPr>
          <p:nvPr/>
        </p:nvCxnSpPr>
        <p:spPr>
          <a:xfrm>
            <a:off x="5064408" y="4879935"/>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80"/>
          <p:cNvCxnSpPr>
            <a:stCxn id="14" idx="6"/>
          </p:cNvCxnSpPr>
          <p:nvPr/>
        </p:nvCxnSpPr>
        <p:spPr>
          <a:xfrm>
            <a:off x="5066750" y="5658505"/>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81"/>
          <p:cNvCxnSpPr>
            <a:stCxn id="15" idx="6"/>
          </p:cNvCxnSpPr>
          <p:nvPr/>
        </p:nvCxnSpPr>
        <p:spPr>
          <a:xfrm flipV="1">
            <a:off x="5055117" y="4879935"/>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82"/>
          <p:cNvCxnSpPr>
            <a:stCxn id="15" idx="6"/>
          </p:cNvCxnSpPr>
          <p:nvPr/>
        </p:nvCxnSpPr>
        <p:spPr>
          <a:xfrm flipV="1">
            <a:off x="5055117" y="5658505"/>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83"/>
          <p:cNvCxnSpPr>
            <a:endCxn id="13" idx="2"/>
          </p:cNvCxnSpPr>
          <p:nvPr/>
        </p:nvCxnSpPr>
        <p:spPr>
          <a:xfrm flipV="1">
            <a:off x="3630850" y="4879935"/>
            <a:ext cx="859400" cy="29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84"/>
          <p:cNvCxnSpPr>
            <a:stCxn id="10" idx="3"/>
            <a:endCxn id="14" idx="2"/>
          </p:cNvCxnSpPr>
          <p:nvPr/>
        </p:nvCxnSpPr>
        <p:spPr>
          <a:xfrm>
            <a:off x="3627143" y="4928309"/>
            <a:ext cx="865449" cy="7301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85"/>
          <p:cNvCxnSpPr>
            <a:stCxn id="10" idx="3"/>
            <a:endCxn id="15" idx="2"/>
          </p:cNvCxnSpPr>
          <p:nvPr/>
        </p:nvCxnSpPr>
        <p:spPr>
          <a:xfrm>
            <a:off x="3627143" y="4928309"/>
            <a:ext cx="853816" cy="1958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86"/>
          <p:cNvCxnSpPr>
            <a:stCxn id="12" idx="3"/>
            <a:endCxn id="13" idx="2"/>
          </p:cNvCxnSpPr>
          <p:nvPr/>
        </p:nvCxnSpPr>
        <p:spPr>
          <a:xfrm flipV="1">
            <a:off x="3654663" y="4879935"/>
            <a:ext cx="835587" cy="595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87"/>
          <p:cNvCxnSpPr>
            <a:stCxn id="9" idx="3"/>
            <a:endCxn id="14" idx="2"/>
          </p:cNvCxnSpPr>
          <p:nvPr/>
        </p:nvCxnSpPr>
        <p:spPr>
          <a:xfrm>
            <a:off x="3621325" y="5498638"/>
            <a:ext cx="871267" cy="1598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88"/>
          <p:cNvCxnSpPr>
            <a:stCxn id="9" idx="3"/>
            <a:endCxn id="15" idx="2"/>
          </p:cNvCxnSpPr>
          <p:nvPr/>
        </p:nvCxnSpPr>
        <p:spPr>
          <a:xfrm>
            <a:off x="3621325" y="5498638"/>
            <a:ext cx="859634" cy="1387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89"/>
          <p:cNvCxnSpPr>
            <a:stCxn id="18" idx="3"/>
            <a:endCxn id="13" idx="2"/>
          </p:cNvCxnSpPr>
          <p:nvPr/>
        </p:nvCxnSpPr>
        <p:spPr>
          <a:xfrm flipV="1">
            <a:off x="3692822" y="4879935"/>
            <a:ext cx="797428" cy="19932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90"/>
          <p:cNvCxnSpPr>
            <a:stCxn id="18" idx="3"/>
            <a:endCxn id="14" idx="2"/>
          </p:cNvCxnSpPr>
          <p:nvPr/>
        </p:nvCxnSpPr>
        <p:spPr>
          <a:xfrm flipV="1">
            <a:off x="3666453" y="5658505"/>
            <a:ext cx="826139" cy="121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91"/>
          <p:cNvCxnSpPr>
            <a:stCxn id="18" idx="3"/>
            <a:endCxn id="15" idx="2"/>
          </p:cNvCxnSpPr>
          <p:nvPr/>
        </p:nvCxnSpPr>
        <p:spPr>
          <a:xfrm>
            <a:off x="3666453" y="6873111"/>
            <a:ext cx="814506" cy="13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手繪多邊形 11"/>
          <p:cNvSpPr/>
          <p:nvPr/>
        </p:nvSpPr>
        <p:spPr>
          <a:xfrm>
            <a:off x="976064" y="4670890"/>
            <a:ext cx="2305050" cy="363941"/>
          </a:xfrm>
          <a:custGeom>
            <a:avLst/>
            <a:gdLst>
              <a:gd name="connsiteX0" fmla="*/ 0 w 2305050"/>
              <a:gd name="connsiteY0" fmla="*/ 374550 h 374550"/>
              <a:gd name="connsiteX1" fmla="*/ 876300 w 2305050"/>
              <a:gd name="connsiteY1" fmla="*/ 6250 h 374550"/>
              <a:gd name="connsiteX2" fmla="*/ 2305050 w 2305050"/>
              <a:gd name="connsiteY2" fmla="*/ 177700 h 374550"/>
            </a:gdLst>
            <a:ahLst/>
            <a:cxnLst>
              <a:cxn ang="0">
                <a:pos x="connsiteX0" y="connsiteY0"/>
              </a:cxn>
              <a:cxn ang="0">
                <a:pos x="connsiteX1" y="connsiteY1"/>
              </a:cxn>
              <a:cxn ang="0">
                <a:pos x="connsiteX2" y="connsiteY2"/>
              </a:cxn>
            </a:cxnLst>
            <a:rect l="l" t="t" r="r" b="b"/>
            <a:pathLst>
              <a:path w="2305050" h="374550">
                <a:moveTo>
                  <a:pt x="0" y="374550"/>
                </a:moveTo>
                <a:cubicBezTo>
                  <a:pt x="246062" y="206804"/>
                  <a:pt x="492125" y="39058"/>
                  <a:pt x="876300" y="6250"/>
                </a:cubicBezTo>
                <a:cubicBezTo>
                  <a:pt x="1260475" y="-26558"/>
                  <a:pt x="1782762" y="75571"/>
                  <a:pt x="2305050" y="177700"/>
                </a:cubicBezTo>
              </a:path>
            </a:pathLst>
          </a:custGeom>
          <a:no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手繪多邊形 13"/>
          <p:cNvSpPr/>
          <p:nvPr/>
        </p:nvSpPr>
        <p:spPr>
          <a:xfrm>
            <a:off x="1109414" y="4843831"/>
            <a:ext cx="2171700" cy="646109"/>
          </a:xfrm>
          <a:custGeom>
            <a:avLst/>
            <a:gdLst>
              <a:gd name="connsiteX0" fmla="*/ 0 w 2171700"/>
              <a:gd name="connsiteY0" fmla="*/ 188909 h 646109"/>
              <a:gd name="connsiteX1" fmla="*/ 1073150 w 2171700"/>
              <a:gd name="connsiteY1" fmla="*/ 23809 h 646109"/>
              <a:gd name="connsiteX2" fmla="*/ 2171700 w 2171700"/>
              <a:gd name="connsiteY2" fmla="*/ 646109 h 646109"/>
            </a:gdLst>
            <a:ahLst/>
            <a:cxnLst>
              <a:cxn ang="0">
                <a:pos x="connsiteX0" y="connsiteY0"/>
              </a:cxn>
              <a:cxn ang="0">
                <a:pos x="connsiteX1" y="connsiteY1"/>
              </a:cxn>
              <a:cxn ang="0">
                <a:pos x="connsiteX2" y="connsiteY2"/>
              </a:cxn>
            </a:cxnLst>
            <a:rect l="l" t="t" r="r" b="b"/>
            <a:pathLst>
              <a:path w="2171700" h="646109">
                <a:moveTo>
                  <a:pt x="0" y="188909"/>
                </a:moveTo>
                <a:cubicBezTo>
                  <a:pt x="355600" y="68259"/>
                  <a:pt x="711200" y="-52391"/>
                  <a:pt x="1073150" y="23809"/>
                </a:cubicBezTo>
                <a:cubicBezTo>
                  <a:pt x="1435100" y="100009"/>
                  <a:pt x="1803400" y="373059"/>
                  <a:pt x="2171700" y="646109"/>
                </a:cubicBezTo>
              </a:path>
            </a:pathLst>
          </a:custGeom>
          <a:no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手繪多邊形 21"/>
          <p:cNvSpPr/>
          <p:nvPr/>
        </p:nvSpPr>
        <p:spPr>
          <a:xfrm>
            <a:off x="2842964" y="6886940"/>
            <a:ext cx="463550" cy="243308"/>
          </a:xfrm>
          <a:custGeom>
            <a:avLst/>
            <a:gdLst>
              <a:gd name="connsiteX0" fmla="*/ 0 w 463550"/>
              <a:gd name="connsiteY0" fmla="*/ 0 h 243308"/>
              <a:gd name="connsiteX1" fmla="*/ 101600 w 463550"/>
              <a:gd name="connsiteY1" fmla="*/ 241300 h 243308"/>
              <a:gd name="connsiteX2" fmla="*/ 463550 w 463550"/>
              <a:gd name="connsiteY2" fmla="*/ 95250 h 243308"/>
            </a:gdLst>
            <a:ahLst/>
            <a:cxnLst>
              <a:cxn ang="0">
                <a:pos x="connsiteX0" y="connsiteY0"/>
              </a:cxn>
              <a:cxn ang="0">
                <a:pos x="connsiteX1" y="connsiteY1"/>
              </a:cxn>
              <a:cxn ang="0">
                <a:pos x="connsiteX2" y="connsiteY2"/>
              </a:cxn>
            </a:cxnLst>
            <a:rect l="l" t="t" r="r" b="b"/>
            <a:pathLst>
              <a:path w="463550" h="243308">
                <a:moveTo>
                  <a:pt x="0" y="0"/>
                </a:moveTo>
                <a:cubicBezTo>
                  <a:pt x="12171" y="112712"/>
                  <a:pt x="24342" y="225425"/>
                  <a:pt x="101600" y="241300"/>
                </a:cubicBezTo>
                <a:cubicBezTo>
                  <a:pt x="178858" y="257175"/>
                  <a:pt x="321204" y="176212"/>
                  <a:pt x="463550" y="95250"/>
                </a:cubicBezTo>
              </a:path>
            </a:pathLst>
          </a:custGeom>
          <a:no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矩形 120"/>
          <p:cNvSpPr/>
          <p:nvPr/>
        </p:nvSpPr>
        <p:spPr>
          <a:xfrm>
            <a:off x="7550412" y="4594115"/>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46" name="直線單箭頭接點 122"/>
          <p:cNvCxnSpPr/>
          <p:nvPr/>
        </p:nvCxnSpPr>
        <p:spPr>
          <a:xfrm>
            <a:off x="6856692" y="5630274"/>
            <a:ext cx="63447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123"/>
          <p:cNvCxnSpPr/>
          <p:nvPr/>
        </p:nvCxnSpPr>
        <p:spPr>
          <a:xfrm>
            <a:off x="6966008" y="6876164"/>
            <a:ext cx="5251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124"/>
          <p:cNvCxnSpPr/>
          <p:nvPr/>
        </p:nvCxnSpPr>
        <p:spPr>
          <a:xfrm>
            <a:off x="6832808" y="4851471"/>
            <a:ext cx="6583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文字方塊 129"/>
          <p:cNvSpPr txBox="1"/>
          <p:nvPr/>
        </p:nvSpPr>
        <p:spPr>
          <a:xfrm rot="5400000">
            <a:off x="7492602" y="6095111"/>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50" name="文字方塊 130"/>
          <p:cNvSpPr txBox="1"/>
          <p:nvPr/>
        </p:nvSpPr>
        <p:spPr>
          <a:xfrm>
            <a:off x="7561695" y="4576290"/>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51" name="文字方塊 131"/>
          <p:cNvSpPr txBox="1"/>
          <p:nvPr/>
        </p:nvSpPr>
        <p:spPr>
          <a:xfrm>
            <a:off x="7582793" y="5384599"/>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52" name="文字方塊 132"/>
          <p:cNvSpPr txBox="1"/>
          <p:nvPr/>
        </p:nvSpPr>
        <p:spPr>
          <a:xfrm>
            <a:off x="7550412" y="6640742"/>
            <a:ext cx="631069" cy="523220"/>
          </a:xfrm>
          <a:prstGeom prst="rect">
            <a:avLst/>
          </a:prstGeom>
          <a:noFill/>
        </p:spPr>
        <p:txBody>
          <a:bodyPr wrap="square" rtlCol="0">
            <a:spAutoFit/>
          </a:bodyPr>
          <a:lstStyle/>
          <a:p>
            <a:r>
              <a:rPr lang="en-US" altLang="zh-TW" sz="2800" dirty="0"/>
              <a:t>y</a:t>
            </a:r>
            <a:r>
              <a:rPr lang="en-US" altLang="zh-TW" sz="2800" baseline="-25000" dirty="0"/>
              <a:t>10</a:t>
            </a:r>
            <a:endParaRPr lang="zh-TW" altLang="en-US" sz="2800" baseline="-25000" dirty="0"/>
          </a:p>
        </p:txBody>
      </p:sp>
      <p:sp>
        <p:nvSpPr>
          <p:cNvPr id="53" name="矩形 136"/>
          <p:cNvSpPr/>
          <p:nvPr/>
        </p:nvSpPr>
        <p:spPr>
          <a:xfrm>
            <a:off x="7510012" y="4683960"/>
            <a:ext cx="619787"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0.1</a:t>
            </a:r>
            <a:endParaRPr lang="zh-TW" altLang="en-US" sz="2400" dirty="0"/>
          </a:p>
        </p:txBody>
      </p:sp>
      <p:sp>
        <p:nvSpPr>
          <p:cNvPr id="54" name="矩形 137"/>
          <p:cNvSpPr/>
          <p:nvPr/>
        </p:nvSpPr>
        <p:spPr>
          <a:xfrm>
            <a:off x="7510012" y="5408365"/>
            <a:ext cx="619787"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0.7</a:t>
            </a:r>
            <a:endParaRPr lang="zh-TW" altLang="en-US" sz="2400" dirty="0"/>
          </a:p>
        </p:txBody>
      </p:sp>
      <p:sp>
        <p:nvSpPr>
          <p:cNvPr id="55" name="矩形 138"/>
          <p:cNvSpPr/>
          <p:nvPr/>
        </p:nvSpPr>
        <p:spPr>
          <a:xfrm>
            <a:off x="7491165" y="6677627"/>
            <a:ext cx="656740"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0.2</a:t>
            </a:r>
            <a:endParaRPr lang="zh-TW" altLang="en-US" sz="2400" dirty="0"/>
          </a:p>
        </p:txBody>
      </p:sp>
      <p:sp>
        <p:nvSpPr>
          <p:cNvPr id="61" name="文字方塊 148"/>
          <p:cNvSpPr txBox="1"/>
          <p:nvPr/>
        </p:nvSpPr>
        <p:spPr>
          <a:xfrm>
            <a:off x="8344031" y="4604286"/>
            <a:ext cx="861633"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is 1</a:t>
            </a:r>
            <a:endParaRPr lang="zh-TW" altLang="en-US" sz="2400" dirty="0"/>
          </a:p>
        </p:txBody>
      </p:sp>
      <p:sp>
        <p:nvSpPr>
          <p:cNvPr id="62" name="文字方塊 149"/>
          <p:cNvSpPr txBox="1"/>
          <p:nvPr/>
        </p:nvSpPr>
        <p:spPr>
          <a:xfrm>
            <a:off x="8358651" y="5424009"/>
            <a:ext cx="847013"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is 2</a:t>
            </a:r>
            <a:endParaRPr lang="zh-TW" altLang="en-US" sz="2400" dirty="0"/>
          </a:p>
        </p:txBody>
      </p:sp>
      <p:sp>
        <p:nvSpPr>
          <p:cNvPr id="63" name="文字方塊 150"/>
          <p:cNvSpPr txBox="1"/>
          <p:nvPr/>
        </p:nvSpPr>
        <p:spPr>
          <a:xfrm>
            <a:off x="8370898" y="6650879"/>
            <a:ext cx="834766"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is 0</a:t>
            </a:r>
            <a:endParaRPr lang="zh-TW" altLang="en-US" sz="2400" dirty="0"/>
          </a:p>
        </p:txBody>
      </p:sp>
      <p:sp>
        <p:nvSpPr>
          <p:cNvPr id="64" name="矩形 153"/>
          <p:cNvSpPr/>
          <p:nvPr/>
        </p:nvSpPr>
        <p:spPr>
          <a:xfrm rot="5400000">
            <a:off x="5421844" y="5644352"/>
            <a:ext cx="2582833"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800" dirty="0" err="1"/>
              <a:t>Softmax</a:t>
            </a:r>
            <a:endParaRPr lang="zh-TW" altLang="en-US" sz="2800" dirty="0"/>
          </a:p>
        </p:txBody>
      </p:sp>
      <p:sp>
        <p:nvSpPr>
          <p:cNvPr id="59" name="TextBox 58">
            <a:extLst>
              <a:ext uri="{FF2B5EF4-FFF2-40B4-BE49-F238E27FC236}">
                <a16:creationId xmlns:a16="http://schemas.microsoft.com/office/drawing/2014/main" id="{77476BDD-794E-4609-9AA9-E960018309EE}"/>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22645022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NNs</a:t>
            </a:r>
          </a:p>
        </p:txBody>
      </p:sp>
      <p:sp>
        <p:nvSpPr>
          <p:cNvPr id="3" name="Content Placeholder 2"/>
          <p:cNvSpPr>
            <a:spLocks noGrp="1"/>
          </p:cNvSpPr>
          <p:nvPr>
            <p:ph idx="1"/>
          </p:nvPr>
        </p:nvSpPr>
        <p:spPr/>
        <p:txBody>
          <a:bodyPr/>
          <a:lstStyle/>
          <a:p>
            <a:r>
              <a:rPr lang="en-US" b="1" i="1" dirty="0">
                <a:solidFill>
                  <a:srgbClr val="0070C0"/>
                </a:solidFill>
              </a:rPr>
              <a:t>Data preprocessing </a:t>
            </a:r>
            <a:r>
              <a:rPr lang="en-US" dirty="0"/>
              <a:t>- helps convergence during training</a:t>
            </a:r>
            <a:endParaRPr lang="en-US" b="1" i="1" dirty="0">
              <a:solidFill>
                <a:srgbClr val="0070C0"/>
              </a:solidFill>
            </a:endParaRPr>
          </a:p>
          <a:p>
            <a:pPr lvl="1"/>
            <a:r>
              <a:rPr lang="en-US" dirty="0">
                <a:solidFill>
                  <a:srgbClr val="FF0000"/>
                </a:solidFill>
              </a:rPr>
              <a:t>Mean subtraction</a:t>
            </a:r>
            <a:r>
              <a:rPr lang="en-US" dirty="0"/>
              <a:t>, to obtain zero-centered data</a:t>
            </a:r>
          </a:p>
          <a:p>
            <a:pPr lvl="2"/>
            <a:r>
              <a:rPr lang="en-US" dirty="0"/>
              <a:t>Subtract the mean for each individual data dimension (feature)</a:t>
            </a:r>
          </a:p>
          <a:p>
            <a:pPr lvl="1"/>
            <a:r>
              <a:rPr lang="en-US" dirty="0">
                <a:solidFill>
                  <a:srgbClr val="FF0000"/>
                </a:solidFill>
              </a:rPr>
              <a:t>Normalization</a:t>
            </a:r>
          </a:p>
          <a:p>
            <a:pPr lvl="2"/>
            <a:r>
              <a:rPr lang="en-US" dirty="0"/>
              <a:t>Divide each </a:t>
            </a:r>
            <a:r>
              <a:rPr lang="en-US" dirty="0" smtClean="0"/>
              <a:t>feature </a:t>
            </a:r>
            <a:r>
              <a:rPr lang="en-US" dirty="0"/>
              <a:t>by its standard deviation</a:t>
            </a:r>
          </a:p>
          <a:p>
            <a:pPr lvl="3"/>
            <a:r>
              <a:rPr lang="en-US" dirty="0"/>
              <a:t>To obtain standard deviation of 1 for each data dimension (feature)</a:t>
            </a:r>
          </a:p>
          <a:p>
            <a:pPr lvl="2"/>
            <a:r>
              <a:rPr lang="en-US" dirty="0"/>
              <a:t>Or, scale the data within the range </a:t>
            </a:r>
            <a:r>
              <a:rPr lang="en-US" dirty="0" smtClean="0"/>
              <a:t>[0,1] or [-</a:t>
            </a:r>
            <a:r>
              <a:rPr lang="en-US" dirty="0"/>
              <a:t>1, 1</a:t>
            </a:r>
            <a:r>
              <a:rPr lang="en-US" dirty="0" smtClean="0"/>
              <a:t>]</a:t>
            </a:r>
          </a:p>
          <a:p>
            <a:pPr lvl="3"/>
            <a:r>
              <a:rPr lang="en-US" dirty="0"/>
              <a:t>E.g., image pixel intensities are divided by 255 to be scaled in the [0,1] </a:t>
            </a:r>
            <a:r>
              <a:rPr lang="en-US" dirty="0" smtClean="0"/>
              <a:t>range</a:t>
            </a:r>
            <a:r>
              <a:rPr lang="en-US" dirty="0"/>
              <a:t/>
            </a:r>
            <a:br>
              <a:rPr lang="en-US" dirty="0"/>
            </a:br>
            <a:endParaRPr lang="en-US" dirty="0"/>
          </a:p>
        </p:txBody>
      </p:sp>
      <p:sp>
        <p:nvSpPr>
          <p:cNvPr id="4" name="Content Placeholder 3">
            <a:extLst>
              <a:ext uri="{FF2B5EF4-FFF2-40B4-BE49-F238E27FC236}">
                <a16:creationId xmlns:a16="http://schemas.microsoft.com/office/drawing/2014/main" id="{017DD90B-918F-4CBF-9562-DA2EE5B639F8}"/>
              </a:ext>
            </a:extLst>
          </p:cNvPr>
          <p:cNvSpPr>
            <a:spLocks noGrp="1"/>
          </p:cNvSpPr>
          <p:nvPr>
            <p:ph idx="10"/>
          </p:nvPr>
        </p:nvSpPr>
        <p:spPr/>
        <p:txBody>
          <a:bodyPr/>
          <a:lstStyle/>
          <a:p>
            <a:r>
              <a:rPr lang="en-US" dirty="0"/>
              <a:t>Training Neural Networks</a:t>
            </a:r>
          </a:p>
          <a:p>
            <a:endParaRPr lang="en-US" dirty="0"/>
          </a:p>
        </p:txBody>
      </p:sp>
      <p:pic>
        <p:nvPicPr>
          <p:cNvPr id="5" name="Picture 4"/>
          <p:cNvPicPr>
            <a:picLocks noChangeAspect="1"/>
          </p:cNvPicPr>
          <p:nvPr/>
        </p:nvPicPr>
        <p:blipFill>
          <a:blip r:embed="rId3"/>
          <a:stretch>
            <a:fillRect/>
          </a:stretch>
        </p:blipFill>
        <p:spPr>
          <a:xfrm>
            <a:off x="1716832" y="4743852"/>
            <a:ext cx="6794893" cy="2382708"/>
          </a:xfrm>
          <a:prstGeom prst="rect">
            <a:avLst/>
          </a:prstGeom>
        </p:spPr>
      </p:pic>
      <p:sp>
        <p:nvSpPr>
          <p:cNvPr id="6" name="TextBox 5"/>
          <p:cNvSpPr txBox="1"/>
          <p:nvPr/>
        </p:nvSpPr>
        <p:spPr>
          <a:xfrm>
            <a:off x="2076872" y="7528411"/>
            <a:ext cx="6264696" cy="246221"/>
          </a:xfrm>
          <a:prstGeom prst="rect">
            <a:avLst/>
          </a:prstGeom>
          <a:noFill/>
        </p:spPr>
        <p:txBody>
          <a:bodyPr wrap="square" rtlCol="0">
            <a:spAutoFit/>
          </a:bodyPr>
          <a:lstStyle/>
          <a:p>
            <a:pPr algn="ctr"/>
            <a:r>
              <a:rPr lang="en-US" sz="1000" dirty="0"/>
              <a:t>Picture from: </a:t>
            </a:r>
            <a:r>
              <a:rPr lang="en-US" sz="1000" dirty="0">
                <a:hlinkClick r:id="rId4"/>
              </a:rPr>
              <a:t>https://cs231n.github.io/neural-networks-2/</a:t>
            </a:r>
            <a:endParaRPr lang="en-US" sz="1000" dirty="0"/>
          </a:p>
        </p:txBody>
      </p:sp>
    </p:spTree>
    <p:extLst>
      <p:ext uri="{BB962C8B-B14F-4D97-AF65-F5344CB8AC3E}">
        <p14:creationId xmlns:p14="http://schemas.microsoft.com/office/powerpoint/2010/main" val="23221219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zh-TW" dirty="0"/>
                  <a:t>To train a NN, set the parameters </a:t>
                </a:r>
                <a14:m>
                  <m:oMath xmlns:m="http://schemas.openxmlformats.org/officeDocument/2006/math">
                    <m:r>
                      <a:rPr lang="zh-TW" altLang="en-US" i="1">
                        <a:latin typeface="Cambria Math" panose="02040503050406030204" pitchFamily="18" charset="0"/>
                      </a:rPr>
                      <m:t>𝜃</m:t>
                    </m:r>
                  </m:oMath>
                </a14:m>
                <a:r>
                  <a:rPr lang="en-US" altLang="zh-TW" dirty="0"/>
                  <a:t> such that for a training subset of images, the corresponding elements in the predicted output have maximum values</a:t>
                </a:r>
              </a:p>
              <a:p>
                <a:endParaRPr lang="en-US" dirty="0"/>
              </a:p>
              <a:p>
                <a:endParaRPr lang="en-US" dirty="0"/>
              </a:p>
              <a:p>
                <a:endParaRPr lang="en-US"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
        <p:nvSpPr>
          <p:cNvPr id="5" name="Content Placeholder 4">
            <a:extLst>
              <a:ext uri="{FF2B5EF4-FFF2-40B4-BE49-F238E27FC236}">
                <a16:creationId xmlns:a16="http://schemas.microsoft.com/office/drawing/2014/main" id="{4FFCC53A-9857-4A4C-B0D1-6CC7AF0581F7}"/>
              </a:ext>
            </a:extLst>
          </p:cNvPr>
          <p:cNvSpPr>
            <a:spLocks noGrp="1"/>
          </p:cNvSpPr>
          <p:nvPr>
            <p:ph idx="10"/>
          </p:nvPr>
        </p:nvSpPr>
        <p:spPr/>
        <p:txBody>
          <a:bodyPr/>
          <a:lstStyle/>
          <a:p>
            <a:r>
              <a:rPr lang="en-US" dirty="0"/>
              <a:t>Training Neural Networks</a:t>
            </a:r>
          </a:p>
          <a:p>
            <a:endParaRPr lang="en-US" dirty="0"/>
          </a:p>
        </p:txBody>
      </p:sp>
      <p:sp>
        <p:nvSpPr>
          <p:cNvPr id="4" name="文字方塊 139"/>
          <p:cNvSpPr txBox="1"/>
          <p:nvPr/>
        </p:nvSpPr>
        <p:spPr>
          <a:xfrm>
            <a:off x="4411755" y="3308973"/>
            <a:ext cx="3466655" cy="461665"/>
          </a:xfrm>
          <a:prstGeom prst="rect">
            <a:avLst/>
          </a:prstGeom>
          <a:noFill/>
        </p:spPr>
        <p:txBody>
          <a:bodyPr wrap="none" rtlCol="0">
            <a:spAutoFit/>
          </a:bodyPr>
          <a:lstStyle/>
          <a:p>
            <a:r>
              <a:rPr lang="en-US" altLang="zh-TW" sz="2400" dirty="0"/>
              <a:t>y</a:t>
            </a:r>
            <a:r>
              <a:rPr lang="en-US" altLang="zh-TW" sz="2400" baseline="-25000" dirty="0"/>
              <a:t>1</a:t>
            </a:r>
            <a:r>
              <a:rPr lang="en-US" altLang="zh-TW" sz="2400" dirty="0"/>
              <a:t> has the maximum value</a:t>
            </a:r>
            <a:endParaRPr lang="zh-TW" altLang="en-US" sz="2400" dirty="0"/>
          </a:p>
        </p:txBody>
      </p:sp>
      <p:pic>
        <p:nvPicPr>
          <p:cNvPr id="6" name="圖片 141"/>
          <p:cNvPicPr>
            <a:picLocks noChangeAspect="1"/>
          </p:cNvPicPr>
          <p:nvPr/>
        </p:nvPicPr>
        <p:blipFill>
          <a:blip r:embed="rId3"/>
          <a:stretch>
            <a:fillRect/>
          </a:stretch>
        </p:blipFill>
        <p:spPr>
          <a:xfrm>
            <a:off x="3157225" y="3260957"/>
            <a:ext cx="574872" cy="581143"/>
          </a:xfrm>
          <a:prstGeom prst="rect">
            <a:avLst/>
          </a:prstGeom>
          <a:ln w="38100">
            <a:solidFill>
              <a:schemeClr val="tx1"/>
            </a:solidFill>
          </a:ln>
        </p:spPr>
      </p:pic>
      <p:sp>
        <p:nvSpPr>
          <p:cNvPr id="7" name="文字方塊 142"/>
          <p:cNvSpPr txBox="1"/>
          <p:nvPr/>
        </p:nvSpPr>
        <p:spPr>
          <a:xfrm>
            <a:off x="2173169" y="3285341"/>
            <a:ext cx="925253" cy="461665"/>
          </a:xfrm>
          <a:prstGeom prst="rect">
            <a:avLst/>
          </a:prstGeom>
          <a:noFill/>
        </p:spPr>
        <p:txBody>
          <a:bodyPr wrap="none" rtlCol="0">
            <a:spAutoFit/>
          </a:bodyPr>
          <a:lstStyle/>
          <a:p>
            <a:r>
              <a:rPr lang="en-US" altLang="zh-TW" sz="2400" dirty="0"/>
              <a:t>Input:</a:t>
            </a:r>
            <a:endParaRPr lang="zh-TW" altLang="en-US" sz="2400" dirty="0"/>
          </a:p>
        </p:txBody>
      </p:sp>
      <p:sp>
        <p:nvSpPr>
          <p:cNvPr id="8" name="向右箭號 143"/>
          <p:cNvSpPr/>
          <p:nvPr/>
        </p:nvSpPr>
        <p:spPr>
          <a:xfrm>
            <a:off x="3876057" y="3405752"/>
            <a:ext cx="491685" cy="34125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9" name="文字方塊 144"/>
          <p:cNvSpPr txBox="1"/>
          <p:nvPr/>
        </p:nvSpPr>
        <p:spPr>
          <a:xfrm>
            <a:off x="4411755" y="4041449"/>
            <a:ext cx="3466655" cy="461665"/>
          </a:xfrm>
          <a:prstGeom prst="rect">
            <a:avLst/>
          </a:prstGeom>
          <a:noFill/>
        </p:spPr>
        <p:txBody>
          <a:bodyPr wrap="none" rtlCol="0">
            <a:spAutoFit/>
          </a:bodyPr>
          <a:lstStyle/>
          <a:p>
            <a:r>
              <a:rPr lang="en-US" altLang="zh-TW" sz="2400" dirty="0"/>
              <a:t>y</a:t>
            </a:r>
            <a:r>
              <a:rPr lang="en-US" altLang="zh-TW" sz="2400" baseline="-25000" dirty="0"/>
              <a:t>2</a:t>
            </a:r>
            <a:r>
              <a:rPr lang="en-US" altLang="zh-TW" sz="2400" dirty="0"/>
              <a:t> has the maximum value</a:t>
            </a:r>
            <a:endParaRPr lang="zh-TW" altLang="en-US" sz="2400" dirty="0"/>
          </a:p>
        </p:txBody>
      </p:sp>
      <p:sp>
        <p:nvSpPr>
          <p:cNvPr id="10" name="文字方塊 145"/>
          <p:cNvSpPr txBox="1"/>
          <p:nvPr/>
        </p:nvSpPr>
        <p:spPr>
          <a:xfrm>
            <a:off x="2173169" y="4017817"/>
            <a:ext cx="925253" cy="461665"/>
          </a:xfrm>
          <a:prstGeom prst="rect">
            <a:avLst/>
          </a:prstGeom>
          <a:noFill/>
        </p:spPr>
        <p:txBody>
          <a:bodyPr wrap="none" rtlCol="0">
            <a:spAutoFit/>
          </a:bodyPr>
          <a:lstStyle/>
          <a:p>
            <a:r>
              <a:rPr lang="en-US" altLang="zh-TW" sz="2400" dirty="0"/>
              <a:t>Input:</a:t>
            </a:r>
            <a:endParaRPr lang="zh-TW" altLang="en-US" sz="2400" dirty="0"/>
          </a:p>
        </p:txBody>
      </p:sp>
      <p:sp>
        <p:nvSpPr>
          <p:cNvPr id="11" name="向右箭號 146"/>
          <p:cNvSpPr/>
          <p:nvPr/>
        </p:nvSpPr>
        <p:spPr>
          <a:xfrm>
            <a:off x="3876057" y="4138228"/>
            <a:ext cx="491685" cy="34125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pic>
        <p:nvPicPr>
          <p:cNvPr id="12" name="圖片 147"/>
          <p:cNvPicPr>
            <a:picLocks noChangeAspect="1"/>
          </p:cNvPicPr>
          <p:nvPr/>
        </p:nvPicPr>
        <p:blipFill>
          <a:blip r:embed="rId4"/>
          <a:stretch>
            <a:fillRect/>
          </a:stretch>
        </p:blipFill>
        <p:spPr>
          <a:xfrm>
            <a:off x="3133754" y="3994045"/>
            <a:ext cx="605932" cy="601556"/>
          </a:xfrm>
          <a:prstGeom prst="rect">
            <a:avLst/>
          </a:prstGeom>
          <a:ln w="38100">
            <a:solidFill>
              <a:schemeClr val="tx1"/>
            </a:solidFill>
          </a:ln>
        </p:spPr>
      </p:pic>
      <p:sp>
        <p:nvSpPr>
          <p:cNvPr id="14" name="矩形 152"/>
          <p:cNvSpPr/>
          <p:nvPr/>
        </p:nvSpPr>
        <p:spPr>
          <a:xfrm>
            <a:off x="2102500" y="2950096"/>
            <a:ext cx="5951036" cy="42160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TextBox 14"/>
          <p:cNvSpPr txBox="1"/>
          <p:nvPr/>
        </p:nvSpPr>
        <p:spPr>
          <a:xfrm flipH="1">
            <a:off x="3906925" y="4352247"/>
            <a:ext cx="648072" cy="1018356"/>
          </a:xfrm>
          <a:prstGeom prst="rect">
            <a:avLst/>
          </a:prstGeom>
          <a:noFill/>
        </p:spPr>
        <p:txBody>
          <a:bodyPr wrap="square" rtlCol="0">
            <a:spAutoFit/>
          </a:bodyPr>
          <a:lstStyle/>
          <a:p>
            <a:r>
              <a:rPr lang="en-US" dirty="0"/>
              <a:t>.</a:t>
            </a:r>
          </a:p>
          <a:p>
            <a:r>
              <a:rPr lang="en-US" dirty="0"/>
              <a:t>.</a:t>
            </a:r>
          </a:p>
          <a:p>
            <a:r>
              <a:rPr lang="en-US" dirty="0"/>
              <a:t>.</a:t>
            </a:r>
          </a:p>
        </p:txBody>
      </p:sp>
      <p:sp>
        <p:nvSpPr>
          <p:cNvPr id="16" name="文字方塊 145"/>
          <p:cNvSpPr txBox="1"/>
          <p:nvPr/>
        </p:nvSpPr>
        <p:spPr>
          <a:xfrm>
            <a:off x="2221346" y="5527536"/>
            <a:ext cx="925253" cy="461665"/>
          </a:xfrm>
          <a:prstGeom prst="rect">
            <a:avLst/>
          </a:prstGeom>
          <a:noFill/>
        </p:spPr>
        <p:txBody>
          <a:bodyPr wrap="none" rtlCol="0">
            <a:spAutoFit/>
          </a:bodyPr>
          <a:lstStyle/>
          <a:p>
            <a:r>
              <a:rPr lang="en-US" altLang="zh-TW" sz="2400" dirty="0"/>
              <a:t>Input:</a:t>
            </a:r>
            <a:endParaRPr lang="zh-TW" altLang="en-US" sz="2400" dirty="0"/>
          </a:p>
        </p:txBody>
      </p:sp>
      <p:sp>
        <p:nvSpPr>
          <p:cNvPr id="17" name="文字方塊 144"/>
          <p:cNvSpPr txBox="1"/>
          <p:nvPr/>
        </p:nvSpPr>
        <p:spPr>
          <a:xfrm>
            <a:off x="4413622" y="5593471"/>
            <a:ext cx="3570849" cy="461665"/>
          </a:xfrm>
          <a:prstGeom prst="rect">
            <a:avLst/>
          </a:prstGeom>
          <a:noFill/>
        </p:spPr>
        <p:txBody>
          <a:bodyPr wrap="none" rtlCol="0">
            <a:spAutoFit/>
          </a:bodyPr>
          <a:lstStyle/>
          <a:p>
            <a:r>
              <a:rPr lang="en-US" altLang="zh-TW" sz="2400" dirty="0"/>
              <a:t>y</a:t>
            </a:r>
            <a:r>
              <a:rPr lang="en-US" altLang="zh-TW" sz="2400" baseline="-25000" dirty="0"/>
              <a:t>9</a:t>
            </a:r>
            <a:r>
              <a:rPr lang="en-US" altLang="zh-TW" sz="2400" dirty="0"/>
              <a:t> has the maximum value</a:t>
            </a:r>
            <a:endParaRPr lang="zh-TW" altLang="en-US" sz="2400" dirty="0"/>
          </a:p>
        </p:txBody>
      </p:sp>
      <p:sp>
        <p:nvSpPr>
          <p:cNvPr id="18" name="向右箭號 146"/>
          <p:cNvSpPr/>
          <p:nvPr/>
        </p:nvSpPr>
        <p:spPr>
          <a:xfrm>
            <a:off x="3904445" y="5690250"/>
            <a:ext cx="491685" cy="34125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pic>
        <p:nvPicPr>
          <p:cNvPr id="19" name="圖片 8"/>
          <p:cNvPicPr preferRelativeResize="0">
            <a:picLocks/>
          </p:cNvPicPr>
          <p:nvPr/>
        </p:nvPicPr>
        <p:blipFill>
          <a:blip r:embed="rId5"/>
          <a:stretch>
            <a:fillRect/>
          </a:stretch>
        </p:blipFill>
        <p:spPr>
          <a:xfrm>
            <a:off x="3105731" y="5398368"/>
            <a:ext cx="720000" cy="720000"/>
          </a:xfrm>
          <a:prstGeom prst="rect">
            <a:avLst/>
          </a:prstGeom>
          <a:ln w="38100">
            <a:solidFill>
              <a:schemeClr val="tx1"/>
            </a:solidFill>
          </a:ln>
        </p:spPr>
      </p:pic>
      <p:sp>
        <p:nvSpPr>
          <p:cNvPr id="20" name="文字方塊 145"/>
          <p:cNvSpPr txBox="1"/>
          <p:nvPr/>
        </p:nvSpPr>
        <p:spPr>
          <a:xfrm>
            <a:off x="2219479" y="6419540"/>
            <a:ext cx="925253" cy="461665"/>
          </a:xfrm>
          <a:prstGeom prst="rect">
            <a:avLst/>
          </a:prstGeom>
          <a:noFill/>
        </p:spPr>
        <p:txBody>
          <a:bodyPr wrap="none" rtlCol="0">
            <a:spAutoFit/>
          </a:bodyPr>
          <a:lstStyle/>
          <a:p>
            <a:r>
              <a:rPr lang="en-US" altLang="zh-TW" sz="2400" dirty="0"/>
              <a:t>Input:</a:t>
            </a:r>
            <a:endParaRPr lang="zh-TW" altLang="en-US" sz="2400" dirty="0"/>
          </a:p>
        </p:txBody>
      </p:sp>
      <p:sp>
        <p:nvSpPr>
          <p:cNvPr id="21" name="文字方塊 144"/>
          <p:cNvSpPr txBox="1"/>
          <p:nvPr/>
        </p:nvSpPr>
        <p:spPr>
          <a:xfrm>
            <a:off x="4411755" y="6485475"/>
            <a:ext cx="3570849" cy="461665"/>
          </a:xfrm>
          <a:prstGeom prst="rect">
            <a:avLst/>
          </a:prstGeom>
          <a:noFill/>
        </p:spPr>
        <p:txBody>
          <a:bodyPr wrap="none" rtlCol="0">
            <a:spAutoFit/>
          </a:bodyPr>
          <a:lstStyle/>
          <a:p>
            <a:r>
              <a:rPr lang="en-US" altLang="zh-TW" sz="2400" dirty="0"/>
              <a:t>y</a:t>
            </a:r>
            <a:r>
              <a:rPr lang="en-US" altLang="zh-TW" sz="2400" baseline="-25000" dirty="0"/>
              <a:t>10</a:t>
            </a:r>
            <a:r>
              <a:rPr lang="en-US" altLang="zh-TW" sz="2400" dirty="0"/>
              <a:t> has the maximum value</a:t>
            </a:r>
            <a:endParaRPr lang="zh-TW" altLang="en-US" sz="2400" dirty="0"/>
          </a:p>
        </p:txBody>
      </p:sp>
      <p:sp>
        <p:nvSpPr>
          <p:cNvPr id="22" name="向右箭號 146"/>
          <p:cNvSpPr/>
          <p:nvPr/>
        </p:nvSpPr>
        <p:spPr>
          <a:xfrm>
            <a:off x="3902578" y="6582254"/>
            <a:ext cx="491685" cy="34125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pic>
        <p:nvPicPr>
          <p:cNvPr id="24" name="圖片 5"/>
          <p:cNvPicPr preferRelativeResize="0">
            <a:picLocks/>
          </p:cNvPicPr>
          <p:nvPr/>
        </p:nvPicPr>
        <p:blipFill>
          <a:blip r:embed="rId6"/>
          <a:stretch>
            <a:fillRect/>
          </a:stretch>
        </p:blipFill>
        <p:spPr>
          <a:xfrm>
            <a:off x="3127896" y="6356307"/>
            <a:ext cx="720000" cy="720000"/>
          </a:xfrm>
          <a:prstGeom prst="rect">
            <a:avLst/>
          </a:prstGeom>
          <a:ln w="38100">
            <a:solidFill>
              <a:schemeClr val="tx1"/>
            </a:solidFill>
          </a:ln>
        </p:spPr>
      </p:pic>
      <p:sp>
        <p:nvSpPr>
          <p:cNvPr id="23" name="TextBox 22">
            <a:extLst>
              <a:ext uri="{FF2B5EF4-FFF2-40B4-BE49-F238E27FC236}">
                <a16:creationId xmlns:a16="http://schemas.microsoft.com/office/drawing/2014/main" id="{F7D67DB8-A8A4-487E-9989-261789B2A123}"/>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1717770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Machine Learning Types</a:t>
            </a:r>
          </a:p>
        </p:txBody>
      </p:sp>
      <p:sp>
        <p:nvSpPr>
          <p:cNvPr id="3" name="Content Placeholder 2"/>
          <p:cNvSpPr>
            <a:spLocks noGrp="1"/>
          </p:cNvSpPr>
          <p:nvPr>
            <p:ph idx="1"/>
          </p:nvPr>
        </p:nvSpPr>
        <p:spPr/>
        <p:txBody>
          <a:bodyPr>
            <a:normAutofit/>
          </a:bodyPr>
          <a:lstStyle/>
          <a:p>
            <a:r>
              <a:rPr lang="en-US" b="1" i="1" dirty="0">
                <a:solidFill>
                  <a:srgbClr val="0070C0"/>
                </a:solidFill>
              </a:rPr>
              <a:t>Supervised</a:t>
            </a:r>
            <a:r>
              <a:rPr lang="en-US" dirty="0"/>
              <a:t>: learning with </a:t>
            </a:r>
            <a:r>
              <a:rPr lang="en-US" dirty="0">
                <a:solidFill>
                  <a:srgbClr val="FF0000"/>
                </a:solidFill>
              </a:rPr>
              <a:t>labeled data</a:t>
            </a:r>
          </a:p>
          <a:p>
            <a:pPr lvl="1"/>
            <a:r>
              <a:rPr lang="en-US" dirty="0"/>
              <a:t>Example: email classification, image classification</a:t>
            </a:r>
          </a:p>
          <a:p>
            <a:pPr lvl="1"/>
            <a:r>
              <a:rPr lang="en-US" dirty="0"/>
              <a:t>Example: regression for predicting real-valued outputs</a:t>
            </a:r>
          </a:p>
          <a:p>
            <a:r>
              <a:rPr lang="en-US" b="1" i="1" dirty="0">
                <a:solidFill>
                  <a:srgbClr val="0070C0"/>
                </a:solidFill>
              </a:rPr>
              <a:t>Unsupervised</a:t>
            </a:r>
            <a:r>
              <a:rPr lang="en-US" dirty="0"/>
              <a:t>: discover patterns in </a:t>
            </a:r>
            <a:r>
              <a:rPr lang="en-US" dirty="0">
                <a:solidFill>
                  <a:srgbClr val="FF0000"/>
                </a:solidFill>
              </a:rPr>
              <a:t>unlabeled data</a:t>
            </a:r>
          </a:p>
          <a:p>
            <a:pPr lvl="1"/>
            <a:r>
              <a:rPr lang="en-US" dirty="0"/>
              <a:t>Example: cluster similar data points</a:t>
            </a:r>
          </a:p>
          <a:p>
            <a:r>
              <a:rPr lang="en-US" b="1" i="1" dirty="0">
                <a:solidFill>
                  <a:srgbClr val="0070C0"/>
                </a:solidFill>
              </a:rPr>
              <a:t>Reinforcement learning</a:t>
            </a:r>
            <a:r>
              <a:rPr lang="en-US" dirty="0"/>
              <a:t>: learn to act based on </a:t>
            </a:r>
            <a:r>
              <a:rPr lang="en-US" dirty="0">
                <a:solidFill>
                  <a:srgbClr val="FF0000"/>
                </a:solidFill>
              </a:rPr>
              <a:t>feedback/reward</a:t>
            </a:r>
          </a:p>
          <a:p>
            <a:pPr lvl="1"/>
            <a:r>
              <a:rPr lang="en-US" dirty="0"/>
              <a:t>Example: learn to play Go  </a:t>
            </a:r>
          </a:p>
          <a:p>
            <a:endParaRPr lang="en-US" dirty="0"/>
          </a:p>
        </p:txBody>
      </p:sp>
      <p:sp>
        <p:nvSpPr>
          <p:cNvPr id="15" name="Content Placeholder 14">
            <a:extLst>
              <a:ext uri="{FF2B5EF4-FFF2-40B4-BE49-F238E27FC236}">
                <a16:creationId xmlns:a16="http://schemas.microsoft.com/office/drawing/2014/main" id="{5001624F-EB08-4EEB-832E-B3373B776CF4}"/>
              </a:ext>
            </a:extLst>
          </p:cNvPr>
          <p:cNvSpPr>
            <a:spLocks noGrp="1"/>
          </p:cNvSpPr>
          <p:nvPr>
            <p:ph idx="10"/>
          </p:nvPr>
        </p:nvSpPr>
        <p:spPr/>
        <p:txBody>
          <a:bodyPr/>
          <a:lstStyle/>
          <a:p>
            <a:r>
              <a:rPr lang="en-US" dirty="0"/>
              <a:t>Machine Learning Basics</a:t>
            </a:r>
          </a:p>
          <a:p>
            <a:endParaRPr lang="en-US" dirty="0"/>
          </a:p>
        </p:txBody>
      </p:sp>
      <p:grpSp>
        <p:nvGrpSpPr>
          <p:cNvPr id="4" name="Group 3"/>
          <p:cNvGrpSpPr/>
          <p:nvPr/>
        </p:nvGrpSpPr>
        <p:grpSpPr>
          <a:xfrm>
            <a:off x="452177" y="5048746"/>
            <a:ext cx="2584236" cy="1943685"/>
            <a:chOff x="393134" y="4140200"/>
            <a:chExt cx="2007166" cy="1499803"/>
          </a:xfrm>
        </p:grpSpPr>
        <p:pic>
          <p:nvPicPr>
            <p:cNvPr id="5" name="Picture 4"/>
            <p:cNvPicPr>
              <a:picLocks noChangeAspect="1"/>
            </p:cNvPicPr>
            <p:nvPr/>
          </p:nvPicPr>
          <p:blipFill>
            <a:blip r:embed="rId3"/>
            <a:stretch>
              <a:fillRect/>
            </a:stretch>
          </p:blipFill>
          <p:spPr>
            <a:xfrm>
              <a:off x="393134" y="4140200"/>
              <a:ext cx="800100" cy="1117600"/>
            </a:xfrm>
            <a:prstGeom prst="rect">
              <a:avLst/>
            </a:prstGeom>
          </p:spPr>
        </p:pic>
        <p:sp>
          <p:nvSpPr>
            <p:cNvPr id="6" name="Rectangle 5"/>
            <p:cNvSpPr/>
            <p:nvPr/>
          </p:nvSpPr>
          <p:spPr>
            <a:xfrm>
              <a:off x="1587500" y="4229100"/>
              <a:ext cx="812800" cy="3429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a:t>class A</a:t>
              </a:r>
            </a:p>
          </p:txBody>
        </p:sp>
        <p:sp>
          <p:nvSpPr>
            <p:cNvPr id="7" name="Rectangle 6"/>
            <p:cNvSpPr/>
            <p:nvPr/>
          </p:nvSpPr>
          <p:spPr>
            <a:xfrm>
              <a:off x="1587500" y="4775200"/>
              <a:ext cx="812800" cy="3429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t>class B</a:t>
              </a:r>
            </a:p>
          </p:txBody>
        </p:sp>
        <p:cxnSp>
          <p:nvCxnSpPr>
            <p:cNvPr id="8" name="Straight Arrow Connector 7"/>
            <p:cNvCxnSpPr/>
            <p:nvPr/>
          </p:nvCxnSpPr>
          <p:spPr>
            <a:xfrm>
              <a:off x="1193234" y="4660900"/>
              <a:ext cx="322266" cy="0"/>
            </a:xfrm>
            <a:prstGeom prst="straightConnector1">
              <a:avLst/>
            </a:prstGeom>
            <a:ln w="38100" cmpd="sng">
              <a:solidFill>
                <a:srgbClr val="4F81BD"/>
              </a:solidFill>
              <a:tailEnd type="arrow"/>
            </a:ln>
          </p:spPr>
          <p:style>
            <a:lnRef idx="2">
              <a:schemeClr val="accent5"/>
            </a:lnRef>
            <a:fillRef idx="0">
              <a:schemeClr val="accent5"/>
            </a:fillRef>
            <a:effectRef idx="1">
              <a:schemeClr val="accent5"/>
            </a:effectRef>
            <a:fontRef idx="minor">
              <a:schemeClr val="tx1"/>
            </a:fontRef>
          </p:style>
        </p:cxnSp>
        <p:sp>
          <p:nvSpPr>
            <p:cNvPr id="9" name="TextBox 8"/>
            <p:cNvSpPr txBox="1"/>
            <p:nvPr/>
          </p:nvSpPr>
          <p:spPr>
            <a:xfrm>
              <a:off x="684625" y="5270671"/>
              <a:ext cx="1643712" cy="369332"/>
            </a:xfrm>
            <a:prstGeom prst="rect">
              <a:avLst/>
            </a:prstGeom>
            <a:noFill/>
          </p:spPr>
          <p:txBody>
            <a:bodyPr wrap="none" rtlCol="0">
              <a:spAutoFit/>
            </a:bodyPr>
            <a:lstStyle/>
            <a:p>
              <a:r>
                <a:rPr lang="en-US" dirty="0"/>
                <a:t>Classification</a:t>
              </a:r>
            </a:p>
          </p:txBody>
        </p:sp>
      </p:grpSp>
      <p:grpSp>
        <p:nvGrpSpPr>
          <p:cNvPr id="10" name="Group 9"/>
          <p:cNvGrpSpPr/>
          <p:nvPr/>
        </p:nvGrpSpPr>
        <p:grpSpPr>
          <a:xfrm>
            <a:off x="3778790" y="4894312"/>
            <a:ext cx="3124200" cy="1955800"/>
            <a:chOff x="2806700" y="3998831"/>
            <a:chExt cx="2539492" cy="1690769"/>
          </a:xfrm>
        </p:grpSpPr>
        <p:pic>
          <p:nvPicPr>
            <p:cNvPr id="11" name="Picture 10" descr="m2.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700" y="3998831"/>
              <a:ext cx="2539492" cy="1451138"/>
            </a:xfrm>
            <a:prstGeom prst="rect">
              <a:avLst/>
            </a:prstGeom>
          </p:spPr>
        </p:pic>
        <p:sp>
          <p:nvSpPr>
            <p:cNvPr id="12" name="TextBox 11"/>
            <p:cNvSpPr txBox="1"/>
            <p:nvPr/>
          </p:nvSpPr>
          <p:spPr>
            <a:xfrm>
              <a:off x="3566292" y="5320268"/>
              <a:ext cx="1365991" cy="369332"/>
            </a:xfrm>
            <a:prstGeom prst="rect">
              <a:avLst/>
            </a:prstGeom>
            <a:noFill/>
          </p:spPr>
          <p:txBody>
            <a:bodyPr wrap="none" rtlCol="0">
              <a:spAutoFit/>
            </a:bodyPr>
            <a:lstStyle/>
            <a:p>
              <a:r>
                <a:rPr lang="en-US" dirty="0"/>
                <a:t>Regression</a:t>
              </a:r>
            </a:p>
          </p:txBody>
        </p:sp>
      </p:grpSp>
      <p:grpSp>
        <p:nvGrpSpPr>
          <p:cNvPr id="13" name="Group 12"/>
          <p:cNvGrpSpPr/>
          <p:nvPr/>
        </p:nvGrpSpPr>
        <p:grpSpPr>
          <a:xfrm>
            <a:off x="7623070" y="5120754"/>
            <a:ext cx="1870626" cy="1619250"/>
            <a:chOff x="6435174" y="4070350"/>
            <a:chExt cx="1870626" cy="1619250"/>
          </a:xfrm>
        </p:grpSpPr>
        <p:pic>
          <p:nvPicPr>
            <p:cNvPr id="14" name="Picture 13" descr="220px-Cluster-2.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5174" y="4070350"/>
              <a:ext cx="1870626" cy="1249918"/>
            </a:xfrm>
            <a:prstGeom prst="rect">
              <a:avLst/>
            </a:prstGeom>
          </p:spPr>
        </p:pic>
        <p:sp>
          <p:nvSpPr>
            <p:cNvPr id="17" name="TextBox 16"/>
            <p:cNvSpPr txBox="1"/>
            <p:nvPr/>
          </p:nvSpPr>
          <p:spPr>
            <a:xfrm>
              <a:off x="6910680" y="5320268"/>
              <a:ext cx="1288446" cy="369332"/>
            </a:xfrm>
            <a:prstGeom prst="rect">
              <a:avLst/>
            </a:prstGeom>
            <a:noFill/>
          </p:spPr>
          <p:txBody>
            <a:bodyPr wrap="none" rtlCol="0">
              <a:spAutoFit/>
            </a:bodyPr>
            <a:lstStyle/>
            <a:p>
              <a:r>
                <a:rPr lang="en-US" dirty="0"/>
                <a:t>Clustering</a:t>
              </a:r>
            </a:p>
          </p:txBody>
        </p:sp>
      </p:grpSp>
      <p:sp>
        <p:nvSpPr>
          <p:cNvPr id="16" name="TextBox 15"/>
          <p:cNvSpPr txBox="1"/>
          <p:nvPr/>
        </p:nvSpPr>
        <p:spPr>
          <a:xfrm>
            <a:off x="1716832" y="7526179"/>
            <a:ext cx="6912768" cy="246221"/>
          </a:xfrm>
          <a:prstGeom prst="rect">
            <a:avLst/>
          </a:prstGeom>
          <a:noFill/>
        </p:spPr>
        <p:txBody>
          <a:bodyPr wrap="square" rtlCol="0">
            <a:spAutoFit/>
          </a:bodyPr>
          <a:lstStyle/>
          <a:p>
            <a:pPr algn="ctr"/>
            <a:r>
              <a:rPr lang="en-US" sz="1000" dirty="0"/>
              <a:t>Slide credit: </a:t>
            </a:r>
            <a:r>
              <a:rPr lang="en-US" sz="1000" dirty="0" err="1"/>
              <a:t>Ismini</a:t>
            </a:r>
            <a:r>
              <a:rPr lang="en-US" sz="1000" dirty="0"/>
              <a:t> </a:t>
            </a:r>
            <a:r>
              <a:rPr lang="en-US" sz="1000" dirty="0" err="1"/>
              <a:t>Lourentzou</a:t>
            </a:r>
            <a:r>
              <a:rPr lang="en-US" sz="1000" dirty="0"/>
              <a:t> – Introduction to Deep Learning</a:t>
            </a:r>
          </a:p>
        </p:txBody>
      </p:sp>
    </p:spTree>
    <p:extLst>
      <p:ext uri="{BB962C8B-B14F-4D97-AF65-F5344CB8AC3E}">
        <p14:creationId xmlns:p14="http://schemas.microsoft.com/office/powerpoint/2010/main" val="4122731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Define a </a:t>
                </a:r>
                <a:r>
                  <a:rPr lang="en-US" b="1" i="1" dirty="0">
                    <a:solidFill>
                      <a:srgbClr val="0070C0"/>
                    </a:solidFill>
                  </a:rPr>
                  <a:t>loss function/</a:t>
                </a:r>
                <a:r>
                  <a:rPr lang="en-US" dirty="0">
                    <a:solidFill>
                      <a:srgbClr val="FF0000"/>
                    </a:solidFill>
                  </a:rPr>
                  <a:t>objective function</a:t>
                </a:r>
                <a:r>
                  <a:rPr lang="en-US" dirty="0"/>
                  <a:t>/</a:t>
                </a:r>
                <a:r>
                  <a:rPr lang="en-US" dirty="0">
                    <a:solidFill>
                      <a:srgbClr val="FF0000"/>
                    </a:solidFill>
                  </a:rPr>
                  <a:t>cost function</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ℒ</m:t>
                    </m:r>
                    <m:d>
                      <m:dPr>
                        <m:ctrlPr>
                          <a:rPr lang="en-US" i="1" smtClean="0">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𝜃</m:t>
                        </m:r>
                      </m:e>
                    </m:d>
                  </m:oMath>
                </a14:m>
                <a:r>
                  <a:rPr lang="en-US" dirty="0"/>
                  <a:t> that calculates the </a:t>
                </a:r>
                <a:r>
                  <a:rPr lang="en-US" dirty="0" smtClean="0"/>
                  <a:t>difference (error) </a:t>
                </a:r>
                <a:r>
                  <a:rPr lang="en-US" dirty="0"/>
                  <a:t>between the model prediction and the true label</a:t>
                </a:r>
              </a:p>
              <a:p>
                <a:pPr lvl="1"/>
                <a:r>
                  <a:rPr lang="en-US" dirty="0"/>
                  <a:t>E.g., </a:t>
                </a:r>
                <a14:m>
                  <m:oMath xmlns:m="http://schemas.openxmlformats.org/officeDocument/2006/math">
                    <m:r>
                      <a:rPr lang="en-US" i="1">
                        <a:latin typeface="Cambria Math" panose="02040503050406030204" pitchFamily="18" charset="0"/>
                        <a:ea typeface="Cambria Math" panose="02040503050406030204" pitchFamily="18" charset="0"/>
                      </a:rPr>
                      <m:t>ℒ</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𝜃</m:t>
                        </m:r>
                      </m:e>
                    </m:d>
                  </m:oMath>
                </a14:m>
                <a:r>
                  <a:rPr lang="en-US" dirty="0"/>
                  <a:t> can be mean-squared error, cross-entropy, etc.</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51" name="Content Placeholder 50">
            <a:extLst>
              <a:ext uri="{FF2B5EF4-FFF2-40B4-BE49-F238E27FC236}">
                <a16:creationId xmlns:a16="http://schemas.microsoft.com/office/drawing/2014/main" id="{C7872C7C-5319-433C-992A-064455ACD520}"/>
              </a:ext>
            </a:extLst>
          </p:cNvPr>
          <p:cNvSpPr>
            <a:spLocks noGrp="1"/>
          </p:cNvSpPr>
          <p:nvPr>
            <p:ph idx="10"/>
          </p:nvPr>
        </p:nvSpPr>
        <p:spPr/>
        <p:txBody>
          <a:bodyPr/>
          <a:lstStyle/>
          <a:p>
            <a:r>
              <a:rPr lang="en-US" dirty="0"/>
              <a:t>Training Neural Networks</a:t>
            </a:r>
          </a:p>
          <a:p>
            <a:endParaRPr lang="en-US" dirty="0"/>
          </a:p>
        </p:txBody>
      </p:sp>
      <p:sp>
        <p:nvSpPr>
          <p:cNvPr id="4" name="矩形 33"/>
          <p:cNvSpPr/>
          <p:nvPr/>
        </p:nvSpPr>
        <p:spPr>
          <a:xfrm>
            <a:off x="5622012" y="3658011"/>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5" name="矩形 34"/>
          <p:cNvSpPr/>
          <p:nvPr/>
        </p:nvSpPr>
        <p:spPr>
          <a:xfrm>
            <a:off x="2464740" y="3645750"/>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6" name="矩形 39"/>
          <p:cNvSpPr/>
          <p:nvPr/>
        </p:nvSpPr>
        <p:spPr>
          <a:xfrm>
            <a:off x="1281637" y="3673391"/>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7" name="直線單箭頭接點 42"/>
          <p:cNvCxnSpPr/>
          <p:nvPr/>
        </p:nvCxnSpPr>
        <p:spPr>
          <a:xfrm>
            <a:off x="4928292" y="4694170"/>
            <a:ext cx="63447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43"/>
          <p:cNvCxnSpPr/>
          <p:nvPr/>
        </p:nvCxnSpPr>
        <p:spPr>
          <a:xfrm>
            <a:off x="5037608" y="5940060"/>
            <a:ext cx="5251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44"/>
          <p:cNvCxnSpPr/>
          <p:nvPr/>
        </p:nvCxnSpPr>
        <p:spPr>
          <a:xfrm>
            <a:off x="4904408" y="3915367"/>
            <a:ext cx="6583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45"/>
          <p:cNvSpPr/>
          <p:nvPr/>
        </p:nvSpPr>
        <p:spPr>
          <a:xfrm>
            <a:off x="1350025" y="4391084"/>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1" name="矩形 46"/>
          <p:cNvSpPr/>
          <p:nvPr/>
        </p:nvSpPr>
        <p:spPr>
          <a:xfrm>
            <a:off x="1355843" y="3820755"/>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2" name="Object 12"/>
          <p:cNvGraphicFramePr>
            <a:graphicFrameLocks noChangeAspect="1"/>
          </p:cNvGraphicFramePr>
          <p:nvPr>
            <p:extLst>
              <p:ext uri="{D42A27DB-BD31-4B8C-83A1-F6EECF244321}">
                <p14:modId xmlns:p14="http://schemas.microsoft.com/office/powerpoint/2010/main" val="3883157654"/>
              </p:ext>
            </p:extLst>
          </p:nvPr>
        </p:nvGraphicFramePr>
        <p:xfrm>
          <a:off x="1368542" y="3725505"/>
          <a:ext cx="325438" cy="461962"/>
        </p:xfrm>
        <a:graphic>
          <a:graphicData uri="http://schemas.openxmlformats.org/presentationml/2006/ole">
            <mc:AlternateContent xmlns:mc="http://schemas.openxmlformats.org/markup-compatibility/2006">
              <mc:Choice xmlns:v="urn:schemas-microsoft-com:vml" Requires="v">
                <p:oleObj spid="_x0000_s12461" name="方程式" r:id="rId4" imgW="152280" imgH="215640" progId="Equation.3">
                  <p:embed/>
                </p:oleObj>
              </mc:Choice>
              <mc:Fallback>
                <p:oleObj name="方程式" r:id="rId4" imgW="152280" imgH="215640" progId="Equation.3">
                  <p:embed/>
                  <p:pic>
                    <p:nvPicPr>
                      <p:cNvPr id="49" name="Object 12"/>
                      <p:cNvPicPr>
                        <a:picLocks noChangeAspect="1" noChangeArrowheads="1"/>
                      </p:cNvPicPr>
                      <p:nvPr/>
                    </p:nvPicPr>
                    <p:blipFill>
                      <a:blip r:embed="rId5"/>
                      <a:srcRect/>
                      <a:stretch>
                        <a:fillRect/>
                      </a:stretch>
                    </p:blipFill>
                    <p:spPr bwMode="auto">
                      <a:xfrm>
                        <a:off x="1368542" y="3725505"/>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056053546"/>
              </p:ext>
            </p:extLst>
          </p:nvPr>
        </p:nvGraphicFramePr>
        <p:xfrm>
          <a:off x="1373838" y="4308234"/>
          <a:ext cx="352425" cy="461963"/>
        </p:xfrm>
        <a:graphic>
          <a:graphicData uri="http://schemas.openxmlformats.org/presentationml/2006/ole">
            <mc:AlternateContent xmlns:mc="http://schemas.openxmlformats.org/markup-compatibility/2006">
              <mc:Choice xmlns:v="urn:schemas-microsoft-com:vml" Requires="v">
                <p:oleObj spid="_x0000_s12462" name="方程式" r:id="rId6" imgW="164880" imgH="215640" progId="Equation.3">
                  <p:embed/>
                </p:oleObj>
              </mc:Choice>
              <mc:Fallback>
                <p:oleObj name="方程式" r:id="rId6" imgW="164880" imgH="215640" progId="Equation.3">
                  <p:embed/>
                  <p:pic>
                    <p:nvPicPr>
                      <p:cNvPr id="52" name="Object 12"/>
                      <p:cNvPicPr>
                        <a:picLocks noChangeAspect="1" noChangeArrowheads="1"/>
                      </p:cNvPicPr>
                      <p:nvPr/>
                    </p:nvPicPr>
                    <p:blipFill>
                      <a:blip r:embed="rId7"/>
                      <a:srcRect/>
                      <a:stretch>
                        <a:fillRect/>
                      </a:stretch>
                    </p:blipFill>
                    <p:spPr bwMode="auto">
                      <a:xfrm>
                        <a:off x="1373838" y="4308234"/>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橢圓 52"/>
          <p:cNvSpPr/>
          <p:nvPr/>
        </p:nvSpPr>
        <p:spPr>
          <a:xfrm>
            <a:off x="2561850" y="3656752"/>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5" name="橢圓 53"/>
          <p:cNvSpPr/>
          <p:nvPr/>
        </p:nvSpPr>
        <p:spPr>
          <a:xfrm>
            <a:off x="2564192" y="4435322"/>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6" name="橢圓 54"/>
          <p:cNvSpPr/>
          <p:nvPr/>
        </p:nvSpPr>
        <p:spPr>
          <a:xfrm>
            <a:off x="2552559" y="566333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7" name="文字方塊 55"/>
          <p:cNvSpPr txBox="1"/>
          <p:nvPr/>
        </p:nvSpPr>
        <p:spPr>
          <a:xfrm rot="5400000">
            <a:off x="2549812" y="5085627"/>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8" name="矩形 58"/>
          <p:cNvSpPr/>
          <p:nvPr/>
        </p:nvSpPr>
        <p:spPr>
          <a:xfrm>
            <a:off x="1359550" y="5788841"/>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9" name="Object 12"/>
          <p:cNvGraphicFramePr>
            <a:graphicFrameLocks noChangeAspect="1"/>
          </p:cNvGraphicFramePr>
          <p:nvPr>
            <p:extLst>
              <p:ext uri="{D42A27DB-BD31-4B8C-83A1-F6EECF244321}">
                <p14:modId xmlns:p14="http://schemas.microsoft.com/office/powerpoint/2010/main" val="3293319812"/>
              </p:ext>
            </p:extLst>
          </p:nvPr>
        </p:nvGraphicFramePr>
        <p:xfrm>
          <a:off x="1287627" y="5692074"/>
          <a:ext cx="544512" cy="488950"/>
        </p:xfrm>
        <a:graphic>
          <a:graphicData uri="http://schemas.openxmlformats.org/presentationml/2006/ole">
            <mc:AlternateContent xmlns:mc="http://schemas.openxmlformats.org/markup-compatibility/2006">
              <mc:Choice xmlns:v="urn:schemas-microsoft-com:vml" Requires="v">
                <p:oleObj spid="_x0000_s12463" name="方程式" r:id="rId8" imgW="253800" imgH="228600" progId="Equation.3">
                  <p:embed/>
                </p:oleObj>
              </mc:Choice>
              <mc:Fallback>
                <p:oleObj name="方程式" r:id="rId8" imgW="253800" imgH="228600" progId="Equation.3">
                  <p:embed/>
                  <p:pic>
                    <p:nvPicPr>
                      <p:cNvPr id="62" name="Object 12"/>
                      <p:cNvPicPr>
                        <a:picLocks noChangeAspect="1" noChangeArrowheads="1"/>
                      </p:cNvPicPr>
                      <p:nvPr/>
                    </p:nvPicPr>
                    <p:blipFill>
                      <a:blip r:embed="rId9"/>
                      <a:srcRect/>
                      <a:stretch>
                        <a:fillRect/>
                      </a:stretch>
                    </p:blipFill>
                    <p:spPr bwMode="auto">
                      <a:xfrm>
                        <a:off x="1287627" y="5692074"/>
                        <a:ext cx="544512"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文字方塊 62"/>
          <p:cNvSpPr txBox="1"/>
          <p:nvPr/>
        </p:nvSpPr>
        <p:spPr>
          <a:xfrm rot="5400000">
            <a:off x="1235482" y="5073783"/>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1" name="文字方塊 71"/>
          <p:cNvSpPr txBox="1"/>
          <p:nvPr/>
        </p:nvSpPr>
        <p:spPr>
          <a:xfrm>
            <a:off x="3789057" y="3598168"/>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2" name="文字方塊 72"/>
          <p:cNvSpPr txBox="1"/>
          <p:nvPr/>
        </p:nvSpPr>
        <p:spPr>
          <a:xfrm>
            <a:off x="3806680" y="4383667"/>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3" name="文字方塊 73"/>
          <p:cNvSpPr txBox="1"/>
          <p:nvPr/>
        </p:nvSpPr>
        <p:spPr>
          <a:xfrm>
            <a:off x="3818860" y="5639959"/>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24" name="直線單箭頭接點 74"/>
          <p:cNvCxnSpPr>
            <a:stCxn id="14" idx="6"/>
          </p:cNvCxnSpPr>
          <p:nvPr/>
        </p:nvCxnSpPr>
        <p:spPr>
          <a:xfrm>
            <a:off x="3136008" y="3943831"/>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75"/>
          <p:cNvCxnSpPr/>
          <p:nvPr/>
        </p:nvCxnSpPr>
        <p:spPr>
          <a:xfrm>
            <a:off x="3136008" y="4735583"/>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76"/>
          <p:cNvCxnSpPr/>
          <p:nvPr/>
        </p:nvCxnSpPr>
        <p:spPr>
          <a:xfrm>
            <a:off x="3126717" y="5957552"/>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77"/>
          <p:cNvCxnSpPr>
            <a:stCxn id="15" idx="6"/>
          </p:cNvCxnSpPr>
          <p:nvPr/>
        </p:nvCxnSpPr>
        <p:spPr>
          <a:xfrm flipV="1">
            <a:off x="3138350" y="3943831"/>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78"/>
          <p:cNvCxnSpPr>
            <a:stCxn id="14" idx="6"/>
          </p:cNvCxnSpPr>
          <p:nvPr/>
        </p:nvCxnSpPr>
        <p:spPr>
          <a:xfrm>
            <a:off x="3136008" y="3943831"/>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79"/>
          <p:cNvCxnSpPr>
            <a:stCxn id="14" idx="6"/>
          </p:cNvCxnSpPr>
          <p:nvPr/>
        </p:nvCxnSpPr>
        <p:spPr>
          <a:xfrm>
            <a:off x="3136008" y="3943831"/>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80"/>
          <p:cNvCxnSpPr>
            <a:stCxn id="15" idx="6"/>
          </p:cNvCxnSpPr>
          <p:nvPr/>
        </p:nvCxnSpPr>
        <p:spPr>
          <a:xfrm>
            <a:off x="3138350" y="4722401"/>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81"/>
          <p:cNvCxnSpPr>
            <a:stCxn id="16" idx="6"/>
          </p:cNvCxnSpPr>
          <p:nvPr/>
        </p:nvCxnSpPr>
        <p:spPr>
          <a:xfrm flipV="1">
            <a:off x="3126717" y="3943831"/>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82"/>
          <p:cNvCxnSpPr>
            <a:stCxn id="16" idx="6"/>
          </p:cNvCxnSpPr>
          <p:nvPr/>
        </p:nvCxnSpPr>
        <p:spPr>
          <a:xfrm flipV="1">
            <a:off x="3126717" y="4722401"/>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83"/>
          <p:cNvCxnSpPr>
            <a:endCxn id="14" idx="2"/>
          </p:cNvCxnSpPr>
          <p:nvPr/>
        </p:nvCxnSpPr>
        <p:spPr>
          <a:xfrm flipV="1">
            <a:off x="1702450" y="3943831"/>
            <a:ext cx="859400" cy="29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84"/>
          <p:cNvCxnSpPr>
            <a:stCxn id="11" idx="3"/>
            <a:endCxn id="15" idx="2"/>
          </p:cNvCxnSpPr>
          <p:nvPr/>
        </p:nvCxnSpPr>
        <p:spPr>
          <a:xfrm>
            <a:off x="1698743" y="3992205"/>
            <a:ext cx="865449" cy="7301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85"/>
          <p:cNvCxnSpPr>
            <a:stCxn id="11" idx="3"/>
            <a:endCxn id="16" idx="2"/>
          </p:cNvCxnSpPr>
          <p:nvPr/>
        </p:nvCxnSpPr>
        <p:spPr>
          <a:xfrm>
            <a:off x="1698743" y="3992205"/>
            <a:ext cx="853816" cy="1958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86"/>
          <p:cNvCxnSpPr>
            <a:stCxn id="13" idx="3"/>
            <a:endCxn id="14" idx="2"/>
          </p:cNvCxnSpPr>
          <p:nvPr/>
        </p:nvCxnSpPr>
        <p:spPr>
          <a:xfrm flipV="1">
            <a:off x="1726263" y="3943831"/>
            <a:ext cx="835587" cy="595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87"/>
          <p:cNvCxnSpPr>
            <a:stCxn id="10" idx="3"/>
            <a:endCxn id="15" idx="2"/>
          </p:cNvCxnSpPr>
          <p:nvPr/>
        </p:nvCxnSpPr>
        <p:spPr>
          <a:xfrm>
            <a:off x="1692925" y="4562534"/>
            <a:ext cx="871267" cy="1598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88"/>
          <p:cNvCxnSpPr>
            <a:stCxn id="10" idx="3"/>
            <a:endCxn id="16" idx="2"/>
          </p:cNvCxnSpPr>
          <p:nvPr/>
        </p:nvCxnSpPr>
        <p:spPr>
          <a:xfrm>
            <a:off x="1692925" y="4562534"/>
            <a:ext cx="859634" cy="1387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89"/>
          <p:cNvCxnSpPr>
            <a:stCxn id="19" idx="3"/>
            <a:endCxn id="14" idx="2"/>
          </p:cNvCxnSpPr>
          <p:nvPr/>
        </p:nvCxnSpPr>
        <p:spPr>
          <a:xfrm flipV="1">
            <a:off x="1764422" y="3943831"/>
            <a:ext cx="797428" cy="19932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90"/>
          <p:cNvCxnSpPr>
            <a:stCxn id="19" idx="3"/>
            <a:endCxn id="15" idx="2"/>
          </p:cNvCxnSpPr>
          <p:nvPr/>
        </p:nvCxnSpPr>
        <p:spPr>
          <a:xfrm flipV="1">
            <a:off x="1738053" y="4722401"/>
            <a:ext cx="826139" cy="121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91"/>
          <p:cNvCxnSpPr>
            <a:stCxn id="19" idx="3"/>
            <a:endCxn id="16" idx="2"/>
          </p:cNvCxnSpPr>
          <p:nvPr/>
        </p:nvCxnSpPr>
        <p:spPr>
          <a:xfrm>
            <a:off x="1738053" y="5937007"/>
            <a:ext cx="814506" cy="13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文字方塊 92"/>
          <p:cNvSpPr txBox="1"/>
          <p:nvPr/>
        </p:nvSpPr>
        <p:spPr>
          <a:xfrm rot="5400000">
            <a:off x="6212274" y="5247890"/>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43" name="文字方塊 93"/>
          <p:cNvSpPr txBox="1"/>
          <p:nvPr/>
        </p:nvSpPr>
        <p:spPr>
          <a:xfrm>
            <a:off x="5633295" y="3640186"/>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44" name="文字方塊 94"/>
          <p:cNvSpPr txBox="1"/>
          <p:nvPr/>
        </p:nvSpPr>
        <p:spPr>
          <a:xfrm>
            <a:off x="5654393" y="4448495"/>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45" name="文字方塊 95"/>
          <p:cNvSpPr txBox="1"/>
          <p:nvPr/>
        </p:nvSpPr>
        <p:spPr>
          <a:xfrm>
            <a:off x="5622012" y="5704638"/>
            <a:ext cx="631069" cy="523220"/>
          </a:xfrm>
          <a:prstGeom prst="rect">
            <a:avLst/>
          </a:prstGeom>
          <a:noFill/>
        </p:spPr>
        <p:txBody>
          <a:bodyPr wrap="square" rtlCol="0">
            <a:spAutoFit/>
          </a:bodyPr>
          <a:lstStyle/>
          <a:p>
            <a:r>
              <a:rPr lang="en-US" altLang="zh-TW" sz="2800" dirty="0"/>
              <a:t>y</a:t>
            </a:r>
            <a:r>
              <a:rPr lang="en-US" altLang="zh-TW" sz="2800" baseline="-25000" dirty="0"/>
              <a:t>10</a:t>
            </a:r>
            <a:endParaRPr lang="zh-TW" altLang="en-US" sz="2800" baseline="-25000" dirty="0"/>
          </a:p>
        </p:txBody>
      </p:sp>
      <p:sp>
        <p:nvSpPr>
          <p:cNvPr id="46" name="文字方塊 8"/>
          <p:cNvSpPr txBox="1"/>
          <p:nvPr/>
        </p:nvSpPr>
        <p:spPr>
          <a:xfrm>
            <a:off x="2884334" y="4720428"/>
            <a:ext cx="65" cy="276999"/>
          </a:xfrm>
          <a:prstGeom prst="rect">
            <a:avLst/>
          </a:prstGeom>
          <a:noFill/>
        </p:spPr>
        <p:txBody>
          <a:bodyPr wrap="none" lIns="0" tIns="0" rIns="0" bIns="0" rtlCol="0">
            <a:spAutoFit/>
          </a:bodyPr>
          <a:lstStyle/>
          <a:p>
            <a:endParaRPr lang="zh-TW" altLang="en-US" dirty="0"/>
          </a:p>
        </p:txBody>
      </p:sp>
      <p:sp>
        <p:nvSpPr>
          <p:cNvPr id="47" name="文字方塊 70"/>
          <p:cNvSpPr txBox="1"/>
          <p:nvPr/>
        </p:nvSpPr>
        <p:spPr>
          <a:xfrm>
            <a:off x="7352773" y="4974878"/>
            <a:ext cx="1014273" cy="523220"/>
          </a:xfrm>
          <a:prstGeom prst="rec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altLang="zh-TW" sz="2800" dirty="0"/>
              <a:t>Cost </a:t>
            </a:r>
          </a:p>
        </p:txBody>
      </p:sp>
      <p:sp>
        <p:nvSpPr>
          <p:cNvPr id="48" name="矩形 96"/>
          <p:cNvSpPr/>
          <p:nvPr/>
        </p:nvSpPr>
        <p:spPr>
          <a:xfrm>
            <a:off x="6274512" y="3804455"/>
            <a:ext cx="619787"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0.2</a:t>
            </a:r>
            <a:endParaRPr lang="zh-TW" altLang="en-US" sz="2400" dirty="0"/>
          </a:p>
        </p:txBody>
      </p:sp>
      <p:sp>
        <p:nvSpPr>
          <p:cNvPr id="49" name="矩形 99"/>
          <p:cNvSpPr/>
          <p:nvPr/>
        </p:nvSpPr>
        <p:spPr>
          <a:xfrm>
            <a:off x="6274513" y="4590039"/>
            <a:ext cx="619787"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0.3</a:t>
            </a:r>
            <a:endParaRPr lang="zh-TW" altLang="en-US" sz="2400" dirty="0"/>
          </a:p>
        </p:txBody>
      </p:sp>
      <p:sp>
        <p:nvSpPr>
          <p:cNvPr id="50" name="矩形 100"/>
          <p:cNvSpPr/>
          <p:nvPr/>
        </p:nvSpPr>
        <p:spPr>
          <a:xfrm>
            <a:off x="6270084" y="5830406"/>
            <a:ext cx="690317"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0.5</a:t>
            </a:r>
            <a:endParaRPr lang="zh-TW" altLang="en-US" sz="2400" dirty="0"/>
          </a:p>
        </p:txBody>
      </p:sp>
      <p:pic>
        <p:nvPicPr>
          <p:cNvPr id="53" name="圖片 107"/>
          <p:cNvPicPr preferRelativeResize="0">
            <a:picLocks/>
          </p:cNvPicPr>
          <p:nvPr/>
        </p:nvPicPr>
        <p:blipFill>
          <a:blip r:embed="rId10"/>
          <a:stretch>
            <a:fillRect/>
          </a:stretch>
        </p:blipFill>
        <p:spPr>
          <a:xfrm>
            <a:off x="263838" y="4649480"/>
            <a:ext cx="720000" cy="720000"/>
          </a:xfrm>
          <a:prstGeom prst="rect">
            <a:avLst/>
          </a:prstGeom>
          <a:ln w="38100">
            <a:solidFill>
              <a:schemeClr val="tx1"/>
            </a:solidFill>
          </a:ln>
        </p:spPr>
      </p:pic>
      <p:grpSp>
        <p:nvGrpSpPr>
          <p:cNvPr id="54" name="群組 10"/>
          <p:cNvGrpSpPr/>
          <p:nvPr/>
        </p:nvGrpSpPr>
        <p:grpSpPr>
          <a:xfrm>
            <a:off x="8507587" y="3673391"/>
            <a:ext cx="654489" cy="2625052"/>
            <a:chOff x="7996358" y="2461791"/>
            <a:chExt cx="654489" cy="2625052"/>
          </a:xfrm>
        </p:grpSpPr>
        <p:sp>
          <p:nvSpPr>
            <p:cNvPr id="55" name="矩形 109"/>
            <p:cNvSpPr/>
            <p:nvPr/>
          </p:nvSpPr>
          <p:spPr>
            <a:xfrm>
              <a:off x="8062418" y="2461791"/>
              <a:ext cx="498951" cy="2625052"/>
            </a:xfrm>
            <a:prstGeom prst="rect">
              <a:avLst/>
            </a:prstGeom>
            <a:solidFill>
              <a:schemeClr val="accent3">
                <a:lumMod val="20000"/>
                <a:lumOff val="8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56" name="文字方塊 110"/>
            <p:cNvSpPr txBox="1"/>
            <p:nvPr/>
          </p:nvSpPr>
          <p:spPr>
            <a:xfrm rot="5400000">
              <a:off x="8004608" y="3948039"/>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57" name="文字方塊 111"/>
            <p:cNvSpPr txBox="1"/>
            <p:nvPr/>
          </p:nvSpPr>
          <p:spPr>
            <a:xfrm>
              <a:off x="7996358" y="2508931"/>
              <a:ext cx="631069" cy="523220"/>
            </a:xfrm>
            <a:prstGeom prst="rect">
              <a:avLst/>
            </a:prstGeom>
            <a:noFill/>
          </p:spPr>
          <p:txBody>
            <a:bodyPr wrap="square" rtlCol="0">
              <a:spAutoFit/>
            </a:bodyPr>
            <a:lstStyle/>
            <a:p>
              <a:pPr algn="ctr"/>
              <a:r>
                <a:rPr lang="en-US" altLang="zh-TW" sz="2800" dirty="0"/>
                <a:t>1</a:t>
              </a:r>
              <a:endParaRPr lang="zh-TW" altLang="en-US" sz="2800" baseline="-25000" dirty="0"/>
            </a:p>
          </p:txBody>
        </p:sp>
        <p:sp>
          <p:nvSpPr>
            <p:cNvPr id="58" name="文字方塊 112"/>
            <p:cNvSpPr txBox="1"/>
            <p:nvPr/>
          </p:nvSpPr>
          <p:spPr>
            <a:xfrm>
              <a:off x="8005216" y="3269035"/>
              <a:ext cx="631069" cy="523220"/>
            </a:xfrm>
            <a:prstGeom prst="rect">
              <a:avLst/>
            </a:prstGeom>
            <a:noFill/>
          </p:spPr>
          <p:txBody>
            <a:bodyPr wrap="square" rtlCol="0">
              <a:spAutoFit/>
            </a:bodyPr>
            <a:lstStyle/>
            <a:p>
              <a:pPr algn="ctr"/>
              <a:r>
                <a:rPr lang="en-US" altLang="zh-TW" sz="2800" dirty="0"/>
                <a:t>0</a:t>
              </a:r>
              <a:endParaRPr lang="zh-TW" altLang="en-US" sz="2800" baseline="-25000" dirty="0"/>
            </a:p>
          </p:txBody>
        </p:sp>
        <p:sp>
          <p:nvSpPr>
            <p:cNvPr id="59" name="文字方塊 113"/>
            <p:cNvSpPr txBox="1"/>
            <p:nvPr/>
          </p:nvSpPr>
          <p:spPr>
            <a:xfrm>
              <a:off x="7996358" y="4489333"/>
              <a:ext cx="631069" cy="523220"/>
            </a:xfrm>
            <a:prstGeom prst="rect">
              <a:avLst/>
            </a:prstGeom>
            <a:noFill/>
          </p:spPr>
          <p:txBody>
            <a:bodyPr wrap="square" rtlCol="0">
              <a:spAutoFit/>
            </a:bodyPr>
            <a:lstStyle/>
            <a:p>
              <a:pPr algn="ctr"/>
              <a:r>
                <a:rPr lang="en-US" altLang="zh-TW" sz="2800" dirty="0"/>
                <a:t>0</a:t>
              </a:r>
              <a:endParaRPr lang="zh-TW" altLang="en-US" sz="2800" baseline="-25000" dirty="0"/>
            </a:p>
          </p:txBody>
        </p:sp>
      </p:grpSp>
      <p:sp>
        <p:nvSpPr>
          <p:cNvPr id="60" name="左-右雙向箭號 114"/>
          <p:cNvSpPr/>
          <p:nvPr/>
        </p:nvSpPr>
        <p:spPr>
          <a:xfrm>
            <a:off x="7248433" y="4557014"/>
            <a:ext cx="1187596" cy="33487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65" name="矩形 97"/>
          <p:cNvSpPr/>
          <p:nvPr/>
        </p:nvSpPr>
        <p:spPr>
          <a:xfrm>
            <a:off x="4463364" y="3656178"/>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66" name="橢圓 98"/>
          <p:cNvSpPr/>
          <p:nvPr/>
        </p:nvSpPr>
        <p:spPr>
          <a:xfrm>
            <a:off x="4539208" y="3648072"/>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67" name="橢圓 103"/>
          <p:cNvSpPr/>
          <p:nvPr/>
        </p:nvSpPr>
        <p:spPr>
          <a:xfrm>
            <a:off x="4541550" y="4407981"/>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68" name="橢圓 104"/>
          <p:cNvSpPr/>
          <p:nvPr/>
        </p:nvSpPr>
        <p:spPr>
          <a:xfrm>
            <a:off x="4548578" y="5654654"/>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69" name="文字方塊 105"/>
          <p:cNvSpPr txBox="1"/>
          <p:nvPr/>
        </p:nvSpPr>
        <p:spPr>
          <a:xfrm rot="5400000">
            <a:off x="4545831" y="5073784"/>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70" name="矩形 2"/>
          <p:cNvSpPr/>
          <p:nvPr/>
        </p:nvSpPr>
        <p:spPr>
          <a:xfrm>
            <a:off x="8026245" y="6485354"/>
            <a:ext cx="1611467" cy="400110"/>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wrap="none">
            <a:spAutoFit/>
          </a:bodyPr>
          <a:lstStyle/>
          <a:p>
            <a:r>
              <a:rPr lang="en-US" altLang="zh-TW" sz="2000" dirty="0"/>
              <a:t>True label “1”</a:t>
            </a:r>
            <a:endParaRPr lang="zh-TW" altLang="en-US" sz="2000" dirty="0"/>
          </a:p>
        </p:txBody>
      </p:sp>
      <mc:AlternateContent xmlns:mc="http://schemas.openxmlformats.org/markup-compatibility/2006" xmlns:a14="http://schemas.microsoft.com/office/drawing/2010/main">
        <mc:Choice Requires="a14">
          <p:sp>
            <p:nvSpPr>
              <p:cNvPr id="71" name="文字方塊 6"/>
              <p:cNvSpPr txBox="1"/>
              <p:nvPr/>
            </p:nvSpPr>
            <p:spPr>
              <a:xfrm>
                <a:off x="7448418" y="5599565"/>
                <a:ext cx="81541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ea typeface="Cambria Math" panose="02040503050406030204" pitchFamily="18" charset="0"/>
                        </a:rPr>
                        <m:t>ℒ</m:t>
                      </m:r>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𝜃</m:t>
                      </m:r>
                      <m:r>
                        <a:rPr lang="en-US" altLang="zh-TW" sz="2800" b="0" i="1" smtClean="0">
                          <a:latin typeface="Cambria Math" panose="02040503050406030204" pitchFamily="18" charset="0"/>
                        </a:rPr>
                        <m:t>)</m:t>
                      </m:r>
                    </m:oMath>
                  </m:oMathPara>
                </a14:m>
                <a:endParaRPr lang="zh-TW" altLang="en-US" sz="2800" dirty="0"/>
              </a:p>
            </p:txBody>
          </p:sp>
        </mc:Choice>
        <mc:Fallback xmlns="">
          <p:sp>
            <p:nvSpPr>
              <p:cNvPr id="71" name="文字方塊 6"/>
              <p:cNvSpPr txBox="1">
                <a:spLocks noRot="1" noChangeAspect="1" noMove="1" noResize="1" noEditPoints="1" noAdjustHandles="1" noChangeArrowheads="1" noChangeShapeType="1" noTextEdit="1"/>
              </p:cNvSpPr>
              <p:nvPr/>
            </p:nvSpPr>
            <p:spPr>
              <a:xfrm>
                <a:off x="7448418" y="5599565"/>
                <a:ext cx="815415" cy="430887"/>
              </a:xfrm>
              <a:prstGeom prst="rect">
                <a:avLst/>
              </a:prstGeom>
              <a:blipFill>
                <a:blip r:embed="rId11"/>
                <a:stretch>
                  <a:fillRect/>
                </a:stretch>
              </a:blipFill>
            </p:spPr>
            <p:txBody>
              <a:bodyPr/>
              <a:lstStyle/>
              <a:p>
                <a:r>
                  <a:rPr lang="en-US">
                    <a:noFill/>
                  </a:rPr>
                  <a:t> </a:t>
                </a:r>
              </a:p>
            </p:txBody>
          </p:sp>
        </mc:Fallback>
      </mc:AlternateContent>
      <p:sp>
        <p:nvSpPr>
          <p:cNvPr id="72" name="文字方塊 92"/>
          <p:cNvSpPr txBox="1"/>
          <p:nvPr/>
        </p:nvSpPr>
        <p:spPr>
          <a:xfrm rot="5400000">
            <a:off x="5549285" y="517117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73" name="TextBox 72">
            <a:extLst>
              <a:ext uri="{FF2B5EF4-FFF2-40B4-BE49-F238E27FC236}">
                <a16:creationId xmlns:a16="http://schemas.microsoft.com/office/drawing/2014/main" id="{5FEB92E8-1A98-450B-9B2A-588096F6A0BA}"/>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2799163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48"/>
          <p:cNvSpPr/>
          <p:nvPr/>
        </p:nvSpPr>
        <p:spPr>
          <a:xfrm>
            <a:off x="7324732" y="6706237"/>
            <a:ext cx="365038" cy="6715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baseline="30000" dirty="0"/>
          </a:p>
        </p:txBody>
      </p:sp>
      <p:sp>
        <p:nvSpPr>
          <p:cNvPr id="54" name="矩形 72"/>
          <p:cNvSpPr/>
          <p:nvPr/>
        </p:nvSpPr>
        <p:spPr>
          <a:xfrm>
            <a:off x="7321580" y="5251867"/>
            <a:ext cx="319606" cy="6715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baseline="30000" dirty="0"/>
          </a:p>
        </p:txBody>
      </p:sp>
      <p:sp>
        <p:nvSpPr>
          <p:cNvPr id="33" name="矩形 46"/>
          <p:cNvSpPr/>
          <p:nvPr/>
        </p:nvSpPr>
        <p:spPr>
          <a:xfrm>
            <a:off x="7324733" y="3397788"/>
            <a:ext cx="365037" cy="6715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baseline="30000" dirty="0"/>
          </a:p>
        </p:txBody>
      </p:sp>
      <p:sp>
        <p:nvSpPr>
          <p:cNvPr id="34" name="矩形 47"/>
          <p:cNvSpPr/>
          <p:nvPr/>
        </p:nvSpPr>
        <p:spPr>
          <a:xfrm>
            <a:off x="7324732" y="4344893"/>
            <a:ext cx="386669" cy="6715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baseline="30000" dirty="0"/>
          </a:p>
        </p:txBody>
      </p:sp>
      <p:sp>
        <p:nvSpPr>
          <p:cNvPr id="2" name="Title 1"/>
          <p:cNvSpPr>
            <a:spLocks noGrp="1"/>
          </p:cNvSpPr>
          <p:nvPr>
            <p:ph type="title"/>
          </p:nvPr>
        </p:nvSpPr>
        <p:spPr/>
        <p:txBody>
          <a:bodyPr/>
          <a:lstStyle/>
          <a:p>
            <a:r>
              <a:rPr lang="en-US" dirty="0"/>
              <a:t>Training 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For </a:t>
                </a:r>
                <a:r>
                  <a:rPr lang="en-US" dirty="0" smtClean="0"/>
                  <a:t>a training set of </a:t>
                </a:r>
                <a14:m>
                  <m:oMath xmlns:m="http://schemas.openxmlformats.org/officeDocument/2006/math">
                    <m:r>
                      <a:rPr lang="en-US" altLang="zh-TW" i="1">
                        <a:latin typeface="Cambria Math" panose="02040503050406030204" pitchFamily="18" charset="0"/>
                      </a:rPr>
                      <m:t>𝑁</m:t>
                    </m:r>
                  </m:oMath>
                </a14:m>
                <a:r>
                  <a:rPr lang="en-US" dirty="0" smtClean="0"/>
                  <a:t> images</a:t>
                </a:r>
                <a:r>
                  <a:rPr lang="en-US" dirty="0"/>
                  <a:t>, calculate the total </a:t>
                </a:r>
                <a:r>
                  <a:rPr lang="en-US" dirty="0" smtClean="0"/>
                  <a:t>loss overall all images: </a:t>
                </a:r>
                <a14:m>
                  <m:oMath xmlns:m="http://schemas.openxmlformats.org/officeDocument/2006/math">
                    <m:r>
                      <a:rPr lang="en-US" altLang="zh-TW" i="1" smtClean="0">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r>
                      <a:rPr lang="en-US" altLang="zh-TW" i="1">
                        <a:latin typeface="Cambria Math" panose="02040503050406030204" pitchFamily="18" charset="0"/>
                      </a:rPr>
                      <m:t>=</m:t>
                    </m:r>
                    <m:nary>
                      <m:naryPr>
                        <m:chr m:val="∑"/>
                        <m:limLoc m:val="subSup"/>
                        <m:ctrlPr>
                          <a:rPr lang="en-US" altLang="zh-TW" i="1">
                            <a:latin typeface="Cambria Math" panose="02040503050406030204" pitchFamily="18" charset="0"/>
                          </a:rPr>
                        </m:ctrlPr>
                      </m:naryPr>
                      <m:sub>
                        <m:r>
                          <m:rPr>
                            <m:brk m:alnAt="25"/>
                          </m:rPr>
                          <a:rPr lang="en-US" altLang="zh-TW" i="1">
                            <a:latin typeface="Cambria Math" panose="02040503050406030204" pitchFamily="18" charset="0"/>
                          </a:rPr>
                          <m:t>𝑛</m:t>
                        </m:r>
                        <m:r>
                          <a:rPr lang="en-US" altLang="zh-TW" i="1">
                            <a:latin typeface="Cambria Math" panose="02040503050406030204" pitchFamily="18" charset="0"/>
                          </a:rPr>
                          <m:t>=1</m:t>
                        </m:r>
                      </m:sub>
                      <m:sup>
                        <m:r>
                          <a:rPr lang="en-US" altLang="zh-TW" i="1">
                            <a:latin typeface="Cambria Math" panose="02040503050406030204" pitchFamily="18" charset="0"/>
                          </a:rPr>
                          <m:t>𝑁</m:t>
                        </m:r>
                      </m:sup>
                      <m:e>
                        <m:sSub>
                          <m:sSubPr>
                            <m:ctrlPr>
                              <a:rPr lang="en-US" altLang="zh-TW" i="1">
                                <a:latin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ℒ</m:t>
                            </m:r>
                          </m:e>
                          <m:sub>
                            <m:r>
                              <a:rPr lang="en-US" altLang="zh-TW" i="1">
                                <a:latin typeface="Cambria Math" panose="02040503050406030204" pitchFamily="18" charset="0"/>
                              </a:rPr>
                              <m:t>𝑛</m:t>
                            </m:r>
                          </m:sub>
                        </m:sSub>
                        <m:d>
                          <m:dPr>
                            <m:ctrlPr>
                              <a:rPr lang="en-US" altLang="zh-TW" i="1">
                                <a:latin typeface="Cambria Math" panose="02040503050406030204" pitchFamily="18" charset="0"/>
                              </a:rPr>
                            </m:ctrlPr>
                          </m:dPr>
                          <m:e>
                            <m:r>
                              <a:rPr lang="zh-TW" altLang="en-US" i="1">
                                <a:latin typeface="Cambria Math" panose="02040503050406030204" pitchFamily="18" charset="0"/>
                              </a:rPr>
                              <m:t>𝜃</m:t>
                            </m:r>
                          </m:e>
                        </m:d>
                      </m:e>
                    </m:nary>
                  </m:oMath>
                </a14:m>
                <a:endParaRPr lang="en-US" dirty="0"/>
              </a:p>
              <a:p>
                <a:r>
                  <a:rPr lang="en-US" altLang="zh-TW" dirty="0"/>
                  <a:t>Find the optimal </a:t>
                </a:r>
                <a:r>
                  <a:rPr lang="en-US" altLang="zh-TW" dirty="0" smtClean="0"/>
                  <a:t>parameters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m:t>
                        </m:r>
                      </m:sup>
                    </m:sSup>
                  </m:oMath>
                </a14:m>
                <a:r>
                  <a:rPr lang="en-US" altLang="zh-TW" dirty="0"/>
                  <a:t> that minimize the total loss </a:t>
                </a:r>
                <a14:m>
                  <m:oMath xmlns:m="http://schemas.openxmlformats.org/officeDocument/2006/math">
                    <m:r>
                      <a:rPr lang="en-US" altLang="zh-TW" b="0" i="1" smtClean="0">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oMath>
                </a14:m>
                <a:endParaRPr lang="zh-TW" alt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90" t="-3405"/>
                </a:stretch>
              </a:blipFill>
            </p:spPr>
            <p:txBody>
              <a:bodyPr/>
              <a:lstStyle/>
              <a:p>
                <a:r>
                  <a:rPr lang="en-US">
                    <a:noFill/>
                  </a:rPr>
                  <a:t> </a:t>
                </a:r>
              </a:p>
            </p:txBody>
          </p:sp>
        </mc:Fallback>
      </mc:AlternateContent>
      <p:sp>
        <p:nvSpPr>
          <p:cNvPr id="32" name="Content Placeholder 31">
            <a:extLst>
              <a:ext uri="{FF2B5EF4-FFF2-40B4-BE49-F238E27FC236}">
                <a16:creationId xmlns:a16="http://schemas.microsoft.com/office/drawing/2014/main" id="{B06E0F1D-FD2E-4DA2-8F46-341AA8D53009}"/>
              </a:ext>
            </a:extLst>
          </p:cNvPr>
          <p:cNvSpPr>
            <a:spLocks noGrp="1"/>
          </p:cNvSpPr>
          <p:nvPr>
            <p:ph idx="10"/>
          </p:nvPr>
        </p:nvSpPr>
        <p:spPr/>
        <p:txBody>
          <a:bodyPr/>
          <a:lstStyle/>
          <a:p>
            <a:r>
              <a:rPr lang="en-US" dirty="0"/>
              <a:t>Training Neural Networks</a:t>
            </a:r>
          </a:p>
          <a:p>
            <a:endParaRPr lang="en-US" dirty="0"/>
          </a:p>
        </p:txBody>
      </p:sp>
      <p:grpSp>
        <p:nvGrpSpPr>
          <p:cNvPr id="4" name="群組 17"/>
          <p:cNvGrpSpPr/>
          <p:nvPr/>
        </p:nvGrpSpPr>
        <p:grpSpPr>
          <a:xfrm>
            <a:off x="3437187" y="3397788"/>
            <a:ext cx="421911" cy="671513"/>
            <a:chOff x="510563" y="3417283"/>
            <a:chExt cx="421911" cy="671513"/>
          </a:xfrm>
        </p:grpSpPr>
        <p:sp>
          <p:nvSpPr>
            <p:cNvPr id="5" name="矩形 18"/>
            <p:cNvSpPr/>
            <p:nvPr/>
          </p:nvSpPr>
          <p:spPr>
            <a:xfrm>
              <a:off x="557212" y="3417283"/>
              <a:ext cx="271463" cy="6715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400" baseline="30000" dirty="0"/>
            </a:p>
          </p:txBody>
        </p:sp>
        <p:sp>
          <p:nvSpPr>
            <p:cNvPr id="6" name="矩形 19"/>
            <p:cNvSpPr/>
            <p:nvPr/>
          </p:nvSpPr>
          <p:spPr>
            <a:xfrm>
              <a:off x="510563" y="3522206"/>
              <a:ext cx="421911" cy="461665"/>
            </a:xfrm>
            <a:prstGeom prst="rect">
              <a:avLst/>
            </a:prstGeom>
          </p:spPr>
          <p:txBody>
            <a:bodyPr wrap="none">
              <a:spAutoFit/>
            </a:bodyPr>
            <a:lstStyle/>
            <a:p>
              <a:pPr algn="ctr"/>
              <a:r>
                <a:rPr lang="en-US" altLang="zh-TW" sz="2400" dirty="0"/>
                <a:t>x</a:t>
              </a:r>
              <a:r>
                <a:rPr lang="en-US" altLang="zh-TW" sz="2400" baseline="30000" dirty="0"/>
                <a:t>1</a:t>
              </a:r>
              <a:endParaRPr lang="zh-TW" altLang="en-US" sz="2400" baseline="30000" dirty="0"/>
            </a:p>
          </p:txBody>
        </p:sp>
      </p:grpSp>
      <p:grpSp>
        <p:nvGrpSpPr>
          <p:cNvPr id="7" name="群組 20"/>
          <p:cNvGrpSpPr/>
          <p:nvPr/>
        </p:nvGrpSpPr>
        <p:grpSpPr>
          <a:xfrm>
            <a:off x="3437187" y="4344893"/>
            <a:ext cx="421910" cy="671513"/>
            <a:chOff x="510564" y="3417283"/>
            <a:chExt cx="421910" cy="671513"/>
          </a:xfrm>
        </p:grpSpPr>
        <p:sp>
          <p:nvSpPr>
            <p:cNvPr id="8" name="矩形 21"/>
            <p:cNvSpPr/>
            <p:nvPr/>
          </p:nvSpPr>
          <p:spPr>
            <a:xfrm>
              <a:off x="557212" y="3417283"/>
              <a:ext cx="271463" cy="6715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400" baseline="30000" dirty="0"/>
            </a:p>
          </p:txBody>
        </p:sp>
        <p:sp>
          <p:nvSpPr>
            <p:cNvPr id="9" name="矩形 22"/>
            <p:cNvSpPr/>
            <p:nvPr/>
          </p:nvSpPr>
          <p:spPr>
            <a:xfrm>
              <a:off x="510564" y="3522206"/>
              <a:ext cx="421910" cy="461665"/>
            </a:xfrm>
            <a:prstGeom prst="rect">
              <a:avLst/>
            </a:prstGeom>
          </p:spPr>
          <p:txBody>
            <a:bodyPr wrap="none">
              <a:spAutoFit/>
            </a:bodyPr>
            <a:lstStyle/>
            <a:p>
              <a:pPr algn="ctr"/>
              <a:r>
                <a:rPr lang="en-US" altLang="zh-TW" sz="2400" dirty="0"/>
                <a:t>x</a:t>
              </a:r>
              <a:r>
                <a:rPr lang="en-US" altLang="zh-TW" sz="2400" baseline="30000" dirty="0"/>
                <a:t>2</a:t>
              </a:r>
              <a:endParaRPr lang="zh-TW" altLang="en-US" sz="2400" baseline="30000" dirty="0"/>
            </a:p>
          </p:txBody>
        </p:sp>
      </p:grpSp>
      <p:grpSp>
        <p:nvGrpSpPr>
          <p:cNvPr id="10" name="群組 23"/>
          <p:cNvGrpSpPr/>
          <p:nvPr/>
        </p:nvGrpSpPr>
        <p:grpSpPr>
          <a:xfrm>
            <a:off x="3422759" y="6706237"/>
            <a:ext cx="450765" cy="671513"/>
            <a:chOff x="496136" y="3417283"/>
            <a:chExt cx="450765" cy="671513"/>
          </a:xfrm>
        </p:grpSpPr>
        <p:sp>
          <p:nvSpPr>
            <p:cNvPr id="11" name="矩形 24"/>
            <p:cNvSpPr/>
            <p:nvPr/>
          </p:nvSpPr>
          <p:spPr>
            <a:xfrm>
              <a:off x="557212" y="3417283"/>
              <a:ext cx="271463" cy="6715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400" baseline="30000" dirty="0"/>
            </a:p>
          </p:txBody>
        </p:sp>
        <p:sp>
          <p:nvSpPr>
            <p:cNvPr id="12" name="矩形 25"/>
            <p:cNvSpPr/>
            <p:nvPr/>
          </p:nvSpPr>
          <p:spPr>
            <a:xfrm>
              <a:off x="496136" y="3522206"/>
              <a:ext cx="450765" cy="461665"/>
            </a:xfrm>
            <a:prstGeom prst="rect">
              <a:avLst/>
            </a:prstGeom>
          </p:spPr>
          <p:txBody>
            <a:bodyPr wrap="none">
              <a:spAutoFit/>
            </a:bodyPr>
            <a:lstStyle/>
            <a:p>
              <a:pPr algn="ctr"/>
              <a:r>
                <a:rPr lang="en-US" altLang="zh-TW" sz="2400" dirty="0" err="1"/>
                <a:t>x</a:t>
              </a:r>
              <a:r>
                <a:rPr lang="en-US" altLang="zh-TW" sz="2400" baseline="30000" dirty="0" err="1"/>
                <a:t>N</a:t>
              </a:r>
              <a:endParaRPr lang="zh-TW" altLang="en-US" sz="2400" baseline="30000" dirty="0"/>
            </a:p>
          </p:txBody>
        </p:sp>
      </p:grpSp>
      <p:sp>
        <p:nvSpPr>
          <p:cNvPr id="13" name="矩形 26"/>
          <p:cNvSpPr/>
          <p:nvPr/>
        </p:nvSpPr>
        <p:spPr>
          <a:xfrm>
            <a:off x="4237112" y="3400359"/>
            <a:ext cx="965905" cy="68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NN</a:t>
            </a:r>
            <a:endParaRPr lang="zh-TW" altLang="en-US" sz="2400" dirty="0"/>
          </a:p>
        </p:txBody>
      </p:sp>
      <p:sp>
        <p:nvSpPr>
          <p:cNvPr id="14" name="矩形 27"/>
          <p:cNvSpPr/>
          <p:nvPr/>
        </p:nvSpPr>
        <p:spPr>
          <a:xfrm>
            <a:off x="4237112" y="4339069"/>
            <a:ext cx="965905" cy="68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NN</a:t>
            </a:r>
            <a:endParaRPr lang="zh-TW" altLang="en-US" sz="2400" dirty="0"/>
          </a:p>
        </p:txBody>
      </p:sp>
      <p:sp>
        <p:nvSpPr>
          <p:cNvPr id="15" name="矩形 28"/>
          <p:cNvSpPr/>
          <p:nvPr/>
        </p:nvSpPr>
        <p:spPr>
          <a:xfrm>
            <a:off x="4237112" y="6694592"/>
            <a:ext cx="965905" cy="68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NN</a:t>
            </a:r>
            <a:endParaRPr lang="zh-TW" altLang="en-US" sz="2400" dirty="0"/>
          </a:p>
        </p:txBody>
      </p:sp>
      <p:sp>
        <p:nvSpPr>
          <p:cNvPr id="16" name="文字方塊 29"/>
          <p:cNvSpPr txBox="1"/>
          <p:nvPr/>
        </p:nvSpPr>
        <p:spPr>
          <a:xfrm rot="5400000">
            <a:off x="3294738" y="6030288"/>
            <a:ext cx="828675"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7" name="文字方塊 30"/>
          <p:cNvSpPr txBox="1"/>
          <p:nvPr/>
        </p:nvSpPr>
        <p:spPr>
          <a:xfrm rot="5400000">
            <a:off x="4368003" y="6018645"/>
            <a:ext cx="828675"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18" name="直線單箭頭接點 31"/>
          <p:cNvCxnSpPr/>
          <p:nvPr/>
        </p:nvCxnSpPr>
        <p:spPr>
          <a:xfrm flipV="1">
            <a:off x="3805729" y="3733543"/>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32"/>
          <p:cNvCxnSpPr/>
          <p:nvPr/>
        </p:nvCxnSpPr>
        <p:spPr>
          <a:xfrm flipV="1">
            <a:off x="3802768" y="4680648"/>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33"/>
          <p:cNvCxnSpPr/>
          <p:nvPr/>
        </p:nvCxnSpPr>
        <p:spPr>
          <a:xfrm flipV="1">
            <a:off x="3802767" y="7036171"/>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34"/>
          <p:cNvCxnSpPr/>
          <p:nvPr/>
        </p:nvCxnSpPr>
        <p:spPr>
          <a:xfrm flipV="1">
            <a:off x="5205978" y="3728336"/>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35"/>
          <p:cNvCxnSpPr/>
          <p:nvPr/>
        </p:nvCxnSpPr>
        <p:spPr>
          <a:xfrm flipV="1">
            <a:off x="5203017" y="4675441"/>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36"/>
          <p:cNvCxnSpPr/>
          <p:nvPr/>
        </p:nvCxnSpPr>
        <p:spPr>
          <a:xfrm flipV="1">
            <a:off x="5203016" y="7030964"/>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群組 37"/>
          <p:cNvGrpSpPr/>
          <p:nvPr/>
        </p:nvGrpSpPr>
        <p:grpSpPr>
          <a:xfrm>
            <a:off x="5654347" y="3397788"/>
            <a:ext cx="2039149" cy="671513"/>
            <a:chOff x="557211" y="3417283"/>
            <a:chExt cx="2039149" cy="671513"/>
          </a:xfrm>
        </p:grpSpPr>
        <p:sp>
          <p:nvSpPr>
            <p:cNvPr id="25" name="矩形 38"/>
            <p:cNvSpPr/>
            <p:nvPr/>
          </p:nvSpPr>
          <p:spPr>
            <a:xfrm>
              <a:off x="557211" y="3417283"/>
              <a:ext cx="417025" cy="6715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400" baseline="30000" dirty="0"/>
            </a:p>
          </p:txBody>
        </p:sp>
        <p:sp>
          <p:nvSpPr>
            <p:cNvPr id="26" name="矩形 39"/>
            <p:cNvSpPr/>
            <p:nvPr/>
          </p:nvSpPr>
          <p:spPr>
            <a:xfrm>
              <a:off x="2168037" y="3522206"/>
              <a:ext cx="428323" cy="461665"/>
            </a:xfrm>
            <a:prstGeom prst="rect">
              <a:avLst/>
            </a:prstGeom>
          </p:spPr>
          <p:txBody>
            <a:bodyPr wrap="none">
              <a:spAutoFit/>
            </a:bodyPr>
            <a:lstStyle/>
            <a:p>
              <a:pPr algn="ctr"/>
              <a:r>
                <a:rPr lang="en-US" altLang="zh-TW" sz="2400" dirty="0"/>
                <a:t>y</a:t>
              </a:r>
              <a:r>
                <a:rPr lang="en-US" altLang="zh-TW" sz="2400" baseline="30000" dirty="0"/>
                <a:t>1</a:t>
              </a:r>
              <a:endParaRPr lang="zh-TW" altLang="en-US" sz="2400" baseline="30000" dirty="0"/>
            </a:p>
          </p:txBody>
        </p:sp>
      </p:grpSp>
      <p:grpSp>
        <p:nvGrpSpPr>
          <p:cNvPr id="27" name="群組 40"/>
          <p:cNvGrpSpPr/>
          <p:nvPr/>
        </p:nvGrpSpPr>
        <p:grpSpPr>
          <a:xfrm>
            <a:off x="5654347" y="4344893"/>
            <a:ext cx="2035424" cy="671513"/>
            <a:chOff x="557212" y="3417283"/>
            <a:chExt cx="2035424" cy="671513"/>
          </a:xfrm>
        </p:grpSpPr>
        <p:sp>
          <p:nvSpPr>
            <p:cNvPr id="28" name="矩形 41"/>
            <p:cNvSpPr/>
            <p:nvPr/>
          </p:nvSpPr>
          <p:spPr>
            <a:xfrm>
              <a:off x="557212" y="3417283"/>
              <a:ext cx="417025" cy="6715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400" baseline="30000" dirty="0"/>
            </a:p>
          </p:txBody>
        </p:sp>
        <p:sp>
          <p:nvSpPr>
            <p:cNvPr id="29" name="矩形 42"/>
            <p:cNvSpPr/>
            <p:nvPr/>
          </p:nvSpPr>
          <p:spPr>
            <a:xfrm>
              <a:off x="2164313" y="3505037"/>
              <a:ext cx="428323" cy="461665"/>
            </a:xfrm>
            <a:prstGeom prst="rect">
              <a:avLst/>
            </a:prstGeom>
          </p:spPr>
          <p:txBody>
            <a:bodyPr wrap="square">
              <a:spAutoFit/>
            </a:bodyPr>
            <a:lstStyle/>
            <a:p>
              <a:pPr algn="ctr"/>
              <a:r>
                <a:rPr lang="en-US" altLang="zh-TW" sz="2400" dirty="0"/>
                <a:t>y</a:t>
              </a:r>
              <a:r>
                <a:rPr lang="en-US" altLang="zh-TW" sz="2400" baseline="30000" dirty="0"/>
                <a:t>2</a:t>
              </a:r>
              <a:endParaRPr lang="zh-TW" altLang="en-US" sz="2400" baseline="30000" dirty="0"/>
            </a:p>
          </p:txBody>
        </p:sp>
      </p:grpSp>
      <p:grpSp>
        <p:nvGrpSpPr>
          <p:cNvPr id="30" name="群組 43"/>
          <p:cNvGrpSpPr/>
          <p:nvPr/>
        </p:nvGrpSpPr>
        <p:grpSpPr>
          <a:xfrm>
            <a:off x="5654347" y="6706237"/>
            <a:ext cx="2057054" cy="671513"/>
            <a:chOff x="557212" y="3417283"/>
            <a:chExt cx="2057054" cy="671513"/>
          </a:xfrm>
        </p:grpSpPr>
        <p:sp>
          <p:nvSpPr>
            <p:cNvPr id="31" name="矩形 44"/>
            <p:cNvSpPr/>
            <p:nvPr/>
          </p:nvSpPr>
          <p:spPr>
            <a:xfrm>
              <a:off x="557212" y="3417283"/>
              <a:ext cx="417025" cy="6715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400" baseline="30000" dirty="0"/>
            </a:p>
          </p:txBody>
        </p:sp>
        <p:sp>
          <p:nvSpPr>
            <p:cNvPr id="70" name="矩形 45"/>
            <p:cNvSpPr/>
            <p:nvPr/>
          </p:nvSpPr>
          <p:spPr>
            <a:xfrm>
              <a:off x="2157090" y="3477566"/>
              <a:ext cx="457176" cy="461665"/>
            </a:xfrm>
            <a:prstGeom prst="rect">
              <a:avLst/>
            </a:prstGeom>
          </p:spPr>
          <p:txBody>
            <a:bodyPr wrap="none">
              <a:spAutoFit/>
            </a:bodyPr>
            <a:lstStyle/>
            <a:p>
              <a:pPr algn="ctr"/>
              <a:r>
                <a:rPr lang="en-US" altLang="zh-TW" sz="2400" dirty="0" err="1"/>
                <a:t>y</a:t>
              </a:r>
              <a:r>
                <a:rPr lang="en-US" altLang="zh-TW" sz="2400" baseline="30000" dirty="0" err="1"/>
                <a:t>N</a:t>
              </a:r>
              <a:endParaRPr lang="zh-TW" altLang="en-US" sz="2400" baseline="30000" dirty="0"/>
            </a:p>
          </p:txBody>
        </p:sp>
      </p:grpSp>
      <mc:AlternateContent xmlns:mc="http://schemas.openxmlformats.org/markup-compatibility/2006" xmlns:a14="http://schemas.microsoft.com/office/drawing/2010/main">
        <mc:Choice Requires="a14">
          <p:sp>
            <p:nvSpPr>
              <p:cNvPr id="36" name="文字方塊 49"/>
              <p:cNvSpPr txBox="1"/>
              <p:nvPr/>
            </p:nvSpPr>
            <p:spPr>
              <a:xfrm>
                <a:off x="5679919" y="3571391"/>
                <a:ext cx="39145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smtClean="0">
                                  <a:latin typeface="Cambria Math" panose="02040503050406030204" pitchFamily="18" charset="0"/>
                                </a:rPr>
                              </m:ctrlPr>
                            </m:accPr>
                            <m:e>
                              <m:r>
                                <a:rPr lang="en-US" altLang="zh-TW" sz="2400" b="0" i="1" smtClean="0">
                                  <a:latin typeface="Cambria Math" panose="02040503050406030204" pitchFamily="18" charset="0"/>
                                </a:rPr>
                                <m:t>𝑦</m:t>
                              </m:r>
                            </m:e>
                          </m:acc>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36" name="文字方塊 49"/>
              <p:cNvSpPr txBox="1">
                <a:spLocks noRot="1" noChangeAspect="1" noMove="1" noResize="1" noEditPoints="1" noAdjustHandles="1" noChangeArrowheads="1" noChangeShapeType="1" noTextEdit="1"/>
              </p:cNvSpPr>
              <p:nvPr/>
            </p:nvSpPr>
            <p:spPr>
              <a:xfrm>
                <a:off x="5679919" y="3571391"/>
                <a:ext cx="391454" cy="369332"/>
              </a:xfrm>
              <a:prstGeom prst="rect">
                <a:avLst/>
              </a:prstGeom>
              <a:blipFill>
                <a:blip r:embed="rId3"/>
                <a:stretch>
                  <a:fillRect l="-18750" t="-18333" r="-48438"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文字方塊 50"/>
              <p:cNvSpPr txBox="1"/>
              <p:nvPr/>
            </p:nvSpPr>
            <p:spPr>
              <a:xfrm>
                <a:off x="5690359" y="4506901"/>
                <a:ext cx="39805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smtClean="0">
                                  <a:latin typeface="Cambria Math" panose="02040503050406030204" pitchFamily="18" charset="0"/>
                                </a:rPr>
                              </m:ctrlPr>
                            </m:accPr>
                            <m:e>
                              <m:r>
                                <a:rPr lang="en-US" altLang="zh-TW" sz="2400" b="0" i="1" smtClean="0">
                                  <a:latin typeface="Cambria Math" panose="02040503050406030204" pitchFamily="18" charset="0"/>
                                </a:rPr>
                                <m:t>𝑦</m:t>
                              </m:r>
                            </m:e>
                          </m:acc>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37" name="文字方塊 50"/>
              <p:cNvSpPr txBox="1">
                <a:spLocks noRot="1" noChangeAspect="1" noMove="1" noResize="1" noEditPoints="1" noAdjustHandles="1" noChangeArrowheads="1" noChangeShapeType="1" noTextEdit="1"/>
              </p:cNvSpPr>
              <p:nvPr/>
            </p:nvSpPr>
            <p:spPr>
              <a:xfrm>
                <a:off x="5690359" y="4506901"/>
                <a:ext cx="398058" cy="369332"/>
              </a:xfrm>
              <a:prstGeom prst="rect">
                <a:avLst/>
              </a:prstGeom>
              <a:blipFill>
                <a:blip r:embed="rId4"/>
                <a:stretch>
                  <a:fillRect l="-18182" t="-16393" r="-46970"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文字方塊 51"/>
              <p:cNvSpPr txBox="1"/>
              <p:nvPr/>
            </p:nvSpPr>
            <p:spPr>
              <a:xfrm>
                <a:off x="5665929" y="6903493"/>
                <a:ext cx="44339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smtClean="0">
                                  <a:latin typeface="Cambria Math" panose="02040503050406030204" pitchFamily="18" charset="0"/>
                                </a:rPr>
                              </m:ctrlPr>
                            </m:accPr>
                            <m:e>
                              <m:r>
                                <a:rPr lang="en-US" altLang="zh-TW" sz="2400" b="0" i="1" smtClean="0">
                                  <a:latin typeface="Cambria Math" panose="02040503050406030204" pitchFamily="18" charset="0"/>
                                </a:rPr>
                                <m:t>𝑦</m:t>
                              </m:r>
                            </m:e>
                          </m:acc>
                        </m:e>
                        <m:sup>
                          <m:r>
                            <a:rPr lang="en-US" altLang="zh-TW" sz="2400" b="0" i="1" smtClean="0">
                              <a:latin typeface="Cambria Math" panose="02040503050406030204" pitchFamily="18" charset="0"/>
                            </a:rPr>
                            <m:t>𝑁</m:t>
                          </m:r>
                        </m:sup>
                      </m:sSup>
                    </m:oMath>
                  </m:oMathPara>
                </a14:m>
                <a:endParaRPr lang="zh-TW" altLang="en-US" sz="2400" dirty="0"/>
              </a:p>
            </p:txBody>
          </p:sp>
        </mc:Choice>
        <mc:Fallback xmlns="">
          <p:sp>
            <p:nvSpPr>
              <p:cNvPr id="38" name="文字方塊 51"/>
              <p:cNvSpPr txBox="1">
                <a:spLocks noRot="1" noChangeAspect="1" noMove="1" noResize="1" noEditPoints="1" noAdjustHandles="1" noChangeArrowheads="1" noChangeShapeType="1" noTextEdit="1"/>
              </p:cNvSpPr>
              <p:nvPr/>
            </p:nvSpPr>
            <p:spPr>
              <a:xfrm>
                <a:off x="5665929" y="6903493"/>
                <a:ext cx="443391" cy="369332"/>
              </a:xfrm>
              <a:prstGeom prst="rect">
                <a:avLst/>
              </a:prstGeom>
              <a:blipFill>
                <a:blip r:embed="rId5"/>
                <a:stretch>
                  <a:fillRect l="-16438" t="-16393" r="-43836" b="-24590"/>
                </a:stretch>
              </a:blipFill>
            </p:spPr>
            <p:txBody>
              <a:bodyPr/>
              <a:lstStyle/>
              <a:p>
                <a:r>
                  <a:rPr lang="en-US">
                    <a:noFill/>
                  </a:rPr>
                  <a:t> </a:t>
                </a:r>
              </a:p>
            </p:txBody>
          </p:sp>
        </mc:Fallback>
      </mc:AlternateContent>
      <p:sp>
        <p:nvSpPr>
          <p:cNvPr id="39" name="左-右雙向箭號 52"/>
          <p:cNvSpPr/>
          <p:nvPr/>
        </p:nvSpPr>
        <p:spPr>
          <a:xfrm>
            <a:off x="6370766" y="3689762"/>
            <a:ext cx="602650" cy="18104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0" name="左-右雙向箭號 53"/>
          <p:cNvSpPr/>
          <p:nvPr/>
        </p:nvSpPr>
        <p:spPr>
          <a:xfrm>
            <a:off x="6370766" y="4610462"/>
            <a:ext cx="602650" cy="18104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1" name="左-右雙向箭號 54"/>
          <p:cNvSpPr/>
          <p:nvPr/>
        </p:nvSpPr>
        <p:spPr>
          <a:xfrm>
            <a:off x="6442774" y="6951469"/>
            <a:ext cx="602650" cy="18104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2" name="文字方塊 55"/>
              <p:cNvSpPr txBox="1"/>
              <p:nvPr/>
            </p:nvSpPr>
            <p:spPr>
              <a:xfrm>
                <a:off x="6286347" y="3229547"/>
                <a:ext cx="83042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i="1" smtClean="0">
                              <a:latin typeface="Cambria Math" panose="02040503050406030204" pitchFamily="18" charset="0"/>
                              <a:ea typeface="Cambria Math" panose="02040503050406030204" pitchFamily="18" charset="0"/>
                            </a:rPr>
                            <m:t>ℒ</m:t>
                          </m:r>
                        </m:e>
                        <m:sub>
                          <m:r>
                            <a:rPr lang="en-US" altLang="zh-TW" sz="2400" b="0" i="1" smtClean="0">
                              <a:latin typeface="Cambria Math" panose="02040503050406030204" pitchFamily="18" charset="0"/>
                            </a:rPr>
                            <m:t>1</m:t>
                          </m:r>
                        </m:sub>
                      </m:sSub>
                      <m:d>
                        <m:dPr>
                          <m:ctrlPr>
                            <a:rPr lang="en-US" altLang="zh-TW" sz="2400" b="0" i="1" smtClean="0">
                              <a:latin typeface="Cambria Math" panose="02040503050406030204" pitchFamily="18" charset="0"/>
                            </a:rPr>
                          </m:ctrlPr>
                        </m:dPr>
                        <m:e>
                          <m:r>
                            <a:rPr lang="zh-TW" altLang="en-US" sz="2400" b="0" i="1" smtClean="0">
                              <a:latin typeface="Cambria Math" panose="02040503050406030204" pitchFamily="18" charset="0"/>
                            </a:rPr>
                            <m:t>𝜃</m:t>
                          </m:r>
                        </m:e>
                      </m:d>
                    </m:oMath>
                  </m:oMathPara>
                </a14:m>
                <a:endParaRPr lang="zh-TW" altLang="en-US" sz="2400" dirty="0"/>
              </a:p>
            </p:txBody>
          </p:sp>
        </mc:Choice>
        <mc:Fallback xmlns="">
          <p:sp>
            <p:nvSpPr>
              <p:cNvPr id="42" name="文字方塊 55"/>
              <p:cNvSpPr txBox="1">
                <a:spLocks noRot="1" noChangeAspect="1" noMove="1" noResize="1" noEditPoints="1" noAdjustHandles="1" noChangeArrowheads="1" noChangeShapeType="1" noTextEdit="1"/>
              </p:cNvSpPr>
              <p:nvPr/>
            </p:nvSpPr>
            <p:spPr>
              <a:xfrm>
                <a:off x="6286347" y="3229547"/>
                <a:ext cx="830420" cy="369332"/>
              </a:xfrm>
              <a:prstGeom prst="rect">
                <a:avLst/>
              </a:prstGeom>
              <a:blipFill>
                <a:blip r:embed="rId6"/>
                <a:stretch>
                  <a:fillRect l="-8088" b="-15000"/>
                </a:stretch>
              </a:blipFill>
            </p:spPr>
            <p:txBody>
              <a:bodyPr/>
              <a:lstStyle/>
              <a:p>
                <a:r>
                  <a:rPr lang="en-US">
                    <a:noFill/>
                  </a:rPr>
                  <a:t> </a:t>
                </a:r>
              </a:p>
            </p:txBody>
          </p:sp>
        </mc:Fallback>
      </mc:AlternateContent>
      <p:sp>
        <p:nvSpPr>
          <p:cNvPr id="43" name="文字方塊 58"/>
          <p:cNvSpPr txBox="1"/>
          <p:nvPr/>
        </p:nvSpPr>
        <p:spPr>
          <a:xfrm rot="5400000">
            <a:off x="5456272" y="6066809"/>
            <a:ext cx="828675"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44" name="文字方塊 59"/>
          <p:cNvSpPr txBox="1"/>
          <p:nvPr/>
        </p:nvSpPr>
        <p:spPr>
          <a:xfrm rot="5400000">
            <a:off x="7161564" y="6053901"/>
            <a:ext cx="828675"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45" name="群組 63"/>
          <p:cNvGrpSpPr/>
          <p:nvPr/>
        </p:nvGrpSpPr>
        <p:grpSpPr>
          <a:xfrm>
            <a:off x="3434035" y="5251867"/>
            <a:ext cx="421910" cy="671513"/>
            <a:chOff x="510564" y="3417283"/>
            <a:chExt cx="421910" cy="671513"/>
          </a:xfrm>
        </p:grpSpPr>
        <p:sp>
          <p:nvSpPr>
            <p:cNvPr id="46" name="矩形 64"/>
            <p:cNvSpPr/>
            <p:nvPr/>
          </p:nvSpPr>
          <p:spPr>
            <a:xfrm>
              <a:off x="557212" y="3417283"/>
              <a:ext cx="271463" cy="6715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400" baseline="30000" dirty="0"/>
            </a:p>
          </p:txBody>
        </p:sp>
        <p:sp>
          <p:nvSpPr>
            <p:cNvPr id="47" name="矩形 65"/>
            <p:cNvSpPr/>
            <p:nvPr/>
          </p:nvSpPr>
          <p:spPr>
            <a:xfrm>
              <a:off x="510564" y="3522206"/>
              <a:ext cx="421910" cy="461665"/>
            </a:xfrm>
            <a:prstGeom prst="rect">
              <a:avLst/>
            </a:prstGeom>
          </p:spPr>
          <p:txBody>
            <a:bodyPr wrap="none">
              <a:spAutoFit/>
            </a:bodyPr>
            <a:lstStyle/>
            <a:p>
              <a:pPr algn="ctr"/>
              <a:r>
                <a:rPr lang="en-US" altLang="zh-TW" sz="2400" dirty="0"/>
                <a:t>x</a:t>
              </a:r>
              <a:r>
                <a:rPr lang="en-US" altLang="zh-TW" sz="2400" baseline="30000" dirty="0"/>
                <a:t>3</a:t>
              </a:r>
              <a:endParaRPr lang="zh-TW" altLang="en-US" sz="2400" baseline="30000" dirty="0"/>
            </a:p>
          </p:txBody>
        </p:sp>
      </p:grpSp>
      <p:sp>
        <p:nvSpPr>
          <p:cNvPr id="48" name="矩形 66"/>
          <p:cNvSpPr/>
          <p:nvPr/>
        </p:nvSpPr>
        <p:spPr>
          <a:xfrm>
            <a:off x="4233960" y="5246043"/>
            <a:ext cx="965905" cy="68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NN</a:t>
            </a:r>
            <a:endParaRPr lang="zh-TW" altLang="en-US" sz="2400" dirty="0"/>
          </a:p>
        </p:txBody>
      </p:sp>
      <p:cxnSp>
        <p:nvCxnSpPr>
          <p:cNvPr id="49" name="直線單箭頭接點 67"/>
          <p:cNvCxnSpPr/>
          <p:nvPr/>
        </p:nvCxnSpPr>
        <p:spPr>
          <a:xfrm flipV="1">
            <a:off x="3799616" y="5587622"/>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68"/>
          <p:cNvCxnSpPr/>
          <p:nvPr/>
        </p:nvCxnSpPr>
        <p:spPr>
          <a:xfrm flipV="1">
            <a:off x="5199865" y="5582415"/>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1" name="群組 69"/>
          <p:cNvGrpSpPr/>
          <p:nvPr/>
        </p:nvGrpSpPr>
        <p:grpSpPr>
          <a:xfrm>
            <a:off x="5651195" y="5251867"/>
            <a:ext cx="2038575" cy="671513"/>
            <a:chOff x="557212" y="3417283"/>
            <a:chExt cx="2038575" cy="671513"/>
          </a:xfrm>
        </p:grpSpPr>
        <p:sp>
          <p:nvSpPr>
            <p:cNvPr id="52" name="矩形 70"/>
            <p:cNvSpPr/>
            <p:nvPr/>
          </p:nvSpPr>
          <p:spPr>
            <a:xfrm>
              <a:off x="557212" y="3417283"/>
              <a:ext cx="441206" cy="6715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400" baseline="30000" dirty="0"/>
            </a:p>
          </p:txBody>
        </p:sp>
        <p:sp>
          <p:nvSpPr>
            <p:cNvPr id="53" name="矩形 71"/>
            <p:cNvSpPr/>
            <p:nvPr/>
          </p:nvSpPr>
          <p:spPr>
            <a:xfrm>
              <a:off x="2167465" y="3534167"/>
              <a:ext cx="428322" cy="461665"/>
            </a:xfrm>
            <a:prstGeom prst="rect">
              <a:avLst/>
            </a:prstGeom>
          </p:spPr>
          <p:txBody>
            <a:bodyPr wrap="none">
              <a:spAutoFit/>
            </a:bodyPr>
            <a:lstStyle/>
            <a:p>
              <a:pPr algn="ctr"/>
              <a:r>
                <a:rPr lang="en-US" altLang="zh-TW" sz="2400" dirty="0"/>
                <a:t>y</a:t>
              </a:r>
              <a:r>
                <a:rPr lang="en-US" altLang="zh-TW" sz="2400" baseline="30000" dirty="0"/>
                <a:t>3</a:t>
              </a:r>
              <a:endParaRPr lang="zh-TW" altLang="en-US" sz="2400" baseline="30000" dirty="0"/>
            </a:p>
          </p:txBody>
        </p:sp>
      </p:grpSp>
      <mc:AlternateContent xmlns:mc="http://schemas.openxmlformats.org/markup-compatibility/2006" xmlns:a14="http://schemas.microsoft.com/office/drawing/2010/main">
        <mc:Choice Requires="a14">
          <p:sp>
            <p:nvSpPr>
              <p:cNvPr id="55" name="文字方塊 73"/>
              <p:cNvSpPr txBox="1"/>
              <p:nvPr/>
            </p:nvSpPr>
            <p:spPr>
              <a:xfrm>
                <a:off x="5687207" y="5413875"/>
                <a:ext cx="39805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smtClean="0">
                                  <a:latin typeface="Cambria Math" panose="02040503050406030204" pitchFamily="18" charset="0"/>
                                </a:rPr>
                              </m:ctrlPr>
                            </m:accPr>
                            <m:e>
                              <m:r>
                                <a:rPr lang="en-US" altLang="zh-TW" sz="2400" b="0" i="1" smtClean="0">
                                  <a:latin typeface="Cambria Math" panose="02040503050406030204" pitchFamily="18" charset="0"/>
                                </a:rPr>
                                <m:t>𝑦</m:t>
                              </m:r>
                            </m:e>
                          </m:acc>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55" name="文字方塊 73"/>
              <p:cNvSpPr txBox="1">
                <a:spLocks noRot="1" noChangeAspect="1" noMove="1" noResize="1" noEditPoints="1" noAdjustHandles="1" noChangeArrowheads="1" noChangeShapeType="1" noTextEdit="1"/>
              </p:cNvSpPr>
              <p:nvPr/>
            </p:nvSpPr>
            <p:spPr>
              <a:xfrm>
                <a:off x="5687207" y="5413875"/>
                <a:ext cx="398058" cy="369332"/>
              </a:xfrm>
              <a:prstGeom prst="rect">
                <a:avLst/>
              </a:prstGeom>
              <a:blipFill>
                <a:blip r:embed="rId7"/>
                <a:stretch>
                  <a:fillRect l="-18462" t="-16393" r="-47692" b="-24590"/>
                </a:stretch>
              </a:blipFill>
            </p:spPr>
            <p:txBody>
              <a:bodyPr/>
              <a:lstStyle/>
              <a:p>
                <a:r>
                  <a:rPr lang="en-US">
                    <a:noFill/>
                  </a:rPr>
                  <a:t> </a:t>
                </a:r>
              </a:p>
            </p:txBody>
          </p:sp>
        </mc:Fallback>
      </mc:AlternateContent>
      <p:sp>
        <p:nvSpPr>
          <p:cNvPr id="56" name="左-右雙向箭號 74"/>
          <p:cNvSpPr/>
          <p:nvPr/>
        </p:nvSpPr>
        <p:spPr>
          <a:xfrm>
            <a:off x="6370766" y="5517436"/>
            <a:ext cx="602650" cy="18104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57" name="圖片 89"/>
          <p:cNvPicPr preferRelativeResize="0">
            <a:picLocks/>
          </p:cNvPicPr>
          <p:nvPr/>
        </p:nvPicPr>
        <p:blipFill>
          <a:blip r:embed="rId8"/>
          <a:stretch>
            <a:fillRect/>
          </a:stretch>
        </p:blipFill>
        <p:spPr>
          <a:xfrm>
            <a:off x="2624741" y="3414213"/>
            <a:ext cx="720000" cy="720000"/>
          </a:xfrm>
          <a:prstGeom prst="rect">
            <a:avLst/>
          </a:prstGeom>
          <a:ln w="38100">
            <a:solidFill>
              <a:schemeClr val="tx1"/>
            </a:solidFill>
          </a:ln>
        </p:spPr>
      </p:pic>
      <p:pic>
        <p:nvPicPr>
          <p:cNvPr id="58" name="圖片 91"/>
          <p:cNvPicPr preferRelativeResize="0">
            <a:picLocks/>
          </p:cNvPicPr>
          <p:nvPr/>
        </p:nvPicPr>
        <p:blipFill>
          <a:blip r:embed="rId9"/>
          <a:stretch>
            <a:fillRect/>
          </a:stretch>
        </p:blipFill>
        <p:spPr>
          <a:xfrm>
            <a:off x="2603991" y="4358608"/>
            <a:ext cx="720000" cy="720000"/>
          </a:xfrm>
          <a:prstGeom prst="rect">
            <a:avLst/>
          </a:prstGeom>
          <a:ln w="38100">
            <a:solidFill>
              <a:schemeClr val="tx1"/>
            </a:solidFill>
          </a:ln>
        </p:spPr>
      </p:pic>
      <p:pic>
        <p:nvPicPr>
          <p:cNvPr id="59" name="圖片 92"/>
          <p:cNvPicPr preferRelativeResize="0">
            <a:picLocks/>
          </p:cNvPicPr>
          <p:nvPr/>
        </p:nvPicPr>
        <p:blipFill>
          <a:blip r:embed="rId10"/>
          <a:stretch>
            <a:fillRect/>
          </a:stretch>
        </p:blipFill>
        <p:spPr>
          <a:xfrm>
            <a:off x="2603991" y="5239201"/>
            <a:ext cx="720000" cy="720000"/>
          </a:xfrm>
          <a:prstGeom prst="rect">
            <a:avLst/>
          </a:prstGeom>
          <a:ln w="38100">
            <a:solidFill>
              <a:schemeClr val="tx1"/>
            </a:solidFill>
          </a:ln>
        </p:spPr>
      </p:pic>
      <p:pic>
        <p:nvPicPr>
          <p:cNvPr id="60" name="圖片 93"/>
          <p:cNvPicPr preferRelativeResize="0">
            <a:picLocks/>
          </p:cNvPicPr>
          <p:nvPr/>
        </p:nvPicPr>
        <p:blipFill>
          <a:blip r:embed="rId11"/>
          <a:stretch>
            <a:fillRect/>
          </a:stretch>
        </p:blipFill>
        <p:spPr>
          <a:xfrm>
            <a:off x="2603991" y="6694592"/>
            <a:ext cx="720000" cy="720000"/>
          </a:xfrm>
          <a:prstGeom prst="rect">
            <a:avLst/>
          </a:prstGeom>
          <a:ln w="38100">
            <a:solidFill>
              <a:schemeClr val="tx1"/>
            </a:solidFill>
          </a:ln>
        </p:spPr>
      </p:pic>
      <mc:AlternateContent xmlns:mc="http://schemas.openxmlformats.org/markup-compatibility/2006" xmlns:a14="http://schemas.microsoft.com/office/drawing/2010/main">
        <mc:Choice Requires="a14">
          <p:sp>
            <p:nvSpPr>
              <p:cNvPr id="67" name="文字方塊 55"/>
              <p:cNvSpPr txBox="1"/>
              <p:nvPr/>
            </p:nvSpPr>
            <p:spPr>
              <a:xfrm>
                <a:off x="6251482" y="4185583"/>
                <a:ext cx="83753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i="1" smtClean="0">
                              <a:latin typeface="Cambria Math" panose="02040503050406030204" pitchFamily="18" charset="0"/>
                              <a:ea typeface="Cambria Math" panose="02040503050406030204" pitchFamily="18" charset="0"/>
                            </a:rPr>
                            <m:t>ℒ</m:t>
                          </m:r>
                        </m:e>
                        <m:sub>
                          <m:r>
                            <a:rPr lang="en-US" altLang="zh-TW" sz="2400" b="0" i="1" smtClean="0">
                              <a:latin typeface="Cambria Math" panose="02040503050406030204" pitchFamily="18" charset="0"/>
                            </a:rPr>
                            <m:t>2</m:t>
                          </m:r>
                        </m:sub>
                      </m:sSub>
                      <m:d>
                        <m:dPr>
                          <m:ctrlPr>
                            <a:rPr lang="en-US" altLang="zh-TW" sz="2400" b="0" i="1" smtClean="0">
                              <a:latin typeface="Cambria Math" panose="02040503050406030204" pitchFamily="18" charset="0"/>
                            </a:rPr>
                          </m:ctrlPr>
                        </m:dPr>
                        <m:e>
                          <m:r>
                            <a:rPr lang="zh-TW" altLang="en-US" sz="2400" b="0" i="1" smtClean="0">
                              <a:latin typeface="Cambria Math" panose="02040503050406030204" pitchFamily="18" charset="0"/>
                            </a:rPr>
                            <m:t>𝜃</m:t>
                          </m:r>
                        </m:e>
                      </m:d>
                    </m:oMath>
                  </m:oMathPara>
                </a14:m>
                <a:endParaRPr lang="zh-TW" altLang="en-US" sz="2400" dirty="0"/>
              </a:p>
            </p:txBody>
          </p:sp>
        </mc:Choice>
        <mc:Fallback xmlns="">
          <p:sp>
            <p:nvSpPr>
              <p:cNvPr id="67" name="文字方塊 55"/>
              <p:cNvSpPr txBox="1">
                <a:spLocks noRot="1" noChangeAspect="1" noMove="1" noResize="1" noEditPoints="1" noAdjustHandles="1" noChangeArrowheads="1" noChangeShapeType="1" noTextEdit="1"/>
              </p:cNvSpPr>
              <p:nvPr/>
            </p:nvSpPr>
            <p:spPr>
              <a:xfrm>
                <a:off x="6251482" y="4185583"/>
                <a:ext cx="837537" cy="369332"/>
              </a:xfrm>
              <a:prstGeom prst="rect">
                <a:avLst/>
              </a:prstGeom>
              <a:blipFill>
                <a:blip r:embed="rId12"/>
                <a:stretch>
                  <a:fillRect l="-8759"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文字方塊 55"/>
              <p:cNvSpPr txBox="1"/>
              <p:nvPr/>
            </p:nvSpPr>
            <p:spPr>
              <a:xfrm>
                <a:off x="6349381" y="5137244"/>
                <a:ext cx="83753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i="1" smtClean="0">
                              <a:latin typeface="Cambria Math" panose="02040503050406030204" pitchFamily="18" charset="0"/>
                              <a:ea typeface="Cambria Math" panose="02040503050406030204" pitchFamily="18" charset="0"/>
                            </a:rPr>
                            <m:t>ℒ</m:t>
                          </m:r>
                        </m:e>
                        <m:sub>
                          <m:r>
                            <a:rPr lang="en-US" altLang="zh-TW" sz="2400" b="0" i="1" smtClean="0">
                              <a:latin typeface="Cambria Math" panose="02040503050406030204" pitchFamily="18" charset="0"/>
                            </a:rPr>
                            <m:t>3</m:t>
                          </m:r>
                        </m:sub>
                      </m:sSub>
                      <m:d>
                        <m:dPr>
                          <m:ctrlPr>
                            <a:rPr lang="en-US" altLang="zh-TW" sz="2400" b="0" i="1" smtClean="0">
                              <a:latin typeface="Cambria Math" panose="02040503050406030204" pitchFamily="18" charset="0"/>
                            </a:rPr>
                          </m:ctrlPr>
                        </m:dPr>
                        <m:e>
                          <m:r>
                            <a:rPr lang="zh-TW" altLang="en-US" sz="2400" b="0" i="1" smtClean="0">
                              <a:latin typeface="Cambria Math" panose="02040503050406030204" pitchFamily="18" charset="0"/>
                            </a:rPr>
                            <m:t>𝜃</m:t>
                          </m:r>
                        </m:e>
                      </m:d>
                    </m:oMath>
                  </m:oMathPara>
                </a14:m>
                <a:endParaRPr lang="zh-TW" altLang="en-US" sz="2400" dirty="0"/>
              </a:p>
            </p:txBody>
          </p:sp>
        </mc:Choice>
        <mc:Fallback xmlns="">
          <p:sp>
            <p:nvSpPr>
              <p:cNvPr id="68" name="文字方塊 55"/>
              <p:cNvSpPr txBox="1">
                <a:spLocks noRot="1" noChangeAspect="1" noMove="1" noResize="1" noEditPoints="1" noAdjustHandles="1" noChangeArrowheads="1" noChangeShapeType="1" noTextEdit="1"/>
              </p:cNvSpPr>
              <p:nvPr/>
            </p:nvSpPr>
            <p:spPr>
              <a:xfrm>
                <a:off x="6349381" y="5137244"/>
                <a:ext cx="837537" cy="369332"/>
              </a:xfrm>
              <a:prstGeom prst="rect">
                <a:avLst/>
              </a:prstGeom>
              <a:blipFill>
                <a:blip r:embed="rId13"/>
                <a:stretch>
                  <a:fillRect l="-8759"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文字方塊 55"/>
              <p:cNvSpPr txBox="1"/>
              <p:nvPr/>
            </p:nvSpPr>
            <p:spPr>
              <a:xfrm>
                <a:off x="6370766" y="6582137"/>
                <a:ext cx="85741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i="1" smtClean="0">
                              <a:latin typeface="Cambria Math" panose="02040503050406030204" pitchFamily="18" charset="0"/>
                              <a:ea typeface="Cambria Math" panose="02040503050406030204" pitchFamily="18" charset="0"/>
                            </a:rPr>
                            <m:t>ℒ</m:t>
                          </m:r>
                        </m:e>
                        <m:sub>
                          <m:r>
                            <a:rPr lang="en-US" altLang="zh-TW" sz="2400" b="0" i="1" smtClean="0">
                              <a:latin typeface="Cambria Math" panose="02040503050406030204" pitchFamily="18" charset="0"/>
                            </a:rPr>
                            <m:t>𝑛</m:t>
                          </m:r>
                        </m:sub>
                      </m:sSub>
                      <m:d>
                        <m:dPr>
                          <m:ctrlPr>
                            <a:rPr lang="en-US" altLang="zh-TW" sz="2400" b="0" i="1" smtClean="0">
                              <a:latin typeface="Cambria Math" panose="02040503050406030204" pitchFamily="18" charset="0"/>
                            </a:rPr>
                          </m:ctrlPr>
                        </m:dPr>
                        <m:e>
                          <m:r>
                            <a:rPr lang="zh-TW" altLang="en-US" sz="2400" b="0" i="1" smtClean="0">
                              <a:latin typeface="Cambria Math" panose="02040503050406030204" pitchFamily="18" charset="0"/>
                            </a:rPr>
                            <m:t>𝜃</m:t>
                          </m:r>
                        </m:e>
                      </m:d>
                    </m:oMath>
                  </m:oMathPara>
                </a14:m>
                <a:endParaRPr lang="zh-TW" altLang="en-US" sz="2400" dirty="0"/>
              </a:p>
            </p:txBody>
          </p:sp>
        </mc:Choice>
        <mc:Fallback xmlns="">
          <p:sp>
            <p:nvSpPr>
              <p:cNvPr id="69" name="文字方塊 55"/>
              <p:cNvSpPr txBox="1">
                <a:spLocks noRot="1" noChangeAspect="1" noMove="1" noResize="1" noEditPoints="1" noAdjustHandles="1" noChangeArrowheads="1" noChangeShapeType="1" noTextEdit="1"/>
              </p:cNvSpPr>
              <p:nvPr/>
            </p:nvSpPr>
            <p:spPr>
              <a:xfrm>
                <a:off x="6370766" y="6582137"/>
                <a:ext cx="857414" cy="369332"/>
              </a:xfrm>
              <a:prstGeom prst="rect">
                <a:avLst/>
              </a:prstGeom>
              <a:blipFill>
                <a:blip r:embed="rId14"/>
                <a:stretch>
                  <a:fillRect l="-7801" b="-10000"/>
                </a:stretch>
              </a:blipFill>
            </p:spPr>
            <p:txBody>
              <a:bodyPr/>
              <a:lstStyle/>
              <a:p>
                <a:r>
                  <a:rPr lang="en-US">
                    <a:noFill/>
                  </a:rPr>
                  <a:t> </a:t>
                </a:r>
              </a:p>
            </p:txBody>
          </p:sp>
        </mc:Fallback>
      </mc:AlternateContent>
      <p:sp>
        <p:nvSpPr>
          <p:cNvPr id="64" name="TextBox 63">
            <a:extLst>
              <a:ext uri="{FF2B5EF4-FFF2-40B4-BE49-F238E27FC236}">
                <a16:creationId xmlns:a16="http://schemas.microsoft.com/office/drawing/2014/main" id="{9E3E2080-C6F7-48A1-997F-37A337BEC601}"/>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772046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8621"/>
            <a:ext cx="10058400" cy="1050573"/>
          </a:xfrm>
        </p:spPr>
        <p:txBody>
          <a:bodyPr/>
          <a:lstStyle/>
          <a:p>
            <a:r>
              <a:rPr lang="en-US" dirty="0"/>
              <a:t>Loss Functions</a:t>
            </a:r>
          </a:p>
        </p:txBody>
      </p:sp>
      <p:sp>
        <p:nvSpPr>
          <p:cNvPr id="3" name="Content Placeholder 2"/>
          <p:cNvSpPr>
            <a:spLocks noGrp="1"/>
          </p:cNvSpPr>
          <p:nvPr>
            <p:ph idx="1"/>
          </p:nvPr>
        </p:nvSpPr>
        <p:spPr>
          <a:xfrm>
            <a:off x="276673" y="2090803"/>
            <a:ext cx="9584265" cy="5367667"/>
          </a:xfrm>
        </p:spPr>
        <p:txBody>
          <a:bodyPr/>
          <a:lstStyle/>
          <a:p>
            <a:r>
              <a:rPr lang="en-US" b="1" i="1" dirty="0">
                <a:solidFill>
                  <a:srgbClr val="0070C0"/>
                </a:solidFill>
              </a:rPr>
              <a:t>Classification tasks</a:t>
            </a:r>
          </a:p>
          <a:p>
            <a:endParaRPr lang="en-US" dirty="0"/>
          </a:p>
        </p:txBody>
      </p:sp>
      <p:sp>
        <p:nvSpPr>
          <p:cNvPr id="13" name="Content Placeholder 12">
            <a:extLst>
              <a:ext uri="{FF2B5EF4-FFF2-40B4-BE49-F238E27FC236}">
                <a16:creationId xmlns:a16="http://schemas.microsoft.com/office/drawing/2014/main" id="{0F30B595-F582-4D5B-A917-45F52949C46C}"/>
              </a:ext>
            </a:extLst>
          </p:cNvPr>
          <p:cNvSpPr>
            <a:spLocks noGrp="1"/>
          </p:cNvSpPr>
          <p:nvPr>
            <p:ph idx="10"/>
          </p:nvPr>
        </p:nvSpPr>
        <p:spPr>
          <a:xfrm>
            <a:off x="276673" y="1509936"/>
            <a:ext cx="6192687" cy="350293"/>
          </a:xfrm>
        </p:spPr>
        <p:txBody>
          <a:bodyPr/>
          <a:lstStyle/>
          <a:p>
            <a:r>
              <a:rPr lang="en-US" dirty="0"/>
              <a:t>Training Neural Networks</a:t>
            </a:r>
          </a:p>
        </p:txBody>
      </p:sp>
      <p:sp>
        <p:nvSpPr>
          <p:cNvPr id="12" name="TextBox 11">
            <a:extLst>
              <a:ext uri="{FF2B5EF4-FFF2-40B4-BE49-F238E27FC236}">
                <a16:creationId xmlns:a16="http://schemas.microsoft.com/office/drawing/2014/main" id="{82A6344C-8538-4FEA-8BC7-AE54834D8680}"/>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a:t>
            </a:r>
            <a:r>
              <a:rPr lang="en-US" sz="1000" dirty="0" err="1"/>
              <a:t>Ismini</a:t>
            </a:r>
            <a:r>
              <a:rPr lang="en-US" sz="1000" dirty="0"/>
              <a:t> </a:t>
            </a:r>
            <a:r>
              <a:rPr lang="en-US" sz="1000" dirty="0" err="1"/>
              <a:t>Lourentzou</a:t>
            </a:r>
            <a:r>
              <a:rPr lang="en-US" sz="1000" dirty="0"/>
              <a:t> – Introduction to Deep Learning</a:t>
            </a:r>
          </a:p>
        </p:txBody>
      </p:sp>
      <p:sp>
        <p:nvSpPr>
          <p:cNvPr id="14" name="Ορθογώνιο 17"/>
          <p:cNvSpPr/>
          <p:nvPr/>
        </p:nvSpPr>
        <p:spPr>
          <a:xfrm>
            <a:off x="684245" y="2794625"/>
            <a:ext cx="1287532" cy="646331"/>
          </a:xfrm>
          <a:prstGeom prst="rect">
            <a:avLst/>
          </a:prstGeom>
        </p:spPr>
        <p:txBody>
          <a:bodyPr wrap="none">
            <a:spAutoFit/>
          </a:bodyPr>
          <a:lstStyle/>
          <a:p>
            <a:r>
              <a:rPr lang="en-US" b="1" dirty="0">
                <a:solidFill>
                  <a:srgbClr val="222222"/>
                </a:solidFill>
              </a:rPr>
              <a:t>Training </a:t>
            </a:r>
          </a:p>
          <a:p>
            <a:r>
              <a:rPr lang="en-US" b="1" dirty="0">
                <a:solidFill>
                  <a:srgbClr val="222222"/>
                </a:solidFill>
              </a:rPr>
              <a:t>examples</a:t>
            </a:r>
            <a:endParaRPr lang="el-GR" dirty="0"/>
          </a:p>
        </p:txBody>
      </p:sp>
      <p:sp>
        <p:nvSpPr>
          <p:cNvPr id="15" name="Ορθογώνιο 20"/>
          <p:cNvSpPr/>
          <p:nvPr/>
        </p:nvSpPr>
        <p:spPr>
          <a:xfrm>
            <a:off x="684245" y="4137203"/>
            <a:ext cx="1008609" cy="646331"/>
          </a:xfrm>
          <a:prstGeom prst="rect">
            <a:avLst/>
          </a:prstGeom>
        </p:spPr>
        <p:txBody>
          <a:bodyPr wrap="none">
            <a:spAutoFit/>
          </a:bodyPr>
          <a:lstStyle/>
          <a:p>
            <a:r>
              <a:rPr lang="en-US" b="1" dirty="0">
                <a:solidFill>
                  <a:srgbClr val="222222"/>
                </a:solidFill>
              </a:rPr>
              <a:t>Output </a:t>
            </a:r>
          </a:p>
          <a:p>
            <a:r>
              <a:rPr lang="en-US" b="1" dirty="0">
                <a:solidFill>
                  <a:srgbClr val="222222"/>
                </a:solidFill>
              </a:rPr>
              <a:t>Layer</a:t>
            </a:r>
            <a:endParaRPr lang="el-GR" dirty="0"/>
          </a:p>
        </p:txBody>
      </p:sp>
      <p:sp>
        <p:nvSpPr>
          <p:cNvPr id="16" name="TextBox 15"/>
          <p:cNvSpPr txBox="1"/>
          <p:nvPr/>
        </p:nvSpPr>
        <p:spPr>
          <a:xfrm>
            <a:off x="1880535" y="4111553"/>
            <a:ext cx="3825080" cy="647228"/>
          </a:xfrm>
          <a:prstGeom prst="rect">
            <a:avLst/>
          </a:prstGeom>
          <a:noFill/>
        </p:spPr>
        <p:txBody>
          <a:bodyPr wrap="square" rtlCol="0">
            <a:spAutoFit/>
          </a:bodyPr>
          <a:lstStyle/>
          <a:p>
            <a:pPr algn="ctr"/>
            <a:r>
              <a:rPr lang="en-US" dirty="0" err="1"/>
              <a:t>Softmax</a:t>
            </a:r>
            <a:r>
              <a:rPr lang="en-US" dirty="0"/>
              <a:t> </a:t>
            </a:r>
            <a:r>
              <a:rPr lang="en-US" dirty="0" smtClean="0"/>
              <a:t>Activations</a:t>
            </a:r>
            <a:endParaRPr lang="en-US" dirty="0"/>
          </a:p>
          <a:p>
            <a:pPr algn="ctr"/>
            <a:r>
              <a:rPr lang="en-US" sz="1600" dirty="0"/>
              <a:t> [maps </a:t>
            </a:r>
            <a:r>
              <a:rPr lang="en-US" sz="1600" dirty="0" smtClean="0">
                <a:solidFill>
                  <a:srgbClr val="222222"/>
                </a:solidFill>
              </a:rPr>
              <a:t>to </a:t>
            </a:r>
            <a:r>
              <a:rPr lang="en-US" sz="1600" dirty="0">
                <a:solidFill>
                  <a:srgbClr val="222222"/>
                </a:solidFill>
              </a:rPr>
              <a:t>a probability distribution]</a:t>
            </a:r>
            <a:endParaRPr lang="el-GR" sz="1600" dirty="0"/>
          </a:p>
        </p:txBody>
      </p:sp>
      <p:sp>
        <p:nvSpPr>
          <p:cNvPr id="17" name="Ορθογώνιο 23"/>
          <p:cNvSpPr/>
          <p:nvPr/>
        </p:nvSpPr>
        <p:spPr>
          <a:xfrm>
            <a:off x="636712" y="5686400"/>
            <a:ext cx="1587294" cy="401007"/>
          </a:xfrm>
          <a:prstGeom prst="rect">
            <a:avLst/>
          </a:prstGeom>
        </p:spPr>
        <p:txBody>
          <a:bodyPr wrap="none">
            <a:spAutoFit/>
          </a:bodyPr>
          <a:lstStyle/>
          <a:p>
            <a:r>
              <a:rPr lang="en-US" b="1" dirty="0">
                <a:solidFill>
                  <a:srgbClr val="222222"/>
                </a:solidFill>
              </a:rPr>
              <a:t>Loss function</a:t>
            </a:r>
          </a:p>
        </p:txBody>
      </p:sp>
      <p:sp>
        <p:nvSpPr>
          <p:cNvPr id="18" name="TextBox 17"/>
          <p:cNvSpPr txBox="1"/>
          <p:nvPr/>
        </p:nvSpPr>
        <p:spPr>
          <a:xfrm>
            <a:off x="1882415" y="5695094"/>
            <a:ext cx="3025526" cy="401007"/>
          </a:xfrm>
          <a:prstGeom prst="rect">
            <a:avLst/>
          </a:prstGeom>
          <a:noFill/>
        </p:spPr>
        <p:txBody>
          <a:bodyPr wrap="square" rtlCol="0">
            <a:spAutoFit/>
          </a:bodyPr>
          <a:lstStyle/>
          <a:p>
            <a:pPr algn="ctr"/>
            <a:r>
              <a:rPr lang="en-US" b="1" i="1" dirty="0">
                <a:solidFill>
                  <a:srgbClr val="FF0000"/>
                </a:solidFill>
              </a:rPr>
              <a:t>Cross-entropy</a:t>
            </a:r>
            <a:endParaRPr lang="el-GR" b="1" i="1" dirty="0">
              <a:solidFill>
                <a:srgbClr val="FF0000"/>
              </a:solidFill>
            </a:endParaRPr>
          </a:p>
        </p:txBody>
      </p:sp>
      <p:pic>
        <p:nvPicPr>
          <p:cNvPr id="19" name="Εικόνα 31"/>
          <p:cNvPicPr>
            <a:picLocks noChangeAspect="1"/>
          </p:cNvPicPr>
          <p:nvPr/>
        </p:nvPicPr>
        <p:blipFill>
          <a:blip r:embed="rId3"/>
          <a:stretch>
            <a:fillRect/>
          </a:stretch>
        </p:blipFill>
        <p:spPr>
          <a:xfrm>
            <a:off x="5893296" y="4149204"/>
            <a:ext cx="2895600" cy="673100"/>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3949080" y="5539322"/>
                <a:ext cx="5983866" cy="69230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ℒ</m:t>
                      </m:r>
                      <m:d>
                        <m:dPr>
                          <m:ctrlPr>
                            <a:rPr lang="en-US" sz="1600" b="0" i="1" smtClean="0">
                              <a:latin typeface="Cambria Math" panose="02040503050406030204" pitchFamily="18" charset="0"/>
                            </a:rPr>
                          </m:ctrlPr>
                        </m:dPr>
                        <m:e>
                          <m:r>
                            <a:rPr lang="el-GR" sz="1600" b="0" i="1" smtClean="0">
                              <a:latin typeface="Cambria Math" charset="0"/>
                            </a:rPr>
                            <m:t>𝜃</m:t>
                          </m:r>
                        </m:e>
                      </m:d>
                      <m:r>
                        <a:rPr lang="el-GR" sz="1600" b="0" i="1" smtClean="0">
                          <a:latin typeface="Cambria Math" charset="0"/>
                        </a:rPr>
                        <m:t>=</m:t>
                      </m:r>
                      <m:r>
                        <a:rPr lang="en-US" sz="1600" b="0" i="1" smtClean="0">
                          <a:latin typeface="Cambria Math" charset="0"/>
                        </a:rPr>
                        <m:t>−</m:t>
                      </m:r>
                      <m:f>
                        <m:fPr>
                          <m:ctrlPr>
                            <a:rPr lang="mr-IN" sz="1600" b="0" i="1" smtClean="0">
                              <a:latin typeface="Cambria Math" panose="02040503050406030204" pitchFamily="18" charset="0"/>
                            </a:rPr>
                          </m:ctrlPr>
                        </m:fPr>
                        <m:num>
                          <m:r>
                            <a:rPr lang="en-US" sz="1600" b="0" i="1" smtClean="0">
                              <a:latin typeface="Cambria Math" charset="0"/>
                            </a:rPr>
                            <m:t>1</m:t>
                          </m:r>
                        </m:num>
                        <m:den>
                          <m:r>
                            <a:rPr lang="en-US" sz="1600" b="0" i="1" smtClean="0">
                              <a:latin typeface="Cambria Math" panose="02040503050406030204" pitchFamily="18" charset="0"/>
                            </a:rPr>
                            <m:t>𝑁</m:t>
                          </m:r>
                        </m:den>
                      </m:f>
                      <m:nary>
                        <m:naryPr>
                          <m:chr m:val="∑"/>
                          <m:ctrlPr>
                            <a:rPr lang="is-IS" sz="1600" b="0" i="1" smtClean="0">
                              <a:latin typeface="Cambria Math" panose="02040503050406030204" pitchFamily="18" charset="0"/>
                            </a:rPr>
                          </m:ctrlPr>
                        </m:naryPr>
                        <m:sub>
                          <m:r>
                            <m:rPr>
                              <m:brk m:alnAt="23"/>
                            </m:rPr>
                            <a:rPr lang="en-US" sz="1600" b="0" i="1" smtClean="0">
                              <a:latin typeface="Cambria Math" charset="0"/>
                            </a:rPr>
                            <m:t>𝑖</m:t>
                          </m:r>
                          <m:r>
                            <a:rPr lang="en-US" sz="1600" b="0" i="1" smtClean="0">
                              <a:latin typeface="Cambria Math" charset="0"/>
                            </a:rPr>
                            <m:t>=1</m:t>
                          </m:r>
                        </m:sub>
                        <m:sup>
                          <m:r>
                            <a:rPr lang="en-US" sz="1600" b="0" i="1" smtClean="0">
                              <a:latin typeface="Cambria Math" panose="02040503050406030204" pitchFamily="18" charset="0"/>
                            </a:rPr>
                            <m:t>𝑁</m:t>
                          </m:r>
                        </m:sup>
                        <m:e>
                          <m:nary>
                            <m:naryPr>
                              <m:chr m:val="∑"/>
                              <m:ctrlPr>
                                <a:rPr lang="is-IS" sz="1600" b="0" i="1" smtClean="0">
                                  <a:latin typeface="Cambria Math" panose="02040503050406030204" pitchFamily="18" charset="0"/>
                                </a:rPr>
                              </m:ctrlPr>
                            </m:naryPr>
                            <m:sub>
                              <m:r>
                                <m:rPr>
                                  <m:brk m:alnAt="23"/>
                                </m:rPr>
                                <a:rPr lang="en-US" sz="1600" b="0" i="1" smtClean="0">
                                  <a:latin typeface="Cambria Math" charset="0"/>
                                </a:rPr>
                                <m:t>𝑘</m:t>
                              </m:r>
                              <m:r>
                                <a:rPr lang="en-US" sz="1600" b="0" i="1" smtClean="0">
                                  <a:latin typeface="Cambria Math" charset="0"/>
                                </a:rPr>
                                <m:t>=1</m:t>
                              </m:r>
                            </m:sub>
                            <m:sup>
                              <m:r>
                                <a:rPr lang="en-US" sz="1600" b="0" i="1" smtClean="0">
                                  <a:latin typeface="Cambria Math" charset="0"/>
                                </a:rPr>
                                <m:t>𝐾</m:t>
                              </m:r>
                            </m:sup>
                            <m:e>
                              <m:d>
                                <m:dPr>
                                  <m:begChr m:val="["/>
                                  <m:endChr m:val="]"/>
                                  <m:ctrlPr>
                                    <a:rPr lang="mr-IN" sz="1600" b="0" i="1" smtClean="0">
                                      <a:latin typeface="Cambria Math" panose="02040503050406030204" pitchFamily="18" charset="0"/>
                                    </a:rPr>
                                  </m:ctrlPr>
                                </m:dPr>
                                <m:e>
                                  <m:sSubSup>
                                    <m:sSubSupPr>
                                      <m:ctrlPr>
                                        <a:rPr lang="en-US" sz="1600" b="0" i="1" smtClean="0">
                                          <a:latin typeface="Cambria Math" panose="02040503050406030204" pitchFamily="18" charset="0"/>
                                        </a:rPr>
                                      </m:ctrlPr>
                                    </m:sSubSupPr>
                                    <m:e>
                                      <m:r>
                                        <a:rPr lang="en-US" sz="1600" b="0" i="1" smtClean="0">
                                          <a:latin typeface="Cambria Math" charset="0"/>
                                        </a:rPr>
                                        <m:t>𝑦</m:t>
                                      </m:r>
                                    </m:e>
                                    <m:sub>
                                      <m:r>
                                        <a:rPr lang="en-US" sz="1600" b="0" i="1" smtClean="0">
                                          <a:latin typeface="Cambria Math" charset="0"/>
                                        </a:rPr>
                                        <m:t>𝑘</m:t>
                                      </m:r>
                                    </m:sub>
                                    <m:sup>
                                      <m:r>
                                        <a:rPr lang="en-US" sz="1600" b="0" i="1" smtClean="0">
                                          <a:latin typeface="Cambria Math" charset="0"/>
                                        </a:rPr>
                                        <m:t>(</m:t>
                                      </m:r>
                                      <m:r>
                                        <a:rPr lang="en-US" sz="1600" b="0" i="1" smtClean="0">
                                          <a:latin typeface="Cambria Math" charset="0"/>
                                        </a:rPr>
                                        <m:t>𝑖</m:t>
                                      </m:r>
                                      <m:r>
                                        <a:rPr lang="en-US" sz="1600" b="0" i="1" smtClean="0">
                                          <a:latin typeface="Cambria Math" charset="0"/>
                                        </a:rPr>
                                        <m:t>)</m:t>
                                      </m:r>
                                    </m:sup>
                                  </m:sSubSup>
                                  <m:func>
                                    <m:funcPr>
                                      <m:ctrlPr>
                                        <a:rPr lang="en-US" sz="1600" b="0" i="1" smtClean="0">
                                          <a:latin typeface="Cambria Math" panose="02040503050406030204" pitchFamily="18" charset="0"/>
                                        </a:rPr>
                                      </m:ctrlPr>
                                    </m:funcPr>
                                    <m:fName>
                                      <m:r>
                                        <m:rPr>
                                          <m:sty m:val="p"/>
                                        </m:rPr>
                                        <a:rPr lang="en-US" sz="1600" b="0" i="0" smtClean="0">
                                          <a:latin typeface="Cambria Math" charset="0"/>
                                        </a:rPr>
                                        <m:t>log</m:t>
                                      </m:r>
                                    </m:fName>
                                    <m:e>
                                      <m:sSubSup>
                                        <m:sSubSupPr>
                                          <m:ctrlPr>
                                            <a:rPr lang="en-US" sz="1600" b="0" i="1" smtClean="0">
                                              <a:latin typeface="Cambria Math" panose="02040503050406030204" pitchFamily="18" charset="0"/>
                                            </a:rPr>
                                          </m:ctrlPr>
                                        </m:sSubSupPr>
                                        <m:e>
                                          <m:acc>
                                            <m:accPr>
                                              <m:chr m:val="̂"/>
                                              <m:ctrlPr>
                                                <a:rPr lang="en-US" sz="1600" b="0" i="1" smtClean="0">
                                                  <a:latin typeface="Cambria Math" panose="02040503050406030204" pitchFamily="18" charset="0"/>
                                                </a:rPr>
                                              </m:ctrlPr>
                                            </m:accPr>
                                            <m:e>
                                              <m:r>
                                                <a:rPr lang="en-US" sz="1600" b="0" i="1" smtClean="0">
                                                  <a:latin typeface="Cambria Math" charset="0"/>
                                                </a:rPr>
                                                <m:t>𝑦</m:t>
                                              </m:r>
                                            </m:e>
                                          </m:acc>
                                        </m:e>
                                        <m:sub>
                                          <m:r>
                                            <a:rPr lang="en-US" sz="1600" b="0" i="1" smtClean="0">
                                              <a:latin typeface="Cambria Math" charset="0"/>
                                            </a:rPr>
                                            <m:t>𝑘</m:t>
                                          </m:r>
                                        </m:sub>
                                        <m:sup>
                                          <m:r>
                                            <a:rPr lang="en-US" sz="1600" b="0" i="1" smtClean="0">
                                              <a:latin typeface="Cambria Math" charset="0"/>
                                            </a:rPr>
                                            <m:t>(</m:t>
                                          </m:r>
                                          <m:r>
                                            <a:rPr lang="en-US" sz="1600" b="0" i="1" smtClean="0">
                                              <a:latin typeface="Cambria Math" charset="0"/>
                                            </a:rPr>
                                            <m:t>𝑖</m:t>
                                          </m:r>
                                          <m:r>
                                            <a:rPr lang="en-US" sz="1600" b="0" i="1" smtClean="0">
                                              <a:latin typeface="Cambria Math" charset="0"/>
                                            </a:rPr>
                                            <m:t>)</m:t>
                                          </m:r>
                                        </m:sup>
                                      </m:sSubSup>
                                      <m:r>
                                        <a:rPr lang="en-US" sz="1600" b="0" i="1" smtClean="0">
                                          <a:latin typeface="Cambria Math" charset="0"/>
                                        </a:rPr>
                                        <m:t>+</m:t>
                                      </m:r>
                                      <m:d>
                                        <m:dPr>
                                          <m:ctrlPr>
                                            <a:rPr lang="mr-IN" sz="1600" b="0" i="1" smtClean="0">
                                              <a:latin typeface="Cambria Math" panose="02040503050406030204" pitchFamily="18" charset="0"/>
                                            </a:rPr>
                                          </m:ctrlPr>
                                        </m:dPr>
                                        <m:e>
                                          <m:r>
                                            <a:rPr lang="en-US" sz="1600" b="0" i="1" smtClean="0">
                                              <a:latin typeface="Cambria Math" charset="0"/>
                                            </a:rPr>
                                            <m:t>1−</m:t>
                                          </m:r>
                                          <m:sSubSup>
                                            <m:sSubSupPr>
                                              <m:ctrlPr>
                                                <a:rPr lang="en-US" sz="1600" i="1">
                                                  <a:latin typeface="Cambria Math" panose="02040503050406030204" pitchFamily="18" charset="0"/>
                                                </a:rPr>
                                              </m:ctrlPr>
                                            </m:sSubSupPr>
                                            <m:e>
                                              <m:r>
                                                <a:rPr lang="en-US" sz="1600" i="1">
                                                  <a:latin typeface="Cambria Math" charset="0"/>
                                                </a:rPr>
                                                <m:t>𝑦</m:t>
                                              </m:r>
                                            </m:e>
                                            <m:sub>
                                              <m:r>
                                                <a:rPr lang="en-US" sz="1600" i="1">
                                                  <a:latin typeface="Cambria Math" charset="0"/>
                                                </a:rPr>
                                                <m:t>𝑘</m:t>
                                              </m:r>
                                            </m:sub>
                                            <m:sup>
                                              <m:r>
                                                <a:rPr lang="en-US" sz="1600" i="1">
                                                  <a:latin typeface="Cambria Math" charset="0"/>
                                                </a:rPr>
                                                <m:t>(</m:t>
                                              </m:r>
                                              <m:r>
                                                <a:rPr lang="en-US" sz="1600" i="1">
                                                  <a:latin typeface="Cambria Math" charset="0"/>
                                                </a:rPr>
                                                <m:t>𝑖</m:t>
                                              </m:r>
                                              <m:r>
                                                <a:rPr lang="en-US" sz="1600" i="1">
                                                  <a:latin typeface="Cambria Math" charset="0"/>
                                                </a:rPr>
                                                <m:t>)</m:t>
                                              </m:r>
                                            </m:sup>
                                          </m:sSubSup>
                                        </m:e>
                                      </m:d>
                                      <m:r>
                                        <a:rPr lang="en-US" sz="1600" b="0" i="1" smtClean="0">
                                          <a:latin typeface="Cambria Math" charset="0"/>
                                        </a:rPr>
                                        <m:t> </m:t>
                                      </m:r>
                                    </m:e>
                                  </m:func>
                                  <m:func>
                                    <m:funcPr>
                                      <m:ctrlPr>
                                        <a:rPr lang="en-US" sz="1600" i="1">
                                          <a:latin typeface="Cambria Math" panose="02040503050406030204" pitchFamily="18" charset="0"/>
                                        </a:rPr>
                                      </m:ctrlPr>
                                    </m:funcPr>
                                    <m:fName>
                                      <m:r>
                                        <m:rPr>
                                          <m:sty m:val="p"/>
                                        </m:rPr>
                                        <a:rPr lang="en-US" sz="1600">
                                          <a:latin typeface="Cambria Math" charset="0"/>
                                        </a:rPr>
                                        <m:t>log</m:t>
                                      </m:r>
                                    </m:fName>
                                    <m:e>
                                      <m:d>
                                        <m:dPr>
                                          <m:ctrlPr>
                                            <a:rPr lang="mr-IN" sz="1600" i="1" smtClean="0">
                                              <a:latin typeface="Cambria Math" panose="02040503050406030204" pitchFamily="18" charset="0"/>
                                            </a:rPr>
                                          </m:ctrlPr>
                                        </m:dPr>
                                        <m:e>
                                          <m:r>
                                            <a:rPr lang="en-US" sz="1600" i="1">
                                              <a:latin typeface="Cambria Math" charset="0"/>
                                            </a:rPr>
                                            <m:t>1− </m:t>
                                          </m:r>
                                          <m:sSubSup>
                                            <m:sSubSupPr>
                                              <m:ctrlPr>
                                                <a:rPr lang="en-US" sz="1600" i="1">
                                                  <a:latin typeface="Cambria Math" panose="02040503050406030204" pitchFamily="18" charset="0"/>
                                                </a:rPr>
                                              </m:ctrlPr>
                                            </m:sSubSupPr>
                                            <m:e>
                                              <m:acc>
                                                <m:accPr>
                                                  <m:chr m:val="̂"/>
                                                  <m:ctrlPr>
                                                    <a:rPr lang="en-US" sz="1600" i="1">
                                                      <a:latin typeface="Cambria Math" panose="02040503050406030204" pitchFamily="18" charset="0"/>
                                                    </a:rPr>
                                                  </m:ctrlPr>
                                                </m:accPr>
                                                <m:e>
                                                  <m:r>
                                                    <a:rPr lang="en-US" sz="1600" i="1">
                                                      <a:latin typeface="Cambria Math" charset="0"/>
                                                    </a:rPr>
                                                    <m:t>𝑦</m:t>
                                                  </m:r>
                                                </m:e>
                                              </m:acc>
                                            </m:e>
                                            <m:sub>
                                              <m:r>
                                                <a:rPr lang="en-US" sz="1600" i="1">
                                                  <a:latin typeface="Cambria Math" charset="0"/>
                                                </a:rPr>
                                                <m:t>𝑘</m:t>
                                              </m:r>
                                            </m:sub>
                                            <m:sup>
                                              <m:d>
                                                <m:dPr>
                                                  <m:ctrlPr>
                                                    <a:rPr lang="en-US" sz="1600" i="1">
                                                      <a:latin typeface="Cambria Math" panose="02040503050406030204" pitchFamily="18" charset="0"/>
                                                    </a:rPr>
                                                  </m:ctrlPr>
                                                </m:dPr>
                                                <m:e>
                                                  <m:r>
                                                    <a:rPr lang="en-US" sz="1600" i="1">
                                                      <a:latin typeface="Cambria Math" charset="0"/>
                                                    </a:rPr>
                                                    <m:t>𝑖</m:t>
                                                  </m:r>
                                                </m:e>
                                              </m:d>
                                            </m:sup>
                                          </m:sSubSup>
                                        </m:e>
                                      </m:d>
                                    </m:e>
                                  </m:func>
                                </m:e>
                              </m:d>
                            </m:e>
                          </m:nary>
                        </m:e>
                      </m:nary>
                    </m:oMath>
                  </m:oMathPara>
                </a14:m>
                <a:endParaRPr lang="el-GR" sz="1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949080" y="5539322"/>
                <a:ext cx="5983866" cy="69230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148880" y="2950096"/>
                <a:ext cx="6912767" cy="401007"/>
              </a:xfrm>
              <a:prstGeom prst="rect">
                <a:avLst/>
              </a:prstGeom>
              <a:noFill/>
            </p:spPr>
            <p:txBody>
              <a:bodyPr wrap="square" rtlCol="0">
                <a:spAutoFit/>
              </a:bodyPr>
              <a:lstStyle/>
              <a:p>
                <a:pPr algn="ctr"/>
                <a:r>
                  <a:rPr lang="en-US" dirty="0" smtClean="0">
                    <a:solidFill>
                      <a:srgbClr val="222222"/>
                    </a:solidFill>
                    <a:ea typeface="Cambria Math" panose="02040503050406030204" pitchFamily="18" charset="0"/>
                  </a:rPr>
                  <a:t>Pairs of 𝑁 inputs </a:t>
                </a:r>
                <a14:m>
                  <m:oMath xmlns:m="http://schemas.openxmlformats.org/officeDocument/2006/math">
                    <m:sSub>
                      <m:sSubPr>
                        <m:ctrlPr>
                          <a:rPr lang="en-US" sz="1600" i="1" dirty="0" smtClean="0">
                            <a:latin typeface="Cambria Math" panose="02040503050406030204" pitchFamily="18" charset="0"/>
                          </a:rPr>
                        </m:ctrlPr>
                      </m:sSubPr>
                      <m:e>
                        <m:r>
                          <a:rPr lang="en-US" sz="1600" b="0" i="1" dirty="0" smtClean="0">
                            <a:latin typeface="Cambria Math" panose="02040503050406030204" pitchFamily="18" charset="0"/>
                          </a:rPr>
                          <m:t>𝑥</m:t>
                        </m:r>
                      </m:e>
                      <m:sub>
                        <m:r>
                          <a:rPr lang="en-US" sz="1600" b="0" i="1" dirty="0" smtClean="0">
                            <a:latin typeface="Cambria Math" panose="02040503050406030204" pitchFamily="18" charset="0"/>
                          </a:rPr>
                          <m:t>𝑖</m:t>
                        </m:r>
                      </m:sub>
                    </m:sSub>
                  </m:oMath>
                </a14:m>
                <a:r>
                  <a:rPr lang="en-US" dirty="0" smtClean="0">
                    <a:solidFill>
                      <a:srgbClr val="222222"/>
                    </a:solidFill>
                    <a:ea typeface="Cambria Math" panose="02040503050406030204" pitchFamily="18" charset="0"/>
                  </a:rPr>
                  <a:t> </a:t>
                </a:r>
                <a:r>
                  <a:rPr lang="en-US" dirty="0">
                    <a:solidFill>
                      <a:srgbClr val="222222"/>
                    </a:solidFill>
                    <a:ea typeface="Cambria Math" panose="02040503050406030204" pitchFamily="18" charset="0"/>
                  </a:rPr>
                  <a:t>and </a:t>
                </a:r>
                <a:r>
                  <a:rPr lang="en-US" dirty="0" smtClean="0">
                    <a:solidFill>
                      <a:srgbClr val="222222"/>
                    </a:solidFill>
                    <a:ea typeface="Cambria Math" panose="02040503050406030204" pitchFamily="18" charset="0"/>
                  </a:rPr>
                  <a:t>ground-truth class labels </a:t>
                </a:r>
                <a14:m>
                  <m:oMath xmlns:m="http://schemas.openxmlformats.org/officeDocument/2006/math">
                    <m:sSub>
                      <m:sSubPr>
                        <m:ctrlPr>
                          <a:rPr lang="en-US" sz="1600" i="1" dirty="0" smtClean="0">
                            <a:latin typeface="Cambria Math" panose="02040503050406030204" pitchFamily="18" charset="0"/>
                          </a:rPr>
                        </m:ctrlPr>
                      </m:sSubPr>
                      <m:e>
                        <m:r>
                          <a:rPr lang="en-US" sz="1600" b="0" i="1" dirty="0" smtClean="0">
                            <a:latin typeface="Cambria Math" panose="02040503050406030204" pitchFamily="18" charset="0"/>
                          </a:rPr>
                          <m:t>𝑦</m:t>
                        </m:r>
                      </m:e>
                      <m:sub>
                        <m:r>
                          <a:rPr lang="en-US" sz="1600" b="0" i="1" dirty="0" smtClean="0">
                            <a:latin typeface="Cambria Math" panose="02040503050406030204" pitchFamily="18" charset="0"/>
                          </a:rPr>
                          <m:t>𝑖</m:t>
                        </m:r>
                      </m:sub>
                    </m:sSub>
                  </m:oMath>
                </a14:m>
                <a:endParaRPr lang="el-GR" sz="1600" i="1" dirty="0">
                  <a:latin typeface="Cambria Math"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2148880" y="2950096"/>
                <a:ext cx="6912767" cy="401007"/>
              </a:xfrm>
              <a:prstGeom prst="rect">
                <a:avLst/>
              </a:prstGeom>
              <a:blipFill>
                <a:blip r:embed="rId5"/>
                <a:stretch>
                  <a:fillRect t="-12121"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148880" y="6367584"/>
                <a:ext cx="6912767" cy="401007"/>
              </a:xfrm>
              <a:prstGeom prst="rect">
                <a:avLst/>
              </a:prstGeom>
              <a:noFill/>
            </p:spPr>
            <p:txBody>
              <a:bodyPr wrap="square" rtlCol="0">
                <a:spAutoFit/>
              </a:bodyPr>
              <a:lstStyle/>
              <a:p>
                <a:pPr algn="ctr"/>
                <a:r>
                  <a:rPr lang="en-US" sz="1800" dirty="0" smtClean="0">
                    <a:solidFill>
                      <a:srgbClr val="222222"/>
                    </a:solidFill>
                    <a:ea typeface="Cambria Math" panose="02040503050406030204" pitchFamily="18" charset="0"/>
                  </a:rPr>
                  <a:t>Ground-truth class labels </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𝑦</m:t>
                        </m:r>
                      </m:e>
                      <m:sub>
                        <m:r>
                          <a:rPr lang="en-US" sz="1800" b="0" i="1" dirty="0" smtClean="0">
                            <a:latin typeface="Cambria Math" panose="02040503050406030204" pitchFamily="18" charset="0"/>
                          </a:rPr>
                          <m:t>𝑖</m:t>
                        </m:r>
                      </m:sub>
                    </m:sSub>
                  </m:oMath>
                </a14:m>
                <a:r>
                  <a:rPr lang="en-US" sz="1800" i="1" dirty="0" smtClean="0">
                    <a:latin typeface="Cambria Math" charset="0"/>
                  </a:rPr>
                  <a:t> </a:t>
                </a:r>
                <a:r>
                  <a:rPr lang="en-US" sz="1800" dirty="0">
                    <a:solidFill>
                      <a:srgbClr val="222222"/>
                    </a:solidFill>
                    <a:ea typeface="Cambria Math" panose="02040503050406030204" pitchFamily="18" charset="0"/>
                  </a:rPr>
                  <a:t>and model predicted </a:t>
                </a:r>
                <a:r>
                  <a:rPr lang="en-US" sz="1800" dirty="0" smtClean="0">
                    <a:solidFill>
                      <a:srgbClr val="222222"/>
                    </a:solidFill>
                    <a:ea typeface="Cambria Math" panose="02040503050406030204" pitchFamily="18" charset="0"/>
                  </a:rPr>
                  <a:t>class labels </a:t>
                </a:r>
                <a14:m>
                  <m:oMath xmlns:m="http://schemas.openxmlformats.org/officeDocument/2006/math">
                    <m:sSub>
                      <m:sSubPr>
                        <m:ctrlPr>
                          <a:rPr lang="en-US" sz="1800" i="1" dirty="0">
                            <a:latin typeface="Cambria Math" panose="02040503050406030204" pitchFamily="18" charset="0"/>
                          </a:rPr>
                        </m:ctrlPr>
                      </m:sSubPr>
                      <m:e>
                        <m:acc>
                          <m:accPr>
                            <m:chr m:val="̂"/>
                            <m:ctrlPr>
                              <a:rPr lang="en-US" sz="1800" i="1" dirty="0" smtClean="0">
                                <a:latin typeface="Cambria Math" panose="02040503050406030204" pitchFamily="18" charset="0"/>
                              </a:rPr>
                            </m:ctrlPr>
                          </m:accPr>
                          <m:e>
                            <m:r>
                              <a:rPr lang="en-US" sz="1800" b="0" i="1" dirty="0" smtClean="0">
                                <a:latin typeface="Cambria Math" panose="02040503050406030204" pitchFamily="18" charset="0"/>
                              </a:rPr>
                              <m:t>𝑦</m:t>
                            </m:r>
                          </m:e>
                        </m:acc>
                      </m:e>
                      <m:sub>
                        <m:r>
                          <a:rPr lang="en-US" sz="1800" i="1" dirty="0">
                            <a:latin typeface="Cambria Math" panose="02040503050406030204" pitchFamily="18" charset="0"/>
                          </a:rPr>
                          <m:t>𝑖</m:t>
                        </m:r>
                      </m:sub>
                    </m:sSub>
                  </m:oMath>
                </a14:m>
                <a:r>
                  <a:rPr lang="en-US" dirty="0" smtClean="0">
                    <a:solidFill>
                      <a:srgbClr val="222222"/>
                    </a:solidFill>
                    <a:ea typeface="Cambria Math" panose="02040503050406030204" pitchFamily="18" charset="0"/>
                  </a:rPr>
                  <a:t>   </a:t>
                </a:r>
                <a:endParaRPr lang="el-GR" dirty="0">
                  <a:solidFill>
                    <a:srgbClr val="222222"/>
                  </a:solidFill>
                  <a:ea typeface="Cambria Math" panose="020405030504060302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148880" y="6367584"/>
                <a:ext cx="6912767" cy="401007"/>
              </a:xfrm>
              <a:prstGeom prst="rect">
                <a:avLst/>
              </a:prstGeom>
              <a:blipFill>
                <a:blip r:embed="rId6"/>
                <a:stretch>
                  <a:fillRect t="-3077" b="-23077"/>
                </a:stretch>
              </a:blipFill>
            </p:spPr>
            <p:txBody>
              <a:bodyPr/>
              <a:lstStyle/>
              <a:p>
                <a:r>
                  <a:rPr lang="en-US">
                    <a:noFill/>
                  </a:rPr>
                  <a:t> </a:t>
                </a:r>
              </a:p>
            </p:txBody>
          </p:sp>
        </mc:Fallback>
      </mc:AlternateContent>
    </p:spTree>
    <p:extLst>
      <p:ext uri="{BB962C8B-B14F-4D97-AF65-F5344CB8AC3E}">
        <p14:creationId xmlns:p14="http://schemas.microsoft.com/office/powerpoint/2010/main" val="27206463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02E4C-7C83-404F-9B1D-8862BDF479DD}"/>
              </a:ext>
            </a:extLst>
          </p:cNvPr>
          <p:cNvSpPr>
            <a:spLocks noGrp="1"/>
          </p:cNvSpPr>
          <p:nvPr>
            <p:ph type="title"/>
          </p:nvPr>
        </p:nvSpPr>
        <p:spPr>
          <a:xfrm>
            <a:off x="0" y="458621"/>
            <a:ext cx="10058400" cy="1050573"/>
          </a:xfrm>
        </p:spPr>
        <p:txBody>
          <a:bodyPr/>
          <a:lstStyle/>
          <a:p>
            <a:r>
              <a:rPr lang="en-US" dirty="0"/>
              <a:t>Loss Functions</a:t>
            </a:r>
          </a:p>
        </p:txBody>
      </p:sp>
      <p:sp>
        <p:nvSpPr>
          <p:cNvPr id="3" name="Content Placeholder 2">
            <a:extLst>
              <a:ext uri="{FF2B5EF4-FFF2-40B4-BE49-F238E27FC236}">
                <a16:creationId xmlns:a16="http://schemas.microsoft.com/office/drawing/2014/main" id="{9AE5DA36-930B-47EC-BFB8-9BF2D34D9A74}"/>
              </a:ext>
            </a:extLst>
          </p:cNvPr>
          <p:cNvSpPr>
            <a:spLocks noGrp="1"/>
          </p:cNvSpPr>
          <p:nvPr>
            <p:ph idx="1"/>
          </p:nvPr>
        </p:nvSpPr>
        <p:spPr>
          <a:xfrm>
            <a:off x="276673" y="2090803"/>
            <a:ext cx="9584265" cy="5367667"/>
          </a:xfrm>
        </p:spPr>
        <p:txBody>
          <a:bodyPr/>
          <a:lstStyle/>
          <a:p>
            <a:r>
              <a:rPr lang="en-US" b="1" i="1" dirty="0">
                <a:solidFill>
                  <a:srgbClr val="0070C0"/>
                </a:solidFill>
              </a:rPr>
              <a:t>Regression tasks</a:t>
            </a:r>
          </a:p>
          <a:p>
            <a:endParaRPr lang="en-US" dirty="0"/>
          </a:p>
        </p:txBody>
      </p:sp>
      <p:sp>
        <p:nvSpPr>
          <p:cNvPr id="7" name="Content Placeholder 6">
            <a:extLst>
              <a:ext uri="{FF2B5EF4-FFF2-40B4-BE49-F238E27FC236}">
                <a16:creationId xmlns:a16="http://schemas.microsoft.com/office/drawing/2014/main" id="{9AC5028B-386D-413C-9EC8-D311BA9E5D38}"/>
              </a:ext>
            </a:extLst>
          </p:cNvPr>
          <p:cNvSpPr>
            <a:spLocks noGrp="1"/>
          </p:cNvSpPr>
          <p:nvPr>
            <p:ph idx="10"/>
          </p:nvPr>
        </p:nvSpPr>
        <p:spPr>
          <a:xfrm>
            <a:off x="276673" y="1509936"/>
            <a:ext cx="6192687" cy="350293"/>
          </a:xfrm>
        </p:spPr>
        <p:txBody>
          <a:bodyPr/>
          <a:lstStyle/>
          <a:p>
            <a:r>
              <a:rPr lang="en-US" dirty="0"/>
              <a:t>Training Neural Networks</a:t>
            </a:r>
          </a:p>
          <a:p>
            <a:endParaRPr lang="en-US" dirty="0"/>
          </a:p>
        </p:txBody>
      </p:sp>
      <p:sp>
        <p:nvSpPr>
          <p:cNvPr id="17" name="TextBox 16">
            <a:extLst>
              <a:ext uri="{FF2B5EF4-FFF2-40B4-BE49-F238E27FC236}">
                <a16:creationId xmlns:a16="http://schemas.microsoft.com/office/drawing/2014/main" id="{895D17EF-24BB-42B9-95F4-044E5D5EC1B7}"/>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a:t>
            </a:r>
            <a:r>
              <a:rPr lang="en-US" sz="1000" dirty="0" err="1"/>
              <a:t>Ismini</a:t>
            </a:r>
            <a:r>
              <a:rPr lang="en-US" sz="1000" dirty="0"/>
              <a:t> </a:t>
            </a:r>
            <a:r>
              <a:rPr lang="en-US" sz="1000" dirty="0" err="1"/>
              <a:t>Lourentzou</a:t>
            </a:r>
            <a:r>
              <a:rPr lang="en-US" sz="1000" dirty="0"/>
              <a:t> – Introduction to Deep Learning</a:t>
            </a:r>
          </a:p>
        </p:txBody>
      </p:sp>
      <p:sp>
        <p:nvSpPr>
          <p:cNvPr id="18" name="Ορθογώνιο 17">
            <a:extLst>
              <a:ext uri="{FF2B5EF4-FFF2-40B4-BE49-F238E27FC236}">
                <a16:creationId xmlns:a16="http://schemas.microsoft.com/office/drawing/2014/main" id="{6B5E36F3-637B-400F-BC86-59B1338994BB}"/>
              </a:ext>
            </a:extLst>
          </p:cNvPr>
          <p:cNvSpPr/>
          <p:nvPr/>
        </p:nvSpPr>
        <p:spPr>
          <a:xfrm>
            <a:off x="708721" y="2878088"/>
            <a:ext cx="1287532" cy="646331"/>
          </a:xfrm>
          <a:prstGeom prst="rect">
            <a:avLst/>
          </a:prstGeom>
        </p:spPr>
        <p:txBody>
          <a:bodyPr wrap="none">
            <a:spAutoFit/>
          </a:bodyPr>
          <a:lstStyle/>
          <a:p>
            <a:r>
              <a:rPr lang="en-US" b="1" dirty="0">
                <a:solidFill>
                  <a:srgbClr val="222222"/>
                </a:solidFill>
              </a:rPr>
              <a:t>Training </a:t>
            </a:r>
          </a:p>
          <a:p>
            <a:r>
              <a:rPr lang="en-US" b="1" dirty="0">
                <a:solidFill>
                  <a:srgbClr val="222222"/>
                </a:solidFill>
              </a:rPr>
              <a:t>examples</a:t>
            </a:r>
            <a:endParaRPr lang="el-GR" dirty="0"/>
          </a:p>
        </p:txBody>
      </p:sp>
      <p:sp>
        <p:nvSpPr>
          <p:cNvPr id="19" name="Ορθογώνιο 20">
            <a:extLst>
              <a:ext uri="{FF2B5EF4-FFF2-40B4-BE49-F238E27FC236}">
                <a16:creationId xmlns:a16="http://schemas.microsoft.com/office/drawing/2014/main" id="{7CD2584B-F384-4732-8A45-FDF5B0EE1B1E}"/>
              </a:ext>
            </a:extLst>
          </p:cNvPr>
          <p:cNvSpPr/>
          <p:nvPr/>
        </p:nvSpPr>
        <p:spPr>
          <a:xfrm>
            <a:off x="708721" y="3930669"/>
            <a:ext cx="1008609" cy="646331"/>
          </a:xfrm>
          <a:prstGeom prst="rect">
            <a:avLst/>
          </a:prstGeom>
        </p:spPr>
        <p:txBody>
          <a:bodyPr wrap="none">
            <a:spAutoFit/>
          </a:bodyPr>
          <a:lstStyle/>
          <a:p>
            <a:r>
              <a:rPr lang="en-US" b="1" dirty="0">
                <a:solidFill>
                  <a:srgbClr val="222222"/>
                </a:solidFill>
              </a:rPr>
              <a:t>Output </a:t>
            </a:r>
          </a:p>
          <a:p>
            <a:r>
              <a:rPr lang="en-US" b="1" dirty="0">
                <a:solidFill>
                  <a:srgbClr val="222222"/>
                </a:solidFill>
              </a:rPr>
              <a:t>Layer</a:t>
            </a:r>
            <a:endParaRPr lang="el-GR" dirty="0"/>
          </a:p>
        </p:txBody>
      </p:sp>
      <p:sp>
        <p:nvSpPr>
          <p:cNvPr id="20" name="Ορθογώνιο 23">
            <a:extLst>
              <a:ext uri="{FF2B5EF4-FFF2-40B4-BE49-F238E27FC236}">
                <a16:creationId xmlns:a16="http://schemas.microsoft.com/office/drawing/2014/main" id="{1D5F4953-BCA5-454F-A7AE-8E4350F4BB29}"/>
              </a:ext>
            </a:extLst>
          </p:cNvPr>
          <p:cNvSpPr/>
          <p:nvPr/>
        </p:nvSpPr>
        <p:spPr>
          <a:xfrm>
            <a:off x="708720" y="5640058"/>
            <a:ext cx="1603964" cy="401007"/>
          </a:xfrm>
          <a:prstGeom prst="rect">
            <a:avLst/>
          </a:prstGeom>
        </p:spPr>
        <p:txBody>
          <a:bodyPr wrap="square">
            <a:spAutoFit/>
          </a:bodyPr>
          <a:lstStyle/>
          <a:p>
            <a:r>
              <a:rPr lang="en-US" b="1" dirty="0">
                <a:solidFill>
                  <a:srgbClr val="222222"/>
                </a:solidFill>
              </a:rPr>
              <a:t>Loss function</a:t>
            </a:r>
          </a:p>
        </p:txBody>
      </p:sp>
      <p:sp>
        <p:nvSpPr>
          <p:cNvPr id="21" name="Ορθογώνιο 25">
            <a:extLst>
              <a:ext uri="{FF2B5EF4-FFF2-40B4-BE49-F238E27FC236}">
                <a16:creationId xmlns:a16="http://schemas.microsoft.com/office/drawing/2014/main" id="{5BAE5C5A-81CE-4752-8F78-3706BD6A0CE9}"/>
              </a:ext>
            </a:extLst>
          </p:cNvPr>
          <p:cNvSpPr/>
          <p:nvPr/>
        </p:nvSpPr>
        <p:spPr>
          <a:xfrm>
            <a:off x="2888748" y="5336823"/>
            <a:ext cx="2814872" cy="401007"/>
          </a:xfrm>
          <a:prstGeom prst="rect">
            <a:avLst/>
          </a:prstGeom>
        </p:spPr>
        <p:txBody>
          <a:bodyPr wrap="square">
            <a:spAutoFit/>
          </a:bodyPr>
          <a:lstStyle/>
          <a:p>
            <a:pPr algn="ctr"/>
            <a:r>
              <a:rPr lang="en-US" b="1" i="1" dirty="0">
                <a:solidFill>
                  <a:srgbClr val="FF0000"/>
                </a:solidFill>
              </a:rPr>
              <a:t>Mean Squared Error</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EE8DA71-F424-4821-9949-470A0DEC726F}"/>
                  </a:ext>
                </a:extLst>
              </p:cNvPr>
              <p:cNvSpPr txBox="1"/>
              <p:nvPr/>
            </p:nvSpPr>
            <p:spPr>
              <a:xfrm>
                <a:off x="5657536" y="5081884"/>
                <a:ext cx="2950955" cy="8402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ℒ</m:t>
                      </m:r>
                      <m:d>
                        <m:dPr>
                          <m:ctrlPr>
                            <a:rPr lang="en-US" sz="2000" b="0" i="1" smtClean="0">
                              <a:latin typeface="Cambria Math" panose="02040503050406030204" pitchFamily="18" charset="0"/>
                            </a:rPr>
                          </m:ctrlPr>
                        </m:dPr>
                        <m:e>
                          <m:r>
                            <a:rPr lang="el-GR" sz="2000" b="0" i="1" smtClean="0">
                              <a:latin typeface="Cambria Math" charset="0"/>
                            </a:rPr>
                            <m:t>𝜃</m:t>
                          </m:r>
                        </m:e>
                      </m:d>
                      <m:r>
                        <a:rPr lang="el-GR" sz="2000" b="0" i="1" smtClean="0">
                          <a:latin typeface="Cambria Math" charset="0"/>
                        </a:rPr>
                        <m:t>= </m:t>
                      </m:r>
                      <m:f>
                        <m:fPr>
                          <m:ctrlPr>
                            <a:rPr lang="mr-IN" sz="2000" b="0" i="1" smtClean="0">
                              <a:latin typeface="Cambria Math" panose="02040503050406030204" pitchFamily="18" charset="0"/>
                            </a:rPr>
                          </m:ctrlPr>
                        </m:fPr>
                        <m:num>
                          <m:r>
                            <a:rPr lang="en-US" sz="2000" b="0" i="1" smtClean="0">
                              <a:latin typeface="Cambria Math" charset="0"/>
                            </a:rPr>
                            <m:t>1</m:t>
                          </m:r>
                        </m:num>
                        <m:den>
                          <m:r>
                            <a:rPr lang="en-US" sz="2000" b="0" i="1" smtClean="0">
                              <a:latin typeface="Cambria Math" charset="0"/>
                            </a:rPr>
                            <m:t>𝑛</m:t>
                          </m:r>
                        </m:den>
                      </m:f>
                      <m:nary>
                        <m:naryPr>
                          <m:chr m:val="∑"/>
                          <m:ctrlPr>
                            <a:rPr lang="is-IS" sz="2000" b="0" i="1" smtClean="0">
                              <a:latin typeface="Cambria Math" panose="02040503050406030204" pitchFamily="18" charset="0"/>
                            </a:rPr>
                          </m:ctrlPr>
                        </m:naryPr>
                        <m:sub>
                          <m:r>
                            <m:rPr>
                              <m:brk m:alnAt="23"/>
                            </m:rPr>
                            <a:rPr lang="en-US" sz="2000" b="0" i="1" smtClean="0">
                              <a:latin typeface="Cambria Math" charset="0"/>
                            </a:rPr>
                            <m:t>𝑖</m:t>
                          </m:r>
                          <m:r>
                            <a:rPr lang="en-US" sz="2000" b="0" i="1" smtClean="0">
                              <a:latin typeface="Cambria Math" charset="0"/>
                            </a:rPr>
                            <m:t>=1</m:t>
                          </m:r>
                        </m:sub>
                        <m:sup>
                          <m:r>
                            <a:rPr lang="en-US" sz="2000" b="0" i="1" smtClean="0">
                              <a:latin typeface="Cambria Math" charset="0"/>
                            </a:rPr>
                            <m:t>𝑛</m:t>
                          </m:r>
                        </m:sup>
                        <m:e>
                          <m:sSup>
                            <m:sSupPr>
                              <m:ctrlPr>
                                <a:rPr lang="mr-IN" sz="2000" b="0" i="1" smtClean="0">
                                  <a:latin typeface="Cambria Math" panose="02040503050406030204" pitchFamily="18" charset="0"/>
                                </a:rPr>
                              </m:ctrlPr>
                            </m:sSupPr>
                            <m:e>
                              <m:d>
                                <m:dPr>
                                  <m:ctrlPr>
                                    <a:rPr lang="mr-IN" sz="2000" i="1">
                                      <a:latin typeface="Cambria Math" panose="02040503050406030204" pitchFamily="18" charset="0"/>
                                    </a:rPr>
                                  </m:ctrlPr>
                                </m:dPr>
                                <m:e>
                                  <m:sSup>
                                    <m:sSupPr>
                                      <m:ctrlPr>
                                        <a:rPr lang="is-IS" sz="2000" i="1">
                                          <a:latin typeface="Cambria Math" panose="02040503050406030204" pitchFamily="18" charset="0"/>
                                        </a:rPr>
                                      </m:ctrlPr>
                                    </m:sSupPr>
                                    <m:e>
                                      <m:r>
                                        <a:rPr lang="en-US" sz="2000" i="1">
                                          <a:latin typeface="Cambria Math" charset="0"/>
                                        </a:rPr>
                                        <m:t>𝑦</m:t>
                                      </m:r>
                                    </m:e>
                                    <m:sup>
                                      <m:r>
                                        <a:rPr lang="en-US" sz="2000" i="1">
                                          <a:latin typeface="Cambria Math" charset="0"/>
                                        </a:rPr>
                                        <m:t>(</m:t>
                                      </m:r>
                                      <m:r>
                                        <a:rPr lang="en-US" sz="2000" i="1">
                                          <a:latin typeface="Cambria Math" charset="0"/>
                                        </a:rPr>
                                        <m:t>𝑖</m:t>
                                      </m:r>
                                      <m:r>
                                        <a:rPr lang="en-US" sz="2000" i="1">
                                          <a:latin typeface="Cambria Math" charset="0"/>
                                        </a:rPr>
                                        <m:t>)</m:t>
                                      </m:r>
                                    </m:sup>
                                  </m:sSup>
                                  <m:r>
                                    <a:rPr lang="en-US" sz="2000" i="1">
                                      <a:latin typeface="Cambria Math" charset="0"/>
                                    </a:rPr>
                                    <m:t>−</m:t>
                                  </m:r>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charset="0"/>
                                            </a:rPr>
                                            <m:t>𝑦</m:t>
                                          </m:r>
                                        </m:e>
                                      </m:acc>
                                    </m:e>
                                    <m:sup>
                                      <m:r>
                                        <a:rPr lang="en-US" sz="2000" i="1">
                                          <a:latin typeface="Cambria Math" charset="0"/>
                                        </a:rPr>
                                        <m:t>(</m:t>
                                      </m:r>
                                      <m:r>
                                        <a:rPr lang="en-US" sz="2000" i="1">
                                          <a:latin typeface="Cambria Math" charset="0"/>
                                        </a:rPr>
                                        <m:t>𝑖</m:t>
                                      </m:r>
                                      <m:r>
                                        <a:rPr lang="en-US" sz="2000" i="1">
                                          <a:latin typeface="Cambria Math" charset="0"/>
                                        </a:rPr>
                                        <m:t>)</m:t>
                                      </m:r>
                                    </m:sup>
                                  </m:sSup>
                                </m:e>
                              </m:d>
                            </m:e>
                            <m:sup>
                              <m:r>
                                <a:rPr lang="en-US" sz="2000" b="0" i="1" smtClean="0">
                                  <a:latin typeface="Cambria Math" charset="0"/>
                                </a:rPr>
                                <m:t>2</m:t>
                              </m:r>
                            </m:sup>
                          </m:sSup>
                        </m:e>
                      </m:nary>
                    </m:oMath>
                  </m:oMathPara>
                </a14:m>
                <a:endParaRPr lang="el-GR" sz="2000" dirty="0"/>
              </a:p>
            </p:txBody>
          </p:sp>
        </mc:Choice>
        <mc:Fallback xmlns="">
          <p:sp>
            <p:nvSpPr>
              <p:cNvPr id="22" name="TextBox 21">
                <a:extLst>
                  <a:ext uri="{FF2B5EF4-FFF2-40B4-BE49-F238E27FC236}">
                    <a16:creationId xmlns:a16="http://schemas.microsoft.com/office/drawing/2014/main" id="{7EE8DA71-F424-4821-9949-470A0DEC726F}"/>
                  </a:ext>
                </a:extLst>
              </p:cNvPr>
              <p:cNvSpPr txBox="1">
                <a:spLocks noRot="1" noChangeAspect="1" noMove="1" noResize="1" noEditPoints="1" noAdjustHandles="1" noChangeArrowheads="1" noChangeShapeType="1" noTextEdit="1"/>
              </p:cNvSpPr>
              <p:nvPr/>
            </p:nvSpPr>
            <p:spPr>
              <a:xfrm>
                <a:off x="5657536" y="5081884"/>
                <a:ext cx="2950955" cy="840295"/>
              </a:xfrm>
              <a:prstGeom prst="rect">
                <a:avLst/>
              </a:prstGeom>
              <a:blipFill>
                <a:blip r:embed="rId2"/>
                <a:stretch>
                  <a:fillRect/>
                </a:stretch>
              </a:blipFill>
            </p:spPr>
            <p:txBody>
              <a:bodyPr/>
              <a:lstStyle/>
              <a:p>
                <a:r>
                  <a:rPr lang="en-US">
                    <a:noFill/>
                  </a:rPr>
                  <a:t> </a:t>
                </a:r>
              </a:p>
            </p:txBody>
          </p:sp>
        </mc:Fallback>
      </mc:AlternateContent>
      <p:sp>
        <p:nvSpPr>
          <p:cNvPr id="23" name="Ορθογώνιο 22">
            <a:extLst>
              <a:ext uri="{FF2B5EF4-FFF2-40B4-BE49-F238E27FC236}">
                <a16:creationId xmlns:a16="http://schemas.microsoft.com/office/drawing/2014/main" id="{DD0B38E7-B605-4B7E-84AC-81E1079C75AC}"/>
              </a:ext>
            </a:extLst>
          </p:cNvPr>
          <p:cNvSpPr/>
          <p:nvPr/>
        </p:nvSpPr>
        <p:spPr>
          <a:xfrm>
            <a:off x="3144686" y="4081012"/>
            <a:ext cx="5628930" cy="401007"/>
          </a:xfrm>
          <a:prstGeom prst="rect">
            <a:avLst/>
          </a:prstGeom>
        </p:spPr>
        <p:txBody>
          <a:bodyPr wrap="square">
            <a:spAutoFit/>
          </a:bodyPr>
          <a:lstStyle/>
          <a:p>
            <a:r>
              <a:rPr lang="en-US" dirty="0">
                <a:solidFill>
                  <a:srgbClr val="222222"/>
                </a:solidFill>
              </a:rPr>
              <a:t>Linear (Identity) or Sigmoid Activation</a:t>
            </a:r>
          </a:p>
        </p:txBody>
      </p:sp>
      <p:sp>
        <p:nvSpPr>
          <p:cNvPr id="24" name="Ορθογώνιο 42">
            <a:extLst>
              <a:ext uri="{FF2B5EF4-FFF2-40B4-BE49-F238E27FC236}">
                <a16:creationId xmlns:a16="http://schemas.microsoft.com/office/drawing/2014/main" id="{6D19382C-1DD9-403C-AFCF-BD154B2A4748}"/>
              </a:ext>
            </a:extLst>
          </p:cNvPr>
          <p:cNvSpPr/>
          <p:nvPr/>
        </p:nvSpPr>
        <p:spPr>
          <a:xfrm>
            <a:off x="2888748" y="6358127"/>
            <a:ext cx="2814872" cy="401007"/>
          </a:xfrm>
          <a:prstGeom prst="rect">
            <a:avLst/>
          </a:prstGeom>
        </p:spPr>
        <p:txBody>
          <a:bodyPr wrap="square">
            <a:spAutoFit/>
          </a:bodyPr>
          <a:lstStyle/>
          <a:p>
            <a:pPr algn="ctr"/>
            <a:r>
              <a:rPr lang="en-US" b="1" i="1" dirty="0">
                <a:solidFill>
                  <a:srgbClr val="FF0000"/>
                </a:solidFill>
              </a:rPr>
              <a:t>Mean Absolute Error</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8280BCB-C980-4352-9395-6D5B636E7EC4}"/>
                  </a:ext>
                </a:extLst>
              </p:cNvPr>
              <p:cNvSpPr txBox="1"/>
              <p:nvPr/>
            </p:nvSpPr>
            <p:spPr>
              <a:xfrm>
                <a:off x="5657536" y="6102734"/>
                <a:ext cx="2860142" cy="8402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ℒ</m:t>
                      </m:r>
                      <m:d>
                        <m:dPr>
                          <m:ctrlPr>
                            <a:rPr lang="en-US" sz="2000" b="0" i="1" smtClean="0">
                              <a:latin typeface="Cambria Math" panose="02040503050406030204" pitchFamily="18" charset="0"/>
                            </a:rPr>
                          </m:ctrlPr>
                        </m:dPr>
                        <m:e>
                          <m:r>
                            <a:rPr lang="el-GR" sz="2000" b="0" i="1" smtClean="0">
                              <a:latin typeface="Cambria Math" charset="0"/>
                            </a:rPr>
                            <m:t>𝜃</m:t>
                          </m:r>
                        </m:e>
                      </m:d>
                      <m:r>
                        <a:rPr lang="el-GR" sz="2000" b="0" i="1" smtClean="0">
                          <a:latin typeface="Cambria Math" charset="0"/>
                        </a:rPr>
                        <m:t>= </m:t>
                      </m:r>
                      <m:f>
                        <m:fPr>
                          <m:ctrlPr>
                            <a:rPr lang="mr-IN" sz="2000" b="0" i="1" smtClean="0">
                              <a:latin typeface="Cambria Math" panose="02040503050406030204" pitchFamily="18" charset="0"/>
                            </a:rPr>
                          </m:ctrlPr>
                        </m:fPr>
                        <m:num>
                          <m:r>
                            <a:rPr lang="en-US" sz="2000" b="0" i="1" smtClean="0">
                              <a:latin typeface="Cambria Math" charset="0"/>
                            </a:rPr>
                            <m:t>1</m:t>
                          </m:r>
                        </m:num>
                        <m:den>
                          <m:r>
                            <a:rPr lang="en-US" sz="2000" b="0" i="1" smtClean="0">
                              <a:latin typeface="Cambria Math" charset="0"/>
                            </a:rPr>
                            <m:t>𝑛</m:t>
                          </m:r>
                        </m:den>
                      </m:f>
                      <m:nary>
                        <m:naryPr>
                          <m:chr m:val="∑"/>
                          <m:ctrlPr>
                            <a:rPr lang="is-IS" sz="2000" b="0" i="1" smtClean="0">
                              <a:latin typeface="Cambria Math" panose="02040503050406030204" pitchFamily="18" charset="0"/>
                            </a:rPr>
                          </m:ctrlPr>
                        </m:naryPr>
                        <m:sub>
                          <m:r>
                            <m:rPr>
                              <m:brk m:alnAt="23"/>
                            </m:rPr>
                            <a:rPr lang="en-US" sz="2000" b="0" i="1" smtClean="0">
                              <a:latin typeface="Cambria Math" charset="0"/>
                            </a:rPr>
                            <m:t>𝑖</m:t>
                          </m:r>
                          <m:r>
                            <a:rPr lang="en-US" sz="2000" b="0" i="1" smtClean="0">
                              <a:latin typeface="Cambria Math" charset="0"/>
                            </a:rPr>
                            <m:t>=1</m:t>
                          </m:r>
                        </m:sub>
                        <m:sup>
                          <m:r>
                            <a:rPr lang="en-US" sz="2000" b="0" i="1" smtClean="0">
                              <a:latin typeface="Cambria Math" charset="0"/>
                            </a:rPr>
                            <m:t>𝑛</m:t>
                          </m:r>
                        </m:sup>
                        <m:e>
                          <m:d>
                            <m:dPr>
                              <m:begChr m:val="|"/>
                              <m:endChr m:val="|"/>
                              <m:ctrlPr>
                                <a:rPr lang="hr-HR" sz="2000" b="0" i="1" smtClean="0">
                                  <a:latin typeface="Cambria Math" panose="02040503050406030204" pitchFamily="18" charset="0"/>
                                </a:rPr>
                              </m:ctrlPr>
                            </m:dPr>
                            <m:e>
                              <m:sSup>
                                <m:sSupPr>
                                  <m:ctrlPr>
                                    <a:rPr lang="is-IS" sz="2000" i="1">
                                      <a:latin typeface="Cambria Math" panose="02040503050406030204" pitchFamily="18" charset="0"/>
                                    </a:rPr>
                                  </m:ctrlPr>
                                </m:sSupPr>
                                <m:e>
                                  <m:r>
                                    <a:rPr lang="en-US" sz="2000" i="1">
                                      <a:latin typeface="Cambria Math" charset="0"/>
                                    </a:rPr>
                                    <m:t>𝑦</m:t>
                                  </m:r>
                                </m:e>
                                <m:sup>
                                  <m:r>
                                    <a:rPr lang="en-US" sz="2000" i="1">
                                      <a:latin typeface="Cambria Math" charset="0"/>
                                    </a:rPr>
                                    <m:t>(</m:t>
                                  </m:r>
                                  <m:r>
                                    <a:rPr lang="en-US" sz="2000" i="1">
                                      <a:latin typeface="Cambria Math" charset="0"/>
                                    </a:rPr>
                                    <m:t>𝑖</m:t>
                                  </m:r>
                                  <m:r>
                                    <a:rPr lang="en-US" sz="2000" i="1">
                                      <a:latin typeface="Cambria Math" charset="0"/>
                                    </a:rPr>
                                    <m:t>)</m:t>
                                  </m:r>
                                </m:sup>
                              </m:sSup>
                              <m:r>
                                <a:rPr lang="en-US" sz="2000" i="1">
                                  <a:latin typeface="Cambria Math" charset="0"/>
                                </a:rPr>
                                <m:t>−</m:t>
                              </m:r>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charset="0"/>
                                        </a:rPr>
                                        <m:t>𝑦</m:t>
                                      </m:r>
                                    </m:e>
                                  </m:acc>
                                </m:e>
                                <m:sup>
                                  <m:r>
                                    <a:rPr lang="en-US" sz="2000" i="1">
                                      <a:latin typeface="Cambria Math" charset="0"/>
                                    </a:rPr>
                                    <m:t>(</m:t>
                                  </m:r>
                                  <m:r>
                                    <a:rPr lang="en-US" sz="2000" i="1">
                                      <a:latin typeface="Cambria Math" charset="0"/>
                                    </a:rPr>
                                    <m:t>𝑖</m:t>
                                  </m:r>
                                  <m:r>
                                    <a:rPr lang="en-US" sz="2000" i="1">
                                      <a:latin typeface="Cambria Math" charset="0"/>
                                    </a:rPr>
                                    <m:t>)</m:t>
                                  </m:r>
                                </m:sup>
                              </m:sSup>
                            </m:e>
                          </m:d>
                        </m:e>
                      </m:nary>
                    </m:oMath>
                  </m:oMathPara>
                </a14:m>
                <a:endParaRPr lang="el-GR" sz="2000" dirty="0"/>
              </a:p>
            </p:txBody>
          </p:sp>
        </mc:Choice>
        <mc:Fallback xmlns="">
          <p:sp>
            <p:nvSpPr>
              <p:cNvPr id="25" name="TextBox 24">
                <a:extLst>
                  <a:ext uri="{FF2B5EF4-FFF2-40B4-BE49-F238E27FC236}">
                    <a16:creationId xmlns:a16="http://schemas.microsoft.com/office/drawing/2014/main" id="{28280BCB-C980-4352-9395-6D5B636E7EC4}"/>
                  </a:ext>
                </a:extLst>
              </p:cNvPr>
              <p:cNvSpPr txBox="1">
                <a:spLocks noRot="1" noChangeAspect="1" noMove="1" noResize="1" noEditPoints="1" noAdjustHandles="1" noChangeArrowheads="1" noChangeShapeType="1" noTextEdit="1"/>
              </p:cNvSpPr>
              <p:nvPr/>
            </p:nvSpPr>
            <p:spPr>
              <a:xfrm>
                <a:off x="5657536" y="6102734"/>
                <a:ext cx="2860142" cy="84029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996700" y="3025704"/>
                <a:ext cx="6912767" cy="401007"/>
              </a:xfrm>
              <a:prstGeom prst="rect">
                <a:avLst/>
              </a:prstGeom>
              <a:noFill/>
            </p:spPr>
            <p:txBody>
              <a:bodyPr wrap="square" rtlCol="0">
                <a:spAutoFit/>
              </a:bodyPr>
              <a:lstStyle/>
              <a:p>
                <a:pPr algn="ctr"/>
                <a:r>
                  <a:rPr lang="en-US" dirty="0" smtClean="0">
                    <a:solidFill>
                      <a:srgbClr val="222222"/>
                    </a:solidFill>
                    <a:ea typeface="Cambria Math" panose="02040503050406030204" pitchFamily="18" charset="0"/>
                  </a:rPr>
                  <a:t>Pairs of 𝑁 inputs </a:t>
                </a:r>
                <a14:m>
                  <m:oMath xmlns:m="http://schemas.openxmlformats.org/officeDocument/2006/math">
                    <m:sSub>
                      <m:sSubPr>
                        <m:ctrlPr>
                          <a:rPr lang="en-US" sz="1600" i="1" dirty="0" smtClean="0">
                            <a:latin typeface="Cambria Math" panose="02040503050406030204" pitchFamily="18" charset="0"/>
                          </a:rPr>
                        </m:ctrlPr>
                      </m:sSubPr>
                      <m:e>
                        <m:r>
                          <a:rPr lang="en-US" sz="1600" b="0" i="1" dirty="0" smtClean="0">
                            <a:latin typeface="Cambria Math" panose="02040503050406030204" pitchFamily="18" charset="0"/>
                          </a:rPr>
                          <m:t>𝑥</m:t>
                        </m:r>
                      </m:e>
                      <m:sub>
                        <m:r>
                          <a:rPr lang="en-US" sz="1600" b="0" i="1" dirty="0" smtClean="0">
                            <a:latin typeface="Cambria Math" panose="02040503050406030204" pitchFamily="18" charset="0"/>
                          </a:rPr>
                          <m:t>𝑖</m:t>
                        </m:r>
                      </m:sub>
                    </m:sSub>
                  </m:oMath>
                </a14:m>
                <a:r>
                  <a:rPr lang="en-US" dirty="0" smtClean="0">
                    <a:solidFill>
                      <a:srgbClr val="222222"/>
                    </a:solidFill>
                    <a:ea typeface="Cambria Math" panose="02040503050406030204" pitchFamily="18" charset="0"/>
                  </a:rPr>
                  <a:t> </a:t>
                </a:r>
                <a:r>
                  <a:rPr lang="en-US" dirty="0">
                    <a:solidFill>
                      <a:srgbClr val="222222"/>
                    </a:solidFill>
                    <a:ea typeface="Cambria Math" panose="02040503050406030204" pitchFamily="18" charset="0"/>
                  </a:rPr>
                  <a:t>and </a:t>
                </a:r>
                <a:r>
                  <a:rPr lang="en-US" dirty="0" smtClean="0">
                    <a:solidFill>
                      <a:srgbClr val="222222"/>
                    </a:solidFill>
                    <a:ea typeface="Cambria Math" panose="02040503050406030204" pitchFamily="18" charset="0"/>
                  </a:rPr>
                  <a:t>ground-truth output values</a:t>
                </a:r>
                <a14:m>
                  <m:oMath xmlns:m="http://schemas.openxmlformats.org/officeDocument/2006/math">
                    <m:r>
                      <a:rPr lang="en-US" sz="1600" b="0" i="0" dirty="0" smtClean="0">
                        <a:latin typeface="Cambria Math" panose="02040503050406030204" pitchFamily="18" charset="0"/>
                      </a:rPr>
                      <m:t> </m:t>
                    </m:r>
                    <m:sSub>
                      <m:sSubPr>
                        <m:ctrlPr>
                          <a:rPr lang="en-US" sz="1600" i="1" dirty="0" smtClean="0">
                            <a:latin typeface="Cambria Math" panose="02040503050406030204" pitchFamily="18" charset="0"/>
                          </a:rPr>
                        </m:ctrlPr>
                      </m:sSubPr>
                      <m:e>
                        <m:r>
                          <a:rPr lang="en-US" sz="1600" b="0" i="1" dirty="0" smtClean="0">
                            <a:latin typeface="Cambria Math" panose="02040503050406030204" pitchFamily="18" charset="0"/>
                          </a:rPr>
                          <m:t>𝑦</m:t>
                        </m:r>
                      </m:e>
                      <m:sub>
                        <m:r>
                          <a:rPr lang="en-US" sz="1600" b="0" i="1" dirty="0" smtClean="0">
                            <a:latin typeface="Cambria Math" panose="02040503050406030204" pitchFamily="18" charset="0"/>
                          </a:rPr>
                          <m:t>𝑖</m:t>
                        </m:r>
                      </m:sub>
                    </m:sSub>
                  </m:oMath>
                </a14:m>
                <a:endParaRPr lang="el-GR" sz="1600" i="1" dirty="0">
                  <a:latin typeface="Cambria Math"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996700" y="3025704"/>
                <a:ext cx="6912767" cy="401007"/>
              </a:xfrm>
              <a:prstGeom prst="rect">
                <a:avLst/>
              </a:prstGeom>
              <a:blipFill>
                <a:blip r:embed="rId4"/>
                <a:stretch>
                  <a:fillRect t="-10606" b="-25758"/>
                </a:stretch>
              </a:blipFill>
            </p:spPr>
            <p:txBody>
              <a:bodyPr/>
              <a:lstStyle/>
              <a:p>
                <a:r>
                  <a:rPr lang="en-US">
                    <a:noFill/>
                  </a:rPr>
                  <a:t> </a:t>
                </a:r>
              </a:p>
            </p:txBody>
          </p:sp>
        </mc:Fallback>
      </mc:AlternateContent>
    </p:spTree>
    <p:extLst>
      <p:ext uri="{BB962C8B-B14F-4D97-AF65-F5344CB8AC3E}">
        <p14:creationId xmlns:p14="http://schemas.microsoft.com/office/powerpoint/2010/main" val="8870664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Training 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Optimizing the loss function </a:t>
                </a:r>
                <a14:m>
                  <m:oMath xmlns:m="http://schemas.openxmlformats.org/officeDocument/2006/math">
                    <m:r>
                      <a:rPr lang="en-US" altLang="zh-TW" i="1" smtClean="0">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oMath>
                </a14:m>
                <a:r>
                  <a:rPr lang="en-US" dirty="0"/>
                  <a:t> </a:t>
                </a:r>
              </a:p>
              <a:p>
                <a:pPr lvl="1"/>
                <a:r>
                  <a:rPr lang="en-US" dirty="0"/>
                  <a:t>Almost all DL models these days are trained with a variant of the </a:t>
                </a:r>
                <a:r>
                  <a:rPr lang="en-US" b="1" i="1" dirty="0">
                    <a:solidFill>
                      <a:srgbClr val="0070C0"/>
                    </a:solidFill>
                  </a:rPr>
                  <a:t>gradient descent </a:t>
                </a:r>
                <a:r>
                  <a:rPr lang="en-US" dirty="0"/>
                  <a:t>(GD) algorithm</a:t>
                </a:r>
              </a:p>
              <a:p>
                <a:pPr lvl="1"/>
                <a:r>
                  <a:rPr lang="en-US" dirty="0"/>
                  <a:t>GD applies iterative refinement of the network </a:t>
                </a:r>
                <a:r>
                  <a:rPr lang="en-US" dirty="0">
                    <a:solidFill>
                      <a:srgbClr val="FF0000"/>
                    </a:solidFill>
                  </a:rPr>
                  <a:t>parameters</a:t>
                </a:r>
                <a14:m>
                  <m:oMath xmlns:m="http://schemas.openxmlformats.org/officeDocument/2006/math">
                    <m:r>
                      <a:rPr lang="en-US" altLang="zh-TW" b="0" i="0" smtClean="0">
                        <a:solidFill>
                          <a:srgbClr val="FF0000"/>
                        </a:solidFill>
                        <a:latin typeface="Cambria Math" panose="02040503050406030204" pitchFamily="18" charset="0"/>
                      </a:rPr>
                      <m:t> </m:t>
                    </m:r>
                    <m:r>
                      <a:rPr lang="zh-TW" altLang="en-US" i="1">
                        <a:solidFill>
                          <a:srgbClr val="FF0000"/>
                        </a:solidFill>
                        <a:latin typeface="Cambria Math" panose="02040503050406030204" pitchFamily="18" charset="0"/>
                      </a:rPr>
                      <m:t>𝜃</m:t>
                    </m:r>
                  </m:oMath>
                </a14:m>
                <a:endParaRPr lang="en-US" dirty="0"/>
              </a:p>
              <a:p>
                <a:pPr lvl="1"/>
                <a:r>
                  <a:rPr lang="en-US" dirty="0"/>
                  <a:t>GD uses the opposite direction of the </a:t>
                </a:r>
                <a:r>
                  <a:rPr lang="en-US" dirty="0">
                    <a:solidFill>
                      <a:srgbClr val="FF0000"/>
                    </a:solidFill>
                  </a:rPr>
                  <a:t>gradient</a:t>
                </a:r>
                <a:r>
                  <a:rPr lang="en-US" dirty="0"/>
                  <a:t> of the loss with respect to the NN parameters (i.e.,</a:t>
                </a:r>
                <a14:m>
                  <m:oMath xmlns:m="http://schemas.openxmlformats.org/officeDocument/2006/math">
                    <m:r>
                      <a:rPr lang="zh-TW" altLang="en-US"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smtClean="0">
                            <a:latin typeface="Cambria Math" panose="02040503050406030204" pitchFamily="18" charset="0"/>
                          </a:rPr>
                          <m:t>𝜃</m:t>
                        </m:r>
                      </m:e>
                    </m:d>
                    <m:r>
                      <a:rPr lang="en-US" altLang="zh-TW" b="0" i="1" smtClean="0">
                        <a:latin typeface="Cambria Math" panose="02040503050406030204" pitchFamily="18" charset="0"/>
                      </a:rPr>
                      <m:t>=</m:t>
                    </m:r>
                    <m:d>
                      <m:dPr>
                        <m:begChr m:val="["/>
                        <m:endChr m:val="]"/>
                        <m:ctrlPr>
                          <a:rPr lang="en-US" altLang="zh-TW" b="0" i="1" smtClean="0">
                            <a:latin typeface="Cambria Math" panose="02040503050406030204" pitchFamily="18" charset="0"/>
                          </a:rPr>
                        </m:ctrlPr>
                      </m:dPr>
                      <m:e>
                        <m:f>
                          <m:fPr>
                            <m:type m:val="lin"/>
                            <m:ctrlPr>
                              <a:rPr lang="en-US" altLang="zh-TW" b="0"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ℒ</m:t>
                            </m:r>
                          </m:num>
                          <m:den>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𝑖</m:t>
                                </m:r>
                              </m:sub>
                            </m:sSub>
                          </m:den>
                        </m:f>
                      </m:e>
                    </m:d>
                  </m:oMath>
                </a14:m>
                <a:r>
                  <a:rPr lang="en-US" dirty="0"/>
                  <a:t> ) for updating  </a:t>
                </a:r>
                <a14:m>
                  <m:oMath xmlns:m="http://schemas.openxmlformats.org/officeDocument/2006/math">
                    <m:r>
                      <a:rPr lang="zh-TW" altLang="en-US" i="1">
                        <a:latin typeface="Cambria Math" panose="02040503050406030204" pitchFamily="18" charset="0"/>
                      </a:rPr>
                      <m:t>𝜃</m:t>
                    </m:r>
                  </m:oMath>
                </a14:m>
                <a:endParaRPr lang="en-US" dirty="0"/>
              </a:p>
              <a:p>
                <a:pPr lvl="2"/>
                <a:r>
                  <a:rPr lang="en-US" dirty="0"/>
                  <a:t>The gradient of the loss function </a:t>
                </a:r>
                <a14:m>
                  <m:oMath xmlns:m="http://schemas.openxmlformats.org/officeDocument/2006/math">
                    <m:r>
                      <a:rPr lang="zh-TW" altLang="en-US"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oMath>
                </a14:m>
                <a:r>
                  <a:rPr lang="en-US" dirty="0"/>
                  <a:t> gives the direction of fastest increase of the loss function </a:t>
                </a:r>
                <a14:m>
                  <m:oMath xmlns:m="http://schemas.openxmlformats.org/officeDocument/2006/math">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oMath>
                </a14:m>
                <a:r>
                  <a:rPr lang="en-US" dirty="0"/>
                  <a:t> when the parameters</a:t>
                </a:r>
                <a14:m>
                  <m:oMath xmlns:m="http://schemas.openxmlformats.org/officeDocument/2006/math">
                    <m:r>
                      <a:rPr lang="en-US" altLang="zh-TW">
                        <a:latin typeface="Cambria Math" panose="02040503050406030204" pitchFamily="18" charset="0"/>
                      </a:rPr>
                      <m:t> </m:t>
                    </m:r>
                    <m:r>
                      <a:rPr lang="zh-TW" altLang="en-US" i="1">
                        <a:latin typeface="Cambria Math" panose="02040503050406030204" pitchFamily="18" charset="0"/>
                      </a:rPr>
                      <m:t>𝜃</m:t>
                    </m:r>
                  </m:oMath>
                </a14:m>
                <a:r>
                  <a:rPr lang="en-US" dirty="0"/>
                  <a:t> are changed</a:t>
                </a:r>
              </a:p>
              <a:p>
                <a:endParaRPr lang="en-US" dirty="0"/>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
        <p:nvSpPr>
          <p:cNvPr id="7" name="Content Placeholder 6">
            <a:extLst>
              <a:ext uri="{FF2B5EF4-FFF2-40B4-BE49-F238E27FC236}">
                <a16:creationId xmlns:a16="http://schemas.microsoft.com/office/drawing/2014/main" id="{BD5D3087-E014-4AF3-ABBE-8D71C4B3211A}"/>
              </a:ext>
            </a:extLst>
          </p:cNvPr>
          <p:cNvSpPr>
            <a:spLocks noGrp="1"/>
          </p:cNvSpPr>
          <p:nvPr>
            <p:ph idx="10"/>
          </p:nvPr>
        </p:nvSpPr>
        <p:spPr/>
        <p:txBody>
          <a:bodyPr/>
          <a:lstStyle/>
          <a:p>
            <a:r>
              <a:rPr lang="en-US" dirty="0"/>
              <a:t>Training Neural Networks</a:t>
            </a:r>
          </a:p>
          <a:p>
            <a:endParaRPr lang="en-US" dirty="0"/>
          </a:p>
        </p:txBody>
      </p:sp>
      <p:grpSp>
        <p:nvGrpSpPr>
          <p:cNvPr id="6" name="Group 5"/>
          <p:cNvGrpSpPr/>
          <p:nvPr/>
        </p:nvGrpSpPr>
        <p:grpSpPr>
          <a:xfrm>
            <a:off x="996752" y="4750296"/>
            <a:ext cx="3528392" cy="2448272"/>
            <a:chOff x="5721123" y="4534272"/>
            <a:chExt cx="3687977" cy="2808313"/>
          </a:xfrm>
        </p:grpSpPr>
        <p:pic>
          <p:nvPicPr>
            <p:cNvPr id="4" name="Picture 3"/>
            <p:cNvPicPr>
              <a:picLocks noChangeAspect="1"/>
            </p:cNvPicPr>
            <p:nvPr/>
          </p:nvPicPr>
          <p:blipFill rotWithShape="1">
            <a:blip r:embed="rId3"/>
            <a:srcRect t="-1" b="13846"/>
            <a:stretch/>
          </p:blipFill>
          <p:spPr>
            <a:xfrm>
              <a:off x="5721123" y="4534273"/>
              <a:ext cx="3687977" cy="2808312"/>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6037312" y="4534272"/>
                  <a:ext cx="504056" cy="4010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037312" y="4534272"/>
                  <a:ext cx="504056" cy="401007"/>
                </a:xfrm>
                <a:prstGeom prst="rect">
                  <a:avLst/>
                </a:prstGeom>
                <a:blipFill>
                  <a:blip r:embed="rId4"/>
                  <a:stretch>
                    <a:fillRect r="-22785" b="-8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868772" y="6909165"/>
                  <a:ext cx="504056" cy="4010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zh-TW" altLang="en-US" i="1">
                                <a:latin typeface="Cambria Math" panose="02040503050406030204" pitchFamily="18" charset="0"/>
                              </a:rPr>
                              <m:t>𝜃</m:t>
                            </m:r>
                          </m:e>
                          <m:sub>
                            <m:r>
                              <a:rPr lang="en-US" altLang="zh-TW" b="0" i="1" smtClean="0">
                                <a:latin typeface="Cambria Math" panose="02040503050406030204" pitchFamily="18" charset="0"/>
                              </a:rPr>
                              <m:t>𝑖</m:t>
                            </m:r>
                          </m:sub>
                        </m:sSub>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8868772" y="6909165"/>
                  <a:ext cx="504056" cy="401007"/>
                </a:xfrm>
                <a:prstGeom prst="rect">
                  <a:avLst/>
                </a:prstGeom>
                <a:blipFill>
                  <a:blip r:embed="rId5"/>
                  <a:stretch>
                    <a:fillRect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701608" y="4735209"/>
                  <a:ext cx="671220" cy="665888"/>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sz="1800" i="1">
                                <a:latin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ℒ</m:t>
                            </m:r>
                          </m:num>
                          <m:den>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i="1">
                                    <a:latin typeface="Cambria Math" panose="02040503050406030204" pitchFamily="18" charset="0"/>
                                    <a:ea typeface="Cambria Math" panose="02040503050406030204" pitchFamily="18" charset="0"/>
                                  </a:rPr>
                                  <m:t>𝑖</m:t>
                                </m:r>
                              </m:sub>
                            </m:sSub>
                          </m:den>
                        </m:f>
                      </m:oMath>
                    </m:oMathPara>
                  </a14:m>
                  <a:endParaRPr lang="en-US" sz="1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701608" y="4735209"/>
                  <a:ext cx="671220" cy="665888"/>
                </a:xfrm>
                <a:prstGeom prst="rect">
                  <a:avLst/>
                </a:prstGeom>
                <a:blipFill>
                  <a:blip r:embed="rId6"/>
                  <a:stretch>
                    <a:fillRect b="-6316"/>
                  </a:stretch>
                </a:blipFill>
              </p:spPr>
              <p:txBody>
                <a:bodyPr/>
                <a:lstStyle/>
                <a:p>
                  <a:r>
                    <a:rPr lang="en-US">
                      <a:noFill/>
                    </a:rPr>
                    <a:t> </a:t>
                  </a:r>
                </a:p>
              </p:txBody>
            </p:sp>
          </mc:Fallback>
        </mc:AlternateContent>
      </p:grpSp>
      <p:pic>
        <p:nvPicPr>
          <p:cNvPr id="8" name="Picture 7"/>
          <p:cNvPicPr>
            <a:picLocks noChangeAspect="1"/>
          </p:cNvPicPr>
          <p:nvPr/>
        </p:nvPicPr>
        <p:blipFill>
          <a:blip r:embed="rId7"/>
          <a:stretch>
            <a:fillRect/>
          </a:stretch>
        </p:blipFill>
        <p:spPr>
          <a:xfrm>
            <a:off x="5101208" y="4678288"/>
            <a:ext cx="4206457" cy="2595192"/>
          </a:xfrm>
          <a:prstGeom prst="rect">
            <a:avLst/>
          </a:prstGeom>
        </p:spPr>
      </p:pic>
    </p:spTree>
    <p:extLst>
      <p:ext uri="{BB962C8B-B14F-4D97-AF65-F5344CB8AC3E}">
        <p14:creationId xmlns:p14="http://schemas.microsoft.com/office/powerpoint/2010/main" val="18349718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Descent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Steps in the </a:t>
                </a:r>
                <a:r>
                  <a:rPr lang="en-US" b="1" i="1" dirty="0">
                    <a:solidFill>
                      <a:srgbClr val="0070C0"/>
                    </a:solidFill>
                  </a:rPr>
                  <a:t>gradient descent algorithm</a:t>
                </a:r>
                <a:r>
                  <a:rPr lang="en-US" dirty="0"/>
                  <a:t>:</a:t>
                </a:r>
              </a:p>
              <a:p>
                <a:pPr marL="808009" lvl="1" indent="-457200">
                  <a:buFont typeface="+mj-lt"/>
                  <a:buAutoNum type="arabicPeriod"/>
                </a:pPr>
                <a:r>
                  <a:rPr lang="en-US" dirty="0"/>
                  <a:t>Randomly initialize the model parameters</a:t>
                </a:r>
                <a14:m>
                  <m:oMath xmlns:m="http://schemas.openxmlformats.org/officeDocument/2006/math">
                    <m:r>
                      <a:rPr lang="en-US" altLang="zh-TW" b="0" i="0" smtClean="0">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0</m:t>
                        </m:r>
                      </m:sup>
                    </m:sSup>
                  </m:oMath>
                </a14:m>
                <a:endParaRPr lang="en-US" dirty="0"/>
              </a:p>
              <a:p>
                <a:pPr marL="808009" lvl="1" indent="-457200">
                  <a:buFont typeface="+mj-lt"/>
                  <a:buAutoNum type="arabicPeriod"/>
                </a:pPr>
                <a:r>
                  <a:rPr lang="en-US" altLang="zh-TW" dirty="0"/>
                  <a:t>Compute the gradient of the loss function at the initial parameters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0</m:t>
                        </m:r>
                      </m:sup>
                    </m:sSup>
                  </m:oMath>
                </a14:m>
                <a:r>
                  <a:rPr lang="en-US" dirty="0"/>
                  <a:t>: </a:t>
                </a:r>
                <a14:m>
                  <m:oMath xmlns:m="http://schemas.openxmlformats.org/officeDocument/2006/math">
                    <m:r>
                      <a:rPr lang="zh-TW" altLang="en-US" i="1">
                        <a:latin typeface="Cambria Math" panose="02040503050406030204" pitchFamily="18" charset="0"/>
                      </a:rPr>
                      <m:t>𝛻</m:t>
                    </m:r>
                    <m:r>
                      <a:rPr lang="en-US" altLang="zh-TW" i="1" smtClean="0">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0</m:t>
                            </m:r>
                          </m:sup>
                        </m:sSup>
                      </m:e>
                    </m:d>
                  </m:oMath>
                </a14:m>
                <a:endParaRPr lang="en-US" dirty="0"/>
              </a:p>
              <a:p>
                <a:pPr marL="808009" lvl="1" indent="-457200">
                  <a:buFont typeface="+mj-lt"/>
                  <a:buAutoNum type="arabicPeriod"/>
                </a:pPr>
                <a:r>
                  <a:rPr lang="en-US" dirty="0"/>
                  <a:t>Update the parameters as: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𝑛𝑒𝑤</m:t>
                        </m:r>
                      </m:sup>
                    </m:sSup>
                    <m:r>
                      <a:rPr lang="en-US" altLang="zh-TW" b="0" i="1" smtClean="0">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0</m:t>
                        </m:r>
                      </m:sup>
                    </m:sSup>
                    <m:r>
                      <a:rPr lang="en-US" altLang="zh-TW" b="0" i="1" smtClean="0">
                        <a:latin typeface="Cambria Math" panose="02040503050406030204" pitchFamily="18" charset="0"/>
                      </a:rPr>
                      <m:t>−</m:t>
                    </m:r>
                    <m:r>
                      <a:rPr lang="zh-TW" altLang="en-US" b="0" i="1" smtClean="0">
                        <a:latin typeface="Cambria Math" panose="02040503050406030204" pitchFamily="18" charset="0"/>
                      </a:rPr>
                      <m:t>𝛼</m:t>
                    </m:r>
                    <m:r>
                      <a:rPr lang="zh-TW" altLang="en-US"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0</m:t>
                            </m:r>
                          </m:sup>
                        </m:sSup>
                      </m:e>
                    </m:d>
                  </m:oMath>
                </a14:m>
                <a:endParaRPr lang="en-US" dirty="0"/>
              </a:p>
              <a:p>
                <a:pPr marL="1255665" lvl="2" indent="-228600"/>
                <a:r>
                  <a:rPr lang="en-US" dirty="0"/>
                  <a:t>Where </a:t>
                </a:r>
                <a:r>
                  <a:rPr lang="el-GR" dirty="0"/>
                  <a:t>α</a:t>
                </a:r>
                <a:r>
                  <a:rPr lang="en-US" dirty="0"/>
                  <a:t> is the learning rate</a:t>
                </a:r>
              </a:p>
              <a:p>
                <a:pPr marL="808009" lvl="1" indent="-457200">
                  <a:buFont typeface="+mj-lt"/>
                  <a:buAutoNum type="arabicPeriod"/>
                </a:pPr>
                <a:r>
                  <a:rPr lang="en-US" dirty="0"/>
                  <a:t>Go to step 2 and repeat (until a terminating criterion is reached)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
        <p:nvSpPr>
          <p:cNvPr id="7" name="Content Placeholder 6">
            <a:extLst>
              <a:ext uri="{FF2B5EF4-FFF2-40B4-BE49-F238E27FC236}">
                <a16:creationId xmlns:a16="http://schemas.microsoft.com/office/drawing/2014/main" id="{30803083-5177-46C9-9C1A-934F65636EB2}"/>
              </a:ext>
            </a:extLst>
          </p:cNvPr>
          <p:cNvSpPr>
            <a:spLocks noGrp="1"/>
          </p:cNvSpPr>
          <p:nvPr>
            <p:ph idx="10"/>
          </p:nvPr>
        </p:nvSpPr>
        <p:spPr/>
        <p:txBody>
          <a:bodyPr/>
          <a:lstStyle/>
          <a:p>
            <a:r>
              <a:rPr lang="en-US" dirty="0"/>
              <a:t>Training Neural Networks</a:t>
            </a:r>
          </a:p>
          <a:p>
            <a:endParaRPr lang="en-US" dirty="0"/>
          </a:p>
        </p:txBody>
      </p:sp>
      <p:pic>
        <p:nvPicPr>
          <p:cNvPr id="16" name="Picture 2" descr="Gradient Descent and Stochastic Gradient Descent - mlxtend">
            <a:extLst>
              <a:ext uri="{FF2B5EF4-FFF2-40B4-BE49-F238E27FC236}">
                <a16:creationId xmlns:a16="http://schemas.microsoft.com/office/drawing/2014/main" id="{C6869D82-75EB-462D-A80A-B7D43EF960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6833" y="4246240"/>
            <a:ext cx="5657853" cy="30658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989ABAA-50F4-450E-9E32-D013F7C6D0D9}"/>
                  </a:ext>
                </a:extLst>
              </p:cNvPr>
              <p:cNvSpPr txBox="1"/>
              <p:nvPr/>
            </p:nvSpPr>
            <p:spPr>
              <a:xfrm>
                <a:off x="1212777" y="4575811"/>
                <a:ext cx="1008112" cy="401007"/>
              </a:xfrm>
              <a:prstGeom prst="rect">
                <a:avLst/>
              </a:prstGeom>
              <a:solidFill>
                <a:schemeClr val="bg1"/>
              </a:solidFill>
            </p:spPr>
            <p:txBody>
              <a:bodyPr wrap="square" rtlCol="0">
                <a:spAutoFit/>
              </a:bodyPr>
              <a:lstStyle/>
              <a:p>
                <a:pPr algn="r"/>
                <a:r>
                  <a:rPr lang="en-US" sz="1800" dirty="0"/>
                  <a:t>Loss </a:t>
                </a:r>
                <a14:m>
                  <m:oMath xmlns:m="http://schemas.openxmlformats.org/officeDocument/2006/math">
                    <m:r>
                      <a:rPr lang="en-US" sz="1800" i="1">
                        <a:latin typeface="Cambria Math" panose="02040503050406030204" pitchFamily="18" charset="0"/>
                        <a:ea typeface="Cambria Math" panose="02040503050406030204" pitchFamily="18" charset="0"/>
                      </a:rPr>
                      <m:t>ℒ</m:t>
                    </m:r>
                  </m:oMath>
                </a14:m>
                <a:r>
                  <a:rPr lang="en-US" dirty="0"/>
                  <a:t> </a:t>
                </a:r>
              </a:p>
            </p:txBody>
          </p:sp>
        </mc:Choice>
        <mc:Fallback xmlns="">
          <p:sp>
            <p:nvSpPr>
              <p:cNvPr id="17" name="TextBox 16">
                <a:extLst>
                  <a:ext uri="{FF2B5EF4-FFF2-40B4-BE49-F238E27FC236}">
                    <a16:creationId xmlns:a16="http://schemas.microsoft.com/office/drawing/2014/main" id="{E989ABAA-50F4-450E-9E32-D013F7C6D0D9}"/>
                  </a:ext>
                </a:extLst>
              </p:cNvPr>
              <p:cNvSpPr txBox="1">
                <a:spLocks noRot="1" noChangeAspect="1" noMove="1" noResize="1" noEditPoints="1" noAdjustHandles="1" noChangeArrowheads="1" noChangeShapeType="1" noTextEdit="1"/>
              </p:cNvSpPr>
              <p:nvPr/>
            </p:nvSpPr>
            <p:spPr>
              <a:xfrm>
                <a:off x="1212777" y="4575811"/>
                <a:ext cx="1008112" cy="401007"/>
              </a:xfrm>
              <a:prstGeom prst="rect">
                <a:avLst/>
              </a:prstGeom>
              <a:blipFill>
                <a:blip r:embed="rId4"/>
                <a:stretch>
                  <a:fillRect t="-3077"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ED47F37-F5B8-4F24-B0B9-B52AC6FC6BC7}"/>
                  </a:ext>
                </a:extLst>
              </p:cNvPr>
              <p:cNvSpPr txBox="1"/>
              <p:nvPr/>
            </p:nvSpPr>
            <p:spPr>
              <a:xfrm>
                <a:off x="2961584" y="7024083"/>
                <a:ext cx="1944216" cy="369332"/>
              </a:xfrm>
              <a:prstGeom prst="rect">
                <a:avLst/>
              </a:prstGeom>
              <a:solidFill>
                <a:schemeClr val="bg1"/>
              </a:solidFill>
            </p:spPr>
            <p:txBody>
              <a:bodyPr wrap="square" rtlCol="0">
                <a:spAutoFit/>
              </a:bodyPr>
              <a:lstStyle/>
              <a:p>
                <a:pPr algn="ctr"/>
                <a:r>
                  <a:rPr lang="en-US" sz="1800" dirty="0"/>
                  <a:t>Parameters </a:t>
                </a:r>
                <a14:m>
                  <m:oMath xmlns:m="http://schemas.openxmlformats.org/officeDocument/2006/math">
                    <m:r>
                      <a:rPr lang="zh-TW" altLang="en-US" sz="1800" i="1" smtClean="0">
                        <a:latin typeface="Cambria Math" panose="02040503050406030204" pitchFamily="18" charset="0"/>
                      </a:rPr>
                      <m:t>𝜃</m:t>
                    </m:r>
                  </m:oMath>
                </a14:m>
                <a:endParaRPr lang="en-US" dirty="0"/>
              </a:p>
            </p:txBody>
          </p:sp>
        </mc:Choice>
        <mc:Fallback xmlns="">
          <p:sp>
            <p:nvSpPr>
              <p:cNvPr id="18" name="TextBox 17">
                <a:extLst>
                  <a:ext uri="{FF2B5EF4-FFF2-40B4-BE49-F238E27FC236}">
                    <a16:creationId xmlns:a16="http://schemas.microsoft.com/office/drawing/2014/main" id="{CED47F37-F5B8-4F24-B0B9-B52AC6FC6BC7}"/>
                  </a:ext>
                </a:extLst>
              </p:cNvPr>
              <p:cNvSpPr txBox="1">
                <a:spLocks noRot="1" noChangeAspect="1" noMove="1" noResize="1" noEditPoints="1" noAdjustHandles="1" noChangeArrowheads="1" noChangeShapeType="1" noTextEdit="1"/>
              </p:cNvSpPr>
              <p:nvPr/>
            </p:nvSpPr>
            <p:spPr>
              <a:xfrm>
                <a:off x="2961584" y="7024083"/>
                <a:ext cx="1944216" cy="369332"/>
              </a:xfrm>
              <a:prstGeom prst="rect">
                <a:avLst/>
              </a:prstGeom>
              <a:blipFill>
                <a:blip r:embed="rId5"/>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A10D6BC-7940-4C18-B85D-E025F96B504C}"/>
                  </a:ext>
                </a:extLst>
              </p:cNvPr>
              <p:cNvSpPr txBox="1"/>
              <p:nvPr/>
            </p:nvSpPr>
            <p:spPr>
              <a:xfrm>
                <a:off x="5337690" y="6087979"/>
                <a:ext cx="3070805" cy="646331"/>
              </a:xfrm>
              <a:prstGeom prst="rect">
                <a:avLst/>
              </a:prstGeom>
              <a:solidFill>
                <a:schemeClr val="bg1"/>
              </a:solidFill>
            </p:spPr>
            <p:txBody>
              <a:bodyPr wrap="square" rtlCol="0">
                <a:spAutoFit/>
              </a:bodyPr>
              <a:lstStyle/>
              <a:p>
                <a:endParaRPr lang="en-US" sz="1800" dirty="0"/>
              </a:p>
              <a:p>
                <a:r>
                  <a:rPr lang="en-US" sz="1800" dirty="0"/>
                  <a:t>Global loss minimum </a:t>
                </a: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ℒ</m:t>
                        </m:r>
                      </m:e>
                      <m:sub>
                        <m:r>
                          <a:rPr lang="en-US" sz="1800" b="0" i="1" smtClean="0">
                            <a:latin typeface="Cambria Math" panose="02040503050406030204" pitchFamily="18" charset="0"/>
                            <a:ea typeface="Cambria Math" panose="02040503050406030204" pitchFamily="18" charset="0"/>
                          </a:rPr>
                          <m:t>𝑚𝑖𝑛</m:t>
                        </m:r>
                      </m:sub>
                    </m:sSub>
                  </m:oMath>
                </a14:m>
                <a:endParaRPr lang="en-US" sz="1800" dirty="0"/>
              </a:p>
            </p:txBody>
          </p:sp>
        </mc:Choice>
        <mc:Fallback xmlns="">
          <p:sp>
            <p:nvSpPr>
              <p:cNvPr id="19" name="TextBox 18">
                <a:extLst>
                  <a:ext uri="{FF2B5EF4-FFF2-40B4-BE49-F238E27FC236}">
                    <a16:creationId xmlns:a16="http://schemas.microsoft.com/office/drawing/2014/main" id="{2A10D6BC-7940-4C18-B85D-E025F96B504C}"/>
                  </a:ext>
                </a:extLst>
              </p:cNvPr>
              <p:cNvSpPr txBox="1">
                <a:spLocks noRot="1" noChangeAspect="1" noMove="1" noResize="1" noEditPoints="1" noAdjustHandles="1" noChangeArrowheads="1" noChangeShapeType="1" noTextEdit="1"/>
              </p:cNvSpPr>
              <p:nvPr/>
            </p:nvSpPr>
            <p:spPr>
              <a:xfrm>
                <a:off x="5337690" y="6087979"/>
                <a:ext cx="3070805" cy="646331"/>
              </a:xfrm>
              <a:prstGeom prst="rect">
                <a:avLst/>
              </a:prstGeom>
              <a:blipFill>
                <a:blip r:embed="rId6"/>
                <a:stretch>
                  <a:fillRect l="-1789"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A884C47-C7E8-4EF9-951A-1E84D7AE3D2E}"/>
                  </a:ext>
                </a:extLst>
              </p:cNvPr>
              <p:cNvSpPr txBox="1"/>
              <p:nvPr/>
            </p:nvSpPr>
            <p:spPr>
              <a:xfrm>
                <a:off x="6014181" y="4533820"/>
                <a:ext cx="2039356" cy="513923"/>
              </a:xfrm>
              <a:prstGeom prst="rect">
                <a:avLst/>
              </a:prstGeom>
              <a:solidFill>
                <a:schemeClr val="bg1"/>
              </a:solidFill>
            </p:spPr>
            <p:txBody>
              <a:bodyPr wrap="square" rtlCol="0">
                <a:spAutoFit/>
              </a:bodyPr>
              <a:lstStyle/>
              <a:p>
                <a:r>
                  <a:rPr lang="en-US" sz="1800" dirty="0"/>
                  <a:t>Gradient </a:t>
                </a:r>
                <a14:m>
                  <m:oMath xmlns:m="http://schemas.openxmlformats.org/officeDocument/2006/math">
                    <m:r>
                      <a:rPr lang="zh-TW" altLang="en-US" sz="1800" i="1">
                        <a:latin typeface="Cambria Math" panose="02040503050406030204" pitchFamily="18" charset="0"/>
                      </a:rPr>
                      <m:t>𝛻</m:t>
                    </m:r>
                    <m:r>
                      <a:rPr lang="en-US" altLang="zh-TW" sz="1800" i="1">
                        <a:latin typeface="Cambria Math" panose="02040503050406030204" pitchFamily="18" charset="0"/>
                        <a:ea typeface="Cambria Math" panose="02040503050406030204" pitchFamily="18" charset="0"/>
                      </a:rPr>
                      <m:t>ℒ</m:t>
                    </m:r>
                    <m:r>
                      <a:rPr lang="en-US" altLang="zh-TW" sz="1800"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ℒ</m:t>
                        </m:r>
                      </m:num>
                      <m:den>
                        <m:r>
                          <a:rPr lang="en-US" i="1">
                            <a:latin typeface="Cambria Math" panose="02040503050406030204" pitchFamily="18" charset="0"/>
                            <a:ea typeface="Cambria Math" panose="02040503050406030204" pitchFamily="18" charset="0"/>
                          </a:rPr>
                          <m:t>𝜕</m:t>
                        </m:r>
                        <m:r>
                          <a:rPr lang="zh-TW" altLang="en-US" sz="2400" i="1">
                            <a:latin typeface="Cambria Math" panose="02040503050406030204" pitchFamily="18" charset="0"/>
                          </a:rPr>
                          <m:t>𝜃</m:t>
                        </m:r>
                      </m:den>
                    </m:f>
                  </m:oMath>
                </a14:m>
                <a:r>
                  <a:rPr lang="en-US" dirty="0"/>
                  <a:t> </a:t>
                </a:r>
              </a:p>
            </p:txBody>
          </p:sp>
        </mc:Choice>
        <mc:Fallback xmlns="">
          <p:sp>
            <p:nvSpPr>
              <p:cNvPr id="20" name="TextBox 19">
                <a:extLst>
                  <a:ext uri="{FF2B5EF4-FFF2-40B4-BE49-F238E27FC236}">
                    <a16:creationId xmlns:a16="http://schemas.microsoft.com/office/drawing/2014/main" id="{2A884C47-C7E8-4EF9-951A-1E84D7AE3D2E}"/>
                  </a:ext>
                </a:extLst>
              </p:cNvPr>
              <p:cNvSpPr txBox="1">
                <a:spLocks noRot="1" noChangeAspect="1" noMove="1" noResize="1" noEditPoints="1" noAdjustHandles="1" noChangeArrowheads="1" noChangeShapeType="1" noTextEdit="1"/>
              </p:cNvSpPr>
              <p:nvPr/>
            </p:nvSpPr>
            <p:spPr>
              <a:xfrm>
                <a:off x="6014181" y="4533820"/>
                <a:ext cx="2039356" cy="513923"/>
              </a:xfrm>
              <a:prstGeom prst="rect">
                <a:avLst/>
              </a:prstGeom>
              <a:blipFill>
                <a:blip r:embed="rId7"/>
                <a:stretch>
                  <a:fillRect l="-2695"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4C1F5C9-1E09-4121-A531-46C5A173D330}"/>
                  </a:ext>
                </a:extLst>
              </p:cNvPr>
              <p:cNvSpPr txBox="1"/>
              <p:nvPr/>
            </p:nvSpPr>
            <p:spPr>
              <a:xfrm>
                <a:off x="2724945" y="4505544"/>
                <a:ext cx="1604791" cy="678006"/>
              </a:xfrm>
              <a:prstGeom prst="rect">
                <a:avLst/>
              </a:prstGeom>
              <a:solidFill>
                <a:schemeClr val="bg1"/>
              </a:solidFill>
            </p:spPr>
            <p:txBody>
              <a:bodyPr wrap="square" rtlCol="0">
                <a:spAutoFit/>
              </a:bodyPr>
              <a:lstStyle/>
              <a:p>
                <a:pPr algn="ctr"/>
                <a:r>
                  <a:rPr lang="en-US" sz="1800" dirty="0"/>
                  <a:t>Initial </a:t>
                </a:r>
              </a:p>
              <a:p>
                <a:pPr algn="r"/>
                <a:r>
                  <a:rPr lang="en-US" sz="1800" dirty="0"/>
                  <a:t>parameters </a:t>
                </a:r>
                <a14:m>
                  <m:oMath xmlns:m="http://schemas.openxmlformats.org/officeDocument/2006/math">
                    <m:sSup>
                      <m:sSupPr>
                        <m:ctrlPr>
                          <a:rPr lang="en-US" altLang="zh-TW" i="1" smtClean="0">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0</m:t>
                        </m:r>
                      </m:sup>
                    </m:sSup>
                  </m:oMath>
                </a14:m>
                <a:endParaRPr lang="en-US" dirty="0"/>
              </a:p>
            </p:txBody>
          </p:sp>
        </mc:Choice>
        <mc:Fallback xmlns="">
          <p:sp>
            <p:nvSpPr>
              <p:cNvPr id="21" name="TextBox 20">
                <a:extLst>
                  <a:ext uri="{FF2B5EF4-FFF2-40B4-BE49-F238E27FC236}">
                    <a16:creationId xmlns:a16="http://schemas.microsoft.com/office/drawing/2014/main" id="{94C1F5C9-1E09-4121-A531-46C5A173D330}"/>
                  </a:ext>
                </a:extLst>
              </p:cNvPr>
              <p:cNvSpPr txBox="1">
                <a:spLocks noRot="1" noChangeAspect="1" noMove="1" noResize="1" noEditPoints="1" noAdjustHandles="1" noChangeArrowheads="1" noChangeShapeType="1" noTextEdit="1"/>
              </p:cNvSpPr>
              <p:nvPr/>
            </p:nvSpPr>
            <p:spPr>
              <a:xfrm>
                <a:off x="2724945" y="4505544"/>
                <a:ext cx="1604791" cy="678006"/>
              </a:xfrm>
              <a:prstGeom prst="rect">
                <a:avLst/>
              </a:prstGeom>
              <a:blipFill>
                <a:blip r:embed="rId8"/>
                <a:stretch>
                  <a:fillRect l="-1141" t="-4505" b="-126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4FD647C-DFA5-4799-80FE-E2BF487B70D3}"/>
                  </a:ext>
                </a:extLst>
              </p:cNvPr>
              <p:cNvSpPr txBox="1"/>
              <p:nvPr/>
            </p:nvSpPr>
            <p:spPr>
              <a:xfrm>
                <a:off x="5468857" y="5650169"/>
                <a:ext cx="4312870" cy="369332"/>
              </a:xfrm>
              <a:prstGeom prst="rect">
                <a:avLst/>
              </a:prstGeom>
              <a:solidFill>
                <a:schemeClr val="bg1"/>
              </a:solidFill>
            </p:spPr>
            <p:txBody>
              <a:bodyPr wrap="square" rtlCol="0">
                <a:spAutoFit/>
              </a:bodyPr>
              <a:lstStyle/>
              <a:p>
                <a:r>
                  <a:rPr lang="en-US" sz="1800" dirty="0"/>
                  <a:t>Parameter update:</a:t>
                </a:r>
                <a14:m>
                  <m:oMath xmlns:m="http://schemas.openxmlformats.org/officeDocument/2006/math">
                    <m:sSup>
                      <m:sSupPr>
                        <m:ctrlPr>
                          <a:rPr lang="en-US" altLang="zh-TW" sz="1800" i="1">
                            <a:latin typeface="Cambria Math" panose="02040503050406030204" pitchFamily="18" charset="0"/>
                          </a:rPr>
                        </m:ctrlPr>
                      </m:sSupPr>
                      <m:e>
                        <m:r>
                          <a:rPr lang="en-US" altLang="zh-TW" sz="1800" b="0" i="1" smtClean="0">
                            <a:latin typeface="Cambria Math" panose="02040503050406030204" pitchFamily="18" charset="0"/>
                          </a:rPr>
                          <m:t> </m:t>
                        </m:r>
                        <m:r>
                          <a:rPr lang="zh-TW" altLang="en-US" sz="1800" i="1">
                            <a:latin typeface="Cambria Math" panose="02040503050406030204" pitchFamily="18" charset="0"/>
                          </a:rPr>
                          <m:t>𝜃</m:t>
                        </m:r>
                      </m:e>
                      <m:sup>
                        <m:r>
                          <a:rPr lang="en-US" altLang="zh-TW" sz="1800" i="1">
                            <a:latin typeface="Cambria Math" panose="02040503050406030204" pitchFamily="18" charset="0"/>
                          </a:rPr>
                          <m:t>𝑛𝑒𝑤</m:t>
                        </m:r>
                      </m:sup>
                    </m:sSup>
                    <m:r>
                      <a:rPr lang="en-US" altLang="zh-TW" sz="1800" i="1">
                        <a:latin typeface="Cambria Math" panose="02040503050406030204" pitchFamily="18" charset="0"/>
                      </a:rPr>
                      <m:t>=</m:t>
                    </m:r>
                    <m:r>
                      <a:rPr lang="zh-TW" altLang="en-US" sz="1800" i="1">
                        <a:latin typeface="Cambria Math" panose="02040503050406030204" pitchFamily="18" charset="0"/>
                      </a:rPr>
                      <m:t>𝜃</m:t>
                    </m:r>
                    <m:r>
                      <a:rPr lang="en-US" altLang="zh-TW" sz="1800" i="1">
                        <a:latin typeface="Cambria Math" panose="02040503050406030204" pitchFamily="18" charset="0"/>
                      </a:rPr>
                      <m:t>−</m:t>
                    </m:r>
                    <m:r>
                      <a:rPr lang="zh-TW" altLang="en-US" sz="1800" i="1">
                        <a:latin typeface="Cambria Math" panose="02040503050406030204" pitchFamily="18" charset="0"/>
                      </a:rPr>
                      <m:t>𝛼𝛻</m:t>
                    </m:r>
                    <m:r>
                      <a:rPr lang="en-US" altLang="zh-TW" sz="1800" i="1">
                        <a:latin typeface="Cambria Math" panose="02040503050406030204" pitchFamily="18" charset="0"/>
                        <a:ea typeface="Cambria Math" panose="02040503050406030204" pitchFamily="18" charset="0"/>
                      </a:rPr>
                      <m:t>ℒ</m:t>
                    </m:r>
                    <m:d>
                      <m:dPr>
                        <m:ctrlPr>
                          <a:rPr lang="en-US" altLang="zh-TW" sz="1800" i="1">
                            <a:latin typeface="Cambria Math" panose="02040503050406030204" pitchFamily="18" charset="0"/>
                          </a:rPr>
                        </m:ctrlPr>
                      </m:dPr>
                      <m:e>
                        <m:sSup>
                          <m:sSupPr>
                            <m:ctrlPr>
                              <a:rPr lang="en-US" altLang="zh-TW" sz="1800" i="1">
                                <a:latin typeface="Cambria Math" panose="02040503050406030204" pitchFamily="18" charset="0"/>
                              </a:rPr>
                            </m:ctrlPr>
                          </m:sSupPr>
                          <m:e>
                            <m:r>
                              <a:rPr lang="zh-TW" altLang="en-US" sz="1800" i="1">
                                <a:latin typeface="Cambria Math" panose="02040503050406030204" pitchFamily="18" charset="0"/>
                              </a:rPr>
                              <m:t>𝜃</m:t>
                            </m:r>
                          </m:e>
                          <m:sup>
                            <m:r>
                              <a:rPr lang="en-US" altLang="zh-TW" sz="1800" i="1">
                                <a:latin typeface="Cambria Math" panose="02040503050406030204" pitchFamily="18" charset="0"/>
                              </a:rPr>
                              <m:t>0</m:t>
                            </m:r>
                          </m:sup>
                        </m:sSup>
                      </m:e>
                    </m:d>
                  </m:oMath>
                </a14:m>
                <a:endParaRPr lang="en-US" dirty="0"/>
              </a:p>
            </p:txBody>
          </p:sp>
        </mc:Choice>
        <mc:Fallback xmlns="">
          <p:sp>
            <p:nvSpPr>
              <p:cNvPr id="22" name="TextBox 21">
                <a:extLst>
                  <a:ext uri="{FF2B5EF4-FFF2-40B4-BE49-F238E27FC236}">
                    <a16:creationId xmlns:a16="http://schemas.microsoft.com/office/drawing/2014/main" id="{A4FD647C-DFA5-4799-80FE-E2BF487B70D3}"/>
                  </a:ext>
                </a:extLst>
              </p:cNvPr>
              <p:cNvSpPr txBox="1">
                <a:spLocks noRot="1" noChangeAspect="1" noMove="1" noResize="1" noEditPoints="1" noAdjustHandles="1" noChangeArrowheads="1" noChangeShapeType="1" noTextEdit="1"/>
              </p:cNvSpPr>
              <p:nvPr/>
            </p:nvSpPr>
            <p:spPr>
              <a:xfrm>
                <a:off x="5468857" y="5650169"/>
                <a:ext cx="4312870" cy="369332"/>
              </a:xfrm>
              <a:prstGeom prst="rect">
                <a:avLst/>
              </a:prstGeom>
              <a:blipFill>
                <a:blip r:embed="rId9"/>
                <a:stretch>
                  <a:fillRect l="-1130"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11322642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Descent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Example: a NN with only 2 parameters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𝑤</m:t>
                        </m:r>
                      </m:e>
                      <m:sub>
                        <m:r>
                          <a:rPr lang="en-US" altLang="zh-TW" i="1">
                            <a:latin typeface="Cambria Math" panose="02040503050406030204" pitchFamily="18" charset="0"/>
                          </a:rPr>
                          <m:t>1</m:t>
                        </m:r>
                      </m:sub>
                    </m:sSub>
                  </m:oMath>
                </a14:m>
                <a:r>
                  <a:rPr lang="en-US" dirty="0"/>
                  <a:t> and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𝑤</m:t>
                        </m:r>
                      </m:e>
                      <m:sub>
                        <m:r>
                          <a:rPr lang="en-US" altLang="zh-TW" i="1">
                            <a:latin typeface="Cambria Math" panose="02040503050406030204" pitchFamily="18" charset="0"/>
                          </a:rPr>
                          <m:t>2</m:t>
                        </m:r>
                      </m:sub>
                    </m:sSub>
                  </m:oMath>
                </a14:m>
                <a:r>
                  <a:rPr lang="en-US" dirty="0"/>
                  <a:t>, i.e., </a:t>
                </a:r>
                <a14:m>
                  <m:oMath xmlns:m="http://schemas.openxmlformats.org/officeDocument/2006/math">
                    <m:r>
                      <a:rPr lang="zh-TW" altLang="en-US" i="1">
                        <a:latin typeface="Cambria Math" panose="02040503050406030204" pitchFamily="18" charset="0"/>
                      </a:rPr>
                      <m:t>𝜃</m:t>
                    </m:r>
                    <m:r>
                      <a:rPr lang="en-US" altLang="zh-TW" i="1">
                        <a:latin typeface="Cambria Math" panose="02040503050406030204" pitchFamily="18" charset="0"/>
                      </a:rPr>
                      <m:t>=</m:t>
                    </m:r>
                    <m:d>
                      <m:dPr>
                        <m:begChr m:val="{"/>
                        <m:endChr m:val="}"/>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panose="02040503050406030204" pitchFamily="18" charset="0"/>
                              </a:rPr>
                              <m:t>𝑤</m:t>
                            </m:r>
                          </m:e>
                          <m:sub>
                            <m:r>
                              <a:rPr lang="en-US" altLang="zh-TW" i="1">
                                <a:latin typeface="Cambria Math" panose="02040503050406030204" pitchFamily="18" charset="0"/>
                              </a:rPr>
                              <m:t>1</m:t>
                            </m:r>
                          </m:sub>
                        </m:sSub>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𝑤</m:t>
                            </m:r>
                          </m:e>
                          <m:sub>
                            <m:r>
                              <a:rPr lang="en-US" altLang="zh-TW" i="1">
                                <a:latin typeface="Cambria Math" panose="02040503050406030204" pitchFamily="18" charset="0"/>
                              </a:rPr>
                              <m:t>2</m:t>
                            </m:r>
                          </m:sub>
                        </m:sSub>
                      </m:e>
                    </m:d>
                  </m:oMath>
                </a14:m>
                <a:endParaRPr lang="en-US" dirty="0"/>
              </a:p>
              <a:p>
                <a:pPr lvl="1"/>
                <a:r>
                  <a:rPr lang="en-US" dirty="0"/>
                  <a:t>The different colors represent the values of the loss (minimum loss</a:t>
                </a:r>
                <a14:m>
                  <m:oMath xmlns:m="http://schemas.openxmlformats.org/officeDocument/2006/math">
                    <m:r>
                      <a:rPr lang="en-US" altLang="zh-TW" b="0" i="0" smtClean="0">
                        <a:latin typeface="Cambria Math" panose="02040503050406030204" pitchFamily="18" charset="0"/>
                      </a:rPr>
                      <m:t> </m:t>
                    </m:r>
                    <m:sSup>
                      <m:sSupPr>
                        <m:ctrlPr>
                          <a:rPr lang="en-US" altLang="zh-TW" b="0" i="1" smtClean="0">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m:t>
                        </m:r>
                      </m:sup>
                    </m:sSup>
                  </m:oMath>
                </a14:m>
                <a:r>
                  <a:rPr lang="en-US" dirty="0"/>
                  <a:t> is ≈ 1.3)</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B796A4ED-2580-4313-8EA7-EF317461EBEF}"/>
              </a:ext>
            </a:extLst>
          </p:cNvPr>
          <p:cNvSpPr>
            <a:spLocks noGrp="1"/>
          </p:cNvSpPr>
          <p:nvPr>
            <p:ph idx="10"/>
          </p:nvPr>
        </p:nvSpPr>
        <p:spPr/>
        <p:txBody>
          <a:bodyPr/>
          <a:lstStyle/>
          <a:p>
            <a:r>
              <a:rPr lang="en-US" dirty="0"/>
              <a:t>Training Neural Networks</a:t>
            </a:r>
          </a:p>
          <a:p>
            <a:endParaRPr lang="en-US" dirty="0"/>
          </a:p>
        </p:txBody>
      </p:sp>
      <p:grpSp>
        <p:nvGrpSpPr>
          <p:cNvPr id="21" name="群組 3"/>
          <p:cNvGrpSpPr/>
          <p:nvPr/>
        </p:nvGrpSpPr>
        <p:grpSpPr>
          <a:xfrm>
            <a:off x="633229" y="2961045"/>
            <a:ext cx="6448427" cy="4620646"/>
            <a:chOff x="706835" y="2341625"/>
            <a:chExt cx="6113826" cy="4263294"/>
          </a:xfrm>
        </p:grpSpPr>
        <p:pic>
          <p:nvPicPr>
            <p:cNvPr id="22" name="圖片 4"/>
            <p:cNvPicPr>
              <a:picLocks noChangeAspect="1"/>
            </p:cNvPicPr>
            <p:nvPr/>
          </p:nvPicPr>
          <p:blipFill rotWithShape="1">
            <a:blip r:embed="rId4">
              <a:extLst>
                <a:ext uri="{28A0092B-C50C-407E-A947-70E740481C1C}">
                  <a14:useLocalDpi xmlns:a14="http://schemas.microsoft.com/office/drawing/2010/main" val="0"/>
                </a:ext>
              </a:extLst>
            </a:blip>
            <a:srcRect t="7191" b="5873"/>
            <a:stretch/>
          </p:blipFill>
          <p:spPr>
            <a:xfrm>
              <a:off x="706835" y="2341625"/>
              <a:ext cx="6113826" cy="3986343"/>
            </a:xfrm>
            <a:prstGeom prst="rect">
              <a:avLst/>
            </a:prstGeom>
          </p:spPr>
        </p:pic>
        <mc:AlternateContent xmlns:mc="http://schemas.openxmlformats.org/markup-compatibility/2006" xmlns:a14="http://schemas.microsoft.com/office/drawing/2010/main">
          <mc:Choice Requires="a14">
            <p:sp>
              <p:nvSpPr>
                <p:cNvPr id="23" name="文字方塊 5"/>
                <p:cNvSpPr txBox="1"/>
                <p:nvPr/>
              </p:nvSpPr>
              <p:spPr>
                <a:xfrm>
                  <a:off x="3292460" y="6235587"/>
                  <a:ext cx="4218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23" name="文字方塊 5"/>
                <p:cNvSpPr txBox="1">
                  <a:spLocks noRot="1" noChangeAspect="1" noMove="1" noResize="1" noEditPoints="1" noAdjustHandles="1" noChangeArrowheads="1" noChangeShapeType="1" noTextEdit="1"/>
                </p:cNvSpPr>
                <p:nvPr/>
              </p:nvSpPr>
              <p:spPr>
                <a:xfrm>
                  <a:off x="3292460" y="6235587"/>
                  <a:ext cx="421847" cy="369332"/>
                </a:xfrm>
                <a:prstGeom prst="rect">
                  <a:avLst/>
                </a:prstGeom>
                <a:blipFill>
                  <a:blip r:embed="rId5"/>
                  <a:stretch>
                    <a:fillRect l="-5479" r="-2740"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字方塊 6"/>
                <p:cNvSpPr txBox="1"/>
                <p:nvPr/>
              </p:nvSpPr>
              <p:spPr>
                <a:xfrm>
                  <a:off x="843326" y="4119935"/>
                  <a:ext cx="4289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843326" y="4119935"/>
                  <a:ext cx="428964" cy="369332"/>
                </a:xfrm>
                <a:prstGeom prst="rect">
                  <a:avLst/>
                </a:prstGeom>
                <a:blipFill rotWithShape="0">
                  <a:blip r:embed="rId6"/>
                  <a:stretch>
                    <a:fillRect l="-10000" r="-5714" b="-13115"/>
                  </a:stretch>
                </a:blipFill>
              </p:spPr>
              <p:txBody>
                <a:bodyPr/>
                <a:lstStyle/>
                <a:p>
                  <a:r>
                    <a:rPr lang="zh-TW" altLang="en-US">
                      <a:noFill/>
                    </a:rPr>
                    <a:t> </a:t>
                  </a:r>
                </a:p>
              </p:txBody>
            </p:sp>
          </mc:Fallback>
        </mc:AlternateContent>
      </p:grpSp>
      <p:sp>
        <p:nvSpPr>
          <p:cNvPr id="25" name="橢圓 8"/>
          <p:cNvSpPr/>
          <p:nvPr/>
        </p:nvSpPr>
        <p:spPr>
          <a:xfrm>
            <a:off x="2272036" y="6237772"/>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6" name="文字方塊 22"/>
              <p:cNvSpPr txBox="1"/>
              <p:nvPr/>
            </p:nvSpPr>
            <p:spPr>
              <a:xfrm>
                <a:off x="6970601" y="3837334"/>
                <a:ext cx="2646742" cy="707886"/>
              </a:xfrm>
              <a:prstGeom prst="rect">
                <a:avLst/>
              </a:prstGeom>
              <a:noFill/>
            </p:spPr>
            <p:txBody>
              <a:bodyPr wrap="square" rtlCol="0">
                <a:spAutoFit/>
              </a:bodyPr>
              <a:lstStyle/>
              <a:p>
                <a:r>
                  <a:rPr lang="en-US" altLang="zh-TW" sz="2000" dirty="0"/>
                  <a:t>2. Compute the gradient at </a:t>
                </a:r>
                <a14:m>
                  <m:oMath xmlns:m="http://schemas.openxmlformats.org/officeDocument/2006/math">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0</m:t>
                        </m:r>
                      </m:sup>
                    </m:sSup>
                  </m:oMath>
                </a14:m>
                <a:r>
                  <a:rPr lang="en-US" altLang="zh-TW" sz="2000" dirty="0"/>
                  <a:t>, </a:t>
                </a:r>
                <a14:m>
                  <m:oMath xmlns:m="http://schemas.openxmlformats.org/officeDocument/2006/math">
                    <m:r>
                      <a:rPr lang="zh-TW" altLang="en-US" sz="2000" i="1">
                        <a:latin typeface="Cambria Math" panose="02040503050406030204" pitchFamily="18" charset="0"/>
                      </a:rPr>
                      <m:t>𝛻</m:t>
                    </m:r>
                    <m:r>
                      <a:rPr lang="en-US" altLang="zh-TW" sz="2000" i="1">
                        <a:latin typeface="Cambria Math" panose="02040503050406030204" pitchFamily="18" charset="0"/>
                        <a:ea typeface="Cambria Math" panose="02040503050406030204" pitchFamily="18" charset="0"/>
                      </a:rPr>
                      <m:t>ℒ</m:t>
                    </m:r>
                    <m:d>
                      <m:dPr>
                        <m:ctrlPr>
                          <a:rPr lang="en-US" altLang="zh-TW" sz="2000" i="1">
                            <a:latin typeface="Cambria Math" panose="02040503050406030204" pitchFamily="18" charset="0"/>
                          </a:rPr>
                        </m:ctrlPr>
                      </m:dPr>
                      <m:e>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0</m:t>
                            </m:r>
                          </m:sup>
                        </m:sSup>
                      </m:e>
                    </m:d>
                  </m:oMath>
                </a14:m>
                <a:endParaRPr lang="zh-TW" altLang="en-US" sz="2000" dirty="0"/>
              </a:p>
            </p:txBody>
          </p:sp>
        </mc:Choice>
        <mc:Fallback xmlns="">
          <p:sp>
            <p:nvSpPr>
              <p:cNvPr id="26" name="文字方塊 22"/>
              <p:cNvSpPr txBox="1">
                <a:spLocks noRot="1" noChangeAspect="1" noMove="1" noResize="1" noEditPoints="1" noAdjustHandles="1" noChangeArrowheads="1" noChangeShapeType="1" noTextEdit="1"/>
              </p:cNvSpPr>
              <p:nvPr/>
            </p:nvSpPr>
            <p:spPr>
              <a:xfrm>
                <a:off x="6970601" y="3837334"/>
                <a:ext cx="2646742" cy="707886"/>
              </a:xfrm>
              <a:prstGeom prst="rect">
                <a:avLst/>
              </a:prstGeom>
              <a:blipFill>
                <a:blip r:embed="rId7"/>
                <a:stretch>
                  <a:fillRect l="-2299" t="-4274" b="-136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文字方塊 25"/>
              <p:cNvSpPr txBox="1"/>
              <p:nvPr/>
            </p:nvSpPr>
            <p:spPr>
              <a:xfrm>
                <a:off x="2532542" y="6237196"/>
                <a:ext cx="458899"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0</m:t>
                          </m:r>
                        </m:sup>
                      </m:sSup>
                    </m:oMath>
                  </m:oMathPara>
                </a14:m>
                <a:endParaRPr lang="zh-TW" altLang="en-US" sz="2400" dirty="0"/>
              </a:p>
            </p:txBody>
          </p:sp>
        </mc:Choice>
        <mc:Fallback xmlns="">
          <p:sp>
            <p:nvSpPr>
              <p:cNvPr id="28" name="文字方塊 25"/>
              <p:cNvSpPr txBox="1">
                <a:spLocks noRot="1" noChangeAspect="1" noMove="1" noResize="1" noEditPoints="1" noAdjustHandles="1" noChangeArrowheads="1" noChangeShapeType="1" noTextEdit="1"/>
              </p:cNvSpPr>
              <p:nvPr/>
            </p:nvSpPr>
            <p:spPr>
              <a:xfrm>
                <a:off x="2532542" y="6237196"/>
                <a:ext cx="458899"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文字方塊 29"/>
              <p:cNvSpPr txBox="1"/>
              <p:nvPr/>
            </p:nvSpPr>
            <p:spPr>
              <a:xfrm>
                <a:off x="7001541" y="4753693"/>
                <a:ext cx="2758680" cy="1015663"/>
              </a:xfrm>
              <a:prstGeom prst="rect">
                <a:avLst/>
              </a:prstGeom>
              <a:noFill/>
            </p:spPr>
            <p:txBody>
              <a:bodyPr wrap="square" rtlCol="0">
                <a:spAutoFit/>
              </a:bodyPr>
              <a:lstStyle/>
              <a:p>
                <a:r>
                  <a:rPr lang="en-US" altLang="zh-TW" sz="2000" dirty="0"/>
                  <a:t>3. Times the learning rate </a:t>
                </a:r>
                <a14:m>
                  <m:oMath xmlns:m="http://schemas.openxmlformats.org/officeDocument/2006/math">
                    <m:r>
                      <a:rPr lang="zh-TW" altLang="en-US" sz="2000" i="1">
                        <a:latin typeface="Cambria Math" panose="02040503050406030204" pitchFamily="18" charset="0"/>
                      </a:rPr>
                      <m:t>𝜂</m:t>
                    </m:r>
                  </m:oMath>
                </a14:m>
                <a:r>
                  <a:rPr lang="en-US" altLang="zh-TW" sz="2000" dirty="0"/>
                  <a:t>, and update </a:t>
                </a:r>
                <a14:m>
                  <m:oMath xmlns:m="http://schemas.openxmlformats.org/officeDocument/2006/math">
                    <m:r>
                      <a:rPr lang="zh-TW" altLang="en-US" sz="2000" i="1">
                        <a:latin typeface="Cambria Math" panose="02040503050406030204" pitchFamily="18" charset="0"/>
                      </a:rPr>
                      <m:t>𝜃</m:t>
                    </m:r>
                    <m:r>
                      <a:rPr lang="en-US" altLang="zh-TW" sz="2000" b="0" i="1" smtClean="0">
                        <a:latin typeface="Cambria Math" panose="02040503050406030204" pitchFamily="18" charset="0"/>
                      </a:rPr>
                      <m:t>,</m:t>
                    </m:r>
                  </m:oMath>
                </a14:m>
                <a:endParaRPr lang="en-US" altLang="zh-TW" sz="2000" b="0" dirty="0"/>
              </a:p>
              <a:p>
                <a:pPr/>
                <a14:m>
                  <m:oMathPara xmlns:m="http://schemas.openxmlformats.org/officeDocument/2006/math">
                    <m:oMathParaPr>
                      <m:jc m:val="centerGroup"/>
                    </m:oMathParaPr>
                    <m:oMath xmlns:m="http://schemas.openxmlformats.org/officeDocument/2006/math">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𝑛𝑒𝑤</m:t>
                          </m:r>
                        </m:sup>
                      </m:sSup>
                      <m: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0</m:t>
                          </m:r>
                        </m:sup>
                      </m:sSup>
                      <m:r>
                        <a:rPr lang="en-US" altLang="zh-TW" sz="2000" i="1">
                          <a:latin typeface="Cambria Math" panose="02040503050406030204" pitchFamily="18" charset="0"/>
                        </a:rPr>
                        <m:t>−</m:t>
                      </m:r>
                      <m:r>
                        <a:rPr lang="zh-TW" altLang="en-US" sz="2000" i="1">
                          <a:latin typeface="Cambria Math" panose="02040503050406030204" pitchFamily="18" charset="0"/>
                        </a:rPr>
                        <m:t>𝛼𝛻</m:t>
                      </m:r>
                      <m:r>
                        <a:rPr lang="en-US" altLang="zh-TW" sz="2000" i="1">
                          <a:latin typeface="Cambria Math" panose="02040503050406030204" pitchFamily="18" charset="0"/>
                          <a:ea typeface="Cambria Math" panose="02040503050406030204" pitchFamily="18" charset="0"/>
                        </a:rPr>
                        <m:t>ℒ</m:t>
                      </m:r>
                      <m:d>
                        <m:dPr>
                          <m:ctrlPr>
                            <a:rPr lang="en-US" altLang="zh-TW" sz="2000" i="1">
                              <a:latin typeface="Cambria Math" panose="02040503050406030204" pitchFamily="18" charset="0"/>
                            </a:rPr>
                          </m:ctrlPr>
                        </m:dPr>
                        <m:e>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0</m:t>
                              </m:r>
                            </m:sup>
                          </m:sSup>
                        </m:e>
                      </m:d>
                    </m:oMath>
                  </m:oMathPara>
                </a14:m>
                <a:endParaRPr lang="zh-TW" altLang="en-US" sz="2000" dirty="0"/>
              </a:p>
            </p:txBody>
          </p:sp>
        </mc:Choice>
        <mc:Fallback xmlns="">
          <p:sp>
            <p:nvSpPr>
              <p:cNvPr id="29" name="文字方塊 29"/>
              <p:cNvSpPr txBox="1">
                <a:spLocks noRot="1" noChangeAspect="1" noMove="1" noResize="1" noEditPoints="1" noAdjustHandles="1" noChangeArrowheads="1" noChangeShapeType="1" noTextEdit="1"/>
              </p:cNvSpPr>
              <p:nvPr/>
            </p:nvSpPr>
            <p:spPr>
              <a:xfrm>
                <a:off x="7001541" y="4753693"/>
                <a:ext cx="2758680" cy="1015663"/>
              </a:xfrm>
              <a:prstGeom prst="rect">
                <a:avLst/>
              </a:prstGeom>
              <a:blipFill>
                <a:blip r:embed="rId9"/>
                <a:stretch>
                  <a:fillRect l="-2434" t="-3614"/>
                </a:stretch>
              </a:blipFill>
            </p:spPr>
            <p:txBody>
              <a:bodyPr/>
              <a:lstStyle/>
              <a:p>
                <a:r>
                  <a:rPr lang="en-US">
                    <a:noFill/>
                  </a:rPr>
                  <a:t> </a:t>
                </a:r>
              </a:p>
            </p:txBody>
          </p:sp>
        </mc:Fallback>
      </mc:AlternateContent>
      <p:cxnSp>
        <p:nvCxnSpPr>
          <p:cNvPr id="33" name="直線單箭頭接點 23"/>
          <p:cNvCxnSpPr/>
          <p:nvPr/>
        </p:nvCxnSpPr>
        <p:spPr>
          <a:xfrm flipV="1">
            <a:off x="2415115" y="5326584"/>
            <a:ext cx="284326" cy="9184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橢圓 28"/>
          <p:cNvSpPr/>
          <p:nvPr/>
        </p:nvSpPr>
        <p:spPr>
          <a:xfrm>
            <a:off x="2649285" y="5121969"/>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35" name="文字方塊 33"/>
              <p:cNvSpPr txBox="1"/>
              <p:nvPr/>
            </p:nvSpPr>
            <p:spPr>
              <a:xfrm>
                <a:off x="2909791" y="5121393"/>
                <a:ext cx="458899"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35" name="文字方塊 33"/>
              <p:cNvSpPr txBox="1">
                <a:spLocks noRot="1" noChangeAspect="1" noMove="1" noResize="1" noEditPoints="1" noAdjustHandles="1" noChangeArrowheads="1" noChangeShapeType="1" noTextEdit="1"/>
              </p:cNvSpPr>
              <p:nvPr/>
            </p:nvSpPr>
            <p:spPr>
              <a:xfrm>
                <a:off x="2909791" y="5121393"/>
                <a:ext cx="458899" cy="461665"/>
              </a:xfrm>
              <a:prstGeom prst="rect">
                <a:avLst/>
              </a:prstGeom>
              <a:blipFill>
                <a:blip r:embed="rId10"/>
                <a:stretch>
                  <a:fillRect/>
                </a:stretch>
              </a:blipFill>
            </p:spPr>
            <p:txBody>
              <a:bodyPr/>
              <a:lstStyle/>
              <a:p>
                <a:r>
                  <a:rPr lang="en-US">
                    <a:noFill/>
                  </a:rPr>
                  <a:t> </a:t>
                </a:r>
              </a:p>
            </p:txBody>
          </p:sp>
        </mc:Fallback>
      </mc:AlternateContent>
      <p:sp>
        <p:nvSpPr>
          <p:cNvPr id="40" name="橢圓 38"/>
          <p:cNvSpPr/>
          <p:nvPr/>
        </p:nvSpPr>
        <p:spPr>
          <a:xfrm>
            <a:off x="3144245" y="4677994"/>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7" name="文字方塊 44"/>
              <p:cNvSpPr txBox="1"/>
              <p:nvPr/>
            </p:nvSpPr>
            <p:spPr>
              <a:xfrm>
                <a:off x="6945944" y="2950096"/>
                <a:ext cx="2463590" cy="707886"/>
              </a:xfrm>
              <a:prstGeom prst="rect">
                <a:avLst/>
              </a:prstGeom>
              <a:noFill/>
            </p:spPr>
            <p:txBody>
              <a:bodyPr wrap="square" rtlCol="0">
                <a:spAutoFit/>
              </a:bodyPr>
              <a:lstStyle/>
              <a:p>
                <a:r>
                  <a:rPr lang="en-US" altLang="zh-TW" sz="2000" dirty="0"/>
                  <a:t>1. Randomly pick a starting point </a:t>
                </a:r>
                <a14:m>
                  <m:oMath xmlns:m="http://schemas.openxmlformats.org/officeDocument/2006/math">
                    <m:sSup>
                      <m:sSupPr>
                        <m:ctrlPr>
                          <a:rPr lang="en-US" altLang="zh-TW" sz="2000" i="1" smtClean="0">
                            <a:latin typeface="Cambria Math" panose="02040503050406030204" pitchFamily="18" charset="0"/>
                          </a:rPr>
                        </m:ctrlPr>
                      </m:sSupPr>
                      <m:e>
                        <m:r>
                          <a:rPr lang="zh-TW" altLang="en-US" sz="2000" i="1" smtClean="0">
                            <a:latin typeface="Cambria Math" panose="02040503050406030204" pitchFamily="18" charset="0"/>
                          </a:rPr>
                          <m:t>𝜃</m:t>
                        </m:r>
                      </m:e>
                      <m:sup>
                        <m:r>
                          <a:rPr lang="en-US" altLang="zh-TW" sz="2000" b="0" i="1" smtClean="0">
                            <a:latin typeface="Cambria Math" panose="02040503050406030204" pitchFamily="18" charset="0"/>
                          </a:rPr>
                          <m:t>0</m:t>
                        </m:r>
                      </m:sup>
                    </m:sSup>
                  </m:oMath>
                </a14:m>
                <a:endParaRPr lang="zh-TW" altLang="en-US" sz="2000" dirty="0"/>
              </a:p>
            </p:txBody>
          </p:sp>
        </mc:Choice>
        <mc:Fallback xmlns="">
          <p:sp>
            <p:nvSpPr>
              <p:cNvPr id="47" name="文字方塊 44"/>
              <p:cNvSpPr txBox="1">
                <a:spLocks noRot="1" noChangeAspect="1" noMove="1" noResize="1" noEditPoints="1" noAdjustHandles="1" noChangeArrowheads="1" noChangeShapeType="1" noTextEdit="1"/>
              </p:cNvSpPr>
              <p:nvPr/>
            </p:nvSpPr>
            <p:spPr>
              <a:xfrm>
                <a:off x="6945944" y="2950096"/>
                <a:ext cx="2463590" cy="707886"/>
              </a:xfrm>
              <a:prstGeom prst="rect">
                <a:avLst/>
              </a:prstGeom>
              <a:blipFill>
                <a:blip r:embed="rId11"/>
                <a:stretch>
                  <a:fillRect l="-2469" t="-5172" b="-14655"/>
                </a:stretch>
              </a:blipFill>
            </p:spPr>
            <p:txBody>
              <a:bodyPr/>
              <a:lstStyle/>
              <a:p>
                <a:r>
                  <a:rPr lang="en-US">
                    <a:noFill/>
                  </a:rPr>
                  <a:t> </a:t>
                </a:r>
              </a:p>
            </p:txBody>
          </p:sp>
        </mc:Fallback>
      </mc:AlternateContent>
      <p:sp>
        <p:nvSpPr>
          <p:cNvPr id="48" name="文字方塊 44"/>
          <p:cNvSpPr txBox="1"/>
          <p:nvPr/>
        </p:nvSpPr>
        <p:spPr>
          <a:xfrm>
            <a:off x="7020865" y="5977829"/>
            <a:ext cx="2739355" cy="400110"/>
          </a:xfrm>
          <a:prstGeom prst="rect">
            <a:avLst/>
          </a:prstGeom>
          <a:noFill/>
        </p:spPr>
        <p:txBody>
          <a:bodyPr wrap="square" rtlCol="0">
            <a:spAutoFit/>
          </a:bodyPr>
          <a:lstStyle/>
          <a:p>
            <a:r>
              <a:rPr lang="en-US" altLang="zh-TW" sz="2000" dirty="0"/>
              <a:t>4. Go to step 2, repeat</a:t>
            </a:r>
            <a:endParaRPr lang="zh-TW" altLang="en-US" sz="2000" dirty="0"/>
          </a:p>
        </p:txBody>
      </p:sp>
      <p:sp>
        <p:nvSpPr>
          <p:cNvPr id="49" name="Rectangle 48"/>
          <p:cNvSpPr/>
          <p:nvPr/>
        </p:nvSpPr>
        <p:spPr>
          <a:xfrm>
            <a:off x="6865632" y="2950096"/>
            <a:ext cx="2823621" cy="35037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文字方塊 39"/>
              <p:cNvSpPr txBox="1"/>
              <p:nvPr/>
            </p:nvSpPr>
            <p:spPr>
              <a:xfrm>
                <a:off x="2634044" y="5801283"/>
                <a:ext cx="1264449" cy="369332"/>
              </a:xfrm>
              <a:prstGeom prst="rect">
                <a:avLst/>
              </a:prstGeom>
            </p:spPr>
            <p:style>
              <a:lnRef idx="0">
                <a:schemeClr val="accent4"/>
              </a:lnRef>
              <a:fillRef idx="3">
                <a:schemeClr val="accent4"/>
              </a:fillRef>
              <a:effectRef idx="3">
                <a:schemeClr val="accent4"/>
              </a:effectRef>
              <a:fontRef idx="minor">
                <a:schemeClr val="lt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zh-TW" altLang="en-US" sz="2400" i="1" smtClean="0">
                          <a:latin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ℒ</m:t>
                      </m:r>
                      <m:d>
                        <m:dPr>
                          <m:ctrlPr>
                            <a:rPr lang="en-US" altLang="zh-TW" sz="2400" b="0" i="1" smtClean="0">
                              <a:latin typeface="Cambria Math" panose="02040503050406030204" pitchFamily="18" charset="0"/>
                            </a:rPr>
                          </m:ctrlPr>
                        </m:dPr>
                        <m:e>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b="0" i="1" smtClean="0">
                                  <a:latin typeface="Cambria Math" panose="02040503050406030204" pitchFamily="18" charset="0"/>
                                </a:rPr>
                                <m:t>0</m:t>
                              </m:r>
                            </m:sup>
                          </m:sSup>
                        </m:e>
                      </m:d>
                    </m:oMath>
                  </m:oMathPara>
                </a14:m>
                <a:endParaRPr lang="zh-TW" altLang="en-US" sz="2400" dirty="0"/>
              </a:p>
            </p:txBody>
          </p:sp>
        </mc:Choice>
        <mc:Fallback xmlns="">
          <p:sp>
            <p:nvSpPr>
              <p:cNvPr id="50" name="文字方塊 39"/>
              <p:cNvSpPr txBox="1">
                <a:spLocks noRot="1" noChangeAspect="1" noMove="1" noResize="1" noEditPoints="1" noAdjustHandles="1" noChangeArrowheads="1" noChangeShapeType="1" noTextEdit="1"/>
              </p:cNvSpPr>
              <p:nvPr/>
            </p:nvSpPr>
            <p:spPr>
              <a:xfrm>
                <a:off x="2634044" y="5801283"/>
                <a:ext cx="1264449"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文字方塊 36"/>
              <p:cNvSpPr txBox="1"/>
              <p:nvPr/>
            </p:nvSpPr>
            <p:spPr>
              <a:xfrm>
                <a:off x="204664" y="5519321"/>
                <a:ext cx="2013952" cy="738664"/>
              </a:xfrm>
              <a:prstGeom prst="rect">
                <a:avLst/>
              </a:prstGeom>
            </p:spPr>
            <p:style>
              <a:lnRef idx="0">
                <a:schemeClr val="accent2"/>
              </a:lnRef>
              <a:fillRef idx="3">
                <a:schemeClr val="accent2"/>
              </a:fillRef>
              <a:effectRef idx="3">
                <a:schemeClr val="accent2"/>
              </a:effectRef>
              <a:fontRef idx="minor">
                <a:schemeClr val="lt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i="1">
                              <a:latin typeface="Cambria Math" panose="02040503050406030204" pitchFamily="18" charset="0"/>
                            </a:rPr>
                            <m:t>1</m:t>
                          </m:r>
                        </m:sup>
                      </m:sSup>
                      <m:r>
                        <a:rPr lang="en-US" altLang="zh-TW" sz="2400" i="1">
                          <a:latin typeface="Cambria Math" panose="02040503050406030204" pitchFamily="18" charset="0"/>
                        </a:rPr>
                        <m:t>=</m:t>
                      </m:r>
                    </m:oMath>
                  </m:oMathPara>
                </a14:m>
                <a:endParaRPr lang="en-US" altLang="zh-TW"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altLang="zh-TW" sz="2400" b="0" i="1" smtClean="0">
                              <a:latin typeface="Cambria Math" panose="02040503050406030204" pitchFamily="18" charset="0"/>
                            </a:rPr>
                          </m:ctrlPr>
                        </m:sSupPr>
                        <m:e>
                          <m:r>
                            <a:rPr lang="zh-TW" altLang="en-US" sz="2400" b="0" i="1" smtClean="0">
                              <a:latin typeface="Cambria Math" panose="02040503050406030204" pitchFamily="18" charset="0"/>
                            </a:rPr>
                            <m:t>𝜃</m:t>
                          </m:r>
                        </m:e>
                        <m:sup>
                          <m:r>
                            <a:rPr lang="en-US" altLang="zh-TW" sz="2400" b="0" i="1" smtClean="0">
                              <a:latin typeface="Cambria Math" panose="02040503050406030204" pitchFamily="18" charset="0"/>
                            </a:rPr>
                            <m:t>0</m:t>
                          </m:r>
                        </m:sup>
                      </m:sSup>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𝛼</m:t>
                      </m:r>
                      <m:r>
                        <a:rPr lang="zh-TW" altLang="en-US" sz="2400" i="1" smtClean="0">
                          <a:latin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ℒ</m:t>
                      </m:r>
                      <m:d>
                        <m:dPr>
                          <m:ctrlPr>
                            <a:rPr lang="en-US" altLang="zh-TW" sz="2400" b="0" i="1" smtClean="0">
                              <a:latin typeface="Cambria Math" panose="02040503050406030204" pitchFamily="18" charset="0"/>
                            </a:rPr>
                          </m:ctrlPr>
                        </m:dPr>
                        <m:e>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b="0" i="1" smtClean="0">
                                  <a:latin typeface="Cambria Math" panose="02040503050406030204" pitchFamily="18" charset="0"/>
                                </a:rPr>
                                <m:t>0</m:t>
                              </m:r>
                            </m:sup>
                          </m:sSup>
                        </m:e>
                      </m:d>
                    </m:oMath>
                  </m:oMathPara>
                </a14:m>
                <a:endParaRPr lang="zh-TW" altLang="en-US" sz="2400" dirty="0"/>
              </a:p>
            </p:txBody>
          </p:sp>
        </mc:Choice>
        <mc:Fallback xmlns="">
          <p:sp>
            <p:nvSpPr>
              <p:cNvPr id="51" name="文字方塊 36"/>
              <p:cNvSpPr txBox="1">
                <a:spLocks noRot="1" noChangeAspect="1" noMove="1" noResize="1" noEditPoints="1" noAdjustHandles="1" noChangeArrowheads="1" noChangeShapeType="1" noTextEdit="1"/>
              </p:cNvSpPr>
              <p:nvPr/>
            </p:nvSpPr>
            <p:spPr>
              <a:xfrm>
                <a:off x="204664" y="5519321"/>
                <a:ext cx="2013952" cy="73866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文字方塊 25"/>
              <p:cNvSpPr txBox="1"/>
              <p:nvPr/>
            </p:nvSpPr>
            <p:spPr>
              <a:xfrm>
                <a:off x="3421687" y="4426749"/>
                <a:ext cx="458899"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m:t>
                          </m:r>
                        </m:sup>
                      </m:sSup>
                    </m:oMath>
                  </m:oMathPara>
                </a14:m>
                <a:endParaRPr lang="zh-TW" altLang="en-US" sz="2400" dirty="0"/>
              </a:p>
            </p:txBody>
          </p:sp>
        </mc:Choice>
        <mc:Fallback xmlns="">
          <p:sp>
            <p:nvSpPr>
              <p:cNvPr id="52" name="文字方塊 25"/>
              <p:cNvSpPr txBox="1">
                <a:spLocks noRot="1" noChangeAspect="1" noMove="1" noResize="1" noEditPoints="1" noAdjustHandles="1" noChangeArrowheads="1" noChangeShapeType="1" noTextEdit="1"/>
              </p:cNvSpPr>
              <p:nvPr/>
            </p:nvSpPr>
            <p:spPr>
              <a:xfrm>
                <a:off x="3421687" y="4426749"/>
                <a:ext cx="458899" cy="46166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文字方塊 23"/>
              <p:cNvSpPr txBox="1"/>
              <p:nvPr/>
            </p:nvSpPr>
            <p:spPr>
              <a:xfrm>
                <a:off x="6865632" y="6585155"/>
                <a:ext cx="2759922" cy="684931"/>
              </a:xfrm>
              <a:prstGeom prst="rect">
                <a:avLst/>
              </a:prstGeom>
            </p:spPr>
            <p:style>
              <a:lnRef idx="1">
                <a:schemeClr val="accent3"/>
              </a:lnRef>
              <a:fillRef idx="2">
                <a:schemeClr val="accent3"/>
              </a:fillRef>
              <a:effectRef idx="1">
                <a:schemeClr val="accent3"/>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000" i="1" smtClean="0">
                          <a:latin typeface="Cambria Math" panose="02040503050406030204" pitchFamily="18" charset="0"/>
                        </a:rPr>
                        <m:t>𝛻</m:t>
                      </m:r>
                      <m:r>
                        <a:rPr lang="en-US" altLang="zh-TW" sz="2000" b="0" i="1" smtClean="0">
                          <a:latin typeface="Cambria Math" panose="02040503050406030204" pitchFamily="18" charset="0"/>
                          <a:ea typeface="Cambria Math" panose="02040503050406030204" pitchFamily="18" charset="0"/>
                        </a:rPr>
                        <m:t>ℒ</m:t>
                      </m:r>
                      <m:d>
                        <m:dPr>
                          <m:ctrlPr>
                            <a:rPr lang="en-US" altLang="zh-TW" sz="2000" b="0" i="1" smtClean="0">
                              <a:latin typeface="Cambria Math" panose="02040503050406030204" pitchFamily="18" charset="0"/>
                            </a:rPr>
                          </m:ctrlPr>
                        </m:dPr>
                        <m:e>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0</m:t>
                              </m:r>
                            </m:sup>
                          </m:sSup>
                        </m:e>
                      </m:d>
                      <m:r>
                        <a:rPr lang="en-US" altLang="zh-TW" sz="2000" b="0" i="1" smtClean="0">
                          <a:latin typeface="Cambria Math" panose="02040503050406030204" pitchFamily="18" charset="0"/>
                        </a:rPr>
                        <m:t>=</m:t>
                      </m:r>
                      <m:d>
                        <m:dPr>
                          <m:begChr m:val="["/>
                          <m:endChr m:val="]"/>
                          <m:ctrlPr>
                            <a:rPr lang="en-US" altLang="zh-TW" sz="2000" b="0" i="1" smtClean="0">
                              <a:latin typeface="Cambria Math" panose="02040503050406030204" pitchFamily="18" charset="0"/>
                            </a:rPr>
                          </m:ctrlPr>
                        </m:dPr>
                        <m:e>
                          <m:m>
                            <m:mPr>
                              <m:mcs>
                                <m:mc>
                                  <m:mcPr>
                                    <m:count m:val="1"/>
                                    <m:mcJc m:val="center"/>
                                  </m:mcPr>
                                </m:mc>
                              </m:mcs>
                              <m:ctrlPr>
                                <a:rPr lang="en-US" altLang="zh-TW" sz="2000" b="0" i="1" smtClean="0">
                                  <a:latin typeface="Cambria Math" panose="02040503050406030204" pitchFamily="18" charset="0"/>
                                </a:rPr>
                              </m:ctrlPr>
                            </m:mPr>
                            <m:mr>
                              <m:e>
                                <m:r>
                                  <m:rPr>
                                    <m:brk m:alnAt="7"/>
                                  </m:rPr>
                                  <a:rPr lang="zh-TW" altLang="en-US" sz="2000" b="0" i="1" smtClean="0">
                                    <a:latin typeface="Cambria Math" panose="02040503050406030204" pitchFamily="18" charset="0"/>
                                  </a:rPr>
                                  <m:t>𝜕</m:t>
                                </m:r>
                                <m:r>
                                  <a:rPr lang="en-US" altLang="zh-TW" sz="2000" i="1" smtClean="0">
                                    <a:latin typeface="Cambria Math" panose="02040503050406030204" pitchFamily="18" charset="0"/>
                                    <a:ea typeface="Cambria Math" panose="02040503050406030204" pitchFamily="18" charset="0"/>
                                  </a:rPr>
                                  <m:t>ℒ</m:t>
                                </m:r>
                                <m:d>
                                  <m:dPr>
                                    <m:ctrlPr>
                                      <a:rPr lang="en-US" altLang="zh-TW" sz="2000" i="1">
                                        <a:latin typeface="Cambria Math" panose="02040503050406030204" pitchFamily="18" charset="0"/>
                                      </a:rPr>
                                    </m:ctrlPr>
                                  </m:dPr>
                                  <m:e>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0</m:t>
                                        </m:r>
                                      </m:sup>
                                    </m:sSup>
                                  </m:e>
                                </m:d>
                                <m:r>
                                  <m:rPr>
                                    <m:brk m:alnAt="7"/>
                                  </m:rPr>
                                  <a:rPr lang="en-US" altLang="zh-TW" sz="2000" b="0" i="1" smtClean="0">
                                    <a:latin typeface="Cambria Math" panose="02040503050406030204" pitchFamily="18" charset="0"/>
                                  </a:rPr>
                                  <m:t>/</m:t>
                                </m:r>
                                <m:r>
                                  <a:rPr lang="zh-TW" altLang="en-US" sz="2000" i="1">
                                    <a:latin typeface="Cambria Math" panose="02040503050406030204" pitchFamily="18" charset="0"/>
                                  </a:rPr>
                                  <m:t>𝜕</m:t>
                                </m:r>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𝑤</m:t>
                                    </m:r>
                                  </m:e>
                                  <m:sub>
                                    <m:r>
                                      <a:rPr lang="en-US" altLang="zh-TW" sz="2000" b="0" i="1" smtClean="0">
                                        <a:latin typeface="Cambria Math" panose="02040503050406030204" pitchFamily="18" charset="0"/>
                                      </a:rPr>
                                      <m:t>1</m:t>
                                    </m:r>
                                  </m:sub>
                                </m:sSub>
                              </m:e>
                            </m:mr>
                            <m:mr>
                              <m:e>
                                <m:r>
                                  <m:rPr>
                                    <m:brk m:alnAt="7"/>
                                  </m:rPr>
                                  <a:rPr lang="zh-TW" altLang="en-US" sz="2000" i="1">
                                    <a:latin typeface="Cambria Math" panose="02040503050406030204" pitchFamily="18" charset="0"/>
                                  </a:rPr>
                                  <m:t>𝜕</m:t>
                                </m:r>
                                <m:r>
                                  <a:rPr lang="en-US" altLang="zh-TW" sz="2000" i="1" smtClean="0">
                                    <a:latin typeface="Cambria Math" panose="02040503050406030204" pitchFamily="18" charset="0"/>
                                    <a:ea typeface="Cambria Math" panose="02040503050406030204" pitchFamily="18" charset="0"/>
                                  </a:rPr>
                                  <m:t>ℒ</m:t>
                                </m:r>
                                <m:d>
                                  <m:dPr>
                                    <m:ctrlPr>
                                      <a:rPr lang="en-US" altLang="zh-TW" sz="2000" i="1">
                                        <a:latin typeface="Cambria Math" panose="02040503050406030204" pitchFamily="18" charset="0"/>
                                      </a:rPr>
                                    </m:ctrlPr>
                                  </m:dPr>
                                  <m:e>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0</m:t>
                                        </m:r>
                                      </m:sup>
                                    </m:sSup>
                                  </m:e>
                                </m:d>
                                <m:r>
                                  <m:rPr>
                                    <m:brk m:alnAt="7"/>
                                  </m:rPr>
                                  <a:rPr lang="en-US" altLang="zh-TW" sz="2000" i="1">
                                    <a:latin typeface="Cambria Math" panose="02040503050406030204" pitchFamily="18" charset="0"/>
                                  </a:rPr>
                                  <m:t>/</m:t>
                                </m:r>
                                <m:r>
                                  <a:rPr lang="zh-TW" altLang="en-US"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𝑤</m:t>
                                    </m:r>
                                  </m:e>
                                  <m:sub>
                                    <m:r>
                                      <a:rPr lang="en-US" altLang="zh-TW" sz="2000" b="0" i="1" smtClean="0">
                                        <a:latin typeface="Cambria Math" panose="02040503050406030204" pitchFamily="18" charset="0"/>
                                      </a:rPr>
                                      <m:t>2</m:t>
                                    </m:r>
                                  </m:sub>
                                </m:sSub>
                              </m:e>
                            </m:mr>
                          </m:m>
                        </m:e>
                      </m:d>
                    </m:oMath>
                  </m:oMathPara>
                </a14:m>
                <a:endParaRPr lang="zh-TW" altLang="en-US" sz="2000" dirty="0"/>
              </a:p>
            </p:txBody>
          </p:sp>
        </mc:Choice>
        <mc:Fallback xmlns="">
          <p:sp>
            <p:nvSpPr>
              <p:cNvPr id="53" name="文字方塊 23"/>
              <p:cNvSpPr txBox="1">
                <a:spLocks noRot="1" noChangeAspect="1" noMove="1" noResize="1" noEditPoints="1" noAdjustHandles="1" noChangeArrowheads="1" noChangeShapeType="1" noTextEdit="1"/>
              </p:cNvSpPr>
              <p:nvPr/>
            </p:nvSpPr>
            <p:spPr>
              <a:xfrm>
                <a:off x="6865632" y="6585155"/>
                <a:ext cx="2759922" cy="684931"/>
              </a:xfrm>
              <a:prstGeom prst="rect">
                <a:avLst/>
              </a:prstGeom>
              <a:blipFill>
                <a:blip r:embed="rId15"/>
                <a:stretch>
                  <a:fillRect/>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7FBCF524-9BF8-4823-A749-1D8B2731AD65}"/>
              </a:ext>
            </a:extLst>
          </p:cNvPr>
          <p:cNvSpPr txBox="1"/>
          <p:nvPr/>
        </p:nvSpPr>
        <p:spPr>
          <a:xfrm>
            <a:off x="3156992" y="7524025"/>
            <a:ext cx="4596073" cy="250607"/>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36328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50" grpId="0" animBg="1"/>
      <p:bldP spid="5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Descent Algorithm</a:t>
            </a:r>
          </a:p>
        </p:txBody>
      </p:sp>
      <p:sp>
        <p:nvSpPr>
          <p:cNvPr id="3" name="Content Placeholder 2"/>
          <p:cNvSpPr>
            <a:spLocks noGrp="1"/>
          </p:cNvSpPr>
          <p:nvPr>
            <p:ph idx="1"/>
          </p:nvPr>
        </p:nvSpPr>
        <p:spPr/>
        <p:txBody>
          <a:bodyPr/>
          <a:lstStyle/>
          <a:p>
            <a:r>
              <a:rPr lang="en-US" dirty="0"/>
              <a:t>Example (contd.)</a:t>
            </a:r>
          </a:p>
        </p:txBody>
      </p:sp>
      <p:sp>
        <p:nvSpPr>
          <p:cNvPr id="4" name="Content Placeholder 3">
            <a:extLst>
              <a:ext uri="{FF2B5EF4-FFF2-40B4-BE49-F238E27FC236}">
                <a16:creationId xmlns:a16="http://schemas.microsoft.com/office/drawing/2014/main" id="{7211E974-4FF3-4043-BBCD-11772FCAC65D}"/>
              </a:ext>
            </a:extLst>
          </p:cNvPr>
          <p:cNvSpPr>
            <a:spLocks noGrp="1"/>
          </p:cNvSpPr>
          <p:nvPr>
            <p:ph idx="10"/>
          </p:nvPr>
        </p:nvSpPr>
        <p:spPr/>
        <p:txBody>
          <a:bodyPr/>
          <a:lstStyle/>
          <a:p>
            <a:r>
              <a:rPr lang="en-US" dirty="0"/>
              <a:t>Training Neural Networks</a:t>
            </a:r>
          </a:p>
          <a:p>
            <a:endParaRPr lang="en-US" dirty="0"/>
          </a:p>
        </p:txBody>
      </p:sp>
      <p:grpSp>
        <p:nvGrpSpPr>
          <p:cNvPr id="21" name="群組 3"/>
          <p:cNvGrpSpPr/>
          <p:nvPr/>
        </p:nvGrpSpPr>
        <p:grpSpPr>
          <a:xfrm>
            <a:off x="524989" y="3094113"/>
            <a:ext cx="6448427" cy="4619955"/>
            <a:chOff x="706835" y="2341625"/>
            <a:chExt cx="6113826" cy="4262657"/>
          </a:xfrm>
        </p:grpSpPr>
        <p:pic>
          <p:nvPicPr>
            <p:cNvPr id="22" name="圖片 4"/>
            <p:cNvPicPr>
              <a:picLocks noChangeAspect="1"/>
            </p:cNvPicPr>
            <p:nvPr/>
          </p:nvPicPr>
          <p:blipFill rotWithShape="1">
            <a:blip r:embed="rId2">
              <a:extLst>
                <a:ext uri="{28A0092B-C50C-407E-A947-70E740481C1C}">
                  <a14:useLocalDpi xmlns:a14="http://schemas.microsoft.com/office/drawing/2010/main" val="0"/>
                </a:ext>
              </a:extLst>
            </a:blip>
            <a:srcRect t="7191" b="5873"/>
            <a:stretch/>
          </p:blipFill>
          <p:spPr>
            <a:xfrm>
              <a:off x="706835" y="2341625"/>
              <a:ext cx="6113826" cy="3986343"/>
            </a:xfrm>
            <a:prstGeom prst="rect">
              <a:avLst/>
            </a:prstGeom>
          </p:spPr>
        </p:pic>
        <mc:AlternateContent xmlns:mc="http://schemas.openxmlformats.org/markup-compatibility/2006" xmlns:a14="http://schemas.microsoft.com/office/drawing/2010/main">
          <mc:Choice Requires="a14">
            <p:sp>
              <p:nvSpPr>
                <p:cNvPr id="23" name="文字方塊 5"/>
                <p:cNvSpPr txBox="1"/>
                <p:nvPr/>
              </p:nvSpPr>
              <p:spPr>
                <a:xfrm>
                  <a:off x="3402379" y="6234950"/>
                  <a:ext cx="4218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23" name="文字方塊 5"/>
                <p:cNvSpPr txBox="1">
                  <a:spLocks noRot="1" noChangeAspect="1" noMove="1" noResize="1" noEditPoints="1" noAdjustHandles="1" noChangeArrowheads="1" noChangeShapeType="1" noTextEdit="1"/>
                </p:cNvSpPr>
                <p:nvPr/>
              </p:nvSpPr>
              <p:spPr>
                <a:xfrm>
                  <a:off x="3402379" y="6234950"/>
                  <a:ext cx="421847" cy="369332"/>
                </a:xfrm>
                <a:prstGeom prst="rect">
                  <a:avLst/>
                </a:prstGeom>
                <a:blipFill>
                  <a:blip r:embed="rId4"/>
                  <a:stretch>
                    <a:fillRect l="-6944" r="-4167" b="-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字方塊 6"/>
                <p:cNvSpPr txBox="1"/>
                <p:nvPr/>
              </p:nvSpPr>
              <p:spPr>
                <a:xfrm>
                  <a:off x="843326" y="4119935"/>
                  <a:ext cx="4289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843326" y="4119935"/>
                  <a:ext cx="428964" cy="369332"/>
                </a:xfrm>
                <a:prstGeom prst="rect">
                  <a:avLst/>
                </a:prstGeom>
                <a:blipFill rotWithShape="0">
                  <a:blip r:embed="rId6"/>
                  <a:stretch>
                    <a:fillRect l="-10000" r="-5714" b="-13115"/>
                  </a:stretch>
                </a:blipFill>
              </p:spPr>
              <p:txBody>
                <a:bodyPr/>
                <a:lstStyle/>
                <a:p>
                  <a:r>
                    <a:rPr lang="zh-TW" altLang="en-US">
                      <a:noFill/>
                    </a:rPr>
                    <a:t> </a:t>
                  </a:r>
                </a:p>
              </p:txBody>
            </p:sp>
          </mc:Fallback>
        </mc:AlternateContent>
      </p:grpSp>
      <p:sp>
        <p:nvSpPr>
          <p:cNvPr id="25" name="橢圓 8"/>
          <p:cNvSpPr/>
          <p:nvPr/>
        </p:nvSpPr>
        <p:spPr>
          <a:xfrm>
            <a:off x="2163796" y="6370840"/>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8" name="文字方塊 25"/>
              <p:cNvSpPr txBox="1"/>
              <p:nvPr/>
            </p:nvSpPr>
            <p:spPr>
              <a:xfrm>
                <a:off x="2424302" y="6370264"/>
                <a:ext cx="458899"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0</m:t>
                          </m:r>
                        </m:sup>
                      </m:sSup>
                    </m:oMath>
                  </m:oMathPara>
                </a14:m>
                <a:endParaRPr lang="zh-TW" altLang="en-US" sz="2400" dirty="0"/>
              </a:p>
            </p:txBody>
          </p:sp>
        </mc:Choice>
        <mc:Fallback xmlns="">
          <p:sp>
            <p:nvSpPr>
              <p:cNvPr id="28" name="文字方塊 25"/>
              <p:cNvSpPr txBox="1">
                <a:spLocks noRot="1" noChangeAspect="1" noMove="1" noResize="1" noEditPoints="1" noAdjustHandles="1" noChangeArrowheads="1" noChangeShapeType="1" noTextEdit="1"/>
              </p:cNvSpPr>
              <p:nvPr/>
            </p:nvSpPr>
            <p:spPr>
              <a:xfrm>
                <a:off x="2424302" y="6370264"/>
                <a:ext cx="458899" cy="461665"/>
              </a:xfrm>
              <a:prstGeom prst="rect">
                <a:avLst/>
              </a:prstGeom>
              <a:blipFill>
                <a:blip r:embed="rId8"/>
                <a:stretch>
                  <a:fillRect/>
                </a:stretch>
              </a:blipFill>
            </p:spPr>
            <p:txBody>
              <a:bodyPr/>
              <a:lstStyle/>
              <a:p>
                <a:r>
                  <a:rPr lang="en-US">
                    <a:noFill/>
                  </a:rPr>
                  <a:t> </a:t>
                </a:r>
              </a:p>
            </p:txBody>
          </p:sp>
        </mc:Fallback>
      </mc:AlternateContent>
      <p:cxnSp>
        <p:nvCxnSpPr>
          <p:cNvPr id="33" name="直線單箭頭接點 23"/>
          <p:cNvCxnSpPr/>
          <p:nvPr/>
        </p:nvCxnSpPr>
        <p:spPr>
          <a:xfrm flipV="1">
            <a:off x="2306875" y="5459652"/>
            <a:ext cx="284326" cy="9184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橢圓 28"/>
          <p:cNvSpPr/>
          <p:nvPr/>
        </p:nvSpPr>
        <p:spPr>
          <a:xfrm>
            <a:off x="2541045" y="5255037"/>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35" name="文字方塊 33"/>
              <p:cNvSpPr txBox="1"/>
              <p:nvPr/>
            </p:nvSpPr>
            <p:spPr>
              <a:xfrm>
                <a:off x="2801551" y="5254461"/>
                <a:ext cx="458899"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35" name="文字方塊 33"/>
              <p:cNvSpPr txBox="1">
                <a:spLocks noRot="1" noChangeAspect="1" noMove="1" noResize="1" noEditPoints="1" noAdjustHandles="1" noChangeArrowheads="1" noChangeShapeType="1" noTextEdit="1"/>
              </p:cNvSpPr>
              <p:nvPr/>
            </p:nvSpPr>
            <p:spPr>
              <a:xfrm>
                <a:off x="2801551" y="5254461"/>
                <a:ext cx="458899"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文字方塊 36"/>
              <p:cNvSpPr txBox="1"/>
              <p:nvPr/>
            </p:nvSpPr>
            <p:spPr>
              <a:xfrm>
                <a:off x="895170" y="4753440"/>
                <a:ext cx="1903213" cy="369332"/>
              </a:xfrm>
              <a:prstGeom prst="rect">
                <a:avLst/>
              </a:prstGeom>
            </p:spPr>
            <p:style>
              <a:lnRef idx="0">
                <a:schemeClr val="accent2"/>
              </a:lnRef>
              <a:fillRef idx="3">
                <a:schemeClr val="accent2"/>
              </a:fillRef>
              <a:effectRef idx="3">
                <a:schemeClr val="accent2"/>
              </a:effectRef>
              <a:fontRef idx="minor">
                <a:schemeClr val="lt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b="0" i="1" smtClean="0">
                              <a:latin typeface="Cambria Math" panose="02040503050406030204" pitchFamily="18" charset="0"/>
                            </a:rPr>
                          </m:ctrlPr>
                        </m:sSupPr>
                        <m:e>
                          <m:r>
                            <a:rPr lang="zh-TW" altLang="en-US" sz="2400" b="0" i="1" smtClean="0">
                              <a:latin typeface="Cambria Math" panose="02040503050406030204" pitchFamily="18" charset="0"/>
                            </a:rPr>
                            <m:t>𝜃</m:t>
                          </m:r>
                        </m:e>
                        <m:sup>
                          <m:r>
                            <a:rPr lang="en-US" altLang="zh-TW" sz="2400" b="0" i="1" smtClean="0">
                              <a:latin typeface="Cambria Math" panose="02040503050406030204" pitchFamily="18" charset="0"/>
                            </a:rPr>
                            <m:t>1</m:t>
                          </m:r>
                        </m:sup>
                      </m:sSup>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𝛼</m:t>
                      </m:r>
                      <m:r>
                        <a:rPr lang="zh-TW" altLang="en-US" sz="2400" i="1" smtClean="0">
                          <a:latin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ℒ</m:t>
                      </m:r>
                      <m:d>
                        <m:dPr>
                          <m:ctrlPr>
                            <a:rPr lang="en-US" altLang="zh-TW" sz="2400" b="0" i="1" smtClean="0">
                              <a:latin typeface="Cambria Math" panose="02040503050406030204" pitchFamily="18" charset="0"/>
                            </a:rPr>
                          </m:ctrlPr>
                        </m:dPr>
                        <m:e>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b="0" i="1" smtClean="0">
                                  <a:latin typeface="Cambria Math" panose="02040503050406030204" pitchFamily="18" charset="0"/>
                                </a:rPr>
                                <m:t>1</m:t>
                              </m:r>
                            </m:sup>
                          </m:sSup>
                        </m:e>
                      </m:d>
                    </m:oMath>
                  </m:oMathPara>
                </a14:m>
                <a:endParaRPr lang="zh-TW" altLang="en-US" sz="2400" dirty="0"/>
              </a:p>
            </p:txBody>
          </p:sp>
        </mc:Choice>
        <mc:Fallback xmlns="">
          <p:sp>
            <p:nvSpPr>
              <p:cNvPr id="38" name="文字方塊 36"/>
              <p:cNvSpPr txBox="1">
                <a:spLocks noRot="1" noChangeAspect="1" noMove="1" noResize="1" noEditPoints="1" noAdjustHandles="1" noChangeArrowheads="1" noChangeShapeType="1" noTextEdit="1"/>
              </p:cNvSpPr>
              <p:nvPr/>
            </p:nvSpPr>
            <p:spPr>
              <a:xfrm>
                <a:off x="895170" y="4753440"/>
                <a:ext cx="1903213" cy="369332"/>
              </a:xfrm>
              <a:prstGeom prst="rect">
                <a:avLst/>
              </a:prstGeom>
              <a:blipFill>
                <a:blip r:embed="rId11"/>
                <a:stretch>
                  <a:fillRect/>
                </a:stretch>
              </a:blipFill>
            </p:spPr>
            <p:txBody>
              <a:bodyPr/>
              <a:lstStyle/>
              <a:p>
                <a:r>
                  <a:rPr lang="en-US">
                    <a:noFill/>
                  </a:rPr>
                  <a:t> </a:t>
                </a:r>
              </a:p>
            </p:txBody>
          </p:sp>
        </mc:Fallback>
      </mc:AlternateContent>
      <p:cxnSp>
        <p:nvCxnSpPr>
          <p:cNvPr id="39" name="直線單箭頭接點 37"/>
          <p:cNvCxnSpPr/>
          <p:nvPr/>
        </p:nvCxnSpPr>
        <p:spPr>
          <a:xfrm flipV="1">
            <a:off x="2660718" y="4994113"/>
            <a:ext cx="389681" cy="3233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橢圓 38"/>
          <p:cNvSpPr/>
          <p:nvPr/>
        </p:nvSpPr>
        <p:spPr>
          <a:xfrm>
            <a:off x="3036005" y="4811062"/>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2" name="文字方塊 40"/>
              <p:cNvSpPr txBox="1"/>
              <p:nvPr/>
            </p:nvSpPr>
            <p:spPr>
              <a:xfrm>
                <a:off x="3546022" y="4917196"/>
                <a:ext cx="1916422" cy="369332"/>
              </a:xfrm>
              <a:prstGeom prst="rect">
                <a:avLst/>
              </a:prstGeom>
            </p:spPr>
            <p:style>
              <a:lnRef idx="0">
                <a:schemeClr val="accent2"/>
              </a:lnRef>
              <a:fillRef idx="3">
                <a:schemeClr val="accent2"/>
              </a:fillRef>
              <a:effectRef idx="3">
                <a:schemeClr val="accent2"/>
              </a:effectRef>
              <a:fontRef idx="minor">
                <a:schemeClr val="lt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b="0" i="1" smtClean="0">
                              <a:latin typeface="Cambria Math" panose="02040503050406030204" pitchFamily="18" charset="0"/>
                            </a:rPr>
                          </m:ctrlPr>
                        </m:sSupPr>
                        <m:e>
                          <m:r>
                            <a:rPr lang="zh-TW" altLang="en-US" sz="2400" b="0" i="1" smtClean="0">
                              <a:latin typeface="Cambria Math" panose="02040503050406030204" pitchFamily="18" charset="0"/>
                            </a:rPr>
                            <m:t>𝜃</m:t>
                          </m:r>
                        </m:e>
                        <m:sup>
                          <m:r>
                            <a:rPr lang="en-US" altLang="zh-TW" sz="2400" b="0" i="1" smtClean="0">
                              <a:latin typeface="Cambria Math" panose="02040503050406030204" pitchFamily="18" charset="0"/>
                            </a:rPr>
                            <m:t>2</m:t>
                          </m:r>
                        </m:sup>
                      </m:sSup>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𝛼</m:t>
                      </m:r>
                      <m:r>
                        <a:rPr lang="zh-TW" altLang="en-US" sz="2400" i="1" smtClean="0">
                          <a:latin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ℒ</m:t>
                      </m:r>
                      <m:d>
                        <m:dPr>
                          <m:ctrlPr>
                            <a:rPr lang="en-US" altLang="zh-TW" sz="2400" b="0" i="1" smtClean="0">
                              <a:latin typeface="Cambria Math" panose="02040503050406030204" pitchFamily="18" charset="0"/>
                            </a:rPr>
                          </m:ctrlPr>
                        </m:dPr>
                        <m:e>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b="0" i="1" smtClean="0">
                                  <a:latin typeface="Cambria Math" panose="02040503050406030204" pitchFamily="18" charset="0"/>
                                </a:rPr>
                                <m:t>2</m:t>
                              </m:r>
                            </m:sup>
                          </m:sSup>
                        </m:e>
                      </m:d>
                    </m:oMath>
                  </m:oMathPara>
                </a14:m>
                <a:endParaRPr lang="zh-TW" altLang="en-US" sz="2400" dirty="0"/>
              </a:p>
            </p:txBody>
          </p:sp>
        </mc:Choice>
        <mc:Fallback xmlns="">
          <p:sp>
            <p:nvSpPr>
              <p:cNvPr id="42" name="文字方塊 40"/>
              <p:cNvSpPr txBox="1">
                <a:spLocks noRot="1" noChangeAspect="1" noMove="1" noResize="1" noEditPoints="1" noAdjustHandles="1" noChangeArrowheads="1" noChangeShapeType="1" noTextEdit="1"/>
              </p:cNvSpPr>
              <p:nvPr/>
            </p:nvSpPr>
            <p:spPr>
              <a:xfrm>
                <a:off x="3546022" y="4917196"/>
                <a:ext cx="1916422"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字方塊 41"/>
              <p:cNvSpPr txBox="1"/>
              <p:nvPr/>
            </p:nvSpPr>
            <p:spPr>
              <a:xfrm>
                <a:off x="2870148" y="4271159"/>
                <a:ext cx="458899"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43" name="文字方塊 41"/>
              <p:cNvSpPr txBox="1">
                <a:spLocks noRot="1" noChangeAspect="1" noMove="1" noResize="1" noEditPoints="1" noAdjustHandles="1" noChangeArrowheads="1" noChangeShapeType="1" noTextEdit="1"/>
              </p:cNvSpPr>
              <p:nvPr/>
            </p:nvSpPr>
            <p:spPr>
              <a:xfrm>
                <a:off x="2870148" y="4271159"/>
                <a:ext cx="458899" cy="461665"/>
              </a:xfrm>
              <a:prstGeom prst="rect">
                <a:avLst/>
              </a:prstGeom>
              <a:blipFill>
                <a:blip r:embed="rId13"/>
                <a:stretch>
                  <a:fillRect/>
                </a:stretch>
              </a:blipFill>
            </p:spPr>
            <p:txBody>
              <a:bodyPr/>
              <a:lstStyle/>
              <a:p>
                <a:r>
                  <a:rPr lang="en-US">
                    <a:noFill/>
                  </a:rPr>
                  <a:t> </a:t>
                </a:r>
              </a:p>
            </p:txBody>
          </p:sp>
        </mc:Fallback>
      </mc:AlternateContent>
      <p:cxnSp>
        <p:nvCxnSpPr>
          <p:cNvPr id="44" name="直線單箭頭接點 42"/>
          <p:cNvCxnSpPr/>
          <p:nvPr/>
        </p:nvCxnSpPr>
        <p:spPr>
          <a:xfrm flipV="1">
            <a:off x="3240381" y="4811062"/>
            <a:ext cx="526048" cy="614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矩形 12"/>
          <p:cNvSpPr/>
          <p:nvPr/>
        </p:nvSpPr>
        <p:spPr>
          <a:xfrm>
            <a:off x="1572816" y="2641619"/>
            <a:ext cx="4669692" cy="49578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000" dirty="0"/>
              <a:t>Eventually, we would reach a minimum …..</a:t>
            </a:r>
            <a:endParaRPr lang="zh-TW" altLang="en-US" sz="2000" dirty="0"/>
          </a:p>
        </p:txBody>
      </p:sp>
      <p:sp>
        <p:nvSpPr>
          <p:cNvPr id="30" name="TextBox 29">
            <a:extLst>
              <a:ext uri="{FF2B5EF4-FFF2-40B4-BE49-F238E27FC236}">
                <a16:creationId xmlns:a16="http://schemas.microsoft.com/office/drawing/2014/main" id="{69259399-69D1-458C-9A1E-63AC716058C1}"/>
              </a:ext>
            </a:extLst>
          </p:cNvPr>
          <p:cNvSpPr txBox="1"/>
          <p:nvPr/>
        </p:nvSpPr>
        <p:spPr>
          <a:xfrm>
            <a:off x="3590523" y="7526179"/>
            <a:ext cx="4176463"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mc:AlternateContent xmlns:mc="http://schemas.openxmlformats.org/markup-compatibility/2006" xmlns:a14="http://schemas.microsoft.com/office/drawing/2010/main">
        <mc:Choice Requires="a14">
          <p:sp>
            <p:nvSpPr>
              <p:cNvPr id="27" name="文字方塊 22"/>
              <p:cNvSpPr txBox="1"/>
              <p:nvPr/>
            </p:nvSpPr>
            <p:spPr>
              <a:xfrm>
                <a:off x="6765499" y="3970402"/>
                <a:ext cx="2887620" cy="747512"/>
              </a:xfrm>
              <a:prstGeom prst="rect">
                <a:avLst/>
              </a:prstGeom>
              <a:noFill/>
            </p:spPr>
            <p:txBody>
              <a:bodyPr wrap="square" rtlCol="0">
                <a:spAutoFit/>
              </a:bodyPr>
              <a:lstStyle/>
              <a:p>
                <a:r>
                  <a:rPr lang="en-US" altLang="zh-TW" sz="2000" dirty="0" smtClean="0"/>
                  <a:t>2. Compute the gradient at </a:t>
                </a:r>
                <a14:m>
                  <m:oMath xmlns:m="http://schemas.openxmlformats.org/officeDocument/2006/math">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b="0" i="1" smtClean="0">
                            <a:latin typeface="Cambria Math" panose="02040503050406030204" pitchFamily="18" charset="0"/>
                          </a:rPr>
                          <m:t>𝑜𝑙𝑑</m:t>
                        </m:r>
                      </m:sup>
                    </m:sSup>
                  </m:oMath>
                </a14:m>
                <a:r>
                  <a:rPr lang="en-US" altLang="zh-TW" sz="2000" dirty="0"/>
                  <a:t>,</a:t>
                </a:r>
                <a:r>
                  <a:rPr lang="en-US" altLang="zh-TW" sz="2000" dirty="0" smtClean="0"/>
                  <a:t> </a:t>
                </a:r>
                <a14:m>
                  <m:oMath xmlns:m="http://schemas.openxmlformats.org/officeDocument/2006/math">
                    <m:r>
                      <a:rPr lang="zh-TW" altLang="en-US" sz="2000" i="1">
                        <a:latin typeface="Cambria Math" panose="02040503050406030204" pitchFamily="18" charset="0"/>
                      </a:rPr>
                      <m:t>𝛻</m:t>
                    </m:r>
                    <m:r>
                      <a:rPr lang="en-US" altLang="zh-TW" sz="2000" i="1">
                        <a:latin typeface="Cambria Math" panose="02040503050406030204" pitchFamily="18" charset="0"/>
                        <a:ea typeface="Cambria Math" panose="02040503050406030204" pitchFamily="18" charset="0"/>
                      </a:rPr>
                      <m:t>ℒ</m:t>
                    </m:r>
                    <m:d>
                      <m:dPr>
                        <m:ctrlPr>
                          <a:rPr lang="en-US" altLang="zh-TW" sz="2000" i="1">
                            <a:latin typeface="Cambria Math" panose="02040503050406030204" pitchFamily="18" charset="0"/>
                          </a:rPr>
                        </m:ctrlPr>
                      </m:dPr>
                      <m:e>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b="0" i="1" smtClean="0">
                                <a:latin typeface="Cambria Math" panose="02040503050406030204" pitchFamily="18" charset="0"/>
                              </a:rPr>
                              <m:t>𝑜𝑙𝑑</m:t>
                            </m:r>
                          </m:sup>
                        </m:sSup>
                      </m:e>
                    </m:d>
                  </m:oMath>
                </a14:m>
                <a:endParaRPr lang="zh-TW" altLang="en-US" sz="2000" dirty="0"/>
              </a:p>
            </p:txBody>
          </p:sp>
        </mc:Choice>
        <mc:Fallback xmlns="">
          <p:sp>
            <p:nvSpPr>
              <p:cNvPr id="27" name="文字方塊 22"/>
              <p:cNvSpPr txBox="1">
                <a:spLocks noRot="1" noChangeAspect="1" noMove="1" noResize="1" noEditPoints="1" noAdjustHandles="1" noChangeArrowheads="1" noChangeShapeType="1" noTextEdit="1"/>
              </p:cNvSpPr>
              <p:nvPr/>
            </p:nvSpPr>
            <p:spPr>
              <a:xfrm>
                <a:off x="6765499" y="3970402"/>
                <a:ext cx="2887620" cy="747512"/>
              </a:xfrm>
              <a:prstGeom prst="rect">
                <a:avLst/>
              </a:prstGeom>
              <a:blipFill>
                <a:blip r:embed="rId14"/>
                <a:stretch>
                  <a:fillRect l="-2321" t="-4065" b="-113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文字方塊 29"/>
              <p:cNvSpPr txBox="1"/>
              <p:nvPr/>
            </p:nvSpPr>
            <p:spPr>
              <a:xfrm>
                <a:off x="6765499" y="4886761"/>
                <a:ext cx="3030498" cy="1055289"/>
              </a:xfrm>
              <a:prstGeom prst="rect">
                <a:avLst/>
              </a:prstGeom>
              <a:noFill/>
            </p:spPr>
            <p:txBody>
              <a:bodyPr wrap="square" rtlCol="0">
                <a:spAutoFit/>
              </a:bodyPr>
              <a:lstStyle/>
              <a:p>
                <a:r>
                  <a:rPr lang="en-US" altLang="zh-TW" sz="2000" dirty="0" smtClean="0"/>
                  <a:t>3. Times the learning rate </a:t>
                </a:r>
                <a14:m>
                  <m:oMath xmlns:m="http://schemas.openxmlformats.org/officeDocument/2006/math">
                    <m:r>
                      <a:rPr lang="zh-TW" altLang="en-US" sz="2000" i="1">
                        <a:latin typeface="Cambria Math" panose="02040503050406030204" pitchFamily="18" charset="0"/>
                      </a:rPr>
                      <m:t>𝜂</m:t>
                    </m:r>
                  </m:oMath>
                </a14:m>
                <a:r>
                  <a:rPr lang="en-US" altLang="zh-TW" sz="2000" dirty="0"/>
                  <a:t>, and update </a:t>
                </a:r>
                <a14:m>
                  <m:oMath xmlns:m="http://schemas.openxmlformats.org/officeDocument/2006/math">
                    <m:r>
                      <a:rPr lang="zh-TW" altLang="en-US" sz="2000" i="1">
                        <a:latin typeface="Cambria Math" panose="02040503050406030204" pitchFamily="18" charset="0"/>
                      </a:rPr>
                      <m:t>𝜃</m:t>
                    </m:r>
                    <m:r>
                      <a:rPr lang="en-US" altLang="zh-TW" sz="2000" b="0" i="1" smtClean="0">
                        <a:latin typeface="Cambria Math" panose="02040503050406030204" pitchFamily="18" charset="0"/>
                      </a:rPr>
                      <m:t>,</m:t>
                    </m:r>
                  </m:oMath>
                </a14:m>
                <a:endParaRPr lang="en-US" altLang="zh-TW" sz="2000" b="0" dirty="0"/>
              </a:p>
              <a:p>
                <a:pPr/>
                <a14:m>
                  <m:oMathPara xmlns:m="http://schemas.openxmlformats.org/officeDocument/2006/math">
                    <m:oMathParaPr>
                      <m:jc m:val="centerGroup"/>
                    </m:oMathParaPr>
                    <m:oMath xmlns:m="http://schemas.openxmlformats.org/officeDocument/2006/math">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𝑛𝑒𝑤</m:t>
                          </m:r>
                        </m:sup>
                      </m:sSup>
                      <m: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b="0" i="1" smtClean="0">
                              <a:latin typeface="Cambria Math" panose="02040503050406030204" pitchFamily="18" charset="0"/>
                            </a:rPr>
                            <m:t>𝑜𝑙𝑑</m:t>
                          </m:r>
                        </m:sup>
                      </m:sSup>
                      <m:r>
                        <a:rPr lang="en-US" altLang="zh-TW" sz="2000" i="1">
                          <a:latin typeface="Cambria Math" panose="02040503050406030204" pitchFamily="18" charset="0"/>
                        </a:rPr>
                        <m:t>−</m:t>
                      </m:r>
                      <m:r>
                        <a:rPr lang="zh-TW" altLang="en-US" sz="2000" i="1">
                          <a:latin typeface="Cambria Math" panose="02040503050406030204" pitchFamily="18" charset="0"/>
                        </a:rPr>
                        <m:t>𝛼𝛻</m:t>
                      </m:r>
                      <m:r>
                        <a:rPr lang="en-US" altLang="zh-TW" sz="2000" i="1">
                          <a:latin typeface="Cambria Math" panose="02040503050406030204" pitchFamily="18" charset="0"/>
                          <a:ea typeface="Cambria Math" panose="02040503050406030204" pitchFamily="18" charset="0"/>
                        </a:rPr>
                        <m:t>ℒ</m:t>
                      </m:r>
                      <m:d>
                        <m:dPr>
                          <m:ctrlPr>
                            <a:rPr lang="en-US" altLang="zh-TW" sz="2000" i="1">
                              <a:latin typeface="Cambria Math" panose="02040503050406030204" pitchFamily="18" charset="0"/>
                            </a:rPr>
                          </m:ctrlPr>
                        </m:dPr>
                        <m:e>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b="0" i="1" smtClean="0">
                                  <a:latin typeface="Cambria Math" panose="02040503050406030204" pitchFamily="18" charset="0"/>
                                </a:rPr>
                                <m:t>𝑜𝑙𝑑</m:t>
                              </m:r>
                            </m:sup>
                          </m:sSup>
                        </m:e>
                      </m:d>
                    </m:oMath>
                  </m:oMathPara>
                </a14:m>
                <a:endParaRPr lang="zh-TW" altLang="en-US" sz="2000" dirty="0"/>
              </a:p>
            </p:txBody>
          </p:sp>
        </mc:Choice>
        <mc:Fallback xmlns="">
          <p:sp>
            <p:nvSpPr>
              <p:cNvPr id="31" name="文字方塊 29"/>
              <p:cNvSpPr txBox="1">
                <a:spLocks noRot="1" noChangeAspect="1" noMove="1" noResize="1" noEditPoints="1" noAdjustHandles="1" noChangeArrowheads="1" noChangeShapeType="1" noTextEdit="1"/>
              </p:cNvSpPr>
              <p:nvPr/>
            </p:nvSpPr>
            <p:spPr>
              <a:xfrm>
                <a:off x="6765499" y="4886761"/>
                <a:ext cx="3030498" cy="1055289"/>
              </a:xfrm>
              <a:prstGeom prst="rect">
                <a:avLst/>
              </a:prstGeom>
              <a:blipFill>
                <a:blip r:embed="rId15"/>
                <a:stretch>
                  <a:fillRect l="-2213" t="-3468" r="-5835"/>
                </a:stretch>
              </a:blipFill>
            </p:spPr>
            <p:txBody>
              <a:bodyPr/>
              <a:lstStyle/>
              <a:p>
                <a:r>
                  <a:rPr lang="en-US">
                    <a:noFill/>
                  </a:rPr>
                  <a:t> </a:t>
                </a:r>
              </a:p>
            </p:txBody>
          </p:sp>
        </mc:Fallback>
      </mc:AlternateContent>
      <p:sp>
        <p:nvSpPr>
          <p:cNvPr id="32" name="文字方塊 44"/>
          <p:cNvSpPr txBox="1"/>
          <p:nvPr/>
        </p:nvSpPr>
        <p:spPr>
          <a:xfrm>
            <a:off x="6898357" y="6110897"/>
            <a:ext cx="2739355" cy="400110"/>
          </a:xfrm>
          <a:prstGeom prst="rect">
            <a:avLst/>
          </a:prstGeom>
          <a:noFill/>
        </p:spPr>
        <p:txBody>
          <a:bodyPr wrap="square" rtlCol="0">
            <a:spAutoFit/>
          </a:bodyPr>
          <a:lstStyle/>
          <a:p>
            <a:r>
              <a:rPr lang="en-US" altLang="zh-TW" sz="2000" dirty="0"/>
              <a:t>4. Go to step 2, repeat</a:t>
            </a:r>
            <a:endParaRPr lang="zh-TW" altLang="en-US" sz="2000" dirty="0"/>
          </a:p>
        </p:txBody>
      </p:sp>
      <p:sp>
        <p:nvSpPr>
          <p:cNvPr id="36" name="Rectangle 35"/>
          <p:cNvSpPr/>
          <p:nvPr/>
        </p:nvSpPr>
        <p:spPr>
          <a:xfrm>
            <a:off x="6738132" y="3814192"/>
            <a:ext cx="3122806" cy="27727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085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40" grpId="0" animBg="1"/>
      <p:bldP spid="42" grpId="0" animBg="1"/>
      <p:bldP spid="43" grpId="0" animBg="1"/>
      <p:bldP spid="4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8621"/>
            <a:ext cx="10058400" cy="1050573"/>
          </a:xfrm>
        </p:spPr>
        <p:txBody>
          <a:bodyPr/>
          <a:lstStyle/>
          <a:p>
            <a:r>
              <a:rPr lang="en-US" dirty="0"/>
              <a:t>Gradient Descent Algorithm</a:t>
            </a:r>
          </a:p>
        </p:txBody>
      </p:sp>
      <p:sp>
        <p:nvSpPr>
          <p:cNvPr id="3" name="Content Placeholder 2"/>
          <p:cNvSpPr>
            <a:spLocks noGrp="1"/>
          </p:cNvSpPr>
          <p:nvPr>
            <p:ph idx="1"/>
          </p:nvPr>
        </p:nvSpPr>
        <p:spPr>
          <a:xfrm>
            <a:off x="276673" y="2090803"/>
            <a:ext cx="9584265" cy="5367667"/>
          </a:xfrm>
        </p:spPr>
        <p:txBody>
          <a:bodyPr/>
          <a:lstStyle/>
          <a:p>
            <a:r>
              <a:rPr lang="en-US" dirty="0"/>
              <a:t>Gradient descent algorithm stops when a </a:t>
            </a:r>
            <a:r>
              <a:rPr lang="en-US" dirty="0">
                <a:solidFill>
                  <a:srgbClr val="FF0000"/>
                </a:solidFill>
              </a:rPr>
              <a:t>local minimum </a:t>
            </a:r>
            <a:r>
              <a:rPr lang="en-US" dirty="0"/>
              <a:t>of the loss surface is reached</a:t>
            </a:r>
          </a:p>
          <a:p>
            <a:pPr lvl="1"/>
            <a:r>
              <a:rPr lang="en-US" dirty="0"/>
              <a:t>GD does not guarantee reaching a </a:t>
            </a:r>
            <a:r>
              <a:rPr lang="en-US" dirty="0">
                <a:solidFill>
                  <a:srgbClr val="FF0000"/>
                </a:solidFill>
              </a:rPr>
              <a:t>global minimum</a:t>
            </a:r>
          </a:p>
          <a:p>
            <a:pPr lvl="1"/>
            <a:r>
              <a:rPr lang="en-US" dirty="0"/>
              <a:t>However, empirical evidence suggests that GD works well for NNs</a:t>
            </a:r>
          </a:p>
          <a:p>
            <a:endParaRPr lang="en-US" dirty="0"/>
          </a:p>
        </p:txBody>
      </p:sp>
      <p:sp>
        <p:nvSpPr>
          <p:cNvPr id="7" name="Content Placeholder 6">
            <a:extLst>
              <a:ext uri="{FF2B5EF4-FFF2-40B4-BE49-F238E27FC236}">
                <a16:creationId xmlns:a16="http://schemas.microsoft.com/office/drawing/2014/main" id="{2DE6E5ED-CBB5-41BC-AE21-653F1AA3B923}"/>
              </a:ext>
            </a:extLst>
          </p:cNvPr>
          <p:cNvSpPr>
            <a:spLocks noGrp="1"/>
          </p:cNvSpPr>
          <p:nvPr>
            <p:ph idx="10"/>
          </p:nvPr>
        </p:nvSpPr>
        <p:spPr>
          <a:xfrm>
            <a:off x="276673" y="1509936"/>
            <a:ext cx="6192687" cy="350293"/>
          </a:xfrm>
        </p:spPr>
        <p:txBody>
          <a:bodyPr/>
          <a:lstStyle/>
          <a:p>
            <a:r>
              <a:rPr lang="en-US" dirty="0"/>
              <a:t>Training Neural Networks</a:t>
            </a:r>
          </a:p>
          <a:p>
            <a:endParaRPr lang="en-US" dirty="0"/>
          </a:p>
        </p:txBody>
      </p:sp>
      <p:grpSp>
        <p:nvGrpSpPr>
          <p:cNvPr id="8" name="Group 7"/>
          <p:cNvGrpSpPr/>
          <p:nvPr/>
        </p:nvGrpSpPr>
        <p:grpSpPr>
          <a:xfrm>
            <a:off x="171384" y="3886200"/>
            <a:ext cx="4857816" cy="2996753"/>
            <a:chOff x="1684483" y="3814192"/>
            <a:chExt cx="6873109" cy="3767169"/>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860848" y="3814192"/>
              <a:ext cx="6696744" cy="3758603"/>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1684483" y="4060750"/>
                  <a:ext cx="862134" cy="504099"/>
                </a:xfrm>
                <a:prstGeom prst="rect">
                  <a:avLst/>
                </a:prstGeom>
                <a:solidFill>
                  <a:schemeClr val="bg1"/>
                </a:solidFill>
              </p:spPr>
              <p:txBody>
                <a:bodyPr wrap="square" rtlCol="0">
                  <a:spAutoFit/>
                </a:bodyPr>
                <a:lstStyle/>
                <a:p>
                  <a14:m>
                    <m:oMath xmlns:m="http://schemas.openxmlformats.org/officeDocument/2006/math">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oMath>
                  </a14:m>
                  <a:r>
                    <a:rPr lang="en-US" dirty="0"/>
                    <a:t> </a:t>
                  </a:r>
                </a:p>
              </p:txBody>
            </p:sp>
          </mc:Choice>
          <mc:Fallback xmlns="">
            <p:sp>
              <p:nvSpPr>
                <p:cNvPr id="5" name="TextBox 4"/>
                <p:cNvSpPr txBox="1">
                  <a:spLocks noRot="1" noChangeAspect="1" noMove="1" noResize="1" noEditPoints="1" noAdjustHandles="1" noChangeArrowheads="1" noChangeShapeType="1" noTextEdit="1"/>
                </p:cNvSpPr>
                <p:nvPr/>
              </p:nvSpPr>
              <p:spPr>
                <a:xfrm>
                  <a:off x="1684483" y="4060750"/>
                  <a:ext cx="862134" cy="50409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911702" y="7180354"/>
                  <a:ext cx="289657" cy="401007"/>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TW" altLang="en-US" i="1">
                            <a:latin typeface="Cambria Math" panose="02040503050406030204" pitchFamily="18" charset="0"/>
                          </a:rPr>
                          <m:t>𝜃</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7911702" y="7180354"/>
                  <a:ext cx="289657" cy="401007"/>
                </a:xfrm>
                <a:prstGeom prst="rect">
                  <a:avLst/>
                </a:prstGeom>
                <a:blipFill>
                  <a:blip r:embed="rId5"/>
                  <a:stretch>
                    <a:fillRect r="-58824" b="-17308"/>
                  </a:stretch>
                </a:blipFill>
              </p:spPr>
              <p:txBody>
                <a:bodyPr/>
                <a:lstStyle/>
                <a:p>
                  <a:r>
                    <a:rPr lang="en-US">
                      <a:noFill/>
                    </a:rPr>
                    <a:t> </a:t>
                  </a:r>
                </a:p>
              </p:txBody>
            </p:sp>
          </mc:Fallback>
        </mc:AlternateContent>
      </p:grpSp>
      <p:pic>
        <p:nvPicPr>
          <p:cNvPr id="9" name="Picture 8"/>
          <p:cNvPicPr>
            <a:picLocks noChangeAspect="1"/>
          </p:cNvPicPr>
          <p:nvPr/>
        </p:nvPicPr>
        <p:blipFill>
          <a:blip r:embed="rId6"/>
          <a:stretch>
            <a:fillRect/>
          </a:stretch>
        </p:blipFill>
        <p:spPr>
          <a:xfrm>
            <a:off x="5289135" y="3454152"/>
            <a:ext cx="4636609" cy="3428801"/>
          </a:xfrm>
          <a:prstGeom prst="rect">
            <a:avLst/>
          </a:prstGeom>
        </p:spPr>
      </p:pic>
      <p:sp>
        <p:nvSpPr>
          <p:cNvPr id="10" name="TextBox 9"/>
          <p:cNvSpPr txBox="1"/>
          <p:nvPr/>
        </p:nvSpPr>
        <p:spPr>
          <a:xfrm>
            <a:off x="852736" y="7526179"/>
            <a:ext cx="8712968" cy="246221"/>
          </a:xfrm>
          <a:prstGeom prst="rect">
            <a:avLst/>
          </a:prstGeom>
          <a:noFill/>
        </p:spPr>
        <p:txBody>
          <a:bodyPr wrap="square" rtlCol="0">
            <a:spAutoFit/>
          </a:bodyPr>
          <a:lstStyle/>
          <a:p>
            <a:pPr algn="ctr"/>
            <a:r>
              <a:rPr lang="en-US" sz="1000" dirty="0"/>
              <a:t>Picture from: </a:t>
            </a:r>
            <a:r>
              <a:rPr lang="en-US" sz="1000" dirty="0">
                <a:hlinkClick r:id="rId7"/>
              </a:rPr>
              <a:t>https://blog.paperspace.com/intro-to-optimization-in-deep-learning-gradient-descent/</a:t>
            </a:r>
            <a:endParaRPr lang="en-US" sz="1000" dirty="0"/>
          </a:p>
        </p:txBody>
      </p:sp>
    </p:spTree>
    <p:extLst>
      <p:ext uri="{BB962C8B-B14F-4D97-AF65-F5344CB8AC3E}">
        <p14:creationId xmlns:p14="http://schemas.microsoft.com/office/powerpoint/2010/main" val="32503762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Descent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most tasks, the </a:t>
                </a:r>
                <a:r>
                  <a:rPr lang="en-US" dirty="0">
                    <a:solidFill>
                      <a:srgbClr val="FF0000"/>
                    </a:solidFill>
                  </a:rPr>
                  <a:t>loss surface </a:t>
                </a:r>
                <a14:m>
                  <m:oMath xmlns:m="http://schemas.openxmlformats.org/officeDocument/2006/math">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smtClean="0">
                            <a:latin typeface="Cambria Math" panose="02040503050406030204" pitchFamily="18" charset="0"/>
                          </a:rPr>
                          <m:t>𝜃</m:t>
                        </m:r>
                      </m:e>
                    </m:d>
                  </m:oMath>
                </a14:m>
                <a:r>
                  <a:rPr lang="en-US" dirty="0"/>
                  <a:t> is highly complex (and non-convex)</a:t>
                </a:r>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11" name="Content Placeholder 10">
            <a:extLst>
              <a:ext uri="{FF2B5EF4-FFF2-40B4-BE49-F238E27FC236}">
                <a16:creationId xmlns:a16="http://schemas.microsoft.com/office/drawing/2014/main" id="{A3ABDB2A-40C5-4383-9047-1053D60051CA}"/>
              </a:ext>
            </a:extLst>
          </p:cNvPr>
          <p:cNvSpPr>
            <a:spLocks noGrp="1"/>
          </p:cNvSpPr>
          <p:nvPr>
            <p:ph idx="10"/>
          </p:nvPr>
        </p:nvSpPr>
        <p:spPr/>
        <p:txBody>
          <a:bodyPr/>
          <a:lstStyle/>
          <a:p>
            <a:r>
              <a:rPr lang="en-US" dirty="0"/>
              <a:t>Training Neural Networks</a:t>
            </a:r>
          </a:p>
          <a:p>
            <a:endParaRPr lang="en-US" dirty="0"/>
          </a:p>
        </p:txBody>
      </p:sp>
      <p:grpSp>
        <p:nvGrpSpPr>
          <p:cNvPr id="4" name="群組 3"/>
          <p:cNvGrpSpPr>
            <a:grpSpLocks noChangeAspect="1"/>
          </p:cNvGrpSpPr>
          <p:nvPr/>
        </p:nvGrpSpPr>
        <p:grpSpPr>
          <a:xfrm>
            <a:off x="5317232" y="2662064"/>
            <a:ext cx="4562402" cy="3762574"/>
            <a:chOff x="2297793" y="1985961"/>
            <a:chExt cx="5260923" cy="4338638"/>
          </a:xfrm>
        </p:grpSpPr>
        <p:pic>
          <p:nvPicPr>
            <p:cNvPr id="5" name="圖片 4"/>
            <p:cNvPicPr>
              <a:picLocks noChangeAspect="1"/>
            </p:cNvPicPr>
            <p:nvPr/>
          </p:nvPicPr>
          <p:blipFill>
            <a:blip r:embed="rId4"/>
            <a:stretch>
              <a:fillRect/>
            </a:stretch>
          </p:blipFill>
          <p:spPr>
            <a:xfrm>
              <a:off x="2297793" y="1985961"/>
              <a:ext cx="5260923" cy="4338638"/>
            </a:xfrm>
            <a:prstGeom prst="rect">
              <a:avLst/>
            </a:prstGeom>
          </p:spPr>
        </p:pic>
        <mc:AlternateContent xmlns:mc="http://schemas.openxmlformats.org/markup-compatibility/2006" xmlns:a14="http://schemas.microsoft.com/office/drawing/2010/main">
          <mc:Choice Requires="a14">
            <p:sp>
              <p:nvSpPr>
                <p:cNvPr id="6" name="文字方塊 5"/>
                <p:cNvSpPr txBox="1"/>
                <p:nvPr/>
              </p:nvSpPr>
              <p:spPr>
                <a:xfrm>
                  <a:off x="2805890" y="2318092"/>
                  <a:ext cx="351423" cy="496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ea typeface="Cambria Math" panose="02040503050406030204" pitchFamily="18" charset="0"/>
                          </a:rPr>
                          <m:t>ℒ</m:t>
                        </m:r>
                      </m:oMath>
                    </m:oMathPara>
                  </a14:m>
                  <a:endParaRPr lang="zh-TW" altLang="en-US" sz="2800"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2805890" y="2318092"/>
                  <a:ext cx="351423" cy="49685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a:off x="3427448" y="5437129"/>
                  <a:ext cx="49321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𝑤</m:t>
                            </m:r>
                          </m:e>
                          <m:sub>
                            <m:r>
                              <a:rPr lang="en-US" altLang="zh-TW" sz="2800" b="0" i="1" smtClean="0">
                                <a:latin typeface="Cambria Math" panose="02040503050406030204" pitchFamily="18" charset="0"/>
                              </a:rPr>
                              <m:t>1</m:t>
                            </m:r>
                          </m:sub>
                        </m:sSub>
                      </m:oMath>
                    </m:oMathPara>
                  </a14:m>
                  <a:endParaRPr lang="zh-TW" altLang="en-US" sz="28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3427448" y="5437129"/>
                  <a:ext cx="493212" cy="430887"/>
                </a:xfrm>
                <a:prstGeom prst="rect">
                  <a:avLst/>
                </a:prstGeom>
                <a:blipFill rotWithShape="0">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6309167" y="5396258"/>
                  <a:ext cx="50148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𝑤</m:t>
                            </m:r>
                          </m:e>
                          <m:sub>
                            <m:r>
                              <a:rPr lang="en-US" altLang="zh-TW" sz="2800" b="0" i="1" smtClean="0">
                                <a:latin typeface="Cambria Math" panose="02040503050406030204" pitchFamily="18" charset="0"/>
                              </a:rPr>
                              <m:t>2</m:t>
                            </m:r>
                          </m:sub>
                        </m:sSub>
                      </m:oMath>
                    </m:oMathPara>
                  </a14:m>
                  <a:endParaRPr lang="zh-TW" altLang="en-US" sz="28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6309167" y="5396258"/>
                  <a:ext cx="501484" cy="430887"/>
                </a:xfrm>
                <a:prstGeom prst="rect">
                  <a:avLst/>
                </a:prstGeom>
                <a:blipFill rotWithShape="0">
                  <a:blip r:embed="rId7"/>
                  <a:stretch>
                    <a:fillRect/>
                  </a:stretch>
                </a:blipFill>
              </p:spPr>
              <p:txBody>
                <a:bodyPr/>
                <a:lstStyle/>
                <a:p>
                  <a:r>
                    <a:rPr lang="zh-TW" altLang="en-US">
                      <a:noFill/>
                    </a:rPr>
                    <a:t> </a:t>
                  </a:r>
                </a:p>
              </p:txBody>
            </p:sp>
          </mc:Fallback>
        </mc:AlternateContent>
      </p:grpSp>
      <p:sp>
        <p:nvSpPr>
          <p:cNvPr id="10" name="TextBox 9">
            <a:extLst>
              <a:ext uri="{FF2B5EF4-FFF2-40B4-BE49-F238E27FC236}">
                <a16:creationId xmlns:a16="http://schemas.microsoft.com/office/drawing/2014/main" id="{EA266884-562C-4133-A035-68A38AE7DE9A}"/>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4C9E6AAF-7305-45A7-85ED-9709782B0228}"/>
                  </a:ext>
                </a:extLst>
              </p:cNvPr>
              <p:cNvSpPr txBox="1">
                <a:spLocks/>
              </p:cNvSpPr>
              <p:nvPr/>
            </p:nvSpPr>
            <p:spPr>
              <a:xfrm>
                <a:off x="276673" y="2474170"/>
                <a:ext cx="4752527" cy="4364358"/>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Random initialization in NNs results in different initial parameters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0</m:t>
                        </m:r>
                      </m:sup>
                    </m:sSup>
                  </m:oMath>
                </a14:m>
                <a:r>
                  <a:rPr lang="en-US" dirty="0"/>
                  <a:t> every time the NN is trained</a:t>
                </a:r>
              </a:p>
              <a:p>
                <a:pPr lvl="1"/>
                <a:r>
                  <a:rPr lang="en-US" dirty="0"/>
                  <a:t>Gradient descent may reach different minima at every run</a:t>
                </a:r>
              </a:p>
              <a:p>
                <a:pPr lvl="1"/>
                <a:r>
                  <a:rPr lang="en-US" dirty="0"/>
                  <a:t>Therefore, NN will produce different predicted outputs </a:t>
                </a:r>
                <a:endParaRPr lang="en-US" dirty="0" smtClean="0"/>
              </a:p>
              <a:p>
                <a:r>
                  <a:rPr lang="en-US" dirty="0" smtClean="0"/>
                  <a:t>In addition, currently we don’t have algorithms that guarantee reaching a </a:t>
                </a:r>
                <a:r>
                  <a:rPr lang="en-US" dirty="0" smtClean="0">
                    <a:solidFill>
                      <a:srgbClr val="FF0000"/>
                    </a:solidFill>
                  </a:rPr>
                  <a:t>global minimum </a:t>
                </a:r>
                <a:r>
                  <a:rPr lang="en-US" dirty="0" smtClean="0"/>
                  <a:t>for an arbitrary loss function</a:t>
                </a:r>
              </a:p>
              <a:p>
                <a:endParaRPr lang="en-US" dirty="0"/>
              </a:p>
            </p:txBody>
          </p:sp>
        </mc:Choice>
        <mc:Fallback xmlns="">
          <p:sp>
            <p:nvSpPr>
              <p:cNvPr id="12" name="Content Placeholder 2">
                <a:extLst>
                  <a:ext uri="{FF2B5EF4-FFF2-40B4-BE49-F238E27FC236}">
                    <a16:creationId xmlns:a16="http://schemas.microsoft.com/office/drawing/2014/main" id="{4C9E6AAF-7305-45A7-85ED-9709782B0228}"/>
                  </a:ext>
                </a:extLst>
              </p:cNvPr>
              <p:cNvSpPr txBox="1">
                <a:spLocks noRot="1" noChangeAspect="1" noMove="1" noResize="1" noEditPoints="1" noAdjustHandles="1" noChangeArrowheads="1" noChangeShapeType="1" noTextEdit="1"/>
              </p:cNvSpPr>
              <p:nvPr/>
            </p:nvSpPr>
            <p:spPr>
              <a:xfrm>
                <a:off x="276673" y="2474170"/>
                <a:ext cx="4752527" cy="4364358"/>
              </a:xfrm>
              <a:prstGeom prst="rect">
                <a:avLst/>
              </a:prstGeom>
              <a:blipFill>
                <a:blip r:embed="rId8"/>
                <a:stretch>
                  <a:fillRect l="-1410" t="-978"/>
                </a:stretch>
              </a:blipFill>
            </p:spPr>
            <p:txBody>
              <a:bodyPr/>
              <a:lstStyle/>
              <a:p>
                <a:r>
                  <a:rPr lang="en-US">
                    <a:noFill/>
                  </a:rPr>
                  <a:t> </a:t>
                </a:r>
              </a:p>
            </p:txBody>
          </p:sp>
        </mc:Fallback>
      </mc:AlternateContent>
    </p:spTree>
    <p:extLst>
      <p:ext uri="{BB962C8B-B14F-4D97-AF65-F5344CB8AC3E}">
        <p14:creationId xmlns:p14="http://schemas.microsoft.com/office/powerpoint/2010/main" val="1482681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sp>
        <p:nvSpPr>
          <p:cNvPr id="3" name="Content Placeholder 2"/>
          <p:cNvSpPr>
            <a:spLocks noGrp="1"/>
          </p:cNvSpPr>
          <p:nvPr>
            <p:ph idx="1"/>
          </p:nvPr>
        </p:nvSpPr>
        <p:spPr/>
        <p:txBody>
          <a:bodyPr>
            <a:normAutofit/>
          </a:bodyPr>
          <a:lstStyle/>
          <a:p>
            <a:r>
              <a:rPr lang="en-US" b="1" i="1" dirty="0">
                <a:solidFill>
                  <a:srgbClr val="0070C0"/>
                </a:solidFill>
              </a:rPr>
              <a:t>Supervised learning </a:t>
            </a:r>
            <a:r>
              <a:rPr lang="en-US" dirty="0"/>
              <a:t>categories and techniques</a:t>
            </a:r>
          </a:p>
          <a:p>
            <a:pPr lvl="1"/>
            <a:r>
              <a:rPr lang="en-US" b="1" dirty="0"/>
              <a:t>Numerical classifier functions	</a:t>
            </a:r>
          </a:p>
          <a:p>
            <a:pPr lvl="2"/>
            <a:r>
              <a:rPr lang="en-US" dirty="0"/>
              <a:t>Linear classifier, perceptron, logistic regression, support vector machines (SVM), neural networks </a:t>
            </a:r>
          </a:p>
          <a:p>
            <a:pPr lvl="1"/>
            <a:r>
              <a:rPr lang="en-US" b="1" dirty="0"/>
              <a:t>Parametric (probabilistic) functions </a:t>
            </a:r>
          </a:p>
          <a:p>
            <a:pPr lvl="2"/>
            <a:r>
              <a:rPr lang="en-US" dirty="0"/>
              <a:t>Naïve Bayes, Gaussian discriminant analysis (GDA), hidden Markov models (HMM), probabilistic graphical models 	</a:t>
            </a:r>
          </a:p>
          <a:p>
            <a:pPr lvl="1"/>
            <a:r>
              <a:rPr lang="en-US" b="1" dirty="0"/>
              <a:t>Non-parametric (instance-based) functions</a:t>
            </a:r>
          </a:p>
          <a:p>
            <a:pPr lvl="2"/>
            <a:r>
              <a:rPr lang="en-US" i="1" dirty="0"/>
              <a:t>k</a:t>
            </a:r>
            <a:r>
              <a:rPr lang="en-US" dirty="0"/>
              <a:t>-nearest neighbors, kernel regression, kernel density estimation, local regression</a:t>
            </a:r>
          </a:p>
          <a:p>
            <a:pPr lvl="1"/>
            <a:r>
              <a:rPr lang="en-US" b="1" dirty="0"/>
              <a:t>Symbolic functions</a:t>
            </a:r>
          </a:p>
          <a:p>
            <a:pPr lvl="2"/>
            <a:r>
              <a:rPr lang="en-US" dirty="0"/>
              <a:t>Decision trees, classification and regression trees (CART)	</a:t>
            </a:r>
          </a:p>
          <a:p>
            <a:pPr lvl="1"/>
            <a:r>
              <a:rPr lang="en-US" b="1" dirty="0"/>
              <a:t>Aggregation (ensemble) learning</a:t>
            </a:r>
          </a:p>
          <a:p>
            <a:pPr lvl="2"/>
            <a:r>
              <a:rPr lang="en-US" dirty="0"/>
              <a:t>Bagging, boosting (</a:t>
            </a:r>
            <a:r>
              <a:rPr lang="en-US" dirty="0" err="1"/>
              <a:t>Adaboost</a:t>
            </a:r>
            <a:r>
              <a:rPr lang="en-US" dirty="0"/>
              <a:t>), random forest 	</a:t>
            </a:r>
          </a:p>
          <a:p>
            <a:endParaRPr lang="en-US" dirty="0"/>
          </a:p>
        </p:txBody>
      </p:sp>
      <p:sp>
        <p:nvSpPr>
          <p:cNvPr id="5" name="Content Placeholder 4">
            <a:extLst>
              <a:ext uri="{FF2B5EF4-FFF2-40B4-BE49-F238E27FC236}">
                <a16:creationId xmlns:a16="http://schemas.microsoft.com/office/drawing/2014/main" id="{DF967BB1-BE7A-4EA6-8EFA-6066BB7B968A}"/>
              </a:ext>
            </a:extLst>
          </p:cNvPr>
          <p:cNvSpPr>
            <a:spLocks noGrp="1"/>
          </p:cNvSpPr>
          <p:nvPr>
            <p:ph idx="10"/>
          </p:nvPr>
        </p:nvSpPr>
        <p:spPr/>
        <p:txBody>
          <a:bodyPr/>
          <a:lstStyle/>
          <a:p>
            <a:r>
              <a:rPr lang="en-US" dirty="0"/>
              <a:t>Machine Learning Basics</a:t>
            </a:r>
          </a:p>
          <a:p>
            <a:endParaRPr lang="en-US" dirty="0"/>
          </a:p>
        </p:txBody>
      </p:sp>
      <p:sp>
        <p:nvSpPr>
          <p:cNvPr id="4" name="TextBox 3"/>
          <p:cNvSpPr txBox="1"/>
          <p:nvPr/>
        </p:nvSpPr>
        <p:spPr>
          <a:xfrm>
            <a:off x="1716832" y="7526179"/>
            <a:ext cx="6912768" cy="246221"/>
          </a:xfrm>
          <a:prstGeom prst="rect">
            <a:avLst/>
          </a:prstGeom>
          <a:noFill/>
        </p:spPr>
        <p:txBody>
          <a:bodyPr wrap="square" rtlCol="0">
            <a:spAutoFit/>
          </a:bodyPr>
          <a:lstStyle/>
          <a:p>
            <a:pPr algn="ctr"/>
            <a:r>
              <a:rPr lang="en-US" sz="1000" dirty="0"/>
              <a:t>Slide credit: Y-Fan Chang – An Overview of Machine Learning</a:t>
            </a:r>
          </a:p>
        </p:txBody>
      </p:sp>
    </p:spTree>
    <p:extLst>
      <p:ext uri="{BB962C8B-B14F-4D97-AF65-F5344CB8AC3E}">
        <p14:creationId xmlns:p14="http://schemas.microsoft.com/office/powerpoint/2010/main" val="27627155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Backpropagation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Modern NNs employ the </a:t>
                </a:r>
                <a:r>
                  <a:rPr lang="en-US" b="1" i="1" dirty="0" smtClean="0">
                    <a:solidFill>
                      <a:srgbClr val="0070C0"/>
                    </a:solidFill>
                  </a:rPr>
                  <a:t>backpropagation</a:t>
                </a:r>
                <a:r>
                  <a:rPr lang="en-US" dirty="0" smtClean="0"/>
                  <a:t> method for calculating </a:t>
                </a:r>
                <a:r>
                  <a:rPr lang="en-US" dirty="0"/>
                  <a:t>the gradients of the loss function</a:t>
                </a:r>
                <a:r>
                  <a:rPr lang="en-US" dirty="0" smtClean="0"/>
                  <a:t> </a:t>
                </a:r>
                <a14:m>
                  <m:oMath xmlns:m="http://schemas.openxmlformats.org/officeDocument/2006/math">
                    <m:r>
                      <a:rPr lang="zh-TW" altLang="en-US"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ea typeface="Cambria Math" panose="02040503050406030204" pitchFamily="18" charset="0"/>
                          </a:rPr>
                        </m:ctrlPr>
                      </m:dPr>
                      <m:e>
                        <m:r>
                          <a:rPr lang="zh-TW" altLang="en-US" i="1">
                            <a:latin typeface="Cambria Math" panose="02040503050406030204" pitchFamily="18" charset="0"/>
                            <a:ea typeface="Cambria Math" panose="02040503050406030204" pitchFamily="18" charset="0"/>
                          </a:rPr>
                          <m:t>𝜃</m:t>
                        </m:r>
                      </m:e>
                    </m:d>
                    <m:r>
                      <a:rPr lang="en-US" altLang="zh-TW" b="0" i="1" smtClean="0">
                        <a:latin typeface="Cambria Math" panose="02040503050406030204" pitchFamily="18" charset="0"/>
                        <a:ea typeface="Cambria Math" panose="02040503050406030204" pitchFamily="18" charset="0"/>
                      </a:rPr>
                      <m:t>=</m:t>
                    </m:r>
                    <m:f>
                      <m:fPr>
                        <m:type m:val="lin"/>
                        <m:ctrlPr>
                          <a:rPr lang="en-US" altLang="zh-TW" b="0" i="1" smtClean="0">
                            <a:latin typeface="Cambria Math" panose="02040503050406030204" pitchFamily="18" charset="0"/>
                            <a:ea typeface="Cambria Math" panose="02040503050406030204" pitchFamily="18" charset="0"/>
                          </a:rPr>
                        </m:ctrlPr>
                      </m:fPr>
                      <m:num>
                        <m:r>
                          <a:rPr lang="zh-TW" altLang="en-US" b="0" i="1" smtClean="0">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num>
                      <m:den>
                        <m:r>
                          <a:rPr lang="zh-TW" altLang="en-US" b="0" i="1" smtClean="0">
                            <a:latin typeface="Cambria Math" panose="02040503050406030204" pitchFamily="18" charset="0"/>
                            <a:ea typeface="Cambria Math" panose="02040503050406030204" pitchFamily="18" charset="0"/>
                          </a:rPr>
                          <m:t>𝜕</m:t>
                        </m:r>
                        <m:sSub>
                          <m:sSubPr>
                            <m:ctrlPr>
                              <a:rPr lang="en-US" altLang="zh-TW" b="0" i="1" smtClean="0">
                                <a:latin typeface="Cambria Math" panose="02040503050406030204" pitchFamily="18" charset="0"/>
                                <a:ea typeface="Cambria Math" panose="02040503050406030204" pitchFamily="18" charset="0"/>
                              </a:rPr>
                            </m:ctrlPr>
                          </m:sSubPr>
                          <m:e>
                            <m:r>
                              <a:rPr lang="zh-TW" altLang="en-US" b="0" i="1" smtClean="0">
                                <a:latin typeface="Cambria Math" panose="02040503050406030204" pitchFamily="18" charset="0"/>
                                <a:ea typeface="Cambria Math" panose="02040503050406030204" pitchFamily="18" charset="0"/>
                              </a:rPr>
                              <m:t>𝜃</m:t>
                            </m:r>
                          </m:e>
                          <m:sub>
                            <m:r>
                              <a:rPr lang="en-US" altLang="zh-TW" b="0" i="1" smtClean="0">
                                <a:latin typeface="Cambria Math" panose="02040503050406030204" pitchFamily="18" charset="0"/>
                                <a:ea typeface="Cambria Math" panose="02040503050406030204" pitchFamily="18" charset="0"/>
                              </a:rPr>
                              <m:t>𝑖</m:t>
                            </m:r>
                          </m:sub>
                        </m:sSub>
                      </m:den>
                    </m:f>
                  </m:oMath>
                </a14:m>
                <a:endParaRPr lang="en-US" dirty="0" smtClean="0"/>
              </a:p>
              <a:p>
                <a:pPr lvl="1"/>
                <a:r>
                  <a:rPr lang="en-US" dirty="0" smtClean="0"/>
                  <a:t>Backpropagation is short for “backward propagation”</a:t>
                </a:r>
                <a:endParaRPr lang="en-US" dirty="0"/>
              </a:p>
              <a:p>
                <a:r>
                  <a:rPr lang="en-US" dirty="0" smtClean="0"/>
                  <a:t>For training NNs, </a:t>
                </a:r>
                <a:r>
                  <a:rPr lang="en-US" dirty="0" smtClean="0">
                    <a:solidFill>
                      <a:srgbClr val="FF0000"/>
                    </a:solidFill>
                  </a:rPr>
                  <a:t>forward propagation </a:t>
                </a:r>
                <a:r>
                  <a:rPr lang="en-US" dirty="0" smtClean="0"/>
                  <a:t>(forward pass) refers to passing the inputs </a:t>
                </a:r>
                <a14:m>
                  <m:oMath xmlns:m="http://schemas.openxmlformats.org/officeDocument/2006/math">
                    <m:r>
                      <a:rPr lang="en-US" i="1">
                        <a:latin typeface="Cambria Math" panose="02040503050406030204" pitchFamily="18" charset="0"/>
                      </a:rPr>
                      <m:t>𝑥</m:t>
                    </m:r>
                  </m:oMath>
                </a14:m>
                <a:r>
                  <a:rPr lang="en-US" dirty="0" smtClean="0"/>
                  <a:t> through the hidden layers to obtain the model outputs (predictions)</a:t>
                </a:r>
                <a:r>
                  <a:rPr lang="en-US" i="1" dirty="0" smtClean="0"/>
                  <a:t> </a:t>
                </a:r>
                <a14:m>
                  <m:oMath xmlns:m="http://schemas.openxmlformats.org/officeDocument/2006/math">
                    <m:r>
                      <a:rPr lang="en-US" i="1">
                        <a:latin typeface="Cambria Math" panose="02040503050406030204" pitchFamily="18" charset="0"/>
                      </a:rPr>
                      <m:t>𝑦</m:t>
                    </m:r>
                  </m:oMath>
                </a14:m>
                <a:endParaRPr lang="en-US" i="1" dirty="0">
                  <a:latin typeface="Cambria Math" panose="02040503050406030204" pitchFamily="18" charset="0"/>
                </a:endParaRPr>
              </a:p>
              <a:p>
                <a:pPr lvl="1"/>
                <a:r>
                  <a:rPr lang="en-US" dirty="0" smtClean="0"/>
                  <a:t>The loss </a:t>
                </a:r>
                <a14:m>
                  <m:oMath xmlns:m="http://schemas.openxmlformats.org/officeDocument/2006/math">
                    <m:r>
                      <a:rPr lang="en-US" altLang="zh-TW" i="1">
                        <a:latin typeface="Cambria Math" panose="02040503050406030204" pitchFamily="18" charset="0"/>
                        <a:ea typeface="Cambria Math" panose="02040503050406030204" pitchFamily="18" charset="0"/>
                      </a:rPr>
                      <m:t>ℒ</m:t>
                    </m:r>
                    <m:d>
                      <m:dPr>
                        <m:ctrlPr>
                          <a:rPr lang="en-US" altLang="zh-TW" i="1" smtClean="0">
                            <a:latin typeface="Cambria Math" panose="02040503050406030204" pitchFamily="18" charset="0"/>
                          </a:rPr>
                        </m:ctrlPr>
                      </m:dPr>
                      <m:e>
                        <m:r>
                          <a:rPr lang="en-US" altLang="zh-TW" b="0" i="1" smtClean="0">
                            <a:latin typeface="Cambria Math" panose="02040503050406030204" pitchFamily="18" charset="0"/>
                          </a:rPr>
                          <m:t>𝑦</m:t>
                        </m:r>
                        <m:r>
                          <a:rPr lang="en-US" altLang="zh-TW" b="0" i="1" smtClean="0">
                            <a:latin typeface="Cambria Math" panose="02040503050406030204" pitchFamily="18" charset="0"/>
                          </a:rPr>
                          <m:t>,</m:t>
                        </m:r>
                        <m:acc>
                          <m:accPr>
                            <m:chr m:val="̂"/>
                            <m:ctrlPr>
                              <a:rPr lang="en-US" altLang="zh-TW" b="0" i="1" smtClean="0">
                                <a:latin typeface="Cambria Math" panose="02040503050406030204" pitchFamily="18" charset="0"/>
                                <a:ea typeface="Cambria Math" panose="02040503050406030204" pitchFamily="18" charset="0"/>
                              </a:rPr>
                            </m:ctrlPr>
                          </m:accPr>
                          <m:e>
                            <m:r>
                              <a:rPr lang="en-US" altLang="zh-TW" b="0" i="1" smtClean="0">
                                <a:latin typeface="Cambria Math" panose="02040503050406030204" pitchFamily="18" charset="0"/>
                                <a:ea typeface="Cambria Math" panose="02040503050406030204" pitchFamily="18" charset="0"/>
                              </a:rPr>
                              <m:t>𝑦</m:t>
                            </m:r>
                          </m:e>
                        </m:acc>
                      </m:e>
                    </m:d>
                  </m:oMath>
                </a14:m>
                <a:r>
                  <a:rPr lang="en-US" dirty="0" smtClean="0"/>
                  <a:t> function is then calculated </a:t>
                </a:r>
              </a:p>
              <a:p>
                <a:pPr lvl="1"/>
                <a:r>
                  <a:rPr lang="en-US" dirty="0" smtClean="0">
                    <a:solidFill>
                      <a:srgbClr val="FF0000"/>
                    </a:solidFill>
                  </a:rPr>
                  <a:t>Backpropagation</a:t>
                </a:r>
                <a:r>
                  <a:rPr lang="en-US" dirty="0" smtClean="0"/>
                  <a:t> traverses the network in reverse order, from the outputs </a:t>
                </a:r>
                <a14:m>
                  <m:oMath xmlns:m="http://schemas.openxmlformats.org/officeDocument/2006/math">
                    <m:r>
                      <a:rPr lang="en-US" i="1">
                        <a:latin typeface="Cambria Math" panose="02040503050406030204" pitchFamily="18" charset="0"/>
                      </a:rPr>
                      <m:t>𝑦</m:t>
                    </m:r>
                  </m:oMath>
                </a14:m>
                <a:r>
                  <a:rPr lang="en-US" i="1" dirty="0" smtClean="0">
                    <a:latin typeface="Cambria Math" panose="02040503050406030204" pitchFamily="18" charset="0"/>
                  </a:rPr>
                  <a:t> </a:t>
                </a:r>
                <a:r>
                  <a:rPr lang="en-US" dirty="0"/>
                  <a:t>backward </a:t>
                </a:r>
                <a:r>
                  <a:rPr lang="en-US" dirty="0" smtClean="0"/>
                  <a:t>toward the inputs </a:t>
                </a:r>
                <a14:m>
                  <m:oMath xmlns:m="http://schemas.openxmlformats.org/officeDocument/2006/math">
                    <m:r>
                      <a:rPr lang="en-US" i="1" smtClean="0">
                        <a:latin typeface="Cambria Math" panose="02040503050406030204" pitchFamily="18" charset="0"/>
                      </a:rPr>
                      <m:t>𝑥</m:t>
                    </m:r>
                  </m:oMath>
                </a14:m>
                <a:r>
                  <a:rPr lang="en-US" dirty="0" smtClean="0"/>
                  <a:t> to calculate the gradients of the loss</a:t>
                </a:r>
                <a14:m>
                  <m:oMath xmlns:m="http://schemas.openxmlformats.org/officeDocument/2006/math">
                    <m:r>
                      <a:rPr lang="en-US" altLang="zh-TW" b="0" i="0" smtClean="0">
                        <a:latin typeface="Cambria Math" panose="02040503050406030204" pitchFamily="18" charset="0"/>
                      </a:rPr>
                      <m:t> </m:t>
                    </m:r>
                    <m:r>
                      <a:rPr lang="zh-TW" altLang="en-US"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d>
                      <m:dPr>
                        <m:ctrlPr>
                          <a:rPr lang="en-US" altLang="zh-TW" i="1" smtClean="0">
                            <a:latin typeface="Cambria Math" panose="02040503050406030204" pitchFamily="18" charset="0"/>
                            <a:ea typeface="Cambria Math" panose="02040503050406030204" pitchFamily="18" charset="0"/>
                          </a:rPr>
                        </m:ctrlPr>
                      </m:dPr>
                      <m:e>
                        <m:r>
                          <a:rPr lang="zh-TW" altLang="en-US" i="1" smtClean="0">
                            <a:latin typeface="Cambria Math" panose="02040503050406030204" pitchFamily="18" charset="0"/>
                            <a:ea typeface="Cambria Math" panose="02040503050406030204" pitchFamily="18" charset="0"/>
                          </a:rPr>
                          <m:t>𝜃</m:t>
                        </m:r>
                      </m:e>
                    </m:d>
                  </m:oMath>
                </a14:m>
                <a:endParaRPr lang="en-US" dirty="0" smtClean="0"/>
              </a:p>
              <a:p>
                <a:pPr lvl="1"/>
                <a:r>
                  <a:rPr lang="en-US" dirty="0" smtClean="0"/>
                  <a:t>The chain rule is used for calculating the partial derivatives of the loss function with respect to the parameters</a:t>
                </a:r>
                <a14:m>
                  <m:oMath xmlns:m="http://schemas.openxmlformats.org/officeDocument/2006/math">
                    <m:r>
                      <a:rPr lang="en-US" altLang="zh-TW" b="0" i="0" smtClean="0">
                        <a:latin typeface="Cambria Math" panose="02040503050406030204" pitchFamily="18" charset="0"/>
                        <a:ea typeface="Cambria Math" panose="02040503050406030204" pitchFamily="18" charset="0"/>
                      </a:rPr>
                      <m:t> </m:t>
                    </m:r>
                    <m:r>
                      <a:rPr lang="zh-TW" altLang="en-US" i="1">
                        <a:latin typeface="Cambria Math" panose="02040503050406030204" pitchFamily="18" charset="0"/>
                        <a:ea typeface="Cambria Math" panose="02040503050406030204" pitchFamily="18" charset="0"/>
                      </a:rPr>
                      <m:t>𝜃</m:t>
                    </m:r>
                  </m:oMath>
                </a14:m>
                <a:r>
                  <a:rPr lang="en-US" dirty="0" smtClean="0"/>
                  <a:t> in the different layers in the network</a:t>
                </a:r>
                <a:endParaRPr lang="en-US" dirty="0"/>
              </a:p>
              <a:p>
                <a:r>
                  <a:rPr lang="en-US" dirty="0" smtClean="0"/>
                  <a:t>Each update of the model parameters </a:t>
                </a:r>
                <a14:m>
                  <m:oMath xmlns:m="http://schemas.openxmlformats.org/officeDocument/2006/math">
                    <m:r>
                      <a:rPr lang="zh-TW" altLang="en-US" i="1">
                        <a:latin typeface="Cambria Math" panose="02040503050406030204" pitchFamily="18" charset="0"/>
                        <a:ea typeface="Cambria Math" panose="02040503050406030204" pitchFamily="18" charset="0"/>
                      </a:rPr>
                      <m:t>𝜃</m:t>
                    </m:r>
                  </m:oMath>
                </a14:m>
                <a:r>
                  <a:rPr lang="en-US" dirty="0" smtClean="0"/>
                  <a:t> during training takes one forward and one backward pass (e.g., of a batch of inputs)</a:t>
                </a:r>
                <a:endParaRPr lang="en-US" dirty="0"/>
              </a:p>
              <a:p>
                <a:r>
                  <a:rPr lang="en-US" dirty="0" smtClean="0"/>
                  <a:t>Automatic calculation of the gradients (</a:t>
                </a:r>
                <a:r>
                  <a:rPr lang="en-US" dirty="0" smtClean="0">
                    <a:solidFill>
                      <a:srgbClr val="FF0000"/>
                    </a:solidFill>
                  </a:rPr>
                  <a:t>automatic differentiation</a:t>
                </a:r>
                <a:r>
                  <a:rPr lang="en-US" dirty="0" smtClean="0"/>
                  <a:t>) is </a:t>
                </a:r>
                <a:r>
                  <a:rPr lang="en-US" dirty="0"/>
                  <a:t>available in </a:t>
                </a:r>
                <a:r>
                  <a:rPr lang="en-US" dirty="0" smtClean="0"/>
                  <a:t>all current deep </a:t>
                </a:r>
                <a:r>
                  <a:rPr lang="en-US" dirty="0"/>
                  <a:t>learning </a:t>
                </a:r>
                <a:r>
                  <a:rPr lang="en-US" dirty="0" smtClean="0"/>
                  <a:t>libraries</a:t>
                </a:r>
              </a:p>
              <a:p>
                <a:pPr lvl="1"/>
                <a:r>
                  <a:rPr lang="en-US" dirty="0" smtClean="0"/>
                  <a:t>It significantly simplifies the implementation of deep learning algorithms, since it obviates deriving the partial derivatives of the loss function by hand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3065" r="-318"/>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329BE43E-B959-4EEB-88BF-B2434C35DBE6}"/>
              </a:ext>
            </a:extLst>
          </p:cNvPr>
          <p:cNvSpPr>
            <a:spLocks noGrp="1"/>
          </p:cNvSpPr>
          <p:nvPr>
            <p:ph idx="10"/>
          </p:nvPr>
        </p:nvSpPr>
        <p:spPr/>
        <p:txBody>
          <a:bodyPr/>
          <a:lstStyle/>
          <a:p>
            <a:r>
              <a:rPr lang="en-US" dirty="0"/>
              <a:t>Training Neural Networks</a:t>
            </a:r>
          </a:p>
          <a:p>
            <a:endParaRPr lang="en-US" dirty="0"/>
          </a:p>
        </p:txBody>
      </p:sp>
    </p:spTree>
    <p:extLst>
      <p:ext uri="{BB962C8B-B14F-4D97-AF65-F5344CB8AC3E}">
        <p14:creationId xmlns:p14="http://schemas.microsoft.com/office/powerpoint/2010/main" val="12755231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Mini-batch Gradient Descent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It is wasteful to compute the loss over the </a:t>
                </a:r>
                <a:r>
                  <a:rPr lang="en-US" dirty="0">
                    <a:solidFill>
                      <a:srgbClr val="FF0000"/>
                    </a:solidFill>
                  </a:rPr>
                  <a:t>entire training dataset </a:t>
                </a:r>
                <a:r>
                  <a:rPr lang="en-US" dirty="0"/>
                  <a:t>to perform a single parameter update for large datasets</a:t>
                </a:r>
              </a:p>
              <a:p>
                <a:pPr lvl="1"/>
                <a:r>
                  <a:rPr lang="en-US" dirty="0"/>
                  <a:t>E.g., ImageNet has 14M images</a:t>
                </a:r>
              </a:p>
              <a:p>
                <a:pPr lvl="1"/>
                <a:r>
                  <a:rPr lang="en-US" dirty="0"/>
                  <a:t>Therefore, GD (a.k.a. vanilla GD) is almost always replaced with mini-batch GD</a:t>
                </a:r>
              </a:p>
              <a:p>
                <a:r>
                  <a:rPr lang="en-US" b="1" i="1" dirty="0">
                    <a:solidFill>
                      <a:srgbClr val="0070C0"/>
                    </a:solidFill>
                  </a:rPr>
                  <a:t>Mini-batch gradient descent</a:t>
                </a:r>
              </a:p>
              <a:p>
                <a:pPr lvl="1"/>
                <a:r>
                  <a:rPr lang="en-US" altLang="zh-TW" dirty="0"/>
                  <a:t>Approach:</a:t>
                </a:r>
              </a:p>
              <a:p>
                <a:pPr lvl="2"/>
                <a:r>
                  <a:rPr lang="en-US" altLang="zh-TW" dirty="0"/>
                  <a:t>Compute the loss </a:t>
                </a:r>
                <a14:m>
                  <m:oMath xmlns:m="http://schemas.openxmlformats.org/officeDocument/2006/math">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oMath>
                </a14:m>
                <a:r>
                  <a:rPr lang="en-US" dirty="0"/>
                  <a:t> </a:t>
                </a:r>
                <a:r>
                  <a:rPr lang="en-US" altLang="zh-TW" dirty="0"/>
                  <a:t>on a mini-batch of images, update the parameters </a:t>
                </a:r>
                <a14:m>
                  <m:oMath xmlns:m="http://schemas.openxmlformats.org/officeDocument/2006/math">
                    <m:r>
                      <a:rPr lang="zh-TW" altLang="en-US" i="1">
                        <a:latin typeface="Cambria Math" panose="02040503050406030204" pitchFamily="18" charset="0"/>
                      </a:rPr>
                      <m:t>𝜃</m:t>
                    </m:r>
                  </m:oMath>
                </a14:m>
                <a:r>
                  <a:rPr lang="en-US" altLang="zh-TW" dirty="0"/>
                  <a:t>, and repeat until all images are used</a:t>
                </a:r>
              </a:p>
              <a:p>
                <a:pPr lvl="2"/>
                <a:r>
                  <a:rPr lang="en-US" altLang="zh-TW" dirty="0"/>
                  <a:t>At the next epoch, shuffle the training data, and repeat the above process</a:t>
                </a:r>
              </a:p>
              <a:p>
                <a:pPr lvl="1"/>
                <a:r>
                  <a:rPr lang="en-US" altLang="zh-TW" dirty="0"/>
                  <a:t>Mini-batch GD results in much faster training</a:t>
                </a:r>
              </a:p>
              <a:p>
                <a:pPr lvl="1"/>
                <a:r>
                  <a:rPr lang="en-US" altLang="zh-TW" dirty="0"/>
                  <a:t>Typical mini-batch size: 32 to 256 images</a:t>
                </a:r>
              </a:p>
              <a:p>
                <a:pPr lvl="1"/>
                <a:r>
                  <a:rPr lang="en-US" altLang="zh-TW" dirty="0"/>
                  <a:t>It works because the gradient from a mini-batch is a good approximation of the gradient from the entire training set</a:t>
                </a:r>
              </a:p>
              <a:p>
                <a:endParaRPr lang="zh-TW" altLang="en-US" baseline="30000" dirty="0"/>
              </a:p>
              <a:p>
                <a:endParaRPr lang="zh-TW" alt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722C4E5F-0A65-4EF7-A19D-7E6C930D91A9}"/>
              </a:ext>
            </a:extLst>
          </p:cNvPr>
          <p:cNvSpPr>
            <a:spLocks noGrp="1"/>
          </p:cNvSpPr>
          <p:nvPr>
            <p:ph idx="10"/>
          </p:nvPr>
        </p:nvSpPr>
        <p:spPr/>
        <p:txBody>
          <a:bodyPr/>
          <a:lstStyle/>
          <a:p>
            <a:r>
              <a:rPr lang="en-US" dirty="0"/>
              <a:t>Training Neural Networks</a:t>
            </a:r>
          </a:p>
          <a:p>
            <a:endParaRPr lang="en-US" dirty="0"/>
          </a:p>
        </p:txBody>
      </p:sp>
    </p:spTree>
    <p:extLst>
      <p:ext uri="{BB962C8B-B14F-4D97-AF65-F5344CB8AC3E}">
        <p14:creationId xmlns:p14="http://schemas.microsoft.com/office/powerpoint/2010/main" val="36938196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Stochastic Gradient Descent</a:t>
            </a:r>
          </a:p>
        </p:txBody>
      </p:sp>
      <p:sp>
        <p:nvSpPr>
          <p:cNvPr id="3" name="Content Placeholder 2"/>
          <p:cNvSpPr>
            <a:spLocks noGrp="1"/>
          </p:cNvSpPr>
          <p:nvPr>
            <p:ph idx="1"/>
          </p:nvPr>
        </p:nvSpPr>
        <p:spPr/>
        <p:txBody>
          <a:bodyPr/>
          <a:lstStyle/>
          <a:p>
            <a:r>
              <a:rPr lang="en-US" b="1" i="1" dirty="0">
                <a:solidFill>
                  <a:srgbClr val="0070C0"/>
                </a:solidFill>
              </a:rPr>
              <a:t>Stochastic gradient descent</a:t>
            </a:r>
          </a:p>
          <a:p>
            <a:pPr lvl="1"/>
            <a:r>
              <a:rPr lang="en-US" dirty="0"/>
              <a:t>SGD uses mini-batches that consist of a </a:t>
            </a:r>
            <a:r>
              <a:rPr lang="en-US" dirty="0">
                <a:solidFill>
                  <a:srgbClr val="FF0000"/>
                </a:solidFill>
              </a:rPr>
              <a:t>single input example</a:t>
            </a:r>
          </a:p>
          <a:p>
            <a:pPr lvl="2"/>
            <a:r>
              <a:rPr lang="en-US" dirty="0"/>
              <a:t>E.g., one image mini-batch</a:t>
            </a:r>
          </a:p>
          <a:p>
            <a:pPr lvl="1"/>
            <a:r>
              <a:rPr lang="en-US" dirty="0"/>
              <a:t>Although this method is very fast, it may cause significant fluctuations in the loss function</a:t>
            </a:r>
          </a:p>
          <a:p>
            <a:pPr lvl="2"/>
            <a:r>
              <a:rPr lang="en-US" dirty="0"/>
              <a:t>Therefore, it is less commonly used, and mini-batch GD is preferred</a:t>
            </a:r>
          </a:p>
          <a:p>
            <a:pPr lvl="1"/>
            <a:r>
              <a:rPr lang="en-US" dirty="0"/>
              <a:t>In most DL libraries, SGD typically means a mini-batch GD (with an option to add momentum)</a:t>
            </a:r>
          </a:p>
          <a:p>
            <a:endParaRPr lang="en-US" dirty="0"/>
          </a:p>
        </p:txBody>
      </p:sp>
      <p:sp>
        <p:nvSpPr>
          <p:cNvPr id="4" name="Content Placeholder 3">
            <a:extLst>
              <a:ext uri="{FF2B5EF4-FFF2-40B4-BE49-F238E27FC236}">
                <a16:creationId xmlns:a16="http://schemas.microsoft.com/office/drawing/2014/main" id="{1F52DDC5-0A11-4EA7-8BA3-199C5CCEAC3C}"/>
              </a:ext>
            </a:extLst>
          </p:cNvPr>
          <p:cNvSpPr>
            <a:spLocks noGrp="1"/>
          </p:cNvSpPr>
          <p:nvPr>
            <p:ph idx="10"/>
          </p:nvPr>
        </p:nvSpPr>
        <p:spPr/>
        <p:txBody>
          <a:bodyPr/>
          <a:lstStyle/>
          <a:p>
            <a:r>
              <a:rPr lang="en-US" dirty="0"/>
              <a:t>Training Neural Networks</a:t>
            </a:r>
          </a:p>
          <a:p>
            <a:endParaRPr lang="en-US" dirty="0"/>
          </a:p>
        </p:txBody>
      </p:sp>
      <p:pic>
        <p:nvPicPr>
          <p:cNvPr id="41986" name="Picture 2" descr="https://upload.wikimedia.org/wikipedia/commons/f/f3/Stogr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210" y="4717323"/>
            <a:ext cx="3205150" cy="251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2097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Gradient Descent</a:t>
            </a:r>
          </a:p>
        </p:txBody>
      </p:sp>
      <p:sp>
        <p:nvSpPr>
          <p:cNvPr id="3" name="Content Placeholder 2"/>
          <p:cNvSpPr>
            <a:spLocks noGrp="1"/>
          </p:cNvSpPr>
          <p:nvPr>
            <p:ph idx="1"/>
          </p:nvPr>
        </p:nvSpPr>
        <p:spPr/>
        <p:txBody>
          <a:bodyPr/>
          <a:lstStyle/>
          <a:p>
            <a:r>
              <a:rPr lang="en-US" dirty="0"/>
              <a:t>Besides the local minima problem, the GD algorithm can be very slow at </a:t>
            </a:r>
            <a:r>
              <a:rPr lang="en-US" dirty="0">
                <a:solidFill>
                  <a:srgbClr val="FF0000"/>
                </a:solidFill>
              </a:rPr>
              <a:t>plateaus</a:t>
            </a:r>
            <a:r>
              <a:rPr lang="en-US" dirty="0"/>
              <a:t>, and it can get stuck at </a:t>
            </a:r>
            <a:r>
              <a:rPr lang="en-US" dirty="0">
                <a:solidFill>
                  <a:srgbClr val="FF0000"/>
                </a:solidFill>
              </a:rPr>
              <a:t>saddle points</a:t>
            </a:r>
          </a:p>
        </p:txBody>
      </p:sp>
      <p:sp>
        <p:nvSpPr>
          <p:cNvPr id="15" name="Content Placeholder 14">
            <a:extLst>
              <a:ext uri="{FF2B5EF4-FFF2-40B4-BE49-F238E27FC236}">
                <a16:creationId xmlns:a16="http://schemas.microsoft.com/office/drawing/2014/main" id="{89168802-99B1-40EE-9CF4-948F7B8B4AA1}"/>
              </a:ext>
            </a:extLst>
          </p:cNvPr>
          <p:cNvSpPr>
            <a:spLocks noGrp="1"/>
          </p:cNvSpPr>
          <p:nvPr>
            <p:ph idx="10"/>
          </p:nvPr>
        </p:nvSpPr>
        <p:spPr/>
        <p:txBody>
          <a:bodyPr/>
          <a:lstStyle/>
          <a:p>
            <a:r>
              <a:rPr lang="en-US" dirty="0"/>
              <a:t>Training Neural Networks</a:t>
            </a:r>
          </a:p>
          <a:p>
            <a:endParaRPr lang="en-US" dirty="0"/>
          </a:p>
        </p:txBody>
      </p:sp>
      <p:cxnSp>
        <p:nvCxnSpPr>
          <p:cNvPr id="4" name="直線接點 42"/>
          <p:cNvCxnSpPr/>
          <p:nvPr/>
        </p:nvCxnSpPr>
        <p:spPr>
          <a:xfrm>
            <a:off x="6974193" y="6284697"/>
            <a:ext cx="0" cy="72709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 name="橢圓 23"/>
          <p:cNvSpPr/>
          <p:nvPr/>
        </p:nvSpPr>
        <p:spPr>
          <a:xfrm>
            <a:off x="6643156" y="5968174"/>
            <a:ext cx="633046" cy="6330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 name="直線接點 41"/>
          <p:cNvCxnSpPr/>
          <p:nvPr/>
        </p:nvCxnSpPr>
        <p:spPr>
          <a:xfrm>
            <a:off x="5038941" y="5260879"/>
            <a:ext cx="0" cy="176261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直線接點 40"/>
          <p:cNvCxnSpPr/>
          <p:nvPr/>
        </p:nvCxnSpPr>
        <p:spPr>
          <a:xfrm>
            <a:off x="3304073" y="5249177"/>
            <a:ext cx="0" cy="176261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直線接點 6"/>
          <p:cNvCxnSpPr/>
          <p:nvPr/>
        </p:nvCxnSpPr>
        <p:spPr>
          <a:xfrm>
            <a:off x="1798547" y="4162957"/>
            <a:ext cx="0" cy="288006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直線單箭頭接點 26"/>
          <p:cNvCxnSpPr/>
          <p:nvPr/>
        </p:nvCxnSpPr>
        <p:spPr>
          <a:xfrm>
            <a:off x="1906606" y="7011790"/>
            <a:ext cx="676977"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手繪多邊形 5"/>
          <p:cNvSpPr/>
          <p:nvPr/>
        </p:nvSpPr>
        <p:spPr>
          <a:xfrm>
            <a:off x="1097088" y="3108006"/>
            <a:ext cx="7914542" cy="4208267"/>
          </a:xfrm>
          <a:custGeom>
            <a:avLst/>
            <a:gdLst>
              <a:gd name="connsiteX0" fmla="*/ 0 w 7754816"/>
              <a:gd name="connsiteY0" fmla="*/ 0 h 4208267"/>
              <a:gd name="connsiteX1" fmla="*/ 1019908 w 7754816"/>
              <a:gd name="connsiteY1" fmla="*/ 2356339 h 4208267"/>
              <a:gd name="connsiteX2" fmla="*/ 3499339 w 7754816"/>
              <a:gd name="connsiteY2" fmla="*/ 2760785 h 4208267"/>
              <a:gd name="connsiteX3" fmla="*/ 4783016 w 7754816"/>
              <a:gd name="connsiteY3" fmla="*/ 3130062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499339 w 7754816"/>
              <a:gd name="connsiteY2" fmla="*/ 2760785 h 4208267"/>
              <a:gd name="connsiteX3" fmla="*/ 5732254 w 7754816"/>
              <a:gd name="connsiteY3" fmla="*/ 3511062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499339 w 7754816"/>
              <a:gd name="connsiteY2" fmla="*/ 2760785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941312 w 7754816"/>
              <a:gd name="connsiteY2" fmla="*/ 2760785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941312 w 7754816"/>
              <a:gd name="connsiteY2" fmla="*/ 2760785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314558 w 7754816"/>
              <a:gd name="connsiteY1" fmla="*/ 2225710 h 4208267"/>
              <a:gd name="connsiteX2" fmla="*/ 3941312 w 7754816"/>
              <a:gd name="connsiteY2" fmla="*/ 2760785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314558 w 7754816"/>
              <a:gd name="connsiteY1" fmla="*/ 2225710 h 4208267"/>
              <a:gd name="connsiteX2" fmla="*/ 3767202 w 7754816"/>
              <a:gd name="connsiteY2" fmla="*/ 2717243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314558 w 7754816"/>
              <a:gd name="connsiteY1" fmla="*/ 2225710 h 4208267"/>
              <a:gd name="connsiteX2" fmla="*/ 3767202 w 7754816"/>
              <a:gd name="connsiteY2" fmla="*/ 2717243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314558 w 7754816"/>
              <a:gd name="connsiteY1" fmla="*/ 2225710 h 4208267"/>
              <a:gd name="connsiteX2" fmla="*/ 3823199 w 7754816"/>
              <a:gd name="connsiteY2" fmla="*/ 2698193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4816" h="4208267">
                <a:moveTo>
                  <a:pt x="0" y="0"/>
                </a:moveTo>
                <a:cubicBezTo>
                  <a:pt x="218342" y="948104"/>
                  <a:pt x="677358" y="1776011"/>
                  <a:pt x="1314558" y="2225710"/>
                </a:cubicBezTo>
                <a:cubicBezTo>
                  <a:pt x="1951758" y="2675409"/>
                  <a:pt x="3073523" y="2701682"/>
                  <a:pt x="3823199" y="2698193"/>
                </a:cubicBezTo>
                <a:cubicBezTo>
                  <a:pt x="4572875" y="2694704"/>
                  <a:pt x="5321243" y="3501607"/>
                  <a:pt x="5732254" y="3511062"/>
                </a:cubicBezTo>
                <a:cubicBezTo>
                  <a:pt x="6143265" y="3520517"/>
                  <a:pt x="6133882" y="2941515"/>
                  <a:pt x="6289268" y="2754923"/>
                </a:cubicBezTo>
                <a:cubicBezTo>
                  <a:pt x="6444654" y="2568331"/>
                  <a:pt x="6452551" y="2185377"/>
                  <a:pt x="6664570" y="2391508"/>
                </a:cubicBezTo>
                <a:cubicBezTo>
                  <a:pt x="6876589" y="2597639"/>
                  <a:pt x="7379677" y="3698631"/>
                  <a:pt x="7561385" y="3991708"/>
                </a:cubicBezTo>
                <a:cubicBezTo>
                  <a:pt x="7743093" y="4284785"/>
                  <a:pt x="7748954" y="4217377"/>
                  <a:pt x="7754816" y="4149970"/>
                </a:cubicBezTo>
              </a:path>
            </a:pathLst>
          </a:custGeom>
          <a:no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8"/>
          <p:cNvSpPr/>
          <p:nvPr/>
        </p:nvSpPr>
        <p:spPr>
          <a:xfrm>
            <a:off x="4722419" y="5170981"/>
            <a:ext cx="633046" cy="6330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單箭頭接點 4"/>
          <p:cNvCxnSpPr/>
          <p:nvPr/>
        </p:nvCxnSpPr>
        <p:spPr>
          <a:xfrm>
            <a:off x="907455" y="7153502"/>
            <a:ext cx="842802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3"/>
          <p:cNvCxnSpPr/>
          <p:nvPr/>
        </p:nvCxnSpPr>
        <p:spPr>
          <a:xfrm flipV="1">
            <a:off x="1325687" y="2999860"/>
            <a:ext cx="0" cy="43628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文字方塊 9"/>
              <p:cNvSpPr txBox="1"/>
              <p:nvPr/>
            </p:nvSpPr>
            <p:spPr>
              <a:xfrm>
                <a:off x="1316096" y="2796081"/>
                <a:ext cx="1562677" cy="461665"/>
              </a:xfrm>
              <a:prstGeom prst="rect">
                <a:avLst/>
              </a:prstGeom>
              <a:noFill/>
            </p:spPr>
            <p:txBody>
              <a:bodyPr wrap="square" rtlCol="0">
                <a:spAutoFit/>
              </a:bodyPr>
              <a:lstStyle/>
              <a:p>
                <a:pPr algn="ctr"/>
                <a:r>
                  <a:rPr lang="en-US" altLang="zh-TW" sz="2400" dirty="0"/>
                  <a:t>cost</a:t>
                </a:r>
                <a:r>
                  <a:rPr lang="en-US" altLang="zh-TW" sz="2400" dirty="0">
                    <a:ea typeface="Cambria Math" panose="02040503050406030204" pitchFamily="18" charset="0"/>
                  </a:rPr>
                  <a:t> </a:t>
                </a:r>
                <a14:m>
                  <m:oMath xmlns:m="http://schemas.openxmlformats.org/officeDocument/2006/math">
                    <m:r>
                      <a:rPr lang="en-US" altLang="zh-TW" sz="2400" i="1">
                        <a:latin typeface="Cambria Math" panose="02040503050406030204" pitchFamily="18" charset="0"/>
                        <a:ea typeface="Cambria Math" panose="02040503050406030204" pitchFamily="18" charset="0"/>
                      </a:rPr>
                      <m:t>ℒ</m:t>
                    </m:r>
                    <m:d>
                      <m:dPr>
                        <m:ctrlPr>
                          <a:rPr lang="en-US" altLang="zh-TW" sz="2400" i="1">
                            <a:latin typeface="Cambria Math" panose="02040503050406030204" pitchFamily="18" charset="0"/>
                          </a:rPr>
                        </m:ctrlPr>
                      </m:dPr>
                      <m:e>
                        <m:r>
                          <a:rPr lang="zh-TW" altLang="en-US" sz="2400" i="1">
                            <a:latin typeface="Cambria Math" panose="02040503050406030204" pitchFamily="18" charset="0"/>
                          </a:rPr>
                          <m:t>𝜃</m:t>
                        </m:r>
                      </m:e>
                    </m:d>
                  </m:oMath>
                </a14:m>
                <a:endParaRPr lang="zh-TW" altLang="en-US" sz="2400" dirty="0"/>
              </a:p>
            </p:txBody>
          </p:sp>
        </mc:Choice>
        <mc:Fallback xmlns="">
          <p:sp>
            <p:nvSpPr>
              <p:cNvPr id="14" name="文字方塊 9"/>
              <p:cNvSpPr txBox="1">
                <a:spLocks noRot="1" noChangeAspect="1" noMove="1" noResize="1" noEditPoints="1" noAdjustHandles="1" noChangeArrowheads="1" noChangeShapeType="1" noTextEdit="1"/>
              </p:cNvSpPr>
              <p:nvPr/>
            </p:nvSpPr>
            <p:spPr>
              <a:xfrm>
                <a:off x="1316096" y="2796081"/>
                <a:ext cx="1562677" cy="461665"/>
              </a:xfrm>
              <a:prstGeom prst="rect">
                <a:avLst/>
              </a:prstGeom>
              <a:blipFill>
                <a:blip r:embed="rId3"/>
                <a:stretch>
                  <a:fillRect l="-391" t="-10667" b="-30667"/>
                </a:stretch>
              </a:blipFill>
            </p:spPr>
            <p:txBody>
              <a:bodyPr/>
              <a:lstStyle/>
              <a:p>
                <a:r>
                  <a:rPr lang="en-US">
                    <a:noFill/>
                  </a:rPr>
                  <a:t> </a:t>
                </a:r>
              </a:p>
            </p:txBody>
          </p:sp>
        </mc:Fallback>
      </mc:AlternateContent>
      <p:sp>
        <p:nvSpPr>
          <p:cNvPr id="16" name="文字方塊 10"/>
          <p:cNvSpPr txBox="1"/>
          <p:nvPr/>
        </p:nvSpPr>
        <p:spPr>
          <a:xfrm>
            <a:off x="2535186" y="3444089"/>
            <a:ext cx="3196447"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Very slow at the plateau</a:t>
            </a:r>
            <a:endParaRPr lang="zh-TW" altLang="en-US" sz="2400" dirty="0"/>
          </a:p>
        </p:txBody>
      </p:sp>
      <p:sp>
        <p:nvSpPr>
          <p:cNvPr id="17" name="文字方塊 21"/>
          <p:cNvSpPr txBox="1"/>
          <p:nvPr/>
        </p:nvSpPr>
        <p:spPr>
          <a:xfrm>
            <a:off x="5523900" y="4759088"/>
            <a:ext cx="3336166"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altLang="zh-TW" sz="2400" dirty="0"/>
              <a:t>Stuck at a local minimum</a:t>
            </a:r>
            <a:endParaRPr lang="zh-TW" altLang="en-US" sz="2400" dirty="0"/>
          </a:p>
        </p:txBody>
      </p:sp>
      <p:sp>
        <p:nvSpPr>
          <p:cNvPr id="18" name="橢圓 20"/>
          <p:cNvSpPr/>
          <p:nvPr/>
        </p:nvSpPr>
        <p:spPr>
          <a:xfrm>
            <a:off x="1505750" y="3846434"/>
            <a:ext cx="633046" cy="6330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9" name="文字方塊 27"/>
              <p:cNvSpPr txBox="1"/>
              <p:nvPr/>
            </p:nvSpPr>
            <p:spPr>
              <a:xfrm>
                <a:off x="7183495" y="6586607"/>
                <a:ext cx="1676571" cy="4531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14:m>
                  <m:oMathPara xmlns:m="http://schemas.openxmlformats.org/officeDocument/2006/math">
                    <m:oMathParaPr>
                      <m:jc m:val="center"/>
                    </m:oMathParaPr>
                    <m:oMath xmlns:m="http://schemas.openxmlformats.org/officeDocument/2006/math">
                      <m:r>
                        <a:rPr lang="zh-TW" altLang="en-US" sz="2400" i="1" smtClean="0">
                          <a:latin typeface="Cambria Math" panose="02040503050406030204" pitchFamily="18" charset="0"/>
                        </a:rPr>
                        <m:t>𝛻</m:t>
                      </m:r>
                      <m:r>
                        <a:rPr lang="en-US" altLang="zh-TW" sz="2400" i="1" smtClean="0">
                          <a:latin typeface="Cambria Math" panose="02040503050406030204" pitchFamily="18" charset="0"/>
                          <a:ea typeface="Cambria Math" panose="02040503050406030204" pitchFamily="18" charset="0"/>
                        </a:rPr>
                        <m:t>ℒ</m:t>
                      </m:r>
                      <m:d>
                        <m:dPr>
                          <m:ctrlPr>
                            <a:rPr lang="en-US" altLang="zh-TW" sz="2400" i="1">
                              <a:latin typeface="Cambria Math" panose="02040503050406030204" pitchFamily="18" charset="0"/>
                            </a:rPr>
                          </m:ctrlPr>
                        </m:dPr>
                        <m:e>
                          <m:r>
                            <a:rPr lang="zh-TW" altLang="en-US" sz="2400" i="1">
                              <a:latin typeface="Cambria Math" panose="02040503050406030204" pitchFamily="18" charset="0"/>
                            </a:rPr>
                            <m:t>𝜃</m:t>
                          </m:r>
                        </m:e>
                      </m:d>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0</m:t>
                      </m:r>
                    </m:oMath>
                  </m:oMathPara>
                </a14:m>
                <a:endParaRPr lang="zh-TW" altLang="en-US" sz="2400" baseline="-25000" dirty="0"/>
              </a:p>
            </p:txBody>
          </p:sp>
        </mc:Choice>
        <mc:Fallback xmlns="">
          <p:sp>
            <p:nvSpPr>
              <p:cNvPr id="19" name="文字方塊 27"/>
              <p:cNvSpPr txBox="1">
                <a:spLocks noRot="1" noChangeAspect="1" noMove="1" noResize="1" noEditPoints="1" noAdjustHandles="1" noChangeArrowheads="1" noChangeShapeType="1" noTextEdit="1"/>
              </p:cNvSpPr>
              <p:nvPr/>
            </p:nvSpPr>
            <p:spPr>
              <a:xfrm>
                <a:off x="7183495" y="6586607"/>
                <a:ext cx="1676571" cy="453137"/>
              </a:xfrm>
              <a:prstGeom prst="rect">
                <a:avLst/>
              </a:prstGeom>
              <a:blipFill>
                <a:blip r:embed="rId4"/>
                <a:stretch>
                  <a:fillRect/>
                </a:stretch>
              </a:blipFill>
            </p:spPr>
            <p:txBody>
              <a:bodyPr/>
              <a:lstStyle/>
              <a:p>
                <a:r>
                  <a:rPr lang="en-US">
                    <a:noFill/>
                  </a:rPr>
                  <a:t> </a:t>
                </a:r>
              </a:p>
            </p:txBody>
          </p:sp>
        </mc:Fallback>
      </mc:AlternateContent>
      <p:sp>
        <p:nvSpPr>
          <p:cNvPr id="20" name="橢圓 29"/>
          <p:cNvSpPr/>
          <p:nvPr/>
        </p:nvSpPr>
        <p:spPr>
          <a:xfrm>
            <a:off x="2987550" y="5045784"/>
            <a:ext cx="633046" cy="6330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32"/>
          <p:cNvSpPr txBox="1"/>
          <p:nvPr/>
        </p:nvSpPr>
        <p:spPr>
          <a:xfrm>
            <a:off x="4381128" y="4057449"/>
            <a:ext cx="3196447"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TW" sz="2400" dirty="0"/>
              <a:t>Stuck at a saddle point</a:t>
            </a:r>
            <a:endParaRPr lang="zh-TW" altLang="en-US" sz="2400" dirty="0"/>
          </a:p>
        </p:txBody>
      </p:sp>
      <p:cxnSp>
        <p:nvCxnSpPr>
          <p:cNvPr id="22" name="直線單箭頭接點 33"/>
          <p:cNvCxnSpPr>
            <a:cxnSpLocks/>
            <a:stCxn id="5" idx="0"/>
          </p:cNvCxnSpPr>
          <p:nvPr/>
        </p:nvCxnSpPr>
        <p:spPr>
          <a:xfrm flipV="1">
            <a:off x="6959679" y="5220753"/>
            <a:ext cx="14514" cy="747421"/>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35"/>
          <p:cNvCxnSpPr>
            <a:cxnSpLocks/>
            <a:stCxn id="11" idx="0"/>
          </p:cNvCxnSpPr>
          <p:nvPr/>
        </p:nvCxnSpPr>
        <p:spPr>
          <a:xfrm flipH="1" flipV="1">
            <a:off x="5038941" y="4519114"/>
            <a:ext cx="1" cy="651867"/>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36"/>
          <p:cNvCxnSpPr>
            <a:stCxn id="20" idx="0"/>
          </p:cNvCxnSpPr>
          <p:nvPr/>
        </p:nvCxnSpPr>
        <p:spPr>
          <a:xfrm flipV="1">
            <a:off x="3304073" y="3905754"/>
            <a:ext cx="23624" cy="114003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文字方塊 25"/>
              <p:cNvSpPr txBox="1"/>
              <p:nvPr/>
            </p:nvSpPr>
            <p:spPr>
              <a:xfrm>
                <a:off x="4286995" y="6207735"/>
                <a:ext cx="1582831" cy="4531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14:m>
                  <m:oMathPara xmlns:m="http://schemas.openxmlformats.org/officeDocument/2006/math">
                    <m:oMathParaPr>
                      <m:jc m:val="center"/>
                    </m:oMathParaPr>
                    <m:oMath xmlns:m="http://schemas.openxmlformats.org/officeDocument/2006/math">
                      <m:r>
                        <a:rPr lang="zh-TW" altLang="en-US" sz="2400" i="1" smtClean="0">
                          <a:latin typeface="Cambria Math" panose="02040503050406030204" pitchFamily="18" charset="0"/>
                        </a:rPr>
                        <m:t>𝛻</m:t>
                      </m:r>
                      <m:r>
                        <a:rPr lang="en-US" altLang="zh-TW" sz="2400" i="1" smtClean="0">
                          <a:latin typeface="Cambria Math" panose="02040503050406030204" pitchFamily="18" charset="0"/>
                          <a:ea typeface="Cambria Math" panose="02040503050406030204" pitchFamily="18" charset="0"/>
                        </a:rPr>
                        <m:t>ℒ</m:t>
                      </m:r>
                      <m:d>
                        <m:dPr>
                          <m:ctrlPr>
                            <a:rPr lang="en-US" altLang="zh-TW" sz="2400" i="1">
                              <a:latin typeface="Cambria Math" panose="02040503050406030204" pitchFamily="18" charset="0"/>
                            </a:rPr>
                          </m:ctrlPr>
                        </m:dPr>
                        <m:e>
                          <m:r>
                            <a:rPr lang="zh-TW" altLang="en-US" sz="2400" i="1">
                              <a:latin typeface="Cambria Math" panose="02040503050406030204" pitchFamily="18" charset="0"/>
                            </a:rPr>
                            <m:t>𝜃</m:t>
                          </m:r>
                        </m:e>
                      </m:d>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0</m:t>
                      </m:r>
                    </m:oMath>
                  </m:oMathPara>
                </a14:m>
                <a:endParaRPr lang="zh-TW" altLang="en-US" sz="2400" baseline="-25000" dirty="0"/>
              </a:p>
            </p:txBody>
          </p:sp>
        </mc:Choice>
        <mc:Fallback xmlns="">
          <p:sp>
            <p:nvSpPr>
              <p:cNvPr id="25" name="文字方塊 25"/>
              <p:cNvSpPr txBox="1">
                <a:spLocks noRot="1" noChangeAspect="1" noMove="1" noResize="1" noEditPoints="1" noAdjustHandles="1" noChangeArrowheads="1" noChangeShapeType="1" noTextEdit="1"/>
              </p:cNvSpPr>
              <p:nvPr/>
            </p:nvSpPr>
            <p:spPr>
              <a:xfrm>
                <a:off x="4286995" y="6207735"/>
                <a:ext cx="1582831" cy="45313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文字方塊 28"/>
              <p:cNvSpPr txBox="1"/>
              <p:nvPr/>
            </p:nvSpPr>
            <p:spPr>
              <a:xfrm>
                <a:off x="2348651" y="6222780"/>
                <a:ext cx="1678133" cy="4531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14:m>
                  <m:oMathPara xmlns:m="http://schemas.openxmlformats.org/officeDocument/2006/math">
                    <m:oMathParaPr>
                      <m:jc m:val="center"/>
                    </m:oMathParaPr>
                    <m:oMath xmlns:m="http://schemas.openxmlformats.org/officeDocument/2006/math">
                      <m:r>
                        <a:rPr lang="zh-TW" altLang="en-US" sz="2400" i="1" smtClean="0">
                          <a:latin typeface="Cambria Math" panose="02040503050406030204" pitchFamily="18" charset="0"/>
                        </a:rPr>
                        <m:t>𝛻</m:t>
                      </m:r>
                      <m:r>
                        <a:rPr lang="en-US" altLang="zh-TW" sz="2400" i="1" smtClean="0">
                          <a:latin typeface="Cambria Math" panose="02040503050406030204" pitchFamily="18" charset="0"/>
                          <a:ea typeface="Cambria Math" panose="02040503050406030204" pitchFamily="18" charset="0"/>
                        </a:rPr>
                        <m:t>ℒ</m:t>
                      </m:r>
                      <m:d>
                        <m:dPr>
                          <m:ctrlPr>
                            <a:rPr lang="en-US" altLang="zh-TW" sz="2400" i="1">
                              <a:latin typeface="Cambria Math" panose="02040503050406030204" pitchFamily="18" charset="0"/>
                            </a:rPr>
                          </m:ctrlPr>
                        </m:dPr>
                        <m:e>
                          <m:r>
                            <a:rPr lang="zh-TW" altLang="en-US" sz="2400" i="1">
                              <a:latin typeface="Cambria Math" panose="02040503050406030204" pitchFamily="18" charset="0"/>
                            </a:rPr>
                            <m:t>𝜃</m:t>
                          </m:r>
                        </m:e>
                      </m:d>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0</m:t>
                      </m:r>
                    </m:oMath>
                  </m:oMathPara>
                </a14:m>
                <a:endParaRPr lang="zh-TW" altLang="en-US" sz="2400" baseline="-25000" dirty="0"/>
              </a:p>
            </p:txBody>
          </p:sp>
        </mc:Choice>
        <mc:Fallback xmlns="">
          <p:sp>
            <p:nvSpPr>
              <p:cNvPr id="26" name="文字方塊 28"/>
              <p:cNvSpPr txBox="1">
                <a:spLocks noRot="1" noChangeAspect="1" noMove="1" noResize="1" noEditPoints="1" noAdjustHandles="1" noChangeArrowheads="1" noChangeShapeType="1" noTextEdit="1"/>
              </p:cNvSpPr>
              <p:nvPr/>
            </p:nvSpPr>
            <p:spPr>
              <a:xfrm>
                <a:off x="2348651" y="6222780"/>
                <a:ext cx="1678133" cy="453137"/>
              </a:xfrm>
              <a:prstGeom prst="rect">
                <a:avLst/>
              </a:prstGeom>
              <a:blipFill>
                <a:blip r:embed="rId6"/>
                <a:stretch>
                  <a:fillRect/>
                </a:stretch>
              </a:blipFill>
            </p:spPr>
            <p:txBody>
              <a:bodyPr/>
              <a:lstStyle/>
              <a:p>
                <a:r>
                  <a:rPr lang="en-US">
                    <a:noFill/>
                  </a:rPr>
                  <a:t> </a:t>
                </a:r>
              </a:p>
            </p:txBody>
          </p:sp>
        </mc:Fallback>
      </mc:AlternateContent>
      <p:sp>
        <p:nvSpPr>
          <p:cNvPr id="27" name="橢圓 34"/>
          <p:cNvSpPr/>
          <p:nvPr/>
        </p:nvSpPr>
        <p:spPr>
          <a:xfrm>
            <a:off x="1690489" y="7045443"/>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37"/>
          <p:cNvSpPr/>
          <p:nvPr/>
        </p:nvSpPr>
        <p:spPr>
          <a:xfrm>
            <a:off x="3202417" y="7039744"/>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38"/>
          <p:cNvSpPr/>
          <p:nvPr/>
        </p:nvSpPr>
        <p:spPr>
          <a:xfrm>
            <a:off x="4930883" y="7015296"/>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39"/>
          <p:cNvSpPr/>
          <p:nvPr/>
        </p:nvSpPr>
        <p:spPr>
          <a:xfrm>
            <a:off x="6872128" y="7023492"/>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8" name="文字方塊 9"/>
              <p:cNvSpPr txBox="1"/>
              <p:nvPr/>
            </p:nvSpPr>
            <p:spPr>
              <a:xfrm>
                <a:off x="9132888" y="7096943"/>
                <a:ext cx="734063"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zh-TW" altLang="en-US" sz="2400" i="1">
                          <a:latin typeface="Cambria Math" panose="02040503050406030204" pitchFamily="18" charset="0"/>
                        </a:rPr>
                        <m:t>𝜃</m:t>
                      </m:r>
                    </m:oMath>
                  </m:oMathPara>
                </a14:m>
                <a:endParaRPr lang="zh-TW" altLang="en-US" sz="2400" dirty="0"/>
              </a:p>
            </p:txBody>
          </p:sp>
        </mc:Choice>
        <mc:Fallback xmlns="">
          <p:sp>
            <p:nvSpPr>
              <p:cNvPr id="48" name="文字方塊 9"/>
              <p:cNvSpPr txBox="1">
                <a:spLocks noRot="1" noChangeAspect="1" noMove="1" noResize="1" noEditPoints="1" noAdjustHandles="1" noChangeArrowheads="1" noChangeShapeType="1" noTextEdit="1"/>
              </p:cNvSpPr>
              <p:nvPr/>
            </p:nvSpPr>
            <p:spPr>
              <a:xfrm>
                <a:off x="9132888" y="7096943"/>
                <a:ext cx="734063" cy="461665"/>
              </a:xfrm>
              <a:prstGeom prst="rect">
                <a:avLst/>
              </a:prstGeom>
              <a:blipFill>
                <a:blip r:embed="rId7"/>
                <a:stretch>
                  <a:fillRect/>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ED5BBF96-4177-4B33-87AA-7E1D9FF9FF64}"/>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14619374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Descent with Momentum</a:t>
            </a:r>
          </a:p>
        </p:txBody>
      </p:sp>
      <p:sp>
        <p:nvSpPr>
          <p:cNvPr id="3" name="Content Placeholder 2"/>
          <p:cNvSpPr>
            <a:spLocks noGrp="1"/>
          </p:cNvSpPr>
          <p:nvPr>
            <p:ph idx="1"/>
          </p:nvPr>
        </p:nvSpPr>
        <p:spPr/>
        <p:txBody>
          <a:bodyPr/>
          <a:lstStyle/>
          <a:p>
            <a:r>
              <a:rPr lang="en-US" b="1" i="1" dirty="0">
                <a:solidFill>
                  <a:srgbClr val="0070C0"/>
                </a:solidFill>
              </a:rPr>
              <a:t>Gradient descent with momentum </a:t>
            </a:r>
            <a:r>
              <a:rPr lang="en-US" dirty="0"/>
              <a:t>uses the momentum of the gradient for parameter optimization</a:t>
            </a:r>
          </a:p>
        </p:txBody>
      </p:sp>
      <p:sp>
        <p:nvSpPr>
          <p:cNvPr id="4" name="Content Placeholder 3">
            <a:extLst>
              <a:ext uri="{FF2B5EF4-FFF2-40B4-BE49-F238E27FC236}">
                <a16:creationId xmlns:a16="http://schemas.microsoft.com/office/drawing/2014/main" id="{15183D21-DF92-4EB5-95F3-4997ED486F78}"/>
              </a:ext>
            </a:extLst>
          </p:cNvPr>
          <p:cNvSpPr>
            <a:spLocks noGrp="1"/>
          </p:cNvSpPr>
          <p:nvPr>
            <p:ph idx="10"/>
          </p:nvPr>
        </p:nvSpPr>
        <p:spPr/>
        <p:txBody>
          <a:bodyPr/>
          <a:lstStyle/>
          <a:p>
            <a:r>
              <a:rPr lang="en-US" dirty="0"/>
              <a:t>Training Neural Networks</a:t>
            </a:r>
          </a:p>
          <a:p>
            <a:endParaRPr lang="en-US" dirty="0"/>
          </a:p>
        </p:txBody>
      </p:sp>
      <p:cxnSp>
        <p:nvCxnSpPr>
          <p:cNvPr id="5" name="直線接點 51"/>
          <p:cNvCxnSpPr/>
          <p:nvPr/>
        </p:nvCxnSpPr>
        <p:spPr>
          <a:xfrm>
            <a:off x="7753955" y="5476170"/>
            <a:ext cx="0" cy="1320416"/>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 name="直線接點 58"/>
          <p:cNvCxnSpPr/>
          <p:nvPr/>
        </p:nvCxnSpPr>
        <p:spPr>
          <a:xfrm>
            <a:off x="3856340" y="5476170"/>
            <a:ext cx="0" cy="133236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直線接點 40"/>
          <p:cNvCxnSpPr/>
          <p:nvPr/>
        </p:nvCxnSpPr>
        <p:spPr>
          <a:xfrm>
            <a:off x="5953880" y="6203415"/>
            <a:ext cx="0" cy="60511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手繪多邊形 3"/>
          <p:cNvSpPr/>
          <p:nvPr/>
        </p:nvSpPr>
        <p:spPr>
          <a:xfrm>
            <a:off x="1666871" y="3281067"/>
            <a:ext cx="7754816" cy="4208267"/>
          </a:xfrm>
          <a:custGeom>
            <a:avLst/>
            <a:gdLst>
              <a:gd name="connsiteX0" fmla="*/ 0 w 7754816"/>
              <a:gd name="connsiteY0" fmla="*/ 0 h 4208267"/>
              <a:gd name="connsiteX1" fmla="*/ 1019908 w 7754816"/>
              <a:gd name="connsiteY1" fmla="*/ 2356339 h 4208267"/>
              <a:gd name="connsiteX2" fmla="*/ 3499339 w 7754816"/>
              <a:gd name="connsiteY2" fmla="*/ 2760785 h 4208267"/>
              <a:gd name="connsiteX3" fmla="*/ 4783016 w 7754816"/>
              <a:gd name="connsiteY3" fmla="*/ 3130062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499339 w 7754816"/>
              <a:gd name="connsiteY2" fmla="*/ 2760785 h 4208267"/>
              <a:gd name="connsiteX3" fmla="*/ 4245987 w 7754816"/>
              <a:gd name="connsiteY3" fmla="*/ 3072005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499339 w 7754816"/>
              <a:gd name="connsiteY2" fmla="*/ 2760785 h 4208267"/>
              <a:gd name="connsiteX3" fmla="*/ 4245987 w 7754816"/>
              <a:gd name="connsiteY3" fmla="*/ 3072005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296139 w 7754816"/>
              <a:gd name="connsiteY2" fmla="*/ 2804328 h 4208267"/>
              <a:gd name="connsiteX3" fmla="*/ 4245987 w 7754816"/>
              <a:gd name="connsiteY3" fmla="*/ 3072005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296139 w 7754816"/>
              <a:gd name="connsiteY2" fmla="*/ 2804328 h 4208267"/>
              <a:gd name="connsiteX3" fmla="*/ 4245987 w 7754816"/>
              <a:gd name="connsiteY3" fmla="*/ 3072005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296139 w 7754816"/>
              <a:gd name="connsiteY2" fmla="*/ 2804328 h 4208267"/>
              <a:gd name="connsiteX3" fmla="*/ 4304044 w 7754816"/>
              <a:gd name="connsiteY3" fmla="*/ 3202633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296139 w 7754816"/>
              <a:gd name="connsiteY2" fmla="*/ 2804328 h 4208267"/>
              <a:gd name="connsiteX3" fmla="*/ 4304044 w 7754816"/>
              <a:gd name="connsiteY3" fmla="*/ 3202633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4816" h="4208267">
                <a:moveTo>
                  <a:pt x="0" y="0"/>
                </a:moveTo>
                <a:cubicBezTo>
                  <a:pt x="218342" y="948104"/>
                  <a:pt x="470552" y="1888951"/>
                  <a:pt x="1019908" y="2356339"/>
                </a:cubicBezTo>
                <a:cubicBezTo>
                  <a:pt x="1569264" y="2823727"/>
                  <a:pt x="2748783" y="2663279"/>
                  <a:pt x="3296139" y="2804328"/>
                </a:cubicBezTo>
                <a:cubicBezTo>
                  <a:pt x="3843495" y="2945377"/>
                  <a:pt x="3781716" y="3192725"/>
                  <a:pt x="4304044" y="3202633"/>
                </a:cubicBezTo>
                <a:cubicBezTo>
                  <a:pt x="4826372" y="3212541"/>
                  <a:pt x="5427087" y="2737711"/>
                  <a:pt x="5820508" y="2602523"/>
                </a:cubicBezTo>
                <a:cubicBezTo>
                  <a:pt x="6213929" y="2467335"/>
                  <a:pt x="6374424" y="2159977"/>
                  <a:pt x="6664570" y="2391508"/>
                </a:cubicBezTo>
                <a:cubicBezTo>
                  <a:pt x="6954716" y="2623039"/>
                  <a:pt x="7379677" y="3698631"/>
                  <a:pt x="7561385" y="3991708"/>
                </a:cubicBezTo>
                <a:cubicBezTo>
                  <a:pt x="7743093" y="4284785"/>
                  <a:pt x="7748954" y="4217377"/>
                  <a:pt x="7754816" y="4149970"/>
                </a:cubicBezTo>
              </a:path>
            </a:pathLst>
          </a:custGeom>
          <a:no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單箭頭接點 6"/>
          <p:cNvCxnSpPr/>
          <p:nvPr/>
        </p:nvCxnSpPr>
        <p:spPr>
          <a:xfrm>
            <a:off x="1370864" y="6823611"/>
            <a:ext cx="805082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7"/>
          <p:cNvCxnSpPr/>
          <p:nvPr/>
        </p:nvCxnSpPr>
        <p:spPr>
          <a:xfrm flipV="1">
            <a:off x="1370864" y="3312565"/>
            <a:ext cx="0" cy="35110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橢圓 14"/>
          <p:cNvSpPr/>
          <p:nvPr/>
        </p:nvSpPr>
        <p:spPr>
          <a:xfrm>
            <a:off x="5642565" y="5886892"/>
            <a:ext cx="633046" cy="6330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7"/>
          <p:cNvSpPr/>
          <p:nvPr/>
        </p:nvSpPr>
        <p:spPr>
          <a:xfrm>
            <a:off x="1771931" y="3312565"/>
            <a:ext cx="633046" cy="6330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29"/>
          <p:cNvSpPr txBox="1"/>
          <p:nvPr/>
        </p:nvSpPr>
        <p:spPr>
          <a:xfrm>
            <a:off x="3307582" y="3098930"/>
            <a:ext cx="6359007" cy="461665"/>
          </a:xfrm>
          <a:prstGeom prst="rect">
            <a:avLst/>
          </a:prstGeom>
          <a:noFill/>
        </p:spPr>
        <p:txBody>
          <a:bodyPr wrap="square" rtlCol="0">
            <a:spAutoFit/>
          </a:bodyPr>
          <a:lstStyle/>
          <a:p>
            <a:r>
              <a:rPr lang="en-US" altLang="zh-TW" sz="2400" dirty="0"/>
              <a:t>Movement = Negative of Gradient + Momentum </a:t>
            </a:r>
            <a:endParaRPr lang="zh-TW" altLang="en-US" sz="2400" dirty="0"/>
          </a:p>
        </p:txBody>
      </p:sp>
      <p:cxnSp>
        <p:nvCxnSpPr>
          <p:cNvPr id="15" name="直線單箭頭接點 33"/>
          <p:cNvCxnSpPr/>
          <p:nvPr/>
        </p:nvCxnSpPr>
        <p:spPr>
          <a:xfrm flipV="1">
            <a:off x="2199537" y="6987123"/>
            <a:ext cx="591707" cy="0"/>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34"/>
          <p:cNvCxnSpPr/>
          <p:nvPr/>
        </p:nvCxnSpPr>
        <p:spPr>
          <a:xfrm>
            <a:off x="2199537" y="6666839"/>
            <a:ext cx="618998"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橢圓 54"/>
          <p:cNvSpPr/>
          <p:nvPr/>
        </p:nvSpPr>
        <p:spPr>
          <a:xfrm>
            <a:off x="7428661" y="5078011"/>
            <a:ext cx="633046" cy="6330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 name="直線單箭頭接點 57"/>
          <p:cNvCxnSpPr/>
          <p:nvPr/>
        </p:nvCxnSpPr>
        <p:spPr>
          <a:xfrm flipH="1">
            <a:off x="7258040" y="6647834"/>
            <a:ext cx="459122"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63"/>
          <p:cNvCxnSpPr/>
          <p:nvPr/>
        </p:nvCxnSpPr>
        <p:spPr>
          <a:xfrm>
            <a:off x="7823190" y="6969725"/>
            <a:ext cx="342708" cy="4198"/>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0" name="文字方塊 67"/>
          <p:cNvSpPr txBox="1"/>
          <p:nvPr/>
        </p:nvSpPr>
        <p:spPr>
          <a:xfrm>
            <a:off x="5101208" y="6982544"/>
            <a:ext cx="1915705" cy="461665"/>
          </a:xfrm>
          <a:prstGeom prst="rect">
            <a:avLst/>
          </a:prstGeom>
          <a:noFill/>
        </p:spPr>
        <p:txBody>
          <a:bodyPr wrap="square" rtlCol="0">
            <a:spAutoFit/>
          </a:bodyPr>
          <a:lstStyle/>
          <a:p>
            <a:pPr algn="ctr"/>
            <a:r>
              <a:rPr lang="en-US" altLang="zh-TW" sz="2400" dirty="0">
                <a:solidFill>
                  <a:srgbClr val="FF0000"/>
                </a:solidFill>
              </a:rPr>
              <a:t>Gradient = 0</a:t>
            </a:r>
            <a:endParaRPr lang="zh-TW" altLang="en-US" sz="2400" dirty="0">
              <a:solidFill>
                <a:srgbClr val="FF0000"/>
              </a:solidFill>
            </a:endParaRPr>
          </a:p>
        </p:txBody>
      </p:sp>
      <p:sp>
        <p:nvSpPr>
          <p:cNvPr id="21" name="橢圓 36"/>
          <p:cNvSpPr/>
          <p:nvPr/>
        </p:nvSpPr>
        <p:spPr>
          <a:xfrm>
            <a:off x="3525120" y="5317757"/>
            <a:ext cx="633046" cy="6330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 name="直線單箭頭接點 37"/>
          <p:cNvCxnSpPr/>
          <p:nvPr/>
        </p:nvCxnSpPr>
        <p:spPr>
          <a:xfrm>
            <a:off x="3992321" y="6650553"/>
            <a:ext cx="33983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38"/>
          <p:cNvCxnSpPr/>
          <p:nvPr/>
        </p:nvCxnSpPr>
        <p:spPr>
          <a:xfrm flipV="1">
            <a:off x="4332151" y="6647834"/>
            <a:ext cx="848453" cy="15695"/>
          </a:xfrm>
          <a:prstGeom prst="straightConnector1">
            <a:avLst/>
          </a:prstGeom>
          <a:ln w="63500">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單箭頭接點 39"/>
          <p:cNvCxnSpPr/>
          <p:nvPr/>
        </p:nvCxnSpPr>
        <p:spPr>
          <a:xfrm>
            <a:off x="6084800" y="7002032"/>
            <a:ext cx="777246" cy="0"/>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接點 42"/>
          <p:cNvCxnSpPr/>
          <p:nvPr/>
        </p:nvCxnSpPr>
        <p:spPr>
          <a:xfrm>
            <a:off x="2069295" y="3900103"/>
            <a:ext cx="0" cy="303879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橢圓 45"/>
          <p:cNvSpPr/>
          <p:nvPr/>
        </p:nvSpPr>
        <p:spPr>
          <a:xfrm>
            <a:off x="1983420" y="6720774"/>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橢圓 46"/>
          <p:cNvSpPr/>
          <p:nvPr/>
        </p:nvSpPr>
        <p:spPr>
          <a:xfrm>
            <a:off x="3748282" y="6720440"/>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48"/>
          <p:cNvSpPr/>
          <p:nvPr/>
        </p:nvSpPr>
        <p:spPr>
          <a:xfrm>
            <a:off x="5868683" y="6737732"/>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49"/>
          <p:cNvSpPr/>
          <p:nvPr/>
        </p:nvSpPr>
        <p:spPr>
          <a:xfrm>
            <a:off x="7655237" y="6702107"/>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0" name="群組 77"/>
          <p:cNvGrpSpPr/>
          <p:nvPr/>
        </p:nvGrpSpPr>
        <p:grpSpPr>
          <a:xfrm>
            <a:off x="4282983" y="4043584"/>
            <a:ext cx="3968486" cy="1363780"/>
            <a:chOff x="4244734" y="2308754"/>
            <a:chExt cx="3968486" cy="1363780"/>
          </a:xfrm>
        </p:grpSpPr>
        <p:cxnSp>
          <p:nvCxnSpPr>
            <p:cNvPr id="31" name="直線單箭頭接點 27"/>
            <p:cNvCxnSpPr/>
            <p:nvPr/>
          </p:nvCxnSpPr>
          <p:spPr>
            <a:xfrm>
              <a:off x="4257783" y="3482737"/>
              <a:ext cx="690196" cy="0"/>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28"/>
            <p:cNvCxnSpPr/>
            <p:nvPr/>
          </p:nvCxnSpPr>
          <p:spPr>
            <a:xfrm>
              <a:off x="4244734" y="2561247"/>
              <a:ext cx="690196"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文字方塊 30"/>
            <p:cNvSpPr txBox="1"/>
            <p:nvPr/>
          </p:nvSpPr>
          <p:spPr>
            <a:xfrm>
              <a:off x="4947979" y="2308754"/>
              <a:ext cx="3265241" cy="461665"/>
            </a:xfrm>
            <a:prstGeom prst="rect">
              <a:avLst/>
            </a:prstGeom>
            <a:noFill/>
          </p:spPr>
          <p:txBody>
            <a:bodyPr wrap="square" rtlCol="0">
              <a:spAutoFit/>
            </a:bodyPr>
            <a:lstStyle/>
            <a:p>
              <a:r>
                <a:rPr lang="en-US" altLang="zh-TW" sz="2400" dirty="0"/>
                <a:t>Negative of Gradient</a:t>
              </a:r>
              <a:endParaRPr lang="zh-TW" altLang="en-US" sz="2400" dirty="0"/>
            </a:p>
          </p:txBody>
        </p:sp>
        <p:cxnSp>
          <p:nvCxnSpPr>
            <p:cNvPr id="34" name="直線單箭頭接點 31"/>
            <p:cNvCxnSpPr/>
            <p:nvPr/>
          </p:nvCxnSpPr>
          <p:spPr>
            <a:xfrm>
              <a:off x="4257783" y="3038871"/>
              <a:ext cx="690196" cy="0"/>
            </a:xfrm>
            <a:prstGeom prst="straightConnector1">
              <a:avLst/>
            </a:prstGeom>
            <a:ln w="63500">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文字方塊 32"/>
            <p:cNvSpPr txBox="1"/>
            <p:nvPr/>
          </p:nvSpPr>
          <p:spPr>
            <a:xfrm>
              <a:off x="4955188" y="2754441"/>
              <a:ext cx="2561545" cy="461665"/>
            </a:xfrm>
            <a:prstGeom prst="rect">
              <a:avLst/>
            </a:prstGeom>
            <a:noFill/>
          </p:spPr>
          <p:txBody>
            <a:bodyPr wrap="square" rtlCol="0">
              <a:spAutoFit/>
            </a:bodyPr>
            <a:lstStyle/>
            <a:p>
              <a:r>
                <a:rPr lang="en-US" altLang="zh-TW" sz="2400" dirty="0"/>
                <a:t>Momentum</a:t>
              </a:r>
              <a:endParaRPr lang="zh-TW" altLang="en-US" sz="2400" dirty="0"/>
            </a:p>
          </p:txBody>
        </p:sp>
        <p:sp>
          <p:nvSpPr>
            <p:cNvPr id="36" name="文字方塊 53"/>
            <p:cNvSpPr txBox="1"/>
            <p:nvPr/>
          </p:nvSpPr>
          <p:spPr>
            <a:xfrm>
              <a:off x="4947979" y="3210869"/>
              <a:ext cx="2561545" cy="461665"/>
            </a:xfrm>
            <a:prstGeom prst="rect">
              <a:avLst/>
            </a:prstGeom>
            <a:noFill/>
          </p:spPr>
          <p:txBody>
            <a:bodyPr wrap="square" rtlCol="0">
              <a:spAutoFit/>
            </a:bodyPr>
            <a:lstStyle/>
            <a:p>
              <a:r>
                <a:rPr lang="en-US" altLang="zh-TW" sz="2400" dirty="0"/>
                <a:t>Real Movement</a:t>
              </a:r>
              <a:endParaRPr lang="zh-TW" altLang="en-US" sz="2400" dirty="0"/>
            </a:p>
          </p:txBody>
        </p:sp>
      </p:grpSp>
      <p:cxnSp>
        <p:nvCxnSpPr>
          <p:cNvPr id="37" name="直線單箭頭接點 61"/>
          <p:cNvCxnSpPr/>
          <p:nvPr/>
        </p:nvCxnSpPr>
        <p:spPr>
          <a:xfrm>
            <a:off x="6084800" y="6694314"/>
            <a:ext cx="777246" cy="0"/>
          </a:xfrm>
          <a:prstGeom prst="straightConnector1">
            <a:avLst/>
          </a:prstGeom>
          <a:ln w="63500">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直線單箭頭接點 66"/>
          <p:cNvCxnSpPr/>
          <p:nvPr/>
        </p:nvCxnSpPr>
        <p:spPr>
          <a:xfrm>
            <a:off x="7799120" y="6644923"/>
            <a:ext cx="652424" cy="11198"/>
          </a:xfrm>
          <a:prstGeom prst="straightConnector1">
            <a:avLst/>
          </a:prstGeom>
          <a:ln w="63500">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直線單箭頭接點 68"/>
          <p:cNvCxnSpPr/>
          <p:nvPr/>
        </p:nvCxnSpPr>
        <p:spPr>
          <a:xfrm>
            <a:off x="4023076" y="6991869"/>
            <a:ext cx="1157528" cy="0"/>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文字方塊 9"/>
              <p:cNvSpPr txBox="1"/>
              <p:nvPr/>
            </p:nvSpPr>
            <p:spPr>
              <a:xfrm>
                <a:off x="254828" y="2878088"/>
                <a:ext cx="1562677" cy="461665"/>
              </a:xfrm>
              <a:prstGeom prst="rect">
                <a:avLst/>
              </a:prstGeom>
              <a:noFill/>
            </p:spPr>
            <p:txBody>
              <a:bodyPr wrap="square" rtlCol="0">
                <a:spAutoFit/>
              </a:bodyPr>
              <a:lstStyle/>
              <a:p>
                <a:pPr algn="ctr"/>
                <a:r>
                  <a:rPr lang="en-US" altLang="zh-TW" sz="2400" dirty="0"/>
                  <a:t>cost</a:t>
                </a:r>
                <a:r>
                  <a:rPr lang="en-US" altLang="zh-TW" sz="2400" dirty="0">
                    <a:ea typeface="Cambria Math" panose="02040503050406030204" pitchFamily="18" charset="0"/>
                  </a:rPr>
                  <a:t> </a:t>
                </a:r>
                <a14:m>
                  <m:oMath xmlns:m="http://schemas.openxmlformats.org/officeDocument/2006/math">
                    <m:r>
                      <a:rPr lang="en-US" altLang="zh-TW" sz="2400" i="1">
                        <a:latin typeface="Cambria Math" panose="02040503050406030204" pitchFamily="18" charset="0"/>
                        <a:ea typeface="Cambria Math" panose="02040503050406030204" pitchFamily="18" charset="0"/>
                      </a:rPr>
                      <m:t>ℒ</m:t>
                    </m:r>
                    <m:d>
                      <m:dPr>
                        <m:ctrlPr>
                          <a:rPr lang="en-US" altLang="zh-TW" sz="2400" i="1">
                            <a:latin typeface="Cambria Math" panose="02040503050406030204" pitchFamily="18" charset="0"/>
                          </a:rPr>
                        </m:ctrlPr>
                      </m:dPr>
                      <m:e>
                        <m:r>
                          <a:rPr lang="zh-TW" altLang="en-US" sz="2400" i="1">
                            <a:latin typeface="Cambria Math" panose="02040503050406030204" pitchFamily="18" charset="0"/>
                          </a:rPr>
                          <m:t>𝜃</m:t>
                        </m:r>
                      </m:e>
                    </m:d>
                  </m:oMath>
                </a14:m>
                <a:endParaRPr lang="zh-TW" altLang="en-US" sz="2400" dirty="0"/>
              </a:p>
            </p:txBody>
          </p:sp>
        </mc:Choice>
        <mc:Fallback xmlns="">
          <p:sp>
            <p:nvSpPr>
              <p:cNvPr id="40" name="文字方塊 9"/>
              <p:cNvSpPr txBox="1">
                <a:spLocks noRot="1" noChangeAspect="1" noMove="1" noResize="1" noEditPoints="1" noAdjustHandles="1" noChangeArrowheads="1" noChangeShapeType="1" noTextEdit="1"/>
              </p:cNvSpPr>
              <p:nvPr/>
            </p:nvSpPr>
            <p:spPr>
              <a:xfrm>
                <a:off x="254828" y="2878088"/>
                <a:ext cx="1562677" cy="461665"/>
              </a:xfrm>
              <a:prstGeom prst="rect">
                <a:avLst/>
              </a:prstGeom>
              <a:blipFill>
                <a:blip r:embed="rId2"/>
                <a:stretch>
                  <a:fillRect l="-391"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文字方塊 9"/>
              <p:cNvSpPr txBox="1"/>
              <p:nvPr/>
            </p:nvSpPr>
            <p:spPr>
              <a:xfrm>
                <a:off x="9270704" y="6561532"/>
                <a:ext cx="734063"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zh-TW" altLang="en-US" sz="2400" i="1">
                          <a:latin typeface="Cambria Math" panose="02040503050406030204" pitchFamily="18" charset="0"/>
                        </a:rPr>
                        <m:t>𝜃</m:t>
                      </m:r>
                    </m:oMath>
                  </m:oMathPara>
                </a14:m>
                <a:endParaRPr lang="zh-TW" altLang="en-US" sz="2400" dirty="0"/>
              </a:p>
            </p:txBody>
          </p:sp>
        </mc:Choice>
        <mc:Fallback xmlns="">
          <p:sp>
            <p:nvSpPr>
              <p:cNvPr id="41" name="文字方塊 9"/>
              <p:cNvSpPr txBox="1">
                <a:spLocks noRot="1" noChangeAspect="1" noMove="1" noResize="1" noEditPoints="1" noAdjustHandles="1" noChangeArrowheads="1" noChangeShapeType="1" noTextEdit="1"/>
              </p:cNvSpPr>
              <p:nvPr/>
            </p:nvSpPr>
            <p:spPr>
              <a:xfrm>
                <a:off x="9270704" y="6561532"/>
                <a:ext cx="734063" cy="461665"/>
              </a:xfrm>
              <a:prstGeom prst="rect">
                <a:avLst/>
              </a:prstGeom>
              <a:blipFill>
                <a:blip r:embed="rId3"/>
                <a:stretch>
                  <a:fillRect/>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255E30D0-33FB-401B-96C0-284048D88915}"/>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129887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20" grpId="0"/>
      <p:bldP spid="21" grpId="0" animBg="1"/>
      <p:bldP spid="26" grpId="0" animBg="1"/>
      <p:bldP spid="27" grpId="0" animBg="1"/>
      <p:bldP spid="28" grpId="0" animBg="1"/>
      <p:bldP spid="2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Descent with Momentum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altLang="zh-TW" dirty="0"/>
                  <a:t>Parameters update in </a:t>
                </a:r>
                <a:r>
                  <a:rPr lang="en-US" b="1" i="1" dirty="0">
                    <a:solidFill>
                      <a:srgbClr val="0070C0"/>
                    </a:solidFill>
                  </a:rPr>
                  <a:t>GD with momentum </a:t>
                </a:r>
                <a:r>
                  <a:rPr lang="en-US" dirty="0"/>
                  <a:t>at iteration </a:t>
                </a:r>
                <a14:m>
                  <m:oMath xmlns:m="http://schemas.openxmlformats.org/officeDocument/2006/math">
                    <m:r>
                      <a:rPr lang="en-US" i="1" dirty="0">
                        <a:latin typeface="Cambria Math" panose="02040503050406030204" pitchFamily="18" charset="0"/>
                      </a:rPr>
                      <m:t>𝑡</m:t>
                    </m:r>
                  </m:oMath>
                </a14:m>
                <a:r>
                  <a:rPr lang="en-US" altLang="zh-TW" dirty="0"/>
                  <a:t>: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sup>
                    </m:sSup>
                  </m:oMath>
                </a14:m>
                <a:endParaRPr lang="en-US" dirty="0"/>
              </a:p>
              <a:p>
                <a:pPr lvl="2"/>
                <a:r>
                  <a:rPr lang="en-US" dirty="0"/>
                  <a:t>Where: </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sup>
                    </m:sSup>
                  </m:oMath>
                </a14:m>
                <a:r>
                  <a:rPr lang="en-US" dirty="0"/>
                  <a:t>= </a:t>
                </a:r>
                <a14:m>
                  <m:oMath xmlns:m="http://schemas.openxmlformats.org/officeDocument/2006/math">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i="1">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e>
                    </m:d>
                  </m:oMath>
                </a14:m>
                <a:endParaRPr lang="en-US" dirty="0"/>
              </a:p>
              <a:p>
                <a:pPr lvl="2"/>
                <a:r>
                  <a:rPr lang="en-US" dirty="0"/>
                  <a:t>I.e.,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i="1">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e>
                    </m:d>
                    <m:r>
                      <a:rPr lang="en-US" altLang="zh-TW" i="1">
                        <a:latin typeface="Cambria Math" panose="02040503050406030204" pitchFamily="18" charset="0"/>
                      </a:rPr>
                      <m:t>−</m:t>
                    </m:r>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r>
                          <a:rPr lang="en-US" altLang="zh-TW" i="1">
                            <a:latin typeface="Cambria Math" panose="02040503050406030204" pitchFamily="18" charset="0"/>
                          </a:rPr>
                          <m:t>−1</m:t>
                        </m:r>
                      </m:sup>
                    </m:sSup>
                  </m:oMath>
                </a14:m>
                <a:endParaRPr lang="en-US" dirty="0"/>
              </a:p>
              <a:p>
                <a:r>
                  <a:rPr lang="en-US" dirty="0"/>
                  <a:t>Compare to vanilla GD: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i="1">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e>
                    </m:d>
                  </m:oMath>
                </a14:m>
                <a:endParaRPr lang="en-US" dirty="0"/>
              </a:p>
              <a:p>
                <a:pPr lvl="1"/>
                <a:r>
                  <a:rPr lang="en-US" dirty="0"/>
                  <a:t>Where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oMath>
                </a14:m>
                <a:r>
                  <a:rPr lang="en-US" dirty="0"/>
                  <a:t> are the parameters from the previous iteration </a:t>
                </a:r>
                <a14:m>
                  <m:oMath xmlns:m="http://schemas.openxmlformats.org/officeDocument/2006/math">
                    <m:r>
                      <a:rPr lang="en-US" i="1" dirty="0">
                        <a:latin typeface="Cambria Math" panose="02040503050406030204" pitchFamily="18" charset="0"/>
                      </a:rPr>
                      <m:t>𝑡</m:t>
                    </m:r>
                    <m:r>
                      <a:rPr lang="en-US" i="1" dirty="0">
                        <a:latin typeface="Cambria Math" panose="02040503050406030204" pitchFamily="18" charset="0"/>
                      </a:rPr>
                      <m:t>−1</m:t>
                    </m:r>
                  </m:oMath>
                </a14:m>
                <a:endParaRPr lang="en-US" dirty="0"/>
              </a:p>
              <a:p>
                <a:r>
                  <a:rPr lang="en-US" dirty="0"/>
                  <a:t>The term </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sup>
                    </m:sSup>
                  </m:oMath>
                </a14:m>
                <a:r>
                  <a:rPr lang="en-US" dirty="0"/>
                  <a:t> is called </a:t>
                </a:r>
                <a:r>
                  <a:rPr lang="en-US" dirty="0">
                    <a:solidFill>
                      <a:srgbClr val="FF0000"/>
                    </a:solidFill>
                  </a:rPr>
                  <a:t>momentum</a:t>
                </a:r>
              </a:p>
              <a:p>
                <a:pPr lvl="1"/>
                <a:r>
                  <a:rPr lang="en-US" dirty="0"/>
                  <a:t>This term accumulates the gradients from the past several steps, i.e., </a:t>
                </a:r>
              </a:p>
              <a:p>
                <a:pPr marL="741363" lvl="2" indent="-741363" algn="ctr">
                  <a:buNone/>
                </a:pP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sup>
                    </m:sSup>
                  </m:oMath>
                </a14:m>
                <a:r>
                  <a:rPr lang="en-US" dirty="0"/>
                  <a:t>= </a:t>
                </a:r>
                <a14:m>
                  <m:oMath xmlns:m="http://schemas.openxmlformats.org/officeDocument/2006/math">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i="1">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e>
                    </m:d>
                  </m:oMath>
                </a14:m>
                <a:r>
                  <a:rPr lang="en-US" dirty="0"/>
                  <a:t> </a:t>
                </a:r>
                <a:endParaRPr lang="en-US" altLang="zh-TW" i="1" dirty="0">
                  <a:latin typeface="Cambria Math" panose="02040503050406030204" pitchFamily="18" charset="0"/>
                </a:endParaRPr>
              </a:p>
              <a:p>
                <a:pPr marL="741363" lvl="2" indent="0" algn="ctr">
                  <a:buNone/>
                </a:pPr>
                <a14:m>
                  <m:oMathPara xmlns:m="http://schemas.openxmlformats.org/officeDocument/2006/math">
                    <m:oMathParaPr>
                      <m:jc m:val="centerGroup"/>
                    </m:oMathParaPr>
                    <m:oMath xmlns:m="http://schemas.openxmlformats.org/officeDocument/2006/math">
                      <m:r>
                        <a:rPr lang="en-US" altLang="zh-TW" i="1">
                          <a:latin typeface="Cambria Math" panose="02040503050406030204" pitchFamily="18" charset="0"/>
                        </a:rPr>
                        <m:t>=</m:t>
                      </m:r>
                      <m:r>
                        <a:rPr lang="zh-TW" altLang="en-US" i="1">
                          <a:latin typeface="Cambria Math" panose="02040503050406030204" pitchFamily="18" charset="0"/>
                        </a:rPr>
                        <m:t>𝛽</m:t>
                      </m:r>
                      <m:d>
                        <m:dPr>
                          <m:ctrlPr>
                            <a:rPr lang="en-US" altLang="zh-TW" i="1">
                              <a:latin typeface="Cambria Math" panose="02040503050406030204" pitchFamily="18" charset="0"/>
                            </a:rPr>
                          </m:ctrlPr>
                        </m:dPr>
                        <m:e>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r>
                                <a:rPr lang="en-US" altLang="zh-TW" i="1">
                                  <a:latin typeface="Cambria Math" panose="02040503050406030204" pitchFamily="18" charset="0"/>
                                </a:rPr>
                                <m:t>−2</m:t>
                              </m:r>
                            </m:sup>
                          </m:sSup>
                          <m:r>
                            <a:rPr lang="en-US" altLang="zh-TW" i="1">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−2</m:t>
                                  </m:r>
                                </m:sup>
                              </m:sSup>
                            </m:e>
                          </m:d>
                        </m:e>
                      </m:d>
                      <m:r>
                        <a:rPr lang="en-US" altLang="zh-TW" i="1">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e>
                      </m:d>
                    </m:oMath>
                  </m:oMathPara>
                </a14:m>
                <a:endParaRPr lang="en-US" altLang="zh-TW" i="1" dirty="0">
                  <a:latin typeface="Cambria Math" panose="02040503050406030204" pitchFamily="18" charset="0"/>
                </a:endParaRPr>
              </a:p>
              <a:p>
                <a:pPr marL="741363" lvl="2" indent="0" algn="ctr">
                  <a:buNone/>
                </a:pPr>
                <a14:m>
                  <m:oMathPara xmlns:m="http://schemas.openxmlformats.org/officeDocument/2006/math">
                    <m:oMathParaPr>
                      <m:jc m:val="centerGroup"/>
                    </m:oMathParaPr>
                    <m:oMath xmlns:m="http://schemas.openxmlformats.org/officeDocument/2006/math">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𝛽</m:t>
                          </m:r>
                        </m:e>
                        <m:sup>
                          <m:r>
                            <a:rPr lang="en-US" altLang="zh-TW" i="1">
                              <a:latin typeface="Cambria Math" panose="02040503050406030204" pitchFamily="18" charset="0"/>
                            </a:rPr>
                            <m:t>2</m:t>
                          </m:r>
                        </m:sup>
                      </m:sSup>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r>
                            <a:rPr lang="en-US" altLang="zh-TW" i="1">
                              <a:latin typeface="Cambria Math" panose="02040503050406030204" pitchFamily="18" charset="0"/>
                            </a:rPr>
                            <m:t>−2</m:t>
                          </m:r>
                        </m:sup>
                      </m:sSup>
                      <m:r>
                        <a:rPr lang="en-US" altLang="zh-TW" i="1">
                          <a:latin typeface="Cambria Math" panose="02040503050406030204" pitchFamily="18" charset="0"/>
                        </a:rPr>
                        <m:t>+</m:t>
                      </m:r>
                      <m:r>
                        <a:rPr lang="zh-TW" altLang="en-US" i="1">
                          <a:latin typeface="Cambria Math" panose="02040503050406030204" pitchFamily="18" charset="0"/>
                        </a:rPr>
                        <m:t>𝛽𝛼𝛻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−2</m:t>
                              </m:r>
                            </m:sup>
                          </m:sSup>
                        </m:e>
                      </m:d>
                      <m:r>
                        <a:rPr lang="en-US" altLang="zh-TW" i="1">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e>
                      </m:d>
                    </m:oMath>
                  </m:oMathPara>
                </a14:m>
                <a:endParaRPr lang="en-US" dirty="0"/>
              </a:p>
              <a:p>
                <a:pPr marL="741363" lvl="2" indent="0" algn="ctr">
                  <a:buNone/>
                </a:pPr>
                <a14:m>
                  <m:oMathPara xmlns:m="http://schemas.openxmlformats.org/officeDocument/2006/math">
                    <m:oMathParaPr>
                      <m:jc m:val="centerGroup"/>
                    </m:oMathParaPr>
                    <m:oMath xmlns:m="http://schemas.openxmlformats.org/officeDocument/2006/math">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𝛽</m:t>
                          </m:r>
                        </m:e>
                        <m:sup>
                          <m:r>
                            <a:rPr lang="en-US" altLang="zh-TW" i="1">
                              <a:latin typeface="Cambria Math" panose="02040503050406030204" pitchFamily="18" charset="0"/>
                            </a:rPr>
                            <m:t>3</m:t>
                          </m:r>
                        </m:sup>
                      </m:sSup>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r>
                            <a:rPr lang="en-US" altLang="zh-TW" i="1">
                              <a:latin typeface="Cambria Math" panose="02040503050406030204" pitchFamily="18" charset="0"/>
                            </a:rPr>
                            <m:t>−3</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𝛽</m:t>
                          </m:r>
                        </m:e>
                        <m:sup>
                          <m:r>
                            <a:rPr lang="en-US" altLang="zh-TW" i="1">
                              <a:latin typeface="Cambria Math" panose="02040503050406030204" pitchFamily="18" charset="0"/>
                            </a:rPr>
                            <m:t>2</m:t>
                          </m:r>
                        </m:sup>
                      </m:sSup>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−3</m:t>
                              </m:r>
                            </m:sup>
                          </m:sSup>
                        </m:e>
                      </m:d>
                      <m:r>
                        <a:rPr lang="en-US" altLang="zh-TW" i="1">
                          <a:latin typeface="Cambria Math" panose="02040503050406030204" pitchFamily="18" charset="0"/>
                        </a:rPr>
                        <m:t>+</m:t>
                      </m:r>
                      <m:r>
                        <a:rPr lang="zh-TW" altLang="en-US" i="1">
                          <a:latin typeface="Cambria Math" panose="02040503050406030204" pitchFamily="18" charset="0"/>
                        </a:rPr>
                        <m:t>𝛽𝛼𝛻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−2</m:t>
                              </m:r>
                            </m:sup>
                          </m:sSup>
                        </m:e>
                      </m:d>
                      <m:r>
                        <a:rPr lang="en-US" altLang="zh-TW" i="1">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e>
                      </m:d>
                    </m:oMath>
                  </m:oMathPara>
                </a14:m>
                <a:endParaRPr lang="en-US" dirty="0"/>
              </a:p>
              <a:p>
                <a:pPr lvl="1"/>
                <a:r>
                  <a:rPr lang="en-US" dirty="0"/>
                  <a:t>This term is analogous to a momentum of a heavy ball rolling down the hill </a:t>
                </a:r>
              </a:p>
              <a:p>
                <a:r>
                  <a:rPr lang="en-US" dirty="0"/>
                  <a:t>The parameter</a:t>
                </a:r>
                <a14:m>
                  <m:oMath xmlns:m="http://schemas.openxmlformats.org/officeDocument/2006/math">
                    <m:r>
                      <a:rPr lang="en-US" altLang="zh-TW">
                        <a:latin typeface="Cambria Math" panose="02040503050406030204" pitchFamily="18" charset="0"/>
                      </a:rPr>
                      <m:t> </m:t>
                    </m:r>
                    <m:r>
                      <a:rPr lang="zh-TW" altLang="en-US" i="1">
                        <a:latin typeface="Cambria Math" panose="02040503050406030204" pitchFamily="18" charset="0"/>
                      </a:rPr>
                      <m:t>𝛽</m:t>
                    </m:r>
                  </m:oMath>
                </a14:m>
                <a:r>
                  <a:rPr lang="en-US" dirty="0"/>
                  <a:t> is referred to as a </a:t>
                </a:r>
                <a:r>
                  <a:rPr lang="en-US" dirty="0">
                    <a:solidFill>
                      <a:srgbClr val="FF0000"/>
                    </a:solidFill>
                  </a:rPr>
                  <a:t>coefficient of momentum</a:t>
                </a:r>
              </a:p>
              <a:p>
                <a:pPr lvl="1"/>
                <a:r>
                  <a:rPr lang="en-US" dirty="0"/>
                  <a:t>A typical value of the parameter </a:t>
                </a:r>
                <a14:m>
                  <m:oMath xmlns:m="http://schemas.openxmlformats.org/officeDocument/2006/math">
                    <m:r>
                      <a:rPr lang="zh-TW" altLang="en-US" i="1">
                        <a:latin typeface="Cambria Math" panose="02040503050406030204" pitchFamily="18" charset="0"/>
                      </a:rPr>
                      <m:t>𝛽</m:t>
                    </m:r>
                  </m:oMath>
                </a14:m>
                <a:r>
                  <a:rPr lang="en-US" dirty="0"/>
                  <a:t> is 0.9</a:t>
                </a:r>
              </a:p>
              <a:p>
                <a:r>
                  <a:rPr lang="en-US" dirty="0"/>
                  <a:t>This method updates the parameters </a:t>
                </a:r>
                <a14:m>
                  <m:oMath xmlns:m="http://schemas.openxmlformats.org/officeDocument/2006/math">
                    <m:r>
                      <a:rPr lang="zh-TW" altLang="en-US" i="1">
                        <a:latin typeface="Cambria Math" panose="02040503050406030204" pitchFamily="18" charset="0"/>
                      </a:rPr>
                      <m:t>𝜃</m:t>
                    </m:r>
                  </m:oMath>
                </a14:m>
                <a:r>
                  <a:rPr lang="en-US" dirty="0"/>
                  <a:t> in the direction of the weighted average of the past gradients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1A4A6466-B443-4680-B589-CEF2C997B1D1}"/>
              </a:ext>
            </a:extLst>
          </p:cNvPr>
          <p:cNvSpPr>
            <a:spLocks noGrp="1"/>
          </p:cNvSpPr>
          <p:nvPr>
            <p:ph idx="10"/>
          </p:nvPr>
        </p:nvSpPr>
        <p:spPr/>
        <p:txBody>
          <a:bodyPr/>
          <a:lstStyle/>
          <a:p>
            <a:r>
              <a:rPr lang="en-US" dirty="0"/>
              <a:t>Training Neural Networks</a:t>
            </a:r>
          </a:p>
          <a:p>
            <a:endParaRPr lang="en-US" dirty="0"/>
          </a:p>
        </p:txBody>
      </p:sp>
    </p:spTree>
    <p:extLst>
      <p:ext uri="{BB962C8B-B14F-4D97-AF65-F5344CB8AC3E}">
        <p14:creationId xmlns:p14="http://schemas.microsoft.com/office/powerpoint/2010/main" val="362571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Nesterov</a:t>
            </a:r>
            <a:r>
              <a:rPr lang="en-US" dirty="0"/>
              <a:t> Accelerated Momentum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zh-TW" b="1" i="1" dirty="0">
                    <a:solidFill>
                      <a:srgbClr val="0070C0"/>
                    </a:solidFill>
                  </a:rPr>
                  <a:t>Gradient descent with </a:t>
                </a:r>
                <a:r>
                  <a:rPr lang="en-US" altLang="zh-TW" b="1" i="1" dirty="0" err="1">
                    <a:solidFill>
                      <a:srgbClr val="0070C0"/>
                    </a:solidFill>
                  </a:rPr>
                  <a:t>Nesterov</a:t>
                </a:r>
                <a:r>
                  <a:rPr lang="en-US" altLang="zh-TW" b="1" i="1" dirty="0">
                    <a:solidFill>
                      <a:srgbClr val="0070C0"/>
                    </a:solidFill>
                  </a:rPr>
                  <a:t> accelerated momentum </a:t>
                </a:r>
              </a:p>
              <a:p>
                <a:pPr lvl="1"/>
                <a:r>
                  <a:rPr lang="en-US" altLang="zh-TW" dirty="0"/>
                  <a:t>Parameter update: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sup>
                    </m:sSup>
                  </m:oMath>
                </a14:m>
                <a:endParaRPr lang="en-US" dirty="0"/>
              </a:p>
              <a:p>
                <a:pPr lvl="2"/>
                <a:r>
                  <a:rPr lang="en-US" dirty="0"/>
                  <a:t>Where: </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sup>
                    </m:sSup>
                  </m:oMath>
                </a14:m>
                <a:r>
                  <a:rPr lang="en-US" dirty="0"/>
                  <a:t>= </a:t>
                </a:r>
                <a14:m>
                  <m:oMath xmlns:m="http://schemas.openxmlformats.org/officeDocument/2006/math">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i="1">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a:latin typeface="Cambria Math" panose="02040503050406030204" pitchFamily="18" charset="0"/>
                          </a:rPr>
                          <m:t>+</m:t>
                        </m:r>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r>
                              <a:rPr lang="en-US" altLang="zh-TW" i="1">
                                <a:latin typeface="Cambria Math" panose="02040503050406030204" pitchFamily="18" charset="0"/>
                              </a:rPr>
                              <m:t>−1</m:t>
                            </m:r>
                          </m:sup>
                        </m:sSup>
                      </m:e>
                    </m:d>
                  </m:oMath>
                </a14:m>
                <a:endParaRPr lang="en-US" dirty="0"/>
              </a:p>
              <a:p>
                <a:pPr lvl="1"/>
                <a:r>
                  <a:rPr lang="en-US" dirty="0"/>
                  <a:t>The term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a:latin typeface="Cambria Math" panose="02040503050406030204" pitchFamily="18" charset="0"/>
                      </a:rPr>
                      <m:t>+</m:t>
                    </m:r>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r>
                          <a:rPr lang="en-US" altLang="zh-TW" i="1">
                            <a:latin typeface="Cambria Math" panose="02040503050406030204" pitchFamily="18" charset="0"/>
                          </a:rPr>
                          <m:t>−1</m:t>
                        </m:r>
                      </m:sup>
                    </m:sSup>
                  </m:oMath>
                </a14:m>
                <a:r>
                  <a:rPr lang="en-US" dirty="0"/>
                  <a:t> allows to predict the position of the parameters in the next step (i.e.,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sup>
                    </m:sSup>
                    <m:r>
                      <a:rPr lang="en-US" altLang="zh-TW" i="1">
                        <a:latin typeface="Cambria Math" panose="02040503050406030204" pitchFamily="18" charset="0"/>
                      </a:rPr>
                      <m:t> </m:t>
                    </m:r>
                    <m:r>
                      <a:rPr lang="en-US" altLang="zh-TW" i="1">
                        <a:latin typeface="Cambria Math" panose="02040503050406030204" pitchFamily="18" charset="0"/>
                        <a:ea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i="1">
                        <a:latin typeface="Cambria Math" panose="02040503050406030204" pitchFamily="18" charset="0"/>
                      </a:rPr>
                      <m:t>+</m:t>
                    </m:r>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r>
                          <a:rPr lang="en-US" altLang="zh-TW" i="1">
                            <a:latin typeface="Cambria Math" panose="02040503050406030204" pitchFamily="18" charset="0"/>
                          </a:rPr>
                          <m:t>−1</m:t>
                        </m:r>
                      </m:sup>
                    </m:sSup>
                  </m:oMath>
                </a14:m>
                <a:r>
                  <a:rPr lang="en-US" dirty="0"/>
                  <a:t>)</a:t>
                </a:r>
              </a:p>
              <a:p>
                <a:pPr lvl="1"/>
                <a:r>
                  <a:rPr lang="en-US" dirty="0"/>
                  <a:t>The gradient is calculated with respect to the approximate future position of the parameters in the next iteration,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sup>
                    </m:sSup>
                  </m:oMath>
                </a14:m>
                <a:r>
                  <a:rPr lang="en-US" dirty="0"/>
                  <a:t>, calculated at iteration </a:t>
                </a:r>
                <a14:m>
                  <m:oMath xmlns:m="http://schemas.openxmlformats.org/officeDocument/2006/math">
                    <m:r>
                      <a:rPr lang="en-US" i="1" dirty="0">
                        <a:latin typeface="Cambria Math" panose="02040503050406030204" pitchFamily="18" charset="0"/>
                      </a:rPr>
                      <m:t>𝑡</m:t>
                    </m:r>
                    <m:r>
                      <a:rPr lang="en-US" i="1" dirty="0">
                        <a:latin typeface="Cambria Math" panose="02040503050406030204" pitchFamily="18" charset="0"/>
                      </a:rPr>
                      <m:t>−1</m:t>
                    </m:r>
                  </m:oMath>
                </a14:m>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r="-826"/>
                </a:stretch>
              </a:blipFill>
            </p:spPr>
            <p:txBody>
              <a:bodyPr/>
              <a:lstStyle/>
              <a:p>
                <a:r>
                  <a:rPr lang="en-US">
                    <a:noFill/>
                  </a:rPr>
                  <a:t> </a:t>
                </a:r>
              </a:p>
            </p:txBody>
          </p:sp>
        </mc:Fallback>
      </mc:AlternateContent>
      <p:sp>
        <p:nvSpPr>
          <p:cNvPr id="8" name="Content Placeholder 7">
            <a:extLst>
              <a:ext uri="{FF2B5EF4-FFF2-40B4-BE49-F238E27FC236}">
                <a16:creationId xmlns:a16="http://schemas.microsoft.com/office/drawing/2014/main" id="{4EBB23F8-3BEF-4C57-85BE-DC811600F8DA}"/>
              </a:ext>
            </a:extLst>
          </p:cNvPr>
          <p:cNvSpPr>
            <a:spLocks noGrp="1"/>
          </p:cNvSpPr>
          <p:nvPr>
            <p:ph idx="10"/>
          </p:nvPr>
        </p:nvSpPr>
        <p:spPr/>
        <p:txBody>
          <a:bodyPr/>
          <a:lstStyle/>
          <a:p>
            <a:r>
              <a:rPr lang="en-US" dirty="0"/>
              <a:t>Training Neural Networks</a:t>
            </a:r>
          </a:p>
          <a:p>
            <a:endParaRPr lang="en-US" dirty="0"/>
          </a:p>
        </p:txBody>
      </p:sp>
      <p:pic>
        <p:nvPicPr>
          <p:cNvPr id="4" name="Picture 3"/>
          <p:cNvPicPr>
            <a:picLocks noChangeAspect="1"/>
          </p:cNvPicPr>
          <p:nvPr/>
        </p:nvPicPr>
        <p:blipFill>
          <a:blip r:embed="rId4"/>
          <a:stretch>
            <a:fillRect/>
          </a:stretch>
        </p:blipFill>
        <p:spPr>
          <a:xfrm>
            <a:off x="1752162" y="4681427"/>
            <a:ext cx="6633286" cy="2517141"/>
          </a:xfrm>
          <a:prstGeom prst="rect">
            <a:avLst/>
          </a:prstGeom>
        </p:spPr>
      </p:pic>
      <p:sp>
        <p:nvSpPr>
          <p:cNvPr id="5" name="TextBox 4"/>
          <p:cNvSpPr txBox="1"/>
          <p:nvPr/>
        </p:nvSpPr>
        <p:spPr>
          <a:xfrm>
            <a:off x="852736" y="7526179"/>
            <a:ext cx="8712968" cy="246221"/>
          </a:xfrm>
          <a:prstGeom prst="rect">
            <a:avLst/>
          </a:prstGeom>
          <a:noFill/>
        </p:spPr>
        <p:txBody>
          <a:bodyPr wrap="square" rtlCol="0">
            <a:spAutoFit/>
          </a:bodyPr>
          <a:lstStyle/>
          <a:p>
            <a:pPr algn="ctr"/>
            <a:r>
              <a:rPr lang="en-US" sz="1000" dirty="0"/>
              <a:t>Picture from: </a:t>
            </a:r>
            <a:r>
              <a:rPr lang="en-US" sz="1000" dirty="0">
                <a:hlinkClick r:id="rId5"/>
              </a:rPr>
              <a:t>https://towardsdatascience.com/learning-parameters-part-2-a190bef2d12</a:t>
            </a:r>
            <a:endParaRPr lang="en-US" sz="1000" dirty="0"/>
          </a:p>
        </p:txBody>
      </p:sp>
      <p:sp>
        <p:nvSpPr>
          <p:cNvPr id="6" name="TextBox 5"/>
          <p:cNvSpPr txBox="1"/>
          <p:nvPr/>
        </p:nvSpPr>
        <p:spPr>
          <a:xfrm>
            <a:off x="132656" y="5252983"/>
            <a:ext cx="1944216" cy="338554"/>
          </a:xfrm>
          <a:prstGeom prst="rect">
            <a:avLst/>
          </a:prstGeom>
          <a:noFill/>
        </p:spPr>
        <p:txBody>
          <a:bodyPr wrap="square" rtlCol="0">
            <a:spAutoFit/>
          </a:bodyPr>
          <a:lstStyle/>
          <a:p>
            <a:r>
              <a:rPr lang="en-US" sz="1600" dirty="0">
                <a:solidFill>
                  <a:schemeClr val="accent3">
                    <a:lumMod val="75000"/>
                  </a:schemeClr>
                </a:solidFill>
              </a:rPr>
              <a:t>GD with momentum</a:t>
            </a:r>
          </a:p>
        </p:txBody>
      </p:sp>
      <p:sp>
        <p:nvSpPr>
          <p:cNvPr id="7" name="TextBox 6"/>
          <p:cNvSpPr txBox="1"/>
          <p:nvPr/>
        </p:nvSpPr>
        <p:spPr>
          <a:xfrm>
            <a:off x="8197552" y="5129873"/>
            <a:ext cx="1709852" cy="584775"/>
          </a:xfrm>
          <a:prstGeom prst="rect">
            <a:avLst/>
          </a:prstGeom>
          <a:noFill/>
        </p:spPr>
        <p:txBody>
          <a:bodyPr wrap="square" rtlCol="0">
            <a:spAutoFit/>
          </a:bodyPr>
          <a:lstStyle/>
          <a:p>
            <a:pPr algn="ctr"/>
            <a:r>
              <a:rPr lang="en-US" sz="1600" dirty="0">
                <a:solidFill>
                  <a:schemeClr val="accent3">
                    <a:lumMod val="75000"/>
                  </a:schemeClr>
                </a:solidFill>
              </a:rPr>
              <a:t>GD with </a:t>
            </a:r>
            <a:r>
              <a:rPr lang="en-US" sz="1600" dirty="0" err="1">
                <a:solidFill>
                  <a:schemeClr val="accent3">
                    <a:lumMod val="75000"/>
                  </a:schemeClr>
                </a:solidFill>
              </a:rPr>
              <a:t>Nesterov</a:t>
            </a:r>
            <a:r>
              <a:rPr lang="en-US" sz="1600" dirty="0">
                <a:solidFill>
                  <a:schemeClr val="accent3">
                    <a:lumMod val="75000"/>
                  </a:schemeClr>
                </a:solidFill>
              </a:rPr>
              <a:t> momentum</a:t>
            </a:r>
          </a:p>
        </p:txBody>
      </p:sp>
    </p:spTree>
    <p:extLst>
      <p:ext uri="{BB962C8B-B14F-4D97-AF65-F5344CB8AC3E}">
        <p14:creationId xmlns:p14="http://schemas.microsoft.com/office/powerpoint/2010/main" val="9327329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a:solidFill>
                      <a:srgbClr val="0070C0"/>
                    </a:solidFill>
                  </a:rPr>
                  <a:t>Adaptive Moment Estimation (Adam)</a:t>
                </a:r>
              </a:p>
              <a:p>
                <a:pPr lvl="1"/>
                <a:r>
                  <a:rPr lang="en-US" dirty="0"/>
                  <a:t>Adam combines insights from the momentum optimizers that accumulate the values of past </a:t>
                </a:r>
                <a:r>
                  <a:rPr lang="en-US" dirty="0" smtClean="0"/>
                  <a:t>gradients, </a:t>
                </a:r>
                <a:r>
                  <a:rPr lang="en-US" dirty="0"/>
                  <a:t>and it also introduces </a:t>
                </a:r>
                <a:r>
                  <a:rPr lang="en-US" dirty="0" smtClean="0"/>
                  <a:t>new terms based </a:t>
                </a:r>
                <a:r>
                  <a:rPr lang="en-US" dirty="0"/>
                  <a:t>on the second moment of the gradient</a:t>
                </a:r>
              </a:p>
              <a:p>
                <a:pPr lvl="2"/>
                <a:r>
                  <a:rPr lang="en-US" dirty="0" smtClean="0"/>
                  <a:t>Similar </a:t>
                </a:r>
                <a:r>
                  <a:rPr lang="en-US" dirty="0"/>
                  <a:t>to GD with momentum, Adam computes a </a:t>
                </a:r>
                <a:r>
                  <a:rPr lang="en-US" b="1" dirty="0"/>
                  <a:t>weighted average of past </a:t>
                </a:r>
                <a:r>
                  <a:rPr lang="en-US" b="1" dirty="0" smtClean="0"/>
                  <a:t>gradients </a:t>
                </a:r>
                <a:r>
                  <a:rPr lang="en-US" dirty="0"/>
                  <a:t>(</a:t>
                </a:r>
                <a:r>
                  <a:rPr lang="en-US" dirty="0">
                    <a:solidFill>
                      <a:srgbClr val="FF0000"/>
                    </a:solidFill>
                  </a:rPr>
                  <a:t>first moment </a:t>
                </a:r>
                <a:r>
                  <a:rPr lang="en-US" dirty="0"/>
                  <a:t>of the gradient</a:t>
                </a:r>
                <a:r>
                  <a:rPr lang="en-US" dirty="0" smtClean="0"/>
                  <a:t>), </a:t>
                </a:r>
                <a:r>
                  <a:rPr lang="en-US" dirty="0"/>
                  <a:t>i.e., </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sup>
                    </m:sSup>
                  </m:oMath>
                </a14:m>
                <a:r>
                  <a:rPr lang="en-US" dirty="0"/>
                  <a:t>= </a:t>
                </a:r>
                <a14:m>
                  <m:oMath xmlns:m="http://schemas.openxmlformats.org/officeDocument/2006/math">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i="1">
                            <a:latin typeface="Cambria Math" panose="02040503050406030204" pitchFamily="18" charset="0"/>
                          </a:rPr>
                          <m:t>1</m:t>
                        </m:r>
                      </m:sub>
                    </m:sSub>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i="1">
                        <a:latin typeface="Cambria Math" panose="02040503050406030204" pitchFamily="18" charset="0"/>
                      </a:rPr>
                      <m:t>+</m:t>
                    </m:r>
                    <m:d>
                      <m:dPr>
                        <m:ctrlPr>
                          <a:rPr lang="en-US" altLang="zh-TW" i="1">
                            <a:latin typeface="Cambria Math" panose="02040503050406030204" pitchFamily="18" charset="0"/>
                          </a:rPr>
                        </m:ctrlPr>
                      </m:dPr>
                      <m:e>
                        <m:r>
                          <a:rPr lang="en-US" altLang="zh-TW" i="1">
                            <a:latin typeface="Cambria Math" panose="02040503050406030204" pitchFamily="18" charset="0"/>
                          </a:rPr>
                          <m:t>1−</m:t>
                        </m:r>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i="1">
                                <a:latin typeface="Cambria Math" panose="02040503050406030204" pitchFamily="18" charset="0"/>
                              </a:rPr>
                              <m:t>1</m:t>
                            </m:r>
                          </m:sub>
                        </m:sSub>
                      </m:e>
                    </m:d>
                    <m:r>
                      <a:rPr lang="zh-TW" altLang="en-US"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e>
                    </m:d>
                  </m:oMath>
                </a14:m>
                <a:endParaRPr lang="en-US" dirty="0"/>
              </a:p>
              <a:p>
                <a:pPr lvl="2"/>
                <a:r>
                  <a:rPr lang="en-US" dirty="0"/>
                  <a:t>Adam also computes a </a:t>
                </a:r>
                <a:r>
                  <a:rPr lang="en-US" b="1" dirty="0"/>
                  <a:t>weighted average of past squared </a:t>
                </a:r>
                <a:r>
                  <a:rPr lang="en-US" b="1" dirty="0" smtClean="0"/>
                  <a:t>gradients </a:t>
                </a:r>
                <a:r>
                  <a:rPr lang="en-US" dirty="0" smtClean="0"/>
                  <a:t>(</a:t>
                </a:r>
                <a:r>
                  <a:rPr lang="en-US" dirty="0" smtClean="0">
                    <a:solidFill>
                      <a:srgbClr val="FF0000"/>
                    </a:solidFill>
                  </a:rPr>
                  <a:t>second </a:t>
                </a:r>
                <a:r>
                  <a:rPr lang="en-US" dirty="0">
                    <a:solidFill>
                      <a:srgbClr val="FF0000"/>
                    </a:solidFill>
                  </a:rPr>
                  <a:t>moment </a:t>
                </a:r>
                <a:r>
                  <a:rPr lang="en-US" dirty="0"/>
                  <a:t>of the gradient</a:t>
                </a:r>
                <a:r>
                  <a:rPr lang="en-US" dirty="0" smtClean="0"/>
                  <a:t>), , </a:t>
                </a:r>
                <a:r>
                  <a:rPr lang="en-US" dirty="0"/>
                  <a:t>i.e., </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𝑈</m:t>
                        </m:r>
                      </m:e>
                      <m:sup>
                        <m:r>
                          <a:rPr lang="en-US" altLang="zh-TW" i="1">
                            <a:latin typeface="Cambria Math" panose="02040503050406030204" pitchFamily="18" charset="0"/>
                          </a:rPr>
                          <m:t>𝑡</m:t>
                        </m:r>
                      </m:sup>
                    </m:sSup>
                  </m:oMath>
                </a14:m>
                <a:r>
                  <a:rPr lang="en-US" dirty="0"/>
                  <a:t>= </a:t>
                </a:r>
                <a14:m>
                  <m:oMath xmlns:m="http://schemas.openxmlformats.org/officeDocument/2006/math">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i="1">
                            <a:latin typeface="Cambria Math" panose="02040503050406030204" pitchFamily="18" charset="0"/>
                          </a:rPr>
                          <m:t>2</m:t>
                        </m:r>
                      </m:sub>
                    </m:sSub>
                    <m:sSup>
                      <m:sSupPr>
                        <m:ctrlPr>
                          <a:rPr lang="en-US" altLang="zh-TW" i="1">
                            <a:latin typeface="Cambria Math" panose="02040503050406030204" pitchFamily="18" charset="0"/>
                          </a:rPr>
                        </m:ctrlPr>
                      </m:sSupPr>
                      <m:e>
                        <m:r>
                          <a:rPr lang="en-US" altLang="zh-TW" i="1">
                            <a:latin typeface="Cambria Math" panose="02040503050406030204" pitchFamily="18" charset="0"/>
                          </a:rPr>
                          <m:t>𝑈</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i="1">
                        <a:latin typeface="Cambria Math" panose="02040503050406030204" pitchFamily="18" charset="0"/>
                      </a:rPr>
                      <m:t>+</m:t>
                    </m:r>
                    <m:d>
                      <m:dPr>
                        <m:ctrlPr>
                          <a:rPr lang="en-US" altLang="zh-TW" i="1">
                            <a:latin typeface="Cambria Math" panose="02040503050406030204" pitchFamily="18" charset="0"/>
                          </a:rPr>
                        </m:ctrlPr>
                      </m:dPr>
                      <m:e>
                        <m:r>
                          <a:rPr lang="en-US" altLang="zh-TW" i="1">
                            <a:latin typeface="Cambria Math" panose="02040503050406030204" pitchFamily="18" charset="0"/>
                          </a:rPr>
                          <m:t>1−</m:t>
                        </m:r>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i="1">
                                <a:latin typeface="Cambria Math" panose="02040503050406030204" pitchFamily="18" charset="0"/>
                              </a:rPr>
                              <m:t>2</m:t>
                            </m:r>
                          </m:sub>
                        </m:sSub>
                      </m:e>
                    </m:d>
                    <m:sSup>
                      <m:sSupPr>
                        <m:ctrlPr>
                          <a:rPr lang="en-US" altLang="zh-TW" i="1">
                            <a:latin typeface="Cambria Math" panose="02040503050406030204" pitchFamily="18" charset="0"/>
                          </a:rPr>
                        </m:ctrlPr>
                      </m:sSupPr>
                      <m:e>
                        <m:d>
                          <m:dPr>
                            <m:ctrlPr>
                              <a:rPr lang="en-US" altLang="zh-TW" i="1">
                                <a:latin typeface="Cambria Math" panose="02040503050406030204" pitchFamily="18" charset="0"/>
                              </a:rPr>
                            </m:ctrlPr>
                          </m:dPr>
                          <m:e>
                            <m:r>
                              <a:rPr lang="zh-TW" altLang="en-US"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e>
                            </m:d>
                          </m:e>
                        </m:d>
                      </m:e>
                      <m:sup>
                        <m:r>
                          <a:rPr lang="en-US" altLang="zh-TW" i="1">
                            <a:latin typeface="Cambria Math" panose="02040503050406030204" pitchFamily="18" charset="0"/>
                          </a:rPr>
                          <m:t>2</m:t>
                        </m:r>
                      </m:sup>
                    </m:sSup>
                  </m:oMath>
                </a14:m>
                <a:endParaRPr lang="en-US" dirty="0"/>
              </a:p>
              <a:p>
                <a:pPr lvl="1"/>
                <a:r>
                  <a:rPr lang="en-US" dirty="0"/>
                  <a:t>The parameter update is:</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i="1">
                        <a:latin typeface="Cambria Math" panose="02040503050406030204" pitchFamily="18" charset="0"/>
                      </a:rPr>
                      <m:t>−</m:t>
                    </m:r>
                    <m:r>
                      <a:rPr lang="zh-TW" altLang="en-US" i="1">
                        <a:latin typeface="Cambria Math" panose="02040503050406030204" pitchFamily="18" charset="0"/>
                      </a:rPr>
                      <m:t>𝛼</m:t>
                    </m:r>
                    <m:f>
                      <m:fPr>
                        <m:ctrlPr>
                          <a:rPr lang="en-US" altLang="zh-TW" i="1">
                            <a:latin typeface="Cambria Math" panose="02040503050406030204" pitchFamily="18" charset="0"/>
                          </a:rPr>
                        </m:ctrlPr>
                      </m:fPr>
                      <m:num>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𝑉</m:t>
                                </m:r>
                              </m:e>
                            </m:acc>
                          </m:e>
                          <m:sup>
                            <m:r>
                              <a:rPr lang="en-US" altLang="zh-TW" i="1">
                                <a:latin typeface="Cambria Math" panose="02040503050406030204" pitchFamily="18" charset="0"/>
                              </a:rPr>
                              <m:t>𝑡</m:t>
                            </m:r>
                          </m:sup>
                        </m:sSup>
                      </m:num>
                      <m:den>
                        <m:rad>
                          <m:radPr>
                            <m:degHide m:val="on"/>
                            <m:ctrlPr>
                              <a:rPr lang="en-US" altLang="zh-TW" i="1">
                                <a:latin typeface="Cambria Math" panose="02040503050406030204" pitchFamily="18" charset="0"/>
                              </a:rPr>
                            </m:ctrlPr>
                          </m:radPr>
                          <m:deg/>
                          <m:e>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𝑈</m:t>
                                    </m:r>
                                  </m:e>
                                </m:acc>
                              </m:e>
                              <m:sup>
                                <m:r>
                                  <a:rPr lang="en-US" altLang="zh-TW" i="1">
                                    <a:latin typeface="Cambria Math" panose="02040503050406030204" pitchFamily="18" charset="0"/>
                                  </a:rPr>
                                  <m:t>𝑡</m:t>
                                </m:r>
                              </m:sup>
                            </m:sSup>
                          </m:e>
                        </m:rad>
                        <m:r>
                          <a:rPr lang="en-US" altLang="zh-TW" i="1">
                            <a:latin typeface="Cambria Math" panose="02040503050406030204" pitchFamily="18" charset="0"/>
                          </a:rPr>
                          <m:t>+</m:t>
                        </m:r>
                        <m:r>
                          <a:rPr lang="zh-TW" altLang="en-US" i="1">
                            <a:latin typeface="Cambria Math" panose="02040503050406030204" pitchFamily="18" charset="0"/>
                          </a:rPr>
                          <m:t>𝜖</m:t>
                        </m:r>
                      </m:den>
                    </m:f>
                  </m:oMath>
                </a14:m>
                <a:endParaRPr lang="en-US" dirty="0"/>
              </a:p>
              <a:p>
                <a:pPr lvl="2"/>
                <a:r>
                  <a:rPr lang="en-US" dirty="0"/>
                  <a:t>Where: </a:t>
                </a:r>
                <a14:m>
                  <m:oMath xmlns:m="http://schemas.openxmlformats.org/officeDocument/2006/math">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𝑉</m:t>
                            </m:r>
                          </m:e>
                        </m:acc>
                      </m:e>
                      <m:sup>
                        <m:r>
                          <a:rPr lang="en-US" altLang="zh-TW" i="1">
                            <a:latin typeface="Cambria Math" panose="02040503050406030204" pitchFamily="18" charset="0"/>
                          </a:rPr>
                          <m:t>𝑡</m:t>
                        </m:r>
                      </m:sup>
                    </m:sSup>
                    <m:r>
                      <a:rPr lang="en-US" altLang="zh-TW" i="1">
                        <a:latin typeface="Cambria Math" panose="02040503050406030204" pitchFamily="18" charset="0"/>
                      </a:rPr>
                      <m:t>=</m:t>
                    </m:r>
                    <m:f>
                      <m:fPr>
                        <m:ctrlPr>
                          <a:rPr lang="en-US" altLang="zh-TW" i="1">
                            <a:latin typeface="Cambria Math" panose="02040503050406030204" pitchFamily="18" charset="0"/>
                          </a:rPr>
                        </m:ctrlPr>
                      </m:fPr>
                      <m:num>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sup>
                        </m:sSup>
                      </m:num>
                      <m:den>
                        <m:r>
                          <a:rPr lang="en-US" altLang="zh-TW" i="1">
                            <a:latin typeface="Cambria Math" panose="02040503050406030204" pitchFamily="18" charset="0"/>
                          </a:rPr>
                          <m:t>1−</m:t>
                        </m:r>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i="1">
                                <a:latin typeface="Cambria Math" panose="02040503050406030204" pitchFamily="18" charset="0"/>
                              </a:rPr>
                              <m:t>1</m:t>
                            </m:r>
                          </m:sub>
                        </m:sSub>
                      </m:den>
                    </m:f>
                  </m:oMath>
                </a14:m>
                <a:r>
                  <a:rPr lang="en-US" dirty="0"/>
                  <a:t> and </a:t>
                </a:r>
                <a14:m>
                  <m:oMath xmlns:m="http://schemas.openxmlformats.org/officeDocument/2006/math">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𝑈</m:t>
                            </m:r>
                          </m:e>
                        </m:acc>
                      </m:e>
                      <m:sup>
                        <m:r>
                          <a:rPr lang="en-US" altLang="zh-TW" i="1">
                            <a:latin typeface="Cambria Math" panose="02040503050406030204" pitchFamily="18" charset="0"/>
                          </a:rPr>
                          <m:t>𝑡</m:t>
                        </m:r>
                      </m:sup>
                    </m:sSup>
                    <m:r>
                      <a:rPr lang="en-US" altLang="zh-TW" i="1">
                        <a:latin typeface="Cambria Math" panose="02040503050406030204" pitchFamily="18" charset="0"/>
                      </a:rPr>
                      <m:t>=</m:t>
                    </m:r>
                    <m:f>
                      <m:fPr>
                        <m:ctrlPr>
                          <a:rPr lang="en-US" altLang="zh-TW" i="1">
                            <a:latin typeface="Cambria Math" panose="02040503050406030204" pitchFamily="18" charset="0"/>
                          </a:rPr>
                        </m:ctrlPr>
                      </m:fPr>
                      <m:num>
                        <m:sSup>
                          <m:sSupPr>
                            <m:ctrlPr>
                              <a:rPr lang="en-US" altLang="zh-TW" i="1">
                                <a:latin typeface="Cambria Math" panose="02040503050406030204" pitchFamily="18" charset="0"/>
                              </a:rPr>
                            </m:ctrlPr>
                          </m:sSupPr>
                          <m:e>
                            <m:r>
                              <a:rPr lang="en-US" altLang="zh-TW" i="1">
                                <a:latin typeface="Cambria Math" panose="02040503050406030204" pitchFamily="18" charset="0"/>
                              </a:rPr>
                              <m:t>𝑈</m:t>
                            </m:r>
                          </m:e>
                          <m:sup>
                            <m:r>
                              <a:rPr lang="en-US" altLang="zh-TW" i="1">
                                <a:latin typeface="Cambria Math" panose="02040503050406030204" pitchFamily="18" charset="0"/>
                              </a:rPr>
                              <m:t>𝑡</m:t>
                            </m:r>
                          </m:sup>
                        </m:sSup>
                      </m:num>
                      <m:den>
                        <m:r>
                          <a:rPr lang="en-US" altLang="zh-TW" i="1">
                            <a:latin typeface="Cambria Math" panose="02040503050406030204" pitchFamily="18" charset="0"/>
                          </a:rPr>
                          <m:t>1−</m:t>
                        </m:r>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i="1">
                                <a:latin typeface="Cambria Math" panose="02040503050406030204" pitchFamily="18" charset="0"/>
                              </a:rPr>
                              <m:t>2</m:t>
                            </m:r>
                          </m:sub>
                        </m:sSub>
                      </m:den>
                    </m:f>
                  </m:oMath>
                </a14:m>
                <a:endParaRPr lang="en-US" dirty="0"/>
              </a:p>
              <a:p>
                <a:pPr lvl="2"/>
                <a:r>
                  <a:rPr lang="en-US" dirty="0"/>
                  <a:t>The proposed default values are </a:t>
                </a:r>
                <a14:m>
                  <m:oMath xmlns:m="http://schemas.openxmlformats.org/officeDocument/2006/math">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i="1">
                            <a:latin typeface="Cambria Math" panose="02040503050406030204" pitchFamily="18" charset="0"/>
                          </a:rPr>
                          <m:t>1</m:t>
                        </m:r>
                      </m:sub>
                    </m:sSub>
                  </m:oMath>
                </a14:m>
                <a:r>
                  <a:rPr lang="en-US" dirty="0"/>
                  <a:t> = 0.9, </a:t>
                </a:r>
                <a14:m>
                  <m:oMath xmlns:m="http://schemas.openxmlformats.org/officeDocument/2006/math">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i="1">
                            <a:latin typeface="Cambria Math" panose="02040503050406030204" pitchFamily="18" charset="0"/>
                          </a:rPr>
                          <m:t>2</m:t>
                        </m:r>
                      </m:sub>
                    </m:sSub>
                  </m:oMath>
                </a14:m>
                <a:r>
                  <a:rPr lang="en-US" dirty="0"/>
                  <a:t> = 0.999, and </a:t>
                </a:r>
                <a14:m>
                  <m:oMath xmlns:m="http://schemas.openxmlformats.org/officeDocument/2006/math">
                    <m:r>
                      <a:rPr lang="zh-TW" altLang="en-US" i="1">
                        <a:latin typeface="Cambria Math" panose="02040503050406030204" pitchFamily="18" charset="0"/>
                      </a:rPr>
                      <m:t>𝜖</m:t>
                    </m:r>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10</m:t>
                        </m:r>
                      </m:e>
                      <m:sup>
                        <m:r>
                          <a:rPr lang="en-US" altLang="zh-TW" i="1">
                            <a:latin typeface="Cambria Math" panose="02040503050406030204" pitchFamily="18" charset="0"/>
                          </a:rPr>
                          <m:t>−8</m:t>
                        </m:r>
                      </m:sup>
                    </m:sSup>
                  </m:oMath>
                </a14:m>
                <a:endParaRPr lang="en-US" dirty="0"/>
              </a:p>
              <a:p>
                <a:r>
                  <a:rPr lang="en-US" dirty="0"/>
                  <a:t>Other commonly used optimization methods include:</a:t>
                </a:r>
              </a:p>
              <a:p>
                <a:pPr lvl="1"/>
                <a:r>
                  <a:rPr lang="en-US" dirty="0" err="1"/>
                  <a:t>Adagrad</a:t>
                </a:r>
                <a:r>
                  <a:rPr lang="en-US" dirty="0"/>
                  <a:t>, </a:t>
                </a:r>
                <a:r>
                  <a:rPr lang="en-US" dirty="0" err="1"/>
                  <a:t>Adadelta</a:t>
                </a:r>
                <a:r>
                  <a:rPr lang="en-US" dirty="0"/>
                  <a:t>, </a:t>
                </a:r>
                <a:r>
                  <a:rPr lang="en-US" dirty="0" err="1"/>
                  <a:t>RMSprop</a:t>
                </a:r>
                <a:r>
                  <a:rPr lang="en-US" dirty="0"/>
                  <a:t>, </a:t>
                </a:r>
                <a:r>
                  <a:rPr lang="en-US" dirty="0" err="1"/>
                  <a:t>Nadam</a:t>
                </a:r>
                <a:r>
                  <a:rPr lang="en-US" dirty="0"/>
                  <a:t>, etc.</a:t>
                </a:r>
              </a:p>
              <a:p>
                <a:pPr lvl="1"/>
                <a:r>
                  <a:rPr lang="en-US" dirty="0"/>
                  <a:t>Most commonly used optimizers nowadays are Adam and SGD with momentum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r="-826"/>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B6D06764-EC36-4AC7-AA01-671A749C3C3C}"/>
              </a:ext>
            </a:extLst>
          </p:cNvPr>
          <p:cNvSpPr>
            <a:spLocks noGrp="1"/>
          </p:cNvSpPr>
          <p:nvPr>
            <p:ph idx="10"/>
          </p:nvPr>
        </p:nvSpPr>
        <p:spPr/>
        <p:txBody>
          <a:bodyPr/>
          <a:lstStyle/>
          <a:p>
            <a:r>
              <a:rPr lang="en-US" dirty="0"/>
              <a:t>Training Neural Networks</a:t>
            </a:r>
          </a:p>
          <a:p>
            <a:endParaRPr lang="en-US" dirty="0"/>
          </a:p>
        </p:txBody>
      </p:sp>
    </p:spTree>
    <p:extLst>
      <p:ext uri="{BB962C8B-B14F-4D97-AF65-F5344CB8AC3E}">
        <p14:creationId xmlns:p14="http://schemas.microsoft.com/office/powerpoint/2010/main" val="5128591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3841"/>
          <a:stretch/>
        </p:blipFill>
        <p:spPr>
          <a:xfrm>
            <a:off x="636712" y="3886200"/>
            <a:ext cx="4320480" cy="3259233"/>
          </a:xfrm>
          <a:prstGeom prst="rect">
            <a:avLst/>
          </a:prstGeom>
        </p:spPr>
      </p:pic>
      <p:pic>
        <p:nvPicPr>
          <p:cNvPr id="5" name="Picture 4"/>
          <p:cNvPicPr>
            <a:picLocks noChangeAspect="1"/>
          </p:cNvPicPr>
          <p:nvPr/>
        </p:nvPicPr>
        <p:blipFill>
          <a:blip r:embed="rId4"/>
          <a:stretch>
            <a:fillRect/>
          </a:stretch>
        </p:blipFill>
        <p:spPr>
          <a:xfrm>
            <a:off x="5246142" y="3923280"/>
            <a:ext cx="4031530" cy="3202914"/>
          </a:xfrm>
          <a:prstGeom prst="rect">
            <a:avLst/>
          </a:prstGeom>
        </p:spPr>
      </p:pic>
      <p:sp>
        <p:nvSpPr>
          <p:cNvPr id="2" name="Title 1"/>
          <p:cNvSpPr>
            <a:spLocks noGrp="1"/>
          </p:cNvSpPr>
          <p:nvPr>
            <p:ph type="title"/>
          </p:nvPr>
        </p:nvSpPr>
        <p:spPr/>
        <p:txBody>
          <a:bodyPr/>
          <a:lstStyle/>
          <a:p>
            <a:r>
              <a:rPr lang="en-US" dirty="0"/>
              <a:t>Learning Rate</a:t>
            </a:r>
          </a:p>
        </p:txBody>
      </p:sp>
      <p:sp>
        <p:nvSpPr>
          <p:cNvPr id="3" name="Content Placeholder 2"/>
          <p:cNvSpPr>
            <a:spLocks noGrp="1"/>
          </p:cNvSpPr>
          <p:nvPr>
            <p:ph idx="1"/>
          </p:nvPr>
        </p:nvSpPr>
        <p:spPr/>
        <p:txBody>
          <a:bodyPr/>
          <a:lstStyle/>
          <a:p>
            <a:r>
              <a:rPr lang="en-US" b="1" i="1" dirty="0">
                <a:solidFill>
                  <a:srgbClr val="0070C0"/>
                </a:solidFill>
              </a:rPr>
              <a:t>Learning rate</a:t>
            </a:r>
          </a:p>
          <a:p>
            <a:pPr lvl="1"/>
            <a:r>
              <a:rPr lang="en-US" dirty="0"/>
              <a:t>The gradient tells us the direction in which the loss has the steepest rate of increase, but it does not tell us how far along the opposite direction we should step</a:t>
            </a:r>
          </a:p>
          <a:p>
            <a:pPr lvl="1"/>
            <a:r>
              <a:rPr lang="en-US" dirty="0"/>
              <a:t>Choosing the learning rate (also called the </a:t>
            </a:r>
            <a:r>
              <a:rPr lang="en-US" dirty="0">
                <a:solidFill>
                  <a:srgbClr val="FF0000"/>
                </a:solidFill>
              </a:rPr>
              <a:t>step size</a:t>
            </a:r>
            <a:r>
              <a:rPr lang="en-US" dirty="0"/>
              <a:t>) is one of the most important hyper-parameter settings for NN training</a:t>
            </a:r>
          </a:p>
        </p:txBody>
      </p:sp>
      <p:sp>
        <p:nvSpPr>
          <p:cNvPr id="8" name="Content Placeholder 7">
            <a:extLst>
              <a:ext uri="{FF2B5EF4-FFF2-40B4-BE49-F238E27FC236}">
                <a16:creationId xmlns:a16="http://schemas.microsoft.com/office/drawing/2014/main" id="{D47A4822-B148-44DB-8DA6-E7AEAC7D902A}"/>
              </a:ext>
            </a:extLst>
          </p:cNvPr>
          <p:cNvSpPr>
            <a:spLocks noGrp="1"/>
          </p:cNvSpPr>
          <p:nvPr>
            <p:ph idx="10"/>
          </p:nvPr>
        </p:nvSpPr>
        <p:spPr/>
        <p:txBody>
          <a:bodyPr/>
          <a:lstStyle/>
          <a:p>
            <a:r>
              <a:rPr lang="en-US" dirty="0"/>
              <a:t>Training Neural Networks</a:t>
            </a:r>
          </a:p>
          <a:p>
            <a:endParaRPr lang="en-US" dirty="0"/>
          </a:p>
        </p:txBody>
      </p:sp>
      <p:sp>
        <p:nvSpPr>
          <p:cNvPr id="6" name="TextBox 5">
            <a:extLst>
              <a:ext uri="{FF2B5EF4-FFF2-40B4-BE49-F238E27FC236}">
                <a16:creationId xmlns:a16="http://schemas.microsoft.com/office/drawing/2014/main" id="{FE6C552D-F43D-4842-A9F2-ADB4BBFF731B}"/>
              </a:ext>
            </a:extLst>
          </p:cNvPr>
          <p:cNvSpPr txBox="1"/>
          <p:nvPr/>
        </p:nvSpPr>
        <p:spPr>
          <a:xfrm>
            <a:off x="204664" y="4918806"/>
            <a:ext cx="720080" cy="584775"/>
          </a:xfrm>
          <a:prstGeom prst="rect">
            <a:avLst/>
          </a:prstGeom>
          <a:noFill/>
        </p:spPr>
        <p:txBody>
          <a:bodyPr wrap="square" rtlCol="0">
            <a:spAutoFit/>
          </a:bodyPr>
          <a:lstStyle/>
          <a:p>
            <a:r>
              <a:rPr lang="en-US" sz="1600" dirty="0"/>
              <a:t>LR too small</a:t>
            </a:r>
          </a:p>
        </p:txBody>
      </p:sp>
      <p:sp>
        <p:nvSpPr>
          <p:cNvPr id="7" name="TextBox 6">
            <a:extLst>
              <a:ext uri="{FF2B5EF4-FFF2-40B4-BE49-F238E27FC236}">
                <a16:creationId xmlns:a16="http://schemas.microsoft.com/office/drawing/2014/main" id="{E4FAA808-FCFD-4A83-A558-39E31C1E14BA}"/>
              </a:ext>
            </a:extLst>
          </p:cNvPr>
          <p:cNvSpPr txBox="1"/>
          <p:nvPr/>
        </p:nvSpPr>
        <p:spPr>
          <a:xfrm>
            <a:off x="9205664" y="4918806"/>
            <a:ext cx="720080" cy="584775"/>
          </a:xfrm>
          <a:prstGeom prst="rect">
            <a:avLst/>
          </a:prstGeom>
          <a:noFill/>
        </p:spPr>
        <p:txBody>
          <a:bodyPr wrap="square" rtlCol="0">
            <a:spAutoFit/>
          </a:bodyPr>
          <a:lstStyle/>
          <a:p>
            <a:r>
              <a:rPr lang="en-US" sz="1600" dirty="0"/>
              <a:t>LR too large</a:t>
            </a:r>
          </a:p>
        </p:txBody>
      </p:sp>
    </p:spTree>
    <p:extLst>
      <p:ext uri="{BB962C8B-B14F-4D97-AF65-F5344CB8AC3E}">
        <p14:creationId xmlns:p14="http://schemas.microsoft.com/office/powerpoint/2010/main" val="3813279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Rate</a:t>
            </a:r>
          </a:p>
        </p:txBody>
      </p:sp>
      <p:sp>
        <p:nvSpPr>
          <p:cNvPr id="3" name="Content Placeholder 2"/>
          <p:cNvSpPr>
            <a:spLocks noGrp="1"/>
          </p:cNvSpPr>
          <p:nvPr>
            <p:ph idx="1"/>
          </p:nvPr>
        </p:nvSpPr>
        <p:spPr/>
        <p:txBody>
          <a:bodyPr/>
          <a:lstStyle/>
          <a:p>
            <a:r>
              <a:rPr lang="en-US" dirty="0"/>
              <a:t>Training loss for different learning rates</a:t>
            </a:r>
          </a:p>
          <a:p>
            <a:pPr lvl="1"/>
            <a:r>
              <a:rPr lang="en-US" dirty="0"/>
              <a:t>High learning rate: the loss increases or plateaus too quickly</a:t>
            </a:r>
          </a:p>
          <a:p>
            <a:pPr lvl="1"/>
            <a:r>
              <a:rPr lang="en-US" dirty="0"/>
              <a:t>Low learning rate: the loss decreases too slowly (takes many epochs to reach a solution)</a:t>
            </a:r>
          </a:p>
        </p:txBody>
      </p:sp>
      <p:sp>
        <p:nvSpPr>
          <p:cNvPr id="6" name="Content Placeholder 5">
            <a:extLst>
              <a:ext uri="{FF2B5EF4-FFF2-40B4-BE49-F238E27FC236}">
                <a16:creationId xmlns:a16="http://schemas.microsoft.com/office/drawing/2014/main" id="{84CAD958-CC6D-4CCE-9BB1-F7DE63DC892D}"/>
              </a:ext>
            </a:extLst>
          </p:cNvPr>
          <p:cNvSpPr>
            <a:spLocks noGrp="1"/>
          </p:cNvSpPr>
          <p:nvPr>
            <p:ph idx="10"/>
          </p:nvPr>
        </p:nvSpPr>
        <p:spPr/>
        <p:txBody>
          <a:bodyPr/>
          <a:lstStyle/>
          <a:p>
            <a:r>
              <a:rPr lang="en-US" dirty="0"/>
              <a:t>Training Neural Networks</a:t>
            </a:r>
          </a:p>
          <a:p>
            <a:endParaRPr lang="en-US" dirty="0"/>
          </a:p>
        </p:txBody>
      </p:sp>
      <p:pic>
        <p:nvPicPr>
          <p:cNvPr id="4" name="Picture 3"/>
          <p:cNvPicPr>
            <a:picLocks noChangeAspect="1"/>
          </p:cNvPicPr>
          <p:nvPr/>
        </p:nvPicPr>
        <p:blipFill>
          <a:blip r:embed="rId2"/>
          <a:stretch>
            <a:fillRect/>
          </a:stretch>
        </p:blipFill>
        <p:spPr>
          <a:xfrm>
            <a:off x="2927996" y="3526160"/>
            <a:ext cx="4281617" cy="3688048"/>
          </a:xfrm>
          <a:prstGeom prst="rect">
            <a:avLst/>
          </a:prstGeom>
        </p:spPr>
      </p:pic>
      <p:sp>
        <p:nvSpPr>
          <p:cNvPr id="5" name="TextBox 4"/>
          <p:cNvSpPr txBox="1"/>
          <p:nvPr/>
        </p:nvSpPr>
        <p:spPr>
          <a:xfrm>
            <a:off x="852736" y="7526179"/>
            <a:ext cx="8712968" cy="246221"/>
          </a:xfrm>
          <a:prstGeom prst="rect">
            <a:avLst/>
          </a:prstGeom>
          <a:noFill/>
        </p:spPr>
        <p:txBody>
          <a:bodyPr wrap="square" rtlCol="0">
            <a:spAutoFit/>
          </a:bodyPr>
          <a:lstStyle/>
          <a:p>
            <a:pPr algn="ctr"/>
            <a:r>
              <a:rPr lang="en-US" sz="1000" dirty="0"/>
              <a:t>Picture from: </a:t>
            </a:r>
            <a:r>
              <a:rPr lang="en-US" sz="1000" dirty="0">
                <a:hlinkClick r:id="rId3"/>
              </a:rPr>
              <a:t>https://cs231n.github.io/neural-networks-3/</a:t>
            </a:r>
            <a:endParaRPr lang="en-US" sz="1000" dirty="0"/>
          </a:p>
        </p:txBody>
      </p:sp>
    </p:spTree>
    <p:extLst>
      <p:ext uri="{BB962C8B-B14F-4D97-AF65-F5344CB8AC3E}">
        <p14:creationId xmlns:p14="http://schemas.microsoft.com/office/powerpoint/2010/main" val="3363163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Unsupervised Learning </a:t>
            </a:r>
          </a:p>
        </p:txBody>
      </p:sp>
      <p:sp>
        <p:nvSpPr>
          <p:cNvPr id="3" name="Content Placeholder 2"/>
          <p:cNvSpPr>
            <a:spLocks noGrp="1"/>
          </p:cNvSpPr>
          <p:nvPr>
            <p:ph idx="1"/>
          </p:nvPr>
        </p:nvSpPr>
        <p:spPr/>
        <p:txBody>
          <a:bodyPr/>
          <a:lstStyle/>
          <a:p>
            <a:r>
              <a:rPr lang="en-US" b="1" i="1" dirty="0">
                <a:solidFill>
                  <a:srgbClr val="0070C0"/>
                </a:solidFill>
              </a:rPr>
              <a:t>Unsupervised learning </a:t>
            </a:r>
            <a:r>
              <a:rPr lang="en-US" dirty="0"/>
              <a:t>categories and techniques</a:t>
            </a:r>
          </a:p>
          <a:p>
            <a:pPr lvl="1"/>
            <a:r>
              <a:rPr lang="en-US" b="1" dirty="0"/>
              <a:t>Clustering</a:t>
            </a:r>
          </a:p>
          <a:p>
            <a:pPr lvl="2"/>
            <a:r>
              <a:rPr lang="en-US" i="1" dirty="0"/>
              <a:t>k</a:t>
            </a:r>
            <a:r>
              <a:rPr lang="en-US" dirty="0"/>
              <a:t>-means clustering</a:t>
            </a:r>
          </a:p>
          <a:p>
            <a:pPr lvl="2"/>
            <a:r>
              <a:rPr lang="en-US" dirty="0"/>
              <a:t>Mean-shift clustering</a:t>
            </a:r>
          </a:p>
          <a:p>
            <a:pPr lvl="2"/>
            <a:r>
              <a:rPr lang="en-US" dirty="0"/>
              <a:t>Spectral clustering 	</a:t>
            </a:r>
          </a:p>
          <a:p>
            <a:pPr lvl="1"/>
            <a:r>
              <a:rPr lang="en-US" b="1" dirty="0"/>
              <a:t>Density estimation </a:t>
            </a:r>
            <a:r>
              <a:rPr lang="en-US" dirty="0"/>
              <a:t>	</a:t>
            </a:r>
          </a:p>
          <a:p>
            <a:pPr lvl="2"/>
            <a:r>
              <a:rPr lang="en-US" dirty="0"/>
              <a:t>Gaussian mixture model (GMM) 	</a:t>
            </a:r>
          </a:p>
          <a:p>
            <a:pPr lvl="2"/>
            <a:r>
              <a:rPr lang="en-US" dirty="0"/>
              <a:t>Graphical models </a:t>
            </a:r>
          </a:p>
          <a:p>
            <a:pPr lvl="1"/>
            <a:r>
              <a:rPr lang="en-US" b="1" dirty="0"/>
              <a:t>Dimensionality reduction </a:t>
            </a:r>
            <a:r>
              <a:rPr lang="en-US" dirty="0"/>
              <a:t>	</a:t>
            </a:r>
          </a:p>
          <a:p>
            <a:pPr lvl="2"/>
            <a:r>
              <a:rPr lang="en-US" dirty="0"/>
              <a:t>Principal component analysis (PCA) 	</a:t>
            </a:r>
          </a:p>
          <a:p>
            <a:pPr lvl="2"/>
            <a:r>
              <a:rPr lang="en-US" dirty="0"/>
              <a:t>Factor analysis 	</a:t>
            </a:r>
          </a:p>
          <a:p>
            <a:endParaRPr lang="en-US" dirty="0"/>
          </a:p>
        </p:txBody>
      </p:sp>
      <p:sp>
        <p:nvSpPr>
          <p:cNvPr id="5" name="Content Placeholder 4">
            <a:extLst>
              <a:ext uri="{FF2B5EF4-FFF2-40B4-BE49-F238E27FC236}">
                <a16:creationId xmlns:a16="http://schemas.microsoft.com/office/drawing/2014/main" id="{10349C40-CEA7-4A4B-8ED1-E1DEEBFF51F8}"/>
              </a:ext>
            </a:extLst>
          </p:cNvPr>
          <p:cNvSpPr>
            <a:spLocks noGrp="1"/>
          </p:cNvSpPr>
          <p:nvPr>
            <p:ph idx="10"/>
          </p:nvPr>
        </p:nvSpPr>
        <p:spPr/>
        <p:txBody>
          <a:bodyPr/>
          <a:lstStyle/>
          <a:p>
            <a:r>
              <a:rPr lang="en-US" dirty="0"/>
              <a:t>Machine Learning Basics</a:t>
            </a:r>
          </a:p>
          <a:p>
            <a:endParaRPr lang="en-US" dirty="0"/>
          </a:p>
        </p:txBody>
      </p:sp>
      <p:sp>
        <p:nvSpPr>
          <p:cNvPr id="4" name="TextBox 3"/>
          <p:cNvSpPr txBox="1"/>
          <p:nvPr/>
        </p:nvSpPr>
        <p:spPr>
          <a:xfrm>
            <a:off x="1716832" y="7526179"/>
            <a:ext cx="6912768" cy="246221"/>
          </a:xfrm>
          <a:prstGeom prst="rect">
            <a:avLst/>
          </a:prstGeom>
          <a:noFill/>
        </p:spPr>
        <p:txBody>
          <a:bodyPr wrap="square" rtlCol="0">
            <a:spAutoFit/>
          </a:bodyPr>
          <a:lstStyle/>
          <a:p>
            <a:pPr algn="ctr"/>
            <a:r>
              <a:rPr lang="en-US" sz="1000" dirty="0"/>
              <a:t>Slide credit: Y-Fan Chang – An Overview of Machine Learning</a:t>
            </a:r>
          </a:p>
        </p:txBody>
      </p:sp>
    </p:spTree>
    <p:extLst>
      <p:ext uri="{BB962C8B-B14F-4D97-AF65-F5344CB8AC3E}">
        <p14:creationId xmlns:p14="http://schemas.microsoft.com/office/powerpoint/2010/main" val="9091650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Rate Scheduling</a:t>
            </a:r>
            <a:endParaRPr lang="en-US" dirty="0"/>
          </a:p>
        </p:txBody>
      </p:sp>
      <p:sp>
        <p:nvSpPr>
          <p:cNvPr id="3" name="Content Placeholder 2"/>
          <p:cNvSpPr>
            <a:spLocks noGrp="1"/>
          </p:cNvSpPr>
          <p:nvPr>
            <p:ph idx="1"/>
          </p:nvPr>
        </p:nvSpPr>
        <p:spPr/>
        <p:txBody>
          <a:bodyPr>
            <a:normAutofit/>
          </a:bodyPr>
          <a:lstStyle/>
          <a:p>
            <a:r>
              <a:rPr lang="en-US" b="1" i="1" dirty="0" smtClean="0">
                <a:solidFill>
                  <a:srgbClr val="0070C0"/>
                </a:solidFill>
              </a:rPr>
              <a:t>Learning rate scheduling </a:t>
            </a:r>
            <a:r>
              <a:rPr lang="en-US" dirty="0" smtClean="0"/>
              <a:t>is applied to change the values of the learning rate during the training</a:t>
            </a:r>
          </a:p>
          <a:p>
            <a:pPr lvl="1"/>
            <a:r>
              <a:rPr lang="en-US" b="1" i="1" dirty="0" smtClean="0">
                <a:solidFill>
                  <a:srgbClr val="0070C0"/>
                </a:solidFill>
              </a:rPr>
              <a:t>Annealing</a:t>
            </a:r>
            <a:r>
              <a:rPr lang="en-US" dirty="0" smtClean="0"/>
              <a:t> is </a:t>
            </a:r>
            <a:r>
              <a:rPr lang="en-US" dirty="0"/>
              <a:t>reducing the learning rate over time </a:t>
            </a:r>
            <a:r>
              <a:rPr lang="en-US" dirty="0" smtClean="0"/>
              <a:t>(a.k.a. learning </a:t>
            </a:r>
            <a:r>
              <a:rPr lang="en-US" dirty="0"/>
              <a:t>rate decay)</a:t>
            </a:r>
          </a:p>
          <a:p>
            <a:pPr lvl="2"/>
            <a:r>
              <a:rPr lang="en-US" dirty="0"/>
              <a:t>Approach </a:t>
            </a:r>
            <a:r>
              <a:rPr lang="en-US" dirty="0" smtClean="0"/>
              <a:t>1: reduce </a:t>
            </a:r>
            <a:r>
              <a:rPr lang="en-US" dirty="0"/>
              <a:t>the learning rate by some factor </a:t>
            </a:r>
            <a:r>
              <a:rPr lang="en-US" dirty="0">
                <a:solidFill>
                  <a:srgbClr val="FF0000"/>
                </a:solidFill>
              </a:rPr>
              <a:t>every few epochs</a:t>
            </a:r>
          </a:p>
          <a:p>
            <a:pPr lvl="3"/>
            <a:r>
              <a:rPr lang="en-US" dirty="0"/>
              <a:t>Typical values: reduce the learning rate by a half every 5 epochs, or </a:t>
            </a:r>
            <a:r>
              <a:rPr lang="en-US" dirty="0" smtClean="0"/>
              <a:t>divide by </a:t>
            </a:r>
            <a:r>
              <a:rPr lang="en-US" dirty="0"/>
              <a:t>10 every 20 epochs</a:t>
            </a:r>
          </a:p>
          <a:p>
            <a:pPr lvl="2"/>
            <a:r>
              <a:rPr lang="en-US" dirty="0" smtClean="0"/>
              <a:t>Approach 2: </a:t>
            </a:r>
            <a:r>
              <a:rPr lang="en-US" dirty="0">
                <a:solidFill>
                  <a:srgbClr val="FF0000"/>
                </a:solidFill>
              </a:rPr>
              <a:t>e</a:t>
            </a:r>
            <a:r>
              <a:rPr lang="en-US" dirty="0" smtClean="0">
                <a:solidFill>
                  <a:srgbClr val="FF0000"/>
                </a:solidFill>
              </a:rPr>
              <a:t>xponential </a:t>
            </a:r>
            <a:r>
              <a:rPr lang="en-US" dirty="0" smtClean="0"/>
              <a:t>or </a:t>
            </a:r>
            <a:r>
              <a:rPr lang="en-US" dirty="0" smtClean="0">
                <a:solidFill>
                  <a:srgbClr val="FF0000"/>
                </a:solidFill>
              </a:rPr>
              <a:t>cosine decay </a:t>
            </a:r>
            <a:r>
              <a:rPr lang="en-US" dirty="0"/>
              <a:t>g</a:t>
            </a:r>
            <a:r>
              <a:rPr lang="en-US" dirty="0" smtClean="0"/>
              <a:t>radually</a:t>
            </a:r>
            <a:r>
              <a:rPr lang="en-US" dirty="0" smtClean="0">
                <a:solidFill>
                  <a:srgbClr val="FF0000"/>
                </a:solidFill>
              </a:rPr>
              <a:t> </a:t>
            </a:r>
            <a:r>
              <a:rPr lang="en-US" dirty="0" smtClean="0"/>
              <a:t>reduce </a:t>
            </a:r>
            <a:r>
              <a:rPr lang="en-US" dirty="0"/>
              <a:t>the learning </a:t>
            </a:r>
            <a:r>
              <a:rPr lang="en-US" dirty="0" smtClean="0"/>
              <a:t>rate </a:t>
            </a:r>
            <a:r>
              <a:rPr lang="en-US" dirty="0"/>
              <a:t>over time</a:t>
            </a:r>
          </a:p>
          <a:p>
            <a:pPr lvl="2"/>
            <a:r>
              <a:rPr lang="en-US" dirty="0"/>
              <a:t>Approach </a:t>
            </a:r>
            <a:r>
              <a:rPr lang="en-US" dirty="0" smtClean="0"/>
              <a:t>3: reduce </a:t>
            </a:r>
            <a:r>
              <a:rPr lang="en-US" dirty="0"/>
              <a:t>the learning rate by a constant (e.g., by half) whenever the </a:t>
            </a:r>
            <a:r>
              <a:rPr lang="en-US" dirty="0">
                <a:solidFill>
                  <a:srgbClr val="FF0000"/>
                </a:solidFill>
              </a:rPr>
              <a:t>validation loss stops improving</a:t>
            </a:r>
            <a:r>
              <a:rPr lang="en-US" dirty="0"/>
              <a:t> </a:t>
            </a:r>
          </a:p>
          <a:p>
            <a:pPr lvl="3"/>
            <a:r>
              <a:rPr lang="en-US" dirty="0"/>
              <a:t>In </a:t>
            </a:r>
            <a:r>
              <a:rPr lang="en-US" dirty="0" err="1"/>
              <a:t>TensorFlow</a:t>
            </a:r>
            <a:r>
              <a:rPr lang="en-US" dirty="0"/>
              <a:t>: </a:t>
            </a:r>
            <a:r>
              <a:rPr lang="en-US" dirty="0" err="1"/>
              <a:t>tf.keras.callbacks.ReduceLROnPleateau</a:t>
            </a:r>
            <a:r>
              <a:rPr lang="en-US" dirty="0"/>
              <a:t>()</a:t>
            </a:r>
          </a:p>
          <a:p>
            <a:pPr lvl="4"/>
            <a:r>
              <a:rPr lang="en-US" dirty="0"/>
              <a:t>Monitor: validation </a:t>
            </a:r>
            <a:r>
              <a:rPr lang="en-US" dirty="0" smtClean="0"/>
              <a:t>loss, factor</a:t>
            </a:r>
            <a:r>
              <a:rPr lang="en-US" dirty="0"/>
              <a:t>: 0.1 (i.e., divide by </a:t>
            </a:r>
            <a:r>
              <a:rPr lang="en-US" dirty="0" smtClean="0"/>
              <a:t>10), patience</a:t>
            </a:r>
            <a:r>
              <a:rPr lang="en-US" dirty="0"/>
              <a:t>: 10 (how many epochs to wait before applying it</a:t>
            </a:r>
            <a:r>
              <a:rPr lang="en-US" dirty="0" smtClean="0"/>
              <a:t>), Minimum </a:t>
            </a:r>
            <a:r>
              <a:rPr lang="en-US" dirty="0"/>
              <a:t>learning rate: 1e-6 (when to stop</a:t>
            </a:r>
            <a:r>
              <a:rPr lang="en-US" dirty="0" smtClean="0"/>
              <a:t>)</a:t>
            </a:r>
          </a:p>
          <a:p>
            <a:pPr lvl="1"/>
            <a:r>
              <a:rPr lang="en-US" b="1" i="1" dirty="0">
                <a:solidFill>
                  <a:srgbClr val="0070C0"/>
                </a:solidFill>
              </a:rPr>
              <a:t>Warmup</a:t>
            </a:r>
            <a:r>
              <a:rPr lang="en-US" dirty="0" smtClean="0"/>
              <a:t> is gradually increasing the learning rate initially, and afterward let it cool down until the end of the training</a:t>
            </a:r>
          </a:p>
          <a:p>
            <a:pPr lvl="2"/>
            <a:endParaRPr lang="en-US" dirty="0"/>
          </a:p>
          <a:p>
            <a:endParaRPr lang="en-US" dirty="0"/>
          </a:p>
        </p:txBody>
      </p:sp>
      <p:sp>
        <p:nvSpPr>
          <p:cNvPr id="4" name="Content Placeholder 3">
            <a:extLst>
              <a:ext uri="{FF2B5EF4-FFF2-40B4-BE49-F238E27FC236}">
                <a16:creationId xmlns:a16="http://schemas.microsoft.com/office/drawing/2014/main" id="{F3091F55-24C8-4516-949D-6431ACFACDC6}"/>
              </a:ext>
            </a:extLst>
          </p:cNvPr>
          <p:cNvSpPr>
            <a:spLocks noGrp="1"/>
          </p:cNvSpPr>
          <p:nvPr>
            <p:ph idx="10"/>
          </p:nvPr>
        </p:nvSpPr>
        <p:spPr/>
        <p:txBody>
          <a:bodyPr/>
          <a:lstStyle/>
          <a:p>
            <a:r>
              <a:rPr lang="en-US" dirty="0"/>
              <a:t>Training Neural Networks</a:t>
            </a:r>
          </a:p>
          <a:p>
            <a:endParaRPr lang="en-US" dirty="0"/>
          </a:p>
        </p:txBody>
      </p:sp>
      <p:sp>
        <p:nvSpPr>
          <p:cNvPr id="6" name="AutoShape 4" descr="../_images/output_lr-scheduler_1dfeb6_65_0.svg"/>
          <p:cNvSpPr>
            <a:spLocks noChangeAspect="1" noChangeArrowheads="1"/>
          </p:cNvSpPr>
          <p:nvPr/>
        </p:nvSpPr>
        <p:spPr bwMode="auto">
          <a:xfrm>
            <a:off x="-1019472" y="5802571"/>
            <a:ext cx="1655894" cy="16558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1356792" y="6054476"/>
            <a:ext cx="2368601" cy="1685458"/>
          </a:xfrm>
          <a:prstGeom prst="rect">
            <a:avLst/>
          </a:prstGeom>
        </p:spPr>
      </p:pic>
      <p:pic>
        <p:nvPicPr>
          <p:cNvPr id="8" name="Picture 7"/>
          <p:cNvPicPr>
            <a:picLocks noChangeAspect="1"/>
          </p:cNvPicPr>
          <p:nvPr/>
        </p:nvPicPr>
        <p:blipFill>
          <a:blip r:embed="rId4"/>
          <a:stretch>
            <a:fillRect/>
          </a:stretch>
        </p:blipFill>
        <p:spPr>
          <a:xfrm>
            <a:off x="4357093" y="6073384"/>
            <a:ext cx="2256283" cy="1629240"/>
          </a:xfrm>
          <a:prstGeom prst="rect">
            <a:avLst/>
          </a:prstGeom>
        </p:spPr>
      </p:pic>
      <p:pic>
        <p:nvPicPr>
          <p:cNvPr id="9" name="Picture 8"/>
          <p:cNvPicPr>
            <a:picLocks noChangeAspect="1"/>
          </p:cNvPicPr>
          <p:nvPr/>
        </p:nvPicPr>
        <p:blipFill>
          <a:blip r:embed="rId5"/>
          <a:stretch>
            <a:fillRect/>
          </a:stretch>
        </p:blipFill>
        <p:spPr>
          <a:xfrm>
            <a:off x="6957044" y="6118448"/>
            <a:ext cx="2255090" cy="1602301"/>
          </a:xfrm>
          <a:prstGeom prst="rect">
            <a:avLst/>
          </a:prstGeom>
        </p:spPr>
      </p:pic>
      <p:sp>
        <p:nvSpPr>
          <p:cNvPr id="10" name="TextBox 9"/>
          <p:cNvSpPr txBox="1"/>
          <p:nvPr/>
        </p:nvSpPr>
        <p:spPr>
          <a:xfrm>
            <a:off x="1572816" y="5789615"/>
            <a:ext cx="2016224" cy="307777"/>
          </a:xfrm>
          <a:prstGeom prst="rect">
            <a:avLst/>
          </a:prstGeom>
          <a:noFill/>
        </p:spPr>
        <p:txBody>
          <a:bodyPr wrap="square" rtlCol="0">
            <a:spAutoFit/>
          </a:bodyPr>
          <a:lstStyle/>
          <a:p>
            <a:pPr algn="ctr"/>
            <a:r>
              <a:rPr lang="en-US" sz="1400" dirty="0" smtClean="0"/>
              <a:t>Exponential decay</a:t>
            </a:r>
            <a:endParaRPr lang="en-US" sz="1400" dirty="0"/>
          </a:p>
        </p:txBody>
      </p:sp>
      <p:sp>
        <p:nvSpPr>
          <p:cNvPr id="11" name="TextBox 10"/>
          <p:cNvSpPr txBox="1"/>
          <p:nvPr/>
        </p:nvSpPr>
        <p:spPr>
          <a:xfrm>
            <a:off x="4486613" y="5802571"/>
            <a:ext cx="2016224" cy="307777"/>
          </a:xfrm>
          <a:prstGeom prst="rect">
            <a:avLst/>
          </a:prstGeom>
          <a:noFill/>
        </p:spPr>
        <p:txBody>
          <a:bodyPr wrap="square" rtlCol="0">
            <a:spAutoFit/>
          </a:bodyPr>
          <a:lstStyle/>
          <a:p>
            <a:pPr algn="ctr"/>
            <a:r>
              <a:rPr lang="en-US" sz="1400" dirty="0" smtClean="0"/>
              <a:t>Cosine decay</a:t>
            </a:r>
            <a:endParaRPr lang="en-US" sz="1400" dirty="0"/>
          </a:p>
        </p:txBody>
      </p:sp>
      <p:sp>
        <p:nvSpPr>
          <p:cNvPr id="12" name="TextBox 11"/>
          <p:cNvSpPr txBox="1"/>
          <p:nvPr/>
        </p:nvSpPr>
        <p:spPr>
          <a:xfrm>
            <a:off x="7117432" y="5830416"/>
            <a:ext cx="2016224" cy="307777"/>
          </a:xfrm>
          <a:prstGeom prst="rect">
            <a:avLst/>
          </a:prstGeom>
          <a:noFill/>
        </p:spPr>
        <p:txBody>
          <a:bodyPr wrap="square" rtlCol="0">
            <a:spAutoFit/>
          </a:bodyPr>
          <a:lstStyle/>
          <a:p>
            <a:pPr algn="ctr"/>
            <a:r>
              <a:rPr lang="en-US" sz="1400" dirty="0" smtClean="0"/>
              <a:t>Warmup</a:t>
            </a:r>
            <a:endParaRPr lang="en-US" sz="1400" dirty="0"/>
          </a:p>
        </p:txBody>
      </p:sp>
    </p:spTree>
    <p:extLst>
      <p:ext uri="{BB962C8B-B14F-4D97-AF65-F5344CB8AC3E}">
        <p14:creationId xmlns:p14="http://schemas.microsoft.com/office/powerpoint/2010/main" val="1281428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Vanishing Gradient Problem</a:t>
            </a:r>
          </a:p>
        </p:txBody>
      </p:sp>
      <p:sp>
        <p:nvSpPr>
          <p:cNvPr id="3" name="Content Placeholder 2"/>
          <p:cNvSpPr>
            <a:spLocks noGrp="1"/>
          </p:cNvSpPr>
          <p:nvPr>
            <p:ph idx="1"/>
          </p:nvPr>
        </p:nvSpPr>
        <p:spPr/>
        <p:txBody>
          <a:bodyPr/>
          <a:lstStyle/>
          <a:p>
            <a:r>
              <a:rPr lang="en-US" dirty="0"/>
              <a:t>In some cases, during training, the gradients can become either very small (vanishing gradients) of very large (exploding gradients)</a:t>
            </a:r>
          </a:p>
          <a:p>
            <a:pPr lvl="1"/>
            <a:r>
              <a:rPr lang="en-US" dirty="0"/>
              <a:t>They result in very small or very large update of the parameters</a:t>
            </a:r>
          </a:p>
          <a:p>
            <a:pPr lvl="1"/>
            <a:r>
              <a:rPr lang="en-US" dirty="0"/>
              <a:t>Solutions: change learning </a:t>
            </a:r>
            <a:r>
              <a:rPr lang="en-US" dirty="0" smtClean="0"/>
              <a:t>rate, </a:t>
            </a:r>
            <a:r>
              <a:rPr lang="en-US" dirty="0" err="1"/>
              <a:t>ReLU</a:t>
            </a:r>
            <a:r>
              <a:rPr lang="en-US" dirty="0"/>
              <a:t> activations, regularization, LSTM units in RNNs</a:t>
            </a:r>
          </a:p>
        </p:txBody>
      </p:sp>
      <p:sp>
        <p:nvSpPr>
          <p:cNvPr id="4" name="Content Placeholder 3">
            <a:extLst>
              <a:ext uri="{FF2B5EF4-FFF2-40B4-BE49-F238E27FC236}">
                <a16:creationId xmlns:a16="http://schemas.microsoft.com/office/drawing/2014/main" id="{7C466B87-7F56-4D6E-9004-C5EE013FBEBF}"/>
              </a:ext>
            </a:extLst>
          </p:cNvPr>
          <p:cNvSpPr>
            <a:spLocks noGrp="1"/>
          </p:cNvSpPr>
          <p:nvPr>
            <p:ph idx="10"/>
          </p:nvPr>
        </p:nvSpPr>
        <p:spPr/>
        <p:txBody>
          <a:bodyPr/>
          <a:lstStyle/>
          <a:p>
            <a:r>
              <a:rPr lang="en-US" dirty="0"/>
              <a:t>Training Neural Networks</a:t>
            </a:r>
          </a:p>
          <a:p>
            <a:endParaRPr lang="en-US" dirty="0"/>
          </a:p>
        </p:txBody>
      </p:sp>
      <p:sp>
        <p:nvSpPr>
          <p:cNvPr id="10" name="矩形 136"/>
          <p:cNvSpPr/>
          <p:nvPr/>
        </p:nvSpPr>
        <p:spPr>
          <a:xfrm>
            <a:off x="3050722" y="3861774"/>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1" name="矩形 137"/>
          <p:cNvSpPr/>
          <p:nvPr/>
        </p:nvSpPr>
        <p:spPr>
          <a:xfrm>
            <a:off x="4376308" y="3845427"/>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2" name="矩形 138"/>
          <p:cNvSpPr/>
          <p:nvPr/>
        </p:nvSpPr>
        <p:spPr>
          <a:xfrm>
            <a:off x="6409645" y="3872569"/>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3" name="矩形 140"/>
          <p:cNvSpPr/>
          <p:nvPr/>
        </p:nvSpPr>
        <p:spPr>
          <a:xfrm>
            <a:off x="1867619" y="3889415"/>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14" name="直線單箭頭接點 141"/>
          <p:cNvCxnSpPr/>
          <p:nvPr/>
        </p:nvCxnSpPr>
        <p:spPr>
          <a:xfrm>
            <a:off x="6796452" y="4920989"/>
            <a:ext cx="7012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2"/>
          <p:cNvCxnSpPr/>
          <p:nvPr/>
        </p:nvCxnSpPr>
        <p:spPr>
          <a:xfrm>
            <a:off x="6905768" y="6166879"/>
            <a:ext cx="59198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43"/>
          <p:cNvCxnSpPr/>
          <p:nvPr/>
        </p:nvCxnSpPr>
        <p:spPr>
          <a:xfrm>
            <a:off x="6772568" y="4142186"/>
            <a:ext cx="72518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144"/>
          <p:cNvSpPr/>
          <p:nvPr/>
        </p:nvSpPr>
        <p:spPr>
          <a:xfrm>
            <a:off x="1936007" y="4607108"/>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8" name="矩形 145"/>
          <p:cNvSpPr/>
          <p:nvPr/>
        </p:nvSpPr>
        <p:spPr>
          <a:xfrm>
            <a:off x="1941825" y="4036779"/>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9" name="Object 12"/>
          <p:cNvGraphicFramePr>
            <a:graphicFrameLocks noChangeAspect="1"/>
          </p:cNvGraphicFramePr>
          <p:nvPr>
            <p:extLst>
              <p:ext uri="{D42A27DB-BD31-4B8C-83A1-F6EECF244321}">
                <p14:modId xmlns:p14="http://schemas.microsoft.com/office/powerpoint/2010/main" val="1897751510"/>
              </p:ext>
            </p:extLst>
          </p:nvPr>
        </p:nvGraphicFramePr>
        <p:xfrm>
          <a:off x="1954524" y="3941529"/>
          <a:ext cx="325438" cy="461962"/>
        </p:xfrm>
        <a:graphic>
          <a:graphicData uri="http://schemas.openxmlformats.org/presentationml/2006/ole">
            <mc:AlternateContent xmlns:mc="http://schemas.openxmlformats.org/markup-compatibility/2006">
              <mc:Choice xmlns:v="urn:schemas-microsoft-com:vml" Requires="v">
                <p:oleObj spid="_x0000_s13485" name="方程式" r:id="rId3" imgW="152280" imgH="215640" progId="Equation.3">
                  <p:embed/>
                </p:oleObj>
              </mc:Choice>
              <mc:Fallback>
                <p:oleObj name="方程式" r:id="rId3" imgW="152280" imgH="215640" progId="Equation.3">
                  <p:embed/>
                  <p:pic>
                    <p:nvPicPr>
                      <p:cNvPr id="147" name="Object 12"/>
                      <p:cNvPicPr>
                        <a:picLocks noChangeAspect="1" noChangeArrowheads="1"/>
                      </p:cNvPicPr>
                      <p:nvPr/>
                    </p:nvPicPr>
                    <p:blipFill>
                      <a:blip r:embed="rId4"/>
                      <a:srcRect/>
                      <a:stretch>
                        <a:fillRect/>
                      </a:stretch>
                    </p:blipFill>
                    <p:spPr bwMode="auto">
                      <a:xfrm>
                        <a:off x="1954524" y="3941529"/>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2"/>
          <p:cNvGraphicFramePr>
            <a:graphicFrameLocks noChangeAspect="1"/>
          </p:cNvGraphicFramePr>
          <p:nvPr>
            <p:extLst>
              <p:ext uri="{D42A27DB-BD31-4B8C-83A1-F6EECF244321}">
                <p14:modId xmlns:p14="http://schemas.microsoft.com/office/powerpoint/2010/main" val="3581467417"/>
              </p:ext>
            </p:extLst>
          </p:nvPr>
        </p:nvGraphicFramePr>
        <p:xfrm>
          <a:off x="1959820" y="4524258"/>
          <a:ext cx="352425" cy="461963"/>
        </p:xfrm>
        <a:graphic>
          <a:graphicData uri="http://schemas.openxmlformats.org/presentationml/2006/ole">
            <mc:AlternateContent xmlns:mc="http://schemas.openxmlformats.org/markup-compatibility/2006">
              <mc:Choice xmlns:v="urn:schemas-microsoft-com:vml" Requires="v">
                <p:oleObj spid="_x0000_s13486" name="方程式" r:id="rId5" imgW="164880" imgH="215640" progId="Equation.3">
                  <p:embed/>
                </p:oleObj>
              </mc:Choice>
              <mc:Fallback>
                <p:oleObj name="方程式" r:id="rId5" imgW="164880" imgH="215640" progId="Equation.3">
                  <p:embed/>
                  <p:pic>
                    <p:nvPicPr>
                      <p:cNvPr id="148" name="Object 12"/>
                      <p:cNvPicPr>
                        <a:picLocks noChangeAspect="1" noChangeArrowheads="1"/>
                      </p:cNvPicPr>
                      <p:nvPr/>
                    </p:nvPicPr>
                    <p:blipFill>
                      <a:blip r:embed="rId6"/>
                      <a:srcRect/>
                      <a:stretch>
                        <a:fillRect/>
                      </a:stretch>
                    </p:blipFill>
                    <p:spPr bwMode="auto">
                      <a:xfrm>
                        <a:off x="1959820" y="4524258"/>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橢圓 148"/>
          <p:cNvSpPr/>
          <p:nvPr/>
        </p:nvSpPr>
        <p:spPr>
          <a:xfrm>
            <a:off x="3147832" y="3872776"/>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2" name="橢圓 149"/>
          <p:cNvSpPr/>
          <p:nvPr/>
        </p:nvSpPr>
        <p:spPr>
          <a:xfrm>
            <a:off x="3150174" y="4651346"/>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3" name="橢圓 150"/>
          <p:cNvSpPr/>
          <p:nvPr/>
        </p:nvSpPr>
        <p:spPr>
          <a:xfrm>
            <a:off x="3138541" y="587935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4" name="文字方塊 151"/>
          <p:cNvSpPr txBox="1"/>
          <p:nvPr/>
        </p:nvSpPr>
        <p:spPr>
          <a:xfrm rot="5400000">
            <a:off x="3135794" y="5301651"/>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5" name="矩形 152"/>
          <p:cNvSpPr/>
          <p:nvPr/>
        </p:nvSpPr>
        <p:spPr>
          <a:xfrm>
            <a:off x="1945532" y="6004865"/>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26" name="Object 12"/>
          <p:cNvGraphicFramePr>
            <a:graphicFrameLocks noChangeAspect="1"/>
          </p:cNvGraphicFramePr>
          <p:nvPr>
            <p:extLst>
              <p:ext uri="{D42A27DB-BD31-4B8C-83A1-F6EECF244321}">
                <p14:modId xmlns:p14="http://schemas.microsoft.com/office/powerpoint/2010/main" val="2225129259"/>
              </p:ext>
            </p:extLst>
          </p:nvPr>
        </p:nvGraphicFramePr>
        <p:xfrm>
          <a:off x="1942416" y="5908611"/>
          <a:ext cx="407988" cy="488950"/>
        </p:xfrm>
        <a:graphic>
          <a:graphicData uri="http://schemas.openxmlformats.org/presentationml/2006/ole">
            <mc:AlternateContent xmlns:mc="http://schemas.openxmlformats.org/markup-compatibility/2006">
              <mc:Choice xmlns:v="urn:schemas-microsoft-com:vml" Requires="v">
                <p:oleObj spid="_x0000_s13487" name="方程式" r:id="rId7" imgW="190440" imgH="228600" progId="Equation.3">
                  <p:embed/>
                </p:oleObj>
              </mc:Choice>
              <mc:Fallback>
                <p:oleObj name="方程式" r:id="rId7" imgW="190440" imgH="228600" progId="Equation.3">
                  <p:embed/>
                  <p:pic>
                    <p:nvPicPr>
                      <p:cNvPr id="154" name="Object 12"/>
                      <p:cNvPicPr>
                        <a:picLocks noChangeAspect="1" noChangeArrowheads="1"/>
                      </p:cNvPicPr>
                      <p:nvPr/>
                    </p:nvPicPr>
                    <p:blipFill>
                      <a:blip r:embed="rId8"/>
                      <a:srcRect/>
                      <a:stretch>
                        <a:fillRect/>
                      </a:stretch>
                    </p:blipFill>
                    <p:spPr bwMode="auto">
                      <a:xfrm>
                        <a:off x="1942416" y="5908611"/>
                        <a:ext cx="407988"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文字方塊 154"/>
          <p:cNvSpPr txBox="1"/>
          <p:nvPr/>
        </p:nvSpPr>
        <p:spPr>
          <a:xfrm rot="5400000">
            <a:off x="1821464" y="5289807"/>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8" name="橢圓 155"/>
          <p:cNvSpPr/>
          <p:nvPr/>
        </p:nvSpPr>
        <p:spPr>
          <a:xfrm>
            <a:off x="4463394" y="3872776"/>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9" name="橢圓 156"/>
          <p:cNvSpPr/>
          <p:nvPr/>
        </p:nvSpPr>
        <p:spPr>
          <a:xfrm>
            <a:off x="4465736" y="4651346"/>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0" name="橢圓 157"/>
          <p:cNvSpPr/>
          <p:nvPr/>
        </p:nvSpPr>
        <p:spPr>
          <a:xfrm>
            <a:off x="4454103" y="5879358"/>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1" name="文字方塊 158"/>
          <p:cNvSpPr txBox="1"/>
          <p:nvPr/>
        </p:nvSpPr>
        <p:spPr>
          <a:xfrm rot="5400000">
            <a:off x="4451356" y="5301651"/>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2" name="橢圓 159"/>
          <p:cNvSpPr/>
          <p:nvPr/>
        </p:nvSpPr>
        <p:spPr>
          <a:xfrm>
            <a:off x="6485489" y="3864463"/>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3" name="橢圓 160"/>
          <p:cNvSpPr/>
          <p:nvPr/>
        </p:nvSpPr>
        <p:spPr>
          <a:xfrm>
            <a:off x="6487831" y="4624372"/>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4" name="橢圓 161"/>
          <p:cNvSpPr/>
          <p:nvPr/>
        </p:nvSpPr>
        <p:spPr>
          <a:xfrm>
            <a:off x="6494859" y="5871045"/>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5" name="文字方塊 162"/>
          <p:cNvSpPr txBox="1"/>
          <p:nvPr/>
        </p:nvSpPr>
        <p:spPr>
          <a:xfrm rot="5400000">
            <a:off x="6492112" y="5290175"/>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6" name="文字方塊 163"/>
          <p:cNvSpPr txBox="1"/>
          <p:nvPr/>
        </p:nvSpPr>
        <p:spPr>
          <a:xfrm>
            <a:off x="5035439" y="381419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7" name="文字方塊 164"/>
          <p:cNvSpPr txBox="1"/>
          <p:nvPr/>
        </p:nvSpPr>
        <p:spPr>
          <a:xfrm>
            <a:off x="5053062" y="4599691"/>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8" name="文字方塊 165"/>
          <p:cNvSpPr txBox="1"/>
          <p:nvPr/>
        </p:nvSpPr>
        <p:spPr>
          <a:xfrm>
            <a:off x="5065242" y="5855983"/>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39" name="直線單箭頭接點 166"/>
          <p:cNvCxnSpPr>
            <a:stCxn id="21" idx="6"/>
            <a:endCxn id="28" idx="2"/>
          </p:cNvCxnSpPr>
          <p:nvPr/>
        </p:nvCxnSpPr>
        <p:spPr>
          <a:xfrm>
            <a:off x="3721990" y="4159855"/>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167"/>
          <p:cNvCxnSpPr/>
          <p:nvPr/>
        </p:nvCxnSpPr>
        <p:spPr>
          <a:xfrm>
            <a:off x="3721990" y="4951607"/>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168"/>
          <p:cNvCxnSpPr/>
          <p:nvPr/>
        </p:nvCxnSpPr>
        <p:spPr>
          <a:xfrm>
            <a:off x="3712699" y="6173576"/>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169"/>
          <p:cNvCxnSpPr>
            <a:stCxn id="22" idx="6"/>
            <a:endCxn id="28" idx="2"/>
          </p:cNvCxnSpPr>
          <p:nvPr/>
        </p:nvCxnSpPr>
        <p:spPr>
          <a:xfrm flipV="1">
            <a:off x="3724332" y="4159855"/>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170"/>
          <p:cNvCxnSpPr>
            <a:stCxn id="21" idx="6"/>
            <a:endCxn id="29" idx="2"/>
          </p:cNvCxnSpPr>
          <p:nvPr/>
        </p:nvCxnSpPr>
        <p:spPr>
          <a:xfrm>
            <a:off x="3721990" y="4159855"/>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171"/>
          <p:cNvCxnSpPr>
            <a:stCxn id="21" idx="6"/>
            <a:endCxn id="30" idx="2"/>
          </p:cNvCxnSpPr>
          <p:nvPr/>
        </p:nvCxnSpPr>
        <p:spPr>
          <a:xfrm>
            <a:off x="3721990" y="4159855"/>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172"/>
          <p:cNvCxnSpPr>
            <a:stCxn id="22" idx="6"/>
            <a:endCxn id="30" idx="2"/>
          </p:cNvCxnSpPr>
          <p:nvPr/>
        </p:nvCxnSpPr>
        <p:spPr>
          <a:xfrm>
            <a:off x="3724332" y="4938425"/>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173"/>
          <p:cNvCxnSpPr>
            <a:stCxn id="23" idx="6"/>
            <a:endCxn id="28" idx="2"/>
          </p:cNvCxnSpPr>
          <p:nvPr/>
        </p:nvCxnSpPr>
        <p:spPr>
          <a:xfrm flipV="1">
            <a:off x="3712699" y="4159855"/>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174"/>
          <p:cNvCxnSpPr>
            <a:stCxn id="23" idx="6"/>
            <a:endCxn id="29" idx="2"/>
          </p:cNvCxnSpPr>
          <p:nvPr/>
        </p:nvCxnSpPr>
        <p:spPr>
          <a:xfrm flipV="1">
            <a:off x="3712699" y="4938425"/>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175"/>
          <p:cNvCxnSpPr>
            <a:endCxn id="21" idx="2"/>
          </p:cNvCxnSpPr>
          <p:nvPr/>
        </p:nvCxnSpPr>
        <p:spPr>
          <a:xfrm flipV="1">
            <a:off x="2288432" y="4159855"/>
            <a:ext cx="859400" cy="29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176"/>
          <p:cNvCxnSpPr>
            <a:stCxn id="18" idx="3"/>
            <a:endCxn id="22" idx="2"/>
          </p:cNvCxnSpPr>
          <p:nvPr/>
        </p:nvCxnSpPr>
        <p:spPr>
          <a:xfrm>
            <a:off x="2284725" y="4208229"/>
            <a:ext cx="865449" cy="7301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177"/>
          <p:cNvCxnSpPr>
            <a:stCxn id="18" idx="3"/>
            <a:endCxn id="23" idx="2"/>
          </p:cNvCxnSpPr>
          <p:nvPr/>
        </p:nvCxnSpPr>
        <p:spPr>
          <a:xfrm>
            <a:off x="2284725" y="4208229"/>
            <a:ext cx="853816" cy="1958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178"/>
          <p:cNvCxnSpPr>
            <a:stCxn id="20" idx="3"/>
            <a:endCxn id="21" idx="2"/>
          </p:cNvCxnSpPr>
          <p:nvPr/>
        </p:nvCxnSpPr>
        <p:spPr>
          <a:xfrm flipV="1">
            <a:off x="2312245" y="4159855"/>
            <a:ext cx="835587" cy="595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179"/>
          <p:cNvCxnSpPr>
            <a:stCxn id="17" idx="3"/>
            <a:endCxn id="22" idx="2"/>
          </p:cNvCxnSpPr>
          <p:nvPr/>
        </p:nvCxnSpPr>
        <p:spPr>
          <a:xfrm>
            <a:off x="2278907" y="4778558"/>
            <a:ext cx="871267" cy="1598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180"/>
          <p:cNvCxnSpPr>
            <a:stCxn id="17" idx="3"/>
            <a:endCxn id="23" idx="2"/>
          </p:cNvCxnSpPr>
          <p:nvPr/>
        </p:nvCxnSpPr>
        <p:spPr>
          <a:xfrm>
            <a:off x="2278907" y="4778558"/>
            <a:ext cx="859634" cy="1387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181"/>
          <p:cNvCxnSpPr>
            <a:stCxn id="26" idx="3"/>
            <a:endCxn id="21" idx="2"/>
          </p:cNvCxnSpPr>
          <p:nvPr/>
        </p:nvCxnSpPr>
        <p:spPr>
          <a:xfrm flipV="1">
            <a:off x="2350404" y="4159855"/>
            <a:ext cx="797428" cy="19932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單箭頭接點 182"/>
          <p:cNvCxnSpPr>
            <a:stCxn id="26" idx="3"/>
            <a:endCxn id="22" idx="2"/>
          </p:cNvCxnSpPr>
          <p:nvPr/>
        </p:nvCxnSpPr>
        <p:spPr>
          <a:xfrm flipV="1">
            <a:off x="2324035" y="4938425"/>
            <a:ext cx="826139" cy="121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183"/>
          <p:cNvCxnSpPr>
            <a:stCxn id="26" idx="3"/>
            <a:endCxn id="23" idx="2"/>
          </p:cNvCxnSpPr>
          <p:nvPr/>
        </p:nvCxnSpPr>
        <p:spPr>
          <a:xfrm>
            <a:off x="2324035" y="6153031"/>
            <a:ext cx="814506" cy="13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7" name="群組 6"/>
          <p:cNvGrpSpPr/>
          <p:nvPr/>
        </p:nvGrpSpPr>
        <p:grpSpPr>
          <a:xfrm>
            <a:off x="7483192" y="3829075"/>
            <a:ext cx="642352" cy="2587672"/>
            <a:chOff x="7668524" y="1462486"/>
            <a:chExt cx="642352" cy="2587672"/>
          </a:xfrm>
        </p:grpSpPr>
        <p:sp>
          <p:nvSpPr>
            <p:cNvPr id="58" name="文字方塊 184"/>
            <p:cNvSpPr txBox="1"/>
            <p:nvPr/>
          </p:nvSpPr>
          <p:spPr>
            <a:xfrm rot="5400000">
              <a:off x="7610714" y="2981307"/>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59" name="文字方塊 185"/>
            <p:cNvSpPr txBox="1"/>
            <p:nvPr/>
          </p:nvSpPr>
          <p:spPr>
            <a:xfrm>
              <a:off x="7679807" y="1462486"/>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60" name="文字方塊 186"/>
            <p:cNvSpPr txBox="1"/>
            <p:nvPr/>
          </p:nvSpPr>
          <p:spPr>
            <a:xfrm>
              <a:off x="7668524" y="2260706"/>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61" name="文字方塊 187"/>
            <p:cNvSpPr txBox="1"/>
            <p:nvPr/>
          </p:nvSpPr>
          <p:spPr>
            <a:xfrm>
              <a:off x="7668524" y="3526938"/>
              <a:ext cx="631069" cy="523220"/>
            </a:xfrm>
            <a:prstGeom prst="rect">
              <a:avLst/>
            </a:prstGeom>
            <a:noFill/>
          </p:spPr>
          <p:txBody>
            <a:bodyPr wrap="square" rtlCol="0">
              <a:spAutoFit/>
            </a:bodyPr>
            <a:lstStyle/>
            <a:p>
              <a:r>
                <a:rPr lang="en-US" altLang="zh-TW" sz="2800" dirty="0" err="1"/>
                <a:t>y</a:t>
              </a:r>
              <a:r>
                <a:rPr lang="en-US" altLang="zh-TW" sz="2800" baseline="-25000" dirty="0" err="1"/>
                <a:t>M</a:t>
              </a:r>
              <a:endParaRPr lang="zh-TW" altLang="en-US" sz="2800" baseline="-25000" dirty="0"/>
            </a:p>
          </p:txBody>
        </p:sp>
      </p:grpSp>
      <p:cxnSp>
        <p:nvCxnSpPr>
          <p:cNvPr id="62" name="直線單箭頭接點 188"/>
          <p:cNvCxnSpPr/>
          <p:nvPr/>
        </p:nvCxnSpPr>
        <p:spPr>
          <a:xfrm>
            <a:off x="5746089" y="4171438"/>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189"/>
          <p:cNvCxnSpPr/>
          <p:nvPr/>
        </p:nvCxnSpPr>
        <p:spPr>
          <a:xfrm>
            <a:off x="5746089" y="4963190"/>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190"/>
          <p:cNvCxnSpPr/>
          <p:nvPr/>
        </p:nvCxnSpPr>
        <p:spPr>
          <a:xfrm>
            <a:off x="5736798" y="6185159"/>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191"/>
          <p:cNvCxnSpPr/>
          <p:nvPr/>
        </p:nvCxnSpPr>
        <p:spPr>
          <a:xfrm flipV="1">
            <a:off x="5748431" y="4171438"/>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單箭頭接點 192"/>
          <p:cNvCxnSpPr/>
          <p:nvPr/>
        </p:nvCxnSpPr>
        <p:spPr>
          <a:xfrm>
            <a:off x="5746089" y="4171438"/>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單箭頭接點 193"/>
          <p:cNvCxnSpPr/>
          <p:nvPr/>
        </p:nvCxnSpPr>
        <p:spPr>
          <a:xfrm>
            <a:off x="5746089" y="4171438"/>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單箭頭接點 194"/>
          <p:cNvCxnSpPr/>
          <p:nvPr/>
        </p:nvCxnSpPr>
        <p:spPr>
          <a:xfrm>
            <a:off x="5748431" y="4950008"/>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單箭頭接點 195"/>
          <p:cNvCxnSpPr/>
          <p:nvPr/>
        </p:nvCxnSpPr>
        <p:spPr>
          <a:xfrm flipV="1">
            <a:off x="5736798" y="4171438"/>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196"/>
          <p:cNvCxnSpPr/>
          <p:nvPr/>
        </p:nvCxnSpPr>
        <p:spPr>
          <a:xfrm flipV="1">
            <a:off x="5736798" y="4950008"/>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矩形圖說文字 127"/>
          <p:cNvSpPr/>
          <p:nvPr/>
        </p:nvSpPr>
        <p:spPr>
          <a:xfrm>
            <a:off x="1578616" y="6725599"/>
            <a:ext cx="3883612" cy="403543"/>
          </a:xfrm>
          <a:prstGeom prst="wedgeRectCallout">
            <a:avLst>
              <a:gd name="adj1" fmla="val 11157"/>
              <a:gd name="adj2" fmla="val -1851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000" dirty="0"/>
              <a:t>Small gradients, learns very slow</a:t>
            </a:r>
            <a:endParaRPr lang="zh-TW" altLang="en-US" sz="2000" dirty="0"/>
          </a:p>
        </p:txBody>
      </p:sp>
      <p:sp>
        <p:nvSpPr>
          <p:cNvPr id="72" name="TextBox 71">
            <a:extLst>
              <a:ext uri="{FF2B5EF4-FFF2-40B4-BE49-F238E27FC236}">
                <a16:creationId xmlns:a16="http://schemas.microsoft.com/office/drawing/2014/main" id="{B12FA439-A590-47C8-8F8A-CD119D8CE28D}"/>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34058528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Generalization</a:t>
            </a:r>
          </a:p>
        </p:txBody>
      </p:sp>
      <p:sp>
        <p:nvSpPr>
          <p:cNvPr id="3" name="Content Placeholder 2"/>
          <p:cNvSpPr>
            <a:spLocks noGrp="1"/>
          </p:cNvSpPr>
          <p:nvPr>
            <p:ph idx="1"/>
          </p:nvPr>
        </p:nvSpPr>
        <p:spPr>
          <a:xfrm>
            <a:off x="276673" y="2090803"/>
            <a:ext cx="5030949" cy="5367667"/>
          </a:xfrm>
        </p:spPr>
        <p:txBody>
          <a:bodyPr/>
          <a:lstStyle/>
          <a:p>
            <a:r>
              <a:rPr lang="en-US" b="1" i="1" dirty="0" err="1">
                <a:solidFill>
                  <a:srgbClr val="0070C0"/>
                </a:solidFill>
              </a:rPr>
              <a:t>Underfitting</a:t>
            </a:r>
            <a:endParaRPr lang="en-US" dirty="0"/>
          </a:p>
          <a:p>
            <a:pPr lvl="1"/>
            <a:r>
              <a:rPr lang="en-US" dirty="0"/>
              <a:t>The model is too “simple” to represent all the relevant class characteristics</a:t>
            </a:r>
          </a:p>
          <a:p>
            <a:pPr lvl="1"/>
            <a:r>
              <a:rPr lang="en-US" dirty="0"/>
              <a:t>E.g., model with too few parameters</a:t>
            </a:r>
          </a:p>
          <a:p>
            <a:pPr lvl="1"/>
            <a:r>
              <a:rPr lang="en-US" dirty="0"/>
              <a:t>Produces high error on the training set and high error on the </a:t>
            </a:r>
            <a:r>
              <a:rPr lang="en-US" dirty="0" smtClean="0"/>
              <a:t>validation </a:t>
            </a:r>
            <a:r>
              <a:rPr lang="en-US" dirty="0"/>
              <a:t>set</a:t>
            </a:r>
          </a:p>
          <a:p>
            <a:endParaRPr lang="en-US" b="1" i="1" dirty="0">
              <a:solidFill>
                <a:srgbClr val="0070C0"/>
              </a:solidFill>
            </a:endParaRPr>
          </a:p>
          <a:p>
            <a:endParaRPr lang="en-US" b="1" i="1" dirty="0" smtClean="0">
              <a:solidFill>
                <a:srgbClr val="0070C0"/>
              </a:solidFill>
            </a:endParaRPr>
          </a:p>
          <a:p>
            <a:r>
              <a:rPr lang="en-US" b="1" i="1" dirty="0" smtClean="0">
                <a:solidFill>
                  <a:srgbClr val="0070C0"/>
                </a:solidFill>
              </a:rPr>
              <a:t>Overfitting</a:t>
            </a:r>
            <a:endParaRPr lang="en-US" b="1" i="1" dirty="0">
              <a:solidFill>
                <a:srgbClr val="0070C0"/>
              </a:solidFill>
            </a:endParaRPr>
          </a:p>
          <a:p>
            <a:pPr lvl="1"/>
            <a:r>
              <a:rPr lang="en-US" dirty="0"/>
              <a:t>The model is too “complex” and fits irrelevant characteristics (noise) in the data</a:t>
            </a:r>
          </a:p>
          <a:p>
            <a:pPr lvl="1"/>
            <a:r>
              <a:rPr lang="en-US" dirty="0"/>
              <a:t>E.g., model with too many parameters</a:t>
            </a:r>
          </a:p>
          <a:p>
            <a:pPr lvl="1"/>
            <a:r>
              <a:rPr lang="en-US" dirty="0"/>
              <a:t>Produces low error on the training error and high error on the </a:t>
            </a:r>
            <a:r>
              <a:rPr lang="en-US" dirty="0" smtClean="0"/>
              <a:t>validation </a:t>
            </a:r>
            <a:r>
              <a:rPr lang="en-US" dirty="0"/>
              <a:t>set</a:t>
            </a:r>
          </a:p>
          <a:p>
            <a:endParaRPr lang="en-US" dirty="0"/>
          </a:p>
        </p:txBody>
      </p:sp>
      <p:sp>
        <p:nvSpPr>
          <p:cNvPr id="6" name="Content Placeholder 5">
            <a:extLst>
              <a:ext uri="{FF2B5EF4-FFF2-40B4-BE49-F238E27FC236}">
                <a16:creationId xmlns:a16="http://schemas.microsoft.com/office/drawing/2014/main" id="{B07FBA42-F4FA-48B9-8C14-533E6DE702ED}"/>
              </a:ext>
            </a:extLst>
          </p:cNvPr>
          <p:cNvSpPr>
            <a:spLocks noGrp="1"/>
          </p:cNvSpPr>
          <p:nvPr>
            <p:ph idx="10"/>
          </p:nvPr>
        </p:nvSpPr>
        <p:spPr/>
        <p:txBody>
          <a:bodyPr/>
          <a:lstStyle/>
          <a:p>
            <a:r>
              <a:rPr lang="en-US" dirty="0"/>
              <a:t>Generalization</a:t>
            </a:r>
          </a:p>
        </p:txBody>
      </p:sp>
      <p:pic>
        <p:nvPicPr>
          <p:cNvPr id="10" name="Picture 2" descr="Techniques for handling underfitting and overfitting in Machine Learning |  by Manpreet Singh Minhas | Towards Data Science"/>
          <p:cNvPicPr>
            <a:picLocks noChangeAspect="1" noChangeArrowheads="1"/>
          </p:cNvPicPr>
          <p:nvPr/>
        </p:nvPicPr>
        <p:blipFill rotWithShape="1">
          <a:blip r:embed="rId2">
            <a:extLst>
              <a:ext uri="{28A0092B-C50C-407E-A947-70E740481C1C}">
                <a14:useLocalDpi xmlns:a14="http://schemas.microsoft.com/office/drawing/2010/main" val="0"/>
              </a:ext>
            </a:extLst>
          </a:blip>
          <a:srcRect l="74733" t="38327" b="31597"/>
          <a:stretch/>
        </p:blipFill>
        <p:spPr bwMode="auto">
          <a:xfrm>
            <a:off x="5533256" y="5052421"/>
            <a:ext cx="2136093" cy="20143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Techniques for handling underfitting and overfitting in Machine Learning |  by Manpreet Singh Minhas | Towards Data Science"/>
          <p:cNvPicPr>
            <a:picLocks noChangeAspect="1" noChangeArrowheads="1"/>
          </p:cNvPicPr>
          <p:nvPr/>
        </p:nvPicPr>
        <p:blipFill rotWithShape="1">
          <a:blip r:embed="rId2">
            <a:extLst>
              <a:ext uri="{28A0092B-C50C-407E-A947-70E740481C1C}">
                <a14:useLocalDpi xmlns:a14="http://schemas.microsoft.com/office/drawing/2010/main" val="0"/>
              </a:ext>
            </a:extLst>
          </a:blip>
          <a:srcRect l="75816" t="69720"/>
          <a:stretch/>
        </p:blipFill>
        <p:spPr bwMode="auto">
          <a:xfrm>
            <a:off x="7894983" y="5052421"/>
            <a:ext cx="2030761" cy="20143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echniques for handling underfitting and overfitting in Machine Learning |  by Manpreet Singh Minhas | Towards Data Science"/>
          <p:cNvPicPr>
            <a:picLocks noChangeAspect="1" noChangeArrowheads="1"/>
          </p:cNvPicPr>
          <p:nvPr/>
        </p:nvPicPr>
        <p:blipFill rotWithShape="1">
          <a:blip r:embed="rId2">
            <a:extLst>
              <a:ext uri="{28A0092B-C50C-407E-A947-70E740481C1C}">
                <a14:useLocalDpi xmlns:a14="http://schemas.microsoft.com/office/drawing/2010/main" val="0"/>
              </a:ext>
            </a:extLst>
          </a:blip>
          <a:srcRect l="20578" t="69722" r="54512" b="202"/>
          <a:stretch/>
        </p:blipFill>
        <p:spPr bwMode="auto">
          <a:xfrm>
            <a:off x="7669349" y="2350824"/>
            <a:ext cx="2184387" cy="20894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Techniques for handling underfitting and overfitting in Machine Learning |  by Manpreet Singh Minhas | Towards Data Science"/>
          <p:cNvPicPr>
            <a:picLocks noChangeAspect="1" noChangeArrowheads="1"/>
          </p:cNvPicPr>
          <p:nvPr/>
        </p:nvPicPr>
        <p:blipFill rotWithShape="1">
          <a:blip r:embed="rId2">
            <a:extLst>
              <a:ext uri="{28A0092B-C50C-407E-A947-70E740481C1C}">
                <a14:useLocalDpi xmlns:a14="http://schemas.microsoft.com/office/drawing/2010/main" val="0"/>
              </a:ext>
            </a:extLst>
          </a:blip>
          <a:srcRect l="20578" t="38582" r="54863" b="31567"/>
          <a:stretch/>
        </p:blipFill>
        <p:spPr bwMode="auto">
          <a:xfrm>
            <a:off x="5533256" y="2349768"/>
            <a:ext cx="2088232" cy="20108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3049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8621"/>
            <a:ext cx="10058400" cy="1050573"/>
          </a:xfrm>
        </p:spPr>
        <p:txBody>
          <a:bodyPr>
            <a:normAutofit/>
          </a:bodyPr>
          <a:lstStyle/>
          <a:p>
            <a:r>
              <a:rPr lang="en-US" dirty="0"/>
              <a:t>Overfitting</a:t>
            </a:r>
          </a:p>
        </p:txBody>
      </p:sp>
      <p:sp>
        <p:nvSpPr>
          <p:cNvPr id="3" name="Content Placeholder 2"/>
          <p:cNvSpPr>
            <a:spLocks noGrp="1"/>
          </p:cNvSpPr>
          <p:nvPr>
            <p:ph idx="1"/>
          </p:nvPr>
        </p:nvSpPr>
        <p:spPr>
          <a:xfrm>
            <a:off x="276673" y="2090803"/>
            <a:ext cx="9584265" cy="5367667"/>
          </a:xfrm>
        </p:spPr>
        <p:txBody>
          <a:bodyPr/>
          <a:lstStyle/>
          <a:p>
            <a:r>
              <a:rPr lang="en-US" dirty="0"/>
              <a:t>Overfitting – </a:t>
            </a:r>
            <a:r>
              <a:rPr lang="en-US" dirty="0" smtClean="0"/>
              <a:t>a </a:t>
            </a:r>
            <a:r>
              <a:rPr lang="en-US" dirty="0"/>
              <a:t>model with high capacity fits the noise in the data instead of the underlying relationship</a:t>
            </a:r>
          </a:p>
          <a:p>
            <a:endParaRPr lang="en-US" dirty="0"/>
          </a:p>
          <a:p>
            <a:endParaRPr lang="en-US" dirty="0"/>
          </a:p>
          <a:p>
            <a:endParaRPr lang="en-US" dirty="0"/>
          </a:p>
        </p:txBody>
      </p:sp>
      <p:sp>
        <p:nvSpPr>
          <p:cNvPr id="8" name="Content Placeholder 7">
            <a:extLst>
              <a:ext uri="{FF2B5EF4-FFF2-40B4-BE49-F238E27FC236}">
                <a16:creationId xmlns:a16="http://schemas.microsoft.com/office/drawing/2014/main" id="{31262A09-6F66-4DFB-9B20-03A632E4F017}"/>
              </a:ext>
            </a:extLst>
          </p:cNvPr>
          <p:cNvSpPr>
            <a:spLocks noGrp="1"/>
          </p:cNvSpPr>
          <p:nvPr>
            <p:ph idx="10"/>
          </p:nvPr>
        </p:nvSpPr>
        <p:spPr>
          <a:xfrm>
            <a:off x="276673" y="1509936"/>
            <a:ext cx="6192687" cy="350293"/>
          </a:xfrm>
        </p:spPr>
        <p:txBody>
          <a:bodyPr/>
          <a:lstStyle/>
          <a:p>
            <a:r>
              <a:rPr lang="en-US" dirty="0"/>
              <a:t>Generalization</a:t>
            </a:r>
          </a:p>
        </p:txBody>
      </p:sp>
      <p:pic>
        <p:nvPicPr>
          <p:cNvPr id="4" name="Εικόνα 19"/>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1" b="18611"/>
          <a:stretch/>
        </p:blipFill>
        <p:spPr>
          <a:xfrm>
            <a:off x="5821288" y="5247580"/>
            <a:ext cx="3635902" cy="2173783"/>
          </a:xfrm>
          <a:prstGeom prst="rect">
            <a:avLst/>
          </a:prstGeom>
        </p:spPr>
      </p:pic>
      <p:sp>
        <p:nvSpPr>
          <p:cNvPr id="5" name="TextBox 4"/>
          <p:cNvSpPr txBox="1"/>
          <p:nvPr/>
        </p:nvSpPr>
        <p:spPr>
          <a:xfrm>
            <a:off x="852736" y="7526179"/>
            <a:ext cx="8712968" cy="246221"/>
          </a:xfrm>
          <a:prstGeom prst="rect">
            <a:avLst/>
          </a:prstGeom>
          <a:noFill/>
        </p:spPr>
        <p:txBody>
          <a:bodyPr wrap="square" rtlCol="0">
            <a:spAutoFit/>
          </a:bodyPr>
          <a:lstStyle/>
          <a:p>
            <a:pPr algn="ctr"/>
            <a:r>
              <a:rPr lang="en-US" sz="1000" dirty="0"/>
              <a:t>Picture from: </a:t>
            </a:r>
            <a:r>
              <a:rPr lang="en-US" sz="1000" dirty="0">
                <a:hlinkClick r:id="rId5"/>
              </a:rPr>
              <a:t>http://cs231n.github.io/assets/nn1/layer_sizes.jpeg</a:t>
            </a:r>
            <a:endParaRPr lang="en-US" sz="1000" dirty="0"/>
          </a:p>
        </p:txBody>
      </p:sp>
      <p:pic>
        <p:nvPicPr>
          <p:cNvPr id="6" name="Εικόνα 12">
            <a:extLst>
              <a:ext uri="{FF2B5EF4-FFF2-40B4-BE49-F238E27FC236}">
                <a16:creationId xmlns:a16="http://schemas.microsoft.com/office/drawing/2014/main" id="{E2DFE7DF-857A-4E01-8815-C42087CD35E8}"/>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2024027" y="2936553"/>
            <a:ext cx="5381438" cy="2173783"/>
          </a:xfrm>
          <a:prstGeom prst="rect">
            <a:avLst/>
          </a:prstGeom>
        </p:spPr>
      </p:pic>
      <p:sp>
        <p:nvSpPr>
          <p:cNvPr id="7" name="Content Placeholder 2">
            <a:extLst>
              <a:ext uri="{FF2B5EF4-FFF2-40B4-BE49-F238E27FC236}">
                <a16:creationId xmlns:a16="http://schemas.microsoft.com/office/drawing/2014/main" id="{D0D8AFCC-962C-4D15-B94B-21027735CBA4}"/>
              </a:ext>
            </a:extLst>
          </p:cNvPr>
          <p:cNvSpPr txBox="1">
            <a:spLocks/>
          </p:cNvSpPr>
          <p:nvPr/>
        </p:nvSpPr>
        <p:spPr>
          <a:xfrm>
            <a:off x="276673" y="5614392"/>
            <a:ext cx="5040559" cy="1440160"/>
          </a:xfrm>
          <a:prstGeom prst="rect">
            <a:avLst/>
          </a:prstGeom>
        </p:spPr>
        <p:txBody>
          <a:bodyPr vert="horz" lIns="91440" tIns="45720" rIns="91440" bIns="45720" rtlCol="0">
            <a:normAutofit/>
          </a:bodyPr>
          <a:lstStyle>
            <a:lvl1pPr marL="342871" indent="-342871" algn="l" defTabSz="914323"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1pPr>
            <a:lvl2pPr marL="693680" indent="-236518" algn="l" defTabSz="914323" rtl="0" eaLnBrk="1" latinLnBrk="0" hangingPunct="1">
              <a:spcBef>
                <a:spcPct val="20000"/>
              </a:spcBef>
              <a:buFont typeface="Arial" panose="020B0604020202020204" pitchFamily="34" charset="0"/>
              <a:buChar char="–"/>
              <a:defRPr sz="2200" kern="1200">
                <a:solidFill>
                  <a:schemeClr val="tx1"/>
                </a:solidFill>
                <a:latin typeface="Palatino Linotype" panose="02040502050505030304" pitchFamily="18" charset="0"/>
                <a:ea typeface="+mn-ea"/>
                <a:cs typeface="+mn-cs"/>
              </a:defRPr>
            </a:lvl2pPr>
            <a:lvl3pPr marL="1257195" indent="-342871" algn="l" defTabSz="914323" rtl="0" eaLnBrk="1" latinLnBrk="0" hangingPunct="1">
              <a:spcBef>
                <a:spcPct val="20000"/>
              </a:spcBef>
              <a:buFont typeface="Wingdings" panose="05000000000000000000" pitchFamily="2" charset="2"/>
              <a:buChar char="§"/>
              <a:defRPr sz="2000" kern="1200">
                <a:solidFill>
                  <a:schemeClr val="tx1"/>
                </a:solidFill>
                <a:latin typeface="Palatino Linotype" panose="02040502050505030304" pitchFamily="18" charset="0"/>
                <a:ea typeface="+mn-ea"/>
                <a:cs typeface="+mn-cs"/>
              </a:defRPr>
            </a:lvl3pPr>
            <a:lvl4pPr marL="1600066" indent="-228581" algn="l" defTabSz="914323" rtl="0" eaLnBrk="1" latinLnBrk="0" hangingPunct="1">
              <a:spcBef>
                <a:spcPct val="200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227" indent="-228581" algn="l" defTabSz="914323" rtl="0" eaLnBrk="1" latinLnBrk="0" hangingPunct="1">
              <a:spcBef>
                <a:spcPct val="200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The model may fit the training data very well, but fails to </a:t>
            </a:r>
            <a:r>
              <a:rPr lang="en-US" sz="2000" dirty="0">
                <a:solidFill>
                  <a:srgbClr val="FF0000"/>
                </a:solidFill>
              </a:rPr>
              <a:t>generalize</a:t>
            </a:r>
            <a:r>
              <a:rPr lang="en-US" sz="2000" dirty="0"/>
              <a:t> to new examples (</a:t>
            </a:r>
            <a:r>
              <a:rPr lang="en-US" sz="2000" dirty="0" smtClean="0"/>
              <a:t>test or validation </a:t>
            </a:r>
            <a:r>
              <a:rPr lang="en-US" sz="2000" dirty="0"/>
              <a:t>data)</a:t>
            </a:r>
          </a:p>
          <a:p>
            <a:endParaRPr lang="en-US" dirty="0"/>
          </a:p>
        </p:txBody>
      </p:sp>
    </p:spTree>
    <p:extLst>
      <p:ext uri="{BB962C8B-B14F-4D97-AF65-F5344CB8AC3E}">
        <p14:creationId xmlns:p14="http://schemas.microsoft.com/office/powerpoint/2010/main" val="14200322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 Weight Decay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b="1" i="1" smtClean="0">
                            <a:solidFill>
                              <a:srgbClr val="0070C0"/>
                            </a:solidFill>
                            <a:latin typeface="Cambria Math" panose="02040503050406030204" pitchFamily="18" charset="0"/>
                          </a:rPr>
                        </m:ctrlPr>
                      </m:sSubPr>
                      <m:e>
                        <m:r>
                          <a:rPr lang="en-US" b="1" i="1" smtClean="0">
                            <a:solidFill>
                              <a:srgbClr val="0070C0"/>
                            </a:solidFill>
                            <a:latin typeface="Cambria Math" panose="02040503050406030204" pitchFamily="18" charset="0"/>
                          </a:rPr>
                          <m:t>ℓ</m:t>
                        </m:r>
                      </m:e>
                      <m:sub>
                        <m:r>
                          <a:rPr lang="en-US" b="1" i="1" smtClean="0">
                            <a:solidFill>
                              <a:srgbClr val="0070C0"/>
                            </a:solidFill>
                            <a:latin typeface="Cambria Math" panose="02040503050406030204" pitchFamily="18" charset="0"/>
                          </a:rPr>
                          <m:t>𝟐</m:t>
                        </m:r>
                      </m:sub>
                    </m:sSub>
                  </m:oMath>
                </a14:m>
                <a:r>
                  <a:rPr lang="en-US" b="1" i="1" dirty="0">
                    <a:solidFill>
                      <a:srgbClr val="0070C0"/>
                    </a:solidFill>
                  </a:rPr>
                  <a:t> weight decay</a:t>
                </a:r>
              </a:p>
              <a:p>
                <a:pPr lvl="1"/>
                <a:r>
                  <a:rPr lang="en-US" dirty="0"/>
                  <a:t>A regularization term that penalizes large weights is added to the loss function</a:t>
                </a:r>
              </a:p>
              <a:p>
                <a:pPr lvl="1"/>
                <a:endParaRPr lang="en-US" sz="800" dirty="0"/>
              </a:p>
              <a:p>
                <a:pPr lvl="1"/>
                <a:endParaRPr lang="en-US" sz="800" dirty="0"/>
              </a:p>
              <a:p>
                <a:pPr lvl="1"/>
                <a:endParaRPr lang="en-US" sz="800" dirty="0"/>
              </a:p>
              <a:p>
                <a:pPr lvl="1"/>
                <a:endParaRPr lang="en-US" sz="800" dirty="0"/>
              </a:p>
              <a:p>
                <a:pPr marL="457162" lvl="1" indent="0">
                  <a:buNone/>
                </a:pPr>
                <a14:m>
                  <m:oMathPara xmlns:m="http://schemas.openxmlformats.org/officeDocument/2006/math">
                    <m:oMathParaPr>
                      <m:jc m:val="center"/>
                    </m:oMathParaPr>
                    <m:oMath xmlns:m="http://schemas.openxmlformats.org/officeDocument/2006/math">
                      <m:sSub>
                        <m:sSubPr>
                          <m:ctrlPr>
                            <a:rPr lang="en-US" sz="2400" i="1">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ℒ</m:t>
                          </m:r>
                        </m:e>
                        <m:sub>
                          <m:r>
                            <a:rPr lang="en-US" sz="2400" i="1">
                              <a:latin typeface="Cambria Math" charset="0"/>
                            </a:rPr>
                            <m:t>𝑟𝑒𝑔</m:t>
                          </m:r>
                        </m:sub>
                      </m:sSub>
                      <m:d>
                        <m:dPr>
                          <m:ctrlPr>
                            <a:rPr lang="en-US" sz="2400" i="1">
                              <a:latin typeface="Cambria Math" panose="02040503050406030204" pitchFamily="18" charset="0"/>
                            </a:rPr>
                          </m:ctrlPr>
                        </m:dPr>
                        <m:e>
                          <m:r>
                            <a:rPr lang="el-GR" sz="2400" i="1">
                              <a:latin typeface="Cambria Math" charset="0"/>
                            </a:rPr>
                            <m:t>𝜃</m:t>
                          </m:r>
                        </m:e>
                      </m:d>
                      <m:r>
                        <a:rPr lang="en-US" sz="2400" i="1">
                          <a:latin typeface="Cambria Math" charset="0"/>
                        </a:rPr>
                        <m:t>= </m:t>
                      </m:r>
                      <m:r>
                        <a:rPr lang="en-US" sz="2400" i="1" smtClean="0">
                          <a:latin typeface="Cambria Math" panose="02040503050406030204" pitchFamily="18" charset="0"/>
                          <a:ea typeface="Cambria Math" panose="02040503050406030204" pitchFamily="18" charset="0"/>
                        </a:rPr>
                        <m:t>ℒ</m:t>
                      </m:r>
                      <m:d>
                        <m:dPr>
                          <m:ctrlPr>
                            <a:rPr lang="en-US" sz="2400" i="1">
                              <a:latin typeface="Cambria Math" panose="02040503050406030204" pitchFamily="18" charset="0"/>
                            </a:rPr>
                          </m:ctrlPr>
                        </m:dPr>
                        <m:e>
                          <m:r>
                            <a:rPr lang="el-GR" sz="2400" i="1">
                              <a:latin typeface="Cambria Math" charset="0"/>
                            </a:rPr>
                            <m:t>𝜃</m:t>
                          </m:r>
                        </m:e>
                      </m:d>
                      <m:r>
                        <a:rPr lang="en-US" sz="2400" i="1">
                          <a:latin typeface="Cambria Math" charset="0"/>
                        </a:rPr>
                        <m:t>+</m:t>
                      </m:r>
                      <m:r>
                        <a:rPr lang="el-GR" sz="2400" i="1">
                          <a:latin typeface="Cambria Math" charset="0"/>
                        </a:rPr>
                        <m:t>𝜆</m:t>
                      </m:r>
                      <m:nary>
                        <m:naryPr>
                          <m:chr m:val="∑"/>
                          <m:supHide m:val="on"/>
                          <m:ctrlPr>
                            <a:rPr lang="el-GR" sz="2400" i="1">
                              <a:latin typeface="Cambria Math" panose="02040503050406030204" pitchFamily="18" charset="0"/>
                            </a:rPr>
                          </m:ctrlPr>
                        </m:naryPr>
                        <m:sub>
                          <m:r>
                            <m:rPr>
                              <m:brk m:alnAt="7"/>
                            </m:rPr>
                            <a:rPr lang="en-US" sz="2400" i="1">
                              <a:latin typeface="Cambria Math" charset="0"/>
                            </a:rPr>
                            <m:t>𝑘</m:t>
                          </m:r>
                        </m:sub>
                        <m:sup/>
                        <m:e>
                          <m:sSubSup>
                            <m:sSubSupPr>
                              <m:ctrlPr>
                                <a:rPr lang="en-US" sz="2400" i="1">
                                  <a:latin typeface="Cambria Math" panose="02040503050406030204" pitchFamily="18" charset="0"/>
                                </a:rPr>
                              </m:ctrlPr>
                            </m:sSubSupPr>
                            <m:e>
                              <m:r>
                                <a:rPr lang="el-GR" sz="2400" i="1">
                                  <a:latin typeface="Cambria Math" charset="0"/>
                                </a:rPr>
                                <m:t>𝜃</m:t>
                              </m:r>
                            </m:e>
                            <m:sub>
                              <m:r>
                                <a:rPr lang="en-US" sz="2400" i="1">
                                  <a:latin typeface="Cambria Math" charset="0"/>
                                </a:rPr>
                                <m:t>𝑘</m:t>
                              </m:r>
                            </m:sub>
                            <m:sup>
                              <m:r>
                                <a:rPr lang="en-US" sz="2400" i="1">
                                  <a:latin typeface="Cambria Math" charset="0"/>
                                </a:rPr>
                                <m:t>2</m:t>
                              </m:r>
                            </m:sup>
                          </m:sSubSup>
                        </m:e>
                      </m:nary>
                    </m:oMath>
                  </m:oMathPara>
                </a14:m>
                <a:endParaRPr lang="en-US" sz="2400" dirty="0"/>
              </a:p>
              <a:p>
                <a:pPr lvl="1"/>
                <a:r>
                  <a:rPr lang="en-US" dirty="0"/>
                  <a:t>For every weight in the network, we add the regularization term to the loss value</a:t>
                </a:r>
              </a:p>
              <a:p>
                <a:pPr lvl="2"/>
                <a:r>
                  <a:rPr lang="en-US" dirty="0"/>
                  <a:t>During gradient descent parameter update, every weight is decayed linearly toward zero</a:t>
                </a:r>
              </a:p>
              <a:p>
                <a:pPr lvl="1"/>
                <a:r>
                  <a:rPr lang="en-US" dirty="0"/>
                  <a:t>The </a:t>
                </a:r>
                <a:r>
                  <a:rPr lang="en-US" dirty="0">
                    <a:solidFill>
                      <a:srgbClr val="FF0000"/>
                    </a:solidFill>
                  </a:rPr>
                  <a:t>weight decay coefficient </a:t>
                </a:r>
                <a14:m>
                  <m:oMath xmlns:m="http://schemas.openxmlformats.org/officeDocument/2006/math">
                    <m:r>
                      <a:rPr lang="el-GR" i="1">
                        <a:solidFill>
                          <a:srgbClr val="FF0000"/>
                        </a:solidFill>
                        <a:latin typeface="Cambria Math" charset="0"/>
                      </a:rPr>
                      <m:t>𝜆</m:t>
                    </m:r>
                    <m:r>
                      <a:rPr lang="el-GR" i="1">
                        <a:solidFill>
                          <a:srgbClr val="FF0000"/>
                        </a:solidFill>
                        <a:latin typeface="Cambria Math" charset="0"/>
                      </a:rPr>
                      <m:t> </m:t>
                    </m:r>
                  </m:oMath>
                </a14:m>
                <a:r>
                  <a:rPr lang="en-US" dirty="0"/>
                  <a:t>determines how dominant the regularization is during the gradient computation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7775324C-1804-44E4-83E4-C772F439BD66}"/>
              </a:ext>
            </a:extLst>
          </p:cNvPr>
          <p:cNvSpPr>
            <a:spLocks noGrp="1"/>
          </p:cNvSpPr>
          <p:nvPr>
            <p:ph idx="10"/>
          </p:nvPr>
        </p:nvSpPr>
        <p:spPr/>
        <p:txBody>
          <a:bodyPr/>
          <a:lstStyle/>
          <a:p>
            <a:r>
              <a:rPr lang="en-US" dirty="0"/>
              <a:t>Regularization</a:t>
            </a:r>
          </a:p>
          <a:p>
            <a:endParaRPr lang="en-US" dirty="0"/>
          </a:p>
        </p:txBody>
      </p:sp>
      <p:sp>
        <p:nvSpPr>
          <p:cNvPr id="5" name="Left Brace 4"/>
          <p:cNvSpPr/>
          <p:nvPr/>
        </p:nvSpPr>
        <p:spPr>
          <a:xfrm rot="5400000">
            <a:off x="4860154" y="3072848"/>
            <a:ext cx="130099" cy="555220"/>
          </a:xfrm>
          <a:prstGeom prst="leftBrac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rot="5400000">
            <a:off x="5932213" y="2772991"/>
            <a:ext cx="282206" cy="1224136"/>
          </a:xfrm>
          <a:prstGeom prst="lef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6">
                  <a:lumMod val="75000"/>
                </a:schemeClr>
              </a:solidFill>
            </a:endParaRPr>
          </a:p>
        </p:txBody>
      </p:sp>
      <p:sp>
        <p:nvSpPr>
          <p:cNvPr id="7" name="TextBox 6"/>
          <p:cNvSpPr txBox="1"/>
          <p:nvPr/>
        </p:nvSpPr>
        <p:spPr>
          <a:xfrm>
            <a:off x="4489171" y="3042681"/>
            <a:ext cx="842859" cy="307777"/>
          </a:xfrm>
          <a:prstGeom prst="rect">
            <a:avLst/>
          </a:prstGeom>
          <a:noFill/>
        </p:spPr>
        <p:txBody>
          <a:bodyPr wrap="none" rtlCol="0">
            <a:spAutoFit/>
          </a:bodyPr>
          <a:lstStyle/>
          <a:p>
            <a:r>
              <a:rPr lang="en-US" sz="1400" dirty="0">
                <a:solidFill>
                  <a:schemeClr val="accent4">
                    <a:lumMod val="75000"/>
                  </a:schemeClr>
                </a:solidFill>
              </a:rPr>
              <a:t>Data loss</a:t>
            </a:r>
          </a:p>
        </p:txBody>
      </p:sp>
      <p:sp>
        <p:nvSpPr>
          <p:cNvPr id="8" name="TextBox 7"/>
          <p:cNvSpPr txBox="1"/>
          <p:nvPr/>
        </p:nvSpPr>
        <p:spPr>
          <a:xfrm>
            <a:off x="5389240" y="3022104"/>
            <a:ext cx="1542666" cy="307777"/>
          </a:xfrm>
          <a:prstGeom prst="rect">
            <a:avLst/>
          </a:prstGeom>
          <a:noFill/>
        </p:spPr>
        <p:txBody>
          <a:bodyPr wrap="none" rtlCol="0">
            <a:spAutoFit/>
          </a:bodyPr>
          <a:lstStyle/>
          <a:p>
            <a:r>
              <a:rPr lang="en-US" sz="1400" dirty="0">
                <a:solidFill>
                  <a:schemeClr val="accent6">
                    <a:lumMod val="75000"/>
                  </a:schemeClr>
                </a:solidFill>
              </a:rPr>
              <a:t>Regularization loss</a:t>
            </a:r>
          </a:p>
        </p:txBody>
      </p:sp>
    </p:spTree>
    <p:extLst>
      <p:ext uri="{BB962C8B-B14F-4D97-AF65-F5344CB8AC3E}">
        <p14:creationId xmlns:p14="http://schemas.microsoft.com/office/powerpoint/2010/main" val="21326460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 Weight Decay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Effect of the decay coefficient </a:t>
                </a:r>
                <a14:m>
                  <m:oMath xmlns:m="http://schemas.openxmlformats.org/officeDocument/2006/math">
                    <m:r>
                      <a:rPr lang="el-GR" i="1">
                        <a:latin typeface="Cambria Math" charset="0"/>
                      </a:rPr>
                      <m:t>𝜆</m:t>
                    </m:r>
                  </m:oMath>
                </a14:m>
                <a:r>
                  <a:rPr lang="en-US" dirty="0"/>
                  <a:t>  </a:t>
                </a:r>
              </a:p>
              <a:p>
                <a:pPr lvl="1"/>
                <a:r>
                  <a:rPr lang="en-US" dirty="0"/>
                  <a:t>Large weight decay coefficient </a:t>
                </a:r>
                <a:r>
                  <a:rPr lang="en-US" dirty="0">
                    <a:latin typeface="Times New Roman" panose="02020603050405020304" pitchFamily="18" charset="0"/>
                    <a:cs typeface="Times New Roman" panose="02020603050405020304" pitchFamily="18" charset="0"/>
                  </a:rPr>
                  <a:t>→</a:t>
                </a:r>
                <a:r>
                  <a:rPr lang="en-US" dirty="0"/>
                  <a:t> penalty for weights with large values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
        <p:nvSpPr>
          <p:cNvPr id="5" name="Content Placeholder 4">
            <a:extLst>
              <a:ext uri="{FF2B5EF4-FFF2-40B4-BE49-F238E27FC236}">
                <a16:creationId xmlns:a16="http://schemas.microsoft.com/office/drawing/2014/main" id="{C39C11DF-E101-417B-BED1-EF5AFEECB1BB}"/>
              </a:ext>
            </a:extLst>
          </p:cNvPr>
          <p:cNvSpPr>
            <a:spLocks noGrp="1"/>
          </p:cNvSpPr>
          <p:nvPr>
            <p:ph idx="10"/>
          </p:nvPr>
        </p:nvSpPr>
        <p:spPr/>
        <p:txBody>
          <a:bodyPr/>
          <a:lstStyle/>
          <a:p>
            <a:r>
              <a:rPr lang="en-US" dirty="0"/>
              <a:t>Regularization</a:t>
            </a:r>
          </a:p>
          <a:p>
            <a:endParaRPr lang="en-US" dirty="0"/>
          </a:p>
        </p:txBody>
      </p:sp>
      <p:pic>
        <p:nvPicPr>
          <p:cNvPr id="4" name="Picture 3"/>
          <p:cNvPicPr>
            <a:picLocks noChangeAspect="1"/>
          </p:cNvPicPr>
          <p:nvPr/>
        </p:nvPicPr>
        <p:blipFill>
          <a:blip r:embed="rId3"/>
          <a:stretch>
            <a:fillRect/>
          </a:stretch>
        </p:blipFill>
        <p:spPr>
          <a:xfrm>
            <a:off x="1284784" y="3094112"/>
            <a:ext cx="7529663" cy="2780625"/>
          </a:xfrm>
          <a:prstGeom prst="rect">
            <a:avLst/>
          </a:prstGeom>
        </p:spPr>
      </p:pic>
    </p:spTree>
    <p:extLst>
      <p:ext uri="{BB962C8B-B14F-4D97-AF65-F5344CB8AC3E}">
        <p14:creationId xmlns:p14="http://schemas.microsoft.com/office/powerpoint/2010/main" val="5244719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 Weight Decay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b="1" i="1" smtClean="0">
                            <a:solidFill>
                              <a:srgbClr val="0070C0"/>
                            </a:solidFill>
                            <a:latin typeface="Cambria Math" panose="02040503050406030204" pitchFamily="18" charset="0"/>
                          </a:rPr>
                        </m:ctrlPr>
                      </m:sSubPr>
                      <m:e>
                        <m:r>
                          <a:rPr lang="en-US" b="1" i="1">
                            <a:solidFill>
                              <a:srgbClr val="0070C0"/>
                            </a:solidFill>
                            <a:latin typeface="Cambria Math" panose="02040503050406030204" pitchFamily="18" charset="0"/>
                          </a:rPr>
                          <m:t>ℓ</m:t>
                        </m:r>
                      </m:e>
                      <m:sub>
                        <m:r>
                          <a:rPr lang="en-US" b="1" i="1" smtClean="0">
                            <a:solidFill>
                              <a:srgbClr val="0070C0"/>
                            </a:solidFill>
                            <a:latin typeface="Cambria Math" panose="02040503050406030204" pitchFamily="18" charset="0"/>
                          </a:rPr>
                          <m:t>𝟏</m:t>
                        </m:r>
                      </m:sub>
                    </m:sSub>
                  </m:oMath>
                </a14:m>
                <a:r>
                  <a:rPr lang="en-US" b="1" i="1" dirty="0">
                    <a:solidFill>
                      <a:srgbClr val="0070C0"/>
                    </a:solidFill>
                  </a:rPr>
                  <a:t> weight decay</a:t>
                </a:r>
              </a:p>
              <a:p>
                <a:pPr lvl="1"/>
                <a:r>
                  <a:rPr lang="en-US" dirty="0"/>
                  <a:t>The regularization term is based on the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0">
                            <a:solidFill>
                              <a:schemeClr val="tx1"/>
                            </a:solidFill>
                            <a:latin typeface="Cambria Math" panose="02040503050406030204" pitchFamily="18" charset="0"/>
                          </a:rPr>
                          <m:t>ℓ</m:t>
                        </m:r>
                      </m:e>
                      <m:sub>
                        <m:r>
                          <a:rPr lang="en-US" b="0" i="0">
                            <a:solidFill>
                              <a:schemeClr val="tx1"/>
                            </a:solidFill>
                            <a:latin typeface="Cambria Math" panose="02040503050406030204" pitchFamily="18" charset="0"/>
                          </a:rPr>
                          <m:t>1</m:t>
                        </m:r>
                      </m:sub>
                    </m:sSub>
                  </m:oMath>
                </a14:m>
                <a:r>
                  <a:rPr lang="en-US" dirty="0"/>
                  <a:t> norm of the weights</a:t>
                </a:r>
              </a:p>
              <a:p>
                <a:pPr lvl="1"/>
                <a:endParaRPr lang="en-US" sz="800" dirty="0"/>
              </a:p>
              <a:p>
                <a:pPr marL="457162" lvl="1" indent="0" algn="ctr">
                  <a:buNone/>
                </a:pP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ℒ</m:t>
                        </m:r>
                      </m:e>
                      <m:sub>
                        <m:r>
                          <a:rPr lang="en-US" sz="2400" i="1">
                            <a:latin typeface="Cambria Math" charset="0"/>
                          </a:rPr>
                          <m:t>𝑟𝑒𝑔</m:t>
                        </m:r>
                      </m:sub>
                    </m:sSub>
                    <m:d>
                      <m:dPr>
                        <m:ctrlPr>
                          <a:rPr lang="en-US" sz="2400" i="1">
                            <a:latin typeface="Cambria Math" panose="02040503050406030204" pitchFamily="18" charset="0"/>
                          </a:rPr>
                        </m:ctrlPr>
                      </m:dPr>
                      <m:e>
                        <m:r>
                          <a:rPr lang="el-GR" sz="2400" i="1">
                            <a:latin typeface="Cambria Math" charset="0"/>
                          </a:rPr>
                          <m:t>𝜃</m:t>
                        </m:r>
                      </m:e>
                    </m:d>
                    <m:r>
                      <a:rPr lang="en-US" sz="2400" i="1">
                        <a:latin typeface="Cambria Math" charset="0"/>
                      </a:rPr>
                      <m:t>= </m:t>
                    </m:r>
                    <m:r>
                      <a:rPr lang="en-US" sz="2400" i="1">
                        <a:latin typeface="Cambria Math" panose="02040503050406030204" pitchFamily="18" charset="0"/>
                        <a:ea typeface="Cambria Math" panose="02040503050406030204" pitchFamily="18" charset="0"/>
                      </a:rPr>
                      <m:t>ℒ</m:t>
                    </m:r>
                    <m:d>
                      <m:dPr>
                        <m:ctrlPr>
                          <a:rPr lang="en-US" sz="2400" i="1">
                            <a:latin typeface="Cambria Math" panose="02040503050406030204" pitchFamily="18" charset="0"/>
                          </a:rPr>
                        </m:ctrlPr>
                      </m:dPr>
                      <m:e>
                        <m:r>
                          <a:rPr lang="el-GR" sz="2400" i="1">
                            <a:latin typeface="Cambria Math" charset="0"/>
                          </a:rPr>
                          <m:t>𝜃</m:t>
                        </m:r>
                      </m:e>
                    </m:d>
                    <m:r>
                      <a:rPr lang="en-US" sz="2400" i="1">
                        <a:latin typeface="Cambria Math" charset="0"/>
                      </a:rPr>
                      <m:t>+</m:t>
                    </m:r>
                    <m:r>
                      <a:rPr lang="el-GR" sz="2400" i="1">
                        <a:latin typeface="Cambria Math" charset="0"/>
                      </a:rPr>
                      <m:t>𝜆</m:t>
                    </m:r>
                    <m:nary>
                      <m:naryPr>
                        <m:chr m:val="∑"/>
                        <m:supHide m:val="on"/>
                        <m:ctrlPr>
                          <a:rPr lang="el-GR" sz="2400" i="1">
                            <a:latin typeface="Cambria Math" panose="02040503050406030204" pitchFamily="18" charset="0"/>
                          </a:rPr>
                        </m:ctrlPr>
                      </m:naryPr>
                      <m:sub>
                        <m:r>
                          <m:rPr>
                            <m:brk m:alnAt="7"/>
                          </m:rPr>
                          <a:rPr lang="en-US" sz="2400" i="1">
                            <a:latin typeface="Cambria Math" charset="0"/>
                          </a:rPr>
                          <m:t>𝑘</m:t>
                        </m:r>
                      </m:sub>
                      <m:sup/>
                      <m:e>
                        <m:d>
                          <m:dPr>
                            <m:begChr m:val="|"/>
                            <m:endChr m:val="|"/>
                            <m:ctrlPr>
                              <a:rPr lang="en-US" sz="2400" i="1" smtClean="0">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rPr>
                                  <m:t>𝑘</m:t>
                                </m:r>
                              </m:sub>
                            </m:sSub>
                          </m:e>
                        </m:d>
                      </m:e>
                    </m:nary>
                  </m:oMath>
                </a14:m>
                <a:r>
                  <a:rPr lang="en-US" dirty="0"/>
                  <a:t> </a:t>
                </a:r>
              </a:p>
              <a:p>
                <a:pPr marL="457162" lvl="1" indent="0" algn="ctr">
                  <a:buNone/>
                </a:pPr>
                <a:endParaRPr lang="en-US" sz="800" dirty="0"/>
              </a:p>
              <a:p>
                <a:pPr lvl="1"/>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0">
                            <a:solidFill>
                              <a:schemeClr val="tx1"/>
                            </a:solidFill>
                            <a:latin typeface="Cambria Math" panose="02040503050406030204" pitchFamily="18" charset="0"/>
                          </a:rPr>
                          <m:t>ℓ</m:t>
                        </m:r>
                      </m:e>
                      <m:sub>
                        <m:r>
                          <a:rPr lang="en-US" b="0" i="0">
                            <a:solidFill>
                              <a:schemeClr val="tx1"/>
                            </a:solidFill>
                            <a:latin typeface="Cambria Math" panose="02040503050406030204" pitchFamily="18" charset="0"/>
                          </a:rPr>
                          <m:t>1</m:t>
                        </m:r>
                      </m:sub>
                    </m:sSub>
                  </m:oMath>
                </a14:m>
                <a:r>
                  <a:rPr lang="en-US" dirty="0">
                    <a:solidFill>
                      <a:schemeClr val="tx1"/>
                    </a:solidFill>
                  </a:rPr>
                  <a:t> weight decay </a:t>
                </a:r>
                <a:r>
                  <a:rPr lang="en-US" dirty="0"/>
                  <a:t>is less common with NN</a:t>
                </a:r>
              </a:p>
              <a:p>
                <a:pPr lvl="2"/>
                <a:r>
                  <a:rPr lang="en-US" dirty="0"/>
                  <a:t>Often performs worse than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ℓ</m:t>
                        </m:r>
                      </m:e>
                      <m:sub>
                        <m:r>
                          <a:rPr lang="en-US" b="0" i="0" smtClean="0">
                            <a:latin typeface="Cambria Math" panose="02040503050406030204" pitchFamily="18" charset="0"/>
                          </a:rPr>
                          <m:t>2</m:t>
                        </m:r>
                      </m:sub>
                    </m:sSub>
                  </m:oMath>
                </a14:m>
                <a:r>
                  <a:rPr lang="en-US" dirty="0"/>
                  <a:t> weight decay</a:t>
                </a:r>
              </a:p>
              <a:p>
                <a:pPr lvl="1"/>
                <a:r>
                  <a:rPr lang="en-US" dirty="0"/>
                  <a:t>It is also possible to combine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0">
                            <a:solidFill>
                              <a:schemeClr val="tx1"/>
                            </a:solidFill>
                            <a:latin typeface="Cambria Math" panose="02040503050406030204" pitchFamily="18" charset="0"/>
                          </a:rPr>
                          <m:t>ℓ</m:t>
                        </m:r>
                      </m:e>
                      <m:sub>
                        <m:r>
                          <a:rPr lang="en-US" b="0" i="0">
                            <a:solidFill>
                              <a:schemeClr val="tx1"/>
                            </a:solidFill>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ℓ</m:t>
                        </m:r>
                      </m:e>
                      <m:sub>
                        <m:r>
                          <a:rPr lang="en-US" b="0" i="0" smtClean="0">
                            <a:latin typeface="Cambria Math" panose="02040503050406030204" pitchFamily="18" charset="0"/>
                          </a:rPr>
                          <m:t>2</m:t>
                        </m:r>
                      </m:sub>
                    </m:sSub>
                  </m:oMath>
                </a14:m>
                <a:r>
                  <a:rPr lang="en-US" dirty="0"/>
                  <a:t> regularization </a:t>
                </a:r>
              </a:p>
              <a:p>
                <a:pPr lvl="2"/>
                <a:r>
                  <a:rPr lang="en-US" dirty="0"/>
                  <a:t>Called </a:t>
                </a:r>
                <a:r>
                  <a:rPr lang="en-US" dirty="0">
                    <a:solidFill>
                      <a:srgbClr val="FF0000"/>
                    </a:solidFill>
                  </a:rPr>
                  <a:t>elastic net regularization</a:t>
                </a:r>
              </a:p>
              <a:p>
                <a:pPr marL="457162" lvl="1" indent="0" algn="ctr">
                  <a:buNone/>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ℒ</m:t>
                        </m:r>
                      </m:e>
                      <m:sub>
                        <m:r>
                          <a:rPr lang="en-US" sz="2000" i="1">
                            <a:latin typeface="Cambria Math" charset="0"/>
                          </a:rPr>
                          <m:t>𝑟𝑒𝑔</m:t>
                        </m:r>
                      </m:sub>
                    </m:sSub>
                    <m:d>
                      <m:dPr>
                        <m:ctrlPr>
                          <a:rPr lang="en-US" sz="2000" i="1">
                            <a:latin typeface="Cambria Math" panose="02040503050406030204" pitchFamily="18" charset="0"/>
                          </a:rPr>
                        </m:ctrlPr>
                      </m:dPr>
                      <m:e>
                        <m:r>
                          <a:rPr lang="el-GR" sz="2000" i="1">
                            <a:latin typeface="Cambria Math" charset="0"/>
                          </a:rPr>
                          <m:t>𝜃</m:t>
                        </m:r>
                      </m:e>
                    </m:d>
                    <m:r>
                      <a:rPr lang="en-US" sz="2000" i="1">
                        <a:latin typeface="Cambria Math" charset="0"/>
                      </a:rPr>
                      <m:t>= </m:t>
                    </m:r>
                    <m:r>
                      <a:rPr lang="en-US" sz="2000" i="1">
                        <a:latin typeface="Cambria Math" panose="02040503050406030204" pitchFamily="18" charset="0"/>
                        <a:ea typeface="Cambria Math" panose="02040503050406030204" pitchFamily="18" charset="0"/>
                      </a:rPr>
                      <m:t>ℒ</m:t>
                    </m:r>
                    <m:d>
                      <m:dPr>
                        <m:ctrlPr>
                          <a:rPr lang="en-US" sz="2000" i="1">
                            <a:latin typeface="Cambria Math" panose="02040503050406030204" pitchFamily="18" charset="0"/>
                          </a:rPr>
                        </m:ctrlPr>
                      </m:dPr>
                      <m:e>
                        <m:r>
                          <a:rPr lang="el-GR" sz="2000" i="1">
                            <a:latin typeface="Cambria Math" charset="0"/>
                          </a:rPr>
                          <m:t>𝜃</m:t>
                        </m:r>
                      </m:e>
                    </m:d>
                    <m:r>
                      <a:rPr lang="en-US" sz="2000" i="1">
                        <a:latin typeface="Cambria Math" charset="0"/>
                      </a:rPr>
                      <m:t>+</m:t>
                    </m:r>
                    <m:sSub>
                      <m:sSubPr>
                        <m:ctrlPr>
                          <a:rPr lang="en-US" sz="2000" i="1" smtClean="0">
                            <a:latin typeface="Cambria Math" panose="02040503050406030204" pitchFamily="18" charset="0"/>
                          </a:rPr>
                        </m:ctrlPr>
                      </m:sSubPr>
                      <m:e>
                        <m:r>
                          <a:rPr lang="el-GR" sz="2000" i="1">
                            <a:latin typeface="Cambria Math" charset="0"/>
                          </a:rPr>
                          <m:t>𝜆</m:t>
                        </m:r>
                      </m:e>
                      <m:sub>
                        <m:r>
                          <a:rPr lang="en-US" sz="2000" b="0" i="1" smtClean="0">
                            <a:latin typeface="Cambria Math" panose="02040503050406030204" pitchFamily="18" charset="0"/>
                          </a:rPr>
                          <m:t>1</m:t>
                        </m:r>
                      </m:sub>
                    </m:sSub>
                    <m:nary>
                      <m:naryPr>
                        <m:chr m:val="∑"/>
                        <m:supHide m:val="on"/>
                        <m:ctrlPr>
                          <a:rPr lang="el-GR" sz="2000" i="1">
                            <a:latin typeface="Cambria Math" panose="02040503050406030204" pitchFamily="18" charset="0"/>
                          </a:rPr>
                        </m:ctrlPr>
                      </m:naryPr>
                      <m:sub>
                        <m:r>
                          <m:rPr>
                            <m:brk m:alnAt="7"/>
                          </m:rPr>
                          <a:rPr lang="en-US" sz="2000" i="1">
                            <a:latin typeface="Cambria Math" charset="0"/>
                          </a:rPr>
                          <m:t>𝑘</m:t>
                        </m:r>
                      </m:sub>
                      <m:sup/>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rPr>
                                  <m:t>𝑘</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l-GR" sz="2000" i="1">
                                <a:latin typeface="Cambria Math" charset="0"/>
                              </a:rPr>
                              <m:t>𝜆</m:t>
                            </m:r>
                          </m:e>
                          <m:sub>
                            <m:r>
                              <a:rPr lang="en-US" sz="2000" b="0" i="1" smtClean="0">
                                <a:latin typeface="Cambria Math" panose="02040503050406030204" pitchFamily="18" charset="0"/>
                              </a:rPr>
                              <m:t>2</m:t>
                            </m:r>
                          </m:sub>
                        </m:sSub>
                        <m:nary>
                          <m:naryPr>
                            <m:chr m:val="∑"/>
                            <m:supHide m:val="on"/>
                            <m:ctrlPr>
                              <a:rPr lang="el-GR" sz="2000" i="1">
                                <a:latin typeface="Cambria Math" panose="02040503050406030204" pitchFamily="18" charset="0"/>
                              </a:rPr>
                            </m:ctrlPr>
                          </m:naryPr>
                          <m:sub>
                            <m:r>
                              <m:rPr>
                                <m:brk m:alnAt="7"/>
                              </m:rPr>
                              <a:rPr lang="en-US" sz="2000" i="1">
                                <a:latin typeface="Cambria Math" charset="0"/>
                              </a:rPr>
                              <m:t>𝑘</m:t>
                            </m:r>
                          </m:sub>
                          <m:sup/>
                          <m:e>
                            <m:sSubSup>
                              <m:sSubSupPr>
                                <m:ctrlPr>
                                  <a:rPr lang="en-US" sz="2000" i="1">
                                    <a:latin typeface="Cambria Math" panose="02040503050406030204" pitchFamily="18" charset="0"/>
                                  </a:rPr>
                                </m:ctrlPr>
                              </m:sSubSupPr>
                              <m:e>
                                <m:r>
                                  <a:rPr lang="el-GR" sz="2000" i="1">
                                    <a:latin typeface="Cambria Math" charset="0"/>
                                  </a:rPr>
                                  <m:t>𝜃</m:t>
                                </m:r>
                              </m:e>
                              <m:sub>
                                <m:r>
                                  <a:rPr lang="en-US" sz="2000" i="1">
                                    <a:latin typeface="Cambria Math" charset="0"/>
                                  </a:rPr>
                                  <m:t>𝑘</m:t>
                                </m:r>
                              </m:sub>
                              <m:sup>
                                <m:r>
                                  <a:rPr lang="en-US" sz="2000" i="1">
                                    <a:latin typeface="Cambria Math" charset="0"/>
                                  </a:rPr>
                                  <m:t>2</m:t>
                                </m:r>
                              </m:sup>
                            </m:sSubSup>
                          </m:e>
                        </m:nary>
                      </m:e>
                    </m:nary>
                  </m:oMath>
                </a14:m>
                <a:r>
                  <a:rPr lang="en-US" dirty="0"/>
                  <a:t> </a:t>
                </a:r>
              </a:p>
              <a:p>
                <a:pPr marL="457162" lvl="1" indent="0" algn="ctr">
                  <a:buNone/>
                </a:pPr>
                <a:endParaRPr lang="en-US" sz="700"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9244E276-FB49-44FC-A45E-111B5B030B0C}"/>
              </a:ext>
            </a:extLst>
          </p:cNvPr>
          <p:cNvSpPr>
            <a:spLocks noGrp="1"/>
          </p:cNvSpPr>
          <p:nvPr>
            <p:ph idx="10"/>
          </p:nvPr>
        </p:nvSpPr>
        <p:spPr/>
        <p:txBody>
          <a:bodyPr/>
          <a:lstStyle/>
          <a:p>
            <a:r>
              <a:rPr lang="en-US" dirty="0"/>
              <a:t>Regularization</a:t>
            </a:r>
          </a:p>
          <a:p>
            <a:endParaRPr lang="en-US" dirty="0"/>
          </a:p>
        </p:txBody>
      </p:sp>
    </p:spTree>
    <p:extLst>
      <p:ext uri="{BB962C8B-B14F-4D97-AF65-F5344CB8AC3E}">
        <p14:creationId xmlns:p14="http://schemas.microsoft.com/office/powerpoint/2010/main" val="9616069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Regularization: Dropout</a:t>
            </a:r>
          </a:p>
        </p:txBody>
      </p:sp>
      <p:sp>
        <p:nvSpPr>
          <p:cNvPr id="3" name="Content Placeholder 2"/>
          <p:cNvSpPr>
            <a:spLocks noGrp="1"/>
          </p:cNvSpPr>
          <p:nvPr>
            <p:ph idx="1"/>
          </p:nvPr>
        </p:nvSpPr>
        <p:spPr/>
        <p:txBody>
          <a:bodyPr/>
          <a:lstStyle/>
          <a:p>
            <a:r>
              <a:rPr lang="en-US" b="1" i="1" dirty="0">
                <a:solidFill>
                  <a:srgbClr val="0070C0"/>
                </a:solidFill>
              </a:rPr>
              <a:t>Dropout</a:t>
            </a:r>
          </a:p>
          <a:p>
            <a:pPr lvl="1"/>
            <a:r>
              <a:rPr lang="en-US" dirty="0"/>
              <a:t>Randomly drop units (along with their connections) during training</a:t>
            </a:r>
          </a:p>
          <a:p>
            <a:pPr lvl="1"/>
            <a:r>
              <a:rPr lang="en-US" dirty="0"/>
              <a:t>Each unit is retained with a fixed </a:t>
            </a:r>
            <a:r>
              <a:rPr lang="en-US" dirty="0">
                <a:solidFill>
                  <a:srgbClr val="FF0000"/>
                </a:solidFill>
              </a:rPr>
              <a:t>dropout rate </a:t>
            </a:r>
            <a:r>
              <a:rPr lang="en-US" i="1" dirty="0">
                <a:solidFill>
                  <a:srgbClr val="FF0000"/>
                </a:solidFill>
              </a:rPr>
              <a:t>p</a:t>
            </a:r>
            <a:r>
              <a:rPr lang="en-US" dirty="0"/>
              <a:t>, independent of other units </a:t>
            </a:r>
          </a:p>
          <a:p>
            <a:pPr lvl="1"/>
            <a:r>
              <a:rPr lang="en-US" dirty="0"/>
              <a:t>The hyper-parameter </a:t>
            </a:r>
            <a:r>
              <a:rPr lang="en-US" i="1" dirty="0"/>
              <a:t>p</a:t>
            </a:r>
            <a:r>
              <a:rPr lang="en-US" dirty="0"/>
              <a:t> needs to be chosen (tuned)</a:t>
            </a:r>
          </a:p>
          <a:p>
            <a:pPr lvl="2"/>
            <a:r>
              <a:rPr lang="en-US" dirty="0"/>
              <a:t>Often, between 20% and 50% of the units are dropped</a:t>
            </a:r>
          </a:p>
        </p:txBody>
      </p:sp>
      <p:sp>
        <p:nvSpPr>
          <p:cNvPr id="7" name="Content Placeholder 6">
            <a:extLst>
              <a:ext uri="{FF2B5EF4-FFF2-40B4-BE49-F238E27FC236}">
                <a16:creationId xmlns:a16="http://schemas.microsoft.com/office/drawing/2014/main" id="{C2104DA5-9E74-49D0-AD05-AE8FD2F1D787}"/>
              </a:ext>
            </a:extLst>
          </p:cNvPr>
          <p:cNvSpPr>
            <a:spLocks noGrp="1"/>
          </p:cNvSpPr>
          <p:nvPr>
            <p:ph idx="10"/>
          </p:nvPr>
        </p:nvSpPr>
        <p:spPr/>
        <p:txBody>
          <a:bodyPr/>
          <a:lstStyle/>
          <a:p>
            <a:r>
              <a:rPr lang="en-US" dirty="0"/>
              <a:t>Regularization</a:t>
            </a:r>
          </a:p>
          <a:p>
            <a:endParaRPr lang="en-US" dirty="0"/>
          </a:p>
        </p:txBody>
      </p:sp>
      <p:pic>
        <p:nvPicPr>
          <p:cNvPr id="4" name="Picture 3"/>
          <p:cNvPicPr>
            <a:picLocks noChangeAspect="1"/>
          </p:cNvPicPr>
          <p:nvPr/>
        </p:nvPicPr>
        <p:blipFill rotWithShape="1">
          <a:blip r:embed="rId2"/>
          <a:srcRect l="1160" r="56872"/>
          <a:stretch/>
        </p:blipFill>
        <p:spPr>
          <a:xfrm rot="5400000">
            <a:off x="1464804" y="3562164"/>
            <a:ext cx="2880320" cy="3672408"/>
          </a:xfrm>
          <a:prstGeom prst="rect">
            <a:avLst/>
          </a:prstGeom>
        </p:spPr>
      </p:pic>
      <p:pic>
        <p:nvPicPr>
          <p:cNvPr id="5" name="Picture 4"/>
          <p:cNvPicPr>
            <a:picLocks noChangeAspect="1"/>
          </p:cNvPicPr>
          <p:nvPr/>
        </p:nvPicPr>
        <p:blipFill rotWithShape="1">
          <a:blip r:embed="rId2"/>
          <a:srcRect l="53468" r="3942"/>
          <a:stretch/>
        </p:blipFill>
        <p:spPr>
          <a:xfrm rot="5400000">
            <a:off x="5605265" y="3598167"/>
            <a:ext cx="2808309" cy="3528392"/>
          </a:xfrm>
          <a:prstGeom prst="rect">
            <a:avLst/>
          </a:prstGeom>
        </p:spPr>
      </p:pic>
      <p:sp>
        <p:nvSpPr>
          <p:cNvPr id="6" name="TextBox 5">
            <a:extLst>
              <a:ext uri="{FF2B5EF4-FFF2-40B4-BE49-F238E27FC236}">
                <a16:creationId xmlns:a16="http://schemas.microsoft.com/office/drawing/2014/main" id="{FAAB5187-663E-40A6-8033-FBAE9DD7B7F2}"/>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30618822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 Dropout</a:t>
            </a:r>
          </a:p>
        </p:txBody>
      </p:sp>
      <p:sp>
        <p:nvSpPr>
          <p:cNvPr id="3" name="Content Placeholder 2"/>
          <p:cNvSpPr>
            <a:spLocks noGrp="1"/>
          </p:cNvSpPr>
          <p:nvPr>
            <p:ph idx="1"/>
          </p:nvPr>
        </p:nvSpPr>
        <p:spPr/>
        <p:txBody>
          <a:bodyPr/>
          <a:lstStyle/>
          <a:p>
            <a:r>
              <a:rPr lang="en-US" dirty="0"/>
              <a:t>Dropout is a kind of ensemble learning</a:t>
            </a:r>
          </a:p>
          <a:p>
            <a:pPr lvl="1"/>
            <a:r>
              <a:rPr lang="en-US" altLang="zh-TW" sz="2000" dirty="0"/>
              <a:t>Using one mini-batch to train one network with a slightly different architecture</a:t>
            </a:r>
            <a:endParaRPr lang="zh-TW" altLang="en-US" sz="2000" dirty="0"/>
          </a:p>
          <a:p>
            <a:endParaRPr lang="en-US" dirty="0"/>
          </a:p>
        </p:txBody>
      </p:sp>
      <p:sp>
        <p:nvSpPr>
          <p:cNvPr id="134" name="Content Placeholder 133">
            <a:extLst>
              <a:ext uri="{FF2B5EF4-FFF2-40B4-BE49-F238E27FC236}">
                <a16:creationId xmlns:a16="http://schemas.microsoft.com/office/drawing/2014/main" id="{48C3CA2B-24DB-4598-BC1D-B835104F6549}"/>
              </a:ext>
            </a:extLst>
          </p:cNvPr>
          <p:cNvSpPr>
            <a:spLocks noGrp="1"/>
          </p:cNvSpPr>
          <p:nvPr>
            <p:ph idx="10"/>
          </p:nvPr>
        </p:nvSpPr>
        <p:spPr/>
        <p:txBody>
          <a:bodyPr/>
          <a:lstStyle/>
          <a:p>
            <a:r>
              <a:rPr lang="en-US" dirty="0"/>
              <a:t>Regularization</a:t>
            </a:r>
          </a:p>
          <a:p>
            <a:endParaRPr lang="en-US" dirty="0"/>
          </a:p>
        </p:txBody>
      </p:sp>
      <p:grpSp>
        <p:nvGrpSpPr>
          <p:cNvPr id="4" name="群組 447"/>
          <p:cNvGrpSpPr/>
          <p:nvPr/>
        </p:nvGrpSpPr>
        <p:grpSpPr>
          <a:xfrm rot="5400000">
            <a:off x="753416" y="5029778"/>
            <a:ext cx="2816562" cy="1283045"/>
            <a:chOff x="1660188" y="3148756"/>
            <a:chExt cx="2816562" cy="1283045"/>
          </a:xfrm>
        </p:grpSpPr>
        <p:sp>
          <p:nvSpPr>
            <p:cNvPr id="5" name="橢圓 8"/>
            <p:cNvSpPr/>
            <p:nvPr/>
          </p:nvSpPr>
          <p:spPr>
            <a:xfrm>
              <a:off x="2410717" y="3510713"/>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橢圓 11"/>
            <p:cNvSpPr/>
            <p:nvPr/>
          </p:nvSpPr>
          <p:spPr>
            <a:xfrm>
              <a:off x="3988727" y="3467445"/>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橢圓 12"/>
            <p:cNvSpPr/>
            <p:nvPr/>
          </p:nvSpPr>
          <p:spPr>
            <a:xfrm>
              <a:off x="3988727" y="3880285"/>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13"/>
            <p:cNvSpPr/>
            <p:nvPr/>
          </p:nvSpPr>
          <p:spPr>
            <a:xfrm>
              <a:off x="1660188" y="3215141"/>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cxnSp>
          <p:nvCxnSpPr>
            <p:cNvPr id="9" name="直線單箭頭接點 15"/>
            <p:cNvCxnSpPr>
              <a:stCxn id="8" idx="3"/>
              <a:endCxn id="5" idx="2"/>
            </p:cNvCxnSpPr>
            <p:nvPr/>
          </p:nvCxnSpPr>
          <p:spPr>
            <a:xfrm>
              <a:off x="1791252" y="3280673"/>
              <a:ext cx="619466" cy="3555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16"/>
            <p:cNvCxnSpPr>
              <a:stCxn id="8" idx="3"/>
            </p:cNvCxnSpPr>
            <p:nvPr/>
          </p:nvCxnSpPr>
          <p:spPr>
            <a:xfrm>
              <a:off x="1791252" y="3280673"/>
              <a:ext cx="619466" cy="6991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8"/>
            <p:cNvCxnSpPr>
              <a:endCxn id="6" idx="2"/>
            </p:cNvCxnSpPr>
            <p:nvPr/>
          </p:nvCxnSpPr>
          <p:spPr>
            <a:xfrm flipV="1">
              <a:off x="3530097" y="3592920"/>
              <a:ext cx="458630" cy="523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9"/>
            <p:cNvCxnSpPr>
              <a:endCxn id="6" idx="2"/>
            </p:cNvCxnSpPr>
            <p:nvPr/>
          </p:nvCxnSpPr>
          <p:spPr>
            <a:xfrm>
              <a:off x="3530096" y="3269680"/>
              <a:ext cx="458631" cy="3232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20"/>
            <p:cNvCxnSpPr>
              <a:endCxn id="7" idx="2"/>
            </p:cNvCxnSpPr>
            <p:nvPr/>
          </p:nvCxnSpPr>
          <p:spPr>
            <a:xfrm>
              <a:off x="3530097" y="3291314"/>
              <a:ext cx="458630" cy="7144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21"/>
            <p:cNvCxnSpPr>
              <a:endCxn id="7" idx="2"/>
            </p:cNvCxnSpPr>
            <p:nvPr/>
          </p:nvCxnSpPr>
          <p:spPr>
            <a:xfrm>
              <a:off x="3530096" y="3662777"/>
              <a:ext cx="458631" cy="3429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22"/>
            <p:cNvCxnSpPr>
              <a:endCxn id="6" idx="2"/>
            </p:cNvCxnSpPr>
            <p:nvPr/>
          </p:nvCxnSpPr>
          <p:spPr>
            <a:xfrm flipV="1">
              <a:off x="3530097" y="3592920"/>
              <a:ext cx="458630" cy="386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23"/>
            <p:cNvCxnSpPr>
              <a:endCxn id="7" idx="2"/>
            </p:cNvCxnSpPr>
            <p:nvPr/>
          </p:nvCxnSpPr>
          <p:spPr>
            <a:xfrm>
              <a:off x="3530097" y="3979799"/>
              <a:ext cx="458630" cy="259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24"/>
            <p:cNvCxnSpPr>
              <a:endCxn id="6" idx="2"/>
            </p:cNvCxnSpPr>
            <p:nvPr/>
          </p:nvCxnSpPr>
          <p:spPr>
            <a:xfrm flipV="1">
              <a:off x="3530096" y="3592920"/>
              <a:ext cx="458631" cy="7168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25"/>
            <p:cNvCxnSpPr>
              <a:endCxn id="7" idx="2"/>
            </p:cNvCxnSpPr>
            <p:nvPr/>
          </p:nvCxnSpPr>
          <p:spPr>
            <a:xfrm flipV="1">
              <a:off x="3530097" y="4005760"/>
              <a:ext cx="458630" cy="3176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橢圓 31"/>
            <p:cNvSpPr/>
            <p:nvPr/>
          </p:nvSpPr>
          <p:spPr>
            <a:xfrm>
              <a:off x="3279148" y="3148756"/>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32"/>
            <p:cNvSpPr/>
            <p:nvPr/>
          </p:nvSpPr>
          <p:spPr>
            <a:xfrm>
              <a:off x="3279148" y="3493630"/>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1" name="橢圓 33"/>
            <p:cNvSpPr/>
            <p:nvPr/>
          </p:nvSpPr>
          <p:spPr>
            <a:xfrm>
              <a:off x="3279148" y="3837241"/>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橢圓 34"/>
            <p:cNvSpPr/>
            <p:nvPr/>
          </p:nvSpPr>
          <p:spPr>
            <a:xfrm>
              <a:off x="3279148" y="4180852"/>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3" name="矩形 35"/>
            <p:cNvSpPr/>
            <p:nvPr/>
          </p:nvSpPr>
          <p:spPr>
            <a:xfrm>
              <a:off x="1660188" y="3924908"/>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24" name="矩形 36"/>
            <p:cNvSpPr/>
            <p:nvPr/>
          </p:nvSpPr>
          <p:spPr>
            <a:xfrm>
              <a:off x="1660188" y="4259242"/>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cxnSp>
          <p:nvCxnSpPr>
            <p:cNvPr id="25" name="直線單箭頭接點 39"/>
            <p:cNvCxnSpPr>
              <a:stCxn id="24" idx="3"/>
            </p:cNvCxnSpPr>
            <p:nvPr/>
          </p:nvCxnSpPr>
          <p:spPr>
            <a:xfrm flipV="1">
              <a:off x="1791252" y="3979799"/>
              <a:ext cx="619466" cy="3449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40"/>
            <p:cNvCxnSpPr>
              <a:stCxn id="24" idx="3"/>
              <a:endCxn id="5" idx="2"/>
            </p:cNvCxnSpPr>
            <p:nvPr/>
          </p:nvCxnSpPr>
          <p:spPr>
            <a:xfrm flipV="1">
              <a:off x="1791252" y="3636188"/>
              <a:ext cx="619466" cy="6885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42"/>
            <p:cNvCxnSpPr>
              <a:stCxn id="23" idx="3"/>
              <a:endCxn id="5" idx="2"/>
            </p:cNvCxnSpPr>
            <p:nvPr/>
          </p:nvCxnSpPr>
          <p:spPr>
            <a:xfrm flipV="1">
              <a:off x="1791252" y="3636188"/>
              <a:ext cx="619466" cy="3542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48"/>
            <p:cNvCxnSpPr/>
            <p:nvPr/>
          </p:nvCxnSpPr>
          <p:spPr>
            <a:xfrm>
              <a:off x="2661666" y="3619104"/>
              <a:ext cx="619466" cy="170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49"/>
            <p:cNvCxnSpPr/>
            <p:nvPr/>
          </p:nvCxnSpPr>
          <p:spPr>
            <a:xfrm>
              <a:off x="2661666" y="3619104"/>
              <a:ext cx="619466" cy="3606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50"/>
            <p:cNvCxnSpPr/>
            <p:nvPr/>
          </p:nvCxnSpPr>
          <p:spPr>
            <a:xfrm>
              <a:off x="2661666" y="3619104"/>
              <a:ext cx="619466" cy="7043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52"/>
            <p:cNvCxnSpPr/>
            <p:nvPr/>
          </p:nvCxnSpPr>
          <p:spPr>
            <a:xfrm>
              <a:off x="2661666" y="3990440"/>
              <a:ext cx="619466" cy="3329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56"/>
            <p:cNvCxnSpPr/>
            <p:nvPr/>
          </p:nvCxnSpPr>
          <p:spPr>
            <a:xfrm flipV="1">
              <a:off x="2661666" y="3636188"/>
              <a:ext cx="619466" cy="3542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57"/>
            <p:cNvCxnSpPr/>
            <p:nvPr/>
          </p:nvCxnSpPr>
          <p:spPr>
            <a:xfrm flipV="1">
              <a:off x="2661666" y="3291314"/>
              <a:ext cx="619466" cy="6991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58"/>
            <p:cNvCxnSpPr/>
            <p:nvPr/>
          </p:nvCxnSpPr>
          <p:spPr>
            <a:xfrm>
              <a:off x="4247435" y="3599106"/>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59"/>
            <p:cNvCxnSpPr/>
            <p:nvPr/>
          </p:nvCxnSpPr>
          <p:spPr>
            <a:xfrm>
              <a:off x="4247435" y="4012902"/>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60"/>
            <p:cNvCxnSpPr/>
            <p:nvPr/>
          </p:nvCxnSpPr>
          <p:spPr>
            <a:xfrm flipV="1">
              <a:off x="1797739" y="3986049"/>
              <a:ext cx="612978" cy="26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61"/>
            <p:cNvCxnSpPr/>
            <p:nvPr/>
          </p:nvCxnSpPr>
          <p:spPr>
            <a:xfrm flipV="1">
              <a:off x="2678739" y="3979152"/>
              <a:ext cx="612978" cy="26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62"/>
            <p:cNvCxnSpPr>
              <a:stCxn id="5" idx="6"/>
              <a:endCxn id="19" idx="2"/>
            </p:cNvCxnSpPr>
            <p:nvPr/>
          </p:nvCxnSpPr>
          <p:spPr>
            <a:xfrm flipV="1">
              <a:off x="2661666" y="3274230"/>
              <a:ext cx="617482" cy="3619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橢圓 248"/>
            <p:cNvSpPr/>
            <p:nvPr/>
          </p:nvSpPr>
          <p:spPr>
            <a:xfrm>
              <a:off x="2406838" y="3835578"/>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grpSp>
        <p:nvGrpSpPr>
          <p:cNvPr id="40" name="群組 450"/>
          <p:cNvGrpSpPr/>
          <p:nvPr/>
        </p:nvGrpSpPr>
        <p:grpSpPr>
          <a:xfrm rot="5400000">
            <a:off x="3978094" y="5038321"/>
            <a:ext cx="2816562" cy="1265961"/>
            <a:chOff x="5222538" y="3182974"/>
            <a:chExt cx="2816562" cy="1265961"/>
          </a:xfrm>
        </p:grpSpPr>
        <p:sp>
          <p:nvSpPr>
            <p:cNvPr id="41" name="橢圓 277"/>
            <p:cNvSpPr/>
            <p:nvPr/>
          </p:nvSpPr>
          <p:spPr>
            <a:xfrm>
              <a:off x="5973067" y="3182974"/>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橢圓 278"/>
            <p:cNvSpPr/>
            <p:nvPr/>
          </p:nvSpPr>
          <p:spPr>
            <a:xfrm>
              <a:off x="5973067" y="3527847"/>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3" name="橢圓 279"/>
            <p:cNvSpPr/>
            <p:nvPr/>
          </p:nvSpPr>
          <p:spPr>
            <a:xfrm>
              <a:off x="7551077" y="3484579"/>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4" name="橢圓 280"/>
            <p:cNvSpPr/>
            <p:nvPr/>
          </p:nvSpPr>
          <p:spPr>
            <a:xfrm>
              <a:off x="7551077" y="3897419"/>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5" name="矩形 281"/>
            <p:cNvSpPr/>
            <p:nvPr/>
          </p:nvSpPr>
          <p:spPr>
            <a:xfrm>
              <a:off x="5222538" y="3232275"/>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cxnSp>
          <p:nvCxnSpPr>
            <p:cNvPr id="46" name="直線單箭頭接點 282"/>
            <p:cNvCxnSpPr>
              <a:stCxn id="45" idx="3"/>
              <a:endCxn id="41" idx="2"/>
            </p:cNvCxnSpPr>
            <p:nvPr/>
          </p:nvCxnSpPr>
          <p:spPr>
            <a:xfrm>
              <a:off x="5353602" y="3297807"/>
              <a:ext cx="619466" cy="106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283"/>
            <p:cNvCxnSpPr>
              <a:stCxn id="45" idx="3"/>
              <a:endCxn id="42" idx="2"/>
            </p:cNvCxnSpPr>
            <p:nvPr/>
          </p:nvCxnSpPr>
          <p:spPr>
            <a:xfrm>
              <a:off x="5353602" y="3297807"/>
              <a:ext cx="619466" cy="3555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284"/>
            <p:cNvCxnSpPr>
              <a:stCxn id="45" idx="3"/>
            </p:cNvCxnSpPr>
            <p:nvPr/>
          </p:nvCxnSpPr>
          <p:spPr>
            <a:xfrm>
              <a:off x="5353602" y="3297807"/>
              <a:ext cx="619466" cy="6991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290"/>
            <p:cNvCxnSpPr>
              <a:endCxn id="43" idx="2"/>
            </p:cNvCxnSpPr>
            <p:nvPr/>
          </p:nvCxnSpPr>
          <p:spPr>
            <a:xfrm flipV="1">
              <a:off x="7092447" y="3610054"/>
              <a:ext cx="458630" cy="386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291"/>
            <p:cNvCxnSpPr>
              <a:endCxn id="44" idx="2"/>
            </p:cNvCxnSpPr>
            <p:nvPr/>
          </p:nvCxnSpPr>
          <p:spPr>
            <a:xfrm>
              <a:off x="7092447" y="3996933"/>
              <a:ext cx="458630" cy="259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292"/>
            <p:cNvCxnSpPr>
              <a:endCxn id="43" idx="2"/>
            </p:cNvCxnSpPr>
            <p:nvPr/>
          </p:nvCxnSpPr>
          <p:spPr>
            <a:xfrm flipV="1">
              <a:off x="7092446" y="3610054"/>
              <a:ext cx="458631" cy="7168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293"/>
            <p:cNvCxnSpPr>
              <a:endCxn id="44" idx="2"/>
            </p:cNvCxnSpPr>
            <p:nvPr/>
          </p:nvCxnSpPr>
          <p:spPr>
            <a:xfrm flipV="1">
              <a:off x="7092447" y="4022894"/>
              <a:ext cx="458630" cy="3176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294"/>
            <p:cNvCxnSpPr>
              <a:stCxn id="56" idx="2"/>
              <a:endCxn id="41" idx="2"/>
            </p:cNvCxnSpPr>
            <p:nvPr/>
          </p:nvCxnSpPr>
          <p:spPr>
            <a:xfrm flipV="1">
              <a:off x="5288070" y="3308448"/>
              <a:ext cx="684997" cy="3933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295"/>
            <p:cNvCxnSpPr>
              <a:stCxn id="56" idx="3"/>
              <a:endCxn id="42" idx="2"/>
            </p:cNvCxnSpPr>
            <p:nvPr/>
          </p:nvCxnSpPr>
          <p:spPr>
            <a:xfrm>
              <a:off x="5353602" y="3636238"/>
              <a:ext cx="619466" cy="170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單箭頭接點 296"/>
            <p:cNvCxnSpPr>
              <a:stCxn id="56" idx="3"/>
            </p:cNvCxnSpPr>
            <p:nvPr/>
          </p:nvCxnSpPr>
          <p:spPr>
            <a:xfrm>
              <a:off x="5353602" y="3636238"/>
              <a:ext cx="619466" cy="3606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矩形 298"/>
            <p:cNvSpPr/>
            <p:nvPr/>
          </p:nvSpPr>
          <p:spPr>
            <a:xfrm>
              <a:off x="5222538" y="3570706"/>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57" name="橢圓 301"/>
            <p:cNvSpPr/>
            <p:nvPr/>
          </p:nvSpPr>
          <p:spPr>
            <a:xfrm>
              <a:off x="6841498" y="3854375"/>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8" name="橢圓 302"/>
            <p:cNvSpPr/>
            <p:nvPr/>
          </p:nvSpPr>
          <p:spPr>
            <a:xfrm>
              <a:off x="6841498" y="4197986"/>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9" name="矩形 303"/>
            <p:cNvSpPr/>
            <p:nvPr/>
          </p:nvSpPr>
          <p:spPr>
            <a:xfrm>
              <a:off x="5222538" y="3942042"/>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60" name="矩形 304"/>
            <p:cNvSpPr/>
            <p:nvPr/>
          </p:nvSpPr>
          <p:spPr>
            <a:xfrm>
              <a:off x="5222538" y="4276376"/>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cxnSp>
          <p:nvCxnSpPr>
            <p:cNvPr id="61" name="直線單箭頭接點 307"/>
            <p:cNvCxnSpPr>
              <a:stCxn id="60" idx="3"/>
            </p:cNvCxnSpPr>
            <p:nvPr/>
          </p:nvCxnSpPr>
          <p:spPr>
            <a:xfrm flipV="1">
              <a:off x="5353602" y="3996933"/>
              <a:ext cx="619466" cy="3449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308"/>
            <p:cNvCxnSpPr>
              <a:stCxn id="60" idx="3"/>
              <a:endCxn id="42" idx="2"/>
            </p:cNvCxnSpPr>
            <p:nvPr/>
          </p:nvCxnSpPr>
          <p:spPr>
            <a:xfrm flipV="1">
              <a:off x="5353602" y="3653322"/>
              <a:ext cx="619466" cy="6885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309"/>
            <p:cNvCxnSpPr>
              <a:stCxn id="60" idx="3"/>
              <a:endCxn id="41" idx="2"/>
            </p:cNvCxnSpPr>
            <p:nvPr/>
          </p:nvCxnSpPr>
          <p:spPr>
            <a:xfrm flipV="1">
              <a:off x="5353602" y="3308448"/>
              <a:ext cx="619466" cy="10334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310"/>
            <p:cNvCxnSpPr>
              <a:stCxn id="59" idx="3"/>
              <a:endCxn id="42" idx="2"/>
            </p:cNvCxnSpPr>
            <p:nvPr/>
          </p:nvCxnSpPr>
          <p:spPr>
            <a:xfrm flipV="1">
              <a:off x="5353602" y="3653322"/>
              <a:ext cx="619466" cy="3542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311"/>
            <p:cNvCxnSpPr>
              <a:stCxn id="59" idx="3"/>
              <a:endCxn id="41" idx="2"/>
            </p:cNvCxnSpPr>
            <p:nvPr/>
          </p:nvCxnSpPr>
          <p:spPr>
            <a:xfrm flipV="1">
              <a:off x="5353602" y="3308448"/>
              <a:ext cx="619466" cy="6991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單箭頭接點 314"/>
            <p:cNvCxnSpPr/>
            <p:nvPr/>
          </p:nvCxnSpPr>
          <p:spPr>
            <a:xfrm>
              <a:off x="6224016" y="3297807"/>
              <a:ext cx="619466" cy="6991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單箭頭接點 315"/>
            <p:cNvCxnSpPr/>
            <p:nvPr/>
          </p:nvCxnSpPr>
          <p:spPr>
            <a:xfrm>
              <a:off x="6224016" y="3297807"/>
              <a:ext cx="619466" cy="10427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單箭頭接點 317"/>
            <p:cNvCxnSpPr/>
            <p:nvPr/>
          </p:nvCxnSpPr>
          <p:spPr>
            <a:xfrm>
              <a:off x="6224016" y="3636238"/>
              <a:ext cx="619466" cy="3606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單箭頭接點 318"/>
            <p:cNvCxnSpPr/>
            <p:nvPr/>
          </p:nvCxnSpPr>
          <p:spPr>
            <a:xfrm>
              <a:off x="6224016" y="3636238"/>
              <a:ext cx="619466" cy="7043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320"/>
            <p:cNvCxnSpPr/>
            <p:nvPr/>
          </p:nvCxnSpPr>
          <p:spPr>
            <a:xfrm>
              <a:off x="6224016" y="4007574"/>
              <a:ext cx="619466" cy="3329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326"/>
            <p:cNvCxnSpPr/>
            <p:nvPr/>
          </p:nvCxnSpPr>
          <p:spPr>
            <a:xfrm>
              <a:off x="7809785" y="3616240"/>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單箭頭接點 327"/>
            <p:cNvCxnSpPr/>
            <p:nvPr/>
          </p:nvCxnSpPr>
          <p:spPr>
            <a:xfrm>
              <a:off x="7809785" y="4030036"/>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單箭頭接點 274"/>
            <p:cNvCxnSpPr/>
            <p:nvPr/>
          </p:nvCxnSpPr>
          <p:spPr>
            <a:xfrm flipV="1">
              <a:off x="5360089" y="4003183"/>
              <a:ext cx="612978" cy="26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275"/>
            <p:cNvCxnSpPr/>
            <p:nvPr/>
          </p:nvCxnSpPr>
          <p:spPr>
            <a:xfrm flipV="1">
              <a:off x="6241089" y="3996286"/>
              <a:ext cx="612978" cy="26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橢圓 271"/>
            <p:cNvSpPr/>
            <p:nvPr/>
          </p:nvSpPr>
          <p:spPr>
            <a:xfrm>
              <a:off x="5969188" y="3852712"/>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grpSp>
        <p:nvGrpSpPr>
          <p:cNvPr id="76" name="群組 449"/>
          <p:cNvGrpSpPr/>
          <p:nvPr/>
        </p:nvGrpSpPr>
        <p:grpSpPr>
          <a:xfrm rot="5400000">
            <a:off x="2506100" y="5172770"/>
            <a:ext cx="2816562" cy="965618"/>
            <a:chOff x="1660188" y="5222258"/>
            <a:chExt cx="2816562" cy="965618"/>
          </a:xfrm>
        </p:grpSpPr>
        <p:sp>
          <p:nvSpPr>
            <p:cNvPr id="77" name="橢圓 338"/>
            <p:cNvSpPr/>
            <p:nvPr/>
          </p:nvSpPr>
          <p:spPr>
            <a:xfrm>
              <a:off x="3988727" y="5222258"/>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8" name="橢圓 339"/>
            <p:cNvSpPr/>
            <p:nvPr/>
          </p:nvSpPr>
          <p:spPr>
            <a:xfrm>
              <a:off x="3988727" y="5635098"/>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79" name="直線單箭頭接點 349"/>
            <p:cNvCxnSpPr>
              <a:endCxn id="77" idx="2"/>
            </p:cNvCxnSpPr>
            <p:nvPr/>
          </p:nvCxnSpPr>
          <p:spPr>
            <a:xfrm flipV="1">
              <a:off x="3530097" y="5347733"/>
              <a:ext cx="458630" cy="386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單箭頭接點 350"/>
            <p:cNvCxnSpPr>
              <a:endCxn id="78" idx="2"/>
            </p:cNvCxnSpPr>
            <p:nvPr/>
          </p:nvCxnSpPr>
          <p:spPr>
            <a:xfrm>
              <a:off x="3530097" y="5734612"/>
              <a:ext cx="458630" cy="259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單箭頭接點 351"/>
            <p:cNvCxnSpPr>
              <a:endCxn id="77" idx="2"/>
            </p:cNvCxnSpPr>
            <p:nvPr/>
          </p:nvCxnSpPr>
          <p:spPr>
            <a:xfrm flipV="1">
              <a:off x="3530096" y="5347733"/>
              <a:ext cx="458631" cy="7168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單箭頭接點 352"/>
            <p:cNvCxnSpPr>
              <a:endCxn id="78" idx="2"/>
            </p:cNvCxnSpPr>
            <p:nvPr/>
          </p:nvCxnSpPr>
          <p:spPr>
            <a:xfrm flipV="1">
              <a:off x="3530097" y="5760573"/>
              <a:ext cx="458630" cy="3176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橢圓 360"/>
            <p:cNvSpPr/>
            <p:nvPr/>
          </p:nvSpPr>
          <p:spPr>
            <a:xfrm>
              <a:off x="3279148" y="5592054"/>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4" name="橢圓 361"/>
            <p:cNvSpPr/>
            <p:nvPr/>
          </p:nvSpPr>
          <p:spPr>
            <a:xfrm>
              <a:off x="3279148" y="5935665"/>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5" name="矩形 362"/>
            <p:cNvSpPr/>
            <p:nvPr/>
          </p:nvSpPr>
          <p:spPr>
            <a:xfrm>
              <a:off x="1660188" y="5679721"/>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86" name="矩形 363"/>
            <p:cNvSpPr/>
            <p:nvPr/>
          </p:nvSpPr>
          <p:spPr>
            <a:xfrm>
              <a:off x="1660188" y="6014055"/>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cxnSp>
          <p:nvCxnSpPr>
            <p:cNvPr id="87" name="直線單箭頭接點 364"/>
            <p:cNvCxnSpPr>
              <a:stCxn id="86" idx="3"/>
            </p:cNvCxnSpPr>
            <p:nvPr/>
          </p:nvCxnSpPr>
          <p:spPr>
            <a:xfrm flipV="1">
              <a:off x="1791252" y="6078223"/>
              <a:ext cx="619466" cy="13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線單箭頭接點 365"/>
            <p:cNvCxnSpPr>
              <a:stCxn id="85" idx="3"/>
            </p:cNvCxnSpPr>
            <p:nvPr/>
          </p:nvCxnSpPr>
          <p:spPr>
            <a:xfrm>
              <a:off x="1791252" y="5745253"/>
              <a:ext cx="619466" cy="3329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單箭頭接點 366"/>
            <p:cNvCxnSpPr>
              <a:stCxn id="86" idx="3"/>
            </p:cNvCxnSpPr>
            <p:nvPr/>
          </p:nvCxnSpPr>
          <p:spPr>
            <a:xfrm flipV="1">
              <a:off x="1791252" y="5734612"/>
              <a:ext cx="619466" cy="3449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單箭頭接點 378"/>
            <p:cNvCxnSpPr/>
            <p:nvPr/>
          </p:nvCxnSpPr>
          <p:spPr>
            <a:xfrm flipV="1">
              <a:off x="2661666" y="6078223"/>
              <a:ext cx="619466" cy="13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單箭頭接點 379"/>
            <p:cNvCxnSpPr/>
            <p:nvPr/>
          </p:nvCxnSpPr>
          <p:spPr>
            <a:xfrm>
              <a:off x="2661666" y="5745253"/>
              <a:ext cx="619466" cy="3329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單箭頭接點 380"/>
            <p:cNvCxnSpPr/>
            <p:nvPr/>
          </p:nvCxnSpPr>
          <p:spPr>
            <a:xfrm flipV="1">
              <a:off x="2661666" y="5734612"/>
              <a:ext cx="619466" cy="3449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單箭頭接點 385"/>
            <p:cNvCxnSpPr/>
            <p:nvPr/>
          </p:nvCxnSpPr>
          <p:spPr>
            <a:xfrm>
              <a:off x="4247435" y="5353919"/>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單箭頭接點 386"/>
            <p:cNvCxnSpPr/>
            <p:nvPr/>
          </p:nvCxnSpPr>
          <p:spPr>
            <a:xfrm>
              <a:off x="4247435" y="5767715"/>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單箭頭接點 333"/>
            <p:cNvCxnSpPr/>
            <p:nvPr/>
          </p:nvCxnSpPr>
          <p:spPr>
            <a:xfrm flipV="1">
              <a:off x="1797739" y="5740862"/>
              <a:ext cx="612978" cy="26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單箭頭接點 334"/>
            <p:cNvCxnSpPr/>
            <p:nvPr/>
          </p:nvCxnSpPr>
          <p:spPr>
            <a:xfrm flipV="1">
              <a:off x="2678739" y="5733965"/>
              <a:ext cx="612978" cy="26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橢圓 330"/>
            <p:cNvSpPr/>
            <p:nvPr/>
          </p:nvSpPr>
          <p:spPr>
            <a:xfrm>
              <a:off x="2406838" y="5590391"/>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8" name="橢圓 331"/>
            <p:cNvSpPr/>
            <p:nvPr/>
          </p:nvSpPr>
          <p:spPr>
            <a:xfrm>
              <a:off x="2405946" y="5936927"/>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99" name="文字方塊 446"/>
          <p:cNvSpPr txBox="1"/>
          <p:nvPr/>
        </p:nvSpPr>
        <p:spPr>
          <a:xfrm>
            <a:off x="1445616" y="3328167"/>
            <a:ext cx="14400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TW" sz="2400" dirty="0" err="1"/>
              <a:t>minibatch</a:t>
            </a:r>
            <a:r>
              <a:rPr lang="en-US" altLang="zh-TW" sz="2400" dirty="0"/>
              <a:t> </a:t>
            </a:r>
          </a:p>
          <a:p>
            <a:pPr algn="ctr"/>
            <a:r>
              <a:rPr lang="en-US" altLang="zh-TW" sz="2400" dirty="0"/>
              <a:t>1</a:t>
            </a:r>
            <a:endParaRPr lang="zh-TW" altLang="en-US" sz="2400" baseline="-25000" dirty="0"/>
          </a:p>
        </p:txBody>
      </p:sp>
      <p:sp>
        <p:nvSpPr>
          <p:cNvPr id="100" name="文字方塊 454"/>
          <p:cNvSpPr txBox="1"/>
          <p:nvPr/>
        </p:nvSpPr>
        <p:spPr>
          <a:xfrm>
            <a:off x="3103049" y="3323839"/>
            <a:ext cx="14400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TW" sz="2400" dirty="0" err="1"/>
              <a:t>minibatch</a:t>
            </a:r>
            <a:r>
              <a:rPr lang="en-US" altLang="zh-TW" sz="2400" dirty="0"/>
              <a:t> </a:t>
            </a:r>
          </a:p>
          <a:p>
            <a:pPr algn="ctr"/>
            <a:r>
              <a:rPr lang="en-US" altLang="zh-TW" sz="2400" dirty="0"/>
              <a:t>2</a:t>
            </a:r>
            <a:endParaRPr lang="zh-TW" altLang="en-US" sz="2400" baseline="-25000" dirty="0"/>
          </a:p>
        </p:txBody>
      </p:sp>
      <p:sp>
        <p:nvSpPr>
          <p:cNvPr id="101" name="文字方塊 455"/>
          <p:cNvSpPr txBox="1"/>
          <p:nvPr/>
        </p:nvSpPr>
        <p:spPr>
          <a:xfrm>
            <a:off x="4754783" y="3328167"/>
            <a:ext cx="14400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TW" sz="2400" dirty="0" err="1"/>
              <a:t>minibatch</a:t>
            </a:r>
            <a:r>
              <a:rPr lang="en-US" altLang="zh-TW" sz="2400" dirty="0"/>
              <a:t> </a:t>
            </a:r>
          </a:p>
          <a:p>
            <a:pPr algn="ctr"/>
            <a:r>
              <a:rPr lang="en-US" altLang="zh-TW" sz="2400" dirty="0"/>
              <a:t>3</a:t>
            </a:r>
            <a:endParaRPr lang="zh-TW" altLang="en-US" sz="2400" baseline="-25000" dirty="0"/>
          </a:p>
        </p:txBody>
      </p:sp>
      <p:sp>
        <p:nvSpPr>
          <p:cNvPr id="102" name="文字方塊 456"/>
          <p:cNvSpPr txBox="1"/>
          <p:nvPr/>
        </p:nvSpPr>
        <p:spPr>
          <a:xfrm>
            <a:off x="7261608" y="3310136"/>
            <a:ext cx="14400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TW" sz="2400" dirty="0" err="1"/>
              <a:t>minibatch</a:t>
            </a:r>
            <a:r>
              <a:rPr lang="en-US" altLang="zh-TW" sz="2400" dirty="0"/>
              <a:t> </a:t>
            </a:r>
          </a:p>
          <a:p>
            <a:pPr algn="ctr"/>
            <a:r>
              <a:rPr lang="en-US" altLang="zh-TW" sz="2400" dirty="0"/>
              <a:t>n</a:t>
            </a:r>
            <a:endParaRPr lang="zh-TW" altLang="en-US" sz="2400" baseline="-25000" dirty="0"/>
          </a:p>
        </p:txBody>
      </p:sp>
      <p:grpSp>
        <p:nvGrpSpPr>
          <p:cNvPr id="103" name="群組 451"/>
          <p:cNvGrpSpPr/>
          <p:nvPr/>
        </p:nvGrpSpPr>
        <p:grpSpPr>
          <a:xfrm rot="5400000">
            <a:off x="6245498" y="4612831"/>
            <a:ext cx="2816562" cy="2085503"/>
            <a:chOff x="5238336" y="4879452"/>
            <a:chExt cx="2816562" cy="2085503"/>
          </a:xfrm>
        </p:grpSpPr>
        <p:sp>
          <p:nvSpPr>
            <p:cNvPr id="104" name="橢圓 395"/>
            <p:cNvSpPr/>
            <p:nvPr/>
          </p:nvSpPr>
          <p:spPr>
            <a:xfrm>
              <a:off x="5988865" y="4896536"/>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5" name="橢圓 397"/>
            <p:cNvSpPr/>
            <p:nvPr/>
          </p:nvSpPr>
          <p:spPr>
            <a:xfrm>
              <a:off x="7566875" y="5198141"/>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6" name="橢圓 398"/>
            <p:cNvSpPr/>
            <p:nvPr/>
          </p:nvSpPr>
          <p:spPr>
            <a:xfrm>
              <a:off x="7566875" y="5610981"/>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7" name="矩形 399"/>
            <p:cNvSpPr/>
            <p:nvPr/>
          </p:nvSpPr>
          <p:spPr>
            <a:xfrm>
              <a:off x="5238336" y="4945837"/>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cxnSp>
          <p:nvCxnSpPr>
            <p:cNvPr id="108" name="直線單箭頭接點 400"/>
            <p:cNvCxnSpPr>
              <a:stCxn id="107" idx="3"/>
              <a:endCxn id="104" idx="2"/>
            </p:cNvCxnSpPr>
            <p:nvPr/>
          </p:nvCxnSpPr>
          <p:spPr>
            <a:xfrm>
              <a:off x="5369400" y="5011369"/>
              <a:ext cx="619466" cy="106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線單箭頭接點 403"/>
            <p:cNvCxnSpPr>
              <a:stCxn id="107" idx="3"/>
            </p:cNvCxnSpPr>
            <p:nvPr/>
          </p:nvCxnSpPr>
          <p:spPr>
            <a:xfrm>
              <a:off x="5369400" y="5011369"/>
              <a:ext cx="619466" cy="10427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線單箭頭接點 405"/>
            <p:cNvCxnSpPr>
              <a:endCxn id="105" idx="2"/>
            </p:cNvCxnSpPr>
            <p:nvPr/>
          </p:nvCxnSpPr>
          <p:spPr>
            <a:xfrm>
              <a:off x="7108244" y="5000376"/>
              <a:ext cx="458631" cy="3232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直線單箭頭接點 406"/>
            <p:cNvCxnSpPr>
              <a:endCxn id="106" idx="2"/>
            </p:cNvCxnSpPr>
            <p:nvPr/>
          </p:nvCxnSpPr>
          <p:spPr>
            <a:xfrm>
              <a:off x="7108245" y="5022010"/>
              <a:ext cx="458630" cy="7144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直線單箭頭接點 410"/>
            <p:cNvCxnSpPr>
              <a:endCxn id="105" idx="2"/>
            </p:cNvCxnSpPr>
            <p:nvPr/>
          </p:nvCxnSpPr>
          <p:spPr>
            <a:xfrm flipV="1">
              <a:off x="7108244" y="5323616"/>
              <a:ext cx="458631" cy="7168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直線單箭頭接點 411"/>
            <p:cNvCxnSpPr>
              <a:endCxn id="106" idx="2"/>
            </p:cNvCxnSpPr>
            <p:nvPr/>
          </p:nvCxnSpPr>
          <p:spPr>
            <a:xfrm flipV="1">
              <a:off x="7108245" y="5736456"/>
              <a:ext cx="458630" cy="3176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直線單箭頭接點 412"/>
            <p:cNvCxnSpPr>
              <a:stCxn id="116" idx="2"/>
              <a:endCxn id="104" idx="2"/>
            </p:cNvCxnSpPr>
            <p:nvPr/>
          </p:nvCxnSpPr>
          <p:spPr>
            <a:xfrm flipV="1">
              <a:off x="5303868" y="5022010"/>
              <a:ext cx="684997" cy="3933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線單箭頭接點 415"/>
            <p:cNvCxnSpPr>
              <a:stCxn id="116" idx="3"/>
            </p:cNvCxnSpPr>
            <p:nvPr/>
          </p:nvCxnSpPr>
          <p:spPr>
            <a:xfrm>
              <a:off x="5369400" y="5349800"/>
              <a:ext cx="619466" cy="7043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矩形 416"/>
            <p:cNvSpPr/>
            <p:nvPr/>
          </p:nvSpPr>
          <p:spPr>
            <a:xfrm>
              <a:off x="5238336" y="5284268"/>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117" name="橢圓 417"/>
            <p:cNvSpPr/>
            <p:nvPr/>
          </p:nvSpPr>
          <p:spPr>
            <a:xfrm>
              <a:off x="6857296" y="4879452"/>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8" name="橢圓 420"/>
            <p:cNvSpPr/>
            <p:nvPr/>
          </p:nvSpPr>
          <p:spPr>
            <a:xfrm>
              <a:off x="6857296" y="5911548"/>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9" name="矩形 421"/>
            <p:cNvSpPr/>
            <p:nvPr/>
          </p:nvSpPr>
          <p:spPr>
            <a:xfrm>
              <a:off x="5238336" y="5655604"/>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120" name="矩形 422"/>
            <p:cNvSpPr/>
            <p:nvPr/>
          </p:nvSpPr>
          <p:spPr>
            <a:xfrm>
              <a:off x="5238336" y="5989938"/>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cxnSp>
          <p:nvCxnSpPr>
            <p:cNvPr id="121" name="直線單箭頭接點 423"/>
            <p:cNvCxnSpPr>
              <a:stCxn id="120" idx="3"/>
            </p:cNvCxnSpPr>
            <p:nvPr/>
          </p:nvCxnSpPr>
          <p:spPr>
            <a:xfrm flipV="1">
              <a:off x="5369400" y="6054106"/>
              <a:ext cx="619466" cy="13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單箭頭接點 424"/>
            <p:cNvCxnSpPr>
              <a:stCxn id="119" idx="3"/>
            </p:cNvCxnSpPr>
            <p:nvPr/>
          </p:nvCxnSpPr>
          <p:spPr>
            <a:xfrm>
              <a:off x="5369400" y="5721136"/>
              <a:ext cx="619466" cy="3329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線單箭頭接點 427"/>
            <p:cNvCxnSpPr>
              <a:stCxn id="120" idx="3"/>
              <a:endCxn id="104" idx="2"/>
            </p:cNvCxnSpPr>
            <p:nvPr/>
          </p:nvCxnSpPr>
          <p:spPr>
            <a:xfrm flipV="1">
              <a:off x="5369400" y="5022010"/>
              <a:ext cx="619466" cy="10334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單箭頭接點 429"/>
            <p:cNvCxnSpPr>
              <a:stCxn id="119" idx="3"/>
              <a:endCxn id="104" idx="2"/>
            </p:cNvCxnSpPr>
            <p:nvPr/>
          </p:nvCxnSpPr>
          <p:spPr>
            <a:xfrm flipV="1">
              <a:off x="5369400" y="5022010"/>
              <a:ext cx="619466" cy="6991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線單箭頭接點 430"/>
            <p:cNvCxnSpPr/>
            <p:nvPr/>
          </p:nvCxnSpPr>
          <p:spPr>
            <a:xfrm>
              <a:off x="6239814" y="5011369"/>
              <a:ext cx="619466" cy="106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單箭頭接點 433"/>
            <p:cNvCxnSpPr/>
            <p:nvPr/>
          </p:nvCxnSpPr>
          <p:spPr>
            <a:xfrm>
              <a:off x="6239814" y="5011369"/>
              <a:ext cx="619466" cy="10427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線單箭頭接點 437"/>
            <p:cNvCxnSpPr/>
            <p:nvPr/>
          </p:nvCxnSpPr>
          <p:spPr>
            <a:xfrm flipV="1">
              <a:off x="6239814" y="6054106"/>
              <a:ext cx="619466" cy="13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線單箭頭接點 441"/>
            <p:cNvCxnSpPr/>
            <p:nvPr/>
          </p:nvCxnSpPr>
          <p:spPr>
            <a:xfrm flipV="1">
              <a:off x="6239814" y="5022010"/>
              <a:ext cx="619466" cy="10334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單箭頭接點 444"/>
            <p:cNvCxnSpPr/>
            <p:nvPr/>
          </p:nvCxnSpPr>
          <p:spPr>
            <a:xfrm>
              <a:off x="7825583" y="5329802"/>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單箭頭接點 445"/>
            <p:cNvCxnSpPr/>
            <p:nvPr/>
          </p:nvCxnSpPr>
          <p:spPr>
            <a:xfrm>
              <a:off x="7825583" y="5743598"/>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1" name="橢圓 390"/>
            <p:cNvSpPr/>
            <p:nvPr/>
          </p:nvSpPr>
          <p:spPr>
            <a:xfrm>
              <a:off x="5984094" y="5912810"/>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2" name="文字方塊 448"/>
            <p:cNvSpPr txBox="1"/>
            <p:nvPr/>
          </p:nvSpPr>
          <p:spPr>
            <a:xfrm>
              <a:off x="6063856" y="6441735"/>
              <a:ext cx="964273" cy="523220"/>
            </a:xfrm>
            <a:prstGeom prst="rect">
              <a:avLst/>
            </a:prstGeom>
            <a:noFill/>
          </p:spPr>
          <p:txBody>
            <a:bodyPr wrap="square" rtlCol="0">
              <a:spAutoFit/>
            </a:bodyPr>
            <a:lstStyle/>
            <a:p>
              <a:r>
                <a:rPr lang="en-US" altLang="zh-TW" sz="2800" dirty="0"/>
                <a:t>……</a:t>
              </a:r>
              <a:endParaRPr lang="zh-TW" altLang="en-US" sz="2800" dirty="0"/>
            </a:p>
          </p:txBody>
        </p:sp>
      </p:grpSp>
      <p:sp>
        <p:nvSpPr>
          <p:cNvPr id="133" name="TextBox 132">
            <a:extLst>
              <a:ext uri="{FF2B5EF4-FFF2-40B4-BE49-F238E27FC236}">
                <a16:creationId xmlns:a16="http://schemas.microsoft.com/office/drawing/2014/main" id="{8EF09373-4946-4BB2-886F-EA256645A113}"/>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4895358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 Early Stopping</a:t>
            </a:r>
          </a:p>
        </p:txBody>
      </p:sp>
      <p:sp>
        <p:nvSpPr>
          <p:cNvPr id="3" name="Content Placeholder 2"/>
          <p:cNvSpPr>
            <a:spLocks noGrp="1"/>
          </p:cNvSpPr>
          <p:nvPr>
            <p:ph idx="1"/>
          </p:nvPr>
        </p:nvSpPr>
        <p:spPr/>
        <p:txBody>
          <a:bodyPr/>
          <a:lstStyle/>
          <a:p>
            <a:r>
              <a:rPr lang="en-US" b="1" i="1" dirty="0">
                <a:solidFill>
                  <a:srgbClr val="0070C0"/>
                </a:solidFill>
              </a:rPr>
              <a:t>Early-stopping</a:t>
            </a:r>
          </a:p>
          <a:p>
            <a:pPr lvl="1"/>
            <a:r>
              <a:rPr lang="en-US" dirty="0"/>
              <a:t>During model training, use a </a:t>
            </a:r>
            <a:r>
              <a:rPr lang="en-US" dirty="0">
                <a:solidFill>
                  <a:srgbClr val="FF0000"/>
                </a:solidFill>
              </a:rPr>
              <a:t>validation </a:t>
            </a:r>
            <a:r>
              <a:rPr lang="en-US" dirty="0" smtClean="0">
                <a:solidFill>
                  <a:srgbClr val="FF0000"/>
                </a:solidFill>
              </a:rPr>
              <a:t>set</a:t>
            </a:r>
            <a:endParaRPr lang="en-US" dirty="0"/>
          </a:p>
          <a:p>
            <a:pPr lvl="2"/>
            <a:r>
              <a:rPr lang="en-US" dirty="0" smtClean="0"/>
              <a:t>E.g., validation/train </a:t>
            </a:r>
            <a:r>
              <a:rPr lang="en-US" dirty="0"/>
              <a:t>ratio of about 25% to 75</a:t>
            </a:r>
            <a:r>
              <a:rPr lang="en-US" dirty="0" smtClean="0"/>
              <a:t>%</a:t>
            </a:r>
            <a:endParaRPr lang="en-US" dirty="0"/>
          </a:p>
          <a:p>
            <a:pPr lvl="1"/>
            <a:r>
              <a:rPr lang="en-US" dirty="0"/>
              <a:t>Stop when the validation accuracy (or loss) has not improved after </a:t>
            </a:r>
            <a:r>
              <a:rPr lang="en-US" i="1" dirty="0"/>
              <a:t>n</a:t>
            </a:r>
            <a:r>
              <a:rPr lang="en-US" dirty="0"/>
              <a:t> </a:t>
            </a:r>
            <a:r>
              <a:rPr lang="en-US" dirty="0" smtClean="0"/>
              <a:t>epochs</a:t>
            </a:r>
            <a:endParaRPr lang="en-US" dirty="0"/>
          </a:p>
          <a:p>
            <a:pPr lvl="2"/>
            <a:r>
              <a:rPr lang="en-US" dirty="0"/>
              <a:t>The parameter </a:t>
            </a:r>
            <a:r>
              <a:rPr lang="en-US" i="1" dirty="0"/>
              <a:t>n</a:t>
            </a:r>
            <a:r>
              <a:rPr lang="en-US" dirty="0"/>
              <a:t> is called </a:t>
            </a:r>
            <a:r>
              <a:rPr lang="en-US" dirty="0">
                <a:solidFill>
                  <a:srgbClr val="FF0000"/>
                </a:solidFill>
              </a:rPr>
              <a:t>patience</a:t>
            </a:r>
            <a:r>
              <a:rPr lang="en-US" dirty="0"/>
              <a:t> </a:t>
            </a:r>
          </a:p>
          <a:p>
            <a:endParaRPr lang="en-US" dirty="0"/>
          </a:p>
          <a:p>
            <a:endParaRPr lang="en-US" dirty="0"/>
          </a:p>
        </p:txBody>
      </p:sp>
      <p:sp>
        <p:nvSpPr>
          <p:cNvPr id="11" name="Content Placeholder 10">
            <a:extLst>
              <a:ext uri="{FF2B5EF4-FFF2-40B4-BE49-F238E27FC236}">
                <a16:creationId xmlns:a16="http://schemas.microsoft.com/office/drawing/2014/main" id="{D8B1CF7B-2941-496B-818E-813AE435FB56}"/>
              </a:ext>
            </a:extLst>
          </p:cNvPr>
          <p:cNvSpPr>
            <a:spLocks noGrp="1"/>
          </p:cNvSpPr>
          <p:nvPr>
            <p:ph idx="10"/>
          </p:nvPr>
        </p:nvSpPr>
        <p:spPr/>
        <p:txBody>
          <a:bodyPr/>
          <a:lstStyle/>
          <a:p>
            <a:r>
              <a:rPr lang="en-US" dirty="0"/>
              <a:t>Regularization</a:t>
            </a:r>
          </a:p>
          <a:p>
            <a:endParaRPr lang="en-US" dirty="0"/>
          </a:p>
        </p:txBody>
      </p:sp>
      <p:grpSp>
        <p:nvGrpSpPr>
          <p:cNvPr id="10" name="Group 9">
            <a:extLst>
              <a:ext uri="{FF2B5EF4-FFF2-40B4-BE49-F238E27FC236}">
                <a16:creationId xmlns:a16="http://schemas.microsoft.com/office/drawing/2014/main" id="{1737EC34-633B-41B2-967F-A8BAC76E3C8F}"/>
              </a:ext>
            </a:extLst>
          </p:cNvPr>
          <p:cNvGrpSpPr/>
          <p:nvPr/>
        </p:nvGrpSpPr>
        <p:grpSpPr>
          <a:xfrm>
            <a:off x="2508920" y="3886200"/>
            <a:ext cx="4536504" cy="3187890"/>
            <a:chOff x="2562849" y="4894312"/>
            <a:chExt cx="4050527" cy="2683834"/>
          </a:xfrm>
        </p:grpSpPr>
        <p:pic>
          <p:nvPicPr>
            <p:cNvPr id="4" name="Εικόνα 19">
              <a:extLst>
                <a:ext uri="{FF2B5EF4-FFF2-40B4-BE49-F238E27FC236}">
                  <a16:creationId xmlns:a16="http://schemas.microsoft.com/office/drawing/2014/main" id="{DAB3DC8C-B594-4D90-808F-95328965718A}"/>
                </a:ext>
              </a:extLst>
            </p:cNvPr>
            <p:cNvPicPr>
              <a:picLocks noChangeAspect="1"/>
            </p:cNvPicPr>
            <p:nvPr/>
          </p:nvPicPr>
          <p:blipFill rotWithShape="1">
            <a:blip r:embed="rId3"/>
            <a:srcRect b="9801"/>
            <a:stretch/>
          </p:blipFill>
          <p:spPr>
            <a:xfrm>
              <a:off x="2562849" y="4894312"/>
              <a:ext cx="4050527" cy="2683834"/>
            </a:xfrm>
            <a:prstGeom prst="rect">
              <a:avLst/>
            </a:prstGeom>
          </p:spPr>
        </p:pic>
        <p:sp>
          <p:nvSpPr>
            <p:cNvPr id="5" name="Rectangle: Rounded Corners 4">
              <a:extLst>
                <a:ext uri="{FF2B5EF4-FFF2-40B4-BE49-F238E27FC236}">
                  <a16:creationId xmlns:a16="http://schemas.microsoft.com/office/drawing/2014/main" id="{D8E1D94B-DA2F-4DFB-9FBA-B87966DC2757}"/>
                </a:ext>
              </a:extLst>
            </p:cNvPr>
            <p:cNvSpPr/>
            <p:nvPr/>
          </p:nvSpPr>
          <p:spPr>
            <a:xfrm>
              <a:off x="4309120" y="6022100"/>
              <a:ext cx="144016" cy="100811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79592A-57FC-47E3-99E9-15AA1FBC82BF}"/>
                </a:ext>
              </a:extLst>
            </p:cNvPr>
            <p:cNvSpPr txBox="1"/>
            <p:nvPr/>
          </p:nvSpPr>
          <p:spPr>
            <a:xfrm>
              <a:off x="3786985" y="5142254"/>
              <a:ext cx="2232248" cy="401007"/>
            </a:xfrm>
            <a:prstGeom prst="rect">
              <a:avLst/>
            </a:prstGeom>
            <a:noFill/>
          </p:spPr>
          <p:txBody>
            <a:bodyPr wrap="square" rtlCol="0">
              <a:spAutoFit/>
            </a:bodyPr>
            <a:lstStyle/>
            <a:p>
              <a:r>
                <a:rPr lang="en-US" dirty="0">
                  <a:solidFill>
                    <a:srgbClr val="00B050"/>
                  </a:solidFill>
                </a:rPr>
                <a:t>Stop training</a:t>
              </a:r>
            </a:p>
          </p:txBody>
        </p:sp>
        <p:sp>
          <p:nvSpPr>
            <p:cNvPr id="7" name="Arrow: Down 6">
              <a:extLst>
                <a:ext uri="{FF2B5EF4-FFF2-40B4-BE49-F238E27FC236}">
                  <a16:creationId xmlns:a16="http://schemas.microsoft.com/office/drawing/2014/main" id="{D5058D56-4E94-4EA5-873B-F2BEEADB74F2}"/>
                </a:ext>
              </a:extLst>
            </p:cNvPr>
            <p:cNvSpPr/>
            <p:nvPr/>
          </p:nvSpPr>
          <p:spPr>
            <a:xfrm>
              <a:off x="4309120" y="5543261"/>
              <a:ext cx="144016" cy="40100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2B56B8E-3615-4BE5-94CE-75E22C87F5EC}"/>
                </a:ext>
              </a:extLst>
            </p:cNvPr>
            <p:cNvSpPr txBox="1"/>
            <p:nvPr/>
          </p:nvSpPr>
          <p:spPr>
            <a:xfrm>
              <a:off x="5101208" y="5707886"/>
              <a:ext cx="1368152" cy="338554"/>
            </a:xfrm>
            <a:prstGeom prst="rect">
              <a:avLst/>
            </a:prstGeom>
            <a:noFill/>
          </p:spPr>
          <p:txBody>
            <a:bodyPr wrap="square" rtlCol="0">
              <a:spAutoFit/>
            </a:bodyPr>
            <a:lstStyle/>
            <a:p>
              <a:r>
                <a:rPr lang="en-US" sz="1600" dirty="0"/>
                <a:t>validation</a:t>
              </a:r>
            </a:p>
          </p:txBody>
        </p:sp>
        <p:sp>
          <p:nvSpPr>
            <p:cNvPr id="9" name="Rectangle 8">
              <a:extLst>
                <a:ext uri="{FF2B5EF4-FFF2-40B4-BE49-F238E27FC236}">
                  <a16:creationId xmlns:a16="http://schemas.microsoft.com/office/drawing/2014/main" id="{E8408FDD-486D-482B-B527-DBB86CFE1318}"/>
                </a:ext>
              </a:extLst>
            </p:cNvPr>
            <p:cNvSpPr/>
            <p:nvPr/>
          </p:nvSpPr>
          <p:spPr>
            <a:xfrm>
              <a:off x="5605264" y="6124870"/>
              <a:ext cx="557983" cy="28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29F5CD72-044A-42BF-A17B-55068392814F}"/>
              </a:ext>
            </a:extLst>
          </p:cNvPr>
          <p:cNvSpPr/>
          <p:nvPr/>
        </p:nvSpPr>
        <p:spPr>
          <a:xfrm>
            <a:off x="3805064" y="6694512"/>
            <a:ext cx="1368152" cy="290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501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Nearest Neighbor Classifier</a:t>
            </a:r>
          </a:p>
        </p:txBody>
      </p:sp>
      <p:sp>
        <p:nvSpPr>
          <p:cNvPr id="3" name="Content Placeholder 2"/>
          <p:cNvSpPr>
            <a:spLocks noGrp="1"/>
          </p:cNvSpPr>
          <p:nvPr>
            <p:ph idx="1"/>
          </p:nvPr>
        </p:nvSpPr>
        <p:spPr/>
        <p:txBody>
          <a:bodyPr/>
          <a:lstStyle/>
          <a:p>
            <a:r>
              <a:rPr lang="en-US" b="1" i="1" dirty="0">
                <a:solidFill>
                  <a:srgbClr val="0070C0"/>
                </a:solidFill>
              </a:rPr>
              <a:t>Nearest Neighbor </a:t>
            </a:r>
            <a:r>
              <a:rPr lang="en-US" dirty="0"/>
              <a:t>– for each test data point, assign the class label of the nearest training data point</a:t>
            </a:r>
          </a:p>
          <a:p>
            <a:pPr lvl="1"/>
            <a:r>
              <a:rPr lang="en-US" dirty="0"/>
              <a:t>Adopt a distance function to find the nearest neighbor</a:t>
            </a:r>
          </a:p>
          <a:p>
            <a:pPr lvl="2"/>
            <a:r>
              <a:rPr lang="en-US" dirty="0"/>
              <a:t>Calculate the distance to each data point in the training set, and assign the class of the nearest data point (minimum distance)</a:t>
            </a:r>
          </a:p>
          <a:p>
            <a:pPr lvl="1"/>
            <a:r>
              <a:rPr lang="en-US" dirty="0"/>
              <a:t>It does not require learning a set of weights</a:t>
            </a:r>
          </a:p>
          <a:p>
            <a:pPr marL="457162" lvl="1" indent="0">
              <a:buNone/>
            </a:pPr>
            <a:endParaRPr lang="en-US" dirty="0"/>
          </a:p>
          <a:p>
            <a:endParaRPr lang="en-US" dirty="0"/>
          </a:p>
        </p:txBody>
      </p:sp>
      <p:sp>
        <p:nvSpPr>
          <p:cNvPr id="22" name="Content Placeholder 21">
            <a:extLst>
              <a:ext uri="{FF2B5EF4-FFF2-40B4-BE49-F238E27FC236}">
                <a16:creationId xmlns:a16="http://schemas.microsoft.com/office/drawing/2014/main" id="{BE8C3A46-ABD6-4872-90C3-C5E72E69E36C}"/>
              </a:ext>
            </a:extLst>
          </p:cNvPr>
          <p:cNvSpPr>
            <a:spLocks noGrp="1"/>
          </p:cNvSpPr>
          <p:nvPr>
            <p:ph idx="10"/>
          </p:nvPr>
        </p:nvSpPr>
        <p:spPr/>
        <p:txBody>
          <a:bodyPr/>
          <a:lstStyle/>
          <a:p>
            <a:r>
              <a:rPr lang="en-US" dirty="0"/>
              <a:t>Machine Learning Basics</a:t>
            </a:r>
          </a:p>
          <a:p>
            <a:endParaRPr lang="en-US" dirty="0"/>
          </a:p>
        </p:txBody>
      </p:sp>
      <p:sp>
        <p:nvSpPr>
          <p:cNvPr id="4" name="Rectangle 3"/>
          <p:cNvSpPr/>
          <p:nvPr/>
        </p:nvSpPr>
        <p:spPr>
          <a:xfrm>
            <a:off x="3007568" y="4542656"/>
            <a:ext cx="228600" cy="2286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Rectangle 4"/>
          <p:cNvSpPr/>
          <p:nvPr/>
        </p:nvSpPr>
        <p:spPr>
          <a:xfrm>
            <a:off x="3540968" y="5228456"/>
            <a:ext cx="228600" cy="2286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Rectangle 5"/>
          <p:cNvSpPr/>
          <p:nvPr/>
        </p:nvSpPr>
        <p:spPr>
          <a:xfrm>
            <a:off x="4074368" y="4466456"/>
            <a:ext cx="228600" cy="2286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p:nvSpPr>
        <p:spPr>
          <a:xfrm>
            <a:off x="3159968" y="5990456"/>
            <a:ext cx="228600" cy="2286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Rectangle 7"/>
          <p:cNvSpPr/>
          <p:nvPr/>
        </p:nvSpPr>
        <p:spPr>
          <a:xfrm>
            <a:off x="4531568" y="5685656"/>
            <a:ext cx="228600" cy="2286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 name="Rectangle 8"/>
          <p:cNvSpPr/>
          <p:nvPr/>
        </p:nvSpPr>
        <p:spPr>
          <a:xfrm>
            <a:off x="4379168" y="6447656"/>
            <a:ext cx="228600" cy="2286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Oval 9"/>
          <p:cNvSpPr/>
          <p:nvPr/>
        </p:nvSpPr>
        <p:spPr>
          <a:xfrm>
            <a:off x="6588968" y="4771256"/>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Oval 10"/>
          <p:cNvSpPr/>
          <p:nvPr/>
        </p:nvSpPr>
        <p:spPr>
          <a:xfrm>
            <a:off x="5826968" y="5457056"/>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 name="Oval 11"/>
          <p:cNvSpPr/>
          <p:nvPr/>
        </p:nvSpPr>
        <p:spPr>
          <a:xfrm>
            <a:off x="6588968" y="5838056"/>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Oval 12"/>
          <p:cNvSpPr/>
          <p:nvPr/>
        </p:nvSpPr>
        <p:spPr>
          <a:xfrm>
            <a:off x="5674568" y="4390256"/>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Oval 13"/>
          <p:cNvSpPr/>
          <p:nvPr/>
        </p:nvSpPr>
        <p:spPr>
          <a:xfrm>
            <a:off x="6055568" y="4999856"/>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Oval 14"/>
          <p:cNvSpPr/>
          <p:nvPr/>
        </p:nvSpPr>
        <p:spPr>
          <a:xfrm>
            <a:off x="5674568" y="6295256"/>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 name="TextBox 15"/>
          <p:cNvSpPr txBox="1">
            <a:spLocks noChangeArrowheads="1"/>
          </p:cNvSpPr>
          <p:nvPr/>
        </p:nvSpPr>
        <p:spPr bwMode="auto">
          <a:xfrm>
            <a:off x="4381128" y="4822304"/>
            <a:ext cx="106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dirty="0">
                <a:solidFill>
                  <a:srgbClr val="000000"/>
                </a:solidFill>
              </a:rPr>
              <a:t>Test example</a:t>
            </a:r>
          </a:p>
        </p:txBody>
      </p:sp>
      <p:sp>
        <p:nvSpPr>
          <p:cNvPr id="17" name="TextBox 18"/>
          <p:cNvSpPr txBox="1">
            <a:spLocks noChangeArrowheads="1"/>
          </p:cNvSpPr>
          <p:nvPr/>
        </p:nvSpPr>
        <p:spPr bwMode="auto">
          <a:xfrm>
            <a:off x="1788368" y="4999856"/>
            <a:ext cx="129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FF"/>
                </a:solidFill>
              </a:rPr>
              <a:t>Training examples from class 1</a:t>
            </a:r>
          </a:p>
        </p:txBody>
      </p:sp>
      <p:sp>
        <p:nvSpPr>
          <p:cNvPr id="18" name="TextBox 19"/>
          <p:cNvSpPr txBox="1">
            <a:spLocks noChangeArrowheads="1"/>
          </p:cNvSpPr>
          <p:nvPr/>
        </p:nvSpPr>
        <p:spPr bwMode="auto">
          <a:xfrm>
            <a:off x="7046168" y="4847456"/>
            <a:ext cx="129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FF0000"/>
                </a:solidFill>
              </a:rPr>
              <a:t>Training examples from class 2</a:t>
            </a:r>
          </a:p>
        </p:txBody>
      </p:sp>
      <p:cxnSp>
        <p:nvCxnSpPr>
          <p:cNvPr id="19" name="Straight Arrow Connector 18"/>
          <p:cNvCxnSpPr/>
          <p:nvPr/>
        </p:nvCxnSpPr>
        <p:spPr>
          <a:xfrm rot="16200000" flipV="1">
            <a:off x="4150568" y="4771256"/>
            <a:ext cx="381000" cy="228600"/>
          </a:xfrm>
          <a:prstGeom prst="straightConnector1">
            <a:avLst/>
          </a:prstGeom>
          <a:ln w="254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0" name="Diamond 19"/>
          <p:cNvSpPr/>
          <p:nvPr/>
        </p:nvSpPr>
        <p:spPr>
          <a:xfrm>
            <a:off x="4302968" y="4923656"/>
            <a:ext cx="304800" cy="30480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 name="TextBox 20"/>
          <p:cNvSpPr txBox="1"/>
          <p:nvPr/>
        </p:nvSpPr>
        <p:spPr>
          <a:xfrm>
            <a:off x="1716832" y="7526179"/>
            <a:ext cx="6912768" cy="246221"/>
          </a:xfrm>
          <a:prstGeom prst="rect">
            <a:avLst/>
          </a:prstGeom>
          <a:noFill/>
        </p:spPr>
        <p:txBody>
          <a:bodyPr wrap="square" rtlCol="0">
            <a:spAutoFit/>
          </a:bodyPr>
          <a:lstStyle/>
          <a:p>
            <a:pPr algn="ctr"/>
            <a:r>
              <a:rPr lang="en-US" sz="1000" dirty="0"/>
              <a:t>Picture from: James Hays – Machine Learning Overview</a:t>
            </a:r>
          </a:p>
        </p:txBody>
      </p:sp>
    </p:spTree>
    <p:extLst>
      <p:ext uri="{BB962C8B-B14F-4D97-AF65-F5344CB8AC3E}">
        <p14:creationId xmlns:p14="http://schemas.microsoft.com/office/powerpoint/2010/main" val="42269708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Normalization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a:solidFill>
                      <a:srgbClr val="0070C0"/>
                    </a:solidFill>
                  </a:rPr>
                  <a:t>Batch normalization layers </a:t>
                </a:r>
                <a:r>
                  <a:rPr lang="en-US" dirty="0"/>
                  <a:t>act similar to the data preprocessing steps mentioned earlier</a:t>
                </a:r>
              </a:p>
              <a:p>
                <a:pPr lvl="1"/>
                <a:r>
                  <a:rPr lang="en-US" dirty="0"/>
                  <a:t>They calculate the mean </a:t>
                </a:r>
                <a:r>
                  <a:rPr lang="el-GR" dirty="0"/>
                  <a:t>μ</a:t>
                </a:r>
                <a:r>
                  <a:rPr lang="en-US" dirty="0"/>
                  <a:t> and variance </a:t>
                </a:r>
                <a:r>
                  <a:rPr lang="el-GR" dirty="0"/>
                  <a:t>σ</a:t>
                </a:r>
                <a:r>
                  <a:rPr lang="en-US" dirty="0"/>
                  <a:t> of a batch of input data, and normalize the data </a:t>
                </a:r>
                <a:r>
                  <a:rPr lang="en-US" i="1" dirty="0"/>
                  <a:t>x</a:t>
                </a:r>
                <a:r>
                  <a:rPr lang="en-US" dirty="0"/>
                  <a:t> to a zero mean and unit variance</a:t>
                </a:r>
              </a:p>
              <a:p>
                <a:pPr lvl="1"/>
                <a:r>
                  <a:rPr lang="en-US" dirty="0" smtClean="0"/>
                  <a:t>I.e</a:t>
                </a:r>
                <a:r>
                  <a:rPr lang="en-US" dirty="0"/>
                  <a:t>., </a:t>
                </a:r>
                <a14:m>
                  <m:oMath xmlns:m="http://schemas.openxmlformats.org/officeDocument/2006/math">
                    <m:acc>
                      <m:accPr>
                        <m:chr m:val="̂"/>
                        <m:ctrlPr>
                          <a:rPr lang="en-US" b="0" i="1" smtClean="0">
                            <a:latin typeface="Cambria Math" panose="02040503050406030204" pitchFamily="18" charset="0"/>
                          </a:rPr>
                        </m:ctrlPr>
                      </m:accPr>
                      <m:e>
                        <m:r>
                          <a:rPr lang="en-US" i="1">
                            <a:latin typeface="Cambria Math" panose="02040503050406030204" pitchFamily="18" charset="0"/>
                          </a:rPr>
                          <m:t>𝑥</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num>
                      <m:den>
                        <m:r>
                          <a:rPr lang="en-US" b="0" i="1" smtClean="0">
                            <a:latin typeface="Cambria Math" panose="02040503050406030204" pitchFamily="18" charset="0"/>
                            <a:ea typeface="Cambria Math" panose="02040503050406030204" pitchFamily="18" charset="0"/>
                          </a:rPr>
                          <m:t>𝜎</m:t>
                        </m:r>
                      </m:den>
                    </m:f>
                  </m:oMath>
                </a14:m>
                <a:endParaRPr lang="en-US" dirty="0"/>
              </a:p>
              <a:p>
                <a:r>
                  <a:rPr lang="en-US" dirty="0" err="1">
                    <a:solidFill>
                      <a:srgbClr val="FF0000"/>
                    </a:solidFill>
                  </a:rPr>
                  <a:t>BatchNorm</a:t>
                </a:r>
                <a:r>
                  <a:rPr lang="en-US" dirty="0">
                    <a:solidFill>
                      <a:srgbClr val="FF0000"/>
                    </a:solidFill>
                  </a:rPr>
                  <a:t> layers </a:t>
                </a:r>
                <a:r>
                  <a:rPr lang="en-US" dirty="0"/>
                  <a:t>alleviate the problems of proper initialization of the parameters and hyper-parameters</a:t>
                </a:r>
              </a:p>
              <a:p>
                <a:pPr lvl="1"/>
                <a:r>
                  <a:rPr lang="en-US" dirty="0"/>
                  <a:t>Result in faster convergence training, allow larger learning rates</a:t>
                </a:r>
              </a:p>
              <a:p>
                <a:pPr lvl="1"/>
                <a:r>
                  <a:rPr lang="en-US" dirty="0"/>
                  <a:t>Reduce the internal covariate shift</a:t>
                </a:r>
              </a:p>
              <a:p>
                <a:r>
                  <a:rPr lang="en-US" dirty="0" err="1"/>
                  <a:t>BatchNorm</a:t>
                </a:r>
                <a:r>
                  <a:rPr lang="en-US" dirty="0"/>
                  <a:t> layers are inserted immediately after convolutional layers or fully-connected layers, and before activation layers</a:t>
                </a:r>
              </a:p>
              <a:p>
                <a:pPr lvl="1"/>
                <a:r>
                  <a:rPr lang="en-US" dirty="0"/>
                  <a:t>They are very common with convolutional NNs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E6271E5E-499C-49C0-B22A-49BBBD557BE9}"/>
              </a:ext>
            </a:extLst>
          </p:cNvPr>
          <p:cNvSpPr>
            <a:spLocks noGrp="1"/>
          </p:cNvSpPr>
          <p:nvPr>
            <p:ph idx="10"/>
          </p:nvPr>
        </p:nvSpPr>
        <p:spPr/>
        <p:txBody>
          <a:bodyPr/>
          <a:lstStyle/>
          <a:p>
            <a:r>
              <a:rPr lang="en-US" dirty="0"/>
              <a:t>Regularization</a:t>
            </a:r>
          </a:p>
          <a:p>
            <a:endParaRPr lang="en-US" dirty="0"/>
          </a:p>
        </p:txBody>
      </p:sp>
    </p:spTree>
    <p:extLst>
      <p:ext uri="{BB962C8B-B14F-4D97-AF65-F5344CB8AC3E}">
        <p14:creationId xmlns:p14="http://schemas.microsoft.com/office/powerpoint/2010/main" val="37158714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Hyper-parameter Tuning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Training NNs can involve setting many </a:t>
                </a:r>
                <a:r>
                  <a:rPr lang="en-US" b="1" i="1" dirty="0">
                    <a:solidFill>
                      <a:srgbClr val="0070C0"/>
                    </a:solidFill>
                  </a:rPr>
                  <a:t>hyper-parameters</a:t>
                </a:r>
              </a:p>
              <a:p>
                <a:r>
                  <a:rPr lang="en-US" dirty="0"/>
                  <a:t>The most common hyper-parameters include:</a:t>
                </a:r>
              </a:p>
              <a:p>
                <a:pPr lvl="1"/>
                <a:r>
                  <a:rPr lang="en-US" dirty="0"/>
                  <a:t>Number of layers, and number of neurons per layer</a:t>
                </a:r>
              </a:p>
              <a:p>
                <a:pPr lvl="1"/>
                <a:r>
                  <a:rPr lang="en-US" dirty="0"/>
                  <a:t>Initial learning rate</a:t>
                </a:r>
              </a:p>
              <a:p>
                <a:pPr lvl="1"/>
                <a:r>
                  <a:rPr lang="en-US" dirty="0"/>
                  <a:t>Learning rate decay schedule (e.g., decay constant)</a:t>
                </a:r>
              </a:p>
              <a:p>
                <a:pPr lvl="1"/>
                <a:r>
                  <a:rPr lang="en-US" dirty="0"/>
                  <a:t>Optimizer type</a:t>
                </a:r>
              </a:p>
              <a:p>
                <a:r>
                  <a:rPr lang="en-US" dirty="0"/>
                  <a:t>Other hyper-parameters may include:</a:t>
                </a:r>
              </a:p>
              <a:p>
                <a:pPr lvl="1"/>
                <a:r>
                  <a:rPr lang="en-US" dirty="0"/>
                  <a:t>Regularization parameters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i="1">
                            <a:latin typeface="Cambria Math" panose="02040503050406030204" pitchFamily="18" charset="0"/>
                          </a:rPr>
                          <m:t>2</m:t>
                        </m:r>
                      </m:sub>
                    </m:sSub>
                  </m:oMath>
                </a14:m>
                <a:r>
                  <a:rPr lang="en-US" dirty="0"/>
                  <a:t> penalty, dropout rate)</a:t>
                </a:r>
              </a:p>
              <a:p>
                <a:pPr lvl="1"/>
                <a:r>
                  <a:rPr lang="en-US" dirty="0"/>
                  <a:t>Batch size</a:t>
                </a:r>
              </a:p>
              <a:p>
                <a:pPr lvl="1"/>
                <a:r>
                  <a:rPr lang="en-US" dirty="0"/>
                  <a:t>Activation functions</a:t>
                </a:r>
              </a:p>
              <a:p>
                <a:pPr lvl="1"/>
                <a:r>
                  <a:rPr lang="en-US" dirty="0"/>
                  <a:t>Loss function</a:t>
                </a:r>
              </a:p>
              <a:p>
                <a:r>
                  <a:rPr lang="en-US" dirty="0"/>
                  <a:t>Hyper-parameter tuning can be time-consuming for larger NNs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AD051601-DD31-47D2-BD7F-7336CDE817FC}"/>
              </a:ext>
            </a:extLst>
          </p:cNvPr>
          <p:cNvSpPr>
            <a:spLocks noGrp="1"/>
          </p:cNvSpPr>
          <p:nvPr>
            <p:ph idx="10"/>
          </p:nvPr>
        </p:nvSpPr>
        <p:spPr/>
        <p:txBody>
          <a:bodyPr/>
          <a:lstStyle/>
          <a:p>
            <a:r>
              <a:rPr lang="en-US" dirty="0"/>
              <a:t>Hyper-parameter Tuning</a:t>
            </a:r>
          </a:p>
        </p:txBody>
      </p:sp>
    </p:spTree>
    <p:extLst>
      <p:ext uri="{BB962C8B-B14F-4D97-AF65-F5344CB8AC3E}">
        <p14:creationId xmlns:p14="http://schemas.microsoft.com/office/powerpoint/2010/main" val="21261027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Hyper-parameter Tuning</a:t>
            </a:r>
          </a:p>
        </p:txBody>
      </p:sp>
      <p:sp>
        <p:nvSpPr>
          <p:cNvPr id="3" name="Content Placeholder 2"/>
          <p:cNvSpPr>
            <a:spLocks noGrp="1"/>
          </p:cNvSpPr>
          <p:nvPr>
            <p:ph idx="1"/>
          </p:nvPr>
        </p:nvSpPr>
        <p:spPr/>
        <p:txBody>
          <a:bodyPr/>
          <a:lstStyle/>
          <a:p>
            <a:r>
              <a:rPr lang="en-US" dirty="0">
                <a:solidFill>
                  <a:srgbClr val="FF0000"/>
                </a:solidFill>
              </a:rPr>
              <a:t>Grid search</a:t>
            </a:r>
          </a:p>
          <a:p>
            <a:pPr lvl="1"/>
            <a:r>
              <a:rPr lang="en-US" dirty="0"/>
              <a:t>Check all values in a range with a step </a:t>
            </a:r>
            <a:r>
              <a:rPr lang="en-US" dirty="0" smtClean="0"/>
              <a:t>value </a:t>
            </a:r>
            <a:endParaRPr lang="en-US" dirty="0"/>
          </a:p>
          <a:p>
            <a:r>
              <a:rPr lang="en-US" dirty="0">
                <a:solidFill>
                  <a:srgbClr val="FF0000"/>
                </a:solidFill>
              </a:rPr>
              <a:t>Random search</a:t>
            </a:r>
          </a:p>
          <a:p>
            <a:pPr lvl="1"/>
            <a:r>
              <a:rPr lang="en-US" dirty="0"/>
              <a:t>Randomly sample values for the parameter</a:t>
            </a:r>
          </a:p>
          <a:p>
            <a:pPr lvl="1"/>
            <a:r>
              <a:rPr lang="en-US" dirty="0"/>
              <a:t>Often preferred to grid search</a:t>
            </a:r>
          </a:p>
          <a:p>
            <a:r>
              <a:rPr lang="en-US">
                <a:solidFill>
                  <a:srgbClr val="FF0000"/>
                </a:solidFill>
              </a:rPr>
              <a:t>Bayesian </a:t>
            </a:r>
            <a:r>
              <a:rPr lang="en-US" smtClean="0">
                <a:solidFill>
                  <a:srgbClr val="FF0000"/>
                </a:solidFill>
              </a:rPr>
              <a:t>hyper-parameter </a:t>
            </a:r>
            <a:r>
              <a:rPr lang="en-US" dirty="0">
                <a:solidFill>
                  <a:srgbClr val="FF0000"/>
                </a:solidFill>
              </a:rPr>
              <a:t>optimization</a:t>
            </a:r>
          </a:p>
          <a:p>
            <a:pPr lvl="1"/>
            <a:r>
              <a:rPr lang="en-US" dirty="0"/>
              <a:t>Is an active area of research</a:t>
            </a:r>
          </a:p>
          <a:p>
            <a:endParaRPr lang="en-US" dirty="0"/>
          </a:p>
        </p:txBody>
      </p:sp>
      <p:sp>
        <p:nvSpPr>
          <p:cNvPr id="5" name="Content Placeholder 4">
            <a:extLst>
              <a:ext uri="{FF2B5EF4-FFF2-40B4-BE49-F238E27FC236}">
                <a16:creationId xmlns:a16="http://schemas.microsoft.com/office/drawing/2014/main" id="{7E269D42-76B7-4544-BE2F-F862A62AD8C3}"/>
              </a:ext>
            </a:extLst>
          </p:cNvPr>
          <p:cNvSpPr>
            <a:spLocks noGrp="1"/>
          </p:cNvSpPr>
          <p:nvPr>
            <p:ph idx="10"/>
          </p:nvPr>
        </p:nvSpPr>
        <p:spPr/>
        <p:txBody>
          <a:bodyPr/>
          <a:lstStyle/>
          <a:p>
            <a:r>
              <a:rPr lang="en-US" dirty="0"/>
              <a:t>Hyper-parameter Tuning</a:t>
            </a:r>
          </a:p>
          <a:p>
            <a:endParaRPr lang="en-US" dirty="0"/>
          </a:p>
        </p:txBody>
      </p:sp>
      <p:pic>
        <p:nvPicPr>
          <p:cNvPr id="4" name="Εικόνα 10"/>
          <p:cNvPicPr>
            <a:picLocks noChangeAspect="1"/>
          </p:cNvPicPr>
          <p:nvPr/>
        </p:nvPicPr>
        <p:blipFill>
          <a:blip r:embed="rId3"/>
          <a:stretch>
            <a:fillRect/>
          </a:stretch>
        </p:blipFill>
        <p:spPr>
          <a:xfrm>
            <a:off x="2272993" y="4606280"/>
            <a:ext cx="5591624" cy="2808312"/>
          </a:xfrm>
          <a:prstGeom prst="rect">
            <a:avLst/>
          </a:prstGeom>
        </p:spPr>
      </p:pic>
    </p:spTree>
    <p:extLst>
      <p:ext uri="{BB962C8B-B14F-4D97-AF65-F5344CB8AC3E}">
        <p14:creationId xmlns:p14="http://schemas.microsoft.com/office/powerpoint/2010/main" val="18986740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3804F-7566-47E0-BA53-6A4F21C806EC}"/>
              </a:ext>
            </a:extLst>
          </p:cNvPr>
          <p:cNvSpPr>
            <a:spLocks noGrp="1"/>
          </p:cNvSpPr>
          <p:nvPr>
            <p:ph type="title"/>
          </p:nvPr>
        </p:nvSpPr>
        <p:spPr/>
        <p:txBody>
          <a:bodyPr/>
          <a:lstStyle/>
          <a:p>
            <a:r>
              <a:rPr lang="en-US" i="1" dirty="0"/>
              <a:t>k</a:t>
            </a:r>
            <a:r>
              <a:rPr lang="en-US" dirty="0"/>
              <a:t>-Fold Cross-Validation</a:t>
            </a:r>
          </a:p>
        </p:txBody>
      </p:sp>
      <p:sp>
        <p:nvSpPr>
          <p:cNvPr id="3" name="Content Placeholder 2">
            <a:extLst>
              <a:ext uri="{FF2B5EF4-FFF2-40B4-BE49-F238E27FC236}">
                <a16:creationId xmlns:a16="http://schemas.microsoft.com/office/drawing/2014/main" id="{3AECD462-C1D0-46A9-B85B-86D26C7D7E87}"/>
              </a:ext>
            </a:extLst>
          </p:cNvPr>
          <p:cNvSpPr>
            <a:spLocks noGrp="1"/>
          </p:cNvSpPr>
          <p:nvPr>
            <p:ph idx="1"/>
          </p:nvPr>
        </p:nvSpPr>
        <p:spPr/>
        <p:txBody>
          <a:bodyPr/>
          <a:lstStyle/>
          <a:p>
            <a:r>
              <a:rPr lang="en-US" dirty="0"/>
              <a:t>Using</a:t>
            </a:r>
            <a:r>
              <a:rPr lang="en-US" b="1" i="1" dirty="0">
                <a:solidFill>
                  <a:srgbClr val="0070C0"/>
                </a:solidFill>
              </a:rPr>
              <a:t> k-fold cross-validation</a:t>
            </a:r>
            <a:r>
              <a:rPr lang="en-US" dirty="0"/>
              <a:t> for hyper-parameter tuning is common when the size of the training data is small</a:t>
            </a:r>
          </a:p>
          <a:p>
            <a:pPr lvl="1"/>
            <a:r>
              <a:rPr lang="en-US" dirty="0" smtClean="0"/>
              <a:t>It also </a:t>
            </a:r>
            <a:r>
              <a:rPr lang="en-US" dirty="0"/>
              <a:t>leads to a better and less noisy estimate of the model performance by averaging the results across several folds</a:t>
            </a:r>
          </a:p>
          <a:p>
            <a:r>
              <a:rPr lang="en-US" dirty="0"/>
              <a:t>E.g., 5-fold cross-validation (see the figure on the next slide)</a:t>
            </a:r>
          </a:p>
          <a:p>
            <a:pPr marL="914362" lvl="1" indent="-457200">
              <a:buFont typeface="+mj-lt"/>
              <a:buAutoNum type="arabicPeriod"/>
            </a:pPr>
            <a:r>
              <a:rPr lang="en-US" dirty="0"/>
              <a:t>Split the train data into 5 equal folds</a:t>
            </a:r>
          </a:p>
          <a:p>
            <a:pPr marL="914362" lvl="1" indent="-457200">
              <a:buFont typeface="+mj-lt"/>
              <a:buAutoNum type="arabicPeriod"/>
            </a:pPr>
            <a:r>
              <a:rPr lang="en-US" dirty="0"/>
              <a:t>First use folds 2-5 for training and fold 1 for validation</a:t>
            </a:r>
          </a:p>
          <a:p>
            <a:pPr marL="914362" lvl="1" indent="-457200">
              <a:buFont typeface="+mj-lt"/>
              <a:buAutoNum type="arabicPeriod"/>
            </a:pPr>
            <a:r>
              <a:rPr lang="en-US" dirty="0"/>
              <a:t>Repeat by using fold 2 for validation, then fold 3, fold 4, and fold 5</a:t>
            </a:r>
          </a:p>
          <a:p>
            <a:pPr marL="914362" lvl="1" indent="-457200">
              <a:buFont typeface="+mj-lt"/>
              <a:buAutoNum type="arabicPeriod"/>
            </a:pPr>
            <a:r>
              <a:rPr lang="en-US" dirty="0"/>
              <a:t>Average the results over the 5 </a:t>
            </a:r>
            <a:r>
              <a:rPr lang="en-US" dirty="0" smtClean="0"/>
              <a:t>runs (for reporting purposes)</a:t>
            </a:r>
            <a:endParaRPr lang="en-US" dirty="0"/>
          </a:p>
          <a:p>
            <a:pPr marL="914362" lvl="1" indent="-457200">
              <a:buFont typeface="+mj-lt"/>
              <a:buAutoNum type="arabicPeriod"/>
            </a:pPr>
            <a:r>
              <a:rPr lang="en-US" dirty="0"/>
              <a:t>Once the best hyper-parameters are determined, evaluate the model on the test data </a:t>
            </a:r>
          </a:p>
          <a:p>
            <a:pPr marL="1477877" lvl="2" indent="-457200">
              <a:buFont typeface="+mj-lt"/>
              <a:buAutoNum type="arabicPeriod"/>
            </a:pPr>
            <a:endParaRPr lang="en-US" dirty="0"/>
          </a:p>
        </p:txBody>
      </p:sp>
      <p:sp>
        <p:nvSpPr>
          <p:cNvPr id="4" name="Content Placeholder 3">
            <a:extLst>
              <a:ext uri="{FF2B5EF4-FFF2-40B4-BE49-F238E27FC236}">
                <a16:creationId xmlns:a16="http://schemas.microsoft.com/office/drawing/2014/main" id="{47C66BFC-AD63-4031-B3B9-1FD1ECC1C06C}"/>
              </a:ext>
            </a:extLst>
          </p:cNvPr>
          <p:cNvSpPr>
            <a:spLocks noGrp="1"/>
          </p:cNvSpPr>
          <p:nvPr>
            <p:ph idx="10"/>
          </p:nvPr>
        </p:nvSpPr>
        <p:spPr/>
        <p:txBody>
          <a:bodyPr/>
          <a:lstStyle/>
          <a:p>
            <a:r>
              <a:rPr lang="en-US" i="1" dirty="0"/>
              <a:t>k</a:t>
            </a:r>
            <a:r>
              <a:rPr lang="en-US" dirty="0"/>
              <a:t>-Fold Cross-Validation</a:t>
            </a:r>
          </a:p>
          <a:p>
            <a:endParaRPr lang="en-US" dirty="0"/>
          </a:p>
        </p:txBody>
      </p:sp>
    </p:spTree>
    <p:extLst>
      <p:ext uri="{BB962C8B-B14F-4D97-AF65-F5344CB8AC3E}">
        <p14:creationId xmlns:p14="http://schemas.microsoft.com/office/powerpoint/2010/main" val="1819955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0023-C545-4BBD-B72D-793223E6D574}"/>
              </a:ext>
            </a:extLst>
          </p:cNvPr>
          <p:cNvSpPr>
            <a:spLocks noGrp="1"/>
          </p:cNvSpPr>
          <p:nvPr>
            <p:ph type="title"/>
          </p:nvPr>
        </p:nvSpPr>
        <p:spPr/>
        <p:txBody>
          <a:bodyPr/>
          <a:lstStyle/>
          <a:p>
            <a:r>
              <a:rPr lang="en-US" i="1" dirty="0"/>
              <a:t>k</a:t>
            </a:r>
            <a:r>
              <a:rPr lang="en-US" dirty="0"/>
              <a:t>-Fold Cross-Validation</a:t>
            </a:r>
          </a:p>
        </p:txBody>
      </p:sp>
      <p:sp>
        <p:nvSpPr>
          <p:cNvPr id="3" name="Content Placeholder 2">
            <a:extLst>
              <a:ext uri="{FF2B5EF4-FFF2-40B4-BE49-F238E27FC236}">
                <a16:creationId xmlns:a16="http://schemas.microsoft.com/office/drawing/2014/main" id="{9A78CCDE-41AF-48B1-AEB3-0E76827D535C}"/>
              </a:ext>
            </a:extLst>
          </p:cNvPr>
          <p:cNvSpPr>
            <a:spLocks noGrp="1"/>
          </p:cNvSpPr>
          <p:nvPr>
            <p:ph idx="1"/>
          </p:nvPr>
        </p:nvSpPr>
        <p:spPr/>
        <p:txBody>
          <a:bodyPr/>
          <a:lstStyle/>
          <a:p>
            <a:r>
              <a:rPr lang="en-US" dirty="0"/>
              <a:t>Illustration of a 5-fold cross-validation</a:t>
            </a:r>
          </a:p>
        </p:txBody>
      </p:sp>
      <p:sp>
        <p:nvSpPr>
          <p:cNvPr id="4" name="Content Placeholder 3">
            <a:extLst>
              <a:ext uri="{FF2B5EF4-FFF2-40B4-BE49-F238E27FC236}">
                <a16:creationId xmlns:a16="http://schemas.microsoft.com/office/drawing/2014/main" id="{00401554-DE1F-4D88-BADC-243B27BB8EA0}"/>
              </a:ext>
            </a:extLst>
          </p:cNvPr>
          <p:cNvSpPr>
            <a:spLocks noGrp="1"/>
          </p:cNvSpPr>
          <p:nvPr>
            <p:ph idx="10"/>
          </p:nvPr>
        </p:nvSpPr>
        <p:spPr/>
        <p:txBody>
          <a:bodyPr/>
          <a:lstStyle/>
          <a:p>
            <a:r>
              <a:rPr lang="en-US" i="1" dirty="0"/>
              <a:t>k</a:t>
            </a:r>
            <a:r>
              <a:rPr lang="en-US" dirty="0"/>
              <a:t>-Fold Cross-Validation</a:t>
            </a:r>
          </a:p>
          <a:p>
            <a:endParaRPr lang="en-US" dirty="0"/>
          </a:p>
        </p:txBody>
      </p:sp>
      <p:pic>
        <p:nvPicPr>
          <p:cNvPr id="5" name="Picture 4" descr="A screen shot of a computer&#10;&#10;Description automatically generated">
            <a:extLst>
              <a:ext uri="{FF2B5EF4-FFF2-40B4-BE49-F238E27FC236}">
                <a16:creationId xmlns:a16="http://schemas.microsoft.com/office/drawing/2014/main" id="{3B58758F-221F-4F3E-82D6-F54FC7638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832" y="2753926"/>
            <a:ext cx="6624735" cy="4588658"/>
          </a:xfrm>
          <a:prstGeom prst="rect">
            <a:avLst/>
          </a:prstGeom>
        </p:spPr>
      </p:pic>
      <p:sp>
        <p:nvSpPr>
          <p:cNvPr id="6" name="TextBox 5">
            <a:extLst>
              <a:ext uri="{FF2B5EF4-FFF2-40B4-BE49-F238E27FC236}">
                <a16:creationId xmlns:a16="http://schemas.microsoft.com/office/drawing/2014/main" id="{7A0845C9-6665-478B-9AB3-D9245784D950}"/>
              </a:ext>
            </a:extLst>
          </p:cNvPr>
          <p:cNvSpPr txBox="1"/>
          <p:nvPr/>
        </p:nvSpPr>
        <p:spPr>
          <a:xfrm>
            <a:off x="1716832" y="7526179"/>
            <a:ext cx="6912768" cy="246221"/>
          </a:xfrm>
          <a:prstGeom prst="rect">
            <a:avLst/>
          </a:prstGeom>
          <a:noFill/>
        </p:spPr>
        <p:txBody>
          <a:bodyPr wrap="square" rtlCol="0">
            <a:spAutoFit/>
          </a:bodyPr>
          <a:lstStyle/>
          <a:p>
            <a:pPr algn="ctr"/>
            <a:r>
              <a:rPr lang="en-US" sz="1000" dirty="0"/>
              <a:t>Picture from: </a:t>
            </a:r>
            <a:r>
              <a:rPr lang="en-US" sz="1000" dirty="0">
                <a:hlinkClick r:id="rId3"/>
              </a:rPr>
              <a:t>https://scikit-learn.org/stable/modules/cross_validation.html</a:t>
            </a:r>
            <a:endParaRPr lang="en-US" sz="1000" dirty="0"/>
          </a:p>
        </p:txBody>
      </p:sp>
    </p:spTree>
    <p:extLst>
      <p:ext uri="{BB962C8B-B14F-4D97-AF65-F5344CB8AC3E}">
        <p14:creationId xmlns:p14="http://schemas.microsoft.com/office/powerpoint/2010/main" val="26673983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B6A00-6E51-466A-BB59-E2480C5D4FAF}"/>
              </a:ext>
            </a:extLst>
          </p:cNvPr>
          <p:cNvSpPr>
            <a:spLocks noGrp="1"/>
          </p:cNvSpPr>
          <p:nvPr>
            <p:ph type="title"/>
          </p:nvPr>
        </p:nvSpPr>
        <p:spPr/>
        <p:txBody>
          <a:bodyPr/>
          <a:lstStyle/>
          <a:p>
            <a:r>
              <a:rPr lang="en-US" dirty="0"/>
              <a:t>Ensemble Learning</a:t>
            </a:r>
          </a:p>
        </p:txBody>
      </p:sp>
      <p:sp>
        <p:nvSpPr>
          <p:cNvPr id="3" name="Content Placeholder 2">
            <a:extLst>
              <a:ext uri="{FF2B5EF4-FFF2-40B4-BE49-F238E27FC236}">
                <a16:creationId xmlns:a16="http://schemas.microsoft.com/office/drawing/2014/main" id="{8E1E3D4B-2BAB-410D-8604-3C25AF784CA8}"/>
              </a:ext>
            </a:extLst>
          </p:cNvPr>
          <p:cNvSpPr>
            <a:spLocks noGrp="1"/>
          </p:cNvSpPr>
          <p:nvPr>
            <p:ph idx="1"/>
          </p:nvPr>
        </p:nvSpPr>
        <p:spPr/>
        <p:txBody>
          <a:bodyPr>
            <a:normAutofit/>
          </a:bodyPr>
          <a:lstStyle/>
          <a:p>
            <a:r>
              <a:rPr lang="en-US" b="1" i="1" dirty="0">
                <a:solidFill>
                  <a:srgbClr val="0070C0"/>
                </a:solidFill>
              </a:rPr>
              <a:t>Ensemble learning </a:t>
            </a:r>
            <a:r>
              <a:rPr lang="en-US" dirty="0"/>
              <a:t>is training multiple classifiers separately and combining their predictions </a:t>
            </a:r>
          </a:p>
          <a:p>
            <a:pPr lvl="1"/>
            <a:r>
              <a:rPr lang="en-US" dirty="0"/>
              <a:t>Ensemble learning often outperforms individual classifiers</a:t>
            </a:r>
          </a:p>
          <a:p>
            <a:pPr lvl="1"/>
            <a:r>
              <a:rPr lang="en-US" dirty="0"/>
              <a:t>Better results obtained with higher model variety in the ensemble</a:t>
            </a:r>
          </a:p>
          <a:p>
            <a:pPr lvl="1"/>
            <a:r>
              <a:rPr lang="en-US" b="1" i="1" dirty="0">
                <a:solidFill>
                  <a:srgbClr val="0070C0"/>
                </a:solidFill>
              </a:rPr>
              <a:t>Bagging</a:t>
            </a:r>
            <a:r>
              <a:rPr lang="en-US" dirty="0"/>
              <a:t> (</a:t>
            </a:r>
            <a:r>
              <a:rPr lang="en-US" b="1" dirty="0">
                <a:solidFill>
                  <a:srgbClr val="0070C0"/>
                </a:solidFill>
              </a:rPr>
              <a:t>b</a:t>
            </a:r>
            <a:r>
              <a:rPr lang="en-US" dirty="0"/>
              <a:t>ootstrap </a:t>
            </a:r>
            <a:r>
              <a:rPr lang="en-US" b="1" dirty="0">
                <a:solidFill>
                  <a:srgbClr val="0070C0"/>
                </a:solidFill>
              </a:rPr>
              <a:t>ag</a:t>
            </a:r>
            <a:r>
              <a:rPr lang="en-US" dirty="0"/>
              <a:t>gregating)</a:t>
            </a:r>
          </a:p>
          <a:p>
            <a:pPr lvl="2"/>
            <a:r>
              <a:rPr lang="en-US" dirty="0"/>
              <a:t>Randomly draw subsets from the training set (i.e., bootstrap samples)</a:t>
            </a:r>
          </a:p>
          <a:p>
            <a:pPr lvl="2"/>
            <a:r>
              <a:rPr lang="en-US" dirty="0"/>
              <a:t>Train separate classifiers on each subset of the training set</a:t>
            </a:r>
          </a:p>
          <a:p>
            <a:pPr lvl="2"/>
            <a:r>
              <a:rPr lang="en-US" dirty="0"/>
              <a:t>Perform classification based on the average vote of all classifiers</a:t>
            </a:r>
          </a:p>
          <a:p>
            <a:pPr lvl="1"/>
            <a:r>
              <a:rPr lang="en-US" b="1" i="1" dirty="0">
                <a:solidFill>
                  <a:srgbClr val="0070C0"/>
                </a:solidFill>
              </a:rPr>
              <a:t>Boosting</a:t>
            </a:r>
            <a:endParaRPr lang="en-US" dirty="0"/>
          </a:p>
          <a:p>
            <a:pPr lvl="2"/>
            <a:r>
              <a:rPr lang="en-US" dirty="0"/>
              <a:t>Train a classifier, and apply weights on the training set (apply </a:t>
            </a:r>
            <a:r>
              <a:rPr lang="en-US" dirty="0">
                <a:solidFill>
                  <a:srgbClr val="FF0000"/>
                </a:solidFill>
              </a:rPr>
              <a:t>higher weights on misclassified examples</a:t>
            </a:r>
            <a:r>
              <a:rPr lang="en-US" dirty="0"/>
              <a:t>, focus on “hard examples”)</a:t>
            </a:r>
          </a:p>
          <a:p>
            <a:pPr lvl="2"/>
            <a:r>
              <a:rPr lang="en-US" dirty="0"/>
              <a:t>Train new classifier, reweight training set according to prediction error</a:t>
            </a:r>
          </a:p>
          <a:p>
            <a:pPr lvl="2"/>
            <a:r>
              <a:rPr lang="en-US" dirty="0"/>
              <a:t>Repeat</a:t>
            </a:r>
          </a:p>
          <a:p>
            <a:pPr lvl="2"/>
            <a:r>
              <a:rPr lang="en-US" dirty="0"/>
              <a:t>Perform classification based on weighted vote of the classifiers</a:t>
            </a:r>
          </a:p>
          <a:p>
            <a:endParaRPr lang="en-US" dirty="0"/>
          </a:p>
        </p:txBody>
      </p:sp>
      <p:sp>
        <p:nvSpPr>
          <p:cNvPr id="4" name="Content Placeholder 3">
            <a:extLst>
              <a:ext uri="{FF2B5EF4-FFF2-40B4-BE49-F238E27FC236}">
                <a16:creationId xmlns:a16="http://schemas.microsoft.com/office/drawing/2014/main" id="{15B06AA6-9DFD-4E65-BC88-3A73065828D2}"/>
              </a:ext>
            </a:extLst>
          </p:cNvPr>
          <p:cNvSpPr>
            <a:spLocks noGrp="1"/>
          </p:cNvSpPr>
          <p:nvPr>
            <p:ph idx="10"/>
          </p:nvPr>
        </p:nvSpPr>
        <p:spPr/>
        <p:txBody>
          <a:bodyPr/>
          <a:lstStyle/>
          <a:p>
            <a:r>
              <a:rPr lang="en-US" dirty="0"/>
              <a:t>Ensemble Learning</a:t>
            </a:r>
          </a:p>
        </p:txBody>
      </p:sp>
    </p:spTree>
    <p:extLst>
      <p:ext uri="{BB962C8B-B14F-4D97-AF65-F5344CB8AC3E}">
        <p14:creationId xmlns:p14="http://schemas.microsoft.com/office/powerpoint/2010/main" val="11217271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vs Shallow Networks</a:t>
            </a:r>
          </a:p>
        </p:txBody>
      </p:sp>
      <p:sp>
        <p:nvSpPr>
          <p:cNvPr id="3" name="Content Placeholder 2"/>
          <p:cNvSpPr>
            <a:spLocks noGrp="1"/>
          </p:cNvSpPr>
          <p:nvPr>
            <p:ph idx="1"/>
          </p:nvPr>
        </p:nvSpPr>
        <p:spPr/>
        <p:txBody>
          <a:bodyPr/>
          <a:lstStyle/>
          <a:p>
            <a:r>
              <a:rPr lang="en-US" dirty="0">
                <a:solidFill>
                  <a:srgbClr val="FF0000"/>
                </a:solidFill>
              </a:rPr>
              <a:t>Deeper networks </a:t>
            </a:r>
            <a:r>
              <a:rPr lang="en-US" dirty="0"/>
              <a:t>perform better than shallow networks</a:t>
            </a:r>
          </a:p>
          <a:p>
            <a:pPr lvl="1"/>
            <a:r>
              <a:rPr lang="en-US" dirty="0"/>
              <a:t>But only up to some limit: after a certain number of layers, the performance of deeper networks plateaus</a:t>
            </a:r>
          </a:p>
        </p:txBody>
      </p:sp>
      <p:sp>
        <p:nvSpPr>
          <p:cNvPr id="4" name="Content Placeholder 3">
            <a:extLst>
              <a:ext uri="{FF2B5EF4-FFF2-40B4-BE49-F238E27FC236}">
                <a16:creationId xmlns:a16="http://schemas.microsoft.com/office/drawing/2014/main" id="{15E2ABF3-FBAB-4AEA-B542-40712CFD670D}"/>
              </a:ext>
            </a:extLst>
          </p:cNvPr>
          <p:cNvSpPr>
            <a:spLocks noGrp="1"/>
          </p:cNvSpPr>
          <p:nvPr>
            <p:ph idx="10"/>
          </p:nvPr>
        </p:nvSpPr>
        <p:spPr/>
        <p:txBody>
          <a:bodyPr/>
          <a:lstStyle/>
          <a:p>
            <a:r>
              <a:rPr lang="en-US" dirty="0"/>
              <a:t>Deep vs Shallow Networks</a:t>
            </a:r>
          </a:p>
          <a:p>
            <a:endParaRPr lang="en-US" dirty="0"/>
          </a:p>
        </p:txBody>
      </p:sp>
      <p:sp>
        <p:nvSpPr>
          <p:cNvPr id="93" name="TextBox 92">
            <a:extLst>
              <a:ext uri="{FF2B5EF4-FFF2-40B4-BE49-F238E27FC236}">
                <a16:creationId xmlns:a16="http://schemas.microsoft.com/office/drawing/2014/main" id="{8BD37686-2CBC-4602-94E5-CE6270E69F25}"/>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grpSp>
        <p:nvGrpSpPr>
          <p:cNvPr id="94" name="群組 127"/>
          <p:cNvGrpSpPr/>
          <p:nvPr/>
        </p:nvGrpSpPr>
        <p:grpSpPr>
          <a:xfrm>
            <a:off x="257403" y="3589638"/>
            <a:ext cx="5268957" cy="3202561"/>
            <a:chOff x="-411205" y="2795203"/>
            <a:chExt cx="5268957" cy="3202561"/>
          </a:xfrm>
        </p:grpSpPr>
        <p:sp>
          <p:nvSpPr>
            <p:cNvPr id="95" name="矩形 3"/>
            <p:cNvSpPr/>
            <p:nvPr/>
          </p:nvSpPr>
          <p:spPr>
            <a:xfrm rot="5400000">
              <a:off x="2252363" y="2404343"/>
              <a:ext cx="714976" cy="449580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96" name="矩形 4"/>
            <p:cNvSpPr/>
            <p:nvPr/>
          </p:nvSpPr>
          <p:spPr>
            <a:xfrm rot="5400000">
              <a:off x="2195397" y="2432167"/>
              <a:ext cx="714976" cy="201719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97" name="矩形 9"/>
            <p:cNvSpPr/>
            <p:nvPr/>
          </p:nvSpPr>
          <p:spPr>
            <a:xfrm rot="5400000">
              <a:off x="2331114" y="4469637"/>
              <a:ext cx="491526" cy="256472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pSp>
          <p:nvGrpSpPr>
            <p:cNvPr id="98" name="群組 10"/>
            <p:cNvGrpSpPr/>
            <p:nvPr/>
          </p:nvGrpSpPr>
          <p:grpSpPr>
            <a:xfrm>
              <a:off x="1351533" y="3162509"/>
              <a:ext cx="2474555" cy="2765327"/>
              <a:chOff x="1091509" y="3383234"/>
              <a:chExt cx="2474555" cy="2765327"/>
            </a:xfrm>
          </p:grpSpPr>
          <p:sp>
            <p:nvSpPr>
              <p:cNvPr id="114" name="橢圓 11"/>
              <p:cNvSpPr/>
              <p:nvPr/>
            </p:nvSpPr>
            <p:spPr>
              <a:xfrm>
                <a:off x="1091509" y="4646168"/>
                <a:ext cx="484116" cy="47614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pSp>
            <p:nvGrpSpPr>
              <p:cNvPr id="115" name="群組 12"/>
              <p:cNvGrpSpPr/>
              <p:nvPr/>
            </p:nvGrpSpPr>
            <p:grpSpPr>
              <a:xfrm>
                <a:off x="1211127" y="5591689"/>
                <a:ext cx="2283266" cy="556872"/>
                <a:chOff x="755858" y="5735182"/>
                <a:chExt cx="2283266" cy="556872"/>
              </a:xfrm>
            </p:grpSpPr>
            <p:grpSp>
              <p:nvGrpSpPr>
                <p:cNvPr id="135" name="群組 32"/>
                <p:cNvGrpSpPr/>
                <p:nvPr/>
              </p:nvGrpSpPr>
              <p:grpSpPr>
                <a:xfrm>
                  <a:off x="755858" y="5895047"/>
                  <a:ext cx="289125" cy="383103"/>
                  <a:chOff x="2268775" y="3538012"/>
                  <a:chExt cx="289125" cy="383103"/>
                </a:xfrm>
              </p:grpSpPr>
              <p:sp>
                <p:nvSpPr>
                  <p:cNvPr id="143" name="矩形 40"/>
                  <p:cNvSpPr/>
                  <p:nvPr/>
                </p:nvSpPr>
                <p:spPr>
                  <a:xfrm>
                    <a:off x="2268775" y="3617002"/>
                    <a:ext cx="289125" cy="2843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44" name="Object 12"/>
                  <p:cNvGraphicFramePr>
                    <a:graphicFrameLocks noChangeAspect="1"/>
                  </p:cNvGraphicFramePr>
                  <p:nvPr/>
                </p:nvGraphicFramePr>
                <p:xfrm>
                  <a:off x="2279483" y="3538012"/>
                  <a:ext cx="274401" cy="383103"/>
                </p:xfrm>
                <a:graphic>
                  <a:graphicData uri="http://schemas.openxmlformats.org/presentationml/2006/ole">
                    <mc:AlternateContent xmlns:mc="http://schemas.openxmlformats.org/markup-compatibility/2006">
                      <mc:Choice xmlns:v="urn:schemas-microsoft-com:vml" Requires="v">
                        <p:oleObj spid="_x0000_s14641" name="方程式" r:id="rId3" imgW="152280" imgH="215640" progId="Equation.3">
                          <p:embed/>
                        </p:oleObj>
                      </mc:Choice>
                      <mc:Fallback>
                        <p:oleObj name="方程式" r:id="rId3" imgW="152280" imgH="215640" progId="Equation.3">
                          <p:embed/>
                          <p:pic>
                            <p:nvPicPr>
                              <p:cNvPr id="176" name="Object 12"/>
                              <p:cNvPicPr>
                                <a:picLocks noChangeAspect="1" noChangeArrowheads="1"/>
                              </p:cNvPicPr>
                              <p:nvPr/>
                            </p:nvPicPr>
                            <p:blipFill>
                              <a:blip r:embed="rId4"/>
                              <a:srcRect/>
                              <a:stretch>
                                <a:fillRect/>
                              </a:stretch>
                            </p:blipFill>
                            <p:spPr bwMode="auto">
                              <a:xfrm>
                                <a:off x="2279483" y="3538012"/>
                                <a:ext cx="274401" cy="3831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6" name="群組 33"/>
                <p:cNvGrpSpPr/>
                <p:nvPr/>
              </p:nvGrpSpPr>
              <p:grpSpPr>
                <a:xfrm>
                  <a:off x="1456763" y="5895047"/>
                  <a:ext cx="317234" cy="383104"/>
                  <a:chOff x="2263870" y="4021266"/>
                  <a:chExt cx="317234" cy="383104"/>
                </a:xfrm>
              </p:grpSpPr>
              <p:sp>
                <p:nvSpPr>
                  <p:cNvPr id="141" name="矩形 38"/>
                  <p:cNvSpPr/>
                  <p:nvPr/>
                </p:nvSpPr>
                <p:spPr>
                  <a:xfrm>
                    <a:off x="2263870" y="4089974"/>
                    <a:ext cx="289125" cy="2843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42" name="Object 12"/>
                  <p:cNvGraphicFramePr>
                    <a:graphicFrameLocks noChangeAspect="1"/>
                  </p:cNvGraphicFramePr>
                  <p:nvPr/>
                </p:nvGraphicFramePr>
                <p:xfrm>
                  <a:off x="2283948" y="4021266"/>
                  <a:ext cx="297156" cy="383104"/>
                </p:xfrm>
                <a:graphic>
                  <a:graphicData uri="http://schemas.openxmlformats.org/presentationml/2006/ole">
                    <mc:AlternateContent xmlns:mc="http://schemas.openxmlformats.org/markup-compatibility/2006">
                      <mc:Choice xmlns:v="urn:schemas-microsoft-com:vml" Requires="v">
                        <p:oleObj spid="_x0000_s14642" name="方程式" r:id="rId5" imgW="164880" imgH="215640" progId="Equation.3">
                          <p:embed/>
                        </p:oleObj>
                      </mc:Choice>
                      <mc:Fallback>
                        <p:oleObj name="方程式" r:id="rId5" imgW="164880" imgH="215640" progId="Equation.3">
                          <p:embed/>
                          <p:pic>
                            <p:nvPicPr>
                              <p:cNvPr id="174" name="Object 12"/>
                              <p:cNvPicPr>
                                <a:picLocks noChangeAspect="1" noChangeArrowheads="1"/>
                              </p:cNvPicPr>
                              <p:nvPr/>
                            </p:nvPicPr>
                            <p:blipFill>
                              <a:blip r:embed="rId6"/>
                              <a:srcRect/>
                              <a:stretch>
                                <a:fillRect/>
                              </a:stretch>
                            </p:blipFill>
                            <p:spPr bwMode="auto">
                              <a:xfrm>
                                <a:off x="2283948" y="4021266"/>
                                <a:ext cx="297156" cy="383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7" name="文字方塊 34"/>
                <p:cNvSpPr txBox="1"/>
                <p:nvPr/>
              </p:nvSpPr>
              <p:spPr>
                <a:xfrm>
                  <a:off x="1728860" y="5735182"/>
                  <a:ext cx="1061391"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138" name="群組 35"/>
                <p:cNvGrpSpPr/>
                <p:nvPr/>
              </p:nvGrpSpPr>
              <p:grpSpPr>
                <a:xfrm>
                  <a:off x="2687405" y="5886570"/>
                  <a:ext cx="351719" cy="405484"/>
                  <a:chOff x="2257778" y="5192060"/>
                  <a:chExt cx="351719" cy="405484"/>
                </a:xfrm>
              </p:grpSpPr>
              <p:sp>
                <p:nvSpPr>
                  <p:cNvPr id="139" name="矩形 36"/>
                  <p:cNvSpPr/>
                  <p:nvPr/>
                </p:nvSpPr>
                <p:spPr>
                  <a:xfrm>
                    <a:off x="2257778" y="5273306"/>
                    <a:ext cx="289125" cy="2843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40" name="Object 12"/>
                  <p:cNvGraphicFramePr>
                    <a:graphicFrameLocks noChangeAspect="1"/>
                  </p:cNvGraphicFramePr>
                  <p:nvPr/>
                </p:nvGraphicFramePr>
                <p:xfrm>
                  <a:off x="2266830" y="5192060"/>
                  <a:ext cx="342667" cy="405484"/>
                </p:xfrm>
                <a:graphic>
                  <a:graphicData uri="http://schemas.openxmlformats.org/presentationml/2006/ole">
                    <mc:AlternateContent xmlns:mc="http://schemas.openxmlformats.org/markup-compatibility/2006">
                      <mc:Choice xmlns:v="urn:schemas-microsoft-com:vml" Requires="v">
                        <p:oleObj spid="_x0000_s14643" name="方程式" r:id="rId7" imgW="190440" imgH="228600" progId="Equation.3">
                          <p:embed/>
                        </p:oleObj>
                      </mc:Choice>
                      <mc:Fallback>
                        <p:oleObj name="方程式" r:id="rId7" imgW="190440" imgH="228600" progId="Equation.3">
                          <p:embed/>
                          <p:pic>
                            <p:nvPicPr>
                              <p:cNvPr id="172" name="Object 12"/>
                              <p:cNvPicPr>
                                <a:picLocks noChangeAspect="1" noChangeArrowheads="1"/>
                              </p:cNvPicPr>
                              <p:nvPr/>
                            </p:nvPicPr>
                            <p:blipFill>
                              <a:blip r:embed="rId8"/>
                              <a:srcRect/>
                              <a:stretch>
                                <a:fillRect/>
                              </a:stretch>
                            </p:blipFill>
                            <p:spPr bwMode="auto">
                              <a:xfrm>
                                <a:off x="2266830" y="5192060"/>
                                <a:ext cx="342667" cy="4054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116" name="橢圓 13"/>
              <p:cNvSpPr/>
              <p:nvPr/>
            </p:nvSpPr>
            <p:spPr>
              <a:xfrm>
                <a:off x="1836539" y="4666527"/>
                <a:ext cx="484116" cy="47614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17" name="橢圓 14"/>
              <p:cNvSpPr/>
              <p:nvPr/>
            </p:nvSpPr>
            <p:spPr>
              <a:xfrm>
                <a:off x="3081948" y="4653966"/>
                <a:ext cx="484116" cy="47614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18" name="文字方塊 15"/>
              <p:cNvSpPr txBox="1"/>
              <p:nvPr/>
            </p:nvSpPr>
            <p:spPr>
              <a:xfrm>
                <a:off x="2186531" y="4544968"/>
                <a:ext cx="1061391"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19" name="橢圓 16"/>
              <p:cNvSpPr/>
              <p:nvPr/>
            </p:nvSpPr>
            <p:spPr>
              <a:xfrm>
                <a:off x="1513734" y="3397463"/>
                <a:ext cx="484116" cy="47614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20" name="橢圓 17"/>
              <p:cNvSpPr/>
              <p:nvPr/>
            </p:nvSpPr>
            <p:spPr>
              <a:xfrm>
                <a:off x="2627689" y="3383234"/>
                <a:ext cx="484116" cy="47614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cxnSp>
            <p:nvCxnSpPr>
              <p:cNvPr id="121" name="直線單箭頭接點 18"/>
              <p:cNvCxnSpPr>
                <a:endCxn id="114" idx="4"/>
              </p:cNvCxnSpPr>
              <p:nvPr/>
            </p:nvCxnSpPr>
            <p:spPr>
              <a:xfrm flipV="1">
                <a:off x="1333567" y="5122315"/>
                <a:ext cx="0" cy="7082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單箭頭接點 19"/>
              <p:cNvCxnSpPr/>
              <p:nvPr/>
            </p:nvCxnSpPr>
            <p:spPr>
              <a:xfrm flipV="1">
                <a:off x="2078597" y="5112033"/>
                <a:ext cx="0" cy="7082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線單箭頭接點 20"/>
              <p:cNvCxnSpPr/>
              <p:nvPr/>
            </p:nvCxnSpPr>
            <p:spPr>
              <a:xfrm flipV="1">
                <a:off x="3303861" y="5128445"/>
                <a:ext cx="0" cy="7082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單箭頭接點 21"/>
              <p:cNvCxnSpPr>
                <a:endCxn id="116" idx="4"/>
              </p:cNvCxnSpPr>
              <p:nvPr/>
            </p:nvCxnSpPr>
            <p:spPr>
              <a:xfrm flipH="1" flipV="1">
                <a:off x="2078597" y="5142674"/>
                <a:ext cx="1164518" cy="6878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線單箭頭接點 22"/>
              <p:cNvCxnSpPr/>
              <p:nvPr/>
            </p:nvCxnSpPr>
            <p:spPr>
              <a:xfrm flipH="1" flipV="1">
                <a:off x="1349851" y="5128445"/>
                <a:ext cx="1951605" cy="7327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單箭頭接點 23"/>
              <p:cNvCxnSpPr>
                <a:endCxn id="116" idx="4"/>
              </p:cNvCxnSpPr>
              <p:nvPr/>
            </p:nvCxnSpPr>
            <p:spPr>
              <a:xfrm flipV="1">
                <a:off x="1337430" y="5142674"/>
                <a:ext cx="741167" cy="73107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線單箭頭接點 24"/>
              <p:cNvCxnSpPr>
                <a:endCxn id="117" idx="4"/>
              </p:cNvCxnSpPr>
              <p:nvPr/>
            </p:nvCxnSpPr>
            <p:spPr>
              <a:xfrm flipV="1">
                <a:off x="2071100" y="5130113"/>
                <a:ext cx="1252906" cy="71337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線單箭頭接點 25"/>
              <p:cNvCxnSpPr>
                <a:endCxn id="114" idx="4"/>
              </p:cNvCxnSpPr>
              <p:nvPr/>
            </p:nvCxnSpPr>
            <p:spPr>
              <a:xfrm flipH="1" flipV="1">
                <a:off x="1333567" y="5122315"/>
                <a:ext cx="664283" cy="7211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單箭頭接點 26"/>
              <p:cNvCxnSpPr>
                <a:stCxn id="114" idx="0"/>
                <a:endCxn id="119" idx="4"/>
              </p:cNvCxnSpPr>
              <p:nvPr/>
            </p:nvCxnSpPr>
            <p:spPr>
              <a:xfrm flipV="1">
                <a:off x="1333567" y="3873610"/>
                <a:ext cx="422225" cy="77255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單箭頭接點 27"/>
              <p:cNvCxnSpPr>
                <a:stCxn id="116" idx="0"/>
                <a:endCxn id="119" idx="4"/>
              </p:cNvCxnSpPr>
              <p:nvPr/>
            </p:nvCxnSpPr>
            <p:spPr>
              <a:xfrm flipH="1" flipV="1">
                <a:off x="1755792" y="3873610"/>
                <a:ext cx="322805" cy="79291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線單箭頭接點 28"/>
              <p:cNvCxnSpPr>
                <a:stCxn id="117" idx="0"/>
                <a:endCxn id="119" idx="4"/>
              </p:cNvCxnSpPr>
              <p:nvPr/>
            </p:nvCxnSpPr>
            <p:spPr>
              <a:xfrm flipH="1" flipV="1">
                <a:off x="1755792" y="3873610"/>
                <a:ext cx="1568214" cy="7803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線單箭頭接點 29"/>
              <p:cNvCxnSpPr>
                <a:stCxn id="117" idx="0"/>
                <a:endCxn id="120" idx="4"/>
              </p:cNvCxnSpPr>
              <p:nvPr/>
            </p:nvCxnSpPr>
            <p:spPr>
              <a:xfrm flipH="1" flipV="1">
                <a:off x="2869747" y="3859381"/>
                <a:ext cx="454259" cy="79458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直線單箭頭接點 30"/>
              <p:cNvCxnSpPr>
                <a:stCxn id="116" idx="0"/>
                <a:endCxn id="120" idx="4"/>
              </p:cNvCxnSpPr>
              <p:nvPr/>
            </p:nvCxnSpPr>
            <p:spPr>
              <a:xfrm flipV="1">
                <a:off x="2078597" y="3859381"/>
                <a:ext cx="791150" cy="8071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線單箭頭接點 31"/>
              <p:cNvCxnSpPr>
                <a:stCxn id="114" idx="0"/>
                <a:endCxn id="120" idx="4"/>
              </p:cNvCxnSpPr>
              <p:nvPr/>
            </p:nvCxnSpPr>
            <p:spPr>
              <a:xfrm flipV="1">
                <a:off x="1333567" y="3859381"/>
                <a:ext cx="1536180" cy="7867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9" name="文字方塊 86"/>
            <p:cNvSpPr txBox="1"/>
            <p:nvPr/>
          </p:nvSpPr>
          <p:spPr>
            <a:xfrm>
              <a:off x="-411205" y="3146087"/>
              <a:ext cx="1457023" cy="954107"/>
            </a:xfrm>
            <a:prstGeom prst="rect">
              <a:avLst/>
            </a:prstGeom>
            <a:noFill/>
          </p:spPr>
          <p:txBody>
            <a:bodyPr wrap="square" rtlCol="0">
              <a:spAutoFit/>
            </a:bodyPr>
            <a:lstStyle/>
            <a:p>
              <a:pPr algn="ctr"/>
              <a:r>
                <a:rPr lang="en-US" altLang="zh-TW" sz="2800" dirty="0" smtClean="0"/>
                <a:t>Shallow NN</a:t>
              </a:r>
              <a:endParaRPr lang="zh-TW" altLang="en-US" sz="2800" dirty="0"/>
            </a:p>
          </p:txBody>
        </p:sp>
        <p:cxnSp>
          <p:nvCxnSpPr>
            <p:cNvPr id="100" name="直線單箭頭接點 88"/>
            <p:cNvCxnSpPr/>
            <p:nvPr/>
          </p:nvCxnSpPr>
          <p:spPr>
            <a:xfrm flipV="1">
              <a:off x="2022770" y="2826808"/>
              <a:ext cx="8602" cy="3972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單箭頭接點 89"/>
            <p:cNvCxnSpPr/>
            <p:nvPr/>
          </p:nvCxnSpPr>
          <p:spPr>
            <a:xfrm flipV="1">
              <a:off x="3151277" y="2795203"/>
              <a:ext cx="8602" cy="3972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橢圓 92"/>
            <p:cNvSpPr/>
            <p:nvPr/>
          </p:nvSpPr>
          <p:spPr>
            <a:xfrm>
              <a:off x="533220" y="4405331"/>
              <a:ext cx="484116" cy="47614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03" name="橢圓 93"/>
            <p:cNvSpPr/>
            <p:nvPr/>
          </p:nvSpPr>
          <p:spPr>
            <a:xfrm>
              <a:off x="4195437" y="4450170"/>
              <a:ext cx="484116" cy="47614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cxnSp>
          <p:nvCxnSpPr>
            <p:cNvPr id="104" name="直線單箭頭接點 94"/>
            <p:cNvCxnSpPr>
              <a:endCxn id="103" idx="3"/>
            </p:cNvCxnSpPr>
            <p:nvPr/>
          </p:nvCxnSpPr>
          <p:spPr>
            <a:xfrm flipV="1">
              <a:off x="3541139" y="4856587"/>
              <a:ext cx="725195" cy="8310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單箭頭接點 98"/>
            <p:cNvCxnSpPr>
              <a:endCxn id="102" idx="4"/>
            </p:cNvCxnSpPr>
            <p:nvPr/>
          </p:nvCxnSpPr>
          <p:spPr>
            <a:xfrm flipH="1" flipV="1">
              <a:off x="775278" y="4881478"/>
              <a:ext cx="2819573" cy="8062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線單箭頭接點 102"/>
            <p:cNvCxnSpPr>
              <a:endCxn id="103" idx="3"/>
            </p:cNvCxnSpPr>
            <p:nvPr/>
          </p:nvCxnSpPr>
          <p:spPr>
            <a:xfrm flipV="1">
              <a:off x="2346118" y="4856587"/>
              <a:ext cx="1920216" cy="7950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線單箭頭接點 106"/>
            <p:cNvCxnSpPr>
              <a:endCxn id="102" idx="4"/>
            </p:cNvCxnSpPr>
            <p:nvPr/>
          </p:nvCxnSpPr>
          <p:spPr>
            <a:xfrm flipH="1" flipV="1">
              <a:off x="775278" y="4881478"/>
              <a:ext cx="1565332" cy="7947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線單箭頭接點 109"/>
            <p:cNvCxnSpPr>
              <a:endCxn id="103" idx="3"/>
            </p:cNvCxnSpPr>
            <p:nvPr/>
          </p:nvCxnSpPr>
          <p:spPr>
            <a:xfrm flipV="1">
              <a:off x="1577134" y="4856587"/>
              <a:ext cx="2689200" cy="7950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線單箭頭接點 112"/>
            <p:cNvCxnSpPr>
              <a:endCxn id="102" idx="4"/>
            </p:cNvCxnSpPr>
            <p:nvPr/>
          </p:nvCxnSpPr>
          <p:spPr>
            <a:xfrm flipH="1" flipV="1">
              <a:off x="775278" y="4881478"/>
              <a:ext cx="803632" cy="7589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線單箭頭接點 115"/>
            <p:cNvCxnSpPr>
              <a:stCxn id="103" idx="0"/>
            </p:cNvCxnSpPr>
            <p:nvPr/>
          </p:nvCxnSpPr>
          <p:spPr>
            <a:xfrm flipH="1" flipV="1">
              <a:off x="3222223" y="3701326"/>
              <a:ext cx="1215272" cy="7488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直線單箭頭接點 118"/>
            <p:cNvCxnSpPr>
              <a:stCxn id="103" idx="0"/>
            </p:cNvCxnSpPr>
            <p:nvPr/>
          </p:nvCxnSpPr>
          <p:spPr>
            <a:xfrm flipH="1" flipV="1">
              <a:off x="2117281" y="3675932"/>
              <a:ext cx="2320214" cy="7742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直線單箭頭接點 121"/>
            <p:cNvCxnSpPr>
              <a:endCxn id="120" idx="4"/>
            </p:cNvCxnSpPr>
            <p:nvPr/>
          </p:nvCxnSpPr>
          <p:spPr>
            <a:xfrm flipV="1">
              <a:off x="856319" y="3638656"/>
              <a:ext cx="2273452" cy="8115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直線單箭頭接點 123"/>
            <p:cNvCxnSpPr>
              <a:stCxn id="102" idx="0"/>
            </p:cNvCxnSpPr>
            <p:nvPr/>
          </p:nvCxnSpPr>
          <p:spPr>
            <a:xfrm flipV="1">
              <a:off x="775278" y="3679127"/>
              <a:ext cx="1189281" cy="7262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5" name="TextBox 144"/>
          <p:cNvSpPr txBox="1"/>
          <p:nvPr/>
        </p:nvSpPr>
        <p:spPr>
          <a:xfrm>
            <a:off x="2292896" y="6910536"/>
            <a:ext cx="1838591" cy="403918"/>
          </a:xfrm>
          <a:prstGeom prst="rect">
            <a:avLst/>
          </a:prstGeom>
          <a:noFill/>
        </p:spPr>
        <p:txBody>
          <a:bodyPr wrap="square" rtlCol="0">
            <a:spAutoFit/>
          </a:bodyPr>
          <a:lstStyle/>
          <a:p>
            <a:pPr algn="ctr"/>
            <a:r>
              <a:rPr lang="en-US" dirty="0" smtClean="0"/>
              <a:t>input</a:t>
            </a:r>
            <a:endParaRPr lang="en-US" dirty="0"/>
          </a:p>
        </p:txBody>
      </p:sp>
      <p:sp>
        <p:nvSpPr>
          <p:cNvPr id="146" name="TextBox 145"/>
          <p:cNvSpPr txBox="1"/>
          <p:nvPr/>
        </p:nvSpPr>
        <p:spPr>
          <a:xfrm>
            <a:off x="2292896" y="3194250"/>
            <a:ext cx="1838591" cy="403918"/>
          </a:xfrm>
          <a:prstGeom prst="rect">
            <a:avLst/>
          </a:prstGeom>
          <a:noFill/>
        </p:spPr>
        <p:txBody>
          <a:bodyPr wrap="square" rtlCol="0">
            <a:spAutoFit/>
          </a:bodyPr>
          <a:lstStyle/>
          <a:p>
            <a:pPr algn="ctr"/>
            <a:r>
              <a:rPr lang="en-US" dirty="0" smtClean="0"/>
              <a:t>output</a:t>
            </a:r>
            <a:endParaRPr lang="en-US" dirty="0"/>
          </a:p>
        </p:txBody>
      </p:sp>
      <p:pic>
        <p:nvPicPr>
          <p:cNvPr id="147" name="Picture 146"/>
          <p:cNvPicPr>
            <a:picLocks noChangeAspect="1"/>
          </p:cNvPicPr>
          <p:nvPr/>
        </p:nvPicPr>
        <p:blipFill>
          <a:blip r:embed="rId9"/>
          <a:stretch>
            <a:fillRect/>
          </a:stretch>
        </p:blipFill>
        <p:spPr>
          <a:xfrm>
            <a:off x="6325344" y="2921074"/>
            <a:ext cx="2381250" cy="4781550"/>
          </a:xfrm>
          <a:prstGeom prst="rect">
            <a:avLst/>
          </a:prstGeom>
        </p:spPr>
      </p:pic>
      <p:sp>
        <p:nvSpPr>
          <p:cNvPr id="148" name="文字方塊 87"/>
          <p:cNvSpPr txBox="1"/>
          <p:nvPr/>
        </p:nvSpPr>
        <p:spPr>
          <a:xfrm>
            <a:off x="8269560" y="3933407"/>
            <a:ext cx="1818938" cy="954107"/>
          </a:xfrm>
          <a:prstGeom prst="rect">
            <a:avLst/>
          </a:prstGeom>
          <a:noFill/>
        </p:spPr>
        <p:txBody>
          <a:bodyPr wrap="square" rtlCol="0">
            <a:spAutoFit/>
          </a:bodyPr>
          <a:lstStyle/>
          <a:p>
            <a:pPr algn="ctr"/>
            <a:r>
              <a:rPr lang="en-US" altLang="zh-TW" sz="2800" dirty="0" smtClean="0"/>
              <a:t>Deep</a:t>
            </a:r>
          </a:p>
          <a:p>
            <a:pPr algn="ctr"/>
            <a:r>
              <a:rPr lang="en-US" altLang="zh-TW" sz="2800" dirty="0" smtClean="0"/>
              <a:t>NN</a:t>
            </a:r>
            <a:endParaRPr lang="zh-TW" altLang="en-US" sz="2800" dirty="0"/>
          </a:p>
        </p:txBody>
      </p:sp>
    </p:spTree>
    <p:extLst>
      <p:ext uri="{BB962C8B-B14F-4D97-AF65-F5344CB8AC3E}">
        <p14:creationId xmlns:p14="http://schemas.microsoft.com/office/powerpoint/2010/main" val="34376194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Convolutional Neural Networks (CNNs)</a:t>
            </a:r>
          </a:p>
        </p:txBody>
      </p:sp>
      <p:sp>
        <p:nvSpPr>
          <p:cNvPr id="3" name="Content Placeholder 2"/>
          <p:cNvSpPr>
            <a:spLocks noGrp="1"/>
          </p:cNvSpPr>
          <p:nvPr>
            <p:ph idx="1"/>
          </p:nvPr>
        </p:nvSpPr>
        <p:spPr/>
        <p:txBody>
          <a:bodyPr/>
          <a:lstStyle/>
          <a:p>
            <a:r>
              <a:rPr lang="en-US" b="1" i="1" dirty="0">
                <a:solidFill>
                  <a:srgbClr val="0070C0"/>
                </a:solidFill>
              </a:rPr>
              <a:t>Convolutional neural networks</a:t>
            </a:r>
            <a:r>
              <a:rPr lang="en-US" dirty="0"/>
              <a:t> (CNNs) were primarily designed for image data</a:t>
            </a:r>
          </a:p>
          <a:p>
            <a:r>
              <a:rPr lang="en-US" dirty="0"/>
              <a:t>CNNs use </a:t>
            </a:r>
            <a:r>
              <a:rPr lang="en-US" dirty="0">
                <a:solidFill>
                  <a:srgbClr val="FF0000"/>
                </a:solidFill>
              </a:rPr>
              <a:t>a convolutional operator </a:t>
            </a:r>
            <a:r>
              <a:rPr lang="en-US" dirty="0"/>
              <a:t>for extracting data features</a:t>
            </a:r>
          </a:p>
          <a:p>
            <a:pPr lvl="1"/>
            <a:r>
              <a:rPr lang="en-US" dirty="0"/>
              <a:t>Allows </a:t>
            </a:r>
            <a:r>
              <a:rPr lang="en-US" dirty="0">
                <a:solidFill>
                  <a:srgbClr val="FF0000"/>
                </a:solidFill>
              </a:rPr>
              <a:t>parameter sharing</a:t>
            </a:r>
          </a:p>
          <a:p>
            <a:pPr lvl="1"/>
            <a:r>
              <a:rPr lang="en-US" dirty="0"/>
              <a:t>Efficient to train</a:t>
            </a:r>
          </a:p>
          <a:p>
            <a:pPr lvl="1"/>
            <a:r>
              <a:rPr lang="en-US" dirty="0"/>
              <a:t>Have </a:t>
            </a:r>
            <a:r>
              <a:rPr lang="en-US" dirty="0">
                <a:solidFill>
                  <a:srgbClr val="FF0000"/>
                </a:solidFill>
              </a:rPr>
              <a:t>less parameters </a:t>
            </a:r>
            <a:r>
              <a:rPr lang="en-US" dirty="0"/>
              <a:t>than NNs with fully-connected layers</a:t>
            </a:r>
          </a:p>
          <a:p>
            <a:r>
              <a:rPr lang="en-US" dirty="0"/>
              <a:t>CNNs are </a:t>
            </a:r>
            <a:r>
              <a:rPr lang="en-US" dirty="0">
                <a:solidFill>
                  <a:srgbClr val="FF0000"/>
                </a:solidFill>
              </a:rPr>
              <a:t>robust to spatial translations </a:t>
            </a:r>
            <a:r>
              <a:rPr lang="en-US" dirty="0"/>
              <a:t>of objects in images</a:t>
            </a:r>
          </a:p>
          <a:p>
            <a:r>
              <a:rPr lang="en-US" dirty="0"/>
              <a:t>A convolutional filter slides (i.e., convolves) across the image</a:t>
            </a:r>
          </a:p>
          <a:p>
            <a:endParaRPr lang="en-US" dirty="0"/>
          </a:p>
        </p:txBody>
      </p:sp>
      <p:sp>
        <p:nvSpPr>
          <p:cNvPr id="11" name="Content Placeholder 10">
            <a:extLst>
              <a:ext uri="{FF2B5EF4-FFF2-40B4-BE49-F238E27FC236}">
                <a16:creationId xmlns:a16="http://schemas.microsoft.com/office/drawing/2014/main" id="{313BB407-44EF-45C1-93A6-6E0835922896}"/>
              </a:ext>
            </a:extLst>
          </p:cNvPr>
          <p:cNvSpPr>
            <a:spLocks noGrp="1"/>
          </p:cNvSpPr>
          <p:nvPr>
            <p:ph idx="10"/>
          </p:nvPr>
        </p:nvSpPr>
        <p:spPr/>
        <p:txBody>
          <a:bodyPr/>
          <a:lstStyle/>
          <a:p>
            <a:r>
              <a:rPr lang="en-US" dirty="0"/>
              <a:t>Convolutional Neural Networks</a:t>
            </a:r>
          </a:p>
        </p:txBody>
      </p:sp>
      <p:pic>
        <p:nvPicPr>
          <p:cNvPr id="4" name="Picture 3" descr="convolution_schematic.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288" y="5038328"/>
            <a:ext cx="2450893" cy="1792444"/>
          </a:xfrm>
          <a:prstGeom prst="rect">
            <a:avLst/>
          </a:prstGeom>
        </p:spPr>
      </p:pic>
      <p:pic>
        <p:nvPicPr>
          <p:cNvPr id="5" name="Εικόνα 12"/>
          <p:cNvPicPr>
            <a:picLocks noChangeAspect="1"/>
          </p:cNvPicPr>
          <p:nvPr/>
        </p:nvPicPr>
        <p:blipFill>
          <a:blip r:embed="rId4"/>
          <a:stretch>
            <a:fillRect/>
          </a:stretch>
        </p:blipFill>
        <p:spPr>
          <a:xfrm>
            <a:off x="1438429" y="5174107"/>
            <a:ext cx="1447800" cy="1371600"/>
          </a:xfrm>
          <a:prstGeom prst="rect">
            <a:avLst/>
          </a:prstGeom>
        </p:spPr>
      </p:pic>
      <p:pic>
        <p:nvPicPr>
          <p:cNvPr id="6" name="Εικόνα 13"/>
          <p:cNvPicPr>
            <a:picLocks noChangeAspect="1"/>
          </p:cNvPicPr>
          <p:nvPr/>
        </p:nvPicPr>
        <p:blipFill>
          <a:blip r:embed="rId5"/>
          <a:stretch>
            <a:fillRect/>
          </a:stretch>
        </p:blipFill>
        <p:spPr>
          <a:xfrm>
            <a:off x="3376349" y="5459857"/>
            <a:ext cx="889000" cy="800100"/>
          </a:xfrm>
          <a:prstGeom prst="rect">
            <a:avLst/>
          </a:prstGeom>
        </p:spPr>
      </p:pic>
      <p:sp>
        <p:nvSpPr>
          <p:cNvPr id="7" name="TextBox 6"/>
          <p:cNvSpPr txBox="1"/>
          <p:nvPr/>
        </p:nvSpPr>
        <p:spPr>
          <a:xfrm>
            <a:off x="1438966" y="6507607"/>
            <a:ext cx="1497526" cy="369332"/>
          </a:xfrm>
          <a:prstGeom prst="rect">
            <a:avLst/>
          </a:prstGeom>
          <a:noFill/>
        </p:spPr>
        <p:txBody>
          <a:bodyPr wrap="none" rtlCol="0">
            <a:spAutoFit/>
          </a:bodyPr>
          <a:lstStyle/>
          <a:p>
            <a:r>
              <a:rPr lang="en-US"/>
              <a:t>Input matrix</a:t>
            </a:r>
            <a:endParaRPr lang="el-GR" dirty="0"/>
          </a:p>
        </p:txBody>
      </p:sp>
      <p:sp>
        <p:nvSpPr>
          <p:cNvPr id="8" name="TextBox 7"/>
          <p:cNvSpPr txBox="1"/>
          <p:nvPr/>
        </p:nvSpPr>
        <p:spPr>
          <a:xfrm>
            <a:off x="2913389" y="6184441"/>
            <a:ext cx="1814920" cy="646331"/>
          </a:xfrm>
          <a:prstGeom prst="rect">
            <a:avLst/>
          </a:prstGeom>
          <a:noFill/>
        </p:spPr>
        <p:txBody>
          <a:bodyPr wrap="none" rtlCol="0">
            <a:spAutoFit/>
          </a:bodyPr>
          <a:lstStyle/>
          <a:p>
            <a:pPr algn="ctr"/>
            <a:r>
              <a:rPr lang="en-US" dirty="0"/>
              <a:t>Convolutional </a:t>
            </a:r>
          </a:p>
          <a:p>
            <a:pPr algn="ctr"/>
            <a:r>
              <a:rPr lang="en-US" dirty="0"/>
              <a:t>3x3 filter</a:t>
            </a:r>
            <a:endParaRPr lang="el-GR" dirty="0"/>
          </a:p>
        </p:txBody>
      </p:sp>
      <p:sp>
        <p:nvSpPr>
          <p:cNvPr id="9" name="Δεξιό βέλος 16"/>
          <p:cNvSpPr/>
          <p:nvPr/>
        </p:nvSpPr>
        <p:spPr>
          <a:xfrm>
            <a:off x="4851327" y="5561057"/>
            <a:ext cx="742880" cy="48463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sp>
        <p:nvSpPr>
          <p:cNvPr id="10" name="TextBox 9"/>
          <p:cNvSpPr txBox="1"/>
          <p:nvPr/>
        </p:nvSpPr>
        <p:spPr>
          <a:xfrm>
            <a:off x="1716832" y="7526179"/>
            <a:ext cx="6912768" cy="246221"/>
          </a:xfrm>
          <a:prstGeom prst="rect">
            <a:avLst/>
          </a:prstGeom>
          <a:noFill/>
        </p:spPr>
        <p:txBody>
          <a:bodyPr wrap="square" rtlCol="0">
            <a:spAutoFit/>
          </a:bodyPr>
          <a:lstStyle/>
          <a:p>
            <a:pPr algn="ctr"/>
            <a:r>
              <a:rPr lang="en-US" sz="1000" dirty="0"/>
              <a:t>Picture from: </a:t>
            </a:r>
            <a:r>
              <a:rPr lang="en-US" sz="1000" dirty="0">
                <a:hlinkClick r:id="rId6"/>
              </a:rPr>
              <a:t>http://deeplearning.stanford.edu/wiki/index.php/Feature_extraction_using_convolution</a:t>
            </a:r>
            <a:endParaRPr lang="en-US" sz="1000" dirty="0"/>
          </a:p>
        </p:txBody>
      </p:sp>
    </p:spTree>
    <p:extLst>
      <p:ext uri="{BB962C8B-B14F-4D97-AF65-F5344CB8AC3E}">
        <p14:creationId xmlns:p14="http://schemas.microsoft.com/office/powerpoint/2010/main" val="24913441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Convolutional Neural Networks (CNNs)</a:t>
            </a:r>
          </a:p>
        </p:txBody>
      </p:sp>
      <p:sp>
        <p:nvSpPr>
          <p:cNvPr id="3" name="Content Placeholder 2"/>
          <p:cNvSpPr>
            <a:spLocks noGrp="1"/>
          </p:cNvSpPr>
          <p:nvPr>
            <p:ph idx="1"/>
          </p:nvPr>
        </p:nvSpPr>
        <p:spPr/>
        <p:txBody>
          <a:bodyPr/>
          <a:lstStyle/>
          <a:p>
            <a:r>
              <a:rPr lang="en-US" dirty="0"/>
              <a:t>When the convolutional filters are scanned over the image, they capture useful features</a:t>
            </a:r>
          </a:p>
          <a:p>
            <a:pPr lvl="1"/>
            <a:r>
              <a:rPr lang="en-US" dirty="0"/>
              <a:t>E.g., edge detection by convolutions</a:t>
            </a:r>
          </a:p>
        </p:txBody>
      </p:sp>
      <p:sp>
        <p:nvSpPr>
          <p:cNvPr id="16" name="Content Placeholder 15">
            <a:extLst>
              <a:ext uri="{FF2B5EF4-FFF2-40B4-BE49-F238E27FC236}">
                <a16:creationId xmlns:a16="http://schemas.microsoft.com/office/drawing/2014/main" id="{5A1E72E1-7E48-4D0C-B450-0A09043778A8}"/>
              </a:ext>
            </a:extLst>
          </p:cNvPr>
          <p:cNvSpPr>
            <a:spLocks noGrp="1"/>
          </p:cNvSpPr>
          <p:nvPr>
            <p:ph idx="10"/>
          </p:nvPr>
        </p:nvSpPr>
        <p:spPr/>
        <p:txBody>
          <a:bodyPr/>
          <a:lstStyle/>
          <a:p>
            <a:r>
              <a:rPr lang="en-US" dirty="0"/>
              <a:t>Convolutional Neural Networks</a:t>
            </a:r>
          </a:p>
          <a:p>
            <a:endParaRPr lang="en-US" dirty="0"/>
          </a:p>
        </p:txBody>
      </p:sp>
      <p:sp>
        <p:nvSpPr>
          <p:cNvPr id="4" name="Content Placeholder 2"/>
          <p:cNvSpPr txBox="1">
            <a:spLocks/>
          </p:cNvSpPr>
          <p:nvPr/>
        </p:nvSpPr>
        <p:spPr>
          <a:xfrm>
            <a:off x="1255826" y="3399456"/>
            <a:ext cx="5029200" cy="539844"/>
          </a:xfrm>
          <a:prstGeom prst="rect">
            <a:avLst/>
          </a:prstGeom>
        </p:spPr>
        <p:txBody>
          <a:bodyPr vert="horz" lIns="91440" tIns="45720" rIns="91440" bIns="45720" rtlCol="0">
            <a:normAutofit/>
          </a:bodyPr>
          <a:lstStyle>
            <a:lvl1pPr marL="342871" indent="-342871" algn="l" defTabSz="914323"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1pPr>
            <a:lvl2pPr marL="693680" indent="-236518" algn="l" defTabSz="914323" rtl="0" eaLnBrk="1" latinLnBrk="0" hangingPunct="1">
              <a:spcBef>
                <a:spcPct val="20000"/>
              </a:spcBef>
              <a:buFont typeface="Arial" panose="020B0604020202020204" pitchFamily="34" charset="0"/>
              <a:buChar char="–"/>
              <a:defRPr sz="2200" kern="1200">
                <a:solidFill>
                  <a:schemeClr val="tx1"/>
                </a:solidFill>
                <a:latin typeface="Palatino Linotype" panose="02040502050505030304" pitchFamily="18" charset="0"/>
                <a:ea typeface="+mn-ea"/>
                <a:cs typeface="+mn-cs"/>
              </a:defRPr>
            </a:lvl2pPr>
            <a:lvl3pPr marL="1257195" indent="-342871" algn="l" defTabSz="914323" rtl="0" eaLnBrk="1" latinLnBrk="0" hangingPunct="1">
              <a:spcBef>
                <a:spcPct val="20000"/>
              </a:spcBef>
              <a:buFont typeface="Wingdings" panose="05000000000000000000" pitchFamily="2" charset="2"/>
              <a:buChar char="§"/>
              <a:defRPr sz="2000" kern="1200">
                <a:solidFill>
                  <a:schemeClr val="tx1"/>
                </a:solidFill>
                <a:latin typeface="Palatino Linotype" panose="02040502050505030304" pitchFamily="18" charset="0"/>
                <a:ea typeface="+mn-ea"/>
                <a:cs typeface="+mn-cs"/>
              </a:defRPr>
            </a:lvl3pPr>
            <a:lvl4pPr marL="1600066" indent="-228581" algn="l" defTabSz="914323" rtl="0" eaLnBrk="1" latinLnBrk="0" hangingPunct="1">
              <a:spcBef>
                <a:spcPct val="200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227" indent="-228581" algn="l" defTabSz="914323" rtl="0" eaLnBrk="1" latinLnBrk="0" hangingPunct="1">
              <a:spcBef>
                <a:spcPct val="200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Filter</a:t>
            </a:r>
          </a:p>
        </p:txBody>
      </p:sp>
      <p:pic>
        <p:nvPicPr>
          <p:cNvPr id="5" name="Picture 4"/>
          <p:cNvPicPr>
            <a:picLocks/>
          </p:cNvPicPr>
          <p:nvPr/>
        </p:nvPicPr>
        <p:blipFill>
          <a:blip r:embed="rId3"/>
          <a:stretch>
            <a:fillRect/>
          </a:stretch>
        </p:blipFill>
        <p:spPr>
          <a:xfrm>
            <a:off x="1274113" y="4148336"/>
            <a:ext cx="3273169" cy="252653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4112" y="4157461"/>
            <a:ext cx="3273169" cy="254124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6983" y="4157461"/>
            <a:ext cx="3430497" cy="2549543"/>
          </a:xfrm>
          <a:prstGeom prst="rect">
            <a:avLst/>
          </a:prstGeom>
        </p:spPr>
      </p:pic>
      <p:grpSp>
        <p:nvGrpSpPr>
          <p:cNvPr id="8" name="Group 7"/>
          <p:cNvGrpSpPr/>
          <p:nvPr/>
        </p:nvGrpSpPr>
        <p:grpSpPr>
          <a:xfrm>
            <a:off x="3518583" y="3310136"/>
            <a:ext cx="762000" cy="954107"/>
            <a:chOff x="2095500" y="1904999"/>
            <a:chExt cx="762000" cy="954107"/>
          </a:xfrm>
        </p:grpSpPr>
        <p:sp>
          <p:nvSpPr>
            <p:cNvPr id="9" name="TextBox 8"/>
            <p:cNvSpPr txBox="1"/>
            <p:nvPr/>
          </p:nvSpPr>
          <p:spPr>
            <a:xfrm>
              <a:off x="2133600" y="1904999"/>
              <a:ext cx="685800" cy="954107"/>
            </a:xfrm>
            <a:prstGeom prst="rect">
              <a:avLst/>
            </a:prstGeom>
            <a:noFill/>
          </p:spPr>
          <p:txBody>
            <a:bodyPr wrap="square" rtlCol="0">
              <a:spAutoFit/>
            </a:bodyPr>
            <a:lstStyle/>
            <a:p>
              <a:r>
                <a:rPr lang="en-US" sz="1400" dirty="0">
                  <a:latin typeface="Garamond" charset="0"/>
                  <a:ea typeface="Garamond" charset="0"/>
                  <a:cs typeface="Garamond" charset="0"/>
                </a:rPr>
                <a:t>0   1  0</a:t>
              </a:r>
            </a:p>
            <a:p>
              <a:r>
                <a:rPr lang="en-US" sz="1400" dirty="0">
                  <a:latin typeface="Garamond" charset="0"/>
                  <a:ea typeface="Garamond" charset="0"/>
                  <a:cs typeface="Garamond" charset="0"/>
                </a:rPr>
                <a:t>1  -4  1</a:t>
              </a:r>
            </a:p>
            <a:p>
              <a:r>
                <a:rPr lang="en-US" sz="1400" dirty="0">
                  <a:latin typeface="Garamond" charset="0"/>
                  <a:ea typeface="Garamond" charset="0"/>
                  <a:cs typeface="Garamond" charset="0"/>
                </a:rPr>
                <a:t>0   1  0</a:t>
              </a:r>
            </a:p>
            <a:p>
              <a:endParaRPr lang="en-US" sz="1400" dirty="0">
                <a:latin typeface="Garamond" charset="0"/>
                <a:ea typeface="Garamond" charset="0"/>
                <a:cs typeface="Garamond" charset="0"/>
              </a:endParaRPr>
            </a:p>
          </p:txBody>
        </p:sp>
        <p:sp>
          <p:nvSpPr>
            <p:cNvPr id="10" name="Double Bracket 9"/>
            <p:cNvSpPr/>
            <p:nvPr/>
          </p:nvSpPr>
          <p:spPr bwMode="auto">
            <a:xfrm>
              <a:off x="2095500" y="1973349"/>
              <a:ext cx="762000" cy="609600"/>
            </a:xfrm>
            <a:prstGeom prst="bracketPair">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gr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4981" y="4260983"/>
            <a:ext cx="393700" cy="393700"/>
          </a:xfrm>
          <a:prstGeom prst="rect">
            <a:avLst/>
          </a:prstGeom>
          <a:ln w="57150">
            <a:solidFill>
              <a:srgbClr val="F7615A"/>
            </a:solidFill>
          </a:ln>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1783" y="3465224"/>
            <a:ext cx="393700" cy="393700"/>
          </a:xfrm>
          <a:prstGeom prst="rect">
            <a:avLst/>
          </a:prstGeom>
          <a:ln w="57150">
            <a:solidFill>
              <a:srgbClr val="F7615A"/>
            </a:solidFill>
          </a:ln>
        </p:spPr>
      </p:pic>
      <p:sp>
        <p:nvSpPr>
          <p:cNvPr id="13" name="TextBox 12"/>
          <p:cNvSpPr txBox="1"/>
          <p:nvPr/>
        </p:nvSpPr>
        <p:spPr>
          <a:xfrm>
            <a:off x="2382913" y="6762026"/>
            <a:ext cx="1211870" cy="338554"/>
          </a:xfrm>
          <a:prstGeom prst="rect">
            <a:avLst/>
          </a:prstGeom>
          <a:solidFill>
            <a:srgbClr val="F7615A"/>
          </a:solidFill>
        </p:spPr>
        <p:txBody>
          <a:bodyPr wrap="square" rtlCol="0">
            <a:spAutoFit/>
          </a:bodyPr>
          <a:lstStyle/>
          <a:p>
            <a:r>
              <a:rPr lang="en-US" sz="1600" dirty="0">
                <a:solidFill>
                  <a:schemeClr val="bg1"/>
                </a:solidFill>
                <a:latin typeface="Garamond" charset="0"/>
                <a:ea typeface="Garamond" charset="0"/>
                <a:cs typeface="Garamond" charset="0"/>
              </a:rPr>
              <a:t>Input Image</a:t>
            </a:r>
          </a:p>
        </p:txBody>
      </p:sp>
      <p:sp>
        <p:nvSpPr>
          <p:cNvPr id="14" name="TextBox 13"/>
          <p:cNvSpPr txBox="1"/>
          <p:nvPr/>
        </p:nvSpPr>
        <p:spPr>
          <a:xfrm>
            <a:off x="6954913" y="6740540"/>
            <a:ext cx="1669070" cy="338554"/>
          </a:xfrm>
          <a:prstGeom prst="rect">
            <a:avLst/>
          </a:prstGeom>
          <a:solidFill>
            <a:srgbClr val="F7615A"/>
          </a:solidFill>
        </p:spPr>
        <p:txBody>
          <a:bodyPr wrap="square" rtlCol="0">
            <a:spAutoFit/>
          </a:bodyPr>
          <a:lstStyle/>
          <a:p>
            <a:r>
              <a:rPr lang="en-US" sz="1600" dirty="0">
                <a:solidFill>
                  <a:schemeClr val="bg1"/>
                </a:solidFill>
                <a:latin typeface="Garamond" charset="0"/>
                <a:ea typeface="Garamond" charset="0"/>
                <a:cs typeface="Garamond" charset="0"/>
              </a:rPr>
              <a:t>Convoluted Image</a:t>
            </a:r>
          </a:p>
        </p:txBody>
      </p:sp>
      <p:sp>
        <p:nvSpPr>
          <p:cNvPr id="15" name="TextBox 14">
            <a:extLst>
              <a:ext uri="{FF2B5EF4-FFF2-40B4-BE49-F238E27FC236}">
                <a16:creationId xmlns:a16="http://schemas.microsoft.com/office/drawing/2014/main" id="{E9BAA7C9-A00A-4EF8-8F60-769F25DCD846}"/>
              </a:ext>
            </a:extLst>
          </p:cNvPr>
          <p:cNvSpPr txBox="1"/>
          <p:nvPr/>
        </p:nvSpPr>
        <p:spPr>
          <a:xfrm>
            <a:off x="1500808" y="7526179"/>
            <a:ext cx="6912768" cy="246221"/>
          </a:xfrm>
          <a:prstGeom prst="rect">
            <a:avLst/>
          </a:prstGeom>
          <a:noFill/>
        </p:spPr>
        <p:txBody>
          <a:bodyPr wrap="square" rtlCol="0">
            <a:spAutoFit/>
          </a:bodyPr>
          <a:lstStyle/>
          <a:p>
            <a:pPr algn="ctr"/>
            <a:r>
              <a:rPr lang="en-US" sz="1000" dirty="0"/>
              <a:t>Slide credit: Param </a:t>
            </a:r>
            <a:r>
              <a:rPr lang="en-US" sz="1000" dirty="0" err="1"/>
              <a:t>Vir</a:t>
            </a:r>
            <a:r>
              <a:rPr lang="en-US" sz="1000" dirty="0"/>
              <a:t> Singh – Deep Learning</a:t>
            </a:r>
          </a:p>
        </p:txBody>
      </p:sp>
    </p:spTree>
    <p:extLst>
      <p:ext uri="{BB962C8B-B14F-4D97-AF65-F5344CB8AC3E}">
        <p14:creationId xmlns:p14="http://schemas.microsoft.com/office/powerpoint/2010/main" val="356570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00347 -0.00531 L 0.32007 -0.00531 " pathEditMode="relative" rAng="0" ptsTypes="AA">
                                      <p:cBhvr>
                                        <p:cTn id="16" dur="500" fill="hold"/>
                                        <p:tgtEl>
                                          <p:spTgt spid="11"/>
                                        </p:tgtEl>
                                        <p:attrNameLst>
                                          <p:attrName>ppt_x</p:attrName>
                                          <p:attrName>ppt_y</p:attrName>
                                        </p:attrNameLst>
                                      </p:cBhvr>
                                      <p:rCtr x="15830" y="0"/>
                                    </p:animMotion>
                                  </p:childTnLst>
                                </p:cTn>
                              </p:par>
                            </p:childTnLst>
                          </p:cTn>
                        </p:par>
                        <p:par>
                          <p:cTn id="17" fill="hold">
                            <p:stCondLst>
                              <p:cond delay="500"/>
                            </p:stCondLst>
                            <p:childTnLst>
                              <p:par>
                                <p:cTn id="18" presetID="0" presetClass="path" presetSubtype="0" accel="50000" decel="50000" fill="hold" nodeType="afterEffect">
                                  <p:stCondLst>
                                    <p:cond delay="0"/>
                                  </p:stCondLst>
                                  <p:childTnLst>
                                    <p:animMotion origin="layout" path="M 0.32007 -0.00531 L 0.32007 0.07251 " pathEditMode="relative" rAng="0" ptsTypes="AA">
                                      <p:cBhvr>
                                        <p:cTn id="19" dur="100" fill="hold"/>
                                        <p:tgtEl>
                                          <p:spTgt spid="11"/>
                                        </p:tgtEl>
                                        <p:attrNameLst>
                                          <p:attrName>ppt_x</p:attrName>
                                          <p:attrName>ppt_y</p:attrName>
                                        </p:attrNameLst>
                                      </p:cBhvr>
                                      <p:rCtr x="0" y="3881"/>
                                    </p:animMotion>
                                  </p:childTnLst>
                                </p:cTn>
                              </p:par>
                            </p:childTnLst>
                          </p:cTn>
                        </p:par>
                        <p:par>
                          <p:cTn id="20" fill="hold">
                            <p:stCondLst>
                              <p:cond delay="600"/>
                            </p:stCondLst>
                            <p:childTnLst>
                              <p:par>
                                <p:cTn id="21" presetID="0" presetClass="path" presetSubtype="0" accel="50000" decel="50000" fill="hold" nodeType="afterEffect">
                                  <p:stCondLst>
                                    <p:cond delay="0"/>
                                  </p:stCondLst>
                                  <p:childTnLst>
                                    <p:animMotion origin="layout" path="M 0.32007 0.07251 L 0.00347 0.07251 " pathEditMode="relative" rAng="0" ptsTypes="AA">
                                      <p:cBhvr>
                                        <p:cTn id="22" dur="200" fill="hold"/>
                                        <p:tgtEl>
                                          <p:spTgt spid="11"/>
                                        </p:tgtEl>
                                        <p:attrNameLst>
                                          <p:attrName>ppt_x</p:attrName>
                                          <p:attrName>ppt_y</p:attrName>
                                        </p:attrNameLst>
                                      </p:cBhvr>
                                      <p:rCtr x="-15830" y="0"/>
                                    </p:animMotion>
                                  </p:childTnLst>
                                </p:cTn>
                              </p:par>
                            </p:childTnLst>
                          </p:cTn>
                        </p:par>
                        <p:par>
                          <p:cTn id="23" fill="hold">
                            <p:stCondLst>
                              <p:cond delay="800"/>
                            </p:stCondLst>
                            <p:childTnLst>
                              <p:par>
                                <p:cTn id="24" presetID="0" presetClass="path" presetSubtype="0" accel="50000" decel="50000" fill="hold" nodeType="afterEffect">
                                  <p:stCondLst>
                                    <p:cond delay="0"/>
                                  </p:stCondLst>
                                  <p:childTnLst>
                                    <p:animMotion origin="layout" path="M 0.00347 0.13909 L 0.32007 0.13909 " pathEditMode="relative" rAng="0" ptsTypes="AA">
                                      <p:cBhvr>
                                        <p:cTn id="25" dur="200" fill="hold"/>
                                        <p:tgtEl>
                                          <p:spTgt spid="11"/>
                                        </p:tgtEl>
                                        <p:attrNameLst>
                                          <p:attrName>ppt_x</p:attrName>
                                          <p:attrName>ppt_y</p:attrName>
                                        </p:attrNameLst>
                                      </p:cBhvr>
                                      <p:rCtr x="15830" y="0"/>
                                    </p:animMotion>
                                  </p:childTnLst>
                                </p:cTn>
                              </p:par>
                            </p:childTnLst>
                          </p:cTn>
                        </p:par>
                        <p:par>
                          <p:cTn id="26" fill="hold">
                            <p:stCondLst>
                              <p:cond delay="1000"/>
                            </p:stCondLst>
                            <p:childTnLst>
                              <p:par>
                                <p:cTn id="27" presetID="0" presetClass="path" presetSubtype="0" accel="50000" decel="50000" fill="hold" nodeType="afterEffect">
                                  <p:stCondLst>
                                    <p:cond delay="0"/>
                                  </p:stCondLst>
                                  <p:childTnLst>
                                    <p:animMotion origin="layout" path="M 0.32007 0.13909 L 0.32007 0.20568 " pathEditMode="relative" rAng="0" ptsTypes="AA">
                                      <p:cBhvr>
                                        <p:cTn id="28" dur="100" fill="hold"/>
                                        <p:tgtEl>
                                          <p:spTgt spid="11"/>
                                        </p:tgtEl>
                                        <p:attrNameLst>
                                          <p:attrName>ppt_x</p:attrName>
                                          <p:attrName>ppt_y</p:attrName>
                                        </p:attrNameLst>
                                      </p:cBhvr>
                                      <p:rCtr x="0" y="3329"/>
                                    </p:animMotion>
                                  </p:childTnLst>
                                </p:cTn>
                              </p:par>
                            </p:childTnLst>
                          </p:cTn>
                        </p:par>
                        <p:par>
                          <p:cTn id="29" fill="hold">
                            <p:stCondLst>
                              <p:cond delay="1100"/>
                            </p:stCondLst>
                            <p:childTnLst>
                              <p:par>
                                <p:cTn id="30" presetID="0" presetClass="path" presetSubtype="0" accel="50000" decel="50000" fill="hold" nodeType="afterEffect">
                                  <p:stCondLst>
                                    <p:cond delay="0"/>
                                  </p:stCondLst>
                                  <p:childTnLst>
                                    <p:animMotion origin="layout" path="M 0.32007 0.20568 L 0.00347 0.20568 " pathEditMode="relative" rAng="0" ptsTypes="AA">
                                      <p:cBhvr>
                                        <p:cTn id="31" dur="200" fill="hold"/>
                                        <p:tgtEl>
                                          <p:spTgt spid="11"/>
                                        </p:tgtEl>
                                        <p:attrNameLst>
                                          <p:attrName>ppt_x</p:attrName>
                                          <p:attrName>ppt_y</p:attrName>
                                        </p:attrNameLst>
                                      </p:cBhvr>
                                      <p:rCtr x="-15830" y="0"/>
                                    </p:animMotion>
                                  </p:childTnLst>
                                </p:cTn>
                              </p:par>
                            </p:childTnLst>
                          </p:cTn>
                        </p:par>
                        <p:par>
                          <p:cTn id="32" fill="hold">
                            <p:stCondLst>
                              <p:cond delay="1300"/>
                            </p:stCondLst>
                            <p:childTnLst>
                              <p:par>
                                <p:cTn id="33" presetID="0" presetClass="path" presetSubtype="0" accel="50000" decel="50000" fill="hold" nodeType="afterEffect">
                                  <p:stCondLst>
                                    <p:cond delay="0"/>
                                  </p:stCondLst>
                                  <p:childTnLst>
                                    <p:animMotion origin="layout" path="M 0.00347 0.20568 L 0.00347 0.27247 " pathEditMode="relative" rAng="0" ptsTypes="AA">
                                      <p:cBhvr>
                                        <p:cTn id="34" dur="100" fill="hold"/>
                                        <p:tgtEl>
                                          <p:spTgt spid="11"/>
                                        </p:tgtEl>
                                        <p:attrNameLst>
                                          <p:attrName>ppt_x</p:attrName>
                                          <p:attrName>ppt_y</p:attrName>
                                        </p:attrNameLst>
                                      </p:cBhvr>
                                      <p:rCtr x="0" y="3329"/>
                                    </p:animMotion>
                                  </p:childTnLst>
                                </p:cTn>
                              </p:par>
                            </p:childTnLst>
                          </p:cTn>
                        </p:par>
                        <p:par>
                          <p:cTn id="35" fill="hold">
                            <p:stCondLst>
                              <p:cond delay="1400"/>
                            </p:stCondLst>
                            <p:childTnLst>
                              <p:par>
                                <p:cTn id="36" presetID="0" presetClass="path" presetSubtype="0" accel="50000" decel="50000" fill="hold" nodeType="afterEffect">
                                  <p:stCondLst>
                                    <p:cond delay="0"/>
                                  </p:stCondLst>
                                  <p:childTnLst>
                                    <p:animMotion origin="layout" path="M 0.00347 0.27247 L 0.32007 0.27247 " pathEditMode="relative" rAng="0" ptsTypes="AA">
                                      <p:cBhvr>
                                        <p:cTn id="37" dur="200" fill="hold"/>
                                        <p:tgtEl>
                                          <p:spTgt spid="11"/>
                                        </p:tgtEl>
                                        <p:attrNameLst>
                                          <p:attrName>ppt_x</p:attrName>
                                          <p:attrName>ppt_y</p:attrName>
                                        </p:attrNameLst>
                                      </p:cBhvr>
                                      <p:rCtr x="15830" y="0"/>
                                    </p:animMotion>
                                  </p:childTnLst>
                                </p:cTn>
                              </p:par>
                            </p:childTnLst>
                          </p:cTn>
                        </p:par>
                        <p:par>
                          <p:cTn id="38" fill="hold">
                            <p:stCondLst>
                              <p:cond delay="1600"/>
                            </p:stCondLst>
                            <p:childTnLst>
                              <p:par>
                                <p:cTn id="39" presetID="0" presetClass="path" presetSubtype="0" accel="50000" decel="50000" fill="hold" nodeType="afterEffect">
                                  <p:stCondLst>
                                    <p:cond delay="0"/>
                                  </p:stCondLst>
                                  <p:childTnLst>
                                    <p:animMotion origin="layout" path="M 0.32007 0.31699 L 0.00347 0.31699 " pathEditMode="relative" rAng="0" ptsTypes="AA">
                                      <p:cBhvr>
                                        <p:cTn id="40" dur="200" fill="hold"/>
                                        <p:tgtEl>
                                          <p:spTgt spid="11"/>
                                        </p:tgtEl>
                                        <p:attrNameLst>
                                          <p:attrName>ppt_x</p:attrName>
                                          <p:attrName>ppt_y</p:attrName>
                                        </p:attrNameLst>
                                      </p:cBhvr>
                                      <p:rCtr x="-15830" y="0"/>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Convolutional Neural Networks (CNNs)</a:t>
            </a:r>
          </a:p>
        </p:txBody>
      </p:sp>
      <p:sp>
        <p:nvSpPr>
          <p:cNvPr id="3" name="Content Placeholder 2"/>
          <p:cNvSpPr>
            <a:spLocks noGrp="1"/>
          </p:cNvSpPr>
          <p:nvPr>
            <p:ph idx="1"/>
          </p:nvPr>
        </p:nvSpPr>
        <p:spPr/>
        <p:txBody>
          <a:bodyPr/>
          <a:lstStyle/>
          <a:p>
            <a:r>
              <a:rPr lang="en-US" dirty="0"/>
              <a:t>In CNNs, hidden units in a layer are only connected to a small region of the layer before it (called local </a:t>
            </a:r>
            <a:r>
              <a:rPr lang="en-US" dirty="0">
                <a:solidFill>
                  <a:srgbClr val="FF0000"/>
                </a:solidFill>
              </a:rPr>
              <a:t>receptive field</a:t>
            </a:r>
            <a:r>
              <a:rPr lang="en-US" dirty="0"/>
              <a:t>)</a:t>
            </a:r>
          </a:p>
          <a:p>
            <a:pPr lvl="1"/>
            <a:r>
              <a:rPr lang="en-US" dirty="0"/>
              <a:t>The depth of each </a:t>
            </a:r>
            <a:r>
              <a:rPr lang="en-US" dirty="0">
                <a:solidFill>
                  <a:srgbClr val="FF0000"/>
                </a:solidFill>
              </a:rPr>
              <a:t>feature map </a:t>
            </a:r>
            <a:r>
              <a:rPr lang="en-US" dirty="0"/>
              <a:t>corresponds to the number of convolutional filters used at each layer</a:t>
            </a:r>
          </a:p>
          <a:p>
            <a:endParaRPr lang="en-US" dirty="0"/>
          </a:p>
        </p:txBody>
      </p:sp>
      <p:sp>
        <p:nvSpPr>
          <p:cNvPr id="24" name="Content Placeholder 23">
            <a:extLst>
              <a:ext uri="{FF2B5EF4-FFF2-40B4-BE49-F238E27FC236}">
                <a16:creationId xmlns:a16="http://schemas.microsoft.com/office/drawing/2014/main" id="{7F7185A7-C931-4E5A-B1E9-1E71C373067A}"/>
              </a:ext>
            </a:extLst>
          </p:cNvPr>
          <p:cNvSpPr>
            <a:spLocks noGrp="1"/>
          </p:cNvSpPr>
          <p:nvPr>
            <p:ph idx="10"/>
          </p:nvPr>
        </p:nvSpPr>
        <p:spPr/>
        <p:txBody>
          <a:bodyPr/>
          <a:lstStyle/>
          <a:p>
            <a:r>
              <a:rPr lang="en-US" dirty="0"/>
              <a:t>Convolutional Neural Networks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84333851"/>
              </p:ext>
            </p:extLst>
          </p:nvPr>
        </p:nvGraphicFramePr>
        <p:xfrm>
          <a:off x="1357952" y="3684428"/>
          <a:ext cx="1905000" cy="2194560"/>
        </p:xfrm>
        <a:graphic>
          <a:graphicData uri="http://schemas.openxmlformats.org/drawingml/2006/table">
            <a:tbl>
              <a:tblPr firstRow="1" bandRow="1">
                <a:tableStyleId>{5C22544A-7EE6-4342-B048-85BDC9FD1C3A}</a:tableStyleId>
              </a:tblPr>
              <a:tblGrid>
                <a:gridCol w="238125">
                  <a:extLst>
                    <a:ext uri="{9D8B030D-6E8A-4147-A177-3AD203B41FA5}">
                      <a16:colId xmlns:a16="http://schemas.microsoft.com/office/drawing/2014/main" val="20000"/>
                    </a:ext>
                  </a:extLst>
                </a:gridCol>
                <a:gridCol w="238125">
                  <a:extLst>
                    <a:ext uri="{9D8B030D-6E8A-4147-A177-3AD203B41FA5}">
                      <a16:colId xmlns:a16="http://schemas.microsoft.com/office/drawing/2014/main" val="20001"/>
                    </a:ext>
                  </a:extLst>
                </a:gridCol>
                <a:gridCol w="238125">
                  <a:extLst>
                    <a:ext uri="{9D8B030D-6E8A-4147-A177-3AD203B41FA5}">
                      <a16:colId xmlns:a16="http://schemas.microsoft.com/office/drawing/2014/main" val="20002"/>
                    </a:ext>
                  </a:extLst>
                </a:gridCol>
                <a:gridCol w="238125">
                  <a:extLst>
                    <a:ext uri="{9D8B030D-6E8A-4147-A177-3AD203B41FA5}">
                      <a16:colId xmlns:a16="http://schemas.microsoft.com/office/drawing/2014/main" val="20003"/>
                    </a:ext>
                  </a:extLst>
                </a:gridCol>
                <a:gridCol w="238125">
                  <a:extLst>
                    <a:ext uri="{9D8B030D-6E8A-4147-A177-3AD203B41FA5}">
                      <a16:colId xmlns:a16="http://schemas.microsoft.com/office/drawing/2014/main" val="20004"/>
                    </a:ext>
                  </a:extLst>
                </a:gridCol>
                <a:gridCol w="238125">
                  <a:extLst>
                    <a:ext uri="{9D8B030D-6E8A-4147-A177-3AD203B41FA5}">
                      <a16:colId xmlns:a16="http://schemas.microsoft.com/office/drawing/2014/main" val="20005"/>
                    </a:ext>
                  </a:extLst>
                </a:gridCol>
                <a:gridCol w="238125">
                  <a:extLst>
                    <a:ext uri="{9D8B030D-6E8A-4147-A177-3AD203B41FA5}">
                      <a16:colId xmlns:a16="http://schemas.microsoft.com/office/drawing/2014/main" val="20006"/>
                    </a:ext>
                  </a:extLst>
                </a:gridCol>
                <a:gridCol w="238125">
                  <a:extLst>
                    <a:ext uri="{9D8B030D-6E8A-4147-A177-3AD203B41FA5}">
                      <a16:colId xmlns:a16="http://schemas.microsoft.com/office/drawing/2014/main" val="20007"/>
                    </a:ext>
                  </a:extLst>
                </a:gridCol>
              </a:tblGrid>
              <a:tr h="318770">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8770">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8770">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8770">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8770">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8770">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50899035"/>
              </p:ext>
            </p:extLst>
          </p:nvPr>
        </p:nvGraphicFramePr>
        <p:xfrm>
          <a:off x="4333417" y="3974594"/>
          <a:ext cx="1905000" cy="2194560"/>
        </p:xfrm>
        <a:graphic>
          <a:graphicData uri="http://schemas.openxmlformats.org/drawingml/2006/table">
            <a:tbl>
              <a:tblPr firstRow="1" bandRow="1">
                <a:tableStyleId>{5C22544A-7EE6-4342-B048-85BDC9FD1C3A}</a:tableStyleId>
              </a:tblPr>
              <a:tblGrid>
                <a:gridCol w="238125">
                  <a:extLst>
                    <a:ext uri="{9D8B030D-6E8A-4147-A177-3AD203B41FA5}">
                      <a16:colId xmlns:a16="http://schemas.microsoft.com/office/drawing/2014/main" val="20000"/>
                    </a:ext>
                  </a:extLst>
                </a:gridCol>
                <a:gridCol w="238125">
                  <a:extLst>
                    <a:ext uri="{9D8B030D-6E8A-4147-A177-3AD203B41FA5}">
                      <a16:colId xmlns:a16="http://schemas.microsoft.com/office/drawing/2014/main" val="20001"/>
                    </a:ext>
                  </a:extLst>
                </a:gridCol>
                <a:gridCol w="238125">
                  <a:extLst>
                    <a:ext uri="{9D8B030D-6E8A-4147-A177-3AD203B41FA5}">
                      <a16:colId xmlns:a16="http://schemas.microsoft.com/office/drawing/2014/main" val="20002"/>
                    </a:ext>
                  </a:extLst>
                </a:gridCol>
                <a:gridCol w="238125">
                  <a:extLst>
                    <a:ext uri="{9D8B030D-6E8A-4147-A177-3AD203B41FA5}">
                      <a16:colId xmlns:a16="http://schemas.microsoft.com/office/drawing/2014/main" val="20003"/>
                    </a:ext>
                  </a:extLst>
                </a:gridCol>
                <a:gridCol w="238125">
                  <a:extLst>
                    <a:ext uri="{9D8B030D-6E8A-4147-A177-3AD203B41FA5}">
                      <a16:colId xmlns:a16="http://schemas.microsoft.com/office/drawing/2014/main" val="20004"/>
                    </a:ext>
                  </a:extLst>
                </a:gridCol>
                <a:gridCol w="238125">
                  <a:extLst>
                    <a:ext uri="{9D8B030D-6E8A-4147-A177-3AD203B41FA5}">
                      <a16:colId xmlns:a16="http://schemas.microsoft.com/office/drawing/2014/main" val="20005"/>
                    </a:ext>
                  </a:extLst>
                </a:gridCol>
                <a:gridCol w="238125">
                  <a:extLst>
                    <a:ext uri="{9D8B030D-6E8A-4147-A177-3AD203B41FA5}">
                      <a16:colId xmlns:a16="http://schemas.microsoft.com/office/drawing/2014/main" val="20006"/>
                    </a:ext>
                  </a:extLst>
                </a:gridCol>
                <a:gridCol w="238125">
                  <a:extLst>
                    <a:ext uri="{9D8B030D-6E8A-4147-A177-3AD203B41FA5}">
                      <a16:colId xmlns:a16="http://schemas.microsoft.com/office/drawing/2014/main" val="20007"/>
                    </a:ext>
                  </a:extLst>
                </a:gridCol>
              </a:tblGrid>
              <a:tr h="331418">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8161">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8161">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1418">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8161">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8161">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3961835"/>
              </p:ext>
            </p:extLst>
          </p:nvPr>
        </p:nvGraphicFramePr>
        <p:xfrm>
          <a:off x="7316376" y="4267428"/>
          <a:ext cx="1745272" cy="2194560"/>
        </p:xfrm>
        <a:graphic>
          <a:graphicData uri="http://schemas.openxmlformats.org/drawingml/2006/table">
            <a:tbl>
              <a:tblPr firstRow="1" bandRow="1">
                <a:tableStyleId>{5C22544A-7EE6-4342-B048-85BDC9FD1C3A}</a:tableStyleId>
              </a:tblPr>
              <a:tblGrid>
                <a:gridCol w="213776">
                  <a:extLst>
                    <a:ext uri="{9D8B030D-6E8A-4147-A177-3AD203B41FA5}">
                      <a16:colId xmlns:a16="http://schemas.microsoft.com/office/drawing/2014/main" val="20000"/>
                    </a:ext>
                  </a:extLst>
                </a:gridCol>
                <a:gridCol w="222542">
                  <a:extLst>
                    <a:ext uri="{9D8B030D-6E8A-4147-A177-3AD203B41FA5}">
                      <a16:colId xmlns:a16="http://schemas.microsoft.com/office/drawing/2014/main" val="20001"/>
                    </a:ext>
                  </a:extLst>
                </a:gridCol>
                <a:gridCol w="218159">
                  <a:extLst>
                    <a:ext uri="{9D8B030D-6E8A-4147-A177-3AD203B41FA5}">
                      <a16:colId xmlns:a16="http://schemas.microsoft.com/office/drawing/2014/main" val="20002"/>
                    </a:ext>
                  </a:extLst>
                </a:gridCol>
                <a:gridCol w="218159">
                  <a:extLst>
                    <a:ext uri="{9D8B030D-6E8A-4147-A177-3AD203B41FA5}">
                      <a16:colId xmlns:a16="http://schemas.microsoft.com/office/drawing/2014/main" val="20003"/>
                    </a:ext>
                  </a:extLst>
                </a:gridCol>
                <a:gridCol w="218159">
                  <a:extLst>
                    <a:ext uri="{9D8B030D-6E8A-4147-A177-3AD203B41FA5}">
                      <a16:colId xmlns:a16="http://schemas.microsoft.com/office/drawing/2014/main" val="20004"/>
                    </a:ext>
                  </a:extLst>
                </a:gridCol>
                <a:gridCol w="218159">
                  <a:extLst>
                    <a:ext uri="{9D8B030D-6E8A-4147-A177-3AD203B41FA5}">
                      <a16:colId xmlns:a16="http://schemas.microsoft.com/office/drawing/2014/main" val="20005"/>
                    </a:ext>
                  </a:extLst>
                </a:gridCol>
                <a:gridCol w="218159">
                  <a:extLst>
                    <a:ext uri="{9D8B030D-6E8A-4147-A177-3AD203B41FA5}">
                      <a16:colId xmlns:a16="http://schemas.microsoft.com/office/drawing/2014/main" val="20006"/>
                    </a:ext>
                  </a:extLst>
                </a:gridCol>
                <a:gridCol w="218159">
                  <a:extLst>
                    <a:ext uri="{9D8B030D-6E8A-4147-A177-3AD203B41FA5}">
                      <a16:colId xmlns:a16="http://schemas.microsoft.com/office/drawing/2014/main" val="20007"/>
                    </a:ext>
                  </a:extLst>
                </a:gridCol>
              </a:tblGrid>
              <a:tr h="357505">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7505">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7505">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7505">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7505">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7505">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cxnSp>
        <p:nvCxnSpPr>
          <p:cNvPr id="7" name="Straight Connector 6"/>
          <p:cNvCxnSpPr/>
          <p:nvPr/>
        </p:nvCxnSpPr>
        <p:spPr bwMode="auto">
          <a:xfrm>
            <a:off x="1434152" y="3790222"/>
            <a:ext cx="2971800" cy="381000"/>
          </a:xfrm>
          <a:prstGeom prst="line">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 name="Straight Connector 7"/>
          <p:cNvCxnSpPr/>
          <p:nvPr/>
        </p:nvCxnSpPr>
        <p:spPr bwMode="auto">
          <a:xfrm>
            <a:off x="1662752" y="3992152"/>
            <a:ext cx="2743200" cy="179070"/>
          </a:xfrm>
          <a:prstGeom prst="line">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 name="Straight Connector 8"/>
          <p:cNvCxnSpPr/>
          <p:nvPr/>
        </p:nvCxnSpPr>
        <p:spPr bwMode="auto">
          <a:xfrm flipV="1">
            <a:off x="1662752" y="4171222"/>
            <a:ext cx="2743200" cy="102870"/>
          </a:xfrm>
          <a:prstGeom prst="line">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 name="Straight Connector 9"/>
          <p:cNvCxnSpPr/>
          <p:nvPr/>
        </p:nvCxnSpPr>
        <p:spPr bwMode="auto">
          <a:xfrm flipV="1">
            <a:off x="1434152" y="4171222"/>
            <a:ext cx="2971800" cy="213360"/>
          </a:xfrm>
          <a:prstGeom prst="line">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 name="Straight Connector 10"/>
          <p:cNvCxnSpPr/>
          <p:nvPr/>
        </p:nvCxnSpPr>
        <p:spPr bwMode="auto">
          <a:xfrm>
            <a:off x="4405952" y="4113391"/>
            <a:ext cx="2971800" cy="32004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 name="Straight Connector 11"/>
          <p:cNvCxnSpPr/>
          <p:nvPr/>
        </p:nvCxnSpPr>
        <p:spPr bwMode="auto">
          <a:xfrm>
            <a:off x="4634552" y="4254361"/>
            <a:ext cx="2743200" cy="17907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 name="Straight Connector 12"/>
          <p:cNvCxnSpPr/>
          <p:nvPr/>
        </p:nvCxnSpPr>
        <p:spPr bwMode="auto">
          <a:xfrm flipV="1">
            <a:off x="4634552" y="4433431"/>
            <a:ext cx="2743200" cy="10287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 name="Straight Connector 13"/>
          <p:cNvCxnSpPr/>
          <p:nvPr/>
        </p:nvCxnSpPr>
        <p:spPr bwMode="auto">
          <a:xfrm flipV="1">
            <a:off x="4405952" y="4433431"/>
            <a:ext cx="2971800" cy="21336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5" name="TextBox 14"/>
          <p:cNvSpPr txBox="1"/>
          <p:nvPr/>
        </p:nvSpPr>
        <p:spPr>
          <a:xfrm>
            <a:off x="1662752" y="5999033"/>
            <a:ext cx="1211870" cy="338554"/>
          </a:xfrm>
          <a:prstGeom prst="rect">
            <a:avLst/>
          </a:prstGeom>
          <a:solidFill>
            <a:srgbClr val="F7615A"/>
          </a:solidFill>
        </p:spPr>
        <p:txBody>
          <a:bodyPr wrap="square" rtlCol="0">
            <a:spAutoFit/>
          </a:bodyPr>
          <a:lstStyle/>
          <a:p>
            <a:r>
              <a:rPr lang="en-US" sz="1600" dirty="0">
                <a:solidFill>
                  <a:schemeClr val="bg1"/>
                </a:solidFill>
                <a:latin typeface="Garamond" charset="0"/>
                <a:ea typeface="Garamond" charset="0"/>
                <a:cs typeface="Garamond" charset="0"/>
              </a:rPr>
              <a:t>Input Image</a:t>
            </a:r>
          </a:p>
        </p:txBody>
      </p:sp>
      <p:sp>
        <p:nvSpPr>
          <p:cNvPr id="16" name="TextBox 15"/>
          <p:cNvSpPr txBox="1"/>
          <p:nvPr/>
        </p:nvSpPr>
        <p:spPr>
          <a:xfrm>
            <a:off x="4796574" y="6264696"/>
            <a:ext cx="1211870" cy="584775"/>
          </a:xfrm>
          <a:prstGeom prst="rect">
            <a:avLst/>
          </a:prstGeom>
          <a:solidFill>
            <a:srgbClr val="F7615A"/>
          </a:solidFill>
        </p:spPr>
        <p:txBody>
          <a:bodyPr wrap="square" rtlCol="0">
            <a:spAutoFit/>
          </a:bodyPr>
          <a:lstStyle/>
          <a:p>
            <a:r>
              <a:rPr lang="en-US" sz="1600" dirty="0">
                <a:solidFill>
                  <a:schemeClr val="bg1"/>
                </a:solidFill>
                <a:latin typeface="Garamond" charset="0"/>
                <a:ea typeface="Garamond" charset="0"/>
                <a:cs typeface="Garamond" charset="0"/>
              </a:rPr>
              <a:t>Layer 1 Feature Map</a:t>
            </a:r>
          </a:p>
        </p:txBody>
      </p:sp>
      <p:sp>
        <p:nvSpPr>
          <p:cNvPr id="17" name="TextBox 16"/>
          <p:cNvSpPr txBox="1"/>
          <p:nvPr/>
        </p:nvSpPr>
        <p:spPr>
          <a:xfrm>
            <a:off x="7762472" y="6552728"/>
            <a:ext cx="1211870" cy="584775"/>
          </a:xfrm>
          <a:prstGeom prst="rect">
            <a:avLst/>
          </a:prstGeom>
          <a:solidFill>
            <a:srgbClr val="F7615A"/>
          </a:solidFill>
        </p:spPr>
        <p:txBody>
          <a:bodyPr wrap="square" rtlCol="0">
            <a:spAutoFit/>
          </a:bodyPr>
          <a:lstStyle/>
          <a:p>
            <a:r>
              <a:rPr lang="en-US" sz="1600" dirty="0">
                <a:solidFill>
                  <a:schemeClr val="bg1"/>
                </a:solidFill>
                <a:latin typeface="Garamond" charset="0"/>
                <a:ea typeface="Garamond" charset="0"/>
                <a:cs typeface="Garamond" charset="0"/>
              </a:rPr>
              <a:t>Layer 2 Feature Map</a:t>
            </a:r>
          </a:p>
        </p:txBody>
      </p:sp>
      <p:graphicFrame>
        <p:nvGraphicFramePr>
          <p:cNvPr id="18" name="Table 17"/>
          <p:cNvGraphicFramePr>
            <a:graphicFrameLocks noGrp="1"/>
          </p:cNvGraphicFramePr>
          <p:nvPr>
            <p:extLst>
              <p:ext uri="{D42A27DB-BD31-4B8C-83A1-F6EECF244321}">
                <p14:modId xmlns:p14="http://schemas.microsoft.com/office/powerpoint/2010/main" val="3416207068"/>
              </p:ext>
            </p:extLst>
          </p:nvPr>
        </p:nvGraphicFramePr>
        <p:xfrm>
          <a:off x="3372748" y="4767401"/>
          <a:ext cx="783500" cy="618956"/>
        </p:xfrm>
        <a:graphic>
          <a:graphicData uri="http://schemas.openxmlformats.org/drawingml/2006/table">
            <a:tbl>
              <a:tblPr firstRow="1" bandRow="1">
                <a:tableStyleId>{5C22544A-7EE6-4342-B048-85BDC9FD1C3A}</a:tableStyleId>
              </a:tblPr>
              <a:tblGrid>
                <a:gridCol w="391750">
                  <a:extLst>
                    <a:ext uri="{9D8B030D-6E8A-4147-A177-3AD203B41FA5}">
                      <a16:colId xmlns:a16="http://schemas.microsoft.com/office/drawing/2014/main" val="20000"/>
                    </a:ext>
                  </a:extLst>
                </a:gridCol>
                <a:gridCol w="391750">
                  <a:extLst>
                    <a:ext uri="{9D8B030D-6E8A-4147-A177-3AD203B41FA5}">
                      <a16:colId xmlns:a16="http://schemas.microsoft.com/office/drawing/2014/main" val="20001"/>
                    </a:ext>
                  </a:extLst>
                </a:gridCol>
              </a:tblGrid>
              <a:tr h="309478">
                <a:tc>
                  <a:txBody>
                    <a:bodyPr/>
                    <a:lstStyle/>
                    <a:p>
                      <a:pPr algn="ctr"/>
                      <a:r>
                        <a:rPr lang="en-US" sz="1200" b="0" dirty="0">
                          <a:solidFill>
                            <a:srgbClr val="C00000"/>
                          </a:solidFill>
                        </a:rPr>
                        <a:t>w1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algn="ctr"/>
                      <a:r>
                        <a:rPr lang="en-US" sz="1200" b="0" dirty="0">
                          <a:solidFill>
                            <a:srgbClr val="C00000"/>
                          </a:solidFill>
                        </a:rPr>
                        <a:t>w2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extLst>
                  <a:ext uri="{0D108BD9-81ED-4DB2-BD59-A6C34878D82A}">
                    <a16:rowId xmlns:a16="http://schemas.microsoft.com/office/drawing/2014/main" val="10000"/>
                  </a:ext>
                </a:extLst>
              </a:tr>
              <a:tr h="309478">
                <a:tc>
                  <a:txBody>
                    <a:bodyPr/>
                    <a:lstStyle/>
                    <a:p>
                      <a:pPr algn="ctr"/>
                      <a:r>
                        <a:rPr lang="en-US" sz="1200" dirty="0">
                          <a:solidFill>
                            <a:srgbClr val="C00000"/>
                          </a:solidFill>
                        </a:rPr>
                        <a:t>w3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algn="ctr"/>
                      <a:r>
                        <a:rPr lang="en-US" sz="1200" dirty="0">
                          <a:solidFill>
                            <a:srgbClr val="C00000"/>
                          </a:solidFill>
                        </a:rPr>
                        <a:t>w4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extLst>
                  <a:ext uri="{0D108BD9-81ED-4DB2-BD59-A6C34878D82A}">
                    <a16:rowId xmlns:a16="http://schemas.microsoft.com/office/drawing/2014/main" val="10001"/>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390375966"/>
              </p:ext>
            </p:extLst>
          </p:nvPr>
        </p:nvGraphicFramePr>
        <p:xfrm>
          <a:off x="6381899" y="5079339"/>
          <a:ext cx="783500" cy="618956"/>
        </p:xfrm>
        <a:graphic>
          <a:graphicData uri="http://schemas.openxmlformats.org/drawingml/2006/table">
            <a:tbl>
              <a:tblPr firstRow="1" bandRow="1">
                <a:tableStyleId>{5C22544A-7EE6-4342-B048-85BDC9FD1C3A}</a:tableStyleId>
              </a:tblPr>
              <a:tblGrid>
                <a:gridCol w="391750">
                  <a:extLst>
                    <a:ext uri="{9D8B030D-6E8A-4147-A177-3AD203B41FA5}">
                      <a16:colId xmlns:a16="http://schemas.microsoft.com/office/drawing/2014/main" val="20000"/>
                    </a:ext>
                  </a:extLst>
                </a:gridCol>
                <a:gridCol w="391750">
                  <a:extLst>
                    <a:ext uri="{9D8B030D-6E8A-4147-A177-3AD203B41FA5}">
                      <a16:colId xmlns:a16="http://schemas.microsoft.com/office/drawing/2014/main" val="20001"/>
                    </a:ext>
                  </a:extLst>
                </a:gridCol>
              </a:tblGrid>
              <a:tr h="309478">
                <a:tc>
                  <a:txBody>
                    <a:bodyPr/>
                    <a:lstStyle/>
                    <a:p>
                      <a:pPr algn="ctr"/>
                      <a:r>
                        <a:rPr lang="en-US" sz="1200" b="0" dirty="0">
                          <a:solidFill>
                            <a:srgbClr val="C00000"/>
                          </a:solidFill>
                        </a:rPr>
                        <a:t>w5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r>
                        <a:rPr lang="en-US" sz="1200" b="0" dirty="0">
                          <a:solidFill>
                            <a:srgbClr val="C00000"/>
                          </a:solidFill>
                        </a:rPr>
                        <a:t>w6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FF"/>
                    </a:solidFill>
                  </a:tcPr>
                </a:tc>
                <a:extLst>
                  <a:ext uri="{0D108BD9-81ED-4DB2-BD59-A6C34878D82A}">
                    <a16:rowId xmlns:a16="http://schemas.microsoft.com/office/drawing/2014/main" val="10000"/>
                  </a:ext>
                </a:extLst>
              </a:tr>
              <a:tr h="309478">
                <a:tc>
                  <a:txBody>
                    <a:bodyPr/>
                    <a:lstStyle/>
                    <a:p>
                      <a:pPr algn="ctr"/>
                      <a:r>
                        <a:rPr lang="en-US" sz="1200" dirty="0">
                          <a:solidFill>
                            <a:srgbClr val="C00000"/>
                          </a:solidFill>
                        </a:rPr>
                        <a:t>w7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r>
                        <a:rPr lang="en-US" sz="1200" dirty="0">
                          <a:solidFill>
                            <a:srgbClr val="C00000"/>
                          </a:solidFill>
                        </a:rPr>
                        <a:t>w8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FF"/>
                    </a:solidFill>
                  </a:tcPr>
                </a:tc>
                <a:extLst>
                  <a:ext uri="{0D108BD9-81ED-4DB2-BD59-A6C34878D82A}">
                    <a16:rowId xmlns:a16="http://schemas.microsoft.com/office/drawing/2014/main" val="10001"/>
                  </a:ext>
                </a:extLst>
              </a:tr>
            </a:tbl>
          </a:graphicData>
        </a:graphic>
      </p:graphicFrame>
      <p:sp>
        <p:nvSpPr>
          <p:cNvPr id="20" name="TextBox 19"/>
          <p:cNvSpPr txBox="1"/>
          <p:nvPr/>
        </p:nvSpPr>
        <p:spPr>
          <a:xfrm>
            <a:off x="3376627" y="5545614"/>
            <a:ext cx="775741" cy="338554"/>
          </a:xfrm>
          <a:prstGeom prst="rect">
            <a:avLst/>
          </a:prstGeom>
          <a:solidFill>
            <a:srgbClr val="F7615A"/>
          </a:solidFill>
        </p:spPr>
        <p:txBody>
          <a:bodyPr wrap="square" rtlCol="0">
            <a:spAutoFit/>
          </a:bodyPr>
          <a:lstStyle/>
          <a:p>
            <a:pPr algn="ctr"/>
            <a:r>
              <a:rPr lang="en-US" sz="1600" dirty="0">
                <a:solidFill>
                  <a:schemeClr val="bg1"/>
                </a:solidFill>
                <a:latin typeface="Garamond" charset="0"/>
                <a:ea typeface="Garamond" charset="0"/>
                <a:cs typeface="Garamond" charset="0"/>
              </a:rPr>
              <a:t>Filter 1</a:t>
            </a:r>
          </a:p>
        </p:txBody>
      </p:sp>
      <p:sp>
        <p:nvSpPr>
          <p:cNvPr id="21" name="TextBox 20"/>
          <p:cNvSpPr txBox="1"/>
          <p:nvPr/>
        </p:nvSpPr>
        <p:spPr>
          <a:xfrm>
            <a:off x="6369671" y="5830600"/>
            <a:ext cx="775741" cy="338554"/>
          </a:xfrm>
          <a:prstGeom prst="rect">
            <a:avLst/>
          </a:prstGeom>
          <a:solidFill>
            <a:srgbClr val="F7615A"/>
          </a:solidFill>
        </p:spPr>
        <p:txBody>
          <a:bodyPr wrap="square" rtlCol="0">
            <a:spAutoFit/>
          </a:bodyPr>
          <a:lstStyle/>
          <a:p>
            <a:pPr algn="ctr"/>
            <a:r>
              <a:rPr lang="en-US" sz="1600" dirty="0">
                <a:solidFill>
                  <a:schemeClr val="bg1"/>
                </a:solidFill>
                <a:latin typeface="Garamond" charset="0"/>
                <a:ea typeface="Garamond" charset="0"/>
                <a:cs typeface="Garamond" charset="0"/>
              </a:rPr>
              <a:t>Filter 2</a:t>
            </a:r>
          </a:p>
        </p:txBody>
      </p:sp>
      <p:sp>
        <p:nvSpPr>
          <p:cNvPr id="22" name="Rectangle 21"/>
          <p:cNvSpPr/>
          <p:nvPr/>
        </p:nvSpPr>
        <p:spPr bwMode="auto">
          <a:xfrm>
            <a:off x="1281752" y="3598168"/>
            <a:ext cx="838200" cy="1219200"/>
          </a:xfrm>
          <a:prstGeom prst="rect">
            <a:avLst/>
          </a:prstGeom>
          <a:no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23" name="TextBox 22">
            <a:extLst>
              <a:ext uri="{FF2B5EF4-FFF2-40B4-BE49-F238E27FC236}">
                <a16:creationId xmlns:a16="http://schemas.microsoft.com/office/drawing/2014/main" id="{63D29ED5-D3C0-4702-BBE5-20955C16AC7B}"/>
              </a:ext>
            </a:extLst>
          </p:cNvPr>
          <p:cNvSpPr txBox="1"/>
          <p:nvPr/>
        </p:nvSpPr>
        <p:spPr>
          <a:xfrm>
            <a:off x="1500808" y="7528411"/>
            <a:ext cx="6912768" cy="246221"/>
          </a:xfrm>
          <a:prstGeom prst="rect">
            <a:avLst/>
          </a:prstGeom>
          <a:noFill/>
        </p:spPr>
        <p:txBody>
          <a:bodyPr wrap="square" rtlCol="0">
            <a:spAutoFit/>
          </a:bodyPr>
          <a:lstStyle/>
          <a:p>
            <a:pPr algn="ctr"/>
            <a:r>
              <a:rPr lang="en-US" sz="1000" dirty="0"/>
              <a:t>Slide credit: Param </a:t>
            </a:r>
            <a:r>
              <a:rPr lang="en-US" sz="1000" dirty="0" err="1"/>
              <a:t>Vir</a:t>
            </a:r>
            <a:r>
              <a:rPr lang="en-US" sz="1000" dirty="0"/>
              <a:t> Singh – Deep Learning</a:t>
            </a:r>
          </a:p>
        </p:txBody>
      </p:sp>
    </p:spTree>
    <p:extLst>
      <p:ext uri="{BB962C8B-B14F-4D97-AF65-F5344CB8AC3E}">
        <p14:creationId xmlns:p14="http://schemas.microsoft.com/office/powerpoint/2010/main" val="4046485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Nearest Neighbor Classifier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image classification, the distance between all pixels is calculated (e.g., using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rPr>
                          <m:t>1</m:t>
                        </m:r>
                      </m:sub>
                    </m:sSub>
                  </m:oMath>
                </a14:m>
                <a:r>
                  <a:rPr lang="en-US" dirty="0"/>
                  <a:t> norm, 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rPr>
                          <m:t>2</m:t>
                        </m:r>
                      </m:sub>
                    </m:sSub>
                  </m:oMath>
                </a14:m>
                <a:r>
                  <a:rPr lang="en-US" dirty="0"/>
                  <a:t> norm)</a:t>
                </a:r>
              </a:p>
              <a:p>
                <a:pPr lvl="1"/>
                <a:r>
                  <a:rPr lang="en-US" dirty="0"/>
                  <a:t>Accuracy on CIFAR-10: 38.6%</a:t>
                </a:r>
              </a:p>
              <a:p>
                <a:r>
                  <a:rPr lang="en-US" dirty="0"/>
                  <a:t>Disadvantages:</a:t>
                </a:r>
              </a:p>
              <a:p>
                <a:pPr lvl="1"/>
                <a:r>
                  <a:rPr lang="en-US" dirty="0"/>
                  <a:t>The classifier must remember all training data and store it for future comparisons with the test data</a:t>
                </a:r>
              </a:p>
              <a:p>
                <a:pPr lvl="1"/>
                <a:r>
                  <a:rPr lang="en-US" dirty="0"/>
                  <a:t>Classifying a test image is expensive since it requires a comparison to all training images</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r="-1017"/>
                </a:stretch>
              </a:blipFill>
            </p:spPr>
            <p:txBody>
              <a:bodyPr/>
              <a:lstStyle/>
              <a:p>
                <a:r>
                  <a:rPr lang="en-US">
                    <a:noFill/>
                  </a:rPr>
                  <a:t> </a:t>
                </a:r>
              </a:p>
            </p:txBody>
          </p:sp>
        </mc:Fallback>
      </mc:AlternateContent>
      <p:sp>
        <p:nvSpPr>
          <p:cNvPr id="5" name="Content Placeholder 4">
            <a:extLst>
              <a:ext uri="{FF2B5EF4-FFF2-40B4-BE49-F238E27FC236}">
                <a16:creationId xmlns:a16="http://schemas.microsoft.com/office/drawing/2014/main" id="{E261F560-A46D-44E7-BC0F-26173BB9794F}"/>
              </a:ext>
            </a:extLst>
          </p:cNvPr>
          <p:cNvSpPr>
            <a:spLocks noGrp="1"/>
          </p:cNvSpPr>
          <p:nvPr>
            <p:ph idx="10"/>
          </p:nvPr>
        </p:nvSpPr>
        <p:spPr/>
        <p:txBody>
          <a:bodyPr/>
          <a:lstStyle/>
          <a:p>
            <a:r>
              <a:rPr lang="en-US" dirty="0"/>
              <a:t>Machine Learning Basics</a:t>
            </a:r>
          </a:p>
          <a:p>
            <a:endParaRPr lang="en-US" dirty="0"/>
          </a:p>
        </p:txBody>
      </p:sp>
      <p:pic>
        <p:nvPicPr>
          <p:cNvPr id="4" name="Picture 3"/>
          <p:cNvPicPr>
            <a:picLocks noChangeAspect="1"/>
          </p:cNvPicPr>
          <p:nvPr/>
        </p:nvPicPr>
        <p:blipFill>
          <a:blip r:embed="rId4"/>
          <a:stretch>
            <a:fillRect/>
          </a:stretch>
        </p:blipFill>
        <p:spPr>
          <a:xfrm>
            <a:off x="243686" y="4966320"/>
            <a:ext cx="6538126" cy="2054147"/>
          </a:xfrm>
          <a:prstGeom prst="rect">
            <a:avLst/>
          </a:prstGeom>
        </p:spPr>
      </p:pic>
      <p:pic>
        <p:nvPicPr>
          <p:cNvPr id="8" name="Picture 7"/>
          <p:cNvPicPr>
            <a:picLocks noChangeAspect="1"/>
          </p:cNvPicPr>
          <p:nvPr/>
        </p:nvPicPr>
        <p:blipFill>
          <a:blip r:embed="rId5"/>
          <a:stretch>
            <a:fillRect/>
          </a:stretch>
        </p:blipFill>
        <p:spPr>
          <a:xfrm>
            <a:off x="7333465" y="6015585"/>
            <a:ext cx="2592279" cy="384426"/>
          </a:xfrm>
          <a:prstGeom prst="rect">
            <a:avLst/>
          </a:prstGeom>
        </p:spPr>
      </p:pic>
      <p:sp>
        <p:nvSpPr>
          <p:cNvPr id="9" name="TextBox 8"/>
          <p:cNvSpPr txBox="1"/>
          <p:nvPr/>
        </p:nvSpPr>
        <p:spPr>
          <a:xfrm>
            <a:off x="852736" y="7526179"/>
            <a:ext cx="8712968" cy="246221"/>
          </a:xfrm>
          <a:prstGeom prst="rect">
            <a:avLst/>
          </a:prstGeom>
          <a:noFill/>
        </p:spPr>
        <p:txBody>
          <a:bodyPr wrap="square" rtlCol="0">
            <a:spAutoFit/>
          </a:bodyPr>
          <a:lstStyle/>
          <a:p>
            <a:pPr algn="ctr"/>
            <a:r>
              <a:rPr lang="en-US" sz="1000" dirty="0"/>
              <a:t>Picture from: </a:t>
            </a:r>
            <a:r>
              <a:rPr lang="en-US" sz="1000" dirty="0">
                <a:hlinkClick r:id="rId6"/>
              </a:rPr>
              <a:t>https://cs231n.github.io/classification/</a:t>
            </a:r>
            <a:endParaRPr lang="en-US" sz="1000" dirty="0"/>
          </a:p>
        </p:txBody>
      </p:sp>
      <mc:AlternateContent xmlns:mc="http://schemas.openxmlformats.org/markup-compatibility/2006" xmlns:a14="http://schemas.microsoft.com/office/drawing/2010/main">
        <mc:Choice Requires="a14">
          <p:sp>
            <p:nvSpPr>
              <p:cNvPr id="10" name="TextBox 9"/>
              <p:cNvSpPr txBox="1"/>
              <p:nvPr/>
            </p:nvSpPr>
            <p:spPr>
              <a:xfrm>
                <a:off x="7471823" y="5301545"/>
                <a:ext cx="2422102" cy="646331"/>
              </a:xfrm>
              <a:prstGeom prst="rect">
                <a:avLst/>
              </a:prstGeom>
              <a:noFill/>
            </p:spPr>
            <p:txBody>
              <a:bodyPr wrap="square" rtlCol="0">
                <a:spAutoFit/>
              </a:bodyPr>
              <a:lstStyle/>
              <a:p>
                <a:pPr algn="ct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ℓ</m:t>
                        </m:r>
                      </m:e>
                      <m:sub>
                        <m:r>
                          <a:rPr lang="en-US" sz="1800" i="1">
                            <a:latin typeface="Cambria Math" panose="02040503050406030204" pitchFamily="18" charset="0"/>
                          </a:rPr>
                          <m:t>1</m:t>
                        </m:r>
                      </m:sub>
                    </m:sSub>
                  </m:oMath>
                </a14:m>
                <a:r>
                  <a:rPr lang="en-US" sz="1800" dirty="0"/>
                  <a:t> norm</a:t>
                </a:r>
              </a:p>
              <a:p>
                <a:pPr algn="ctr"/>
                <a:r>
                  <a:rPr lang="en-US" sz="1800" dirty="0"/>
                  <a:t>(Manhattan distance)</a:t>
                </a:r>
              </a:p>
            </p:txBody>
          </p:sp>
        </mc:Choice>
        <mc:Fallback xmlns="">
          <p:sp>
            <p:nvSpPr>
              <p:cNvPr id="10" name="TextBox 9"/>
              <p:cNvSpPr txBox="1">
                <a:spLocks noRot="1" noChangeAspect="1" noMove="1" noResize="1" noEditPoints="1" noAdjustHandles="1" noChangeArrowheads="1" noChangeShapeType="1" noTextEdit="1"/>
              </p:cNvSpPr>
              <p:nvPr/>
            </p:nvSpPr>
            <p:spPr>
              <a:xfrm>
                <a:off x="7471823" y="5301545"/>
                <a:ext cx="2422102" cy="646331"/>
              </a:xfrm>
              <a:prstGeom prst="rect">
                <a:avLst/>
              </a:prstGeom>
              <a:blipFill>
                <a:blip r:embed="rId7"/>
                <a:stretch>
                  <a:fillRect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30129419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Convolutional Neural Networks (CNNs)</a:t>
            </a:r>
          </a:p>
        </p:txBody>
      </p:sp>
      <p:sp>
        <p:nvSpPr>
          <p:cNvPr id="3" name="Content Placeholder 2"/>
          <p:cNvSpPr>
            <a:spLocks noGrp="1"/>
          </p:cNvSpPr>
          <p:nvPr>
            <p:ph idx="1"/>
          </p:nvPr>
        </p:nvSpPr>
        <p:spPr/>
        <p:txBody>
          <a:bodyPr/>
          <a:lstStyle/>
          <a:p>
            <a:r>
              <a:rPr lang="en-US" b="1" i="1" dirty="0">
                <a:solidFill>
                  <a:srgbClr val="0070C0"/>
                </a:solidFill>
              </a:rPr>
              <a:t>Max pooling</a:t>
            </a:r>
            <a:r>
              <a:rPr lang="en-US" dirty="0"/>
              <a:t>: reports the maximum output within a rectangular neighborhood</a:t>
            </a:r>
          </a:p>
          <a:p>
            <a:r>
              <a:rPr lang="en-US" b="1" i="1" dirty="0">
                <a:solidFill>
                  <a:srgbClr val="0070C0"/>
                </a:solidFill>
              </a:rPr>
              <a:t>Average pooling</a:t>
            </a:r>
            <a:r>
              <a:rPr lang="en-US" dirty="0"/>
              <a:t>: reports the average output of a rectangular neighborhood</a:t>
            </a:r>
          </a:p>
          <a:p>
            <a:r>
              <a:rPr lang="en-US" dirty="0"/>
              <a:t>Pooling layers reduce the spatial size of the feature maps</a:t>
            </a:r>
          </a:p>
          <a:p>
            <a:pPr lvl="1"/>
            <a:r>
              <a:rPr lang="en-US" dirty="0"/>
              <a:t>Reduce the number of parameters, prevent overfitting</a:t>
            </a:r>
          </a:p>
          <a:p>
            <a:endParaRPr lang="en-US" dirty="0"/>
          </a:p>
        </p:txBody>
      </p:sp>
      <p:sp>
        <p:nvSpPr>
          <p:cNvPr id="10" name="Content Placeholder 9">
            <a:extLst>
              <a:ext uri="{FF2B5EF4-FFF2-40B4-BE49-F238E27FC236}">
                <a16:creationId xmlns:a16="http://schemas.microsoft.com/office/drawing/2014/main" id="{2754E0F0-1D8A-4023-9FC2-20FD11D4639D}"/>
              </a:ext>
            </a:extLst>
          </p:cNvPr>
          <p:cNvSpPr>
            <a:spLocks noGrp="1"/>
          </p:cNvSpPr>
          <p:nvPr>
            <p:ph idx="10"/>
          </p:nvPr>
        </p:nvSpPr>
        <p:spPr/>
        <p:txBody>
          <a:bodyPr/>
          <a:lstStyle/>
          <a:p>
            <a:r>
              <a:rPr lang="en-US" dirty="0"/>
              <a:t>Convolutional Neural Networks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24403164"/>
              </p:ext>
            </p:extLst>
          </p:nvPr>
        </p:nvGraphicFramePr>
        <p:xfrm>
          <a:off x="1228828" y="4286310"/>
          <a:ext cx="2438400" cy="152400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381000">
                <a:tc>
                  <a:txBody>
                    <a:bodyPr/>
                    <a:lstStyle/>
                    <a:p>
                      <a:pPr algn="ctr"/>
                      <a:r>
                        <a:rPr lang="en-US" b="0" dirty="0">
                          <a:solidFill>
                            <a:srgbClr val="C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52000"/>
                      </a:srgbClr>
                    </a:solidFill>
                  </a:tcPr>
                </a:tc>
                <a:tc>
                  <a:txBody>
                    <a:bodyPr/>
                    <a:lstStyle/>
                    <a:p>
                      <a:pPr algn="ctr"/>
                      <a:r>
                        <a:rPr lang="en-US" b="0" dirty="0">
                          <a:solidFill>
                            <a:srgbClr val="C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52000"/>
                      </a:srgbClr>
                    </a:solidFill>
                  </a:tcPr>
                </a:tc>
                <a:tc>
                  <a:txBody>
                    <a:bodyPr/>
                    <a:lstStyle/>
                    <a:p>
                      <a:pPr algn="ctr"/>
                      <a:r>
                        <a:rPr lang="en-US" b="0" dirty="0">
                          <a:solidFill>
                            <a:srgbClr val="C0000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2000"/>
                      </a:schemeClr>
                    </a:solidFill>
                  </a:tcPr>
                </a:tc>
                <a:tc>
                  <a:txBody>
                    <a:bodyPr/>
                    <a:lstStyle/>
                    <a:p>
                      <a:pPr algn="ctr"/>
                      <a:r>
                        <a:rPr lang="en-US" b="0" dirty="0">
                          <a:solidFill>
                            <a:srgbClr val="C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2000"/>
                      </a:schemeClr>
                    </a:solidFill>
                  </a:tcPr>
                </a:tc>
                <a:extLst>
                  <a:ext uri="{0D108BD9-81ED-4DB2-BD59-A6C34878D82A}">
                    <a16:rowId xmlns:a16="http://schemas.microsoft.com/office/drawing/2014/main" val="10000"/>
                  </a:ext>
                </a:extLst>
              </a:tr>
              <a:tr h="381000">
                <a:tc>
                  <a:txBody>
                    <a:bodyPr/>
                    <a:lstStyle/>
                    <a:p>
                      <a:pPr algn="ctr"/>
                      <a:r>
                        <a:rPr lang="en-US" dirty="0">
                          <a:solidFill>
                            <a:srgbClr val="C0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52000"/>
                      </a:srgbClr>
                    </a:solidFill>
                  </a:tcPr>
                </a:tc>
                <a:tc>
                  <a:txBody>
                    <a:bodyPr/>
                    <a:lstStyle/>
                    <a:p>
                      <a:pPr algn="ctr"/>
                      <a:r>
                        <a:rPr lang="en-US" dirty="0">
                          <a:solidFill>
                            <a:srgbClr val="C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52000"/>
                      </a:srgbClr>
                    </a:solidFill>
                  </a:tcPr>
                </a:tc>
                <a:tc>
                  <a:txBody>
                    <a:bodyPr/>
                    <a:lstStyle/>
                    <a:p>
                      <a:pPr algn="ctr"/>
                      <a:r>
                        <a:rPr lang="en-US" dirty="0">
                          <a:solidFill>
                            <a:srgbClr val="C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2000"/>
                      </a:schemeClr>
                    </a:solidFill>
                  </a:tcPr>
                </a:tc>
                <a:tc>
                  <a:txBody>
                    <a:bodyPr/>
                    <a:lstStyle/>
                    <a:p>
                      <a:pPr algn="ctr"/>
                      <a:r>
                        <a:rPr lang="en-US" dirty="0">
                          <a:solidFill>
                            <a:srgbClr val="C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2000"/>
                      </a:schemeClr>
                    </a:solidFill>
                  </a:tcPr>
                </a:tc>
                <a:extLst>
                  <a:ext uri="{0D108BD9-81ED-4DB2-BD59-A6C34878D82A}">
                    <a16:rowId xmlns:a16="http://schemas.microsoft.com/office/drawing/2014/main" val="10001"/>
                  </a:ext>
                </a:extLst>
              </a:tr>
              <a:tr h="381000">
                <a:tc>
                  <a:txBody>
                    <a:bodyPr/>
                    <a:lstStyle/>
                    <a:p>
                      <a:pPr algn="ctr"/>
                      <a:r>
                        <a:rPr lang="en-US" dirty="0" err="1">
                          <a:solidFill>
                            <a:srgbClr val="C00000"/>
                          </a:solidFill>
                        </a:rPr>
                        <a:t>3</a:t>
                      </a: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51765"/>
                      </a:srgbClr>
                    </a:solidFill>
                  </a:tcPr>
                </a:tc>
                <a:tc>
                  <a:txBody>
                    <a:bodyPr/>
                    <a:lstStyle/>
                    <a:p>
                      <a:pPr algn="ctr"/>
                      <a:r>
                        <a:rPr lang="en-US" dirty="0">
                          <a:solidFill>
                            <a:srgbClr val="C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51765"/>
                      </a:srgbClr>
                    </a:solidFill>
                  </a:tcPr>
                </a:tc>
                <a:tc>
                  <a:txBody>
                    <a:bodyPr/>
                    <a:lstStyle/>
                    <a:p>
                      <a:pPr algn="ctr"/>
                      <a:r>
                        <a:rPr lang="en-US" dirty="0">
                          <a:solidFill>
                            <a:srgbClr val="C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alpha val="53725"/>
                      </a:srgbClr>
                    </a:solidFill>
                  </a:tcPr>
                </a:tc>
                <a:tc>
                  <a:txBody>
                    <a:bodyPr/>
                    <a:lstStyle/>
                    <a:p>
                      <a:pPr algn="ctr"/>
                      <a:r>
                        <a:rPr lang="en-US" dirty="0">
                          <a:solidFill>
                            <a:srgbClr val="C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alpha val="53725"/>
                      </a:srgbClr>
                    </a:solidFill>
                  </a:tcPr>
                </a:tc>
                <a:extLst>
                  <a:ext uri="{0D108BD9-81ED-4DB2-BD59-A6C34878D82A}">
                    <a16:rowId xmlns:a16="http://schemas.microsoft.com/office/drawing/2014/main" val="10002"/>
                  </a:ext>
                </a:extLst>
              </a:tr>
              <a:tr h="381000">
                <a:tc>
                  <a:txBody>
                    <a:bodyPr/>
                    <a:lstStyle/>
                    <a:p>
                      <a:pPr algn="ctr"/>
                      <a:r>
                        <a:rPr lang="en-US" dirty="0">
                          <a:solidFill>
                            <a:srgbClr val="C0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51765"/>
                      </a:srgbClr>
                    </a:solidFill>
                  </a:tcPr>
                </a:tc>
                <a:tc>
                  <a:txBody>
                    <a:bodyPr/>
                    <a:lstStyle/>
                    <a:p>
                      <a:pPr algn="ctr"/>
                      <a:r>
                        <a:rPr lang="en-US" dirty="0">
                          <a:solidFill>
                            <a:srgbClr val="C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51765"/>
                      </a:srgbClr>
                    </a:solidFill>
                  </a:tcPr>
                </a:tc>
                <a:tc>
                  <a:txBody>
                    <a:bodyPr/>
                    <a:lstStyle/>
                    <a:p>
                      <a:pPr algn="ctr"/>
                      <a:r>
                        <a:rPr lang="en-US" dirty="0">
                          <a:solidFill>
                            <a:srgbClr val="C0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alpha val="53725"/>
                      </a:srgbClr>
                    </a:solidFill>
                  </a:tcPr>
                </a:tc>
                <a:tc>
                  <a:txBody>
                    <a:bodyPr/>
                    <a:lstStyle/>
                    <a:p>
                      <a:pPr algn="ctr"/>
                      <a:r>
                        <a:rPr lang="en-US" dirty="0">
                          <a:solidFill>
                            <a:srgbClr val="C0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alpha val="53725"/>
                      </a:srgbClr>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4309120" y="3886200"/>
            <a:ext cx="4943372" cy="400110"/>
          </a:xfrm>
          <a:prstGeom prst="rect">
            <a:avLst/>
          </a:prstGeom>
          <a:noFill/>
        </p:spPr>
        <p:txBody>
          <a:bodyPr wrap="square" rtlCol="0">
            <a:spAutoFit/>
          </a:bodyPr>
          <a:lstStyle/>
          <a:p>
            <a:r>
              <a:rPr lang="en-US" sz="2000" dirty="0" err="1"/>
              <a:t>MaxPool</a:t>
            </a:r>
            <a:r>
              <a:rPr lang="en-US" sz="2000" dirty="0"/>
              <a:t> with a 2×2 filter with stride of 2</a:t>
            </a:r>
          </a:p>
        </p:txBody>
      </p:sp>
      <p:sp>
        <p:nvSpPr>
          <p:cNvPr id="6" name="TextBox 5"/>
          <p:cNvSpPr txBox="1"/>
          <p:nvPr/>
        </p:nvSpPr>
        <p:spPr>
          <a:xfrm>
            <a:off x="1762228" y="6038910"/>
            <a:ext cx="1211870" cy="338554"/>
          </a:xfrm>
          <a:prstGeom prst="rect">
            <a:avLst/>
          </a:prstGeom>
          <a:solidFill>
            <a:srgbClr val="F7615A"/>
          </a:solidFill>
        </p:spPr>
        <p:txBody>
          <a:bodyPr wrap="square" rtlCol="0">
            <a:spAutoFit/>
          </a:bodyPr>
          <a:lstStyle/>
          <a:p>
            <a:r>
              <a:rPr lang="en-US" sz="1600" dirty="0">
                <a:solidFill>
                  <a:schemeClr val="bg1"/>
                </a:solidFill>
                <a:ea typeface="Garamond" charset="0"/>
                <a:cs typeface="Garamond" charset="0"/>
              </a:rPr>
              <a:t>Input Matrix</a:t>
            </a:r>
          </a:p>
        </p:txBody>
      </p:sp>
      <p:sp>
        <p:nvSpPr>
          <p:cNvPr id="7" name="TextBox 6"/>
          <p:cNvSpPr txBox="1"/>
          <p:nvPr/>
        </p:nvSpPr>
        <p:spPr>
          <a:xfrm>
            <a:off x="5900625" y="5650116"/>
            <a:ext cx="1389611" cy="338554"/>
          </a:xfrm>
          <a:prstGeom prst="rect">
            <a:avLst/>
          </a:prstGeom>
          <a:solidFill>
            <a:srgbClr val="F7615A"/>
          </a:solidFill>
        </p:spPr>
        <p:txBody>
          <a:bodyPr wrap="square" rtlCol="0">
            <a:spAutoFit/>
          </a:bodyPr>
          <a:lstStyle/>
          <a:p>
            <a:r>
              <a:rPr lang="en-US" sz="1600" dirty="0">
                <a:solidFill>
                  <a:schemeClr val="bg1"/>
                </a:solidFill>
                <a:ea typeface="Garamond" charset="0"/>
                <a:cs typeface="Garamond" charset="0"/>
              </a:rPr>
              <a:t>Output Matrix</a:t>
            </a:r>
          </a:p>
        </p:txBody>
      </p:sp>
      <p:graphicFrame>
        <p:nvGraphicFramePr>
          <p:cNvPr id="8" name="Table 7"/>
          <p:cNvGraphicFramePr>
            <a:graphicFrameLocks noGrp="1"/>
          </p:cNvGraphicFramePr>
          <p:nvPr>
            <p:extLst>
              <p:ext uri="{D42A27DB-BD31-4B8C-83A1-F6EECF244321}">
                <p14:modId xmlns:p14="http://schemas.microsoft.com/office/powerpoint/2010/main" val="3861566139"/>
              </p:ext>
            </p:extLst>
          </p:nvPr>
        </p:nvGraphicFramePr>
        <p:xfrm>
          <a:off x="5893296" y="4540252"/>
          <a:ext cx="1219200" cy="76200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381000">
                <a:tc>
                  <a:txBody>
                    <a:bodyPr/>
                    <a:lstStyle/>
                    <a:p>
                      <a:pPr algn="ctr"/>
                      <a:r>
                        <a:rPr lang="en-US" b="0" dirty="0">
                          <a:solidFill>
                            <a:srgbClr val="C0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52000"/>
                      </a:srgbClr>
                    </a:solidFill>
                  </a:tcPr>
                </a:tc>
                <a:tc>
                  <a:txBody>
                    <a:bodyPr/>
                    <a:lstStyle/>
                    <a:p>
                      <a:pPr algn="ctr"/>
                      <a:r>
                        <a:rPr lang="en-US" b="0" dirty="0">
                          <a:solidFill>
                            <a:srgbClr val="C0000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3000"/>
                      </a:schemeClr>
                    </a:solidFill>
                  </a:tcPr>
                </a:tc>
                <a:extLst>
                  <a:ext uri="{0D108BD9-81ED-4DB2-BD59-A6C34878D82A}">
                    <a16:rowId xmlns:a16="http://schemas.microsoft.com/office/drawing/2014/main" val="10000"/>
                  </a:ext>
                </a:extLst>
              </a:tr>
              <a:tr h="381000">
                <a:tc>
                  <a:txBody>
                    <a:bodyPr/>
                    <a:lstStyle/>
                    <a:p>
                      <a:pPr algn="ctr"/>
                      <a:r>
                        <a:rPr lang="en-US" dirty="0">
                          <a:solidFill>
                            <a:srgbClr val="C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53000"/>
                      </a:srgbClr>
                    </a:solidFill>
                  </a:tcPr>
                </a:tc>
                <a:tc>
                  <a:txBody>
                    <a:bodyPr/>
                    <a:lstStyle/>
                    <a:p>
                      <a:pPr algn="ctr"/>
                      <a:r>
                        <a:rPr lang="en-US" dirty="0">
                          <a:solidFill>
                            <a:srgbClr val="C0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alpha val="53000"/>
                      </a:srgbClr>
                    </a:solidFill>
                  </a:tcPr>
                </a:tc>
                <a:extLst>
                  <a:ext uri="{0D108BD9-81ED-4DB2-BD59-A6C34878D82A}">
                    <a16:rowId xmlns:a16="http://schemas.microsoft.com/office/drawing/2014/main" val="10001"/>
                  </a:ext>
                </a:extLst>
              </a:tr>
            </a:tbl>
          </a:graphicData>
        </a:graphic>
      </p:graphicFrame>
      <p:sp>
        <p:nvSpPr>
          <p:cNvPr id="9" name="TextBox 8">
            <a:extLst>
              <a:ext uri="{FF2B5EF4-FFF2-40B4-BE49-F238E27FC236}">
                <a16:creationId xmlns:a16="http://schemas.microsoft.com/office/drawing/2014/main" id="{E70B2D22-7D7B-48FA-A638-2FBBB0DFDD80}"/>
              </a:ext>
            </a:extLst>
          </p:cNvPr>
          <p:cNvSpPr txBox="1"/>
          <p:nvPr/>
        </p:nvSpPr>
        <p:spPr>
          <a:xfrm>
            <a:off x="1500808" y="7526179"/>
            <a:ext cx="6912768" cy="246221"/>
          </a:xfrm>
          <a:prstGeom prst="rect">
            <a:avLst/>
          </a:prstGeom>
          <a:noFill/>
        </p:spPr>
        <p:txBody>
          <a:bodyPr wrap="square" rtlCol="0">
            <a:spAutoFit/>
          </a:bodyPr>
          <a:lstStyle/>
          <a:p>
            <a:pPr algn="ctr"/>
            <a:r>
              <a:rPr lang="en-US" sz="1000" dirty="0"/>
              <a:t>Slide credit: Param </a:t>
            </a:r>
            <a:r>
              <a:rPr lang="en-US" sz="1000" dirty="0" err="1"/>
              <a:t>Vir</a:t>
            </a:r>
            <a:r>
              <a:rPr lang="en-US" sz="1000" dirty="0"/>
              <a:t> Singh – Deep Learning</a:t>
            </a:r>
          </a:p>
        </p:txBody>
      </p:sp>
    </p:spTree>
    <p:extLst>
      <p:ext uri="{BB962C8B-B14F-4D97-AF65-F5344CB8AC3E}">
        <p14:creationId xmlns:p14="http://schemas.microsoft.com/office/powerpoint/2010/main" val="21618696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Convolutional Neural Networks (CNNs)</a:t>
            </a:r>
          </a:p>
        </p:txBody>
      </p:sp>
      <p:sp>
        <p:nvSpPr>
          <p:cNvPr id="3" name="Content Placeholder 2"/>
          <p:cNvSpPr>
            <a:spLocks noGrp="1"/>
          </p:cNvSpPr>
          <p:nvPr>
            <p:ph idx="1"/>
          </p:nvPr>
        </p:nvSpPr>
        <p:spPr/>
        <p:txBody>
          <a:bodyPr/>
          <a:lstStyle/>
          <a:p>
            <a:r>
              <a:rPr lang="en-US" dirty="0"/>
              <a:t>Feature extraction architecture</a:t>
            </a:r>
          </a:p>
          <a:p>
            <a:pPr lvl="1"/>
            <a:r>
              <a:rPr lang="en-US" dirty="0"/>
              <a:t>After 2 convolutional layers, a max-pooling layer reduces the size of the feature maps (typically by 2)</a:t>
            </a:r>
          </a:p>
          <a:p>
            <a:pPr lvl="1"/>
            <a:r>
              <a:rPr lang="en-US" dirty="0"/>
              <a:t>A fully convolutional and a </a:t>
            </a:r>
            <a:r>
              <a:rPr lang="en-US" dirty="0" err="1"/>
              <a:t>softmax</a:t>
            </a:r>
            <a:r>
              <a:rPr lang="en-US" dirty="0"/>
              <a:t> layers are added last to perform classification</a:t>
            </a:r>
          </a:p>
        </p:txBody>
      </p:sp>
      <p:sp>
        <p:nvSpPr>
          <p:cNvPr id="46" name="Content Placeholder 45">
            <a:extLst>
              <a:ext uri="{FF2B5EF4-FFF2-40B4-BE49-F238E27FC236}">
                <a16:creationId xmlns:a16="http://schemas.microsoft.com/office/drawing/2014/main" id="{B689A9D3-1DF1-4AF1-8C93-CEB5AF2C2834}"/>
              </a:ext>
            </a:extLst>
          </p:cNvPr>
          <p:cNvSpPr>
            <a:spLocks noGrp="1"/>
          </p:cNvSpPr>
          <p:nvPr>
            <p:ph idx="10"/>
          </p:nvPr>
        </p:nvSpPr>
        <p:spPr/>
        <p:txBody>
          <a:bodyPr/>
          <a:lstStyle/>
          <a:p>
            <a:r>
              <a:rPr lang="en-US" dirty="0"/>
              <a:t>Convolutional Neural Networks</a:t>
            </a:r>
          </a:p>
          <a:p>
            <a:endParaRPr lang="en-US" dirty="0"/>
          </a:p>
        </p:txBody>
      </p:sp>
      <p:sp>
        <p:nvSpPr>
          <p:cNvPr id="4" name="Flowchart: Process 3"/>
          <p:cNvSpPr/>
          <p:nvPr/>
        </p:nvSpPr>
        <p:spPr bwMode="auto">
          <a:xfrm>
            <a:off x="3488115" y="4162908"/>
            <a:ext cx="155530" cy="1905000"/>
          </a:xfrm>
          <a:prstGeom prst="flowChartProcess">
            <a:avLst/>
          </a:prstGeom>
          <a:solidFill>
            <a:srgbClr val="F7615A"/>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5" name="Flowchart: Process 4"/>
          <p:cNvSpPr/>
          <p:nvPr/>
        </p:nvSpPr>
        <p:spPr bwMode="auto">
          <a:xfrm>
            <a:off x="4145307" y="4437042"/>
            <a:ext cx="182793" cy="1371600"/>
          </a:xfrm>
          <a:prstGeom prst="flowChartProcess">
            <a:avLst/>
          </a:prstGeom>
          <a:solidFill>
            <a:srgbClr val="F7615A"/>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6" name="Flowchart: Process 5"/>
          <p:cNvSpPr/>
          <p:nvPr/>
        </p:nvSpPr>
        <p:spPr bwMode="auto">
          <a:xfrm>
            <a:off x="5180317" y="4665642"/>
            <a:ext cx="204107" cy="914400"/>
          </a:xfrm>
          <a:prstGeom prst="flowChartProcess">
            <a:avLst/>
          </a:prstGeom>
          <a:solidFill>
            <a:srgbClr val="F7615A"/>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7" name="Flowchart: Process 6"/>
          <p:cNvSpPr/>
          <p:nvPr/>
        </p:nvSpPr>
        <p:spPr bwMode="auto">
          <a:xfrm>
            <a:off x="6233900" y="4818042"/>
            <a:ext cx="232545" cy="609600"/>
          </a:xfrm>
          <a:prstGeom prst="flowChartProcess">
            <a:avLst/>
          </a:prstGeom>
          <a:solidFill>
            <a:srgbClr val="F7615A"/>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8" name="Flowchart: Process 7"/>
          <p:cNvSpPr/>
          <p:nvPr/>
        </p:nvSpPr>
        <p:spPr bwMode="auto">
          <a:xfrm>
            <a:off x="7399749" y="4969803"/>
            <a:ext cx="145746" cy="312204"/>
          </a:xfrm>
          <a:prstGeom prst="flowChartProcess">
            <a:avLst/>
          </a:prstGeom>
          <a:solidFill>
            <a:srgbClr val="F7615A"/>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grpSp>
        <p:nvGrpSpPr>
          <p:cNvPr id="9" name="Group 8"/>
          <p:cNvGrpSpPr/>
          <p:nvPr/>
        </p:nvGrpSpPr>
        <p:grpSpPr>
          <a:xfrm>
            <a:off x="3036782" y="3675042"/>
            <a:ext cx="478358" cy="2743200"/>
            <a:chOff x="1785463" y="2133600"/>
            <a:chExt cx="663815" cy="2743200"/>
          </a:xfrm>
        </p:grpSpPr>
        <p:grpSp>
          <p:nvGrpSpPr>
            <p:cNvPr id="10" name="Group 9"/>
            <p:cNvGrpSpPr/>
            <p:nvPr/>
          </p:nvGrpSpPr>
          <p:grpSpPr>
            <a:xfrm>
              <a:off x="1942180" y="2133600"/>
              <a:ext cx="374456" cy="2743200"/>
              <a:chOff x="990601" y="2133600"/>
              <a:chExt cx="435971" cy="2667000"/>
            </a:xfrm>
          </p:grpSpPr>
          <p:sp>
            <p:nvSpPr>
              <p:cNvPr id="13" name="Flowchart: Process 12"/>
              <p:cNvSpPr/>
              <p:nvPr/>
            </p:nvSpPr>
            <p:spPr bwMode="auto">
              <a:xfrm>
                <a:off x="990601" y="2133600"/>
                <a:ext cx="163489" cy="26670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14" name="Flowchart: Process 13"/>
              <p:cNvSpPr/>
              <p:nvPr/>
            </p:nvSpPr>
            <p:spPr bwMode="auto">
              <a:xfrm>
                <a:off x="1263083" y="2133600"/>
                <a:ext cx="163489" cy="26670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grpSp>
        <p:sp>
          <p:nvSpPr>
            <p:cNvPr id="11" name="TextBox 10"/>
            <p:cNvSpPr txBox="1"/>
            <p:nvPr/>
          </p:nvSpPr>
          <p:spPr>
            <a:xfrm rot="16200000">
              <a:off x="1770413" y="3344601"/>
              <a:ext cx="457201"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64</a:t>
              </a:r>
            </a:p>
          </p:txBody>
        </p:sp>
        <p:sp>
          <p:nvSpPr>
            <p:cNvPr id="12" name="TextBox 11"/>
            <p:cNvSpPr txBox="1"/>
            <p:nvPr/>
          </p:nvSpPr>
          <p:spPr>
            <a:xfrm rot="16200000">
              <a:off x="2007127" y="3364588"/>
              <a:ext cx="457202"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64</a:t>
              </a:r>
            </a:p>
          </p:txBody>
        </p:sp>
      </p:grpSp>
      <p:grpSp>
        <p:nvGrpSpPr>
          <p:cNvPr id="15" name="Group 14"/>
          <p:cNvGrpSpPr/>
          <p:nvPr/>
        </p:nvGrpSpPr>
        <p:grpSpPr>
          <a:xfrm>
            <a:off x="3615667" y="4162908"/>
            <a:ext cx="538674" cy="1905000"/>
            <a:chOff x="2588780" y="2621466"/>
            <a:chExt cx="747515" cy="1905000"/>
          </a:xfrm>
        </p:grpSpPr>
        <p:sp>
          <p:nvSpPr>
            <p:cNvPr id="16" name="Flowchart: Process 15"/>
            <p:cNvSpPr/>
            <p:nvPr/>
          </p:nvSpPr>
          <p:spPr bwMode="auto">
            <a:xfrm>
              <a:off x="2724095" y="2621466"/>
              <a:ext cx="215829" cy="19050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17" name="Flowchart: Process 16"/>
            <p:cNvSpPr/>
            <p:nvPr/>
          </p:nvSpPr>
          <p:spPr bwMode="auto">
            <a:xfrm>
              <a:off x="3041491" y="2621466"/>
              <a:ext cx="215829" cy="19050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18" name="TextBox 17"/>
            <p:cNvSpPr txBox="1"/>
            <p:nvPr/>
          </p:nvSpPr>
          <p:spPr>
            <a:xfrm rot="16200000">
              <a:off x="2535629" y="3360416"/>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128</a:t>
              </a:r>
            </a:p>
          </p:txBody>
        </p:sp>
        <p:sp>
          <p:nvSpPr>
            <p:cNvPr id="19" name="TextBox 18"/>
            <p:cNvSpPr txBox="1"/>
            <p:nvPr/>
          </p:nvSpPr>
          <p:spPr>
            <a:xfrm rot="16200000">
              <a:off x="2856043" y="3379460"/>
              <a:ext cx="533404" cy="427100"/>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128</a:t>
              </a:r>
            </a:p>
          </p:txBody>
        </p:sp>
      </p:grpSp>
      <p:grpSp>
        <p:nvGrpSpPr>
          <p:cNvPr id="20" name="Group 19"/>
          <p:cNvGrpSpPr/>
          <p:nvPr/>
        </p:nvGrpSpPr>
        <p:grpSpPr>
          <a:xfrm>
            <a:off x="4352049" y="4437042"/>
            <a:ext cx="825208" cy="1371600"/>
            <a:chOff x="3610654" y="2895600"/>
            <a:chExt cx="1145137" cy="1371600"/>
          </a:xfrm>
        </p:grpSpPr>
        <p:sp>
          <p:nvSpPr>
            <p:cNvPr id="21" name="Flowchart: Process 20"/>
            <p:cNvSpPr/>
            <p:nvPr/>
          </p:nvSpPr>
          <p:spPr bwMode="auto">
            <a:xfrm>
              <a:off x="3696791" y="2895600"/>
              <a:ext cx="253661" cy="13716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22" name="Flowchart: Process 21"/>
            <p:cNvSpPr/>
            <p:nvPr/>
          </p:nvSpPr>
          <p:spPr bwMode="auto">
            <a:xfrm>
              <a:off x="4056393" y="2895600"/>
              <a:ext cx="253661" cy="13716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23" name="Flowchart: Process 22"/>
            <p:cNvSpPr/>
            <p:nvPr/>
          </p:nvSpPr>
          <p:spPr bwMode="auto">
            <a:xfrm>
              <a:off x="4415995" y="2895600"/>
              <a:ext cx="253661" cy="13716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24" name="TextBox 23"/>
            <p:cNvSpPr txBox="1"/>
            <p:nvPr/>
          </p:nvSpPr>
          <p:spPr>
            <a:xfrm rot="16200000">
              <a:off x="3557503" y="3367849"/>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256</a:t>
              </a:r>
            </a:p>
          </p:txBody>
        </p:sp>
        <p:sp>
          <p:nvSpPr>
            <p:cNvPr id="25" name="TextBox 24"/>
            <p:cNvSpPr txBox="1"/>
            <p:nvPr/>
          </p:nvSpPr>
          <p:spPr>
            <a:xfrm rot="16200000">
              <a:off x="3907632" y="3367848"/>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256</a:t>
              </a:r>
            </a:p>
          </p:txBody>
        </p:sp>
        <p:sp>
          <p:nvSpPr>
            <p:cNvPr id="26" name="TextBox 25"/>
            <p:cNvSpPr txBox="1"/>
            <p:nvPr/>
          </p:nvSpPr>
          <p:spPr>
            <a:xfrm rot="16200000">
              <a:off x="4275539" y="3379460"/>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256</a:t>
              </a:r>
            </a:p>
          </p:txBody>
        </p:sp>
      </p:grpSp>
      <p:grpSp>
        <p:nvGrpSpPr>
          <p:cNvPr id="27" name="Group 26"/>
          <p:cNvGrpSpPr/>
          <p:nvPr/>
        </p:nvGrpSpPr>
        <p:grpSpPr>
          <a:xfrm>
            <a:off x="5376805" y="4658208"/>
            <a:ext cx="834538" cy="921834"/>
            <a:chOff x="5032703" y="3116766"/>
            <a:chExt cx="1158085" cy="921834"/>
          </a:xfrm>
        </p:grpSpPr>
        <p:sp>
          <p:nvSpPr>
            <p:cNvPr id="28" name="Flowchart: Process 27"/>
            <p:cNvSpPr/>
            <p:nvPr/>
          </p:nvSpPr>
          <p:spPr bwMode="auto">
            <a:xfrm>
              <a:off x="5131582" y="3116766"/>
              <a:ext cx="283238" cy="9144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29" name="Flowchart: Process 28"/>
            <p:cNvSpPr/>
            <p:nvPr/>
          </p:nvSpPr>
          <p:spPr bwMode="auto">
            <a:xfrm>
              <a:off x="5491462" y="3124200"/>
              <a:ext cx="283238" cy="9144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30" name="Flowchart: Process 29"/>
            <p:cNvSpPr/>
            <p:nvPr/>
          </p:nvSpPr>
          <p:spPr bwMode="auto">
            <a:xfrm>
              <a:off x="5849676" y="3116766"/>
              <a:ext cx="283238" cy="9144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31" name="TextBox 30"/>
            <p:cNvSpPr txBox="1"/>
            <p:nvPr/>
          </p:nvSpPr>
          <p:spPr>
            <a:xfrm rot="16200000">
              <a:off x="4979552" y="3367850"/>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512</a:t>
              </a:r>
            </a:p>
          </p:txBody>
        </p:sp>
        <p:sp>
          <p:nvSpPr>
            <p:cNvPr id="32" name="TextBox 31"/>
            <p:cNvSpPr txBox="1"/>
            <p:nvPr/>
          </p:nvSpPr>
          <p:spPr>
            <a:xfrm rot="16200000">
              <a:off x="5387278" y="3367850"/>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512</a:t>
              </a:r>
            </a:p>
          </p:txBody>
        </p:sp>
        <p:sp>
          <p:nvSpPr>
            <p:cNvPr id="33" name="TextBox 32"/>
            <p:cNvSpPr txBox="1"/>
            <p:nvPr/>
          </p:nvSpPr>
          <p:spPr>
            <a:xfrm rot="16200000">
              <a:off x="5710536" y="3379461"/>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512</a:t>
              </a:r>
            </a:p>
          </p:txBody>
        </p:sp>
      </p:grpSp>
      <p:grpSp>
        <p:nvGrpSpPr>
          <p:cNvPr id="34" name="Group 33"/>
          <p:cNvGrpSpPr/>
          <p:nvPr/>
        </p:nvGrpSpPr>
        <p:grpSpPr>
          <a:xfrm>
            <a:off x="6488313" y="4818042"/>
            <a:ext cx="879980" cy="613317"/>
            <a:chOff x="6575140" y="3276600"/>
            <a:chExt cx="1221145" cy="613317"/>
          </a:xfrm>
        </p:grpSpPr>
        <p:sp>
          <p:nvSpPr>
            <p:cNvPr id="35" name="Flowchart: Process 34"/>
            <p:cNvSpPr/>
            <p:nvPr/>
          </p:nvSpPr>
          <p:spPr bwMode="auto">
            <a:xfrm>
              <a:off x="6611234" y="3276600"/>
              <a:ext cx="322702" cy="6096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36" name="Flowchart: Process 35"/>
            <p:cNvSpPr/>
            <p:nvPr/>
          </p:nvSpPr>
          <p:spPr bwMode="auto">
            <a:xfrm>
              <a:off x="7002273" y="3276600"/>
              <a:ext cx="322702" cy="6096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37" name="Flowchart: Process 36"/>
            <p:cNvSpPr/>
            <p:nvPr/>
          </p:nvSpPr>
          <p:spPr bwMode="auto">
            <a:xfrm>
              <a:off x="7400906" y="3280317"/>
              <a:ext cx="322702" cy="6096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38" name="TextBox 37"/>
            <p:cNvSpPr txBox="1"/>
            <p:nvPr/>
          </p:nvSpPr>
          <p:spPr>
            <a:xfrm rot="16200000">
              <a:off x="6521989" y="3372494"/>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512</a:t>
              </a:r>
            </a:p>
          </p:txBody>
        </p:sp>
        <p:sp>
          <p:nvSpPr>
            <p:cNvPr id="39" name="TextBox 38"/>
            <p:cNvSpPr txBox="1"/>
            <p:nvPr/>
          </p:nvSpPr>
          <p:spPr>
            <a:xfrm rot="16200000">
              <a:off x="6912314" y="3379459"/>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512</a:t>
              </a:r>
            </a:p>
          </p:txBody>
        </p:sp>
        <p:sp>
          <p:nvSpPr>
            <p:cNvPr id="40" name="TextBox 39"/>
            <p:cNvSpPr txBox="1"/>
            <p:nvPr/>
          </p:nvSpPr>
          <p:spPr>
            <a:xfrm rot="16200000">
              <a:off x="7316033" y="3367848"/>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512</a:t>
              </a:r>
            </a:p>
          </p:txBody>
        </p:sp>
      </p:grpSp>
      <p:pic>
        <p:nvPicPr>
          <p:cNvPr id="41" name="Picture 4" descr="Image result for airbnb photo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800000" flipV="1">
            <a:off x="427757" y="4296124"/>
            <a:ext cx="2584942" cy="1391316"/>
          </a:xfrm>
          <a:prstGeom prst="rect">
            <a:avLst/>
          </a:prstGeom>
          <a:noFill/>
          <a:extLst>
            <a:ext uri="{909E8E84-426E-40dd-AFC4-6F175D3DCCD1}">
              <a14:hiddenFill xmlns="" xmlns:a14="http://schemas.microsoft.com/office/drawing/2010/main">
                <a:solidFill>
                  <a:srgbClr val="FFFFFF"/>
                </a:solidFill>
              </a14:hiddenFill>
            </a:ext>
          </a:extLst>
        </p:spPr>
      </p:pic>
      <p:sp>
        <p:nvSpPr>
          <p:cNvPr id="42" name="TextBox 41"/>
          <p:cNvSpPr txBox="1"/>
          <p:nvPr/>
        </p:nvSpPr>
        <p:spPr>
          <a:xfrm>
            <a:off x="5377998" y="6132028"/>
            <a:ext cx="430887" cy="1033163"/>
          </a:xfrm>
          <a:prstGeom prst="rect">
            <a:avLst/>
          </a:prstGeom>
          <a:pattFill prst="narHorz">
            <a:fgClr>
              <a:srgbClr val="F7615A"/>
            </a:fgClr>
            <a:bgClr>
              <a:schemeClr val="bg1"/>
            </a:bgClr>
          </a:pattFill>
        </p:spPr>
        <p:txBody>
          <a:bodyPr vert="vert270" wrap="square" rtlCol="0">
            <a:spAutoFit/>
          </a:bodyPr>
          <a:lstStyle/>
          <a:p>
            <a:pPr algn="ctr"/>
            <a:r>
              <a:rPr lang="en-US" sz="1600" dirty="0" err="1">
                <a:latin typeface="Garamond" panose="02020404030301010803" pitchFamily="18" charset="0"/>
              </a:rPr>
              <a:t>Conv</a:t>
            </a:r>
            <a:r>
              <a:rPr lang="en-US" sz="1600" dirty="0">
                <a:latin typeface="Garamond" panose="02020404030301010803" pitchFamily="18" charset="0"/>
              </a:rPr>
              <a:t> layer</a:t>
            </a:r>
          </a:p>
        </p:txBody>
      </p:sp>
      <p:sp>
        <p:nvSpPr>
          <p:cNvPr id="43" name="TextBox 42"/>
          <p:cNvSpPr txBox="1"/>
          <p:nvPr/>
        </p:nvSpPr>
        <p:spPr>
          <a:xfrm>
            <a:off x="5966465" y="6118448"/>
            <a:ext cx="430887" cy="1033163"/>
          </a:xfrm>
          <a:prstGeom prst="rect">
            <a:avLst/>
          </a:prstGeom>
          <a:solidFill>
            <a:srgbClr val="F7615A"/>
          </a:solidFill>
        </p:spPr>
        <p:txBody>
          <a:bodyPr vert="vert270" wrap="square" rtlCol="0">
            <a:spAutoFit/>
          </a:bodyPr>
          <a:lstStyle/>
          <a:p>
            <a:pPr algn="ctr"/>
            <a:r>
              <a:rPr lang="en-US" sz="1600" dirty="0">
                <a:solidFill>
                  <a:schemeClr val="bg1"/>
                </a:solidFill>
                <a:latin typeface="Garamond" panose="02020404030301010803" pitchFamily="18" charset="0"/>
              </a:rPr>
              <a:t>Max Pool</a:t>
            </a:r>
          </a:p>
        </p:txBody>
      </p:sp>
      <p:sp>
        <p:nvSpPr>
          <p:cNvPr id="44" name="TextBox 43"/>
          <p:cNvSpPr txBox="1"/>
          <p:nvPr/>
        </p:nvSpPr>
        <p:spPr>
          <a:xfrm>
            <a:off x="6502071" y="6514382"/>
            <a:ext cx="2058068" cy="338554"/>
          </a:xfrm>
          <a:prstGeom prst="rect">
            <a:avLst/>
          </a:prstGeom>
          <a:solidFill>
            <a:schemeClr val="accent1">
              <a:lumMod val="75000"/>
            </a:schemeClr>
          </a:solidFill>
        </p:spPr>
        <p:txBody>
          <a:bodyPr vert="horz" wrap="square" rtlCol="0">
            <a:spAutoFit/>
          </a:bodyPr>
          <a:lstStyle/>
          <a:p>
            <a:pPr algn="ctr"/>
            <a:r>
              <a:rPr lang="en-US" sz="1600" dirty="0">
                <a:solidFill>
                  <a:schemeClr val="bg1"/>
                </a:solidFill>
                <a:latin typeface="Garamond" panose="02020404030301010803" pitchFamily="18" charset="0"/>
              </a:rPr>
              <a:t>Fully Connected Layer</a:t>
            </a:r>
          </a:p>
        </p:txBody>
      </p:sp>
      <p:sp>
        <p:nvSpPr>
          <p:cNvPr id="45" name="TextBox 44"/>
          <p:cNvSpPr txBox="1"/>
          <p:nvPr/>
        </p:nvSpPr>
        <p:spPr>
          <a:xfrm>
            <a:off x="7652427" y="4991782"/>
            <a:ext cx="408308" cy="262570"/>
          </a:xfrm>
          <a:prstGeom prst="rect">
            <a:avLst/>
          </a:prstGeom>
          <a:solidFill>
            <a:schemeClr val="accent1">
              <a:lumMod val="75000"/>
            </a:schemeClr>
          </a:solidFill>
        </p:spPr>
        <p:txBody>
          <a:bodyPr vert="horz" wrap="square" rtlCol="0">
            <a:spAutoFit/>
          </a:bodyPr>
          <a:lstStyle/>
          <a:p>
            <a:pPr algn="ctr"/>
            <a:endParaRPr lang="en-US" sz="2000" dirty="0">
              <a:solidFill>
                <a:schemeClr val="bg1"/>
              </a:solidFill>
              <a:latin typeface="Garamond" panose="02020404030301010803" pitchFamily="18" charset="0"/>
            </a:endParaRPr>
          </a:p>
        </p:txBody>
      </p:sp>
      <p:sp>
        <p:nvSpPr>
          <p:cNvPr id="61" name="TextBox 60"/>
          <p:cNvSpPr txBox="1"/>
          <p:nvPr/>
        </p:nvSpPr>
        <p:spPr>
          <a:xfrm>
            <a:off x="8463142" y="3670176"/>
            <a:ext cx="1137738" cy="307777"/>
          </a:xfrm>
          <a:prstGeom prst="rect">
            <a:avLst/>
          </a:prstGeom>
          <a:noFill/>
          <a:ln w="28575">
            <a:solidFill>
              <a:srgbClr val="C00000"/>
            </a:solidFill>
          </a:ln>
        </p:spPr>
        <p:txBody>
          <a:bodyPr wrap="square" rtlCol="0">
            <a:spAutoFit/>
          </a:bodyPr>
          <a:lstStyle/>
          <a:p>
            <a:pPr algn="ctr"/>
            <a:r>
              <a:rPr lang="en-US" sz="1400" dirty="0">
                <a:latin typeface="Garamond" panose="02020404030301010803" pitchFamily="18" charset="0"/>
              </a:rPr>
              <a:t>Living Room</a:t>
            </a:r>
          </a:p>
        </p:txBody>
      </p:sp>
      <p:sp>
        <p:nvSpPr>
          <p:cNvPr id="62" name="TextBox 61"/>
          <p:cNvSpPr txBox="1"/>
          <p:nvPr/>
        </p:nvSpPr>
        <p:spPr>
          <a:xfrm>
            <a:off x="8463142" y="4282422"/>
            <a:ext cx="1137738" cy="307777"/>
          </a:xfrm>
          <a:prstGeom prst="rect">
            <a:avLst/>
          </a:prstGeom>
          <a:noFill/>
          <a:ln w="28575">
            <a:solidFill>
              <a:srgbClr val="C00000"/>
            </a:solidFill>
          </a:ln>
        </p:spPr>
        <p:txBody>
          <a:bodyPr wrap="square" rtlCol="0">
            <a:spAutoFit/>
          </a:bodyPr>
          <a:lstStyle/>
          <a:p>
            <a:pPr algn="ctr"/>
            <a:r>
              <a:rPr lang="en-US" sz="1400" dirty="0" smtClean="0">
                <a:latin typeface="Garamond" panose="02020404030301010803" pitchFamily="18" charset="0"/>
              </a:rPr>
              <a:t>Bedroom</a:t>
            </a:r>
            <a:endParaRPr lang="en-US" sz="1400" dirty="0">
              <a:latin typeface="Garamond" panose="02020404030301010803" pitchFamily="18" charset="0"/>
            </a:endParaRPr>
          </a:p>
        </p:txBody>
      </p:sp>
      <p:sp>
        <p:nvSpPr>
          <p:cNvPr id="63" name="TextBox 62"/>
          <p:cNvSpPr txBox="1"/>
          <p:nvPr/>
        </p:nvSpPr>
        <p:spPr>
          <a:xfrm>
            <a:off x="8463142" y="4928317"/>
            <a:ext cx="1137738" cy="307777"/>
          </a:xfrm>
          <a:prstGeom prst="rect">
            <a:avLst/>
          </a:prstGeom>
          <a:noFill/>
          <a:ln w="28575">
            <a:solidFill>
              <a:srgbClr val="C00000"/>
            </a:solidFill>
          </a:ln>
        </p:spPr>
        <p:txBody>
          <a:bodyPr wrap="square" rtlCol="0">
            <a:spAutoFit/>
          </a:bodyPr>
          <a:lstStyle/>
          <a:p>
            <a:pPr algn="ctr"/>
            <a:r>
              <a:rPr lang="en-US" sz="1400" dirty="0">
                <a:latin typeface="Garamond" panose="02020404030301010803" pitchFamily="18" charset="0"/>
              </a:rPr>
              <a:t>Kitchen</a:t>
            </a:r>
          </a:p>
        </p:txBody>
      </p:sp>
      <p:sp>
        <p:nvSpPr>
          <p:cNvPr id="64" name="TextBox 63"/>
          <p:cNvSpPr txBox="1"/>
          <p:nvPr/>
        </p:nvSpPr>
        <p:spPr>
          <a:xfrm>
            <a:off x="8485701" y="5500527"/>
            <a:ext cx="1137738" cy="307777"/>
          </a:xfrm>
          <a:prstGeom prst="rect">
            <a:avLst/>
          </a:prstGeom>
          <a:noFill/>
          <a:ln w="28575">
            <a:solidFill>
              <a:srgbClr val="C00000"/>
            </a:solidFill>
          </a:ln>
        </p:spPr>
        <p:txBody>
          <a:bodyPr wrap="square" rtlCol="0">
            <a:spAutoFit/>
          </a:bodyPr>
          <a:lstStyle/>
          <a:p>
            <a:pPr algn="ctr"/>
            <a:r>
              <a:rPr lang="en-US" sz="1400" dirty="0">
                <a:latin typeface="Garamond" panose="02020404030301010803" pitchFamily="18" charset="0"/>
              </a:rPr>
              <a:t>Bathroom</a:t>
            </a:r>
          </a:p>
        </p:txBody>
      </p:sp>
      <p:sp>
        <p:nvSpPr>
          <p:cNvPr id="65" name="TextBox 64"/>
          <p:cNvSpPr txBox="1"/>
          <p:nvPr/>
        </p:nvSpPr>
        <p:spPr>
          <a:xfrm>
            <a:off x="8499974" y="6102257"/>
            <a:ext cx="1137738" cy="307777"/>
          </a:xfrm>
          <a:prstGeom prst="rect">
            <a:avLst/>
          </a:prstGeom>
          <a:noFill/>
          <a:ln w="28575">
            <a:solidFill>
              <a:srgbClr val="C00000"/>
            </a:solidFill>
          </a:ln>
        </p:spPr>
        <p:txBody>
          <a:bodyPr wrap="square" rtlCol="0">
            <a:spAutoFit/>
          </a:bodyPr>
          <a:lstStyle/>
          <a:p>
            <a:pPr algn="ctr"/>
            <a:r>
              <a:rPr lang="en-US" sz="1400" dirty="0">
                <a:latin typeface="Garamond" panose="02020404030301010803" pitchFamily="18" charset="0"/>
              </a:rPr>
              <a:t>Outdoor</a:t>
            </a:r>
          </a:p>
        </p:txBody>
      </p:sp>
      <p:cxnSp>
        <p:nvCxnSpPr>
          <p:cNvPr id="66" name="Straight Arrow Connector 65"/>
          <p:cNvCxnSpPr>
            <a:endCxn id="61" idx="1"/>
          </p:cNvCxnSpPr>
          <p:nvPr/>
        </p:nvCxnSpPr>
        <p:spPr bwMode="auto">
          <a:xfrm flipV="1">
            <a:off x="8113109" y="3824065"/>
            <a:ext cx="350033" cy="128695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7" name="Straight Arrow Connector 66"/>
          <p:cNvCxnSpPr>
            <a:endCxn id="62" idx="1"/>
          </p:cNvCxnSpPr>
          <p:nvPr/>
        </p:nvCxnSpPr>
        <p:spPr bwMode="auto">
          <a:xfrm flipV="1">
            <a:off x="8113109" y="4436311"/>
            <a:ext cx="350033" cy="67470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8" name="Straight Arrow Connector 67"/>
          <p:cNvCxnSpPr>
            <a:endCxn id="63" idx="1"/>
          </p:cNvCxnSpPr>
          <p:nvPr/>
        </p:nvCxnSpPr>
        <p:spPr bwMode="auto">
          <a:xfrm flipV="1">
            <a:off x="8113109" y="5082206"/>
            <a:ext cx="350033" cy="2881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9" name="Straight Arrow Connector 68"/>
          <p:cNvCxnSpPr>
            <a:endCxn id="64" idx="1"/>
          </p:cNvCxnSpPr>
          <p:nvPr/>
        </p:nvCxnSpPr>
        <p:spPr bwMode="auto">
          <a:xfrm>
            <a:off x="8113109" y="5111020"/>
            <a:ext cx="372592" cy="54339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0" name="Straight Arrow Connector 69"/>
          <p:cNvCxnSpPr>
            <a:endCxn id="65" idx="1"/>
          </p:cNvCxnSpPr>
          <p:nvPr/>
        </p:nvCxnSpPr>
        <p:spPr bwMode="auto">
          <a:xfrm>
            <a:off x="8113109" y="5111020"/>
            <a:ext cx="386865" cy="114512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6" name="TextBox 55">
            <a:extLst>
              <a:ext uri="{FF2B5EF4-FFF2-40B4-BE49-F238E27FC236}">
                <a16:creationId xmlns:a16="http://schemas.microsoft.com/office/drawing/2014/main" id="{EAD48975-CFA7-4C85-8667-EF1B28E5E6E8}"/>
              </a:ext>
            </a:extLst>
          </p:cNvPr>
          <p:cNvSpPr txBox="1"/>
          <p:nvPr/>
        </p:nvSpPr>
        <p:spPr>
          <a:xfrm>
            <a:off x="1500808" y="7526179"/>
            <a:ext cx="6912768" cy="246221"/>
          </a:xfrm>
          <a:prstGeom prst="rect">
            <a:avLst/>
          </a:prstGeom>
          <a:noFill/>
        </p:spPr>
        <p:txBody>
          <a:bodyPr wrap="square" rtlCol="0">
            <a:spAutoFit/>
          </a:bodyPr>
          <a:lstStyle/>
          <a:p>
            <a:pPr algn="ctr"/>
            <a:r>
              <a:rPr lang="en-US" sz="1000" dirty="0"/>
              <a:t>Slide credit: Param </a:t>
            </a:r>
            <a:r>
              <a:rPr lang="en-US" sz="1000" dirty="0" err="1"/>
              <a:t>Vir</a:t>
            </a:r>
            <a:r>
              <a:rPr lang="en-US" sz="1000" dirty="0"/>
              <a:t> Singh – Deep Learning</a:t>
            </a:r>
          </a:p>
        </p:txBody>
      </p:sp>
    </p:spTree>
    <p:extLst>
      <p:ext uri="{BB962C8B-B14F-4D97-AF65-F5344CB8AC3E}">
        <p14:creationId xmlns:p14="http://schemas.microsoft.com/office/powerpoint/2010/main" val="15678335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FDD5D-89F9-4B3E-ADBB-F9E5FFB11D3D}"/>
              </a:ext>
            </a:extLst>
          </p:cNvPr>
          <p:cNvSpPr>
            <a:spLocks noGrp="1"/>
          </p:cNvSpPr>
          <p:nvPr>
            <p:ph type="title"/>
          </p:nvPr>
        </p:nvSpPr>
        <p:spPr/>
        <p:txBody>
          <a:bodyPr/>
          <a:lstStyle/>
          <a:p>
            <a:r>
              <a:rPr lang="en-US" dirty="0"/>
              <a:t>Residual CNNs</a:t>
            </a:r>
          </a:p>
        </p:txBody>
      </p:sp>
      <p:sp>
        <p:nvSpPr>
          <p:cNvPr id="3" name="Content Placeholder 2">
            <a:extLst>
              <a:ext uri="{FF2B5EF4-FFF2-40B4-BE49-F238E27FC236}">
                <a16:creationId xmlns:a16="http://schemas.microsoft.com/office/drawing/2014/main" id="{59F8748B-D995-46CB-AF96-955BC2BC4E96}"/>
              </a:ext>
            </a:extLst>
          </p:cNvPr>
          <p:cNvSpPr>
            <a:spLocks noGrp="1"/>
          </p:cNvSpPr>
          <p:nvPr>
            <p:ph idx="1"/>
          </p:nvPr>
        </p:nvSpPr>
        <p:spPr>
          <a:xfrm>
            <a:off x="276673" y="2090803"/>
            <a:ext cx="7344815" cy="5367667"/>
          </a:xfrm>
        </p:spPr>
        <p:txBody>
          <a:bodyPr/>
          <a:lstStyle/>
          <a:p>
            <a:r>
              <a:rPr lang="en-US" b="1" i="1" dirty="0">
                <a:solidFill>
                  <a:srgbClr val="0070C0"/>
                </a:solidFill>
              </a:rPr>
              <a:t>Residual networks</a:t>
            </a:r>
            <a:r>
              <a:rPr lang="en-US" dirty="0"/>
              <a:t> (</a:t>
            </a:r>
            <a:r>
              <a:rPr lang="en-US" dirty="0" err="1"/>
              <a:t>ResNets</a:t>
            </a:r>
            <a:r>
              <a:rPr lang="en-US" dirty="0"/>
              <a:t>)</a:t>
            </a:r>
          </a:p>
          <a:p>
            <a:pPr lvl="1"/>
            <a:r>
              <a:rPr lang="en-US" dirty="0"/>
              <a:t>Introduce “identity” </a:t>
            </a:r>
            <a:r>
              <a:rPr lang="en-US" dirty="0">
                <a:solidFill>
                  <a:srgbClr val="FF0000"/>
                </a:solidFill>
              </a:rPr>
              <a:t>skip connections</a:t>
            </a:r>
          </a:p>
          <a:p>
            <a:pPr lvl="2"/>
            <a:r>
              <a:rPr lang="en-US" dirty="0"/>
              <a:t>Layer inputs are propagated and added to the layer output</a:t>
            </a:r>
          </a:p>
          <a:p>
            <a:pPr lvl="2"/>
            <a:r>
              <a:rPr lang="en-US" dirty="0"/>
              <a:t>Mitigate the problem of vanishing gradients during training</a:t>
            </a:r>
          </a:p>
          <a:p>
            <a:pPr lvl="2"/>
            <a:r>
              <a:rPr lang="en-US" dirty="0"/>
              <a:t>Allow training very deep NN (with over 1,000 layers)</a:t>
            </a:r>
          </a:p>
          <a:p>
            <a:pPr lvl="1"/>
            <a:r>
              <a:rPr lang="en-US" dirty="0"/>
              <a:t>Several </a:t>
            </a:r>
            <a:r>
              <a:rPr lang="en-US" dirty="0" err="1"/>
              <a:t>ResNet</a:t>
            </a:r>
            <a:r>
              <a:rPr lang="en-US" dirty="0"/>
              <a:t> variants exist: 18, 34, 50, 101, 152, and 200 layers</a:t>
            </a:r>
          </a:p>
          <a:p>
            <a:pPr lvl="1"/>
            <a:r>
              <a:rPr lang="en-US" dirty="0"/>
              <a:t>Are used as base models of other state-of-the-art NNs </a:t>
            </a:r>
          </a:p>
          <a:p>
            <a:pPr lvl="2"/>
            <a:r>
              <a:rPr lang="en-US" dirty="0"/>
              <a:t>Other similar models: </a:t>
            </a:r>
            <a:r>
              <a:rPr lang="en-US" dirty="0" err="1"/>
              <a:t>ResNeXT</a:t>
            </a:r>
            <a:r>
              <a:rPr lang="en-US" dirty="0"/>
              <a:t>, </a:t>
            </a:r>
            <a:r>
              <a:rPr lang="en-US" dirty="0" err="1"/>
              <a:t>DenseNet</a:t>
            </a:r>
            <a:endParaRPr lang="en-US" dirty="0"/>
          </a:p>
          <a:p>
            <a:pPr lvl="1"/>
            <a:endParaRPr lang="en-US" dirty="0"/>
          </a:p>
        </p:txBody>
      </p:sp>
      <p:sp>
        <p:nvSpPr>
          <p:cNvPr id="5" name="Content Placeholder 4">
            <a:extLst>
              <a:ext uri="{FF2B5EF4-FFF2-40B4-BE49-F238E27FC236}">
                <a16:creationId xmlns:a16="http://schemas.microsoft.com/office/drawing/2014/main" id="{E752A4E8-3022-4FBD-AA5E-8AC466FED283}"/>
              </a:ext>
            </a:extLst>
          </p:cNvPr>
          <p:cNvSpPr>
            <a:spLocks noGrp="1"/>
          </p:cNvSpPr>
          <p:nvPr>
            <p:ph idx="10"/>
          </p:nvPr>
        </p:nvSpPr>
        <p:spPr/>
        <p:txBody>
          <a:bodyPr/>
          <a:lstStyle/>
          <a:p>
            <a:r>
              <a:rPr lang="en-US" dirty="0"/>
              <a:t>Convolutional Neural Networks</a:t>
            </a:r>
          </a:p>
          <a:p>
            <a:endParaRPr lang="en-US" dirty="0"/>
          </a:p>
        </p:txBody>
      </p:sp>
      <p:pic>
        <p:nvPicPr>
          <p:cNvPr id="46082" name="Picture 2" descr="ResNet (34, 50, 101): Residual CNNs for Image Classification Tasks">
            <a:extLst>
              <a:ext uri="{FF2B5EF4-FFF2-40B4-BE49-F238E27FC236}">
                <a16:creationId xmlns:a16="http://schemas.microsoft.com/office/drawing/2014/main" id="{F0677D04-6335-4D25-8AF0-E947D7F119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6952" y="4966320"/>
            <a:ext cx="3609498" cy="20280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7838937" y="1653952"/>
            <a:ext cx="1726767" cy="5976664"/>
          </a:xfrm>
          <a:prstGeom prst="rect">
            <a:avLst/>
          </a:prstGeom>
        </p:spPr>
      </p:pic>
    </p:spTree>
    <p:extLst>
      <p:ext uri="{BB962C8B-B14F-4D97-AF65-F5344CB8AC3E}">
        <p14:creationId xmlns:p14="http://schemas.microsoft.com/office/powerpoint/2010/main" val="13429589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Recurrent Neural Networks (RNNs)</a:t>
            </a:r>
          </a:p>
        </p:txBody>
      </p:sp>
      <p:sp>
        <p:nvSpPr>
          <p:cNvPr id="3" name="Content Placeholder 2"/>
          <p:cNvSpPr>
            <a:spLocks noGrp="1"/>
          </p:cNvSpPr>
          <p:nvPr>
            <p:ph idx="1"/>
          </p:nvPr>
        </p:nvSpPr>
        <p:spPr/>
        <p:txBody>
          <a:bodyPr/>
          <a:lstStyle/>
          <a:p>
            <a:r>
              <a:rPr lang="en-US" b="1" i="1" dirty="0">
                <a:solidFill>
                  <a:srgbClr val="0070C0"/>
                </a:solidFill>
              </a:rPr>
              <a:t>Recurrent NNs </a:t>
            </a:r>
            <a:r>
              <a:rPr lang="en-US" dirty="0"/>
              <a:t>are used for modeling </a:t>
            </a:r>
            <a:r>
              <a:rPr lang="en-US" dirty="0">
                <a:solidFill>
                  <a:srgbClr val="FF0000"/>
                </a:solidFill>
              </a:rPr>
              <a:t>sequential data </a:t>
            </a:r>
            <a:r>
              <a:rPr lang="en-US" dirty="0"/>
              <a:t>and data with varying length of inputs and outputs</a:t>
            </a:r>
          </a:p>
          <a:p>
            <a:pPr lvl="1"/>
            <a:r>
              <a:rPr lang="en-US" dirty="0"/>
              <a:t>Videos, text, speech, DNA sequences, human skeletal data</a:t>
            </a:r>
          </a:p>
          <a:p>
            <a:r>
              <a:rPr lang="en-US" dirty="0"/>
              <a:t>RNNs introduce recurrent connections between the neurons</a:t>
            </a:r>
          </a:p>
          <a:p>
            <a:pPr lvl="1"/>
            <a:r>
              <a:rPr lang="en-US" dirty="0"/>
              <a:t>This allows processing sequential data one element at a time by selectively passing information across a sequence</a:t>
            </a:r>
          </a:p>
          <a:p>
            <a:pPr lvl="1"/>
            <a:r>
              <a:rPr lang="en-US" dirty="0"/>
              <a:t>Memory of the previous inputs is stored in the model’s internal state and affect the model predictions</a:t>
            </a:r>
          </a:p>
          <a:p>
            <a:pPr lvl="1"/>
            <a:r>
              <a:rPr lang="en-US" dirty="0"/>
              <a:t>Can capture correlations in sequential data</a:t>
            </a:r>
          </a:p>
          <a:p>
            <a:r>
              <a:rPr lang="en-US" dirty="0"/>
              <a:t>RNNs use </a:t>
            </a:r>
            <a:r>
              <a:rPr lang="en-US" dirty="0">
                <a:solidFill>
                  <a:srgbClr val="FF0000"/>
                </a:solidFill>
              </a:rPr>
              <a:t>backpropagation-through-time</a:t>
            </a:r>
            <a:r>
              <a:rPr lang="en-US" dirty="0"/>
              <a:t> for training</a:t>
            </a:r>
          </a:p>
          <a:p>
            <a:r>
              <a:rPr lang="en-US" dirty="0"/>
              <a:t>RNNs are more sensitive to the vanishing gradient problem than CNNs</a:t>
            </a:r>
          </a:p>
          <a:p>
            <a:pPr lvl="1"/>
            <a:endParaRPr lang="en-US" dirty="0"/>
          </a:p>
          <a:p>
            <a:endParaRPr lang="en-US" dirty="0"/>
          </a:p>
        </p:txBody>
      </p:sp>
      <p:sp>
        <p:nvSpPr>
          <p:cNvPr id="4" name="Content Placeholder 3">
            <a:extLst>
              <a:ext uri="{FF2B5EF4-FFF2-40B4-BE49-F238E27FC236}">
                <a16:creationId xmlns:a16="http://schemas.microsoft.com/office/drawing/2014/main" id="{8E249AF0-68C1-4CF4-A9BB-0D5B58D04142}"/>
              </a:ext>
            </a:extLst>
          </p:cNvPr>
          <p:cNvSpPr>
            <a:spLocks noGrp="1"/>
          </p:cNvSpPr>
          <p:nvPr>
            <p:ph idx="10"/>
          </p:nvPr>
        </p:nvSpPr>
        <p:spPr/>
        <p:txBody>
          <a:bodyPr/>
          <a:lstStyle/>
          <a:p>
            <a:r>
              <a:rPr lang="en-US" dirty="0"/>
              <a:t>Recurrent Neural Networks</a:t>
            </a:r>
          </a:p>
          <a:p>
            <a:endParaRPr lang="en-US" dirty="0"/>
          </a:p>
        </p:txBody>
      </p:sp>
    </p:spTree>
    <p:extLst>
      <p:ext uri="{BB962C8B-B14F-4D97-AF65-F5344CB8AC3E}">
        <p14:creationId xmlns:p14="http://schemas.microsoft.com/office/powerpoint/2010/main" val="1528063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Recurrent Neural Networks (RNNs)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RNN use same set of weights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h</m:t>
                        </m:r>
                      </m:sub>
                    </m:sSub>
                  </m:oMath>
                </a14:m>
                <a:r>
                  <a:rPr lang="en-US" dirty="0"/>
                  <a:t> </a:t>
                </a:r>
                <a:r>
                  <a:rPr lang="en-US" dirty="0" smtClean="0"/>
                  <a:t>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𝑥</m:t>
                        </m:r>
                      </m:sub>
                    </m:sSub>
                  </m:oMath>
                </a14:m>
                <a:r>
                  <a:rPr lang="en-US" dirty="0"/>
                  <a:t> </a:t>
                </a:r>
                <a:r>
                  <a:rPr lang="en-US" dirty="0">
                    <a:solidFill>
                      <a:srgbClr val="FF0000"/>
                    </a:solidFill>
                  </a:rPr>
                  <a:t>across all time </a:t>
                </a:r>
                <a:r>
                  <a:rPr lang="en-US" dirty="0" smtClean="0">
                    <a:solidFill>
                      <a:srgbClr val="FF0000"/>
                    </a:solidFill>
                  </a:rPr>
                  <a:t>steps</a:t>
                </a:r>
              </a:p>
              <a:p>
                <a:pPr lvl="1"/>
                <a:r>
                  <a:rPr lang="en-US" dirty="0"/>
                  <a:t>A sequence of </a:t>
                </a:r>
                <a:r>
                  <a:rPr lang="en-US" dirty="0">
                    <a:solidFill>
                      <a:srgbClr val="FF0000"/>
                    </a:solidFill>
                  </a:rPr>
                  <a:t>hidden states </a:t>
                </a:r>
                <a14:m>
                  <m:oMath xmlns:m="http://schemas.openxmlformats.org/officeDocument/2006/math">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𝑜</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𝑜</m:t>
                                </m:r>
                              </m:sub>
                            </m:sSub>
                            <m:r>
                              <a:rPr lang="en-US" i="1" dirty="0">
                                <a:latin typeface="Cambria Math" panose="02040503050406030204" pitchFamily="18" charset="0"/>
                              </a:rPr>
                              <m:t>h</m:t>
                            </m:r>
                          </m:e>
                          <m:sub>
                            <m:r>
                              <a:rPr lang="en-US" i="1" dirty="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3</m:t>
                            </m:r>
                          </m:sub>
                        </m:sSub>
                        <m:r>
                          <a:rPr lang="en-US" i="1" dirty="0">
                            <a:latin typeface="Cambria Math" panose="02040503050406030204" pitchFamily="18" charset="0"/>
                          </a:rPr>
                          <m:t>, …</m:t>
                        </m:r>
                      </m:e>
                    </m:d>
                    <m:r>
                      <a:rPr lang="en-US" b="0" i="1" dirty="0" smtClean="0">
                        <a:latin typeface="Cambria Math" panose="02040503050406030204" pitchFamily="18" charset="0"/>
                      </a:rPr>
                      <m:t> </m:t>
                    </m:r>
                  </m:oMath>
                </a14:m>
                <a:r>
                  <a:rPr lang="en-US" dirty="0"/>
                  <a:t>is learned, which </a:t>
                </a:r>
                <a:r>
                  <a:rPr lang="en-US" dirty="0" smtClean="0"/>
                  <a:t>represents </a:t>
                </a:r>
                <a:r>
                  <a:rPr lang="en-US" dirty="0"/>
                  <a:t>the memory of the </a:t>
                </a:r>
                <a:r>
                  <a:rPr lang="en-US" dirty="0" smtClean="0"/>
                  <a:t>network</a:t>
                </a:r>
                <a:endParaRPr lang="en-US" dirty="0"/>
              </a:p>
              <a:p>
                <a:pPr lvl="1"/>
                <a:r>
                  <a:rPr lang="en-US" dirty="0"/>
                  <a:t>The </a:t>
                </a:r>
                <a:r>
                  <a:rPr lang="en-US" dirty="0" smtClean="0"/>
                  <a:t>hidden state at step </a:t>
                </a:r>
                <a:r>
                  <a:rPr lang="en-US" i="1" dirty="0" smtClean="0"/>
                  <a:t>t</a:t>
                </a:r>
                <a:r>
                  <a:rPr lang="en-US" dirty="0" smtClean="0"/>
                  <a:t>, </a:t>
                </a:r>
                <a14:m>
                  <m:oMath xmlns:m="http://schemas.openxmlformats.org/officeDocument/2006/math">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smtClean="0"/>
                  <a:t>, is </a:t>
                </a:r>
                <a:r>
                  <a:rPr lang="en-US" dirty="0"/>
                  <a:t>calculated based on the previous hidden state </a:t>
                </a:r>
                <a14:m>
                  <m:oMath xmlns:m="http://schemas.openxmlformats.org/officeDocument/2006/math">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−1</m:t>
                        </m:r>
                      </m:e>
                    </m:d>
                  </m:oMath>
                </a14:m>
                <a:r>
                  <a:rPr lang="en-US" dirty="0" smtClean="0"/>
                  <a:t> and </a:t>
                </a:r>
                <a:r>
                  <a:rPr lang="en-US" dirty="0"/>
                  <a:t>the input at the current step</a:t>
                </a:r>
                <a:r>
                  <a:rPr lang="en-US" dirty="0" smtClean="0"/>
                  <a:t> </a:t>
                </a:r>
                <a14:m>
                  <m:oMath xmlns:m="http://schemas.openxmlformats.org/officeDocument/2006/math">
                    <m:r>
                      <a:rPr lang="en-US" i="1">
                        <a:latin typeface="Cambria Math" panose="02040503050406030204" pitchFamily="18" charset="0"/>
                      </a:rPr>
                      <m:t>𝑥</m:t>
                    </m:r>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smtClean="0"/>
                  <a:t>, i.e.,</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 </m:t>
                    </m:r>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h</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h</m:t>
                            </m:r>
                          </m:sub>
                        </m:sSub>
                        <m:r>
                          <a:rPr lang="en-US" i="1">
                            <a:latin typeface="Cambria Math" panose="02040503050406030204" pitchFamily="18" charset="0"/>
                          </a:rPr>
                          <m:t>∗</m:t>
                        </m:r>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−1</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𝑥</m:t>
                            </m:r>
                          </m:sub>
                        </m:sSub>
                        <m:r>
                          <a:rPr lang="en-US" i="1">
                            <a:latin typeface="Cambria Math" panose="02040503050406030204" pitchFamily="18" charset="0"/>
                          </a:rPr>
                          <m:t>∗</m:t>
                        </m:r>
                        <m:r>
                          <a:rPr lang="en-US" i="1">
                            <a:latin typeface="Cambria Math" panose="02040503050406030204" pitchFamily="18" charset="0"/>
                          </a:rPr>
                          <m:t>𝑥</m:t>
                        </m:r>
                        <m:d>
                          <m:dPr>
                            <m:ctrlPr>
                              <a:rPr lang="en-US" i="1">
                                <a:latin typeface="Cambria Math" panose="02040503050406030204" pitchFamily="18" charset="0"/>
                              </a:rPr>
                            </m:ctrlPr>
                          </m:dPr>
                          <m:e>
                            <m:r>
                              <a:rPr lang="en-US" i="1">
                                <a:latin typeface="Cambria Math" panose="02040503050406030204" pitchFamily="18" charset="0"/>
                              </a:rPr>
                              <m:t>𝑡</m:t>
                            </m:r>
                          </m:e>
                        </m:d>
                      </m:e>
                    </m:d>
                  </m:oMath>
                </a14:m>
                <a:endParaRPr lang="en-US" dirty="0"/>
              </a:p>
              <a:p>
                <a:pPr lvl="1"/>
                <a:r>
                  <a:rPr lang="en-US" dirty="0" smtClean="0"/>
                  <a:t>The function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h</m:t>
                        </m:r>
                      </m:sub>
                    </m:sSub>
                    <m:d>
                      <m:dPr>
                        <m:ctrlPr>
                          <a:rPr lang="en-US" i="1" smtClean="0">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m:t>
                        </m:r>
                      </m:e>
                    </m:d>
                  </m:oMath>
                </a14:m>
                <a:r>
                  <a:rPr lang="en-US" dirty="0" smtClean="0"/>
                  <a:t> is a nonlinear activation function, e.g., </a:t>
                </a:r>
                <a:r>
                  <a:rPr lang="en-US" dirty="0" err="1" smtClean="0"/>
                  <a:t>ReLU</a:t>
                </a:r>
                <a:r>
                  <a:rPr lang="en-US" dirty="0" smtClean="0"/>
                  <a:t> or </a:t>
                </a:r>
                <a:r>
                  <a:rPr lang="en-US" dirty="0" err="1" smtClean="0"/>
                  <a:t>tanh</a:t>
                </a:r>
                <a:endParaRPr lang="en-US" dirty="0" smtClean="0"/>
              </a:p>
              <a:p>
                <a:r>
                  <a:rPr lang="en-US" dirty="0" smtClean="0"/>
                  <a:t>RNN shown </a:t>
                </a:r>
                <a:r>
                  <a:rPr lang="en-US" dirty="0"/>
                  <a:t>rolled over </a:t>
                </a:r>
                <a:r>
                  <a:rPr lang="en-US" dirty="0" smtClean="0"/>
                  <a:t>time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B8AD0FB9-9872-4995-8E78-A408A50A143F}"/>
              </a:ext>
            </a:extLst>
          </p:cNvPr>
          <p:cNvSpPr>
            <a:spLocks noGrp="1"/>
          </p:cNvSpPr>
          <p:nvPr>
            <p:ph idx="10"/>
          </p:nvPr>
        </p:nvSpPr>
        <p:spPr/>
        <p:txBody>
          <a:bodyPr/>
          <a:lstStyle/>
          <a:p>
            <a:r>
              <a:rPr lang="en-US" dirty="0"/>
              <a:t>Recurrent Neural Networks</a:t>
            </a:r>
          </a:p>
          <a:p>
            <a:endParaRPr lang="en-US" dirty="0"/>
          </a:p>
        </p:txBody>
      </p:sp>
      <p:grpSp>
        <p:nvGrpSpPr>
          <p:cNvPr id="9" name="Group 8"/>
          <p:cNvGrpSpPr/>
          <p:nvPr/>
        </p:nvGrpSpPr>
        <p:grpSpPr>
          <a:xfrm>
            <a:off x="850771" y="5071384"/>
            <a:ext cx="2707769" cy="1793358"/>
            <a:chOff x="734104" y="4062374"/>
            <a:chExt cx="2707769" cy="1793358"/>
          </a:xfrm>
        </p:grpSpPr>
        <p:sp>
          <p:nvSpPr>
            <p:cNvPr id="10" name="TextBox 9"/>
            <p:cNvSpPr txBox="1"/>
            <p:nvPr/>
          </p:nvSpPr>
          <p:spPr>
            <a:xfrm>
              <a:off x="1956566" y="5486400"/>
              <a:ext cx="528701" cy="369332"/>
            </a:xfrm>
            <a:prstGeom prst="rect">
              <a:avLst/>
            </a:prstGeom>
            <a:solidFill>
              <a:schemeClr val="bg1"/>
            </a:solidFill>
            <a:ln w="38100">
              <a:solidFill>
                <a:srgbClr val="C00000"/>
              </a:solidFill>
            </a:ln>
          </p:spPr>
          <p:txBody>
            <a:bodyPr wrap="square" rtlCol="0">
              <a:spAutoFit/>
            </a:bodyPr>
            <a:lstStyle/>
            <a:p>
              <a:pPr algn="ctr"/>
              <a:r>
                <a:rPr lang="en-US" sz="1800" dirty="0"/>
                <a:t>x1</a:t>
              </a:r>
            </a:p>
          </p:txBody>
        </p:sp>
        <p:sp>
          <p:nvSpPr>
            <p:cNvPr id="11" name="TextBox 10"/>
            <p:cNvSpPr txBox="1"/>
            <p:nvPr/>
          </p:nvSpPr>
          <p:spPr>
            <a:xfrm>
              <a:off x="734104" y="4337827"/>
              <a:ext cx="529312" cy="369332"/>
            </a:xfrm>
            <a:prstGeom prst="rect">
              <a:avLst/>
            </a:prstGeom>
            <a:solidFill>
              <a:schemeClr val="bg1"/>
            </a:solidFill>
            <a:ln w="38100">
              <a:solidFill>
                <a:srgbClr val="C00000"/>
              </a:solidFill>
            </a:ln>
          </p:spPr>
          <p:txBody>
            <a:bodyPr wrap="square" rtlCol="0">
              <a:spAutoFit/>
            </a:bodyPr>
            <a:lstStyle/>
            <a:p>
              <a:pPr algn="ctr"/>
              <a:r>
                <a:rPr lang="en-US" sz="1800" dirty="0"/>
                <a:t>h0</a:t>
              </a:r>
            </a:p>
          </p:txBody>
        </p:sp>
        <p:grpSp>
          <p:nvGrpSpPr>
            <p:cNvPr id="12" name="Group 11"/>
            <p:cNvGrpSpPr/>
            <p:nvPr/>
          </p:nvGrpSpPr>
          <p:grpSpPr>
            <a:xfrm>
              <a:off x="1905000" y="4247040"/>
              <a:ext cx="637445" cy="562051"/>
              <a:chOff x="3858302" y="3151589"/>
              <a:chExt cx="637445" cy="562051"/>
            </a:xfrm>
          </p:grpSpPr>
          <p:sp>
            <p:nvSpPr>
              <p:cNvPr id="19" name="Oval 18"/>
              <p:cNvSpPr/>
              <p:nvPr/>
            </p:nvSpPr>
            <p:spPr bwMode="auto">
              <a:xfrm>
                <a:off x="3858302" y="3151589"/>
                <a:ext cx="637445" cy="562051"/>
              </a:xfrm>
              <a:prstGeom prst="ellipse">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mc:AlternateContent xmlns:mc="http://schemas.openxmlformats.org/markup-compatibility/2006" xmlns:a14="http://schemas.microsoft.com/office/drawing/2010/main">
            <mc:Choice Requires="a14">
              <p:sp>
                <p:nvSpPr>
                  <p:cNvPr id="20" name="TextBox 19"/>
                  <p:cNvSpPr txBox="1"/>
                  <p:nvPr/>
                </p:nvSpPr>
                <p:spPr>
                  <a:xfrm>
                    <a:off x="3934555" y="3247949"/>
                    <a:ext cx="456087" cy="308674"/>
                  </a:xfrm>
                  <a:prstGeom prst="rect">
                    <a:avLst/>
                  </a:prstGeom>
                  <a:solidFill>
                    <a:srgbClr val="C00000"/>
                  </a:solidFill>
                </p:spPr>
                <p:txBody>
                  <a:bodyPr wrap="none" lIns="0" tIns="0" rIns="0" bIns="0" rtlCol="0">
                    <a:spAutoFit/>
                  </a:bodyPr>
                  <a:lstStyle/>
                  <a:p>
                    <a14:m>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𝑓</m:t>
                            </m:r>
                          </m:e>
                          <m:sub>
                            <m:r>
                              <a:rPr lang="en-US" b="0" i="1" smtClean="0">
                                <a:solidFill>
                                  <a:schemeClr val="bg1"/>
                                </a:solidFill>
                                <a:latin typeface="Cambria Math" panose="02040503050406030204" pitchFamily="18" charset="0"/>
                              </a:rPr>
                              <m:t>h</m:t>
                            </m:r>
                          </m:sub>
                        </m:sSub>
                      </m:oMath>
                    </a14:m>
                    <a:r>
                      <a:rPr lang="en-US" dirty="0" smtClean="0">
                        <a:solidFill>
                          <a:schemeClr val="bg1"/>
                        </a:solidFill>
                      </a:rPr>
                      <a:t>(</a:t>
                    </a:r>
                    <a:r>
                      <a:rPr lang="en-US" dirty="0" smtClean="0">
                        <a:solidFill>
                          <a:schemeClr val="bg1"/>
                        </a:solidFill>
                        <a:latin typeface="Palatino Linotype" panose="02040502050505030304" pitchFamily="18" charset="0"/>
                      </a:rPr>
                      <a:t>·</a:t>
                    </a:r>
                    <a:r>
                      <a:rPr lang="en-US" dirty="0" smtClean="0">
                        <a:solidFill>
                          <a:schemeClr val="bg1"/>
                        </a:solidFill>
                      </a:rPr>
                      <a:t>)</a:t>
                    </a:r>
                    <a:endParaRPr lang="en-US" dirty="0">
                      <a:solidFill>
                        <a:schemeClr val="bg1"/>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934555" y="3247949"/>
                    <a:ext cx="456087" cy="308674"/>
                  </a:xfrm>
                  <a:prstGeom prst="rect">
                    <a:avLst/>
                  </a:prstGeom>
                  <a:blipFill>
                    <a:blip r:embed="rId4"/>
                    <a:stretch>
                      <a:fillRect l="-25333" t="-25490" r="-34667" b="-49020"/>
                    </a:stretch>
                  </a:blipFill>
                </p:spPr>
                <p:txBody>
                  <a:bodyPr/>
                  <a:lstStyle/>
                  <a:p>
                    <a:r>
                      <a:rPr lang="en-US">
                        <a:noFill/>
                      </a:rPr>
                      <a:t> </a:t>
                    </a:r>
                  </a:p>
                </p:txBody>
              </p:sp>
            </mc:Fallback>
          </mc:AlternateContent>
        </p:grpSp>
        <p:cxnSp>
          <p:nvCxnSpPr>
            <p:cNvPr id="13" name="Straight Arrow Connector 12"/>
            <p:cNvCxnSpPr>
              <a:stCxn id="11" idx="3"/>
              <a:endCxn id="19" idx="2"/>
            </p:cNvCxnSpPr>
            <p:nvPr/>
          </p:nvCxnSpPr>
          <p:spPr bwMode="auto">
            <a:xfrm>
              <a:off x="1263416" y="4522493"/>
              <a:ext cx="641584" cy="557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 name="Straight Arrow Connector 13"/>
            <p:cNvCxnSpPr>
              <a:stCxn id="10" idx="0"/>
              <a:endCxn id="19" idx="4"/>
            </p:cNvCxnSpPr>
            <p:nvPr/>
          </p:nvCxnSpPr>
          <p:spPr bwMode="auto">
            <a:xfrm flipV="1">
              <a:off x="2220917" y="4809091"/>
              <a:ext cx="2806" cy="67730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5" name="TextBox 14"/>
                <p:cNvSpPr txBox="1"/>
                <p:nvPr/>
              </p:nvSpPr>
              <p:spPr>
                <a:xfrm>
                  <a:off x="1339667" y="4062374"/>
                  <a:ext cx="4603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h</m:t>
                            </m:r>
                          </m:sub>
                        </m:sSub>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1339667" y="4062374"/>
                  <a:ext cx="460319" cy="369332"/>
                </a:xfrm>
                <a:prstGeom prst="rect">
                  <a:avLst/>
                </a:prstGeom>
                <a:blipFill rotWithShape="0">
                  <a:blip r:embed="rId6"/>
                  <a:stretch>
                    <a:fillRect l="-6579" r="-2632"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776051" y="4897398"/>
                  <a:ext cx="4448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𝑥</m:t>
                            </m:r>
                          </m:sub>
                        </m:sSub>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1776051" y="4897398"/>
                  <a:ext cx="444865" cy="369332"/>
                </a:xfrm>
                <a:prstGeom prst="rect">
                  <a:avLst/>
                </a:prstGeom>
                <a:blipFill rotWithShape="0">
                  <a:blip r:embed="rId7"/>
                  <a:stretch>
                    <a:fillRect l="-8219" b="-11475"/>
                  </a:stretch>
                </a:blipFill>
              </p:spPr>
              <p:txBody>
                <a:bodyPr/>
                <a:lstStyle/>
                <a:p>
                  <a:r>
                    <a:rPr lang="en-US">
                      <a:noFill/>
                    </a:rPr>
                    <a:t> </a:t>
                  </a:r>
                </a:p>
              </p:txBody>
            </p:sp>
          </mc:Fallback>
        </mc:AlternateContent>
        <p:sp>
          <p:nvSpPr>
            <p:cNvPr id="17" name="TextBox 16"/>
            <p:cNvSpPr txBox="1"/>
            <p:nvPr/>
          </p:nvSpPr>
          <p:spPr>
            <a:xfrm>
              <a:off x="2895600" y="4337827"/>
              <a:ext cx="546273" cy="369332"/>
            </a:xfrm>
            <a:prstGeom prst="rect">
              <a:avLst/>
            </a:prstGeom>
            <a:solidFill>
              <a:schemeClr val="bg1"/>
            </a:solidFill>
            <a:ln w="38100">
              <a:solidFill>
                <a:srgbClr val="C00000"/>
              </a:solidFill>
            </a:ln>
          </p:spPr>
          <p:txBody>
            <a:bodyPr wrap="square" rtlCol="0">
              <a:spAutoFit/>
            </a:bodyPr>
            <a:lstStyle/>
            <a:p>
              <a:pPr algn="ctr"/>
              <a:r>
                <a:rPr lang="en-US" sz="1800" dirty="0"/>
                <a:t>h1</a:t>
              </a:r>
            </a:p>
          </p:txBody>
        </p:sp>
        <p:cxnSp>
          <p:nvCxnSpPr>
            <p:cNvPr id="18" name="Straight Arrow Connector 17"/>
            <p:cNvCxnSpPr>
              <a:stCxn id="19" idx="6"/>
              <a:endCxn id="17" idx="1"/>
            </p:cNvCxnSpPr>
            <p:nvPr/>
          </p:nvCxnSpPr>
          <p:spPr bwMode="auto">
            <a:xfrm flipV="1">
              <a:off x="2542445" y="4522493"/>
              <a:ext cx="353155" cy="557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24" name="Group 23"/>
          <p:cNvGrpSpPr/>
          <p:nvPr/>
        </p:nvGrpSpPr>
        <p:grpSpPr>
          <a:xfrm>
            <a:off x="3580820" y="5071384"/>
            <a:ext cx="2178457" cy="1793358"/>
            <a:chOff x="1263416" y="4062374"/>
            <a:chExt cx="2178457" cy="1793358"/>
          </a:xfrm>
        </p:grpSpPr>
        <p:sp>
          <p:nvSpPr>
            <p:cNvPr id="25" name="TextBox 24"/>
            <p:cNvSpPr txBox="1"/>
            <p:nvPr/>
          </p:nvSpPr>
          <p:spPr>
            <a:xfrm>
              <a:off x="1956566" y="5486400"/>
              <a:ext cx="528701" cy="369332"/>
            </a:xfrm>
            <a:prstGeom prst="rect">
              <a:avLst/>
            </a:prstGeom>
            <a:solidFill>
              <a:schemeClr val="bg1"/>
            </a:solidFill>
            <a:ln w="38100">
              <a:solidFill>
                <a:srgbClr val="C00000"/>
              </a:solidFill>
            </a:ln>
          </p:spPr>
          <p:txBody>
            <a:bodyPr wrap="square" rtlCol="0">
              <a:spAutoFit/>
            </a:bodyPr>
            <a:lstStyle/>
            <a:p>
              <a:pPr algn="ctr"/>
              <a:r>
                <a:rPr lang="en-US" sz="1800" dirty="0"/>
                <a:t>x2</a:t>
              </a:r>
            </a:p>
          </p:txBody>
        </p:sp>
        <p:grpSp>
          <p:nvGrpSpPr>
            <p:cNvPr id="26" name="Group 25"/>
            <p:cNvGrpSpPr/>
            <p:nvPr/>
          </p:nvGrpSpPr>
          <p:grpSpPr>
            <a:xfrm>
              <a:off x="1905000" y="4247040"/>
              <a:ext cx="637445" cy="562051"/>
              <a:chOff x="3858302" y="3151589"/>
              <a:chExt cx="637445" cy="562051"/>
            </a:xfrm>
          </p:grpSpPr>
          <p:sp>
            <p:nvSpPr>
              <p:cNvPr id="33" name="Oval 32"/>
              <p:cNvSpPr/>
              <p:nvPr/>
            </p:nvSpPr>
            <p:spPr bwMode="auto">
              <a:xfrm>
                <a:off x="3858302" y="3151589"/>
                <a:ext cx="637445" cy="562051"/>
              </a:xfrm>
              <a:prstGeom prst="ellipse">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mc:AlternateContent xmlns:mc="http://schemas.openxmlformats.org/markup-compatibility/2006" xmlns:a14="http://schemas.microsoft.com/office/drawing/2010/main">
            <mc:Choice Requires="a14">
              <p:sp>
                <p:nvSpPr>
                  <p:cNvPr id="34" name="TextBox 33"/>
                  <p:cNvSpPr txBox="1"/>
                  <p:nvPr/>
                </p:nvSpPr>
                <p:spPr>
                  <a:xfrm>
                    <a:off x="3934555" y="3247949"/>
                    <a:ext cx="454483" cy="308674"/>
                  </a:xfrm>
                  <a:prstGeom prst="rect">
                    <a:avLst/>
                  </a:prstGeom>
                  <a:solidFill>
                    <a:srgbClr val="C00000"/>
                  </a:solidFill>
                </p:spPr>
                <p:txBody>
                  <a:bodyPr wrap="none" lIns="0" tIns="0" rIns="0" bIns="0" rtlCol="0">
                    <a:spAutoFit/>
                  </a:bodyPr>
                  <a:lstStyle/>
                  <a:p>
                    <a14:m>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𝑓</m:t>
                            </m:r>
                          </m:e>
                          <m:sub>
                            <m:r>
                              <a:rPr lang="en-US" b="0" i="1" smtClean="0">
                                <a:solidFill>
                                  <a:schemeClr val="bg1"/>
                                </a:solidFill>
                                <a:latin typeface="Cambria Math" panose="02040503050406030204" pitchFamily="18" charset="0"/>
                              </a:rPr>
                              <m:t>h</m:t>
                            </m:r>
                          </m:sub>
                        </m:sSub>
                      </m:oMath>
                    </a14:m>
                    <a:r>
                      <a:rPr lang="en-US" dirty="0" smtClean="0">
                        <a:solidFill>
                          <a:schemeClr val="bg1"/>
                        </a:solidFill>
                      </a:rPr>
                      <a:t>(</a:t>
                    </a:r>
                    <a:r>
                      <a:rPr lang="en-US" dirty="0">
                        <a:solidFill>
                          <a:schemeClr val="bg1"/>
                        </a:solidFill>
                        <a:latin typeface="Palatino Linotype" panose="02040502050505030304" pitchFamily="18" charset="0"/>
                      </a:rPr>
                      <a:t>·</a:t>
                    </a:r>
                    <a:r>
                      <a:rPr lang="en-US" dirty="0" smtClean="0">
                        <a:solidFill>
                          <a:schemeClr val="bg1"/>
                        </a:solidFill>
                      </a:rPr>
                      <a:t>)</a:t>
                    </a:r>
                    <a:endParaRPr lang="en-US" dirty="0">
                      <a:solidFill>
                        <a:schemeClr val="bg1"/>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934555" y="3247949"/>
                    <a:ext cx="454483" cy="308674"/>
                  </a:xfrm>
                  <a:prstGeom prst="rect">
                    <a:avLst/>
                  </a:prstGeom>
                  <a:blipFill>
                    <a:blip r:embed="rId8"/>
                    <a:stretch>
                      <a:fillRect l="-25333" t="-25490" r="-34667" b="-49020"/>
                    </a:stretch>
                  </a:blipFill>
                </p:spPr>
                <p:txBody>
                  <a:bodyPr/>
                  <a:lstStyle/>
                  <a:p>
                    <a:r>
                      <a:rPr lang="en-US">
                        <a:noFill/>
                      </a:rPr>
                      <a:t> </a:t>
                    </a:r>
                  </a:p>
                </p:txBody>
              </p:sp>
            </mc:Fallback>
          </mc:AlternateContent>
        </p:grpSp>
        <p:cxnSp>
          <p:nvCxnSpPr>
            <p:cNvPr id="27" name="Straight Arrow Connector 26"/>
            <p:cNvCxnSpPr>
              <a:endCxn id="33" idx="2"/>
            </p:cNvCxnSpPr>
            <p:nvPr/>
          </p:nvCxnSpPr>
          <p:spPr bwMode="auto">
            <a:xfrm>
              <a:off x="1263416" y="4522493"/>
              <a:ext cx="641584" cy="557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 name="Straight Arrow Connector 27"/>
            <p:cNvCxnSpPr>
              <a:stCxn id="25" idx="0"/>
              <a:endCxn id="33" idx="4"/>
            </p:cNvCxnSpPr>
            <p:nvPr/>
          </p:nvCxnSpPr>
          <p:spPr bwMode="auto">
            <a:xfrm flipV="1">
              <a:off x="2220917" y="4809091"/>
              <a:ext cx="2806" cy="67730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9" name="TextBox 28"/>
                <p:cNvSpPr txBox="1"/>
                <p:nvPr/>
              </p:nvSpPr>
              <p:spPr>
                <a:xfrm>
                  <a:off x="1339667" y="4062374"/>
                  <a:ext cx="4603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h</m:t>
                            </m:r>
                          </m:sub>
                        </m:sSub>
                      </m:oMath>
                    </m:oMathPara>
                  </a14:m>
                  <a:endParaRPr lang="en-US" dirty="0"/>
                </a:p>
              </p:txBody>
            </p:sp>
          </mc:Choice>
          <mc:Fallback xmlns="">
            <p:sp>
              <p:nvSpPr>
                <p:cNvPr id="46" name="TextBox 45"/>
                <p:cNvSpPr txBox="1">
                  <a:spLocks noRot="1" noChangeAspect="1" noMove="1" noResize="1" noEditPoints="1" noAdjustHandles="1" noChangeArrowheads="1" noChangeShapeType="1" noTextEdit="1"/>
                </p:cNvSpPr>
                <p:nvPr/>
              </p:nvSpPr>
              <p:spPr>
                <a:xfrm>
                  <a:off x="1339667" y="4062374"/>
                  <a:ext cx="460319" cy="369332"/>
                </a:xfrm>
                <a:prstGeom prst="rect">
                  <a:avLst/>
                </a:prstGeom>
                <a:blipFill rotWithShape="0">
                  <a:blip r:embed="rId9"/>
                  <a:stretch>
                    <a:fillRect l="-6579" r="-2632"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776051" y="4897398"/>
                  <a:ext cx="4448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𝑥</m:t>
                            </m:r>
                          </m:sub>
                        </m:sSub>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1776051" y="4897398"/>
                  <a:ext cx="444865" cy="369332"/>
                </a:xfrm>
                <a:prstGeom prst="rect">
                  <a:avLst/>
                </a:prstGeom>
                <a:blipFill rotWithShape="0">
                  <a:blip r:embed="rId10"/>
                  <a:stretch>
                    <a:fillRect l="-6849" b="-11475"/>
                  </a:stretch>
                </a:blipFill>
              </p:spPr>
              <p:txBody>
                <a:bodyPr/>
                <a:lstStyle/>
                <a:p>
                  <a:r>
                    <a:rPr lang="en-US">
                      <a:noFill/>
                    </a:rPr>
                    <a:t> </a:t>
                  </a:r>
                </a:p>
              </p:txBody>
            </p:sp>
          </mc:Fallback>
        </mc:AlternateContent>
        <p:sp>
          <p:nvSpPr>
            <p:cNvPr id="31" name="TextBox 30"/>
            <p:cNvSpPr txBox="1"/>
            <p:nvPr/>
          </p:nvSpPr>
          <p:spPr>
            <a:xfrm>
              <a:off x="2895600" y="4337827"/>
              <a:ext cx="546273" cy="369332"/>
            </a:xfrm>
            <a:prstGeom prst="rect">
              <a:avLst/>
            </a:prstGeom>
            <a:solidFill>
              <a:schemeClr val="bg1"/>
            </a:solidFill>
            <a:ln w="38100">
              <a:solidFill>
                <a:srgbClr val="C00000"/>
              </a:solidFill>
            </a:ln>
          </p:spPr>
          <p:txBody>
            <a:bodyPr wrap="square" rtlCol="0">
              <a:spAutoFit/>
            </a:bodyPr>
            <a:lstStyle/>
            <a:p>
              <a:pPr algn="ctr"/>
              <a:r>
                <a:rPr lang="en-US" sz="1800" dirty="0"/>
                <a:t>h2</a:t>
              </a:r>
            </a:p>
          </p:txBody>
        </p:sp>
        <p:cxnSp>
          <p:nvCxnSpPr>
            <p:cNvPr id="32" name="Straight Arrow Connector 31"/>
            <p:cNvCxnSpPr>
              <a:stCxn id="33" idx="6"/>
              <a:endCxn id="31" idx="1"/>
            </p:cNvCxnSpPr>
            <p:nvPr/>
          </p:nvCxnSpPr>
          <p:spPr bwMode="auto">
            <a:xfrm flipV="1">
              <a:off x="2542445" y="4522493"/>
              <a:ext cx="353155" cy="557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35" name="Group 34"/>
          <p:cNvGrpSpPr/>
          <p:nvPr/>
        </p:nvGrpSpPr>
        <p:grpSpPr>
          <a:xfrm>
            <a:off x="5766304" y="5071384"/>
            <a:ext cx="2178457" cy="1793358"/>
            <a:chOff x="1263416" y="4062374"/>
            <a:chExt cx="2178457" cy="1793358"/>
          </a:xfrm>
        </p:grpSpPr>
        <p:sp>
          <p:nvSpPr>
            <p:cNvPr id="36" name="TextBox 35"/>
            <p:cNvSpPr txBox="1"/>
            <p:nvPr/>
          </p:nvSpPr>
          <p:spPr>
            <a:xfrm>
              <a:off x="1956566" y="5486400"/>
              <a:ext cx="528701" cy="369332"/>
            </a:xfrm>
            <a:prstGeom prst="rect">
              <a:avLst/>
            </a:prstGeom>
            <a:solidFill>
              <a:schemeClr val="bg1"/>
            </a:solidFill>
            <a:ln w="38100">
              <a:solidFill>
                <a:srgbClr val="C00000"/>
              </a:solidFill>
            </a:ln>
          </p:spPr>
          <p:txBody>
            <a:bodyPr wrap="square" rtlCol="0">
              <a:spAutoFit/>
            </a:bodyPr>
            <a:lstStyle/>
            <a:p>
              <a:pPr algn="ctr"/>
              <a:r>
                <a:rPr lang="en-US" sz="1800" dirty="0"/>
                <a:t>x3</a:t>
              </a:r>
            </a:p>
          </p:txBody>
        </p:sp>
        <p:grpSp>
          <p:nvGrpSpPr>
            <p:cNvPr id="37" name="Group 36"/>
            <p:cNvGrpSpPr/>
            <p:nvPr/>
          </p:nvGrpSpPr>
          <p:grpSpPr>
            <a:xfrm>
              <a:off x="1905000" y="4247040"/>
              <a:ext cx="637445" cy="562051"/>
              <a:chOff x="3858302" y="3151589"/>
              <a:chExt cx="637445" cy="562051"/>
            </a:xfrm>
          </p:grpSpPr>
          <p:sp>
            <p:nvSpPr>
              <p:cNvPr id="44" name="Oval 43"/>
              <p:cNvSpPr/>
              <p:nvPr/>
            </p:nvSpPr>
            <p:spPr bwMode="auto">
              <a:xfrm>
                <a:off x="3858302" y="3151589"/>
                <a:ext cx="637445" cy="562051"/>
              </a:xfrm>
              <a:prstGeom prst="ellipse">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mc:AlternateContent xmlns:mc="http://schemas.openxmlformats.org/markup-compatibility/2006" xmlns:a14="http://schemas.microsoft.com/office/drawing/2010/main">
            <mc:Choice Requires="a14">
              <p:sp>
                <p:nvSpPr>
                  <p:cNvPr id="45" name="TextBox 44"/>
                  <p:cNvSpPr txBox="1"/>
                  <p:nvPr/>
                </p:nvSpPr>
                <p:spPr>
                  <a:xfrm>
                    <a:off x="3934555" y="3247949"/>
                    <a:ext cx="454483" cy="308674"/>
                  </a:xfrm>
                  <a:prstGeom prst="rect">
                    <a:avLst/>
                  </a:prstGeom>
                  <a:solidFill>
                    <a:srgbClr val="C00000"/>
                  </a:solidFill>
                </p:spPr>
                <p:txBody>
                  <a:bodyPr wrap="none" lIns="0" tIns="0" rIns="0" bIns="0" rtlCol="0">
                    <a:spAutoFit/>
                  </a:bodyPr>
                  <a:lstStyle/>
                  <a:p>
                    <a14:m>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𝑓</m:t>
                            </m:r>
                          </m:e>
                          <m:sub>
                            <m:r>
                              <a:rPr lang="en-US" b="0" i="1" smtClean="0">
                                <a:solidFill>
                                  <a:schemeClr val="bg1"/>
                                </a:solidFill>
                                <a:latin typeface="Cambria Math" panose="02040503050406030204" pitchFamily="18" charset="0"/>
                              </a:rPr>
                              <m:t>h</m:t>
                            </m:r>
                          </m:sub>
                        </m:sSub>
                      </m:oMath>
                    </a14:m>
                    <a:r>
                      <a:rPr lang="en-US" dirty="0" smtClean="0">
                        <a:solidFill>
                          <a:schemeClr val="bg1"/>
                        </a:solidFill>
                      </a:rPr>
                      <a:t>(</a:t>
                    </a:r>
                    <a:r>
                      <a:rPr lang="en-US" dirty="0">
                        <a:solidFill>
                          <a:schemeClr val="bg1"/>
                        </a:solidFill>
                        <a:latin typeface="Palatino Linotype" panose="02040502050505030304" pitchFamily="18" charset="0"/>
                      </a:rPr>
                      <a:t>·</a:t>
                    </a:r>
                    <a:r>
                      <a:rPr lang="en-US" dirty="0" smtClean="0">
                        <a:solidFill>
                          <a:schemeClr val="bg1"/>
                        </a:solidFill>
                      </a:rPr>
                      <a:t>)</a:t>
                    </a:r>
                    <a:endParaRPr lang="en-US" dirty="0">
                      <a:solidFill>
                        <a:schemeClr val="bg1"/>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3934555" y="3247949"/>
                    <a:ext cx="454483" cy="308674"/>
                  </a:xfrm>
                  <a:prstGeom prst="rect">
                    <a:avLst/>
                  </a:prstGeom>
                  <a:blipFill>
                    <a:blip r:embed="rId11"/>
                    <a:stretch>
                      <a:fillRect l="-27027" t="-25490" r="-35135" b="-49020"/>
                    </a:stretch>
                  </a:blipFill>
                </p:spPr>
                <p:txBody>
                  <a:bodyPr/>
                  <a:lstStyle/>
                  <a:p>
                    <a:r>
                      <a:rPr lang="en-US">
                        <a:noFill/>
                      </a:rPr>
                      <a:t> </a:t>
                    </a:r>
                  </a:p>
                </p:txBody>
              </p:sp>
            </mc:Fallback>
          </mc:AlternateContent>
        </p:grpSp>
        <p:cxnSp>
          <p:nvCxnSpPr>
            <p:cNvPr id="38" name="Straight Arrow Connector 37"/>
            <p:cNvCxnSpPr>
              <a:endCxn id="44" idx="2"/>
            </p:cNvCxnSpPr>
            <p:nvPr/>
          </p:nvCxnSpPr>
          <p:spPr bwMode="auto">
            <a:xfrm>
              <a:off x="1263416" y="4522493"/>
              <a:ext cx="641584" cy="557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9" name="Straight Arrow Connector 38"/>
            <p:cNvCxnSpPr>
              <a:stCxn id="36" idx="0"/>
              <a:endCxn id="44" idx="4"/>
            </p:cNvCxnSpPr>
            <p:nvPr/>
          </p:nvCxnSpPr>
          <p:spPr bwMode="auto">
            <a:xfrm flipV="1">
              <a:off x="2220917" y="4809091"/>
              <a:ext cx="2806" cy="67730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0" name="TextBox 39"/>
                <p:cNvSpPr txBox="1"/>
                <p:nvPr/>
              </p:nvSpPr>
              <p:spPr>
                <a:xfrm>
                  <a:off x="1339667" y="4062374"/>
                  <a:ext cx="4603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h</m:t>
                            </m:r>
                          </m:sub>
                        </m:sSub>
                      </m:oMath>
                    </m:oMathPara>
                  </a14:m>
                  <a:endParaRPr lang="en-US" dirty="0"/>
                </a:p>
              </p:txBody>
            </p:sp>
          </mc:Choice>
          <mc:Fallback xmlns="">
            <p:sp>
              <p:nvSpPr>
                <p:cNvPr id="58" name="TextBox 57"/>
                <p:cNvSpPr txBox="1">
                  <a:spLocks noRot="1" noChangeAspect="1" noMove="1" noResize="1" noEditPoints="1" noAdjustHandles="1" noChangeArrowheads="1" noChangeShapeType="1" noTextEdit="1"/>
                </p:cNvSpPr>
                <p:nvPr/>
              </p:nvSpPr>
              <p:spPr>
                <a:xfrm>
                  <a:off x="1339667" y="4062374"/>
                  <a:ext cx="460319" cy="369332"/>
                </a:xfrm>
                <a:prstGeom prst="rect">
                  <a:avLst/>
                </a:prstGeom>
                <a:blipFill rotWithShape="0">
                  <a:blip r:embed="rId12"/>
                  <a:stretch>
                    <a:fillRect l="-8000" r="-4000"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776051" y="4897398"/>
                  <a:ext cx="4448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𝑥</m:t>
                            </m:r>
                          </m:sub>
                        </m:sSub>
                      </m:oMath>
                    </m:oMathPara>
                  </a14:m>
                  <a:endParaRPr lang="en-US" dirty="0"/>
                </a:p>
              </p:txBody>
            </p:sp>
          </mc:Choice>
          <mc:Fallback xmlns="">
            <p:sp>
              <p:nvSpPr>
                <p:cNvPr id="59" name="TextBox 58"/>
                <p:cNvSpPr txBox="1">
                  <a:spLocks noRot="1" noChangeAspect="1" noMove="1" noResize="1" noEditPoints="1" noAdjustHandles="1" noChangeArrowheads="1" noChangeShapeType="1" noTextEdit="1"/>
                </p:cNvSpPr>
                <p:nvPr/>
              </p:nvSpPr>
              <p:spPr>
                <a:xfrm>
                  <a:off x="1776051" y="4897398"/>
                  <a:ext cx="444865" cy="369332"/>
                </a:xfrm>
                <a:prstGeom prst="rect">
                  <a:avLst/>
                </a:prstGeom>
                <a:blipFill rotWithShape="0">
                  <a:blip r:embed="rId13"/>
                  <a:stretch>
                    <a:fillRect l="-8333" b="-11475"/>
                  </a:stretch>
                </a:blipFill>
              </p:spPr>
              <p:txBody>
                <a:bodyPr/>
                <a:lstStyle/>
                <a:p>
                  <a:r>
                    <a:rPr lang="en-US">
                      <a:noFill/>
                    </a:rPr>
                    <a:t> </a:t>
                  </a:r>
                </a:p>
              </p:txBody>
            </p:sp>
          </mc:Fallback>
        </mc:AlternateContent>
        <p:sp>
          <p:nvSpPr>
            <p:cNvPr id="42" name="TextBox 41"/>
            <p:cNvSpPr txBox="1"/>
            <p:nvPr/>
          </p:nvSpPr>
          <p:spPr>
            <a:xfrm>
              <a:off x="2895600" y="4337827"/>
              <a:ext cx="546273" cy="369332"/>
            </a:xfrm>
            <a:prstGeom prst="rect">
              <a:avLst/>
            </a:prstGeom>
            <a:solidFill>
              <a:schemeClr val="bg1"/>
            </a:solidFill>
            <a:ln w="38100">
              <a:solidFill>
                <a:srgbClr val="C00000"/>
              </a:solidFill>
            </a:ln>
          </p:spPr>
          <p:txBody>
            <a:bodyPr wrap="square" rtlCol="0">
              <a:spAutoFit/>
            </a:bodyPr>
            <a:lstStyle/>
            <a:p>
              <a:pPr algn="ctr"/>
              <a:r>
                <a:rPr lang="en-US" sz="1800" dirty="0"/>
                <a:t>h3</a:t>
              </a:r>
            </a:p>
          </p:txBody>
        </p:sp>
        <p:cxnSp>
          <p:nvCxnSpPr>
            <p:cNvPr id="43" name="Straight Arrow Connector 42"/>
            <p:cNvCxnSpPr>
              <a:stCxn id="44" idx="6"/>
              <a:endCxn id="42" idx="1"/>
            </p:cNvCxnSpPr>
            <p:nvPr/>
          </p:nvCxnSpPr>
          <p:spPr bwMode="auto">
            <a:xfrm flipV="1">
              <a:off x="2542445" y="4522493"/>
              <a:ext cx="353155" cy="557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46" name="Oval 45"/>
          <p:cNvSpPr/>
          <p:nvPr/>
        </p:nvSpPr>
        <p:spPr bwMode="auto">
          <a:xfrm>
            <a:off x="8402411" y="5229358"/>
            <a:ext cx="695573" cy="562051"/>
          </a:xfrm>
          <a:prstGeom prst="ellipse">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mc:AlternateContent xmlns:mc="http://schemas.openxmlformats.org/markup-compatibility/2006" xmlns:a14="http://schemas.microsoft.com/office/drawing/2010/main">
        <mc:Choice Requires="a14">
          <p:sp>
            <p:nvSpPr>
              <p:cNvPr id="47" name="TextBox 46"/>
              <p:cNvSpPr txBox="1"/>
              <p:nvPr/>
            </p:nvSpPr>
            <p:spPr>
              <a:xfrm>
                <a:off x="8490550" y="5320144"/>
                <a:ext cx="519297" cy="332912"/>
              </a:xfrm>
              <a:prstGeom prst="rect">
                <a:avLst/>
              </a:prstGeom>
              <a:solidFill>
                <a:srgbClr val="C00000"/>
              </a:solidFill>
            </p:spPr>
            <p:txBody>
              <a:bodyPr wrap="square" lIns="0" tIns="0" rIns="0" bIns="0" rtlCol="0">
                <a:spAutoFit/>
              </a:bodyPr>
              <a:lstStyle/>
              <a:p>
                <a14:m>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𝑓</m:t>
                        </m:r>
                      </m:e>
                      <m:sub>
                        <m:r>
                          <a:rPr lang="en-US" b="0" i="1" smtClean="0">
                            <a:solidFill>
                              <a:schemeClr val="bg1"/>
                            </a:solidFill>
                            <a:latin typeface="Cambria Math" panose="02040503050406030204" pitchFamily="18" charset="0"/>
                          </a:rPr>
                          <m:t>𝑦</m:t>
                        </m:r>
                      </m:sub>
                    </m:sSub>
                  </m:oMath>
                </a14:m>
                <a:r>
                  <a:rPr lang="en-US" dirty="0" smtClean="0">
                    <a:solidFill>
                      <a:schemeClr val="bg1"/>
                    </a:solidFill>
                  </a:rPr>
                  <a:t>(</a:t>
                </a:r>
                <a:r>
                  <a:rPr lang="en-US" dirty="0">
                    <a:solidFill>
                      <a:schemeClr val="bg1"/>
                    </a:solidFill>
                    <a:latin typeface="Palatino Linotype" panose="02040502050505030304" pitchFamily="18" charset="0"/>
                  </a:rPr>
                  <a:t>·</a:t>
                </a:r>
                <a:r>
                  <a:rPr lang="en-US" dirty="0" smtClean="0">
                    <a:solidFill>
                      <a:schemeClr val="bg1"/>
                    </a:solidFill>
                  </a:rPr>
                  <a:t>)</a:t>
                </a:r>
                <a:endParaRPr lang="en-US" dirty="0">
                  <a:solidFill>
                    <a:schemeClr val="bg1"/>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8490550" y="5320144"/>
                <a:ext cx="519297" cy="332912"/>
              </a:xfrm>
              <a:prstGeom prst="rect">
                <a:avLst/>
              </a:prstGeom>
              <a:blipFill>
                <a:blip r:embed="rId14"/>
                <a:stretch>
                  <a:fillRect l="-23529" t="-22222" r="-16471" b="-40741"/>
                </a:stretch>
              </a:blipFill>
            </p:spPr>
            <p:txBody>
              <a:bodyPr/>
              <a:lstStyle/>
              <a:p>
                <a:r>
                  <a:rPr lang="en-US">
                    <a:noFill/>
                  </a:rPr>
                  <a:t> </a:t>
                </a:r>
              </a:p>
            </p:txBody>
          </p:sp>
        </mc:Fallback>
      </mc:AlternateContent>
      <p:cxnSp>
        <p:nvCxnSpPr>
          <p:cNvPr id="48" name="Straight Arrow Connector 47"/>
          <p:cNvCxnSpPr>
            <a:stCxn id="42" idx="3"/>
          </p:cNvCxnSpPr>
          <p:nvPr/>
        </p:nvCxnSpPr>
        <p:spPr bwMode="auto">
          <a:xfrm flipV="1">
            <a:off x="7944761" y="5530877"/>
            <a:ext cx="496710" cy="62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9" name="Straight Arrow Connector 48"/>
          <p:cNvCxnSpPr>
            <a:endCxn id="51" idx="2"/>
          </p:cNvCxnSpPr>
          <p:nvPr/>
        </p:nvCxnSpPr>
        <p:spPr bwMode="auto">
          <a:xfrm flipV="1">
            <a:off x="8750197" y="4966320"/>
            <a:ext cx="0" cy="26303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0" name="TextBox 49"/>
              <p:cNvSpPr txBox="1"/>
              <p:nvPr/>
            </p:nvSpPr>
            <p:spPr>
              <a:xfrm>
                <a:off x="7949252" y="5071717"/>
                <a:ext cx="453907" cy="398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𝑦</m:t>
                          </m:r>
                        </m:sub>
                      </m:sSub>
                    </m:oMath>
                  </m:oMathPara>
                </a14:m>
                <a:endParaRPr lang="en-US" dirty="0"/>
              </a:p>
            </p:txBody>
          </p:sp>
        </mc:Choice>
        <mc:Fallback xmlns="">
          <p:sp>
            <p:nvSpPr>
              <p:cNvPr id="50" name="TextBox 49"/>
              <p:cNvSpPr txBox="1">
                <a:spLocks noRot="1" noChangeAspect="1" noMove="1" noResize="1" noEditPoints="1" noAdjustHandles="1" noChangeArrowheads="1" noChangeShapeType="1" noTextEdit="1"/>
              </p:cNvSpPr>
              <p:nvPr/>
            </p:nvSpPr>
            <p:spPr>
              <a:xfrm>
                <a:off x="7949252" y="5071717"/>
                <a:ext cx="453907" cy="398507"/>
              </a:xfrm>
              <a:prstGeom prst="rect">
                <a:avLst/>
              </a:prstGeom>
              <a:blipFill>
                <a:blip r:embed="rId15"/>
                <a:stretch>
                  <a:fillRect b="-1538"/>
                </a:stretch>
              </a:blipFill>
            </p:spPr>
            <p:txBody>
              <a:bodyPr/>
              <a:lstStyle/>
              <a:p>
                <a:r>
                  <a:rPr lang="en-US">
                    <a:noFill/>
                  </a:rPr>
                  <a:t> </a:t>
                </a:r>
              </a:p>
            </p:txBody>
          </p:sp>
        </mc:Fallback>
      </mc:AlternateContent>
      <p:sp>
        <p:nvSpPr>
          <p:cNvPr id="51" name="TextBox 50"/>
          <p:cNvSpPr txBox="1"/>
          <p:nvPr/>
        </p:nvSpPr>
        <p:spPr>
          <a:xfrm>
            <a:off x="8078706" y="4596988"/>
            <a:ext cx="1342982" cy="369332"/>
          </a:xfrm>
          <a:prstGeom prst="rect">
            <a:avLst/>
          </a:prstGeom>
          <a:solidFill>
            <a:schemeClr val="bg1"/>
          </a:solidFill>
          <a:ln w="38100">
            <a:solidFill>
              <a:srgbClr val="C00000"/>
            </a:solidFill>
          </a:ln>
        </p:spPr>
        <p:txBody>
          <a:bodyPr wrap="square" rtlCol="0">
            <a:spAutoFit/>
          </a:bodyPr>
          <a:lstStyle/>
          <a:p>
            <a:pPr algn="ctr"/>
            <a:r>
              <a:rPr lang="en-US" sz="1800" dirty="0"/>
              <a:t>OUTPUT</a:t>
            </a:r>
          </a:p>
        </p:txBody>
      </p:sp>
      <p:sp>
        <p:nvSpPr>
          <p:cNvPr id="53" name="TextBox 52">
            <a:extLst>
              <a:ext uri="{FF2B5EF4-FFF2-40B4-BE49-F238E27FC236}">
                <a16:creationId xmlns:a16="http://schemas.microsoft.com/office/drawing/2014/main" id="{AEF606FA-44B1-46D7-B26B-DA5AC11495A4}"/>
              </a:ext>
            </a:extLst>
          </p:cNvPr>
          <p:cNvSpPr txBox="1"/>
          <p:nvPr/>
        </p:nvSpPr>
        <p:spPr>
          <a:xfrm>
            <a:off x="1500808" y="7526179"/>
            <a:ext cx="6912768" cy="246221"/>
          </a:xfrm>
          <a:prstGeom prst="rect">
            <a:avLst/>
          </a:prstGeom>
          <a:noFill/>
        </p:spPr>
        <p:txBody>
          <a:bodyPr wrap="square" rtlCol="0">
            <a:spAutoFit/>
          </a:bodyPr>
          <a:lstStyle/>
          <a:p>
            <a:pPr algn="ctr"/>
            <a:r>
              <a:rPr lang="en-US" sz="1000" dirty="0"/>
              <a:t>Slide credit: Param </a:t>
            </a:r>
            <a:r>
              <a:rPr lang="en-US" sz="1000" dirty="0" err="1"/>
              <a:t>Vir</a:t>
            </a:r>
            <a:r>
              <a:rPr lang="en-US" sz="1000" dirty="0"/>
              <a:t> Singh – Deep Learning</a:t>
            </a:r>
          </a:p>
        </p:txBody>
      </p:sp>
      <mc:AlternateContent xmlns:mc="http://schemas.openxmlformats.org/markup-compatibility/2006" xmlns:a14="http://schemas.microsoft.com/office/drawing/2010/main">
        <mc:Choice Requires="a14">
          <p:sp>
            <p:nvSpPr>
              <p:cNvPr id="54" name="TextBox 53"/>
              <p:cNvSpPr txBox="1"/>
              <p:nvPr/>
            </p:nvSpPr>
            <p:spPr>
              <a:xfrm>
                <a:off x="2601934" y="6982544"/>
                <a:ext cx="3708367" cy="369332"/>
              </a:xfrm>
              <a:prstGeom prst="rect">
                <a:avLst/>
              </a:prstGeom>
              <a:solidFill>
                <a:schemeClr val="bg1"/>
              </a:solidFill>
              <a:ln w="38100">
                <a:solidFill>
                  <a:srgbClr val="C00000"/>
                </a:solidFill>
              </a:ln>
            </p:spPr>
            <p:txBody>
              <a:bodyPr wrap="square" rtlCol="0">
                <a:spAutoFit/>
              </a:bodyPr>
              <a:lstStyle/>
              <a:p>
                <a:r>
                  <a:rPr lang="en-US" sz="1800" dirty="0"/>
                  <a:t>INPUT SEQUENCE: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1</m:t>
                        </m:r>
                      </m:sub>
                    </m:sSub>
                    <m:r>
                      <a:rPr lang="en-US" sz="1800" i="1" dirty="0">
                        <a:latin typeface="Cambria Math" panose="02040503050406030204" pitchFamily="18" charset="0"/>
                      </a:rPr>
                      <m:t>,</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2</m:t>
                        </m:r>
                      </m:sub>
                    </m:sSub>
                    <m:r>
                      <a:rPr lang="en-US" sz="1800" i="1" dirty="0">
                        <a:latin typeface="Cambria Math" panose="02040503050406030204" pitchFamily="18" charset="0"/>
                      </a:rPr>
                      <m:t>,</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3</m:t>
                        </m:r>
                      </m:sub>
                    </m:sSub>
                    <m:r>
                      <a:rPr lang="en-US" sz="1800" i="1" dirty="0">
                        <a:latin typeface="Cambria Math" panose="02040503050406030204" pitchFamily="18" charset="0"/>
                      </a:rPr>
                      <m:t>, ….</m:t>
                    </m:r>
                  </m:oMath>
                </a14:m>
                <a:endParaRPr lang="en-US" sz="1800" dirty="0"/>
              </a:p>
            </p:txBody>
          </p:sp>
        </mc:Choice>
        <mc:Fallback xmlns="">
          <p:sp>
            <p:nvSpPr>
              <p:cNvPr id="54" name="TextBox 53"/>
              <p:cNvSpPr txBox="1">
                <a:spLocks noRot="1" noChangeAspect="1" noMove="1" noResize="1" noEditPoints="1" noAdjustHandles="1" noChangeArrowheads="1" noChangeShapeType="1" noTextEdit="1"/>
              </p:cNvSpPr>
              <p:nvPr/>
            </p:nvSpPr>
            <p:spPr>
              <a:xfrm>
                <a:off x="2601934" y="6982544"/>
                <a:ext cx="3708367" cy="369332"/>
              </a:xfrm>
              <a:prstGeom prst="rect">
                <a:avLst/>
              </a:prstGeom>
              <a:blipFill>
                <a:blip r:embed="rId16"/>
                <a:stretch>
                  <a:fillRect l="-977" t="-2985" b="-17910"/>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1716832" y="4596988"/>
                <a:ext cx="4474760" cy="369332"/>
              </a:xfrm>
              <a:prstGeom prst="rect">
                <a:avLst/>
              </a:prstGeom>
              <a:solidFill>
                <a:schemeClr val="bg1"/>
              </a:solidFill>
              <a:ln w="38100">
                <a:solidFill>
                  <a:srgbClr val="C00000"/>
                </a:solidFill>
              </a:ln>
            </p:spPr>
            <p:txBody>
              <a:bodyPr wrap="square" rtlCol="0">
                <a:spAutoFit/>
              </a:bodyPr>
              <a:lstStyle/>
              <a:p>
                <a:r>
                  <a:rPr lang="en-US" sz="1800" dirty="0" smtClean="0"/>
                  <a:t>HIDDEN STATES </a:t>
                </a:r>
                <a:r>
                  <a:rPr lang="en-US" sz="1800" dirty="0"/>
                  <a:t>SEQUENCE: </a:t>
                </a:r>
                <a14:m>
                  <m:oMath xmlns:m="http://schemas.openxmlformats.org/officeDocument/2006/math">
                    <m:sSub>
                      <m:sSubPr>
                        <m:ctrlPr>
                          <a:rPr lang="en-US" sz="1800" i="1" dirty="0">
                            <a:latin typeface="Cambria Math" panose="02040503050406030204" pitchFamily="18" charset="0"/>
                          </a:rPr>
                        </m:ctrlPr>
                      </m:sSubPr>
                      <m:e>
                        <m:sSub>
                          <m:sSubPr>
                            <m:ctrlPr>
                              <a:rPr lang="en-US" sz="1800" i="1" dirty="0">
                                <a:latin typeface="Cambria Math" panose="02040503050406030204" pitchFamily="18" charset="0"/>
                              </a:rPr>
                            </m:ctrlPr>
                          </m:sSubPr>
                          <m:e>
                            <m:r>
                              <a:rPr lang="en-US" sz="1800" i="1" dirty="0">
                                <a:latin typeface="Cambria Math" panose="02040503050406030204" pitchFamily="18" charset="0"/>
                              </a:rPr>
                              <m:t>h</m:t>
                            </m:r>
                          </m:e>
                          <m:sub>
                            <m:r>
                              <a:rPr lang="en-US" sz="1800" b="0" i="1" dirty="0" smtClean="0">
                                <a:latin typeface="Cambria Math" panose="02040503050406030204" pitchFamily="18" charset="0"/>
                              </a:rPr>
                              <m:t>𝑜</m:t>
                            </m:r>
                          </m:sub>
                        </m:sSub>
                        <m:r>
                          <a:rPr lang="en-US" sz="1800" b="0" i="1" dirty="0" smtClean="0">
                            <a:latin typeface="Cambria Math" panose="02040503050406030204" pitchFamily="18" charset="0"/>
                          </a:rPr>
                          <m:t>,</m:t>
                        </m:r>
                        <m:r>
                          <a:rPr lang="en-US" sz="1800" b="0" i="1" dirty="0" smtClean="0">
                            <a:latin typeface="Cambria Math" panose="02040503050406030204" pitchFamily="18" charset="0"/>
                          </a:rPr>
                          <m:t>h</m:t>
                        </m:r>
                      </m:e>
                      <m:sub>
                        <m:r>
                          <a:rPr lang="en-US" sz="1800" i="1" dirty="0">
                            <a:latin typeface="Cambria Math" panose="02040503050406030204" pitchFamily="18" charset="0"/>
                          </a:rPr>
                          <m:t>1</m:t>
                        </m:r>
                      </m:sub>
                    </m:sSub>
                    <m:r>
                      <a:rPr lang="en-US" sz="1800" i="1" dirty="0">
                        <a:latin typeface="Cambria Math" panose="02040503050406030204" pitchFamily="18" charset="0"/>
                      </a:rPr>
                      <m:t>,</m:t>
                    </m:r>
                    <m:sSub>
                      <m:sSubPr>
                        <m:ctrlPr>
                          <a:rPr lang="en-US" sz="1800" i="1" dirty="0">
                            <a:latin typeface="Cambria Math" panose="02040503050406030204" pitchFamily="18" charset="0"/>
                          </a:rPr>
                        </m:ctrlPr>
                      </m:sSubPr>
                      <m:e>
                        <m:r>
                          <a:rPr lang="en-US" sz="1800" b="0" i="1" dirty="0" smtClean="0">
                            <a:latin typeface="Cambria Math" panose="02040503050406030204" pitchFamily="18" charset="0"/>
                          </a:rPr>
                          <m:t>h</m:t>
                        </m:r>
                      </m:e>
                      <m:sub>
                        <m:r>
                          <a:rPr lang="en-US" sz="1800" i="1" dirty="0">
                            <a:latin typeface="Cambria Math" panose="02040503050406030204" pitchFamily="18" charset="0"/>
                          </a:rPr>
                          <m:t>2</m:t>
                        </m:r>
                      </m:sub>
                    </m:sSub>
                    <m:r>
                      <a:rPr lang="en-US" sz="1800" i="1" dirty="0">
                        <a:latin typeface="Cambria Math" panose="02040503050406030204" pitchFamily="18" charset="0"/>
                      </a:rPr>
                      <m:t>,</m:t>
                    </m:r>
                    <m:sSub>
                      <m:sSubPr>
                        <m:ctrlPr>
                          <a:rPr lang="en-US" sz="1800" i="1" dirty="0">
                            <a:latin typeface="Cambria Math" panose="02040503050406030204" pitchFamily="18" charset="0"/>
                          </a:rPr>
                        </m:ctrlPr>
                      </m:sSubPr>
                      <m:e>
                        <m:r>
                          <a:rPr lang="en-US" sz="1800" b="0" i="1" dirty="0" smtClean="0">
                            <a:latin typeface="Cambria Math" panose="02040503050406030204" pitchFamily="18" charset="0"/>
                          </a:rPr>
                          <m:t>h</m:t>
                        </m:r>
                      </m:e>
                      <m:sub>
                        <m:r>
                          <a:rPr lang="en-US" sz="1800" i="1" dirty="0">
                            <a:latin typeface="Cambria Math" panose="02040503050406030204" pitchFamily="18" charset="0"/>
                          </a:rPr>
                          <m:t>3</m:t>
                        </m:r>
                      </m:sub>
                    </m:sSub>
                    <m:r>
                      <a:rPr lang="en-US" sz="1800" i="1" dirty="0">
                        <a:latin typeface="Cambria Math" panose="02040503050406030204" pitchFamily="18" charset="0"/>
                      </a:rPr>
                      <m:t>, ….</m:t>
                    </m:r>
                  </m:oMath>
                </a14:m>
                <a:endParaRPr lang="en-US" sz="1800" dirty="0"/>
              </a:p>
            </p:txBody>
          </p:sp>
        </mc:Choice>
        <mc:Fallback xmlns="">
          <p:sp>
            <p:nvSpPr>
              <p:cNvPr id="55" name="TextBox 54"/>
              <p:cNvSpPr txBox="1">
                <a:spLocks noRot="1" noChangeAspect="1" noMove="1" noResize="1" noEditPoints="1" noAdjustHandles="1" noChangeArrowheads="1" noChangeShapeType="1" noTextEdit="1"/>
              </p:cNvSpPr>
              <p:nvPr/>
            </p:nvSpPr>
            <p:spPr>
              <a:xfrm>
                <a:off x="1716832" y="4596988"/>
                <a:ext cx="4474760" cy="369332"/>
              </a:xfrm>
              <a:prstGeom prst="rect">
                <a:avLst/>
              </a:prstGeom>
              <a:blipFill>
                <a:blip r:embed="rId17"/>
                <a:stretch>
                  <a:fillRect l="-811" t="-2985" b="-17910"/>
                </a:stretch>
              </a:blipFill>
              <a:ln w="38100">
                <a:solidFill>
                  <a:srgbClr val="C00000"/>
                </a:solidFill>
              </a:ln>
            </p:spPr>
            <p:txBody>
              <a:bodyPr/>
              <a:lstStyle/>
              <a:p>
                <a:r>
                  <a:rPr lang="en-US">
                    <a:noFill/>
                  </a:rPr>
                  <a:t> </a:t>
                </a:r>
              </a:p>
            </p:txBody>
          </p:sp>
        </mc:Fallback>
      </mc:AlternateContent>
    </p:spTree>
    <p:extLst>
      <p:ext uri="{BB962C8B-B14F-4D97-AF65-F5344CB8AC3E}">
        <p14:creationId xmlns:p14="http://schemas.microsoft.com/office/powerpoint/2010/main" val="40220990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Recurrent Neural Networks (RNNs)</a:t>
            </a:r>
          </a:p>
        </p:txBody>
      </p:sp>
      <p:sp>
        <p:nvSpPr>
          <p:cNvPr id="3" name="Content Placeholder 2"/>
          <p:cNvSpPr>
            <a:spLocks noGrp="1"/>
          </p:cNvSpPr>
          <p:nvPr>
            <p:ph idx="1"/>
          </p:nvPr>
        </p:nvSpPr>
        <p:spPr/>
        <p:txBody>
          <a:bodyPr/>
          <a:lstStyle/>
          <a:p>
            <a:r>
              <a:rPr lang="en-US" dirty="0"/>
              <a:t>RNNs can have one of many inputs and one of many outputs</a:t>
            </a:r>
          </a:p>
        </p:txBody>
      </p:sp>
      <p:sp>
        <p:nvSpPr>
          <p:cNvPr id="11" name="Content Placeholder 10">
            <a:extLst>
              <a:ext uri="{FF2B5EF4-FFF2-40B4-BE49-F238E27FC236}">
                <a16:creationId xmlns:a16="http://schemas.microsoft.com/office/drawing/2014/main" id="{D60E17B0-88CF-430F-AF10-BEB776657C59}"/>
              </a:ext>
            </a:extLst>
          </p:cNvPr>
          <p:cNvSpPr>
            <a:spLocks noGrp="1"/>
          </p:cNvSpPr>
          <p:nvPr>
            <p:ph idx="10"/>
          </p:nvPr>
        </p:nvSpPr>
        <p:spPr/>
        <p:txBody>
          <a:bodyPr/>
          <a:lstStyle/>
          <a:p>
            <a:r>
              <a:rPr lang="en-US" dirty="0"/>
              <a:t>Recurrent Neural Networks</a:t>
            </a:r>
          </a:p>
          <a:p>
            <a:endParaRPr lang="en-US" dirty="0"/>
          </a:p>
        </p:txBody>
      </p:sp>
      <p:pic>
        <p:nvPicPr>
          <p:cNvPr id="4" name="Picture 4" descr="Image result for person riding a motorcycle on a dirt ro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5791" y="3178043"/>
            <a:ext cx="1874097" cy="11642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5044" r="69027"/>
          <a:stretch/>
        </p:blipFill>
        <p:spPr>
          <a:xfrm rot="5400000">
            <a:off x="965655" y="2377320"/>
            <a:ext cx="1299596" cy="2677560"/>
          </a:xfrm>
          <a:prstGeom prst="rect">
            <a:avLst/>
          </a:prstGeom>
        </p:spPr>
      </p:pic>
      <p:sp>
        <p:nvSpPr>
          <p:cNvPr id="6" name="TextBox 5"/>
          <p:cNvSpPr txBox="1"/>
          <p:nvPr/>
        </p:nvSpPr>
        <p:spPr>
          <a:xfrm>
            <a:off x="7866880" y="3295316"/>
            <a:ext cx="2160901" cy="1015663"/>
          </a:xfrm>
          <a:prstGeom prst="rect">
            <a:avLst/>
          </a:prstGeom>
          <a:noFill/>
        </p:spPr>
        <p:txBody>
          <a:bodyPr wrap="square" rtlCol="0">
            <a:spAutoFit/>
          </a:bodyPr>
          <a:lstStyle/>
          <a:p>
            <a:r>
              <a:rPr lang="en-US" sz="2000" dirty="0"/>
              <a:t>A person riding a motorbike on dirt road</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5398" r="49558"/>
          <a:stretch/>
        </p:blipFill>
        <p:spPr>
          <a:xfrm rot="5400000">
            <a:off x="896468" y="3877159"/>
            <a:ext cx="1255572" cy="2739025"/>
          </a:xfrm>
          <a:prstGeom prst="rect">
            <a:avLst/>
          </a:prstGeom>
        </p:spPr>
      </p:pic>
      <p:sp>
        <p:nvSpPr>
          <p:cNvPr id="8" name="Rectangle 7"/>
          <p:cNvSpPr/>
          <p:nvPr/>
        </p:nvSpPr>
        <p:spPr>
          <a:xfrm>
            <a:off x="5170555" y="4919209"/>
            <a:ext cx="2696325" cy="709681"/>
          </a:xfrm>
          <a:prstGeom prst="rect">
            <a:avLst/>
          </a:prstGeom>
        </p:spPr>
        <p:txBody>
          <a:bodyPr wrap="square">
            <a:spAutoFit/>
          </a:bodyPr>
          <a:lstStyle/>
          <a:p>
            <a:r>
              <a:rPr lang="en-US" dirty="0">
                <a:solidFill>
                  <a:srgbClr val="111111"/>
                </a:solidFill>
                <a:latin typeface="Amazon Ember"/>
              </a:rPr>
              <a:t>Awesome movie. Highly recommended.</a:t>
            </a:r>
            <a:endParaRPr lang="en-US" dirty="0"/>
          </a:p>
        </p:txBody>
      </p:sp>
      <p:sp>
        <p:nvSpPr>
          <p:cNvPr id="9" name="Rectangle 8"/>
          <p:cNvSpPr/>
          <p:nvPr/>
        </p:nvSpPr>
        <p:spPr>
          <a:xfrm>
            <a:off x="8303996" y="5129056"/>
            <a:ext cx="1540207" cy="401007"/>
          </a:xfrm>
          <a:prstGeom prst="rect">
            <a:avLst/>
          </a:prstGeom>
        </p:spPr>
        <p:txBody>
          <a:bodyPr wrap="square">
            <a:spAutoFit/>
          </a:bodyPr>
          <a:lstStyle/>
          <a:p>
            <a:r>
              <a:rPr lang="en-US" dirty="0">
                <a:solidFill>
                  <a:srgbClr val="111111"/>
                </a:solidFill>
                <a:latin typeface="Amazon Ember"/>
              </a:rPr>
              <a:t>Positive</a:t>
            </a:r>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3982" r="20354"/>
          <a:stretch/>
        </p:blipFill>
        <p:spPr>
          <a:xfrm rot="5400000">
            <a:off x="632254" y="5852149"/>
            <a:ext cx="1594343" cy="2038859"/>
          </a:xfrm>
          <a:prstGeom prst="rect">
            <a:avLst/>
          </a:prstGeom>
        </p:spPr>
      </p:pic>
      <p:sp>
        <p:nvSpPr>
          <p:cNvPr id="12" name="TextBox 11"/>
          <p:cNvSpPr txBox="1"/>
          <p:nvPr/>
        </p:nvSpPr>
        <p:spPr>
          <a:xfrm>
            <a:off x="5465791" y="6493915"/>
            <a:ext cx="1857341" cy="430887"/>
          </a:xfrm>
          <a:prstGeom prst="rect">
            <a:avLst/>
          </a:prstGeom>
          <a:noFill/>
        </p:spPr>
        <p:txBody>
          <a:bodyPr wrap="square" rtlCol="0">
            <a:spAutoFit/>
          </a:bodyPr>
          <a:lstStyle/>
          <a:p>
            <a:r>
              <a:rPr lang="en-US" sz="2200" dirty="0"/>
              <a:t>Happy Diwali</a:t>
            </a:r>
          </a:p>
        </p:txBody>
      </p:sp>
      <p:sp>
        <p:nvSpPr>
          <p:cNvPr id="14" name="Rectangle 5"/>
          <p:cNvSpPr>
            <a:spLocks noChangeArrowheads="1"/>
          </p:cNvSpPr>
          <p:nvPr/>
        </p:nvSpPr>
        <p:spPr bwMode="auto">
          <a:xfrm>
            <a:off x="8330247" y="6594579"/>
            <a:ext cx="1487704"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914400" eaLnBrk="0" fontAlgn="base" hangingPunct="0">
              <a:spcBef>
                <a:spcPct val="0"/>
              </a:spcBef>
              <a:spcAft>
                <a:spcPct val="0"/>
              </a:spcAft>
            </a:pPr>
            <a:r>
              <a:rPr kumimoji="0" lang="hi-IN" altLang="en-US" sz="1800" b="0" i="0" u="none" strike="noStrike" cap="none" normalizeH="0" baseline="0" dirty="0">
                <a:ln>
                  <a:noFill/>
                </a:ln>
                <a:solidFill>
                  <a:srgbClr val="212121"/>
                </a:solidFill>
                <a:effectLst/>
                <a:latin typeface="inherit"/>
                <a:cs typeface="Mangal"/>
              </a:rPr>
              <a:t>शुभ</a:t>
            </a:r>
            <a:r>
              <a:rPr kumimoji="0" lang="hi-IN" altLang="en-US" sz="400" b="0" i="0" u="none" strike="noStrike" cap="none" normalizeH="0" baseline="0" dirty="0">
                <a:ln>
                  <a:noFill/>
                </a:ln>
                <a:solidFill>
                  <a:schemeClr val="tx1"/>
                </a:solidFill>
                <a:effectLst/>
                <a:cs typeface="Mangal"/>
              </a:rPr>
              <a:t> </a:t>
            </a:r>
            <a:r>
              <a:rPr kumimoji="0" lang="en-US" altLang="en-US" sz="400" b="0" i="0" u="none" strike="noStrike" cap="none" normalizeH="0" baseline="0" dirty="0">
                <a:ln>
                  <a:noFill/>
                </a:ln>
                <a:solidFill>
                  <a:schemeClr val="tx1"/>
                </a:solidFill>
                <a:effectLst/>
                <a:cs typeface="Mangal"/>
              </a:rPr>
              <a:t>       </a:t>
            </a:r>
            <a:r>
              <a:rPr lang="hi-IN" altLang="en-US" sz="1800" dirty="0">
                <a:solidFill>
                  <a:srgbClr val="212121"/>
                </a:solidFill>
                <a:latin typeface="inherit"/>
              </a:rPr>
              <a:t>दीपावली</a:t>
            </a:r>
            <a:r>
              <a:rPr lang="hi-IN" altLang="en-US" sz="400" dirty="0"/>
              <a:t> </a:t>
            </a:r>
            <a:endParaRPr lang="en-US" altLang="en-US" sz="1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Box 15"/>
          <p:cNvSpPr txBox="1"/>
          <p:nvPr/>
        </p:nvSpPr>
        <p:spPr>
          <a:xfrm>
            <a:off x="3250822" y="3449205"/>
            <a:ext cx="1447800" cy="707886"/>
          </a:xfrm>
          <a:prstGeom prst="rect">
            <a:avLst/>
          </a:prstGeom>
          <a:solidFill>
            <a:srgbClr val="C00000"/>
          </a:solidFill>
        </p:spPr>
        <p:txBody>
          <a:bodyPr wrap="square" rtlCol="0">
            <a:spAutoFit/>
          </a:bodyPr>
          <a:lstStyle/>
          <a:p>
            <a:pPr algn="ctr"/>
            <a:r>
              <a:rPr lang="en-US" sz="2000" dirty="0">
                <a:solidFill>
                  <a:schemeClr val="bg1"/>
                </a:solidFill>
              </a:rPr>
              <a:t>Image Captioning</a:t>
            </a:r>
          </a:p>
        </p:txBody>
      </p:sp>
      <p:sp>
        <p:nvSpPr>
          <p:cNvPr id="17" name="TextBox 16"/>
          <p:cNvSpPr txBox="1"/>
          <p:nvPr/>
        </p:nvSpPr>
        <p:spPr>
          <a:xfrm>
            <a:off x="3250822" y="4822177"/>
            <a:ext cx="1447800" cy="707886"/>
          </a:xfrm>
          <a:prstGeom prst="rect">
            <a:avLst/>
          </a:prstGeom>
          <a:solidFill>
            <a:srgbClr val="C00000"/>
          </a:solidFill>
        </p:spPr>
        <p:txBody>
          <a:bodyPr wrap="square" rtlCol="0">
            <a:spAutoFit/>
          </a:bodyPr>
          <a:lstStyle/>
          <a:p>
            <a:pPr algn="ctr"/>
            <a:r>
              <a:rPr lang="en-US" sz="2000" dirty="0">
                <a:solidFill>
                  <a:schemeClr val="bg1"/>
                </a:solidFill>
              </a:rPr>
              <a:t>Sentiment Analysis</a:t>
            </a:r>
          </a:p>
        </p:txBody>
      </p:sp>
      <p:sp>
        <p:nvSpPr>
          <p:cNvPr id="18" name="TextBox 17"/>
          <p:cNvSpPr txBox="1"/>
          <p:nvPr/>
        </p:nvSpPr>
        <p:spPr>
          <a:xfrm>
            <a:off x="3352991" y="6380105"/>
            <a:ext cx="1447800" cy="707886"/>
          </a:xfrm>
          <a:prstGeom prst="rect">
            <a:avLst/>
          </a:prstGeom>
          <a:solidFill>
            <a:srgbClr val="C00000"/>
          </a:solidFill>
        </p:spPr>
        <p:txBody>
          <a:bodyPr wrap="square" rtlCol="0">
            <a:spAutoFit/>
          </a:bodyPr>
          <a:lstStyle/>
          <a:p>
            <a:pPr algn="ctr"/>
            <a:r>
              <a:rPr lang="en-US" sz="2000" dirty="0">
                <a:solidFill>
                  <a:schemeClr val="bg1"/>
                </a:solidFill>
              </a:rPr>
              <a:t>Machine Translation</a:t>
            </a:r>
          </a:p>
        </p:txBody>
      </p:sp>
      <p:cxnSp>
        <p:nvCxnSpPr>
          <p:cNvPr id="20" name="Straight Connector 19"/>
          <p:cNvCxnSpPr/>
          <p:nvPr/>
        </p:nvCxnSpPr>
        <p:spPr>
          <a:xfrm>
            <a:off x="136814" y="4534272"/>
            <a:ext cx="9860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4806" y="5974432"/>
            <a:ext cx="9860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4806" y="3094112"/>
            <a:ext cx="9860938"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64704" y="2662064"/>
            <a:ext cx="1296144" cy="404238"/>
          </a:xfrm>
          <a:prstGeom prst="rect">
            <a:avLst/>
          </a:prstGeom>
          <a:noFill/>
          <a:ln>
            <a:solidFill>
              <a:schemeClr val="accent6">
                <a:lumMod val="75000"/>
              </a:schemeClr>
            </a:solidFill>
          </a:ln>
        </p:spPr>
        <p:txBody>
          <a:bodyPr wrap="square" rtlCol="0">
            <a:spAutoFit/>
          </a:bodyPr>
          <a:lstStyle/>
          <a:p>
            <a:pPr algn="ctr"/>
            <a:r>
              <a:rPr lang="en-US" dirty="0">
                <a:solidFill>
                  <a:schemeClr val="accent6">
                    <a:lumMod val="75000"/>
                  </a:schemeClr>
                </a:solidFill>
              </a:rPr>
              <a:t>RNN</a:t>
            </a:r>
          </a:p>
        </p:txBody>
      </p:sp>
      <p:sp>
        <p:nvSpPr>
          <p:cNvPr id="24" name="TextBox 23"/>
          <p:cNvSpPr txBox="1"/>
          <p:nvPr/>
        </p:nvSpPr>
        <p:spPr>
          <a:xfrm>
            <a:off x="3326657" y="2662064"/>
            <a:ext cx="1558527" cy="401007"/>
          </a:xfrm>
          <a:prstGeom prst="rect">
            <a:avLst/>
          </a:prstGeom>
          <a:noFill/>
          <a:ln>
            <a:solidFill>
              <a:schemeClr val="accent6">
                <a:lumMod val="75000"/>
              </a:schemeClr>
            </a:solidFill>
          </a:ln>
        </p:spPr>
        <p:txBody>
          <a:bodyPr wrap="square" rtlCol="0">
            <a:spAutoFit/>
          </a:bodyPr>
          <a:lstStyle/>
          <a:p>
            <a:pPr algn="ctr"/>
            <a:r>
              <a:rPr lang="en-US" dirty="0">
                <a:solidFill>
                  <a:schemeClr val="accent6">
                    <a:lumMod val="75000"/>
                  </a:schemeClr>
                </a:solidFill>
              </a:rPr>
              <a:t>Application</a:t>
            </a:r>
          </a:p>
        </p:txBody>
      </p:sp>
      <p:sp>
        <p:nvSpPr>
          <p:cNvPr id="25" name="TextBox 24"/>
          <p:cNvSpPr txBox="1"/>
          <p:nvPr/>
        </p:nvSpPr>
        <p:spPr>
          <a:xfrm>
            <a:off x="5630913" y="2662064"/>
            <a:ext cx="1558527" cy="401007"/>
          </a:xfrm>
          <a:prstGeom prst="rect">
            <a:avLst/>
          </a:prstGeom>
          <a:noFill/>
          <a:ln>
            <a:solidFill>
              <a:schemeClr val="accent6">
                <a:lumMod val="75000"/>
              </a:schemeClr>
            </a:solidFill>
          </a:ln>
        </p:spPr>
        <p:txBody>
          <a:bodyPr wrap="square" rtlCol="0">
            <a:spAutoFit/>
          </a:bodyPr>
          <a:lstStyle/>
          <a:p>
            <a:pPr algn="ctr"/>
            <a:r>
              <a:rPr lang="en-US" dirty="0">
                <a:solidFill>
                  <a:schemeClr val="accent6">
                    <a:lumMod val="75000"/>
                  </a:schemeClr>
                </a:solidFill>
              </a:rPr>
              <a:t>Input</a:t>
            </a:r>
          </a:p>
        </p:txBody>
      </p:sp>
      <p:sp>
        <p:nvSpPr>
          <p:cNvPr id="26" name="TextBox 25"/>
          <p:cNvSpPr txBox="1"/>
          <p:nvPr/>
        </p:nvSpPr>
        <p:spPr>
          <a:xfrm>
            <a:off x="7866880" y="2636555"/>
            <a:ext cx="1558527" cy="401007"/>
          </a:xfrm>
          <a:prstGeom prst="rect">
            <a:avLst/>
          </a:prstGeom>
          <a:noFill/>
          <a:ln>
            <a:solidFill>
              <a:schemeClr val="accent6">
                <a:lumMod val="75000"/>
              </a:schemeClr>
            </a:solidFill>
          </a:ln>
        </p:spPr>
        <p:txBody>
          <a:bodyPr wrap="square" rtlCol="0">
            <a:spAutoFit/>
          </a:bodyPr>
          <a:lstStyle/>
          <a:p>
            <a:pPr algn="ctr"/>
            <a:r>
              <a:rPr lang="en-US" dirty="0">
                <a:solidFill>
                  <a:schemeClr val="accent6">
                    <a:lumMod val="75000"/>
                  </a:schemeClr>
                </a:solidFill>
              </a:rPr>
              <a:t>Output</a:t>
            </a:r>
          </a:p>
        </p:txBody>
      </p:sp>
      <p:sp>
        <p:nvSpPr>
          <p:cNvPr id="27" name="TextBox 26">
            <a:extLst>
              <a:ext uri="{FF2B5EF4-FFF2-40B4-BE49-F238E27FC236}">
                <a16:creationId xmlns:a16="http://schemas.microsoft.com/office/drawing/2014/main" id="{BDE1974B-879F-48AA-A3D5-6FC01447B0F1}"/>
              </a:ext>
            </a:extLst>
          </p:cNvPr>
          <p:cNvSpPr txBox="1"/>
          <p:nvPr/>
        </p:nvSpPr>
        <p:spPr>
          <a:xfrm>
            <a:off x="1500808" y="7526179"/>
            <a:ext cx="6912768" cy="246221"/>
          </a:xfrm>
          <a:prstGeom prst="rect">
            <a:avLst/>
          </a:prstGeom>
          <a:noFill/>
        </p:spPr>
        <p:txBody>
          <a:bodyPr wrap="square" rtlCol="0">
            <a:spAutoFit/>
          </a:bodyPr>
          <a:lstStyle/>
          <a:p>
            <a:pPr algn="ctr"/>
            <a:r>
              <a:rPr lang="en-US" sz="1000" dirty="0"/>
              <a:t>Slide credit: Param </a:t>
            </a:r>
            <a:r>
              <a:rPr lang="en-US" sz="1000" dirty="0" err="1"/>
              <a:t>Vir</a:t>
            </a:r>
            <a:r>
              <a:rPr lang="en-US" sz="1000" dirty="0"/>
              <a:t> </a:t>
            </a:r>
            <a:r>
              <a:rPr lang="en-US" sz="1000" dirty="0" err="1"/>
              <a:t>SIngh</a:t>
            </a:r>
            <a:r>
              <a:rPr lang="en-US" sz="1000" dirty="0"/>
              <a:t>– Deep Learning</a:t>
            </a:r>
          </a:p>
        </p:txBody>
      </p:sp>
    </p:spTree>
    <p:extLst>
      <p:ext uri="{BB962C8B-B14F-4D97-AF65-F5344CB8AC3E}">
        <p14:creationId xmlns:p14="http://schemas.microsoft.com/office/powerpoint/2010/main" val="10868450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Bidirectional RNNs</a:t>
            </a:r>
          </a:p>
        </p:txBody>
      </p:sp>
      <p:sp>
        <p:nvSpPr>
          <p:cNvPr id="3" name="Content Placeholder 2"/>
          <p:cNvSpPr>
            <a:spLocks noGrp="1"/>
          </p:cNvSpPr>
          <p:nvPr>
            <p:ph idx="1"/>
          </p:nvPr>
        </p:nvSpPr>
        <p:spPr/>
        <p:txBody>
          <a:bodyPr/>
          <a:lstStyle/>
          <a:p>
            <a:r>
              <a:rPr lang="en-US" b="1" i="1" dirty="0">
                <a:solidFill>
                  <a:srgbClr val="0070C0"/>
                </a:solidFill>
              </a:rPr>
              <a:t>Bidirectional RNNs </a:t>
            </a:r>
            <a:r>
              <a:rPr lang="en-US" dirty="0"/>
              <a:t>incorporate both forward and backward passes through sequential data</a:t>
            </a:r>
          </a:p>
          <a:p>
            <a:pPr lvl="1"/>
            <a:r>
              <a:rPr lang="en-US" dirty="0"/>
              <a:t>The output may not only depend on the previous elements in the sequence,  but also on future elements in the sequence</a:t>
            </a:r>
          </a:p>
          <a:p>
            <a:pPr lvl="1"/>
            <a:r>
              <a:rPr lang="en-US" dirty="0"/>
              <a:t>It resembles two RNNs stacked on top of each other</a:t>
            </a:r>
          </a:p>
          <a:p>
            <a:endParaRPr lang="en-US" dirty="0"/>
          </a:p>
        </p:txBody>
      </p:sp>
      <p:sp>
        <p:nvSpPr>
          <p:cNvPr id="12" name="Content Placeholder 11">
            <a:extLst>
              <a:ext uri="{FF2B5EF4-FFF2-40B4-BE49-F238E27FC236}">
                <a16:creationId xmlns:a16="http://schemas.microsoft.com/office/drawing/2014/main" id="{3651143A-37E2-432B-8CD0-25B489455F91}"/>
              </a:ext>
            </a:extLst>
          </p:cNvPr>
          <p:cNvSpPr>
            <a:spLocks noGrp="1"/>
          </p:cNvSpPr>
          <p:nvPr>
            <p:ph idx="10"/>
          </p:nvPr>
        </p:nvSpPr>
        <p:spPr/>
        <p:txBody>
          <a:bodyPr/>
          <a:lstStyle/>
          <a:p>
            <a:r>
              <a:rPr lang="en-US" dirty="0"/>
              <a:t>Recurrent Neural Networks</a:t>
            </a:r>
          </a:p>
          <a:p>
            <a:endParaRPr lang="en-US" dirty="0"/>
          </a:p>
        </p:txBody>
      </p:sp>
      <mc:AlternateContent xmlns:mc="http://schemas.openxmlformats.org/markup-compatibility/2006" xmlns:a14="http://schemas.microsoft.com/office/drawing/2010/main">
        <mc:Choice Requires="a14">
          <p:sp>
            <p:nvSpPr>
              <p:cNvPr id="5" name="Ορθογώνιο 17"/>
              <p:cNvSpPr/>
              <p:nvPr/>
            </p:nvSpPr>
            <p:spPr>
              <a:xfrm>
                <a:off x="800247" y="6293505"/>
                <a:ext cx="8285409" cy="401007"/>
              </a:xfrm>
              <a:prstGeom prst="rect">
                <a:avLst/>
              </a:prstGeom>
            </p:spPr>
            <p:txBody>
              <a:bodyPr wrap="square">
                <a:spAutoFit/>
              </a:bodyPr>
              <a:lstStyle/>
              <a:p>
                <a:pPr lvl="0" defTabSz="914400"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US" i="1">
                          <a:latin typeface="Cambria Math" charset="0"/>
                        </a:rPr>
                        <m:t> </m:t>
                      </m:r>
                    </m:oMath>
                  </m:oMathPara>
                </a14:m>
                <a:endParaRPr lang="el-GR" altLang="el-GR" dirty="0"/>
              </a:p>
            </p:txBody>
          </p:sp>
        </mc:Choice>
        <mc:Fallback xmlns="">
          <p:sp>
            <p:nvSpPr>
              <p:cNvPr id="5" name="Ορθογώνιο 17"/>
              <p:cNvSpPr>
                <a:spLocks noRot="1" noChangeAspect="1" noMove="1" noResize="1" noEditPoints="1" noAdjustHandles="1" noChangeArrowheads="1" noChangeShapeType="1" noTextEdit="1"/>
              </p:cNvSpPr>
              <p:nvPr/>
            </p:nvSpPr>
            <p:spPr>
              <a:xfrm>
                <a:off x="800247" y="6293505"/>
                <a:ext cx="8285409" cy="4010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Ορθογώνιο 18"/>
              <p:cNvSpPr/>
              <p:nvPr/>
            </p:nvSpPr>
            <p:spPr>
              <a:xfrm>
                <a:off x="5725452" y="4826424"/>
                <a:ext cx="3311804" cy="4103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charset="0"/>
                                </a:rPr>
                                <m:t>h</m:t>
                              </m:r>
                            </m:e>
                          </m:acc>
                        </m:e>
                        <m:sub>
                          <m:r>
                            <a:rPr lang="en-US" i="1">
                              <a:latin typeface="Cambria Math" charset="0"/>
                            </a:rPr>
                            <m:t>𝑡</m:t>
                          </m:r>
                        </m:sub>
                      </m:sSub>
                      <m:r>
                        <a:rPr lang="en-US" i="1">
                          <a:latin typeface="Cambria Math" charset="0"/>
                        </a:rPr>
                        <m:t>=  </m:t>
                      </m:r>
                      <m:r>
                        <a:rPr lang="el-GR" i="1">
                          <a:latin typeface="Cambria Math" charset="0"/>
                        </a:rPr>
                        <m:t>𝜎</m:t>
                      </m:r>
                      <m:r>
                        <a:rPr lang="el-GR" i="1">
                          <a:latin typeface="Cambria Math" charset="0"/>
                        </a:rPr>
                        <m:t>(</m:t>
                      </m:r>
                      <m:sSup>
                        <m:sSupPr>
                          <m:ctrlPr>
                            <a:rPr lang="el-GR" i="1">
                              <a:latin typeface="Cambria Math" panose="02040503050406030204" pitchFamily="18" charset="0"/>
                            </a:rPr>
                          </m:ctrlPr>
                        </m:sSupPr>
                        <m:e>
                          <m:acc>
                            <m:accPr>
                              <m:chr m:val="⃖"/>
                              <m:ctrlPr>
                                <a:rPr lang="el-GR" i="1" smtClean="0">
                                  <a:latin typeface="Cambria Math" panose="02040503050406030204" pitchFamily="18" charset="0"/>
                                </a:rPr>
                              </m:ctrlPr>
                            </m:accPr>
                            <m:e>
                              <m:r>
                                <a:rPr lang="en-US" b="0" i="1" smtClean="0">
                                  <a:latin typeface="Cambria Math" charset="0"/>
                                </a:rPr>
                                <m:t>𝑊</m:t>
                              </m:r>
                            </m:e>
                          </m:acc>
                        </m:e>
                        <m:sup>
                          <m:r>
                            <a:rPr lang="en-US" i="1">
                              <a:latin typeface="Cambria Math" charset="0"/>
                            </a:rPr>
                            <m:t>(</m:t>
                          </m:r>
                          <m:r>
                            <a:rPr lang="en-US" i="1">
                              <a:latin typeface="Cambria Math" charset="0"/>
                            </a:rPr>
                            <m:t>hh</m:t>
                          </m:r>
                          <m:r>
                            <a:rPr lang="en-US" i="1">
                              <a:latin typeface="Cambria Math" charset="0"/>
                            </a:rPr>
                            <m:t>)</m:t>
                          </m:r>
                        </m:sup>
                      </m:sSup>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charset="0"/>
                                </a:rPr>
                                <m:t>h</m:t>
                              </m:r>
                            </m:e>
                          </m:acc>
                        </m:e>
                        <m:sub>
                          <m:r>
                            <a:rPr lang="en-US" i="1">
                              <a:latin typeface="Cambria Math" charset="0"/>
                            </a:rPr>
                            <m:t>𝑡</m:t>
                          </m:r>
                          <m:r>
                            <a:rPr lang="en-US" b="0" i="1" smtClean="0">
                              <a:latin typeface="Cambria Math" charset="0"/>
                            </a:rPr>
                            <m:t>+1</m:t>
                          </m:r>
                        </m:sub>
                      </m:sSub>
                      <m:r>
                        <a:rPr lang="en-US" i="1">
                          <a:latin typeface="Cambria Math" charset="0"/>
                        </a:rPr>
                        <m:t>+</m:t>
                      </m:r>
                      <m:sSup>
                        <m:sSupPr>
                          <m:ctrlPr>
                            <a:rPr lang="el-GR" i="1" smtClean="0">
                              <a:latin typeface="Cambria Math" panose="02040503050406030204" pitchFamily="18" charset="0"/>
                            </a:rPr>
                          </m:ctrlPr>
                        </m:sSupPr>
                        <m:e>
                          <m:acc>
                            <m:accPr>
                              <m:chr m:val="⃖"/>
                              <m:ctrlPr>
                                <a:rPr lang="el-GR" i="1" smtClean="0">
                                  <a:latin typeface="Cambria Math" panose="02040503050406030204" pitchFamily="18" charset="0"/>
                                </a:rPr>
                              </m:ctrlPr>
                            </m:accPr>
                            <m:e>
                              <m:r>
                                <a:rPr lang="en-US" b="0" i="1" smtClean="0">
                                  <a:latin typeface="Cambria Math" charset="0"/>
                                </a:rPr>
                                <m:t>𝑊</m:t>
                              </m:r>
                            </m:e>
                          </m:acc>
                        </m:e>
                        <m:sup>
                          <m:r>
                            <a:rPr lang="en-US" i="1">
                              <a:latin typeface="Cambria Math" charset="0"/>
                            </a:rPr>
                            <m:t>(</m:t>
                          </m:r>
                          <m:r>
                            <a:rPr lang="en-US" i="1">
                              <a:latin typeface="Cambria Math" charset="0"/>
                            </a:rPr>
                            <m:t>h𝑥</m:t>
                          </m:r>
                          <m:r>
                            <a:rPr lang="en-US" i="1">
                              <a:latin typeface="Cambria Math" charset="0"/>
                            </a:rPr>
                            <m:t>)</m:t>
                          </m:r>
                        </m:sup>
                      </m:sSup>
                      <m:sSub>
                        <m:sSubPr>
                          <m:ctrlPr>
                            <a:rPr lang="en-US" i="1">
                              <a:latin typeface="Cambria Math" panose="02040503050406030204" pitchFamily="18" charset="0"/>
                            </a:rPr>
                          </m:ctrlPr>
                        </m:sSubPr>
                        <m:e>
                          <m:r>
                            <a:rPr lang="en-US" i="1">
                              <a:latin typeface="Cambria Math" charset="0"/>
                            </a:rPr>
                            <m:t>𝑥</m:t>
                          </m:r>
                        </m:e>
                        <m:sub>
                          <m:r>
                            <a:rPr lang="en-US" i="1">
                              <a:latin typeface="Cambria Math" charset="0"/>
                            </a:rPr>
                            <m:t>𝑡</m:t>
                          </m:r>
                        </m:sub>
                      </m:sSub>
                      <m:r>
                        <a:rPr lang="en-US" i="1">
                          <a:latin typeface="Cambria Math" charset="0"/>
                        </a:rPr>
                        <m:t>)</m:t>
                      </m:r>
                    </m:oMath>
                  </m:oMathPara>
                </a14:m>
                <a:endParaRPr lang="el-GR" dirty="0"/>
              </a:p>
            </p:txBody>
          </p:sp>
        </mc:Choice>
        <mc:Fallback xmlns="">
          <p:sp>
            <p:nvSpPr>
              <p:cNvPr id="6" name="Ορθογώνιο 18"/>
              <p:cNvSpPr>
                <a:spLocks noRot="1" noChangeAspect="1" noMove="1" noResize="1" noEditPoints="1" noAdjustHandles="1" noChangeArrowheads="1" noChangeShapeType="1" noTextEdit="1"/>
              </p:cNvSpPr>
              <p:nvPr/>
            </p:nvSpPr>
            <p:spPr>
              <a:xfrm>
                <a:off x="5725452" y="4826424"/>
                <a:ext cx="3311804" cy="410305"/>
              </a:xfrm>
              <a:prstGeom prst="rect">
                <a:avLst/>
              </a:prstGeom>
              <a:blipFill>
                <a:blip r:embed="rId5"/>
                <a:stretch>
                  <a:fillRect r="-8656" b="-238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Ορθογώνιο 19"/>
              <p:cNvSpPr/>
              <p:nvPr/>
            </p:nvSpPr>
            <p:spPr>
              <a:xfrm>
                <a:off x="5790351" y="4285320"/>
                <a:ext cx="3311804" cy="4103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charset="0"/>
                                </a:rPr>
                                <m:t>h</m:t>
                              </m:r>
                            </m:e>
                          </m:acc>
                        </m:e>
                        <m:sub>
                          <m:r>
                            <a:rPr lang="en-US" i="1">
                              <a:latin typeface="Cambria Math" charset="0"/>
                            </a:rPr>
                            <m:t>𝑡</m:t>
                          </m:r>
                        </m:sub>
                      </m:sSub>
                      <m:r>
                        <a:rPr lang="en-US" i="1">
                          <a:latin typeface="Cambria Math" charset="0"/>
                        </a:rPr>
                        <m:t>=  </m:t>
                      </m:r>
                      <m:r>
                        <a:rPr lang="el-GR" i="1">
                          <a:latin typeface="Cambria Math" charset="0"/>
                        </a:rPr>
                        <m:t>𝜎</m:t>
                      </m:r>
                      <m:r>
                        <a:rPr lang="el-GR" i="1">
                          <a:latin typeface="Cambria Math" charset="0"/>
                        </a:rPr>
                        <m:t>(</m:t>
                      </m:r>
                      <m:sSup>
                        <m:sSupPr>
                          <m:ctrlPr>
                            <a:rPr lang="el-GR" i="1">
                              <a:latin typeface="Cambria Math" panose="02040503050406030204" pitchFamily="18" charset="0"/>
                            </a:rPr>
                          </m:ctrlPr>
                        </m:sSupPr>
                        <m:e>
                          <m:acc>
                            <m:accPr>
                              <m:chr m:val="⃑"/>
                              <m:ctrlPr>
                                <a:rPr lang="el-GR" i="1">
                                  <a:latin typeface="Cambria Math" panose="02040503050406030204" pitchFamily="18" charset="0"/>
                                </a:rPr>
                              </m:ctrlPr>
                            </m:accPr>
                            <m:e>
                              <m:r>
                                <a:rPr lang="en-US" i="1">
                                  <a:latin typeface="Cambria Math" charset="0"/>
                                </a:rPr>
                                <m:t>𝑊</m:t>
                              </m:r>
                            </m:e>
                          </m:acc>
                        </m:e>
                        <m:sup>
                          <m:r>
                            <a:rPr lang="en-US" i="1">
                              <a:latin typeface="Cambria Math" charset="0"/>
                            </a:rPr>
                            <m:t>(</m:t>
                          </m:r>
                          <m:r>
                            <a:rPr lang="en-US" i="1">
                              <a:latin typeface="Cambria Math" charset="0"/>
                            </a:rPr>
                            <m:t>hh</m:t>
                          </m:r>
                          <m:r>
                            <a:rPr lang="en-US" i="1">
                              <a:latin typeface="Cambria Math" charset="0"/>
                            </a:rPr>
                            <m:t>)</m:t>
                          </m:r>
                        </m:sup>
                      </m:sSup>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charset="0"/>
                                </a:rPr>
                                <m:t>h</m:t>
                              </m:r>
                            </m:e>
                          </m:acc>
                        </m:e>
                        <m:sub>
                          <m:r>
                            <a:rPr lang="en-US" i="1">
                              <a:latin typeface="Cambria Math" charset="0"/>
                            </a:rPr>
                            <m:t>𝑡</m:t>
                          </m:r>
                          <m:r>
                            <a:rPr lang="en-US" i="1">
                              <a:latin typeface="Cambria Math" charset="0"/>
                            </a:rPr>
                            <m:t>−1</m:t>
                          </m:r>
                        </m:sub>
                      </m:sSub>
                      <m:r>
                        <a:rPr lang="en-US" i="1">
                          <a:latin typeface="Cambria Math" charset="0"/>
                        </a:rPr>
                        <m:t>+</m:t>
                      </m:r>
                      <m:sSup>
                        <m:sSupPr>
                          <m:ctrlPr>
                            <a:rPr lang="el-GR" i="1">
                              <a:latin typeface="Cambria Math" panose="02040503050406030204" pitchFamily="18" charset="0"/>
                            </a:rPr>
                          </m:ctrlPr>
                        </m:sSupPr>
                        <m:e>
                          <m:acc>
                            <m:accPr>
                              <m:chr m:val="⃑"/>
                              <m:ctrlPr>
                                <a:rPr lang="el-GR" i="1">
                                  <a:latin typeface="Cambria Math" panose="02040503050406030204" pitchFamily="18" charset="0"/>
                                </a:rPr>
                              </m:ctrlPr>
                            </m:accPr>
                            <m:e>
                              <m:r>
                                <a:rPr lang="en-US" i="1">
                                  <a:latin typeface="Cambria Math" charset="0"/>
                                </a:rPr>
                                <m:t>𝑊</m:t>
                              </m:r>
                            </m:e>
                          </m:acc>
                        </m:e>
                        <m:sup>
                          <m:r>
                            <a:rPr lang="en-US" i="1">
                              <a:latin typeface="Cambria Math" charset="0"/>
                            </a:rPr>
                            <m:t>(</m:t>
                          </m:r>
                          <m:r>
                            <a:rPr lang="en-US" i="1">
                              <a:latin typeface="Cambria Math" charset="0"/>
                            </a:rPr>
                            <m:t>h𝑥</m:t>
                          </m:r>
                          <m:r>
                            <a:rPr lang="en-US" i="1">
                              <a:latin typeface="Cambria Math" charset="0"/>
                            </a:rPr>
                            <m:t>)</m:t>
                          </m:r>
                        </m:sup>
                      </m:sSup>
                      <m:sSub>
                        <m:sSubPr>
                          <m:ctrlPr>
                            <a:rPr lang="en-US" i="1">
                              <a:latin typeface="Cambria Math" panose="02040503050406030204" pitchFamily="18" charset="0"/>
                            </a:rPr>
                          </m:ctrlPr>
                        </m:sSubPr>
                        <m:e>
                          <m:r>
                            <a:rPr lang="en-US" i="1">
                              <a:latin typeface="Cambria Math" charset="0"/>
                            </a:rPr>
                            <m:t>𝑥</m:t>
                          </m:r>
                        </m:e>
                        <m:sub>
                          <m:r>
                            <a:rPr lang="en-US" i="1">
                              <a:latin typeface="Cambria Math" charset="0"/>
                            </a:rPr>
                            <m:t>𝑡</m:t>
                          </m:r>
                        </m:sub>
                      </m:sSub>
                      <m:r>
                        <a:rPr lang="en-US" i="1">
                          <a:latin typeface="Cambria Math" charset="0"/>
                        </a:rPr>
                        <m:t>)</m:t>
                      </m:r>
                    </m:oMath>
                  </m:oMathPara>
                </a14:m>
                <a:endParaRPr lang="el-GR" dirty="0"/>
              </a:p>
            </p:txBody>
          </p:sp>
        </mc:Choice>
        <mc:Fallback xmlns="">
          <p:sp>
            <p:nvSpPr>
              <p:cNvPr id="7" name="Ορθογώνιο 19"/>
              <p:cNvSpPr>
                <a:spLocks noRot="1" noChangeAspect="1" noMove="1" noResize="1" noEditPoints="1" noAdjustHandles="1" noChangeArrowheads="1" noChangeShapeType="1" noTextEdit="1"/>
              </p:cNvSpPr>
              <p:nvPr/>
            </p:nvSpPr>
            <p:spPr>
              <a:xfrm>
                <a:off x="5790351" y="4285320"/>
                <a:ext cx="3311804" cy="410305"/>
              </a:xfrm>
              <a:prstGeom prst="rect">
                <a:avLst/>
              </a:prstGeom>
              <a:blipFill>
                <a:blip r:embed="rId6"/>
                <a:stretch>
                  <a:fillRect r="-8656" b="-238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790351" y="5352345"/>
                <a:ext cx="1938288" cy="432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charset="0"/>
                            </a:rPr>
                            <m:t>𝑦</m:t>
                          </m:r>
                        </m:e>
                        <m:sub>
                          <m:r>
                            <a:rPr lang="en-US" b="0" i="1" smtClean="0">
                              <a:latin typeface="Cambria Math" charset="0"/>
                            </a:rPr>
                            <m:t>𝑡</m:t>
                          </m:r>
                        </m:sub>
                      </m:sSub>
                      <m:r>
                        <a:rPr lang="en-US" b="0" i="1" smtClean="0">
                          <a:latin typeface="Cambria Math" charset="0"/>
                        </a:rPr>
                        <m:t>=</m:t>
                      </m:r>
                      <m:r>
                        <a:rPr lang="en-US" b="0" i="1" smtClean="0">
                          <a:latin typeface="Cambria Math" charset="0"/>
                        </a:rPr>
                        <m:t>𝑓</m:t>
                      </m:r>
                      <m:d>
                        <m:dPr>
                          <m:ctrlPr>
                            <a:rPr lang="mr-IN" b="0" i="1" smtClean="0">
                              <a:latin typeface="Cambria Math" panose="02040503050406030204" pitchFamily="18" charset="0"/>
                            </a:rPr>
                          </m:ctrlPr>
                        </m:dPr>
                        <m:e>
                          <m:r>
                            <a:rPr lang="en-US" b="0" i="1" smtClean="0">
                              <a:latin typeface="Cambria Math" charset="0"/>
                            </a:rPr>
                            <m:t> </m:t>
                          </m:r>
                          <m:d>
                            <m:dPr>
                              <m:begChr m:val="["/>
                              <m:endChr m:val="]"/>
                              <m:ctrlPr>
                                <a:rPr lang="mr-IN" b="0" i="1" smtClean="0">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charset="0"/>
                                        </a:rPr>
                                        <m:t>h</m:t>
                                      </m:r>
                                    </m:e>
                                  </m:acc>
                                </m:e>
                                <m:sub>
                                  <m:r>
                                    <a:rPr lang="en-US" i="1">
                                      <a:latin typeface="Cambria Math" charset="0"/>
                                    </a:rPr>
                                    <m:t>𝑡</m:t>
                                  </m:r>
                                </m:sub>
                              </m:sSub>
                              <m:sSub>
                                <m:sSubPr>
                                  <m:ctrlPr>
                                    <a:rPr lang="en-US" i="1">
                                      <a:latin typeface="Cambria Math" panose="02040503050406030204" pitchFamily="18" charset="0"/>
                                    </a:rPr>
                                  </m:ctrlPr>
                                </m:sSubPr>
                                <m:e>
                                  <m:r>
                                    <a:rPr lang="en-US" b="0" i="1" smtClean="0">
                                      <a:latin typeface="Cambria Math" charset="0"/>
                                    </a:rPr>
                                    <m:t>;</m:t>
                                  </m:r>
                                  <m:acc>
                                    <m:accPr>
                                      <m:chr m:val="⃖"/>
                                      <m:ctrlPr>
                                        <a:rPr lang="en-US" i="1">
                                          <a:latin typeface="Cambria Math" panose="02040503050406030204" pitchFamily="18" charset="0"/>
                                        </a:rPr>
                                      </m:ctrlPr>
                                    </m:accPr>
                                    <m:e>
                                      <m:r>
                                        <a:rPr lang="en-US" i="1">
                                          <a:latin typeface="Cambria Math" charset="0"/>
                                        </a:rPr>
                                        <m:t>h</m:t>
                                      </m:r>
                                    </m:e>
                                  </m:acc>
                                </m:e>
                                <m:sub>
                                  <m:r>
                                    <a:rPr lang="en-US" i="1">
                                      <a:latin typeface="Cambria Math" charset="0"/>
                                    </a:rPr>
                                    <m:t>𝑡</m:t>
                                  </m:r>
                                </m:sub>
                              </m:sSub>
                            </m:e>
                          </m:d>
                          <m:r>
                            <a:rPr lang="en-US" b="0" i="1" smtClean="0">
                              <a:latin typeface="Cambria Math" charset="0"/>
                            </a:rPr>
                            <m:t> </m:t>
                          </m:r>
                        </m:e>
                      </m:d>
                    </m:oMath>
                  </m:oMathPara>
                </a14:m>
                <a:endParaRPr lang="el-GR" dirty="0"/>
              </a:p>
            </p:txBody>
          </p:sp>
        </mc:Choice>
        <mc:Fallback xmlns="">
          <p:sp>
            <p:nvSpPr>
              <p:cNvPr id="8" name="TextBox 7"/>
              <p:cNvSpPr txBox="1">
                <a:spLocks noRot="1" noChangeAspect="1" noMove="1" noResize="1" noEditPoints="1" noAdjustHandles="1" noChangeArrowheads="1" noChangeShapeType="1" noTextEdit="1"/>
              </p:cNvSpPr>
              <p:nvPr/>
            </p:nvSpPr>
            <p:spPr>
              <a:xfrm>
                <a:off x="5790351" y="5352345"/>
                <a:ext cx="1938288" cy="432554"/>
              </a:xfrm>
              <a:prstGeom prst="rect">
                <a:avLst/>
              </a:prstGeom>
              <a:blipFill>
                <a:blip r:embed="rId7"/>
                <a:stretch>
                  <a:fillRect r="-314" b="-18310"/>
                </a:stretch>
              </a:blipFill>
            </p:spPr>
            <p:txBody>
              <a:bodyPr/>
              <a:lstStyle/>
              <a:p>
                <a:r>
                  <a:rPr lang="en-US">
                    <a:noFill/>
                  </a:rPr>
                  <a:t> </a:t>
                </a:r>
              </a:p>
            </p:txBody>
          </p:sp>
        </mc:Fallback>
      </mc:AlternateContent>
      <p:sp>
        <p:nvSpPr>
          <p:cNvPr id="9" name="TextBox 8"/>
          <p:cNvSpPr txBox="1"/>
          <p:nvPr/>
        </p:nvSpPr>
        <p:spPr>
          <a:xfrm>
            <a:off x="5625208" y="6221497"/>
            <a:ext cx="4300536" cy="401007"/>
          </a:xfrm>
          <a:prstGeom prst="rect">
            <a:avLst/>
          </a:prstGeom>
          <a:noFill/>
        </p:spPr>
        <p:txBody>
          <a:bodyPr wrap="none" rtlCol="0">
            <a:spAutoFit/>
          </a:bodyPr>
          <a:lstStyle/>
          <a:p>
            <a:r>
              <a:rPr lang="en-US" dirty="0" smtClean="0"/>
              <a:t>Outputs </a:t>
            </a:r>
            <a:r>
              <a:rPr lang="en-US" dirty="0"/>
              <a:t>both past and future elements</a:t>
            </a:r>
            <a:endParaRPr lang="el-GR" dirty="0"/>
          </a:p>
        </p:txBody>
      </p:sp>
      <p:cxnSp>
        <p:nvCxnSpPr>
          <p:cNvPr id="10" name="Ευθύγραμμο βέλος σύνδεσης 24"/>
          <p:cNvCxnSpPr/>
          <p:nvPr/>
        </p:nvCxnSpPr>
        <p:spPr>
          <a:xfrm flipH="1" flipV="1">
            <a:off x="7182091" y="5742038"/>
            <a:ext cx="1173175" cy="624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26"/>
          <p:cNvCxnSpPr/>
          <p:nvPr/>
        </p:nvCxnSpPr>
        <p:spPr>
          <a:xfrm flipH="1" flipV="1">
            <a:off x="6899455" y="5702426"/>
            <a:ext cx="282635" cy="580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5E64B24-F22E-4AB5-88B9-8D81FB0C823B}"/>
              </a:ext>
            </a:extLst>
          </p:cNvPr>
          <p:cNvSpPr txBox="1"/>
          <p:nvPr/>
        </p:nvSpPr>
        <p:spPr>
          <a:xfrm>
            <a:off x="1500808" y="7526179"/>
            <a:ext cx="6912768" cy="246221"/>
          </a:xfrm>
          <a:prstGeom prst="rect">
            <a:avLst/>
          </a:prstGeom>
          <a:noFill/>
        </p:spPr>
        <p:txBody>
          <a:bodyPr wrap="square" rtlCol="0">
            <a:spAutoFit/>
          </a:bodyPr>
          <a:lstStyle/>
          <a:p>
            <a:pPr algn="ctr"/>
            <a:r>
              <a:rPr lang="en-US" sz="1000" dirty="0"/>
              <a:t>Slide credit: Param </a:t>
            </a:r>
            <a:r>
              <a:rPr lang="en-US" sz="1000" dirty="0" err="1"/>
              <a:t>Vir</a:t>
            </a:r>
            <a:r>
              <a:rPr lang="en-US" sz="1000" dirty="0"/>
              <a:t> Singh – Deep Learning</a:t>
            </a:r>
          </a:p>
        </p:txBody>
      </p:sp>
      <p:pic>
        <p:nvPicPr>
          <p:cNvPr id="14" name="Picture 8" descr="Fig. 2. Bidirectional Recurrent Neural Network"/>
          <p:cNvPicPr>
            <a:picLocks noChangeAspect="1" noChangeArrowheads="1"/>
          </p:cNvPicPr>
          <p:nvPr/>
        </p:nvPicPr>
        <p:blipFill rotWithShape="1">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t="6094"/>
          <a:stretch/>
        </p:blipFill>
        <p:spPr bwMode="auto">
          <a:xfrm>
            <a:off x="390842" y="3958208"/>
            <a:ext cx="4854382" cy="3149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6952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LSTM Networks</a:t>
            </a:r>
          </a:p>
        </p:txBody>
      </p:sp>
      <p:sp>
        <p:nvSpPr>
          <p:cNvPr id="3" name="Content Placeholder 2"/>
          <p:cNvSpPr>
            <a:spLocks noGrp="1"/>
          </p:cNvSpPr>
          <p:nvPr>
            <p:ph idx="1"/>
          </p:nvPr>
        </p:nvSpPr>
        <p:spPr/>
        <p:txBody>
          <a:bodyPr/>
          <a:lstStyle/>
          <a:p>
            <a:r>
              <a:rPr lang="en-US" b="1" i="1" dirty="0">
                <a:solidFill>
                  <a:srgbClr val="0070C0"/>
                </a:solidFill>
              </a:rPr>
              <a:t>Long Short-Term Memory (LSTM) </a:t>
            </a:r>
            <a:r>
              <a:rPr lang="en-US" dirty="0"/>
              <a:t>networks are a variant of RNNs</a:t>
            </a:r>
          </a:p>
          <a:p>
            <a:r>
              <a:rPr lang="en-US" dirty="0"/>
              <a:t>LSTM mitigates the vanishing/exploding gradient problem</a:t>
            </a:r>
          </a:p>
          <a:p>
            <a:pPr lvl="1"/>
            <a:r>
              <a:rPr lang="en-US" dirty="0"/>
              <a:t>Solution: a </a:t>
            </a:r>
            <a:r>
              <a:rPr lang="en-US" dirty="0">
                <a:solidFill>
                  <a:srgbClr val="FF0000"/>
                </a:solidFill>
              </a:rPr>
              <a:t>Memory Cell</a:t>
            </a:r>
            <a:r>
              <a:rPr lang="en-US" dirty="0"/>
              <a:t>, updated at each step in the sequence</a:t>
            </a:r>
          </a:p>
          <a:p>
            <a:r>
              <a:rPr lang="en-US" dirty="0"/>
              <a:t>Three gates control the flow of information to and from the Memory Cell</a:t>
            </a:r>
          </a:p>
          <a:p>
            <a:pPr lvl="1"/>
            <a:r>
              <a:rPr lang="en-US" dirty="0">
                <a:solidFill>
                  <a:srgbClr val="FF0000"/>
                </a:solidFill>
              </a:rPr>
              <a:t>Input Gate</a:t>
            </a:r>
            <a:r>
              <a:rPr lang="en-US" dirty="0"/>
              <a:t>: protects the current step from irrelevant inputs</a:t>
            </a:r>
          </a:p>
          <a:p>
            <a:pPr lvl="1"/>
            <a:r>
              <a:rPr lang="en-US" dirty="0">
                <a:solidFill>
                  <a:srgbClr val="FF0000"/>
                </a:solidFill>
              </a:rPr>
              <a:t>Output Gate</a:t>
            </a:r>
            <a:r>
              <a:rPr lang="en-US" dirty="0"/>
              <a:t>: prevents current step from passing irrelevant information to later steps</a:t>
            </a:r>
          </a:p>
          <a:p>
            <a:pPr lvl="1"/>
            <a:r>
              <a:rPr lang="en-US" dirty="0">
                <a:solidFill>
                  <a:srgbClr val="FF0000"/>
                </a:solidFill>
              </a:rPr>
              <a:t>Forget Gate</a:t>
            </a:r>
            <a:r>
              <a:rPr lang="en-US" dirty="0"/>
              <a:t>: limits information passed from one cell to the next</a:t>
            </a:r>
          </a:p>
          <a:p>
            <a:r>
              <a:rPr lang="en-US" dirty="0"/>
              <a:t>Most modern RNN models use either LSTM units or other more advanced types of recurrent units (e.g., GRU units)</a:t>
            </a:r>
          </a:p>
          <a:p>
            <a:endParaRPr lang="en-US" dirty="0"/>
          </a:p>
        </p:txBody>
      </p:sp>
      <p:sp>
        <p:nvSpPr>
          <p:cNvPr id="4" name="Content Placeholder 3">
            <a:extLst>
              <a:ext uri="{FF2B5EF4-FFF2-40B4-BE49-F238E27FC236}">
                <a16:creationId xmlns:a16="http://schemas.microsoft.com/office/drawing/2014/main" id="{C3E94E63-CBC4-4072-9406-F358276D428A}"/>
              </a:ext>
            </a:extLst>
          </p:cNvPr>
          <p:cNvSpPr>
            <a:spLocks noGrp="1"/>
          </p:cNvSpPr>
          <p:nvPr>
            <p:ph idx="10"/>
          </p:nvPr>
        </p:nvSpPr>
        <p:spPr/>
        <p:txBody>
          <a:bodyPr/>
          <a:lstStyle/>
          <a:p>
            <a:r>
              <a:rPr lang="en-US" dirty="0"/>
              <a:t>Recurrent Neural Networks</a:t>
            </a:r>
          </a:p>
          <a:p>
            <a:endParaRPr lang="en-US" dirty="0"/>
          </a:p>
        </p:txBody>
      </p:sp>
    </p:spTree>
    <p:extLst>
      <p:ext uri="{BB962C8B-B14F-4D97-AF65-F5344CB8AC3E}">
        <p14:creationId xmlns:p14="http://schemas.microsoft.com/office/powerpoint/2010/main" val="38282468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LSTM Networks</a:t>
            </a:r>
          </a:p>
        </p:txBody>
      </p:sp>
      <p:sp>
        <p:nvSpPr>
          <p:cNvPr id="3" name="Content Placeholder 2"/>
          <p:cNvSpPr>
            <a:spLocks noGrp="1"/>
          </p:cNvSpPr>
          <p:nvPr>
            <p:ph idx="1"/>
          </p:nvPr>
        </p:nvSpPr>
        <p:spPr/>
        <p:txBody>
          <a:bodyPr/>
          <a:lstStyle/>
          <a:p>
            <a:r>
              <a:rPr lang="en-US" dirty="0"/>
              <a:t>LSTM cell</a:t>
            </a:r>
          </a:p>
          <a:p>
            <a:pPr lvl="1"/>
            <a:r>
              <a:rPr lang="en-US" dirty="0"/>
              <a:t>Input gate, output gate, forget gate, memory cell </a:t>
            </a:r>
          </a:p>
          <a:p>
            <a:pPr lvl="1"/>
            <a:r>
              <a:rPr lang="en-US" dirty="0"/>
              <a:t>LSTM can learn long-term correlations within data sequences</a:t>
            </a:r>
          </a:p>
        </p:txBody>
      </p:sp>
      <p:sp>
        <p:nvSpPr>
          <p:cNvPr id="4" name="Content Placeholder 3">
            <a:extLst>
              <a:ext uri="{FF2B5EF4-FFF2-40B4-BE49-F238E27FC236}">
                <a16:creationId xmlns:a16="http://schemas.microsoft.com/office/drawing/2014/main" id="{2B2C746D-A81B-4E1B-80DA-E30AD6C684E6}"/>
              </a:ext>
            </a:extLst>
          </p:cNvPr>
          <p:cNvSpPr>
            <a:spLocks noGrp="1"/>
          </p:cNvSpPr>
          <p:nvPr>
            <p:ph idx="10"/>
          </p:nvPr>
        </p:nvSpPr>
        <p:spPr/>
        <p:txBody>
          <a:bodyPr/>
          <a:lstStyle/>
          <a:p>
            <a:r>
              <a:rPr lang="en-US" dirty="0"/>
              <a:t>Recurrent Neural Networks</a:t>
            </a:r>
          </a:p>
          <a:p>
            <a:endParaRPr lang="en-US" dirty="0"/>
          </a:p>
        </p:txBody>
      </p:sp>
      <p:pic>
        <p:nvPicPr>
          <p:cNvPr id="5" name="Picture 4">
            <a:extLst>
              <a:ext uri="{FF2B5EF4-FFF2-40B4-BE49-F238E27FC236}">
                <a16:creationId xmlns:a16="http://schemas.microsoft.com/office/drawing/2014/main" id="{2A9BEC8E-6C3A-4849-89E7-DCA51F6C6C47}"/>
              </a:ext>
            </a:extLst>
          </p:cNvPr>
          <p:cNvPicPr>
            <a:picLocks noChangeAspect="1"/>
          </p:cNvPicPr>
          <p:nvPr/>
        </p:nvPicPr>
        <p:blipFill>
          <a:blip r:embed="rId3"/>
          <a:stretch>
            <a:fillRect/>
          </a:stretch>
        </p:blipFill>
        <p:spPr>
          <a:xfrm>
            <a:off x="6541368" y="3850758"/>
            <a:ext cx="3353350" cy="1820174"/>
          </a:xfrm>
          <a:prstGeom prst="rect">
            <a:avLst/>
          </a:prstGeom>
        </p:spPr>
      </p:pic>
      <p:pic>
        <p:nvPicPr>
          <p:cNvPr id="6" name="Picture 5"/>
          <p:cNvPicPr>
            <a:picLocks noChangeAspect="1"/>
          </p:cNvPicPr>
          <p:nvPr/>
        </p:nvPicPr>
        <p:blipFill rotWithShape="1">
          <a:blip r:embed="rId4"/>
          <a:srcRect l="2491"/>
          <a:stretch/>
        </p:blipFill>
        <p:spPr>
          <a:xfrm>
            <a:off x="204664" y="3238128"/>
            <a:ext cx="5637040" cy="4160996"/>
          </a:xfrm>
          <a:prstGeom prst="rect">
            <a:avLst/>
          </a:prstGeom>
        </p:spPr>
      </p:pic>
    </p:spTree>
    <p:extLst>
      <p:ext uri="{BB962C8B-B14F-4D97-AF65-F5344CB8AC3E}">
        <p14:creationId xmlns:p14="http://schemas.microsoft.com/office/powerpoint/2010/main" val="11059093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E2EFBF-CC63-41E4-A495-390E4F5CF21C}"/>
              </a:ext>
            </a:extLst>
          </p:cNvPr>
          <p:cNvSpPr>
            <a:spLocks noGrp="1"/>
          </p:cNvSpPr>
          <p:nvPr>
            <p:ph type="title"/>
          </p:nvPr>
        </p:nvSpPr>
        <p:spPr/>
        <p:txBody>
          <a:bodyPr/>
          <a:lstStyle/>
          <a:p>
            <a:r>
              <a:rPr lang="en-US" dirty="0"/>
              <a:t>References</a:t>
            </a:r>
          </a:p>
        </p:txBody>
      </p:sp>
      <p:sp>
        <p:nvSpPr>
          <p:cNvPr id="5" name="Content Placeholder 4">
            <a:extLst>
              <a:ext uri="{FF2B5EF4-FFF2-40B4-BE49-F238E27FC236}">
                <a16:creationId xmlns:a16="http://schemas.microsoft.com/office/drawing/2014/main" id="{BBA26529-85BF-4465-977B-25819F00D7A5}"/>
              </a:ext>
            </a:extLst>
          </p:cNvPr>
          <p:cNvSpPr>
            <a:spLocks noGrp="1"/>
          </p:cNvSpPr>
          <p:nvPr>
            <p:ph idx="1"/>
          </p:nvPr>
        </p:nvSpPr>
        <p:spPr/>
        <p:txBody>
          <a:bodyPr/>
          <a:lstStyle/>
          <a:p>
            <a:pPr marL="457162" indent="-457162">
              <a:buFont typeface="+mj-lt"/>
              <a:buAutoNum type="arabicPeriod"/>
            </a:pPr>
            <a:r>
              <a:rPr lang="en-US" dirty="0"/>
              <a:t>Hung-</a:t>
            </a:r>
            <a:r>
              <a:rPr lang="en-US" dirty="0" err="1"/>
              <a:t>yi</a:t>
            </a:r>
            <a:r>
              <a:rPr lang="en-US" dirty="0"/>
              <a:t> Lee – Deep Learning Tutorial </a:t>
            </a:r>
          </a:p>
          <a:p>
            <a:pPr marL="457162" indent="-457162">
              <a:buFont typeface="+mj-lt"/>
              <a:buAutoNum type="arabicPeriod"/>
            </a:pPr>
            <a:r>
              <a:rPr lang="en-US" dirty="0" err="1"/>
              <a:t>Ismini</a:t>
            </a:r>
            <a:r>
              <a:rPr lang="en-US" dirty="0"/>
              <a:t> </a:t>
            </a:r>
            <a:r>
              <a:rPr lang="en-US" dirty="0" err="1"/>
              <a:t>Lourentzou</a:t>
            </a:r>
            <a:r>
              <a:rPr lang="en-US" dirty="0"/>
              <a:t> – Introduction to Deep Learning</a:t>
            </a:r>
          </a:p>
          <a:p>
            <a:pPr marL="457162" indent="-457162">
              <a:buFont typeface="+mj-lt"/>
              <a:buAutoNum type="arabicPeriod"/>
            </a:pPr>
            <a:r>
              <a:rPr lang="en-US" dirty="0"/>
              <a:t>CS231n Convolutional Neural Networks for Visual Recognition (Stanford CS course) (</a:t>
            </a:r>
            <a:r>
              <a:rPr lang="en-US" dirty="0">
                <a:hlinkClick r:id="rId2"/>
              </a:rPr>
              <a:t>link</a:t>
            </a:r>
            <a:r>
              <a:rPr lang="en-US" dirty="0"/>
              <a:t>)</a:t>
            </a:r>
          </a:p>
          <a:p>
            <a:pPr marL="457162" indent="-457162">
              <a:buFont typeface="+mj-lt"/>
              <a:buAutoNum type="arabicPeriod"/>
            </a:pPr>
            <a:r>
              <a:rPr lang="en-US" dirty="0"/>
              <a:t>James Hays, Brown – Machine Learning Overview</a:t>
            </a:r>
          </a:p>
          <a:p>
            <a:pPr marL="457162" indent="-457162">
              <a:buFont typeface="+mj-lt"/>
              <a:buAutoNum type="arabicPeriod"/>
            </a:pPr>
            <a:r>
              <a:rPr lang="en-US" dirty="0" err="1"/>
              <a:t>Param</a:t>
            </a:r>
            <a:r>
              <a:rPr lang="en-US" dirty="0"/>
              <a:t> </a:t>
            </a:r>
            <a:r>
              <a:rPr lang="en-US" dirty="0" err="1"/>
              <a:t>Vir</a:t>
            </a:r>
            <a:r>
              <a:rPr lang="en-US" dirty="0"/>
              <a:t> Singh, </a:t>
            </a:r>
            <a:r>
              <a:rPr lang="en-US" dirty="0" err="1"/>
              <a:t>Shunyuan</a:t>
            </a:r>
            <a:r>
              <a:rPr lang="en-US" dirty="0"/>
              <a:t> Zhang, Nikhil Malik – Deep Learning</a:t>
            </a:r>
          </a:p>
          <a:p>
            <a:pPr marL="457162" indent="-457162">
              <a:buFont typeface="+mj-lt"/>
              <a:buAutoNum type="arabicPeriod"/>
            </a:pPr>
            <a:r>
              <a:rPr lang="en-US" dirty="0"/>
              <a:t>Sebastian Ruder – An Overview of Gradient Descent Optimization Algorithms (</a:t>
            </a:r>
            <a:r>
              <a:rPr lang="en-US" dirty="0">
                <a:hlinkClick r:id="rId3"/>
              </a:rPr>
              <a:t>link</a:t>
            </a:r>
            <a:r>
              <a:rPr lang="en-US" dirty="0"/>
              <a:t>)</a:t>
            </a:r>
          </a:p>
        </p:txBody>
      </p:sp>
    </p:spTree>
    <p:extLst>
      <p:ext uri="{BB962C8B-B14F-4D97-AF65-F5344CB8AC3E}">
        <p14:creationId xmlns:p14="http://schemas.microsoft.com/office/powerpoint/2010/main" val="3648828594"/>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10221</TotalTime>
  <Words>9818</Words>
  <Application>Microsoft Office PowerPoint</Application>
  <PresentationFormat>Custom</PresentationFormat>
  <Paragraphs>1417</Paragraphs>
  <Slides>99</Slides>
  <Notes>60</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99</vt:i4>
      </vt:variant>
    </vt:vector>
  </HeadingPairs>
  <TitlesOfParts>
    <vt:vector size="117" baseType="lpstr">
      <vt:lpstr>宋体</vt:lpstr>
      <vt:lpstr>Amazon Ember</vt:lpstr>
      <vt:lpstr>Arial</vt:lpstr>
      <vt:lpstr>Calibri</vt:lpstr>
      <vt:lpstr>Cambria Math</vt:lpstr>
      <vt:lpstr>Courier New</vt:lpstr>
      <vt:lpstr>Garamond</vt:lpstr>
      <vt:lpstr>inherit</vt:lpstr>
      <vt:lpstr>Mangal</vt:lpstr>
      <vt:lpstr>Palatino Linotype</vt:lpstr>
      <vt:lpstr>新細明體</vt:lpstr>
      <vt:lpstr>Tahoma</vt:lpstr>
      <vt:lpstr>times</vt:lpstr>
      <vt:lpstr>Times New Roman</vt:lpstr>
      <vt:lpstr>Wingdings</vt:lpstr>
      <vt:lpstr>ヒラギノ角ゴ Pro W3</vt:lpstr>
      <vt:lpstr>Office Theme</vt:lpstr>
      <vt:lpstr>方程式</vt:lpstr>
      <vt:lpstr>PowerPoint Presentation</vt:lpstr>
      <vt:lpstr>Lecture 2</vt:lpstr>
      <vt:lpstr>Lecture Outline</vt:lpstr>
      <vt:lpstr>Machine Learning Basics</vt:lpstr>
      <vt:lpstr>Machine Learning Types</vt:lpstr>
      <vt:lpstr>Supervised Learning</vt:lpstr>
      <vt:lpstr>Unsupervised Learning </vt:lpstr>
      <vt:lpstr>Nearest Neighbor Classifier</vt:lpstr>
      <vt:lpstr>Nearest Neighbor Classifier</vt:lpstr>
      <vt:lpstr>k-Nearest Neighbors Classifier</vt:lpstr>
      <vt:lpstr>Linear Classifier</vt:lpstr>
      <vt:lpstr>Linear Classifier</vt:lpstr>
      <vt:lpstr>Support Vector Machines</vt:lpstr>
      <vt:lpstr>Linear vs Non-linear Techniques</vt:lpstr>
      <vt:lpstr>Linear vs Non-linear Techniques</vt:lpstr>
      <vt:lpstr>Non-linear Techniques</vt:lpstr>
      <vt:lpstr>Non-linear Support Vector Machines</vt:lpstr>
      <vt:lpstr>Binary vs Multi-class Classification</vt:lpstr>
      <vt:lpstr>Binary vs Multi-class Classification</vt:lpstr>
      <vt:lpstr>Computer Vision Tasks</vt:lpstr>
      <vt:lpstr>No-Free-Lunch Theorem</vt:lpstr>
      <vt:lpstr>ML vs. Deep Learning</vt:lpstr>
      <vt:lpstr>ML vs. Deep Learning</vt:lpstr>
      <vt:lpstr>ML vs. Deep Learning</vt:lpstr>
      <vt:lpstr>Why is DL Useful?</vt:lpstr>
      <vt:lpstr>Representational Power</vt:lpstr>
      <vt:lpstr>Introduction to Neural Networks </vt:lpstr>
      <vt:lpstr>Introduction to Neural Networks </vt:lpstr>
      <vt:lpstr>Elements of Neural Networks </vt:lpstr>
      <vt:lpstr>Elements of Neural Networks </vt:lpstr>
      <vt:lpstr>Elements of Neural Networks </vt:lpstr>
      <vt:lpstr>Elements of Neural Networks </vt:lpstr>
      <vt:lpstr>Elements of Neural Networks </vt:lpstr>
      <vt:lpstr>Elements of Neural Networks </vt:lpstr>
      <vt:lpstr>Matrix Operation</vt:lpstr>
      <vt:lpstr>Matrix Operation</vt:lpstr>
      <vt:lpstr>Matrix Operation</vt:lpstr>
      <vt:lpstr>Matrix Operation</vt:lpstr>
      <vt:lpstr>Softmax Layer</vt:lpstr>
      <vt:lpstr>Softmax Layer</vt:lpstr>
      <vt:lpstr>Activation Functions</vt:lpstr>
      <vt:lpstr>Activation: Sigmoid</vt:lpstr>
      <vt:lpstr>Activation: Tanh</vt:lpstr>
      <vt:lpstr>Activation: ReLU</vt:lpstr>
      <vt:lpstr>Activation: Leaky ReLU</vt:lpstr>
      <vt:lpstr>Activation: Linear Function</vt:lpstr>
      <vt:lpstr>Training NNs</vt:lpstr>
      <vt:lpstr>Training NNs</vt:lpstr>
      <vt:lpstr>Training NNs</vt:lpstr>
      <vt:lpstr>Training NNs</vt:lpstr>
      <vt:lpstr>Training NNs</vt:lpstr>
      <vt:lpstr>Loss Functions</vt:lpstr>
      <vt:lpstr>Loss Functions</vt:lpstr>
      <vt:lpstr>Training NNs</vt:lpstr>
      <vt:lpstr>Gradient Descent Algorithm</vt:lpstr>
      <vt:lpstr>Gradient Descent Algorithm</vt:lpstr>
      <vt:lpstr>Gradient Descent Algorithm</vt:lpstr>
      <vt:lpstr>Gradient Descent Algorithm</vt:lpstr>
      <vt:lpstr>Gradient Descent Algorithm</vt:lpstr>
      <vt:lpstr>Backpropagation</vt:lpstr>
      <vt:lpstr>Mini-batch Gradient Descent</vt:lpstr>
      <vt:lpstr>Stochastic Gradient Descent</vt:lpstr>
      <vt:lpstr>Problems with Gradient Descent</vt:lpstr>
      <vt:lpstr>Gradient Descent with Momentum</vt:lpstr>
      <vt:lpstr>Gradient Descent with Momentum</vt:lpstr>
      <vt:lpstr>Nesterov Accelerated Momentum</vt:lpstr>
      <vt:lpstr>Adam</vt:lpstr>
      <vt:lpstr>Learning Rate</vt:lpstr>
      <vt:lpstr>Learning Rate</vt:lpstr>
      <vt:lpstr>Learning Rate Scheduling</vt:lpstr>
      <vt:lpstr>Vanishing Gradient Problem</vt:lpstr>
      <vt:lpstr>Generalization</vt:lpstr>
      <vt:lpstr>Overfitting</vt:lpstr>
      <vt:lpstr>Regularization: Weight Decay</vt:lpstr>
      <vt:lpstr>Regularization: Weight Decay</vt:lpstr>
      <vt:lpstr>Regularization: Weight Decay</vt:lpstr>
      <vt:lpstr>Regularization: Dropout</vt:lpstr>
      <vt:lpstr>Regularization: Dropout</vt:lpstr>
      <vt:lpstr>Regularization: Early Stopping</vt:lpstr>
      <vt:lpstr>Batch Normalization</vt:lpstr>
      <vt:lpstr>Hyper-parameter Tuning</vt:lpstr>
      <vt:lpstr>Hyper-parameter Tuning</vt:lpstr>
      <vt:lpstr>k-Fold Cross-Validation</vt:lpstr>
      <vt:lpstr>k-Fold Cross-Validation</vt:lpstr>
      <vt:lpstr>Ensemble Learning</vt:lpstr>
      <vt:lpstr>Deep vs Shallow Networks</vt:lpstr>
      <vt:lpstr>Convolutional Neural Networks (CNNs)</vt:lpstr>
      <vt:lpstr>Convolutional Neural Networks (CNNs)</vt:lpstr>
      <vt:lpstr>Convolutional Neural Networks (CNNs)</vt:lpstr>
      <vt:lpstr>Convolutional Neural Networks (CNNs)</vt:lpstr>
      <vt:lpstr>Convolutional Neural Networks (CNNs)</vt:lpstr>
      <vt:lpstr>Residual CNNs</vt:lpstr>
      <vt:lpstr>Recurrent Neural Networks (RNNs)</vt:lpstr>
      <vt:lpstr>Recurrent Neural Networks (RNNs)</vt:lpstr>
      <vt:lpstr>Recurrent Neural Networks (RNNs)</vt:lpstr>
      <vt:lpstr>Bidirectional RNNs</vt:lpstr>
      <vt:lpstr>LSTM Networks</vt:lpstr>
      <vt:lpstr>LSTM Networks</vt:lpstr>
      <vt:lpstr>References</vt:lpstr>
    </vt:vector>
  </TitlesOfParts>
  <Company>Sheridan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Vakanski Aleksandar</dc:creator>
  <cp:lastModifiedBy>Vakanski, Aleksandar (vakanski@uidaho.edu)</cp:lastModifiedBy>
  <cp:revision>2834</cp:revision>
  <cp:lastPrinted>2016-01-16T17:38:40Z</cp:lastPrinted>
  <dcterms:created xsi:type="dcterms:W3CDTF">2014-06-16T13:46:25Z</dcterms:created>
  <dcterms:modified xsi:type="dcterms:W3CDTF">2021-09-02T18:52:24Z</dcterms:modified>
</cp:coreProperties>
</file>