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95" r:id="rId3"/>
    <p:sldId id="493" r:id="rId4"/>
    <p:sldId id="647" r:id="rId5"/>
    <p:sldId id="602" r:id="rId6"/>
    <p:sldId id="577" r:id="rId7"/>
    <p:sldId id="603" r:id="rId8"/>
    <p:sldId id="578" r:id="rId9"/>
    <p:sldId id="607" r:id="rId10"/>
    <p:sldId id="579" r:id="rId11"/>
    <p:sldId id="608" r:id="rId12"/>
    <p:sldId id="605" r:id="rId13"/>
    <p:sldId id="609" r:id="rId14"/>
    <p:sldId id="606" r:id="rId15"/>
    <p:sldId id="610" r:id="rId16"/>
    <p:sldId id="613" r:id="rId17"/>
    <p:sldId id="611" r:id="rId18"/>
    <p:sldId id="604" r:id="rId19"/>
    <p:sldId id="612" r:id="rId20"/>
    <p:sldId id="614" r:id="rId21"/>
    <p:sldId id="664" r:id="rId22"/>
    <p:sldId id="666" r:id="rId23"/>
    <p:sldId id="667" r:id="rId24"/>
    <p:sldId id="668" r:id="rId25"/>
    <p:sldId id="669" r:id="rId26"/>
    <p:sldId id="670" r:id="rId27"/>
    <p:sldId id="671" r:id="rId28"/>
    <p:sldId id="672" r:id="rId29"/>
    <p:sldId id="665" r:id="rId30"/>
    <p:sldId id="615" r:id="rId31"/>
    <p:sldId id="582" r:id="rId32"/>
    <p:sldId id="584" r:id="rId33"/>
    <p:sldId id="624" r:id="rId34"/>
    <p:sldId id="625" r:id="rId35"/>
    <p:sldId id="626" r:id="rId36"/>
    <p:sldId id="627" r:id="rId37"/>
    <p:sldId id="628" r:id="rId38"/>
    <p:sldId id="630" r:id="rId39"/>
    <p:sldId id="629" r:id="rId40"/>
    <p:sldId id="673" r:id="rId41"/>
    <p:sldId id="674" r:id="rId42"/>
    <p:sldId id="675" r:id="rId43"/>
    <p:sldId id="681" r:id="rId44"/>
    <p:sldId id="682" r:id="rId45"/>
    <p:sldId id="683" r:id="rId46"/>
    <p:sldId id="676" r:id="rId47"/>
    <p:sldId id="677" r:id="rId48"/>
    <p:sldId id="678" r:id="rId49"/>
    <p:sldId id="679" r:id="rId50"/>
    <p:sldId id="680" r:id="rId51"/>
    <p:sldId id="663" r:id="rId52"/>
    <p:sldId id="492" r:id="rId5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86047" autoAdjust="0"/>
  </p:normalViewPr>
  <p:slideViewPr>
    <p:cSldViewPr>
      <p:cViewPr varScale="1">
        <p:scale>
          <a:sx n="84" d="100"/>
          <a:sy n="84" d="100"/>
        </p:scale>
        <p:origin x="1896" y="10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5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04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5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3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3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4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77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96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1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</a:t>
              </a:r>
              <a:r>
                <a:rPr lang="en-US" sz="1400" b="1" i="1" baseline="0" dirty="0" smtClean="0">
                  <a:latin typeface="Palatino Linotype" panose="02040502050505030304" pitchFamily="18" charset="0"/>
                </a:rPr>
                <a:t>404/504, </a:t>
              </a:r>
              <a:r>
                <a:rPr lang="en-US" sz="1400" b="1" i="1" baseline="0" dirty="0">
                  <a:latin typeface="Palatino Linotype" panose="02040502050505030304" pitchFamily="18" charset="0"/>
                </a:rPr>
                <a:t>Fall </a:t>
              </a:r>
              <a:r>
                <a:rPr lang="en-US" sz="1400" b="1" i="1" baseline="0" dirty="0" smtClean="0">
                  <a:latin typeface="Palatino Linotype" panose="02040502050505030304" pitchFamily="18" charset="0"/>
                </a:rPr>
                <a:t>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D6F686-FB77-42EE-BAF9-1612117982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-31035"/>
            <a:ext cx="10051146" cy="326436"/>
            <a:chOff x="0" y="-27384"/>
            <a:chExt cx="9137405" cy="288032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0" y="-27384"/>
              <a:ext cx="9137405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</a:t>
              </a:r>
              <a:r>
                <a:rPr lang="en-US" sz="1400" b="1" i="1" baseline="0" dirty="0" smtClean="0">
                  <a:latin typeface="Palatino Linotype" panose="02040502050505030304" pitchFamily="18" charset="0"/>
                </a:rPr>
                <a:t>404/504, </a:t>
              </a:r>
              <a:r>
                <a:rPr lang="en-US" sz="1400" b="1" i="1" baseline="0" dirty="0">
                  <a:latin typeface="Palatino Linotype" panose="02040502050505030304" pitchFamily="18" charset="0"/>
                </a:rPr>
                <a:t>Fall </a:t>
              </a:r>
              <a:r>
                <a:rPr lang="en-US" sz="1400" b="1" i="1" baseline="0" dirty="0" smtClean="0">
                  <a:latin typeface="Palatino Linotype" panose="02040502050505030304" pitchFamily="18" charset="0"/>
                </a:rPr>
                <a:t>2021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4624"/>
              <a:ext cx="1475423" cy="19812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 userDrawn="1"/>
          </p:nvCxnSpPr>
          <p:spPr>
            <a:xfrm>
              <a:off x="72008" y="260648"/>
              <a:ext cx="9036496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C99503"/>
                  </a:gs>
                  <a:gs pos="60000">
                    <a:schemeClr val="accent1">
                      <a:tint val="44500"/>
                      <a:satMod val="160000"/>
                      <a:alpha val="56000"/>
                      <a:lumMod val="83000"/>
                    </a:schemeClr>
                  </a:gs>
                  <a:gs pos="100000">
                    <a:schemeClr val="tx1">
                      <a:lumMod val="64000"/>
                      <a:lumOff val="36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1.07528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1.0261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54.png"/><Relationship Id="rId4" Type="http://schemas.microsoft.com/office/2007/relationships/hdphoto" Target="../media/hdphoto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2533" TargetMode="External"/><Relationship Id="rId2" Type="http://schemas.openxmlformats.org/officeDocument/2006/relationships/hyperlink" Target="https://arxiv.org/pdf/1412.657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arxiv.org/abs/1511.04599" TargetMode="External"/><Relationship Id="rId4" Type="http://schemas.openxmlformats.org/officeDocument/2006/relationships/hyperlink" Target="https://arxiv.org/abs/1706.0608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arxiv.org/abs/1709.041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14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arxiv.org/abs/1710.088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arxiv.org/abs/1610.084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8.0464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ewxiwu.github.io/public/papers/2017/JWJ17-objective-metrics-and-gradient-descent-based-algorithms-for-adversarial-examples-in-machine-learning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7.0106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909.0807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878" y="2662064"/>
            <a:ext cx="8784976" cy="2376264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CS </a:t>
            </a:r>
            <a:r>
              <a:rPr lang="en-US" altLang="en-US" sz="4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404/504</a:t>
            </a:r>
            <a:endParaRPr lang="en-US" altLang="en-US" sz="4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Special Topics: </a:t>
            </a:r>
            <a:r>
              <a:rPr lang="en-US" sz="4000" b="1" dirty="0">
                <a:solidFill>
                  <a:schemeClr val="tx1"/>
                </a:solidFill>
                <a:latin typeface="Palatino Linotype" panose="02040502050505030304" pitchFamily="18" charset="0"/>
              </a:rPr>
              <a:t>Adversarial Machine Learning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05" y="1077889"/>
            <a:ext cx="5368923" cy="720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3973" y="5440760"/>
            <a:ext cx="595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Palatino Linotype" panose="02040502050505030304" pitchFamily="18" charset="0"/>
              </a:rPr>
              <a:t>Dr. Alex Vakanski</a:t>
            </a:r>
          </a:p>
        </p:txBody>
      </p:sp>
    </p:spTree>
    <p:extLst>
      <p:ext uri="{BB962C8B-B14F-4D97-AF65-F5344CB8AC3E}">
        <p14:creationId xmlns:p14="http://schemas.microsoft.com/office/powerpoint/2010/main" val="22100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authors considered several variants for the function </a:t>
                </a:r>
                <a:r>
                  <a:rPr lang="en-US" i="1" dirty="0"/>
                  <a:t>f</a:t>
                </a:r>
              </a:p>
              <a:p>
                <a:pPr lvl="1"/>
                <a:r>
                  <a:rPr lang="en-US" dirty="0"/>
                  <a:t>In the equations below,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loss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is the loss function with respect to the target class </a:t>
                </a:r>
                <a:r>
                  <a:rPr lang="en-US" i="1" dirty="0"/>
                  <a:t>t</a:t>
                </a:r>
                <a:endParaRPr lang="en-US" dirty="0"/>
              </a:p>
              <a:p>
                <a:pPr lvl="1"/>
                <a:r>
                  <a:rPr lang="en-US" dirty="0"/>
                  <a:t>The class labels are denoted by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dirty="0"/>
                  <a:t>Other notation: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softplus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best results were obtained by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2856" y="3958208"/>
            <a:ext cx="5328592" cy="32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8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Explanation of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In</a:t>
                </a:r>
                <a:r>
                  <a:rPr lang="en-US" i="1" dirty="0"/>
                  <a:t> f</a:t>
                </a:r>
                <a:r>
                  <a:rPr lang="en-US" baseline="-25000" dirty="0"/>
                  <a:t>6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logits value of the target class </a:t>
                </a:r>
                <a:r>
                  <a:rPr lang="en-US" i="1" dirty="0"/>
                  <a:t>t</a:t>
                </a:r>
                <a:r>
                  <a:rPr lang="en-US" dirty="0"/>
                  <a:t> for the perturbed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means the maximum logits values of other class </a:t>
                </a:r>
                <a:r>
                  <a:rPr lang="en-US" i="1" dirty="0"/>
                  <a:t>i</a:t>
                </a:r>
                <a:r>
                  <a:rPr lang="en-US" dirty="0"/>
                  <a:t> than the target class </a:t>
                </a:r>
                <a:r>
                  <a:rPr lang="en-US" i="1" dirty="0"/>
                  <a:t>t</a:t>
                </a:r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The function calculates the difference in the logits between the target class </a:t>
                </a:r>
                <a:r>
                  <a:rPr lang="en-US" i="1" dirty="0"/>
                  <a:t>t </a:t>
                </a:r>
                <a:r>
                  <a:rPr lang="en-US" dirty="0"/>
                  <a:t>and the closest-to-the-target class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 some papers, this function is referred to as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margin loss function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  <a:p>
                <a:endParaRPr lang="en-US" sz="1000" dirty="0" smtClean="0"/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the paper, a modified function </a:t>
                </a:r>
                <a:r>
                  <a:rPr lang="en-US" i="1" dirty="0"/>
                  <a:t>f</a:t>
                </a:r>
                <a:r>
                  <a:rPr lang="en-US" baseline="-25000" dirty="0"/>
                  <a:t>6  </a:t>
                </a:r>
                <a:r>
                  <a:rPr lang="en-US" dirty="0"/>
                  <a:t>is also provided</a:t>
                </a:r>
              </a:p>
              <a:p>
                <a:pPr lvl="1"/>
                <a:r>
                  <a:rPr lang="en-US" dirty="0"/>
                  <a:t>It introduces a confidence value </a:t>
                </a:r>
                <a:r>
                  <a:rPr lang="en-US" i="1" dirty="0"/>
                  <a:t>k</a:t>
                </a:r>
              </a:p>
              <a:p>
                <a:pPr lvl="1"/>
                <a:r>
                  <a:rPr lang="en-US" dirty="0"/>
                  <a:t>The authors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But, if </a:t>
                </a:r>
                <a:r>
                  <a:rPr lang="en-US" i="1" dirty="0"/>
                  <a:t>k</a:t>
                </a:r>
                <a:r>
                  <a:rPr lang="en-US" dirty="0"/>
                  <a:t> has a higher value, this will require that any other logits value exceeds the logits value of the true class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least by </a:t>
                </a:r>
                <a:r>
                  <a:rPr lang="en-US" i="1" dirty="0"/>
                  <a:t>k</a:t>
                </a:r>
              </a:p>
              <a:p>
                <a:pPr lvl="2"/>
                <a:r>
                  <a:rPr lang="en-US" dirty="0"/>
                  <a:t>Examples with large confidence value </a:t>
                </a:r>
                <a:r>
                  <a:rPr lang="en-US" i="1" dirty="0"/>
                  <a:t>k</a:t>
                </a:r>
                <a:r>
                  <a:rPr lang="en-US" dirty="0"/>
                  <a:t> have enhanced transferability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904" y="4512193"/>
            <a:ext cx="4032448" cy="524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8880" y="6882743"/>
            <a:ext cx="5544616" cy="4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6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/>
                  <a:t>The used distance metric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norm,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means the pixel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largest change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The optimization problem becomes:</a:t>
                </a:r>
              </a:p>
              <a:p>
                <a:pPr marL="0" indent="228600">
                  <a:buNone/>
                </a:pPr>
                <a:r>
                  <a:rPr lang="en-US" dirty="0"/>
                  <a:t>minimize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		minimize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However, this formulation produced poor optimization results, since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penalizes only the largest component of the perturbation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authors proposed the following optimization method instead</a:t>
                </a:r>
              </a:p>
              <a:p>
                <a:pPr lvl="1"/>
                <a:r>
                  <a:rPr lang="en-US" dirty="0"/>
                  <a:t>In this case, any component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that exceed a threshold value </a:t>
                </a:r>
                <a:r>
                  <a:rPr lang="el-GR" i="1" dirty="0"/>
                  <a:t>τ</a:t>
                </a:r>
                <a:r>
                  <a:rPr lang="en-US" dirty="0"/>
                  <a:t> is considered, that is, penalize all components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that have large values</a:t>
                </a:r>
              </a:p>
              <a:p>
                <a:pPr lvl="1"/>
                <a:r>
                  <a:rPr lang="en-US" dirty="0"/>
                  <a:t>The value of </a:t>
                </a:r>
                <a:r>
                  <a:rPr lang="el-GR" i="1" dirty="0"/>
                  <a:t>τ</a:t>
                </a:r>
                <a:r>
                  <a:rPr lang="en-US" dirty="0"/>
                  <a:t> is set initially to 1, and is decreased by a factor of 0.9 after each iteration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0.9 </m:t>
                    </m:r>
                  </m:oMath>
                </a14:m>
                <a:r>
                  <a:rPr lang="en-US" altLang="zh-CN" dirty="0"/>
                  <a:t>if all 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dirty="0"/>
                  <a:t>, else terminate the search</a:t>
                </a:r>
                <a:endParaRPr lang="zh-CN" altLang="en-US" dirty="0"/>
              </a:p>
              <a:p>
                <a:pPr marL="741362" lvl="2" indent="0" algn="ctr">
                  <a:buNone/>
                </a:pPr>
                <a:r>
                  <a:rPr lang="en-US" sz="1800" dirty="0"/>
                  <a:t>minimize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959196" y="3727365"/>
            <a:ext cx="646068" cy="23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Box constraint</a:t>
                </a:r>
              </a:p>
              <a:p>
                <a:pPr lvl="1"/>
                <a:r>
                  <a:rPr lang="en-US" dirty="0"/>
                  <a:t>In the optimization problem, the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requires that in the perturbed images, all pixel values are in the [0,1] range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for all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dirty="0"/>
                  <a:t>This is called a box constraint</a:t>
                </a:r>
              </a:p>
              <a:p>
                <a:pPr lvl="2"/>
                <a:r>
                  <a:rPr lang="en-US" dirty="0"/>
                  <a:t>Or, these values can within the range [0,255] depending on how the images are scaled</a:t>
                </a:r>
              </a:p>
              <a:p>
                <a:r>
                  <a:rPr lang="en-US" dirty="0"/>
                  <a:t>The box constraint can causes </a:t>
                </a:r>
                <a:r>
                  <a:rPr lang="en-US" dirty="0" smtClean="0"/>
                  <a:t>difficulties </a:t>
                </a:r>
                <a:r>
                  <a:rPr lang="en-US" dirty="0"/>
                  <a:t>in solving the optimization problem</a:t>
                </a:r>
              </a:p>
              <a:p>
                <a:pPr lvl="1"/>
                <a:r>
                  <a:rPr lang="en-US" dirty="0"/>
                  <a:t>Simply clipping the values can cause that optimization to get stuck in a flat region</a:t>
                </a:r>
              </a:p>
              <a:p>
                <a:r>
                  <a:rPr lang="en-US" dirty="0"/>
                  <a:t>The authors introduced a new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such that 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 we know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𝑡𝑎𝑛h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therefore it follows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change of variables produced more stable optimization results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06166" y="5254352"/>
            <a:ext cx="646068" cy="23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/>
                  <a:t>The used distance metric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norm,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Using the variable </a:t>
                </a:r>
                <a:r>
                  <a:rPr lang="en-US" i="1" dirty="0"/>
                  <a:t>w</a:t>
                </a:r>
                <a:r>
                  <a:rPr lang="en-US" dirty="0"/>
                  <a:t> for the box-constraint, the optimization problems </a:t>
                </a:r>
                <a:r>
                  <a:rPr lang="en-US" dirty="0" smtClean="0"/>
                  <a:t>becomes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:r>
                  <a:rPr lang="en-US" dirty="0" smtClean="0"/>
                  <a:t>	minimize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/>
                  <a:t>	where </a:t>
                </a: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sz="600" dirty="0" smtClean="0"/>
              </a:p>
              <a:p>
                <a:pPr lvl="1"/>
                <a:r>
                  <a:rPr lang="en-US" dirty="0" smtClean="0"/>
                  <a:t>That </a:t>
                </a:r>
                <a:r>
                  <a:rPr lang="en-US" dirty="0"/>
                  <a:t>is, search for </a:t>
                </a:r>
                <a:r>
                  <a:rPr lang="en-US" i="1" dirty="0"/>
                  <a:t>w</a:t>
                </a:r>
                <a:r>
                  <a:rPr lang="en-US" dirty="0"/>
                  <a:t> that minimizes the above term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function </a:t>
                </a:r>
                <a:r>
                  <a:rPr lang="en-US" i="1" dirty="0"/>
                  <a:t>f</a:t>
                </a:r>
                <a:r>
                  <a:rPr lang="en-US" dirty="0"/>
                  <a:t> is based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variant provided earlier</a:t>
                </a:r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r>
                  <a:rPr lang="en-US" dirty="0"/>
                  <a:t>To avoid the cases when the gradient descent algorithm become stuck in a local minimum, the authors picked multiple random starting points close to the original image </a:t>
                </a:r>
                <a:r>
                  <a:rPr lang="en-US" i="1" dirty="0"/>
                  <a:t>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848" y="3761639"/>
            <a:ext cx="6067425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64" y="5267742"/>
            <a:ext cx="5544616" cy="459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7683"/>
          <a:stretch/>
        </p:blipFill>
        <p:spPr>
          <a:xfrm>
            <a:off x="6181328" y="3166120"/>
            <a:ext cx="2447925" cy="5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/>
                  <a:t>The used distance metric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norm, or, the number of non-zero pixels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authors propose an iterative approach</a:t>
                </a:r>
              </a:p>
              <a:p>
                <a:pPr lvl="1"/>
                <a:r>
                  <a:rPr lang="en-US" dirty="0"/>
                  <a:t>Where the goal at each iteration is to find pixels that are not important and don’t have much effect on the classifier’s output </a:t>
                </a:r>
              </a:p>
              <a:p>
                <a:r>
                  <a:rPr kumimoji="1" lang="en-US" altLang="zh-CN" dirty="0"/>
                  <a:t>The iterative procedure includes the following steps:</a:t>
                </a:r>
              </a:p>
              <a:p>
                <a:pPr lvl="1"/>
                <a:r>
                  <a:rPr kumimoji="1" lang="en-US" altLang="zh-CN" dirty="0"/>
                  <a:t>Initialization: the allowed set includes all pixels in the image</a:t>
                </a:r>
              </a:p>
              <a:p>
                <a:pPr lvl="1"/>
                <a:r>
                  <a:rPr kumimoji="1" lang="en-US" altLang="zh-CN" dirty="0"/>
                  <a:t>Perform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attack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 find an adversarial example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𝑥</m:t>
                    </m:r>
                    <m:r>
                      <a:rPr kumimoji="1" lang="en-US" altLang="zh-CN" i="1">
                        <a:latin typeface="Cambria Math" charset="0"/>
                      </a:rPr>
                      <m:t>+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Compute the gradient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𝑔</m:t>
                    </m:r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r>
                      <a:rPr kumimoji="1" lang="en-US" altLang="zh-CN" i="1">
                        <a:latin typeface="Cambria Math" charset="0"/>
                      </a:rPr>
                      <m:t>𝛻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kumimoji="1" lang="en-US" altLang="zh-CN" dirty="0"/>
                  <a:t>, where </a:t>
                </a:r>
                <a:r>
                  <a:rPr kumimoji="1" lang="en-US" altLang="zh-CN" i="1" dirty="0"/>
                  <a:t>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 the objective function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attack</a:t>
                </a:r>
              </a:p>
              <a:p>
                <a:pPr lvl="1"/>
                <a:r>
                  <a:rPr kumimoji="1" lang="en-US" altLang="zh-CN" dirty="0"/>
                  <a:t>Identify the least important </a:t>
                </a:r>
                <a:r>
                  <a:rPr kumimoji="1" lang="en-US" altLang="zh-CN" dirty="0" smtClean="0"/>
                  <a:t>pixel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𝑖</m:t>
                    </m:r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charset="0"/>
                      </a:rPr>
                      <m:t>arg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i="0">
                            <a:latin typeface="Cambria Math" charset="0"/>
                          </a:rPr>
                          <m:t>min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 and remove </a:t>
                </a:r>
                <a:r>
                  <a:rPr kumimoji="1" lang="en-US" altLang="zh-CN" dirty="0" smtClean="0"/>
                  <a:t>this pixel from </a:t>
                </a:r>
                <a:r>
                  <a:rPr kumimoji="1" lang="en-US" altLang="zh-CN" dirty="0"/>
                  <a:t>the allowed set </a:t>
                </a:r>
              </a:p>
              <a:p>
                <a:pPr lvl="1"/>
                <a:r>
                  <a:rPr kumimoji="1" lang="en-US" altLang="zh-CN" dirty="0">
                    <a:solidFill>
                      <a:schemeClr val="dk1"/>
                    </a:solidFill>
                  </a:rPr>
                  <a:t>Iterate until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dk1"/>
                    </a:solidFill>
                  </a:rPr>
                  <a:t> attack fails to find an adversarial example</a:t>
                </a:r>
                <a:endParaRPr lang="en-US" altLang="zh-CN" dirty="0"/>
              </a:p>
              <a:p>
                <a:r>
                  <a:rPr kumimoji="1" lang="en-US" altLang="zh-CN" dirty="0"/>
                  <a:t>The approach shrinks the set of pixels that are allowed to be changed, until a minimum number of pixels is found that change the class label to the target </a:t>
                </a:r>
                <a:r>
                  <a:rPr kumimoji="1" lang="en-US" altLang="zh-CN" i="1" dirty="0"/>
                  <a:t>t</a:t>
                </a:r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zh-CN" altLang="en-US" dirty="0"/>
              </a:p>
              <a:p>
                <a:pPr lvl="1"/>
                <a:endParaRPr kumimoji="1" lang="zh-CN" alt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on the MNIST dataset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40" y="3526160"/>
            <a:ext cx="2936910" cy="2881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41168" y="2878088"/>
                <a:ext cx="135679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attack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168" y="2878088"/>
                <a:ext cx="1356792" cy="401007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023" y="3452975"/>
            <a:ext cx="3018914" cy="2954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3536" y="2871366"/>
                <a:ext cx="135679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attack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536" y="2871366"/>
                <a:ext cx="1356792" cy="401007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3" y="3577545"/>
            <a:ext cx="2925191" cy="2911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4550" y="2885733"/>
                <a:ext cx="135679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attack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50" y="2885733"/>
                <a:ext cx="1356792" cy="401007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65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on the MNIST </a:t>
            </a:r>
            <a:r>
              <a:rPr lang="en-US" dirty="0" smtClean="0"/>
              <a:t>dataset for all 10 digits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4072"/>
            <a:ext cx="3202435" cy="3122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016" y="2757070"/>
            <a:ext cx="3191021" cy="314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392" y="2655878"/>
            <a:ext cx="3218422" cy="32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approaches for selecting the target class were evaluated: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Average Case</a:t>
            </a:r>
            <a:r>
              <a:rPr lang="en-US" dirty="0"/>
              <a:t>: select the target class uniformly at random among the labels that are not the correct label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Best Case</a:t>
            </a:r>
            <a:r>
              <a:rPr lang="en-US" dirty="0"/>
              <a:t>: perform the attack against all incorrect classes, and report the target class that was least difficult to attack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Worst Case</a:t>
            </a:r>
            <a:r>
              <a:rPr lang="en-US" dirty="0"/>
              <a:t>: perform the attack against all incorrect classes, and report the target class that was most difficult to attack</a:t>
            </a:r>
          </a:p>
          <a:p>
            <a:r>
              <a:rPr lang="en-US" dirty="0"/>
              <a:t>The used NN models for MNIST and CIFAR datasets are shown below</a:t>
            </a:r>
          </a:p>
          <a:p>
            <a:pPr lvl="1"/>
            <a:r>
              <a:rPr lang="en-US" dirty="0"/>
              <a:t>For ImageNet the paper </a:t>
            </a:r>
            <a:r>
              <a:rPr lang="en-US" dirty="0" smtClean="0"/>
              <a:t>used </a:t>
            </a:r>
            <a:r>
              <a:rPr lang="en-US" dirty="0"/>
              <a:t>the Inception-v3 network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5" y="5098839"/>
            <a:ext cx="4264399" cy="2531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82" y="5098839"/>
            <a:ext cx="4276957" cy="22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r>
              <a:rPr lang="en-US" dirty="0"/>
              <a:t>to JSMA (Jacobian-based Saliency Map Attack), </a:t>
            </a:r>
            <a:r>
              <a:rPr lang="en-US" dirty="0" err="1"/>
              <a:t>DeepFool</a:t>
            </a:r>
            <a:r>
              <a:rPr lang="en-US" dirty="0"/>
              <a:t>, Fast Gradient Sign, and Iterative Gradient Sign attacks on the MNIST and CIFAR datasets</a:t>
            </a:r>
          </a:p>
          <a:p>
            <a:pPr lvl="1"/>
            <a:r>
              <a:rPr lang="en-US" dirty="0" smtClean="0"/>
              <a:t>Mean </a:t>
            </a:r>
            <a:r>
              <a:rPr lang="en-US" dirty="0"/>
              <a:t>is the perturbation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789" y="3670176"/>
            <a:ext cx="9542031" cy="30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3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/>
              <a:t>Lecture </a:t>
            </a:r>
            <a:r>
              <a:rPr lang="en-CA" altLang="en-US" sz="5400" b="1" dirty="0" smtClean="0"/>
              <a:t>5</a:t>
            </a:r>
            <a:endParaRPr lang="en-CA" altLang="en-US" sz="5400" b="1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454152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Evasion Attacks against </a:t>
            </a:r>
            <a:r>
              <a:rPr lang="en-US" altLang="en-US" sz="4000" b="1" dirty="0" smtClean="0"/>
              <a:t>White-box Machine </a:t>
            </a:r>
            <a:r>
              <a:rPr lang="en-US" altLang="en-US" sz="4000" b="1" dirty="0"/>
              <a:t>Learning Models</a:t>
            </a:r>
          </a:p>
          <a:p>
            <a:pPr>
              <a:buNone/>
            </a:pPr>
            <a:r>
              <a:rPr lang="en-US" sz="1800" dirty="0"/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020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on the ImageNet dataset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848" y="2734072"/>
            <a:ext cx="5863901" cy="38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Papernot</a:t>
            </a:r>
            <a:r>
              <a:rPr lang="en-US" dirty="0"/>
              <a:t> Paper (JSMA Attack)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b="1" i="1" dirty="0">
                    <a:solidFill>
                      <a:srgbClr val="0070C0"/>
                    </a:solidFill>
                  </a:rPr>
                  <a:t>Jacobian-based Saliency Map Attack (JSMA) </a:t>
                </a:r>
              </a:p>
              <a:p>
                <a:pPr lvl="1"/>
                <a:r>
                  <a:rPr lang="en-US" altLang="zh-CN" dirty="0" err="1">
                    <a:hlinkClick r:id="rId3"/>
                  </a:rPr>
                  <a:t>Papernot</a:t>
                </a:r>
                <a:r>
                  <a:rPr lang="en-US" altLang="zh-CN" dirty="0">
                    <a:hlinkClick r:id="rId3"/>
                  </a:rPr>
                  <a:t> et al. (2016) </a:t>
                </a:r>
                <a:r>
                  <a:rPr lang="en-US" altLang="zh-CN" dirty="0" smtClean="0">
                    <a:hlinkClick r:id="rId3"/>
                  </a:rPr>
                  <a:t>The </a:t>
                </a:r>
                <a:r>
                  <a:rPr lang="en-US" altLang="zh-CN" dirty="0">
                    <a:hlinkClick r:id="rId3"/>
                  </a:rPr>
                  <a:t>limitations of deep learning in adversarial settings</a:t>
                </a:r>
                <a:endParaRPr kumimoji="1" lang="en-US" altLang="zh-CN" b="1" i="1" dirty="0">
                  <a:solidFill>
                    <a:srgbClr val="0070C0"/>
                  </a:solidFill>
                </a:endParaRPr>
              </a:p>
              <a:p>
                <a:r>
                  <a:rPr kumimoji="1" lang="en-US" altLang="zh-CN" dirty="0"/>
                  <a:t>Targeted white-box attack based on controlling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 norm</a:t>
                </a:r>
              </a:p>
              <a:p>
                <a:pPr lvl="1"/>
                <a:r>
                  <a:rPr kumimoji="1" lang="en-US" altLang="zh-CN" dirty="0"/>
                  <a:t>The goal is to iteratively change each pixel until misclassification</a:t>
                </a:r>
              </a:p>
              <a:p>
                <a:pPr lvl="1"/>
                <a:r>
                  <a:rPr kumimoji="1" lang="en-US" altLang="zh-CN" dirty="0"/>
                  <a:t>The key step is calculation of a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saliency map </a:t>
                </a:r>
                <a:r>
                  <a:rPr kumimoji="1" lang="en-US" altLang="zh-CN" dirty="0"/>
                  <a:t>that determines which pixels to be modified, in order to increase the probability of the target class</a:t>
                </a:r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6" y="4246240"/>
            <a:ext cx="3631747" cy="2929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5"/>
              <p:cNvSpPr/>
              <p:nvPr/>
            </p:nvSpPr>
            <p:spPr>
              <a:xfrm>
                <a:off x="458766" y="5490036"/>
                <a:ext cx="18727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dirty="0" smtClean="0"/>
                  <a:t>Compute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sz="2000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5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6" y="5490036"/>
                <a:ext cx="1872757" cy="400110"/>
              </a:xfrm>
              <a:prstGeom prst="rect">
                <a:avLst/>
              </a:prstGeom>
              <a:blipFill>
                <a:blip r:embed="rId6"/>
                <a:stretch>
                  <a:fillRect l="-325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7"/>
          <p:cNvCxnSpPr/>
          <p:nvPr/>
        </p:nvCxnSpPr>
        <p:spPr>
          <a:xfrm>
            <a:off x="2456604" y="5710829"/>
            <a:ext cx="554798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4"/>
          <p:cNvSpPr/>
          <p:nvPr/>
        </p:nvSpPr>
        <p:spPr>
          <a:xfrm>
            <a:off x="3885083" y="7175417"/>
            <a:ext cx="25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smtClean="0"/>
              <a:t>Create a Saliency </a:t>
            </a:r>
            <a:r>
              <a:rPr kumimoji="1" lang="en-US" altLang="zh-CN" sz="2000" dirty="0"/>
              <a:t>Map </a:t>
            </a:r>
            <a:endParaRPr lang="zh-CN" altLang="en-US" sz="2000" dirty="0"/>
          </a:p>
        </p:txBody>
      </p:sp>
      <p:cxnSp>
        <p:nvCxnSpPr>
          <p:cNvPr id="8" name="直线箭头连接符 8"/>
          <p:cNvCxnSpPr/>
          <p:nvPr/>
        </p:nvCxnSpPr>
        <p:spPr>
          <a:xfrm>
            <a:off x="6940074" y="5681228"/>
            <a:ext cx="554798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0"/>
              <p:cNvSpPr/>
              <p:nvPr/>
            </p:nvSpPr>
            <p:spPr>
              <a:xfrm>
                <a:off x="7613093" y="5490036"/>
                <a:ext cx="18674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dirty="0"/>
                  <a:t>Modify </a:t>
                </a:r>
                <a:r>
                  <a:rPr kumimoji="1" lang="en-US" altLang="zh-CN" sz="2000" dirty="0" smtClean="0"/>
                  <a:t>input 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kumimoji="1" lang="en-US" altLang="zh-CN" sz="2000" dirty="0" smtClean="0"/>
                  <a:t>  </a:t>
                </a:r>
                <a:endParaRPr kumimoji="1" lang="en-US" altLang="zh-CN" sz="2000" dirty="0"/>
              </a:p>
            </p:txBody>
          </p:sp>
        </mc:Choice>
        <mc:Fallback xmlns="">
          <p:sp>
            <p:nvSpPr>
              <p:cNvPr id="9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93" y="5490036"/>
                <a:ext cx="1867499" cy="400110"/>
              </a:xfrm>
              <a:prstGeom prst="rect">
                <a:avLst/>
              </a:prstGeom>
              <a:blipFill>
                <a:blip r:embed="rId7"/>
                <a:stretch>
                  <a:fillRect l="-359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89029" y="5843310"/>
            <a:ext cx="263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Pixels with large saliency values have large impact on the output when perturbed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167" y="5912060"/>
            <a:ext cx="1533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Jacobian matrix </a:t>
            </a:r>
          </a:p>
        </p:txBody>
      </p:sp>
    </p:spTree>
    <p:extLst>
      <p:ext uri="{BB962C8B-B14F-4D97-AF65-F5344CB8AC3E}">
        <p14:creationId xmlns:p14="http://schemas.microsoft.com/office/powerpoint/2010/main" val="352593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JSMA Attack Approach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 smtClean="0"/>
                  <a:t> – clean (benign) input sample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smtClean="0"/>
                  <a:t>output of a classification model (e.g., NN) given with a function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– </a:t>
                </a:r>
                <a:r>
                  <a:rPr lang="en-US" dirty="0" smtClean="0"/>
                  <a:t>adversarial sample, obtained by manipulating the clean sample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– target output (class label</a:t>
                </a:r>
                <a:r>
                  <a:rPr lang="en-US" dirty="0" smtClean="0"/>
                  <a:t>) for the adversarial sample, i.e.,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-  amount of perturbation that is applied to input features (i.e., pixels in images)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dirty="0"/>
                  <a:t> – </a:t>
                </a:r>
                <a:r>
                  <a:rPr lang="en-US" dirty="0" smtClean="0"/>
                  <a:t>maximum distortion that is applied to the input (e.g., number of pixel in the input image that the adversary is allowed to change) </a:t>
                </a:r>
                <a:endParaRPr lang="en-US" dirty="0"/>
              </a:p>
              <a:p>
                <a:r>
                  <a:rPr lang="en-US" dirty="0" smtClean="0"/>
                  <a:t>JSMA attack steps:</a:t>
                </a:r>
              </a:p>
              <a:p>
                <a:pPr lvl="1"/>
                <a:r>
                  <a:rPr lang="en-US" dirty="0"/>
                  <a:t>Step 1: compute the </a:t>
                </a:r>
                <a:r>
                  <a:rPr lang="en-US" dirty="0">
                    <a:solidFill>
                      <a:srgbClr val="FF0000"/>
                    </a:solidFill>
                  </a:rPr>
                  <a:t>forward derivative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of the NN</a:t>
                </a:r>
              </a:p>
              <a:p>
                <a:pPr lvl="1"/>
                <a:r>
                  <a:rPr lang="en-US" dirty="0"/>
                  <a:t>Step 2: construct an </a:t>
                </a:r>
                <a:r>
                  <a:rPr lang="en-US" dirty="0">
                    <a:solidFill>
                      <a:srgbClr val="FF0000"/>
                    </a:solidFill>
                  </a:rPr>
                  <a:t>adversarial saliency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map </a:t>
                </a:r>
                <a:r>
                  <a:rPr lang="en-US" i="1" dirty="0"/>
                  <a:t>S</a:t>
                </a:r>
                <a:r>
                  <a:rPr lang="en-US" dirty="0"/>
                  <a:t> based on the forward derivative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3: modify the </a:t>
                </a:r>
                <a:r>
                  <a:rPr lang="en-US" dirty="0" smtClean="0"/>
                  <a:t>most impactful input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18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05055" cy="5367667"/>
              </a:xfrm>
            </p:spPr>
            <p:txBody>
              <a:bodyPr/>
              <a:lstStyle/>
              <a:p>
                <a:r>
                  <a:rPr lang="en-US" dirty="0" smtClean="0"/>
                  <a:t>Step 1: compute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forward derivative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of the NN</a:t>
                </a:r>
              </a:p>
              <a:p>
                <a:pPr lvl="1"/>
                <a:r>
                  <a:rPr lang="en-US" dirty="0" smtClean="0"/>
                  <a:t>For input vectors to the NN of size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, and outputs of the NN of size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(i.e.,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class classification), the function of the NN is the mapping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smtClean="0"/>
                  <a:t>Therefore, the forward gradient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Jacobian matrix </a:t>
                </a:r>
                <a:r>
                  <a:rPr lang="en-US" dirty="0" smtClean="0"/>
                  <a:t>of the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given with the first-order partial derivatives of the outputs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with respect to the inputs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i.e., </a:t>
                </a:r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Each element in the Jacobian matrix (i.e., the </a:t>
                </a:r>
                <a:r>
                  <a:rPr lang="en-US" dirty="0"/>
                  <a:t>forward </a:t>
                </a:r>
                <a:r>
                  <a:rPr lang="en-US" dirty="0" smtClean="0"/>
                  <a:t>derivative)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an NN given with function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can be computed for any input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 smtClean="0"/>
                  <a:t> by successively </a:t>
                </a:r>
                <a:r>
                  <a:rPr lang="en-US" dirty="0"/>
                  <a:t>differentiating </a:t>
                </a:r>
                <a:r>
                  <a:rPr lang="en-US" dirty="0" smtClean="0"/>
                  <a:t>layers, </a:t>
                </a:r>
                <a:r>
                  <a:rPr lang="en-US" dirty="0"/>
                  <a:t>starting from the input </a:t>
                </a:r>
                <a:r>
                  <a:rPr lang="en-US" dirty="0" smtClean="0"/>
                  <a:t>layer until </a:t>
                </a:r>
                <a:r>
                  <a:rPr lang="en-US" dirty="0"/>
                  <a:t>the output layer is </a:t>
                </a:r>
                <a:r>
                  <a:rPr lang="en-US" dirty="0" smtClean="0"/>
                  <a:t>reached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05055" cy="5367667"/>
              </a:xfrm>
              <a:blipFill>
                <a:blip r:embed="rId2"/>
                <a:stretch>
                  <a:fillRect l="-705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42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2: construct an adversarial saliency maps S based on the forward derivative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Saliency maps </a:t>
                </a:r>
                <a:r>
                  <a:rPr lang="en-US" dirty="0" smtClean="0"/>
                  <a:t>are employed in Explainable Machine Learning, to indicate which pixels in an image contributed the most to the predicted class by a NN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 Adversarial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saliency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maps </a:t>
                </a:r>
                <a:r>
                  <a:rPr lang="en-US" dirty="0" smtClean="0"/>
                  <a:t>can be used to indicate </a:t>
                </a:r>
                <a:r>
                  <a:rPr lang="en-US" dirty="0"/>
                  <a:t>which </a:t>
                </a:r>
                <a:r>
                  <a:rPr lang="en-US" dirty="0" smtClean="0"/>
                  <a:t>pixels in an image an </a:t>
                </a:r>
                <a:r>
                  <a:rPr lang="en-US" dirty="0"/>
                  <a:t>adversary should perturb in order to </a:t>
                </a:r>
                <a:r>
                  <a:rPr lang="en-US" dirty="0" smtClean="0"/>
                  <a:t>impact the predicted class by a NN</a:t>
                </a:r>
              </a:p>
              <a:p>
                <a:r>
                  <a:rPr lang="en-US" dirty="0" smtClean="0"/>
                  <a:t>An example of a saliency map for a 28×28 pixels image is shown below</a:t>
                </a:r>
              </a:p>
              <a:p>
                <a:pPr lvl="1"/>
                <a:r>
                  <a:rPr lang="en-US" dirty="0" smtClean="0"/>
                  <a:t>The pixels with large peaks or valleys have significant impact on the predicted class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56" y="4774636"/>
            <a:ext cx="3547859" cy="28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6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3: modify the </a:t>
                </a:r>
                <a:r>
                  <a:rPr lang="en-US" dirty="0" smtClean="0"/>
                  <a:t>most impactful input pixels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Once the most impactful input pixels in the saliency map have been identified, they are perturbed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in order to realize the adversary’s goal</a:t>
                </a:r>
              </a:p>
              <a:p>
                <a:pPr lvl="1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are discrete steps applied to change the pixel intensities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/>
                  <a:t>algorithm perturbs 2 most impactful pixels at each step</a:t>
                </a:r>
              </a:p>
              <a:p>
                <a:r>
                  <a:rPr lang="en-US" dirty="0" smtClean="0"/>
                  <a:t>Afterward, all steps are repeated until:</a:t>
                </a:r>
              </a:p>
              <a:p>
                <a:pPr lvl="1"/>
                <a:r>
                  <a:rPr lang="en-US" dirty="0" smtClean="0"/>
                  <a:t>The adversarial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classified with the target class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, or</a:t>
                </a:r>
              </a:p>
              <a:p>
                <a:pPr lvl="1"/>
                <a:r>
                  <a:rPr lang="en-US" dirty="0" smtClean="0"/>
                  <a:t>The maximum number of iterations is reached, or</a:t>
                </a:r>
              </a:p>
              <a:p>
                <a:pPr lvl="1"/>
                <a:r>
                  <a:rPr lang="en-US" dirty="0" smtClean="0"/>
                  <a:t>The maximum number of pixels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are perturbed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45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JSMA algorithm: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928" y="2510750"/>
            <a:ext cx="5685829" cy="52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50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</a:t>
            </a:r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Samples of attacked MNIST images with JSMA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67" y="2517603"/>
            <a:ext cx="5885937" cy="52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4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</a:t>
            </a:r>
            <a:r>
              <a:rPr lang="en-US" dirty="0" smtClean="0"/>
              <a:t>Attack </a:t>
            </a:r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JSMA </a:t>
            </a:r>
            <a:r>
              <a:rPr lang="en-US" dirty="0"/>
              <a:t>attack was validated on the MNIST dataset using the </a:t>
            </a:r>
            <a:r>
              <a:rPr lang="en-US" dirty="0" err="1"/>
              <a:t>LeNet</a:t>
            </a:r>
            <a:r>
              <a:rPr lang="en-US" dirty="0"/>
              <a:t> deep model</a:t>
            </a:r>
          </a:p>
          <a:p>
            <a:pPr lvl="1"/>
            <a:r>
              <a:rPr lang="en-US" dirty="0"/>
              <a:t>The attack achieved a success rate of </a:t>
            </a:r>
            <a:r>
              <a:rPr lang="en-US" dirty="0" smtClean="0"/>
              <a:t>97.05% </a:t>
            </a:r>
            <a:r>
              <a:rPr lang="en-US" dirty="0"/>
              <a:t>while perturbing on average </a:t>
            </a:r>
            <a:r>
              <a:rPr lang="en-US" dirty="0" smtClean="0"/>
              <a:t>4.03% </a:t>
            </a:r>
            <a:r>
              <a:rPr lang="en-US" dirty="0"/>
              <a:t>of the pixels in images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86" y="3454152"/>
            <a:ext cx="6237228" cy="22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64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JSMA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Difference to other approaches:</a:t>
                </a:r>
              </a:p>
              <a:p>
                <a:pPr lvl="1"/>
                <a:r>
                  <a:rPr lang="en-US" dirty="0" smtClean="0"/>
                  <a:t>JSMA calculates a mapping between the perturbations of input pixels and the predicted output of the model</a:t>
                </a:r>
              </a:p>
              <a:p>
                <a:pPr lvl="2"/>
                <a:r>
                  <a:rPr lang="en-US" dirty="0" smtClean="0"/>
                  <a:t>JMSA uses the forward propagated derivatives of the model function with respect to the input pixels </a:t>
                </a:r>
              </a:p>
              <a:p>
                <a:pPr lvl="2"/>
                <a:r>
                  <a:rPr lang="en-US" dirty="0" smtClean="0"/>
                  <a:t>The forward propagated derivatives form the Jacobian matrix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FGSM, PGD work by calculating the mapping between the predicted output by the model and the inputs</a:t>
                </a:r>
              </a:p>
              <a:p>
                <a:pPr lvl="2"/>
                <a:r>
                  <a:rPr lang="en-US" dirty="0" smtClean="0"/>
                  <a:t>These models use the backward propagated derivatives of the loss function with respect to the input pixels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</p:txBody>
      </p:sp>
    </p:spTree>
    <p:extLst>
      <p:ext uri="{BB962C8B-B14F-4D97-AF65-F5344CB8AC3E}">
        <p14:creationId xmlns:p14="http://schemas.microsoft.com/office/powerpoint/2010/main" val="399812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Carlini</a:t>
            </a:r>
            <a:r>
              <a:rPr lang="en-US" dirty="0"/>
              <a:t> and Wagner (2017) Towards Evaluating the Robustness of Neural </a:t>
            </a:r>
            <a:r>
              <a:rPr lang="en-US" dirty="0" smtClean="0"/>
              <a:t>Networks</a:t>
            </a:r>
          </a:p>
          <a:p>
            <a:r>
              <a:rPr lang="en-US" dirty="0" err="1"/>
              <a:t>Papernot</a:t>
            </a:r>
            <a:r>
              <a:rPr lang="en-US" dirty="0"/>
              <a:t> et al. (2016) The limitations of deep learning in adversarial settings</a:t>
            </a:r>
          </a:p>
          <a:p>
            <a:r>
              <a:rPr lang="en-US" dirty="0" smtClean="0"/>
              <a:t>Xiao </a:t>
            </a:r>
            <a:r>
              <a:rPr lang="en-US" dirty="0"/>
              <a:t>et al. (2018) Spatially Transformed Adversarial Examples</a:t>
            </a:r>
          </a:p>
          <a:p>
            <a:r>
              <a:rPr lang="en-US" dirty="0"/>
              <a:t>Other white-box evasion attacks</a:t>
            </a:r>
          </a:p>
          <a:p>
            <a:pPr lvl="1"/>
            <a:r>
              <a:rPr lang="en-US" dirty="0" smtClean="0"/>
              <a:t>Elastic </a:t>
            </a:r>
            <a:r>
              <a:rPr lang="en-US" dirty="0"/>
              <a:t>Net (EAD) </a:t>
            </a:r>
            <a:r>
              <a:rPr lang="en-US" dirty="0" smtClean="0"/>
              <a:t>attack</a:t>
            </a:r>
            <a:endParaRPr lang="en-US" dirty="0"/>
          </a:p>
          <a:p>
            <a:pPr lvl="1"/>
            <a:r>
              <a:rPr lang="en-US" dirty="0"/>
              <a:t>One-pixel </a:t>
            </a:r>
            <a:r>
              <a:rPr lang="en-US" dirty="0" smtClean="0"/>
              <a:t>attack</a:t>
            </a:r>
            <a:endParaRPr lang="en-US" dirty="0"/>
          </a:p>
          <a:p>
            <a:pPr lvl="1"/>
            <a:r>
              <a:rPr lang="en-US" dirty="0"/>
              <a:t>Universal perturbation attack</a:t>
            </a:r>
          </a:p>
          <a:p>
            <a:pPr lvl="1"/>
            <a:r>
              <a:rPr lang="en-US" dirty="0" err="1"/>
              <a:t>NewtonFool</a:t>
            </a:r>
            <a:r>
              <a:rPr lang="en-US" dirty="0"/>
              <a:t> </a:t>
            </a:r>
            <a:r>
              <a:rPr lang="en-US" dirty="0" smtClean="0"/>
              <a:t>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Xiao, Li, Song Paper (</a:t>
            </a:r>
            <a:r>
              <a:rPr lang="en-US" dirty="0" err="1"/>
              <a:t>stAdv</a:t>
            </a:r>
            <a:r>
              <a:rPr lang="en-US" dirty="0"/>
              <a:t> Attack)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 err="1" smtClean="0">
                    <a:solidFill>
                      <a:srgbClr val="0070C0"/>
                    </a:solidFill>
                  </a:rPr>
                  <a:t>stAdv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 attack</a:t>
                </a:r>
              </a:p>
              <a:p>
                <a:pPr lvl="1"/>
                <a:r>
                  <a:rPr lang="en-US" dirty="0" smtClean="0">
                    <a:hlinkClick r:id="rId3"/>
                  </a:rPr>
                  <a:t>Xiao</a:t>
                </a:r>
                <a:r>
                  <a:rPr lang="en-US" dirty="0">
                    <a:hlinkClick r:id="rId3"/>
                  </a:rPr>
                  <a:t>, Zhu, Li, He, Liu, Song (2018) Spatially Transformed Adversarial Examples</a:t>
                </a:r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paper proposes an attack that does not manipulate the pixel intensity values under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norm</a:t>
                </a:r>
              </a:p>
              <a:p>
                <a:r>
                  <a:rPr lang="en-US" dirty="0"/>
                  <a:t>Instead, the pixels are spatially moved in an image to create an adversarial example</a:t>
                </a:r>
              </a:p>
              <a:p>
                <a:pPr lvl="1"/>
                <a:r>
                  <a:rPr lang="en-US" dirty="0"/>
                  <a:t>Such attack can </a:t>
                </a:r>
                <a:r>
                  <a:rPr lang="en-US" dirty="0" smtClean="0"/>
                  <a:t>result </a:t>
                </a:r>
                <a:r>
                  <a:rPr lang="en-US" dirty="0"/>
                  <a:t>in a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distance between the original and manipulated images</a:t>
                </a:r>
              </a:p>
              <a:p>
                <a:pPr lvl="1"/>
                <a:r>
                  <a:rPr lang="en-US" dirty="0"/>
                  <a:t>Still, the images are perceptually realistic</a:t>
                </a:r>
              </a:p>
              <a:p>
                <a:pPr lvl="1"/>
                <a:r>
                  <a:rPr lang="en-US" dirty="0"/>
                  <a:t>The perturbed images are effective against defense algorithms</a:t>
                </a:r>
              </a:p>
              <a:p>
                <a:r>
                  <a:rPr lang="en-US" dirty="0"/>
                  <a:t>The approach minimizes the local geometric distortion of images</a:t>
                </a:r>
              </a:p>
              <a:p>
                <a:r>
                  <a:rPr lang="en-US" dirty="0"/>
                  <a:t>Validation: MNIST, CIFAR-10, and ImageNet datasets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</p:txBody>
      </p:sp>
    </p:spTree>
    <p:extLst>
      <p:ext uri="{BB962C8B-B14F-4D97-AF65-F5344CB8AC3E}">
        <p14:creationId xmlns:p14="http://schemas.microsoft.com/office/powerpoint/2010/main" val="642857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spatially transformed image</a:t>
            </a:r>
          </a:p>
          <a:p>
            <a:pPr lvl="1"/>
            <a:r>
              <a:rPr lang="en-US" dirty="0"/>
              <a:t>The red flow arrows indicate the local displacement of the pixels in adversarial image to the pixels in the input image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812"/>
          <a:stretch/>
        </p:blipFill>
        <p:spPr>
          <a:xfrm>
            <a:off x="636712" y="3454152"/>
            <a:ext cx="8591550" cy="3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Green color – the pixel </a:t>
                </a:r>
                <a:r>
                  <a:rPr lang="en-US" i="1" dirty="0" err="1"/>
                  <a:t>i</a:t>
                </a:r>
                <a:r>
                  <a:rPr lang="en-US" dirty="0"/>
                  <a:t> in the input (benign, clean) image</a:t>
                </a:r>
              </a:p>
              <a:p>
                <a:r>
                  <a:rPr lang="en-US" dirty="0"/>
                  <a:t>Blue color – the spatially displaced pixel </a:t>
                </a:r>
                <a:r>
                  <a:rPr lang="en-US" i="1" dirty="0" err="1"/>
                  <a:t>i</a:t>
                </a:r>
                <a:r>
                  <a:rPr lang="en-US" dirty="0"/>
                  <a:t> in the adversarial image</a:t>
                </a:r>
              </a:p>
              <a:p>
                <a:r>
                  <a:rPr lang="en-US" dirty="0"/>
                  <a:t>Red arrows – the displacement flow </a:t>
                </a:r>
                <a:r>
                  <a:rPr lang="en-US" i="1" dirty="0"/>
                  <a:t>f</a:t>
                </a:r>
                <a:r>
                  <a:rPr lang="en-US" dirty="0"/>
                  <a:t>: horizontal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) and vertical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4" y="3382144"/>
            <a:ext cx="91725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36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targeted white-box attack </a:t>
                </a:r>
                <a:r>
                  <a:rPr lang="en-US" dirty="0"/>
                  <a:t>is considered</a:t>
                </a:r>
              </a:p>
              <a:p>
                <a:r>
                  <a:rPr lang="en-US" dirty="0"/>
                  <a:t>The problem is formulated as an optimization problem, that is very similar to the </a:t>
                </a:r>
                <a:r>
                  <a:rPr lang="en-US" dirty="0" err="1"/>
                  <a:t>Carlini</a:t>
                </a:r>
                <a:r>
                  <a:rPr lang="en-US" dirty="0"/>
                  <a:t>-Wagner paper</a:t>
                </a:r>
              </a:p>
              <a:p>
                <a:r>
                  <a:rPr lang="en-US" dirty="0"/>
                  <a:t>For an image </a:t>
                </a:r>
                <a:r>
                  <a:rPr lang="en-US" i="1" dirty="0"/>
                  <a:t>x</a:t>
                </a:r>
                <a:r>
                  <a:rPr lang="en-US" dirty="0"/>
                  <a:t>, find the minimum local distortion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such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</m:oMath>
                </a14:m>
                <a:r>
                  <a:rPr lang="en-US" dirty="0"/>
                  <a:t> encourages the </a:t>
                </a:r>
                <a:r>
                  <a:rPr lang="en-US" dirty="0" smtClean="0"/>
                  <a:t>distorted image </a:t>
                </a:r>
                <a:r>
                  <a:rPr lang="en-US" dirty="0"/>
                  <a:t>to be misclassified as the target class 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dirty="0"/>
                  <a:t> ensure that the spatial transformation is preserved</a:t>
                </a:r>
              </a:p>
              <a:p>
                <a:pPr lvl="1"/>
                <a:r>
                  <a:rPr lang="el-GR" i="1" dirty="0"/>
                  <a:t>τ</a:t>
                </a:r>
                <a:r>
                  <a:rPr lang="en-US" dirty="0"/>
                  <a:t> is a constant that balances the two terms (set to 0.05 for validation)</a:t>
                </a:r>
              </a:p>
              <a:p>
                <a:r>
                  <a:rPr lang="en-US" dirty="0"/>
                  <a:t>The authors adopted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function from </a:t>
                </a:r>
                <a:r>
                  <a:rPr lang="en-US" dirty="0" err="1"/>
                  <a:t>Carlini</a:t>
                </a:r>
                <a:r>
                  <a:rPr lang="en-US" dirty="0"/>
                  <a:t>-Wagner for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maximizes the logits values of the target class </a:t>
                </a:r>
                <a:r>
                  <a:rPr lang="en-US" i="1" dirty="0"/>
                  <a:t>t</a:t>
                </a:r>
                <a:r>
                  <a:rPr lang="en-US" dirty="0"/>
                  <a:t> with respect to other classes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325" y="3586162"/>
            <a:ext cx="4373091" cy="540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707" y="6046440"/>
            <a:ext cx="56483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4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dirty="0"/>
                  <a:t> is calculated as the sum of spatial movement distance for any two pixels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This makes the </a:t>
                </a:r>
                <a:r>
                  <a:rPr lang="en-US" dirty="0" err="1"/>
                  <a:t>stAdv</a:t>
                </a:r>
                <a:r>
                  <a:rPr lang="en-US" dirty="0"/>
                  <a:t> approach computationally expensive, because it require calculating the distances for all pairs of pixels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optimization problem is solved using the L-BFGS algorithm (Limited-memory BFGS (</a:t>
                </a:r>
                <a:r>
                  <a:rPr lang="en-US" dirty="0" err="1"/>
                  <a:t>Broyden</a:t>
                </a:r>
                <a:r>
                  <a:rPr lang="en-US" dirty="0"/>
                  <a:t>–Fletcher–Goldfarb–</a:t>
                </a:r>
                <a:r>
                  <a:rPr lang="en-US" dirty="0" err="1"/>
                  <a:t>Shanno</a:t>
                </a:r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68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768" y="3549257"/>
            <a:ext cx="7344816" cy="9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on MNIST for three different NN model architectures A, B, and 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Accuracy (p) means the model classification accuracy on pristine (original) images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25" y="2878088"/>
            <a:ext cx="5679550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8434"/>
          <a:stretch/>
        </p:blipFill>
        <p:spPr>
          <a:xfrm>
            <a:off x="996752" y="4174232"/>
            <a:ext cx="826966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05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CIFAR-10 images, they used ResNet32 and </a:t>
            </a:r>
            <a:r>
              <a:rPr lang="en-US" dirty="0" smtClean="0"/>
              <a:t>Wide ResNet34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Comparison of adversarial examples generated by FGSM, </a:t>
            </a:r>
            <a:r>
              <a:rPr lang="en-US" dirty="0" smtClean="0"/>
              <a:t>C&amp;W, </a:t>
            </a:r>
            <a:r>
              <a:rPr lang="en-US" dirty="0"/>
              <a:t>and </a:t>
            </a:r>
            <a:r>
              <a:rPr lang="en-US" dirty="0" err="1"/>
              <a:t>stAdv</a:t>
            </a:r>
            <a:endParaRPr lang="en-US" dirty="0"/>
          </a:p>
          <a:p>
            <a:pPr lvl="1"/>
            <a:r>
              <a:rPr lang="en-US" dirty="0"/>
              <a:t>Left: MNIST, right: CIFAR-10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92" y="2590056"/>
            <a:ext cx="7090018" cy="115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730"/>
          <a:stretch/>
        </p:blipFill>
        <p:spPr>
          <a:xfrm>
            <a:off x="112437" y="5038328"/>
            <a:ext cx="9741299" cy="163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8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visualization on ImageNet</a:t>
            </a:r>
          </a:p>
          <a:p>
            <a:pPr lvl="1"/>
            <a:r>
              <a:rPr lang="en-US" dirty="0"/>
              <a:t>(a): the original image, (b)-(c): images are misclassified into goldfish, dog and cat</a:t>
            </a:r>
          </a:p>
          <a:p>
            <a:pPr lvl="1"/>
            <a:r>
              <a:rPr lang="en-US" dirty="0"/>
              <a:t>Although there are other objects within the image, most spatial transformation flows focus on the target object – mountain bike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Human participants on Amazon Mechanical Turk (AMT) were recruited to analyze the visual perceptibility of attacked images</a:t>
            </a:r>
          </a:p>
          <a:p>
            <a:pPr lvl="1"/>
            <a:r>
              <a:rPr lang="en-US" dirty="0"/>
              <a:t>The users selected the attacked images as visually realistic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56" y="3454152"/>
            <a:ext cx="940737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17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analysis includes visualizing the saliency maps of images</a:t>
            </a:r>
          </a:p>
          <a:p>
            <a:pPr lvl="1"/>
            <a:r>
              <a:rPr lang="en-US" dirty="0"/>
              <a:t>I.e., find the regions in the images where the model pays the most attention for assigning a particular class to an images</a:t>
            </a:r>
          </a:p>
          <a:p>
            <a:pPr lvl="1"/>
            <a:r>
              <a:rPr lang="en-US" dirty="0"/>
              <a:t>Class Activation Mapping (CAM) was used for this purpose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stAdv</a:t>
            </a:r>
            <a:r>
              <a:rPr lang="en-US" dirty="0"/>
              <a:t> attack misleads the model to pay attention to different regions than the bike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60" y="3814192"/>
            <a:ext cx="655710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4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evaluation under three defense methods: adversarial training (Adv.), ensemble adversarial training (Ens.), and projectile gradient descent (PGD)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673" y="3017264"/>
            <a:ext cx="9620354" cy="35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Evasion Attacks against White-box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 we covered: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Fast gradient sign method (FGSM) attack</a:t>
                </a:r>
              </a:p>
              <a:p>
                <a:pPr lvl="1"/>
                <a:r>
                  <a:rPr lang="en-US" dirty="0" err="1">
                    <a:hlinkClick r:id="rId2"/>
                  </a:rPr>
                  <a:t>Goodfellow</a:t>
                </a:r>
                <a:r>
                  <a:rPr lang="en-US" dirty="0">
                    <a:hlinkClick r:id="rId2"/>
                  </a:rPr>
                  <a:t> (2015) </a:t>
                </a:r>
                <a:r>
                  <a:rPr lang="en-US" dirty="0" smtClean="0">
                    <a:hlinkClick r:id="rId2"/>
                  </a:rPr>
                  <a:t>Explaining </a:t>
                </a:r>
                <a:r>
                  <a:rPr lang="en-US" dirty="0">
                    <a:hlinkClick r:id="rId2"/>
                  </a:rPr>
                  <a:t>and Harnessing Adversarial Examples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Basic iterative method (BIM) attack</a:t>
                </a:r>
              </a:p>
              <a:p>
                <a:pPr lvl="1"/>
                <a:r>
                  <a:rPr lang="en-US" dirty="0" err="1">
                    <a:hlinkClick r:id="rId3"/>
                  </a:rPr>
                  <a:t>Kurakin</a:t>
                </a:r>
                <a:r>
                  <a:rPr lang="en-US" dirty="0">
                    <a:hlinkClick r:id="rId3"/>
                  </a:rPr>
                  <a:t> (2017) Adversarial Examples in the Physical World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Projected gradient descent (PGD) attack</a:t>
                </a:r>
              </a:p>
              <a:p>
                <a:pPr lvl="1"/>
                <a:r>
                  <a:rPr lang="en-US" dirty="0" err="1">
                    <a:hlinkClick r:id="rId4"/>
                  </a:rPr>
                  <a:t>Madry</a:t>
                </a:r>
                <a:r>
                  <a:rPr lang="en-US" dirty="0">
                    <a:hlinkClick r:id="rId4"/>
                  </a:rPr>
                  <a:t> (2017) Towards Deep Learning Models Resistant to Adversarial Attacks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i="1" dirty="0" err="1">
                    <a:solidFill>
                      <a:srgbClr val="0070C0"/>
                    </a:solidFill>
                  </a:rPr>
                  <a:t>DeepFool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attack</a:t>
                </a:r>
              </a:p>
              <a:p>
                <a:pPr lvl="1"/>
                <a:r>
                  <a:rPr lang="en-US" dirty="0" err="1">
                    <a:hlinkClick r:id="rId5"/>
                  </a:rPr>
                  <a:t>Moosavi-Dezfooli</a:t>
                </a:r>
                <a:r>
                  <a:rPr lang="en-US" dirty="0">
                    <a:hlinkClick r:id="rId5"/>
                  </a:rPr>
                  <a:t> (2015) </a:t>
                </a:r>
                <a:r>
                  <a:rPr lang="en-US" dirty="0" err="1">
                    <a:hlinkClick r:id="rId5"/>
                  </a:rPr>
                  <a:t>DeepFool</a:t>
                </a:r>
                <a:r>
                  <a:rPr lang="en-US" dirty="0">
                    <a:hlinkClick r:id="rId5"/>
                  </a:rPr>
                  <a:t>: A Simple and Accurate Method to Fool Deep Neural Networks</a:t>
                </a:r>
                <a:endParaRPr lang="en-US" dirty="0"/>
              </a:p>
              <a:p>
                <a:pPr lvl="1"/>
                <a:r>
                  <a:rPr lang="en-US" dirty="0"/>
                  <a:t>Iteratively projects </a:t>
                </a:r>
                <a:r>
                  <a:rPr lang="en-US" dirty="0" smtClean="0"/>
                  <a:t>the perturbed </a:t>
                </a:r>
                <a:r>
                  <a:rPr lang="en-US" dirty="0"/>
                  <a:t>image to the hyperplane of the closest class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Evasion Attacks against White-box Models</a:t>
            </a:r>
          </a:p>
        </p:txBody>
      </p:sp>
    </p:spTree>
    <p:extLst>
      <p:ext uri="{BB962C8B-B14F-4D97-AF65-F5344CB8AC3E}">
        <p14:creationId xmlns:p14="http://schemas.microsoft.com/office/powerpoint/2010/main" val="2763427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Elastic-Net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 smtClean="0">
                    <a:solidFill>
                      <a:srgbClr val="0070C0"/>
                    </a:solidFill>
                  </a:rPr>
                  <a:t>Elastic Net (EAD) Attack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Chen et al. (2017) EAD: Elastic-net attacks to deep neural networks via adversarial examples</a:t>
                </a:r>
                <a:endParaRPr lang="en-US" dirty="0"/>
              </a:p>
              <a:p>
                <a:r>
                  <a:rPr lang="en-US" dirty="0"/>
                  <a:t>Modification of the </a:t>
                </a:r>
                <a:r>
                  <a:rPr lang="en-US" dirty="0" smtClean="0"/>
                  <a:t>C&amp;W </a:t>
                </a:r>
                <a:r>
                  <a:rPr lang="en-US" dirty="0"/>
                  <a:t>attack for controlling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 norm of adversarial </a:t>
                </a:r>
                <a:r>
                  <a:rPr kumimoji="1" lang="en-US" altLang="zh-CN" dirty="0" smtClean="0"/>
                  <a:t>perturbations</a:t>
                </a:r>
              </a:p>
              <a:p>
                <a:pPr lvl="1"/>
                <a:r>
                  <a:rPr kumimoji="1" lang="en-US" altLang="zh-CN" dirty="0" smtClean="0"/>
                  <a:t>Recall than </a:t>
                </a:r>
                <a:r>
                  <a:rPr lang="en-US" dirty="0" smtClean="0"/>
                  <a:t>C&amp;W proposed 3 attacks for controlling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 norms </a:t>
                </a:r>
                <a:endParaRPr kumimoji="1" lang="en-US" altLang="zh-CN" dirty="0"/>
              </a:p>
              <a:p>
                <a:r>
                  <a:rPr kumimoji="1" lang="en-US" dirty="0" smtClean="0"/>
                  <a:t>EAD </a:t>
                </a:r>
                <a:r>
                  <a:rPr lang="en-US" dirty="0" smtClean="0"/>
                  <a:t>attack </a:t>
                </a:r>
                <a:r>
                  <a:rPr lang="en-US" dirty="0"/>
                  <a:t>produced visually plausible adversarial samples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99" y="4606280"/>
            <a:ext cx="9304535" cy="22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Elastic-Net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dirty="0" smtClean="0"/>
                  <a:t>EAD is based on elastic-net regularization (recall from Lecture 2, it uses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dirty="0" smtClean="0"/>
                  <a:t> penalties on the model parameters)  </a:t>
                </a:r>
              </a:p>
              <a:p>
                <a:r>
                  <a:rPr kumimoji="1" lang="en-US" dirty="0" smtClean="0"/>
                  <a:t>The solved optimization problem is (compare to C&amp;W):</a:t>
                </a:r>
              </a:p>
              <a:p>
                <a:endParaRPr kumimoji="1" lang="en-US" dirty="0"/>
              </a:p>
              <a:p>
                <a:endParaRPr kumimoji="1" lang="en-US" dirty="0" smtClean="0"/>
              </a:p>
              <a:p>
                <a:endParaRPr kumimoji="1" lang="en-US" sz="600" dirty="0" smtClean="0"/>
              </a:p>
              <a:p>
                <a:r>
                  <a:rPr kumimoji="1" lang="en-US" dirty="0" smtClean="0"/>
                  <a:t>EAD </a:t>
                </a:r>
                <a:r>
                  <a:rPr kumimoji="1" lang="en-US" dirty="0"/>
                  <a:t>employs a box constraint based on Iterative Shrinkage-</a:t>
                </a:r>
                <a:r>
                  <a:rPr kumimoji="1" lang="en-US" dirty="0" err="1"/>
                  <a:t>Thresholding</a:t>
                </a:r>
                <a:r>
                  <a:rPr kumimoji="1" lang="en-US" dirty="0"/>
                  <a:t> Algorithm (ISTA)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64" y="3238128"/>
            <a:ext cx="5814045" cy="69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70" y="4647396"/>
            <a:ext cx="5168062" cy="3127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702" y="5447913"/>
            <a:ext cx="45910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78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Elastic-Net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Elastic-Net attack produces low perturbations in experimental validation on MNIST, CIFAR-10, and ImageNet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56" y="3166120"/>
            <a:ext cx="980984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31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One-Pixel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One-pixel Attack</a:t>
                </a:r>
              </a:p>
              <a:p>
                <a:pPr lvl="1"/>
                <a:r>
                  <a:rPr lang="en-US" dirty="0">
                    <a:hlinkClick r:id="rId2"/>
                  </a:rPr>
                  <a:t>Su et al. (2019) One pixel attack for fooling deep neural networks</a:t>
                </a:r>
                <a:endParaRPr lang="en-US" dirty="0"/>
              </a:p>
              <a:p>
                <a:r>
                  <a:rPr lang="en-US" dirty="0"/>
                  <a:t>Attack under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 norm t</a:t>
                </a:r>
                <a:r>
                  <a:rPr lang="en-US" dirty="0"/>
                  <a:t>o limit the number of pixels allowed to be changed</a:t>
                </a:r>
              </a:p>
              <a:p>
                <a:pPr lvl="1"/>
                <a:r>
                  <a:rPr lang="en-US" dirty="0" smtClean="0"/>
                  <a:t>One-pixel attack employs Differential </a:t>
                </a:r>
                <a:r>
                  <a:rPr lang="en-US" dirty="0"/>
                  <a:t>Evolution-based </a:t>
                </a:r>
                <a:r>
                  <a:rPr lang="en-US" dirty="0" smtClean="0"/>
                  <a:t>optimization for creating adversarial examples</a:t>
                </a:r>
                <a:endParaRPr lang="en-US" dirty="0"/>
              </a:p>
              <a:p>
                <a:r>
                  <a:rPr lang="en-US" dirty="0"/>
                  <a:t>It shows that on CIFAR-10 dataset, most </a:t>
                </a:r>
                <a:r>
                  <a:rPr lang="en-US" dirty="0" smtClean="0"/>
                  <a:t>samples </a:t>
                </a:r>
                <a:r>
                  <a:rPr lang="en-US" dirty="0"/>
                  <a:t>can be attacked in an untargeted manner by changing the value of only one pixel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976" y="4534272"/>
            <a:ext cx="4192013" cy="31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1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One-Pixel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One-pixel attack on ImageNet</a:t>
            </a:r>
          </a:p>
          <a:p>
            <a:pPr lvl="1"/>
            <a:r>
              <a:rPr lang="en-US" dirty="0" smtClean="0"/>
              <a:t>The modified pixels are highlighted with red circles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59" y="2878088"/>
            <a:ext cx="4065071" cy="4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3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One-Pixel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results using </a:t>
            </a:r>
            <a:r>
              <a:rPr lang="en-US" dirty="0" smtClean="0"/>
              <a:t>4 type of </a:t>
            </a:r>
            <a:r>
              <a:rPr lang="en-US" dirty="0"/>
              <a:t>DL models: </a:t>
            </a:r>
            <a:r>
              <a:rPr lang="en-US" dirty="0" err="1" smtClean="0"/>
              <a:t>AllConv</a:t>
            </a:r>
            <a:r>
              <a:rPr lang="en-US" dirty="0" smtClean="0"/>
              <a:t> (</a:t>
            </a:r>
            <a:r>
              <a:rPr lang="en-US" sz="1800" dirty="0" smtClean="0"/>
              <a:t>all convolutional network), NIN (network in network), VGG16, and BVLS </a:t>
            </a:r>
            <a:r>
              <a:rPr lang="en-US" sz="1800" dirty="0" err="1" smtClean="0"/>
              <a:t>AlexNet</a:t>
            </a:r>
            <a:endParaRPr lang="en-US" sz="1800" dirty="0" smtClean="0"/>
          </a:p>
          <a:p>
            <a:pPr lvl="1"/>
            <a:r>
              <a:rPr lang="en-US" sz="1600" dirty="0" err="1" smtClean="0"/>
              <a:t>OriginalAcc</a:t>
            </a:r>
            <a:r>
              <a:rPr lang="en-US" sz="1600" dirty="0"/>
              <a:t> </a:t>
            </a:r>
            <a:r>
              <a:rPr lang="en-US" sz="1600" dirty="0" smtClean="0"/>
              <a:t>is accuracy on clean images</a:t>
            </a:r>
          </a:p>
          <a:p>
            <a:pPr lvl="1"/>
            <a:r>
              <a:rPr lang="en-US" sz="1600" dirty="0" smtClean="0"/>
              <a:t>Targeted and Non-targeted is the accuracy for adversarial samples with target class and random class, respectively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2" y="3886200"/>
            <a:ext cx="7394477" cy="13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34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 smtClean="0">
                    <a:solidFill>
                      <a:srgbClr val="0070C0"/>
                    </a:solidFill>
                  </a:rPr>
                  <a:t>Universal Attack</a:t>
                </a:r>
              </a:p>
              <a:p>
                <a:pPr lvl="1"/>
                <a:r>
                  <a:rPr lang="en-US" dirty="0" err="1" smtClean="0">
                    <a:hlinkClick r:id="rId2"/>
                  </a:rPr>
                  <a:t>Moosavi-Dezfooli</a:t>
                </a:r>
                <a:r>
                  <a:rPr lang="en-US" dirty="0">
                    <a:hlinkClick r:id="rId2"/>
                  </a:rPr>
                  <a:t> </a:t>
                </a:r>
                <a:r>
                  <a:rPr lang="en-US" dirty="0" smtClean="0">
                    <a:hlinkClick r:id="rId2"/>
                  </a:rPr>
                  <a:t>(2017) Universal </a:t>
                </a:r>
                <a:r>
                  <a:rPr lang="en-US" dirty="0">
                    <a:hlinkClick r:id="rId2"/>
                  </a:rPr>
                  <a:t>adversarial </a:t>
                </a:r>
                <a:r>
                  <a:rPr lang="en-US" dirty="0" smtClean="0">
                    <a:hlinkClick r:id="rId2"/>
                  </a:rPr>
                  <a:t>perturbations</a:t>
                </a:r>
                <a:endParaRPr lang="en-US" dirty="0" smtClean="0"/>
              </a:p>
              <a:p>
                <a:r>
                  <a:rPr lang="en-US" dirty="0" smtClean="0"/>
                  <a:t>Universal attack is based on an algorithm that finds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single perturbation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which can be added to almost all test images in a dataset</a:t>
                </a:r>
              </a:p>
              <a:p>
                <a:pPr lvl="1"/>
                <a:r>
                  <a:rPr lang="en-US" dirty="0" smtClean="0"/>
                  <a:t>This means that NN classifiers have inherent weakness on all input samples</a:t>
                </a:r>
              </a:p>
              <a:p>
                <a:r>
                  <a:rPr lang="en-US" dirty="0" smtClean="0"/>
                  <a:t>The authors were able to attack 85.4% of the samples in the ILSVRC2012 dataset by using ResNet-152 model</a:t>
                </a:r>
              </a:p>
              <a:p>
                <a:pPr lvl="1"/>
                <a:r>
                  <a:rPr lang="en-US" dirty="0" smtClean="0"/>
                  <a:t>E.g., the universal perturbation that can be added to any image of the dataset and be misclassified by ResNet-152 with a high confidence is shown below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532" y="5182344"/>
            <a:ext cx="2485336" cy="2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4896543" cy="5367667"/>
          </a:xfrm>
        </p:spPr>
        <p:txBody>
          <a:bodyPr/>
          <a:lstStyle/>
          <a:p>
            <a:r>
              <a:rPr lang="en-US" dirty="0" smtClean="0"/>
              <a:t>Examples of clean (left) and adversarial (right) images under the universal attack</a:t>
            </a:r>
          </a:p>
          <a:p>
            <a:pPr lvl="1"/>
            <a:r>
              <a:rPr lang="en-US" dirty="0" smtClean="0"/>
              <a:t>The universal perturbation image is shown in the center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17" y="1671734"/>
            <a:ext cx="4261242" cy="60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3960439" cy="5367667"/>
              </a:xfrm>
            </p:spPr>
            <p:txBody>
              <a:bodyPr/>
              <a:lstStyle/>
              <a:p>
                <a:r>
                  <a:rPr lang="en-US" dirty="0" smtClean="0"/>
                  <a:t>Universal attack approach</a:t>
                </a:r>
              </a:p>
              <a:p>
                <a:pPr lvl="1"/>
                <a:r>
                  <a:rPr lang="en-US" dirty="0" smtClean="0"/>
                  <a:t>The algorithm iteratively finds perturbation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that moves one input </a:t>
                </a:r>
                <a:r>
                  <a:rPr lang="en-US" dirty="0" smtClean="0"/>
                  <a:t>image </a:t>
                </a:r>
                <a:r>
                  <a:rPr lang="en-US" dirty="0" smtClean="0"/>
                  <a:t>at a time toward the decision boundary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3960439" cy="5367667"/>
              </a:xfrm>
              <a:blipFill>
                <a:blip r:embed="rId2"/>
                <a:stretch>
                  <a:fillRect l="-1692" t="-795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0465" y="1860229"/>
            <a:ext cx="5225937" cy="55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93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by the universal attack on different NN models for the ILSVRC 20212 dataset, and the perturbations for each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673" y="2758385"/>
            <a:ext cx="9613329" cy="1415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920" y="4232919"/>
            <a:ext cx="4661837" cy="34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2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Carlini and Wagner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 err="1">
                    <a:hlinkClick r:id="rId3"/>
                  </a:rPr>
                  <a:t>Carlini</a:t>
                </a:r>
                <a:r>
                  <a:rPr lang="en-US" dirty="0">
                    <a:hlinkClick r:id="rId3"/>
                  </a:rPr>
                  <a:t> and Wagner (2017) Towards Evaluating the Robustness of Neural Networks</a:t>
                </a:r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paper </a:t>
                </a:r>
                <a:r>
                  <a:rPr lang="en-US" dirty="0" smtClean="0"/>
                  <a:t>proposed 3 </a:t>
                </a:r>
                <a:r>
                  <a:rPr lang="en-US" dirty="0"/>
                  <a:t>targeted white-box attacks based on different norm metrics: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attack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attack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attack</a:t>
                </a:r>
              </a:p>
              <a:p>
                <a:r>
                  <a:rPr lang="en-US" dirty="0"/>
                  <a:t>These attacks are sometimes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C&amp;W attacks </a:t>
                </a:r>
                <a:r>
                  <a:rPr lang="en-US" dirty="0"/>
                  <a:t>or</a:t>
                </a:r>
                <a:r>
                  <a:rPr lang="en-US" dirty="0">
                    <a:solidFill>
                      <a:srgbClr val="FF0000"/>
                    </a:solidFill>
                  </a:rPr>
                  <a:t> C-W attacks </a:t>
                </a:r>
              </a:p>
              <a:p>
                <a:pPr lvl="1"/>
                <a:r>
                  <a:rPr lang="en-US" dirty="0"/>
                  <a:t>At the time of publishing, they were the strongest adversarial attacks</a:t>
                </a:r>
              </a:p>
              <a:p>
                <a:r>
                  <a:rPr lang="en-US" dirty="0"/>
                  <a:t>Advantages of proposed approaches:</a:t>
                </a:r>
              </a:p>
              <a:p>
                <a:pPr lvl="1"/>
                <a:r>
                  <a:rPr lang="en-US" dirty="0" smtClean="0"/>
                  <a:t>Low </a:t>
                </a:r>
                <a:r>
                  <a:rPr lang="en-US" dirty="0"/>
                  <a:t>amount of perturbation </a:t>
                </a:r>
                <a:endParaRPr lang="en-US" dirty="0" smtClean="0"/>
              </a:p>
              <a:p>
                <a:pPr lvl="1"/>
                <a:r>
                  <a:rPr lang="en-US" dirty="0"/>
                  <a:t>Resistance to defense algorithms (distillation defense)</a:t>
                </a:r>
              </a:p>
              <a:p>
                <a:pPr lvl="1"/>
                <a:r>
                  <a:rPr lang="en-US" dirty="0" smtClean="0"/>
                  <a:t>Generated </a:t>
                </a:r>
                <a:r>
                  <a:rPr lang="en-US" dirty="0"/>
                  <a:t>adversarial images are transferrable across DL models</a:t>
                </a:r>
              </a:p>
              <a:p>
                <a:pPr lvl="2"/>
                <a:r>
                  <a:rPr lang="en-US" dirty="0"/>
                  <a:t>I.e., a secured model is not able to detect the adversarial examples</a:t>
                </a:r>
              </a:p>
              <a:p>
                <a:r>
                  <a:rPr lang="en-US" dirty="0"/>
                  <a:t>Evaluated on: MNIST, CIFAR-10, and ImageNet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04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err="1" smtClean="0"/>
              <a:t>NewtonFool</a:t>
            </a:r>
            <a:r>
              <a:rPr lang="en-US" altLang="zh-CN" sz="4400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NewtonFool</a:t>
            </a:r>
            <a:r>
              <a:rPr lang="en-US" b="1" i="1" dirty="0">
                <a:solidFill>
                  <a:srgbClr val="0070C0"/>
                </a:solidFill>
              </a:rPr>
              <a:t> Attack</a:t>
            </a:r>
          </a:p>
          <a:p>
            <a:pPr lvl="1"/>
            <a:r>
              <a:rPr lang="en-US" dirty="0">
                <a:hlinkClick r:id="rId3"/>
              </a:rPr>
              <a:t>Jang et al. (2017) </a:t>
            </a:r>
            <a:r>
              <a:rPr lang="en-US" dirty="0" smtClean="0">
                <a:hlinkClick r:id="rId3"/>
              </a:rPr>
              <a:t>Objective </a:t>
            </a:r>
            <a:r>
              <a:rPr lang="en-US" dirty="0">
                <a:hlinkClick r:id="rId3"/>
              </a:rPr>
              <a:t>metrics and gradient descent algorithms for adversarial examples in machine learning</a:t>
            </a:r>
            <a:endParaRPr lang="en-US" dirty="0"/>
          </a:p>
          <a:p>
            <a:r>
              <a:rPr lang="en-US" dirty="0"/>
              <a:t>The approach is similar to iterative FGSM attacks</a:t>
            </a:r>
          </a:p>
          <a:p>
            <a:pPr lvl="1"/>
            <a:r>
              <a:rPr lang="en-US" dirty="0"/>
              <a:t>Performs iterative gradient descent with an adaptive step size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037"/>
          <a:stretch/>
        </p:blipFill>
        <p:spPr>
          <a:xfrm>
            <a:off x="1644824" y="3886200"/>
            <a:ext cx="64945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2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Adversarial Attacks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" y="2590056"/>
            <a:ext cx="10007108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832" y="7526179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Table </a:t>
            </a:r>
            <a:r>
              <a:rPr lang="en-US" sz="1000" dirty="0"/>
              <a:t>from: </a:t>
            </a:r>
            <a:r>
              <a:rPr lang="pt-BR" sz="1000" dirty="0"/>
              <a:t>Xu et al. (2019) - </a:t>
            </a:r>
            <a:r>
              <a:rPr lang="en-US" sz="1000" dirty="0"/>
              <a:t>Adversarial Attacks and Defenses in Images, Graphs and Text: A Review </a:t>
            </a:r>
          </a:p>
        </p:txBody>
      </p:sp>
    </p:spTree>
    <p:extLst>
      <p:ext uri="{BB962C8B-B14F-4D97-AF65-F5344CB8AC3E}">
        <p14:creationId xmlns:p14="http://schemas.microsoft.com/office/powerpoint/2010/main" val="1424367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References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pt-BR" dirty="0"/>
              <a:t>Nicolae et al. (2019) </a:t>
            </a:r>
            <a:r>
              <a:rPr lang="pt-BR" dirty="0" smtClean="0"/>
              <a:t>Adversarial </a:t>
            </a:r>
            <a:r>
              <a:rPr lang="pt-BR" dirty="0"/>
              <a:t>Robustness Toolbox v1.0.0.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arxiv.org/abs/1807.01069</a:t>
            </a:r>
            <a:endParaRPr lang="pt-BR" dirty="0" smtClean="0"/>
          </a:p>
          <a:p>
            <a:pPr marL="457162" indent="-457162">
              <a:buFont typeface="+mj-lt"/>
              <a:buAutoNum type="arabicPeriod"/>
            </a:pPr>
            <a:r>
              <a:rPr lang="pt-BR" dirty="0"/>
              <a:t>Xu et al. (2019) </a:t>
            </a:r>
            <a:r>
              <a:rPr lang="en-US" dirty="0" smtClean="0"/>
              <a:t>Adversarial </a:t>
            </a:r>
            <a:r>
              <a:rPr lang="en-US" dirty="0"/>
              <a:t>Attacks and Defenses in Images, Graphs and Text: A Review </a:t>
            </a:r>
            <a:r>
              <a:rPr lang="en-US" dirty="0">
                <a:hlinkClick r:id="rId4"/>
              </a:rPr>
              <a:t>https://arxiv.org/abs/1909.08072</a:t>
            </a:r>
            <a:endParaRPr lang="en-US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Notation</a:t>
                </a:r>
                <a:endParaRPr lang="en-US" dirty="0"/>
              </a:p>
              <a:p>
                <a:pPr lvl="1"/>
                <a:r>
                  <a:rPr lang="en-US" dirty="0"/>
                  <a:t>Given an image </a:t>
                </a:r>
                <a:r>
                  <a:rPr lang="en-US" i="1" dirty="0"/>
                  <a:t>x</a:t>
                </a:r>
                <a:r>
                  <a:rPr lang="en-US" dirty="0"/>
                  <a:t>, a classifier </a:t>
                </a:r>
                <a:r>
                  <a:rPr lang="en-US" i="1" dirty="0"/>
                  <a:t>F</a:t>
                </a:r>
                <a:r>
                  <a:rPr lang="en-US" dirty="0"/>
                  <a:t> outputs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i.e., </a:t>
                </a:r>
                <a:r>
                  <a:rPr lang="en-US" i="1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paper focuses on NN classifiers</a:t>
                </a:r>
              </a:p>
              <a:p>
                <a:pPr lvl="2"/>
                <a:r>
                  <a:rPr lang="en-US" dirty="0"/>
                  <a:t>The output </a:t>
                </a:r>
                <a:r>
                  <a:rPr lang="en-US" i="1" dirty="0"/>
                  <a:t>y</a:t>
                </a:r>
                <a:r>
                  <a:rPr lang="en-US" dirty="0"/>
                  <a:t> is treated as a probability distribution,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probability that input </a:t>
                </a:r>
                <a:r>
                  <a:rPr lang="en-US" i="1" dirty="0"/>
                  <a:t>x</a:t>
                </a:r>
                <a:r>
                  <a:rPr lang="en-US" dirty="0"/>
                  <a:t> has class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assigned class </a:t>
                </a:r>
                <a:r>
                  <a:rPr lang="en-US" dirty="0"/>
                  <a:t>by the classifier is </a:t>
                </a:r>
              </a:p>
              <a:p>
                <a:pPr lvl="1"/>
                <a:endParaRPr lang="en-US" sz="600" dirty="0"/>
              </a:p>
              <a:p>
                <a:pPr marL="404812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correct label </a:t>
                </a:r>
                <a:r>
                  <a:rPr lang="en-US" dirty="0"/>
                  <a:t>(true class label) of </a:t>
                </a:r>
                <a:r>
                  <a:rPr lang="en-US" i="1" dirty="0"/>
                  <a:t>x</a:t>
                </a:r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inputs to the </a:t>
                </a:r>
                <a:r>
                  <a:rPr lang="en-US" dirty="0" err="1"/>
                  <a:t>softmax</a:t>
                </a:r>
                <a:r>
                  <a:rPr lang="en-US" dirty="0"/>
                  <a:t> function (i.e., the logits) are denoted by </a:t>
                </a:r>
                <a:r>
                  <a:rPr lang="en-US" i="1" dirty="0"/>
                  <a:t>z</a:t>
                </a:r>
                <a:r>
                  <a:rPr lang="en-US" dirty="0"/>
                  <a:t>, where the function transforming to input </a:t>
                </a:r>
                <a:r>
                  <a:rPr lang="en-US" i="1" dirty="0"/>
                  <a:t>x</a:t>
                </a:r>
                <a:r>
                  <a:rPr lang="en-US" dirty="0"/>
                  <a:t> to the logits is Z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i.e., </a:t>
                </a:r>
              </a:p>
              <a:p>
                <a:pPr lvl="1"/>
                <a:endParaRPr lang="en-US" sz="600" b="0" i="1" dirty="0">
                  <a:latin typeface="Cambria Math" panose="02040503050406030204" pitchFamily="18" charset="0"/>
                </a:endParaRPr>
              </a:p>
              <a:p>
                <a:pPr marL="404812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Targeted attack</a:t>
                </a:r>
                <a:r>
                  <a:rPr lang="en-US" dirty="0"/>
                  <a:t>: create an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that is similar to </a:t>
                </a:r>
                <a:r>
                  <a:rPr lang="en-US" b="0" i="1" dirty="0"/>
                  <a:t>x</a:t>
                </a:r>
                <a:r>
                  <a:rPr lang="en-US" b="0" dirty="0"/>
                  <a:t>,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, where the target label </a:t>
                </a:r>
                <a:r>
                  <a:rPr lang="en-US" b="0" i="1" dirty="0"/>
                  <a:t>t</a:t>
                </a:r>
                <a:r>
                  <a:rPr lang="en-US" b="0" dirty="0"/>
                  <a:t> is different than the true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Untargeted attack</a:t>
                </a:r>
                <a:r>
                  <a:rPr lang="en-US" dirty="0"/>
                  <a:t>: create an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that is similar to </a:t>
                </a:r>
                <a:r>
                  <a:rPr lang="en-US" i="1" dirty="0"/>
                  <a:t>x</a:t>
                </a:r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paper considers only targeted attacks, as they are more challenging than untargeted attacks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1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problem formulation</a:t>
                </a:r>
              </a:p>
              <a:p>
                <a:pPr lvl="1"/>
                <a:r>
                  <a:rPr lang="en-US" dirty="0"/>
                  <a:t>Create an adversarial image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adding small </a:t>
                </a:r>
                <a:r>
                  <a:rPr lang="en-US" dirty="0" smtClean="0"/>
                  <a:t>perturbation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original image </a:t>
                </a:r>
                <a:r>
                  <a:rPr lang="en-US" i="1" dirty="0"/>
                  <a:t>x</a:t>
                </a:r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that the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minimal</a:t>
                </a:r>
              </a:p>
              <a:p>
                <a:pPr lvl="1"/>
                <a:r>
                  <a:rPr lang="en-US" dirty="0"/>
                  <a:t>The classifier should assign the class label </a:t>
                </a:r>
                <a:r>
                  <a:rPr lang="en-US" i="1" dirty="0"/>
                  <a:t>t</a:t>
                </a:r>
                <a:r>
                  <a:rPr lang="en-US" dirty="0"/>
                  <a:t> to the adversarial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t</a:t>
                </a:r>
                <a:r>
                  <a:rPr lang="en-US" dirty="0"/>
                  <a:t> is different than the true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" y="4861932"/>
            <a:ext cx="3520973" cy="1422227"/>
          </a:xfrm>
          <a:prstGeom prst="rect">
            <a:avLst/>
          </a:prstGeom>
        </p:spPr>
      </p:pic>
      <p:sp>
        <p:nvSpPr>
          <p:cNvPr id="5" name="文本框 2"/>
          <p:cNvSpPr txBox="1"/>
          <p:nvPr/>
        </p:nvSpPr>
        <p:spPr>
          <a:xfrm>
            <a:off x="4177131" y="4492600"/>
            <a:ext cx="3511062" cy="401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distance between 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 and 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+𝛿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177131" y="5365988"/>
            <a:ext cx="3511062" cy="401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i="1" dirty="0"/>
              <a:t>x</a:t>
            </a:r>
            <a:r>
              <a:rPr kumimoji="1" lang="en-US" altLang="zh-CN" dirty="0"/>
              <a:t>+𝛿 is classified as target class</a:t>
            </a:r>
            <a:r>
              <a:rPr kumimoji="1" lang="zh-CN" altLang="en-US" dirty="0"/>
              <a:t> </a:t>
            </a:r>
            <a:r>
              <a:rPr kumimoji="1" lang="en-US" altLang="zh-CN" i="1" dirty="0"/>
              <a:t>t</a:t>
            </a:r>
            <a:endParaRPr kumimoji="1" lang="zh-CN" altLang="en-US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4177131" y="6262464"/>
            <a:ext cx="5412530" cy="401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each element of 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+𝛿 is in [0,1] (to be a valid image)</a:t>
            </a:r>
            <a:endParaRPr kumimoji="1" lang="zh-CN" altLang="en-US" dirty="0"/>
          </a:p>
        </p:txBody>
      </p:sp>
      <p:cxnSp>
        <p:nvCxnSpPr>
          <p:cNvPr id="8" name="直线箭头连接符 7"/>
          <p:cNvCxnSpPr>
            <a:endCxn id="5" idx="1"/>
          </p:cNvCxnSpPr>
          <p:nvPr/>
        </p:nvCxnSpPr>
        <p:spPr>
          <a:xfrm flipV="1">
            <a:off x="3444569" y="4693104"/>
            <a:ext cx="732562" cy="3751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9"/>
          <p:cNvCxnSpPr>
            <a:endCxn id="6" idx="1"/>
          </p:cNvCxnSpPr>
          <p:nvPr/>
        </p:nvCxnSpPr>
        <p:spPr>
          <a:xfrm flipV="1">
            <a:off x="3627869" y="5566492"/>
            <a:ext cx="549262" cy="1552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11"/>
          <p:cNvCxnSpPr/>
          <p:nvPr/>
        </p:nvCxnSpPr>
        <p:spPr>
          <a:xfrm>
            <a:off x="3627869" y="6090587"/>
            <a:ext cx="549262" cy="38714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5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initial formulation of the optimization problem for creating adversarial attacks is difficult to solve</a:t>
                </a:r>
              </a:p>
              <a:p>
                <a:pPr lvl="1"/>
                <a:r>
                  <a:rPr lang="en-US" dirty="0"/>
                  <a:t>Because the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highly non-linear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400" dirty="0"/>
              </a:p>
              <a:p>
                <a:r>
                  <a:rPr lang="en-US" dirty="0" err="1"/>
                  <a:t>Carlini</a:t>
                </a:r>
                <a:r>
                  <a:rPr lang="en-US" dirty="0"/>
                  <a:t>-Wagner propose the following reformulation of the optimization problem, which is solvable</a:t>
                </a:r>
              </a:p>
              <a:p>
                <a:pPr lvl="1"/>
                <a:r>
                  <a:rPr lang="en-US" dirty="0"/>
                  <a:t>The function </a:t>
                </a:r>
                <a:r>
                  <a:rPr lang="en-US" i="1" dirty="0"/>
                  <a:t>f</a:t>
                </a:r>
                <a:r>
                  <a:rPr lang="en-US" dirty="0"/>
                  <a:t> should be chosen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two optimization problems are not identical: the reformulation by </a:t>
                </a:r>
                <a:r>
                  <a:rPr lang="en-US" dirty="0" err="1"/>
                  <a:t>Carlini</a:t>
                </a:r>
                <a:r>
                  <a:rPr lang="en-US" dirty="0"/>
                  <a:t>-Wagner just finds an approximated solution to the above problem</a:t>
                </a:r>
              </a:p>
              <a:p>
                <a:pPr lvl="1"/>
                <a:r>
                  <a:rPr lang="en-US" dirty="0"/>
                  <a:t>Adam optimization algorithm is used for solving the problem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08" y="3166120"/>
            <a:ext cx="3030564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5651" y="6478488"/>
            <a:ext cx="3166308" cy="11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solution of constrained optimization problems from Lecture </a:t>
                </a:r>
                <a:r>
                  <a:rPr lang="en-US" dirty="0" smtClean="0"/>
                  <a:t>3 </a:t>
                </a:r>
                <a:r>
                  <a:rPr lang="en-US" dirty="0"/>
                  <a:t>using </a:t>
                </a:r>
                <a:r>
                  <a:rPr lang="en-US" dirty="0">
                    <a:solidFill>
                      <a:srgbClr val="FF0000"/>
                    </a:solidFill>
                  </a:rPr>
                  <a:t>Lagrange multiplies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same approach can be applied to the </a:t>
                </a:r>
                <a:r>
                  <a:rPr lang="en-US" dirty="0" err="1"/>
                  <a:t>Carlini</a:t>
                </a:r>
                <a:r>
                  <a:rPr lang="en-US" dirty="0"/>
                  <a:t>-Wagner approach, and the optimization problem can be rewritten as shown below</a:t>
                </a:r>
              </a:p>
              <a:p>
                <a:pPr lvl="1"/>
                <a:r>
                  <a:rPr lang="en-US" dirty="0"/>
                  <a:t>The authors performed a grid search for the value of the parameter </a:t>
                </a:r>
                <a:r>
                  <a:rPr lang="en-US" i="1" dirty="0" smtClean="0"/>
                  <a:t>c </a:t>
                </a:r>
                <a:r>
                  <a:rPr lang="en-US" dirty="0"/>
                  <a:t>(from 0.01 to 100)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recommended approach is to select the smallest value of </a:t>
                </a:r>
                <a:r>
                  <a:rPr lang="en-US" i="1" dirty="0"/>
                  <a:t>c</a:t>
                </a:r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for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the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is minimal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8"/>
          <a:stretch/>
        </p:blipFill>
        <p:spPr>
          <a:xfrm>
            <a:off x="5605264" y="6229719"/>
            <a:ext cx="4176464" cy="360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720" y="2903711"/>
                <a:ext cx="2950284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20" y="2903711"/>
                <a:ext cx="2950284" cy="956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20833" y="2923010"/>
                <a:ext cx="4104456" cy="91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33" y="2923010"/>
                <a:ext cx="4104456" cy="918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993107" y="3229208"/>
            <a:ext cx="89207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31293"/>
          <a:stretch/>
        </p:blipFill>
        <p:spPr>
          <a:xfrm>
            <a:off x="710764" y="6057085"/>
            <a:ext cx="3166308" cy="78144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099446" y="6301727"/>
            <a:ext cx="89207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14932</TotalTime>
  <Words>4735</Words>
  <Application>Microsoft Office PowerPoint</Application>
  <PresentationFormat>Custom</PresentationFormat>
  <Paragraphs>440</Paragraphs>
  <Slides>52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宋体</vt:lpstr>
      <vt:lpstr>Arial</vt:lpstr>
      <vt:lpstr>Calibri</vt:lpstr>
      <vt:lpstr>Cambria Math</vt:lpstr>
      <vt:lpstr>Courier New</vt:lpstr>
      <vt:lpstr>Palatino Linotype</vt:lpstr>
      <vt:lpstr>Tahoma</vt:lpstr>
      <vt:lpstr>Wingdings</vt:lpstr>
      <vt:lpstr>Office Theme</vt:lpstr>
      <vt:lpstr>PowerPoint Presentation</vt:lpstr>
      <vt:lpstr>Lecture 5</vt:lpstr>
      <vt:lpstr>Lecture Outline</vt:lpstr>
      <vt:lpstr>Evasion Attacks against White-box Models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Papernot Paper (JSMA Attack) </vt:lpstr>
      <vt:lpstr>JSMA Attack Approach </vt:lpstr>
      <vt:lpstr>JSMA Attack Approach </vt:lpstr>
      <vt:lpstr>JSMA Attack Approach </vt:lpstr>
      <vt:lpstr>JSMA Attack Approach </vt:lpstr>
      <vt:lpstr>JSMA Attack Approach </vt:lpstr>
      <vt:lpstr>JSMA Attack Results </vt:lpstr>
      <vt:lpstr>JSMA Attack Results</vt:lpstr>
      <vt:lpstr>JSMA Attack</vt:lpstr>
      <vt:lpstr>Xiao, Li, Song Paper (stAdv Attack)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Elastic-Net Attack</vt:lpstr>
      <vt:lpstr>Elastic-Net Attack</vt:lpstr>
      <vt:lpstr>Elastic-Net Attack</vt:lpstr>
      <vt:lpstr>One-Pixel Attack</vt:lpstr>
      <vt:lpstr>One-Pixel Attack</vt:lpstr>
      <vt:lpstr>One-Pixel Attack</vt:lpstr>
      <vt:lpstr>Universal Attack</vt:lpstr>
      <vt:lpstr>Universal Attack</vt:lpstr>
      <vt:lpstr>Universal Attack</vt:lpstr>
      <vt:lpstr>Universal Attack</vt:lpstr>
      <vt:lpstr>NewtonFool Attack</vt:lpstr>
      <vt:lpstr>List of Adversarial Attacks</vt:lpstr>
      <vt:lpstr>Additional 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3441</cp:revision>
  <cp:lastPrinted>2016-01-16T17:38:40Z</cp:lastPrinted>
  <dcterms:created xsi:type="dcterms:W3CDTF">2014-06-16T13:46:25Z</dcterms:created>
  <dcterms:modified xsi:type="dcterms:W3CDTF">2021-09-16T19:37:59Z</dcterms:modified>
</cp:coreProperties>
</file>