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7"/>
  </p:notesMasterIdLst>
  <p:handoutMasterIdLst>
    <p:handoutMasterId r:id="rId88"/>
  </p:handoutMasterIdLst>
  <p:sldIdLst>
    <p:sldId id="256" r:id="rId2"/>
    <p:sldId id="295" r:id="rId3"/>
    <p:sldId id="493" r:id="rId4"/>
    <p:sldId id="648" r:id="rId5"/>
    <p:sldId id="718" r:id="rId6"/>
    <p:sldId id="719" r:id="rId7"/>
    <p:sldId id="720" r:id="rId8"/>
    <p:sldId id="721" r:id="rId9"/>
    <p:sldId id="722" r:id="rId10"/>
    <p:sldId id="723" r:id="rId11"/>
    <p:sldId id="725" r:id="rId12"/>
    <p:sldId id="726" r:id="rId13"/>
    <p:sldId id="727" r:id="rId14"/>
    <p:sldId id="724" r:id="rId15"/>
    <p:sldId id="728" r:id="rId16"/>
    <p:sldId id="729" r:id="rId17"/>
    <p:sldId id="730" r:id="rId18"/>
    <p:sldId id="731" r:id="rId19"/>
    <p:sldId id="732" r:id="rId20"/>
    <p:sldId id="733" r:id="rId21"/>
    <p:sldId id="734" r:id="rId22"/>
    <p:sldId id="735" r:id="rId23"/>
    <p:sldId id="736" r:id="rId24"/>
    <p:sldId id="737" r:id="rId25"/>
    <p:sldId id="738" r:id="rId26"/>
    <p:sldId id="739" r:id="rId27"/>
    <p:sldId id="740" r:id="rId28"/>
    <p:sldId id="741" r:id="rId29"/>
    <p:sldId id="742" r:id="rId30"/>
    <p:sldId id="662" r:id="rId31"/>
    <p:sldId id="663" r:id="rId32"/>
    <p:sldId id="664" r:id="rId33"/>
    <p:sldId id="665" r:id="rId34"/>
    <p:sldId id="666" r:id="rId35"/>
    <p:sldId id="667" r:id="rId36"/>
    <p:sldId id="668" r:id="rId37"/>
    <p:sldId id="669" r:id="rId38"/>
    <p:sldId id="670" r:id="rId39"/>
    <p:sldId id="671" r:id="rId40"/>
    <p:sldId id="672" r:id="rId41"/>
    <p:sldId id="673" r:id="rId42"/>
    <p:sldId id="674" r:id="rId43"/>
    <p:sldId id="675" r:id="rId44"/>
    <p:sldId id="676" r:id="rId45"/>
    <p:sldId id="677" r:id="rId46"/>
    <p:sldId id="678" r:id="rId47"/>
    <p:sldId id="679" r:id="rId48"/>
    <p:sldId id="680" r:id="rId49"/>
    <p:sldId id="681" r:id="rId50"/>
    <p:sldId id="682" r:id="rId51"/>
    <p:sldId id="683" r:id="rId52"/>
    <p:sldId id="684" r:id="rId53"/>
    <p:sldId id="685" r:id="rId54"/>
    <p:sldId id="686" r:id="rId55"/>
    <p:sldId id="687" r:id="rId56"/>
    <p:sldId id="688" r:id="rId57"/>
    <p:sldId id="689" r:id="rId58"/>
    <p:sldId id="690" r:id="rId59"/>
    <p:sldId id="691" r:id="rId60"/>
    <p:sldId id="692" r:id="rId61"/>
    <p:sldId id="693" r:id="rId62"/>
    <p:sldId id="695" r:id="rId63"/>
    <p:sldId id="696" r:id="rId64"/>
    <p:sldId id="697" r:id="rId65"/>
    <p:sldId id="698" r:id="rId66"/>
    <p:sldId id="699" r:id="rId67"/>
    <p:sldId id="700" r:id="rId68"/>
    <p:sldId id="701" r:id="rId69"/>
    <p:sldId id="702" r:id="rId70"/>
    <p:sldId id="703" r:id="rId71"/>
    <p:sldId id="704" r:id="rId72"/>
    <p:sldId id="705" r:id="rId73"/>
    <p:sldId id="706" r:id="rId74"/>
    <p:sldId id="707" r:id="rId75"/>
    <p:sldId id="708" r:id="rId76"/>
    <p:sldId id="709" r:id="rId77"/>
    <p:sldId id="710" r:id="rId78"/>
    <p:sldId id="711" r:id="rId79"/>
    <p:sldId id="712" r:id="rId80"/>
    <p:sldId id="713" r:id="rId81"/>
    <p:sldId id="714" r:id="rId82"/>
    <p:sldId id="715" r:id="rId83"/>
    <p:sldId id="716" r:id="rId84"/>
    <p:sldId id="717" r:id="rId85"/>
    <p:sldId id="492" r:id="rId86"/>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9" autoAdjust="0"/>
    <p:restoredTop sz="86047" autoAdjust="0"/>
  </p:normalViewPr>
  <p:slideViewPr>
    <p:cSldViewPr>
      <p:cViewPr varScale="1">
        <p:scale>
          <a:sx n="65" d="100"/>
          <a:sy n="65" d="100"/>
        </p:scale>
        <p:origin x="1662" y="72"/>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9/25/2021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9/25/2021</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41</a:t>
            </a:fld>
            <a:endParaRPr lang="en-US"/>
          </a:p>
        </p:txBody>
      </p:sp>
    </p:spTree>
    <p:extLst>
      <p:ext uri="{BB962C8B-B14F-4D97-AF65-F5344CB8AC3E}">
        <p14:creationId xmlns:p14="http://schemas.microsoft.com/office/powerpoint/2010/main" val="78611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42</a:t>
            </a:fld>
            <a:endParaRPr lang="en-US"/>
          </a:p>
        </p:txBody>
      </p:sp>
    </p:spTree>
    <p:extLst>
      <p:ext uri="{BB962C8B-B14F-4D97-AF65-F5344CB8AC3E}">
        <p14:creationId xmlns:p14="http://schemas.microsoft.com/office/powerpoint/2010/main" val="267260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43</a:t>
            </a:fld>
            <a:endParaRPr lang="en-US"/>
          </a:p>
        </p:txBody>
      </p:sp>
    </p:spTree>
    <p:extLst>
      <p:ext uri="{BB962C8B-B14F-4D97-AF65-F5344CB8AC3E}">
        <p14:creationId xmlns:p14="http://schemas.microsoft.com/office/powerpoint/2010/main" val="89927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44</a:t>
            </a:fld>
            <a:endParaRPr lang="en-US"/>
          </a:p>
        </p:txBody>
      </p:sp>
    </p:spTree>
    <p:extLst>
      <p:ext uri="{BB962C8B-B14F-4D97-AF65-F5344CB8AC3E}">
        <p14:creationId xmlns:p14="http://schemas.microsoft.com/office/powerpoint/2010/main" val="1799935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46</a:t>
            </a:fld>
            <a:endParaRPr lang="en-US"/>
          </a:p>
        </p:txBody>
      </p:sp>
    </p:spTree>
    <p:extLst>
      <p:ext uri="{BB962C8B-B14F-4D97-AF65-F5344CB8AC3E}">
        <p14:creationId xmlns:p14="http://schemas.microsoft.com/office/powerpoint/2010/main" val="3425008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52</a:t>
            </a:fld>
            <a:endParaRPr lang="en-US"/>
          </a:p>
        </p:txBody>
      </p:sp>
    </p:spTree>
    <p:extLst>
      <p:ext uri="{BB962C8B-B14F-4D97-AF65-F5344CB8AC3E}">
        <p14:creationId xmlns:p14="http://schemas.microsoft.com/office/powerpoint/2010/main" val="406373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53</a:t>
            </a:fld>
            <a:endParaRPr lang="en-US"/>
          </a:p>
        </p:txBody>
      </p:sp>
    </p:spTree>
    <p:extLst>
      <p:ext uri="{BB962C8B-B14F-4D97-AF65-F5344CB8AC3E}">
        <p14:creationId xmlns:p14="http://schemas.microsoft.com/office/powerpoint/2010/main" val="23226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55</a:t>
            </a:fld>
            <a:endParaRPr lang="en-US"/>
          </a:p>
        </p:txBody>
      </p:sp>
    </p:spTree>
    <p:extLst>
      <p:ext uri="{BB962C8B-B14F-4D97-AF65-F5344CB8AC3E}">
        <p14:creationId xmlns:p14="http://schemas.microsoft.com/office/powerpoint/2010/main" val="291087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57</a:t>
            </a:fld>
            <a:endParaRPr lang="en-US"/>
          </a:p>
        </p:txBody>
      </p:sp>
    </p:spTree>
    <p:extLst>
      <p:ext uri="{BB962C8B-B14F-4D97-AF65-F5344CB8AC3E}">
        <p14:creationId xmlns:p14="http://schemas.microsoft.com/office/powerpoint/2010/main" val="1288089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58</a:t>
            </a:fld>
            <a:endParaRPr lang="en-US"/>
          </a:p>
        </p:txBody>
      </p:sp>
    </p:spTree>
    <p:extLst>
      <p:ext uri="{BB962C8B-B14F-4D97-AF65-F5344CB8AC3E}">
        <p14:creationId xmlns:p14="http://schemas.microsoft.com/office/powerpoint/2010/main" val="399728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59</a:t>
            </a:fld>
            <a:endParaRPr lang="en-US"/>
          </a:p>
        </p:txBody>
      </p:sp>
    </p:spTree>
    <p:extLst>
      <p:ext uri="{BB962C8B-B14F-4D97-AF65-F5344CB8AC3E}">
        <p14:creationId xmlns:p14="http://schemas.microsoft.com/office/powerpoint/2010/main" val="157307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64</a:t>
            </a:fld>
            <a:endParaRPr lang="en-US"/>
          </a:p>
        </p:txBody>
      </p:sp>
    </p:spTree>
    <p:extLst>
      <p:ext uri="{BB962C8B-B14F-4D97-AF65-F5344CB8AC3E}">
        <p14:creationId xmlns:p14="http://schemas.microsoft.com/office/powerpoint/2010/main" val="217808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65</a:t>
            </a:fld>
            <a:endParaRPr lang="en-US"/>
          </a:p>
        </p:txBody>
      </p:sp>
    </p:spTree>
    <p:extLst>
      <p:ext uri="{BB962C8B-B14F-4D97-AF65-F5344CB8AC3E}">
        <p14:creationId xmlns:p14="http://schemas.microsoft.com/office/powerpoint/2010/main" val="728635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66</a:t>
            </a:fld>
            <a:endParaRPr lang="en-US"/>
          </a:p>
        </p:txBody>
      </p:sp>
    </p:spTree>
    <p:extLst>
      <p:ext uri="{BB962C8B-B14F-4D97-AF65-F5344CB8AC3E}">
        <p14:creationId xmlns:p14="http://schemas.microsoft.com/office/powerpoint/2010/main" val="3285238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69</a:t>
            </a:fld>
            <a:endParaRPr lang="en-US"/>
          </a:p>
        </p:txBody>
      </p:sp>
    </p:spTree>
    <p:extLst>
      <p:ext uri="{BB962C8B-B14F-4D97-AF65-F5344CB8AC3E}">
        <p14:creationId xmlns:p14="http://schemas.microsoft.com/office/powerpoint/2010/main" val="359713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30B02277-9392-41C3-AA11-A5F619BDEEAB}" type="slidenum">
              <a:rPr lang="en-US" smtClean="0"/>
              <a:t>70</a:t>
            </a:fld>
            <a:endParaRPr lang="en-US"/>
          </a:p>
        </p:txBody>
      </p:sp>
    </p:spTree>
    <p:extLst>
      <p:ext uri="{BB962C8B-B14F-4D97-AF65-F5344CB8AC3E}">
        <p14:creationId xmlns:p14="http://schemas.microsoft.com/office/powerpoint/2010/main" val="1633227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71</a:t>
            </a:fld>
            <a:endParaRPr lang="en-US"/>
          </a:p>
        </p:txBody>
      </p:sp>
    </p:spTree>
    <p:extLst>
      <p:ext uri="{BB962C8B-B14F-4D97-AF65-F5344CB8AC3E}">
        <p14:creationId xmlns:p14="http://schemas.microsoft.com/office/powerpoint/2010/main" val="1388408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74</a:t>
            </a:fld>
            <a:endParaRPr lang="en-US"/>
          </a:p>
        </p:txBody>
      </p:sp>
    </p:spTree>
    <p:extLst>
      <p:ext uri="{BB962C8B-B14F-4D97-AF65-F5344CB8AC3E}">
        <p14:creationId xmlns:p14="http://schemas.microsoft.com/office/powerpoint/2010/main" val="1150684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75</a:t>
            </a:fld>
            <a:endParaRPr lang="en-US"/>
          </a:p>
        </p:txBody>
      </p:sp>
    </p:spTree>
    <p:extLst>
      <p:ext uri="{BB962C8B-B14F-4D97-AF65-F5344CB8AC3E}">
        <p14:creationId xmlns:p14="http://schemas.microsoft.com/office/powerpoint/2010/main" val="1079684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76</a:t>
            </a:fld>
            <a:endParaRPr lang="en-US"/>
          </a:p>
        </p:txBody>
      </p:sp>
    </p:spTree>
    <p:extLst>
      <p:ext uri="{BB962C8B-B14F-4D97-AF65-F5344CB8AC3E}">
        <p14:creationId xmlns:p14="http://schemas.microsoft.com/office/powerpoint/2010/main" val="269442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a:t>
            </a:fld>
            <a:endParaRPr lang="en-US"/>
          </a:p>
        </p:txBody>
      </p:sp>
    </p:spTree>
    <p:extLst>
      <p:ext uri="{BB962C8B-B14F-4D97-AF65-F5344CB8AC3E}">
        <p14:creationId xmlns:p14="http://schemas.microsoft.com/office/powerpoint/2010/main" val="2322234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78</a:t>
            </a:fld>
            <a:endParaRPr lang="en-US"/>
          </a:p>
        </p:txBody>
      </p:sp>
    </p:spTree>
    <p:extLst>
      <p:ext uri="{BB962C8B-B14F-4D97-AF65-F5344CB8AC3E}">
        <p14:creationId xmlns:p14="http://schemas.microsoft.com/office/powerpoint/2010/main" val="3833646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79</a:t>
            </a:fld>
            <a:endParaRPr lang="en-US"/>
          </a:p>
        </p:txBody>
      </p:sp>
    </p:spTree>
    <p:extLst>
      <p:ext uri="{BB962C8B-B14F-4D97-AF65-F5344CB8AC3E}">
        <p14:creationId xmlns:p14="http://schemas.microsoft.com/office/powerpoint/2010/main" val="2402077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80</a:t>
            </a:fld>
            <a:endParaRPr lang="en-US"/>
          </a:p>
        </p:txBody>
      </p:sp>
    </p:spTree>
    <p:extLst>
      <p:ext uri="{BB962C8B-B14F-4D97-AF65-F5344CB8AC3E}">
        <p14:creationId xmlns:p14="http://schemas.microsoft.com/office/powerpoint/2010/main" val="1561365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85</a:t>
            </a:fld>
            <a:endParaRPr lang="en-US"/>
          </a:p>
        </p:txBody>
      </p:sp>
    </p:spTree>
    <p:extLst>
      <p:ext uri="{BB962C8B-B14F-4D97-AF65-F5344CB8AC3E}">
        <p14:creationId xmlns:p14="http://schemas.microsoft.com/office/powerpoint/2010/main" val="2235421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170262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122802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30</a:t>
            </a:fld>
            <a:endParaRPr lang="en-US"/>
          </a:p>
        </p:txBody>
      </p:sp>
    </p:spTree>
    <p:extLst>
      <p:ext uri="{BB962C8B-B14F-4D97-AF65-F5344CB8AC3E}">
        <p14:creationId xmlns:p14="http://schemas.microsoft.com/office/powerpoint/2010/main" val="1354124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31</a:t>
            </a:fld>
            <a:endParaRPr lang="en-US"/>
          </a:p>
        </p:txBody>
      </p:sp>
    </p:spTree>
    <p:extLst>
      <p:ext uri="{BB962C8B-B14F-4D97-AF65-F5344CB8AC3E}">
        <p14:creationId xmlns:p14="http://schemas.microsoft.com/office/powerpoint/2010/main" val="340383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35</a:t>
            </a:fld>
            <a:endParaRPr lang="en-US"/>
          </a:p>
        </p:txBody>
      </p:sp>
    </p:spTree>
    <p:extLst>
      <p:ext uri="{BB962C8B-B14F-4D97-AF65-F5344CB8AC3E}">
        <p14:creationId xmlns:p14="http://schemas.microsoft.com/office/powerpoint/2010/main" val="178654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40</a:t>
            </a:fld>
            <a:endParaRPr lang="en-US"/>
          </a:p>
        </p:txBody>
      </p:sp>
    </p:spTree>
    <p:extLst>
      <p:ext uri="{BB962C8B-B14F-4D97-AF65-F5344CB8AC3E}">
        <p14:creationId xmlns:p14="http://schemas.microsoft.com/office/powerpoint/2010/main" val="101261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88326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87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319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4"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6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6.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abs/1708.0399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52.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51.wmf"/><Relationship Id="rId18" Type="http://schemas.openxmlformats.org/officeDocument/2006/relationships/image" Target="../media/image85.png"/><Relationship Id="rId3" Type="http://schemas.openxmlformats.org/officeDocument/2006/relationships/oleObject" Target="../embeddings/oleObject1.bin"/><Relationship Id="rId21" Type="http://schemas.openxmlformats.org/officeDocument/2006/relationships/oleObject" Target="../embeddings/oleObject5.bin"/><Relationship Id="rId7" Type="http://schemas.openxmlformats.org/officeDocument/2006/relationships/oleObject" Target="../embeddings/oleObject3.bin"/><Relationship Id="rId17" Type="http://schemas.openxmlformats.org/officeDocument/2006/relationships/image" Target="../media/image84.png"/><Relationship Id="rId2" Type="http://schemas.openxmlformats.org/officeDocument/2006/relationships/notesSlide" Target="../notesSlides/notesSlide14.xml"/><Relationship Id="rId16" Type="http://schemas.openxmlformats.org/officeDocument/2006/relationships/image" Target="../media/image83.png"/><Relationship Id="rId20" Type="http://schemas.openxmlformats.org/officeDocument/2006/relationships/image" Target="../media/image52.wmf"/><Relationship Id="rId1" Type="http://schemas.openxmlformats.org/officeDocument/2006/relationships/slideLayout" Target="../slideLayouts/slideLayout2.xml"/><Relationship Id="rId6" Type="http://schemas.openxmlformats.org/officeDocument/2006/relationships/image" Target="../media/image50.wmf"/><Relationship Id="rId24" Type="http://schemas.openxmlformats.org/officeDocument/2006/relationships/image" Target="../media/image54.wmf"/><Relationship Id="rId5" Type="http://schemas.openxmlformats.org/officeDocument/2006/relationships/oleObject" Target="../embeddings/oleObject2.bin"/><Relationship Id="rId23" Type="http://schemas.openxmlformats.org/officeDocument/2006/relationships/oleObject" Target="../embeddings/oleObject6.bin"/><Relationship Id="rId19" Type="http://schemas.openxmlformats.org/officeDocument/2006/relationships/oleObject" Target="../embeddings/oleObject4.bin"/><Relationship Id="rId4" Type="http://schemas.openxmlformats.org/officeDocument/2006/relationships/image" Target="../media/image49.wmf"/><Relationship Id="rId22" Type="http://schemas.openxmlformats.org/officeDocument/2006/relationships/image" Target="../media/image53.wmf"/></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0.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3.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abs/1611.02770" TargetMode="External"/><Relationship Id="rId2" Type="http://schemas.openxmlformats.org/officeDocument/2006/relationships/hyperlink" Target="https://arxiv.org/abs/1605.07277"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png"/><Relationship Id="rId4" Type="http://schemas.microsoft.com/office/2007/relationships/hdphoto" Target="../media/hdphoto14.wdp"/></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5.wdp"/></Relationships>
</file>

<file path=ppt/slides/_rels/slide6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2.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2" Type="http://schemas.openxmlformats.org/officeDocument/2006/relationships/hyperlink" Target="https://arxiv.org/abs/1611.02770"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76.png"/><Relationship Id="rId4" Type="http://schemas.microsoft.com/office/2007/relationships/hdphoto" Target="../media/hdphoto18.wdp"/></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1.wdp"/></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arxiv.org/abs/1904.02144"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09.png"/><Relationship Id="rId4" Type="http://schemas.microsoft.com/office/2007/relationships/hdphoto" Target="../media/hdphoto23.wdp"/></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2" Type="http://schemas.openxmlformats.org/officeDocument/2006/relationships/hyperlink" Target="https://arxiv.org/abs/1905.07121"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4.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9.pn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cloud.google.com/vision"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arxiv.org/abs/1807.01069"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arxiv.org/abs/1909.0807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4744" y="2662064"/>
            <a:ext cx="8517110" cy="2376264"/>
          </a:xfrm>
        </p:spPr>
        <p:txBody>
          <a:bodyPr>
            <a:noAutofit/>
          </a:bodyPr>
          <a:lstStyle/>
          <a:p>
            <a:r>
              <a:rPr lang="en-US" altLang="en-US" sz="4000" b="1" dirty="0">
                <a:solidFill>
                  <a:schemeClr val="tx1"/>
                </a:solidFill>
                <a:latin typeface="Palatino Linotype" panose="02040502050505030304" pitchFamily="18" charset="0"/>
              </a:rPr>
              <a:t>CS 404/504</a:t>
            </a:r>
          </a:p>
          <a:p>
            <a:r>
              <a:rPr lang="en-US" sz="4000" b="1" dirty="0">
                <a:solidFill>
                  <a:schemeClr val="tx1"/>
                </a:solidFill>
                <a:latin typeface="Palatino Linotype" panose="02040502050505030304" pitchFamily="18" charset="0"/>
              </a:rPr>
              <a:t>Special Topics: Adversarial Machine Learning</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905" y="1077889"/>
            <a:ext cx="5368923" cy="720000"/>
          </a:xfrm>
          <a:prstGeom prst="rect">
            <a:avLst/>
          </a:prstGeom>
        </p:spPr>
      </p:pic>
      <p:sp>
        <p:nvSpPr>
          <p:cNvPr id="5" name="TextBox 4"/>
          <p:cNvSpPr txBox="1">
            <a:spLocks noChangeArrowheads="1"/>
          </p:cNvSpPr>
          <p:nvPr/>
        </p:nvSpPr>
        <p:spPr bwMode="auto">
          <a:xfrm>
            <a:off x="2073973" y="5440760"/>
            <a:ext cx="5958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Tahoma" pitchFamily="34" charset="0"/>
                <a:cs typeface="Tahoma" pitchFamily="34" charset="0"/>
              </a:defRPr>
            </a:lvl1pPr>
            <a:lvl2pPr marL="742950" indent="-285750" eaLnBrk="0" hangingPunct="0">
              <a:spcBef>
                <a:spcPct val="20000"/>
              </a:spcBef>
              <a:buFont typeface="Arial" charset="0"/>
              <a:buChar char="–"/>
              <a:defRPr sz="2000">
                <a:solidFill>
                  <a:schemeClr val="tx1"/>
                </a:solidFill>
                <a:latin typeface="Tahoma" pitchFamily="34" charset="0"/>
                <a:cs typeface="Tahoma" pitchFamily="34" charset="0"/>
              </a:defRPr>
            </a:lvl2pPr>
            <a:lvl3pPr marL="1143000" indent="-228600" eaLnBrk="0" hangingPunct="0">
              <a:spcBef>
                <a:spcPct val="20000"/>
              </a:spcBef>
              <a:buFont typeface="Arial" charset="0"/>
              <a:buChar char="•"/>
              <a:defRPr sz="2000">
                <a:solidFill>
                  <a:schemeClr val="tx1"/>
                </a:solidFill>
                <a:latin typeface="Tahoma" pitchFamily="34" charset="0"/>
                <a:cs typeface="Tahoma" pitchFamily="34" charset="0"/>
              </a:defRPr>
            </a:lvl3pPr>
            <a:lvl4pPr marL="1600200" indent="-228600" eaLnBrk="0" hangingPunct="0">
              <a:spcBef>
                <a:spcPct val="20000"/>
              </a:spcBef>
              <a:buFont typeface="Arial" charset="0"/>
              <a:buChar char="–"/>
              <a:defRPr sz="2000">
                <a:solidFill>
                  <a:schemeClr val="tx1"/>
                </a:solidFill>
                <a:latin typeface="Tahoma" pitchFamily="34" charset="0"/>
                <a:cs typeface="Tahoma" pitchFamily="34" charset="0"/>
              </a:defRPr>
            </a:lvl4pPr>
            <a:lvl5pPr marL="2057400" indent="-228600" eaLnBrk="0" hangingPunct="0">
              <a:spcBef>
                <a:spcPct val="20000"/>
              </a:spcBef>
              <a:buFont typeface="Arial"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9pPr>
          </a:lstStyle>
          <a:p>
            <a:pPr algn="ctr" eaLnBrk="1" hangingPunct="1">
              <a:spcBef>
                <a:spcPct val="0"/>
              </a:spcBef>
              <a:buFontTx/>
              <a:buNone/>
            </a:pPr>
            <a:r>
              <a:rPr lang="en-US" altLang="en-US" sz="2400" b="1" i="1" dirty="0">
                <a:latin typeface="Palatino Linotype" panose="02040502050505030304" pitchFamily="18" charset="0"/>
              </a:rPr>
              <a:t>Dr. Alex Vakanski</a:t>
            </a:r>
          </a:p>
        </p:txBody>
      </p:sp>
    </p:spTree>
    <p:extLst>
      <p:ext uri="{BB962C8B-B14F-4D97-AF65-F5344CB8AC3E}">
        <p14:creationId xmlns:p14="http://schemas.microsoft.com/office/powerpoint/2010/main" val="22100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3872"/>
            <a:ext cx="10047446" cy="6313551"/>
          </a:xfrm>
          <a:prstGeom prst="rect">
            <a:avLst/>
          </a:prstGeom>
        </p:spPr>
      </p:pic>
    </p:spTree>
    <p:extLst>
      <p:ext uri="{BB962C8B-B14F-4D97-AF65-F5344CB8AC3E}">
        <p14:creationId xmlns:p14="http://schemas.microsoft.com/office/powerpoint/2010/main" val="2684587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54" y="1029033"/>
            <a:ext cx="10047446" cy="6313551"/>
          </a:xfrm>
          <a:prstGeom prst="rect">
            <a:avLst/>
          </a:prstGeom>
        </p:spPr>
      </p:pic>
    </p:spTree>
    <p:extLst>
      <p:ext uri="{BB962C8B-B14F-4D97-AF65-F5344CB8AC3E}">
        <p14:creationId xmlns:p14="http://schemas.microsoft.com/office/powerpoint/2010/main" val="74897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1041"/>
            <a:ext cx="10047446" cy="6313551"/>
          </a:xfrm>
          <a:prstGeom prst="rect">
            <a:avLst/>
          </a:prstGeom>
        </p:spPr>
      </p:pic>
    </p:spTree>
    <p:extLst>
      <p:ext uri="{BB962C8B-B14F-4D97-AF65-F5344CB8AC3E}">
        <p14:creationId xmlns:p14="http://schemas.microsoft.com/office/powerpoint/2010/main" val="344243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7888"/>
            <a:ext cx="10047446" cy="6313551"/>
          </a:xfrm>
          <a:prstGeom prst="rect">
            <a:avLst/>
          </a:prstGeom>
        </p:spPr>
      </p:pic>
    </p:spTree>
    <p:extLst>
      <p:ext uri="{BB962C8B-B14F-4D97-AF65-F5344CB8AC3E}">
        <p14:creationId xmlns:p14="http://schemas.microsoft.com/office/powerpoint/2010/main" val="295303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9033"/>
            <a:ext cx="10047446" cy="6313551"/>
          </a:xfrm>
          <a:prstGeom prst="rect">
            <a:avLst/>
          </a:prstGeom>
        </p:spPr>
      </p:pic>
    </p:spTree>
    <p:extLst>
      <p:ext uri="{BB962C8B-B14F-4D97-AF65-F5344CB8AC3E}">
        <p14:creationId xmlns:p14="http://schemas.microsoft.com/office/powerpoint/2010/main" val="2829923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9033"/>
            <a:ext cx="10047446" cy="6313551"/>
          </a:xfrm>
          <a:prstGeom prst="rect">
            <a:avLst/>
          </a:prstGeom>
        </p:spPr>
      </p:pic>
    </p:spTree>
    <p:extLst>
      <p:ext uri="{BB962C8B-B14F-4D97-AF65-F5344CB8AC3E}">
        <p14:creationId xmlns:p14="http://schemas.microsoft.com/office/powerpoint/2010/main" val="1673473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5017"/>
            <a:ext cx="10047446" cy="6313551"/>
          </a:xfrm>
          <a:prstGeom prst="rect">
            <a:avLst/>
          </a:prstGeom>
        </p:spPr>
      </p:pic>
    </p:spTree>
    <p:extLst>
      <p:ext uri="{BB962C8B-B14F-4D97-AF65-F5344CB8AC3E}">
        <p14:creationId xmlns:p14="http://schemas.microsoft.com/office/powerpoint/2010/main" val="202932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54" y="1005880"/>
            <a:ext cx="10047446" cy="6313551"/>
          </a:xfrm>
          <a:prstGeom prst="rect">
            <a:avLst/>
          </a:prstGeom>
        </p:spPr>
      </p:pic>
    </p:spTree>
    <p:extLst>
      <p:ext uri="{BB962C8B-B14F-4D97-AF65-F5344CB8AC3E}">
        <p14:creationId xmlns:p14="http://schemas.microsoft.com/office/powerpoint/2010/main" val="4097744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1864"/>
            <a:ext cx="10047446" cy="6313551"/>
          </a:xfrm>
          <a:prstGeom prst="rect">
            <a:avLst/>
          </a:prstGeom>
        </p:spPr>
      </p:pic>
    </p:spTree>
    <p:extLst>
      <p:ext uri="{BB962C8B-B14F-4D97-AF65-F5344CB8AC3E}">
        <p14:creationId xmlns:p14="http://schemas.microsoft.com/office/powerpoint/2010/main" val="621320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3872"/>
            <a:ext cx="10047446" cy="6313551"/>
          </a:xfrm>
          <a:prstGeom prst="rect">
            <a:avLst/>
          </a:prstGeom>
        </p:spPr>
      </p:pic>
    </p:spTree>
    <p:extLst>
      <p:ext uri="{BB962C8B-B14F-4D97-AF65-F5344CB8AC3E}">
        <p14:creationId xmlns:p14="http://schemas.microsoft.com/office/powerpoint/2010/main" val="186314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t>Lecture 6</a:t>
            </a:r>
          </a:p>
        </p:txBody>
      </p:sp>
      <p:sp>
        <p:nvSpPr>
          <p:cNvPr id="19459" name="Content Placeholder 2"/>
          <p:cNvSpPr>
            <a:spLocks noGrp="1"/>
          </p:cNvSpPr>
          <p:nvPr>
            <p:ph idx="1"/>
          </p:nvPr>
        </p:nvSpPr>
        <p:spPr>
          <a:xfrm>
            <a:off x="420688" y="3454152"/>
            <a:ext cx="9145016" cy="1800200"/>
          </a:xfrm>
        </p:spPr>
        <p:txBody>
          <a:bodyPr>
            <a:normAutofit/>
          </a:bodyPr>
          <a:lstStyle/>
          <a:p>
            <a:pPr algn="ctr" eaLnBrk="1" hangingPunct="1">
              <a:buFont typeface="Arial" charset="0"/>
              <a:buNone/>
            </a:pPr>
            <a:r>
              <a:rPr lang="en-US" altLang="en-US" sz="4000" b="1" dirty="0"/>
              <a:t>Evasion Attacks against Black-box Machine Learning Models</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305020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1864"/>
            <a:ext cx="10047446" cy="6313551"/>
          </a:xfrm>
          <a:prstGeom prst="rect">
            <a:avLst/>
          </a:prstGeom>
        </p:spPr>
      </p:pic>
    </p:spTree>
    <p:extLst>
      <p:ext uri="{BB962C8B-B14F-4D97-AF65-F5344CB8AC3E}">
        <p14:creationId xmlns:p14="http://schemas.microsoft.com/office/powerpoint/2010/main" val="2819620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1864"/>
            <a:ext cx="10047446" cy="6313551"/>
          </a:xfrm>
          <a:prstGeom prst="rect">
            <a:avLst/>
          </a:prstGeom>
        </p:spPr>
      </p:pic>
    </p:spTree>
    <p:extLst>
      <p:ext uri="{BB962C8B-B14F-4D97-AF65-F5344CB8AC3E}">
        <p14:creationId xmlns:p14="http://schemas.microsoft.com/office/powerpoint/2010/main" val="1848225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9856"/>
            <a:ext cx="10047446" cy="6313551"/>
          </a:xfrm>
          <a:prstGeom prst="rect">
            <a:avLst/>
          </a:prstGeom>
        </p:spPr>
      </p:pic>
    </p:spTree>
    <p:extLst>
      <p:ext uri="{BB962C8B-B14F-4D97-AF65-F5344CB8AC3E}">
        <p14:creationId xmlns:p14="http://schemas.microsoft.com/office/powerpoint/2010/main" val="2931437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3872"/>
            <a:ext cx="10047446" cy="6313551"/>
          </a:xfrm>
          <a:prstGeom prst="rect">
            <a:avLst/>
          </a:prstGeom>
        </p:spPr>
      </p:pic>
    </p:spTree>
    <p:extLst>
      <p:ext uri="{BB962C8B-B14F-4D97-AF65-F5344CB8AC3E}">
        <p14:creationId xmlns:p14="http://schemas.microsoft.com/office/powerpoint/2010/main" val="16226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9856"/>
            <a:ext cx="10047446" cy="6313551"/>
          </a:xfrm>
          <a:prstGeom prst="rect">
            <a:avLst/>
          </a:prstGeom>
        </p:spPr>
      </p:pic>
    </p:spTree>
    <p:extLst>
      <p:ext uri="{BB962C8B-B14F-4D97-AF65-F5344CB8AC3E}">
        <p14:creationId xmlns:p14="http://schemas.microsoft.com/office/powerpoint/2010/main" val="28895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5880"/>
            <a:ext cx="10047446" cy="6313551"/>
          </a:xfrm>
          <a:prstGeom prst="rect">
            <a:avLst/>
          </a:prstGeom>
        </p:spPr>
      </p:pic>
    </p:spTree>
    <p:extLst>
      <p:ext uri="{BB962C8B-B14F-4D97-AF65-F5344CB8AC3E}">
        <p14:creationId xmlns:p14="http://schemas.microsoft.com/office/powerpoint/2010/main" val="2830212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5880"/>
            <a:ext cx="10047446" cy="6313551"/>
          </a:xfrm>
          <a:prstGeom prst="rect">
            <a:avLst/>
          </a:prstGeom>
        </p:spPr>
      </p:pic>
    </p:spTree>
    <p:extLst>
      <p:ext uri="{BB962C8B-B14F-4D97-AF65-F5344CB8AC3E}">
        <p14:creationId xmlns:p14="http://schemas.microsoft.com/office/powerpoint/2010/main" val="915592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6" y="789856"/>
            <a:ext cx="10047446" cy="6313551"/>
          </a:xfrm>
          <a:prstGeom prst="rect">
            <a:avLst/>
          </a:prstGeom>
        </p:spPr>
      </p:pic>
    </p:spTree>
    <p:extLst>
      <p:ext uri="{BB962C8B-B14F-4D97-AF65-F5344CB8AC3E}">
        <p14:creationId xmlns:p14="http://schemas.microsoft.com/office/powerpoint/2010/main" val="3660044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9856"/>
            <a:ext cx="10047446" cy="6313551"/>
          </a:xfrm>
          <a:prstGeom prst="rect">
            <a:avLst/>
          </a:prstGeom>
        </p:spPr>
      </p:pic>
    </p:spTree>
    <p:extLst>
      <p:ext uri="{BB962C8B-B14F-4D97-AF65-F5344CB8AC3E}">
        <p14:creationId xmlns:p14="http://schemas.microsoft.com/office/powerpoint/2010/main" val="1036124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1864"/>
            <a:ext cx="10047446" cy="6313551"/>
          </a:xfrm>
          <a:prstGeom prst="rect">
            <a:avLst/>
          </a:prstGeom>
        </p:spPr>
      </p:pic>
    </p:spTree>
    <p:extLst>
      <p:ext uri="{BB962C8B-B14F-4D97-AF65-F5344CB8AC3E}">
        <p14:creationId xmlns:p14="http://schemas.microsoft.com/office/powerpoint/2010/main" val="189828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err="1"/>
              <a:t>Brendel</a:t>
            </a:r>
            <a:r>
              <a:rPr lang="en-US" dirty="0"/>
              <a:t> et al. (2018) Decision-Based Adversarial Attacks: Reliable Attacks Against Black-Box Machine Learning Models</a:t>
            </a:r>
          </a:p>
          <a:p>
            <a:r>
              <a:rPr lang="en-US" dirty="0" err="1"/>
              <a:t>Bhagoji</a:t>
            </a:r>
            <a:r>
              <a:rPr lang="en-US" dirty="0"/>
              <a:t> et al. (2017) Exploring the Space of Black-box Attacks on Deep Neural Networks</a:t>
            </a:r>
          </a:p>
          <a:p>
            <a:r>
              <a:rPr lang="en-US" dirty="0"/>
              <a:t>Chen (2017) ZOO: Zeroth-order Optimization Based Black-box Attacks to Deep Neural Networks Without Training Substitute Models</a:t>
            </a:r>
          </a:p>
          <a:p>
            <a:r>
              <a:rPr lang="en-US" dirty="0"/>
              <a:t>Transferability in Adversarial Machine Learning</a:t>
            </a:r>
          </a:p>
          <a:p>
            <a:pPr lvl="1"/>
            <a:r>
              <a:rPr lang="en-US" dirty="0"/>
              <a:t>Substitute model attack</a:t>
            </a:r>
          </a:p>
          <a:p>
            <a:pPr lvl="1"/>
            <a:r>
              <a:rPr lang="en-US" dirty="0"/>
              <a:t>Ensemble of local models attack</a:t>
            </a:r>
          </a:p>
          <a:p>
            <a:r>
              <a:rPr lang="en-US" dirty="0"/>
              <a:t>Other black-box evasion attacks</a:t>
            </a:r>
          </a:p>
          <a:p>
            <a:pPr lvl="1"/>
            <a:r>
              <a:rPr lang="en-US" dirty="0"/>
              <a:t>Simple black-box attack</a:t>
            </a:r>
          </a:p>
          <a:p>
            <a:pPr lvl="1"/>
            <a:r>
              <a:rPr lang="en-US" dirty="0" err="1"/>
              <a:t>HopSkipJump</a:t>
            </a:r>
            <a:r>
              <a:rPr lang="en-US" dirty="0"/>
              <a:t> attack</a:t>
            </a:r>
          </a:p>
          <a:p>
            <a:endParaRPr lang="en-US" dirty="0"/>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4C78-1F83-44CF-A1E2-2A13C3F1B319}"/>
              </a:ext>
            </a:extLst>
          </p:cNvPr>
          <p:cNvSpPr>
            <a:spLocks noGrp="1"/>
          </p:cNvSpPr>
          <p:nvPr>
            <p:ph type="title"/>
          </p:nvPr>
        </p:nvSpPr>
        <p:spPr/>
        <p:txBody>
          <a:bodyPr>
            <a:noAutofit/>
          </a:bodyPr>
          <a:lstStyle/>
          <a:p>
            <a:r>
              <a:rPr lang="en-US" sz="4400" dirty="0"/>
              <a:t>Gradient Estimation Attack</a:t>
            </a:r>
          </a:p>
        </p:txBody>
      </p:sp>
      <p:sp>
        <p:nvSpPr>
          <p:cNvPr id="3" name="Content Placeholder 2">
            <a:extLst>
              <a:ext uri="{FF2B5EF4-FFF2-40B4-BE49-F238E27FC236}">
                <a16:creationId xmlns:a16="http://schemas.microsoft.com/office/drawing/2014/main" id="{F8BE142C-333F-479A-A6E9-6D41E9F57A03}"/>
              </a:ext>
            </a:extLst>
          </p:cNvPr>
          <p:cNvSpPr>
            <a:spLocks noGrp="1"/>
          </p:cNvSpPr>
          <p:nvPr>
            <p:ph idx="1"/>
          </p:nvPr>
        </p:nvSpPr>
        <p:spPr/>
        <p:txBody>
          <a:bodyPr/>
          <a:lstStyle/>
          <a:p>
            <a:r>
              <a:rPr lang="en-US" b="1" i="1" dirty="0" err="1">
                <a:solidFill>
                  <a:srgbClr val="0070C0"/>
                </a:solidFill>
              </a:rPr>
              <a:t>Bhagoji</a:t>
            </a:r>
            <a:r>
              <a:rPr lang="en-US" b="1" i="1" dirty="0">
                <a:solidFill>
                  <a:srgbClr val="0070C0"/>
                </a:solidFill>
              </a:rPr>
              <a:t>, He, Li, Song (2017) Exploring the Space of Black-box Attacks on Deep Neural Networks</a:t>
            </a:r>
          </a:p>
          <a:p>
            <a:r>
              <a:rPr lang="en-US" dirty="0"/>
              <a:t>The paper introduces an approach known as </a:t>
            </a:r>
            <a:r>
              <a:rPr lang="en-US" dirty="0">
                <a:solidFill>
                  <a:srgbClr val="FF0000"/>
                </a:solidFill>
              </a:rPr>
              <a:t>Gradient Estimation attack</a:t>
            </a:r>
            <a:endParaRPr lang="en-US" dirty="0"/>
          </a:p>
          <a:p>
            <a:r>
              <a:rPr lang="en-US" dirty="0"/>
              <a:t>Score-based black-box attack </a:t>
            </a:r>
          </a:p>
          <a:p>
            <a:pPr lvl="1"/>
            <a:r>
              <a:rPr lang="en-US" dirty="0"/>
              <a:t>Based on query access to the  model’s class probabilities</a:t>
            </a:r>
          </a:p>
          <a:p>
            <a:pPr lvl="1"/>
            <a:r>
              <a:rPr lang="en-US" dirty="0"/>
              <a:t>Both targeted and untargeted attacks are considered</a:t>
            </a:r>
          </a:p>
          <a:p>
            <a:r>
              <a:rPr lang="en-US" dirty="0"/>
              <a:t>Validated on MNIST and CIFAR-10 datasets</a:t>
            </a:r>
          </a:p>
          <a:p>
            <a:pPr lvl="1"/>
            <a:r>
              <a:rPr lang="en-US" dirty="0"/>
              <a:t>Also evaluated on real-world models hosted by </a:t>
            </a:r>
            <a:r>
              <a:rPr lang="en-US" dirty="0" err="1"/>
              <a:t>Clarifai</a:t>
            </a:r>
            <a:endParaRPr lang="en-US" dirty="0"/>
          </a:p>
          <a:p>
            <a:r>
              <a:rPr lang="en-US" dirty="0"/>
              <a:t>Advantages:</a:t>
            </a:r>
          </a:p>
          <a:p>
            <a:pPr lvl="1"/>
            <a:r>
              <a:rPr lang="en-US" dirty="0"/>
              <a:t>Outperformed other black-box attacks</a:t>
            </a:r>
          </a:p>
          <a:p>
            <a:pPr lvl="1"/>
            <a:r>
              <a:rPr lang="en-US" dirty="0"/>
              <a:t>Performance results are comparable to white-box attacks</a:t>
            </a:r>
          </a:p>
          <a:p>
            <a:pPr lvl="1"/>
            <a:r>
              <a:rPr lang="en-US" dirty="0"/>
              <a:t>Good results against adversarial defenses</a:t>
            </a:r>
          </a:p>
          <a:p>
            <a:endParaRPr lang="en-US" dirty="0"/>
          </a:p>
          <a:p>
            <a:endParaRPr lang="en-US" dirty="0"/>
          </a:p>
        </p:txBody>
      </p:sp>
      <p:sp>
        <p:nvSpPr>
          <p:cNvPr id="4" name="Content Placeholder 3"/>
          <p:cNvSpPr>
            <a:spLocks noGrp="1"/>
          </p:cNvSpPr>
          <p:nvPr>
            <p:ph idx="10"/>
          </p:nvPr>
        </p:nvSpPr>
        <p:spPr/>
        <p:txBody>
          <a:bodyPr/>
          <a:lstStyle/>
          <a:p>
            <a:r>
              <a:rPr lang="en-US" sz="1400" dirty="0"/>
              <a:t>Gradient Estimation Attack</a:t>
            </a:r>
            <a:endParaRPr lang="en-US" dirty="0"/>
          </a:p>
          <a:p>
            <a:endParaRPr lang="en-US" dirty="0"/>
          </a:p>
        </p:txBody>
      </p:sp>
    </p:spTree>
    <p:extLst>
      <p:ext uri="{BB962C8B-B14F-4D97-AF65-F5344CB8AC3E}">
        <p14:creationId xmlns:p14="http://schemas.microsoft.com/office/powerpoint/2010/main" val="1175907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266A-33B6-4D16-9914-AABDB95BAC7A}"/>
              </a:ext>
            </a:extLst>
          </p:cNvPr>
          <p:cNvSpPr>
            <a:spLocks noGrp="1"/>
          </p:cNvSpPr>
          <p:nvPr>
            <p:ph type="title"/>
          </p:nvPr>
        </p:nvSpPr>
        <p:spPr/>
        <p:txBody>
          <a:bodyPr>
            <a:normAutofit/>
          </a:bodyPr>
          <a:lstStyle/>
          <a:p>
            <a:r>
              <a:rPr lang="en-US" sz="4400" dirty="0"/>
              <a:t>Gradient Estimation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140610-57BA-4F11-8033-FA7329A6A4E7}"/>
                  </a:ext>
                </a:extLst>
              </p:cNvPr>
              <p:cNvSpPr>
                <a:spLocks noGrp="1"/>
              </p:cNvSpPr>
              <p:nvPr>
                <p:ph idx="1"/>
              </p:nvPr>
            </p:nvSpPr>
            <p:spPr/>
            <p:txBody>
              <a:bodyPr>
                <a:normAutofit lnSpcReduction="10000"/>
              </a:bodyPr>
              <a:lstStyle/>
              <a:p>
                <a:r>
                  <a:rPr lang="en-US" dirty="0"/>
                  <a:t>Gradient Estimation approach</a:t>
                </a:r>
              </a:p>
              <a:p>
                <a:pPr lvl="1"/>
                <a:r>
                  <a:rPr lang="en-US" dirty="0"/>
                  <a:t>Use queries to directly estimate the gradient and carry out black-box attacks</a:t>
                </a:r>
              </a:p>
              <a:p>
                <a:pPr lvl="1"/>
                <a:r>
                  <a:rPr lang="en-US" dirty="0"/>
                  <a:t>The output to a query is the vector of class probabilities </a:t>
                </a:r>
                <a14:m>
                  <m:oMath xmlns:m="http://schemas.openxmlformats.org/officeDocument/2006/math">
                    <m:sSup>
                      <m:sSupPr>
                        <m:ctrlPr>
                          <a:rPr lang="en-US" i="1" dirty="0">
                            <a:latin typeface="Cambria Math" panose="02040503050406030204" pitchFamily="18" charset="0"/>
                          </a:rPr>
                        </m:ctrlPr>
                      </m:sSupPr>
                      <m:e>
                        <m:r>
                          <a:rPr lang="en-US" b="1" dirty="0">
                            <a:latin typeface="Cambria Math" panose="02040503050406030204" pitchFamily="18" charset="0"/>
                          </a:rPr>
                          <m:t>𝐩</m:t>
                        </m:r>
                      </m:e>
                      <m:sup>
                        <m:r>
                          <a:rPr lang="en-US" i="1" dirty="0">
                            <a:latin typeface="Cambria Math" panose="02040503050406030204" pitchFamily="18" charset="0"/>
                          </a:rPr>
                          <m:t>𝑓</m:t>
                        </m:r>
                      </m:sup>
                    </m:sSup>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oMath>
                </a14:m>
                <a:r>
                  <a:rPr lang="en-US" dirty="0"/>
                  <a:t> (i.e., confidence scores per class) for an input </a:t>
                </a:r>
                <a:r>
                  <a:rPr lang="en-US" b="1" dirty="0"/>
                  <a:t>x</a:t>
                </a:r>
                <a:endParaRPr lang="en-US" dirty="0"/>
              </a:p>
              <a:p>
                <a:pPr lvl="2"/>
                <a:r>
                  <a:rPr lang="en-US" dirty="0"/>
                  <a:t>The logits can also be recovered from the probabilities, by taking </a:t>
                </a:r>
                <a14:m>
                  <m:oMath xmlns:m="http://schemas.openxmlformats.org/officeDocument/2006/math">
                    <m:r>
                      <m:rPr>
                        <m:sty m:val="p"/>
                      </m:rPr>
                      <a:rPr lang="en-US" b="0" i="0" dirty="0" smtClean="0">
                        <a:latin typeface="Cambria Math" panose="02040503050406030204" pitchFamily="18" charset="0"/>
                      </a:rPr>
                      <m:t>log</m:t>
                    </m:r>
                    <m:d>
                      <m:dPr>
                        <m:ctrlPr>
                          <a:rPr lang="en-US" b="1" i="1" dirty="0" smtClean="0">
                            <a:latin typeface="Cambria Math" panose="02040503050406030204" pitchFamily="18" charset="0"/>
                          </a:rPr>
                        </m:ctrlPr>
                      </m:dPr>
                      <m:e>
                        <m:sSup>
                          <m:sSupPr>
                            <m:ctrlPr>
                              <a:rPr lang="en-US" i="1" dirty="0">
                                <a:latin typeface="Cambria Math" panose="02040503050406030204" pitchFamily="18" charset="0"/>
                              </a:rPr>
                            </m:ctrlPr>
                          </m:sSupPr>
                          <m:e>
                            <m:r>
                              <a:rPr lang="en-US" b="1" dirty="0">
                                <a:latin typeface="Cambria Math" panose="02040503050406030204" pitchFamily="18" charset="0"/>
                              </a:rPr>
                              <m:t>𝐩</m:t>
                            </m:r>
                          </m:e>
                          <m:sup>
                            <m:r>
                              <a:rPr lang="en-US" i="1" dirty="0">
                                <a:latin typeface="Cambria Math" panose="02040503050406030204" pitchFamily="18" charset="0"/>
                              </a:rPr>
                              <m:t>𝑓</m:t>
                            </m:r>
                          </m:sup>
                        </m:sSup>
                        <m:d>
                          <m:dPr>
                            <m:ctrlPr>
                              <a:rPr lang="en-US" i="1" dirty="0">
                                <a:latin typeface="Cambria Math" panose="02040503050406030204" pitchFamily="18" charset="0"/>
                              </a:rPr>
                            </m:ctrlPr>
                          </m:dPr>
                          <m:e>
                            <m:r>
                              <a:rPr lang="en-US" b="1" dirty="0">
                                <a:latin typeface="Cambria Math" panose="02040503050406030204" pitchFamily="18" charset="0"/>
                              </a:rPr>
                              <m:t>𝐱</m:t>
                            </m:r>
                          </m:e>
                        </m:d>
                      </m:e>
                    </m:d>
                  </m:oMath>
                </a14:m>
                <a:endParaRPr lang="en-US" dirty="0"/>
              </a:p>
              <a:p>
                <a:r>
                  <a:rPr lang="en-US" dirty="0"/>
                  <a:t>The authors employed the </a:t>
                </a:r>
                <a:r>
                  <a:rPr lang="en-US" dirty="0">
                    <a:solidFill>
                      <a:srgbClr val="FF0000"/>
                    </a:solidFill>
                  </a:rPr>
                  <a:t>method of finite differences </a:t>
                </a:r>
                <a:r>
                  <a:rPr lang="en-US" dirty="0"/>
                  <a:t>for gradient estimation</a:t>
                </a:r>
              </a:p>
              <a:p>
                <a:pPr lvl="1"/>
                <a:r>
                  <a:rPr lang="en-US" dirty="0"/>
                  <a:t>Let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b="1" i="0" dirty="0" smtClean="0">
                        <a:latin typeface="Cambria Math" panose="02040503050406030204" pitchFamily="18" charset="0"/>
                      </a:rPr>
                      <m:t>𝐱</m:t>
                    </m:r>
                    <m:r>
                      <a:rPr lang="en-US" i="1" dirty="0" smtClean="0">
                        <a:latin typeface="Cambria Math" panose="02040503050406030204" pitchFamily="18" charset="0"/>
                      </a:rPr>
                      <m:t>)</m:t>
                    </m:r>
                  </m:oMath>
                </a14:m>
                <a:r>
                  <a:rPr lang="en-US" dirty="0"/>
                  <a:t> is a function whose gradient needs to be estimated</a:t>
                </a:r>
              </a:p>
              <a:p>
                <a:pPr lvl="1"/>
                <a:r>
                  <a:rPr lang="en-US" dirty="0"/>
                  <a:t>Finite difference (FD) estimation of the gradient of </a:t>
                </a:r>
                <a:r>
                  <a:rPr lang="en-US" i="1" dirty="0"/>
                  <a:t>g</a:t>
                </a:r>
                <a:r>
                  <a:rPr lang="en-US" dirty="0"/>
                  <a:t> with respect to input </a:t>
                </a:r>
                <a:r>
                  <a:rPr lang="en-US" b="1" dirty="0"/>
                  <a:t>x</a:t>
                </a:r>
                <a:r>
                  <a:rPr lang="en-US" dirty="0"/>
                  <a:t> is given by</a:t>
                </a:r>
              </a:p>
              <a:p>
                <a:pPr lvl="1"/>
                <a:endParaRPr lang="en-US" dirty="0"/>
              </a:p>
              <a:p>
                <a:pPr lvl="1"/>
                <a:endParaRPr lang="en-US" dirty="0"/>
              </a:p>
              <a:p>
                <a:pPr lvl="1"/>
                <a:endParaRPr lang="en-US" dirty="0"/>
              </a:p>
              <a:p>
                <a:pPr lvl="1"/>
                <a:endParaRPr lang="en-US" dirty="0"/>
              </a:p>
              <a:p>
                <a:pPr lvl="1"/>
                <a:endParaRPr lang="en-US" dirty="0"/>
              </a:p>
              <a:p>
                <a:pPr lvl="1"/>
                <a14:m>
                  <m:oMath xmlns:m="http://schemas.openxmlformats.org/officeDocument/2006/math">
                    <m:r>
                      <m:rPr>
                        <m:sty m:val="p"/>
                      </m:rPr>
                      <a:rPr lang="el-GR" i="1" dirty="0">
                        <a:latin typeface="Cambria Math" panose="02040503050406030204" pitchFamily="18" charset="0"/>
                        <a:ea typeface="Cambria Math" panose="02040503050406030204" pitchFamily="18" charset="0"/>
                      </a:rPr>
                      <m:t>δ</m:t>
                    </m:r>
                    <m:r>
                      <a:rPr lang="el-GR" i="1" dirty="0">
                        <a:latin typeface="Cambria Math" panose="02040503050406030204" pitchFamily="18" charset="0"/>
                        <a:ea typeface="Cambria Math" panose="02040503050406030204" pitchFamily="18" charset="0"/>
                      </a:rPr>
                      <m:t> </m:t>
                    </m:r>
                  </m:oMath>
                </a14:m>
                <a:r>
                  <a:rPr lang="en-US" dirty="0"/>
                  <a:t>is a parameter that controls the estimation accuracy (selected 0.01 or 1)</a:t>
                </a:r>
              </a:p>
              <a:p>
                <a:pPr lvl="1"/>
                <a14:m>
                  <m:oMath xmlns:m="http://schemas.openxmlformats.org/officeDocument/2006/math">
                    <m:sSub>
                      <m:sSubPr>
                        <m:ctrlPr>
                          <a:rPr lang="en-US" i="1" dirty="0">
                            <a:latin typeface="Cambria Math" panose="02040503050406030204" pitchFamily="18" charset="0"/>
                          </a:rPr>
                        </m:ctrlPr>
                      </m:sSubPr>
                      <m:e>
                        <m:r>
                          <a:rPr lang="en-US" b="1" dirty="0">
                            <a:latin typeface="Cambria Math" panose="02040503050406030204" pitchFamily="18" charset="0"/>
                          </a:rPr>
                          <m:t>𝐞</m:t>
                        </m:r>
                      </m:e>
                      <m:sub>
                        <m:r>
                          <a:rPr lang="en-US" i="1" dirty="0">
                            <a:latin typeface="Cambria Math" panose="02040503050406030204" pitchFamily="18" charset="0"/>
                          </a:rPr>
                          <m:t>𝑖</m:t>
                        </m:r>
                      </m:sub>
                    </m:sSub>
                  </m:oMath>
                </a14:m>
                <a:r>
                  <a:rPr lang="en-US" dirty="0"/>
                  <a:t> are basis vectors such that </a:t>
                </a:r>
                <a14:m>
                  <m:oMath xmlns:m="http://schemas.openxmlformats.org/officeDocument/2006/math">
                    <m:sSub>
                      <m:sSubPr>
                        <m:ctrlPr>
                          <a:rPr lang="en-US" i="1" dirty="0" smtClean="0">
                            <a:latin typeface="Cambria Math" panose="02040503050406030204" pitchFamily="18" charset="0"/>
                          </a:rPr>
                        </m:ctrlPr>
                      </m:sSubPr>
                      <m:e>
                        <m:r>
                          <a:rPr lang="en-US" b="1" i="0" dirty="0" smtClean="0">
                            <a:latin typeface="Cambria Math" panose="02040503050406030204" pitchFamily="18" charset="0"/>
                          </a:rPr>
                          <m:t>𝐞</m:t>
                        </m:r>
                      </m:e>
                      <m:sub>
                        <m:r>
                          <a:rPr lang="en-US" b="0" i="1" dirty="0" smtClean="0">
                            <a:latin typeface="Cambria Math" panose="02040503050406030204" pitchFamily="18" charset="0"/>
                          </a:rPr>
                          <m:t>𝑖</m:t>
                        </m:r>
                      </m:sub>
                    </m:sSub>
                  </m:oMath>
                </a14:m>
                <a:r>
                  <a:rPr lang="en-US" dirty="0"/>
                  <a:t> is 1 only for the </a:t>
                </a:r>
                <a:r>
                  <a:rPr lang="en-US" i="1" dirty="0" err="1"/>
                  <a:t>i</a:t>
                </a:r>
                <a:r>
                  <a:rPr lang="en-US" baseline="30000" dirty="0" err="1"/>
                  <a:t>th</a:t>
                </a:r>
                <a:r>
                  <a:rPr lang="en-US" dirty="0"/>
                  <a:t> component and 0 everywhere else</a:t>
                </a:r>
              </a:p>
              <a:p>
                <a:pPr lvl="1"/>
                <a:r>
                  <a:rPr lang="en-US" dirty="0"/>
                  <a:t>If the gradient exists, then </a:t>
                </a:r>
                <a14:m>
                  <m:oMath xmlns:m="http://schemas.openxmlformats.org/officeDocument/2006/math">
                    <m:func>
                      <m:funcPr>
                        <m:ctrlPr>
                          <a:rPr lang="en-US" i="1" dirty="0" smtClean="0">
                            <a:latin typeface="Cambria Math" panose="02040503050406030204" pitchFamily="18" charset="0"/>
                          </a:rPr>
                        </m:ctrlPr>
                      </m:funcPr>
                      <m:fName>
                        <m:limLow>
                          <m:limLowPr>
                            <m:ctrlPr>
                              <a:rPr lang="en-US" i="1" dirty="0" smtClean="0">
                                <a:latin typeface="Cambria Math" panose="02040503050406030204" pitchFamily="18" charset="0"/>
                              </a:rPr>
                            </m:ctrlPr>
                          </m:limLowPr>
                          <m:e>
                            <m:r>
                              <m:rPr>
                                <m:sty m:val="p"/>
                              </m:rPr>
                              <a:rPr lang="en-US" i="0" dirty="0" smtClean="0">
                                <a:latin typeface="Cambria Math" panose="02040503050406030204" pitchFamily="18" charset="0"/>
                              </a:rPr>
                              <m:t>lim</m:t>
                            </m:r>
                          </m:e>
                          <m:lim>
                            <m:r>
                              <a:rPr lang="en-US" i="1" dirty="0" smtClean="0">
                                <a:latin typeface="Cambria Math" panose="02040503050406030204" pitchFamily="18" charset="0"/>
                                <a:ea typeface="Cambria Math" panose="02040503050406030204" pitchFamily="18" charset="0"/>
                              </a:rPr>
                              <m:t>𝛿</m:t>
                            </m:r>
                            <m:r>
                              <a:rPr lang="en-US" i="1" dirty="0" smtClean="0">
                                <a:latin typeface="Cambria Math" panose="02040503050406030204" pitchFamily="18" charset="0"/>
                                <a:ea typeface="Cambria Math" panose="02040503050406030204" pitchFamily="18" charset="0"/>
                              </a:rPr>
                              <m:t>→0</m:t>
                            </m:r>
                          </m:lim>
                        </m:limLow>
                      </m:fName>
                      <m:e>
                        <m:sSub>
                          <m:sSubPr>
                            <m:ctrlPr>
                              <a:rPr lang="en-US" i="1" dirty="0" smtClean="0">
                                <a:latin typeface="Cambria Math" panose="02040503050406030204" pitchFamily="18" charset="0"/>
                              </a:rPr>
                            </m:ctrlPr>
                          </m:sSubPr>
                          <m:e>
                            <m:r>
                              <m:rPr>
                                <m:sty m:val="p"/>
                              </m:rPr>
                              <a:rPr lang="en-US" b="0" i="0" dirty="0" smtClean="0">
                                <a:latin typeface="Cambria Math" panose="02040503050406030204" pitchFamily="18" charset="0"/>
                              </a:rPr>
                              <m:t>FD</m:t>
                            </m:r>
                          </m:e>
                          <m:sub>
                            <m:r>
                              <a:rPr lang="en-US" b="1" i="0" dirty="0" smtClean="0">
                                <a:latin typeface="Cambria Math" panose="02040503050406030204" pitchFamily="18" charset="0"/>
                              </a:rPr>
                              <m:t>𝐱</m:t>
                            </m:r>
                          </m:sub>
                        </m:sSub>
                        <m:d>
                          <m:dPr>
                            <m:ctrlPr>
                              <a:rPr lang="en-US" i="1" dirty="0" smtClean="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r>
                              <m:rPr>
                                <m:nor/>
                              </m:rPr>
                              <a:rPr lang="en-US" b="0" i="0" dirty="0" smtClean="0">
                                <a:latin typeface="Cambria Math" panose="02040503050406030204" pitchFamily="18" charset="0"/>
                              </a:rPr>
                              <m:t>,</m:t>
                            </m:r>
                            <m:r>
                              <m:rPr>
                                <m:sty m:val="p"/>
                              </m:rPr>
                              <a:rPr lang="el-GR" b="0" i="1" dirty="0" smtClean="0">
                                <a:latin typeface="Cambria Math" panose="02040503050406030204" pitchFamily="18" charset="0"/>
                                <a:ea typeface="Cambria Math" panose="02040503050406030204" pitchFamily="18" charset="0"/>
                              </a:rPr>
                              <m:t>δ</m:t>
                            </m:r>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m:t>
                            </m:r>
                          </m:e>
                          <m:sub>
                            <m:r>
                              <a:rPr lang="en-US" b="1" i="0" dirty="0" smtClean="0">
                                <a:latin typeface="Cambria Math" panose="02040503050406030204" pitchFamily="18" charset="0"/>
                              </a:rPr>
                              <m:t>𝐱</m:t>
                            </m:r>
                          </m:sub>
                        </m:sSub>
                      </m:e>
                    </m:func>
                  </m:oMath>
                </a14:m>
                <a:r>
                  <a:rPr lang="en-US" dirty="0"/>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oMath>
                </a14:m>
                <a:endParaRPr lang="en-US" dirty="0"/>
              </a:p>
              <a:p>
                <a:endParaRPr lang="en-US" dirty="0"/>
              </a:p>
              <a:p>
                <a:endParaRPr lang="en-US" dirty="0"/>
              </a:p>
              <a:p>
                <a:endParaRPr lang="en-US" dirty="0"/>
              </a:p>
              <a:p>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A6140610-57BA-4F11-8033-FA7329A6A4E7}"/>
                  </a:ext>
                </a:extLst>
              </p:cNvPr>
              <p:cNvSpPr>
                <a:spLocks noGrp="1" noRot="1" noChangeAspect="1" noMove="1" noResize="1" noEditPoints="1" noAdjustHandles="1" noChangeArrowheads="1" noChangeShapeType="1" noTextEdit="1"/>
              </p:cNvSpPr>
              <p:nvPr>
                <p:ph idx="1"/>
              </p:nvPr>
            </p:nvSpPr>
            <p:spPr>
              <a:blipFill>
                <a:blip r:embed="rId3"/>
                <a:stretch>
                  <a:fillRect l="-699" t="-1362" r="-254"/>
                </a:stretch>
              </a:blipFill>
            </p:spPr>
            <p:txBody>
              <a:bodyPr/>
              <a:lstStyle/>
              <a:p>
                <a:r>
                  <a:rPr lang="en-US">
                    <a:noFill/>
                  </a:rPr>
                  <a:t> </a:t>
                </a:r>
              </a:p>
            </p:txBody>
          </p:sp>
        </mc:Fallback>
      </mc:AlternateContent>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45271" y="4678288"/>
            <a:ext cx="4828145" cy="1381248"/>
          </a:xfrm>
          <a:prstGeom prst="rect">
            <a:avLst/>
          </a:prstGeom>
        </p:spPr>
      </p:pic>
    </p:spTree>
    <p:extLst>
      <p:ext uri="{BB962C8B-B14F-4D97-AF65-F5344CB8AC3E}">
        <p14:creationId xmlns:p14="http://schemas.microsoft.com/office/powerpoint/2010/main" val="3339698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6792-D56C-45C3-AA90-C4E4ED9E14FF}"/>
              </a:ext>
            </a:extLst>
          </p:cNvPr>
          <p:cNvSpPr>
            <a:spLocks noGrp="1"/>
          </p:cNvSpPr>
          <p:nvPr>
            <p:ph type="title"/>
          </p:nvPr>
        </p:nvSpPr>
        <p:spPr/>
        <p:txBody>
          <a:bodyPr>
            <a:normAutofit/>
          </a:bodyPr>
          <a:lstStyle/>
          <a:p>
            <a:r>
              <a:rPr lang="en-US" sz="4400" dirty="0"/>
              <a:t>Gradient Estimation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47803D-37F5-4BCC-B06A-4C45A07464CD}"/>
                  </a:ext>
                </a:extLst>
              </p:cNvPr>
              <p:cNvSpPr>
                <a:spLocks noGrp="1"/>
              </p:cNvSpPr>
              <p:nvPr>
                <p:ph idx="1"/>
              </p:nvPr>
            </p:nvSpPr>
            <p:spPr/>
            <p:txBody>
              <a:bodyPr>
                <a:normAutofit/>
              </a:bodyPr>
              <a:lstStyle/>
              <a:p>
                <a:r>
                  <a:rPr lang="en-US" dirty="0">
                    <a:solidFill>
                      <a:srgbClr val="FF0000"/>
                    </a:solidFill>
                  </a:rPr>
                  <a:t>Approximate FGSM attack </a:t>
                </a:r>
                <a:r>
                  <a:rPr lang="en-US" dirty="0"/>
                  <a:t>with finite difference GE method</a:t>
                </a:r>
              </a:p>
              <a:p>
                <a:pPr lvl="1"/>
                <a:r>
                  <a:rPr lang="en-US" dirty="0"/>
                  <a:t>Gradient of a model </a:t>
                </a:r>
                <a:r>
                  <a:rPr lang="en-US" i="1" dirty="0"/>
                  <a:t>f</a:t>
                </a:r>
                <a:r>
                  <a:rPr lang="en-US" dirty="0"/>
                  <a:t> is taken with respect to the cross-entropy loss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𝑓</m:t>
                        </m:r>
                      </m:sub>
                    </m:sSub>
                    <m:d>
                      <m:dPr>
                        <m:ctrlPr>
                          <a:rPr lang="en-US" b="0" i="1" smtClean="0">
                            <a:latin typeface="Cambria Math" panose="02040503050406030204" pitchFamily="18" charset="0"/>
                          </a:rPr>
                        </m:ctrlPr>
                      </m:dPr>
                      <m:e>
                        <m:r>
                          <a:rPr lang="en-US" b="1" i="0" smtClean="0">
                            <a:latin typeface="Cambria Math" panose="02040503050406030204" pitchFamily="18" charset="0"/>
                          </a:rPr>
                          <m:t>𝐱</m:t>
                        </m:r>
                        <m:r>
                          <a:rPr lang="en-US" b="0" i="1" smtClean="0">
                            <a:latin typeface="Cambria Math" panose="02040503050406030204" pitchFamily="18" charset="0"/>
                          </a:rPr>
                          <m:t>,</m:t>
                        </m:r>
                        <m:r>
                          <a:rPr lang="en-US" b="0" i="1" smtClean="0">
                            <a:latin typeface="Cambria Math" panose="02040503050406030204" pitchFamily="18" charset="0"/>
                          </a:rPr>
                          <m:t>𝑦</m:t>
                        </m:r>
                      </m:e>
                    </m:d>
                  </m:oMath>
                </a14:m>
                <a:endParaRPr lang="en-US" dirty="0"/>
              </a:p>
              <a:p>
                <a:pPr lvl="2"/>
                <a:r>
                  <a:rPr lang="en-US" dirty="0"/>
                  <a:t>For input </a:t>
                </a:r>
                <a:r>
                  <a:rPr lang="en-US" b="1" dirty="0"/>
                  <a:t>x</a:t>
                </a:r>
                <a:r>
                  <a:rPr lang="en-US" dirty="0"/>
                  <a:t> with true class label </a:t>
                </a:r>
                <a:r>
                  <a:rPr lang="en-US" i="1" dirty="0"/>
                  <a:t>y</a:t>
                </a:r>
                <a:r>
                  <a:rPr lang="en-US" dirty="0"/>
                  <a:t>, the loss is </a:t>
                </a:r>
              </a:p>
              <a:p>
                <a:pPr lvl="2"/>
                <a:endParaRPr lang="en-US" dirty="0"/>
              </a:p>
              <a:p>
                <a:pPr lvl="2"/>
                <a:endParaRPr lang="en-US" dirty="0"/>
              </a:p>
              <a:p>
                <a:pPr lvl="2"/>
                <a:r>
                  <a:rPr lang="en-US" dirty="0"/>
                  <a:t>Recall that the derivative of a log function is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𝑑𝑥</m:t>
                        </m:r>
                      </m:den>
                    </m:f>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d>
                          <m:dPr>
                            <m:ctrlPr>
                              <a:rPr lang="en-US"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𝑥</m:t>
                        </m:r>
                      </m:den>
                    </m:f>
                  </m:oMath>
                </a14:m>
                <a:r>
                  <a:rPr lang="en-US" dirty="0"/>
                  <a:t>  and thus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b="0" i="1" smtClean="0">
                                <a:latin typeface="Cambria Math" panose="02040503050406030204" pitchFamily="18" charset="0"/>
                              </a:rPr>
                              <m:t>h</m:t>
                            </m:r>
                            <m:r>
                              <a:rPr lang="en-US" b="0" i="1" smtClean="0">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e>
                        </m:d>
                      </m:e>
                    </m:func>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um>
                      <m:den>
                        <m:r>
                          <a:rPr lang="en-US" b="0" i="1" smtClean="0">
                            <a:latin typeface="Cambria Math" panose="02040503050406030204" pitchFamily="18" charset="0"/>
                          </a:rPr>
                          <m:t>h</m:t>
                        </m:r>
                        <m:r>
                          <a:rPr lang="en-US" b="0" i="1" smtClean="0">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den>
                    </m:f>
                  </m:oMath>
                </a14:m>
                <a:endParaRPr lang="en-US" dirty="0"/>
              </a:p>
              <a:p>
                <a:pPr lvl="1"/>
                <a:r>
                  <a:rPr lang="en-US" dirty="0"/>
                  <a:t>Therefore, the gradient of the loss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𝑓</m:t>
                        </m:r>
                      </m:sub>
                    </m:sSub>
                    <m:d>
                      <m:dPr>
                        <m:ctrlPr>
                          <a:rPr lang="en-US" i="1">
                            <a:latin typeface="Cambria Math" panose="02040503050406030204" pitchFamily="18" charset="0"/>
                          </a:rPr>
                        </m:ctrlPr>
                      </m:dPr>
                      <m:e>
                        <m:r>
                          <a:rPr lang="en-US" b="1">
                            <a:latin typeface="Cambria Math" panose="02040503050406030204" pitchFamily="18" charset="0"/>
                          </a:rPr>
                          <m:t>𝐱</m:t>
                        </m:r>
                        <m:r>
                          <a:rPr lang="en-US" i="1">
                            <a:latin typeface="Cambria Math" panose="02040503050406030204" pitchFamily="18" charset="0"/>
                          </a:rPr>
                          <m:t>,</m:t>
                        </m:r>
                        <m:r>
                          <a:rPr lang="en-US" i="1">
                            <a:latin typeface="Cambria Math" panose="02040503050406030204" pitchFamily="18" charset="0"/>
                          </a:rPr>
                          <m:t>𝑦</m:t>
                        </m:r>
                      </m:e>
                    </m:d>
                  </m:oMath>
                </a14:m>
                <a:r>
                  <a:rPr lang="en-US" dirty="0"/>
                  <a:t> with respect to the input </a:t>
                </a:r>
                <a:r>
                  <a:rPr lang="en-US" b="1" dirty="0"/>
                  <a:t>x</a:t>
                </a:r>
                <a:r>
                  <a:rPr lang="en-US" dirty="0"/>
                  <a:t> is</a:t>
                </a:r>
              </a:p>
              <a:p>
                <a:pPr lvl="1"/>
                <a:endParaRPr lang="en-US" dirty="0"/>
              </a:p>
              <a:p>
                <a:pPr lvl="1"/>
                <a:endParaRPr lang="en-US" dirty="0"/>
              </a:p>
              <a:p>
                <a:pPr lvl="1"/>
                <a:endParaRPr lang="en-US" sz="1000" dirty="0"/>
              </a:p>
              <a:p>
                <a:pPr lvl="1"/>
                <a:r>
                  <a:rPr lang="en-US" dirty="0"/>
                  <a:t>An untargeted FGSM adversarial sample can be generated by using the FD estimate of the gradient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m:t>
                        </m:r>
                      </m:e>
                      <m:sub>
                        <m:r>
                          <a:rPr lang="en-US" b="1" dirty="0">
                            <a:latin typeface="Cambria Math" panose="02040503050406030204" pitchFamily="18" charset="0"/>
                          </a:rPr>
                          <m:t>𝐱</m:t>
                        </m:r>
                      </m:sub>
                    </m:sSub>
                    <m:sSubSup>
                      <m:sSubSupPr>
                        <m:ctrlPr>
                          <a:rPr lang="en-US" i="1" dirty="0" smtClean="0">
                            <a:latin typeface="Cambria Math" panose="02040503050406030204" pitchFamily="18" charset="0"/>
                          </a:rPr>
                        </m:ctrlPr>
                      </m:sSubSupPr>
                      <m:e>
                        <m:r>
                          <a:rPr lang="en-US" b="0" i="1" dirty="0" smtClean="0">
                            <a:latin typeface="Cambria Math" panose="02040503050406030204" pitchFamily="18" charset="0"/>
                          </a:rPr>
                          <m:t>𝑝</m:t>
                        </m:r>
                      </m:e>
                      <m:sub>
                        <m:r>
                          <a:rPr lang="en-US" b="0" i="1" dirty="0" smtClean="0">
                            <a:latin typeface="Cambria Math" panose="02040503050406030204" pitchFamily="18" charset="0"/>
                          </a:rPr>
                          <m:t>𝑦</m:t>
                        </m:r>
                      </m:sub>
                      <m:sup>
                        <m:r>
                          <a:rPr lang="en-US" b="0" i="1" dirty="0" smtClean="0">
                            <a:latin typeface="Cambria Math" panose="02040503050406030204" pitchFamily="18" charset="0"/>
                          </a:rPr>
                          <m:t>𝑓</m:t>
                        </m:r>
                      </m:sup>
                    </m:sSubSup>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oMath>
                </a14:m>
                <a:r>
                  <a:rPr lang="en-US" dirty="0"/>
                  <a:t>, i.e.,</a:t>
                </a:r>
              </a:p>
              <a:p>
                <a:pPr lvl="1"/>
                <a:endParaRPr lang="en-US" dirty="0"/>
              </a:p>
              <a:p>
                <a:pPr lvl="1"/>
                <a:endParaRPr lang="en-US" sz="1000" dirty="0"/>
              </a:p>
              <a:p>
                <a:pPr lvl="1"/>
                <a:r>
                  <a:rPr lang="en-US" dirty="0"/>
                  <a:t>Similarly, a targeted FGSM adversarial sample with class </a:t>
                </a:r>
                <a:r>
                  <a:rPr lang="en-US" i="1" dirty="0"/>
                  <a:t>T</a:t>
                </a:r>
                <a:r>
                  <a:rPr lang="en-US" dirty="0"/>
                  <a:t> can be found by using</a:t>
                </a:r>
              </a:p>
              <a:p>
                <a:pPr lvl="1"/>
                <a:endParaRPr lang="en-US" dirty="0"/>
              </a:p>
              <a:p>
                <a:pPr lvl="1"/>
                <a:endParaRPr lang="en-US" dirty="0"/>
              </a:p>
              <a:p>
                <a:pPr lvl="2"/>
                <a:endParaRPr lang="en-US" dirty="0"/>
              </a:p>
              <a:p>
                <a:endParaRPr lang="en-US" dirty="0"/>
              </a:p>
              <a:p>
                <a:endParaRPr lang="en-US" dirty="0"/>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8647803D-37F5-4BCC-B06A-4C45A07464CD}"/>
                  </a:ext>
                </a:extLst>
              </p:cNvPr>
              <p:cNvSpPr>
                <a:spLocks noGrp="1" noRot="1" noChangeAspect="1" noMove="1" noResize="1" noEditPoints="1" noAdjustHandles="1" noChangeArrowheads="1" noChangeShapeType="1" noTextEdit="1"/>
              </p:cNvSpPr>
              <p:nvPr>
                <p:ph idx="1"/>
              </p:nvPr>
            </p:nvSpPr>
            <p:spPr>
              <a:blipFill>
                <a:blip r:embed="rId2"/>
                <a:stretch>
                  <a:fillRect l="-699" t="-795" r="-826"/>
                </a:stretch>
              </a:blipFill>
            </p:spPr>
            <p:txBody>
              <a:bodyPr/>
              <a:lstStyle/>
              <a:p>
                <a:r>
                  <a:rPr lang="en-US">
                    <a:noFill/>
                  </a:rPr>
                  <a:t> </a:t>
                </a:r>
              </a:p>
            </p:txBody>
          </p:sp>
        </mc:Fallback>
      </mc:AlternateContent>
      <p:sp>
        <p:nvSpPr>
          <p:cNvPr id="10" name="Content Placeholder 9"/>
          <p:cNvSpPr>
            <a:spLocks noGrp="1"/>
          </p:cNvSpPr>
          <p:nvPr>
            <p:ph idx="10"/>
          </p:nvPr>
        </p:nvSpPr>
        <p:spPr/>
        <p:txBody>
          <a:bodyPr/>
          <a:lstStyle/>
          <a:p>
            <a:r>
              <a:rPr lang="en-US" sz="1400" dirty="0"/>
              <a:t>Gradient Estimation Attack</a:t>
            </a:r>
            <a:endParaRPr lang="en-US" dirty="0"/>
          </a:p>
        </p:txBody>
      </p:sp>
      <p:grpSp>
        <p:nvGrpSpPr>
          <p:cNvPr id="6" name="Group 5"/>
          <p:cNvGrpSpPr/>
          <p:nvPr/>
        </p:nvGrpSpPr>
        <p:grpSpPr>
          <a:xfrm>
            <a:off x="2364904" y="3220800"/>
            <a:ext cx="5040560" cy="377368"/>
            <a:chOff x="2364904" y="3166120"/>
            <a:chExt cx="5040560" cy="377368"/>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64904" y="3166120"/>
              <a:ext cx="5040560" cy="377368"/>
            </a:xfrm>
            <a:prstGeom prst="rect">
              <a:avLst/>
            </a:prstGeom>
          </p:spPr>
        </p:pic>
        <p:sp>
          <p:nvSpPr>
            <p:cNvPr id="5" name="Rectangle 4"/>
            <p:cNvSpPr/>
            <p:nvPr/>
          </p:nvSpPr>
          <p:spPr>
            <a:xfrm>
              <a:off x="4165104" y="3166120"/>
              <a:ext cx="1440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523853" y="4520927"/>
            <a:ext cx="2657475" cy="733425"/>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592413" y="5740871"/>
            <a:ext cx="4029075" cy="809625"/>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168749" y="6910536"/>
            <a:ext cx="3876675" cy="790575"/>
          </a:xfrm>
          <a:prstGeom prst="rect">
            <a:avLst/>
          </a:prstGeom>
        </p:spPr>
      </p:pic>
    </p:spTree>
    <p:extLst>
      <p:ext uri="{BB962C8B-B14F-4D97-AF65-F5344CB8AC3E}">
        <p14:creationId xmlns:p14="http://schemas.microsoft.com/office/powerpoint/2010/main" val="2558333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A73B-A559-4565-AD2C-CEA7452E3AA0}"/>
              </a:ext>
            </a:extLst>
          </p:cNvPr>
          <p:cNvSpPr>
            <a:spLocks noGrp="1"/>
          </p:cNvSpPr>
          <p:nvPr>
            <p:ph type="title"/>
          </p:nvPr>
        </p:nvSpPr>
        <p:spPr/>
        <p:txBody>
          <a:bodyPr>
            <a:normAutofit/>
          </a:bodyPr>
          <a:lstStyle/>
          <a:p>
            <a:r>
              <a:rPr lang="en-US" sz="4400" dirty="0"/>
              <a:t>Gradient Estimation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366498-3FBD-400F-BCE2-9263DF753F41}"/>
                  </a:ext>
                </a:extLst>
              </p:cNvPr>
              <p:cNvSpPr>
                <a:spLocks noGrp="1"/>
              </p:cNvSpPr>
              <p:nvPr>
                <p:ph idx="1"/>
              </p:nvPr>
            </p:nvSpPr>
            <p:spPr/>
            <p:txBody>
              <a:bodyPr/>
              <a:lstStyle/>
              <a:p>
                <a:r>
                  <a:rPr lang="en-US" dirty="0">
                    <a:solidFill>
                      <a:srgbClr val="FF0000"/>
                    </a:solidFill>
                  </a:rPr>
                  <a:t>Approximate C-W attack </a:t>
                </a:r>
                <a:r>
                  <a:rPr lang="en-US" dirty="0"/>
                  <a:t>with finite difference GE method</a:t>
                </a:r>
              </a:p>
              <a:p>
                <a:pPr lvl="1"/>
                <a:r>
                  <a:rPr lang="en-US" dirty="0" err="1"/>
                  <a:t>Carlini</a:t>
                </a:r>
                <a:r>
                  <a:rPr lang="en-US" dirty="0"/>
                  <a:t> &amp; Wagner attack uses a loss function based on the logits values </a:t>
                </a:r>
                <a14:m>
                  <m:oMath xmlns:m="http://schemas.openxmlformats.org/officeDocument/2006/math">
                    <m:r>
                      <a:rPr lang="en-US" i="1" smtClean="0">
                        <a:latin typeface="Cambria Math" panose="02040503050406030204" pitchFamily="18" charset="0"/>
                        <a:ea typeface="Cambria Math" panose="02040503050406030204" pitchFamily="18" charset="0"/>
                      </a:rPr>
                      <m:t>𝜙</m:t>
                    </m:r>
                    <m:d>
                      <m:dPr>
                        <m:ctrlPr>
                          <a:rPr lang="en-US" i="1" smtClean="0">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m:t>
                        </m:r>
                      </m:e>
                    </m:d>
                  </m:oMath>
                </a14:m>
                <a:endParaRPr lang="en-US" dirty="0"/>
              </a:p>
              <a:p>
                <a:pPr lvl="1"/>
                <a:endParaRPr lang="en-US" dirty="0"/>
              </a:p>
              <a:p>
                <a:pPr lvl="1"/>
                <a:endParaRPr lang="en-US" dirty="0"/>
              </a:p>
              <a:p>
                <a:pPr lvl="1"/>
                <a:r>
                  <a:rPr lang="en-US" dirty="0"/>
                  <a:t>Logits values </a:t>
                </a:r>
                <a14:m>
                  <m:oMath xmlns:m="http://schemas.openxmlformats.org/officeDocument/2006/math">
                    <m:r>
                      <a:rPr lang="en-US" i="1">
                        <a:latin typeface="Cambria Math" panose="02040503050406030204" pitchFamily="18" charset="0"/>
                        <a:ea typeface="Cambria Math" panose="02040503050406030204" pitchFamily="18" charset="0"/>
                      </a:rPr>
                      <m:t>𝜙</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e>
                    </m:d>
                  </m:oMath>
                </a14:m>
                <a:r>
                  <a:rPr lang="en-US" dirty="0"/>
                  <a:t> can be computed by taking the logarithm of the </a:t>
                </a:r>
                <a:r>
                  <a:rPr lang="en-US" dirty="0" err="1"/>
                  <a:t>softmax</a:t>
                </a:r>
                <a:r>
                  <a:rPr lang="en-US" dirty="0"/>
                  <a:t> probabilities, up to an additive constant</a:t>
                </a:r>
              </a:p>
              <a:p>
                <a:pPr lvl="1"/>
                <a:r>
                  <a:rPr lang="en-US" dirty="0"/>
                  <a:t>For an untargeted C-W attack, the loss is the difference between the logits for the true class </a:t>
                </a:r>
                <a:r>
                  <a:rPr lang="en-US" i="1" dirty="0"/>
                  <a:t>y </a:t>
                </a:r>
                <a:r>
                  <a:rPr lang="en-US" dirty="0"/>
                  <a:t>and the second-most-likely class </a:t>
                </a:r>
                <a:r>
                  <a:rPr lang="en-US" i="1" dirty="0"/>
                  <a:t>y’</a:t>
                </a:r>
                <a:r>
                  <a:rPr lang="en-US" dirty="0"/>
                  <a:t>, i.e., </a:t>
                </a:r>
                <a14:m>
                  <m:oMath xmlns:m="http://schemas.openxmlformats.org/officeDocument/2006/math">
                    <m:r>
                      <a:rPr lang="en-US" i="1">
                        <a:latin typeface="Cambria Math" panose="02040503050406030204" pitchFamily="18" charset="0"/>
                        <a:ea typeface="Cambria Math" panose="02040503050406030204" pitchFamily="18" charset="0"/>
                      </a:rPr>
                      <m:t>𝜙</m:t>
                    </m:r>
                    <m:sSub>
                      <m:sSubPr>
                        <m:ctrlPr>
                          <a:rPr lang="en-US" i="1" smtClean="0">
                            <a:latin typeface="Cambria Math" panose="02040503050406030204" pitchFamily="18" charset="0"/>
                            <a:ea typeface="Cambria Math" panose="02040503050406030204" pitchFamily="18" charset="0"/>
                          </a:rPr>
                        </m:ctrlPr>
                      </m:sSub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e>
                      <m:sub>
                        <m:r>
                          <a:rPr lang="en-US" b="0" i="1" smtClean="0">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𝜙</m:t>
                    </m:r>
                    <m:sSub>
                      <m:sSubPr>
                        <m:ctrlPr>
                          <a:rPr lang="en-US" i="1">
                            <a:latin typeface="Cambria Math" panose="02040503050406030204" pitchFamily="18" charset="0"/>
                            <a:ea typeface="Cambria Math" panose="02040503050406030204" pitchFamily="18" charset="0"/>
                          </a:rPr>
                        </m:ctrlPr>
                      </m:sSub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e>
                      <m:sub>
                        <m:r>
                          <a:rPr lang="en-US" i="1">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m:t>
                        </m:r>
                      </m:sub>
                    </m:sSub>
                  </m:oMath>
                </a14:m>
                <a:endParaRPr lang="en-US" dirty="0"/>
              </a:p>
              <a:p>
                <a:pPr lvl="2"/>
                <a:r>
                  <a:rPr lang="en-US" dirty="0"/>
                  <a:t>Since the loss is the difference of logits, the additive constant is canceled</a:t>
                </a:r>
              </a:p>
              <a:p>
                <a:pPr lvl="2"/>
                <a:r>
                  <a:rPr lang="en-US" dirty="0"/>
                  <a:t>By using FD approximation of the gradient, it is obtained</a:t>
                </a:r>
              </a:p>
              <a:p>
                <a:pPr lvl="2"/>
                <a:endParaRPr lang="en-US" dirty="0"/>
              </a:p>
              <a:p>
                <a:pPr lvl="2"/>
                <a:endParaRPr lang="en-US" dirty="0"/>
              </a:p>
              <a:p>
                <a:pPr lvl="2"/>
                <a:endParaRPr lang="en-US" dirty="0"/>
              </a:p>
              <a:p>
                <a:pPr lvl="1"/>
                <a:r>
                  <a:rPr lang="en-US" dirty="0"/>
                  <a:t>For a targeted C-W attack, the adversarial sample is</a:t>
                </a:r>
              </a:p>
              <a:p>
                <a:endParaRPr lang="en-US" dirty="0"/>
              </a:p>
            </p:txBody>
          </p:sp>
        </mc:Choice>
        <mc:Fallback xmlns="">
          <p:sp>
            <p:nvSpPr>
              <p:cNvPr id="3" name="Content Placeholder 2">
                <a:extLst>
                  <a:ext uri="{FF2B5EF4-FFF2-40B4-BE49-F238E27FC236}">
                    <a16:creationId xmlns:a16="http://schemas.microsoft.com/office/drawing/2014/main" id="{9F366498-3FBD-400F-BCE2-9263DF753F41}"/>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35038" y="2806080"/>
            <a:ext cx="5886450" cy="4191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435324" y="5686400"/>
            <a:ext cx="4610100" cy="457200"/>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788840" y="6550496"/>
            <a:ext cx="6179796" cy="316074"/>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2508920" y="5361562"/>
            <a:ext cx="4419228" cy="290739"/>
          </a:xfrm>
          <a:prstGeom prst="rect">
            <a:avLst/>
          </a:prstGeom>
        </p:spPr>
      </p:pic>
    </p:spTree>
    <p:extLst>
      <p:ext uri="{BB962C8B-B14F-4D97-AF65-F5344CB8AC3E}">
        <p14:creationId xmlns:p14="http://schemas.microsoft.com/office/powerpoint/2010/main" val="582771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A73B-A559-4565-AD2C-CEA7452E3AA0}"/>
              </a:ext>
            </a:extLst>
          </p:cNvPr>
          <p:cNvSpPr>
            <a:spLocks noGrp="1"/>
          </p:cNvSpPr>
          <p:nvPr>
            <p:ph type="title"/>
          </p:nvPr>
        </p:nvSpPr>
        <p:spPr/>
        <p:txBody>
          <a:bodyPr>
            <a:normAutofit/>
          </a:bodyPr>
          <a:lstStyle/>
          <a:p>
            <a:r>
              <a:rPr lang="en-US" sz="4400" dirty="0"/>
              <a:t>Gradient Estimation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366498-3FBD-400F-BCE2-9263DF753F41}"/>
                  </a:ext>
                </a:extLst>
              </p:cNvPr>
              <p:cNvSpPr>
                <a:spLocks noGrp="1"/>
              </p:cNvSpPr>
              <p:nvPr>
                <p:ph idx="1"/>
              </p:nvPr>
            </p:nvSpPr>
            <p:spPr/>
            <p:txBody>
              <a:bodyPr/>
              <a:lstStyle/>
              <a:p>
                <a:r>
                  <a:rPr lang="en-US" dirty="0">
                    <a:solidFill>
                      <a:srgbClr val="FF0000"/>
                    </a:solidFill>
                  </a:rPr>
                  <a:t>Iterative</a:t>
                </a:r>
                <a:r>
                  <a:rPr lang="en-US" dirty="0"/>
                  <a:t> </a:t>
                </a:r>
                <a:r>
                  <a:rPr lang="en-US" dirty="0">
                    <a:solidFill>
                      <a:srgbClr val="FF0000"/>
                    </a:solidFill>
                  </a:rPr>
                  <a:t>FGSM attack </a:t>
                </a:r>
                <a:r>
                  <a:rPr lang="en-US" dirty="0"/>
                  <a:t>with finite difference GE method</a:t>
                </a:r>
              </a:p>
              <a:p>
                <a:pPr lvl="1"/>
                <a:r>
                  <a:rPr lang="en-US" dirty="0"/>
                  <a:t>This is similar to the Basic Iterative Method and Projected Gradient Descent attacks, which use several iterations of the FGSM attack and achieve higher success rate than the single step FGSM attack</a:t>
                </a:r>
              </a:p>
              <a:p>
                <a:pPr lvl="1"/>
                <a:r>
                  <a:rPr lang="en-US" dirty="0"/>
                  <a:t>An iterative FD attack with </a:t>
                </a:r>
                <a14:m>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+1</m:t>
                    </m:r>
                  </m:oMath>
                </a14:m>
                <a:r>
                  <a:rPr lang="en-US" dirty="0"/>
                  <a:t> iterations using the cross-entropy loss is</a:t>
                </a:r>
              </a:p>
              <a:p>
                <a:pPr lvl="1"/>
                <a:endParaRPr lang="en-US" dirty="0"/>
              </a:p>
              <a:p>
                <a:pPr lvl="1"/>
                <a:endParaRPr lang="en-US" dirty="0"/>
              </a:p>
              <a:p>
                <a:pPr lvl="1"/>
                <a:endParaRPr lang="en-US" dirty="0"/>
              </a:p>
              <a:p>
                <a:endParaRPr lang="en-US" dirty="0">
                  <a:solidFill>
                    <a:srgbClr val="FF0000"/>
                  </a:solidFill>
                </a:endParaRPr>
              </a:p>
              <a:p>
                <a:r>
                  <a:rPr lang="en-US" dirty="0">
                    <a:solidFill>
                      <a:srgbClr val="FF0000"/>
                    </a:solidFill>
                  </a:rPr>
                  <a:t>Iterative C-W attack </a:t>
                </a:r>
                <a:r>
                  <a:rPr lang="en-US" dirty="0"/>
                  <a:t>is also applied in a similar manner by modifying the single-step approach presented on the previous page</a:t>
                </a:r>
              </a:p>
            </p:txBody>
          </p:sp>
        </mc:Choice>
        <mc:Fallback xmlns="">
          <p:sp>
            <p:nvSpPr>
              <p:cNvPr id="3" name="Content Placeholder 2">
                <a:extLst>
                  <a:ext uri="{FF2B5EF4-FFF2-40B4-BE49-F238E27FC236}">
                    <a16:creationId xmlns:a16="http://schemas.microsoft.com/office/drawing/2014/main" id="{9F366498-3FBD-400F-BCE2-9263DF753F41}"/>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3"/>
          <a:stretch>
            <a:fillRect/>
          </a:stretch>
        </p:blipFill>
        <p:spPr>
          <a:xfrm>
            <a:off x="2076872" y="3851417"/>
            <a:ext cx="5048250" cy="857250"/>
          </a:xfrm>
          <a:prstGeom prst="rect">
            <a:avLst/>
          </a:prstGeom>
        </p:spPr>
      </p:pic>
    </p:spTree>
    <p:extLst>
      <p:ext uri="{BB962C8B-B14F-4D97-AF65-F5344CB8AC3E}">
        <p14:creationId xmlns:p14="http://schemas.microsoft.com/office/powerpoint/2010/main" val="11889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Experimental Validation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Validation of untargeted black-box attacks using Gradient Estimation with FD</a:t>
                </a:r>
              </a:p>
              <a:p>
                <a:pPr lvl="1"/>
                <a:r>
                  <a:rPr lang="en-US" dirty="0"/>
                  <a:t>The table presents the success rate and average distortion (in parenthesis)</a:t>
                </a:r>
              </a:p>
              <a:p>
                <a:pPr lvl="1"/>
                <a:r>
                  <a:rPr lang="en-US" dirty="0"/>
                  <a:t>Baseline methods:</a:t>
                </a:r>
              </a:p>
              <a:p>
                <a:pPr lvl="2"/>
                <a:r>
                  <a:rPr lang="en-US" dirty="0"/>
                  <a:t>D. of M. – Difference of Means attack, uses the mean difference between the true class and the target class as added perturbation</a:t>
                </a:r>
              </a:p>
              <a:p>
                <a:pPr lvl="2"/>
                <a:r>
                  <a:rPr lang="en-US" dirty="0"/>
                  <a:t>Rand. – Random perturbation by adding random noise from a distribution (e.g., Gaussian)</a:t>
                </a:r>
              </a:p>
              <a:p>
                <a:pPr lvl="1"/>
                <a:r>
                  <a:rPr lang="en-US" dirty="0"/>
                  <a:t>‘</a:t>
                </a:r>
                <a:r>
                  <a:rPr lang="en-US" dirty="0" err="1"/>
                  <a:t>xent</a:t>
                </a:r>
                <a:r>
                  <a:rPr lang="en-US" dirty="0"/>
                  <a:t>’ is for cross-entropy loss, ‘logit’ is C-W logits loss, ‘I’ is iterative</a:t>
                </a:r>
              </a:p>
              <a:p>
                <a:pPr lvl="1"/>
                <a:r>
                  <a:rPr lang="en-US" dirty="0"/>
                  <a:t>MNIST with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𝐿</m:t>
                        </m:r>
                      </m:e>
                      <m:sub>
                        <m:r>
                          <a:rPr lang="en-US" i="1" dirty="0" smtClean="0">
                            <a:latin typeface="Cambria Math" panose="02040503050406030204" pitchFamily="18" charset="0"/>
                            <a:ea typeface="Cambria Math" panose="02040503050406030204" pitchFamily="18" charset="0"/>
                          </a:rPr>
                          <m:t>∞</m:t>
                        </m:r>
                      </m:sub>
                    </m:sSub>
                  </m:oMath>
                </a14:m>
                <a:r>
                  <a:rPr lang="en-US" dirty="0"/>
                  <a:t> constraint of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rPr>
                      <m:t>ϵ</m:t>
                    </m:r>
                    <m:r>
                      <a:rPr lang="en-US" i="1" dirty="0" smtClean="0">
                        <a:latin typeface="Cambria Math" panose="02040503050406030204" pitchFamily="18" charset="0"/>
                      </a:rPr>
                      <m:t>=0</m:t>
                    </m:r>
                    <m:r>
                      <a:rPr lang="en-US" b="0" i="1" dirty="0" smtClean="0">
                        <a:latin typeface="Cambria Math" panose="02040503050406030204" pitchFamily="18" charset="0"/>
                      </a:rPr>
                      <m:t>.</m:t>
                    </m:r>
                    <m:r>
                      <a:rPr lang="en-US" i="1" dirty="0" smtClean="0">
                        <a:latin typeface="Cambria Math" panose="02040503050406030204" pitchFamily="18" charset="0"/>
                      </a:rPr>
                      <m:t>3</m:t>
                    </m:r>
                  </m:oMath>
                </a14:m>
                <a:r>
                  <a:rPr lang="en-US" dirty="0"/>
                  <a:t>, and CIFAR-10 with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𝐿</m:t>
                        </m:r>
                      </m:e>
                      <m:sub>
                        <m:r>
                          <a:rPr lang="en-US" i="1" dirty="0">
                            <a:latin typeface="Cambria Math" panose="02040503050406030204" pitchFamily="18" charset="0"/>
                            <a:ea typeface="Cambria Math" panose="02040503050406030204" pitchFamily="18" charset="0"/>
                          </a:rPr>
                          <m:t>∞</m:t>
                        </m:r>
                      </m:sub>
                    </m:sSub>
                  </m:oMath>
                </a14:m>
                <a:r>
                  <a:rPr lang="en-US" dirty="0"/>
                  <a:t> constraint of </a:t>
                </a:r>
                <a14:m>
                  <m:oMath xmlns:m="http://schemas.openxmlformats.org/officeDocument/2006/math">
                    <m:r>
                      <m:rPr>
                        <m:sty m:val="p"/>
                      </m:rPr>
                      <a:rPr lang="el-GR" i="1" dirty="0">
                        <a:latin typeface="Cambria Math" panose="02040503050406030204" pitchFamily="18" charset="0"/>
                        <a:ea typeface="Cambria Math" panose="02040503050406030204" pitchFamily="18" charset="0"/>
                      </a:rPr>
                      <m:t>ϵ</m:t>
                    </m:r>
                    <m:r>
                      <a:rPr lang="en-US" i="1" dirty="0">
                        <a:latin typeface="Cambria Math" panose="02040503050406030204" pitchFamily="18" charset="0"/>
                      </a:rPr>
                      <m:t>=</m:t>
                    </m:r>
                    <m:r>
                      <a:rPr lang="en-US" b="0" i="1" dirty="0" smtClean="0">
                        <a:latin typeface="Cambria Math" panose="02040503050406030204" pitchFamily="18" charset="0"/>
                      </a:rPr>
                      <m:t>8</m:t>
                    </m:r>
                  </m:oMath>
                </a14:m>
                <a:endParaRPr lang="en-US" dirty="0"/>
              </a:p>
              <a:p>
                <a:pPr lvl="1"/>
                <a:r>
                  <a:rPr lang="en-US" dirty="0"/>
                  <a:t>Iterative C-W attack produced best results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127"/>
                </a:stretch>
              </a:blipFill>
            </p:spPr>
            <p:txBody>
              <a:bodyPr/>
              <a:lstStyle/>
              <a:p>
                <a:r>
                  <a:rPr lang="en-US">
                    <a:noFill/>
                  </a:rPr>
                  <a:t> </a:t>
                </a:r>
              </a:p>
            </p:txBody>
          </p:sp>
        </mc:Fallback>
      </mc:AlternateContent>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4"/>
          <a:stretch>
            <a:fillRect/>
          </a:stretch>
        </p:blipFill>
        <p:spPr>
          <a:xfrm>
            <a:off x="175121" y="4966320"/>
            <a:ext cx="9822631" cy="2520280"/>
          </a:xfrm>
          <a:prstGeom prst="rect">
            <a:avLst/>
          </a:prstGeom>
        </p:spPr>
      </p:pic>
    </p:spTree>
    <p:extLst>
      <p:ext uri="{BB962C8B-B14F-4D97-AF65-F5344CB8AC3E}">
        <p14:creationId xmlns:p14="http://schemas.microsoft.com/office/powerpoint/2010/main" val="1208935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Experimental Validation</a:t>
            </a:r>
          </a:p>
        </p:txBody>
      </p:sp>
      <p:sp>
        <p:nvSpPr>
          <p:cNvPr id="3" name="Content Placeholder 2"/>
          <p:cNvSpPr>
            <a:spLocks noGrp="1"/>
          </p:cNvSpPr>
          <p:nvPr>
            <p:ph idx="1"/>
          </p:nvPr>
        </p:nvSpPr>
        <p:spPr/>
        <p:txBody>
          <a:bodyPr/>
          <a:lstStyle/>
          <a:p>
            <a:r>
              <a:rPr lang="en-US" dirty="0"/>
              <a:t>Validation of targeted black-box attacks using Gradient Estimation with FD</a:t>
            </a:r>
          </a:p>
          <a:p>
            <a:pPr lvl="1"/>
            <a:r>
              <a:rPr lang="en-US" dirty="0"/>
              <a:t>Iterative FGSM attack produced best results on MNIST</a:t>
            </a:r>
          </a:p>
          <a:p>
            <a:pPr lvl="1"/>
            <a:r>
              <a:rPr lang="en-US" dirty="0"/>
              <a:t>Iterative C-W attack produced best results on CIFAR-10</a:t>
            </a:r>
          </a:p>
          <a:p>
            <a:endParaRPr lang="en-US" dirty="0"/>
          </a:p>
        </p:txBody>
      </p:sp>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2"/>
          <a:stretch>
            <a:fillRect/>
          </a:stretch>
        </p:blipFill>
        <p:spPr>
          <a:xfrm>
            <a:off x="307525" y="3742184"/>
            <a:ext cx="9518662" cy="2664296"/>
          </a:xfrm>
          <a:prstGeom prst="rect">
            <a:avLst/>
          </a:prstGeom>
        </p:spPr>
      </p:pic>
    </p:spTree>
    <p:extLst>
      <p:ext uri="{BB962C8B-B14F-4D97-AF65-F5344CB8AC3E}">
        <p14:creationId xmlns:p14="http://schemas.microsoft.com/office/powerpoint/2010/main" val="972462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Experimental Validation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Graphs of the success rate versus the perturbation size </a:t>
                </a:r>
                <a14:m>
                  <m:oMath xmlns:m="http://schemas.openxmlformats.org/officeDocument/2006/math">
                    <m:r>
                      <m:rPr>
                        <m:sty m:val="p"/>
                      </m:rPr>
                      <a:rPr lang="el-GR" i="1" dirty="0">
                        <a:latin typeface="Cambria Math" panose="02040503050406030204" pitchFamily="18" charset="0"/>
                        <a:ea typeface="Cambria Math" panose="02040503050406030204" pitchFamily="18" charset="0"/>
                      </a:rPr>
                      <m:t>ϵ</m:t>
                    </m:r>
                  </m:oMath>
                </a14:m>
                <a:endParaRPr lang="en-US" dirty="0"/>
              </a:p>
              <a:p>
                <a:pPr lvl="1"/>
                <a:r>
                  <a:rPr lang="en-US" dirty="0"/>
                  <a:t>The proposed black-box attack has almost the same curve as white-box C-W attack (e.g., ’White-box FGS logit’)</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3"/>
          <a:stretch>
            <a:fillRect/>
          </a:stretch>
        </p:blipFill>
        <p:spPr>
          <a:xfrm>
            <a:off x="204664" y="3238128"/>
            <a:ext cx="9621069" cy="2664296"/>
          </a:xfrm>
          <a:prstGeom prst="rect">
            <a:avLst/>
          </a:prstGeom>
        </p:spPr>
      </p:pic>
    </p:spTree>
    <p:extLst>
      <p:ext uri="{BB962C8B-B14F-4D97-AF65-F5344CB8AC3E}">
        <p14:creationId xmlns:p14="http://schemas.microsoft.com/office/powerpoint/2010/main" val="1261707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A73B-A559-4565-AD2C-CEA7452E3AA0}"/>
              </a:ext>
            </a:extLst>
          </p:cNvPr>
          <p:cNvSpPr>
            <a:spLocks noGrp="1"/>
          </p:cNvSpPr>
          <p:nvPr>
            <p:ph type="title"/>
          </p:nvPr>
        </p:nvSpPr>
        <p:spPr/>
        <p:txBody>
          <a:bodyPr>
            <a:normAutofit/>
          </a:bodyPr>
          <a:lstStyle/>
          <a:p>
            <a:r>
              <a:rPr lang="en-US" sz="4400" dirty="0"/>
              <a:t>Query Reduction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366498-3FBD-400F-BCE2-9263DF753F41}"/>
                  </a:ext>
                </a:extLst>
              </p:cNvPr>
              <p:cNvSpPr>
                <a:spLocks noGrp="1"/>
              </p:cNvSpPr>
              <p:nvPr>
                <p:ph idx="1"/>
              </p:nvPr>
            </p:nvSpPr>
            <p:spPr/>
            <p:txBody>
              <a:bodyPr/>
              <a:lstStyle/>
              <a:p>
                <a:r>
                  <a:rPr lang="en-US" dirty="0"/>
                  <a:t>Shortcoming of the proposed approach:</a:t>
                </a:r>
              </a:p>
              <a:p>
                <a:pPr lvl="1"/>
                <a:r>
                  <a:rPr lang="en-US" dirty="0"/>
                  <a:t>Requires </a:t>
                </a:r>
                <a14:m>
                  <m:oMath xmlns:m="http://schemas.openxmlformats.org/officeDocument/2006/math">
                    <m:r>
                      <a:rPr lang="en-US" i="1" dirty="0">
                        <a:latin typeface="Cambria Math" panose="02040503050406030204" pitchFamily="18" charset="0"/>
                      </a:rPr>
                      <m:t>𝑂</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m:t>
                    </m:r>
                  </m:oMath>
                </a14:m>
                <a:r>
                  <a:rPr lang="en-US" dirty="0"/>
                  <a:t> queries per input, where </a:t>
                </a:r>
                <a:r>
                  <a:rPr lang="en-US" i="1" dirty="0"/>
                  <a:t>d</a:t>
                </a:r>
                <a:r>
                  <a:rPr lang="en-US" dirty="0"/>
                  <a:t> is the dimension of the input</a:t>
                </a:r>
              </a:p>
              <a:p>
                <a:pPr lvl="1"/>
                <a:r>
                  <a:rPr lang="en-US" dirty="0"/>
                  <a:t>The presented FD approximation required </a:t>
                </a:r>
                <a14:m>
                  <m:oMath xmlns:m="http://schemas.openxmlformats.org/officeDocument/2006/math">
                    <m:r>
                      <a:rPr lang="en-US" i="1" dirty="0" smtClean="0">
                        <a:latin typeface="Cambria Math" panose="02040503050406030204" pitchFamily="18" charset="0"/>
                      </a:rPr>
                      <m:t>2</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𝑑</m:t>
                    </m:r>
                  </m:oMath>
                </a14:m>
                <a:r>
                  <a:rPr lang="en-US" dirty="0"/>
                  <a:t> queries</a:t>
                </a:r>
              </a:p>
              <a:p>
                <a:r>
                  <a:rPr lang="en-US" dirty="0"/>
                  <a:t>The authors propose two approaches for reducing the number of queries</a:t>
                </a:r>
              </a:p>
              <a:p>
                <a:pPr lvl="1"/>
                <a:r>
                  <a:rPr lang="en-US" dirty="0"/>
                  <a:t>Random grouping</a:t>
                </a:r>
              </a:p>
              <a:p>
                <a:pPr lvl="2"/>
                <a:r>
                  <a:rPr lang="en-US" dirty="0"/>
                  <a:t>The gradient is estimated only for a random group of selected features</a:t>
                </a:r>
              </a:p>
              <a:p>
                <a:pPr lvl="1"/>
                <a:r>
                  <a:rPr lang="en-US" dirty="0"/>
                  <a:t>PCA (Principal Component Analysis)</a:t>
                </a:r>
              </a:p>
              <a:p>
                <a:pPr lvl="2"/>
                <a:r>
                  <a:rPr lang="en-US" dirty="0"/>
                  <a:t>Compute the gradient only along a number of principal component vectors</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9F366498-3FBD-400F-BCE2-9263DF753F41}"/>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sz="1400" dirty="0"/>
              <a:t>Gradient Estimation Attack</a:t>
            </a:r>
            <a:endParaRPr lang="en-US" dirty="0"/>
          </a:p>
        </p:txBody>
      </p:sp>
    </p:spTree>
    <p:extLst>
      <p:ext uri="{BB962C8B-B14F-4D97-AF65-F5344CB8AC3E}">
        <p14:creationId xmlns:p14="http://schemas.microsoft.com/office/powerpoint/2010/main" val="915861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Query Reduction</a:t>
            </a:r>
          </a:p>
        </p:txBody>
      </p:sp>
      <p:sp>
        <p:nvSpPr>
          <p:cNvPr id="3" name="Content Placeholder 2"/>
          <p:cNvSpPr>
            <a:spLocks noGrp="1"/>
          </p:cNvSpPr>
          <p:nvPr>
            <p:ph idx="1"/>
          </p:nvPr>
        </p:nvSpPr>
        <p:spPr/>
        <p:txBody>
          <a:bodyPr/>
          <a:lstStyle/>
          <a:p>
            <a:r>
              <a:rPr lang="en-US" dirty="0"/>
              <a:t>Validation of the methods for query reduction</a:t>
            </a:r>
          </a:p>
          <a:p>
            <a:pPr lvl="1"/>
            <a:r>
              <a:rPr lang="en-US" dirty="0"/>
              <a:t>For random grouping, the success rate decreases with decreasing the group size</a:t>
            </a:r>
          </a:p>
          <a:p>
            <a:pPr lvl="1"/>
            <a:r>
              <a:rPr lang="en-US" dirty="0"/>
              <a:t>For PCA, the success rate is still high as the number of PC decreases</a:t>
            </a:r>
          </a:p>
        </p:txBody>
      </p:sp>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2"/>
          <a:stretch>
            <a:fillRect/>
          </a:stretch>
        </p:blipFill>
        <p:spPr>
          <a:xfrm>
            <a:off x="355882" y="3382144"/>
            <a:ext cx="9505056" cy="2491309"/>
          </a:xfrm>
          <a:prstGeom prst="rect">
            <a:avLst/>
          </a:prstGeom>
        </p:spPr>
      </p:pic>
    </p:spTree>
    <p:extLst>
      <p:ext uri="{BB962C8B-B14F-4D97-AF65-F5344CB8AC3E}">
        <p14:creationId xmlns:p14="http://schemas.microsoft.com/office/powerpoint/2010/main" val="3177741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Evasion Attacks against Black-box Models</a:t>
            </a:r>
          </a:p>
        </p:txBody>
      </p:sp>
      <p:sp>
        <p:nvSpPr>
          <p:cNvPr id="3" name="Content Placeholder 2"/>
          <p:cNvSpPr>
            <a:spLocks noGrp="1"/>
          </p:cNvSpPr>
          <p:nvPr>
            <p:ph idx="1"/>
          </p:nvPr>
        </p:nvSpPr>
        <p:spPr/>
        <p:txBody>
          <a:bodyPr/>
          <a:lstStyle/>
          <a:p>
            <a:r>
              <a:rPr lang="en-US" dirty="0"/>
              <a:t>The black-box attacks can be classified into two categories:</a:t>
            </a:r>
          </a:p>
          <a:p>
            <a:pPr lvl="1"/>
            <a:r>
              <a:rPr lang="en-US" b="1" i="1" dirty="0">
                <a:solidFill>
                  <a:srgbClr val="0070C0"/>
                </a:solidFill>
              </a:rPr>
              <a:t>Query-based attacks</a:t>
            </a:r>
          </a:p>
          <a:p>
            <a:pPr lvl="2"/>
            <a:r>
              <a:rPr lang="en-US" dirty="0"/>
              <a:t>The adversary queries the model and creates adversarial examples by using the provided information to queries</a:t>
            </a:r>
          </a:p>
          <a:p>
            <a:pPr lvl="2"/>
            <a:r>
              <a:rPr lang="en-US" dirty="0"/>
              <a:t>The queried model can provide:</a:t>
            </a:r>
          </a:p>
          <a:p>
            <a:pPr lvl="3"/>
            <a:r>
              <a:rPr lang="en-US" dirty="0"/>
              <a:t>Output class probabilities (i.e., confidence scores per class) used with </a:t>
            </a:r>
            <a:r>
              <a:rPr lang="en-US" dirty="0">
                <a:solidFill>
                  <a:srgbClr val="FF0000"/>
                </a:solidFill>
              </a:rPr>
              <a:t>score-based attacks</a:t>
            </a:r>
          </a:p>
          <a:p>
            <a:pPr lvl="3"/>
            <a:r>
              <a:rPr lang="en-US" dirty="0"/>
              <a:t>Output class, used with </a:t>
            </a:r>
            <a:r>
              <a:rPr lang="en-US" dirty="0">
                <a:solidFill>
                  <a:srgbClr val="FF0000"/>
                </a:solidFill>
              </a:rPr>
              <a:t>decision-based attacks</a:t>
            </a:r>
          </a:p>
          <a:p>
            <a:pPr lvl="1"/>
            <a:r>
              <a:rPr lang="en-US" b="1" i="1" dirty="0">
                <a:solidFill>
                  <a:srgbClr val="0070C0"/>
                </a:solidFill>
              </a:rPr>
              <a:t>Transfer-based attacks </a:t>
            </a:r>
            <a:r>
              <a:rPr lang="en-US" dirty="0"/>
              <a:t>(or </a:t>
            </a:r>
            <a:r>
              <a:rPr lang="en-US" b="1" i="1" dirty="0">
                <a:solidFill>
                  <a:srgbClr val="0070C0"/>
                </a:solidFill>
              </a:rPr>
              <a:t>transferability attacks</a:t>
            </a:r>
            <a:r>
              <a:rPr lang="en-US" dirty="0"/>
              <a:t>)</a:t>
            </a:r>
          </a:p>
          <a:p>
            <a:pPr lvl="2"/>
            <a:r>
              <a:rPr lang="en-US" dirty="0"/>
              <a:t>The adversary does not query the model</a:t>
            </a:r>
          </a:p>
          <a:p>
            <a:pPr lvl="2"/>
            <a:r>
              <a:rPr lang="en-US" dirty="0"/>
              <a:t>The adversary trains its own substitute/surrogate local model, and transfers the adversarial examples to the target model </a:t>
            </a:r>
          </a:p>
          <a:p>
            <a:pPr lvl="2"/>
            <a:r>
              <a:rPr lang="en-US" dirty="0"/>
              <a:t>This type of approaches are also referred to as </a:t>
            </a:r>
            <a:r>
              <a:rPr lang="en-US" dirty="0">
                <a:solidFill>
                  <a:srgbClr val="FF0000"/>
                </a:solidFill>
              </a:rPr>
              <a:t>zero queries attacks</a:t>
            </a:r>
          </a:p>
          <a:p>
            <a:pPr lvl="2"/>
            <a:endParaRPr lang="en-US" dirty="0"/>
          </a:p>
        </p:txBody>
      </p:sp>
      <p:sp>
        <p:nvSpPr>
          <p:cNvPr id="5" name="Content Placeholder 4"/>
          <p:cNvSpPr>
            <a:spLocks noGrp="1"/>
          </p:cNvSpPr>
          <p:nvPr>
            <p:ph idx="10"/>
          </p:nvPr>
        </p:nvSpPr>
        <p:spPr/>
        <p:txBody>
          <a:bodyPr/>
          <a:lstStyle/>
          <a:p>
            <a:r>
              <a:rPr lang="en-US" dirty="0"/>
              <a:t>Black-box Evasion Attacks</a:t>
            </a:r>
          </a:p>
          <a:p>
            <a:endParaRPr lang="en-US" dirty="0"/>
          </a:p>
        </p:txBody>
      </p:sp>
      <p:pic>
        <p:nvPicPr>
          <p:cNvPr id="4" name="Picture 3">
            <a:extLst>
              <a:ext uri="{FF2B5EF4-FFF2-40B4-BE49-F238E27FC236}">
                <a16:creationId xmlns:a16="http://schemas.microsoft.com/office/drawing/2014/main" id="{DCD1EFD6-A13D-4C00-B519-52233B3ED290}"/>
              </a:ext>
            </a:extLst>
          </p:cNvPr>
          <p:cNvPicPr>
            <a:picLocks noChangeAspect="1"/>
          </p:cNvPicPr>
          <p:nvPr/>
        </p:nvPicPr>
        <p:blipFill>
          <a:blip r:embed="rId3"/>
          <a:stretch>
            <a:fillRect/>
          </a:stretch>
        </p:blipFill>
        <p:spPr>
          <a:xfrm>
            <a:off x="1716832" y="5614392"/>
            <a:ext cx="5610225" cy="2085975"/>
          </a:xfrm>
          <a:prstGeom prst="rect">
            <a:avLst/>
          </a:prstGeom>
        </p:spPr>
      </p:pic>
    </p:spTree>
    <p:extLst>
      <p:ext uri="{BB962C8B-B14F-4D97-AF65-F5344CB8AC3E}">
        <p14:creationId xmlns:p14="http://schemas.microsoft.com/office/powerpoint/2010/main" val="1979047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Adversarial Samples</a:t>
            </a:r>
          </a:p>
        </p:txBody>
      </p:sp>
      <p:sp>
        <p:nvSpPr>
          <p:cNvPr id="3" name="Content Placeholder 2"/>
          <p:cNvSpPr>
            <a:spLocks noGrp="1"/>
          </p:cNvSpPr>
          <p:nvPr>
            <p:ph idx="1"/>
          </p:nvPr>
        </p:nvSpPr>
        <p:spPr/>
        <p:txBody>
          <a:bodyPr/>
          <a:lstStyle/>
          <a:p>
            <a:r>
              <a:rPr lang="en-US" dirty="0"/>
              <a:t>Untargeted adversarial samples</a:t>
            </a:r>
          </a:p>
          <a:p>
            <a:pPr lvl="1"/>
            <a:r>
              <a:rPr lang="en-US" dirty="0"/>
              <a:t>GE-QR-PCA  stands for Gradient Estimation with Query Reduction using PCA</a:t>
            </a:r>
          </a:p>
        </p:txBody>
      </p:sp>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rotWithShape="1">
          <a:blip r:embed="rId3"/>
          <a:srcRect t="5933"/>
          <a:stretch/>
        </p:blipFill>
        <p:spPr>
          <a:xfrm>
            <a:off x="1356792" y="2950096"/>
            <a:ext cx="6971677" cy="4454348"/>
          </a:xfrm>
          <a:prstGeom prst="rect">
            <a:avLst/>
          </a:prstGeom>
        </p:spPr>
      </p:pic>
    </p:spTree>
    <p:extLst>
      <p:ext uri="{BB962C8B-B14F-4D97-AF65-F5344CB8AC3E}">
        <p14:creationId xmlns:p14="http://schemas.microsoft.com/office/powerpoint/2010/main" val="378867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Defense Evaluation</a:t>
            </a:r>
          </a:p>
        </p:txBody>
      </p:sp>
      <p:sp>
        <p:nvSpPr>
          <p:cNvPr id="3" name="Content Placeholder 2"/>
          <p:cNvSpPr>
            <a:spLocks noGrp="1"/>
          </p:cNvSpPr>
          <p:nvPr>
            <p:ph idx="1"/>
          </p:nvPr>
        </p:nvSpPr>
        <p:spPr/>
        <p:txBody>
          <a:bodyPr/>
          <a:lstStyle/>
          <a:p>
            <a:r>
              <a:rPr lang="en-US" dirty="0"/>
              <a:t>Evaluation against adversarial defenses</a:t>
            </a:r>
          </a:p>
          <a:p>
            <a:pPr lvl="1"/>
            <a:r>
              <a:rPr lang="en-US" dirty="0"/>
              <a:t>Adversarial training (</a:t>
            </a:r>
            <a:r>
              <a:rPr lang="en-US" dirty="0" err="1"/>
              <a:t>Szagedy</a:t>
            </a:r>
            <a:r>
              <a:rPr lang="en-US" dirty="0"/>
              <a:t> et al, 2014)</a:t>
            </a:r>
          </a:p>
          <a:p>
            <a:pPr lvl="1"/>
            <a:r>
              <a:rPr lang="en-US" dirty="0"/>
              <a:t>Ensemble adversarial training (</a:t>
            </a:r>
            <a:r>
              <a:rPr lang="en-US" dirty="0" err="1"/>
              <a:t>Tramer</a:t>
            </a:r>
            <a:r>
              <a:rPr lang="en-US" dirty="0"/>
              <a:t> et al, 2017)</a:t>
            </a:r>
          </a:p>
          <a:p>
            <a:pPr lvl="1"/>
            <a:r>
              <a:rPr lang="en-US" dirty="0"/>
              <a:t>Iterative adversarial training (</a:t>
            </a:r>
            <a:r>
              <a:rPr lang="en-US" dirty="0" err="1"/>
              <a:t>Madry</a:t>
            </a:r>
            <a:r>
              <a:rPr lang="en-US" dirty="0"/>
              <a:t> et al, 2017)</a:t>
            </a:r>
          </a:p>
          <a:p>
            <a:r>
              <a:rPr lang="en-US" dirty="0"/>
              <a:t>The accuracy is almost the same as for benign non-attacked images</a:t>
            </a:r>
          </a:p>
          <a:p>
            <a:pPr lvl="1"/>
            <a:endParaRPr lang="en-US" dirty="0"/>
          </a:p>
        </p:txBody>
      </p:sp>
      <p:sp>
        <p:nvSpPr>
          <p:cNvPr id="5" name="Content Placeholder 4"/>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3"/>
          <a:stretch>
            <a:fillRect/>
          </a:stretch>
        </p:blipFill>
        <p:spPr>
          <a:xfrm>
            <a:off x="1992230" y="3934569"/>
            <a:ext cx="6153150" cy="1247775"/>
          </a:xfrm>
          <a:prstGeom prst="rect">
            <a:avLst/>
          </a:prstGeom>
        </p:spPr>
      </p:pic>
    </p:spTree>
    <p:extLst>
      <p:ext uri="{BB962C8B-B14F-4D97-AF65-F5344CB8AC3E}">
        <p14:creationId xmlns:p14="http://schemas.microsoft.com/office/powerpoint/2010/main" val="3745176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Attacks on Real Models</a:t>
            </a:r>
          </a:p>
        </p:txBody>
      </p:sp>
      <p:sp>
        <p:nvSpPr>
          <p:cNvPr id="3" name="Content Placeholder 2"/>
          <p:cNvSpPr>
            <a:spLocks noGrp="1"/>
          </p:cNvSpPr>
          <p:nvPr>
            <p:ph idx="1"/>
          </p:nvPr>
        </p:nvSpPr>
        <p:spPr/>
        <p:txBody>
          <a:bodyPr/>
          <a:lstStyle/>
          <a:p>
            <a:r>
              <a:rPr lang="en-US" dirty="0"/>
              <a:t>Attacks on two real-world models hosted by </a:t>
            </a:r>
            <a:r>
              <a:rPr lang="en-US" dirty="0" err="1"/>
              <a:t>Clarifai</a:t>
            </a:r>
            <a:endParaRPr lang="en-US" dirty="0"/>
          </a:p>
          <a:p>
            <a:pPr lvl="1"/>
            <a:r>
              <a:rPr lang="en-US" dirty="0"/>
              <a:t>Not Safe For Work (NSFW)</a:t>
            </a:r>
          </a:p>
          <a:p>
            <a:pPr lvl="2"/>
            <a:r>
              <a:rPr lang="en-US" dirty="0"/>
              <a:t>Two categories: ‘safe’, ‘not safe’</a:t>
            </a:r>
          </a:p>
          <a:p>
            <a:pPr lvl="1"/>
            <a:r>
              <a:rPr lang="en-US" dirty="0"/>
              <a:t>Content Moderation</a:t>
            </a:r>
          </a:p>
          <a:p>
            <a:pPr lvl="2"/>
            <a:r>
              <a:rPr lang="en-US" dirty="0"/>
              <a:t>Five categories: ‘safe’, ‘suggestive’, ‘explicit’, ‘drug,’ and ‘gore’</a:t>
            </a:r>
          </a:p>
          <a:p>
            <a:pPr lvl="2"/>
            <a:r>
              <a:rPr lang="en-US" dirty="0"/>
              <a:t>Example: an adversary could upload violent adversarially-modified images, which may be marked incorrectly as ‘safe’ by the Content Moderation model</a:t>
            </a:r>
          </a:p>
          <a:p>
            <a:endParaRPr lang="en-US" dirty="0"/>
          </a:p>
        </p:txBody>
      </p:sp>
      <p:sp>
        <p:nvSpPr>
          <p:cNvPr id="7" name="Content Placeholder 6"/>
          <p:cNvSpPr>
            <a:spLocks noGrp="1"/>
          </p:cNvSpPr>
          <p:nvPr>
            <p:ph idx="10"/>
          </p:nvPr>
        </p:nvSpPr>
        <p:spPr/>
        <p:txBody>
          <a:bodyPr/>
          <a:lstStyle/>
          <a:p>
            <a:r>
              <a:rPr lang="en-US" sz="1400" dirty="0"/>
              <a:t>Gradient Estimation Attack</a:t>
            </a:r>
            <a:endParaRPr lang="en-US" dirty="0"/>
          </a:p>
        </p:txBody>
      </p:sp>
      <p:pic>
        <p:nvPicPr>
          <p:cNvPr id="4" name="Picture 3"/>
          <p:cNvPicPr>
            <a:picLocks noChangeAspect="1"/>
          </p:cNvPicPr>
          <p:nvPr/>
        </p:nvPicPr>
        <p:blipFill>
          <a:blip r:embed="rId3"/>
          <a:stretch>
            <a:fillRect/>
          </a:stretch>
        </p:blipFill>
        <p:spPr>
          <a:xfrm>
            <a:off x="1860848" y="4534272"/>
            <a:ext cx="6429375" cy="1981200"/>
          </a:xfrm>
          <a:prstGeom prst="rect">
            <a:avLst/>
          </a:prstGeom>
        </p:spPr>
      </p:pic>
      <p:sp>
        <p:nvSpPr>
          <p:cNvPr id="5" name="TextBox 4"/>
          <p:cNvSpPr txBox="1"/>
          <p:nvPr/>
        </p:nvSpPr>
        <p:spPr>
          <a:xfrm>
            <a:off x="1644824" y="6393080"/>
            <a:ext cx="2376264" cy="830997"/>
          </a:xfrm>
          <a:prstGeom prst="rect">
            <a:avLst/>
          </a:prstGeom>
          <a:noFill/>
        </p:spPr>
        <p:txBody>
          <a:bodyPr wrap="square" rtlCol="0">
            <a:spAutoFit/>
          </a:bodyPr>
          <a:lstStyle/>
          <a:p>
            <a:pPr algn="ctr"/>
            <a:r>
              <a:rPr lang="en-US" sz="1600" dirty="0"/>
              <a:t>Original image</a:t>
            </a:r>
          </a:p>
          <a:p>
            <a:pPr algn="ctr"/>
            <a:r>
              <a:rPr lang="en-US" sz="1600" dirty="0"/>
              <a:t>Class: ‘drug’</a:t>
            </a:r>
          </a:p>
          <a:p>
            <a:pPr algn="ctr"/>
            <a:r>
              <a:rPr lang="en-US" sz="1600" dirty="0"/>
              <a:t>Confidence: 0.99</a:t>
            </a:r>
          </a:p>
        </p:txBody>
      </p:sp>
      <p:sp>
        <p:nvSpPr>
          <p:cNvPr id="6" name="TextBox 5"/>
          <p:cNvSpPr txBox="1"/>
          <p:nvPr/>
        </p:nvSpPr>
        <p:spPr>
          <a:xfrm>
            <a:off x="5821288" y="6406480"/>
            <a:ext cx="2376264" cy="830997"/>
          </a:xfrm>
          <a:prstGeom prst="rect">
            <a:avLst/>
          </a:prstGeom>
          <a:noFill/>
        </p:spPr>
        <p:txBody>
          <a:bodyPr wrap="square" rtlCol="0">
            <a:spAutoFit/>
          </a:bodyPr>
          <a:lstStyle/>
          <a:p>
            <a:pPr algn="ctr"/>
            <a:r>
              <a:rPr lang="en-US" sz="1600" dirty="0"/>
              <a:t>Adversarial image</a:t>
            </a:r>
          </a:p>
          <a:p>
            <a:pPr algn="ctr"/>
            <a:r>
              <a:rPr lang="en-US" sz="1600" dirty="0"/>
              <a:t>Class: ‘safe’</a:t>
            </a:r>
          </a:p>
          <a:p>
            <a:pPr algn="ctr"/>
            <a:r>
              <a:rPr lang="en-US" sz="1600" dirty="0"/>
              <a:t>Confidence: 0.96</a:t>
            </a:r>
          </a:p>
        </p:txBody>
      </p:sp>
    </p:spTree>
    <p:extLst>
      <p:ext uri="{BB962C8B-B14F-4D97-AF65-F5344CB8AC3E}">
        <p14:creationId xmlns:p14="http://schemas.microsoft.com/office/powerpoint/2010/main" val="2010423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DF8-B0FB-4BF1-87F7-A8823DC78D61}"/>
              </a:ext>
            </a:extLst>
          </p:cNvPr>
          <p:cNvSpPr>
            <a:spLocks noGrp="1"/>
          </p:cNvSpPr>
          <p:nvPr>
            <p:ph type="title"/>
          </p:nvPr>
        </p:nvSpPr>
        <p:spPr/>
        <p:txBody>
          <a:bodyPr/>
          <a:lstStyle/>
          <a:p>
            <a:r>
              <a:rPr lang="en-US" dirty="0"/>
              <a:t>ZOO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05ED4D-827B-4F14-BDCF-72DFF90E2379}"/>
                  </a:ext>
                </a:extLst>
              </p:cNvPr>
              <p:cNvSpPr>
                <a:spLocks noGrp="1"/>
              </p:cNvSpPr>
              <p:nvPr>
                <p:ph idx="1"/>
              </p:nvPr>
            </p:nvSpPr>
            <p:spPr/>
            <p:txBody>
              <a:bodyPr/>
              <a:lstStyle/>
              <a:p>
                <a:r>
                  <a:rPr lang="en-US" b="1" i="1" dirty="0">
                    <a:solidFill>
                      <a:srgbClr val="0070C0"/>
                    </a:solidFill>
                  </a:rPr>
                  <a:t>ZOO attack</a:t>
                </a:r>
              </a:p>
              <a:p>
                <a:pPr lvl="1"/>
                <a:r>
                  <a:rPr lang="en-US" dirty="0">
                    <a:hlinkClick r:id="rId3"/>
                  </a:rPr>
                  <a:t>Chen (2017) ZOO: Zeroth-order Optimization Based Black-box Attacks to Deep Neural Networks Without Training Substitute Models</a:t>
                </a:r>
                <a:endParaRPr lang="en-US" dirty="0"/>
              </a:p>
              <a:p>
                <a:r>
                  <a:rPr lang="en-US" dirty="0">
                    <a:solidFill>
                      <a:srgbClr val="FF0000"/>
                    </a:solidFill>
                  </a:rPr>
                  <a:t>Zeroth-order optimization </a:t>
                </a:r>
                <a:r>
                  <a:rPr lang="en-US" dirty="0"/>
                  <a:t>(ZOO) refers to optimization based on access to the predictions by the model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only </a:t>
                </a:r>
              </a:p>
              <a:p>
                <a:pPr lvl="1"/>
                <a:r>
                  <a:rPr lang="en-US" dirty="0"/>
                  <a:t>As opposed to first-order optimization via the gradient </a:t>
                </a:r>
                <a14:m>
                  <m:oMath xmlns:m="http://schemas.openxmlformats.org/officeDocument/2006/math">
                    <m:r>
                      <a:rPr lang="en-US" i="0"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a14:m>
                <a:r>
                  <a:rPr lang="en-US" dirty="0"/>
                  <a:t>, as in white-box models</a:t>
                </a:r>
              </a:p>
              <a:p>
                <a:pPr lvl="1"/>
                <a:r>
                  <a:rPr lang="en-US" dirty="0"/>
                  <a:t>E.g., score-based and decision-based black-box approaches are zeroth-order optimization approaches</a:t>
                </a:r>
              </a:p>
              <a:p>
                <a:r>
                  <a:rPr lang="en-US" dirty="0"/>
                  <a:t>ZOO attack is a score-based attack</a:t>
                </a:r>
              </a:p>
              <a:p>
                <a:pPr lvl="1"/>
                <a:r>
                  <a:rPr lang="en-US" dirty="0"/>
                  <a:t>It is very similar to the Gradient Estimation attack by </a:t>
                </a:r>
                <a:r>
                  <a:rPr lang="en-US" dirty="0" err="1"/>
                  <a:t>Bhagoji</a:t>
                </a:r>
                <a:r>
                  <a:rPr lang="en-US" dirty="0"/>
                  <a:t> et al. (2017) </a:t>
                </a:r>
              </a:p>
              <a:p>
                <a:endParaRPr lang="en-US" dirty="0"/>
              </a:p>
            </p:txBody>
          </p:sp>
        </mc:Choice>
        <mc:Fallback xmlns="">
          <p:sp>
            <p:nvSpPr>
              <p:cNvPr id="3" name="Content Placeholder 2">
                <a:extLst>
                  <a:ext uri="{FF2B5EF4-FFF2-40B4-BE49-F238E27FC236}">
                    <a16:creationId xmlns:a16="http://schemas.microsoft.com/office/drawing/2014/main" id="{0905ED4D-827B-4F14-BDCF-72DFF90E2379}"/>
                  </a:ext>
                </a:extLst>
              </p:cNvPr>
              <p:cNvSpPr>
                <a:spLocks noGrp="1" noRot="1" noChangeAspect="1" noMove="1" noResize="1" noEditPoints="1" noAdjustHandles="1" noChangeArrowheads="1" noChangeShapeType="1" noTextEdit="1"/>
              </p:cNvSpPr>
              <p:nvPr>
                <p:ph idx="1"/>
              </p:nvPr>
            </p:nvSpPr>
            <p:spPr>
              <a:blipFill>
                <a:blip r:embed="rId4"/>
                <a:stretch>
                  <a:fillRect l="-699" t="-795" r="-1017"/>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F5CAE49D-3B1A-4566-A904-D7282FC47A24}"/>
              </a:ext>
            </a:extLst>
          </p:cNvPr>
          <p:cNvSpPr>
            <a:spLocks noGrp="1"/>
          </p:cNvSpPr>
          <p:nvPr>
            <p:ph idx="10"/>
          </p:nvPr>
        </p:nvSpPr>
        <p:spPr/>
        <p:txBody>
          <a:bodyPr/>
          <a:lstStyle/>
          <a:p>
            <a:r>
              <a:rPr lang="en-US" dirty="0"/>
              <a:t>ZOO Attack</a:t>
            </a:r>
          </a:p>
        </p:txBody>
      </p:sp>
    </p:spTree>
    <p:extLst>
      <p:ext uri="{BB962C8B-B14F-4D97-AF65-F5344CB8AC3E}">
        <p14:creationId xmlns:p14="http://schemas.microsoft.com/office/powerpoint/2010/main" val="3185584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 Attack</a:t>
            </a:r>
          </a:p>
        </p:txBody>
      </p:sp>
      <p:sp>
        <p:nvSpPr>
          <p:cNvPr id="3" name="Content Placeholder 2"/>
          <p:cNvSpPr>
            <a:spLocks noGrp="1"/>
          </p:cNvSpPr>
          <p:nvPr>
            <p:ph idx="1"/>
          </p:nvPr>
        </p:nvSpPr>
        <p:spPr/>
        <p:txBody>
          <a:bodyPr/>
          <a:lstStyle/>
          <a:p>
            <a:r>
              <a:rPr lang="en-US" dirty="0"/>
              <a:t>Taxonomy of AML attacks</a:t>
            </a:r>
          </a:p>
        </p:txBody>
      </p:sp>
      <p:sp>
        <p:nvSpPr>
          <p:cNvPr id="4" name="Content Placeholder 3"/>
          <p:cNvSpPr>
            <a:spLocks noGrp="1"/>
          </p:cNvSpPr>
          <p:nvPr>
            <p:ph idx="10"/>
          </p:nvPr>
        </p:nvSpPr>
        <p:spPr/>
        <p:txBody>
          <a:bodyPr/>
          <a:lstStyle/>
          <a:p>
            <a:r>
              <a:rPr lang="en-US" dirty="0"/>
              <a:t>ZOO Attack</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96639" y="3255969"/>
            <a:ext cx="7360953" cy="3438543"/>
          </a:xfrm>
          <a:prstGeom prst="rect">
            <a:avLst/>
          </a:prstGeom>
        </p:spPr>
      </p:pic>
    </p:spTree>
    <p:extLst>
      <p:ext uri="{BB962C8B-B14F-4D97-AF65-F5344CB8AC3E}">
        <p14:creationId xmlns:p14="http://schemas.microsoft.com/office/powerpoint/2010/main" val="1430725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4B67-48E0-4C2C-A21B-6AA5F1E23878}"/>
              </a:ext>
            </a:extLst>
          </p:cNvPr>
          <p:cNvSpPr>
            <a:spLocks noGrp="1"/>
          </p:cNvSpPr>
          <p:nvPr>
            <p:ph type="title"/>
          </p:nvPr>
        </p:nvSpPr>
        <p:spPr/>
        <p:txBody>
          <a:bodyPr/>
          <a:lstStyle/>
          <a:p>
            <a:r>
              <a:rPr lang="en-US" dirty="0"/>
              <a:t>Loss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57F75-4BE5-416A-A266-1E27A12CA0AD}"/>
                  </a:ext>
                </a:extLst>
              </p:cNvPr>
              <p:cNvSpPr>
                <a:spLocks noGrp="1"/>
              </p:cNvSpPr>
              <p:nvPr>
                <p:ph idx="1"/>
              </p:nvPr>
            </p:nvSpPr>
            <p:spPr/>
            <p:txBody>
              <a:bodyPr/>
              <a:lstStyle/>
              <a:p>
                <a:r>
                  <a:rPr lang="en-US" dirty="0"/>
                  <a:t>Loss function: the </a:t>
                </a:r>
                <a:r>
                  <a:rPr lang="en-US" dirty="0">
                    <a:solidFill>
                      <a:srgbClr val="FF0000"/>
                    </a:solidFill>
                  </a:rPr>
                  <a:t>logit loss </a:t>
                </a:r>
                <a:r>
                  <a:rPr lang="en-US" dirty="0"/>
                  <a:t>from the C&amp;W approach is used</a:t>
                </a:r>
              </a:p>
              <a:p>
                <a:r>
                  <a:rPr lang="en-US" dirty="0"/>
                  <a:t>For </a:t>
                </a:r>
                <a:r>
                  <a:rPr lang="en-US" b="1" i="1" dirty="0">
                    <a:solidFill>
                      <a:srgbClr val="0070C0"/>
                    </a:solidFill>
                  </a:rPr>
                  <a:t>targeted attack </a:t>
                </a:r>
                <a:r>
                  <a:rPr lang="en-US" dirty="0"/>
                  <a:t>the loss is: </a:t>
                </a:r>
                <a14:m>
                  <m:oMath xmlns:m="http://schemas.openxmlformats.org/officeDocument/2006/math">
                    <m:r>
                      <a:rPr lang="en-US" b="0" i="1" dirty="0" smtClean="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smtClean="0">
                            <a:latin typeface="Cambria Math" panose="02040503050406030204" pitchFamily="18" charset="0"/>
                          </a:rPr>
                          <m:t>𝒕</m:t>
                        </m:r>
                      </m:e>
                    </m:d>
                    <m:r>
                      <a:rPr lang="en-US" b="0" i="1" dirty="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𝑚𝑎𝑥</m:t>
                    </m:r>
                    <m:d>
                      <m:dPr>
                        <m:begChr m:val="{"/>
                        <m:endChr m:val="}"/>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b="1" i="0">
                                    <a:latin typeface="Cambria Math" panose="02040503050406030204" pitchFamily="18" charset="0"/>
                                    <a:ea typeface="Cambria Math" panose="02040503050406030204" pitchFamily="18" charset="0"/>
                                  </a:rPr>
                                  <m:t>𝐱</m:t>
                                </m:r>
                              </m:e>
                            </m:d>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b="1" i="1">
                                <a:latin typeface="Cambria Math" panose="02040503050406030204" pitchFamily="18" charset="0"/>
                                <a:ea typeface="Cambria Math" panose="02040503050406030204" pitchFamily="18" charset="0"/>
                              </a:rPr>
                            </m:ctrlPr>
                          </m:dPr>
                          <m:e>
                            <m:r>
                              <a:rPr lang="en-US" b="1" i="0">
                                <a:latin typeface="Cambria Math" panose="02040503050406030204" pitchFamily="18" charset="0"/>
                                <a:ea typeface="Cambria Math" panose="02040503050406030204" pitchFamily="18" charset="0"/>
                              </a:rPr>
                              <m:t>𝐱</m:t>
                            </m:r>
                          </m:e>
                        </m:d>
                      </m:e>
                      <m:sub>
                        <m:r>
                          <a:rPr lang="en-US" b="0" i="1" smtClean="0">
                            <a:latin typeface="Cambria Math" panose="02040503050406030204" pitchFamily="18" charset="0"/>
                            <a:ea typeface="Cambria Math" panose="02040503050406030204" pitchFamily="18" charset="0"/>
                          </a:rPr>
                          <m:t>𝑇</m:t>
                        </m:r>
                      </m:sub>
                    </m:sSub>
                  </m:oMath>
                </a14:m>
                <a:endParaRPr lang="en-US" b="0" i="1" dirty="0">
                  <a:latin typeface="Cambria Math" panose="02040503050406030204" pitchFamily="18" charset="0"/>
                  <a:ea typeface="Cambria Math" panose="02040503050406030204" pitchFamily="18" charset="0"/>
                </a:endParaRPr>
              </a:p>
              <a:p>
                <a:endParaRPr lang="en-US" b="0" i="1" dirty="0">
                  <a:latin typeface="Cambria Math" panose="02040503050406030204" pitchFamily="18" charset="0"/>
                  <a:ea typeface="Cambria Math" panose="02040503050406030204" pitchFamily="18" charset="0"/>
                </a:endParaRPr>
              </a:p>
              <a:p>
                <a:endParaRPr lang="en-US" b="0" i="1" dirty="0">
                  <a:latin typeface="Cambria Math" panose="02040503050406030204" pitchFamily="18" charset="0"/>
                  <a:ea typeface="Cambria Math" panose="02040503050406030204" pitchFamily="18" charset="0"/>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4F557F75-4BE5-416A-A266-1E27A12CA0AD}"/>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A6ABF390-9D4C-451B-94A2-C5748AEE8E54}"/>
              </a:ext>
            </a:extLst>
          </p:cNvPr>
          <p:cNvSpPr>
            <a:spLocks noGrp="1"/>
          </p:cNvSpPr>
          <p:nvPr>
            <p:ph idx="10"/>
          </p:nvPr>
        </p:nvSpPr>
        <p:spPr/>
        <p:txBody>
          <a:bodyPr/>
          <a:lstStyle/>
          <a:p>
            <a:r>
              <a:rPr lang="en-US" dirty="0"/>
              <a:t>ZOO Attack</a:t>
            </a:r>
          </a:p>
          <a:p>
            <a:endParaRPr lang="en-US" dirty="0"/>
          </a:p>
        </p:txBody>
      </p:sp>
      <p:pic>
        <p:nvPicPr>
          <p:cNvPr id="7" name="Picture 6">
            <a:extLst>
              <a:ext uri="{FF2B5EF4-FFF2-40B4-BE49-F238E27FC236}">
                <a16:creationId xmlns:a16="http://schemas.microsoft.com/office/drawing/2014/main" id="{30278D5B-53A9-4652-B17A-EAB8B89C64AD}"/>
              </a:ext>
            </a:extLst>
          </p:cNvPr>
          <p:cNvPicPr>
            <a:picLocks noChangeAspect="1"/>
          </p:cNvPicPr>
          <p:nvPr/>
        </p:nvPicPr>
        <p:blipFill rotWithShape="1">
          <a:blip r:embed="rId3"/>
          <a:srcRect r="68640"/>
          <a:stretch/>
        </p:blipFill>
        <p:spPr>
          <a:xfrm>
            <a:off x="652200" y="4114435"/>
            <a:ext cx="2016224" cy="19812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30DF9B7-0761-4CEF-B2E7-66EDB84730E4}"/>
                  </a:ext>
                </a:extLst>
              </p:cNvPr>
              <p:cNvSpPr txBox="1"/>
              <p:nvPr/>
            </p:nvSpPr>
            <p:spPr>
              <a:xfrm>
                <a:off x="3048866" y="4312947"/>
                <a:ext cx="1147795" cy="1327030"/>
              </a:xfrm>
              <a:prstGeom prst="rect">
                <a:avLst/>
              </a:prstGeom>
              <a:solidFill>
                <a:schemeClr val="bg1">
                  <a:lumMod val="85000"/>
                </a:schemeClr>
              </a:solidFill>
              <a:ln>
                <a:solidFill>
                  <a:schemeClr val="tx1">
                    <a:lumMod val="95000"/>
                    <a:lumOff val="5000"/>
                  </a:schemeClr>
                </a:solidFill>
              </a:ln>
            </p:spPr>
            <p:txBody>
              <a:bodyPr wrap="square" rtlCol="0">
                <a:spAutoFit/>
              </a:bodyPr>
              <a:lstStyle/>
              <a:p>
                <a:pPr algn="ctr"/>
                <a:r>
                  <a:rPr lang="en-US" dirty="0"/>
                  <a:t> Black-box model</a:t>
                </a:r>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𝑓</m:t>
                      </m:r>
                      <m:r>
                        <a:rPr lang="en-US" b="1" i="0" dirty="0" smtClean="0">
                          <a:latin typeface="Cambria Math" panose="02040503050406030204" pitchFamily="18" charset="0"/>
                        </a:rPr>
                        <m:t>(</m:t>
                      </m:r>
                      <m:r>
                        <a:rPr lang="en-US" b="1" i="0" dirty="0" smtClean="0">
                          <a:latin typeface="Cambria Math" panose="02040503050406030204" pitchFamily="18" charset="0"/>
                        </a:rPr>
                        <m:t>𝐱</m:t>
                      </m:r>
                      <m:r>
                        <a:rPr lang="en-US" b="1" i="0" dirty="0"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F30DF9B7-0761-4CEF-B2E7-66EDB84730E4}"/>
                  </a:ext>
                </a:extLst>
              </p:cNvPr>
              <p:cNvSpPr txBox="1">
                <a:spLocks noRot="1" noChangeAspect="1" noMove="1" noResize="1" noEditPoints="1" noAdjustHandles="1" noChangeArrowheads="1" noChangeShapeType="1" noTextEdit="1"/>
              </p:cNvSpPr>
              <p:nvPr/>
            </p:nvSpPr>
            <p:spPr>
              <a:xfrm>
                <a:off x="3048866" y="4312947"/>
                <a:ext cx="1147795" cy="1327030"/>
              </a:xfrm>
              <a:prstGeom prst="rect">
                <a:avLst/>
              </a:prstGeom>
              <a:blipFill>
                <a:blip r:embed="rId4"/>
                <a:stretch>
                  <a:fillRect t="-2283" b="-3653"/>
                </a:stretch>
              </a:blipFill>
              <a:ln>
                <a:solidFill>
                  <a:schemeClr val="tx1">
                    <a:lumMod val="95000"/>
                    <a:lumOff val="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26AF49D-9227-4274-970E-C60192CFEF13}"/>
                  </a:ext>
                </a:extLst>
              </p:cNvPr>
              <p:cNvSpPr txBox="1"/>
              <p:nvPr/>
            </p:nvSpPr>
            <p:spPr>
              <a:xfrm>
                <a:off x="246319" y="4812967"/>
                <a:ext cx="576064"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0" dirty="0" smtClean="0">
                          <a:latin typeface="Cambria Math" panose="02040503050406030204" pitchFamily="18" charset="0"/>
                        </a:rPr>
                        <m:t>𝐱</m:t>
                      </m:r>
                    </m:oMath>
                  </m:oMathPara>
                </a14:m>
                <a:endParaRPr lang="en-US" b="1" dirty="0"/>
              </a:p>
            </p:txBody>
          </p:sp>
        </mc:Choice>
        <mc:Fallback xmlns="">
          <p:sp>
            <p:nvSpPr>
              <p:cNvPr id="9" name="TextBox 8">
                <a:extLst>
                  <a:ext uri="{FF2B5EF4-FFF2-40B4-BE49-F238E27FC236}">
                    <a16:creationId xmlns:a16="http://schemas.microsoft.com/office/drawing/2014/main" id="{E26AF49D-9227-4274-970E-C60192CFEF13}"/>
                  </a:ext>
                </a:extLst>
              </p:cNvPr>
              <p:cNvSpPr txBox="1">
                <a:spLocks noRot="1" noChangeAspect="1" noMove="1" noResize="1" noEditPoints="1" noAdjustHandles="1" noChangeArrowheads="1" noChangeShapeType="1" noTextEdit="1"/>
              </p:cNvSpPr>
              <p:nvPr/>
            </p:nvSpPr>
            <p:spPr>
              <a:xfrm>
                <a:off x="246319" y="4812967"/>
                <a:ext cx="576064" cy="401007"/>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0D334204-A5E6-4903-9690-586867B819EB}"/>
              </a:ext>
            </a:extLst>
          </p:cNvPr>
          <p:cNvCxnSpPr>
            <a:cxnSpLocks/>
            <a:endCxn id="8" idx="1"/>
          </p:cNvCxnSpPr>
          <p:nvPr/>
        </p:nvCxnSpPr>
        <p:spPr>
          <a:xfrm>
            <a:off x="2472802" y="4976462"/>
            <a:ext cx="576064"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DE79651-47E7-4242-B52B-13D24FB6110B}"/>
              </a:ext>
            </a:extLst>
          </p:cNvPr>
          <p:cNvCxnSpPr>
            <a:cxnSpLocks/>
            <a:stCxn id="8" idx="3"/>
            <a:endCxn id="12" idx="1"/>
          </p:cNvCxnSpPr>
          <p:nvPr/>
        </p:nvCxnSpPr>
        <p:spPr>
          <a:xfrm>
            <a:off x="4196661" y="4976462"/>
            <a:ext cx="739226" cy="24453"/>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2E86BB-72F8-440C-9986-A2245A0282A7}"/>
                  </a:ext>
                </a:extLst>
              </p:cNvPr>
              <p:cNvSpPr txBox="1"/>
              <p:nvPr/>
            </p:nvSpPr>
            <p:spPr>
              <a:xfrm>
                <a:off x="4935887" y="4142475"/>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0</m:t>
                                      </m:r>
                                      <m:r>
                                        <a:rPr lang="en-US" sz="2400" b="0" i="0" smtClean="0">
                                          <a:latin typeface="Cambria Math" panose="02040503050406030204" pitchFamily="18" charset="0"/>
                                        </a:rPr>
                                        <m:t>.</m:t>
                                      </m:r>
                                      <m:r>
                                        <m:rPr>
                                          <m:brk m:alnAt="7"/>
                                        </m:rPr>
                                        <a:rPr lang="en-US" sz="2400" b="0" i="1" smtClean="0">
                                          <a:latin typeface="Cambria Math" panose="02040503050406030204" pitchFamily="18" charset="0"/>
                                        </a:rPr>
                                        <m:t>0</m:t>
                                      </m:r>
                                      <m:r>
                                        <a:rPr lang="en-US" sz="2400" b="0" i="1" smtClean="0">
                                          <a:latin typeface="Cambria Math" panose="02040503050406030204" pitchFamily="18" charset="0"/>
                                        </a:rPr>
                                        <m:t>5</m:t>
                                      </m:r>
                                    </m:e>
                                  </m:mr>
                                  <m:mr>
                                    <m:e>
                                      <m:r>
                                        <a:rPr lang="en-US" sz="2400" b="0" i="0" smtClean="0">
                                          <a:latin typeface="Cambria Math" panose="02040503050406030204" pitchFamily="18" charset="0"/>
                                        </a:rPr>
                                        <m:t>0.02</m:t>
                                      </m:r>
                                    </m:e>
                                  </m:mr>
                                </m:m>
                              </m:e>
                            </m:mr>
                            <m:mr>
                              <m:e>
                                <m:r>
                                  <a:rPr lang="en-US" sz="2400" b="0" i="0" smtClean="0">
                                    <a:latin typeface="Cambria Math" panose="02040503050406030204" pitchFamily="18" charset="0"/>
                                  </a:rPr>
                                  <m:t>0.02</m:t>
                                </m:r>
                              </m:e>
                            </m:m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0</m:t>
                                      </m:r>
                                      <m:r>
                                        <a:rPr lang="en-US" sz="2400" b="0" i="0" smtClean="0">
                                          <a:latin typeface="Cambria Math" panose="02040503050406030204" pitchFamily="18" charset="0"/>
                                        </a:rPr>
                                        <m:t>.90</m:t>
                                      </m:r>
                                    </m:e>
                                  </m:mr>
                                  <m:mr>
                                    <m:e>
                                      <m:r>
                                        <a:rPr lang="en-US" sz="2400" b="0" i="0" smtClean="0">
                                          <a:latin typeface="Cambria Math" panose="02040503050406030204" pitchFamily="18" charset="0"/>
                                        </a:rPr>
                                        <m:t>0.01</m:t>
                                      </m:r>
                                    </m:e>
                                  </m:mr>
                                </m:m>
                              </m:e>
                            </m:mr>
                          </m:m>
                        </m:e>
                      </m:d>
                    </m:oMath>
                  </m:oMathPara>
                </a14:m>
                <a:endParaRPr lang="en-US" sz="2400" b="1" dirty="0"/>
              </a:p>
            </p:txBody>
          </p:sp>
        </mc:Choice>
        <mc:Fallback xmlns="">
          <p:sp>
            <p:nvSpPr>
              <p:cNvPr id="12" name="TextBox 11">
                <a:extLst>
                  <a:ext uri="{FF2B5EF4-FFF2-40B4-BE49-F238E27FC236}">
                    <a16:creationId xmlns:a16="http://schemas.microsoft.com/office/drawing/2014/main" id="{072E86BB-72F8-440C-9986-A2245A0282A7}"/>
                  </a:ext>
                </a:extLst>
              </p:cNvPr>
              <p:cNvSpPr txBox="1">
                <a:spLocks noRot="1" noChangeAspect="1" noMove="1" noResize="1" noEditPoints="1" noAdjustHandles="1" noChangeArrowheads="1" noChangeShapeType="1" noTextEdit="1"/>
              </p:cNvSpPr>
              <p:nvPr/>
            </p:nvSpPr>
            <p:spPr>
              <a:xfrm>
                <a:off x="4935887" y="4142475"/>
                <a:ext cx="576064" cy="1716880"/>
              </a:xfrm>
              <a:prstGeom prst="rect">
                <a:avLst/>
              </a:prstGeom>
              <a:blipFill>
                <a:blip r:embed="rId6"/>
                <a:stretch>
                  <a:fillRect r="-5106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F750CD9-40B7-4E20-AA17-32609EA2F8D7}"/>
              </a:ext>
            </a:extLst>
          </p:cNvPr>
          <p:cNvSpPr txBox="1"/>
          <p:nvPr/>
        </p:nvSpPr>
        <p:spPr>
          <a:xfrm>
            <a:off x="5913534" y="4096923"/>
            <a:ext cx="1285759" cy="1738296"/>
          </a:xfrm>
          <a:prstGeom prst="rect">
            <a:avLst/>
          </a:prstGeom>
          <a:noFill/>
        </p:spPr>
        <p:txBody>
          <a:bodyPr wrap="square" rtlCol="0">
            <a:spAutoFit/>
          </a:bodyPr>
          <a:lstStyle/>
          <a:p>
            <a:pPr>
              <a:spcBef>
                <a:spcPts val="200"/>
              </a:spcBef>
            </a:pPr>
            <a:r>
              <a:rPr lang="en-US" dirty="0">
                <a:solidFill>
                  <a:srgbClr val="FF0000"/>
                </a:solidFill>
              </a:rPr>
              <a:t>safe</a:t>
            </a:r>
          </a:p>
          <a:p>
            <a:pPr>
              <a:spcBef>
                <a:spcPts val="200"/>
              </a:spcBef>
            </a:pPr>
            <a:r>
              <a:rPr lang="en-US" dirty="0"/>
              <a:t>suggestive</a:t>
            </a:r>
          </a:p>
          <a:p>
            <a:pPr>
              <a:spcBef>
                <a:spcPts val="200"/>
              </a:spcBef>
            </a:pPr>
            <a:r>
              <a:rPr lang="en-US" dirty="0"/>
              <a:t>explicit</a:t>
            </a:r>
          </a:p>
          <a:p>
            <a:pPr>
              <a:spcBef>
                <a:spcPts val="200"/>
              </a:spcBef>
            </a:pPr>
            <a:r>
              <a:rPr lang="en-US" b="1" dirty="0">
                <a:solidFill>
                  <a:schemeClr val="accent6">
                    <a:lumMod val="50000"/>
                  </a:schemeClr>
                </a:solidFill>
              </a:rPr>
              <a:t>drug</a:t>
            </a:r>
          </a:p>
          <a:p>
            <a:pPr>
              <a:spcBef>
                <a:spcPts val="200"/>
              </a:spcBef>
            </a:pPr>
            <a:r>
              <a:rPr lang="en-US" dirty="0"/>
              <a:t> gore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3A4B1E-687A-4638-91D5-C44C5BCEC6CD}"/>
                  </a:ext>
                </a:extLst>
              </p:cNvPr>
              <p:cNvSpPr txBox="1"/>
              <p:nvPr/>
            </p:nvSpPr>
            <p:spPr>
              <a:xfrm>
                <a:off x="4813176" y="3683925"/>
                <a:ext cx="1285758" cy="412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b="1" i="0" dirty="0" smtClean="0">
                          <a:latin typeface="Cambria Math" panose="02040503050406030204" pitchFamily="18" charset="0"/>
                        </a:rPr>
                        <m:t>(</m:t>
                      </m:r>
                      <m:r>
                        <a:rPr lang="en-US" b="1" i="0" dirty="0" smtClean="0">
                          <a:latin typeface="Cambria Math" panose="02040503050406030204" pitchFamily="18" charset="0"/>
                        </a:rPr>
                        <m:t>𝐱</m:t>
                      </m:r>
                      <m:r>
                        <a:rPr lang="en-US" b="1" i="0" dirty="0" smtClean="0">
                          <a:latin typeface="Cambria Math" panose="02040503050406030204" pitchFamily="18" charset="0"/>
                        </a:rPr>
                        <m:t>)</m:t>
                      </m:r>
                    </m:oMath>
                  </m:oMathPara>
                </a14:m>
                <a:endParaRPr lang="en-US" b="1" dirty="0"/>
              </a:p>
            </p:txBody>
          </p:sp>
        </mc:Choice>
        <mc:Fallback xmlns="">
          <p:sp>
            <p:nvSpPr>
              <p:cNvPr id="14" name="TextBox 13">
                <a:extLst>
                  <a:ext uri="{FF2B5EF4-FFF2-40B4-BE49-F238E27FC236}">
                    <a16:creationId xmlns:a16="http://schemas.microsoft.com/office/drawing/2014/main" id="{7F3A4B1E-687A-4638-91D5-C44C5BCEC6CD}"/>
                  </a:ext>
                </a:extLst>
              </p:cNvPr>
              <p:cNvSpPr txBox="1">
                <a:spLocks noRot="1" noChangeAspect="1" noMove="1" noResize="1" noEditPoints="1" noAdjustHandles="1" noChangeArrowheads="1" noChangeShapeType="1" noTextEdit="1"/>
              </p:cNvSpPr>
              <p:nvPr/>
            </p:nvSpPr>
            <p:spPr>
              <a:xfrm>
                <a:off x="4813176" y="3683925"/>
                <a:ext cx="1285758" cy="412998"/>
              </a:xfrm>
              <a:prstGeom prst="rect">
                <a:avLst/>
              </a:prstGeom>
              <a:blipFill>
                <a:blip r:embed="rId7"/>
                <a:stretch>
                  <a:fillRect b="-1176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3D1227A-5BD0-4B45-A625-C6C76C3C9F59}"/>
              </a:ext>
            </a:extLst>
          </p:cNvPr>
          <p:cNvSpPr txBox="1"/>
          <p:nvPr/>
        </p:nvSpPr>
        <p:spPr>
          <a:xfrm>
            <a:off x="4246965" y="5861457"/>
            <a:ext cx="2125208" cy="401007"/>
          </a:xfrm>
          <a:prstGeom prst="rect">
            <a:avLst/>
          </a:prstGeom>
          <a:noFill/>
        </p:spPr>
        <p:txBody>
          <a:bodyPr wrap="square" rtlCol="0">
            <a:spAutoFit/>
          </a:bodyPr>
          <a:lstStyle/>
          <a:p>
            <a:r>
              <a:rPr lang="en-US" dirty="0"/>
              <a:t>Model prediction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C5101FE-107B-461A-90F5-3636940CAFA7}"/>
                  </a:ext>
                </a:extLst>
              </p:cNvPr>
              <p:cNvSpPr txBox="1"/>
              <p:nvPr/>
            </p:nvSpPr>
            <p:spPr>
              <a:xfrm>
                <a:off x="8063572" y="4212777"/>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solidFill>
                                            <a:srgbClr val="FF0000"/>
                                          </a:solidFill>
                                          <a:latin typeface="Cambria Math" panose="02040503050406030204" pitchFamily="18" charset="0"/>
                                        </a:rPr>
                                        <m:t>1</m:t>
                                      </m:r>
                                    </m:e>
                                  </m:mr>
                                  <m:mr>
                                    <m:e>
                                      <m:r>
                                        <a:rPr lang="en-US" sz="2400" b="0" i="0" smtClean="0">
                                          <a:latin typeface="Cambria Math" panose="02040503050406030204" pitchFamily="18" charset="0"/>
                                        </a:rPr>
                                        <m:t>0</m:t>
                                      </m:r>
                                    </m:e>
                                  </m:mr>
                                </m:m>
                              </m:e>
                            </m:mr>
                            <m:mr>
                              <m:e>
                                <m:r>
                                  <a:rPr lang="en-US" sz="2400" b="0" i="0" smtClean="0">
                                    <a:latin typeface="Cambria Math" panose="02040503050406030204" pitchFamily="18" charset="0"/>
                                  </a:rPr>
                                  <m:t>0</m:t>
                                </m:r>
                              </m:e>
                            </m:m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0</m:t>
                                      </m:r>
                                    </m:e>
                                  </m:mr>
                                  <m:mr>
                                    <m:e>
                                      <m:r>
                                        <a:rPr lang="en-US" sz="2400" b="0" i="0" smtClean="0">
                                          <a:latin typeface="Cambria Math" panose="02040503050406030204" pitchFamily="18" charset="0"/>
                                        </a:rPr>
                                        <m:t>0</m:t>
                                      </m:r>
                                    </m:e>
                                  </m:mr>
                                </m:m>
                              </m:e>
                            </m:mr>
                          </m:m>
                        </m:e>
                      </m:d>
                    </m:oMath>
                  </m:oMathPara>
                </a14:m>
                <a:endParaRPr lang="en-US" sz="2400" b="1" dirty="0"/>
              </a:p>
            </p:txBody>
          </p:sp>
        </mc:Choice>
        <mc:Fallback xmlns="">
          <p:sp>
            <p:nvSpPr>
              <p:cNvPr id="21" name="TextBox 20">
                <a:extLst>
                  <a:ext uri="{FF2B5EF4-FFF2-40B4-BE49-F238E27FC236}">
                    <a16:creationId xmlns:a16="http://schemas.microsoft.com/office/drawing/2014/main" id="{FC5101FE-107B-461A-90F5-3636940CAFA7}"/>
                  </a:ext>
                </a:extLst>
              </p:cNvPr>
              <p:cNvSpPr txBox="1">
                <a:spLocks noRot="1" noChangeAspect="1" noMove="1" noResize="1" noEditPoints="1" noAdjustHandles="1" noChangeArrowheads="1" noChangeShapeType="1" noTextEdit="1"/>
              </p:cNvSpPr>
              <p:nvPr/>
            </p:nvSpPr>
            <p:spPr>
              <a:xfrm>
                <a:off x="8063572" y="4212777"/>
                <a:ext cx="576064" cy="171688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6E25A70-65A7-4F00-8A42-A7424C00CEEE}"/>
                  </a:ext>
                </a:extLst>
              </p:cNvPr>
              <p:cNvSpPr txBox="1"/>
              <p:nvPr/>
            </p:nvSpPr>
            <p:spPr>
              <a:xfrm>
                <a:off x="7708725" y="3602214"/>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𝑻</m:t>
                      </m:r>
                    </m:oMath>
                  </m:oMathPara>
                </a14:m>
                <a:endParaRPr lang="en-US" b="1" dirty="0"/>
              </a:p>
            </p:txBody>
          </p:sp>
        </mc:Choice>
        <mc:Fallback xmlns="">
          <p:sp>
            <p:nvSpPr>
              <p:cNvPr id="22" name="TextBox 21">
                <a:extLst>
                  <a:ext uri="{FF2B5EF4-FFF2-40B4-BE49-F238E27FC236}">
                    <a16:creationId xmlns:a16="http://schemas.microsoft.com/office/drawing/2014/main" id="{06E25A70-65A7-4F00-8A42-A7424C00CEEE}"/>
                  </a:ext>
                </a:extLst>
              </p:cNvPr>
              <p:cNvSpPr txBox="1">
                <a:spLocks noRot="1" noChangeAspect="1" noMove="1" noResize="1" noEditPoints="1" noAdjustHandles="1" noChangeArrowheads="1" noChangeShapeType="1" noTextEdit="1"/>
              </p:cNvSpPr>
              <p:nvPr/>
            </p:nvSpPr>
            <p:spPr>
              <a:xfrm>
                <a:off x="7708725" y="3602214"/>
                <a:ext cx="1285758" cy="401007"/>
              </a:xfrm>
              <a:prstGeom prst="rect">
                <a:avLst/>
              </a:prstGeom>
              <a:blipFill>
                <a:blip r:embed="rId9"/>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070E5100-8329-4761-B835-E3CDA921466A}"/>
              </a:ext>
            </a:extLst>
          </p:cNvPr>
          <p:cNvSpPr txBox="1"/>
          <p:nvPr/>
        </p:nvSpPr>
        <p:spPr>
          <a:xfrm>
            <a:off x="7698361" y="6005473"/>
            <a:ext cx="2016222" cy="401007"/>
          </a:xfrm>
          <a:prstGeom prst="rect">
            <a:avLst/>
          </a:prstGeom>
          <a:noFill/>
        </p:spPr>
        <p:txBody>
          <a:bodyPr wrap="square" rtlCol="0">
            <a:spAutoFit/>
          </a:bodyPr>
          <a:lstStyle/>
          <a:p>
            <a:r>
              <a:rPr lang="en-US" dirty="0"/>
              <a:t>Target class</a:t>
            </a:r>
          </a:p>
        </p:txBody>
      </p:sp>
    </p:spTree>
    <p:extLst>
      <p:ext uri="{BB962C8B-B14F-4D97-AF65-F5344CB8AC3E}">
        <p14:creationId xmlns:p14="http://schemas.microsoft.com/office/powerpoint/2010/main" val="3498388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68DD-9DE7-4B80-BED6-99615E6F27AA}"/>
              </a:ext>
            </a:extLst>
          </p:cNvPr>
          <p:cNvSpPr>
            <a:spLocks noGrp="1"/>
          </p:cNvSpPr>
          <p:nvPr>
            <p:ph type="title"/>
          </p:nvPr>
        </p:nvSpPr>
        <p:spPr/>
        <p:txBody>
          <a:bodyPr/>
          <a:lstStyle/>
          <a:p>
            <a:r>
              <a:rPr lang="en-US" dirty="0"/>
              <a:t>Loss function</a:t>
            </a:r>
          </a:p>
        </p:txBody>
      </p:sp>
      <p:sp>
        <p:nvSpPr>
          <p:cNvPr id="3" name="Content Placeholder 2">
            <a:extLst>
              <a:ext uri="{FF2B5EF4-FFF2-40B4-BE49-F238E27FC236}">
                <a16:creationId xmlns:a16="http://schemas.microsoft.com/office/drawing/2014/main" id="{3E2EFA1F-C20D-4F4A-ABD8-52D8093E8809}"/>
              </a:ext>
            </a:extLst>
          </p:cNvPr>
          <p:cNvSpPr>
            <a:spLocks noGrp="1"/>
          </p:cNvSpPr>
          <p:nvPr>
            <p:ph idx="1"/>
          </p:nvPr>
        </p:nvSpPr>
        <p:spPr/>
        <p:txBody>
          <a:bodyPr/>
          <a:lstStyle/>
          <a:p>
            <a:r>
              <a:rPr lang="en-US" dirty="0"/>
              <a:t>From probabilities to logits</a:t>
            </a:r>
          </a:p>
          <a:p>
            <a:pPr lvl="1"/>
            <a:r>
              <a:rPr lang="en-US" dirty="0"/>
              <a:t>We can recover the logits up to an additive constant</a:t>
            </a:r>
          </a:p>
          <a:p>
            <a:pPr lvl="1"/>
            <a:r>
              <a:rPr lang="en-US" dirty="0"/>
              <a:t>In the example below, the additive constant is +3.12</a:t>
            </a:r>
          </a:p>
          <a:p>
            <a:endParaRPr lang="en-US" dirty="0"/>
          </a:p>
        </p:txBody>
      </p:sp>
      <p:sp>
        <p:nvSpPr>
          <p:cNvPr id="4" name="Content Placeholder 3">
            <a:extLst>
              <a:ext uri="{FF2B5EF4-FFF2-40B4-BE49-F238E27FC236}">
                <a16:creationId xmlns:a16="http://schemas.microsoft.com/office/drawing/2014/main" id="{C0A5F366-569A-4AF6-8DE7-38825566F392}"/>
              </a:ext>
            </a:extLst>
          </p:cNvPr>
          <p:cNvSpPr>
            <a:spLocks noGrp="1"/>
          </p:cNvSpPr>
          <p:nvPr>
            <p:ph idx="10"/>
          </p:nvPr>
        </p:nvSpPr>
        <p:spPr/>
        <p:txBody>
          <a:bodyPr/>
          <a:lstStyle/>
          <a:p>
            <a:r>
              <a:rPr lang="en-US" dirty="0"/>
              <a:t>ZOO Attack</a:t>
            </a:r>
          </a:p>
          <a:p>
            <a:endParaRPr lang="en-US" dirty="0"/>
          </a:p>
        </p:txBody>
      </p:sp>
      <p:sp>
        <p:nvSpPr>
          <p:cNvPr id="5" name="矩形 22">
            <a:extLst>
              <a:ext uri="{FF2B5EF4-FFF2-40B4-BE49-F238E27FC236}">
                <a16:creationId xmlns:a16="http://schemas.microsoft.com/office/drawing/2014/main" id="{97780CA6-0D23-454A-856F-82F17BF32CB6}"/>
              </a:ext>
            </a:extLst>
          </p:cNvPr>
          <p:cNvSpPr/>
          <p:nvPr/>
        </p:nvSpPr>
        <p:spPr>
          <a:xfrm>
            <a:off x="1589779" y="3964753"/>
            <a:ext cx="5556352" cy="35242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Object 5">
            <a:extLst>
              <a:ext uri="{FF2B5EF4-FFF2-40B4-BE49-F238E27FC236}">
                <a16:creationId xmlns:a16="http://schemas.microsoft.com/office/drawing/2014/main" id="{DEC24F76-5C0B-4280-B8BE-0014A837C06F}"/>
              </a:ext>
            </a:extLst>
          </p:cNvPr>
          <p:cNvGraphicFramePr>
            <a:graphicFrameLocks noChangeAspect="1"/>
          </p:cNvGraphicFramePr>
          <p:nvPr/>
        </p:nvGraphicFramePr>
        <p:xfrm>
          <a:off x="956469" y="4190142"/>
          <a:ext cx="352425" cy="487363"/>
        </p:xfrm>
        <a:graphic>
          <a:graphicData uri="http://schemas.openxmlformats.org/presentationml/2006/ole">
            <mc:AlternateContent xmlns:mc="http://schemas.openxmlformats.org/markup-compatibility/2006">
              <mc:Choice xmlns:v="urn:schemas-microsoft-com:vml" Requires="v">
                <p:oleObj name="方程式" r:id="rId3" imgW="164880" imgH="228600" progId="Equation.3">
                  <p:embed/>
                </p:oleObj>
              </mc:Choice>
              <mc:Fallback>
                <p:oleObj name="方程式" r:id="rId3" imgW="164880" imgH="228600" progId="Equation.3">
                  <p:embed/>
                  <p:pic>
                    <p:nvPicPr>
                      <p:cNvPr id="6" name="Object 5">
                        <a:extLst>
                          <a:ext uri="{FF2B5EF4-FFF2-40B4-BE49-F238E27FC236}">
                            <a16:creationId xmlns:a16="http://schemas.microsoft.com/office/drawing/2014/main" id="{DEC24F76-5C0B-4280-B8BE-0014A837C06F}"/>
                          </a:ext>
                        </a:extLst>
                      </p:cNvPr>
                      <p:cNvPicPr>
                        <a:picLocks noChangeAspect="1" noChangeArrowheads="1"/>
                      </p:cNvPicPr>
                      <p:nvPr/>
                    </p:nvPicPr>
                    <p:blipFill>
                      <a:blip r:embed="rId4"/>
                      <a:srcRect/>
                      <a:stretch>
                        <a:fillRect/>
                      </a:stretch>
                    </p:blipFill>
                    <p:spPr bwMode="auto">
                      <a:xfrm>
                        <a:off x="956469" y="4190142"/>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E98624B8-0C9F-454A-AF8D-F4DCBF9E9870}"/>
              </a:ext>
            </a:extLst>
          </p:cNvPr>
          <p:cNvGraphicFramePr>
            <a:graphicFrameLocks noChangeAspect="1"/>
          </p:cNvGraphicFramePr>
          <p:nvPr/>
        </p:nvGraphicFramePr>
        <p:xfrm>
          <a:off x="921544" y="5077555"/>
          <a:ext cx="352425" cy="487362"/>
        </p:xfrm>
        <a:graphic>
          <a:graphicData uri="http://schemas.openxmlformats.org/presentationml/2006/ole">
            <mc:AlternateContent xmlns:mc="http://schemas.openxmlformats.org/markup-compatibility/2006">
              <mc:Choice xmlns:v="urn:schemas-microsoft-com:vml" Requires="v">
                <p:oleObj name="方程式" r:id="rId5" imgW="164880" imgH="228600" progId="Equation.3">
                  <p:embed/>
                </p:oleObj>
              </mc:Choice>
              <mc:Fallback>
                <p:oleObj name="方程式" r:id="rId5" imgW="164880" imgH="228600" progId="Equation.3">
                  <p:embed/>
                  <p:pic>
                    <p:nvPicPr>
                      <p:cNvPr id="7" name="Object 6">
                        <a:extLst>
                          <a:ext uri="{FF2B5EF4-FFF2-40B4-BE49-F238E27FC236}">
                            <a16:creationId xmlns:a16="http://schemas.microsoft.com/office/drawing/2014/main" id="{E98624B8-0C9F-454A-AF8D-F4DCBF9E9870}"/>
                          </a:ext>
                        </a:extLst>
                      </p:cNvPr>
                      <p:cNvPicPr>
                        <a:picLocks noChangeAspect="1" noChangeArrowheads="1"/>
                      </p:cNvPicPr>
                      <p:nvPr/>
                    </p:nvPicPr>
                    <p:blipFill>
                      <a:blip r:embed="rId6"/>
                      <a:srcRect/>
                      <a:stretch>
                        <a:fillRect/>
                      </a:stretch>
                    </p:blipFill>
                    <p:spPr bwMode="auto">
                      <a:xfrm>
                        <a:off x="921544" y="5077555"/>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9B517AE9-FD58-4BA5-886F-8751EF4DF7C6}"/>
              </a:ext>
            </a:extLst>
          </p:cNvPr>
          <p:cNvGraphicFramePr>
            <a:graphicFrameLocks noChangeAspect="1"/>
          </p:cNvGraphicFramePr>
          <p:nvPr/>
        </p:nvGraphicFramePr>
        <p:xfrm>
          <a:off x="954881" y="5925280"/>
          <a:ext cx="352425" cy="514350"/>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8" name="Object 7">
                        <a:extLst>
                          <a:ext uri="{FF2B5EF4-FFF2-40B4-BE49-F238E27FC236}">
                            <a16:creationId xmlns:a16="http://schemas.microsoft.com/office/drawing/2014/main" id="{9B517AE9-FD58-4BA5-886F-8751EF4DF7C6}"/>
                          </a:ext>
                        </a:extLst>
                      </p:cNvPr>
                      <p:cNvPicPr>
                        <a:picLocks noChangeAspect="1" noChangeArrowheads="1"/>
                      </p:cNvPicPr>
                      <p:nvPr/>
                    </p:nvPicPr>
                    <p:blipFill>
                      <a:blip r:embed="rId8"/>
                      <a:srcRect/>
                      <a:stretch>
                        <a:fillRect/>
                      </a:stretch>
                    </p:blipFill>
                    <p:spPr bwMode="auto">
                      <a:xfrm>
                        <a:off x="954881" y="5925280"/>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3">
            <a:extLst>
              <a:ext uri="{FF2B5EF4-FFF2-40B4-BE49-F238E27FC236}">
                <a16:creationId xmlns:a16="http://schemas.microsoft.com/office/drawing/2014/main" id="{BD831C7D-F626-45B7-9603-750005D6BB0A}"/>
              </a:ext>
            </a:extLst>
          </p:cNvPr>
          <p:cNvSpPr txBox="1"/>
          <p:nvPr/>
        </p:nvSpPr>
        <p:spPr>
          <a:xfrm>
            <a:off x="3512418" y="3454152"/>
            <a:ext cx="3614559" cy="461665"/>
          </a:xfrm>
          <a:prstGeom prst="rect">
            <a:avLst/>
          </a:prstGeom>
          <a:noFill/>
        </p:spPr>
        <p:txBody>
          <a:bodyPr wrap="square" rtlCol="0">
            <a:spAutoFit/>
          </a:bodyPr>
          <a:lstStyle/>
          <a:p>
            <a:pPr algn="ctr"/>
            <a:r>
              <a:rPr lang="en-US" altLang="zh-TW" sz="2400" b="1" i="1" u="sng" dirty="0"/>
              <a:t>A </a:t>
            </a:r>
            <a:r>
              <a:rPr lang="en-US" altLang="zh-TW" sz="2400" b="1" i="1" u="sng" dirty="0" err="1"/>
              <a:t>Softmax</a:t>
            </a:r>
            <a:r>
              <a:rPr lang="en-US" altLang="zh-TW" sz="2400" b="1" i="1" u="sng" dirty="0"/>
              <a:t> Layer</a:t>
            </a:r>
            <a:endParaRPr lang="zh-TW" altLang="en-US" sz="2400" b="1" i="1" u="sng" dirty="0"/>
          </a:p>
        </p:txBody>
      </p:sp>
      <p:cxnSp>
        <p:nvCxnSpPr>
          <p:cNvPr id="10" name="直線單箭頭接點 45">
            <a:extLst>
              <a:ext uri="{FF2B5EF4-FFF2-40B4-BE49-F238E27FC236}">
                <a16:creationId xmlns:a16="http://schemas.microsoft.com/office/drawing/2014/main" id="{BF064A1D-F5FA-4DD2-A837-63218CB53B31}"/>
              </a:ext>
            </a:extLst>
          </p:cNvPr>
          <p:cNvCxnSpPr>
            <a:cxnSpLocks/>
          </p:cNvCxnSpPr>
          <p:nvPr/>
        </p:nvCxnSpPr>
        <p:spPr>
          <a:xfrm flipH="1">
            <a:off x="1307306" y="4449168"/>
            <a:ext cx="2386477" cy="18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70">
            <a:extLst>
              <a:ext uri="{FF2B5EF4-FFF2-40B4-BE49-F238E27FC236}">
                <a16:creationId xmlns:a16="http://schemas.microsoft.com/office/drawing/2014/main" id="{B54808A4-B0C5-4548-9101-5684A3D33886}"/>
              </a:ext>
            </a:extLst>
          </p:cNvPr>
          <p:cNvCxnSpPr>
            <a:cxnSpLocks/>
          </p:cNvCxnSpPr>
          <p:nvPr/>
        </p:nvCxnSpPr>
        <p:spPr>
          <a:xfrm flipH="1">
            <a:off x="5573038" y="4404353"/>
            <a:ext cx="2079717" cy="2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71">
            <a:extLst>
              <a:ext uri="{FF2B5EF4-FFF2-40B4-BE49-F238E27FC236}">
                <a16:creationId xmlns:a16="http://schemas.microsoft.com/office/drawing/2014/main" id="{2B170B58-FA66-432E-98D1-BFA8A292F624}"/>
              </a:ext>
            </a:extLst>
          </p:cNvPr>
          <p:cNvCxnSpPr>
            <a:cxnSpLocks/>
          </p:cNvCxnSpPr>
          <p:nvPr/>
        </p:nvCxnSpPr>
        <p:spPr>
          <a:xfrm flipH="1" flipV="1">
            <a:off x="5550219" y="5337147"/>
            <a:ext cx="2202961" cy="51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72">
            <a:extLst>
              <a:ext uri="{FF2B5EF4-FFF2-40B4-BE49-F238E27FC236}">
                <a16:creationId xmlns:a16="http://schemas.microsoft.com/office/drawing/2014/main" id="{81333810-1B95-4BC9-BFE1-E6B8BCDEA55C}"/>
              </a:ext>
            </a:extLst>
          </p:cNvPr>
          <p:cNvCxnSpPr>
            <a:cxnSpLocks/>
          </p:cNvCxnSpPr>
          <p:nvPr/>
        </p:nvCxnSpPr>
        <p:spPr>
          <a:xfrm flipH="1">
            <a:off x="5694235" y="6211244"/>
            <a:ext cx="20281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02">
            <a:extLst>
              <a:ext uri="{FF2B5EF4-FFF2-40B4-BE49-F238E27FC236}">
                <a16:creationId xmlns:a16="http://schemas.microsoft.com/office/drawing/2014/main" id="{A756CDEA-A3DF-48B3-9F82-FCCC41246967}"/>
              </a:ext>
            </a:extLst>
          </p:cNvPr>
          <p:cNvSpPr/>
          <p:nvPr/>
        </p:nvSpPr>
        <p:spPr>
          <a:xfrm>
            <a:off x="1276907" y="4006219"/>
            <a:ext cx="2475018" cy="461665"/>
          </a:xfrm>
          <a:prstGeom prst="rect">
            <a:avLst/>
          </a:prstGeom>
        </p:spPr>
        <p:txBody>
          <a:bodyPr wrap="square">
            <a:spAutoFit/>
          </a:bodyPr>
          <a:lstStyle/>
          <a:p>
            <a:r>
              <a:rPr lang="en-US" altLang="zh-TW" sz="2400" b="1" dirty="0">
                <a:solidFill>
                  <a:srgbClr val="FF0000"/>
                </a:solidFill>
              </a:rPr>
              <a:t>3 = -0.12+3.12</a:t>
            </a:r>
            <a:endParaRPr lang="zh-TW" altLang="en-US" sz="2400" b="1" dirty="0">
              <a:solidFill>
                <a:srgbClr val="FF0000"/>
              </a:solidFill>
            </a:endParaRPr>
          </a:p>
        </p:txBody>
      </p:sp>
      <p:sp>
        <p:nvSpPr>
          <p:cNvPr id="15" name="矩形 103">
            <a:extLst>
              <a:ext uri="{FF2B5EF4-FFF2-40B4-BE49-F238E27FC236}">
                <a16:creationId xmlns:a16="http://schemas.microsoft.com/office/drawing/2014/main" id="{A60CFF9D-CA43-4EEA-B81A-1AA4C3102D14}"/>
              </a:ext>
            </a:extLst>
          </p:cNvPr>
          <p:cNvSpPr/>
          <p:nvPr/>
        </p:nvSpPr>
        <p:spPr>
          <a:xfrm>
            <a:off x="1276633" y="5796416"/>
            <a:ext cx="2318052" cy="461665"/>
          </a:xfrm>
          <a:prstGeom prst="rect">
            <a:avLst/>
          </a:prstGeom>
        </p:spPr>
        <p:txBody>
          <a:bodyPr wrap="square">
            <a:spAutoFit/>
          </a:bodyPr>
          <a:lstStyle/>
          <a:p>
            <a:r>
              <a:rPr lang="en-US" altLang="zh-TW" sz="2400" b="1" dirty="0">
                <a:solidFill>
                  <a:srgbClr val="FF0000"/>
                </a:solidFill>
              </a:rPr>
              <a:t>-3 = -6.12+3.12</a:t>
            </a:r>
            <a:endParaRPr lang="zh-TW" altLang="en-US" sz="2400" b="1" dirty="0">
              <a:solidFill>
                <a:srgbClr val="FF0000"/>
              </a:solidFill>
            </a:endParaRPr>
          </a:p>
        </p:txBody>
      </p:sp>
      <p:sp>
        <p:nvSpPr>
          <p:cNvPr id="16" name="矩形 104">
            <a:extLst>
              <a:ext uri="{FF2B5EF4-FFF2-40B4-BE49-F238E27FC236}">
                <a16:creationId xmlns:a16="http://schemas.microsoft.com/office/drawing/2014/main" id="{163C6651-0E28-4D0C-BD76-CFE7C10B2DB3}"/>
              </a:ext>
            </a:extLst>
          </p:cNvPr>
          <p:cNvSpPr/>
          <p:nvPr/>
        </p:nvSpPr>
        <p:spPr>
          <a:xfrm>
            <a:off x="1260347" y="4922545"/>
            <a:ext cx="2200375" cy="461665"/>
          </a:xfrm>
          <a:prstGeom prst="rect">
            <a:avLst/>
          </a:prstGeom>
        </p:spPr>
        <p:txBody>
          <a:bodyPr wrap="square">
            <a:spAutoFit/>
          </a:bodyPr>
          <a:lstStyle/>
          <a:p>
            <a:r>
              <a:rPr lang="en-US" altLang="zh-TW" sz="2400" b="1" dirty="0">
                <a:solidFill>
                  <a:srgbClr val="FF0000"/>
                </a:solidFill>
              </a:rPr>
              <a:t>1 = -2.12+3.12</a:t>
            </a:r>
            <a:endParaRPr lang="zh-TW" altLang="en-US" sz="2400" b="1" dirty="0">
              <a:solidFill>
                <a:srgbClr val="FF0000"/>
              </a:solidFill>
            </a:endParaRPr>
          </a:p>
        </p:txBody>
      </p:sp>
      <p:sp>
        <p:nvSpPr>
          <p:cNvPr id="17" name="矩形 105">
            <a:extLst>
              <a:ext uri="{FF2B5EF4-FFF2-40B4-BE49-F238E27FC236}">
                <a16:creationId xmlns:a16="http://schemas.microsoft.com/office/drawing/2014/main" id="{BA5D1825-457D-4243-98BC-939541ACE23F}"/>
              </a:ext>
            </a:extLst>
          </p:cNvPr>
          <p:cNvSpPr/>
          <p:nvPr/>
        </p:nvSpPr>
        <p:spPr>
          <a:xfrm>
            <a:off x="4730059" y="4927399"/>
            <a:ext cx="982960" cy="461665"/>
          </a:xfrm>
          <a:prstGeom prst="rect">
            <a:avLst/>
          </a:prstGeom>
        </p:spPr>
        <p:txBody>
          <a:bodyPr wrap="square">
            <a:spAutoFit/>
          </a:bodyPr>
          <a:lstStyle/>
          <a:p>
            <a:r>
              <a:rPr lang="en-US" altLang="zh-TW" sz="2400" b="1" dirty="0">
                <a:solidFill>
                  <a:srgbClr val="FF0000"/>
                </a:solidFill>
                <a:latin typeface="+mj-lt"/>
              </a:rPr>
              <a:t>-2.12</a:t>
            </a:r>
            <a:endParaRPr lang="zh-TW" altLang="en-US" sz="2400" b="1" dirty="0">
              <a:solidFill>
                <a:srgbClr val="FF0000"/>
              </a:solidFill>
              <a:latin typeface="+mj-lt"/>
            </a:endParaRPr>
          </a:p>
        </p:txBody>
      </p:sp>
      <p:sp>
        <p:nvSpPr>
          <p:cNvPr id="18" name="矩形 106">
            <a:extLst>
              <a:ext uri="{FF2B5EF4-FFF2-40B4-BE49-F238E27FC236}">
                <a16:creationId xmlns:a16="http://schemas.microsoft.com/office/drawing/2014/main" id="{59265376-A315-4BB0-A026-6E2E85E47AD8}"/>
              </a:ext>
            </a:extLst>
          </p:cNvPr>
          <p:cNvSpPr/>
          <p:nvPr/>
        </p:nvSpPr>
        <p:spPr>
          <a:xfrm>
            <a:off x="4722748" y="3972656"/>
            <a:ext cx="827471" cy="461665"/>
          </a:xfrm>
          <a:prstGeom prst="rect">
            <a:avLst/>
          </a:prstGeom>
        </p:spPr>
        <p:txBody>
          <a:bodyPr wrap="none">
            <a:spAutoFit/>
          </a:bodyPr>
          <a:lstStyle/>
          <a:p>
            <a:r>
              <a:rPr lang="en-US" altLang="zh-TW" sz="2400" b="1" dirty="0">
                <a:solidFill>
                  <a:srgbClr val="FF0000"/>
                </a:solidFill>
                <a:latin typeface="+mj-lt"/>
              </a:rPr>
              <a:t>-0.12</a:t>
            </a:r>
            <a:endParaRPr lang="zh-TW" altLang="en-US" sz="2400" b="1" dirty="0">
              <a:solidFill>
                <a:srgbClr val="FF0000"/>
              </a:solidFill>
              <a:latin typeface="+mj-lt"/>
            </a:endParaRPr>
          </a:p>
        </p:txBody>
      </p:sp>
      <p:sp>
        <p:nvSpPr>
          <p:cNvPr id="19" name="矩形 107">
            <a:extLst>
              <a:ext uri="{FF2B5EF4-FFF2-40B4-BE49-F238E27FC236}">
                <a16:creationId xmlns:a16="http://schemas.microsoft.com/office/drawing/2014/main" id="{F6016BE0-15B5-4E24-A44C-53AF62707DE7}"/>
              </a:ext>
            </a:extLst>
          </p:cNvPr>
          <p:cNvSpPr/>
          <p:nvPr/>
        </p:nvSpPr>
        <p:spPr>
          <a:xfrm>
            <a:off x="4790837" y="5813233"/>
            <a:ext cx="1036480" cy="461665"/>
          </a:xfrm>
          <a:prstGeom prst="rect">
            <a:avLst/>
          </a:prstGeom>
        </p:spPr>
        <p:txBody>
          <a:bodyPr wrap="square">
            <a:spAutoFit/>
          </a:bodyPr>
          <a:lstStyle/>
          <a:p>
            <a:r>
              <a:rPr lang="en-US" altLang="zh-TW" sz="2400" b="1" dirty="0">
                <a:solidFill>
                  <a:srgbClr val="FF0000"/>
                </a:solidFill>
                <a:latin typeface="+mj-lt"/>
              </a:rPr>
              <a:t>-6.12</a:t>
            </a:r>
            <a:endParaRPr lang="zh-TW" altLang="en-US" sz="2400" b="1" dirty="0">
              <a:solidFill>
                <a:srgbClr val="FF0000"/>
              </a:solidFill>
              <a:latin typeface="+mj-lt"/>
            </a:endParaRPr>
          </a:p>
        </p:txBody>
      </p:sp>
      <p:sp>
        <p:nvSpPr>
          <p:cNvPr id="20" name="矩形 108">
            <a:extLst>
              <a:ext uri="{FF2B5EF4-FFF2-40B4-BE49-F238E27FC236}">
                <a16:creationId xmlns:a16="http://schemas.microsoft.com/office/drawing/2014/main" id="{C09E97AA-051A-49E0-AA01-2DF075420871}"/>
              </a:ext>
            </a:extLst>
          </p:cNvPr>
          <p:cNvSpPr/>
          <p:nvPr/>
        </p:nvSpPr>
        <p:spPr>
          <a:xfrm>
            <a:off x="7143077" y="3959305"/>
            <a:ext cx="723275" cy="461665"/>
          </a:xfrm>
          <a:prstGeom prst="rect">
            <a:avLst/>
          </a:prstGeom>
        </p:spPr>
        <p:txBody>
          <a:bodyPr wrap="none">
            <a:spAutoFit/>
          </a:bodyPr>
          <a:lstStyle/>
          <a:p>
            <a:r>
              <a:rPr lang="en-US" altLang="zh-TW" sz="2400" b="1" dirty="0">
                <a:solidFill>
                  <a:srgbClr val="FF0000"/>
                </a:solidFill>
                <a:latin typeface="times" panose="02020603050405020304" pitchFamily="18" charset="0"/>
              </a:rPr>
              <a:t>0.88</a:t>
            </a:r>
            <a:endParaRPr lang="zh-TW" altLang="en-US" sz="2400" b="1" dirty="0">
              <a:solidFill>
                <a:srgbClr val="FF0000"/>
              </a:solidFill>
            </a:endParaRPr>
          </a:p>
        </p:txBody>
      </p:sp>
      <p:sp>
        <p:nvSpPr>
          <p:cNvPr id="21" name="矩形 109">
            <a:extLst>
              <a:ext uri="{FF2B5EF4-FFF2-40B4-BE49-F238E27FC236}">
                <a16:creationId xmlns:a16="http://schemas.microsoft.com/office/drawing/2014/main" id="{F60B785F-56C8-467F-AC73-D8174BD4BC1B}"/>
              </a:ext>
            </a:extLst>
          </p:cNvPr>
          <p:cNvSpPr/>
          <p:nvPr/>
        </p:nvSpPr>
        <p:spPr>
          <a:xfrm>
            <a:off x="7166872" y="4845172"/>
            <a:ext cx="706284" cy="461665"/>
          </a:xfrm>
          <a:prstGeom prst="rect">
            <a:avLst/>
          </a:prstGeom>
        </p:spPr>
        <p:txBody>
          <a:bodyPr wrap="none">
            <a:spAutoFit/>
          </a:bodyPr>
          <a:lstStyle/>
          <a:p>
            <a:r>
              <a:rPr lang="en-US" altLang="zh-TW" sz="2400" b="1" dirty="0">
                <a:solidFill>
                  <a:srgbClr val="FF0000"/>
                </a:solidFill>
                <a:latin typeface="times" panose="02020603050405020304" pitchFamily="18" charset="0"/>
              </a:rPr>
              <a:t>0.11</a:t>
            </a:r>
            <a:endParaRPr lang="zh-TW" altLang="en-US" sz="2400" b="1" dirty="0">
              <a:solidFill>
                <a:srgbClr val="FF0000"/>
              </a:solidFill>
            </a:endParaRPr>
          </a:p>
        </p:txBody>
      </p:sp>
      <p:sp>
        <p:nvSpPr>
          <p:cNvPr id="22" name="矩形 110">
            <a:extLst>
              <a:ext uri="{FF2B5EF4-FFF2-40B4-BE49-F238E27FC236}">
                <a16:creationId xmlns:a16="http://schemas.microsoft.com/office/drawing/2014/main" id="{4B577548-5E8D-4A75-BCF1-3235E8B33917}"/>
              </a:ext>
            </a:extLst>
          </p:cNvPr>
          <p:cNvSpPr/>
          <p:nvPr/>
        </p:nvSpPr>
        <p:spPr>
          <a:xfrm>
            <a:off x="7231512" y="5682111"/>
            <a:ext cx="723275" cy="461665"/>
          </a:xfrm>
          <a:prstGeom prst="rect">
            <a:avLst/>
          </a:prstGeom>
        </p:spPr>
        <p:txBody>
          <a:bodyPr wrap="none">
            <a:spAutoFit/>
          </a:bodyPr>
          <a:lstStyle/>
          <a:p>
            <a:r>
              <a:rPr lang="en-US" altLang="zh-TW" sz="2400" b="1" dirty="0">
                <a:solidFill>
                  <a:srgbClr val="FF0000"/>
                </a:solidFill>
                <a:latin typeface="times" panose="02020603050405020304" pitchFamily="18" charset="0"/>
              </a:rPr>
              <a:t>0.01</a:t>
            </a:r>
            <a:endParaRPr lang="zh-TW" altLang="en-US" sz="2400" b="1" dirty="0">
              <a:solidFill>
                <a:srgbClr val="FF0000"/>
              </a:solidFill>
            </a:endParaRPr>
          </a:p>
        </p:txBody>
      </p:sp>
      <p:cxnSp>
        <p:nvCxnSpPr>
          <p:cNvPr id="23" name="Straight Arrow Connector 22">
            <a:extLst>
              <a:ext uri="{FF2B5EF4-FFF2-40B4-BE49-F238E27FC236}">
                <a16:creationId xmlns:a16="http://schemas.microsoft.com/office/drawing/2014/main" id="{50876C66-0AB8-4A91-90B6-5CDF3EE3C338}"/>
              </a:ext>
            </a:extLst>
          </p:cNvPr>
          <p:cNvCxnSpPr>
            <a:cxnSpLocks/>
          </p:cNvCxnSpPr>
          <p:nvPr/>
        </p:nvCxnSpPr>
        <p:spPr>
          <a:xfrm flipH="1">
            <a:off x="1308419" y="3469319"/>
            <a:ext cx="6843280" cy="0"/>
          </a:xfrm>
          <a:prstGeom prst="straightConnector1">
            <a:avLst/>
          </a:prstGeom>
          <a:ln w="2540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9AE4089-8EA0-4673-9A6D-7E5D8BBA94F6}"/>
                  </a:ext>
                </a:extLst>
              </p:cNvPr>
              <p:cNvSpPr txBox="1"/>
              <p:nvPr/>
            </p:nvSpPr>
            <p:spPr>
              <a:xfrm>
                <a:off x="3785436" y="4255261"/>
                <a:ext cx="1040798" cy="401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panose="02040503050406030204" pitchFamily="18" charset="0"/>
                          <a:ea typeface="Cambria Math" panose="02040503050406030204" pitchFamily="18" charset="0"/>
                        </a:rPr>
                        <m:t>log</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7" name="TextBox 26">
                <a:extLst>
                  <a:ext uri="{FF2B5EF4-FFF2-40B4-BE49-F238E27FC236}">
                    <a16:creationId xmlns:a16="http://schemas.microsoft.com/office/drawing/2014/main" id="{69AE4089-8EA0-4673-9A6D-7E5D8BBA94F6}"/>
                  </a:ext>
                </a:extLst>
              </p:cNvPr>
              <p:cNvSpPr txBox="1">
                <a:spLocks noRot="1" noChangeAspect="1" noMove="1" noResize="1" noEditPoints="1" noAdjustHandles="1" noChangeArrowheads="1" noChangeShapeType="1" noTextEdit="1"/>
              </p:cNvSpPr>
              <p:nvPr/>
            </p:nvSpPr>
            <p:spPr>
              <a:xfrm>
                <a:off x="3785436" y="4255261"/>
                <a:ext cx="1040798" cy="401007"/>
              </a:xfrm>
              <a:prstGeom prst="rect">
                <a:avLst/>
              </a:prstGeom>
              <a:blipFill>
                <a:blip r:embed="rId1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4E8D230-6291-45C5-91D4-C2696A93DE3E}"/>
                  </a:ext>
                </a:extLst>
              </p:cNvPr>
              <p:cNvSpPr txBox="1"/>
              <p:nvPr/>
            </p:nvSpPr>
            <p:spPr>
              <a:xfrm>
                <a:off x="3802770" y="5109563"/>
                <a:ext cx="1046761" cy="401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panose="02040503050406030204" pitchFamily="18" charset="0"/>
                          <a:ea typeface="Cambria Math" panose="02040503050406030204" pitchFamily="18" charset="0"/>
                        </a:rPr>
                        <m:t>log</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8" name="TextBox 27">
                <a:extLst>
                  <a:ext uri="{FF2B5EF4-FFF2-40B4-BE49-F238E27FC236}">
                    <a16:creationId xmlns:a16="http://schemas.microsoft.com/office/drawing/2014/main" id="{B4E8D230-6291-45C5-91D4-C2696A93DE3E}"/>
                  </a:ext>
                </a:extLst>
              </p:cNvPr>
              <p:cNvSpPr txBox="1">
                <a:spLocks noRot="1" noChangeAspect="1" noMove="1" noResize="1" noEditPoints="1" noAdjustHandles="1" noChangeArrowheads="1" noChangeShapeType="1" noTextEdit="1"/>
              </p:cNvSpPr>
              <p:nvPr/>
            </p:nvSpPr>
            <p:spPr>
              <a:xfrm>
                <a:off x="3802770" y="5109563"/>
                <a:ext cx="1046761" cy="401007"/>
              </a:xfrm>
              <a:prstGeom prst="rect">
                <a:avLst/>
              </a:prstGeom>
              <a:blipFill>
                <a:blip r:embed="rId17"/>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32DD684-A739-4827-B414-288C623A8DA7}"/>
                  </a:ext>
                </a:extLst>
              </p:cNvPr>
              <p:cNvSpPr txBox="1"/>
              <p:nvPr/>
            </p:nvSpPr>
            <p:spPr>
              <a:xfrm>
                <a:off x="3877158" y="5963865"/>
                <a:ext cx="1046761" cy="401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panose="02040503050406030204" pitchFamily="18" charset="0"/>
                          <a:ea typeface="Cambria Math" panose="02040503050406030204" pitchFamily="18" charset="0"/>
                        </a:rPr>
                        <m:t>log</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9" name="TextBox 28">
                <a:extLst>
                  <a:ext uri="{FF2B5EF4-FFF2-40B4-BE49-F238E27FC236}">
                    <a16:creationId xmlns:a16="http://schemas.microsoft.com/office/drawing/2014/main" id="{832DD684-A739-4827-B414-288C623A8DA7}"/>
                  </a:ext>
                </a:extLst>
              </p:cNvPr>
              <p:cNvSpPr txBox="1">
                <a:spLocks noRot="1" noChangeAspect="1" noMove="1" noResize="1" noEditPoints="1" noAdjustHandles="1" noChangeArrowheads="1" noChangeShapeType="1" noTextEdit="1"/>
              </p:cNvSpPr>
              <p:nvPr/>
            </p:nvSpPr>
            <p:spPr>
              <a:xfrm>
                <a:off x="3877158" y="5963865"/>
                <a:ext cx="1046761" cy="401007"/>
              </a:xfrm>
              <a:prstGeom prst="rect">
                <a:avLst/>
              </a:prstGeom>
              <a:blipFill>
                <a:blip r:embed="rId18"/>
                <a:stretch>
                  <a:fillRect b="-15152"/>
                </a:stretch>
              </a:blipFill>
            </p:spPr>
            <p:txBody>
              <a:bodyPr/>
              <a:lstStyle/>
              <a:p>
                <a:r>
                  <a:rPr lang="en-US">
                    <a:noFill/>
                  </a:rPr>
                  <a:t> </a:t>
                </a:r>
              </a:p>
            </p:txBody>
          </p:sp>
        </mc:Fallback>
      </mc:AlternateContent>
      <p:cxnSp>
        <p:nvCxnSpPr>
          <p:cNvPr id="30" name="直線單箭頭接點 45">
            <a:extLst>
              <a:ext uri="{FF2B5EF4-FFF2-40B4-BE49-F238E27FC236}">
                <a16:creationId xmlns:a16="http://schemas.microsoft.com/office/drawing/2014/main" id="{B5718DCA-5F6E-4EED-AA81-3048DC19829A}"/>
              </a:ext>
            </a:extLst>
          </p:cNvPr>
          <p:cNvCxnSpPr>
            <a:cxnSpLocks/>
          </p:cNvCxnSpPr>
          <p:nvPr/>
        </p:nvCxnSpPr>
        <p:spPr>
          <a:xfrm flipH="1">
            <a:off x="1347612" y="5365494"/>
            <a:ext cx="2386477" cy="18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45">
            <a:extLst>
              <a:ext uri="{FF2B5EF4-FFF2-40B4-BE49-F238E27FC236}">
                <a16:creationId xmlns:a16="http://schemas.microsoft.com/office/drawing/2014/main" id="{D9BAB188-6F93-459B-86C9-F60FBCBA0D14}"/>
              </a:ext>
            </a:extLst>
          </p:cNvPr>
          <p:cNvCxnSpPr>
            <a:cxnSpLocks/>
          </p:cNvCxnSpPr>
          <p:nvPr/>
        </p:nvCxnSpPr>
        <p:spPr>
          <a:xfrm flipH="1">
            <a:off x="1417859" y="6218416"/>
            <a:ext cx="2386477" cy="18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2" name="Object 12">
            <a:extLst>
              <a:ext uri="{FF2B5EF4-FFF2-40B4-BE49-F238E27FC236}">
                <a16:creationId xmlns:a16="http://schemas.microsoft.com/office/drawing/2014/main" id="{500C8700-D2C0-48BC-8A72-68F46B4725D6}"/>
              </a:ext>
            </a:extLst>
          </p:cNvPr>
          <p:cNvGraphicFramePr>
            <a:graphicFrameLocks noChangeAspect="1"/>
          </p:cNvGraphicFramePr>
          <p:nvPr/>
        </p:nvGraphicFramePr>
        <p:xfrm>
          <a:off x="7996787" y="3690598"/>
          <a:ext cx="2032000" cy="947737"/>
        </p:xfrm>
        <a:graphic>
          <a:graphicData uri="http://schemas.openxmlformats.org/presentationml/2006/ole">
            <mc:AlternateContent xmlns:mc="http://schemas.openxmlformats.org/markup-compatibility/2006">
              <mc:Choice xmlns:v="urn:schemas-microsoft-com:vml" Requires="v">
                <p:oleObj name="方程式" r:id="rId19" imgW="952200" imgH="444240" progId="Equation.3">
                  <p:embed/>
                </p:oleObj>
              </mc:Choice>
              <mc:Fallback>
                <p:oleObj name="方程式" r:id="rId19" imgW="952200" imgH="444240" progId="Equation.3">
                  <p:embed/>
                  <p:pic>
                    <p:nvPicPr>
                      <p:cNvPr id="32" name="Object 12">
                        <a:extLst>
                          <a:ext uri="{FF2B5EF4-FFF2-40B4-BE49-F238E27FC236}">
                            <a16:creationId xmlns:a16="http://schemas.microsoft.com/office/drawing/2014/main" id="{500C8700-D2C0-48BC-8A72-68F46B4725D6}"/>
                          </a:ext>
                        </a:extLst>
                      </p:cNvPr>
                      <p:cNvPicPr>
                        <a:picLocks noChangeAspect="1" noChangeArrowheads="1"/>
                      </p:cNvPicPr>
                      <p:nvPr/>
                    </p:nvPicPr>
                    <p:blipFill>
                      <a:blip r:embed="rId20"/>
                      <a:srcRect/>
                      <a:stretch>
                        <a:fillRect/>
                      </a:stretch>
                    </p:blipFill>
                    <p:spPr bwMode="auto">
                      <a:xfrm>
                        <a:off x="7996787" y="3690598"/>
                        <a:ext cx="2032000"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12">
            <a:extLst>
              <a:ext uri="{FF2B5EF4-FFF2-40B4-BE49-F238E27FC236}">
                <a16:creationId xmlns:a16="http://schemas.microsoft.com/office/drawing/2014/main" id="{DBC316D7-12D7-4ABF-8BF4-881CD73880B9}"/>
              </a:ext>
            </a:extLst>
          </p:cNvPr>
          <p:cNvGraphicFramePr>
            <a:graphicFrameLocks noChangeAspect="1"/>
          </p:cNvGraphicFramePr>
          <p:nvPr/>
        </p:nvGraphicFramePr>
        <p:xfrm>
          <a:off x="7963449" y="4622460"/>
          <a:ext cx="2085975" cy="947738"/>
        </p:xfrm>
        <a:graphic>
          <a:graphicData uri="http://schemas.openxmlformats.org/presentationml/2006/ole">
            <mc:AlternateContent xmlns:mc="http://schemas.openxmlformats.org/markup-compatibility/2006">
              <mc:Choice xmlns:v="urn:schemas-microsoft-com:vml" Requires="v">
                <p:oleObj name="方程式" r:id="rId21" imgW="977760" imgH="444240" progId="Equation.3">
                  <p:embed/>
                </p:oleObj>
              </mc:Choice>
              <mc:Fallback>
                <p:oleObj name="方程式" r:id="rId21" imgW="977760" imgH="444240" progId="Equation.3">
                  <p:embed/>
                  <p:pic>
                    <p:nvPicPr>
                      <p:cNvPr id="33" name="Object 12">
                        <a:extLst>
                          <a:ext uri="{FF2B5EF4-FFF2-40B4-BE49-F238E27FC236}">
                            <a16:creationId xmlns:a16="http://schemas.microsoft.com/office/drawing/2014/main" id="{DBC316D7-12D7-4ABF-8BF4-881CD73880B9}"/>
                          </a:ext>
                        </a:extLst>
                      </p:cNvPr>
                      <p:cNvPicPr>
                        <a:picLocks noChangeAspect="1" noChangeArrowheads="1"/>
                      </p:cNvPicPr>
                      <p:nvPr/>
                    </p:nvPicPr>
                    <p:blipFill>
                      <a:blip r:embed="rId22"/>
                      <a:srcRect/>
                      <a:stretch>
                        <a:fillRect/>
                      </a:stretch>
                    </p:blipFill>
                    <p:spPr bwMode="auto">
                      <a:xfrm>
                        <a:off x="7963449" y="4622460"/>
                        <a:ext cx="2085975" cy="94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12">
            <a:extLst>
              <a:ext uri="{FF2B5EF4-FFF2-40B4-BE49-F238E27FC236}">
                <a16:creationId xmlns:a16="http://schemas.microsoft.com/office/drawing/2014/main" id="{095B44EA-63BB-45DB-BD5A-8F0EBD738EE5}"/>
              </a:ext>
            </a:extLst>
          </p:cNvPr>
          <p:cNvGraphicFramePr>
            <a:graphicFrameLocks noChangeAspect="1"/>
          </p:cNvGraphicFramePr>
          <p:nvPr/>
        </p:nvGraphicFramePr>
        <p:xfrm>
          <a:off x="7953924" y="5551148"/>
          <a:ext cx="2060575" cy="947737"/>
        </p:xfrm>
        <a:graphic>
          <a:graphicData uri="http://schemas.openxmlformats.org/presentationml/2006/ole">
            <mc:AlternateContent xmlns:mc="http://schemas.openxmlformats.org/markup-compatibility/2006">
              <mc:Choice xmlns:v="urn:schemas-microsoft-com:vml" Requires="v">
                <p:oleObj name="方程式" r:id="rId23" imgW="965160" imgH="444240" progId="Equation.3">
                  <p:embed/>
                </p:oleObj>
              </mc:Choice>
              <mc:Fallback>
                <p:oleObj name="方程式" r:id="rId23" imgW="965160" imgH="444240" progId="Equation.3">
                  <p:embed/>
                  <p:pic>
                    <p:nvPicPr>
                      <p:cNvPr id="34" name="Object 12">
                        <a:extLst>
                          <a:ext uri="{FF2B5EF4-FFF2-40B4-BE49-F238E27FC236}">
                            <a16:creationId xmlns:a16="http://schemas.microsoft.com/office/drawing/2014/main" id="{095B44EA-63BB-45DB-BD5A-8F0EBD738EE5}"/>
                          </a:ext>
                        </a:extLst>
                      </p:cNvPr>
                      <p:cNvPicPr>
                        <a:picLocks noChangeAspect="1" noChangeArrowheads="1"/>
                      </p:cNvPicPr>
                      <p:nvPr/>
                    </p:nvPicPr>
                    <p:blipFill>
                      <a:blip r:embed="rId24"/>
                      <a:srcRect/>
                      <a:stretch>
                        <a:fillRect/>
                      </a:stretch>
                    </p:blipFill>
                    <p:spPr bwMode="auto">
                      <a:xfrm>
                        <a:off x="7953924" y="5551148"/>
                        <a:ext cx="2060575"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52645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9CD7-02EB-4FEA-985C-9A6B1C5EAC6D}"/>
              </a:ext>
            </a:extLst>
          </p:cNvPr>
          <p:cNvSpPr>
            <a:spLocks noGrp="1"/>
          </p:cNvSpPr>
          <p:nvPr>
            <p:ph type="title"/>
          </p:nvPr>
        </p:nvSpPr>
        <p:spPr/>
        <p:txBody>
          <a:bodyPr/>
          <a:lstStyle/>
          <a:p>
            <a:r>
              <a:rPr lang="en-US" dirty="0"/>
              <a:t>Loss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39C4E1-1EC8-4632-B73C-46726E91BD56}"/>
                  </a:ext>
                </a:extLst>
              </p:cNvPr>
              <p:cNvSpPr>
                <a:spLocks noGrp="1"/>
              </p:cNvSpPr>
              <p:nvPr>
                <p:ph idx="1"/>
              </p:nvPr>
            </p:nvSpPr>
            <p:spPr/>
            <p:txBody>
              <a:bodyPr/>
              <a:lstStyle/>
              <a:p>
                <a:r>
                  <a:rPr lang="en-US" dirty="0"/>
                  <a:t>The loss is: </a:t>
                </a:r>
                <a14:m>
                  <m:oMath xmlns:m="http://schemas.openxmlformats.org/officeDocument/2006/math">
                    <m:r>
                      <a:rPr lang="en-US" b="0" i="1" dirty="0" smtClean="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smtClean="0">
                            <a:latin typeface="Cambria Math" panose="02040503050406030204" pitchFamily="18" charset="0"/>
                          </a:rPr>
                          <m:t>𝒕</m:t>
                        </m:r>
                      </m:e>
                    </m:d>
                    <m:r>
                      <a:rPr lang="en-US" b="0" i="1" dirty="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𝑚𝑎𝑥</m:t>
                    </m:r>
                    <m:d>
                      <m:dPr>
                        <m:begChr m:val="{"/>
                        <m:endChr m:val="}"/>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b="1" i="0">
                                    <a:latin typeface="Cambria Math" panose="02040503050406030204" pitchFamily="18" charset="0"/>
                                    <a:ea typeface="Cambria Math" panose="02040503050406030204" pitchFamily="18" charset="0"/>
                                  </a:rPr>
                                  <m:t>𝐱</m:t>
                                </m:r>
                              </m:e>
                            </m:d>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b="1" i="1">
                                <a:latin typeface="Cambria Math" panose="02040503050406030204" pitchFamily="18" charset="0"/>
                                <a:ea typeface="Cambria Math" panose="02040503050406030204" pitchFamily="18" charset="0"/>
                              </a:rPr>
                            </m:ctrlPr>
                          </m:dPr>
                          <m:e>
                            <m:r>
                              <a:rPr lang="en-US" b="1" i="0">
                                <a:latin typeface="Cambria Math" panose="02040503050406030204" pitchFamily="18" charset="0"/>
                                <a:ea typeface="Cambria Math" panose="02040503050406030204" pitchFamily="18" charset="0"/>
                              </a:rPr>
                              <m:t>𝐱</m:t>
                            </m:r>
                          </m:e>
                        </m:d>
                      </m:e>
                      <m:sub>
                        <m:r>
                          <a:rPr lang="en-US" b="0" i="1" smtClean="0">
                            <a:latin typeface="Cambria Math" panose="02040503050406030204" pitchFamily="18" charset="0"/>
                            <a:ea typeface="Cambria Math" panose="02040503050406030204" pitchFamily="18" charset="0"/>
                          </a:rPr>
                          <m:t>𝑇</m:t>
                        </m:r>
                      </m:sub>
                    </m:sSub>
                    <m:r>
                      <a:rPr lang="en-US" b="0" i="0" smtClean="0">
                        <a:latin typeface="Cambria Math" panose="02040503050406030204" pitchFamily="18" charset="0"/>
                        <a:ea typeface="Cambria Math" panose="02040503050406030204" pitchFamily="18" charset="0"/>
                      </a:rPr>
                      <m:t>=(−0.11+</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)−(−2.99+</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)=−0.11−</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+2.99−</m:t>
                    </m:r>
                    <m:r>
                      <m:rPr>
                        <m:sty m:val="p"/>
                      </m:rPr>
                      <a:rPr lang="en-US" b="0" i="0" smtClean="0">
                        <a:latin typeface="Cambria Math" panose="02040503050406030204" pitchFamily="18" charset="0"/>
                        <a:ea typeface="Cambria Math" panose="02040503050406030204" pitchFamily="18" charset="0"/>
                      </a:rPr>
                      <m:t>c</m:t>
                    </m:r>
                    <m:r>
                      <a:rPr lang="en-US" b="0" i="0" smtClean="0">
                        <a:latin typeface="Cambria Math" panose="02040503050406030204" pitchFamily="18" charset="0"/>
                        <a:ea typeface="Cambria Math" panose="02040503050406030204" pitchFamily="18" charset="0"/>
                      </a:rPr>
                      <m:t>=2.88</m:t>
                    </m:r>
                  </m:oMath>
                </a14:m>
                <a:endParaRPr lang="en-US" dirty="0"/>
              </a:p>
              <a:p>
                <a:r>
                  <a:rPr lang="en-US" dirty="0"/>
                  <a:t>Note that if </a:t>
                </a:r>
                <a14:m>
                  <m:oMath xmlns:m="http://schemas.openxmlformats.org/officeDocument/2006/math">
                    <m:r>
                      <a:rPr lang="en-US" b="0" i="1" dirty="0" smtClean="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smtClean="0">
                            <a:latin typeface="Cambria Math" panose="02040503050406030204" pitchFamily="18" charset="0"/>
                          </a:rPr>
                          <m:t>𝒕</m:t>
                        </m:r>
                      </m:e>
                    </m:d>
                    <m:r>
                      <a:rPr lang="en-US" b="1" i="1" dirty="0" smtClean="0">
                        <a:latin typeface="Cambria Math" panose="02040503050406030204" pitchFamily="18" charset="0"/>
                      </a:rPr>
                      <m:t>&lt;</m:t>
                    </m:r>
                    <m:r>
                      <a:rPr lang="en-US" b="0" i="0" dirty="0" smtClean="0">
                        <a:latin typeface="Cambria Math" panose="02040503050406030204" pitchFamily="18" charset="0"/>
                        <a:ea typeface="Cambria Math" panose="02040503050406030204" pitchFamily="18" charset="0"/>
                      </a:rPr>
                      <m:t>0</m:t>
                    </m:r>
                  </m:oMath>
                </a14:m>
                <a:r>
                  <a:rPr lang="en-US" dirty="0"/>
                  <a:t>, then the targeted attack will be successful</a:t>
                </a:r>
              </a:p>
              <a:p>
                <a:pPr lvl="1"/>
                <a:r>
                  <a:rPr lang="en-US" dirty="0"/>
                  <a:t>To create attacks, minimize the loss of the target class</a:t>
                </a:r>
              </a:p>
              <a:p>
                <a:endParaRPr lang="en-US" dirty="0"/>
              </a:p>
            </p:txBody>
          </p:sp>
        </mc:Choice>
        <mc:Fallback xmlns="">
          <p:sp>
            <p:nvSpPr>
              <p:cNvPr id="3" name="Content Placeholder 2">
                <a:extLst>
                  <a:ext uri="{FF2B5EF4-FFF2-40B4-BE49-F238E27FC236}">
                    <a16:creationId xmlns:a16="http://schemas.microsoft.com/office/drawing/2014/main" id="{CC39C4E1-1EC8-4632-B73C-46726E91BD56}"/>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68FEF3D0-8510-4435-B32B-5D66B921164B}"/>
              </a:ext>
            </a:extLst>
          </p:cNvPr>
          <p:cNvSpPr>
            <a:spLocks noGrp="1"/>
          </p:cNvSpPr>
          <p:nvPr>
            <p:ph idx="10"/>
          </p:nvPr>
        </p:nvSpPr>
        <p:spPr/>
        <p:txBody>
          <a:bodyPr/>
          <a:lstStyle/>
          <a:p>
            <a:r>
              <a:rPr lang="en-US" dirty="0"/>
              <a:t>ZOO Attack</a:t>
            </a:r>
          </a:p>
          <a:p>
            <a:endParaRPr lang="en-US" dirty="0"/>
          </a:p>
        </p:txBody>
      </p:sp>
      <p:cxnSp>
        <p:nvCxnSpPr>
          <p:cNvPr id="5" name="Straight Arrow Connector 4">
            <a:extLst>
              <a:ext uri="{FF2B5EF4-FFF2-40B4-BE49-F238E27FC236}">
                <a16:creationId xmlns:a16="http://schemas.microsoft.com/office/drawing/2014/main" id="{77546B38-EDE2-4844-B8B6-500C0D656234}"/>
              </a:ext>
            </a:extLst>
          </p:cNvPr>
          <p:cNvCxnSpPr>
            <a:cxnSpLocks/>
          </p:cNvCxnSpPr>
          <p:nvPr/>
        </p:nvCxnSpPr>
        <p:spPr>
          <a:xfrm flipH="1">
            <a:off x="3435014" y="5146398"/>
            <a:ext cx="896196"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1860FC-813D-4235-BCFA-E58AC307E96E}"/>
                  </a:ext>
                </a:extLst>
              </p:cNvPr>
              <p:cNvSpPr txBox="1"/>
              <p:nvPr/>
            </p:nvSpPr>
            <p:spPr>
              <a:xfrm>
                <a:off x="4511759" y="4250545"/>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m>
                                  <m:mPr>
                                    <m:mcs>
                                      <m:mc>
                                        <m:mcPr>
                                          <m:count m:val="1"/>
                                          <m:mcJc m:val="center"/>
                                        </m:mcPr>
                                      </m:mc>
                                    </m:mcs>
                                    <m:ctrlPr>
                                      <a:rPr lang="en-US" sz="2400" i="1">
                                        <a:latin typeface="Cambria Math" panose="02040503050406030204" pitchFamily="18" charset="0"/>
                                      </a:rPr>
                                    </m:ctrlPr>
                                  </m:mPr>
                                  <m:mr>
                                    <m:e>
                                      <m:r>
                                        <m:rPr>
                                          <m:brk m:alnAt="7"/>
                                        </m:rPr>
                                        <a:rPr lang="en-US" sz="2400">
                                          <a:latin typeface="Cambria Math" panose="02040503050406030204" pitchFamily="18" charset="0"/>
                                        </a:rPr>
                                        <m:t>0</m:t>
                                      </m:r>
                                      <m:r>
                                        <a:rPr lang="en-US" sz="2400">
                                          <a:latin typeface="Cambria Math" panose="02040503050406030204" pitchFamily="18" charset="0"/>
                                        </a:rPr>
                                        <m:t>.</m:t>
                                      </m:r>
                                      <m:r>
                                        <m:rPr>
                                          <m:brk m:alnAt="7"/>
                                        </m:rPr>
                                        <a:rPr lang="en-US" sz="2400" i="1">
                                          <a:latin typeface="Cambria Math" panose="02040503050406030204" pitchFamily="18" charset="0"/>
                                        </a:rPr>
                                        <m:t>0</m:t>
                                      </m:r>
                                      <m:r>
                                        <a:rPr lang="en-US" sz="2400" i="1">
                                          <a:latin typeface="Cambria Math" panose="02040503050406030204" pitchFamily="18" charset="0"/>
                                        </a:rPr>
                                        <m:t>5</m:t>
                                      </m:r>
                                    </m:e>
                                  </m:mr>
                                  <m:mr>
                                    <m:e>
                                      <m:r>
                                        <a:rPr lang="en-US" sz="2400">
                                          <a:latin typeface="Cambria Math" panose="02040503050406030204" pitchFamily="18" charset="0"/>
                                        </a:rPr>
                                        <m:t>0.02</m:t>
                                      </m:r>
                                    </m:e>
                                  </m:mr>
                                </m:m>
                              </m:e>
                            </m:mr>
                            <m:mr>
                              <m:e>
                                <m:r>
                                  <a:rPr lang="en-US" sz="2400">
                                    <a:latin typeface="Cambria Math" panose="02040503050406030204" pitchFamily="18" charset="0"/>
                                  </a:rPr>
                                  <m:t>0.02</m:t>
                                </m:r>
                              </m:e>
                            </m:mr>
                            <m:mr>
                              <m:e>
                                <m:m>
                                  <m:mPr>
                                    <m:mcs>
                                      <m:mc>
                                        <m:mcPr>
                                          <m:count m:val="1"/>
                                          <m:mcJc m:val="center"/>
                                        </m:mcPr>
                                      </m:mc>
                                    </m:mcs>
                                    <m:ctrlPr>
                                      <a:rPr lang="en-US" sz="2400" i="1">
                                        <a:latin typeface="Cambria Math" panose="02040503050406030204" pitchFamily="18" charset="0"/>
                                      </a:rPr>
                                    </m:ctrlPr>
                                  </m:mPr>
                                  <m:mr>
                                    <m:e>
                                      <m:r>
                                        <m:rPr>
                                          <m:brk m:alnAt="7"/>
                                        </m:rPr>
                                        <a:rPr lang="en-US" sz="2400">
                                          <a:latin typeface="Cambria Math" panose="02040503050406030204" pitchFamily="18" charset="0"/>
                                        </a:rPr>
                                        <m:t>0</m:t>
                                      </m:r>
                                      <m:r>
                                        <a:rPr lang="en-US" sz="2400">
                                          <a:latin typeface="Cambria Math" panose="02040503050406030204" pitchFamily="18" charset="0"/>
                                        </a:rPr>
                                        <m:t>.90</m:t>
                                      </m:r>
                                    </m:e>
                                  </m:mr>
                                  <m:mr>
                                    <m:e>
                                      <m:r>
                                        <a:rPr lang="en-US" sz="2400">
                                          <a:latin typeface="Cambria Math" panose="02040503050406030204" pitchFamily="18" charset="0"/>
                                        </a:rPr>
                                        <m:t>0.01</m:t>
                                      </m:r>
                                    </m:e>
                                  </m:mr>
                                </m:m>
                              </m:e>
                            </m:mr>
                          </m:m>
                        </m:e>
                      </m:d>
                    </m:oMath>
                  </m:oMathPara>
                </a14:m>
                <a:endParaRPr lang="en-US" sz="2400" b="1" dirty="0"/>
              </a:p>
            </p:txBody>
          </p:sp>
        </mc:Choice>
        <mc:Fallback xmlns="">
          <p:sp>
            <p:nvSpPr>
              <p:cNvPr id="6" name="TextBox 5">
                <a:extLst>
                  <a:ext uri="{FF2B5EF4-FFF2-40B4-BE49-F238E27FC236}">
                    <a16:creationId xmlns:a16="http://schemas.microsoft.com/office/drawing/2014/main" id="{061860FC-813D-4235-BCFA-E58AC307E96E}"/>
                  </a:ext>
                </a:extLst>
              </p:cNvPr>
              <p:cNvSpPr txBox="1">
                <a:spLocks noRot="1" noChangeAspect="1" noMove="1" noResize="1" noEditPoints="1" noAdjustHandles="1" noChangeArrowheads="1" noChangeShapeType="1" noTextEdit="1"/>
              </p:cNvSpPr>
              <p:nvPr/>
            </p:nvSpPr>
            <p:spPr>
              <a:xfrm>
                <a:off x="4511759" y="4250545"/>
                <a:ext cx="576064" cy="1716880"/>
              </a:xfrm>
              <a:prstGeom prst="rect">
                <a:avLst/>
              </a:prstGeom>
              <a:blipFill>
                <a:blip r:embed="rId3"/>
                <a:stretch>
                  <a:fillRect r="-4947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B815DF7-20DB-4F79-9544-127CDF50B033}"/>
              </a:ext>
            </a:extLst>
          </p:cNvPr>
          <p:cNvSpPr txBox="1"/>
          <p:nvPr/>
        </p:nvSpPr>
        <p:spPr>
          <a:xfrm>
            <a:off x="5489406" y="4204993"/>
            <a:ext cx="1285759" cy="1738296"/>
          </a:xfrm>
          <a:prstGeom prst="rect">
            <a:avLst/>
          </a:prstGeom>
          <a:noFill/>
        </p:spPr>
        <p:txBody>
          <a:bodyPr wrap="square" rtlCol="0">
            <a:spAutoFit/>
          </a:bodyPr>
          <a:lstStyle/>
          <a:p>
            <a:pPr>
              <a:spcBef>
                <a:spcPts val="200"/>
              </a:spcBef>
            </a:pPr>
            <a:r>
              <a:rPr lang="en-US" dirty="0">
                <a:solidFill>
                  <a:srgbClr val="FF0000"/>
                </a:solidFill>
              </a:rPr>
              <a:t>safe</a:t>
            </a:r>
          </a:p>
          <a:p>
            <a:pPr>
              <a:spcBef>
                <a:spcPts val="200"/>
              </a:spcBef>
            </a:pPr>
            <a:r>
              <a:rPr lang="en-US" dirty="0"/>
              <a:t>suggestive</a:t>
            </a:r>
          </a:p>
          <a:p>
            <a:pPr>
              <a:spcBef>
                <a:spcPts val="200"/>
              </a:spcBef>
            </a:pPr>
            <a:r>
              <a:rPr lang="en-US" dirty="0"/>
              <a:t>explicit</a:t>
            </a:r>
          </a:p>
          <a:p>
            <a:pPr>
              <a:spcBef>
                <a:spcPts val="200"/>
              </a:spcBef>
            </a:pPr>
            <a:r>
              <a:rPr lang="en-US" b="1" dirty="0">
                <a:solidFill>
                  <a:schemeClr val="accent6">
                    <a:lumMod val="50000"/>
                  </a:schemeClr>
                </a:solidFill>
              </a:rPr>
              <a:t>drug</a:t>
            </a:r>
          </a:p>
          <a:p>
            <a:pPr>
              <a:spcBef>
                <a:spcPts val="200"/>
              </a:spcBef>
            </a:pPr>
            <a:r>
              <a:rPr lang="en-US" dirty="0"/>
              <a:t> gore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0AB0FF-FAEC-4C7B-831D-461DA7B32002}"/>
                  </a:ext>
                </a:extLst>
              </p:cNvPr>
              <p:cNvSpPr txBox="1"/>
              <p:nvPr/>
            </p:nvSpPr>
            <p:spPr>
              <a:xfrm>
                <a:off x="4316497" y="3791995"/>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b="1" i="0" dirty="0" smtClean="0">
                          <a:latin typeface="Cambria Math" panose="02040503050406030204" pitchFamily="18" charset="0"/>
                        </a:rPr>
                        <m:t>(</m:t>
                      </m:r>
                      <m:r>
                        <a:rPr lang="en-US" b="1" i="0" dirty="0" smtClean="0">
                          <a:latin typeface="Cambria Math" panose="02040503050406030204" pitchFamily="18" charset="0"/>
                        </a:rPr>
                        <m:t>𝐱</m:t>
                      </m:r>
                      <m:r>
                        <a:rPr lang="en-US" b="1" i="0" dirty="0" smtClean="0">
                          <a:latin typeface="Cambria Math" panose="02040503050406030204" pitchFamily="18" charset="0"/>
                        </a:rPr>
                        <m:t>)</m:t>
                      </m:r>
                    </m:oMath>
                  </m:oMathPara>
                </a14:m>
                <a:endParaRPr lang="en-US" b="1" dirty="0"/>
              </a:p>
            </p:txBody>
          </p:sp>
        </mc:Choice>
        <mc:Fallback xmlns="">
          <p:sp>
            <p:nvSpPr>
              <p:cNvPr id="8" name="TextBox 7">
                <a:extLst>
                  <a:ext uri="{FF2B5EF4-FFF2-40B4-BE49-F238E27FC236}">
                    <a16:creationId xmlns:a16="http://schemas.microsoft.com/office/drawing/2014/main" id="{B80AB0FF-FAEC-4C7B-831D-461DA7B32002}"/>
                  </a:ext>
                </a:extLst>
              </p:cNvPr>
              <p:cNvSpPr txBox="1">
                <a:spLocks noRot="1" noChangeAspect="1" noMove="1" noResize="1" noEditPoints="1" noAdjustHandles="1" noChangeArrowheads="1" noChangeShapeType="1" noTextEdit="1"/>
              </p:cNvSpPr>
              <p:nvPr/>
            </p:nvSpPr>
            <p:spPr>
              <a:xfrm>
                <a:off x="4316497" y="3791995"/>
                <a:ext cx="1285758" cy="401007"/>
              </a:xfrm>
              <a:prstGeom prst="rect">
                <a:avLst/>
              </a:prstGeom>
              <a:blipFill>
                <a:blip r:embed="rId4"/>
                <a:stretch>
                  <a:fillRect b="-1515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690DD4A-7DF7-4D53-883D-3FC1192CF7B9}"/>
              </a:ext>
            </a:extLst>
          </p:cNvPr>
          <p:cNvSpPr txBox="1"/>
          <p:nvPr/>
        </p:nvSpPr>
        <p:spPr>
          <a:xfrm>
            <a:off x="4007077" y="6022430"/>
            <a:ext cx="2125208" cy="401007"/>
          </a:xfrm>
          <a:prstGeom prst="rect">
            <a:avLst/>
          </a:prstGeom>
          <a:noFill/>
        </p:spPr>
        <p:txBody>
          <a:bodyPr wrap="square" rtlCol="0">
            <a:spAutoFit/>
          </a:bodyPr>
          <a:lstStyle/>
          <a:p>
            <a:r>
              <a:rPr lang="en-US" dirty="0"/>
              <a:t>Model prediction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B4D771-F086-4F61-A01A-68AB815B9200}"/>
                  </a:ext>
                </a:extLst>
              </p:cNvPr>
              <p:cNvSpPr txBox="1"/>
              <p:nvPr/>
            </p:nvSpPr>
            <p:spPr>
              <a:xfrm>
                <a:off x="7700874" y="4284785"/>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solidFill>
                                            <a:srgbClr val="FF0000"/>
                                          </a:solidFill>
                                          <a:latin typeface="Cambria Math" panose="02040503050406030204" pitchFamily="18" charset="0"/>
                                        </a:rPr>
                                        <m:t>1</m:t>
                                      </m:r>
                                    </m:e>
                                  </m:mr>
                                  <m:mr>
                                    <m:e>
                                      <m:r>
                                        <a:rPr lang="en-US" sz="2400" b="0" i="0" smtClean="0">
                                          <a:latin typeface="Cambria Math" panose="02040503050406030204" pitchFamily="18" charset="0"/>
                                        </a:rPr>
                                        <m:t>0</m:t>
                                      </m:r>
                                    </m:e>
                                  </m:mr>
                                </m:m>
                              </m:e>
                            </m:mr>
                            <m:mr>
                              <m:e>
                                <m:r>
                                  <a:rPr lang="en-US" sz="2400" b="0" i="0" smtClean="0">
                                    <a:latin typeface="Cambria Math" panose="02040503050406030204" pitchFamily="18" charset="0"/>
                                  </a:rPr>
                                  <m:t>0</m:t>
                                </m:r>
                              </m:e>
                            </m:m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0</m:t>
                                      </m:r>
                                    </m:e>
                                  </m:mr>
                                  <m:mr>
                                    <m:e>
                                      <m:r>
                                        <a:rPr lang="en-US" sz="2400" b="0" i="0" smtClean="0">
                                          <a:latin typeface="Cambria Math" panose="02040503050406030204" pitchFamily="18" charset="0"/>
                                        </a:rPr>
                                        <m:t>0</m:t>
                                      </m:r>
                                    </m:e>
                                  </m:mr>
                                </m:m>
                              </m:e>
                            </m:mr>
                          </m:m>
                        </m:e>
                      </m:d>
                    </m:oMath>
                  </m:oMathPara>
                </a14:m>
                <a:endParaRPr lang="en-US" sz="2400" b="1" dirty="0"/>
              </a:p>
            </p:txBody>
          </p:sp>
        </mc:Choice>
        <mc:Fallback xmlns="">
          <p:sp>
            <p:nvSpPr>
              <p:cNvPr id="10" name="TextBox 9">
                <a:extLst>
                  <a:ext uri="{FF2B5EF4-FFF2-40B4-BE49-F238E27FC236}">
                    <a16:creationId xmlns:a16="http://schemas.microsoft.com/office/drawing/2014/main" id="{B3B4D771-F086-4F61-A01A-68AB815B9200}"/>
                  </a:ext>
                </a:extLst>
              </p:cNvPr>
              <p:cNvSpPr txBox="1">
                <a:spLocks noRot="1" noChangeAspect="1" noMove="1" noResize="1" noEditPoints="1" noAdjustHandles="1" noChangeArrowheads="1" noChangeShapeType="1" noTextEdit="1"/>
              </p:cNvSpPr>
              <p:nvPr/>
            </p:nvSpPr>
            <p:spPr>
              <a:xfrm>
                <a:off x="7700874" y="4284785"/>
                <a:ext cx="576064" cy="17168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1508C9-0571-4ED3-BC8D-FA97A069C889}"/>
                  </a:ext>
                </a:extLst>
              </p:cNvPr>
              <p:cNvSpPr txBox="1"/>
              <p:nvPr/>
            </p:nvSpPr>
            <p:spPr>
              <a:xfrm>
                <a:off x="7346027" y="3674222"/>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𝑻</m:t>
                      </m:r>
                    </m:oMath>
                  </m:oMathPara>
                </a14:m>
                <a:endParaRPr lang="en-US" b="1" dirty="0"/>
              </a:p>
            </p:txBody>
          </p:sp>
        </mc:Choice>
        <mc:Fallback xmlns="">
          <p:sp>
            <p:nvSpPr>
              <p:cNvPr id="11" name="TextBox 10">
                <a:extLst>
                  <a:ext uri="{FF2B5EF4-FFF2-40B4-BE49-F238E27FC236}">
                    <a16:creationId xmlns:a16="http://schemas.microsoft.com/office/drawing/2014/main" id="{4F1508C9-0571-4ED3-BC8D-FA97A069C889}"/>
                  </a:ext>
                </a:extLst>
              </p:cNvPr>
              <p:cNvSpPr txBox="1">
                <a:spLocks noRot="1" noChangeAspect="1" noMove="1" noResize="1" noEditPoints="1" noAdjustHandles="1" noChangeArrowheads="1" noChangeShapeType="1" noTextEdit="1"/>
              </p:cNvSpPr>
              <p:nvPr/>
            </p:nvSpPr>
            <p:spPr>
              <a:xfrm>
                <a:off x="7346027" y="3674222"/>
                <a:ext cx="1285758" cy="401007"/>
              </a:xfrm>
              <a:prstGeom prst="rect">
                <a:avLst/>
              </a:prstGeom>
              <a:blipFill>
                <a:blip r:embed="rId6"/>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8848E45-4D50-4964-8F32-5B4B7CF80CF2}"/>
              </a:ext>
            </a:extLst>
          </p:cNvPr>
          <p:cNvSpPr txBox="1"/>
          <p:nvPr/>
        </p:nvSpPr>
        <p:spPr>
          <a:xfrm>
            <a:off x="7335663" y="6077481"/>
            <a:ext cx="2016222" cy="401007"/>
          </a:xfrm>
          <a:prstGeom prst="rect">
            <a:avLst/>
          </a:prstGeom>
          <a:noFill/>
        </p:spPr>
        <p:txBody>
          <a:bodyPr wrap="square" rtlCol="0">
            <a:spAutoFit/>
          </a:bodyPr>
          <a:lstStyle/>
          <a:p>
            <a:r>
              <a:rPr lang="en-US" dirty="0"/>
              <a:t>Target class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3DC9FA2-6ED6-4ABD-BAB3-03AF00094E46}"/>
                  </a:ext>
                </a:extLst>
              </p:cNvPr>
              <p:cNvSpPr txBox="1"/>
              <p:nvPr/>
            </p:nvSpPr>
            <p:spPr>
              <a:xfrm>
                <a:off x="1397642" y="4330337"/>
                <a:ext cx="576064" cy="16927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a:latin typeface="Cambria Math" panose="02040503050406030204" pitchFamily="18" charset="0"/>
                                      </a:rPr>
                                    </m:ctrlPr>
                                  </m:mPr>
                                  <m:mr>
                                    <m:e>
                                      <m:r>
                                        <a:rPr lang="en-US" sz="2400" b="0" i="1" smtClean="0">
                                          <a:latin typeface="Cambria Math" panose="02040503050406030204" pitchFamily="18" charset="0"/>
                                        </a:rPr>
                                        <m:t>−2.99+</m:t>
                                      </m:r>
                                      <m:r>
                                        <a:rPr lang="en-US" sz="2400" b="0" i="1" smtClean="0">
                                          <a:latin typeface="Cambria Math" panose="02040503050406030204" pitchFamily="18" charset="0"/>
                                        </a:rPr>
                                        <m:t>𝑐</m:t>
                                      </m:r>
                                    </m:e>
                                  </m:mr>
                                  <m:mr>
                                    <m:e>
                                      <m:r>
                                        <m:rPr>
                                          <m:sty m:val="p"/>
                                        </m:rPr>
                                        <a:rPr lang="en-US" sz="2400" b="0" i="0" smtClean="0">
                                          <a:latin typeface="Cambria Math" panose="02040503050406030204" pitchFamily="18" charset="0"/>
                                        </a:rPr>
                                        <m:t>not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needed</m:t>
                                      </m:r>
                                    </m:e>
                                  </m:mr>
                                </m:m>
                              </m:e>
                            </m:mr>
                            <m:mr>
                              <m:e>
                                <m:r>
                                  <m:rPr>
                                    <m:sty m:val="p"/>
                                  </m:rPr>
                                  <a:rPr lang="en-US" sz="2400">
                                    <a:latin typeface="Cambria Math" panose="02040503050406030204" pitchFamily="18" charset="0"/>
                                  </a:rPr>
                                  <m:t>not</m:t>
                                </m:r>
                                <m:r>
                                  <a:rPr lang="en-US" sz="2400">
                                    <a:latin typeface="Cambria Math" panose="02040503050406030204" pitchFamily="18" charset="0"/>
                                  </a:rPr>
                                  <m:t> </m:t>
                                </m:r>
                                <m:r>
                                  <m:rPr>
                                    <m:sty m:val="p"/>
                                  </m:rPr>
                                  <a:rPr lang="en-US" sz="2400">
                                    <a:latin typeface="Cambria Math" panose="02040503050406030204" pitchFamily="18" charset="0"/>
                                  </a:rPr>
                                  <m:t>needed</m:t>
                                </m:r>
                              </m:e>
                            </m:mr>
                            <m:mr>
                              <m:e>
                                <m:m>
                                  <m:mPr>
                                    <m:mcs>
                                      <m:mc>
                                        <m:mcPr>
                                          <m:count m:val="1"/>
                                          <m:mcJc m:val="center"/>
                                        </m:mcPr>
                                      </m:mc>
                                    </m:mcs>
                                    <m:ctrlPr>
                                      <a:rPr lang="en-US" sz="2400" i="1" smtClean="0">
                                        <a:latin typeface="Cambria Math" panose="02040503050406030204" pitchFamily="18" charset="0"/>
                                      </a:rPr>
                                    </m:ctrlPr>
                                  </m:mPr>
                                  <m:mr>
                                    <m:e>
                                      <m:r>
                                        <a:rPr lang="en-US" sz="2400" b="0" i="0" smtClean="0">
                                          <a:latin typeface="Cambria Math" panose="02040503050406030204" pitchFamily="18" charset="0"/>
                                        </a:rPr>
                                        <m:t>−0.11+</m:t>
                                      </m:r>
                                      <m:r>
                                        <m:rPr>
                                          <m:sty m:val="p"/>
                                        </m:rPr>
                                        <a:rPr lang="en-US" sz="2400" b="0" i="0" smtClean="0">
                                          <a:latin typeface="Cambria Math" panose="02040503050406030204" pitchFamily="18" charset="0"/>
                                        </a:rPr>
                                        <m:t>c</m:t>
                                      </m:r>
                                    </m:e>
                                  </m:mr>
                                  <m:mr>
                                    <m:e>
                                      <m:r>
                                        <m:rPr>
                                          <m:sty m:val="p"/>
                                        </m:rPr>
                                        <a:rPr lang="en-US" sz="2400" b="0" i="0" smtClean="0">
                                          <a:latin typeface="Cambria Math" panose="02040503050406030204" pitchFamily="18" charset="0"/>
                                        </a:rPr>
                                        <m:t>not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needed</m:t>
                                      </m:r>
                                    </m:e>
                                  </m:mr>
                                </m:m>
                              </m:e>
                            </m:mr>
                          </m:m>
                        </m:e>
                      </m:d>
                    </m:oMath>
                  </m:oMathPara>
                </a14:m>
                <a:endParaRPr lang="en-US" sz="2400" b="1" dirty="0"/>
              </a:p>
            </p:txBody>
          </p:sp>
        </mc:Choice>
        <mc:Fallback xmlns="">
          <p:sp>
            <p:nvSpPr>
              <p:cNvPr id="13" name="TextBox 12">
                <a:extLst>
                  <a:ext uri="{FF2B5EF4-FFF2-40B4-BE49-F238E27FC236}">
                    <a16:creationId xmlns:a16="http://schemas.microsoft.com/office/drawing/2014/main" id="{A3DC9FA2-6ED6-4ABD-BAB3-03AF00094E46}"/>
                  </a:ext>
                </a:extLst>
              </p:cNvPr>
              <p:cNvSpPr txBox="1">
                <a:spLocks noRot="1" noChangeAspect="1" noMove="1" noResize="1" noEditPoints="1" noAdjustHandles="1" noChangeArrowheads="1" noChangeShapeType="1" noTextEdit="1"/>
              </p:cNvSpPr>
              <p:nvPr/>
            </p:nvSpPr>
            <p:spPr>
              <a:xfrm>
                <a:off x="1397642" y="4330337"/>
                <a:ext cx="576064" cy="1692707"/>
              </a:xfrm>
              <a:prstGeom prst="rect">
                <a:avLst/>
              </a:prstGeom>
              <a:blipFill>
                <a:blip r:embed="rId7"/>
                <a:stretch>
                  <a:fillRect r="-20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B58E36-75CE-4CBE-A64E-35135ED1A678}"/>
                  </a:ext>
                </a:extLst>
              </p:cNvPr>
              <p:cNvSpPr txBox="1"/>
              <p:nvPr/>
            </p:nvSpPr>
            <p:spPr>
              <a:xfrm>
                <a:off x="1165042" y="3870846"/>
                <a:ext cx="2574340"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𝑍</m:t>
                      </m:r>
                      <m:d>
                        <m:dPr>
                          <m:ctrlPr>
                            <a:rPr lang="en-US" b="1" i="1" dirty="0" smtClean="0">
                              <a:latin typeface="Cambria Math" panose="02040503050406030204" pitchFamily="18" charset="0"/>
                              <a:ea typeface="Cambria Math" panose="02040503050406030204" pitchFamily="18" charset="0"/>
                            </a:rPr>
                          </m:ctrlPr>
                        </m:dPr>
                        <m:e>
                          <m:r>
                            <a:rPr lang="en-US" b="1" i="0" dirty="0" smtClean="0">
                              <a:latin typeface="Cambria Math" panose="02040503050406030204" pitchFamily="18" charset="0"/>
                            </a:rPr>
                            <m:t>𝐱</m:t>
                          </m:r>
                        </m:e>
                      </m:d>
                      <m:r>
                        <a:rPr lang="en-US" b="1" i="0" dirty="0" smtClean="0">
                          <a:latin typeface="Cambria Math" panose="02040503050406030204" pitchFamily="18" charset="0"/>
                        </a:rPr>
                        <m:t>=</m:t>
                      </m:r>
                      <m:r>
                        <m:rPr>
                          <m:sty m:val="p"/>
                        </m:rPr>
                        <a:rPr lang="en-US" b="0" i="0" dirty="0" smtClean="0">
                          <a:latin typeface="Cambria Math" panose="02040503050406030204" pitchFamily="18" charset="0"/>
                        </a:rPr>
                        <m:t>log</m:t>
                      </m:r>
                      <m:d>
                        <m:dPr>
                          <m:ctrlPr>
                            <a:rPr lang="en-US" b="1" i="1" dirty="0" smtClean="0">
                              <a:latin typeface="Cambria Math" panose="02040503050406030204" pitchFamily="18" charset="0"/>
                            </a:rPr>
                          </m:ctrlPr>
                        </m:dPr>
                        <m:e>
                          <m:r>
                            <a:rPr lang="en-US" i="1" dirty="0">
                              <a:latin typeface="Cambria Math" panose="02040503050406030204" pitchFamily="18" charset="0"/>
                            </a:rPr>
                            <m:t>𝑝</m:t>
                          </m:r>
                          <m:r>
                            <a:rPr lang="en-US" b="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r>
                        <a:rPr lang="en-US" b="1" i="1" dirty="0" smtClean="0">
                          <a:latin typeface="Cambria Math" panose="02040503050406030204" pitchFamily="18" charset="0"/>
                        </a:rPr>
                        <m:t>+</m:t>
                      </m:r>
                      <m:r>
                        <a:rPr lang="en-US" b="0" i="1" dirty="0" smtClean="0">
                          <a:latin typeface="Cambria Math" panose="02040503050406030204" pitchFamily="18" charset="0"/>
                        </a:rPr>
                        <m:t>𝑐</m:t>
                      </m:r>
                    </m:oMath>
                  </m:oMathPara>
                </a14:m>
                <a:endParaRPr lang="en-US" dirty="0"/>
              </a:p>
            </p:txBody>
          </p:sp>
        </mc:Choice>
        <mc:Fallback xmlns="">
          <p:sp>
            <p:nvSpPr>
              <p:cNvPr id="14" name="TextBox 13">
                <a:extLst>
                  <a:ext uri="{FF2B5EF4-FFF2-40B4-BE49-F238E27FC236}">
                    <a16:creationId xmlns:a16="http://schemas.microsoft.com/office/drawing/2014/main" id="{D8B58E36-75CE-4CBE-A64E-35135ED1A678}"/>
                  </a:ext>
                </a:extLst>
              </p:cNvPr>
              <p:cNvSpPr txBox="1">
                <a:spLocks noRot="1" noChangeAspect="1" noMove="1" noResize="1" noEditPoints="1" noAdjustHandles="1" noChangeArrowheads="1" noChangeShapeType="1" noTextEdit="1"/>
              </p:cNvSpPr>
              <p:nvPr/>
            </p:nvSpPr>
            <p:spPr>
              <a:xfrm>
                <a:off x="1165042" y="3870846"/>
                <a:ext cx="2574340" cy="401007"/>
              </a:xfrm>
              <a:prstGeom prst="rect">
                <a:avLst/>
              </a:prstGeom>
              <a:blipFill>
                <a:blip r:embed="rId8"/>
                <a:stretch>
                  <a:fillRect b="-1363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C13EF7E-DEDA-47EA-A80D-E9EF2AD4DAD5}"/>
              </a:ext>
            </a:extLst>
          </p:cNvPr>
          <p:cNvSpPr txBox="1"/>
          <p:nvPr/>
        </p:nvSpPr>
        <p:spPr>
          <a:xfrm>
            <a:off x="1140768" y="6051896"/>
            <a:ext cx="2125208" cy="401007"/>
          </a:xfrm>
          <a:prstGeom prst="rect">
            <a:avLst/>
          </a:prstGeom>
          <a:noFill/>
        </p:spPr>
        <p:txBody>
          <a:bodyPr wrap="square" rtlCol="0">
            <a:spAutoFit/>
          </a:bodyPr>
          <a:lstStyle/>
          <a:p>
            <a:pPr algn="ctr"/>
            <a:r>
              <a:rPr lang="en-US" dirty="0"/>
              <a:t>Logits</a:t>
            </a:r>
          </a:p>
        </p:txBody>
      </p:sp>
    </p:spTree>
    <p:extLst>
      <p:ext uri="{BB962C8B-B14F-4D97-AF65-F5344CB8AC3E}">
        <p14:creationId xmlns:p14="http://schemas.microsoft.com/office/powerpoint/2010/main" val="3383967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7234-5D15-4566-ADBC-CBBA1445BC1E}"/>
              </a:ext>
            </a:extLst>
          </p:cNvPr>
          <p:cNvSpPr>
            <a:spLocks noGrp="1"/>
          </p:cNvSpPr>
          <p:nvPr>
            <p:ph type="title"/>
          </p:nvPr>
        </p:nvSpPr>
        <p:spPr/>
        <p:txBody>
          <a:bodyPr/>
          <a:lstStyle/>
          <a:p>
            <a:r>
              <a:rPr lang="en-US" dirty="0"/>
              <a:t>Loss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45C722-76C0-4275-B873-24A98976081D}"/>
                  </a:ext>
                </a:extLst>
              </p:cNvPr>
              <p:cNvSpPr>
                <a:spLocks noGrp="1"/>
              </p:cNvSpPr>
              <p:nvPr>
                <p:ph idx="1"/>
              </p:nvPr>
            </p:nvSpPr>
            <p:spPr/>
            <p:txBody>
              <a:bodyPr/>
              <a:lstStyle/>
              <a:p>
                <a:r>
                  <a:rPr lang="en-US" dirty="0"/>
                  <a:t>The loss is: </a:t>
                </a:r>
                <a14:m>
                  <m:oMath xmlns:m="http://schemas.openxmlformats.org/officeDocument/2006/math">
                    <m:r>
                      <a:rPr lang="en-US" i="1" dirty="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a:latin typeface="Cambria Math" panose="02040503050406030204" pitchFamily="18" charset="0"/>
                          </a:rPr>
                          <m:t>𝒕</m:t>
                        </m:r>
                      </m:e>
                    </m:d>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𝑚𝑎𝑥</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b="1">
                                    <a:latin typeface="Cambria Math" panose="02040503050406030204" pitchFamily="18" charset="0"/>
                                    <a:ea typeface="Cambria Math" panose="02040503050406030204" pitchFamily="18" charset="0"/>
                                  </a:rPr>
                                  <m:t>𝐱</m:t>
                                </m:r>
                              </m:e>
                            </m:d>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b="1" i="1">
                                <a:latin typeface="Cambria Math" panose="02040503050406030204" pitchFamily="18" charset="0"/>
                                <a:ea typeface="Cambria Math" panose="02040503050406030204" pitchFamily="18" charset="0"/>
                              </a:rPr>
                            </m:ctrlPr>
                          </m:dPr>
                          <m:e>
                            <m:r>
                              <a:rPr lang="en-US" b="1">
                                <a:latin typeface="Cambria Math" panose="02040503050406030204" pitchFamily="18" charset="0"/>
                                <a:ea typeface="Cambria Math" panose="02040503050406030204" pitchFamily="18" charset="0"/>
                              </a:rPr>
                              <m:t>𝐱</m:t>
                            </m:r>
                          </m:e>
                        </m:d>
                      </m:e>
                      <m:sub>
                        <m:r>
                          <a:rPr lang="en-US" i="1">
                            <a:latin typeface="Cambria Math" panose="02040503050406030204" pitchFamily="18" charset="0"/>
                            <a:ea typeface="Cambria Math" panose="02040503050406030204" pitchFamily="18" charset="0"/>
                          </a:rPr>
                          <m:t>𝑇</m:t>
                        </m:r>
                      </m:sub>
                    </m:sSub>
                    <m:r>
                      <a:rPr lang="en-US">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−1.20+</m:t>
                        </m:r>
                        <m:r>
                          <a:rPr lang="en-US" b="0" i="1" smtClean="0">
                            <a:latin typeface="Cambria Math" panose="02040503050406030204" pitchFamily="18" charset="0"/>
                            <a:ea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−0.58+</m:t>
                        </m:r>
                        <m:r>
                          <a:rPr lang="en-US" b="0" i="1" smtClean="0">
                            <a:latin typeface="Cambria Math" panose="02040503050406030204" pitchFamily="18" charset="0"/>
                            <a:ea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=−1.20+</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+0.58−</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=−0.62</m:t>
                    </m:r>
                  </m:oMath>
                </a14:m>
                <a:endParaRPr lang="en-US" dirty="0"/>
              </a:p>
              <a:p>
                <a:r>
                  <a:rPr lang="en-US" dirty="0"/>
                  <a:t>Since </a:t>
                </a:r>
                <a14:m>
                  <m:oMath xmlns:m="http://schemas.openxmlformats.org/officeDocument/2006/math">
                    <m:r>
                      <a:rPr lang="en-US" b="0" i="1" dirty="0" smtClean="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smtClean="0">
                            <a:latin typeface="Cambria Math" panose="02040503050406030204" pitchFamily="18" charset="0"/>
                          </a:rPr>
                          <m:t>𝒕</m:t>
                        </m:r>
                      </m:e>
                    </m:d>
                    <m:r>
                      <a:rPr lang="en-US" b="1" i="1" dirty="0" smtClean="0">
                        <a:latin typeface="Cambria Math" panose="02040503050406030204" pitchFamily="18" charset="0"/>
                      </a:rPr>
                      <m:t>&lt;</m:t>
                    </m:r>
                    <m:r>
                      <a:rPr lang="en-US" b="0" i="0" dirty="0" smtClean="0">
                        <a:latin typeface="Cambria Math" panose="02040503050406030204" pitchFamily="18" charset="0"/>
                        <a:ea typeface="Cambria Math" panose="02040503050406030204" pitchFamily="18" charset="0"/>
                      </a:rPr>
                      <m:t>0</m:t>
                    </m:r>
                  </m:oMath>
                </a14:m>
                <a:r>
                  <a:rPr lang="en-US" dirty="0"/>
                  <a:t>, the targeted attack is successful</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C145C722-76C0-4275-B873-24A98976081D}"/>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F72715FA-1BF7-4143-8E16-4ABE957902E7}"/>
              </a:ext>
            </a:extLst>
          </p:cNvPr>
          <p:cNvSpPr>
            <a:spLocks noGrp="1"/>
          </p:cNvSpPr>
          <p:nvPr>
            <p:ph idx="10"/>
          </p:nvPr>
        </p:nvSpPr>
        <p:spPr/>
        <p:txBody>
          <a:bodyPr/>
          <a:lstStyle/>
          <a:p>
            <a:r>
              <a:rPr lang="en-US" dirty="0"/>
              <a:t>ZOO Attack</a:t>
            </a:r>
          </a:p>
          <a:p>
            <a:endParaRPr lang="en-US" dirty="0"/>
          </a:p>
        </p:txBody>
      </p:sp>
      <p:cxnSp>
        <p:nvCxnSpPr>
          <p:cNvPr id="5" name="Straight Arrow Connector 4">
            <a:extLst>
              <a:ext uri="{FF2B5EF4-FFF2-40B4-BE49-F238E27FC236}">
                <a16:creationId xmlns:a16="http://schemas.microsoft.com/office/drawing/2014/main" id="{837E135D-5ED3-47D7-98E0-9624D2B664B0}"/>
              </a:ext>
            </a:extLst>
          </p:cNvPr>
          <p:cNvCxnSpPr>
            <a:cxnSpLocks/>
          </p:cNvCxnSpPr>
          <p:nvPr/>
        </p:nvCxnSpPr>
        <p:spPr>
          <a:xfrm flipH="1">
            <a:off x="3651038" y="4930374"/>
            <a:ext cx="896196"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6CB069-4EDE-439E-A0CB-4FAEA896B8AE}"/>
                  </a:ext>
                </a:extLst>
              </p:cNvPr>
              <p:cNvSpPr txBox="1"/>
              <p:nvPr/>
            </p:nvSpPr>
            <p:spPr>
              <a:xfrm>
                <a:off x="4727783" y="4034521"/>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m>
                                  <m:mPr>
                                    <m:mcs>
                                      <m:mc>
                                        <m:mcPr>
                                          <m:count m:val="1"/>
                                          <m:mcJc m:val="center"/>
                                        </m:mcPr>
                                      </m:mc>
                                    </m:mcs>
                                    <m:ctrlPr>
                                      <a:rPr lang="en-US" sz="2400" i="1">
                                        <a:latin typeface="Cambria Math" panose="02040503050406030204" pitchFamily="18" charset="0"/>
                                      </a:rPr>
                                    </m:ctrlPr>
                                  </m:mPr>
                                  <m:mr>
                                    <m:e>
                                      <m:r>
                                        <m:rPr>
                                          <m:brk m:alnAt="7"/>
                                        </m:rPr>
                                        <a:rPr lang="en-US" sz="2400">
                                          <a:latin typeface="Cambria Math" panose="02040503050406030204" pitchFamily="18" charset="0"/>
                                        </a:rPr>
                                        <m:t>0</m:t>
                                      </m:r>
                                      <m:r>
                                        <a:rPr lang="en-US" sz="2400">
                                          <a:latin typeface="Cambria Math" panose="02040503050406030204" pitchFamily="18" charset="0"/>
                                        </a:rPr>
                                        <m:t>.56</m:t>
                                      </m:r>
                                    </m:e>
                                  </m:mr>
                                  <m:mr>
                                    <m:e>
                                      <m:r>
                                        <a:rPr lang="en-US" sz="2400">
                                          <a:latin typeface="Cambria Math" panose="02040503050406030204" pitchFamily="18" charset="0"/>
                                        </a:rPr>
                                        <m:t>0.</m:t>
                                      </m:r>
                                      <m:r>
                                        <a:rPr lang="en-US" sz="2400" b="0" i="0" smtClean="0">
                                          <a:latin typeface="Cambria Math" panose="02040503050406030204" pitchFamily="18" charset="0"/>
                                        </a:rPr>
                                        <m:t>0</m:t>
                                      </m:r>
                                      <m:r>
                                        <a:rPr lang="en-US" sz="2400">
                                          <a:latin typeface="Cambria Math" panose="02040503050406030204" pitchFamily="18" charset="0"/>
                                        </a:rPr>
                                        <m:t>3</m:t>
                                      </m:r>
                                    </m:e>
                                  </m:mr>
                                </m:m>
                              </m:e>
                            </m:mr>
                            <m:mr>
                              <m:e>
                                <m:r>
                                  <a:rPr lang="en-US" sz="2400">
                                    <a:latin typeface="Cambria Math" panose="02040503050406030204" pitchFamily="18" charset="0"/>
                                  </a:rPr>
                                  <m:t>0.</m:t>
                                </m:r>
                                <m:r>
                                  <a:rPr lang="en-US" sz="2400" b="0" i="0" smtClean="0">
                                    <a:latin typeface="Cambria Math" panose="02040503050406030204" pitchFamily="18" charset="0"/>
                                  </a:rPr>
                                  <m:t>30</m:t>
                                </m:r>
                              </m:e>
                            </m:mr>
                            <m:mr>
                              <m:e>
                                <m:m>
                                  <m:mPr>
                                    <m:mcs>
                                      <m:mc>
                                        <m:mcPr>
                                          <m:count m:val="1"/>
                                          <m:mcJc m:val="center"/>
                                        </m:mcPr>
                                      </m:mc>
                                    </m:mcs>
                                    <m:ctrlPr>
                                      <a:rPr lang="en-US" sz="2400" i="1">
                                        <a:latin typeface="Cambria Math" panose="02040503050406030204" pitchFamily="18" charset="0"/>
                                      </a:rPr>
                                    </m:ctrlPr>
                                  </m:mPr>
                                  <m:mr>
                                    <m:e>
                                      <m:r>
                                        <m:rPr>
                                          <m:brk m:alnAt="7"/>
                                        </m:rPr>
                                        <a:rPr lang="en-US" sz="2400">
                                          <a:latin typeface="Cambria Math" panose="02040503050406030204" pitchFamily="18" charset="0"/>
                                        </a:rPr>
                                        <m:t>0</m:t>
                                      </m:r>
                                      <m:r>
                                        <a:rPr lang="en-US" sz="2400">
                                          <a:latin typeface="Cambria Math" panose="02040503050406030204" pitchFamily="18" charset="0"/>
                                        </a:rPr>
                                        <m:t>.</m:t>
                                      </m:r>
                                      <m:r>
                                        <a:rPr lang="en-US" sz="2400" b="0" i="1" smtClean="0">
                                          <a:latin typeface="Cambria Math" panose="02040503050406030204" pitchFamily="18" charset="0"/>
                                        </a:rPr>
                                        <m:t>13</m:t>
                                      </m:r>
                                    </m:e>
                                  </m:mr>
                                  <m:mr>
                                    <m:e>
                                      <m:r>
                                        <a:rPr lang="en-US" sz="2400">
                                          <a:latin typeface="Cambria Math" panose="02040503050406030204" pitchFamily="18" charset="0"/>
                                        </a:rPr>
                                        <m:t>0</m:t>
                                      </m:r>
                                    </m:e>
                                  </m:mr>
                                </m:m>
                              </m:e>
                            </m:mr>
                          </m:m>
                        </m:e>
                      </m:d>
                    </m:oMath>
                  </m:oMathPara>
                </a14:m>
                <a:endParaRPr lang="en-US" sz="2400" b="1" dirty="0"/>
              </a:p>
            </p:txBody>
          </p:sp>
        </mc:Choice>
        <mc:Fallback xmlns="">
          <p:sp>
            <p:nvSpPr>
              <p:cNvPr id="6" name="TextBox 5">
                <a:extLst>
                  <a:ext uri="{FF2B5EF4-FFF2-40B4-BE49-F238E27FC236}">
                    <a16:creationId xmlns:a16="http://schemas.microsoft.com/office/drawing/2014/main" id="{EC6CB069-4EDE-439E-A0CB-4FAEA896B8AE}"/>
                  </a:ext>
                </a:extLst>
              </p:cNvPr>
              <p:cNvSpPr txBox="1">
                <a:spLocks noRot="1" noChangeAspect="1" noMove="1" noResize="1" noEditPoints="1" noAdjustHandles="1" noChangeArrowheads="1" noChangeShapeType="1" noTextEdit="1"/>
              </p:cNvSpPr>
              <p:nvPr/>
            </p:nvSpPr>
            <p:spPr>
              <a:xfrm>
                <a:off x="4727783" y="4034521"/>
                <a:ext cx="576064" cy="1716880"/>
              </a:xfrm>
              <a:prstGeom prst="rect">
                <a:avLst/>
              </a:prstGeom>
              <a:blipFill>
                <a:blip r:embed="rId3"/>
                <a:stretch>
                  <a:fillRect r="-5106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7E5C19F-CDA9-4386-A0D6-DCFFED0B4B90}"/>
              </a:ext>
            </a:extLst>
          </p:cNvPr>
          <p:cNvSpPr txBox="1"/>
          <p:nvPr/>
        </p:nvSpPr>
        <p:spPr>
          <a:xfrm>
            <a:off x="5705430" y="3988969"/>
            <a:ext cx="1285759" cy="1738296"/>
          </a:xfrm>
          <a:prstGeom prst="rect">
            <a:avLst/>
          </a:prstGeom>
          <a:noFill/>
        </p:spPr>
        <p:txBody>
          <a:bodyPr wrap="square" rtlCol="0">
            <a:spAutoFit/>
          </a:bodyPr>
          <a:lstStyle/>
          <a:p>
            <a:pPr>
              <a:spcBef>
                <a:spcPts val="200"/>
              </a:spcBef>
            </a:pPr>
            <a:r>
              <a:rPr lang="en-US" dirty="0">
                <a:solidFill>
                  <a:srgbClr val="FF0000"/>
                </a:solidFill>
              </a:rPr>
              <a:t>safe</a:t>
            </a:r>
          </a:p>
          <a:p>
            <a:pPr>
              <a:spcBef>
                <a:spcPts val="200"/>
              </a:spcBef>
            </a:pPr>
            <a:r>
              <a:rPr lang="en-US" dirty="0"/>
              <a:t>suggestive</a:t>
            </a:r>
          </a:p>
          <a:p>
            <a:pPr>
              <a:spcBef>
                <a:spcPts val="200"/>
              </a:spcBef>
            </a:pPr>
            <a:r>
              <a:rPr lang="en-US" dirty="0"/>
              <a:t>explicit</a:t>
            </a:r>
          </a:p>
          <a:p>
            <a:pPr>
              <a:spcBef>
                <a:spcPts val="200"/>
              </a:spcBef>
            </a:pPr>
            <a:r>
              <a:rPr lang="en-US" b="1" dirty="0">
                <a:solidFill>
                  <a:schemeClr val="accent6">
                    <a:lumMod val="50000"/>
                  </a:schemeClr>
                </a:solidFill>
              </a:rPr>
              <a:t>drug</a:t>
            </a:r>
          </a:p>
          <a:p>
            <a:pPr>
              <a:spcBef>
                <a:spcPts val="200"/>
              </a:spcBef>
            </a:pPr>
            <a:r>
              <a:rPr lang="en-US" dirty="0"/>
              <a:t> gore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FB80D2-6036-42E0-A35C-CD3705588BA3}"/>
                  </a:ext>
                </a:extLst>
              </p:cNvPr>
              <p:cNvSpPr txBox="1"/>
              <p:nvPr/>
            </p:nvSpPr>
            <p:spPr>
              <a:xfrm>
                <a:off x="4532521" y="3575971"/>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𝑝</m:t>
                      </m:r>
                      <m:r>
                        <a:rPr lang="en-US" b="1" i="0" dirty="0" smtClean="0">
                          <a:latin typeface="Cambria Math" panose="02040503050406030204" pitchFamily="18" charset="0"/>
                        </a:rPr>
                        <m:t>(</m:t>
                      </m:r>
                      <m:r>
                        <a:rPr lang="en-US" b="1" i="0" dirty="0" smtClean="0">
                          <a:latin typeface="Cambria Math" panose="02040503050406030204" pitchFamily="18" charset="0"/>
                        </a:rPr>
                        <m:t>𝐱</m:t>
                      </m:r>
                      <m:r>
                        <a:rPr lang="en-US" b="1" i="0" dirty="0" smtClean="0">
                          <a:latin typeface="Cambria Math" panose="02040503050406030204" pitchFamily="18" charset="0"/>
                        </a:rPr>
                        <m:t>)</m:t>
                      </m:r>
                    </m:oMath>
                  </m:oMathPara>
                </a14:m>
                <a:endParaRPr lang="en-US" b="1" dirty="0"/>
              </a:p>
            </p:txBody>
          </p:sp>
        </mc:Choice>
        <mc:Fallback xmlns="">
          <p:sp>
            <p:nvSpPr>
              <p:cNvPr id="8" name="TextBox 7">
                <a:extLst>
                  <a:ext uri="{FF2B5EF4-FFF2-40B4-BE49-F238E27FC236}">
                    <a16:creationId xmlns:a16="http://schemas.microsoft.com/office/drawing/2014/main" id="{DDFB80D2-6036-42E0-A35C-CD3705588BA3}"/>
                  </a:ext>
                </a:extLst>
              </p:cNvPr>
              <p:cNvSpPr txBox="1">
                <a:spLocks noRot="1" noChangeAspect="1" noMove="1" noResize="1" noEditPoints="1" noAdjustHandles="1" noChangeArrowheads="1" noChangeShapeType="1" noTextEdit="1"/>
              </p:cNvSpPr>
              <p:nvPr/>
            </p:nvSpPr>
            <p:spPr>
              <a:xfrm>
                <a:off x="4532521" y="3575971"/>
                <a:ext cx="1285758" cy="401007"/>
              </a:xfrm>
              <a:prstGeom prst="rect">
                <a:avLst/>
              </a:prstGeom>
              <a:blipFill>
                <a:blip r:embed="rId4"/>
                <a:stretch>
                  <a:fillRect b="-1538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9B19E7A-77FD-4D7B-819B-BE87F882730B}"/>
              </a:ext>
            </a:extLst>
          </p:cNvPr>
          <p:cNvSpPr txBox="1"/>
          <p:nvPr/>
        </p:nvSpPr>
        <p:spPr>
          <a:xfrm>
            <a:off x="4223101" y="5806406"/>
            <a:ext cx="2125208" cy="401007"/>
          </a:xfrm>
          <a:prstGeom prst="rect">
            <a:avLst/>
          </a:prstGeom>
          <a:noFill/>
        </p:spPr>
        <p:txBody>
          <a:bodyPr wrap="square" rtlCol="0">
            <a:spAutoFit/>
          </a:bodyPr>
          <a:lstStyle/>
          <a:p>
            <a:r>
              <a:rPr lang="en-US" dirty="0"/>
              <a:t>Model prediction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BA02AC0-1055-4062-BBF1-FC54D1E2B69B}"/>
                  </a:ext>
                </a:extLst>
              </p:cNvPr>
              <p:cNvSpPr txBox="1"/>
              <p:nvPr/>
            </p:nvSpPr>
            <p:spPr>
              <a:xfrm>
                <a:off x="7916898" y="4037720"/>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solidFill>
                                            <a:srgbClr val="FF0000"/>
                                          </a:solidFill>
                                          <a:latin typeface="Cambria Math" panose="02040503050406030204" pitchFamily="18" charset="0"/>
                                        </a:rPr>
                                        <m:t>1</m:t>
                                      </m:r>
                                    </m:e>
                                  </m:mr>
                                  <m:mr>
                                    <m:e>
                                      <m:r>
                                        <a:rPr lang="en-US" sz="2400" b="0" i="0" smtClean="0">
                                          <a:latin typeface="Cambria Math" panose="02040503050406030204" pitchFamily="18" charset="0"/>
                                        </a:rPr>
                                        <m:t>0</m:t>
                                      </m:r>
                                    </m:e>
                                  </m:mr>
                                </m:m>
                              </m:e>
                            </m:mr>
                            <m:mr>
                              <m:e>
                                <m:r>
                                  <a:rPr lang="en-US" sz="2400" b="0" i="0" smtClean="0">
                                    <a:latin typeface="Cambria Math" panose="02040503050406030204" pitchFamily="18" charset="0"/>
                                  </a:rPr>
                                  <m:t>0</m:t>
                                </m:r>
                              </m:e>
                            </m:m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0</m:t>
                                      </m:r>
                                    </m:e>
                                  </m:mr>
                                  <m:mr>
                                    <m:e>
                                      <m:r>
                                        <a:rPr lang="en-US" sz="2400" b="0" i="0" smtClean="0">
                                          <a:latin typeface="Cambria Math" panose="02040503050406030204" pitchFamily="18" charset="0"/>
                                        </a:rPr>
                                        <m:t>0</m:t>
                                      </m:r>
                                    </m:e>
                                  </m:mr>
                                </m:m>
                              </m:e>
                            </m:mr>
                          </m:m>
                        </m:e>
                      </m:d>
                    </m:oMath>
                  </m:oMathPara>
                </a14:m>
                <a:endParaRPr lang="en-US" sz="2400" b="1" dirty="0"/>
              </a:p>
            </p:txBody>
          </p:sp>
        </mc:Choice>
        <mc:Fallback xmlns="">
          <p:sp>
            <p:nvSpPr>
              <p:cNvPr id="10" name="TextBox 9">
                <a:extLst>
                  <a:ext uri="{FF2B5EF4-FFF2-40B4-BE49-F238E27FC236}">
                    <a16:creationId xmlns:a16="http://schemas.microsoft.com/office/drawing/2014/main" id="{DBA02AC0-1055-4062-BBF1-FC54D1E2B69B}"/>
                  </a:ext>
                </a:extLst>
              </p:cNvPr>
              <p:cNvSpPr txBox="1">
                <a:spLocks noRot="1" noChangeAspect="1" noMove="1" noResize="1" noEditPoints="1" noAdjustHandles="1" noChangeArrowheads="1" noChangeShapeType="1" noTextEdit="1"/>
              </p:cNvSpPr>
              <p:nvPr/>
            </p:nvSpPr>
            <p:spPr>
              <a:xfrm>
                <a:off x="7916898" y="4037720"/>
                <a:ext cx="576064" cy="17168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5F40D70-9C2E-4C88-A513-F463AB1D5374}"/>
                  </a:ext>
                </a:extLst>
              </p:cNvPr>
              <p:cNvSpPr txBox="1"/>
              <p:nvPr/>
            </p:nvSpPr>
            <p:spPr>
              <a:xfrm>
                <a:off x="7562051" y="3598168"/>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𝑻</m:t>
                      </m:r>
                    </m:oMath>
                  </m:oMathPara>
                </a14:m>
                <a:endParaRPr lang="en-US" b="1" dirty="0"/>
              </a:p>
            </p:txBody>
          </p:sp>
        </mc:Choice>
        <mc:Fallback xmlns="">
          <p:sp>
            <p:nvSpPr>
              <p:cNvPr id="11" name="TextBox 10">
                <a:extLst>
                  <a:ext uri="{FF2B5EF4-FFF2-40B4-BE49-F238E27FC236}">
                    <a16:creationId xmlns:a16="http://schemas.microsoft.com/office/drawing/2014/main" id="{45F40D70-9C2E-4C88-A513-F463AB1D5374}"/>
                  </a:ext>
                </a:extLst>
              </p:cNvPr>
              <p:cNvSpPr txBox="1">
                <a:spLocks noRot="1" noChangeAspect="1" noMove="1" noResize="1" noEditPoints="1" noAdjustHandles="1" noChangeArrowheads="1" noChangeShapeType="1" noTextEdit="1"/>
              </p:cNvSpPr>
              <p:nvPr/>
            </p:nvSpPr>
            <p:spPr>
              <a:xfrm>
                <a:off x="7562051" y="3598168"/>
                <a:ext cx="1285758" cy="401007"/>
              </a:xfrm>
              <a:prstGeom prst="rect">
                <a:avLst/>
              </a:prstGeom>
              <a:blipFill>
                <a:blip r:embed="rId6"/>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D6692CF-E838-4181-BAF1-5A6352594A19}"/>
              </a:ext>
            </a:extLst>
          </p:cNvPr>
          <p:cNvSpPr txBox="1"/>
          <p:nvPr/>
        </p:nvSpPr>
        <p:spPr>
          <a:xfrm>
            <a:off x="7551687" y="5830416"/>
            <a:ext cx="2016222" cy="401007"/>
          </a:xfrm>
          <a:prstGeom prst="rect">
            <a:avLst/>
          </a:prstGeom>
          <a:noFill/>
        </p:spPr>
        <p:txBody>
          <a:bodyPr wrap="square" rtlCol="0">
            <a:spAutoFit/>
          </a:bodyPr>
          <a:lstStyle/>
          <a:p>
            <a:r>
              <a:rPr lang="en-US" dirty="0"/>
              <a:t>Target class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1D51D3-AFA5-4C0E-BB92-F4E10EF90F32}"/>
                  </a:ext>
                </a:extLst>
              </p:cNvPr>
              <p:cNvSpPr txBox="1"/>
              <p:nvPr/>
            </p:nvSpPr>
            <p:spPr>
              <a:xfrm>
                <a:off x="1613666" y="4114313"/>
                <a:ext cx="576064" cy="16914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a:latin typeface="Cambria Math" panose="02040503050406030204" pitchFamily="18" charset="0"/>
                                      </a:rPr>
                                    </m:ctrlPr>
                                  </m:mPr>
                                  <m:mr>
                                    <m:e>
                                      <m:r>
                                        <a:rPr lang="en-US" sz="2400" b="0" i="1" smtClean="0">
                                          <a:latin typeface="Cambria Math" panose="02040503050406030204" pitchFamily="18" charset="0"/>
                                        </a:rPr>
                                        <m:t>−0.58+</m:t>
                                      </m:r>
                                      <m:r>
                                        <a:rPr lang="en-US" sz="2400" b="0" i="1" smtClean="0">
                                          <a:latin typeface="Cambria Math" panose="02040503050406030204" pitchFamily="18" charset="0"/>
                                        </a:rPr>
                                        <m:t>𝑐</m:t>
                                      </m:r>
                                    </m:e>
                                  </m:mr>
                                  <m:mr>
                                    <m:e>
                                      <m:r>
                                        <m:rPr>
                                          <m:sty m:val="p"/>
                                        </m:rPr>
                                        <a:rPr lang="en-US" sz="2400" b="0" i="0" smtClean="0">
                                          <a:latin typeface="Cambria Math" panose="02040503050406030204" pitchFamily="18" charset="0"/>
                                        </a:rPr>
                                        <m:t>not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needed</m:t>
                                      </m:r>
                                    </m:e>
                                  </m:mr>
                                </m:m>
                              </m:e>
                            </m:mr>
                            <m:mr>
                              <m:e>
                                <m:r>
                                  <m:rPr>
                                    <m:brk m:alnAt="7"/>
                                  </m:rPr>
                                  <a:rPr lang="en-US" sz="2400">
                                    <a:latin typeface="Cambria Math" panose="02040503050406030204" pitchFamily="18" charset="0"/>
                                  </a:rPr>
                                  <m:t>−</m:t>
                                </m:r>
                                <m:r>
                                  <a:rPr lang="en-US" sz="2400">
                                    <a:latin typeface="Cambria Math" panose="02040503050406030204" pitchFamily="18" charset="0"/>
                                  </a:rPr>
                                  <m:t>1.20+</m:t>
                                </m:r>
                                <m:r>
                                  <m:rPr>
                                    <m:sty m:val="p"/>
                                  </m:rPr>
                                  <a:rPr lang="en-US" sz="2400">
                                    <a:latin typeface="Cambria Math" panose="02040503050406030204" pitchFamily="18" charset="0"/>
                                  </a:rPr>
                                  <m:t>c</m:t>
                                </m:r>
                              </m:e>
                            </m:mr>
                            <m:mr>
                              <m:e>
                                <m:m>
                                  <m:mPr>
                                    <m:mcs>
                                      <m:mc>
                                        <m:mcPr>
                                          <m:count m:val="1"/>
                                          <m:mcJc m:val="center"/>
                                        </m:mcPr>
                                      </m:mc>
                                    </m:mcs>
                                    <m:ctrlPr>
                                      <a:rPr lang="en-US" sz="2400" i="1" smtClean="0">
                                        <a:latin typeface="Cambria Math" panose="02040503050406030204" pitchFamily="18" charset="0"/>
                                      </a:rPr>
                                    </m:ctrlPr>
                                  </m:mPr>
                                  <m:mr>
                                    <m:e>
                                      <m:r>
                                        <m:rPr>
                                          <m:sty m:val="p"/>
                                        </m:rPr>
                                        <a:rPr lang="en-US" sz="2400" b="0" i="0" smtClean="0">
                                          <a:latin typeface="Cambria Math" panose="02040503050406030204" pitchFamily="18" charset="0"/>
                                        </a:rPr>
                                        <m:t>not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needed</m:t>
                                      </m:r>
                                    </m:e>
                                  </m:mr>
                                  <m:mr>
                                    <m:e>
                                      <m:r>
                                        <m:rPr>
                                          <m:sty m:val="p"/>
                                        </m:rPr>
                                        <a:rPr lang="en-US" sz="2400" b="0" i="0" smtClean="0">
                                          <a:latin typeface="Cambria Math" panose="02040503050406030204" pitchFamily="18" charset="0"/>
                                        </a:rPr>
                                        <m:t>not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needed</m:t>
                                      </m:r>
                                    </m:e>
                                  </m:mr>
                                </m:m>
                              </m:e>
                            </m:mr>
                          </m:m>
                        </m:e>
                      </m:d>
                    </m:oMath>
                  </m:oMathPara>
                </a14:m>
                <a:endParaRPr lang="en-US" sz="2400" b="1" dirty="0"/>
              </a:p>
            </p:txBody>
          </p:sp>
        </mc:Choice>
        <mc:Fallback xmlns="">
          <p:sp>
            <p:nvSpPr>
              <p:cNvPr id="13" name="TextBox 12">
                <a:extLst>
                  <a:ext uri="{FF2B5EF4-FFF2-40B4-BE49-F238E27FC236}">
                    <a16:creationId xmlns:a16="http://schemas.microsoft.com/office/drawing/2014/main" id="{371D51D3-AFA5-4C0E-BB92-F4E10EF90F32}"/>
                  </a:ext>
                </a:extLst>
              </p:cNvPr>
              <p:cNvSpPr txBox="1">
                <a:spLocks noRot="1" noChangeAspect="1" noMove="1" noResize="1" noEditPoints="1" noAdjustHandles="1" noChangeArrowheads="1" noChangeShapeType="1" noTextEdit="1"/>
              </p:cNvSpPr>
              <p:nvPr/>
            </p:nvSpPr>
            <p:spPr>
              <a:xfrm>
                <a:off x="1613666" y="4114313"/>
                <a:ext cx="576064" cy="1691489"/>
              </a:xfrm>
              <a:prstGeom prst="rect">
                <a:avLst/>
              </a:prstGeom>
              <a:blipFill>
                <a:blip r:embed="rId7"/>
                <a:stretch>
                  <a:fillRect r="-20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89124DF-5BFA-4423-A5CC-C106C3BBE326}"/>
                  </a:ext>
                </a:extLst>
              </p:cNvPr>
              <p:cNvSpPr txBox="1"/>
              <p:nvPr/>
            </p:nvSpPr>
            <p:spPr>
              <a:xfrm>
                <a:off x="1908253" y="3633514"/>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𝑍</m:t>
                      </m:r>
                      <m:r>
                        <a:rPr lang="en-US" b="1" i="0" dirty="0" smtClean="0">
                          <a:latin typeface="Cambria Math" panose="02040503050406030204" pitchFamily="18" charset="0"/>
                        </a:rPr>
                        <m:t>(</m:t>
                      </m:r>
                      <m:r>
                        <a:rPr lang="en-US" b="1" i="0" dirty="0" smtClean="0">
                          <a:latin typeface="Cambria Math" panose="02040503050406030204" pitchFamily="18" charset="0"/>
                        </a:rPr>
                        <m:t>𝐱</m:t>
                      </m:r>
                      <m:r>
                        <a:rPr lang="en-US" b="1" i="0" dirty="0" smtClean="0">
                          <a:latin typeface="Cambria Math" panose="02040503050406030204" pitchFamily="18" charset="0"/>
                        </a:rPr>
                        <m:t>)</m:t>
                      </m:r>
                    </m:oMath>
                  </m:oMathPara>
                </a14:m>
                <a:endParaRPr lang="en-US" b="1" dirty="0"/>
              </a:p>
            </p:txBody>
          </p:sp>
        </mc:Choice>
        <mc:Fallback xmlns="">
          <p:sp>
            <p:nvSpPr>
              <p:cNvPr id="14" name="TextBox 13">
                <a:extLst>
                  <a:ext uri="{FF2B5EF4-FFF2-40B4-BE49-F238E27FC236}">
                    <a16:creationId xmlns:a16="http://schemas.microsoft.com/office/drawing/2014/main" id="{189124DF-5BFA-4423-A5CC-C106C3BBE326}"/>
                  </a:ext>
                </a:extLst>
              </p:cNvPr>
              <p:cNvSpPr txBox="1">
                <a:spLocks noRot="1" noChangeAspect="1" noMove="1" noResize="1" noEditPoints="1" noAdjustHandles="1" noChangeArrowheads="1" noChangeShapeType="1" noTextEdit="1"/>
              </p:cNvSpPr>
              <p:nvPr/>
            </p:nvSpPr>
            <p:spPr>
              <a:xfrm>
                <a:off x="1908253" y="3633514"/>
                <a:ext cx="1285758" cy="401007"/>
              </a:xfrm>
              <a:prstGeom prst="rect">
                <a:avLst/>
              </a:prstGeom>
              <a:blipFill>
                <a:blip r:embed="rId8"/>
                <a:stretch>
                  <a:fillRect b="-1515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A0588D0-F631-4C64-ADC0-867367CAA69A}"/>
              </a:ext>
            </a:extLst>
          </p:cNvPr>
          <p:cNvSpPr txBox="1"/>
          <p:nvPr/>
        </p:nvSpPr>
        <p:spPr>
          <a:xfrm>
            <a:off x="1356792" y="5835872"/>
            <a:ext cx="2125208" cy="401007"/>
          </a:xfrm>
          <a:prstGeom prst="rect">
            <a:avLst/>
          </a:prstGeom>
          <a:noFill/>
        </p:spPr>
        <p:txBody>
          <a:bodyPr wrap="square" rtlCol="0">
            <a:spAutoFit/>
          </a:bodyPr>
          <a:lstStyle/>
          <a:p>
            <a:pPr algn="ctr"/>
            <a:r>
              <a:rPr lang="en-US" dirty="0"/>
              <a:t>Logits</a:t>
            </a:r>
          </a:p>
        </p:txBody>
      </p:sp>
    </p:spTree>
    <p:extLst>
      <p:ext uri="{BB962C8B-B14F-4D97-AF65-F5344CB8AC3E}">
        <p14:creationId xmlns:p14="http://schemas.microsoft.com/office/powerpoint/2010/main" val="4082335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For </a:t>
                </a:r>
                <a:r>
                  <a:rPr lang="en-US" b="1" i="1" dirty="0">
                    <a:solidFill>
                      <a:srgbClr val="0070C0"/>
                    </a:solidFill>
                  </a:rPr>
                  <a:t>untargeted attack </a:t>
                </a:r>
                <a:r>
                  <a:rPr lang="en-US" dirty="0"/>
                  <a:t>the loss is: </a:t>
                </a:r>
                <a14:m>
                  <m:oMath xmlns:m="http://schemas.openxmlformats.org/officeDocument/2006/math">
                    <m:r>
                      <a:rPr lang="en-US" i="1" dirty="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a:latin typeface="Cambria Math" panose="02040503050406030204" pitchFamily="18" charset="0"/>
                          </a:rPr>
                          <m:t>𝒕</m:t>
                        </m:r>
                      </m:e>
                    </m:d>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𝑚𝑎𝑥</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b="1">
                                    <a:latin typeface="Cambria Math" panose="02040503050406030204" pitchFamily="18" charset="0"/>
                                    <a:ea typeface="Cambria Math" panose="02040503050406030204" pitchFamily="18" charset="0"/>
                                  </a:rPr>
                                  <m:t>𝐱</m:t>
                                </m:r>
                              </m:e>
                            </m:d>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b="1" i="1">
                                <a:latin typeface="Cambria Math" panose="02040503050406030204" pitchFamily="18" charset="0"/>
                                <a:ea typeface="Cambria Math" panose="02040503050406030204" pitchFamily="18" charset="0"/>
                              </a:rPr>
                            </m:ctrlPr>
                          </m:dPr>
                          <m:e>
                            <m:r>
                              <a:rPr lang="en-US" b="1">
                                <a:latin typeface="Cambria Math" panose="02040503050406030204" pitchFamily="18" charset="0"/>
                                <a:ea typeface="Cambria Math" panose="02040503050406030204" pitchFamily="18" charset="0"/>
                              </a:rPr>
                              <m:t>𝐱</m:t>
                            </m:r>
                          </m:e>
                        </m:d>
                      </m:e>
                      <m:sub>
                        <m:r>
                          <a:rPr lang="en-US" b="0" i="1" smtClean="0">
                            <a:latin typeface="Cambria Math" panose="02040503050406030204" pitchFamily="18" charset="0"/>
                            <a:ea typeface="Cambria Math" panose="02040503050406030204" pitchFamily="18" charset="0"/>
                          </a:rPr>
                          <m:t>𝑦</m:t>
                        </m:r>
                      </m:sub>
                    </m:sSub>
                  </m:oMath>
                </a14:m>
                <a:endParaRPr lang="en-US" dirty="0"/>
              </a:p>
              <a:p>
                <a:pPr lvl="1"/>
                <a:r>
                  <a:rPr lang="en-US" dirty="0"/>
                  <a:t>The loss is: </a:t>
                </a:r>
                <a14:m>
                  <m:oMath xmlns:m="http://schemas.openxmlformats.org/officeDocument/2006/math">
                    <m:r>
                      <a:rPr lang="en-US" i="1" dirty="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a:latin typeface="Cambria Math" panose="02040503050406030204" pitchFamily="18" charset="0"/>
                          </a:rPr>
                          <m:t>𝒕</m:t>
                        </m:r>
                      </m:e>
                    </m:d>
                    <m:r>
                      <a:rPr lang="en-US" i="1" dirty="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52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−0.5</m:t>
                        </m:r>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e>
                    </m:d>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52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i="1">
                        <a:latin typeface="Cambria Math" panose="02040503050406030204" pitchFamily="18" charset="0"/>
                        <a:ea typeface="Cambria Math" panose="02040503050406030204" pitchFamily="18" charset="0"/>
                      </a:rPr>
                      <m:t>+0.51−</m:t>
                    </m:r>
                    <m:r>
                      <a:rPr lang="en-US" i="1">
                        <a:latin typeface="Cambria Math" panose="02040503050406030204" pitchFamily="18" charset="0"/>
                        <a:ea typeface="Cambria Math" panose="02040503050406030204" pitchFamily="18" charset="0"/>
                      </a:rPr>
                      <m:t>𝑐</m:t>
                    </m:r>
                    <m:r>
                      <a:rPr lang="en-US" i="1">
                        <a:latin typeface="Cambria Math" panose="02040503050406030204" pitchFamily="18" charset="0"/>
                        <a:ea typeface="Cambria Math" panose="02040503050406030204" pitchFamily="18" charset="0"/>
                      </a:rPr>
                      <m:t>=−1.01</m:t>
                    </m:r>
                  </m:oMath>
                </a14:m>
                <a:endParaRPr lang="en-US" dirty="0"/>
              </a:p>
              <a:p>
                <a:pPr lvl="1"/>
                <a:r>
                  <a:rPr lang="en-US" dirty="0"/>
                  <a:t>If </a:t>
                </a:r>
                <a14:m>
                  <m:oMath xmlns:m="http://schemas.openxmlformats.org/officeDocument/2006/math">
                    <m:r>
                      <a:rPr lang="en-US" i="1" dirty="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a:latin typeface="Cambria Math" panose="02040503050406030204" pitchFamily="18" charset="0"/>
                          </a:rPr>
                          <m:t>𝒕</m:t>
                        </m:r>
                      </m:e>
                    </m:d>
                    <m:r>
                      <a:rPr lang="en-US" b="1" i="1" dirty="0" smtClean="0">
                        <a:latin typeface="Cambria Math" panose="02040503050406030204" pitchFamily="18" charset="0"/>
                      </a:rPr>
                      <m:t>&gt;</m:t>
                    </m:r>
                    <m:r>
                      <a:rPr lang="en-US" dirty="0">
                        <a:latin typeface="Cambria Math" panose="02040503050406030204" pitchFamily="18" charset="0"/>
                        <a:ea typeface="Cambria Math" panose="02040503050406030204" pitchFamily="18" charset="0"/>
                      </a:rPr>
                      <m:t>0</m:t>
                    </m:r>
                  </m:oMath>
                </a14:m>
                <a:r>
                  <a:rPr lang="en-US" dirty="0"/>
                  <a:t>, then the untargeted attack will be successful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6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ZOO Attack</a:t>
            </a:r>
          </a:p>
          <a:p>
            <a:endParaRPr lang="en-US" dirty="0"/>
          </a:p>
        </p:txBody>
      </p:sp>
      <p:cxnSp>
        <p:nvCxnSpPr>
          <p:cNvPr id="5" name="Straight Arrow Connector 4">
            <a:extLst>
              <a:ext uri="{FF2B5EF4-FFF2-40B4-BE49-F238E27FC236}">
                <a16:creationId xmlns:a16="http://schemas.microsoft.com/office/drawing/2014/main" id="{77546B38-EDE2-4844-B8B6-500C0D656234}"/>
              </a:ext>
            </a:extLst>
          </p:cNvPr>
          <p:cNvCxnSpPr>
            <a:cxnSpLocks/>
          </p:cNvCxnSpPr>
          <p:nvPr/>
        </p:nvCxnSpPr>
        <p:spPr>
          <a:xfrm flipH="1">
            <a:off x="3435014" y="5146398"/>
            <a:ext cx="896196"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1860FC-813D-4235-BCFA-E58AC307E96E}"/>
                  </a:ext>
                </a:extLst>
              </p:cNvPr>
              <p:cNvSpPr txBox="1"/>
              <p:nvPr/>
            </p:nvSpPr>
            <p:spPr>
              <a:xfrm>
                <a:off x="4511759" y="4250545"/>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m>
                                  <m:mPr>
                                    <m:mcs>
                                      <m:mc>
                                        <m:mcPr>
                                          <m:count m:val="1"/>
                                          <m:mcJc m:val="center"/>
                                        </m:mcPr>
                                      </m:mc>
                                    </m:mcs>
                                    <m:ctrlPr>
                                      <a:rPr lang="en-US" sz="2400" i="1">
                                        <a:latin typeface="Cambria Math" panose="02040503050406030204" pitchFamily="18" charset="0"/>
                                      </a:rPr>
                                    </m:ctrlPr>
                                  </m:mPr>
                                  <m:mr>
                                    <m:e>
                                      <m:r>
                                        <m:rPr>
                                          <m:brk m:alnAt="7"/>
                                        </m:rPr>
                                        <a:rPr lang="en-US" sz="2400">
                                          <a:latin typeface="Cambria Math" panose="02040503050406030204" pitchFamily="18" charset="0"/>
                                        </a:rPr>
                                        <m:t>0</m:t>
                                      </m:r>
                                      <m:r>
                                        <a:rPr lang="en-US" sz="2400">
                                          <a:latin typeface="Cambria Math" panose="02040503050406030204" pitchFamily="18" charset="0"/>
                                        </a:rPr>
                                        <m:t>.</m:t>
                                      </m:r>
                                      <m:r>
                                        <m:rPr>
                                          <m:brk m:alnAt="7"/>
                                        </m:rPr>
                                        <a:rPr lang="en-US" sz="2400" i="1">
                                          <a:latin typeface="Cambria Math" panose="02040503050406030204" pitchFamily="18" charset="0"/>
                                        </a:rPr>
                                        <m:t>0</m:t>
                                      </m:r>
                                      <m:r>
                                        <a:rPr lang="en-US" sz="2400" i="1">
                                          <a:latin typeface="Cambria Math" panose="02040503050406030204" pitchFamily="18" charset="0"/>
                                        </a:rPr>
                                        <m:t>5</m:t>
                                      </m:r>
                                    </m:e>
                                  </m:mr>
                                  <m:mr>
                                    <m:e>
                                      <m:r>
                                        <a:rPr lang="en-US" sz="2400">
                                          <a:latin typeface="Cambria Math" panose="02040503050406030204" pitchFamily="18" charset="0"/>
                                        </a:rPr>
                                        <m:t>0.</m:t>
                                      </m:r>
                                      <m:r>
                                        <a:rPr lang="en-US" sz="2400" b="0" i="1" smtClean="0">
                                          <a:latin typeface="Cambria Math" panose="02040503050406030204" pitchFamily="18" charset="0"/>
                                        </a:rPr>
                                        <m:t>22</m:t>
                                      </m:r>
                                    </m:e>
                                  </m:mr>
                                </m:m>
                              </m:e>
                            </m:mr>
                            <m:mr>
                              <m:e>
                                <m:r>
                                  <a:rPr lang="en-US" sz="2400">
                                    <a:latin typeface="Cambria Math" panose="02040503050406030204" pitchFamily="18" charset="0"/>
                                  </a:rPr>
                                  <m:t>0.02</m:t>
                                </m:r>
                              </m:e>
                            </m:mr>
                            <m:mr>
                              <m:e>
                                <m:m>
                                  <m:mPr>
                                    <m:mcs>
                                      <m:mc>
                                        <m:mcPr>
                                          <m:count m:val="1"/>
                                          <m:mcJc m:val="center"/>
                                        </m:mcPr>
                                      </m:mc>
                                    </m:mcs>
                                    <m:ctrlPr>
                                      <a:rPr lang="en-US" sz="2400" i="1">
                                        <a:latin typeface="Cambria Math" panose="02040503050406030204" pitchFamily="18" charset="0"/>
                                      </a:rPr>
                                    </m:ctrlPr>
                                  </m:mPr>
                                  <m:mr>
                                    <m:e>
                                      <m:r>
                                        <m:rPr>
                                          <m:brk m:alnAt="7"/>
                                        </m:rPr>
                                        <a:rPr lang="en-US" sz="2400">
                                          <a:latin typeface="Cambria Math" panose="02040503050406030204" pitchFamily="18" charset="0"/>
                                        </a:rPr>
                                        <m:t>0</m:t>
                                      </m:r>
                                      <m:r>
                                        <a:rPr lang="en-US" sz="2400">
                                          <a:latin typeface="Cambria Math" panose="02040503050406030204" pitchFamily="18" charset="0"/>
                                        </a:rPr>
                                        <m:t>.</m:t>
                                      </m:r>
                                      <m:r>
                                        <a:rPr lang="en-US" sz="2400" b="0" i="0" smtClean="0">
                                          <a:latin typeface="Cambria Math" panose="02040503050406030204" pitchFamily="18" charset="0"/>
                                        </a:rPr>
                                        <m:t>6</m:t>
                                      </m:r>
                                      <m:r>
                                        <a:rPr lang="en-US" sz="2400">
                                          <a:latin typeface="Cambria Math" panose="02040503050406030204" pitchFamily="18" charset="0"/>
                                        </a:rPr>
                                        <m:t>0</m:t>
                                      </m:r>
                                    </m:e>
                                  </m:mr>
                                  <m:mr>
                                    <m:e>
                                      <m:r>
                                        <a:rPr lang="en-US" sz="2400">
                                          <a:latin typeface="Cambria Math" panose="02040503050406030204" pitchFamily="18" charset="0"/>
                                        </a:rPr>
                                        <m:t>0.</m:t>
                                      </m:r>
                                      <m:r>
                                        <a:rPr lang="en-US" sz="2400" b="0" i="0" smtClean="0">
                                          <a:latin typeface="Cambria Math" panose="02040503050406030204" pitchFamily="18" charset="0"/>
                                        </a:rPr>
                                        <m:t>1</m:t>
                                      </m:r>
                                      <m:r>
                                        <a:rPr lang="en-US" sz="2400">
                                          <a:latin typeface="Cambria Math" panose="02040503050406030204" pitchFamily="18" charset="0"/>
                                        </a:rPr>
                                        <m:t>1</m:t>
                                      </m:r>
                                    </m:e>
                                  </m:mr>
                                </m:m>
                              </m:e>
                            </m:mr>
                          </m:m>
                        </m:e>
                      </m:d>
                    </m:oMath>
                  </m:oMathPara>
                </a14:m>
                <a:endParaRPr lang="en-US" sz="2400" b="1" dirty="0"/>
              </a:p>
            </p:txBody>
          </p:sp>
        </mc:Choice>
        <mc:Fallback xmlns="">
          <p:sp>
            <p:nvSpPr>
              <p:cNvPr id="6" name="TextBox 5">
                <a:extLst>
                  <a:ext uri="{FF2B5EF4-FFF2-40B4-BE49-F238E27FC236}">
                    <a16:creationId xmlns:a16="http://schemas.microsoft.com/office/drawing/2014/main" id="{061860FC-813D-4235-BCFA-E58AC307E96E}"/>
                  </a:ext>
                </a:extLst>
              </p:cNvPr>
              <p:cNvSpPr txBox="1">
                <a:spLocks noRot="1" noChangeAspect="1" noMove="1" noResize="1" noEditPoints="1" noAdjustHandles="1" noChangeArrowheads="1" noChangeShapeType="1" noTextEdit="1"/>
              </p:cNvSpPr>
              <p:nvPr/>
            </p:nvSpPr>
            <p:spPr>
              <a:xfrm>
                <a:off x="4511759" y="4250545"/>
                <a:ext cx="576064" cy="1716880"/>
              </a:xfrm>
              <a:prstGeom prst="rect">
                <a:avLst/>
              </a:prstGeom>
              <a:blipFill>
                <a:blip r:embed="rId3"/>
                <a:stretch>
                  <a:fillRect r="-4947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B815DF7-20DB-4F79-9544-127CDF50B033}"/>
              </a:ext>
            </a:extLst>
          </p:cNvPr>
          <p:cNvSpPr txBox="1"/>
          <p:nvPr/>
        </p:nvSpPr>
        <p:spPr>
          <a:xfrm>
            <a:off x="5489406" y="4204993"/>
            <a:ext cx="1285759" cy="1738296"/>
          </a:xfrm>
          <a:prstGeom prst="rect">
            <a:avLst/>
          </a:prstGeom>
          <a:noFill/>
        </p:spPr>
        <p:txBody>
          <a:bodyPr wrap="square" rtlCol="0">
            <a:spAutoFit/>
          </a:bodyPr>
          <a:lstStyle/>
          <a:p>
            <a:pPr>
              <a:spcBef>
                <a:spcPts val="200"/>
              </a:spcBef>
            </a:pPr>
            <a:r>
              <a:rPr lang="en-US" dirty="0"/>
              <a:t>safe</a:t>
            </a:r>
          </a:p>
          <a:p>
            <a:pPr>
              <a:spcBef>
                <a:spcPts val="200"/>
              </a:spcBef>
            </a:pPr>
            <a:r>
              <a:rPr lang="en-US" dirty="0"/>
              <a:t>suggestive</a:t>
            </a:r>
          </a:p>
          <a:p>
            <a:pPr>
              <a:spcBef>
                <a:spcPts val="200"/>
              </a:spcBef>
            </a:pPr>
            <a:r>
              <a:rPr lang="en-US" dirty="0"/>
              <a:t>explicit</a:t>
            </a:r>
          </a:p>
          <a:p>
            <a:pPr>
              <a:spcBef>
                <a:spcPts val="200"/>
              </a:spcBef>
            </a:pPr>
            <a:r>
              <a:rPr lang="en-US" b="1" dirty="0">
                <a:solidFill>
                  <a:schemeClr val="accent6">
                    <a:lumMod val="50000"/>
                  </a:schemeClr>
                </a:solidFill>
              </a:rPr>
              <a:t>drug</a:t>
            </a:r>
          </a:p>
          <a:p>
            <a:pPr>
              <a:spcBef>
                <a:spcPts val="200"/>
              </a:spcBef>
            </a:pPr>
            <a:r>
              <a:rPr lang="en-US" dirty="0"/>
              <a:t> gore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0AB0FF-FAEC-4C7B-831D-461DA7B32002}"/>
                  </a:ext>
                </a:extLst>
              </p:cNvPr>
              <p:cNvSpPr txBox="1"/>
              <p:nvPr/>
            </p:nvSpPr>
            <p:spPr>
              <a:xfrm>
                <a:off x="4316497" y="3791995"/>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b="1" i="0" dirty="0" smtClean="0">
                          <a:latin typeface="Cambria Math" panose="02040503050406030204" pitchFamily="18" charset="0"/>
                        </a:rPr>
                        <m:t>(</m:t>
                      </m:r>
                      <m:r>
                        <a:rPr lang="en-US" b="1" i="0" dirty="0" smtClean="0">
                          <a:latin typeface="Cambria Math" panose="02040503050406030204" pitchFamily="18" charset="0"/>
                        </a:rPr>
                        <m:t>𝐱</m:t>
                      </m:r>
                      <m:r>
                        <a:rPr lang="en-US" b="1" i="0" dirty="0" smtClean="0">
                          <a:latin typeface="Cambria Math" panose="02040503050406030204" pitchFamily="18" charset="0"/>
                        </a:rPr>
                        <m:t>)</m:t>
                      </m:r>
                    </m:oMath>
                  </m:oMathPara>
                </a14:m>
                <a:endParaRPr lang="en-US" b="1" dirty="0"/>
              </a:p>
            </p:txBody>
          </p:sp>
        </mc:Choice>
        <mc:Fallback xmlns="">
          <p:sp>
            <p:nvSpPr>
              <p:cNvPr id="8" name="TextBox 7">
                <a:extLst>
                  <a:ext uri="{FF2B5EF4-FFF2-40B4-BE49-F238E27FC236}">
                    <a16:creationId xmlns:a16="http://schemas.microsoft.com/office/drawing/2014/main" id="{B80AB0FF-FAEC-4C7B-831D-461DA7B32002}"/>
                  </a:ext>
                </a:extLst>
              </p:cNvPr>
              <p:cNvSpPr txBox="1">
                <a:spLocks noRot="1" noChangeAspect="1" noMove="1" noResize="1" noEditPoints="1" noAdjustHandles="1" noChangeArrowheads="1" noChangeShapeType="1" noTextEdit="1"/>
              </p:cNvSpPr>
              <p:nvPr/>
            </p:nvSpPr>
            <p:spPr>
              <a:xfrm>
                <a:off x="4316497" y="3791995"/>
                <a:ext cx="1285758" cy="401007"/>
              </a:xfrm>
              <a:prstGeom prst="rect">
                <a:avLst/>
              </a:prstGeom>
              <a:blipFill>
                <a:blip r:embed="rId4"/>
                <a:stretch>
                  <a:fillRect b="-1515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690DD4A-7DF7-4D53-883D-3FC1192CF7B9}"/>
              </a:ext>
            </a:extLst>
          </p:cNvPr>
          <p:cNvSpPr txBox="1"/>
          <p:nvPr/>
        </p:nvSpPr>
        <p:spPr>
          <a:xfrm>
            <a:off x="4007077" y="6022430"/>
            <a:ext cx="2125208" cy="401007"/>
          </a:xfrm>
          <a:prstGeom prst="rect">
            <a:avLst/>
          </a:prstGeom>
          <a:noFill/>
        </p:spPr>
        <p:txBody>
          <a:bodyPr wrap="square" rtlCol="0">
            <a:spAutoFit/>
          </a:bodyPr>
          <a:lstStyle/>
          <a:p>
            <a:r>
              <a:rPr lang="en-US" dirty="0"/>
              <a:t>Model prediction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B4D771-F086-4F61-A01A-68AB815B9200}"/>
                  </a:ext>
                </a:extLst>
              </p:cNvPr>
              <p:cNvSpPr txBox="1"/>
              <p:nvPr/>
            </p:nvSpPr>
            <p:spPr>
              <a:xfrm>
                <a:off x="7700874" y="4284785"/>
                <a:ext cx="576064" cy="1716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0</m:t>
                                      </m:r>
                                    </m:e>
                                  </m:mr>
                                  <m:mr>
                                    <m:e>
                                      <m:r>
                                        <a:rPr lang="en-US" sz="2400" b="0" i="0" smtClean="0">
                                          <a:latin typeface="Cambria Math" panose="02040503050406030204" pitchFamily="18" charset="0"/>
                                        </a:rPr>
                                        <m:t>0</m:t>
                                      </m:r>
                                    </m:e>
                                  </m:mr>
                                </m:m>
                              </m:e>
                            </m:mr>
                            <m:mr>
                              <m:e>
                                <m:r>
                                  <a:rPr lang="en-US" sz="2400" b="0" i="0" smtClean="0">
                                    <a:latin typeface="Cambria Math" panose="02040503050406030204" pitchFamily="18" charset="0"/>
                                  </a:rPr>
                                  <m:t>0</m:t>
                                </m:r>
                              </m:e>
                            </m:mr>
                            <m:mr>
                              <m:e>
                                <m:m>
                                  <m:mPr>
                                    <m:mcs>
                                      <m:mc>
                                        <m:mcPr>
                                          <m:count m:val="1"/>
                                          <m:mcJc m:val="center"/>
                                        </m:mcPr>
                                      </m:mc>
                                    </m:mcs>
                                    <m:ctrlPr>
                                      <a:rPr lang="en-US" sz="2400" i="1" smtClean="0">
                                        <a:latin typeface="Cambria Math" panose="02040503050406030204" pitchFamily="18" charset="0"/>
                                      </a:rPr>
                                    </m:ctrlPr>
                                  </m:mPr>
                                  <m:mr>
                                    <m:e>
                                      <m:r>
                                        <m:rPr>
                                          <m:brk m:alnAt="7"/>
                                        </m:rPr>
                                        <a:rPr lang="en-US" sz="2400" b="0" i="0" smtClean="0">
                                          <a:latin typeface="Cambria Math" panose="02040503050406030204" pitchFamily="18" charset="0"/>
                                        </a:rPr>
                                        <m:t>1</m:t>
                                      </m:r>
                                    </m:e>
                                  </m:mr>
                                  <m:mr>
                                    <m:e>
                                      <m:r>
                                        <a:rPr lang="en-US" sz="2400" b="0" i="0" smtClean="0">
                                          <a:latin typeface="Cambria Math" panose="02040503050406030204" pitchFamily="18" charset="0"/>
                                        </a:rPr>
                                        <m:t>0</m:t>
                                      </m:r>
                                    </m:e>
                                  </m:mr>
                                </m:m>
                              </m:e>
                            </m:mr>
                          </m:m>
                        </m:e>
                      </m:d>
                    </m:oMath>
                  </m:oMathPara>
                </a14:m>
                <a:endParaRPr lang="en-US" sz="2400" b="1" dirty="0"/>
              </a:p>
            </p:txBody>
          </p:sp>
        </mc:Choice>
        <mc:Fallback xmlns="">
          <p:sp>
            <p:nvSpPr>
              <p:cNvPr id="10" name="TextBox 9">
                <a:extLst>
                  <a:ext uri="{FF2B5EF4-FFF2-40B4-BE49-F238E27FC236}">
                    <a16:creationId xmlns:a16="http://schemas.microsoft.com/office/drawing/2014/main" id="{B3B4D771-F086-4F61-A01A-68AB815B9200}"/>
                  </a:ext>
                </a:extLst>
              </p:cNvPr>
              <p:cNvSpPr txBox="1">
                <a:spLocks noRot="1" noChangeAspect="1" noMove="1" noResize="1" noEditPoints="1" noAdjustHandles="1" noChangeArrowheads="1" noChangeShapeType="1" noTextEdit="1"/>
              </p:cNvSpPr>
              <p:nvPr/>
            </p:nvSpPr>
            <p:spPr>
              <a:xfrm>
                <a:off x="7700874" y="4284785"/>
                <a:ext cx="576064" cy="17168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1508C9-0571-4ED3-BC8D-FA97A069C889}"/>
                  </a:ext>
                </a:extLst>
              </p:cNvPr>
              <p:cNvSpPr txBox="1"/>
              <p:nvPr/>
            </p:nvSpPr>
            <p:spPr>
              <a:xfrm>
                <a:off x="7346027" y="3674222"/>
                <a:ext cx="1285758"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𝒚</m:t>
                      </m:r>
                    </m:oMath>
                  </m:oMathPara>
                </a14:m>
                <a:endParaRPr lang="en-US" b="1" dirty="0"/>
              </a:p>
            </p:txBody>
          </p:sp>
        </mc:Choice>
        <mc:Fallback xmlns="">
          <p:sp>
            <p:nvSpPr>
              <p:cNvPr id="11" name="TextBox 10">
                <a:extLst>
                  <a:ext uri="{FF2B5EF4-FFF2-40B4-BE49-F238E27FC236}">
                    <a16:creationId xmlns:a16="http://schemas.microsoft.com/office/drawing/2014/main" id="{4F1508C9-0571-4ED3-BC8D-FA97A069C889}"/>
                  </a:ext>
                </a:extLst>
              </p:cNvPr>
              <p:cNvSpPr txBox="1">
                <a:spLocks noRot="1" noChangeAspect="1" noMove="1" noResize="1" noEditPoints="1" noAdjustHandles="1" noChangeArrowheads="1" noChangeShapeType="1" noTextEdit="1"/>
              </p:cNvSpPr>
              <p:nvPr/>
            </p:nvSpPr>
            <p:spPr>
              <a:xfrm>
                <a:off x="7346027" y="3674222"/>
                <a:ext cx="1285758" cy="401007"/>
              </a:xfrm>
              <a:prstGeom prst="rect">
                <a:avLst/>
              </a:prstGeom>
              <a:blipFill>
                <a:blip r:embed="rId6"/>
                <a:stretch>
                  <a:fillRect b="-757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8848E45-4D50-4964-8F32-5B4B7CF80CF2}"/>
              </a:ext>
            </a:extLst>
          </p:cNvPr>
          <p:cNvSpPr txBox="1"/>
          <p:nvPr/>
        </p:nvSpPr>
        <p:spPr>
          <a:xfrm>
            <a:off x="7335662" y="6077481"/>
            <a:ext cx="2446065" cy="401007"/>
          </a:xfrm>
          <a:prstGeom prst="rect">
            <a:avLst/>
          </a:prstGeom>
          <a:noFill/>
        </p:spPr>
        <p:txBody>
          <a:bodyPr wrap="square" rtlCol="0">
            <a:spAutoFit/>
          </a:bodyPr>
          <a:lstStyle/>
          <a:p>
            <a:r>
              <a:rPr lang="en-US" dirty="0"/>
              <a:t>Ground truth label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3DC9FA2-6ED6-4ABD-BAB3-03AF00094E46}"/>
                  </a:ext>
                </a:extLst>
              </p:cNvPr>
              <p:cNvSpPr txBox="1"/>
              <p:nvPr/>
            </p:nvSpPr>
            <p:spPr>
              <a:xfrm>
                <a:off x="1397642" y="4330337"/>
                <a:ext cx="576064" cy="17138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1"/>
                                    <m:mcJc m:val="center"/>
                                  </m:mcPr>
                                </m:mc>
                              </m:mcs>
                              <m:ctrlPr>
                                <a:rPr lang="en-US" sz="2400" i="1" smtClean="0">
                                  <a:latin typeface="Cambria Math" panose="02040503050406030204" pitchFamily="18" charset="0"/>
                                </a:rPr>
                              </m:ctrlPr>
                            </m:mPr>
                            <m:mr>
                              <m:e>
                                <m:m>
                                  <m:mPr>
                                    <m:mcs>
                                      <m:mc>
                                        <m:mcPr>
                                          <m:count m:val="1"/>
                                          <m:mcJc m:val="center"/>
                                        </m:mcPr>
                                      </m:mc>
                                    </m:mcs>
                                    <m:ctrlPr>
                                      <a:rPr lang="en-US" sz="2400" i="1">
                                        <a:latin typeface="Cambria Math" panose="02040503050406030204" pitchFamily="18" charset="0"/>
                                      </a:rPr>
                                    </m:ctrlPr>
                                  </m:mPr>
                                  <m:mr>
                                    <m:e>
                                      <m:r>
                                        <m:rPr>
                                          <m:sty m:val="p"/>
                                        </m:rPr>
                                        <a:rPr lang="en-US" sz="2400">
                                          <a:latin typeface="Cambria Math" panose="02040503050406030204" pitchFamily="18" charset="0"/>
                                        </a:rPr>
                                        <m:t>not</m:t>
                                      </m:r>
                                      <m:r>
                                        <a:rPr lang="en-US" sz="2400">
                                          <a:latin typeface="Cambria Math" panose="02040503050406030204" pitchFamily="18" charset="0"/>
                                        </a:rPr>
                                        <m:t> </m:t>
                                      </m:r>
                                      <m:r>
                                        <m:rPr>
                                          <m:sty m:val="p"/>
                                        </m:rPr>
                                        <a:rPr lang="en-US" sz="2400">
                                          <a:latin typeface="Cambria Math" panose="02040503050406030204" pitchFamily="18" charset="0"/>
                                        </a:rPr>
                                        <m:t>needed</m:t>
                                      </m:r>
                                    </m:e>
                                  </m:mr>
                                  <m:mr>
                                    <m:e>
                                      <m:r>
                                        <a:rPr lang="en-US" sz="2400" b="0" i="0" smtClean="0">
                                          <a:latin typeface="Cambria Math" panose="02040503050406030204" pitchFamily="18" charset="0"/>
                                        </a:rPr>
                                        <m:t>−1.52+</m:t>
                                      </m:r>
                                      <m:r>
                                        <m:rPr>
                                          <m:sty m:val="p"/>
                                        </m:rPr>
                                        <a:rPr lang="en-US" sz="2400" b="0" i="0" smtClean="0">
                                          <a:latin typeface="Cambria Math" panose="02040503050406030204" pitchFamily="18" charset="0"/>
                                        </a:rPr>
                                        <m:t>c</m:t>
                                      </m:r>
                                    </m:e>
                                  </m:mr>
                                </m:m>
                              </m:e>
                            </m:mr>
                            <m:mr>
                              <m:e>
                                <m:r>
                                  <m:rPr>
                                    <m:sty m:val="p"/>
                                  </m:rPr>
                                  <a:rPr lang="en-US" sz="2400">
                                    <a:latin typeface="Cambria Math" panose="02040503050406030204" pitchFamily="18" charset="0"/>
                                  </a:rPr>
                                  <m:t>not</m:t>
                                </m:r>
                                <m:r>
                                  <a:rPr lang="en-US" sz="2400">
                                    <a:latin typeface="Cambria Math" panose="02040503050406030204" pitchFamily="18" charset="0"/>
                                  </a:rPr>
                                  <m:t> </m:t>
                                </m:r>
                                <m:r>
                                  <m:rPr>
                                    <m:sty m:val="p"/>
                                  </m:rPr>
                                  <a:rPr lang="en-US" sz="2400">
                                    <a:latin typeface="Cambria Math" panose="02040503050406030204" pitchFamily="18" charset="0"/>
                                  </a:rPr>
                                  <m:t>needed</m:t>
                                </m:r>
                              </m:e>
                            </m:mr>
                            <m:mr>
                              <m:e>
                                <m:m>
                                  <m:mPr>
                                    <m:mcs>
                                      <m:mc>
                                        <m:mcPr>
                                          <m:count m:val="1"/>
                                          <m:mcJc m:val="center"/>
                                        </m:mcPr>
                                      </m:mc>
                                    </m:mcs>
                                    <m:ctrlPr>
                                      <a:rPr lang="en-US" sz="2400" i="1" smtClean="0">
                                        <a:latin typeface="Cambria Math" panose="02040503050406030204" pitchFamily="18" charset="0"/>
                                      </a:rPr>
                                    </m:ctrlPr>
                                  </m:mPr>
                                  <m:mr>
                                    <m:e>
                                      <m:r>
                                        <a:rPr lang="en-US" sz="2400" b="0" i="0" smtClean="0">
                                          <a:latin typeface="Cambria Math" panose="02040503050406030204" pitchFamily="18" charset="0"/>
                                        </a:rPr>
                                        <m:t>−0.51+</m:t>
                                      </m:r>
                                      <m:r>
                                        <m:rPr>
                                          <m:sty m:val="p"/>
                                        </m:rPr>
                                        <a:rPr lang="en-US" sz="2400" b="0" i="0" smtClean="0">
                                          <a:latin typeface="Cambria Math" panose="02040503050406030204" pitchFamily="18" charset="0"/>
                                        </a:rPr>
                                        <m:t>c</m:t>
                                      </m:r>
                                    </m:e>
                                  </m:mr>
                                  <m:mr>
                                    <m:e>
                                      <m:r>
                                        <m:rPr>
                                          <m:sty m:val="p"/>
                                        </m:rPr>
                                        <a:rPr lang="en-US" sz="2400" b="0" i="0" smtClean="0">
                                          <a:latin typeface="Cambria Math" panose="02040503050406030204" pitchFamily="18" charset="0"/>
                                        </a:rPr>
                                        <m:t>not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needed</m:t>
                                      </m:r>
                                    </m:e>
                                  </m:mr>
                                </m:m>
                              </m:e>
                            </m:mr>
                          </m:m>
                        </m:e>
                      </m:d>
                    </m:oMath>
                  </m:oMathPara>
                </a14:m>
                <a:endParaRPr lang="en-US" sz="2400" b="1" dirty="0"/>
              </a:p>
            </p:txBody>
          </p:sp>
        </mc:Choice>
        <mc:Fallback xmlns="">
          <p:sp>
            <p:nvSpPr>
              <p:cNvPr id="13" name="TextBox 12">
                <a:extLst>
                  <a:ext uri="{FF2B5EF4-FFF2-40B4-BE49-F238E27FC236}">
                    <a16:creationId xmlns:a16="http://schemas.microsoft.com/office/drawing/2014/main" id="{A3DC9FA2-6ED6-4ABD-BAB3-03AF00094E46}"/>
                  </a:ext>
                </a:extLst>
              </p:cNvPr>
              <p:cNvSpPr txBox="1">
                <a:spLocks noRot="1" noChangeAspect="1" noMove="1" noResize="1" noEditPoints="1" noAdjustHandles="1" noChangeArrowheads="1" noChangeShapeType="1" noTextEdit="1"/>
              </p:cNvSpPr>
              <p:nvPr/>
            </p:nvSpPr>
            <p:spPr>
              <a:xfrm>
                <a:off x="1397642" y="4330337"/>
                <a:ext cx="576064" cy="1713867"/>
              </a:xfrm>
              <a:prstGeom prst="rect">
                <a:avLst/>
              </a:prstGeom>
              <a:blipFill>
                <a:blip r:embed="rId7"/>
                <a:stretch>
                  <a:fillRect r="-20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B58E36-75CE-4CBE-A64E-35135ED1A678}"/>
                  </a:ext>
                </a:extLst>
              </p:cNvPr>
              <p:cNvSpPr txBox="1"/>
              <p:nvPr/>
            </p:nvSpPr>
            <p:spPr>
              <a:xfrm>
                <a:off x="1165042" y="3870846"/>
                <a:ext cx="2574340"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𝑍</m:t>
                      </m:r>
                      <m:d>
                        <m:dPr>
                          <m:ctrlPr>
                            <a:rPr lang="en-US" b="1" i="1" dirty="0" smtClean="0">
                              <a:latin typeface="Cambria Math" panose="02040503050406030204" pitchFamily="18" charset="0"/>
                              <a:ea typeface="Cambria Math" panose="02040503050406030204" pitchFamily="18" charset="0"/>
                            </a:rPr>
                          </m:ctrlPr>
                        </m:dPr>
                        <m:e>
                          <m:r>
                            <a:rPr lang="en-US" b="1" i="0" dirty="0" smtClean="0">
                              <a:latin typeface="Cambria Math" panose="02040503050406030204" pitchFamily="18" charset="0"/>
                            </a:rPr>
                            <m:t>𝐱</m:t>
                          </m:r>
                        </m:e>
                      </m:d>
                      <m:r>
                        <a:rPr lang="en-US" b="1" i="0" dirty="0" smtClean="0">
                          <a:latin typeface="Cambria Math" panose="02040503050406030204" pitchFamily="18" charset="0"/>
                        </a:rPr>
                        <m:t>=</m:t>
                      </m:r>
                      <m:r>
                        <m:rPr>
                          <m:sty m:val="p"/>
                        </m:rPr>
                        <a:rPr lang="en-US" b="0" i="0" dirty="0" smtClean="0">
                          <a:latin typeface="Cambria Math" panose="02040503050406030204" pitchFamily="18" charset="0"/>
                        </a:rPr>
                        <m:t>log</m:t>
                      </m:r>
                      <m:d>
                        <m:dPr>
                          <m:ctrlPr>
                            <a:rPr lang="en-US" b="1" i="1" dirty="0" smtClean="0">
                              <a:latin typeface="Cambria Math" panose="02040503050406030204" pitchFamily="18" charset="0"/>
                            </a:rPr>
                          </m:ctrlPr>
                        </m:dPr>
                        <m:e>
                          <m:r>
                            <a:rPr lang="en-US" i="1" dirty="0">
                              <a:latin typeface="Cambria Math" panose="02040503050406030204" pitchFamily="18" charset="0"/>
                            </a:rPr>
                            <m:t>𝑝</m:t>
                          </m:r>
                          <m:r>
                            <a:rPr lang="en-US" b="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r>
                        <a:rPr lang="en-US" b="1" i="1" dirty="0" smtClean="0">
                          <a:latin typeface="Cambria Math" panose="02040503050406030204" pitchFamily="18" charset="0"/>
                        </a:rPr>
                        <m:t>+</m:t>
                      </m:r>
                      <m:r>
                        <a:rPr lang="en-US" b="0" i="1" dirty="0" smtClean="0">
                          <a:latin typeface="Cambria Math" panose="02040503050406030204" pitchFamily="18" charset="0"/>
                        </a:rPr>
                        <m:t>𝑐</m:t>
                      </m:r>
                    </m:oMath>
                  </m:oMathPara>
                </a14:m>
                <a:endParaRPr lang="en-US" dirty="0"/>
              </a:p>
            </p:txBody>
          </p:sp>
        </mc:Choice>
        <mc:Fallback xmlns="">
          <p:sp>
            <p:nvSpPr>
              <p:cNvPr id="14" name="TextBox 13">
                <a:extLst>
                  <a:ext uri="{FF2B5EF4-FFF2-40B4-BE49-F238E27FC236}">
                    <a16:creationId xmlns:a16="http://schemas.microsoft.com/office/drawing/2014/main" id="{D8B58E36-75CE-4CBE-A64E-35135ED1A678}"/>
                  </a:ext>
                </a:extLst>
              </p:cNvPr>
              <p:cNvSpPr txBox="1">
                <a:spLocks noRot="1" noChangeAspect="1" noMove="1" noResize="1" noEditPoints="1" noAdjustHandles="1" noChangeArrowheads="1" noChangeShapeType="1" noTextEdit="1"/>
              </p:cNvSpPr>
              <p:nvPr/>
            </p:nvSpPr>
            <p:spPr>
              <a:xfrm>
                <a:off x="1165042" y="3870846"/>
                <a:ext cx="2574340" cy="401007"/>
              </a:xfrm>
              <a:prstGeom prst="rect">
                <a:avLst/>
              </a:prstGeom>
              <a:blipFill>
                <a:blip r:embed="rId8"/>
                <a:stretch>
                  <a:fillRect b="-1363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C13EF7E-DEDA-47EA-A80D-E9EF2AD4DAD5}"/>
              </a:ext>
            </a:extLst>
          </p:cNvPr>
          <p:cNvSpPr txBox="1"/>
          <p:nvPr/>
        </p:nvSpPr>
        <p:spPr>
          <a:xfrm>
            <a:off x="1140768" y="6051896"/>
            <a:ext cx="2125208" cy="401007"/>
          </a:xfrm>
          <a:prstGeom prst="rect">
            <a:avLst/>
          </a:prstGeom>
          <a:noFill/>
        </p:spPr>
        <p:txBody>
          <a:bodyPr wrap="square" rtlCol="0">
            <a:spAutoFit/>
          </a:bodyPr>
          <a:lstStyle/>
          <a:p>
            <a:pPr algn="ctr"/>
            <a:r>
              <a:rPr lang="en-US" dirty="0"/>
              <a:t>Logits</a:t>
            </a:r>
          </a:p>
        </p:txBody>
      </p:sp>
    </p:spTree>
    <p:extLst>
      <p:ext uri="{BB962C8B-B14F-4D97-AF65-F5344CB8AC3E}">
        <p14:creationId xmlns:p14="http://schemas.microsoft.com/office/powerpoint/2010/main" val="239374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referRelativeResize="0">
            <a:picLocks noChangeAspect="1"/>
          </p:cNvPicPr>
          <p:nvPr/>
        </p:nvPicPr>
        <p:blipFill>
          <a:blip r:embed="rId2"/>
          <a:stretch>
            <a:fillRect/>
          </a:stretch>
        </p:blipFill>
        <p:spPr>
          <a:xfrm>
            <a:off x="-1" y="1077888"/>
            <a:ext cx="10084293" cy="6336704"/>
          </a:xfrm>
          <a:prstGeom prst="rect">
            <a:avLst/>
          </a:prstGeom>
        </p:spPr>
      </p:pic>
    </p:spTree>
    <p:extLst>
      <p:ext uri="{BB962C8B-B14F-4D97-AF65-F5344CB8AC3E}">
        <p14:creationId xmlns:p14="http://schemas.microsoft.com/office/powerpoint/2010/main" val="4162469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3831-4A11-460B-A624-B8F693B9BE9B}"/>
              </a:ext>
            </a:extLst>
          </p:cNvPr>
          <p:cNvSpPr>
            <a:spLocks noGrp="1"/>
          </p:cNvSpPr>
          <p:nvPr>
            <p:ph type="title"/>
          </p:nvPr>
        </p:nvSpPr>
        <p:spPr/>
        <p:txBody>
          <a:bodyPr/>
          <a:lstStyle/>
          <a:p>
            <a:r>
              <a:rPr lang="en-US" dirty="0"/>
              <a:t>Gradient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846EFF-3AE9-4CA2-9020-012727D946F7}"/>
                  </a:ext>
                </a:extLst>
              </p:cNvPr>
              <p:cNvSpPr>
                <a:spLocks noGrp="1"/>
              </p:cNvSpPr>
              <p:nvPr>
                <p:ph idx="1"/>
              </p:nvPr>
            </p:nvSpPr>
            <p:spPr/>
            <p:txBody>
              <a:bodyPr/>
              <a:lstStyle/>
              <a:p>
                <a:r>
                  <a:rPr lang="en-US" dirty="0"/>
                  <a:t>ZOO (zero order optimization) of the loss </a:t>
                </a:r>
                <a14:m>
                  <m:oMath xmlns:m="http://schemas.openxmlformats.org/officeDocument/2006/math">
                    <m:r>
                      <a:rPr lang="en-US" i="1" dirty="0" smtClean="0">
                        <a:latin typeface="Cambria Math" panose="02040503050406030204" pitchFamily="18" charset="0"/>
                        <a:ea typeface="Cambria Math" panose="02040503050406030204" pitchFamily="18" charset="0"/>
                      </a:rPr>
                      <m:t>𝓁</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 </m:t>
                        </m:r>
                        <m:r>
                          <a:rPr lang="en-US" b="1" i="1" dirty="0">
                            <a:latin typeface="Cambria Math" panose="02040503050406030204" pitchFamily="18" charset="0"/>
                          </a:rPr>
                          <m:t>𝒕</m:t>
                        </m:r>
                      </m:e>
                    </m:d>
                  </m:oMath>
                </a14:m>
                <a:r>
                  <a:rPr lang="en-US" dirty="0"/>
                  <a:t> </a:t>
                </a:r>
              </a:p>
              <a:p>
                <a:r>
                  <a:rPr lang="en-US" dirty="0"/>
                  <a:t>The gradient of the loss can be approximated by using the </a:t>
                </a:r>
                <a:r>
                  <a:rPr lang="en-US" dirty="0">
                    <a:solidFill>
                      <a:srgbClr val="FF0000"/>
                    </a:solidFill>
                  </a:rPr>
                  <a:t>finite difference </a:t>
                </a:r>
                <a:r>
                  <a:rPr lang="en-US" dirty="0"/>
                  <a:t>approach</a:t>
                </a:r>
              </a:p>
              <a:p>
                <a:pPr marL="0" indent="0" algn="ctr">
                  <a:buNone/>
                </a:pPr>
                <a14:m>
                  <m:oMath xmlns:m="http://schemas.openxmlformats.org/officeDocument/2006/math">
                    <m:r>
                      <a:rPr lang="en-US" b="1" i="1" dirty="0" smtClean="0">
                        <a:solidFill>
                          <a:schemeClr val="tx1"/>
                        </a:solidFill>
                        <a:latin typeface="Cambria Math" panose="02040503050406030204" pitchFamily="18" charset="0"/>
                      </a:rPr>
                      <m:t>𝒈</m:t>
                    </m:r>
                    <m:r>
                      <a:rPr lang="en-US" b="0" i="1" dirty="0" smtClean="0">
                        <a:solidFill>
                          <a:schemeClr val="tx1"/>
                        </a:solidFill>
                        <a:latin typeface="Cambria Math" panose="02040503050406030204" pitchFamily="18" charset="0"/>
                      </a:rPr>
                      <m:t>=</m:t>
                    </m:r>
                    <m:sSub>
                      <m:sSubPr>
                        <m:ctrlPr>
                          <a:rPr lang="en-US" i="1" dirty="0" smtClean="0">
                            <a:solidFill>
                              <a:schemeClr val="tx1"/>
                            </a:solidFill>
                            <a:latin typeface="Cambria Math" panose="02040503050406030204" pitchFamily="18" charset="0"/>
                          </a:rPr>
                        </m:ctrlPr>
                      </m:sSubPr>
                      <m:e>
                        <m:r>
                          <a:rPr lang="en-US" i="0" dirty="0">
                            <a:solidFill>
                              <a:schemeClr val="tx1"/>
                            </a:solidFill>
                            <a:latin typeface="Cambria Math" panose="02040503050406030204" pitchFamily="18" charset="0"/>
                            <a:ea typeface="Cambria Math" panose="02040503050406030204" pitchFamily="18" charset="0"/>
                          </a:rPr>
                          <m:t>𝛻</m:t>
                        </m:r>
                      </m:e>
                      <m:sub>
                        <m:r>
                          <a:rPr lang="en-US" b="1" i="1" dirty="0" smtClean="0">
                            <a:solidFill>
                              <a:schemeClr val="tx1"/>
                            </a:solidFill>
                            <a:latin typeface="Cambria Math" panose="02040503050406030204" pitchFamily="18" charset="0"/>
                            <a:ea typeface="Cambria Math" panose="02040503050406030204" pitchFamily="18" charset="0"/>
                          </a:rPr>
                          <m:t>𝒙</m:t>
                        </m:r>
                      </m:sub>
                    </m:sSub>
                    <m:r>
                      <a:rPr lang="en-US" b="1" i="1" dirty="0" smtClean="0">
                        <a:solidFill>
                          <a:schemeClr val="tx1"/>
                        </a:solidFill>
                        <a:latin typeface="Cambria Math" panose="02040503050406030204" pitchFamily="18" charset="0"/>
                      </a:rPr>
                      <m:t>𝒇</m:t>
                    </m:r>
                    <m:d>
                      <m:dPr>
                        <m:ctrlPr>
                          <a:rPr lang="en-US" b="1" i="1" dirty="0">
                            <a:solidFill>
                              <a:schemeClr val="tx1"/>
                            </a:solidFill>
                            <a:latin typeface="Cambria Math" panose="02040503050406030204" pitchFamily="18" charset="0"/>
                          </a:rPr>
                        </m:ctrlPr>
                      </m:dPr>
                      <m:e>
                        <m:r>
                          <a:rPr lang="en-US" b="1" dirty="0">
                            <a:solidFill>
                              <a:schemeClr val="tx1"/>
                            </a:solidFill>
                            <a:latin typeface="Cambria Math" panose="02040503050406030204" pitchFamily="18" charset="0"/>
                          </a:rPr>
                          <m:t>𝐱</m:t>
                        </m:r>
                      </m:e>
                    </m:d>
                    <m:r>
                      <a:rPr lang="en-US" b="1" i="1" dirty="0" smtClean="0">
                        <a:solidFill>
                          <a:schemeClr val="tx1"/>
                        </a:solidFill>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𝑓</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m:t>
                            </m:r>
                            <m:r>
                              <a:rPr lang="en-US" b="0" i="1" dirty="0" smtClean="0">
                                <a:latin typeface="Cambria Math" panose="02040503050406030204" pitchFamily="18" charset="0"/>
                              </a:rPr>
                              <m:t>h</m:t>
                            </m:r>
                          </m:e>
                        </m:d>
                        <m:r>
                          <a:rPr lang="en-US" b="1" i="1" dirty="0">
                            <a:latin typeface="Cambria Math" panose="02040503050406030204" pitchFamily="18" charset="0"/>
                          </a:rPr>
                          <m:t>−</m:t>
                        </m:r>
                        <m:r>
                          <a:rPr lang="en-US" b="1" i="1" dirty="0" smtClean="0">
                            <a:latin typeface="Cambria Math" panose="02040503050406030204" pitchFamily="18" charset="0"/>
                          </a:rPr>
                          <m:t>𝒇</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m:t>
                            </m:r>
                            <m:r>
                              <a:rPr lang="en-US" b="0" i="1" dirty="0" smtClean="0">
                                <a:latin typeface="Cambria Math" panose="02040503050406030204" pitchFamily="18" charset="0"/>
                              </a:rPr>
                              <m:t>h</m:t>
                            </m:r>
                          </m:e>
                        </m:d>
                      </m:num>
                      <m:den>
                        <m:r>
                          <a:rPr lang="en-US" b="0" i="1" dirty="0">
                            <a:latin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h</m:t>
                        </m:r>
                      </m:den>
                    </m:f>
                  </m:oMath>
                </a14:m>
                <a:endParaRPr lang="en-US" dirty="0"/>
              </a:p>
              <a:p>
                <a:pPr marL="0" indent="0" algn="ctr">
                  <a:buNone/>
                </a:pPr>
                <a:endParaRPr lang="en-US" dirty="0"/>
              </a:p>
              <a:p>
                <a:pPr>
                  <a:spcBef>
                    <a:spcPts val="1200"/>
                  </a:spcBef>
                </a:pPr>
                <a:r>
                  <a:rPr lang="en-US" dirty="0"/>
                  <a:t>I.e., if the intensity of a pixel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oMath>
                </a14:m>
                <a:r>
                  <a:rPr lang="en-US" dirty="0"/>
                  <a:t> is 150, and </a:t>
                </a:r>
                <a14:m>
                  <m:oMath xmlns:m="http://schemas.openxmlformats.org/officeDocument/2006/math">
                    <m:r>
                      <a:rPr lang="en-US" b="0" i="1" dirty="0" smtClean="0">
                        <a:latin typeface="Cambria Math" panose="02040503050406030204" pitchFamily="18" charset="0"/>
                        <a:ea typeface="Cambria Math" panose="02040503050406030204" pitchFamily="18" charset="0"/>
                      </a:rPr>
                      <m:t>h</m:t>
                    </m:r>
                    <m:r>
                      <a:rPr lang="en-US" b="0" i="1" dirty="0" smtClean="0">
                        <a:latin typeface="Cambria Math" panose="02040503050406030204" pitchFamily="18" charset="0"/>
                        <a:ea typeface="Cambria Math" panose="02040503050406030204" pitchFamily="18" charset="0"/>
                      </a:rPr>
                      <m:t>=10</m:t>
                    </m:r>
                  </m:oMath>
                </a14:m>
                <a:r>
                  <a:rPr lang="en-US" dirty="0"/>
                  <a:t>, then we will query the model to give us the predictions for </a:t>
                </a:r>
                <a14:m>
                  <m:oMath xmlns:m="http://schemas.openxmlformats.org/officeDocument/2006/math">
                    <m:r>
                      <a:rPr lang="en-US" b="0" i="1" dirty="0" smtClean="0">
                        <a:latin typeface="Cambria Math" panose="02040503050406030204" pitchFamily="18" charset="0"/>
                      </a:rPr>
                      <m:t>𝑓</m:t>
                    </m:r>
                    <m:d>
                      <m:dPr>
                        <m:ctrlPr>
                          <a:rPr lang="en-US" b="1" i="1" dirty="0">
                            <a:latin typeface="Cambria Math" panose="02040503050406030204" pitchFamily="18" charset="0"/>
                          </a:rPr>
                        </m:ctrlPr>
                      </m:dPr>
                      <m:e>
                        <m:r>
                          <a:rPr lang="en-US" b="0" i="0" dirty="0" smtClean="0">
                            <a:latin typeface="Cambria Math" panose="02040503050406030204" pitchFamily="18" charset="0"/>
                          </a:rPr>
                          <m:t>150</m:t>
                        </m:r>
                        <m:r>
                          <a:rPr lang="en-US" b="0" dirty="0">
                            <a:latin typeface="Cambria Math" panose="02040503050406030204" pitchFamily="18" charset="0"/>
                          </a:rPr>
                          <m:t>+</m:t>
                        </m:r>
                        <m:r>
                          <a:rPr lang="en-US" b="0" i="1" dirty="0" smtClean="0">
                            <a:latin typeface="Cambria Math" panose="02040503050406030204" pitchFamily="18" charset="0"/>
                          </a:rPr>
                          <m:t>10</m:t>
                        </m:r>
                      </m:e>
                    </m:d>
                    <m:r>
                      <a:rPr lang="en-US" b="1" i="1" dirty="0" smtClean="0">
                        <a:latin typeface="Cambria Math" panose="02040503050406030204" pitchFamily="18" charset="0"/>
                        <a:ea typeface="Cambria Math" panose="02040503050406030204" pitchFamily="18" charset="0"/>
                      </a:rPr>
                      <m:t>=</m:t>
                    </m:r>
                  </m:oMath>
                </a14:m>
                <a:r>
                  <a:rPr lang="en-US" dirty="0"/>
                  <a:t> </a:t>
                </a:r>
                <a:r>
                  <a:rPr lang="en-US" i="1" dirty="0"/>
                  <a:t>f</a:t>
                </a:r>
                <a14:m>
                  <m:oMath xmlns:m="http://schemas.openxmlformats.org/officeDocument/2006/math">
                    <m:d>
                      <m:dPr>
                        <m:ctrlPr>
                          <a:rPr lang="en-US" b="1" i="1" dirty="0">
                            <a:latin typeface="Cambria Math" panose="02040503050406030204" pitchFamily="18" charset="0"/>
                          </a:rPr>
                        </m:ctrlPr>
                      </m:dPr>
                      <m:e>
                        <m:r>
                          <a:rPr lang="en-US" b="0" i="1" dirty="0">
                            <a:latin typeface="Cambria Math" panose="02040503050406030204" pitchFamily="18" charset="0"/>
                          </a:rPr>
                          <m:t>1</m:t>
                        </m:r>
                        <m:r>
                          <a:rPr lang="en-US" b="0" i="1" dirty="0" smtClean="0">
                            <a:latin typeface="Cambria Math" panose="02040503050406030204" pitchFamily="18" charset="0"/>
                          </a:rPr>
                          <m:t>60</m:t>
                        </m:r>
                      </m:e>
                    </m:d>
                  </m:oMath>
                </a14:m>
                <a:r>
                  <a:rPr lang="en-US" dirty="0"/>
                  <a:t> and for </a:t>
                </a:r>
                <a14:m>
                  <m:oMath xmlns:m="http://schemas.openxmlformats.org/officeDocument/2006/math">
                    <m:r>
                      <a:rPr lang="en-US" b="0" i="1" dirty="0" smtClean="0">
                        <a:latin typeface="Cambria Math" panose="02040503050406030204" pitchFamily="18" charset="0"/>
                      </a:rPr>
                      <m:t>𝑓</m:t>
                    </m:r>
                    <m:d>
                      <m:dPr>
                        <m:ctrlPr>
                          <a:rPr lang="en-US" b="1" i="1" dirty="0">
                            <a:latin typeface="Cambria Math" panose="02040503050406030204" pitchFamily="18" charset="0"/>
                          </a:rPr>
                        </m:ctrlPr>
                      </m:dPr>
                      <m:e>
                        <m:r>
                          <a:rPr lang="en-US" dirty="0">
                            <a:latin typeface="Cambria Math" panose="02040503050406030204" pitchFamily="18" charset="0"/>
                          </a:rPr>
                          <m:t>150</m:t>
                        </m:r>
                        <m:r>
                          <a:rPr lang="en-US" b="0" i="1" dirty="0" smtClean="0">
                            <a:latin typeface="Cambria Math" panose="02040503050406030204" pitchFamily="18" charset="0"/>
                          </a:rPr>
                          <m:t>−</m:t>
                        </m:r>
                        <m:r>
                          <a:rPr lang="en-US" i="1" dirty="0">
                            <a:latin typeface="Cambria Math" panose="02040503050406030204" pitchFamily="18" charset="0"/>
                          </a:rPr>
                          <m:t>10</m:t>
                        </m:r>
                      </m:e>
                    </m:d>
                    <m:r>
                      <a:rPr lang="en-US" b="1" i="1" dirty="0">
                        <a:latin typeface="Cambria Math" panose="02040503050406030204" pitchFamily="18" charset="0"/>
                        <a:ea typeface="Cambria Math" panose="02040503050406030204" pitchFamily="18" charset="0"/>
                      </a:rPr>
                      <m:t>=</m:t>
                    </m:r>
                  </m:oMath>
                </a14:m>
                <a:r>
                  <a:rPr lang="en-US" dirty="0"/>
                  <a:t> </a:t>
                </a:r>
                <a:r>
                  <a:rPr lang="en-US" i="1" dirty="0"/>
                  <a:t>f</a:t>
                </a:r>
                <a14:m>
                  <m:oMath xmlns:m="http://schemas.openxmlformats.org/officeDocument/2006/math">
                    <m:d>
                      <m:dPr>
                        <m:ctrlPr>
                          <a:rPr lang="en-US" b="1" i="1" dirty="0">
                            <a:latin typeface="Cambria Math" panose="02040503050406030204" pitchFamily="18" charset="0"/>
                          </a:rPr>
                        </m:ctrlPr>
                      </m:dPr>
                      <m:e>
                        <m:r>
                          <a:rPr lang="en-US" i="1" dirty="0">
                            <a:latin typeface="Cambria Math" panose="02040503050406030204" pitchFamily="18" charset="0"/>
                          </a:rPr>
                          <m:t>1</m:t>
                        </m:r>
                        <m:r>
                          <a:rPr lang="en-US" b="0" i="1" dirty="0" smtClean="0">
                            <a:latin typeface="Cambria Math" panose="02040503050406030204" pitchFamily="18" charset="0"/>
                          </a:rPr>
                          <m:t>4</m:t>
                        </m:r>
                        <m:r>
                          <a:rPr lang="en-US" i="1" dirty="0">
                            <a:latin typeface="Cambria Math" panose="02040503050406030204" pitchFamily="18" charset="0"/>
                          </a:rPr>
                          <m:t>0</m:t>
                        </m:r>
                      </m:e>
                    </m:d>
                  </m:oMath>
                </a14:m>
                <a:r>
                  <a:rPr lang="en-US" dirty="0"/>
                  <a:t>, so we can estimate the gradient </a:t>
                </a:r>
                <a14:m>
                  <m:oMath xmlns:m="http://schemas.openxmlformats.org/officeDocument/2006/math">
                    <m:sSub>
                      <m:sSubPr>
                        <m:ctrlPr>
                          <a:rPr lang="en-US" i="1" dirty="0">
                            <a:latin typeface="Cambria Math" panose="02040503050406030204" pitchFamily="18" charset="0"/>
                          </a:rPr>
                        </m:ctrlPr>
                      </m:sSubPr>
                      <m:e>
                        <m:acc>
                          <m:accPr>
                            <m:chr m:val="̂"/>
                            <m:ctrlPr>
                              <a:rPr lang="en-US" i="1" dirty="0" smtClean="0">
                                <a:latin typeface="Cambria Math" panose="02040503050406030204" pitchFamily="18" charset="0"/>
                              </a:rPr>
                            </m:ctrlPr>
                          </m:accPr>
                          <m:e>
                            <m:sSub>
                              <m:sSubPr>
                                <m:ctrlPr>
                                  <a:rPr lang="en-US" b="1" i="1" dirty="0">
                                    <a:latin typeface="Cambria Math" panose="02040503050406030204" pitchFamily="18" charset="0"/>
                                  </a:rPr>
                                </m:ctrlPr>
                              </m:sSubPr>
                              <m:e>
                                <m:r>
                                  <a:rPr lang="en-US" b="1" i="1" dirty="0">
                                    <a:latin typeface="Cambria Math" panose="02040503050406030204" pitchFamily="18" charset="0"/>
                                  </a:rPr>
                                  <m:t>𝒈</m:t>
                                </m:r>
                              </m:e>
                              <m:sub>
                                <m:r>
                                  <a:rPr lang="en-US" i="1" dirty="0">
                                    <a:latin typeface="Cambria Math" panose="02040503050406030204" pitchFamily="18" charset="0"/>
                                  </a:rPr>
                                  <m:t>𝑖</m:t>
                                </m:r>
                              </m:sub>
                            </m:sSub>
                          </m:e>
                        </m:acc>
                        <m:r>
                          <a:rPr lang="en-US" b="0" i="1" dirty="0" smtClean="0">
                            <a:latin typeface="Cambria Math" panose="02040503050406030204" pitchFamily="18" charset="0"/>
                          </a:rPr>
                          <m:t>=</m:t>
                        </m:r>
                        <m:r>
                          <a:rPr lang="en-US" i="0" dirty="0">
                            <a:latin typeface="Cambria Math" panose="02040503050406030204" pitchFamily="18" charset="0"/>
                            <a:ea typeface="Cambria Math" panose="02040503050406030204" pitchFamily="18" charset="0"/>
                          </a:rPr>
                          <m:t>𝛻</m:t>
                        </m:r>
                      </m:e>
                      <m:sub>
                        <m:sSub>
                          <m:sSubPr>
                            <m:ctrlPr>
                              <a:rPr lang="en-US"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𝑥</m:t>
                            </m:r>
                          </m:e>
                          <m:sub>
                            <m:r>
                              <a:rPr lang="en-US" b="0" i="1" dirty="0" smtClean="0">
                                <a:latin typeface="Cambria Math" panose="02040503050406030204" pitchFamily="18" charset="0"/>
                                <a:ea typeface="Cambria Math" panose="02040503050406030204" pitchFamily="18" charset="0"/>
                              </a:rPr>
                              <m:t>𝑖</m:t>
                            </m:r>
                          </m:sub>
                        </m:sSub>
                      </m:sub>
                    </m:sSub>
                    <m:r>
                      <a:rPr lang="en-US" b="1" i="1" dirty="0" smtClean="0">
                        <a:latin typeface="Cambria Math" panose="02040503050406030204" pitchFamily="18" charset="0"/>
                      </a:rPr>
                      <m:t>𝒇</m:t>
                    </m:r>
                    <m:d>
                      <m:dPr>
                        <m:ctrlPr>
                          <a:rPr lang="en-US" b="1" i="1" dirty="0">
                            <a:latin typeface="Cambria Math" panose="02040503050406030204" pitchFamily="18" charset="0"/>
                          </a:rPr>
                        </m:ctrlPr>
                      </m:dPr>
                      <m:e>
                        <m:r>
                          <a:rPr lang="en-US" b="1" dirty="0">
                            <a:latin typeface="Cambria Math" panose="02040503050406030204" pitchFamily="18" charset="0"/>
                          </a:rPr>
                          <m:t>𝐱</m:t>
                        </m:r>
                      </m:e>
                    </m:d>
                  </m:oMath>
                </a14:m>
                <a:r>
                  <a:rPr lang="en-US" dirty="0"/>
                  <a:t> for the pixel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endParaRPr lang="en-US" dirty="0"/>
              </a:p>
              <a:p>
                <a:r>
                  <a:rPr lang="en-US" dirty="0"/>
                  <a:t>Repeat for all pixels</a:t>
                </a:r>
              </a:p>
              <a:p>
                <a:pPr lvl="1"/>
                <a:r>
                  <a:rPr lang="en-US" dirty="0"/>
                  <a:t>E.g., for a 28×28 pixels = 784 pixels, we need to do 2 queries for each pixel, that is, we need to do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∙784=1,568</m:t>
                    </m:r>
                  </m:oMath>
                </a14:m>
                <a:r>
                  <a:rPr lang="en-US" dirty="0"/>
                  <a:t> queries to estimate the gradient</a:t>
                </a:r>
              </a:p>
              <a:p>
                <a:endParaRPr lang="en-US" dirty="0"/>
              </a:p>
            </p:txBody>
          </p:sp>
        </mc:Choice>
        <mc:Fallback xmlns="">
          <p:sp>
            <p:nvSpPr>
              <p:cNvPr id="3" name="Content Placeholder 2">
                <a:extLst>
                  <a:ext uri="{FF2B5EF4-FFF2-40B4-BE49-F238E27FC236}">
                    <a16:creationId xmlns:a16="http://schemas.microsoft.com/office/drawing/2014/main" id="{97846EFF-3AE9-4CA2-9020-012727D946F7}"/>
                  </a:ext>
                </a:extLst>
              </p:cNvPr>
              <p:cNvSpPr>
                <a:spLocks noGrp="1" noRot="1" noChangeAspect="1" noMove="1" noResize="1" noEditPoints="1" noAdjustHandles="1" noChangeArrowheads="1" noChangeShapeType="1" noTextEdit="1"/>
              </p:cNvSpPr>
              <p:nvPr>
                <p:ph idx="1"/>
              </p:nvPr>
            </p:nvSpPr>
            <p:spPr>
              <a:blipFill>
                <a:blip r:embed="rId2"/>
                <a:stretch>
                  <a:fillRect l="-699" t="-795" r="-954"/>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DFEC1331-615B-438F-8409-C45069721929}"/>
              </a:ext>
            </a:extLst>
          </p:cNvPr>
          <p:cNvSpPr>
            <a:spLocks noGrp="1"/>
          </p:cNvSpPr>
          <p:nvPr>
            <p:ph idx="10"/>
          </p:nvPr>
        </p:nvSpPr>
        <p:spPr/>
        <p:txBody>
          <a:bodyPr/>
          <a:lstStyle/>
          <a:p>
            <a:r>
              <a:rPr lang="en-US" dirty="0"/>
              <a:t>ZOO Attack</a:t>
            </a:r>
          </a:p>
          <a:p>
            <a:endParaRPr lang="en-US" dirty="0"/>
          </a:p>
        </p:txBody>
      </p:sp>
    </p:spTree>
    <p:extLst>
      <p:ext uri="{BB962C8B-B14F-4D97-AF65-F5344CB8AC3E}">
        <p14:creationId xmlns:p14="http://schemas.microsoft.com/office/powerpoint/2010/main" val="246781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21D6-AC4B-43F6-B31E-F186EF04038F}"/>
              </a:ext>
            </a:extLst>
          </p:cNvPr>
          <p:cNvSpPr>
            <a:spLocks noGrp="1"/>
          </p:cNvSpPr>
          <p:nvPr>
            <p:ph type="title"/>
          </p:nvPr>
        </p:nvSpPr>
        <p:spPr/>
        <p:txBody>
          <a:bodyPr/>
          <a:lstStyle/>
          <a:p>
            <a:r>
              <a:rPr lang="en-US" dirty="0"/>
              <a:t>Adversarial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263B9B-B4FA-4F00-B951-440EED529855}"/>
                  </a:ext>
                </a:extLst>
              </p:cNvPr>
              <p:cNvSpPr>
                <a:spLocks noGrp="1"/>
              </p:cNvSpPr>
              <p:nvPr>
                <p:ph idx="1"/>
              </p:nvPr>
            </p:nvSpPr>
            <p:spPr/>
            <p:txBody>
              <a:bodyPr/>
              <a:lstStyle/>
              <a:p>
                <a:r>
                  <a:rPr lang="en-US" dirty="0"/>
                  <a:t>First, recall the </a:t>
                </a:r>
                <a:r>
                  <a:rPr lang="en-US" dirty="0">
                    <a:solidFill>
                      <a:srgbClr val="FF0000"/>
                    </a:solidFill>
                  </a:rPr>
                  <a:t>Gradient Estimation attack</a:t>
                </a:r>
              </a:p>
              <a:p>
                <a:pPr lvl="1"/>
                <a:r>
                  <a:rPr lang="en-US" dirty="0"/>
                  <a:t>Similar to FGSM targeted white-box attack: </a:t>
                </a:r>
                <a14:m>
                  <m:oMath xmlns:m="http://schemas.openxmlformats.org/officeDocument/2006/math">
                    <m:r>
                      <a:rPr lang="en-US" b="1" dirty="0">
                        <a:latin typeface="Cambria Math" panose="02040503050406030204" pitchFamily="18" charset="0"/>
                      </a:rPr>
                      <m:t>𝐱</m:t>
                    </m:r>
                    <m:r>
                      <a:rPr lang="en-US" i="1" dirty="0">
                        <a:latin typeface="Cambria Math" panose="02040503050406030204" pitchFamily="18" charset="0"/>
                      </a:rPr>
                      <m:t>=</m:t>
                    </m:r>
                    <m:sSub>
                      <m:sSubPr>
                        <m:ctrlPr>
                          <a:rPr lang="en-US" b="1" i="1" dirty="0">
                            <a:latin typeface="Cambria Math" panose="02040503050406030204" pitchFamily="18" charset="0"/>
                          </a:rPr>
                        </m:ctrlPr>
                      </m:sSubPr>
                      <m:e>
                        <m:r>
                          <a:rPr lang="en-US" b="1" dirty="0">
                            <a:latin typeface="Cambria Math" panose="02040503050406030204" pitchFamily="18" charset="0"/>
                          </a:rPr>
                          <m:t>𝐱</m:t>
                        </m:r>
                      </m:e>
                      <m:sub>
                        <m:r>
                          <a:rPr lang="en-US" b="1" dirty="0">
                            <a:latin typeface="Cambria Math" panose="02040503050406030204" pitchFamily="18" charset="0"/>
                          </a:rPr>
                          <m:t>𝟎</m:t>
                        </m:r>
                      </m:sub>
                    </m:sSub>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𝜖</m:t>
                    </m:r>
                    <m:r>
                      <a:rPr lang="en-US" i="1" dirty="0">
                        <a:latin typeface="Cambria Math" panose="02040503050406030204" pitchFamily="18" charset="0"/>
                        <a:ea typeface="Cambria Math" panose="02040503050406030204" pitchFamily="18" charset="0"/>
                      </a:rPr>
                      <m:t>∙</m:t>
                    </m:r>
                    <m:r>
                      <m:rPr>
                        <m:sty m:val="p"/>
                      </m:rPr>
                      <a:rPr lang="en-US" dirty="0">
                        <a:latin typeface="Cambria Math" panose="02040503050406030204" pitchFamily="18" charset="0"/>
                        <a:ea typeface="Cambria Math" panose="02040503050406030204" pitchFamily="18" charset="0"/>
                      </a:rPr>
                      <m:t>sign</m:t>
                    </m:r>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i="0" dirty="0">
                                <a:latin typeface="Cambria Math" panose="02040503050406030204" pitchFamily="18" charset="0"/>
                                <a:ea typeface="Cambria Math" panose="02040503050406030204" pitchFamily="18" charset="0"/>
                              </a:rPr>
                              <m:t>𝛻</m:t>
                            </m:r>
                          </m:e>
                          <m:sub>
                            <m:r>
                              <a:rPr lang="en-US" b="1" i="1" dirty="0">
                                <a:latin typeface="Cambria Math" panose="02040503050406030204" pitchFamily="18" charset="0"/>
                                <a:ea typeface="Cambria Math" panose="02040503050406030204" pitchFamily="18" charset="0"/>
                              </a:rPr>
                              <m:t>𝒙</m:t>
                            </m:r>
                          </m:sub>
                        </m:sSub>
                        <m:r>
                          <a:rPr lang="en-US" b="1" i="1" dirty="0">
                            <a:latin typeface="Cambria Math" panose="02040503050406030204" pitchFamily="18" charset="0"/>
                          </a:rPr>
                          <m:t>𝒇</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i="0" dirty="0" smtClean="0">
                                <a:latin typeface="Cambria Math" panose="02040503050406030204" pitchFamily="18" charset="0"/>
                              </a:rPr>
                              <m:t>, </m:t>
                            </m:r>
                            <m:r>
                              <a:rPr lang="en-US" b="1" i="0" dirty="0" smtClean="0">
                                <a:latin typeface="Cambria Math" panose="02040503050406030204" pitchFamily="18" charset="0"/>
                              </a:rPr>
                              <m:t>𝐓</m:t>
                            </m:r>
                          </m:e>
                        </m:d>
                      </m:e>
                    </m:d>
                  </m:oMath>
                </a14:m>
                <a:endParaRPr lang="en-US" dirty="0"/>
              </a:p>
              <a:p>
                <a:pPr lvl="1"/>
                <a:r>
                  <a:rPr lang="en-US" dirty="0"/>
                  <a:t>Single step attack: </a:t>
                </a:r>
                <a14:m>
                  <m:oMath xmlns:m="http://schemas.openxmlformats.org/officeDocument/2006/math">
                    <m:r>
                      <a:rPr lang="en-US" b="1" i="0" dirty="0" smtClean="0">
                        <a:solidFill>
                          <a:schemeClr val="tx1"/>
                        </a:solidFill>
                        <a:latin typeface="Cambria Math" panose="02040503050406030204" pitchFamily="18" charset="0"/>
                      </a:rPr>
                      <m:t>𝐱</m:t>
                    </m:r>
                    <m:r>
                      <a:rPr lang="en-US" b="0" i="1" dirty="0" smtClean="0">
                        <a:solidFill>
                          <a:schemeClr val="tx1"/>
                        </a:solidFill>
                        <a:latin typeface="Cambria Math" panose="02040503050406030204" pitchFamily="18" charset="0"/>
                      </a:rPr>
                      <m:t>=</m:t>
                    </m:r>
                    <m:sSub>
                      <m:sSubPr>
                        <m:ctrlPr>
                          <a:rPr lang="en-US" b="1" i="1" dirty="0" smtClean="0">
                            <a:latin typeface="Cambria Math" panose="02040503050406030204" pitchFamily="18" charset="0"/>
                          </a:rPr>
                        </m:ctrlPr>
                      </m:sSubPr>
                      <m:e>
                        <m:r>
                          <a:rPr lang="en-US" b="1" i="0" dirty="0" smtClean="0">
                            <a:latin typeface="Cambria Math" panose="02040503050406030204" pitchFamily="18" charset="0"/>
                          </a:rPr>
                          <m:t>𝐱</m:t>
                        </m:r>
                      </m:e>
                      <m:sub>
                        <m:r>
                          <a:rPr lang="en-US" b="1" i="0" dirty="0" smtClean="0">
                            <a:latin typeface="Cambria Math" panose="02040503050406030204" pitchFamily="18" charset="0"/>
                          </a:rPr>
                          <m:t>𝟎</m:t>
                        </m:r>
                      </m:sub>
                    </m:sSub>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𝜖</m:t>
                    </m:r>
                    <m:r>
                      <a:rPr lang="en-US" b="0" i="1" dirty="0" smtClean="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sign</m:t>
                    </m:r>
                    <m:d>
                      <m:dPr>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𝐹𝐷</m:t>
                        </m:r>
                        <m:d>
                          <m:dPr>
                            <m:ctrlPr>
                              <a:rPr lang="en-US" i="1" dirty="0"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b="0" i="1" smtClean="0">
                                    <a:latin typeface="Cambria Math" panose="02040503050406030204" pitchFamily="18" charset="0"/>
                                    <a:ea typeface="Cambria Math" panose="02040503050406030204" pitchFamily="18" charset="0"/>
                                  </a:rPr>
                                  <m:t>𝑇</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m:t>
                            </m:r>
                          </m:e>
                        </m:d>
                      </m:e>
                    </m:d>
                  </m:oMath>
                </a14:m>
                <a:endParaRPr lang="en-US" dirty="0"/>
              </a:p>
              <a:p>
                <a:pPr lvl="1"/>
                <a:r>
                  <a:rPr lang="en-US" dirty="0"/>
                  <a:t>Iterative attack: </a:t>
                </a:r>
                <a14:m>
                  <m:oMath xmlns:m="http://schemas.openxmlformats.org/officeDocument/2006/math">
                    <m:sSup>
                      <m:sSupPr>
                        <m:ctrlPr>
                          <a:rPr lang="en-US" b="0" i="1" dirty="0" smtClean="0">
                            <a:solidFill>
                              <a:schemeClr val="tx1"/>
                            </a:solidFill>
                            <a:latin typeface="Cambria Math" panose="02040503050406030204" pitchFamily="18" charset="0"/>
                          </a:rPr>
                        </m:ctrlPr>
                      </m:sSupPr>
                      <m:e>
                        <m:r>
                          <a:rPr lang="en-US" b="1" i="0" dirty="0" smtClean="0">
                            <a:solidFill>
                              <a:schemeClr val="tx1"/>
                            </a:solidFill>
                            <a:latin typeface="Cambria Math" panose="02040503050406030204" pitchFamily="18" charset="0"/>
                          </a:rPr>
                          <m:t>𝐱</m:t>
                        </m:r>
                      </m:e>
                      <m:sup>
                        <m:r>
                          <a:rPr lang="en-US" b="0" i="1" dirty="0" smtClean="0">
                            <a:solidFill>
                              <a:schemeClr val="tx1"/>
                            </a:solidFill>
                            <a:latin typeface="Cambria Math" panose="02040503050406030204" pitchFamily="18" charset="0"/>
                          </a:rPr>
                          <m:t>𝑡</m:t>
                        </m:r>
                        <m:r>
                          <a:rPr lang="en-US" b="0" i="1" dirty="0" smtClean="0">
                            <a:solidFill>
                              <a:schemeClr val="tx1"/>
                            </a:solidFill>
                            <a:latin typeface="Cambria Math" panose="02040503050406030204" pitchFamily="18" charset="0"/>
                          </a:rPr>
                          <m:t>+1</m:t>
                        </m:r>
                      </m:sup>
                    </m:sSup>
                    <m:r>
                      <a:rPr lang="en-US" b="0" i="1" dirty="0" smtClean="0">
                        <a:solidFill>
                          <a:schemeClr val="tx1"/>
                        </a:solidFill>
                        <a:latin typeface="Cambria Math" panose="02040503050406030204" pitchFamily="18" charset="0"/>
                      </a:rPr>
                      <m:t>=</m:t>
                    </m:r>
                    <m:r>
                      <m:rPr>
                        <m:sty m:val="p"/>
                      </m:rPr>
                      <a:rPr lang="el-GR" b="0" i="1" dirty="0" smtClean="0">
                        <a:solidFill>
                          <a:schemeClr val="tx1"/>
                        </a:solidFill>
                        <a:latin typeface="Cambria Math" panose="02040503050406030204" pitchFamily="18" charset="0"/>
                        <a:ea typeface="Cambria Math" panose="02040503050406030204" pitchFamily="18" charset="0"/>
                      </a:rPr>
                      <m:t>Π</m:t>
                    </m:r>
                    <m:d>
                      <m:dPr>
                        <m:ctrlPr>
                          <a:rPr lang="el-GR" b="0" i="1" dirty="0" smtClean="0">
                            <a:solidFill>
                              <a:schemeClr val="tx1"/>
                            </a:solidFill>
                            <a:latin typeface="Cambria Math" panose="02040503050406030204" pitchFamily="18" charset="0"/>
                            <a:ea typeface="Cambria Math" panose="02040503050406030204" pitchFamily="18" charset="0"/>
                          </a:rPr>
                        </m:ctrlPr>
                      </m:dPr>
                      <m:e>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b="0" i="0" dirty="0" smtClean="0">
                                <a:latin typeface="Cambria Math" panose="02040503050406030204" pitchFamily="18" charset="0"/>
                              </a:rPr>
                              <m:t>0</m:t>
                            </m:r>
                          </m:sub>
                          <m:sup>
                            <m:r>
                              <a:rPr lang="en-US" i="1" dirty="0">
                                <a:latin typeface="Cambria Math" panose="02040503050406030204" pitchFamily="18" charset="0"/>
                              </a:rPr>
                              <m:t>𝑡</m:t>
                            </m:r>
                          </m:sup>
                        </m:sSubSup>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𝛼</m:t>
                        </m:r>
                        <m:r>
                          <a:rPr lang="en-US" i="1" dirty="0">
                            <a:latin typeface="Cambria Math" panose="02040503050406030204" pitchFamily="18" charset="0"/>
                            <a:ea typeface="Cambria Math" panose="02040503050406030204" pitchFamily="18" charset="0"/>
                          </a:rPr>
                          <m:t>∙</m:t>
                        </m:r>
                        <m:r>
                          <m:rPr>
                            <m:sty m:val="p"/>
                          </m:rPr>
                          <a:rPr lang="en-US" dirty="0">
                            <a:latin typeface="Cambria Math" panose="02040503050406030204" pitchFamily="18" charset="0"/>
                            <a:ea typeface="Cambria Math" panose="02040503050406030204" pitchFamily="18" charset="0"/>
                          </a:rPr>
                          <m:t>sign</m:t>
                        </m:r>
                        <m:d>
                          <m:dPr>
                            <m:ctrlPr>
                              <a:rPr lang="en-US" i="1" dirty="0">
                                <a:latin typeface="Cambria Math" panose="02040503050406030204" pitchFamily="18" charset="0"/>
                                <a:ea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𝐹𝐷</m:t>
                            </m:r>
                            <m:d>
                              <m:dPr>
                                <m:ctrlPr>
                                  <a:rPr lang="en-US" i="1" dirty="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e>
                            </m:d>
                          </m:e>
                        </m:d>
                      </m:e>
                    </m:d>
                  </m:oMath>
                </a14:m>
                <a:endParaRPr lang="en-US" dirty="0"/>
              </a:p>
              <a:p>
                <a:r>
                  <a:rPr lang="en-US" dirty="0">
                    <a:solidFill>
                      <a:srgbClr val="FF0000"/>
                    </a:solidFill>
                  </a:rPr>
                  <a:t>ZOO attack </a:t>
                </a:r>
                <a:r>
                  <a:rPr lang="en-US" dirty="0"/>
                  <a:t>applies optimization </a:t>
                </a:r>
              </a:p>
              <a:p>
                <a:pPr lvl="1"/>
                <a:r>
                  <a:rPr lang="en-US" dirty="0"/>
                  <a:t>Similar to C&amp;W targeted white-box attack</a:t>
                </a:r>
              </a:p>
              <a:p>
                <a:pPr marL="404812" lvl="1" indent="0" algn="ctr">
                  <a:spcBef>
                    <a:spcPts val="600"/>
                  </a:spcBef>
                  <a:spcAft>
                    <a:spcPts val="600"/>
                  </a:spcAft>
                  <a:buNone/>
                </a:pPr>
                <a:r>
                  <a:rPr lang="en-US" dirty="0"/>
                  <a:t>minimize </a:t>
                </a:r>
                <a14:m>
                  <m:oMath xmlns:m="http://schemas.openxmlformats.org/officeDocument/2006/math">
                    <m:sSubSup>
                      <m:sSubSupPr>
                        <m:ctrlPr>
                          <a:rPr lang="en-US" i="1" dirty="0">
                            <a:latin typeface="Cambria Math" panose="02040503050406030204" pitchFamily="18" charset="0"/>
                          </a:rPr>
                        </m:ctrlPr>
                      </m:sSubSupPr>
                      <m:e>
                        <m:d>
                          <m:dPr>
                            <m:begChr m:val="‖"/>
                            <m:endChr m:val="‖"/>
                            <m:ctrlPr>
                              <a:rPr lang="en-US" i="1" dirty="0">
                                <a:latin typeface="Cambria Math" panose="02040503050406030204" pitchFamily="18" charset="0"/>
                              </a:rPr>
                            </m:ctrlPr>
                          </m:dPr>
                          <m:e>
                            <m:r>
                              <a:rPr lang="en-US" b="1" dirty="0">
                                <a:latin typeface="Cambria Math" panose="02040503050406030204" pitchFamily="18" charset="0"/>
                              </a:rPr>
                              <m:t>𝐱</m:t>
                            </m:r>
                            <m:r>
                              <a:rPr lang="en-US" b="1" i="1" dirty="0">
                                <a:latin typeface="Cambria Math" panose="02040503050406030204" pitchFamily="18" charset="0"/>
                              </a:rPr>
                              <m:t>−</m:t>
                            </m:r>
                            <m:sSub>
                              <m:sSubPr>
                                <m:ctrlPr>
                                  <a:rPr lang="en-US" b="1" i="1" dirty="0">
                                    <a:latin typeface="Cambria Math" panose="02040503050406030204" pitchFamily="18" charset="0"/>
                                  </a:rPr>
                                </m:ctrlPr>
                              </m:sSubPr>
                              <m:e>
                                <m:r>
                                  <a:rPr lang="en-US" b="1" dirty="0">
                                    <a:latin typeface="Cambria Math" panose="02040503050406030204" pitchFamily="18" charset="0"/>
                                  </a:rPr>
                                  <m:t>𝐱</m:t>
                                </m:r>
                              </m:e>
                              <m:sub>
                                <m:r>
                                  <a:rPr lang="en-US" b="1" dirty="0">
                                    <a:latin typeface="Cambria Math" panose="02040503050406030204" pitchFamily="18" charset="0"/>
                                  </a:rPr>
                                  <m:t>𝟎</m:t>
                                </m:r>
                              </m:sub>
                            </m:sSub>
                          </m:e>
                        </m:d>
                      </m:e>
                      <m:sub>
                        <m:r>
                          <a:rPr lang="en-US" i="1" dirty="0">
                            <a:latin typeface="Cambria Math" panose="02040503050406030204" pitchFamily="18" charset="0"/>
                          </a:rPr>
                          <m:t>2</m:t>
                        </m:r>
                      </m:sub>
                      <m:sup>
                        <m:r>
                          <a:rPr lang="en-US" i="1" dirty="0">
                            <a:latin typeface="Cambria Math" panose="02040503050406030204" pitchFamily="18" charset="0"/>
                          </a:rPr>
                          <m:t>2</m:t>
                        </m:r>
                      </m:sup>
                    </m:sSubSup>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ea typeface="Cambria Math" panose="02040503050406030204" pitchFamily="18" charset="0"/>
                      </a:rPr>
                      <m:t>∙</m:t>
                    </m:r>
                    <m:d>
                      <m:dPr>
                        <m:ctrlPr>
                          <a:rPr lang="en-US" i="1" dirty="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𝑇</m:t>
                            </m:r>
                          </m:sub>
                        </m:sSub>
                      </m:e>
                    </m:d>
                  </m:oMath>
                </a14:m>
                <a:endParaRPr lang="en-US" dirty="0"/>
              </a:p>
              <a:p>
                <a:pPr marL="404812" lvl="1" indent="0" algn="ctr">
                  <a:spcBef>
                    <a:spcPts val="600"/>
                  </a:spcBef>
                  <a:spcAft>
                    <a:spcPts val="600"/>
                  </a:spcAft>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subject</m:t>
                      </m:r>
                      <m:r>
                        <a:rPr lang="en-US">
                          <a:latin typeface="Cambria Math" panose="02040503050406030204" pitchFamily="18" charset="0"/>
                        </a:rPr>
                        <m:t> </m:t>
                      </m:r>
                      <m:r>
                        <m:rPr>
                          <m:sty m:val="p"/>
                        </m:rPr>
                        <a:rPr lang="en-US">
                          <a:latin typeface="Cambria Math" panose="02040503050406030204" pitchFamily="18" charset="0"/>
                        </a:rPr>
                        <m:t>to</m:t>
                      </m:r>
                      <m:r>
                        <a:rPr lang="en-US">
                          <a:latin typeface="Cambria Math" panose="02040503050406030204" pitchFamily="18" charset="0"/>
                        </a:rPr>
                        <m:t> </m:t>
                      </m:r>
                      <m:r>
                        <a:rPr lang="en-US" b="1">
                          <a:latin typeface="Cambria Math" panose="02040503050406030204" pitchFamily="18" charset="0"/>
                        </a:rPr>
                        <m:t>𝐱</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0,1</m:t>
                          </m:r>
                        </m:e>
                      </m:d>
                    </m:oMath>
                  </m:oMathPara>
                </a14:m>
                <a:endParaRPr lang="en-US" dirty="0"/>
              </a:p>
              <a:p>
                <a:pPr lvl="1"/>
                <a:r>
                  <a:rPr lang="en-US" dirty="0"/>
                  <a:t>ZOO solves the optimization problem with the estimated loss (with a slight abuse of the notation) based on:</a:t>
                </a:r>
              </a:p>
              <a:p>
                <a:pPr marL="404812" lvl="1" indent="0" algn="ctr">
                  <a:spcBef>
                    <a:spcPts val="600"/>
                  </a:spcBef>
                  <a:spcAft>
                    <a:spcPts val="600"/>
                  </a:spcAft>
                  <a:buNone/>
                </a:pPr>
                <a:r>
                  <a:rPr lang="en-US" dirty="0"/>
                  <a:t>m</a:t>
                </a:r>
                <a:r>
                  <a:rPr lang="en-US" dirty="0">
                    <a:solidFill>
                      <a:schemeClr val="tx1"/>
                    </a:solidFill>
                  </a:rPr>
                  <a:t>inimize </a:t>
                </a:r>
                <a14:m>
                  <m:oMath xmlns:m="http://schemas.openxmlformats.org/officeDocument/2006/math">
                    <m:sSubSup>
                      <m:sSubSupPr>
                        <m:ctrlPr>
                          <a:rPr lang="en-US" i="1" dirty="0" smtClean="0">
                            <a:solidFill>
                              <a:schemeClr val="tx1"/>
                            </a:solidFill>
                            <a:latin typeface="Cambria Math" panose="02040503050406030204" pitchFamily="18" charset="0"/>
                          </a:rPr>
                        </m:ctrlPr>
                      </m:sSubSupPr>
                      <m:e>
                        <m:d>
                          <m:dPr>
                            <m:begChr m:val="‖"/>
                            <m:endChr m:val="‖"/>
                            <m:ctrlPr>
                              <a:rPr lang="en-US" i="1" dirty="0">
                                <a:latin typeface="Cambria Math" panose="02040503050406030204" pitchFamily="18" charset="0"/>
                              </a:rPr>
                            </m:ctrlPr>
                          </m:dPr>
                          <m:e>
                            <m:r>
                              <a:rPr lang="en-US" b="1" dirty="0">
                                <a:latin typeface="Cambria Math" panose="02040503050406030204" pitchFamily="18" charset="0"/>
                              </a:rPr>
                              <m:t>𝐱</m:t>
                            </m:r>
                            <m:r>
                              <a:rPr lang="en-US" b="1" i="1" dirty="0">
                                <a:latin typeface="Cambria Math" panose="02040503050406030204" pitchFamily="18" charset="0"/>
                              </a:rPr>
                              <m:t>−</m:t>
                            </m:r>
                            <m:sSub>
                              <m:sSubPr>
                                <m:ctrlPr>
                                  <a:rPr lang="en-US" b="1" i="1" dirty="0">
                                    <a:latin typeface="Cambria Math" panose="02040503050406030204" pitchFamily="18" charset="0"/>
                                  </a:rPr>
                                </m:ctrlPr>
                              </m:sSubPr>
                              <m:e>
                                <m:r>
                                  <a:rPr lang="en-US" b="1" dirty="0">
                                    <a:latin typeface="Cambria Math" panose="02040503050406030204" pitchFamily="18" charset="0"/>
                                  </a:rPr>
                                  <m:t>𝐱</m:t>
                                </m:r>
                              </m:e>
                              <m:sub>
                                <m:r>
                                  <a:rPr lang="en-US" b="1" dirty="0">
                                    <a:latin typeface="Cambria Math" panose="02040503050406030204" pitchFamily="18" charset="0"/>
                                  </a:rPr>
                                  <m:t>𝟎</m:t>
                                </m:r>
                              </m:sub>
                            </m:sSub>
                          </m:e>
                        </m:d>
                      </m:e>
                      <m:sub>
                        <m:r>
                          <a:rPr lang="en-US" b="0" i="1" dirty="0" smtClean="0">
                            <a:solidFill>
                              <a:schemeClr val="tx1"/>
                            </a:solidFill>
                            <a:latin typeface="Cambria Math" panose="02040503050406030204" pitchFamily="18" charset="0"/>
                          </a:rPr>
                          <m:t>2</m:t>
                        </m:r>
                      </m:sub>
                      <m:sup>
                        <m:r>
                          <a:rPr lang="en-US" b="0" i="1" dirty="0" smtClean="0">
                            <a:solidFill>
                              <a:schemeClr val="tx1"/>
                            </a:solidFill>
                            <a:latin typeface="Cambria Math" panose="02040503050406030204" pitchFamily="18" charset="0"/>
                          </a:rPr>
                          <m:t>2</m:t>
                        </m:r>
                      </m:sup>
                    </m:sSubSup>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𝑐</m:t>
                    </m:r>
                    <m:r>
                      <a:rPr lang="en-US" b="0" i="1" dirty="0" smtClean="0">
                        <a:solidFill>
                          <a:schemeClr val="tx1"/>
                        </a:solidFill>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𝐹𝐷</m:t>
                    </m:r>
                    <m:d>
                      <m:dPr>
                        <m:ctrlPr>
                          <a:rPr lang="en-US" i="1" dirty="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m:t>
                        </m:r>
                        <m:sSub>
                          <m:sSubPr>
                            <m:ctrlPr>
                              <a:rPr lang="en-US" i="1">
                                <a:latin typeface="Cambria Math" panose="02040503050406030204" pitchFamily="18" charset="0"/>
                                <a:ea typeface="Cambria Math" panose="02040503050406030204" pitchFamily="18" charset="0"/>
                              </a:rPr>
                            </m:ctrlPr>
                          </m:sSub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e>
                          <m:sub>
                            <m:r>
                              <a:rPr lang="en-US" i="1">
                                <a:latin typeface="Cambria Math" panose="02040503050406030204" pitchFamily="18" charset="0"/>
                                <a:ea typeface="Cambria Math" panose="02040503050406030204" pitchFamily="18" charset="0"/>
                              </a:rPr>
                              <m:t>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m:t>
                        </m:r>
                      </m:e>
                    </m:d>
                  </m:oMath>
                </a14:m>
                <a:endParaRPr lang="en-US" dirty="0"/>
              </a:p>
              <a:p>
                <a:pPr marL="404812" lvl="1" indent="0" algn="ctr">
                  <a:spcBef>
                    <a:spcPts val="600"/>
                  </a:spcBef>
                  <a:spcAft>
                    <a:spcPts val="600"/>
                  </a:spcAft>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subject</m:t>
                      </m:r>
                      <m:r>
                        <a:rPr lang="en-US" b="0" i="0" smtClean="0">
                          <a:latin typeface="Cambria Math" panose="02040503050406030204" pitchFamily="18" charset="0"/>
                        </a:rPr>
                        <m:t> </m:t>
                      </m:r>
                      <m:r>
                        <m:rPr>
                          <m:sty m:val="p"/>
                        </m:rPr>
                        <a:rPr lang="en-US" b="0" i="0" smtClean="0">
                          <a:latin typeface="Cambria Math" panose="02040503050406030204" pitchFamily="18" charset="0"/>
                        </a:rPr>
                        <m:t>to</m:t>
                      </m:r>
                      <m:r>
                        <a:rPr lang="en-US" b="0" i="0" smtClean="0">
                          <a:latin typeface="Cambria Math" panose="02040503050406030204" pitchFamily="18" charset="0"/>
                        </a:rPr>
                        <m:t> </m:t>
                      </m:r>
                      <m:r>
                        <a:rPr lang="en-US" b="1" i="0" smtClean="0">
                          <a:latin typeface="Cambria Math" panose="02040503050406030204" pitchFamily="18" charset="0"/>
                        </a:rPr>
                        <m:t>𝐱</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oMath>
                  </m:oMathPara>
                </a14:m>
                <a:endParaRPr lang="en-US" dirty="0"/>
              </a:p>
              <a:p>
                <a:pPr lvl="1"/>
                <a:r>
                  <a:rPr lang="en-US" b="1" i="1" dirty="0">
                    <a:solidFill>
                      <a:srgbClr val="0070C0"/>
                    </a:solidFill>
                  </a:rPr>
                  <a:t>Adam optimization </a:t>
                </a:r>
                <a:r>
                  <a:rPr lang="en-US" dirty="0"/>
                  <a:t>is used to solve the problem</a:t>
                </a:r>
              </a:p>
            </p:txBody>
          </p:sp>
        </mc:Choice>
        <mc:Fallback xmlns="">
          <p:sp>
            <p:nvSpPr>
              <p:cNvPr id="3" name="Content Placeholder 2">
                <a:extLst>
                  <a:ext uri="{FF2B5EF4-FFF2-40B4-BE49-F238E27FC236}">
                    <a16:creationId xmlns:a16="http://schemas.microsoft.com/office/drawing/2014/main" id="{BF263B9B-B4FA-4F00-B951-440EED529855}"/>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9DD3B32D-3FC3-4D44-858B-B36D93401F42}"/>
              </a:ext>
            </a:extLst>
          </p:cNvPr>
          <p:cNvSpPr>
            <a:spLocks noGrp="1"/>
          </p:cNvSpPr>
          <p:nvPr>
            <p:ph idx="10"/>
          </p:nvPr>
        </p:nvSpPr>
        <p:spPr/>
        <p:txBody>
          <a:bodyPr/>
          <a:lstStyle/>
          <a:p>
            <a:r>
              <a:rPr lang="en-US" dirty="0"/>
              <a:t>ZOO Attack</a:t>
            </a:r>
          </a:p>
          <a:p>
            <a:endParaRPr lang="en-US" dirty="0"/>
          </a:p>
        </p:txBody>
      </p:sp>
    </p:spTree>
    <p:extLst>
      <p:ext uri="{BB962C8B-B14F-4D97-AF65-F5344CB8AC3E}">
        <p14:creationId xmlns:p14="http://schemas.microsoft.com/office/powerpoint/2010/main" val="4648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7763-85C5-4DF2-BE41-259A47F54007}"/>
              </a:ext>
            </a:extLst>
          </p:cNvPr>
          <p:cNvSpPr>
            <a:spLocks noGrp="1"/>
          </p:cNvSpPr>
          <p:nvPr>
            <p:ph type="title"/>
          </p:nvPr>
        </p:nvSpPr>
        <p:spPr/>
        <p:txBody>
          <a:bodyPr/>
          <a:lstStyle/>
          <a:p>
            <a:r>
              <a:rPr lang="en-US" dirty="0"/>
              <a:t>Adam Optimization Attack</a:t>
            </a:r>
          </a:p>
        </p:txBody>
      </p:sp>
      <p:sp>
        <p:nvSpPr>
          <p:cNvPr id="3" name="Content Placeholder 2">
            <a:extLst>
              <a:ext uri="{FF2B5EF4-FFF2-40B4-BE49-F238E27FC236}">
                <a16:creationId xmlns:a16="http://schemas.microsoft.com/office/drawing/2014/main" id="{9CD38EE5-ABFE-48AD-9B4E-50447FF72213}"/>
              </a:ext>
            </a:extLst>
          </p:cNvPr>
          <p:cNvSpPr>
            <a:spLocks noGrp="1"/>
          </p:cNvSpPr>
          <p:nvPr>
            <p:ph idx="1"/>
          </p:nvPr>
        </p:nvSpPr>
        <p:spPr/>
        <p:txBody>
          <a:bodyPr/>
          <a:lstStyle/>
          <a:p>
            <a:r>
              <a:rPr lang="en-US" dirty="0"/>
              <a:t>Algorithm</a:t>
            </a:r>
          </a:p>
        </p:txBody>
      </p:sp>
      <p:sp>
        <p:nvSpPr>
          <p:cNvPr id="4" name="Content Placeholder 3">
            <a:extLst>
              <a:ext uri="{FF2B5EF4-FFF2-40B4-BE49-F238E27FC236}">
                <a16:creationId xmlns:a16="http://schemas.microsoft.com/office/drawing/2014/main" id="{666532A5-B26A-452A-BEC9-4775098C3480}"/>
              </a:ext>
            </a:extLst>
          </p:cNvPr>
          <p:cNvSpPr>
            <a:spLocks noGrp="1"/>
          </p:cNvSpPr>
          <p:nvPr>
            <p:ph idx="10"/>
          </p:nvPr>
        </p:nvSpPr>
        <p:spPr/>
        <p:txBody>
          <a:bodyPr/>
          <a:lstStyle/>
          <a:p>
            <a:r>
              <a:rPr lang="en-US" dirty="0"/>
              <a:t>ZOO Attack</a:t>
            </a:r>
          </a:p>
          <a:p>
            <a:endParaRPr lang="en-US" dirty="0"/>
          </a:p>
        </p:txBody>
      </p:sp>
      <p:pic>
        <p:nvPicPr>
          <p:cNvPr id="5" name="Picture 4">
            <a:extLst>
              <a:ext uri="{FF2B5EF4-FFF2-40B4-BE49-F238E27FC236}">
                <a16:creationId xmlns:a16="http://schemas.microsoft.com/office/drawing/2014/main" id="{71F5F641-6013-4895-8C08-016B7091E6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0728" y="2638549"/>
            <a:ext cx="7010794" cy="4819921"/>
          </a:xfrm>
          <a:prstGeom prst="rect">
            <a:avLst/>
          </a:prstGeom>
        </p:spPr>
      </p:pic>
    </p:spTree>
    <p:extLst>
      <p:ext uri="{BB962C8B-B14F-4D97-AF65-F5344CB8AC3E}">
        <p14:creationId xmlns:p14="http://schemas.microsoft.com/office/powerpoint/2010/main" val="216473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CBC94-8395-47E5-B0EC-1D3587B215C5}"/>
              </a:ext>
            </a:extLst>
          </p:cNvPr>
          <p:cNvSpPr>
            <a:spLocks noGrp="1"/>
          </p:cNvSpPr>
          <p:nvPr>
            <p:ph type="title"/>
          </p:nvPr>
        </p:nvSpPr>
        <p:spPr/>
        <p:txBody>
          <a:bodyPr/>
          <a:lstStyle/>
          <a:p>
            <a:r>
              <a:rPr lang="en-US" dirty="0"/>
              <a:t>Newton Optimization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BAD71D-93D9-42D7-81E7-387CD3C37187}"/>
                  </a:ext>
                </a:extLst>
              </p:cNvPr>
              <p:cNvSpPr>
                <a:spLocks noGrp="1"/>
              </p:cNvSpPr>
              <p:nvPr>
                <p:ph idx="1"/>
              </p:nvPr>
            </p:nvSpPr>
            <p:spPr/>
            <p:txBody>
              <a:bodyPr/>
              <a:lstStyle/>
              <a:p>
                <a:r>
                  <a:rPr lang="en-US" dirty="0"/>
                  <a:t>The paper proposed one more similar approach, that instead of Adam optimization uses </a:t>
                </a:r>
                <a:r>
                  <a:rPr lang="en-US" b="1" i="1" dirty="0">
                    <a:solidFill>
                      <a:srgbClr val="0070C0"/>
                    </a:solidFill>
                  </a:rPr>
                  <a:t>Newton optimization </a:t>
                </a:r>
                <a:r>
                  <a:rPr lang="en-US" dirty="0"/>
                  <a:t>method</a:t>
                </a:r>
              </a:p>
              <a:p>
                <a:pPr lvl="1"/>
                <a:r>
                  <a:rPr lang="en-US" dirty="0"/>
                  <a:t>Newton optimization method finds a minimum of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by performing the following iterations: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𝑘</m:t>
                        </m:r>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sub>
                    </m:sSub>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𝑓</m:t>
                            </m:r>
                          </m:e>
                          <m:sup>
                            <m:r>
                              <a:rPr lang="en-US" b="0" i="1" dirty="0" smtClean="0">
                                <a:latin typeface="Cambria Math" panose="02040503050406030204" pitchFamily="18" charset="0"/>
                              </a:rPr>
                              <m:t>′</m:t>
                            </m:r>
                          </m:sup>
                        </m:s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sub>
                        </m:sSub>
                        <m:r>
                          <a:rPr lang="en-US" i="1" dirty="0">
                            <a:latin typeface="Cambria Math" panose="02040503050406030204" pitchFamily="18" charset="0"/>
                          </a:rPr>
                          <m:t>)</m:t>
                        </m:r>
                      </m:num>
                      <m:den>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en-US" i="1" dirty="0">
                                <a:latin typeface="Cambria Math" panose="02040503050406030204" pitchFamily="18" charset="0"/>
                              </a:rPr>
                              <m:t>′</m:t>
                            </m:r>
                            <m:r>
                              <a:rPr lang="en-US" b="0" i="1" dirty="0" smtClean="0">
                                <a:latin typeface="Cambria Math" panose="02040503050406030204" pitchFamily="18" charset="0"/>
                              </a:rPr>
                              <m:t>′</m:t>
                            </m:r>
                          </m:sup>
                        </m:s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sub>
                        </m:sSub>
                        <m:r>
                          <a:rPr lang="en-US" i="1" dirty="0">
                            <a:latin typeface="Cambria Math" panose="02040503050406030204" pitchFamily="18" charset="0"/>
                          </a:rPr>
                          <m:t>)</m:t>
                        </m:r>
                      </m:den>
                    </m:f>
                  </m:oMath>
                </a14:m>
                <a:endParaRPr lang="en-US" dirty="0"/>
              </a:p>
              <a:p>
                <a:r>
                  <a:rPr lang="en-US" dirty="0"/>
                  <a:t>The approximation of the </a:t>
                </a:r>
                <a:r>
                  <a:rPr lang="en-US" dirty="0">
                    <a:solidFill>
                      <a:srgbClr val="FF0000"/>
                    </a:solidFill>
                  </a:rPr>
                  <a:t>Hessian matrix </a:t>
                </a:r>
                <a:r>
                  <a:rPr lang="en-US" dirty="0"/>
                  <a:t>of the model is estimated based on</a:t>
                </a:r>
              </a:p>
              <a:p>
                <a:pPr marL="404812" lvl="1" indent="0" algn="ctr">
                  <a:spcBef>
                    <a:spcPts val="600"/>
                  </a:spcBef>
                  <a:spcAft>
                    <a:spcPts val="600"/>
                  </a:spcAft>
                  <a:buNone/>
                </a:pPr>
                <a14:m>
                  <m:oMath xmlns:m="http://schemas.openxmlformats.org/officeDocument/2006/math">
                    <m:r>
                      <a:rPr lang="en-US" b="1" i="1" dirty="0" smtClean="0">
                        <a:solidFill>
                          <a:schemeClr val="tx1"/>
                        </a:solidFill>
                        <a:latin typeface="Cambria Math" panose="02040503050406030204" pitchFamily="18" charset="0"/>
                      </a:rPr>
                      <m:t>𝒉</m:t>
                    </m:r>
                    <m:r>
                      <a:rPr lang="en-US" b="0" i="1" dirty="0" smtClean="0">
                        <a:solidFill>
                          <a:schemeClr val="tx1"/>
                        </a:solidFill>
                        <a:latin typeface="Cambria Math" panose="02040503050406030204" pitchFamily="18" charset="0"/>
                      </a:rPr>
                      <m:t>=</m:t>
                    </m:r>
                    <m:f>
                      <m:fPr>
                        <m:ctrlPr>
                          <a:rPr lang="en-US" b="0" i="1" dirty="0" smtClean="0">
                            <a:solidFill>
                              <a:schemeClr val="tx1"/>
                            </a:solidFill>
                            <a:latin typeface="Cambria Math" panose="02040503050406030204" pitchFamily="18" charset="0"/>
                          </a:rPr>
                        </m:ctrlPr>
                      </m:fPr>
                      <m:num>
                        <m:sSup>
                          <m:sSupPr>
                            <m:ctrlPr>
                              <a:rPr lang="en-US"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ea typeface="Cambria Math" panose="02040503050406030204" pitchFamily="18" charset="0"/>
                              </a:rPr>
                              <m:t>𝜕</m:t>
                            </m:r>
                          </m:e>
                          <m:sup>
                            <m:r>
                              <a:rPr lang="en-US" b="0" i="1" dirty="0" smtClean="0">
                                <a:solidFill>
                                  <a:schemeClr val="tx1"/>
                                </a:solidFill>
                                <a:latin typeface="Cambria Math" panose="02040503050406030204" pitchFamily="18" charset="0"/>
                              </a:rPr>
                              <m:t>2</m:t>
                            </m:r>
                          </m:sup>
                        </m:sSup>
                      </m:num>
                      <m:den>
                        <m:r>
                          <a:rPr lang="en-US" b="0" i="1" dirty="0" smtClean="0">
                            <a:solidFill>
                              <a:schemeClr val="tx1"/>
                            </a:solidFill>
                            <a:latin typeface="Cambria Math" panose="02040503050406030204" pitchFamily="18" charset="0"/>
                            <a:ea typeface="Cambria Math" panose="02040503050406030204" pitchFamily="18" charset="0"/>
                          </a:rPr>
                          <m:t>𝜕</m:t>
                        </m:r>
                        <m:sSup>
                          <m:sSupPr>
                            <m:ctrlPr>
                              <a:rPr lang="en-US" b="0" i="1" dirty="0" smtClean="0">
                                <a:solidFill>
                                  <a:schemeClr val="tx1"/>
                                </a:solidFill>
                                <a:latin typeface="Cambria Math" panose="02040503050406030204" pitchFamily="18" charset="0"/>
                                <a:ea typeface="Cambria Math" panose="02040503050406030204" pitchFamily="18" charset="0"/>
                              </a:rPr>
                            </m:ctrlPr>
                          </m:sSupPr>
                          <m:e>
                            <m:r>
                              <a:rPr lang="en-US" b="1" i="1" dirty="0" smtClean="0">
                                <a:solidFill>
                                  <a:schemeClr val="tx1"/>
                                </a:solidFill>
                                <a:latin typeface="Cambria Math" panose="02040503050406030204" pitchFamily="18" charset="0"/>
                                <a:ea typeface="Cambria Math" panose="02040503050406030204" pitchFamily="18" charset="0"/>
                              </a:rPr>
                              <m:t>𝒙</m:t>
                            </m:r>
                          </m:e>
                          <m:sup>
                            <m:r>
                              <a:rPr lang="en-US" b="0" i="1" dirty="0" smtClean="0">
                                <a:solidFill>
                                  <a:schemeClr val="tx1"/>
                                </a:solidFill>
                                <a:latin typeface="Cambria Math" panose="02040503050406030204" pitchFamily="18" charset="0"/>
                                <a:ea typeface="Cambria Math" panose="02040503050406030204" pitchFamily="18" charset="0"/>
                              </a:rPr>
                              <m:t>2</m:t>
                            </m:r>
                          </m:sup>
                        </m:sSup>
                      </m:den>
                    </m:f>
                    <m:r>
                      <a:rPr lang="en-US" b="1" i="1" dirty="0" smtClean="0">
                        <a:solidFill>
                          <a:schemeClr val="tx1"/>
                        </a:solidFill>
                        <a:latin typeface="Cambria Math" panose="02040503050406030204" pitchFamily="18" charset="0"/>
                      </a:rPr>
                      <m:t>𝒇</m:t>
                    </m:r>
                    <m:d>
                      <m:dPr>
                        <m:ctrlPr>
                          <a:rPr lang="en-US" b="1" i="1" dirty="0">
                            <a:solidFill>
                              <a:schemeClr val="tx1"/>
                            </a:solidFill>
                            <a:latin typeface="Cambria Math" panose="02040503050406030204" pitchFamily="18" charset="0"/>
                          </a:rPr>
                        </m:ctrlPr>
                      </m:dPr>
                      <m:e>
                        <m:r>
                          <a:rPr lang="en-US" b="1" dirty="0">
                            <a:solidFill>
                              <a:schemeClr val="tx1"/>
                            </a:solidFill>
                            <a:latin typeface="Cambria Math" panose="02040503050406030204" pitchFamily="18" charset="0"/>
                          </a:rPr>
                          <m:t>𝐱</m:t>
                        </m:r>
                      </m:e>
                    </m:d>
                    <m:r>
                      <a:rPr lang="en-US" b="1" i="1" dirty="0" smtClean="0">
                        <a:solidFill>
                          <a:schemeClr val="tx1"/>
                        </a:solidFill>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𝑓</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m:t>
                            </m:r>
                            <m:r>
                              <a:rPr lang="en-US" b="0" i="1" dirty="0" smtClean="0">
                                <a:latin typeface="Cambria Math" panose="02040503050406030204" pitchFamily="18" charset="0"/>
                              </a:rPr>
                              <m:t>h</m:t>
                            </m:r>
                          </m:e>
                        </m:d>
                        <m:r>
                          <a:rPr lang="en-US" b="1" i="1" dirty="0">
                            <a:latin typeface="Cambria Math" panose="02040503050406030204" pitchFamily="18" charset="0"/>
                          </a:rPr>
                          <m:t>−</m:t>
                        </m:r>
                        <m:r>
                          <a:rPr lang="en-US" b="1" i="1" dirty="0" smtClean="0">
                            <a:latin typeface="Cambria Math" panose="02040503050406030204" pitchFamily="18" charset="0"/>
                          </a:rPr>
                          <m:t>𝟐</m:t>
                        </m:r>
                        <m:r>
                          <a:rPr lang="en-US" i="1" dirty="0">
                            <a:latin typeface="Cambria Math" panose="02040503050406030204" pitchFamily="18" charset="0"/>
                          </a:rPr>
                          <m:t>𝑓</m:t>
                        </m:r>
                        <m:d>
                          <m:dPr>
                            <m:ctrlPr>
                              <a:rPr lang="en-US" b="1" i="1" dirty="0">
                                <a:latin typeface="Cambria Math" panose="02040503050406030204" pitchFamily="18" charset="0"/>
                              </a:rPr>
                            </m:ctrlPr>
                          </m:dPr>
                          <m:e>
                            <m:r>
                              <a:rPr lang="en-US" b="1" dirty="0">
                                <a:latin typeface="Cambria Math" panose="02040503050406030204" pitchFamily="18" charset="0"/>
                              </a:rPr>
                              <m:t>𝐱</m:t>
                            </m:r>
                          </m:e>
                        </m:d>
                        <m:r>
                          <a:rPr lang="en-US" b="1" i="1" dirty="0" smtClean="0">
                            <a:latin typeface="Cambria Math" panose="02040503050406030204" pitchFamily="18" charset="0"/>
                          </a:rPr>
                          <m:t>+</m:t>
                        </m:r>
                        <m:r>
                          <a:rPr lang="en-US" b="1" i="1" dirty="0" smtClean="0">
                            <a:latin typeface="Cambria Math" panose="02040503050406030204" pitchFamily="18" charset="0"/>
                          </a:rPr>
                          <m:t>𝒇</m:t>
                        </m:r>
                        <m:d>
                          <m:dPr>
                            <m:ctrlPr>
                              <a:rPr lang="en-US" b="1" i="1" dirty="0">
                                <a:latin typeface="Cambria Math" panose="02040503050406030204" pitchFamily="18" charset="0"/>
                              </a:rPr>
                            </m:ctrlPr>
                          </m:dPr>
                          <m:e>
                            <m:r>
                              <a:rPr lang="en-US" b="1" dirty="0">
                                <a:latin typeface="Cambria Math" panose="02040503050406030204" pitchFamily="18" charset="0"/>
                              </a:rPr>
                              <m:t>𝐱</m:t>
                            </m:r>
                            <m:r>
                              <a:rPr lang="en-US" b="1" dirty="0">
                                <a:latin typeface="Cambria Math" panose="02040503050406030204" pitchFamily="18" charset="0"/>
                              </a:rPr>
                              <m:t>−</m:t>
                            </m:r>
                            <m:r>
                              <a:rPr lang="en-US" b="0" i="1" dirty="0" smtClean="0">
                                <a:latin typeface="Cambria Math" panose="02040503050406030204" pitchFamily="18" charset="0"/>
                              </a:rPr>
                              <m:t>h</m:t>
                            </m:r>
                          </m:e>
                        </m:d>
                      </m:num>
                      <m:den>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𝒉</m:t>
                            </m:r>
                          </m:e>
                          <m:sup>
                            <m:r>
                              <a:rPr lang="en-US" b="1" i="1" dirty="0" smtClean="0">
                                <a:latin typeface="Cambria Math" panose="02040503050406030204" pitchFamily="18" charset="0"/>
                              </a:rPr>
                              <m:t>𝟐</m:t>
                            </m:r>
                          </m:sup>
                        </m:sSup>
                      </m:den>
                    </m:f>
                  </m:oMath>
                </a14:m>
                <a:endParaRPr lang="en-US" dirty="0"/>
              </a:p>
              <a:p>
                <a:pPr lvl="1"/>
                <a:r>
                  <a:rPr lang="en-US" dirty="0"/>
                  <a:t>If </a:t>
                </a:r>
                <a14:m>
                  <m:oMath xmlns:m="http://schemas.openxmlformats.org/officeDocument/2006/math">
                    <m:r>
                      <a:rPr lang="en-US" b="1" i="1" dirty="0" smtClean="0">
                        <a:solidFill>
                          <a:schemeClr val="tx1"/>
                        </a:solidFill>
                        <a:latin typeface="Cambria Math" panose="02040503050406030204" pitchFamily="18" charset="0"/>
                      </a:rPr>
                      <m:t>𝒉</m:t>
                    </m:r>
                    <m:r>
                      <a:rPr lang="en-US" b="1" i="1" dirty="0" smtClean="0">
                        <a:solidFill>
                          <a:schemeClr val="tx1"/>
                        </a:solidFill>
                        <a:latin typeface="Cambria Math" panose="02040503050406030204" pitchFamily="18" charset="0"/>
                      </a:rPr>
                      <m:t>&gt;</m:t>
                    </m:r>
                    <m:r>
                      <a:rPr lang="en-US" b="1" i="1" dirty="0" smtClean="0">
                        <a:solidFill>
                          <a:schemeClr val="tx1"/>
                        </a:solidFill>
                        <a:latin typeface="Cambria Math" panose="02040503050406030204" pitchFamily="18" charset="0"/>
                        <a:ea typeface="Cambria Math" panose="02040503050406030204" pitchFamily="18" charset="0"/>
                      </a:rPr>
                      <m:t>𝟎</m:t>
                    </m:r>
                  </m:oMath>
                </a14:m>
                <a:r>
                  <a:rPr lang="en-US" dirty="0"/>
                  <a:t>, then the loss function is convex, update is based on </a:t>
                </a:r>
                <a14:m>
                  <m:oMath xmlns:m="http://schemas.openxmlformats.org/officeDocument/2006/math">
                    <m:f>
                      <m:fPr>
                        <m:type m:val="lin"/>
                        <m:ctrlPr>
                          <a:rPr lang="en-US" b="1" i="1" dirty="0" smtClean="0">
                            <a:latin typeface="Cambria Math" panose="02040503050406030204" pitchFamily="18" charset="0"/>
                          </a:rPr>
                        </m:ctrlPr>
                      </m:fPr>
                      <m:num>
                        <m:r>
                          <a:rPr lang="en-US" b="1" i="1" dirty="0" smtClean="0">
                            <a:latin typeface="Cambria Math" panose="02040503050406030204" pitchFamily="18" charset="0"/>
                          </a:rPr>
                          <m:t>𝒈</m:t>
                        </m:r>
                      </m:num>
                      <m:den>
                        <m:r>
                          <a:rPr lang="en-US" b="1" i="1" dirty="0" smtClean="0">
                            <a:latin typeface="Cambria Math" panose="02040503050406030204" pitchFamily="18" charset="0"/>
                          </a:rPr>
                          <m:t>𝒉</m:t>
                        </m:r>
                      </m:den>
                    </m:f>
                  </m:oMath>
                </a14:m>
                <a:endParaRPr lang="en-US" dirty="0"/>
              </a:p>
              <a:p>
                <a:pPr lvl="1"/>
                <a:r>
                  <a:rPr lang="en-US" dirty="0"/>
                  <a:t>If </a:t>
                </a:r>
                <a14:m>
                  <m:oMath xmlns:m="http://schemas.openxmlformats.org/officeDocument/2006/math">
                    <m:r>
                      <a:rPr lang="en-US" b="1" i="1" dirty="0">
                        <a:latin typeface="Cambria Math" panose="02040503050406030204" pitchFamily="18" charset="0"/>
                      </a:rPr>
                      <m:t>𝒉</m:t>
                    </m:r>
                    <m:r>
                      <a:rPr lang="en-US" b="1" i="1" dirty="0">
                        <a:latin typeface="Cambria Math" panose="02040503050406030204" pitchFamily="18" charset="0"/>
                        <a:ea typeface="Cambria Math" panose="02040503050406030204" pitchFamily="18" charset="0"/>
                      </a:rPr>
                      <m:t>≤</m:t>
                    </m:r>
                    <m:r>
                      <a:rPr lang="en-US" b="1" i="1" dirty="0">
                        <a:latin typeface="Cambria Math" panose="02040503050406030204" pitchFamily="18" charset="0"/>
                        <a:ea typeface="Cambria Math" panose="02040503050406030204" pitchFamily="18" charset="0"/>
                      </a:rPr>
                      <m:t>𝟎</m:t>
                    </m:r>
                  </m:oMath>
                </a14:m>
                <a:r>
                  <a:rPr lang="en-US" dirty="0"/>
                  <a:t>, then the loss function is concave, update is based only on the gradient </a:t>
                </a:r>
                <a14:m>
                  <m:oMath xmlns:m="http://schemas.openxmlformats.org/officeDocument/2006/math">
                    <m:r>
                      <a:rPr lang="en-US" b="1" i="1" dirty="0">
                        <a:latin typeface="Cambria Math" panose="02040503050406030204" pitchFamily="18" charset="0"/>
                      </a:rPr>
                      <m:t>𝒈</m:t>
                    </m:r>
                    <m:r>
                      <a:rPr lang="en-US" b="1" i="1" dirty="0">
                        <a:latin typeface="Cambria Math" panose="02040503050406030204" pitchFamily="18" charset="0"/>
                      </a:rPr>
                      <m:t> </m:t>
                    </m:r>
                  </m:oMath>
                </a14:m>
                <a:endParaRPr lang="en-US" b="1" i="1" dirty="0"/>
              </a:p>
              <a:p>
                <a:pPr lvl="1"/>
                <a:endParaRPr lang="en-US" dirty="0"/>
              </a:p>
            </p:txBody>
          </p:sp>
        </mc:Choice>
        <mc:Fallback xmlns="">
          <p:sp>
            <p:nvSpPr>
              <p:cNvPr id="3" name="Content Placeholder 2">
                <a:extLst>
                  <a:ext uri="{FF2B5EF4-FFF2-40B4-BE49-F238E27FC236}">
                    <a16:creationId xmlns:a16="http://schemas.microsoft.com/office/drawing/2014/main" id="{8BBAD71D-93D9-42D7-81E7-387CD3C37187}"/>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5DBEC3B3-41DE-4FA8-9E0C-6693675D87AC}"/>
              </a:ext>
            </a:extLst>
          </p:cNvPr>
          <p:cNvSpPr>
            <a:spLocks noGrp="1"/>
          </p:cNvSpPr>
          <p:nvPr>
            <p:ph idx="10"/>
          </p:nvPr>
        </p:nvSpPr>
        <p:spPr/>
        <p:txBody>
          <a:bodyPr/>
          <a:lstStyle/>
          <a:p>
            <a:r>
              <a:rPr lang="en-US" dirty="0"/>
              <a:t>ZOO Attack</a:t>
            </a:r>
          </a:p>
          <a:p>
            <a:endParaRPr lang="en-US" dirty="0"/>
          </a:p>
        </p:txBody>
      </p:sp>
      <p:grpSp>
        <p:nvGrpSpPr>
          <p:cNvPr id="7" name="Group 6"/>
          <p:cNvGrpSpPr/>
          <p:nvPr/>
        </p:nvGrpSpPr>
        <p:grpSpPr>
          <a:xfrm>
            <a:off x="2391345" y="5182344"/>
            <a:ext cx="5374159" cy="2295653"/>
            <a:chOff x="2076872" y="5038328"/>
            <a:chExt cx="5374159" cy="2295653"/>
          </a:xfrm>
        </p:grpSpPr>
        <p:pic>
          <p:nvPicPr>
            <p:cNvPr id="5122" name="Picture 2" descr="Concavity, Inflection Points, and Second Derivative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t="28585"/>
            <a:stretch/>
          </p:blipFill>
          <p:spPr bwMode="auto">
            <a:xfrm>
              <a:off x="2076872" y="5038328"/>
              <a:ext cx="5374159" cy="2158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40968" y="5182344"/>
              <a:ext cx="1008112" cy="401007"/>
            </a:xfrm>
            <a:prstGeom prst="rect">
              <a:avLst/>
            </a:prstGeom>
            <a:solidFill>
              <a:schemeClr val="bg1"/>
            </a:solidFill>
          </p:spPr>
          <p:txBody>
            <a:bodyPr wrap="square" rtlCol="0">
              <a:spAutoFit/>
            </a:bodyPr>
            <a:lstStyle/>
            <a:p>
              <a:r>
                <a:rPr lang="en-US" dirty="0"/>
                <a:t>Convex</a:t>
              </a:r>
            </a:p>
          </p:txBody>
        </p:sp>
        <p:sp>
          <p:nvSpPr>
            <p:cNvPr id="8" name="TextBox 7"/>
            <p:cNvSpPr txBox="1"/>
            <p:nvPr/>
          </p:nvSpPr>
          <p:spPr>
            <a:xfrm>
              <a:off x="5389240" y="5110336"/>
              <a:ext cx="1296144" cy="401007"/>
            </a:xfrm>
            <a:prstGeom prst="rect">
              <a:avLst/>
            </a:prstGeom>
            <a:solidFill>
              <a:schemeClr val="bg1"/>
            </a:solidFill>
          </p:spPr>
          <p:txBody>
            <a:bodyPr wrap="square" rtlCol="0">
              <a:spAutoFit/>
            </a:bodyPr>
            <a:lstStyle/>
            <a:p>
              <a:r>
                <a:rPr lang="en-US" dirty="0"/>
                <a:t>Concave</a:t>
              </a:r>
            </a:p>
          </p:txBody>
        </p:sp>
        <mc:AlternateContent xmlns:mc="http://schemas.openxmlformats.org/markup-compatibility/2006" xmlns:a14="http://schemas.microsoft.com/office/drawing/2010/main">
          <mc:Choice Requires="a14">
            <p:sp>
              <p:nvSpPr>
                <p:cNvPr id="9" name="TextBox 8"/>
                <p:cNvSpPr txBox="1"/>
                <p:nvPr/>
              </p:nvSpPr>
              <p:spPr>
                <a:xfrm>
                  <a:off x="2508920" y="6622504"/>
                  <a:ext cx="1800200" cy="7114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m:t>
                                </m:r>
                              </m:e>
                              <m:sup>
                                <m:r>
                                  <a:rPr lang="en-US" i="1" dirty="0">
                                    <a:latin typeface="Cambria Math" panose="02040503050406030204" pitchFamily="18" charset="0"/>
                                  </a:rPr>
                                  <m:t>2</m:t>
                                </m:r>
                              </m:sup>
                            </m:sSup>
                            <m:r>
                              <a:rPr lang="en-US" b="1" i="1" dirty="0">
                                <a:latin typeface="Cambria Math" panose="02040503050406030204" pitchFamily="18" charset="0"/>
                              </a:rPr>
                              <m:t>𝒇</m:t>
                            </m:r>
                            <m:d>
                              <m:dPr>
                                <m:ctrlPr>
                                  <a:rPr lang="en-US" b="1" i="1" dirty="0">
                                    <a:latin typeface="Cambria Math" panose="02040503050406030204" pitchFamily="18" charset="0"/>
                                  </a:rPr>
                                </m:ctrlPr>
                              </m:dPr>
                              <m:e>
                                <m:r>
                                  <a:rPr lang="en-US" b="1" dirty="0">
                                    <a:latin typeface="Cambria Math" panose="02040503050406030204" pitchFamily="18" charset="0"/>
                                  </a:rPr>
                                  <m:t>𝐱</m:t>
                                </m:r>
                              </m:e>
                            </m:d>
                          </m:num>
                          <m:den>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b="1" i="1" dirty="0">
                                    <a:latin typeface="Cambria Math" panose="02040503050406030204" pitchFamily="18" charset="0"/>
                                    <a:ea typeface="Cambria Math" panose="02040503050406030204" pitchFamily="18" charset="0"/>
                                  </a:rPr>
                                  <m:t>𝒙</m:t>
                                </m:r>
                              </m:e>
                              <m:sup>
                                <m:r>
                                  <a:rPr lang="en-US" i="1" dirty="0">
                                    <a:latin typeface="Cambria Math" panose="02040503050406030204" pitchFamily="18" charset="0"/>
                                    <a:ea typeface="Cambria Math" panose="02040503050406030204" pitchFamily="18" charset="0"/>
                                  </a:rPr>
                                  <m:t>2</m:t>
                                </m:r>
                              </m:sup>
                            </m:sSup>
                          </m:den>
                        </m:f>
                        <m:r>
                          <a:rPr lang="en-US" b="0" i="0" dirty="0" smtClean="0">
                            <a:latin typeface="Cambria Math" panose="02040503050406030204" pitchFamily="18" charset="0"/>
                          </a:rPr>
                          <m:t>&gt;0</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508920" y="6622504"/>
                  <a:ext cx="1800200" cy="7114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137212" y="6557728"/>
                  <a:ext cx="1800200" cy="7114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m:t>
                                </m:r>
                              </m:e>
                              <m:sup>
                                <m:r>
                                  <a:rPr lang="en-US" i="1" dirty="0">
                                    <a:latin typeface="Cambria Math" panose="02040503050406030204" pitchFamily="18" charset="0"/>
                                  </a:rPr>
                                  <m:t>2</m:t>
                                </m:r>
                              </m:sup>
                            </m:sSup>
                            <m:r>
                              <a:rPr lang="en-US" b="1" i="1" dirty="0">
                                <a:latin typeface="Cambria Math" panose="02040503050406030204" pitchFamily="18" charset="0"/>
                              </a:rPr>
                              <m:t>𝒇</m:t>
                            </m:r>
                            <m:d>
                              <m:dPr>
                                <m:ctrlPr>
                                  <a:rPr lang="en-US" b="1" i="1" dirty="0">
                                    <a:latin typeface="Cambria Math" panose="02040503050406030204" pitchFamily="18" charset="0"/>
                                  </a:rPr>
                                </m:ctrlPr>
                              </m:dPr>
                              <m:e>
                                <m:r>
                                  <a:rPr lang="en-US" b="1" dirty="0">
                                    <a:latin typeface="Cambria Math" panose="02040503050406030204" pitchFamily="18" charset="0"/>
                                  </a:rPr>
                                  <m:t>𝐱</m:t>
                                </m:r>
                              </m:e>
                            </m:d>
                          </m:num>
                          <m:den>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b="1" i="1" dirty="0">
                                    <a:latin typeface="Cambria Math" panose="02040503050406030204" pitchFamily="18" charset="0"/>
                                    <a:ea typeface="Cambria Math" panose="02040503050406030204" pitchFamily="18" charset="0"/>
                                  </a:rPr>
                                  <m:t>𝒙</m:t>
                                </m:r>
                              </m:e>
                              <m:sup>
                                <m:r>
                                  <a:rPr lang="en-US" i="1" dirty="0">
                                    <a:latin typeface="Cambria Math" panose="02040503050406030204" pitchFamily="18" charset="0"/>
                                    <a:ea typeface="Cambria Math" panose="02040503050406030204" pitchFamily="18" charset="0"/>
                                  </a:rPr>
                                  <m:t>2</m:t>
                                </m:r>
                              </m:sup>
                            </m:sSup>
                          </m:den>
                        </m:f>
                        <m:r>
                          <a:rPr lang="en-US" b="0" i="0" dirty="0" smtClean="0">
                            <a:latin typeface="Cambria Math" panose="02040503050406030204" pitchFamily="18" charset="0"/>
                            <a:ea typeface="Cambria Math" panose="02040503050406030204" pitchFamily="18" charset="0"/>
                          </a:rPr>
                          <m:t>&lt;</m:t>
                        </m:r>
                        <m:r>
                          <a:rPr lang="en-US" b="0" i="0" dirty="0" smtClean="0">
                            <a:latin typeface="Cambria Math" panose="02040503050406030204" pitchFamily="18" charset="0"/>
                          </a:rPr>
                          <m:t>0</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137212" y="6557728"/>
                  <a:ext cx="1800200" cy="711477"/>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27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Newton Optimization Attack</a:t>
            </a:r>
          </a:p>
        </p:txBody>
      </p:sp>
      <p:sp>
        <p:nvSpPr>
          <p:cNvPr id="3" name="Content Placeholder 2"/>
          <p:cNvSpPr>
            <a:spLocks noGrp="1"/>
          </p:cNvSpPr>
          <p:nvPr>
            <p:ph idx="1"/>
          </p:nvPr>
        </p:nvSpPr>
        <p:spPr/>
        <p:txBody>
          <a:bodyPr/>
          <a:lstStyle/>
          <a:p>
            <a:r>
              <a:rPr lang="en-US" dirty="0"/>
              <a:t>Algorithm for the Newton optimization attack</a:t>
            </a:r>
          </a:p>
        </p:txBody>
      </p:sp>
      <p:sp>
        <p:nvSpPr>
          <p:cNvPr id="4" name="Content Placeholder 3"/>
          <p:cNvSpPr>
            <a:spLocks noGrp="1"/>
          </p:cNvSpPr>
          <p:nvPr>
            <p:ph idx="10"/>
          </p:nvPr>
        </p:nvSpPr>
        <p:spPr/>
        <p:txBody>
          <a:bodyPr/>
          <a:lstStyle/>
          <a:p>
            <a:r>
              <a:rPr lang="en-US" dirty="0"/>
              <a:t>ZOO Attack</a:t>
            </a:r>
          </a:p>
          <a:p>
            <a:endParaRPr lang="en-US" dirty="0"/>
          </a:p>
        </p:txBody>
      </p:sp>
      <p:pic>
        <p:nvPicPr>
          <p:cNvPr id="5" name="Picture 4">
            <a:extLst>
              <a:ext uri="{FF2B5EF4-FFF2-40B4-BE49-F238E27FC236}">
                <a16:creationId xmlns:a16="http://schemas.microsoft.com/office/drawing/2014/main" id="{EF671152-5DF3-426B-9240-61CA85468104}"/>
              </a:ext>
            </a:extLst>
          </p:cNvPr>
          <p:cNvPicPr>
            <a:picLocks noChangeAspect="1"/>
          </p:cNvPicPr>
          <p:nvPr/>
        </p:nvPicPr>
        <p:blipFill>
          <a:blip r:embed="rId2"/>
          <a:stretch>
            <a:fillRect/>
          </a:stretch>
        </p:blipFill>
        <p:spPr>
          <a:xfrm>
            <a:off x="1140768" y="2662064"/>
            <a:ext cx="7406798" cy="4712512"/>
          </a:xfrm>
          <a:prstGeom prst="rect">
            <a:avLst/>
          </a:prstGeom>
        </p:spPr>
      </p:pic>
    </p:spTree>
    <p:extLst>
      <p:ext uri="{BB962C8B-B14F-4D97-AF65-F5344CB8AC3E}">
        <p14:creationId xmlns:p14="http://schemas.microsoft.com/office/powerpoint/2010/main" val="4047667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8AC5-4666-41F8-B30E-D811CAD60914}"/>
              </a:ext>
            </a:extLst>
          </p:cNvPr>
          <p:cNvSpPr>
            <a:spLocks noGrp="1"/>
          </p:cNvSpPr>
          <p:nvPr>
            <p:ph type="title"/>
          </p:nvPr>
        </p:nvSpPr>
        <p:spPr/>
        <p:txBody>
          <a:bodyPr/>
          <a:lstStyle/>
          <a:p>
            <a:r>
              <a:rPr lang="en-US" dirty="0"/>
              <a:t>Experimental Evaluation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6A7F20-3A1D-4A87-BD46-F4FEF1B9A26C}"/>
                  </a:ext>
                </a:extLst>
              </p:cNvPr>
              <p:cNvSpPr>
                <a:spLocks noGrp="1"/>
              </p:cNvSpPr>
              <p:nvPr>
                <p:ph idx="1"/>
              </p:nvPr>
            </p:nvSpPr>
            <p:spPr/>
            <p:txBody>
              <a:bodyPr/>
              <a:lstStyle/>
              <a:p>
                <a:r>
                  <a:rPr lang="en-US" dirty="0"/>
                  <a:t>On MNIST and Cifar-10, ZOO attacks achieve almost 100% success rate</a:t>
                </a:r>
              </a:p>
              <a:p>
                <a:pPr lvl="1"/>
                <a:r>
                  <a:rPr lang="en-US" dirty="0"/>
                  <a:t>The added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2</m:t>
                        </m:r>
                      </m:sub>
                    </m:sSub>
                  </m:oMath>
                </a14:m>
                <a:r>
                  <a:rPr lang="en-US" dirty="0"/>
                  <a:t> perturbations are comparable to C&amp;W white-box attack</a:t>
                </a:r>
              </a:p>
              <a:p>
                <a:pPr lvl="1"/>
                <a:r>
                  <a:rPr lang="en-US" dirty="0"/>
                  <a:t>As expected, the time for generating adversarial samples is longer than white-box attack</a:t>
                </a:r>
              </a:p>
            </p:txBody>
          </p:sp>
        </mc:Choice>
        <mc:Fallback xmlns="">
          <p:sp>
            <p:nvSpPr>
              <p:cNvPr id="3" name="Content Placeholder 2">
                <a:extLst>
                  <a:ext uri="{FF2B5EF4-FFF2-40B4-BE49-F238E27FC236}">
                    <a16:creationId xmlns:a16="http://schemas.microsoft.com/office/drawing/2014/main" id="{896A7F20-3A1D-4A87-BD46-F4FEF1B9A26C}"/>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3381EAB9-11AE-45EF-9A07-C440A1077BE4}"/>
              </a:ext>
            </a:extLst>
          </p:cNvPr>
          <p:cNvSpPr>
            <a:spLocks noGrp="1"/>
          </p:cNvSpPr>
          <p:nvPr>
            <p:ph idx="10"/>
          </p:nvPr>
        </p:nvSpPr>
        <p:spPr/>
        <p:txBody>
          <a:bodyPr/>
          <a:lstStyle/>
          <a:p>
            <a:r>
              <a:rPr lang="en-US" dirty="0"/>
              <a:t>ZOO Attack</a:t>
            </a:r>
          </a:p>
          <a:p>
            <a:endParaRPr lang="en-US" dirty="0"/>
          </a:p>
        </p:txBody>
      </p:sp>
      <p:pic>
        <p:nvPicPr>
          <p:cNvPr id="6" name="Picture 5">
            <a:extLst>
              <a:ext uri="{FF2B5EF4-FFF2-40B4-BE49-F238E27FC236}">
                <a16:creationId xmlns:a16="http://schemas.microsoft.com/office/drawing/2014/main" id="{8BD2CE09-8267-4E91-B823-D2EC1356E2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3526160"/>
            <a:ext cx="10058400" cy="3260473"/>
          </a:xfrm>
          <a:prstGeom prst="rect">
            <a:avLst/>
          </a:prstGeom>
        </p:spPr>
      </p:pic>
    </p:spTree>
    <p:extLst>
      <p:ext uri="{BB962C8B-B14F-4D97-AF65-F5344CB8AC3E}">
        <p14:creationId xmlns:p14="http://schemas.microsoft.com/office/powerpoint/2010/main" val="3586503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96B5-7201-42BA-9757-D7354DDD1867}"/>
              </a:ext>
            </a:extLst>
          </p:cNvPr>
          <p:cNvSpPr>
            <a:spLocks noGrp="1"/>
          </p:cNvSpPr>
          <p:nvPr>
            <p:ph type="title"/>
          </p:nvPr>
        </p:nvSpPr>
        <p:spPr/>
        <p:txBody>
          <a:bodyPr/>
          <a:lstStyle/>
          <a:p>
            <a:r>
              <a:rPr lang="en-US" dirty="0"/>
              <a:t>Experimental Evaluation</a:t>
            </a:r>
          </a:p>
        </p:txBody>
      </p:sp>
      <p:sp>
        <p:nvSpPr>
          <p:cNvPr id="3" name="Content Placeholder 2">
            <a:extLst>
              <a:ext uri="{FF2B5EF4-FFF2-40B4-BE49-F238E27FC236}">
                <a16:creationId xmlns:a16="http://schemas.microsoft.com/office/drawing/2014/main" id="{787C7A3E-1EC1-4BB6-9182-ADFC3DBFA7FC}"/>
              </a:ext>
            </a:extLst>
          </p:cNvPr>
          <p:cNvSpPr>
            <a:spLocks noGrp="1"/>
          </p:cNvSpPr>
          <p:nvPr>
            <p:ph idx="1"/>
          </p:nvPr>
        </p:nvSpPr>
        <p:spPr/>
        <p:txBody>
          <a:bodyPr/>
          <a:lstStyle/>
          <a:p>
            <a:r>
              <a:rPr lang="en-US" dirty="0"/>
              <a:t>Comparison between C&amp;W white-box (left) and ZOO attack (right)</a:t>
            </a:r>
          </a:p>
        </p:txBody>
      </p:sp>
      <p:sp>
        <p:nvSpPr>
          <p:cNvPr id="4" name="Content Placeholder 3">
            <a:extLst>
              <a:ext uri="{FF2B5EF4-FFF2-40B4-BE49-F238E27FC236}">
                <a16:creationId xmlns:a16="http://schemas.microsoft.com/office/drawing/2014/main" id="{7DFE825D-EEFB-452A-BB2E-0F4A08EA1526}"/>
              </a:ext>
            </a:extLst>
          </p:cNvPr>
          <p:cNvSpPr>
            <a:spLocks noGrp="1"/>
          </p:cNvSpPr>
          <p:nvPr>
            <p:ph idx="10"/>
          </p:nvPr>
        </p:nvSpPr>
        <p:spPr/>
        <p:txBody>
          <a:bodyPr/>
          <a:lstStyle/>
          <a:p>
            <a:r>
              <a:rPr lang="en-US" dirty="0"/>
              <a:t>ZOO Attack</a:t>
            </a:r>
          </a:p>
          <a:p>
            <a:endParaRPr lang="en-US" dirty="0"/>
          </a:p>
        </p:txBody>
      </p:sp>
      <p:pic>
        <p:nvPicPr>
          <p:cNvPr id="6" name="Picture 5">
            <a:extLst>
              <a:ext uri="{FF2B5EF4-FFF2-40B4-BE49-F238E27FC236}">
                <a16:creationId xmlns:a16="http://schemas.microsoft.com/office/drawing/2014/main" id="{69400307-8349-4805-B941-11CEF9721ACF}"/>
              </a:ext>
            </a:extLst>
          </p:cNvPr>
          <p:cNvPicPr>
            <a:picLocks noChangeAspect="1"/>
          </p:cNvPicPr>
          <p:nvPr/>
        </p:nvPicPr>
        <p:blipFill>
          <a:blip r:embed="rId2"/>
          <a:stretch>
            <a:fillRect/>
          </a:stretch>
        </p:blipFill>
        <p:spPr>
          <a:xfrm>
            <a:off x="132656" y="2662064"/>
            <a:ext cx="9821333" cy="4589408"/>
          </a:xfrm>
          <a:prstGeom prst="rect">
            <a:avLst/>
          </a:prstGeom>
        </p:spPr>
      </p:pic>
    </p:spTree>
    <p:extLst>
      <p:ext uri="{BB962C8B-B14F-4D97-AF65-F5344CB8AC3E}">
        <p14:creationId xmlns:p14="http://schemas.microsoft.com/office/powerpoint/2010/main" val="703753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C6F8-E6A7-4C8E-933A-CD0DDE136415}"/>
              </a:ext>
            </a:extLst>
          </p:cNvPr>
          <p:cNvSpPr>
            <a:spLocks noGrp="1"/>
          </p:cNvSpPr>
          <p:nvPr>
            <p:ph type="title"/>
          </p:nvPr>
        </p:nvSpPr>
        <p:spPr/>
        <p:txBody>
          <a:bodyPr/>
          <a:lstStyle/>
          <a:p>
            <a:r>
              <a:rPr lang="en-US" dirty="0"/>
              <a:t>Queries Reduction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3746E3-5DC0-43DD-850D-3A91723C06C7}"/>
                  </a:ext>
                </a:extLst>
              </p:cNvPr>
              <p:cNvSpPr>
                <a:spLocks noGrp="1"/>
              </p:cNvSpPr>
              <p:nvPr>
                <p:ph idx="1"/>
              </p:nvPr>
            </p:nvSpPr>
            <p:spPr/>
            <p:txBody>
              <a:bodyPr/>
              <a:lstStyle/>
              <a:p>
                <a:r>
                  <a:rPr lang="en-US" dirty="0"/>
                  <a:t>Goal: reduce the number of queries</a:t>
                </a:r>
              </a:p>
              <a:p>
                <a:pPr lvl="1"/>
                <a:r>
                  <a:rPr lang="en-US" dirty="0"/>
                  <a:t>For a 28×28 pixels, we need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∙784=1,568</m:t>
                    </m:r>
                  </m:oMath>
                </a14:m>
                <a:r>
                  <a:rPr lang="en-US" dirty="0"/>
                  <a:t> queries to estimate the gradient</a:t>
                </a:r>
              </a:p>
              <a:p>
                <a:pPr lvl="1"/>
                <a:r>
                  <a:rPr lang="en-US" dirty="0"/>
                  <a:t>Recall that PCA and random sets of pixels used in Gradient Estimation attack</a:t>
                </a:r>
              </a:p>
              <a:p>
                <a:r>
                  <a:rPr lang="en-US" dirty="0"/>
                  <a:t>The proposed approach starts with reduced resolution, and the resolution is progressively increased (referred to as </a:t>
                </a:r>
                <a:r>
                  <a:rPr lang="en-US" dirty="0">
                    <a:solidFill>
                      <a:srgbClr val="FF0000"/>
                    </a:solidFill>
                  </a:rPr>
                  <a:t>hierarchical attack</a:t>
                </a:r>
                <a:r>
                  <a:rPr lang="en-US" dirty="0"/>
                  <a:t>)</a:t>
                </a:r>
              </a:p>
              <a:p>
                <a:pPr lvl="1"/>
                <a:r>
                  <a:rPr lang="en-US" dirty="0"/>
                  <a:t>E.g., an image of a size 299×299 pixels is used</a:t>
                </a:r>
              </a:p>
              <a:p>
                <a:pPr lvl="1"/>
                <a:r>
                  <a:rPr lang="en-US" dirty="0"/>
                  <a:t>Divide the image into 8×8 regions</a:t>
                </a:r>
              </a:p>
              <a:p>
                <a:pPr lvl="2"/>
                <a:r>
                  <a:rPr lang="en-US" dirty="0"/>
                  <a:t>Make only 64 queries to estimate the gradients</a:t>
                </a:r>
              </a:p>
              <a:p>
                <a:pPr lvl="2"/>
                <a:r>
                  <a:rPr lang="en-US" dirty="0"/>
                  <a:t>Optimize until the loss start decreasing</a:t>
                </a:r>
              </a:p>
              <a:p>
                <a:pPr lvl="1"/>
                <a:r>
                  <a:rPr lang="en-US" dirty="0"/>
                  <a:t>Increase to 16×16 regions</a:t>
                </a:r>
              </a:p>
              <a:p>
                <a:pPr lvl="2"/>
                <a:r>
                  <a:rPr lang="en-US" dirty="0"/>
                  <a:t>Make queries and optimize until the loss start decreasing</a:t>
                </a:r>
              </a:p>
              <a:p>
                <a:pPr lvl="1"/>
                <a:r>
                  <a:rPr lang="en-US" dirty="0"/>
                  <a:t>Increase to 32×32 regions</a:t>
                </a:r>
              </a:p>
              <a:p>
                <a:pPr lvl="2"/>
                <a:r>
                  <a:rPr lang="en-US" dirty="0"/>
                  <a:t>Make queries and optimize until the loss start decreasing</a:t>
                </a:r>
              </a:p>
              <a:p>
                <a:pPr lvl="1"/>
                <a:r>
                  <a:rPr lang="en-US" dirty="0"/>
                  <a:t>…</a:t>
                </a:r>
              </a:p>
            </p:txBody>
          </p:sp>
        </mc:Choice>
        <mc:Fallback xmlns="">
          <p:sp>
            <p:nvSpPr>
              <p:cNvPr id="3" name="Content Placeholder 2">
                <a:extLst>
                  <a:ext uri="{FF2B5EF4-FFF2-40B4-BE49-F238E27FC236}">
                    <a16:creationId xmlns:a16="http://schemas.microsoft.com/office/drawing/2014/main" id="{4B3746E3-5DC0-43DD-850D-3A91723C06C7}"/>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816A15F7-2470-4CBD-85BD-C8CB8B4FCBA8}"/>
              </a:ext>
            </a:extLst>
          </p:cNvPr>
          <p:cNvSpPr>
            <a:spLocks noGrp="1"/>
          </p:cNvSpPr>
          <p:nvPr>
            <p:ph idx="10"/>
          </p:nvPr>
        </p:nvSpPr>
        <p:spPr/>
        <p:txBody>
          <a:bodyPr/>
          <a:lstStyle/>
          <a:p>
            <a:r>
              <a:rPr lang="en-US" dirty="0"/>
              <a:t>ZOO Attack</a:t>
            </a:r>
          </a:p>
          <a:p>
            <a:endParaRPr lang="en-US" dirty="0"/>
          </a:p>
        </p:txBody>
      </p:sp>
    </p:spTree>
    <p:extLst>
      <p:ext uri="{BB962C8B-B14F-4D97-AF65-F5344CB8AC3E}">
        <p14:creationId xmlns:p14="http://schemas.microsoft.com/office/powerpoint/2010/main" val="16516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AC7B-FD79-44D1-BF88-D96481275E7C}"/>
              </a:ext>
            </a:extLst>
          </p:cNvPr>
          <p:cNvSpPr>
            <a:spLocks noGrp="1"/>
          </p:cNvSpPr>
          <p:nvPr>
            <p:ph type="title"/>
          </p:nvPr>
        </p:nvSpPr>
        <p:spPr/>
        <p:txBody>
          <a:bodyPr/>
          <a:lstStyle/>
          <a:p>
            <a:r>
              <a:rPr lang="en-US" dirty="0"/>
              <a:t>Queries Reduction</a:t>
            </a:r>
          </a:p>
        </p:txBody>
      </p:sp>
      <p:sp>
        <p:nvSpPr>
          <p:cNvPr id="3" name="Content Placeholder 2">
            <a:extLst>
              <a:ext uri="{FF2B5EF4-FFF2-40B4-BE49-F238E27FC236}">
                <a16:creationId xmlns:a16="http://schemas.microsoft.com/office/drawing/2014/main" id="{9AA50A1A-D79D-4E6A-B74F-826646A4DC1B}"/>
              </a:ext>
            </a:extLst>
          </p:cNvPr>
          <p:cNvSpPr>
            <a:spLocks noGrp="1"/>
          </p:cNvSpPr>
          <p:nvPr>
            <p:ph idx="1"/>
          </p:nvPr>
        </p:nvSpPr>
        <p:spPr/>
        <p:txBody>
          <a:bodyPr/>
          <a:lstStyle/>
          <a:p>
            <a:r>
              <a:rPr lang="en-US" dirty="0"/>
              <a:t>Also, apply </a:t>
            </a:r>
            <a:r>
              <a:rPr lang="en-US" b="1" i="1" dirty="0">
                <a:solidFill>
                  <a:srgbClr val="0070C0"/>
                </a:solidFill>
              </a:rPr>
              <a:t>importance sampling</a:t>
            </a:r>
          </a:p>
          <a:p>
            <a:pPr lvl="2"/>
            <a:r>
              <a:rPr lang="en-US" dirty="0"/>
              <a:t>Estimate the gradient only for the most important regions in an image</a:t>
            </a:r>
          </a:p>
          <a:p>
            <a:pPr lvl="2"/>
            <a:r>
              <a:rPr lang="en-US" dirty="0"/>
              <a:t>E.g., corner pixels are less important for this image</a:t>
            </a:r>
          </a:p>
        </p:txBody>
      </p:sp>
      <p:sp>
        <p:nvSpPr>
          <p:cNvPr id="4" name="Content Placeholder 3">
            <a:extLst>
              <a:ext uri="{FF2B5EF4-FFF2-40B4-BE49-F238E27FC236}">
                <a16:creationId xmlns:a16="http://schemas.microsoft.com/office/drawing/2014/main" id="{F0609815-817B-4C3D-BA06-1B6E73E0A9D0}"/>
              </a:ext>
            </a:extLst>
          </p:cNvPr>
          <p:cNvSpPr>
            <a:spLocks noGrp="1"/>
          </p:cNvSpPr>
          <p:nvPr>
            <p:ph idx="10"/>
          </p:nvPr>
        </p:nvSpPr>
        <p:spPr/>
        <p:txBody>
          <a:bodyPr/>
          <a:lstStyle/>
          <a:p>
            <a:r>
              <a:rPr lang="en-US" dirty="0"/>
              <a:t>ZOO Attack</a:t>
            </a:r>
          </a:p>
          <a:p>
            <a:endParaRPr lang="en-US" dirty="0"/>
          </a:p>
        </p:txBody>
      </p:sp>
      <p:pic>
        <p:nvPicPr>
          <p:cNvPr id="6" name="Picture 5">
            <a:extLst>
              <a:ext uri="{FF2B5EF4-FFF2-40B4-BE49-F238E27FC236}">
                <a16:creationId xmlns:a16="http://schemas.microsoft.com/office/drawing/2014/main" id="{A2A7C7A4-2800-4AFF-BE5D-003B25001E13}"/>
              </a:ext>
            </a:extLst>
          </p:cNvPr>
          <p:cNvPicPr>
            <a:picLocks noChangeAspect="1"/>
          </p:cNvPicPr>
          <p:nvPr/>
        </p:nvPicPr>
        <p:blipFill>
          <a:blip r:embed="rId3"/>
          <a:stretch>
            <a:fillRect/>
          </a:stretch>
        </p:blipFill>
        <p:spPr>
          <a:xfrm>
            <a:off x="390077" y="3245320"/>
            <a:ext cx="7721302" cy="4361405"/>
          </a:xfrm>
          <a:prstGeom prst="rect">
            <a:avLst/>
          </a:prstGeom>
        </p:spPr>
      </p:pic>
      <p:pic>
        <p:nvPicPr>
          <p:cNvPr id="8" name="Picture 7">
            <a:extLst>
              <a:ext uri="{FF2B5EF4-FFF2-40B4-BE49-F238E27FC236}">
                <a16:creationId xmlns:a16="http://schemas.microsoft.com/office/drawing/2014/main" id="{C95A6507-C3FC-483C-BFF5-17C063D18E0A}"/>
              </a:ext>
            </a:extLst>
          </p:cNvPr>
          <p:cNvPicPr>
            <a:picLocks noChangeAspect="1"/>
          </p:cNvPicPr>
          <p:nvPr/>
        </p:nvPicPr>
        <p:blipFill>
          <a:blip r:embed="rId4"/>
          <a:stretch>
            <a:fillRect/>
          </a:stretch>
        </p:blipFill>
        <p:spPr>
          <a:xfrm>
            <a:off x="8241642" y="3817373"/>
            <a:ext cx="1685925" cy="1914525"/>
          </a:xfrm>
          <a:prstGeom prst="rect">
            <a:avLst/>
          </a:prstGeom>
        </p:spPr>
      </p:pic>
    </p:spTree>
    <p:extLst>
      <p:ext uri="{BB962C8B-B14F-4D97-AF65-F5344CB8AC3E}">
        <p14:creationId xmlns:p14="http://schemas.microsoft.com/office/powerpoint/2010/main" val="2535442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BFA9-CC97-4A94-A96D-657E465D5783}"/>
              </a:ext>
            </a:extLst>
          </p:cNvPr>
          <p:cNvSpPr>
            <a:spLocks noGrp="1"/>
          </p:cNvSpPr>
          <p:nvPr>
            <p:ph type="title"/>
          </p:nvPr>
        </p:nvSpPr>
        <p:spPr/>
        <p:txBody>
          <a:bodyPr/>
          <a:lstStyle/>
          <a:p>
            <a:r>
              <a:rPr lang="en-US" dirty="0"/>
              <a:t>Experimental Evaluation</a:t>
            </a:r>
          </a:p>
        </p:txBody>
      </p:sp>
      <p:sp>
        <p:nvSpPr>
          <p:cNvPr id="3" name="Content Placeholder 2">
            <a:extLst>
              <a:ext uri="{FF2B5EF4-FFF2-40B4-BE49-F238E27FC236}">
                <a16:creationId xmlns:a16="http://schemas.microsoft.com/office/drawing/2014/main" id="{CCC94982-4CA2-4D2B-B304-442210F865F0}"/>
              </a:ext>
            </a:extLst>
          </p:cNvPr>
          <p:cNvSpPr>
            <a:spLocks noGrp="1"/>
          </p:cNvSpPr>
          <p:nvPr>
            <p:ph idx="1"/>
          </p:nvPr>
        </p:nvSpPr>
        <p:spPr/>
        <p:txBody>
          <a:bodyPr/>
          <a:lstStyle/>
          <a:p>
            <a:r>
              <a:rPr lang="en-US" dirty="0"/>
              <a:t>ImageNet untargeted attack</a:t>
            </a:r>
          </a:p>
          <a:p>
            <a:pPr lvl="1"/>
            <a:r>
              <a:rPr lang="en-US" dirty="0"/>
              <a:t>Recall that there are 1,000 classes in ImageNet</a:t>
            </a:r>
          </a:p>
          <a:p>
            <a:pPr lvl="1"/>
            <a:r>
              <a:rPr lang="en-US" dirty="0"/>
              <a:t>InceptionV3 model used</a:t>
            </a:r>
          </a:p>
          <a:p>
            <a:pPr lvl="1"/>
            <a:r>
              <a:rPr lang="en-US" dirty="0"/>
              <a:t>Required about 192,000 queries per image, 20 minutes per image</a:t>
            </a:r>
          </a:p>
        </p:txBody>
      </p:sp>
      <p:sp>
        <p:nvSpPr>
          <p:cNvPr id="4" name="Content Placeholder 3">
            <a:extLst>
              <a:ext uri="{FF2B5EF4-FFF2-40B4-BE49-F238E27FC236}">
                <a16:creationId xmlns:a16="http://schemas.microsoft.com/office/drawing/2014/main" id="{18A90800-5383-4CB4-A27C-EA14D0F44D24}"/>
              </a:ext>
            </a:extLst>
          </p:cNvPr>
          <p:cNvSpPr>
            <a:spLocks noGrp="1"/>
          </p:cNvSpPr>
          <p:nvPr>
            <p:ph idx="10"/>
          </p:nvPr>
        </p:nvSpPr>
        <p:spPr/>
        <p:txBody>
          <a:bodyPr/>
          <a:lstStyle/>
          <a:p>
            <a:r>
              <a:rPr lang="en-US" dirty="0"/>
              <a:t>ZOO Attack</a:t>
            </a:r>
          </a:p>
          <a:p>
            <a:endParaRPr lang="en-US" dirty="0"/>
          </a:p>
        </p:txBody>
      </p:sp>
      <p:pic>
        <p:nvPicPr>
          <p:cNvPr id="6" name="Picture 5">
            <a:extLst>
              <a:ext uri="{FF2B5EF4-FFF2-40B4-BE49-F238E27FC236}">
                <a16:creationId xmlns:a16="http://schemas.microsoft.com/office/drawing/2014/main" id="{9F5E3439-2BA6-4516-BF04-3DFC248D63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60848" y="3742184"/>
            <a:ext cx="5724525" cy="1257300"/>
          </a:xfrm>
          <a:prstGeom prst="rect">
            <a:avLst/>
          </a:prstGeom>
        </p:spPr>
      </p:pic>
    </p:spTree>
    <p:extLst>
      <p:ext uri="{BB962C8B-B14F-4D97-AF65-F5344CB8AC3E}">
        <p14:creationId xmlns:p14="http://schemas.microsoft.com/office/powerpoint/2010/main" val="80597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noChangeAspect="1"/>
          </p:cNvPicPr>
          <p:nvPr/>
        </p:nvPicPr>
        <p:blipFill>
          <a:blip r:embed="rId2"/>
          <a:stretch>
            <a:fillRect/>
          </a:stretch>
        </p:blipFill>
        <p:spPr>
          <a:xfrm>
            <a:off x="-83368" y="1077888"/>
            <a:ext cx="10147035" cy="6376130"/>
          </a:xfrm>
          <a:prstGeom prst="rect">
            <a:avLst/>
          </a:prstGeom>
        </p:spPr>
      </p:pic>
    </p:spTree>
    <p:extLst>
      <p:ext uri="{BB962C8B-B14F-4D97-AF65-F5344CB8AC3E}">
        <p14:creationId xmlns:p14="http://schemas.microsoft.com/office/powerpoint/2010/main" val="2412654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FB4C-9EE5-4BBD-9E19-D625B715972B}"/>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07BDA14B-29EE-40A0-9F44-2F2F3E449456}"/>
              </a:ext>
            </a:extLst>
          </p:cNvPr>
          <p:cNvSpPr>
            <a:spLocks noGrp="1"/>
          </p:cNvSpPr>
          <p:nvPr>
            <p:ph idx="1"/>
          </p:nvPr>
        </p:nvSpPr>
        <p:spPr/>
        <p:txBody>
          <a:bodyPr/>
          <a:lstStyle/>
          <a:p>
            <a:r>
              <a:rPr lang="en-US" dirty="0"/>
              <a:t>Targeted attack</a:t>
            </a:r>
          </a:p>
          <a:p>
            <a:pPr lvl="1"/>
            <a:r>
              <a:rPr lang="en-US" dirty="0"/>
              <a:t>The added perturbations are imperceptible</a:t>
            </a:r>
          </a:p>
        </p:txBody>
      </p:sp>
      <p:sp>
        <p:nvSpPr>
          <p:cNvPr id="4" name="Content Placeholder 3">
            <a:extLst>
              <a:ext uri="{FF2B5EF4-FFF2-40B4-BE49-F238E27FC236}">
                <a16:creationId xmlns:a16="http://schemas.microsoft.com/office/drawing/2014/main" id="{8DE886F3-F3FB-4BD6-9C39-CCF57733AFE7}"/>
              </a:ext>
            </a:extLst>
          </p:cNvPr>
          <p:cNvSpPr>
            <a:spLocks noGrp="1"/>
          </p:cNvSpPr>
          <p:nvPr>
            <p:ph idx="10"/>
          </p:nvPr>
        </p:nvSpPr>
        <p:spPr/>
        <p:txBody>
          <a:bodyPr/>
          <a:lstStyle/>
          <a:p>
            <a:r>
              <a:rPr lang="en-US" dirty="0"/>
              <a:t>ZOO Attack</a:t>
            </a:r>
          </a:p>
          <a:p>
            <a:endParaRPr lang="en-US" dirty="0"/>
          </a:p>
        </p:txBody>
      </p:sp>
      <p:pic>
        <p:nvPicPr>
          <p:cNvPr id="6" name="Picture 5">
            <a:extLst>
              <a:ext uri="{FF2B5EF4-FFF2-40B4-BE49-F238E27FC236}">
                <a16:creationId xmlns:a16="http://schemas.microsoft.com/office/drawing/2014/main" id="{0F5F2CFA-8C64-4135-B32D-92B7B42A852E}"/>
              </a:ext>
            </a:extLst>
          </p:cNvPr>
          <p:cNvPicPr>
            <a:picLocks noChangeAspect="1"/>
          </p:cNvPicPr>
          <p:nvPr/>
        </p:nvPicPr>
        <p:blipFill>
          <a:blip r:embed="rId2"/>
          <a:stretch>
            <a:fillRect/>
          </a:stretch>
        </p:blipFill>
        <p:spPr>
          <a:xfrm>
            <a:off x="708720" y="3022104"/>
            <a:ext cx="8369871" cy="2880320"/>
          </a:xfrm>
          <a:prstGeom prst="rect">
            <a:avLst/>
          </a:prstGeom>
        </p:spPr>
      </p:pic>
    </p:spTree>
    <p:extLst>
      <p:ext uri="{BB962C8B-B14F-4D97-AF65-F5344CB8AC3E}">
        <p14:creationId xmlns:p14="http://schemas.microsoft.com/office/powerpoint/2010/main" val="2839990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9161-3409-4BA6-8673-10E9AAB9EC71}"/>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8DC3E5E9-E432-4384-9750-7E1B2FA4F934}"/>
              </a:ext>
            </a:extLst>
          </p:cNvPr>
          <p:cNvSpPr>
            <a:spLocks noGrp="1"/>
          </p:cNvSpPr>
          <p:nvPr>
            <p:ph idx="1"/>
          </p:nvPr>
        </p:nvSpPr>
        <p:spPr/>
        <p:txBody>
          <a:bodyPr/>
          <a:lstStyle/>
          <a:p>
            <a:r>
              <a:rPr lang="en-US" dirty="0"/>
              <a:t>Untargeted attack</a:t>
            </a:r>
          </a:p>
        </p:txBody>
      </p:sp>
      <p:sp>
        <p:nvSpPr>
          <p:cNvPr id="4" name="Content Placeholder 3">
            <a:extLst>
              <a:ext uri="{FF2B5EF4-FFF2-40B4-BE49-F238E27FC236}">
                <a16:creationId xmlns:a16="http://schemas.microsoft.com/office/drawing/2014/main" id="{603D4E6E-F281-4E40-9BC8-B499D36B2922}"/>
              </a:ext>
            </a:extLst>
          </p:cNvPr>
          <p:cNvSpPr>
            <a:spLocks noGrp="1"/>
          </p:cNvSpPr>
          <p:nvPr>
            <p:ph idx="10"/>
          </p:nvPr>
        </p:nvSpPr>
        <p:spPr/>
        <p:txBody>
          <a:bodyPr/>
          <a:lstStyle/>
          <a:p>
            <a:r>
              <a:rPr lang="en-US" dirty="0"/>
              <a:t>ZOO Attack</a:t>
            </a:r>
          </a:p>
          <a:p>
            <a:endParaRPr lang="en-US" dirty="0"/>
          </a:p>
        </p:txBody>
      </p:sp>
      <p:pic>
        <p:nvPicPr>
          <p:cNvPr id="6" name="Picture 5">
            <a:extLst>
              <a:ext uri="{FF2B5EF4-FFF2-40B4-BE49-F238E27FC236}">
                <a16:creationId xmlns:a16="http://schemas.microsoft.com/office/drawing/2014/main" id="{B8948A0E-22EB-4DF8-8A5E-AB2682755E5B}"/>
              </a:ext>
            </a:extLst>
          </p:cNvPr>
          <p:cNvPicPr>
            <a:picLocks noChangeAspect="1"/>
          </p:cNvPicPr>
          <p:nvPr/>
        </p:nvPicPr>
        <p:blipFill>
          <a:blip r:embed="rId2"/>
          <a:stretch>
            <a:fillRect/>
          </a:stretch>
        </p:blipFill>
        <p:spPr>
          <a:xfrm>
            <a:off x="2039011" y="2441838"/>
            <a:ext cx="6059587" cy="5078511"/>
          </a:xfrm>
          <a:prstGeom prst="rect">
            <a:avLst/>
          </a:prstGeom>
        </p:spPr>
      </p:pic>
    </p:spTree>
    <p:extLst>
      <p:ext uri="{BB962C8B-B14F-4D97-AF65-F5344CB8AC3E}">
        <p14:creationId xmlns:p14="http://schemas.microsoft.com/office/powerpoint/2010/main" val="1356041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7C2-7522-4E0F-B065-781139CF6D75}"/>
              </a:ext>
            </a:extLst>
          </p:cNvPr>
          <p:cNvSpPr>
            <a:spLocks noGrp="1"/>
          </p:cNvSpPr>
          <p:nvPr>
            <p:ph type="title"/>
          </p:nvPr>
        </p:nvSpPr>
        <p:spPr/>
        <p:txBody>
          <a:bodyPr>
            <a:normAutofit/>
          </a:bodyPr>
          <a:lstStyle/>
          <a:p>
            <a:r>
              <a:rPr lang="en-US" dirty="0"/>
              <a:t>Transfer-based Attacks </a:t>
            </a:r>
          </a:p>
        </p:txBody>
      </p:sp>
      <p:sp>
        <p:nvSpPr>
          <p:cNvPr id="3" name="Content Placeholder 2">
            <a:extLst>
              <a:ext uri="{FF2B5EF4-FFF2-40B4-BE49-F238E27FC236}">
                <a16:creationId xmlns:a16="http://schemas.microsoft.com/office/drawing/2014/main" id="{7DFC41F6-BCB6-4265-B0B4-7DB7D458CC55}"/>
              </a:ext>
            </a:extLst>
          </p:cNvPr>
          <p:cNvSpPr>
            <a:spLocks noGrp="1"/>
          </p:cNvSpPr>
          <p:nvPr>
            <p:ph idx="1"/>
          </p:nvPr>
        </p:nvSpPr>
        <p:spPr/>
        <p:txBody>
          <a:bodyPr/>
          <a:lstStyle/>
          <a:p>
            <a:r>
              <a:rPr lang="en-US" b="1" i="1" dirty="0">
                <a:solidFill>
                  <a:srgbClr val="0070C0"/>
                </a:solidFill>
              </a:rPr>
              <a:t>Transfer-based attacks </a:t>
            </a:r>
            <a:r>
              <a:rPr lang="en-US" dirty="0"/>
              <a:t>(or </a:t>
            </a:r>
            <a:r>
              <a:rPr lang="en-US" b="1" i="1" dirty="0">
                <a:solidFill>
                  <a:srgbClr val="0070C0"/>
                </a:solidFill>
              </a:rPr>
              <a:t>transferability attacks</a:t>
            </a:r>
            <a:r>
              <a:rPr lang="en-US" dirty="0"/>
              <a:t>)</a:t>
            </a:r>
          </a:p>
          <a:p>
            <a:pPr lvl="1"/>
            <a:r>
              <a:rPr lang="en-US" dirty="0"/>
              <a:t>The adversary does not query the model</a:t>
            </a:r>
          </a:p>
          <a:p>
            <a:r>
              <a:rPr lang="en-US" b="1" i="1" dirty="0">
                <a:solidFill>
                  <a:srgbClr val="0070C0"/>
                </a:solidFill>
              </a:rPr>
              <a:t>Substitute model attack </a:t>
            </a:r>
            <a:r>
              <a:rPr lang="en-US" dirty="0"/>
              <a:t>(or </a:t>
            </a:r>
            <a:r>
              <a:rPr lang="en-US" b="1" i="1" dirty="0">
                <a:solidFill>
                  <a:srgbClr val="0070C0"/>
                </a:solidFill>
              </a:rPr>
              <a:t>surrogate local model attack</a:t>
            </a:r>
            <a:r>
              <a:rPr lang="en-US" dirty="0"/>
              <a:t>)</a:t>
            </a:r>
          </a:p>
          <a:p>
            <a:pPr lvl="1"/>
            <a:r>
              <a:rPr lang="en-US" dirty="0" err="1">
                <a:hlinkClick r:id="rId2"/>
              </a:rPr>
              <a:t>Papernot</a:t>
            </a:r>
            <a:r>
              <a:rPr lang="en-US" dirty="0">
                <a:hlinkClick r:id="rId2"/>
              </a:rPr>
              <a:t> et al. (2016) Transferability in Machine Learning: from Phenomena to Black-Box Attacks using Adversarial Samples</a:t>
            </a:r>
            <a:endParaRPr lang="en-US" dirty="0"/>
          </a:p>
          <a:p>
            <a:pPr lvl="1"/>
            <a:r>
              <a:rPr lang="en-US" dirty="0"/>
              <a:t>Uses FGSM for attacking a substitute model, and afterward transfer the generated adversarial samples to the target model</a:t>
            </a:r>
          </a:p>
          <a:p>
            <a:r>
              <a:rPr lang="en-US" b="1" i="1" dirty="0">
                <a:solidFill>
                  <a:srgbClr val="0070C0"/>
                </a:solidFill>
              </a:rPr>
              <a:t>Ensemble of local models  attack</a:t>
            </a:r>
          </a:p>
          <a:p>
            <a:pPr lvl="1"/>
            <a:r>
              <a:rPr lang="en-US" dirty="0">
                <a:hlinkClick r:id="rId3"/>
              </a:rPr>
              <a:t>Liu et al. (2017)  Delving into Transferable Adversarial Examples and Black-box Attacks</a:t>
            </a:r>
            <a:endParaRPr lang="en-US" dirty="0"/>
          </a:p>
          <a:p>
            <a:pPr lvl="1"/>
            <a:r>
              <a:rPr lang="en-US" dirty="0"/>
              <a:t>Uses an ensemble of local models for generating adversarial examples</a:t>
            </a:r>
          </a:p>
          <a:p>
            <a:endParaRPr lang="en-US" dirty="0"/>
          </a:p>
        </p:txBody>
      </p:sp>
      <p:sp>
        <p:nvSpPr>
          <p:cNvPr id="4" name="Content Placeholder 3">
            <a:extLst>
              <a:ext uri="{FF2B5EF4-FFF2-40B4-BE49-F238E27FC236}">
                <a16:creationId xmlns:a16="http://schemas.microsoft.com/office/drawing/2014/main" id="{C6960B26-24EE-43B6-9858-52FCA33BA36A}"/>
              </a:ext>
            </a:extLst>
          </p:cNvPr>
          <p:cNvSpPr>
            <a:spLocks noGrp="1"/>
          </p:cNvSpPr>
          <p:nvPr>
            <p:ph idx="10"/>
          </p:nvPr>
        </p:nvSpPr>
        <p:spPr/>
        <p:txBody>
          <a:bodyPr/>
          <a:lstStyle/>
          <a:p>
            <a:r>
              <a:rPr lang="en-US" dirty="0"/>
              <a:t>Transfer-based Attacks</a:t>
            </a:r>
          </a:p>
          <a:p>
            <a:endParaRPr lang="en-US" dirty="0"/>
          </a:p>
        </p:txBody>
      </p:sp>
    </p:spTree>
    <p:extLst>
      <p:ext uri="{BB962C8B-B14F-4D97-AF65-F5344CB8AC3E}">
        <p14:creationId xmlns:p14="http://schemas.microsoft.com/office/powerpoint/2010/main" val="1604595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6B74-4EDE-4001-9C96-24BAD25B4FB1}"/>
              </a:ext>
            </a:extLst>
          </p:cNvPr>
          <p:cNvSpPr>
            <a:spLocks noGrp="1"/>
          </p:cNvSpPr>
          <p:nvPr>
            <p:ph type="title"/>
          </p:nvPr>
        </p:nvSpPr>
        <p:spPr/>
        <p:txBody>
          <a:bodyPr/>
          <a:lstStyle/>
          <a:p>
            <a:r>
              <a:rPr lang="en-US" dirty="0"/>
              <a:t>Substitute Model Attack </a:t>
            </a:r>
          </a:p>
        </p:txBody>
      </p:sp>
      <p:sp>
        <p:nvSpPr>
          <p:cNvPr id="3" name="Content Placeholder 2">
            <a:extLst>
              <a:ext uri="{FF2B5EF4-FFF2-40B4-BE49-F238E27FC236}">
                <a16:creationId xmlns:a16="http://schemas.microsoft.com/office/drawing/2014/main" id="{6C7DD834-002C-4B88-821E-51B9D49CC77D}"/>
              </a:ext>
            </a:extLst>
          </p:cNvPr>
          <p:cNvSpPr>
            <a:spLocks noGrp="1"/>
          </p:cNvSpPr>
          <p:nvPr>
            <p:ph idx="1"/>
          </p:nvPr>
        </p:nvSpPr>
        <p:spPr/>
        <p:txBody>
          <a:bodyPr/>
          <a:lstStyle/>
          <a:p>
            <a:r>
              <a:rPr lang="en-US" dirty="0"/>
              <a:t>Transferability between the following ML models is explored:</a:t>
            </a:r>
          </a:p>
          <a:p>
            <a:pPr lvl="1"/>
            <a:r>
              <a:rPr lang="en-US" dirty="0"/>
              <a:t>Deep neural networks (DNNs)</a:t>
            </a:r>
          </a:p>
          <a:p>
            <a:pPr lvl="1"/>
            <a:r>
              <a:rPr lang="en-US" dirty="0"/>
              <a:t>Logistic regression (LR)</a:t>
            </a:r>
          </a:p>
          <a:p>
            <a:pPr lvl="1"/>
            <a:r>
              <a:rPr lang="en-US" dirty="0"/>
              <a:t>Support vector machines (SVM)</a:t>
            </a:r>
          </a:p>
          <a:p>
            <a:pPr lvl="1"/>
            <a:r>
              <a:rPr lang="en-US" dirty="0"/>
              <a:t>Decision trees (DT)</a:t>
            </a:r>
          </a:p>
          <a:p>
            <a:pPr lvl="1"/>
            <a:r>
              <a:rPr lang="en-US" i="1" dirty="0"/>
              <a:t>k</a:t>
            </a:r>
            <a:r>
              <a:rPr lang="en-US" dirty="0"/>
              <a:t>-Nearest neighbors (</a:t>
            </a:r>
            <a:r>
              <a:rPr lang="en-US" dirty="0" err="1"/>
              <a:t>kNN</a:t>
            </a:r>
            <a:r>
              <a:rPr lang="en-US" dirty="0"/>
              <a:t>)</a:t>
            </a:r>
          </a:p>
          <a:p>
            <a:pPr lvl="1"/>
            <a:r>
              <a:rPr lang="en-US" dirty="0"/>
              <a:t>Ensembles (</a:t>
            </a:r>
            <a:r>
              <a:rPr lang="en-US" dirty="0" err="1"/>
              <a:t>Ens</a:t>
            </a:r>
            <a:r>
              <a:rPr lang="en-US" dirty="0"/>
              <a:t>)</a:t>
            </a:r>
          </a:p>
          <a:p>
            <a:r>
              <a:rPr lang="en-US" dirty="0"/>
              <a:t>Evaluated on MNIST</a:t>
            </a:r>
          </a:p>
        </p:txBody>
      </p:sp>
      <p:sp>
        <p:nvSpPr>
          <p:cNvPr id="4" name="Content Placeholder 3">
            <a:extLst>
              <a:ext uri="{FF2B5EF4-FFF2-40B4-BE49-F238E27FC236}">
                <a16:creationId xmlns:a16="http://schemas.microsoft.com/office/drawing/2014/main" id="{9A8421C4-51E3-4128-B3F3-94E884469C46}"/>
              </a:ext>
            </a:extLst>
          </p:cNvPr>
          <p:cNvSpPr>
            <a:spLocks noGrp="1"/>
          </p:cNvSpPr>
          <p:nvPr>
            <p:ph idx="10"/>
          </p:nvPr>
        </p:nvSpPr>
        <p:spPr/>
        <p:txBody>
          <a:bodyPr/>
          <a:lstStyle/>
          <a:p>
            <a:r>
              <a:rPr lang="en-US" dirty="0"/>
              <a:t>Substitute Model Attack </a:t>
            </a:r>
          </a:p>
        </p:txBody>
      </p:sp>
    </p:spTree>
    <p:extLst>
      <p:ext uri="{BB962C8B-B14F-4D97-AF65-F5344CB8AC3E}">
        <p14:creationId xmlns:p14="http://schemas.microsoft.com/office/powerpoint/2010/main" val="1961916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9817-2313-45C7-9D71-FEA53397C305}"/>
              </a:ext>
            </a:extLst>
          </p:cNvPr>
          <p:cNvSpPr>
            <a:spLocks noGrp="1"/>
          </p:cNvSpPr>
          <p:nvPr>
            <p:ph type="title"/>
          </p:nvPr>
        </p:nvSpPr>
        <p:spPr/>
        <p:txBody>
          <a:bodyPr/>
          <a:lstStyle/>
          <a:p>
            <a:r>
              <a:rPr lang="en-US" dirty="0"/>
              <a:t>Substitute Model Attack </a:t>
            </a:r>
          </a:p>
        </p:txBody>
      </p:sp>
      <p:sp>
        <p:nvSpPr>
          <p:cNvPr id="3" name="Content Placeholder 2">
            <a:extLst>
              <a:ext uri="{FF2B5EF4-FFF2-40B4-BE49-F238E27FC236}">
                <a16:creationId xmlns:a16="http://schemas.microsoft.com/office/drawing/2014/main" id="{B414FF8B-1026-437E-BDFB-A0F4CB693890}"/>
              </a:ext>
            </a:extLst>
          </p:cNvPr>
          <p:cNvSpPr>
            <a:spLocks noGrp="1"/>
          </p:cNvSpPr>
          <p:nvPr>
            <p:ph idx="1"/>
          </p:nvPr>
        </p:nvSpPr>
        <p:spPr>
          <a:xfrm>
            <a:off x="276673" y="2090801"/>
            <a:ext cx="9584265" cy="5367667"/>
          </a:xfrm>
        </p:spPr>
        <p:txBody>
          <a:bodyPr/>
          <a:lstStyle/>
          <a:p>
            <a:r>
              <a:rPr lang="en-US" b="1" i="1" dirty="0">
                <a:solidFill>
                  <a:srgbClr val="0070C0"/>
                </a:solidFill>
              </a:rPr>
              <a:t>Intra-technique variability</a:t>
            </a:r>
          </a:p>
          <a:p>
            <a:pPr lvl="1"/>
            <a:r>
              <a:rPr lang="en-US" dirty="0"/>
              <a:t>E.g., adversarial examples created by one DNN are transferred to another DNN</a:t>
            </a:r>
          </a:p>
          <a:p>
            <a:pPr lvl="1"/>
            <a:r>
              <a:rPr lang="en-US" dirty="0"/>
              <a:t>Model accuracies (left) and attack success rate (right)</a:t>
            </a:r>
          </a:p>
        </p:txBody>
      </p:sp>
      <p:sp>
        <p:nvSpPr>
          <p:cNvPr id="4" name="Content Placeholder 3">
            <a:extLst>
              <a:ext uri="{FF2B5EF4-FFF2-40B4-BE49-F238E27FC236}">
                <a16:creationId xmlns:a16="http://schemas.microsoft.com/office/drawing/2014/main" id="{5BD31824-55EC-43A1-91C8-4384B8884996}"/>
              </a:ext>
            </a:extLst>
          </p:cNvPr>
          <p:cNvSpPr>
            <a:spLocks noGrp="1"/>
          </p:cNvSpPr>
          <p:nvPr>
            <p:ph idx="10"/>
          </p:nvPr>
        </p:nvSpPr>
        <p:spPr/>
        <p:txBody>
          <a:bodyPr/>
          <a:lstStyle/>
          <a:p>
            <a:r>
              <a:rPr lang="en-US" dirty="0"/>
              <a:t>Substitute Model Attack </a:t>
            </a:r>
          </a:p>
        </p:txBody>
      </p:sp>
      <p:pic>
        <p:nvPicPr>
          <p:cNvPr id="6" name="Picture 5">
            <a:extLst>
              <a:ext uri="{FF2B5EF4-FFF2-40B4-BE49-F238E27FC236}">
                <a16:creationId xmlns:a16="http://schemas.microsoft.com/office/drawing/2014/main" id="{ABA8B260-34B9-4362-AC83-87D83D4D9480}"/>
              </a:ext>
            </a:extLst>
          </p:cNvPr>
          <p:cNvPicPr>
            <a:picLocks noChangeAspect="1"/>
          </p:cNvPicPr>
          <p:nvPr/>
        </p:nvPicPr>
        <p:blipFill>
          <a:blip r:embed="rId3"/>
          <a:stretch>
            <a:fillRect/>
          </a:stretch>
        </p:blipFill>
        <p:spPr>
          <a:xfrm>
            <a:off x="4957192" y="3199007"/>
            <a:ext cx="4392488" cy="4287593"/>
          </a:xfrm>
          <a:prstGeom prst="rect">
            <a:avLst/>
          </a:prstGeom>
        </p:spPr>
      </p:pic>
      <p:pic>
        <p:nvPicPr>
          <p:cNvPr id="5" name="Picture 4"/>
          <p:cNvPicPr>
            <a:picLocks noChangeAspect="1"/>
          </p:cNvPicPr>
          <p:nvPr/>
        </p:nvPicPr>
        <p:blipFill>
          <a:blip r:embed="rId4"/>
          <a:stretch>
            <a:fillRect/>
          </a:stretch>
        </p:blipFill>
        <p:spPr>
          <a:xfrm>
            <a:off x="438522" y="3237798"/>
            <a:ext cx="4230638" cy="4176794"/>
          </a:xfrm>
          <a:prstGeom prst="rect">
            <a:avLst/>
          </a:prstGeom>
        </p:spPr>
      </p:pic>
    </p:spTree>
    <p:extLst>
      <p:ext uri="{BB962C8B-B14F-4D97-AF65-F5344CB8AC3E}">
        <p14:creationId xmlns:p14="http://schemas.microsoft.com/office/powerpoint/2010/main" val="543783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Substitute Model Attack </a:t>
            </a:r>
          </a:p>
        </p:txBody>
      </p:sp>
      <p:sp>
        <p:nvSpPr>
          <p:cNvPr id="3" name="Content Placeholder 2"/>
          <p:cNvSpPr>
            <a:spLocks noGrp="1"/>
          </p:cNvSpPr>
          <p:nvPr>
            <p:ph idx="1"/>
          </p:nvPr>
        </p:nvSpPr>
        <p:spPr/>
        <p:txBody>
          <a:bodyPr/>
          <a:lstStyle/>
          <a:p>
            <a:r>
              <a:rPr lang="en-US" dirty="0"/>
              <a:t>Intra-technique variability</a:t>
            </a:r>
          </a:p>
          <a:p>
            <a:pPr lvl="1"/>
            <a:r>
              <a:rPr lang="en-US" dirty="0"/>
              <a:t>Differentiable models like DNNs and LR are more vulnerable to intra-technique transferability than non-differentiable models like SVMs, DTs, and </a:t>
            </a:r>
            <a:r>
              <a:rPr lang="en-US" dirty="0" err="1"/>
              <a:t>kNNs</a:t>
            </a:r>
            <a:endParaRPr lang="en-US" dirty="0"/>
          </a:p>
          <a:p>
            <a:endParaRPr lang="en-US" dirty="0"/>
          </a:p>
        </p:txBody>
      </p:sp>
      <p:sp>
        <p:nvSpPr>
          <p:cNvPr id="4" name="Content Placeholder 3"/>
          <p:cNvSpPr>
            <a:spLocks noGrp="1"/>
          </p:cNvSpPr>
          <p:nvPr>
            <p:ph idx="10"/>
          </p:nvPr>
        </p:nvSpPr>
        <p:spPr/>
        <p:txBody>
          <a:bodyPr/>
          <a:lstStyle/>
          <a:p>
            <a:r>
              <a:rPr lang="en-US" dirty="0"/>
              <a:t>Substitute Model Attack </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275488" y="3512492"/>
            <a:ext cx="6638530" cy="3240360"/>
          </a:xfrm>
          <a:prstGeom prst="rect">
            <a:avLst/>
          </a:prstGeom>
        </p:spPr>
      </p:pic>
      <p:pic>
        <p:nvPicPr>
          <p:cNvPr id="6" name="Picture 5"/>
          <p:cNvPicPr>
            <a:picLocks noChangeAspect="1"/>
          </p:cNvPicPr>
          <p:nvPr/>
        </p:nvPicPr>
        <p:blipFill>
          <a:blip r:embed="rId5"/>
          <a:stretch>
            <a:fillRect/>
          </a:stretch>
        </p:blipFill>
        <p:spPr>
          <a:xfrm>
            <a:off x="203754" y="3587100"/>
            <a:ext cx="3169262" cy="3179420"/>
          </a:xfrm>
          <a:prstGeom prst="rect">
            <a:avLst/>
          </a:prstGeom>
        </p:spPr>
      </p:pic>
    </p:spTree>
    <p:extLst>
      <p:ext uri="{BB962C8B-B14F-4D97-AF65-F5344CB8AC3E}">
        <p14:creationId xmlns:p14="http://schemas.microsoft.com/office/powerpoint/2010/main" val="3507575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360B-39A3-4CD7-B321-4D4DA93C84EF}"/>
              </a:ext>
            </a:extLst>
          </p:cNvPr>
          <p:cNvSpPr>
            <a:spLocks noGrp="1"/>
          </p:cNvSpPr>
          <p:nvPr>
            <p:ph type="title"/>
          </p:nvPr>
        </p:nvSpPr>
        <p:spPr/>
        <p:txBody>
          <a:bodyPr/>
          <a:lstStyle/>
          <a:p>
            <a:r>
              <a:rPr lang="en-US" dirty="0"/>
              <a:t>Substitute Model Attack </a:t>
            </a:r>
          </a:p>
        </p:txBody>
      </p:sp>
      <p:sp>
        <p:nvSpPr>
          <p:cNvPr id="3" name="Content Placeholder 2">
            <a:extLst>
              <a:ext uri="{FF2B5EF4-FFF2-40B4-BE49-F238E27FC236}">
                <a16:creationId xmlns:a16="http://schemas.microsoft.com/office/drawing/2014/main" id="{3D826D18-29EF-4F7E-A44D-5AB3923CB4AE}"/>
              </a:ext>
            </a:extLst>
          </p:cNvPr>
          <p:cNvSpPr>
            <a:spLocks noGrp="1"/>
          </p:cNvSpPr>
          <p:nvPr>
            <p:ph idx="1"/>
          </p:nvPr>
        </p:nvSpPr>
        <p:spPr/>
        <p:txBody>
          <a:bodyPr/>
          <a:lstStyle/>
          <a:p>
            <a:r>
              <a:rPr lang="en-US" b="1" i="1" dirty="0">
                <a:solidFill>
                  <a:srgbClr val="0070C0"/>
                </a:solidFill>
              </a:rPr>
              <a:t>Cross-technique variability</a:t>
            </a:r>
          </a:p>
          <a:p>
            <a:pPr lvl="1"/>
            <a:r>
              <a:rPr lang="en-US" dirty="0"/>
              <a:t>E.g., adversarial examples created by DNN are transferred to other ML models</a:t>
            </a:r>
          </a:p>
          <a:p>
            <a:pPr lvl="1"/>
            <a:r>
              <a:rPr lang="en-US" dirty="0"/>
              <a:t>The most vulnerable model is DTs: misclassification rates from 79.31% to 89.29%</a:t>
            </a:r>
          </a:p>
          <a:p>
            <a:pPr lvl="1"/>
            <a:r>
              <a:rPr lang="en-US" dirty="0"/>
              <a:t>The most resilient are DNNs: misclassification between 0.82% and 38.27%</a:t>
            </a:r>
          </a:p>
        </p:txBody>
      </p:sp>
      <p:sp>
        <p:nvSpPr>
          <p:cNvPr id="4" name="Content Placeholder 3">
            <a:extLst>
              <a:ext uri="{FF2B5EF4-FFF2-40B4-BE49-F238E27FC236}">
                <a16:creationId xmlns:a16="http://schemas.microsoft.com/office/drawing/2014/main" id="{FB778918-046D-4A6F-842C-3F0B671A1D3E}"/>
              </a:ext>
            </a:extLst>
          </p:cNvPr>
          <p:cNvSpPr>
            <a:spLocks noGrp="1"/>
          </p:cNvSpPr>
          <p:nvPr>
            <p:ph idx="10"/>
          </p:nvPr>
        </p:nvSpPr>
        <p:spPr/>
        <p:txBody>
          <a:bodyPr/>
          <a:lstStyle/>
          <a:p>
            <a:r>
              <a:rPr lang="en-US" dirty="0"/>
              <a:t>Substitute Model Attack </a:t>
            </a:r>
          </a:p>
        </p:txBody>
      </p:sp>
      <p:pic>
        <p:nvPicPr>
          <p:cNvPr id="6" name="Picture 5">
            <a:extLst>
              <a:ext uri="{FF2B5EF4-FFF2-40B4-BE49-F238E27FC236}">
                <a16:creationId xmlns:a16="http://schemas.microsoft.com/office/drawing/2014/main" id="{EA3A2140-19D6-4EAF-9F67-4FEFD4E218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80928" y="3626298"/>
            <a:ext cx="4803215" cy="3860302"/>
          </a:xfrm>
          <a:prstGeom prst="rect">
            <a:avLst/>
          </a:prstGeom>
        </p:spPr>
      </p:pic>
    </p:spTree>
    <p:extLst>
      <p:ext uri="{BB962C8B-B14F-4D97-AF65-F5344CB8AC3E}">
        <p14:creationId xmlns:p14="http://schemas.microsoft.com/office/powerpoint/2010/main" val="496687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Substitute Model Attack </a:t>
            </a:r>
          </a:p>
        </p:txBody>
      </p:sp>
      <p:sp>
        <p:nvSpPr>
          <p:cNvPr id="3" name="Content Placeholder 2"/>
          <p:cNvSpPr>
            <a:spLocks noGrp="1"/>
          </p:cNvSpPr>
          <p:nvPr>
            <p:ph idx="1"/>
          </p:nvPr>
        </p:nvSpPr>
        <p:spPr/>
        <p:txBody>
          <a:bodyPr/>
          <a:lstStyle/>
          <a:p>
            <a:r>
              <a:rPr lang="en-US" dirty="0"/>
              <a:t>Attacks on Amazon ML Web Services (upper table) and Google Cloud ML Prediction Oracle (lower table)</a:t>
            </a:r>
          </a:p>
        </p:txBody>
      </p:sp>
      <p:sp>
        <p:nvSpPr>
          <p:cNvPr id="4" name="Content Placeholder 3"/>
          <p:cNvSpPr>
            <a:spLocks noGrp="1"/>
          </p:cNvSpPr>
          <p:nvPr>
            <p:ph idx="10"/>
          </p:nvPr>
        </p:nvSpPr>
        <p:spPr/>
        <p:txBody>
          <a:bodyPr/>
          <a:lstStyle/>
          <a:p>
            <a:r>
              <a:rPr lang="en-US" dirty="0"/>
              <a:t>Substitute Model Attack </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48880" y="2794730"/>
            <a:ext cx="4827966" cy="2304256"/>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76872" y="5205710"/>
            <a:ext cx="4899974" cy="2261526"/>
          </a:xfrm>
          <a:prstGeom prst="rect">
            <a:avLst/>
          </a:prstGeom>
        </p:spPr>
      </p:pic>
    </p:spTree>
    <p:extLst>
      <p:ext uri="{BB962C8B-B14F-4D97-AF65-F5344CB8AC3E}">
        <p14:creationId xmlns:p14="http://schemas.microsoft.com/office/powerpoint/2010/main" val="2211292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0E8C-C707-4604-9B7C-7689EB0B6158}"/>
              </a:ext>
            </a:extLst>
          </p:cNvPr>
          <p:cNvSpPr>
            <a:spLocks noGrp="1"/>
          </p:cNvSpPr>
          <p:nvPr>
            <p:ph type="title"/>
          </p:nvPr>
        </p:nvSpPr>
        <p:spPr/>
        <p:txBody>
          <a:bodyPr>
            <a:normAutofit/>
          </a:bodyPr>
          <a:lstStyle/>
          <a:p>
            <a:r>
              <a:rPr lang="en-US" dirty="0"/>
              <a:t>Ensemble of Local Models Attack</a:t>
            </a:r>
          </a:p>
        </p:txBody>
      </p:sp>
      <p:sp>
        <p:nvSpPr>
          <p:cNvPr id="3" name="Content Placeholder 2">
            <a:extLst>
              <a:ext uri="{FF2B5EF4-FFF2-40B4-BE49-F238E27FC236}">
                <a16:creationId xmlns:a16="http://schemas.microsoft.com/office/drawing/2014/main" id="{3F3868FC-8814-476D-9442-6EBC059A7B67}"/>
              </a:ext>
            </a:extLst>
          </p:cNvPr>
          <p:cNvSpPr>
            <a:spLocks noGrp="1"/>
          </p:cNvSpPr>
          <p:nvPr>
            <p:ph idx="1"/>
          </p:nvPr>
        </p:nvSpPr>
        <p:spPr/>
        <p:txBody>
          <a:bodyPr/>
          <a:lstStyle/>
          <a:p>
            <a:r>
              <a:rPr lang="en-US" b="1" i="1" dirty="0">
                <a:solidFill>
                  <a:srgbClr val="0070C0"/>
                </a:solidFill>
              </a:rPr>
              <a:t>Ensemble of local models attack</a:t>
            </a:r>
          </a:p>
          <a:p>
            <a:pPr lvl="1"/>
            <a:r>
              <a:rPr lang="en-US" dirty="0">
                <a:hlinkClick r:id="rId2"/>
              </a:rPr>
              <a:t>Liu et al. (2017)  Delving into Transferable Adversarial Examples and Black-box Attacks</a:t>
            </a:r>
            <a:endParaRPr lang="en-US" dirty="0"/>
          </a:p>
          <a:p>
            <a:r>
              <a:rPr lang="en-US" dirty="0"/>
              <a:t>Observations regarding transferability</a:t>
            </a:r>
          </a:p>
          <a:p>
            <a:pPr lvl="1"/>
            <a:r>
              <a:rPr lang="en-US" dirty="0"/>
              <a:t>Transferable non-targeted adversarial examples are easy to find</a:t>
            </a:r>
          </a:p>
          <a:p>
            <a:pPr lvl="1"/>
            <a:r>
              <a:rPr lang="en-US" dirty="0"/>
              <a:t>However, targeted adversarial examples rarely transfer with their target labels</a:t>
            </a:r>
          </a:p>
          <a:p>
            <a:r>
              <a:rPr lang="en-US" dirty="0"/>
              <a:t>The proposed approach allows transferring targeted adversarial examples</a:t>
            </a:r>
          </a:p>
        </p:txBody>
      </p:sp>
      <p:sp>
        <p:nvSpPr>
          <p:cNvPr id="4" name="Content Placeholder 3">
            <a:extLst>
              <a:ext uri="{FF2B5EF4-FFF2-40B4-BE49-F238E27FC236}">
                <a16:creationId xmlns:a16="http://schemas.microsoft.com/office/drawing/2014/main" id="{5B1AC1D6-A125-4809-B889-705F4188C46B}"/>
              </a:ext>
            </a:extLst>
          </p:cNvPr>
          <p:cNvSpPr>
            <a:spLocks noGrp="1"/>
          </p:cNvSpPr>
          <p:nvPr>
            <p:ph idx="10"/>
          </p:nvPr>
        </p:nvSpPr>
        <p:spPr/>
        <p:txBody>
          <a:bodyPr/>
          <a:lstStyle/>
          <a:p>
            <a:r>
              <a:rPr lang="en-US" dirty="0"/>
              <a:t>Ensemble of Local Models Attack</a:t>
            </a:r>
          </a:p>
        </p:txBody>
      </p:sp>
    </p:spTree>
    <p:extLst>
      <p:ext uri="{BB962C8B-B14F-4D97-AF65-F5344CB8AC3E}">
        <p14:creationId xmlns:p14="http://schemas.microsoft.com/office/powerpoint/2010/main" val="10334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B9C7-AB62-4EE8-80D1-E2B97273DE4C}"/>
              </a:ext>
            </a:extLst>
          </p:cNvPr>
          <p:cNvSpPr>
            <a:spLocks noGrp="1"/>
          </p:cNvSpPr>
          <p:nvPr>
            <p:ph type="title"/>
          </p:nvPr>
        </p:nvSpPr>
        <p:spPr/>
        <p:txBody>
          <a:bodyPr/>
          <a:lstStyle/>
          <a:p>
            <a:r>
              <a:rPr lang="en-US" dirty="0"/>
              <a:t>Ensemble of Local Models Attack</a:t>
            </a:r>
          </a:p>
        </p:txBody>
      </p:sp>
      <p:sp>
        <p:nvSpPr>
          <p:cNvPr id="3" name="Content Placeholder 2">
            <a:extLst>
              <a:ext uri="{FF2B5EF4-FFF2-40B4-BE49-F238E27FC236}">
                <a16:creationId xmlns:a16="http://schemas.microsoft.com/office/drawing/2014/main" id="{93D138FE-ED35-4253-B5B3-1E6A7524D35B}"/>
              </a:ext>
            </a:extLst>
          </p:cNvPr>
          <p:cNvSpPr>
            <a:spLocks noGrp="1"/>
          </p:cNvSpPr>
          <p:nvPr>
            <p:ph idx="1"/>
          </p:nvPr>
        </p:nvSpPr>
        <p:spPr/>
        <p:txBody>
          <a:bodyPr/>
          <a:lstStyle/>
          <a:p>
            <a:r>
              <a:rPr lang="en-US" dirty="0"/>
              <a:t>On ImageNet, targeted examples do not transfer across models</a:t>
            </a:r>
          </a:p>
          <a:p>
            <a:pPr lvl="1"/>
            <a:r>
              <a:rPr lang="en-US" dirty="0"/>
              <a:t>Only a small percentage of adversarial images retain the target label when transferred to other models</a:t>
            </a:r>
          </a:p>
          <a:p>
            <a:pPr lvl="1"/>
            <a:r>
              <a:rPr lang="en-US" dirty="0"/>
              <a:t>RMSD is the average perturbation of the used adversarial images</a:t>
            </a:r>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On the other hand, untargeted examples transfer well </a:t>
            </a:r>
          </a:p>
        </p:txBody>
      </p:sp>
      <p:sp>
        <p:nvSpPr>
          <p:cNvPr id="4" name="Content Placeholder 3">
            <a:extLst>
              <a:ext uri="{FF2B5EF4-FFF2-40B4-BE49-F238E27FC236}">
                <a16:creationId xmlns:a16="http://schemas.microsoft.com/office/drawing/2014/main" id="{F28454B2-9C1D-4EBD-975A-260552DB5FC4}"/>
              </a:ext>
            </a:extLst>
          </p:cNvPr>
          <p:cNvSpPr>
            <a:spLocks noGrp="1"/>
          </p:cNvSpPr>
          <p:nvPr>
            <p:ph idx="10"/>
          </p:nvPr>
        </p:nvSpPr>
        <p:spPr/>
        <p:txBody>
          <a:bodyPr/>
          <a:lstStyle/>
          <a:p>
            <a:r>
              <a:rPr lang="en-US" dirty="0"/>
              <a:t>Ensemble of Local Models Attack</a:t>
            </a:r>
          </a:p>
        </p:txBody>
      </p:sp>
      <p:pic>
        <p:nvPicPr>
          <p:cNvPr id="6" name="Picture 5">
            <a:extLst>
              <a:ext uri="{FF2B5EF4-FFF2-40B4-BE49-F238E27FC236}">
                <a16:creationId xmlns:a16="http://schemas.microsoft.com/office/drawing/2014/main" id="{29CBE577-680A-41F9-873E-CCA24A87D00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0728" y="3382144"/>
            <a:ext cx="7905750" cy="17907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15964" y="5867609"/>
            <a:ext cx="7941146" cy="1583929"/>
          </a:xfrm>
          <a:prstGeom prst="rect">
            <a:avLst/>
          </a:prstGeom>
        </p:spPr>
      </p:pic>
    </p:spTree>
    <p:extLst>
      <p:ext uri="{BB962C8B-B14F-4D97-AF65-F5344CB8AC3E}">
        <p14:creationId xmlns:p14="http://schemas.microsoft.com/office/powerpoint/2010/main" val="211647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54" y="933872"/>
            <a:ext cx="10047446" cy="6313551"/>
          </a:xfrm>
          <a:prstGeom prst="rect">
            <a:avLst/>
          </a:prstGeom>
        </p:spPr>
      </p:pic>
    </p:spTree>
    <p:extLst>
      <p:ext uri="{BB962C8B-B14F-4D97-AF65-F5344CB8AC3E}">
        <p14:creationId xmlns:p14="http://schemas.microsoft.com/office/powerpoint/2010/main" val="826570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5C15-CDDE-4E79-87D3-138512972B70}"/>
              </a:ext>
            </a:extLst>
          </p:cNvPr>
          <p:cNvSpPr>
            <a:spLocks noGrp="1"/>
          </p:cNvSpPr>
          <p:nvPr>
            <p:ph type="title"/>
          </p:nvPr>
        </p:nvSpPr>
        <p:spPr/>
        <p:txBody>
          <a:bodyPr/>
          <a:lstStyle/>
          <a:p>
            <a:r>
              <a:rPr lang="en-US" dirty="0"/>
              <a:t>Ensemble of Local Models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4A1CB9-3345-448A-8033-2D2D711EB079}"/>
                  </a:ext>
                </a:extLst>
              </p:cNvPr>
              <p:cNvSpPr>
                <a:spLocks noGrp="1"/>
              </p:cNvSpPr>
              <p:nvPr>
                <p:ph idx="1"/>
              </p:nvPr>
            </p:nvSpPr>
            <p:spPr/>
            <p:txBody>
              <a:bodyPr/>
              <a:lstStyle/>
              <a:p>
                <a:r>
                  <a:rPr lang="en-US" dirty="0"/>
                  <a:t>Hypothesis: if an adversarial image remains adversarial for multiple models, it is more likely to transfer to other models as well</a:t>
                </a:r>
              </a:p>
              <a:p>
                <a:r>
                  <a:rPr lang="en-US" dirty="0"/>
                  <a:t>Approach: solve the following optimization problem (for targeted attack):</a:t>
                </a:r>
              </a:p>
              <a:p>
                <a:endParaRPr lang="en-US" dirty="0"/>
              </a:p>
              <a:p>
                <a:endParaRPr lang="en-US" dirty="0"/>
              </a:p>
              <a:p>
                <a:endParaRPr lang="en-US" dirty="0"/>
              </a:p>
              <a:p>
                <a:r>
                  <a:rPr lang="en-US" dirty="0"/>
                  <a:t>The problem is similar to C&amp;W</a:t>
                </a:r>
              </a:p>
              <a:p>
                <a:pPr lvl="1"/>
                <a14:m>
                  <m:oMath xmlns:m="http://schemas.openxmlformats.org/officeDocument/2006/math">
                    <m:r>
                      <a:rPr lang="en-US" i="1" dirty="0" smtClean="0">
                        <a:latin typeface="Cambria Math" panose="02040503050406030204" pitchFamily="18" charset="0"/>
                      </a:rPr>
                      <m:t>𝑥</m:t>
                    </m:r>
                  </m:oMath>
                </a14:m>
                <a:r>
                  <a:rPr lang="en-US" dirty="0"/>
                  <a:t> is a clean image </a:t>
                </a:r>
              </a:p>
              <a:p>
                <a:pPr lvl="1"/>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m:t>
                        </m:r>
                      </m:sup>
                    </m:sSup>
                  </m:oMath>
                </a14:m>
                <a:r>
                  <a:rPr lang="en-US" dirty="0"/>
                  <a:t> is an adversarial image</a:t>
                </a:r>
              </a:p>
              <a:p>
                <a:pPr lvl="1"/>
                <a14:m>
                  <m:oMath xmlns:m="http://schemas.openxmlformats.org/officeDocument/2006/math">
                    <m:r>
                      <a:rPr lang="en-US" i="1" dirty="0">
                        <a:latin typeface="Cambria Math" panose="02040503050406030204" pitchFamily="18" charset="0"/>
                      </a:rPr>
                      <m:t>𝑑</m:t>
                    </m:r>
                    <m:d>
                      <m:dPr>
                        <m:ctrlPr>
                          <a:rPr lang="en-US" i="1" dirty="0">
                            <a:latin typeface="Cambria Math" panose="02040503050406030204" pitchFamily="18" charset="0"/>
                          </a:rPr>
                        </m:ctrlPr>
                      </m:dPr>
                      <m:e>
                        <m:r>
                          <a:rPr lang="en-US" i="1" dirty="0">
                            <a:latin typeface="Cambria Math" panose="02040503050406030204" pitchFamily="18" charset="0"/>
                          </a:rPr>
                          <m:t>𝑥</m:t>
                        </m:r>
                        <m:r>
                          <a:rPr lang="en-US" b="0" i="1" dirty="0" smtClean="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𝑥</m:t>
                            </m:r>
                          </m:e>
                          <m:sup>
                            <m:r>
                              <a:rPr lang="en-US" i="1" dirty="0">
                                <a:latin typeface="Cambria Math" panose="02040503050406030204" pitchFamily="18" charset="0"/>
                              </a:rPr>
                              <m:t>∗</m:t>
                            </m:r>
                          </m:sup>
                        </m:sSup>
                      </m:e>
                    </m:d>
                  </m:oMath>
                </a14:m>
                <a:r>
                  <a:rPr lang="en-US" dirty="0"/>
                  <a:t> is distance function</a:t>
                </a:r>
              </a:p>
              <a:p>
                <a:pPr lvl="1"/>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𝐽</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𝐽</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𝐽</m:t>
                        </m:r>
                      </m:e>
                      <m:sub>
                        <m:r>
                          <a:rPr lang="en-US" b="0" i="1" dirty="0" smtClean="0">
                            <a:latin typeface="Cambria Math" panose="02040503050406030204" pitchFamily="18" charset="0"/>
                          </a:rPr>
                          <m:t>𝑘</m:t>
                        </m:r>
                      </m:sub>
                    </m:sSub>
                  </m:oMath>
                </a14:m>
                <a:r>
                  <a:rPr lang="en-US" dirty="0"/>
                  <a:t> are white-box models in the ensemble</a:t>
                </a:r>
              </a:p>
              <a:p>
                <a:pPr lvl="1"/>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𝛼</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𝛼</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𝛼</m:t>
                        </m:r>
                      </m:e>
                      <m:sub>
                        <m:r>
                          <a:rPr lang="en-US" b="0" i="1" dirty="0" smtClean="0">
                            <a:latin typeface="Cambria Math" panose="02040503050406030204" pitchFamily="18" charset="0"/>
                          </a:rPr>
                          <m:t>𝑘</m:t>
                        </m:r>
                      </m:sub>
                    </m:sSub>
                  </m:oMath>
                </a14:m>
                <a:r>
                  <a:rPr lang="en-US" dirty="0"/>
                  <a:t> are the ensemble weights</a:t>
                </a:r>
              </a:p>
              <a:p>
                <a:pPr lvl="1"/>
                <a14:m>
                  <m:oMath xmlns:m="http://schemas.openxmlformats.org/officeDocument/2006/math">
                    <m:r>
                      <a:rPr lang="en-US" b="0" i="1" dirty="0" smtClean="0">
                        <a:latin typeface="Cambria Math" panose="02040503050406030204" pitchFamily="18" charset="0"/>
                      </a:rPr>
                      <m:t>−</m:t>
                    </m:r>
                    <m:r>
                      <m:rPr>
                        <m:sty m:val="p"/>
                      </m:rPr>
                      <a:rPr lang="en-US" b="0" i="0" dirty="0" smtClean="0">
                        <a:latin typeface="Cambria Math" panose="02040503050406030204" pitchFamily="18" charset="0"/>
                      </a:rPr>
                      <m:t>log</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𝛼</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𝐽</m:t>
                            </m:r>
                          </m:e>
                          <m:sub>
                            <m:r>
                              <a:rPr lang="en-US" i="1" dirty="0">
                                <a:latin typeface="Cambria Math" panose="02040503050406030204" pitchFamily="18" charset="0"/>
                              </a:rPr>
                              <m:t>1</m:t>
                            </m:r>
                          </m:sub>
                        </m:sSub>
                        <m:r>
                          <a:rPr lang="en-US" i="1" dirty="0" smtClean="0">
                            <a:latin typeface="Cambria Math" panose="02040503050406030204" pitchFamily="18" charset="0"/>
                            <a:ea typeface="Cambria Math" panose="02040503050406030204" pitchFamily="18" charset="0"/>
                          </a:rPr>
                          <m:t>∙</m:t>
                        </m:r>
                        <m:sSub>
                          <m:sSubPr>
                            <m:ctrlPr>
                              <a:rPr lang="en-US" i="1" dirty="0" smtClean="0">
                                <a:latin typeface="Cambria Math" panose="02040503050406030204" pitchFamily="18" charset="0"/>
                                <a:ea typeface="Cambria Math" panose="02040503050406030204" pitchFamily="18" charset="0"/>
                              </a:rPr>
                            </m:ctrlPr>
                          </m:sSubPr>
                          <m:e>
                            <m:r>
                              <a:rPr lang="en-US" b="1" i="0" dirty="0" smtClean="0">
                                <a:latin typeface="Cambria Math" panose="02040503050406030204" pitchFamily="18" charset="0"/>
                                <a:ea typeface="Cambria Math" panose="02040503050406030204" pitchFamily="18" charset="0"/>
                              </a:rPr>
                              <m:t>𝟏</m:t>
                            </m:r>
                          </m:e>
                          <m:sub>
                            <m:sSup>
                              <m:sSupPr>
                                <m:ctrlPr>
                                  <a:rPr lang="en-US"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𝑦</m:t>
                                </m:r>
                              </m:e>
                              <m:sup>
                                <m:r>
                                  <a:rPr lang="en-US" b="0" i="1" dirty="0" smtClean="0">
                                    <a:latin typeface="Cambria Math" panose="02040503050406030204" pitchFamily="18" charset="0"/>
                                    <a:ea typeface="Cambria Math" panose="02040503050406030204" pitchFamily="18" charset="0"/>
                                  </a:rPr>
                                  <m:t>∗</m:t>
                                </m:r>
                              </m:sup>
                            </m:sSup>
                          </m:sub>
                        </m:sSub>
                      </m:e>
                    </m:d>
                  </m:oMath>
                </a14:m>
                <a:r>
                  <a:rPr lang="en-US" dirty="0"/>
                  <a:t> is the cross-entropy loss between the prediction by model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𝐽</m:t>
                        </m:r>
                      </m:e>
                      <m:sub>
                        <m:r>
                          <a:rPr lang="en-US" i="1" dirty="0">
                            <a:latin typeface="Cambria Math" panose="02040503050406030204" pitchFamily="18" charset="0"/>
                          </a:rPr>
                          <m:t>1</m:t>
                        </m:r>
                      </m:sub>
                    </m:sSub>
                  </m:oMath>
                </a14:m>
                <a:r>
                  <a:rPr lang="en-US" dirty="0"/>
                  <a:t> and the one-hot vector for the target class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b="1" dirty="0">
                            <a:latin typeface="Cambria Math" panose="02040503050406030204" pitchFamily="18" charset="0"/>
                            <a:ea typeface="Cambria Math" panose="02040503050406030204" pitchFamily="18" charset="0"/>
                          </a:rPr>
                          <m:t>𝟏</m:t>
                        </m:r>
                      </m:e>
                      <m:sub>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𝑦</m:t>
                            </m:r>
                          </m:e>
                          <m:sup>
                            <m:r>
                              <a:rPr lang="en-US" i="1" dirty="0">
                                <a:latin typeface="Cambria Math" panose="02040503050406030204" pitchFamily="18" charset="0"/>
                                <a:ea typeface="Cambria Math" panose="02040503050406030204" pitchFamily="18" charset="0"/>
                              </a:rPr>
                              <m:t>∗</m:t>
                            </m:r>
                          </m:sup>
                        </m:sSup>
                      </m:sub>
                    </m:sSub>
                  </m:oMath>
                </a14:m>
                <a:endParaRPr lang="en-US" dirty="0"/>
              </a:p>
            </p:txBody>
          </p:sp>
        </mc:Choice>
        <mc:Fallback xmlns="">
          <p:sp>
            <p:nvSpPr>
              <p:cNvPr id="3" name="Content Placeholder 2">
                <a:extLst>
                  <a:ext uri="{FF2B5EF4-FFF2-40B4-BE49-F238E27FC236}">
                    <a16:creationId xmlns:a16="http://schemas.microsoft.com/office/drawing/2014/main" id="{584A1CB9-3345-448A-8033-2D2D711EB079}"/>
                  </a:ext>
                </a:extLst>
              </p:cNvPr>
              <p:cNvSpPr>
                <a:spLocks noGrp="1" noRot="1" noChangeAspect="1" noMove="1" noResize="1" noEditPoints="1" noAdjustHandles="1" noChangeArrowheads="1" noChangeShapeType="1" noTextEdit="1"/>
              </p:cNvSpPr>
              <p:nvPr>
                <p:ph idx="1"/>
              </p:nvPr>
            </p:nvSpPr>
            <p:spPr>
              <a:blipFill>
                <a:blip r:embed="rId3"/>
                <a:stretch>
                  <a:fillRect l="-699" t="-795" r="-1017"/>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8086C593-A5B4-4D3C-B01B-00DF89EBE8F3}"/>
              </a:ext>
            </a:extLst>
          </p:cNvPr>
          <p:cNvSpPr>
            <a:spLocks noGrp="1"/>
          </p:cNvSpPr>
          <p:nvPr>
            <p:ph idx="10"/>
          </p:nvPr>
        </p:nvSpPr>
        <p:spPr/>
        <p:txBody>
          <a:bodyPr/>
          <a:lstStyle/>
          <a:p>
            <a:r>
              <a:rPr lang="en-US" dirty="0"/>
              <a:t>Ensemble of Local Models Attack</a:t>
            </a:r>
          </a:p>
        </p:txBody>
      </p:sp>
      <p:pic>
        <p:nvPicPr>
          <p:cNvPr id="6" name="Picture 5">
            <a:extLst>
              <a:ext uri="{FF2B5EF4-FFF2-40B4-BE49-F238E27FC236}">
                <a16:creationId xmlns:a16="http://schemas.microsoft.com/office/drawing/2014/main" id="{7CDA826A-3ABC-4C3B-BF28-58CA76F8EFC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43125" y="3310136"/>
            <a:ext cx="5772150" cy="857250"/>
          </a:xfrm>
          <a:prstGeom prst="rect">
            <a:avLst/>
          </a:prstGeom>
        </p:spPr>
      </p:pic>
    </p:spTree>
    <p:extLst>
      <p:ext uri="{BB962C8B-B14F-4D97-AF65-F5344CB8AC3E}">
        <p14:creationId xmlns:p14="http://schemas.microsoft.com/office/powerpoint/2010/main" val="958707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2AB4-9C89-43B2-8A06-9F49E57B81C2}"/>
              </a:ext>
            </a:extLst>
          </p:cNvPr>
          <p:cNvSpPr>
            <a:spLocks noGrp="1"/>
          </p:cNvSpPr>
          <p:nvPr>
            <p:ph type="title"/>
          </p:nvPr>
        </p:nvSpPr>
        <p:spPr/>
        <p:txBody>
          <a:bodyPr/>
          <a:lstStyle/>
          <a:p>
            <a:r>
              <a:rPr lang="en-US" dirty="0"/>
              <a:t>Targeted Attack Evaluation</a:t>
            </a:r>
          </a:p>
        </p:txBody>
      </p:sp>
      <p:sp>
        <p:nvSpPr>
          <p:cNvPr id="3" name="Content Placeholder 2">
            <a:extLst>
              <a:ext uri="{FF2B5EF4-FFF2-40B4-BE49-F238E27FC236}">
                <a16:creationId xmlns:a16="http://schemas.microsoft.com/office/drawing/2014/main" id="{96945081-48A2-4A35-8973-DA899314DA4B}"/>
              </a:ext>
            </a:extLst>
          </p:cNvPr>
          <p:cNvSpPr>
            <a:spLocks noGrp="1"/>
          </p:cNvSpPr>
          <p:nvPr>
            <p:ph idx="1"/>
          </p:nvPr>
        </p:nvSpPr>
        <p:spPr/>
        <p:txBody>
          <a:bodyPr/>
          <a:lstStyle/>
          <a:p>
            <a:r>
              <a:rPr lang="en-US" dirty="0"/>
              <a:t>Targeted attack using the ensemble attack</a:t>
            </a:r>
          </a:p>
        </p:txBody>
      </p:sp>
      <p:sp>
        <p:nvSpPr>
          <p:cNvPr id="4" name="Content Placeholder 3">
            <a:extLst>
              <a:ext uri="{FF2B5EF4-FFF2-40B4-BE49-F238E27FC236}">
                <a16:creationId xmlns:a16="http://schemas.microsoft.com/office/drawing/2014/main" id="{23C465C0-42A9-4407-BDEF-7B736E13E9C5}"/>
              </a:ext>
            </a:extLst>
          </p:cNvPr>
          <p:cNvSpPr>
            <a:spLocks noGrp="1"/>
          </p:cNvSpPr>
          <p:nvPr>
            <p:ph idx="10"/>
          </p:nvPr>
        </p:nvSpPr>
        <p:spPr/>
        <p:txBody>
          <a:bodyPr/>
          <a:lstStyle/>
          <a:p>
            <a:r>
              <a:rPr lang="en-US" dirty="0"/>
              <a:t>Ensemble of Local Models Attack</a:t>
            </a:r>
          </a:p>
        </p:txBody>
      </p:sp>
      <p:pic>
        <p:nvPicPr>
          <p:cNvPr id="6" name="Picture 5">
            <a:extLst>
              <a:ext uri="{FF2B5EF4-FFF2-40B4-BE49-F238E27FC236}">
                <a16:creationId xmlns:a16="http://schemas.microsoft.com/office/drawing/2014/main" id="{855827BB-8A5B-482C-A164-7E89A76368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19087" y="2943225"/>
            <a:ext cx="9420225" cy="1885950"/>
          </a:xfrm>
          <a:prstGeom prst="rect">
            <a:avLst/>
          </a:prstGeom>
        </p:spPr>
      </p:pic>
    </p:spTree>
    <p:extLst>
      <p:ext uri="{BB962C8B-B14F-4D97-AF65-F5344CB8AC3E}">
        <p14:creationId xmlns:p14="http://schemas.microsoft.com/office/powerpoint/2010/main" val="3803398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2618-EB9A-4BED-8CD8-A32AEBE29ADD}"/>
              </a:ext>
            </a:extLst>
          </p:cNvPr>
          <p:cNvSpPr>
            <a:spLocks noGrp="1"/>
          </p:cNvSpPr>
          <p:nvPr>
            <p:ph type="title"/>
          </p:nvPr>
        </p:nvSpPr>
        <p:spPr/>
        <p:txBody>
          <a:bodyPr/>
          <a:lstStyle/>
          <a:p>
            <a:r>
              <a:rPr lang="en-US" dirty="0"/>
              <a:t>Non-targeted Attack Evaluation</a:t>
            </a:r>
          </a:p>
        </p:txBody>
      </p:sp>
      <p:sp>
        <p:nvSpPr>
          <p:cNvPr id="3" name="Content Placeholder 2">
            <a:extLst>
              <a:ext uri="{FF2B5EF4-FFF2-40B4-BE49-F238E27FC236}">
                <a16:creationId xmlns:a16="http://schemas.microsoft.com/office/drawing/2014/main" id="{1D84AFAE-E62A-4402-91A2-4AFC596188EB}"/>
              </a:ext>
            </a:extLst>
          </p:cNvPr>
          <p:cNvSpPr>
            <a:spLocks noGrp="1"/>
          </p:cNvSpPr>
          <p:nvPr>
            <p:ph idx="1"/>
          </p:nvPr>
        </p:nvSpPr>
        <p:spPr/>
        <p:txBody>
          <a:bodyPr/>
          <a:lstStyle/>
          <a:p>
            <a:r>
              <a:rPr lang="en-US" dirty="0"/>
              <a:t>Non-targeted ensemble attack results</a:t>
            </a:r>
          </a:p>
        </p:txBody>
      </p:sp>
      <p:sp>
        <p:nvSpPr>
          <p:cNvPr id="4" name="Content Placeholder 3">
            <a:extLst>
              <a:ext uri="{FF2B5EF4-FFF2-40B4-BE49-F238E27FC236}">
                <a16:creationId xmlns:a16="http://schemas.microsoft.com/office/drawing/2014/main" id="{09B94FD9-3B14-4921-893A-88D7E1A13066}"/>
              </a:ext>
            </a:extLst>
          </p:cNvPr>
          <p:cNvSpPr>
            <a:spLocks noGrp="1"/>
          </p:cNvSpPr>
          <p:nvPr>
            <p:ph idx="10"/>
          </p:nvPr>
        </p:nvSpPr>
        <p:spPr/>
        <p:txBody>
          <a:bodyPr/>
          <a:lstStyle/>
          <a:p>
            <a:r>
              <a:rPr lang="en-US" dirty="0"/>
              <a:t>Ensemble of Local Models Attack</a:t>
            </a:r>
          </a:p>
        </p:txBody>
      </p:sp>
      <p:pic>
        <p:nvPicPr>
          <p:cNvPr id="6" name="Picture 5">
            <a:extLst>
              <a:ext uri="{FF2B5EF4-FFF2-40B4-BE49-F238E27FC236}">
                <a16:creationId xmlns:a16="http://schemas.microsoft.com/office/drawing/2014/main" id="{A7F156AC-95C7-4C55-B9F0-5132C55DD3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924175"/>
            <a:ext cx="9448800" cy="1924050"/>
          </a:xfrm>
          <a:prstGeom prst="rect">
            <a:avLst/>
          </a:prstGeom>
        </p:spPr>
      </p:pic>
    </p:spTree>
    <p:extLst>
      <p:ext uri="{BB962C8B-B14F-4D97-AF65-F5344CB8AC3E}">
        <p14:creationId xmlns:p14="http://schemas.microsoft.com/office/powerpoint/2010/main" val="3444961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HopSkipJump</a:t>
            </a:r>
            <a:r>
              <a:rPr lang="en-US" dirty="0"/>
              <a:t> Attack</a:t>
            </a:r>
          </a:p>
        </p:txBody>
      </p:sp>
      <p:sp>
        <p:nvSpPr>
          <p:cNvPr id="3" name="Content Placeholder 2"/>
          <p:cNvSpPr>
            <a:spLocks noGrp="1"/>
          </p:cNvSpPr>
          <p:nvPr>
            <p:ph idx="1"/>
          </p:nvPr>
        </p:nvSpPr>
        <p:spPr/>
        <p:txBody>
          <a:bodyPr/>
          <a:lstStyle/>
          <a:p>
            <a:r>
              <a:rPr lang="en-US" b="1" i="1" dirty="0" err="1">
                <a:solidFill>
                  <a:srgbClr val="0070C0"/>
                </a:solidFill>
              </a:rPr>
              <a:t>HopSkipJump</a:t>
            </a:r>
            <a:r>
              <a:rPr lang="en-US" b="1" i="1" dirty="0">
                <a:solidFill>
                  <a:srgbClr val="0070C0"/>
                </a:solidFill>
              </a:rPr>
              <a:t> Attack</a:t>
            </a:r>
          </a:p>
          <a:p>
            <a:pPr lvl="1"/>
            <a:r>
              <a:rPr lang="en-US" dirty="0">
                <a:hlinkClick r:id="rId2"/>
              </a:rPr>
              <a:t>Chen and Jordan (2019) </a:t>
            </a:r>
            <a:r>
              <a:rPr lang="en-US" dirty="0" err="1">
                <a:hlinkClick r:id="rId2"/>
              </a:rPr>
              <a:t>HopSkipJumpAttack</a:t>
            </a:r>
            <a:r>
              <a:rPr lang="en-US" dirty="0">
                <a:hlinkClick r:id="rId2"/>
              </a:rPr>
              <a:t>: A Query-efficient Decision-based </a:t>
            </a:r>
            <a:r>
              <a:rPr lang="en-US">
                <a:hlinkClick r:id="rId2"/>
              </a:rPr>
              <a:t>Adversarial Attack</a:t>
            </a:r>
            <a:endParaRPr lang="en-US" dirty="0"/>
          </a:p>
          <a:p>
            <a:r>
              <a:rPr lang="en-US" dirty="0"/>
              <a:t>This attack is an extension of the Boundary Attack</a:t>
            </a:r>
          </a:p>
          <a:p>
            <a:pPr lvl="1"/>
            <a:r>
              <a:rPr lang="en-US" dirty="0"/>
              <a:t>I.e., it is a decision-based attack, has access only to the predicted output class</a:t>
            </a:r>
          </a:p>
          <a:p>
            <a:pPr lvl="1"/>
            <a:r>
              <a:rPr lang="en-US" dirty="0"/>
              <a:t>Requires fewer queries than the Boundary Attack</a:t>
            </a:r>
          </a:p>
          <a:p>
            <a:pPr lvl="1"/>
            <a:r>
              <a:rPr lang="en-US" dirty="0"/>
              <a:t>It includes both untargeted and targeted attacks</a:t>
            </a:r>
          </a:p>
          <a:p>
            <a:pPr lvl="1"/>
            <a:r>
              <a:rPr lang="en-US" dirty="0"/>
              <a:t>Proposes a a novel approach for estimation of the gradient direction along the decision boundary</a:t>
            </a:r>
          </a:p>
          <a:p>
            <a:pPr lvl="1"/>
            <a:endParaRPr lang="en-US" dirty="0"/>
          </a:p>
          <a:p>
            <a:endParaRPr lang="en-US" dirty="0"/>
          </a:p>
        </p:txBody>
      </p:sp>
      <p:sp>
        <p:nvSpPr>
          <p:cNvPr id="4" name="Content Placeholder 3"/>
          <p:cNvSpPr>
            <a:spLocks noGrp="1"/>
          </p:cNvSpPr>
          <p:nvPr>
            <p:ph idx="10"/>
          </p:nvPr>
        </p:nvSpPr>
        <p:spPr/>
        <p:txBody>
          <a:bodyPr/>
          <a:lstStyle/>
          <a:p>
            <a:r>
              <a:rPr lang="en-US" dirty="0"/>
              <a:t>Other Black-box Evasion Attacks</a:t>
            </a:r>
          </a:p>
          <a:p>
            <a:endParaRPr lang="en-US" dirty="0"/>
          </a:p>
        </p:txBody>
      </p:sp>
    </p:spTree>
    <p:extLst>
      <p:ext uri="{BB962C8B-B14F-4D97-AF65-F5344CB8AC3E}">
        <p14:creationId xmlns:p14="http://schemas.microsoft.com/office/powerpoint/2010/main" val="4144122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HopSkipJump</a:t>
            </a:r>
            <a:r>
              <a:rPr lang="en-US" dirty="0"/>
              <a:t>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Start from an adversarial image </a:t>
                </a:r>
                <a14:m>
                  <m:oMath xmlns:m="http://schemas.openxmlformats.org/officeDocument/2006/math">
                    <m:acc>
                      <m:accPr>
                        <m:chr m:val="̃"/>
                        <m:ctrlPr>
                          <a:rPr lang="en-US" i="1" smtClean="0">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acc>
                  </m:oMath>
                </a14:m>
                <a:endParaRPr lang="en-US" dirty="0"/>
              </a:p>
              <a:p>
                <a:r>
                  <a:rPr lang="en-US" dirty="0"/>
                  <a:t>Perform a binary search to find the boundary </a:t>
                </a:r>
              </a:p>
              <a:p>
                <a:r>
                  <a:rPr lang="en-US" dirty="0"/>
                  <a:t>Estimate the gradient direction at the boundary point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endParaRPr lang="en-US" dirty="0"/>
              </a:p>
              <a:p>
                <a:r>
                  <a:rPr lang="en-US" dirty="0"/>
                  <a:t>Perform a step-size search, and update to the next image </a:t>
                </a:r>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r>
                  <a:rPr lang="en-US" dirty="0"/>
                  <a:t>Search again for the next boundary point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oMath>
                </a14:m>
                <a:endParaRPr lang="en-US" dirty="0"/>
              </a:p>
              <a:p>
                <a:r>
                  <a:rPr lang="en-US" dirty="0"/>
                  <a:t>Repeat until the closest adversarial image to the original image </a:t>
                </a:r>
                <a:r>
                  <a:rPr lang="en-US" i="1" dirty="0"/>
                  <a:t>x</a:t>
                </a:r>
                <a:r>
                  <a:rPr lang="en-US" dirty="0"/>
                  <a:t>* is found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5" name="Picture 4">
            <a:extLst>
              <a:ext uri="{FF2B5EF4-FFF2-40B4-BE49-F238E27FC236}">
                <a16:creationId xmlns:a16="http://schemas.microsoft.com/office/drawing/2014/main" id="{BCAB1EA4-28A0-48D9-ABFF-8FB251AEECCD}"/>
              </a:ext>
            </a:extLst>
          </p:cNvPr>
          <p:cNvPicPr>
            <a:picLocks noChangeAspect="1"/>
          </p:cNvPicPr>
          <p:nvPr/>
        </p:nvPicPr>
        <p:blipFill rotWithShape="1">
          <a:blip r:embed="rId4"/>
          <a:srcRect b="3383"/>
          <a:stretch/>
        </p:blipFill>
        <p:spPr>
          <a:xfrm>
            <a:off x="749539" y="4744947"/>
            <a:ext cx="8559321" cy="2655180"/>
          </a:xfrm>
          <a:prstGeom prst="rect">
            <a:avLst/>
          </a:prstGeom>
        </p:spPr>
      </p:pic>
    </p:spTree>
    <p:extLst>
      <p:ext uri="{BB962C8B-B14F-4D97-AF65-F5344CB8AC3E}">
        <p14:creationId xmlns:p14="http://schemas.microsoft.com/office/powerpoint/2010/main" val="4182231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HopSkipJump</a:t>
            </a:r>
            <a:r>
              <a:rPr lang="en-US" dirty="0"/>
              <a:t> Attack</a:t>
            </a:r>
          </a:p>
        </p:txBody>
      </p:sp>
      <p:sp>
        <p:nvSpPr>
          <p:cNvPr id="3" name="Content Placeholder 2"/>
          <p:cNvSpPr>
            <a:spLocks noGrp="1"/>
          </p:cNvSpPr>
          <p:nvPr>
            <p:ph idx="1"/>
          </p:nvPr>
        </p:nvSpPr>
        <p:spPr/>
        <p:txBody>
          <a:bodyPr/>
          <a:lstStyle/>
          <a:p>
            <a:r>
              <a:rPr lang="en-US" dirty="0"/>
              <a:t>Experimental evaluation</a:t>
            </a:r>
          </a:p>
          <a:p>
            <a:pPr lvl="1"/>
            <a:r>
              <a:rPr lang="en-US" dirty="0"/>
              <a:t>Comparison to Boundary attack and Opt attack on CI-FAR-100</a:t>
            </a:r>
          </a:p>
          <a:p>
            <a:pPr lvl="1"/>
            <a:r>
              <a:rPr lang="en-US" dirty="0"/>
              <a:t>Top row (CNN), bottom row (</a:t>
            </a:r>
            <a:r>
              <a:rPr lang="en-US" dirty="0" err="1"/>
              <a:t>ResNet</a:t>
            </a:r>
            <a:r>
              <a:rPr lang="en-US" dirty="0"/>
              <a:t>)</a:t>
            </a:r>
          </a:p>
        </p:txBody>
      </p:sp>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976794" y="3230689"/>
            <a:ext cx="5786099" cy="4399927"/>
          </a:xfrm>
          <a:prstGeom prst="rect">
            <a:avLst/>
          </a:prstGeom>
        </p:spPr>
      </p:pic>
      <p:pic>
        <p:nvPicPr>
          <p:cNvPr id="6" name="Picture 5"/>
          <p:cNvPicPr>
            <a:picLocks noChangeAspect="1"/>
          </p:cNvPicPr>
          <p:nvPr/>
        </p:nvPicPr>
        <p:blipFill rotWithShape="1">
          <a:blip r:embed="rId5"/>
          <a:srcRect l="39254" t="17249" r="2382" b="10853"/>
          <a:stretch/>
        </p:blipFill>
        <p:spPr>
          <a:xfrm>
            <a:off x="196005" y="3880548"/>
            <a:ext cx="2694985" cy="293684"/>
          </a:xfrm>
          <a:prstGeom prst="rect">
            <a:avLst/>
          </a:prstGeom>
        </p:spPr>
      </p:pic>
      <p:pic>
        <p:nvPicPr>
          <p:cNvPr id="7" name="Picture 6"/>
          <p:cNvPicPr>
            <a:picLocks noChangeAspect="1"/>
          </p:cNvPicPr>
          <p:nvPr/>
        </p:nvPicPr>
        <p:blipFill rotWithShape="1">
          <a:blip r:embed="rId6"/>
          <a:srcRect l="2521" t="14001" r="2505" b="15861"/>
          <a:stretch/>
        </p:blipFill>
        <p:spPr>
          <a:xfrm>
            <a:off x="205319" y="4466830"/>
            <a:ext cx="2510535" cy="355474"/>
          </a:xfrm>
          <a:prstGeom prst="rect">
            <a:avLst/>
          </a:prstGeom>
        </p:spPr>
      </p:pic>
      <p:pic>
        <p:nvPicPr>
          <p:cNvPr id="8" name="Picture 7"/>
          <p:cNvPicPr>
            <a:picLocks noChangeAspect="1"/>
          </p:cNvPicPr>
          <p:nvPr/>
        </p:nvPicPr>
        <p:blipFill rotWithShape="1">
          <a:blip r:embed="rId5"/>
          <a:srcRect t="9259" r="63654" b="13866"/>
          <a:stretch/>
        </p:blipFill>
        <p:spPr>
          <a:xfrm>
            <a:off x="196005" y="5200047"/>
            <a:ext cx="1918097" cy="358887"/>
          </a:xfrm>
          <a:prstGeom prst="rect">
            <a:avLst/>
          </a:prstGeom>
        </p:spPr>
      </p:pic>
    </p:spTree>
    <p:extLst>
      <p:ext uri="{BB962C8B-B14F-4D97-AF65-F5344CB8AC3E}">
        <p14:creationId xmlns:p14="http://schemas.microsoft.com/office/powerpoint/2010/main" val="3087643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HopSkipJump</a:t>
            </a:r>
            <a:r>
              <a:rPr lang="en-US" dirty="0"/>
              <a:t> Attack</a:t>
            </a:r>
          </a:p>
        </p:txBody>
      </p:sp>
      <p:sp>
        <p:nvSpPr>
          <p:cNvPr id="3" name="Content Placeholder 2"/>
          <p:cNvSpPr>
            <a:spLocks noGrp="1"/>
          </p:cNvSpPr>
          <p:nvPr>
            <p:ph idx="1"/>
          </p:nvPr>
        </p:nvSpPr>
        <p:spPr/>
        <p:txBody>
          <a:bodyPr/>
          <a:lstStyle/>
          <a:p>
            <a:r>
              <a:rPr lang="en-US" dirty="0"/>
              <a:t>Untargeted attack</a:t>
            </a:r>
          </a:p>
          <a:p>
            <a:pPr lvl="1"/>
            <a:r>
              <a:rPr lang="en-US" dirty="0"/>
              <a:t>2</a:t>
            </a:r>
            <a:r>
              <a:rPr lang="en-US" baseline="30000" dirty="0"/>
              <a:t>nd</a:t>
            </a:r>
            <a:r>
              <a:rPr lang="en-US" dirty="0"/>
              <a:t>  to 9th columns: images at 100, 200, 500, 1K, 2K, 5K, 10K, 25K model queries</a:t>
            </a:r>
          </a:p>
          <a:p>
            <a:endParaRPr lang="en-US" dirty="0"/>
          </a:p>
          <a:p>
            <a:endParaRPr lang="en-US" dirty="0"/>
          </a:p>
          <a:p>
            <a:endParaRPr lang="en-US" dirty="0"/>
          </a:p>
          <a:p>
            <a:endParaRPr lang="en-US" dirty="0"/>
          </a:p>
          <a:p>
            <a:endParaRPr lang="en-US" dirty="0"/>
          </a:p>
          <a:p>
            <a:r>
              <a:rPr lang="en-US" dirty="0"/>
              <a:t>Targeted attack</a:t>
            </a:r>
          </a:p>
          <a:p>
            <a:endParaRPr lang="en-US" dirty="0"/>
          </a:p>
        </p:txBody>
      </p:sp>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6" name="Picture 5"/>
          <p:cNvPicPr>
            <a:picLocks noChangeAspect="1"/>
          </p:cNvPicPr>
          <p:nvPr/>
        </p:nvPicPr>
        <p:blipFill>
          <a:blip r:embed="rId3"/>
          <a:stretch>
            <a:fillRect/>
          </a:stretch>
        </p:blipFill>
        <p:spPr>
          <a:xfrm>
            <a:off x="60648" y="5110336"/>
            <a:ext cx="9971787" cy="936104"/>
          </a:xfrm>
          <a:prstGeom prst="rect">
            <a:avLst/>
          </a:prstGeom>
        </p:spPr>
      </p:pic>
      <p:pic>
        <p:nvPicPr>
          <p:cNvPr id="7" name="Picture 6"/>
          <p:cNvPicPr>
            <a:picLocks noChangeAspect="1"/>
          </p:cNvPicPr>
          <p:nvPr/>
        </p:nvPicPr>
        <p:blipFill>
          <a:blip r:embed="rId4"/>
          <a:stretch>
            <a:fillRect/>
          </a:stretch>
        </p:blipFill>
        <p:spPr>
          <a:xfrm>
            <a:off x="60648" y="3022104"/>
            <a:ext cx="9971787" cy="936104"/>
          </a:xfrm>
          <a:prstGeom prst="rect">
            <a:avLst/>
          </a:prstGeom>
        </p:spPr>
      </p:pic>
    </p:spTree>
    <p:extLst>
      <p:ext uri="{BB962C8B-B14F-4D97-AF65-F5344CB8AC3E}">
        <p14:creationId xmlns:p14="http://schemas.microsoft.com/office/powerpoint/2010/main" val="41697461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b="1" i="1" dirty="0">
                <a:solidFill>
                  <a:srgbClr val="0070C0"/>
                </a:solidFill>
              </a:rPr>
              <a:t>Simple Black-box Attack</a:t>
            </a:r>
          </a:p>
          <a:p>
            <a:pPr lvl="1"/>
            <a:r>
              <a:rPr lang="en-US" dirty="0" err="1">
                <a:hlinkClick r:id="rId2"/>
              </a:rPr>
              <a:t>Guo</a:t>
            </a:r>
            <a:r>
              <a:rPr lang="en-US" dirty="0">
                <a:hlinkClick r:id="rId2"/>
              </a:rPr>
              <a:t> et al. (2019) Simple Black-box Adversarial Attacks</a:t>
            </a:r>
            <a:endParaRPr lang="en-US" dirty="0"/>
          </a:p>
          <a:p>
            <a:r>
              <a:rPr lang="en-US" dirty="0"/>
              <a:t>A.k.a. </a:t>
            </a:r>
            <a:r>
              <a:rPr lang="en-US" dirty="0" err="1"/>
              <a:t>SimBA</a:t>
            </a:r>
            <a:r>
              <a:rPr lang="en-US" dirty="0"/>
              <a:t> attack</a:t>
            </a:r>
          </a:p>
          <a:p>
            <a:pPr lvl="1"/>
            <a:r>
              <a:rPr lang="en-US" dirty="0"/>
              <a:t>Score-based attack</a:t>
            </a:r>
          </a:p>
          <a:p>
            <a:pPr lvl="1"/>
            <a:r>
              <a:rPr lang="en-US" dirty="0"/>
              <a:t>Focus on query efficiency</a:t>
            </a:r>
          </a:p>
          <a:p>
            <a:pPr lvl="1"/>
            <a:r>
              <a:rPr lang="en-US" dirty="0"/>
              <a:t>Both targeted and untargeted attacks</a:t>
            </a:r>
          </a:p>
          <a:p>
            <a:r>
              <a:rPr lang="en-US" dirty="0"/>
              <a:t>Approach:</a:t>
            </a:r>
          </a:p>
          <a:p>
            <a:pPr lvl="1"/>
            <a:r>
              <a:rPr lang="en-US" dirty="0"/>
              <a:t>Use random orthonormal perturbations to approach the decision boundary</a:t>
            </a:r>
          </a:p>
        </p:txBody>
      </p:sp>
      <p:sp>
        <p:nvSpPr>
          <p:cNvPr id="4" name="Content Placeholder 3"/>
          <p:cNvSpPr>
            <a:spLocks noGrp="1"/>
          </p:cNvSpPr>
          <p:nvPr>
            <p:ph idx="10"/>
          </p:nvPr>
        </p:nvSpPr>
        <p:spPr/>
        <p:txBody>
          <a:bodyPr/>
          <a:lstStyle/>
          <a:p>
            <a:r>
              <a:rPr lang="en-US" dirty="0"/>
              <a:t>Other Black-box Evasion Attacks</a:t>
            </a:r>
          </a:p>
          <a:p>
            <a:endParaRPr lang="en-US" dirty="0"/>
          </a:p>
        </p:txBody>
      </p:sp>
    </p:spTree>
    <p:extLst>
      <p:ext uri="{BB962C8B-B14F-4D97-AF65-F5344CB8AC3E}">
        <p14:creationId xmlns:p14="http://schemas.microsoft.com/office/powerpoint/2010/main" val="2688916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dirty="0"/>
              <a:t>Steps:</a:t>
            </a:r>
          </a:p>
          <a:p>
            <a:pPr lvl="1"/>
            <a:r>
              <a:rPr lang="en-US" dirty="0"/>
              <a:t>Randomly sample perturbation vectors from a predefined orthonormal basis</a:t>
            </a:r>
          </a:p>
          <a:p>
            <a:pPr lvl="1"/>
            <a:r>
              <a:rPr lang="en-US" dirty="0"/>
              <a:t>Check the confidence score to find out if it is pointing toward or away from the decision boundary</a:t>
            </a:r>
          </a:p>
          <a:p>
            <a:pPr lvl="1"/>
            <a:r>
              <a:rPr lang="en-US" dirty="0"/>
              <a:t>Perturb the image by adding or subtracting the vector</a:t>
            </a:r>
          </a:p>
          <a:p>
            <a:r>
              <a:rPr lang="en-US" dirty="0"/>
              <a:t>Goal:</a:t>
            </a:r>
          </a:p>
          <a:p>
            <a:pPr lvl="1"/>
            <a:r>
              <a:rPr lang="en-US" dirty="0"/>
              <a:t>Each iteration moves the image away from the original image, and towards the decision boundary</a:t>
            </a:r>
          </a:p>
          <a:p>
            <a:endParaRPr lang="en-US" dirty="0"/>
          </a:p>
        </p:txBody>
      </p:sp>
      <p:sp>
        <p:nvSpPr>
          <p:cNvPr id="4" name="Content Placeholder 3"/>
          <p:cNvSpPr>
            <a:spLocks noGrp="1"/>
          </p:cNvSpPr>
          <p:nvPr>
            <p:ph idx="10"/>
          </p:nvPr>
        </p:nvSpPr>
        <p:spPr/>
        <p:txBody>
          <a:bodyPr/>
          <a:lstStyle/>
          <a:p>
            <a:r>
              <a:rPr lang="en-US" dirty="0"/>
              <a:t>Other Black-box Evasion Attacks</a:t>
            </a:r>
          </a:p>
          <a:p>
            <a:endParaRPr lang="en-US" dirty="0"/>
          </a:p>
        </p:txBody>
      </p:sp>
    </p:spTree>
    <p:extLst>
      <p:ext uri="{BB962C8B-B14F-4D97-AF65-F5344CB8AC3E}">
        <p14:creationId xmlns:p14="http://schemas.microsoft.com/office/powerpoint/2010/main" val="3297240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dirty="0"/>
              <a:t>Algorithm</a:t>
            </a:r>
          </a:p>
        </p:txBody>
      </p:sp>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84784" y="2590056"/>
            <a:ext cx="6048672" cy="4026924"/>
          </a:xfrm>
          <a:prstGeom prst="rect">
            <a:avLst/>
          </a:prstGeom>
        </p:spPr>
      </p:pic>
    </p:spTree>
    <p:extLst>
      <p:ext uri="{BB962C8B-B14F-4D97-AF65-F5344CB8AC3E}">
        <p14:creationId xmlns:p14="http://schemas.microsoft.com/office/powerpoint/2010/main" val="244639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14" y="1005881"/>
            <a:ext cx="10047446" cy="6313551"/>
          </a:xfrm>
          <a:prstGeom prst="rect">
            <a:avLst/>
          </a:prstGeom>
        </p:spPr>
      </p:pic>
    </p:spTree>
    <p:extLst>
      <p:ext uri="{BB962C8B-B14F-4D97-AF65-F5344CB8AC3E}">
        <p14:creationId xmlns:p14="http://schemas.microsoft.com/office/powerpoint/2010/main" val="3407666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Perturbation vectors are selected to be orthonormal</a:t>
                </a:r>
              </a:p>
              <a:p>
                <a:pPr lvl="1"/>
                <a:r>
                  <a:rPr lang="en-US" dirty="0"/>
                  <a:t>I.e., the random directions for each pixel do not cancel each other out, or amplify each other</a:t>
                </a:r>
              </a:p>
              <a:p>
                <a:r>
                  <a:rPr lang="en-US" dirty="0"/>
                  <a:t>For </a:t>
                </a:r>
                <a:r>
                  <a:rPr lang="en-US" dirty="0">
                    <a:solidFill>
                      <a:srgbClr val="FF0000"/>
                    </a:solidFill>
                  </a:rPr>
                  <a:t>orthonormal vectors </a:t>
                </a:r>
                <a:r>
                  <a:rPr lang="en-US" b="1" dirty="0"/>
                  <a:t>x</a:t>
                </a:r>
                <a:r>
                  <a:rPr lang="en-US" dirty="0"/>
                  <a:t> and </a:t>
                </a:r>
                <a:r>
                  <a:rPr lang="en-US" b="1" dirty="0"/>
                  <a:t>y</a:t>
                </a:r>
                <a:r>
                  <a:rPr lang="en-US" dirty="0"/>
                  <a:t>, the dot product is </a:t>
                </a:r>
                <a14:m>
                  <m:oMath xmlns:m="http://schemas.openxmlformats.org/officeDocument/2006/math">
                    <m:r>
                      <a:rPr lang="en-US" b="1" i="0" dirty="0" smtClean="0">
                        <a:latin typeface="Cambria Math" panose="02040503050406030204" pitchFamily="18" charset="0"/>
                      </a:rPr>
                      <m:t>𝐱</m:t>
                    </m:r>
                    <m:r>
                      <a:rPr lang="en-US" b="1" i="0" dirty="0" smtClean="0">
                        <a:latin typeface="Cambria Math" panose="02040503050406030204" pitchFamily="18" charset="0"/>
                        <a:ea typeface="Cambria Math" panose="02040503050406030204" pitchFamily="18" charset="0"/>
                      </a:rPr>
                      <m:t>∙</m:t>
                    </m:r>
                    <m:r>
                      <a:rPr lang="en-US" b="1" i="0" dirty="0" smtClean="0">
                        <a:latin typeface="Cambria Math" panose="02040503050406030204" pitchFamily="18" charset="0"/>
                      </a:rPr>
                      <m:t>𝐲</m:t>
                    </m:r>
                    <m:r>
                      <a:rPr lang="en-US" i="1" dirty="0" smtClean="0">
                        <a:latin typeface="Cambria Math" panose="02040503050406030204" pitchFamily="18" charset="0"/>
                      </a:rPr>
                      <m:t>=0</m:t>
                    </m:r>
                  </m:oMath>
                </a14:m>
                <a:endParaRPr lang="en-US" dirty="0"/>
              </a:p>
              <a:p>
                <a:pPr lvl="1"/>
                <a:r>
                  <a:rPr lang="en-US" dirty="0"/>
                  <a:t>The angle between the vectors is 90 degrees</a:t>
                </a:r>
              </a:p>
              <a:p>
                <a:pPr lvl="1"/>
                <a:r>
                  <a:rPr lang="en-US" dirty="0"/>
                  <a:t>I.e., they are orthogonal</a:t>
                </a:r>
              </a:p>
              <a:p>
                <a:r>
                  <a:rPr lang="en-US" dirty="0"/>
                  <a:t>How to choose orthonormal perturbation vector?</a:t>
                </a:r>
              </a:p>
              <a:p>
                <a:pPr lvl="1"/>
                <a:r>
                  <a:rPr lang="en-US" dirty="0"/>
                  <a:t>One inefficient option are the vectors [1,0,0,…,0], [0,1,0,…,0], [0,0,1,…,0],…,[0,0,0,…,1]</a:t>
                </a:r>
              </a:p>
              <a:p>
                <a:pPr lvl="2"/>
                <a:r>
                  <a:rPr lang="en-US" dirty="0"/>
                  <a:t>I.e., only one pixel is changed at a time</a:t>
                </a:r>
              </a:p>
              <a:p>
                <a:pPr lvl="1"/>
                <a:r>
                  <a:rPr lang="en-US" dirty="0"/>
                  <a:t>The authors propose an approach called Discrete Cosine Transform (DCT)</a:t>
                </a:r>
              </a:p>
              <a:p>
                <a:pPr lvl="2"/>
                <a:r>
                  <a:rPr lang="en-US" dirty="0"/>
                  <a:t>It is based on frequency coefficients that correspond to magnitudes of cosine functions</a:t>
                </a:r>
              </a:p>
              <a:p>
                <a:pPr lvl="2"/>
                <a:r>
                  <a:rPr lang="en-US" dirty="0"/>
                  <a:t>Hence, many pixels will change the direction at each step</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127"/>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Other Black-box Evasion Attacks</a:t>
            </a:r>
          </a:p>
          <a:p>
            <a:endParaRPr lang="en-US" dirty="0"/>
          </a:p>
        </p:txBody>
      </p:sp>
    </p:spTree>
    <p:extLst>
      <p:ext uri="{BB962C8B-B14F-4D97-AF65-F5344CB8AC3E}">
        <p14:creationId xmlns:p14="http://schemas.microsoft.com/office/powerpoint/2010/main" val="59563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dirty="0"/>
              <a:t>The average change of the output scores (probabilities) is larger when the DCT approach is employed</a:t>
            </a:r>
          </a:p>
          <a:p>
            <a:pPr lvl="1"/>
            <a:r>
              <a:rPr lang="en-US" dirty="0"/>
              <a:t>In comparison to changing individual pixels</a:t>
            </a:r>
          </a:p>
        </p:txBody>
      </p:sp>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5" name="Picture 4"/>
          <p:cNvPicPr>
            <a:picLocks noChangeAspect="1"/>
          </p:cNvPicPr>
          <p:nvPr/>
        </p:nvPicPr>
        <p:blipFill>
          <a:blip r:embed="rId2"/>
          <a:stretch>
            <a:fillRect/>
          </a:stretch>
        </p:blipFill>
        <p:spPr>
          <a:xfrm>
            <a:off x="140413" y="3598168"/>
            <a:ext cx="9777574" cy="3282225"/>
          </a:xfrm>
          <a:prstGeom prst="rect">
            <a:avLst/>
          </a:prstGeom>
        </p:spPr>
      </p:pic>
    </p:spTree>
    <p:extLst>
      <p:ext uri="{BB962C8B-B14F-4D97-AF65-F5344CB8AC3E}">
        <p14:creationId xmlns:p14="http://schemas.microsoft.com/office/powerpoint/2010/main" val="2465424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dirty="0"/>
              <a:t>Experimental evaluation</a:t>
            </a:r>
          </a:p>
          <a:p>
            <a:pPr lvl="1"/>
            <a:r>
              <a:rPr lang="en-US" dirty="0"/>
              <a:t>High success rate achieved</a:t>
            </a:r>
          </a:p>
        </p:txBody>
      </p:sp>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5" name="Picture 4"/>
          <p:cNvPicPr>
            <a:picLocks noChangeAspect="1"/>
          </p:cNvPicPr>
          <p:nvPr/>
        </p:nvPicPr>
        <p:blipFill>
          <a:blip r:embed="rId2"/>
          <a:stretch>
            <a:fillRect/>
          </a:stretch>
        </p:blipFill>
        <p:spPr>
          <a:xfrm>
            <a:off x="132657" y="3670176"/>
            <a:ext cx="9578738" cy="2880320"/>
          </a:xfrm>
          <a:prstGeom prst="rect">
            <a:avLst/>
          </a:prstGeom>
        </p:spPr>
      </p:pic>
    </p:spTree>
    <p:extLst>
      <p:ext uri="{BB962C8B-B14F-4D97-AF65-F5344CB8AC3E}">
        <p14:creationId xmlns:p14="http://schemas.microsoft.com/office/powerpoint/2010/main" val="41337548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dirty="0"/>
              <a:t>Experimental evaluation</a:t>
            </a:r>
          </a:p>
          <a:p>
            <a:pPr lvl="1"/>
            <a:r>
              <a:rPr lang="en-US" dirty="0"/>
              <a:t>Good query-efficiency</a:t>
            </a:r>
          </a:p>
        </p:txBody>
      </p:sp>
      <p:sp>
        <p:nvSpPr>
          <p:cNvPr id="4" name="Content Placeholder 3"/>
          <p:cNvSpPr>
            <a:spLocks noGrp="1"/>
          </p:cNvSpPr>
          <p:nvPr>
            <p:ph idx="10"/>
          </p:nvPr>
        </p:nvSpPr>
        <p:spPr/>
        <p:txBody>
          <a:bodyPr/>
          <a:lstStyle/>
          <a:p>
            <a:r>
              <a:rPr lang="en-US" dirty="0"/>
              <a:t>Other Black-box Evasion Attacks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86012" y="2911706"/>
            <a:ext cx="5286375" cy="256222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580928" y="5667325"/>
            <a:ext cx="5295900" cy="1819275"/>
          </a:xfrm>
          <a:prstGeom prst="rect">
            <a:avLst/>
          </a:prstGeom>
        </p:spPr>
      </p:pic>
    </p:spTree>
    <p:extLst>
      <p:ext uri="{BB962C8B-B14F-4D97-AF65-F5344CB8AC3E}">
        <p14:creationId xmlns:p14="http://schemas.microsoft.com/office/powerpoint/2010/main" val="31608319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Black-box Attack</a:t>
            </a:r>
          </a:p>
        </p:txBody>
      </p:sp>
      <p:sp>
        <p:nvSpPr>
          <p:cNvPr id="3" name="Content Placeholder 2"/>
          <p:cNvSpPr>
            <a:spLocks noGrp="1"/>
          </p:cNvSpPr>
          <p:nvPr>
            <p:ph idx="1"/>
          </p:nvPr>
        </p:nvSpPr>
        <p:spPr/>
        <p:txBody>
          <a:bodyPr/>
          <a:lstStyle/>
          <a:p>
            <a:r>
              <a:rPr lang="en-US" dirty="0"/>
              <a:t>Attack on </a:t>
            </a:r>
            <a:r>
              <a:rPr lang="en-US" dirty="0">
                <a:hlinkClick r:id="rId2"/>
              </a:rPr>
              <a:t>Google Cloud Vision API</a:t>
            </a:r>
            <a:endParaRPr lang="en-US" dirty="0"/>
          </a:p>
          <a:p>
            <a:pPr lvl="1"/>
            <a:r>
              <a:rPr lang="en-US" dirty="0"/>
              <a:t>Checked on 50 random images</a:t>
            </a:r>
          </a:p>
          <a:p>
            <a:pPr lvl="1"/>
            <a:r>
              <a:rPr lang="en-US" dirty="0"/>
              <a:t>70% success rate after 5,000 queries</a:t>
            </a:r>
          </a:p>
        </p:txBody>
      </p:sp>
      <p:sp>
        <p:nvSpPr>
          <p:cNvPr id="4" name="Content Placeholder 3"/>
          <p:cNvSpPr>
            <a:spLocks noGrp="1"/>
          </p:cNvSpPr>
          <p:nvPr>
            <p:ph idx="10"/>
          </p:nvPr>
        </p:nvSpPr>
        <p:spPr/>
        <p:txBody>
          <a:bodyPr/>
          <a:lstStyle/>
          <a:p>
            <a:r>
              <a:rPr lang="en-US" dirty="0"/>
              <a:t>Other Black-box Evasion Attacks</a:t>
            </a:r>
          </a:p>
        </p:txBody>
      </p:sp>
      <p:pic>
        <p:nvPicPr>
          <p:cNvPr id="5" name="Picture 4"/>
          <p:cNvPicPr>
            <a:picLocks noChangeAspect="1"/>
          </p:cNvPicPr>
          <p:nvPr/>
        </p:nvPicPr>
        <p:blipFill>
          <a:blip r:embed="rId3"/>
          <a:stretch>
            <a:fillRect/>
          </a:stretch>
        </p:blipFill>
        <p:spPr>
          <a:xfrm>
            <a:off x="420688" y="3569114"/>
            <a:ext cx="9418835" cy="2981382"/>
          </a:xfrm>
          <a:prstGeom prst="rect">
            <a:avLst/>
          </a:prstGeom>
        </p:spPr>
      </p:pic>
    </p:spTree>
    <p:extLst>
      <p:ext uri="{BB962C8B-B14F-4D97-AF65-F5344CB8AC3E}">
        <p14:creationId xmlns:p14="http://schemas.microsoft.com/office/powerpoint/2010/main" val="6598534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2EFBF-CC63-41E4-A495-390E4F5CF21C}"/>
              </a:ext>
            </a:extLst>
          </p:cNvPr>
          <p:cNvSpPr>
            <a:spLocks noGrp="1"/>
          </p:cNvSpPr>
          <p:nvPr>
            <p:ph type="title"/>
          </p:nvPr>
        </p:nvSpPr>
        <p:spPr/>
        <p:txBody>
          <a:bodyPr/>
          <a:lstStyle/>
          <a:p>
            <a:r>
              <a:rPr lang="en-US" dirty="0"/>
              <a:t>Additional References</a:t>
            </a:r>
          </a:p>
        </p:txBody>
      </p:sp>
      <p:sp>
        <p:nvSpPr>
          <p:cNvPr id="5" name="Content Placeholder 4">
            <a:extLst>
              <a:ext uri="{FF2B5EF4-FFF2-40B4-BE49-F238E27FC236}">
                <a16:creationId xmlns:a16="http://schemas.microsoft.com/office/drawing/2014/main" id="{BBA26529-85BF-4465-977B-25819F00D7A5}"/>
              </a:ext>
            </a:extLst>
          </p:cNvPr>
          <p:cNvSpPr>
            <a:spLocks noGrp="1"/>
          </p:cNvSpPr>
          <p:nvPr>
            <p:ph idx="1"/>
          </p:nvPr>
        </p:nvSpPr>
        <p:spPr/>
        <p:txBody>
          <a:bodyPr/>
          <a:lstStyle/>
          <a:p>
            <a:pPr marL="457162" indent="-457162">
              <a:buFont typeface="+mj-lt"/>
              <a:buAutoNum type="arabicPeriod"/>
            </a:pPr>
            <a:r>
              <a:rPr lang="pt-BR" dirty="0"/>
              <a:t>Nicolae et al. (2019) Adversarial Robustness Toolbox v1.0.0. </a:t>
            </a:r>
            <a:r>
              <a:rPr lang="pt-BR" dirty="0">
                <a:hlinkClick r:id="rId3"/>
              </a:rPr>
              <a:t>https://arxiv.org/abs/1807.01069</a:t>
            </a:r>
            <a:endParaRPr lang="pt-BR" dirty="0"/>
          </a:p>
          <a:p>
            <a:pPr marL="457162" indent="-457162">
              <a:buFont typeface="+mj-lt"/>
              <a:buAutoNum type="arabicPeriod"/>
            </a:pPr>
            <a:r>
              <a:rPr lang="pt-BR" dirty="0"/>
              <a:t>Xu et al. (2019) </a:t>
            </a:r>
            <a:r>
              <a:rPr lang="en-US" dirty="0"/>
              <a:t>Adversarial Attacks and Defenses in Images, Graphs and Text: A Review </a:t>
            </a:r>
            <a:r>
              <a:rPr lang="en-US" dirty="0">
                <a:hlinkClick r:id="rId4"/>
              </a:rPr>
              <a:t>https://arxiv.org/abs/1909.08072</a:t>
            </a:r>
            <a:endParaRPr lang="en-US" dirty="0"/>
          </a:p>
          <a:p>
            <a:pPr marL="457162" indent="-457162">
              <a:buFont typeface="+mj-lt"/>
              <a:buAutoNum type="arabicPeriod"/>
            </a:pPr>
            <a:endParaRPr lang="pt-BR" dirty="0"/>
          </a:p>
          <a:p>
            <a:pPr marL="457162" indent="-457162">
              <a:buFont typeface="+mj-lt"/>
              <a:buAutoNum type="arabicPeriod"/>
            </a:pPr>
            <a:endParaRPr lang="pt-BR" dirty="0"/>
          </a:p>
        </p:txBody>
      </p:sp>
    </p:spTree>
    <p:extLst>
      <p:ext uri="{BB962C8B-B14F-4D97-AF65-F5344CB8AC3E}">
        <p14:creationId xmlns:p14="http://schemas.microsoft.com/office/powerpoint/2010/main" val="3648828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5880"/>
            <a:ext cx="10047446" cy="6313551"/>
          </a:xfrm>
          <a:prstGeom prst="rect">
            <a:avLst/>
          </a:prstGeom>
        </p:spPr>
      </p:pic>
    </p:spTree>
    <p:extLst>
      <p:ext uri="{BB962C8B-B14F-4D97-AF65-F5344CB8AC3E}">
        <p14:creationId xmlns:p14="http://schemas.microsoft.com/office/powerpoint/2010/main" val="873755232"/>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15189</TotalTime>
  <Words>3513</Words>
  <Application>Microsoft Office PowerPoint</Application>
  <PresentationFormat>Custom</PresentationFormat>
  <Paragraphs>552</Paragraphs>
  <Slides>85</Slides>
  <Notes>33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5" baseType="lpstr">
      <vt:lpstr>Arial</vt:lpstr>
      <vt:lpstr>Calibri</vt:lpstr>
      <vt:lpstr>Cambria Math</vt:lpstr>
      <vt:lpstr>Courier New</vt:lpstr>
      <vt:lpstr>NimbusRomNo9L-Regu</vt:lpstr>
      <vt:lpstr>Palatino Linotype</vt:lpstr>
      <vt:lpstr>times</vt:lpstr>
      <vt:lpstr>Wingdings</vt:lpstr>
      <vt:lpstr>Office Theme</vt:lpstr>
      <vt:lpstr>方程式</vt:lpstr>
      <vt:lpstr>PowerPoint Presentation</vt:lpstr>
      <vt:lpstr>Lecture 6</vt:lpstr>
      <vt:lpstr>Lecture Outline</vt:lpstr>
      <vt:lpstr>Evasion Attacks against Black-box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Gradient Estimation Attack</vt:lpstr>
      <vt:lpstr>Gradient Estimation Attack</vt:lpstr>
      <vt:lpstr>Gradient Estimation Attack</vt:lpstr>
      <vt:lpstr>Gradient Estimation Attack</vt:lpstr>
      <vt:lpstr>Gradient Estimation Attack</vt:lpstr>
      <vt:lpstr>Experimental Validation</vt:lpstr>
      <vt:lpstr>Experimental Validation</vt:lpstr>
      <vt:lpstr>Experimental Validation</vt:lpstr>
      <vt:lpstr>Query Reduction</vt:lpstr>
      <vt:lpstr>Query Reduction</vt:lpstr>
      <vt:lpstr>Adversarial Samples</vt:lpstr>
      <vt:lpstr>Defense Evaluation</vt:lpstr>
      <vt:lpstr>Attacks on Real Models</vt:lpstr>
      <vt:lpstr>ZOO Attack</vt:lpstr>
      <vt:lpstr>ZOO Attack</vt:lpstr>
      <vt:lpstr>Loss function</vt:lpstr>
      <vt:lpstr>Loss function</vt:lpstr>
      <vt:lpstr>Loss function</vt:lpstr>
      <vt:lpstr>Loss function</vt:lpstr>
      <vt:lpstr>Loss function</vt:lpstr>
      <vt:lpstr>Gradient Estimation</vt:lpstr>
      <vt:lpstr>Adversarial Attack</vt:lpstr>
      <vt:lpstr>Adam Optimization Attack</vt:lpstr>
      <vt:lpstr>Newton Optimization Attack</vt:lpstr>
      <vt:lpstr>Newton Optimization Attack</vt:lpstr>
      <vt:lpstr>Experimental Evaluation</vt:lpstr>
      <vt:lpstr>Experimental Evaluation</vt:lpstr>
      <vt:lpstr>Queries Reduction</vt:lpstr>
      <vt:lpstr>Queries Reduction</vt:lpstr>
      <vt:lpstr>Experimental Evaluation</vt:lpstr>
      <vt:lpstr>Examples</vt:lpstr>
      <vt:lpstr>Examples</vt:lpstr>
      <vt:lpstr>Transfer-based Attacks </vt:lpstr>
      <vt:lpstr>Substitute Model Attack </vt:lpstr>
      <vt:lpstr>Substitute Model Attack </vt:lpstr>
      <vt:lpstr>Substitute Model Attack </vt:lpstr>
      <vt:lpstr>Substitute Model Attack </vt:lpstr>
      <vt:lpstr>Substitute Model Attack </vt:lpstr>
      <vt:lpstr>Ensemble of Local Models Attack</vt:lpstr>
      <vt:lpstr>Ensemble of Local Models Attack</vt:lpstr>
      <vt:lpstr>Ensemble of Local Models Attack</vt:lpstr>
      <vt:lpstr>Targeted Attack Evaluation</vt:lpstr>
      <vt:lpstr>Non-targeted Attack Evaluation</vt:lpstr>
      <vt:lpstr>HopSkipJump Attack</vt:lpstr>
      <vt:lpstr>HopSkipJump Attack</vt:lpstr>
      <vt:lpstr>HopSkipJump Attack</vt:lpstr>
      <vt:lpstr>HopSkipJump Attack</vt:lpstr>
      <vt:lpstr>Simple Black-box Attack</vt:lpstr>
      <vt:lpstr>Simple Black-box Attack</vt:lpstr>
      <vt:lpstr>Simple Black-box Attack</vt:lpstr>
      <vt:lpstr>Simple Black-box Attack</vt:lpstr>
      <vt:lpstr>Simple Black-box Attack</vt:lpstr>
      <vt:lpstr>Simple Black-box Attack</vt:lpstr>
      <vt:lpstr>Simple Black-box Attack</vt:lpstr>
      <vt:lpstr>Simple Black-box Attack</vt:lpstr>
      <vt:lpstr>Additional References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3472</cp:revision>
  <cp:lastPrinted>2016-01-16T17:38:40Z</cp:lastPrinted>
  <dcterms:created xsi:type="dcterms:W3CDTF">2014-06-16T13:46:25Z</dcterms:created>
  <dcterms:modified xsi:type="dcterms:W3CDTF">2021-09-25T18:45:14Z</dcterms:modified>
</cp:coreProperties>
</file>