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5" r:id="rId2"/>
    <p:sldMasterId id="2147483702" r:id="rId3"/>
  </p:sldMasterIdLst>
  <p:notesMasterIdLst>
    <p:notesMasterId r:id="rId106"/>
  </p:notesMasterIdLst>
  <p:handoutMasterIdLst>
    <p:handoutMasterId r:id="rId107"/>
  </p:handoutMasterIdLst>
  <p:sldIdLst>
    <p:sldId id="256" r:id="rId4"/>
    <p:sldId id="295" r:id="rId5"/>
    <p:sldId id="493" r:id="rId6"/>
    <p:sldId id="678" r:id="rId7"/>
    <p:sldId id="679" r:id="rId8"/>
    <p:sldId id="680" r:id="rId9"/>
    <p:sldId id="681" r:id="rId10"/>
    <p:sldId id="682" r:id="rId11"/>
    <p:sldId id="683" r:id="rId12"/>
    <p:sldId id="684" r:id="rId13"/>
    <p:sldId id="685" r:id="rId14"/>
    <p:sldId id="686" r:id="rId15"/>
    <p:sldId id="687" r:id="rId16"/>
    <p:sldId id="688" r:id="rId17"/>
    <p:sldId id="689" r:id="rId18"/>
    <p:sldId id="690" r:id="rId19"/>
    <p:sldId id="691" r:id="rId20"/>
    <p:sldId id="692" r:id="rId21"/>
    <p:sldId id="693" r:id="rId22"/>
    <p:sldId id="694" r:id="rId23"/>
    <p:sldId id="695" r:id="rId24"/>
    <p:sldId id="696" r:id="rId25"/>
    <p:sldId id="697" r:id="rId26"/>
    <p:sldId id="698" r:id="rId27"/>
    <p:sldId id="699" r:id="rId28"/>
    <p:sldId id="700" r:id="rId29"/>
    <p:sldId id="701" r:id="rId30"/>
    <p:sldId id="702" r:id="rId31"/>
    <p:sldId id="703" r:id="rId32"/>
    <p:sldId id="704" r:id="rId33"/>
    <p:sldId id="705" r:id="rId34"/>
    <p:sldId id="706" r:id="rId35"/>
    <p:sldId id="707" r:id="rId36"/>
    <p:sldId id="708" r:id="rId37"/>
    <p:sldId id="709" r:id="rId38"/>
    <p:sldId id="710" r:id="rId39"/>
    <p:sldId id="711" r:id="rId40"/>
    <p:sldId id="712" r:id="rId41"/>
    <p:sldId id="713" r:id="rId42"/>
    <p:sldId id="714" r:id="rId43"/>
    <p:sldId id="715" r:id="rId44"/>
    <p:sldId id="716" r:id="rId45"/>
    <p:sldId id="717" r:id="rId46"/>
    <p:sldId id="718" r:id="rId47"/>
    <p:sldId id="719" r:id="rId48"/>
    <p:sldId id="720" r:id="rId49"/>
    <p:sldId id="721" r:id="rId50"/>
    <p:sldId id="722" r:id="rId51"/>
    <p:sldId id="723" r:id="rId52"/>
    <p:sldId id="724" r:id="rId53"/>
    <p:sldId id="725" r:id="rId54"/>
    <p:sldId id="726" r:id="rId55"/>
    <p:sldId id="727" r:id="rId56"/>
    <p:sldId id="728" r:id="rId57"/>
    <p:sldId id="729" r:id="rId58"/>
    <p:sldId id="730" r:id="rId59"/>
    <p:sldId id="731" r:id="rId60"/>
    <p:sldId id="732" r:id="rId61"/>
    <p:sldId id="750" r:id="rId62"/>
    <p:sldId id="751" r:id="rId63"/>
    <p:sldId id="752" r:id="rId64"/>
    <p:sldId id="753" r:id="rId65"/>
    <p:sldId id="754" r:id="rId66"/>
    <p:sldId id="755" r:id="rId67"/>
    <p:sldId id="756" r:id="rId68"/>
    <p:sldId id="757" r:id="rId69"/>
    <p:sldId id="758" r:id="rId70"/>
    <p:sldId id="759" r:id="rId71"/>
    <p:sldId id="760" r:id="rId72"/>
    <p:sldId id="761" r:id="rId73"/>
    <p:sldId id="762" r:id="rId74"/>
    <p:sldId id="763" r:id="rId75"/>
    <p:sldId id="764" r:id="rId76"/>
    <p:sldId id="649" r:id="rId77"/>
    <p:sldId id="651" r:id="rId78"/>
    <p:sldId id="664" r:id="rId79"/>
    <p:sldId id="665" r:id="rId80"/>
    <p:sldId id="652" r:id="rId81"/>
    <p:sldId id="749" r:id="rId82"/>
    <p:sldId id="653" r:id="rId83"/>
    <p:sldId id="654" r:id="rId84"/>
    <p:sldId id="663" r:id="rId85"/>
    <p:sldId id="656" r:id="rId86"/>
    <p:sldId id="655" r:id="rId87"/>
    <p:sldId id="650" r:id="rId88"/>
    <p:sldId id="659" r:id="rId89"/>
    <p:sldId id="662" r:id="rId90"/>
    <p:sldId id="666" r:id="rId91"/>
    <p:sldId id="658" r:id="rId92"/>
    <p:sldId id="660" r:id="rId93"/>
    <p:sldId id="661" r:id="rId94"/>
    <p:sldId id="667" r:id="rId95"/>
    <p:sldId id="668" r:id="rId96"/>
    <p:sldId id="669" r:id="rId97"/>
    <p:sldId id="671" r:id="rId98"/>
    <p:sldId id="670" r:id="rId99"/>
    <p:sldId id="673" r:id="rId100"/>
    <p:sldId id="672" r:id="rId101"/>
    <p:sldId id="674" r:id="rId102"/>
    <p:sldId id="675" r:id="rId103"/>
    <p:sldId id="676" r:id="rId104"/>
    <p:sldId id="677" r:id="rId105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9" autoAdjust="0"/>
    <p:restoredTop sz="86047" autoAdjust="0"/>
  </p:normalViewPr>
  <p:slideViewPr>
    <p:cSldViewPr>
      <p:cViewPr varScale="1">
        <p:scale>
          <a:sx n="84" d="100"/>
          <a:sy n="84" d="100"/>
        </p:scale>
        <p:origin x="1842" y="10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notesMaster" Target="notesMasters/notesMaster1.xml"/><Relationship Id="rId114" Type="http://schemas.microsoft.com/office/2016/11/relationships/changesInfo" Target="changesInfos/changesInfo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presProps" Target="pres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kanski, Aleksandar (vakanski@uidaho.edu)" userId="963f8e72-cd91-41c5-aaa7-123ad4acd412" providerId="ADAL" clId="{BE791872-1870-49F7-A6C1-97BA98E127CF}"/>
    <pc:docChg chg="undo custSel modSld">
      <pc:chgData name="Vakanski, Aleksandar (vakanski@uidaho.edu)" userId="963f8e72-cd91-41c5-aaa7-123ad4acd412" providerId="ADAL" clId="{BE791872-1870-49F7-A6C1-97BA98E127CF}" dt="2021-09-25T18:02:01.664" v="38" actId="20577"/>
      <pc:docMkLst>
        <pc:docMk/>
      </pc:docMkLst>
      <pc:sldChg chg="modSp mod">
        <pc:chgData name="Vakanski, Aleksandar (vakanski@uidaho.edu)" userId="963f8e72-cd91-41c5-aaa7-123ad4acd412" providerId="ADAL" clId="{BE791872-1870-49F7-A6C1-97BA98E127CF}" dt="2021-09-25T18:02:01.664" v="38" actId="20577"/>
        <pc:sldMkLst>
          <pc:docMk/>
          <pc:sldMk cId="4144122092" sldId="706"/>
        </pc:sldMkLst>
        <pc:spChg chg="mod">
          <ac:chgData name="Vakanski, Aleksandar (vakanski@uidaho.edu)" userId="963f8e72-cd91-41c5-aaa7-123ad4acd412" providerId="ADAL" clId="{BE791872-1870-49F7-A6C1-97BA98E127CF}" dt="2021-09-25T18:02:01.664" v="38" actId="20577"/>
          <ac:spMkLst>
            <pc:docMk/>
            <pc:sldMk cId="4144122092" sldId="706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79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6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7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95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7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28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01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096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566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92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45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9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2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FEE5-8EAD-403C-AFC6-4E09610A5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2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1" y="690880"/>
            <a:ext cx="7092251" cy="1496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18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1698418"/>
            <a:ext cx="3179986" cy="1448928"/>
          </a:xfrm>
        </p:spPr>
        <p:txBody>
          <a:bodyPr anchor="b">
            <a:normAutofit/>
          </a:bodyPr>
          <a:lstStyle>
            <a:lvl1pPr>
              <a:defRPr sz="16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7381" y="583581"/>
            <a:ext cx="3723671" cy="626329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800" y="3147346"/>
            <a:ext cx="3179986" cy="2929042"/>
          </a:xfrm>
        </p:spPr>
        <p:txBody>
          <a:bodyPr>
            <a:normAutofit/>
          </a:bodyPr>
          <a:lstStyle>
            <a:lvl1pPr marL="0" indent="0">
              <a:buNone/>
              <a:defRPr sz="1155"/>
            </a:lvl1pPr>
            <a:lvl2pPr marL="377077" indent="0">
              <a:buNone/>
              <a:defRPr sz="1155"/>
            </a:lvl2pPr>
            <a:lvl3pPr marL="754154" indent="0">
              <a:buNone/>
              <a:defRPr sz="990"/>
            </a:lvl3pPr>
            <a:lvl4pPr marL="1131231" indent="0">
              <a:buNone/>
              <a:defRPr sz="825"/>
            </a:lvl4pPr>
            <a:lvl5pPr marL="1508307" indent="0">
              <a:buNone/>
              <a:defRPr sz="825"/>
            </a:lvl5pPr>
            <a:lvl6pPr marL="1885384" indent="0">
              <a:buNone/>
              <a:defRPr sz="825"/>
            </a:lvl6pPr>
            <a:lvl7pPr marL="2262461" indent="0">
              <a:buNone/>
              <a:defRPr sz="825"/>
            </a:lvl7pPr>
            <a:lvl8pPr marL="2639538" indent="0">
              <a:buNone/>
              <a:defRPr sz="825"/>
            </a:lvl8pPr>
            <a:lvl9pPr marL="3016615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4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1" y="5440680"/>
            <a:ext cx="7092250" cy="642303"/>
          </a:xfrm>
        </p:spPr>
        <p:txBody>
          <a:bodyPr anchor="b">
            <a:normAutofit/>
          </a:bodyPr>
          <a:lstStyle>
            <a:lvl1pPr algn="l">
              <a:defRPr sz="19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801" y="690880"/>
            <a:ext cx="7092251" cy="4358480"/>
          </a:xfrm>
        </p:spPr>
        <p:txBody>
          <a:bodyPr anchor="t">
            <a:normAutofit/>
          </a:bodyPr>
          <a:lstStyle>
            <a:lvl1pPr marL="0" indent="0" algn="ctr">
              <a:buNone/>
              <a:defRPr sz="1320"/>
            </a:lvl1pPr>
            <a:lvl2pPr marL="377190" indent="0">
              <a:buNone/>
              <a:defRPr sz="1320"/>
            </a:lvl2pPr>
            <a:lvl3pPr marL="754380" indent="0">
              <a:buNone/>
              <a:defRPr sz="1320"/>
            </a:lvl3pPr>
            <a:lvl4pPr marL="1131570" indent="0">
              <a:buNone/>
              <a:defRPr sz="1320"/>
            </a:lvl4pPr>
            <a:lvl5pPr marL="1508760" indent="0">
              <a:buNone/>
              <a:defRPr sz="1320"/>
            </a:lvl5pPr>
            <a:lvl6pPr marL="1885950" indent="0">
              <a:buNone/>
              <a:defRPr sz="1320"/>
            </a:lvl6pPr>
            <a:lvl7pPr marL="2263140" indent="0">
              <a:buNone/>
              <a:defRPr sz="1320"/>
            </a:lvl7pPr>
            <a:lvl8pPr marL="2640330" indent="0">
              <a:buNone/>
              <a:defRPr sz="1320"/>
            </a:lvl8pPr>
            <a:lvl9pPr marL="3017520" indent="0">
              <a:buNone/>
              <a:defRPr sz="13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801" y="6082983"/>
            <a:ext cx="7092250" cy="763894"/>
          </a:xfrm>
        </p:spPr>
        <p:txBody>
          <a:bodyPr>
            <a:normAutofit/>
          </a:bodyPr>
          <a:lstStyle>
            <a:lvl1pPr marL="0" indent="0">
              <a:buNone/>
              <a:defRPr sz="990"/>
            </a:lvl1pPr>
            <a:lvl2pPr marL="377190" indent="0">
              <a:buNone/>
              <a:defRPr sz="990"/>
            </a:lvl2pPr>
            <a:lvl3pPr marL="754380" indent="0">
              <a:buNone/>
              <a:defRPr sz="825"/>
            </a:lvl3pPr>
            <a:lvl4pPr marL="1131570" indent="0">
              <a:buNone/>
              <a:defRPr sz="743"/>
            </a:lvl4pPr>
            <a:lvl5pPr marL="1508760" indent="0">
              <a:buNone/>
              <a:defRPr sz="743"/>
            </a:lvl5pPr>
            <a:lvl6pPr marL="1885950" indent="0">
              <a:buNone/>
              <a:defRPr sz="743"/>
            </a:lvl6pPr>
            <a:lvl7pPr marL="2263140" indent="0">
              <a:buNone/>
              <a:defRPr sz="743"/>
            </a:lvl7pPr>
            <a:lvl8pPr marL="2640330" indent="0">
              <a:buNone/>
              <a:defRPr sz="743"/>
            </a:lvl8pPr>
            <a:lvl9pPr marL="3017520" indent="0">
              <a:buNone/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62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1" y="690880"/>
            <a:ext cx="7092251" cy="3857413"/>
          </a:xfrm>
        </p:spPr>
        <p:txBody>
          <a:bodyPr anchor="ctr">
            <a:normAutofit/>
          </a:bodyPr>
          <a:lstStyle>
            <a:lvl1pPr algn="l">
              <a:defRPr sz="363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5066453"/>
            <a:ext cx="7092251" cy="1780424"/>
          </a:xfrm>
        </p:spPr>
        <p:txBody>
          <a:bodyPr anchor="ctr">
            <a:normAutofit/>
          </a:bodyPr>
          <a:lstStyle>
            <a:lvl1pPr marL="0" indent="0" algn="l">
              <a:buNone/>
              <a:defRPr sz="148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5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0" y="690880"/>
            <a:ext cx="6677661" cy="3425613"/>
          </a:xfrm>
        </p:spPr>
        <p:txBody>
          <a:bodyPr anchor="ctr">
            <a:normAutofit/>
          </a:bodyPr>
          <a:lstStyle>
            <a:lvl1pPr algn="l">
              <a:defRPr sz="363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27065" y="4116493"/>
            <a:ext cx="5960232" cy="431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7190" indent="0">
              <a:buFontTx/>
              <a:buNone/>
              <a:defRPr/>
            </a:lvl2pPr>
            <a:lvl3pPr marL="754380" indent="0">
              <a:buFontTx/>
              <a:buNone/>
              <a:defRPr/>
            </a:lvl3pPr>
            <a:lvl4pPr marL="1131570" indent="0">
              <a:buFontTx/>
              <a:buNone/>
              <a:defRPr/>
            </a:lvl4pPr>
            <a:lvl5pPr marL="15087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5066453"/>
            <a:ext cx="7092251" cy="1780424"/>
          </a:xfrm>
        </p:spPr>
        <p:txBody>
          <a:bodyPr anchor="ctr">
            <a:normAutofit/>
          </a:bodyPr>
          <a:lstStyle>
            <a:lvl1pPr marL="0" indent="0" algn="l">
              <a:buNone/>
              <a:defRPr sz="148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7043" y="895762"/>
            <a:ext cx="502920" cy="662746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/>
          <a:p>
            <a:pPr lvl="0"/>
            <a:r>
              <a:rPr lang="en-US" sz="6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36734" y="3271430"/>
            <a:ext cx="502920" cy="662746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/>
          <a:p>
            <a:pPr lvl="0"/>
            <a:r>
              <a:rPr lang="en-US" sz="6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655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713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1" y="2189587"/>
            <a:ext cx="7092251" cy="2941521"/>
          </a:xfrm>
        </p:spPr>
        <p:txBody>
          <a:bodyPr anchor="b">
            <a:normAutofit/>
          </a:bodyPr>
          <a:lstStyle>
            <a:lvl1pPr algn="l">
              <a:defRPr sz="363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5131108"/>
            <a:ext cx="7092251" cy="1715769"/>
          </a:xfrm>
        </p:spPr>
        <p:txBody>
          <a:bodyPr anchor="t">
            <a:normAutofit/>
          </a:bodyPr>
          <a:lstStyle>
            <a:lvl1pPr marL="0" indent="0" algn="l">
              <a:buNone/>
              <a:defRPr sz="148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94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0" y="690880"/>
            <a:ext cx="6677661" cy="3425613"/>
          </a:xfrm>
        </p:spPr>
        <p:txBody>
          <a:bodyPr anchor="ctr">
            <a:normAutofit/>
          </a:bodyPr>
          <a:lstStyle>
            <a:lvl1pPr algn="l">
              <a:defRPr sz="363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8799" y="4548294"/>
            <a:ext cx="7092252" cy="58281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7190" indent="0">
              <a:buFontTx/>
              <a:buNone/>
              <a:defRPr/>
            </a:lvl2pPr>
            <a:lvl3pPr marL="754380" indent="0">
              <a:buFontTx/>
              <a:buNone/>
              <a:defRPr/>
            </a:lvl3pPr>
            <a:lvl4pPr marL="1131570" indent="0">
              <a:buFontTx/>
              <a:buNone/>
              <a:defRPr/>
            </a:lvl4pPr>
            <a:lvl5pPr marL="15087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5131108"/>
            <a:ext cx="7092251" cy="1715769"/>
          </a:xfrm>
        </p:spPr>
        <p:txBody>
          <a:bodyPr anchor="t">
            <a:normAutofit/>
          </a:bodyPr>
          <a:lstStyle>
            <a:lvl1pPr marL="0" indent="0" algn="l">
              <a:buNone/>
              <a:defRPr sz="148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47043" y="895762"/>
            <a:ext cx="502920" cy="662746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/>
          <a:p>
            <a:pPr lvl="0"/>
            <a:r>
              <a:rPr lang="en-US" sz="6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36734" y="3271430"/>
            <a:ext cx="502920" cy="662746"/>
          </a:xfrm>
          <a:prstGeom prst="rect">
            <a:avLst/>
          </a:prstGeom>
        </p:spPr>
        <p:txBody>
          <a:bodyPr vert="horz" lIns="75438" tIns="37719" rIns="75438" bIns="37719" rtlCol="0" anchor="ctr">
            <a:noAutofit/>
          </a:bodyPr>
          <a:lstStyle/>
          <a:p>
            <a:pPr lvl="0"/>
            <a:r>
              <a:rPr lang="en-US" sz="6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8643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85" y="690880"/>
            <a:ext cx="7085267" cy="3425613"/>
          </a:xfrm>
        </p:spPr>
        <p:txBody>
          <a:bodyPr anchor="ctr">
            <a:normAutofit/>
          </a:bodyPr>
          <a:lstStyle>
            <a:lvl1pPr algn="l">
              <a:defRPr sz="363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8799" y="4548294"/>
            <a:ext cx="7092252" cy="58281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0">
                <a:solidFill>
                  <a:schemeClr val="accent1"/>
                </a:solidFill>
              </a:defRPr>
            </a:lvl1pPr>
            <a:lvl2pPr marL="377190" indent="0">
              <a:buFontTx/>
              <a:buNone/>
              <a:defRPr/>
            </a:lvl2pPr>
            <a:lvl3pPr marL="754380" indent="0">
              <a:buFontTx/>
              <a:buNone/>
              <a:defRPr/>
            </a:lvl3pPr>
            <a:lvl4pPr marL="1131570" indent="0">
              <a:buFontTx/>
              <a:buNone/>
              <a:defRPr/>
            </a:lvl4pPr>
            <a:lvl5pPr marL="15087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5131108"/>
            <a:ext cx="7092251" cy="1715769"/>
          </a:xfrm>
        </p:spPr>
        <p:txBody>
          <a:bodyPr anchor="t">
            <a:normAutofit/>
          </a:bodyPr>
          <a:lstStyle>
            <a:lvl1pPr marL="0" indent="0" algn="l">
              <a:buNone/>
              <a:defRPr sz="148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86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9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 marL="288925" indent="-288925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>
                <a:latin typeface="Palatino Linotype" panose="02040502050505030304" pitchFamily="18" charset="0"/>
              </a:defRPr>
            </a:lvl1pPr>
            <a:lvl2pPr marL="631825" indent="-227013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>
                <a:latin typeface="Palatino Linotype" panose="02040502050505030304" pitchFamily="18" charset="0"/>
              </a:defRPr>
            </a:lvl2pPr>
            <a:lvl3pPr marL="914400" indent="-173038">
              <a:buClr>
                <a:schemeClr val="tx2"/>
              </a:buClr>
              <a:buFont typeface="Courier New" panose="02070309020205020404" pitchFamily="49" charset="0"/>
              <a:buChar char="o"/>
              <a:defRPr sz="1600">
                <a:latin typeface="Palatino Linotype" panose="02040502050505030304" pitchFamily="18" charset="0"/>
              </a:defRPr>
            </a:lvl3pPr>
            <a:lvl4pPr marL="1146175" indent="-174625">
              <a:buClr>
                <a:schemeClr val="tx2"/>
              </a:buClr>
              <a:defRPr sz="1400">
                <a:latin typeface="Palatino Linotype" panose="02040502050505030304" pitchFamily="18" charset="0"/>
              </a:defRPr>
            </a:lvl4pPr>
            <a:lvl5pPr marL="1376363" indent="-173038">
              <a:buClr>
                <a:schemeClr val="tx2"/>
              </a:buClr>
              <a:defRPr sz="12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404/504, Fall 2021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D6F686-FB77-42EE-BAF9-1612117982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76673" y="1509936"/>
            <a:ext cx="6192687" cy="350293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latin typeface="Palatino Linotype" panose="02040502050505030304" pitchFamily="18" charset="0"/>
              </a:defRPr>
            </a:lvl1pPr>
            <a:lvl2pPr marL="690563" indent="-233363">
              <a:defRPr sz="1800">
                <a:latin typeface="Palatino Linotype" panose="02040502050505030304" pitchFamily="18" charset="0"/>
              </a:defRPr>
            </a:lvl2pPr>
            <a:lvl3pPr marL="1031875" indent="-234950">
              <a:buFont typeface="Wingdings" panose="05000000000000000000" pitchFamily="2" charset="2"/>
              <a:buChar char="§"/>
              <a:defRPr sz="1600">
                <a:latin typeface="Palatino Linotype" panose="02040502050505030304" pitchFamily="18" charset="0"/>
              </a:defRPr>
            </a:lvl3pPr>
            <a:lvl4pPr marL="1371600" indent="-223838">
              <a:buFont typeface="Arial" panose="020B0604020202020204" pitchFamily="34" charset="0"/>
              <a:buChar char="»"/>
              <a:defRPr sz="1400">
                <a:latin typeface="Palatino Linotype" panose="02040502050505030304" pitchFamily="18" charset="0"/>
              </a:defRPr>
            </a:lvl4pPr>
            <a:lvl5pPr>
              <a:defRPr sz="1506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262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331" y="690880"/>
            <a:ext cx="1076413" cy="59516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801" y="690880"/>
            <a:ext cx="5824624" cy="59516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79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10334" y="297823"/>
            <a:ext cx="9637733" cy="7176757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73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11227" y="300534"/>
            <a:ext cx="9638515" cy="717675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485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98658" y="1355911"/>
            <a:ext cx="906108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996" y="507797"/>
            <a:ext cx="5673623" cy="725424"/>
          </a:xfrm>
        </p:spPr>
        <p:txBody>
          <a:bodyPr anchor="b" anchorCtr="0">
            <a:normAutofit/>
          </a:bodyPr>
          <a:lstStyle>
            <a:lvl1pPr>
              <a:defRPr sz="231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5084" y="1627022"/>
            <a:ext cx="3643655" cy="450799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99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99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99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99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99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45084" y="7031146"/>
            <a:ext cx="270319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4765" y="7031146"/>
            <a:ext cx="238887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6839" y="7031146"/>
            <a:ext cx="270319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0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10335" y="297823"/>
            <a:ext cx="9638515" cy="717675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10334" y="297823"/>
            <a:ext cx="9637733" cy="234899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96" y="1741018"/>
            <a:ext cx="5672938" cy="725424"/>
          </a:xfrm>
        </p:spPr>
        <p:txBody>
          <a:bodyPr>
            <a:normAutofit/>
          </a:bodyPr>
          <a:lstStyle>
            <a:lvl1pPr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45084" y="2901696"/>
            <a:ext cx="7792745" cy="450799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98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99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99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99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99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825"/>
              </a:spcBef>
              <a:spcAft>
                <a:spcPts val="99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404/504, Fall 2021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3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9595"/>
            <a:ext cx="10058400" cy="7781996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3330" y="2725139"/>
            <a:ext cx="6407722" cy="1865809"/>
          </a:xfrm>
        </p:spPr>
        <p:txBody>
          <a:bodyPr anchor="b">
            <a:noAutofit/>
          </a:bodyPr>
          <a:lstStyle>
            <a:lvl1pPr algn="r">
              <a:defRPr sz="445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330" y="4590945"/>
            <a:ext cx="6407722" cy="1243152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0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9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5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1" y="3060983"/>
            <a:ext cx="7092251" cy="2070125"/>
          </a:xfrm>
        </p:spPr>
        <p:txBody>
          <a:bodyPr anchor="b"/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5131108"/>
            <a:ext cx="7092251" cy="975120"/>
          </a:xfrm>
        </p:spPr>
        <p:txBody>
          <a:bodyPr anchor="t"/>
          <a:lstStyle>
            <a:lvl1pPr marL="0" indent="0" algn="l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719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9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801" y="2448668"/>
            <a:ext cx="3451829" cy="4398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9225" y="2448668"/>
            <a:ext cx="3451828" cy="43982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1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490" y="2449114"/>
            <a:ext cx="3453139" cy="653097"/>
          </a:xfrm>
        </p:spPr>
        <p:txBody>
          <a:bodyPr anchor="b">
            <a:noAutofit/>
          </a:bodyPr>
          <a:lstStyle>
            <a:lvl1pPr marL="0" indent="0">
              <a:buNone/>
              <a:defRPr sz="1980" b="0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490" y="3102212"/>
            <a:ext cx="3453139" cy="37446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7916" y="2449114"/>
            <a:ext cx="3453135" cy="653097"/>
          </a:xfrm>
        </p:spPr>
        <p:txBody>
          <a:bodyPr anchor="b">
            <a:noAutofit/>
          </a:bodyPr>
          <a:lstStyle>
            <a:lvl1pPr marL="0" indent="0">
              <a:buNone/>
              <a:defRPr sz="1980" b="0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7917" y="3102212"/>
            <a:ext cx="3453134" cy="37446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1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84" r:id="rId4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9595"/>
            <a:ext cx="10058400" cy="778199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1" y="690880"/>
            <a:ext cx="7092251" cy="1496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2448668"/>
            <a:ext cx="7092251" cy="4398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4235" y="6846878"/>
            <a:ext cx="75235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E1A75-97CC-4B4D-98A9-5430AF031D6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8801" y="6846878"/>
            <a:ext cx="51955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7297" y="6846878"/>
            <a:ext cx="56375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3">
                <a:solidFill>
                  <a:schemeClr val="accent1"/>
                </a:solidFill>
              </a:defRPr>
            </a:lvl1pPr>
          </a:lstStyle>
          <a:p>
            <a:fld id="{810B1E62-A0FD-4340-AA5C-159769019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5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377190" rtl="0" eaLnBrk="1" latinLnBrk="0" hangingPunct="1">
        <a:spcBef>
          <a:spcPct val="0"/>
        </a:spcBef>
        <a:buNone/>
        <a:defRPr sz="297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2893" indent="-282893" algn="l" defTabSz="377190" rtl="0" eaLnBrk="1" latinLnBrk="0" hangingPunct="1">
        <a:spcBef>
          <a:spcPts val="8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12934" indent="-235744" algn="l" defTabSz="377190" rtl="0" eaLnBrk="1" latinLnBrk="0" hangingPunct="1">
        <a:spcBef>
          <a:spcPts val="8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42975" indent="-188595" algn="l" defTabSz="377190" rtl="0" eaLnBrk="1" latinLnBrk="0" hangingPunct="1">
        <a:spcBef>
          <a:spcPts val="8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20165" indent="-188595" algn="l" defTabSz="377190" rtl="0" eaLnBrk="1" latinLnBrk="0" hangingPunct="1">
        <a:spcBef>
          <a:spcPts val="8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97355" indent="-188595" algn="l" defTabSz="377190" rtl="0" eaLnBrk="1" latinLnBrk="0" hangingPunct="1">
        <a:spcBef>
          <a:spcPts val="8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074545" indent="-188595" algn="l" defTabSz="377190" rtl="0" eaLnBrk="1" latinLnBrk="0" hangingPunct="1">
        <a:spcBef>
          <a:spcPts val="8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451735" indent="-188595" algn="l" defTabSz="377190" rtl="0" eaLnBrk="1" latinLnBrk="0" hangingPunct="1">
        <a:spcBef>
          <a:spcPts val="8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828925" indent="-188595" algn="l" defTabSz="377190" rtl="0" eaLnBrk="1" latinLnBrk="0" hangingPunct="1">
        <a:spcBef>
          <a:spcPts val="8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206115" indent="-188595" algn="l" defTabSz="377190" rtl="0" eaLnBrk="1" latinLnBrk="0" hangingPunct="1">
        <a:spcBef>
          <a:spcPts val="8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719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37719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37719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37719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37719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37719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37719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37719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37719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1227" y="300534"/>
            <a:ext cx="9638515" cy="717675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485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996" y="507797"/>
            <a:ext cx="5672938" cy="7254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084" y="1627022"/>
            <a:ext cx="3643655" cy="450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5084" y="7031146"/>
            <a:ext cx="270319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4765" y="7031146"/>
            <a:ext cx="238887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0121" y="7031146"/>
            <a:ext cx="270319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98658" y="1355911"/>
            <a:ext cx="906108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08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754380" rtl="0" eaLnBrk="1" latinLnBrk="0" hangingPunct="1">
        <a:spcBef>
          <a:spcPct val="0"/>
        </a:spcBef>
        <a:buNone/>
        <a:defRPr sz="23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54380" rtl="0" eaLnBrk="1" latinLnBrk="0" hangingPunct="1">
        <a:lnSpc>
          <a:spcPct val="150000"/>
        </a:lnSpc>
        <a:spcBef>
          <a:spcPts val="825"/>
        </a:spcBef>
        <a:spcAft>
          <a:spcPts val="990"/>
        </a:spcAft>
        <a:buFontTx/>
        <a:buNone/>
        <a:defRPr lang="en-US" sz="99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88595" indent="-188595" algn="l" defTabSz="754380" rtl="0" eaLnBrk="1" latinLnBrk="0" hangingPunct="1">
        <a:lnSpc>
          <a:spcPct val="150000"/>
        </a:lnSpc>
        <a:spcBef>
          <a:spcPts val="825"/>
        </a:spcBef>
        <a:spcAft>
          <a:spcPts val="990"/>
        </a:spcAft>
        <a:buFont typeface="Arial" panose="020B0604020202020204" pitchFamily="34" charset="0"/>
        <a:buChar char="•"/>
        <a:defRPr lang="en-US" sz="99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65785" indent="-188595" algn="l" defTabSz="754380" rtl="0" eaLnBrk="1" latinLnBrk="0" hangingPunct="1">
        <a:lnSpc>
          <a:spcPct val="150000"/>
        </a:lnSpc>
        <a:spcBef>
          <a:spcPts val="825"/>
        </a:spcBef>
        <a:spcAft>
          <a:spcPts val="990"/>
        </a:spcAft>
        <a:buFont typeface="Arial" panose="020B0604020202020204" pitchFamily="34" charset="0"/>
        <a:buChar char="•"/>
        <a:defRPr lang="en-US" sz="99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42975" indent="-188595" algn="l" defTabSz="754380" rtl="0" eaLnBrk="1" latinLnBrk="0" hangingPunct="1">
        <a:lnSpc>
          <a:spcPct val="150000"/>
        </a:lnSpc>
        <a:spcBef>
          <a:spcPts val="825"/>
        </a:spcBef>
        <a:spcAft>
          <a:spcPts val="990"/>
        </a:spcAft>
        <a:buFont typeface="Arial" panose="020B0604020202020204" pitchFamily="34" charset="0"/>
        <a:buChar char="•"/>
        <a:defRPr lang="en-US" sz="99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20165" indent="-188595" algn="l" defTabSz="754380" rtl="0" eaLnBrk="1" latinLnBrk="0" hangingPunct="1">
        <a:lnSpc>
          <a:spcPct val="150000"/>
        </a:lnSpc>
        <a:spcBef>
          <a:spcPts val="825"/>
        </a:spcBef>
        <a:spcAft>
          <a:spcPts val="990"/>
        </a:spcAft>
        <a:buFont typeface="Arial" panose="020B0604020202020204" pitchFamily="34" charset="0"/>
        <a:buChar char="•"/>
        <a:defRPr lang="en-US" sz="99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88595" algn="l" defTabSz="754380" rtl="0" eaLnBrk="1" latinLnBrk="0" hangingPunct="1">
        <a:lnSpc>
          <a:spcPct val="150000"/>
        </a:lnSpc>
        <a:spcBef>
          <a:spcPts val="825"/>
        </a:spcBef>
        <a:spcAft>
          <a:spcPts val="990"/>
        </a:spcAft>
        <a:buFont typeface="Arial" panose="020B0604020202020204" pitchFamily="34" charset="0"/>
        <a:buChar char="•"/>
        <a:defRPr lang="en-US" sz="99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074545" indent="-188595" algn="l" defTabSz="754380" rtl="0" eaLnBrk="1" latinLnBrk="0" hangingPunct="1">
        <a:lnSpc>
          <a:spcPct val="150000"/>
        </a:lnSpc>
        <a:spcBef>
          <a:spcPts val="825"/>
        </a:spcBef>
        <a:spcAft>
          <a:spcPts val="990"/>
        </a:spcAft>
        <a:buFont typeface="Arial" panose="020B0604020202020204" pitchFamily="34" charset="0"/>
        <a:buChar char="•"/>
        <a:defRPr lang="en-US" sz="99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451735" indent="-188595" algn="l" defTabSz="754380" rtl="0" eaLnBrk="1" latinLnBrk="0" hangingPunct="1">
        <a:lnSpc>
          <a:spcPct val="150000"/>
        </a:lnSpc>
        <a:spcBef>
          <a:spcPts val="825"/>
        </a:spcBef>
        <a:spcAft>
          <a:spcPts val="990"/>
        </a:spcAft>
        <a:buFont typeface="Arial" panose="020B0604020202020204" pitchFamily="34" charset="0"/>
        <a:buChar char="•"/>
        <a:defRPr lang="en-US" sz="99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282892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9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701.07875" TargetMode="External"/><Relationship Id="rId3" Type="http://schemas.openxmlformats.org/officeDocument/2006/relationships/hyperlink" Target="https://towardsdatascience.com/understanding-generative-adversarial-networks-gans-cd6e4651a29" TargetMode="External"/><Relationship Id="rId7" Type="http://schemas.openxmlformats.org/officeDocument/2006/relationships/hyperlink" Target="https://arxiv.org/abs/1406.2661" TargetMode="External"/><Relationship Id="rId12" Type="http://schemas.openxmlformats.org/officeDocument/2006/relationships/hyperlink" Target="https://arxiv.org/abs/1605.05396" TargetMode="External"/><Relationship Id="rId2" Type="http://schemas.openxmlformats.org/officeDocument/2006/relationships/hyperlink" Target="https://developers.google.com/machine-learning/gan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reilly.com/library/view/hands-on-artificial-intelligence/9781788836067/c2e7d914-4e45-4528-8627-c590d19107ef.xhtml" TargetMode="External"/><Relationship Id="rId11" Type="http://schemas.openxmlformats.org/officeDocument/2006/relationships/hyperlink" Target="https://arxiv.org/abs/1812.04948" TargetMode="External"/><Relationship Id="rId5" Type="http://schemas.openxmlformats.org/officeDocument/2006/relationships/hyperlink" Target="https://www.educative.io/edpresso/what-is-a-conditional-gan-cgan" TargetMode="External"/><Relationship Id="rId10" Type="http://schemas.openxmlformats.org/officeDocument/2006/relationships/hyperlink" Target="https://arxiv.org/abs/1611.07004" TargetMode="External"/><Relationship Id="rId4" Type="http://schemas.openxmlformats.org/officeDocument/2006/relationships/hyperlink" Target="https://www.analyticsvidhya.com/blog/2021/05/stylegan-explained-in-less-than-five-minutes/" TargetMode="External"/><Relationship Id="rId9" Type="http://schemas.openxmlformats.org/officeDocument/2006/relationships/hyperlink" Target="https://arxiv.org/abs/1411.1784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tm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0.tm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NUL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5.tmp"/><Relationship Id="rId5" Type="http://schemas.openxmlformats.org/officeDocument/2006/relationships/image" Target="../media/image64.tmp"/><Relationship Id="rId4" Type="http://schemas.openxmlformats.org/officeDocument/2006/relationships/image" Target="../media/image63.tm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8.tm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tm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1.tmp"/><Relationship Id="rId4" Type="http://schemas.openxmlformats.org/officeDocument/2006/relationships/image" Target="../media/image70.tm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NUL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4.tmp"/><Relationship Id="rId4" Type="http://schemas.openxmlformats.org/officeDocument/2006/relationships/image" Target="../media/image73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image" Target="NUL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8.tmp"/><Relationship Id="rId5" Type="http://schemas.openxmlformats.org/officeDocument/2006/relationships/image" Target="../media/image77.tmp"/><Relationship Id="rId4" Type="http://schemas.openxmlformats.org/officeDocument/2006/relationships/image" Target="../media/image76.tm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NUL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0.tm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2.0683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3.png"/><Relationship Id="rId4" Type="http://schemas.microsoft.com/office/2007/relationships/hdphoto" Target="../media/hdphoto3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18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02.02196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microsoft.com/office/2007/relationships/hdphoto" Target="../media/hdphoto9.wdp"/><Relationship Id="rId4" Type="http://schemas.openxmlformats.org/officeDocument/2006/relationships/image" Target="../media/image10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arxiv.org/abs/1707.0547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4744" y="2662064"/>
            <a:ext cx="8517110" cy="2376264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CS 404/504</a:t>
            </a:r>
          </a:p>
          <a:p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Special Topics: Adversarial Machine Learning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5" y="1077889"/>
            <a:ext cx="5368923" cy="72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3973" y="5440760"/>
            <a:ext cx="595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Palatino Linotype" panose="02040502050505030304" pitchFamily="18" charset="0"/>
              </a:rPr>
              <a:t>Dr. Alex Vakanski</a:t>
            </a:r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D14968-AD83-416E-9A1F-B8F93B756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536" y="2452093"/>
            <a:ext cx="7186313" cy="302454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96D43-F441-4C67-8F37-296990C08818}"/>
              </a:ext>
            </a:extLst>
          </p:cNvPr>
          <p:cNvSpPr txBox="1"/>
          <p:nvPr/>
        </p:nvSpPr>
        <p:spPr>
          <a:xfrm>
            <a:off x="1432536" y="5549312"/>
            <a:ext cx="349166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https://developers.google.com/machine-learning/gan/gan_structure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4CA89-D062-4FDF-B7A5-D9A9CB6048F3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2788300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APE-GAN Architecture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Generator </a:t>
                </a:r>
                <a:r>
                  <a:rPr lang="en-US" dirty="0" smtClean="0"/>
                  <a:t>APE-G</a:t>
                </a:r>
              </a:p>
              <a:p>
                <a:pPr lvl="1"/>
                <a:r>
                  <a:rPr lang="en-US" dirty="0" smtClean="0"/>
                  <a:t>The generator consists of an encoder-decoder network</a:t>
                </a:r>
              </a:p>
              <a:p>
                <a:pPr lvl="1"/>
                <a:r>
                  <a:rPr lang="en-US" dirty="0" smtClean="0"/>
                  <a:t>It is fed adversarial 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b>
                    </m:sSub>
                  </m:oMath>
                </a14:m>
                <a:r>
                  <a:rPr lang="en-US" dirty="0" smtClean="0"/>
                  <a:t> (created by one specific attack)</a:t>
                </a:r>
              </a:p>
              <a:p>
                <a:pPr lvl="1"/>
                <a:r>
                  <a:rPr lang="en-US" dirty="0" smtClean="0"/>
                  <a:t>The outputs of the APE-G are reconstructed input images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US" dirty="0" smtClean="0"/>
                  <a:t>, that are cleaned of any adversarial perturbations</a:t>
                </a:r>
              </a:p>
              <a:p>
                <a:pPr lvl="1"/>
                <a:r>
                  <a:rPr lang="en-US" dirty="0" smtClean="0"/>
                  <a:t>Goal: the reconstruction of an adversarial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b>
                    </m:sSub>
                  </m:oMath>
                </a14:m>
                <a:r>
                  <a:rPr lang="en-US" dirty="0" smtClean="0"/>
                  <a:t> is the same as the clean image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Discriminator </a:t>
                </a:r>
                <a:r>
                  <a:rPr lang="en-US" dirty="0" smtClean="0"/>
                  <a:t>APE-D</a:t>
                </a:r>
              </a:p>
              <a:p>
                <a:pPr lvl="1"/>
                <a:r>
                  <a:rPr lang="en-US" dirty="0" smtClean="0"/>
                  <a:t>It is a standard network, trained to distinguish between clean and perturbed images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APE-GAN (Adversarial Perturbation Elimination GAN)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20" y="4894312"/>
            <a:ext cx="8883799" cy="266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662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APE-GAN Architecture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To train the APE-GAN, the following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loss function </a:t>
                </a:r>
                <a:r>
                  <a:rPr lang="en-US" dirty="0" smtClean="0"/>
                  <a:t>is used</a:t>
                </a:r>
              </a:p>
              <a:p>
                <a:endParaRPr lang="en-US" dirty="0"/>
              </a:p>
              <a:p>
                <a:r>
                  <a:rPr lang="en-US" dirty="0" smtClean="0"/>
                  <a:t>It consists of:</a:t>
                </a:r>
              </a:p>
              <a:p>
                <a:pPr lvl="1"/>
                <a:r>
                  <a:rPr lang="en-US" dirty="0" smtClean="0"/>
                  <a:t>MSE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𝑚𝑠𝑒</m:t>
                        </m:r>
                      </m:sub>
                    </m:sSub>
                  </m:oMath>
                </a14:m>
                <a:r>
                  <a:rPr lang="en-US" dirty="0" smtClean="0"/>
                  <a:t> – reduces pixel-wise MSE difference between the original image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:r>
                  <a:rPr lang="en-US" dirty="0" smtClean="0"/>
                  <a:t>the reconstruction of the corresponding adversarial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Adversarial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dirty="0" smtClean="0"/>
                  <a:t> – </a:t>
                </a:r>
                <a:r>
                  <a:rPr lang="en-US" dirty="0"/>
                  <a:t>reduces </a:t>
                </a:r>
                <a:r>
                  <a:rPr lang="en-US" dirty="0" smtClean="0"/>
                  <a:t>misclassification of clean images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and adversarial 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b>
                    </m:sSub>
                  </m:oMath>
                </a14:m>
                <a:r>
                  <a:rPr lang="en-US" dirty="0" smtClean="0"/>
                  <a:t> by the discriminator </a:t>
                </a:r>
              </a:p>
              <a:p>
                <a:pPr lvl="1"/>
                <a:r>
                  <a:rPr lang="en-US" dirty="0" smtClean="0"/>
                  <a:t>Spatial coherence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– smoothens the reconstruction of an adversarial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b>
                    </m:sSub>
                  </m:oMath>
                </a14:m>
                <a:r>
                  <a:rPr lang="en-US" dirty="0" smtClean="0"/>
                  <a:t>, by reducing large differences between the pixels locally   </a:t>
                </a:r>
              </a:p>
              <a:p>
                <a:r>
                  <a:rPr lang="en-US" dirty="0" smtClean="0"/>
                  <a:t>The weights were set to: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45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45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The discriminator APE-D is trained to minimize the misclassification of clean images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 smtClean="0"/>
                  <a:t>, reconstructed images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US" dirty="0" smtClean="0"/>
                  <a:t>, perturbed 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b>
                    </m:sSub>
                  </m:oMath>
                </a14:m>
                <a:r>
                  <a:rPr lang="en-US" dirty="0" smtClean="0"/>
                  <a:t>, and reconstructed perturbed 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APE-GAN (Adversarial Perturbation Elimination GAN)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9915" y="2526804"/>
            <a:ext cx="381952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588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Evaluation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Classification error rates for attacked images (Base) and APE-GAN defended images </a:t>
                </a:r>
              </a:p>
              <a:p>
                <a:pPr lvl="1"/>
                <a:r>
                  <a:rPr lang="en-US" dirty="0" smtClean="0"/>
                  <a:t>7 attacks are evaluated: L-BFGS, FGSM, </a:t>
                </a:r>
                <a:r>
                  <a:rPr lang="en-US" dirty="0" err="1" smtClean="0"/>
                  <a:t>DeepFool</a:t>
                </a:r>
                <a:r>
                  <a:rPr lang="en-US" dirty="0" smtClean="0"/>
                  <a:t>, JSMA, and C&amp;W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6 models are compared: </a:t>
                </a:r>
                <a:r>
                  <a:rPr lang="en-US" dirty="0" err="1" smtClean="0"/>
                  <a:t>LeNet</a:t>
                </a:r>
                <a:r>
                  <a:rPr lang="en-US" dirty="0" smtClean="0"/>
                  <a:t> (MNIST dataset), </a:t>
                </a:r>
                <a:r>
                  <a:rPr lang="en-US" dirty="0" err="1" smtClean="0"/>
                  <a:t>DenseNet</a:t>
                </a:r>
                <a:r>
                  <a:rPr lang="en-US" dirty="0" smtClean="0"/>
                  <a:t> (CIFAR-10), </a:t>
                </a:r>
                <a:r>
                  <a:rPr lang="en-US" dirty="0" err="1" smtClean="0"/>
                  <a:t>ResNet</a:t>
                </a:r>
                <a:r>
                  <a:rPr lang="en-US" dirty="0" smtClean="0"/>
                  <a:t> and Inception-v3 - top1 </a:t>
                </a:r>
                <a:r>
                  <a:rPr lang="en-US" dirty="0"/>
                  <a:t>and </a:t>
                </a:r>
                <a:r>
                  <a:rPr lang="en-US" dirty="0" smtClean="0"/>
                  <a:t>top5 accuracy (ImageNet dataset)</a:t>
                </a:r>
              </a:p>
              <a:p>
                <a:pPr lvl="1"/>
                <a:r>
                  <a:rPr lang="en-US" dirty="0" smtClean="0"/>
                  <a:t>Lower is better</a:t>
                </a:r>
              </a:p>
              <a:p>
                <a:r>
                  <a:rPr lang="en-US" dirty="0" smtClean="0"/>
                  <a:t>APE-GAN reduced the classification errors rates for all attacks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APE-GAN (Adversarial Perturbation Elimination GAN)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53" y="4497660"/>
            <a:ext cx="92487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89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Discriminator</a:t>
            </a:r>
          </a:p>
          <a:p>
            <a:pPr lvl="1"/>
            <a:r>
              <a:rPr lang="en-US" dirty="0"/>
              <a:t>Updates weights through backpropagation from the discriminator loss through the discriminator network.</a:t>
            </a:r>
          </a:p>
          <a:p>
            <a:r>
              <a:rPr lang="en-US" dirty="0"/>
              <a:t>Generator</a:t>
            </a:r>
          </a:p>
          <a:p>
            <a:pPr lvl="1"/>
            <a:r>
              <a:rPr lang="en-US" dirty="0"/>
              <a:t>Backpropagates through both the discriminator and generator to obtain the gradients, and uses the gradients to change the generator weights.</a:t>
            </a:r>
          </a:p>
          <a:p>
            <a:r>
              <a:rPr lang="en-US" dirty="0"/>
              <a:t>Trained by alternating every one or more epochs.</a:t>
            </a:r>
          </a:p>
          <a:p>
            <a:pPr lvl="1"/>
            <a:r>
              <a:rPr lang="en-US" dirty="0"/>
              <a:t>The other one is constant while trying to adjust the other.</a:t>
            </a:r>
          </a:p>
          <a:p>
            <a:r>
              <a:rPr lang="en-US" dirty="0"/>
              <a:t>Generator succeeds when discriminator has a 50% accuracy.</a:t>
            </a:r>
          </a:p>
          <a:p>
            <a:pPr lvl="1"/>
            <a:r>
              <a:rPr lang="en-US" dirty="0"/>
              <a:t>If GANs continues to train past 50%, quality collapses.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910CB-4BF2-4E6B-82FF-C1BCF1D99514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65278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Loss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>
            <a:normAutofit/>
          </a:bodyPr>
          <a:lstStyle/>
          <a:p>
            <a:r>
              <a:rPr lang="en-US" dirty="0"/>
              <a:t>Capture the difference between two distributions in GAN loss functions</a:t>
            </a:r>
          </a:p>
          <a:p>
            <a:pPr lvl="1"/>
            <a:r>
              <a:rPr lang="en-US" dirty="0"/>
              <a:t>One Generator reflects the distribution of fake data.</a:t>
            </a:r>
          </a:p>
          <a:p>
            <a:pPr lvl="1"/>
            <a:r>
              <a:rPr lang="en-US" dirty="0"/>
              <a:t>One Discriminator reflects distribution of real data</a:t>
            </a:r>
          </a:p>
          <a:p>
            <a:pPr lvl="2"/>
            <a:r>
              <a:rPr lang="en-US" dirty="0"/>
              <a:t>Does not need to be the same.</a:t>
            </a:r>
          </a:p>
          <a:p>
            <a:r>
              <a:rPr lang="en-US" dirty="0"/>
              <a:t>Minimax Loss</a:t>
            </a:r>
          </a:p>
          <a:p>
            <a:pPr lvl="1"/>
            <a:r>
              <a:rPr lang="en-US" dirty="0"/>
              <a:t>Generator minimizes while Discriminator Maximizes.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D(x): discriminator’s estimate of probability that real data x is real.</a:t>
            </a:r>
          </a:p>
          <a:p>
            <a:pPr lvl="2"/>
            <a:r>
              <a:rPr lang="en-US" dirty="0"/>
              <a:t>G(z): Generator’s output when given noise z.</a:t>
            </a:r>
          </a:p>
          <a:p>
            <a:pPr lvl="2"/>
            <a:r>
              <a:rPr lang="en-US" dirty="0"/>
              <a:t>D(G(z)): discriminator’s estimate of probability that fake instance is real.</a:t>
            </a:r>
          </a:p>
          <a:p>
            <a:pPr lvl="2"/>
            <a:r>
              <a:rPr lang="en-US" dirty="0"/>
              <a:t>Ex: expected value over all real instances.</a:t>
            </a:r>
          </a:p>
          <a:p>
            <a:pPr lvl="2"/>
            <a:r>
              <a:rPr lang="en-US" dirty="0" err="1"/>
              <a:t>Ez</a:t>
            </a:r>
            <a:r>
              <a:rPr lang="en-US" dirty="0"/>
              <a:t>: expected value over all fake instances.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BCEED-28C0-4C23-A2A2-83316710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213" y="4358342"/>
            <a:ext cx="3370175" cy="416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1189B-C977-439D-95EF-A2CAA8D829CC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1627661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42A38-6FA7-4191-A935-76B2178A5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18" y="2218220"/>
            <a:ext cx="5533243" cy="4050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31C0E9-5F7D-4EB1-B248-929AD54AD7AD}"/>
              </a:ext>
            </a:extLst>
          </p:cNvPr>
          <p:cNvSpPr txBox="1"/>
          <p:nvPr/>
        </p:nvSpPr>
        <p:spPr>
          <a:xfrm>
            <a:off x="1802717" y="6312331"/>
            <a:ext cx="255871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Generative Adversarial Nets, By Ian J. Goodfellow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38EFF7-BA93-4385-9A55-62E36C04C266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150399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Challenges of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Vanishing Gradients</a:t>
            </a:r>
          </a:p>
          <a:p>
            <a:pPr lvl="1"/>
            <a:r>
              <a:rPr lang="en-US" dirty="0"/>
              <a:t>If discriminator too good, generator training can fail due to vanishing gradients.</a:t>
            </a:r>
          </a:p>
          <a:p>
            <a:r>
              <a:rPr lang="en-US" dirty="0"/>
              <a:t>Mode Collapse</a:t>
            </a:r>
          </a:p>
          <a:p>
            <a:pPr lvl="1"/>
            <a:r>
              <a:rPr lang="en-US" dirty="0"/>
              <a:t>Generator produces one or small set of output.</a:t>
            </a:r>
          </a:p>
          <a:p>
            <a:pPr lvl="2"/>
            <a:r>
              <a:rPr lang="en-US" dirty="0"/>
              <a:t>Discriminator learns to reject only those output.</a:t>
            </a:r>
          </a:p>
          <a:p>
            <a:pPr lvl="2"/>
            <a:r>
              <a:rPr lang="en-US" dirty="0"/>
              <a:t>Next generator iteration find the most plausible output for precise discriminator.</a:t>
            </a:r>
          </a:p>
          <a:p>
            <a:r>
              <a:rPr lang="en-US" dirty="0"/>
              <a:t>Failure to Converge</a:t>
            </a:r>
          </a:p>
          <a:p>
            <a:pPr lvl="1"/>
            <a:r>
              <a:rPr lang="en-US" dirty="0"/>
              <a:t>Discriminator feedback gets less meaningful over time. If trained past the point when discriminator giving random feedback, generator starts to train on the random feedback.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0CC14-F165-417F-9F0F-5D19A66EE5A6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26455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Wasserstein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“Wasserstein GAN”, Martin </a:t>
            </a:r>
            <a:r>
              <a:rPr lang="en-US" dirty="0" err="1"/>
              <a:t>Arjovsky</a:t>
            </a:r>
            <a:r>
              <a:rPr lang="en-US" dirty="0"/>
              <a:t> 2017.</a:t>
            </a:r>
          </a:p>
          <a:p>
            <a:r>
              <a:rPr lang="en-US" dirty="0"/>
              <a:t>Modifies GANs loss function.</a:t>
            </a:r>
          </a:p>
          <a:p>
            <a:pPr lvl="1"/>
            <a:r>
              <a:rPr lang="en-US" dirty="0"/>
              <a:t>Discriminator changed to Critic, does not classify. [Fake, Real]</a:t>
            </a:r>
          </a:p>
          <a:p>
            <a:pPr lvl="1"/>
            <a:r>
              <a:rPr lang="en-US" dirty="0"/>
              <a:t>Outputs a numbers. Bigger = Real, Lower = Fake</a:t>
            </a:r>
          </a:p>
          <a:p>
            <a:pPr lvl="1"/>
            <a:r>
              <a:rPr lang="en-US" dirty="0"/>
              <a:t>Critic Loss: D(x) – D(C(z))</a:t>
            </a:r>
          </a:p>
          <a:p>
            <a:pPr lvl="2"/>
            <a:r>
              <a:rPr lang="en-US" dirty="0"/>
              <a:t>Maximize difference between output on real and fake.</a:t>
            </a:r>
          </a:p>
          <a:p>
            <a:pPr lvl="1"/>
            <a:r>
              <a:rPr lang="en-US" dirty="0"/>
              <a:t>Generator Loss: C(G((z))</a:t>
            </a:r>
          </a:p>
          <a:p>
            <a:pPr lvl="2"/>
            <a:r>
              <a:rPr lang="en-US" dirty="0"/>
              <a:t>Maximizes the Critic output for fake instances.</a:t>
            </a:r>
          </a:p>
          <a:p>
            <a:pPr lvl="1"/>
            <a:r>
              <a:rPr lang="en-US" dirty="0"/>
              <a:t>Benefits</a:t>
            </a:r>
          </a:p>
          <a:p>
            <a:pPr lvl="2"/>
            <a:r>
              <a:rPr lang="en-US" dirty="0"/>
              <a:t>Less vulnerable to vanishing gradient and Mode Collapse.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E9AF9-890E-432A-891F-93473B6202C5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2826010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Conditional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“Conditional Generative Adversarial Nets” by Mehdi Mirza 2014</a:t>
            </a:r>
          </a:p>
          <a:p>
            <a:r>
              <a:rPr lang="en-US" dirty="0"/>
              <a:t>CGANs can control what images the generator produce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Converge faster.</a:t>
            </a:r>
          </a:p>
          <a:p>
            <a:pPr lvl="1"/>
            <a:r>
              <a:rPr lang="en-US" dirty="0"/>
              <a:t>Control the output of the generator at test time by giving labels for the images.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D3E19-641A-44E5-BC19-EB09F2B2A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10" y="3205562"/>
            <a:ext cx="3980104" cy="1134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A1F5C-56FE-42B5-B20B-F64F908AD66D}"/>
              </a:ext>
            </a:extLst>
          </p:cNvPr>
          <p:cNvSpPr txBox="1"/>
          <p:nvPr/>
        </p:nvSpPr>
        <p:spPr>
          <a:xfrm>
            <a:off x="1942822" y="4340242"/>
            <a:ext cx="344517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https://www.educative.io/edpresso/what-is-a-conditional-gan-cgan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5B1573-DE64-49CB-BBA4-D179EAFE3A35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3690976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Conditional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5B1573-DE64-49CB-BBA4-D179EAFE3A35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16944E7-19DD-4A7D-A14D-D9A5B9098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94" y="2563416"/>
            <a:ext cx="7091957" cy="2144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190709-D45B-4279-BE3B-4545C5FF5ACB}"/>
              </a:ext>
            </a:extLst>
          </p:cNvPr>
          <p:cNvSpPr txBox="1"/>
          <p:nvPr/>
        </p:nvSpPr>
        <p:spPr>
          <a:xfrm>
            <a:off x="1526600" y="4756723"/>
            <a:ext cx="377699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https://learnopencv.com/conditional-gan-cgan-in-pytorch-and-tensorflow/</a:t>
            </a:r>
          </a:p>
        </p:txBody>
      </p:sp>
    </p:spTree>
    <p:extLst>
      <p:ext uri="{BB962C8B-B14F-4D97-AF65-F5344CB8AC3E}">
        <p14:creationId xmlns:p14="http://schemas.microsoft.com/office/powerpoint/2010/main" val="1484221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Image-to-Image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The task of translating one possible representation of an image into another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6BD5D-BEFA-493A-A07E-411C310232A6}"/>
              </a:ext>
            </a:extLst>
          </p:cNvPr>
          <p:cNvSpPr txBox="1"/>
          <p:nvPr/>
        </p:nvSpPr>
        <p:spPr>
          <a:xfrm>
            <a:off x="2986798" y="5950138"/>
            <a:ext cx="420820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“Image-to-Image Translation with Conditional Adversarial Networks”, By Phillip Isola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D79D0-0AE9-44EB-BEF6-FBD9969E0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798" y="3065551"/>
            <a:ext cx="1300771" cy="2828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498576-E861-4707-910D-F6E6139D1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653" y="3065551"/>
            <a:ext cx="1356570" cy="2794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58D090-67E6-4650-B3B2-8A58E0FFC869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3191494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Pix2Pix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“Image-to-Image Translation With Conditional Adversarial Networks”, by Phillip Isola 2016.</a:t>
            </a:r>
          </a:p>
          <a:p>
            <a:r>
              <a:rPr lang="en-US" dirty="0"/>
              <a:t>Image-to-image translation approach.</a:t>
            </a:r>
          </a:p>
          <a:p>
            <a:r>
              <a:rPr lang="en-US" dirty="0"/>
              <a:t>Generator uses a U-Net Model.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Discriminator can use L1 or L2 loss but original paper recommends the uses of </a:t>
            </a:r>
            <a:r>
              <a:rPr lang="en-US" dirty="0" err="1"/>
              <a:t>PatchGAN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7850F-F389-4FC9-B714-DAC3658AB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872" y="3021362"/>
            <a:ext cx="3585235" cy="1176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8F029F-E272-4397-8FFD-ADC633BC84B7}"/>
              </a:ext>
            </a:extLst>
          </p:cNvPr>
          <p:cNvSpPr txBox="1"/>
          <p:nvPr/>
        </p:nvSpPr>
        <p:spPr>
          <a:xfrm>
            <a:off x="5250872" y="4197960"/>
            <a:ext cx="482734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“Image-to-Image Translation with Conditional Adversarial Networks” by Phillip Isola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92C05-CEE6-4F32-A1EA-7F7ABE465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76" y="4815443"/>
            <a:ext cx="3348323" cy="1066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DD869D-E65A-4208-9589-B4BBECBBF3F9}"/>
              </a:ext>
            </a:extLst>
          </p:cNvPr>
          <p:cNvSpPr txBox="1"/>
          <p:nvPr/>
        </p:nvSpPr>
        <p:spPr>
          <a:xfrm>
            <a:off x="2069708" y="5882241"/>
            <a:ext cx="482734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“Image-to-Image Translation with Conditional Adversarial Networks” by Phillip Isola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FA1CAB-9691-463D-B170-340988291315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259212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24744" y="1087016"/>
            <a:ext cx="8229600" cy="926976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5400" b="1" dirty="0"/>
              <a:t>Lecture </a:t>
            </a:r>
            <a:r>
              <a:rPr lang="en-CA" altLang="en-US" sz="5400" b="1" dirty="0" smtClean="0"/>
              <a:t>7</a:t>
            </a:r>
            <a:endParaRPr lang="en-CA" altLang="en-US" sz="5400" b="1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20688" y="3454152"/>
            <a:ext cx="9145016" cy="18002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4000" b="1" dirty="0" smtClean="0"/>
              <a:t>GANs for Adversarial Machine Learning</a:t>
            </a:r>
            <a:endParaRPr lang="en-US" altLang="en-US" sz="4000" b="1" dirty="0"/>
          </a:p>
          <a:p>
            <a:pPr>
              <a:buNone/>
            </a:pPr>
            <a:r>
              <a:rPr lang="en-US" sz="1800" dirty="0"/>
              <a:t>	</a:t>
            </a:r>
            <a:endParaRPr lang="en-US" sz="1800" dirty="0">
              <a:solidFill>
                <a:srgbClr val="00206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0201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Patch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Deep convolutional neural network designed to classify patches of an input image as real or fake instead of the entire image.</a:t>
            </a:r>
          </a:p>
          <a:p>
            <a:r>
              <a:rPr lang="en-US" dirty="0"/>
              <a:t>Tries to classify each </a:t>
            </a:r>
            <a:r>
              <a:rPr lang="en-US" dirty="0" err="1"/>
              <a:t>NxN</a:t>
            </a:r>
            <a:r>
              <a:rPr lang="en-US" dirty="0"/>
              <a:t> patch in an image is real or fake</a:t>
            </a:r>
          </a:p>
          <a:p>
            <a:r>
              <a:rPr lang="en-US" dirty="0"/>
              <a:t>Creates single feature map of real/fake predictions that can be averaged to give a single score.</a:t>
            </a:r>
          </a:p>
          <a:p>
            <a:r>
              <a:rPr lang="en-US" dirty="0"/>
              <a:t>Patch size of 70x70 was found to be effective across a range of image-to-image translation tasks</a:t>
            </a:r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Fixes the problem that L1 and L2 loss produces blurry results.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6D614-7425-416E-9612-BCD935577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49" y="5212871"/>
            <a:ext cx="8062869" cy="940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5722A-77C8-4D8E-A8E8-A0619144A2A5}"/>
              </a:ext>
            </a:extLst>
          </p:cNvPr>
          <p:cNvSpPr txBox="1"/>
          <p:nvPr/>
        </p:nvSpPr>
        <p:spPr>
          <a:xfrm>
            <a:off x="1439549" y="6153270"/>
            <a:ext cx="482734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“Image-to-Image Translation with Conditional Adversarial Networks” by Phillip Isola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EC76A-0F48-4456-B1BA-FE1DA65A7737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srgbClr val="EBEBEB">
                  <a:lumMod val="75000"/>
                </a:srgbClr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1248899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Pix2Pix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F1BEB-3646-4CED-AB45-599DB9B99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49" y="3043578"/>
            <a:ext cx="8000974" cy="2913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4D7C7A-E792-4560-AE01-A599D42812F4}"/>
              </a:ext>
            </a:extLst>
          </p:cNvPr>
          <p:cNvSpPr txBox="1"/>
          <p:nvPr/>
        </p:nvSpPr>
        <p:spPr>
          <a:xfrm>
            <a:off x="1439550" y="5953627"/>
            <a:ext cx="420820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“Image-to-Image Translation with Conditional Adversarial Networks”, By Phillip Isola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72E4D-B902-4931-A289-CB5EB527B1B2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953578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Unpaired Image-to-Image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Process of performing image-to-image translation with the training sets input not having a direct representation to the desired output.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48D5B-0813-4C31-B928-BC6851F5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987" y="3130518"/>
            <a:ext cx="4474049" cy="2744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B20A0-1D75-40D8-B9EA-587B667115D2}"/>
              </a:ext>
            </a:extLst>
          </p:cNvPr>
          <p:cNvSpPr txBox="1"/>
          <p:nvPr/>
        </p:nvSpPr>
        <p:spPr>
          <a:xfrm>
            <a:off x="1823987" y="5874883"/>
            <a:ext cx="495360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“Unpaired Image-to-Image Translation using Cycle-Consistent Adversarial Networks” by Jun-Yan Zhu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21B3A-86B3-4845-A4CB-1CEC03898BDE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2838154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 err="1"/>
              <a:t>CycleGANs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“Unpaired Image-to-Image Translation using Cycle-Consistent Adversarial Networks”, by Jun-Yan Zhu</a:t>
            </a:r>
          </a:p>
          <a:p>
            <a:r>
              <a:rPr lang="en-US" dirty="0"/>
              <a:t>Unpaired Image-to-Image Translation approach.</a:t>
            </a:r>
          </a:p>
          <a:p>
            <a:r>
              <a:rPr lang="en-US" dirty="0"/>
              <a:t>Structure</a:t>
            </a:r>
          </a:p>
          <a:p>
            <a:pPr lvl="1"/>
            <a:r>
              <a:rPr lang="en-US" dirty="0"/>
              <a:t>Consider transferring Image set A (summer) to Image set B (Winter)</a:t>
            </a:r>
          </a:p>
          <a:p>
            <a:pPr lvl="1"/>
            <a:r>
              <a:rPr lang="en-US" dirty="0"/>
              <a:t>One set of Generator and Discriminator to translate A to B.</a:t>
            </a:r>
          </a:p>
          <a:p>
            <a:pPr lvl="1"/>
            <a:r>
              <a:rPr lang="en-US" dirty="0"/>
              <a:t>One set of Generator and Discriminator to translate B to A.</a:t>
            </a:r>
          </a:p>
          <a:p>
            <a:pPr lvl="2"/>
            <a:r>
              <a:rPr lang="en-US" dirty="0"/>
              <a:t>Cycle-consistency loss for both outputs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F92C8-03DE-4C5A-BDB9-EAFD463147D7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3213029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 err="1"/>
              <a:t>CycleGANs</a:t>
            </a:r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844B67A-1424-4D13-97F1-CB00ABF93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677" y="3046396"/>
            <a:ext cx="3047029" cy="326593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F0CAC6-449A-4CFA-8269-387D3B488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107" y="2012724"/>
            <a:ext cx="3615985" cy="2570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AF4F0-C7D5-459A-B1EC-D38987698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677" y="2243010"/>
            <a:ext cx="3047029" cy="8033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9E012E-AC77-4DC0-B887-DF243B9C3583}"/>
              </a:ext>
            </a:extLst>
          </p:cNvPr>
          <p:cNvSpPr txBox="1"/>
          <p:nvPr/>
        </p:nvSpPr>
        <p:spPr>
          <a:xfrm>
            <a:off x="5237310" y="6312331"/>
            <a:ext cx="495360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“Unpaired Image-to-Image Translation using Cycle-Consistent Adversarial Networks” by Jun-Yan Zhu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12313-AB17-4CEB-B113-B65A7C28E680}"/>
              </a:ext>
            </a:extLst>
          </p:cNvPr>
          <p:cNvSpPr txBox="1"/>
          <p:nvPr/>
        </p:nvSpPr>
        <p:spPr>
          <a:xfrm>
            <a:off x="1205107" y="4564880"/>
            <a:ext cx="3615985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https://www.oreilly.com/library/view/hands-on-artificial-intelligence/9781788836067/c2e7d914-4e45-4528-8627-c590d19107ef.xhtml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C51BFC-4C90-4761-9408-ACA83895DC2A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809642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 err="1"/>
              <a:t>CycleGANs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FD697-29BD-47E5-A056-49A46C89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50" y="2452093"/>
            <a:ext cx="7927334" cy="3653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742118-68CD-4B0E-BB42-616A54EA6712}"/>
              </a:ext>
            </a:extLst>
          </p:cNvPr>
          <p:cNvSpPr txBox="1"/>
          <p:nvPr/>
        </p:nvSpPr>
        <p:spPr>
          <a:xfrm>
            <a:off x="1439549" y="6163026"/>
            <a:ext cx="495360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“Unpaired Image-to-Image Translation using Cycle-Consistent Adversarial Networks” by Jun-Yan Zhu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D16C8-760C-4663-9186-0A8A1A7ACA6C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2138659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 err="1"/>
              <a:t>StyleGANs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>
            <a:normAutofit/>
          </a:bodyPr>
          <a:lstStyle/>
          <a:p>
            <a:r>
              <a:rPr lang="en-US" dirty="0"/>
              <a:t>Learns to separate different aspects (Style) of the images. </a:t>
            </a:r>
          </a:p>
          <a:p>
            <a:pPr lvl="1"/>
            <a:r>
              <a:rPr lang="en-US" dirty="0"/>
              <a:t>Coarse Style: pose, hair, face shape</a:t>
            </a:r>
          </a:p>
          <a:p>
            <a:pPr lvl="1"/>
            <a:r>
              <a:rPr lang="en-US" dirty="0"/>
              <a:t>Middle Style: facial features, eyes</a:t>
            </a:r>
          </a:p>
          <a:p>
            <a:pPr lvl="1"/>
            <a:r>
              <a:rPr lang="en-US" dirty="0"/>
              <a:t>Fine Style: Color scheme</a:t>
            </a:r>
          </a:p>
          <a:p>
            <a:r>
              <a:rPr lang="en-US" dirty="0"/>
              <a:t>Changes from traditional GANS.</a:t>
            </a:r>
          </a:p>
          <a:p>
            <a:pPr lvl="1"/>
            <a:r>
              <a:rPr lang="en-US" dirty="0"/>
              <a:t>Baseline progressive GAN structure.</a:t>
            </a:r>
          </a:p>
          <a:p>
            <a:pPr lvl="1"/>
            <a:r>
              <a:rPr lang="en-US" dirty="0"/>
              <a:t>Bi-linear Sampling.</a:t>
            </a:r>
          </a:p>
          <a:p>
            <a:pPr lvl="1"/>
            <a:r>
              <a:rPr lang="en-US" dirty="0"/>
              <a:t>Mapping Network</a:t>
            </a:r>
          </a:p>
          <a:p>
            <a:pPr lvl="1"/>
            <a:r>
              <a:rPr lang="en-US" dirty="0"/>
              <a:t>Removal Latent input</a:t>
            </a:r>
          </a:p>
          <a:p>
            <a:pPr lvl="1"/>
            <a:r>
              <a:rPr lang="en-US" dirty="0"/>
              <a:t>Addition Noise</a:t>
            </a:r>
          </a:p>
          <a:p>
            <a:pPr lvl="1"/>
            <a:r>
              <a:rPr lang="en-US" dirty="0"/>
              <a:t>Mixing Regularization.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489F7-604E-49CB-B0CA-6CC32CC25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2936897"/>
            <a:ext cx="3545217" cy="3013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EFFAC-B09A-4FC6-8F02-7B9151292E5E}"/>
              </a:ext>
            </a:extLst>
          </p:cNvPr>
          <p:cNvSpPr txBox="1"/>
          <p:nvPr/>
        </p:nvSpPr>
        <p:spPr>
          <a:xfrm>
            <a:off x="5029200" y="5950138"/>
            <a:ext cx="460895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“A Style-Based Generator Architectures for Generative Adversarial Networks” by </a:t>
            </a:r>
            <a:r>
              <a:rPr lang="en-US" sz="825" dirty="0" err="1">
                <a:solidFill>
                  <a:prstClr val="black"/>
                </a:solidFill>
                <a:latin typeface="Trebuchet MS" panose="020B0603020202020204"/>
              </a:rPr>
              <a:t>Tero</a:t>
            </a:r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825" dirty="0" err="1">
                <a:solidFill>
                  <a:prstClr val="black"/>
                </a:solidFill>
                <a:latin typeface="Trebuchet MS" panose="020B0603020202020204"/>
              </a:rPr>
              <a:t>Karras</a:t>
            </a:r>
            <a:endParaRPr lang="en-US" sz="825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7D90C-C9E9-44A0-B031-FAF3AC194F41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srgbClr val="EBEBEB">
                  <a:lumMod val="75000"/>
                </a:srgbClr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</a:t>
            </a:r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4291993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 err="1"/>
              <a:t>StyleGANs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BA84F2-F987-46F2-85C9-9894617D4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612" y="2240063"/>
            <a:ext cx="3738908" cy="4262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CA161E-DF04-4421-83B4-7FA5214402A4}"/>
              </a:ext>
            </a:extLst>
          </p:cNvPr>
          <p:cNvSpPr txBox="1"/>
          <p:nvPr/>
        </p:nvSpPr>
        <p:spPr>
          <a:xfrm>
            <a:off x="2963612" y="6511993"/>
            <a:ext cx="460895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“A Style-Based Generator Architectures for Generative Adversarial Networks” by </a:t>
            </a:r>
            <a:r>
              <a:rPr lang="en-US" sz="825" dirty="0" err="1">
                <a:solidFill>
                  <a:prstClr val="black"/>
                </a:solidFill>
                <a:latin typeface="Trebuchet MS" panose="020B0603020202020204"/>
              </a:rPr>
              <a:t>Tero</a:t>
            </a:r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825" dirty="0" err="1">
                <a:solidFill>
                  <a:prstClr val="black"/>
                </a:solidFill>
                <a:latin typeface="Trebuchet MS" panose="020B0603020202020204"/>
              </a:rPr>
              <a:t>Karras</a:t>
            </a:r>
            <a:endParaRPr lang="en-US" sz="825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1871C-8001-4AE8-9BD9-4DC27F460D76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</a:t>
            </a:r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959711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Text-to-Image Synthesis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Generates images based of textual description</a:t>
            </a:r>
          </a:p>
          <a:p>
            <a:r>
              <a:rPr lang="en-US" dirty="0"/>
              <a:t>Input pair of image and text embeddings.</a:t>
            </a:r>
          </a:p>
          <a:p>
            <a:r>
              <a:rPr lang="en-US" dirty="0"/>
              <a:t>Discriminator</a:t>
            </a:r>
          </a:p>
          <a:p>
            <a:pPr lvl="1"/>
            <a:r>
              <a:rPr lang="en-US" dirty="0"/>
              <a:t>Predicts image is fake or real</a:t>
            </a:r>
          </a:p>
          <a:p>
            <a:pPr lvl="1"/>
            <a:r>
              <a:rPr lang="en-US" dirty="0"/>
              <a:t>Likelihood that image and text align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3B7B2-4592-4456-9513-D144AEDECFB5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</a:t>
            </a:r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2505308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Text-to-Image Synthesis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2F64F-8FD9-4F6B-8548-5C0A70CA3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50" y="2563416"/>
            <a:ext cx="7705453" cy="1213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B623F-AE1E-4964-A3EE-8D440A1E5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677" y="3851641"/>
            <a:ext cx="2996907" cy="28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F77131-3714-449D-A80D-3750EB317A19}"/>
              </a:ext>
            </a:extLst>
          </p:cNvPr>
          <p:cNvSpPr txBox="1"/>
          <p:nvPr/>
        </p:nvSpPr>
        <p:spPr>
          <a:xfrm>
            <a:off x="4677584" y="3827468"/>
            <a:ext cx="322075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“Generative Adversarial Test to Image Synthesis” by Scott Reed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03340-C559-44AE-BCC2-710361D0E5CA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srgbClr val="EBEBEB">
                  <a:lumMod val="75000"/>
                </a:srgbClr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</a:t>
            </a:r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50000"/>
                  </a:srgbClr>
                </a:solidFill>
                <a:latin typeface="Trebuchet MS" panose="020B0603020202020204"/>
              </a:rPr>
              <a:t>   </a:t>
            </a:r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Text-to-Image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13320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Generative Adversarial Networks (GANs)</a:t>
            </a:r>
          </a:p>
          <a:p>
            <a:r>
              <a:rPr lang="en-US" dirty="0" smtClean="0"/>
              <a:t>GAN-based attacks</a:t>
            </a:r>
            <a:endParaRPr lang="en-US" dirty="0"/>
          </a:p>
          <a:p>
            <a:pPr lvl="1"/>
            <a:r>
              <a:rPr lang="en-US" dirty="0" err="1"/>
              <a:t>AdvGAN</a:t>
            </a:r>
            <a:r>
              <a:rPr lang="en-US" dirty="0"/>
              <a:t> by Xiao (2018) Generating Adversarial Examples with Adversarial </a:t>
            </a:r>
            <a:r>
              <a:rPr lang="en-US" dirty="0" smtClean="0"/>
              <a:t>Networks</a:t>
            </a:r>
          </a:p>
          <a:p>
            <a:r>
              <a:rPr lang="en-US" dirty="0" smtClean="0"/>
              <a:t>GAN-based defenses</a:t>
            </a:r>
          </a:p>
          <a:p>
            <a:pPr lvl="1"/>
            <a:r>
              <a:rPr lang="en-US" dirty="0"/>
              <a:t>Defense-GAN by </a:t>
            </a:r>
            <a:r>
              <a:rPr lang="en-US" dirty="0" err="1"/>
              <a:t>Samangouei</a:t>
            </a:r>
            <a:r>
              <a:rPr lang="en-US" dirty="0"/>
              <a:t> (2018) Defense-GAN: Protecting Classifiers Against Adversarial Attacks Using Generative </a:t>
            </a:r>
            <a:r>
              <a:rPr lang="en-US" dirty="0" smtClean="0"/>
              <a:t>Models</a:t>
            </a:r>
            <a:endParaRPr lang="en-US" dirty="0"/>
          </a:p>
          <a:p>
            <a:r>
              <a:rPr lang="en-US" dirty="0" smtClean="0"/>
              <a:t>Other GAN-based attacks</a:t>
            </a:r>
            <a:endParaRPr lang="en-US" dirty="0"/>
          </a:p>
          <a:p>
            <a:pPr lvl="1"/>
            <a:r>
              <a:rPr lang="en-US" dirty="0" smtClean="0"/>
              <a:t>Adversarial examples for VAE-GANs</a:t>
            </a:r>
          </a:p>
          <a:p>
            <a:pPr lvl="1"/>
            <a:r>
              <a:rPr lang="en-US" dirty="0" smtClean="0"/>
              <a:t>AI-GAN (Attack-Inspired GAN)</a:t>
            </a:r>
          </a:p>
          <a:p>
            <a:r>
              <a:rPr lang="en-US" dirty="0" smtClean="0"/>
              <a:t>Other GAN-based defenses</a:t>
            </a:r>
            <a:endParaRPr lang="en-US" dirty="0"/>
          </a:p>
          <a:p>
            <a:pPr lvl="1"/>
            <a:r>
              <a:rPr lang="en-US" dirty="0" smtClean="0"/>
              <a:t>APE-GAN (Adversarial Perturbation Elimination GAN)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5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F9E4-E419-4177-9575-ACC20907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58724-02F9-4A6A-8F1F-08F5CEABF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Sites</a:t>
            </a:r>
          </a:p>
          <a:p>
            <a:pPr lvl="1"/>
            <a:r>
              <a:rPr lang="en-US" dirty="0">
                <a:hlinkClick r:id="rId2"/>
              </a:rPr>
              <a:t>https://developers.google.com/machine-learning/gan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https://towardsdatascience.com/understanding-generative-adversarial-networks-gans-cd6e4651a29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https://www.analyticsvidhya.com/blog/2021/05/stylegan-explained-in-less-than-five-minutes/</a:t>
            </a:r>
            <a:endParaRPr lang="en-US" dirty="0"/>
          </a:p>
          <a:p>
            <a:pPr lvl="1"/>
            <a:r>
              <a:rPr lang="en-US" sz="1485" dirty="0">
                <a:hlinkClick r:id="rId5"/>
              </a:rPr>
              <a:t>https://www.educative.io/edpresso/what-is-a-conditional-gan-cgan</a:t>
            </a:r>
            <a:endParaRPr lang="en-US" sz="1485" dirty="0"/>
          </a:p>
          <a:p>
            <a:pPr lvl="1"/>
            <a:r>
              <a:rPr lang="en-US" sz="1485" dirty="0">
                <a:hlinkClick r:id="rId6"/>
              </a:rPr>
              <a:t>https://www.oreilly.com/library/view/hands-on-artificial-intelligence/9781788836067/c2e7d914-4e45-4528-8627-c590d19107ef.xhtml</a:t>
            </a:r>
            <a:r>
              <a:rPr lang="en-US" sz="1485" dirty="0"/>
              <a:t> </a:t>
            </a:r>
          </a:p>
          <a:p>
            <a:r>
              <a:rPr lang="en-US" dirty="0"/>
              <a:t>Papers</a:t>
            </a:r>
          </a:p>
          <a:p>
            <a:pPr lvl="1"/>
            <a:r>
              <a:rPr lang="en-US" b="1" dirty="0"/>
              <a:t>Generative Adversarial Nets</a:t>
            </a:r>
            <a:r>
              <a:rPr lang="en-US" dirty="0"/>
              <a:t>,  </a:t>
            </a:r>
            <a:r>
              <a:rPr lang="en-US" dirty="0">
                <a:hlinkClick r:id="rId7"/>
              </a:rPr>
              <a:t>https://arxiv.org/abs/1406.2661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Wasserstein GAN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https://arxiv.org/abs/1701.07875</a:t>
            </a:r>
            <a:endParaRPr lang="en-US" dirty="0"/>
          </a:p>
          <a:p>
            <a:pPr lvl="1"/>
            <a:r>
              <a:rPr lang="en-US" b="1" dirty="0"/>
              <a:t>Conditional Adversarial Nets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https://arxiv.org/abs/1411.1784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Image-to-Image Translation With Conditional Adversarial Networks,  </a:t>
            </a:r>
            <a:r>
              <a:rPr lang="en-US" dirty="0">
                <a:hlinkClick r:id="rId10"/>
              </a:rPr>
              <a:t>https://arxiv.org/abs/1611.07004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A Style-Based Generator Architecture for Generative Adversarial Networks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>
                <a:hlinkClick r:id="rId11"/>
              </a:rPr>
              <a:t>https://arxiv.org/abs/1812.04948</a:t>
            </a:r>
            <a:endParaRPr lang="en-US" dirty="0"/>
          </a:p>
          <a:p>
            <a:pPr lvl="1"/>
            <a:r>
              <a:rPr lang="en-US" b="1" dirty="0"/>
              <a:t>Generative Adversarial Test to Image Synthesis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>
                <a:hlinkClick r:id="rId12"/>
              </a:rPr>
              <a:t>https://arxiv.org/abs/1605.05396</a:t>
            </a:r>
            <a:endParaRPr lang="en-US" dirty="0"/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39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F9E4-E419-4177-9575-ACC20907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58724-02F9-4A6A-8F1F-08F5CEABF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007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857"/>
            <a:ext cx="10091738" cy="567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19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6" y="645840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10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864"/>
            <a:ext cx="10091738" cy="62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96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8" y="717848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28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848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65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1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65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8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88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838A-267F-4D16-82A1-6914B5F2DF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GANs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4B38E-189D-4D90-929C-67B5A61454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Kurt A Vedros</a:t>
            </a:r>
          </a:p>
          <a:p>
            <a:r>
              <a:rPr lang="en-US" dirty="0"/>
              <a:t>September 28, 2021</a:t>
            </a:r>
          </a:p>
        </p:txBody>
      </p:sp>
    </p:spTree>
    <p:extLst>
      <p:ext uri="{BB962C8B-B14F-4D97-AF65-F5344CB8AC3E}">
        <p14:creationId xmlns:p14="http://schemas.microsoft.com/office/powerpoint/2010/main" val="564208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872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0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612" y="645840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3966" y="861864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6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54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06" y="717848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28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7374" y="645840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1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8156" y="861864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40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51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8" y="717848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62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4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1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Basic Generative Adversarial Network (GANs)</a:t>
            </a:r>
          </a:p>
          <a:p>
            <a:pPr lvl="1"/>
            <a:r>
              <a:rPr lang="en-US" dirty="0"/>
              <a:t>Structure</a:t>
            </a:r>
          </a:p>
          <a:p>
            <a:pPr lvl="1"/>
            <a:r>
              <a:rPr lang="en-US" dirty="0"/>
              <a:t>Training</a:t>
            </a:r>
          </a:p>
          <a:p>
            <a:pPr lvl="1"/>
            <a:r>
              <a:rPr lang="en-US" dirty="0"/>
              <a:t>Loss Function</a:t>
            </a:r>
          </a:p>
          <a:p>
            <a:pPr lvl="1"/>
            <a:r>
              <a:rPr lang="en-US" dirty="0"/>
              <a:t>Challenges</a:t>
            </a:r>
          </a:p>
          <a:p>
            <a:r>
              <a:rPr lang="en-US" dirty="0"/>
              <a:t>Variants of GANs</a:t>
            </a:r>
          </a:p>
          <a:p>
            <a:pPr lvl="1"/>
            <a:r>
              <a:rPr lang="en-US" dirty="0"/>
              <a:t>Wasserstein</a:t>
            </a:r>
          </a:p>
          <a:p>
            <a:pPr lvl="1"/>
            <a:r>
              <a:rPr lang="en-US" dirty="0"/>
              <a:t>Conditional</a:t>
            </a:r>
          </a:p>
          <a:p>
            <a:pPr lvl="1"/>
            <a:r>
              <a:rPr lang="en-US" dirty="0"/>
              <a:t>Pix2Pix</a:t>
            </a:r>
          </a:p>
          <a:p>
            <a:pPr lvl="1"/>
            <a:r>
              <a:rPr lang="en-US" dirty="0"/>
              <a:t>Cycle</a:t>
            </a:r>
          </a:p>
          <a:p>
            <a:pPr lvl="1"/>
            <a:r>
              <a:rPr lang="en-US" dirty="0"/>
              <a:t>Style</a:t>
            </a:r>
          </a:p>
          <a:p>
            <a:pPr lvl="1"/>
            <a:r>
              <a:rPr lang="en-US" dirty="0"/>
              <a:t>Text-to-Image Synthesis</a:t>
            </a:r>
          </a:p>
        </p:txBody>
      </p:sp>
    </p:spTree>
    <p:extLst>
      <p:ext uri="{BB962C8B-B14F-4D97-AF65-F5344CB8AC3E}">
        <p14:creationId xmlns:p14="http://schemas.microsoft.com/office/powerpoint/2010/main" val="2039178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840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9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9880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75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91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8" y="861864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848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80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864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69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4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864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171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8" y="789856"/>
            <a:ext cx="10091738" cy="61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64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515" y="2017842"/>
            <a:ext cx="8675370" cy="1969770"/>
          </a:xfrm>
        </p:spPr>
        <p:txBody>
          <a:bodyPr anchor="ctr" anchorCtr="0">
            <a:normAutofit/>
          </a:bodyPr>
          <a:lstStyle/>
          <a:p>
            <a:r>
              <a:rPr lang="en-US" sz="3960" dirty="0">
                <a:solidFill>
                  <a:schemeClr val="bg1"/>
                </a:solidFill>
              </a:rPr>
              <a:t>DEFENSE-GAN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05887" y="3477087"/>
            <a:ext cx="7905757" cy="938679"/>
          </a:xfrm>
        </p:spPr>
        <p:txBody>
          <a:bodyPr>
            <a:normAutofit lnSpcReduction="10000"/>
          </a:bodyPr>
          <a:lstStyle/>
          <a:p>
            <a:r>
              <a:rPr lang="en-US" sz="1980" dirty="0">
                <a:solidFill>
                  <a:schemeClr val="bg1"/>
                </a:solidFill>
              </a:rPr>
              <a:t>PROTECTING CLASSIFIERS AGAINST ADVERSARIAL ATTACKS USING</a:t>
            </a:r>
            <a:br>
              <a:rPr lang="en-US" sz="1980" dirty="0">
                <a:solidFill>
                  <a:schemeClr val="bg1"/>
                </a:solidFill>
              </a:rPr>
            </a:br>
            <a:r>
              <a:rPr lang="en-US" sz="1980" dirty="0">
                <a:solidFill>
                  <a:schemeClr val="bg1"/>
                </a:solidFill>
              </a:rPr>
              <a:t>GENERATIVE MODELS</a:t>
            </a:r>
            <a:endParaRPr lang="en-US" sz="198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791FC3A-146D-4DCB-973E-75AF4736BF51}"/>
              </a:ext>
            </a:extLst>
          </p:cNvPr>
          <p:cNvSpPr txBox="1">
            <a:spLocks/>
          </p:cNvSpPr>
          <p:nvPr/>
        </p:nvSpPr>
        <p:spPr>
          <a:xfrm>
            <a:off x="691515" y="4573870"/>
            <a:ext cx="7905757" cy="938679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4380">
              <a:spcBef>
                <a:spcPts val="825"/>
              </a:spcBef>
              <a:spcAft>
                <a:spcPts val="990"/>
              </a:spcAft>
            </a:pPr>
            <a:r>
              <a:rPr lang="en-US" sz="1980" dirty="0">
                <a:solidFill>
                  <a:prstClr val="white"/>
                </a:solidFill>
                <a:latin typeface="Segoe UI"/>
              </a:rPr>
              <a:t>By </a:t>
            </a:r>
            <a:r>
              <a:rPr lang="en-US" sz="1980" dirty="0" err="1">
                <a:solidFill>
                  <a:prstClr val="white"/>
                </a:solidFill>
                <a:latin typeface="Segoe UI"/>
              </a:rPr>
              <a:t>Pouya</a:t>
            </a:r>
            <a:r>
              <a:rPr lang="en-US" sz="1980" dirty="0">
                <a:solidFill>
                  <a:prstClr val="white"/>
                </a:solidFill>
                <a:latin typeface="Segoe UI"/>
              </a:rPr>
              <a:t> </a:t>
            </a:r>
            <a:r>
              <a:rPr lang="en-US" sz="1980" dirty="0" err="1">
                <a:solidFill>
                  <a:prstClr val="white"/>
                </a:solidFill>
                <a:latin typeface="Segoe UI"/>
              </a:rPr>
              <a:t>Samangouei</a:t>
            </a:r>
            <a:r>
              <a:rPr lang="en-US" sz="1980" dirty="0">
                <a:solidFill>
                  <a:prstClr val="white"/>
                </a:solidFill>
                <a:latin typeface="Segoe UI"/>
              </a:rPr>
              <a:t>, Maya </a:t>
            </a:r>
            <a:r>
              <a:rPr lang="en-US" sz="1980" dirty="0" err="1">
                <a:solidFill>
                  <a:prstClr val="white"/>
                </a:solidFill>
                <a:latin typeface="Segoe UI"/>
              </a:rPr>
              <a:t>Kabkab</a:t>
            </a:r>
            <a:r>
              <a:rPr lang="en-US" sz="1980" dirty="0">
                <a:solidFill>
                  <a:prstClr val="white"/>
                </a:solidFill>
                <a:latin typeface="Segoe UI"/>
              </a:rPr>
              <a:t>, and Rama </a:t>
            </a:r>
            <a:r>
              <a:rPr lang="en-US" sz="1980" dirty="0" err="1">
                <a:solidFill>
                  <a:prstClr val="white"/>
                </a:solidFill>
                <a:latin typeface="Segoe UI"/>
              </a:rPr>
              <a:t>Chellappa</a:t>
            </a:r>
            <a:r>
              <a:rPr lang="en-US" sz="1980" dirty="0">
                <a:solidFill>
                  <a:prstClr val="white"/>
                </a:solidFill>
                <a:latin typeface="Segoe UI"/>
              </a:rPr>
              <a:t> (2018)</a:t>
            </a:r>
            <a:endParaRPr lang="en-US" sz="1980" dirty="0">
              <a:solidFill>
                <a:prstClr val="white"/>
              </a:solidFill>
              <a:latin typeface="Segoe UI Light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4349181-FA3A-4ACA-99F0-E22B850B804C}"/>
              </a:ext>
            </a:extLst>
          </p:cNvPr>
          <p:cNvSpPr txBox="1">
            <a:spLocks/>
          </p:cNvSpPr>
          <p:nvPr/>
        </p:nvSpPr>
        <p:spPr>
          <a:xfrm>
            <a:off x="691515" y="5285218"/>
            <a:ext cx="7905757" cy="938679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4380">
              <a:spcBef>
                <a:spcPts val="825"/>
              </a:spcBef>
              <a:spcAft>
                <a:spcPts val="990"/>
              </a:spcAft>
            </a:pPr>
            <a:r>
              <a:rPr lang="en-US" sz="1980" dirty="0">
                <a:solidFill>
                  <a:prstClr val="white"/>
                </a:solidFill>
                <a:latin typeface="Segoe UI"/>
              </a:rPr>
              <a:t>Presented by Thys Ballard</a:t>
            </a:r>
            <a:endParaRPr lang="en-US" sz="1980" dirty="0">
              <a:solidFill>
                <a:prstClr val="white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204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Generative Adversarial Networks (GANs)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Original paper by Ian Goodfellow 2014. “</a:t>
            </a:r>
            <a:r>
              <a:rPr lang="en-US" b="1" dirty="0"/>
              <a:t>Generative Adversarial Networks</a:t>
            </a:r>
            <a:r>
              <a:rPr lang="en-US" dirty="0"/>
              <a:t>”</a:t>
            </a:r>
          </a:p>
          <a:p>
            <a:r>
              <a:rPr lang="en-US" dirty="0"/>
              <a:t>Neural network architecture for generative modeling. </a:t>
            </a:r>
          </a:p>
          <a:p>
            <a:r>
              <a:rPr lang="en-US" dirty="0"/>
              <a:t>Trained on two neural network models.</a:t>
            </a:r>
          </a:p>
          <a:p>
            <a:pPr lvl="1"/>
            <a:r>
              <a:rPr lang="en-US" dirty="0"/>
              <a:t>Generator</a:t>
            </a:r>
          </a:p>
          <a:p>
            <a:pPr lvl="1"/>
            <a:r>
              <a:rPr lang="en-US" dirty="0"/>
              <a:t>Discriminator.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3E505-A02F-4D60-AEAF-9C4E9AC04BE8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srgbClr val="EBEBEB">
                  <a:lumMod val="75000"/>
                </a:srgbClr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4480899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46829" y="3214178"/>
            <a:ext cx="7790185" cy="3282077"/>
          </a:xfrm>
        </p:spPr>
        <p:txBody>
          <a:bodyPr>
            <a:normAutofit/>
          </a:bodyPr>
          <a:lstStyle/>
          <a:p>
            <a:pPr marL="282893" indent="-282893">
              <a:lnSpc>
                <a:spcPts val="297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paper proposes an attack-agnostic defense against white-box and black-box attacks using Generative Adversarial Networks (GAN), by reforming adversarial examples prior to feeding them into a given classifier.</a:t>
            </a:r>
          </a:p>
          <a:p>
            <a:pPr marL="282893" indent="-282893">
              <a:lnSpc>
                <a:spcPts val="297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latin typeface="Segoe UI Light" panose="020B0502040204020203" pitchFamily="34" charset="0"/>
                <a:cs typeface="Segoe UI Light" panose="020B0502040204020203" pitchFamily="34" charset="0"/>
              </a:rPr>
              <a:t>It does not modify the classifier or the training features, essentially functioning as a preprocessing step</a:t>
            </a:r>
          </a:p>
        </p:txBody>
      </p:sp>
    </p:spTree>
    <p:extLst>
      <p:ext uri="{BB962C8B-B14F-4D97-AF65-F5344CB8AC3E}">
        <p14:creationId xmlns:p14="http://schemas.microsoft.com/office/powerpoint/2010/main" val="3807972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8E2C-08FD-4994-BC48-DF174036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Adversarial Defenses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8B754-7A3B-462B-B660-460FA7FBB4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5084" y="2241652"/>
            <a:ext cx="9215171" cy="3281553"/>
          </a:xfrm>
        </p:spPr>
        <p:txBody>
          <a:bodyPr numCol="2">
            <a:noAutofit/>
          </a:bodyPr>
          <a:lstStyle/>
          <a:p>
            <a:pPr marL="141446" indent="-14144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20" dirty="0"/>
              <a:t>Adversarial Training</a:t>
            </a:r>
          </a:p>
          <a:p>
            <a:pPr marL="330041" lvl="1" indent="-141446">
              <a:lnSpc>
                <a:spcPct val="120000"/>
              </a:lnSpc>
            </a:pPr>
            <a:r>
              <a:rPr lang="en-US" sz="1320" dirty="0"/>
              <a:t>Adversarial examples are generated and added to the training set</a:t>
            </a:r>
          </a:p>
          <a:p>
            <a:pPr marL="330041" lvl="1" indent="-141446">
              <a:lnSpc>
                <a:spcPct val="120000"/>
              </a:lnSpc>
            </a:pPr>
            <a:r>
              <a:rPr lang="en-US" sz="1320" dirty="0"/>
              <a:t>Does not perform well when a different attack is used to what the model was trained on</a:t>
            </a:r>
          </a:p>
          <a:p>
            <a:pPr marL="330041" lvl="1" indent="-141446">
              <a:lnSpc>
                <a:spcPct val="120000"/>
              </a:lnSpc>
            </a:pPr>
            <a:r>
              <a:rPr lang="en-US" sz="1320" dirty="0"/>
              <a:t>More robust to white-box attacks than to black-box attacks</a:t>
            </a:r>
          </a:p>
          <a:p>
            <a:pPr marL="141446" indent="-14144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20" dirty="0"/>
              <a:t>Defensive Distillation</a:t>
            </a:r>
          </a:p>
          <a:p>
            <a:pPr marL="330041" lvl="1" indent="-141446">
              <a:lnSpc>
                <a:spcPct val="120000"/>
              </a:lnSpc>
            </a:pPr>
            <a:r>
              <a:rPr lang="en-US" sz="1320" dirty="0"/>
              <a:t>Trains the classifier in two rounds of distillation</a:t>
            </a:r>
          </a:p>
          <a:p>
            <a:pPr marL="707231" lvl="2" indent="-141446">
              <a:lnSpc>
                <a:spcPct val="120000"/>
              </a:lnSpc>
            </a:pPr>
            <a:r>
              <a:rPr lang="en-US" sz="1320" dirty="0"/>
              <a:t>Distillation trains a model to mimic another model</a:t>
            </a:r>
          </a:p>
          <a:p>
            <a:pPr marL="707231" lvl="2" indent="-141446">
              <a:lnSpc>
                <a:spcPct val="120000"/>
              </a:lnSpc>
            </a:pPr>
            <a:r>
              <a:rPr lang="en-US" sz="1320" dirty="0"/>
              <a:t>Effective against white-box models, but it fails to protect against transfer model based black-box attacks</a:t>
            </a:r>
          </a:p>
          <a:p>
            <a:pPr marL="141446" indent="-14144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20" dirty="0" err="1"/>
              <a:t>MagNet</a:t>
            </a:r>
            <a:endParaRPr lang="en-US" sz="1320" dirty="0"/>
          </a:p>
          <a:p>
            <a:pPr marL="330041" lvl="1" indent="-141446">
              <a:lnSpc>
                <a:spcPct val="120000"/>
              </a:lnSpc>
            </a:pPr>
            <a:r>
              <a:rPr lang="en-US" sz="1320" dirty="0"/>
              <a:t>Trains an auto-encoder or collection of auto-encoders to move adversarial examples closer to the manifold of clean examples</a:t>
            </a:r>
          </a:p>
          <a:p>
            <a:pPr marL="330041" lvl="1" indent="-141446">
              <a:lnSpc>
                <a:spcPct val="120000"/>
              </a:lnSpc>
            </a:pPr>
            <a:r>
              <a:rPr lang="en-US" sz="1320" dirty="0"/>
              <a:t>With a collection of auto-encoders, at inference time one is chosen randomly</a:t>
            </a:r>
          </a:p>
          <a:p>
            <a:pPr marL="330041" lvl="1" indent="-141446">
              <a:lnSpc>
                <a:spcPct val="120000"/>
              </a:lnSpc>
            </a:pPr>
            <a:r>
              <a:rPr lang="en-US" sz="1320" dirty="0"/>
              <a:t>Mirrors the Defense-GAN technique of learning a latent space in order to “clean” adversarial examples</a:t>
            </a:r>
          </a:p>
          <a:p>
            <a:pPr marL="141446" indent="-141446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320" dirty="0"/>
          </a:p>
        </p:txBody>
      </p:sp>
    </p:spTree>
    <p:extLst>
      <p:ext uri="{BB962C8B-B14F-4D97-AF65-F5344CB8AC3E}">
        <p14:creationId xmlns:p14="http://schemas.microsoft.com/office/powerpoint/2010/main" val="639473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8333-D686-4C83-9082-9A9AE741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Overview on GANs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67C8A4C-EE56-4E63-BE60-7F027DE400CF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445084" y="2241652"/>
                <a:ext cx="9220410" cy="3281553"/>
              </a:xfrm>
            </p:spPr>
            <p:txBody>
              <a:bodyPr numCol="2">
                <a:noAutofit/>
              </a:bodyPr>
              <a:lstStyle/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Consists of two neural networks</a:t>
                </a:r>
              </a:p>
              <a:p>
                <a:pPr marL="330041" lvl="1" indent="-141446"/>
                <a:r>
                  <a:rPr lang="en-US" sz="1485" dirty="0"/>
                  <a:t>A generator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485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sz="148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85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485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1485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48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85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485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485" dirty="0"/>
                  <a:t>, where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85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485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485" dirty="0"/>
                  <a:t>, mapping a learned latent space to the sample space of a sample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485" dirty="0"/>
              </a:p>
              <a:p>
                <a:pPr marL="330041" lvl="1" indent="-141446"/>
                <a:r>
                  <a:rPr lang="en-US" sz="1485" dirty="0"/>
                  <a:t>A discriminator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485" dirty="0"/>
                  <a:t>, a binary classifier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The goal is to play minimax game where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1485" dirty="0"/>
                  <a:t> learns to mimic the distribution of the dataset and D learns to discriminate between real samples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85" dirty="0"/>
                  <a:t> and fake samples from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485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85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85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85" dirty="0"/>
                  <a:t>, where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485" dirty="0"/>
                  <a:t> is a random vector 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The original min-max loss used in the GAN paper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endParaRPr lang="en-US" sz="1485" dirty="0"/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The variant of GAN, called WGAN, used in the paper in order to improve training, uses the Wasserstein distance</a:t>
                </a:r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67C8A4C-EE56-4E63-BE60-7F027DE400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445084" y="2241652"/>
                <a:ext cx="9220410" cy="3281553"/>
              </a:xfrm>
              <a:blipFill>
                <a:blip r:embed="rId2"/>
                <a:stretch>
                  <a:fillRect l="-198" r="-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7039B97-509A-4E75-8049-F561871B1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783" y="3555422"/>
            <a:ext cx="4223625" cy="219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0CEB0-9CD6-4AE2-87E6-FD8E6AB58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784" y="5427684"/>
            <a:ext cx="4223625" cy="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507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8C4F-310A-4E34-B801-A87517E3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Defense-GAN Algorithm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5BEA57E-E294-4218-A117-FE7FA4307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568" y="3283580"/>
            <a:ext cx="4984748" cy="1197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8950240-6455-48BA-B837-EF342BD1243F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Autofit/>
              </a:bodyPr>
              <a:lstStyle/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238" dirty="0"/>
                  <a:t>Once the GAN is trained, the classifier be trained on either the reconstructed data or on the original training data, without much difference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238" dirty="0"/>
                  <a:t>At time of inference, using gradient descent, they minimize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endParaRPr lang="en-US" sz="1238" dirty="0"/>
              </a:p>
              <a:p>
                <a:pPr marL="330041" lvl="1" indent="-141446"/>
                <a:r>
                  <a:rPr lang="en-US" sz="1238" dirty="0"/>
                  <a:t>Where </a:t>
                </a:r>
                <a14:m>
                  <m:oMath xmlns:m="http://schemas.openxmlformats.org/officeDocument/2006/math">
                    <m:r>
                      <a:rPr lang="en-US" sz="1238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238" dirty="0"/>
                  <a:t> is an input image and </a:t>
                </a:r>
                <a14:m>
                  <m:oMath xmlns:m="http://schemas.openxmlformats.org/officeDocument/2006/math">
                    <m:r>
                      <a:rPr lang="en-US" sz="1238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238" dirty="0"/>
                  <a:t> is a random vector</a:t>
                </a:r>
              </a:p>
              <a:p>
                <a:pPr marL="330041" lvl="1" indent="-141446"/>
                <a:r>
                  <a:rPr lang="en-US" sz="1238" dirty="0"/>
                  <a:t>This is trained with a fixed number of steps </a:t>
                </a:r>
                <a14:m>
                  <m:oMath xmlns:m="http://schemas.openxmlformats.org/officeDocument/2006/math">
                    <m:r>
                      <a:rPr lang="en-US" sz="1238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238" dirty="0"/>
                  <a:t> using </a:t>
                </a:r>
                <a14:m>
                  <m:oMath xmlns:m="http://schemas.openxmlformats.org/officeDocument/2006/math">
                    <m:r>
                      <a:rPr lang="en-US" sz="1238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238" dirty="0"/>
                  <a:t> initializations (“random restarts”) of </a:t>
                </a:r>
                <a14:m>
                  <m:oMath xmlns:m="http://schemas.openxmlformats.org/officeDocument/2006/math">
                    <m:r>
                      <a:rPr lang="en-US" sz="1238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1238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8950240-6455-48BA-B837-EF342BD124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3"/>
                <a:stretch>
                  <a:fillRect l="-414" r="-276" b="-25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5" descr="Text&#10;&#10;Description automatically generated with low confidence">
            <a:extLst>
              <a:ext uri="{FF2B5EF4-FFF2-40B4-BE49-F238E27FC236}">
                <a16:creationId xmlns:a16="http://schemas.microsoft.com/office/drawing/2014/main" id="{26A9C8B6-0CC7-477D-83B9-642E6EDBE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611" y="4376462"/>
            <a:ext cx="1122601" cy="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963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FC7B-3517-4478-8BD7-E5370783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Defense-GAN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93212-5702-4719-A816-68FDB2D263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dirty="0"/>
              <a:t>This method essentially functions as a pre-processing step on input data fed to a given classifier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dirty="0"/>
              <a:t>If the GAN represents the data adequately, the classifier will not need to be retrained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dirty="0"/>
              <a:t>Does not assume the type of attack used, since it simply uses a GAN to reconstruct an adversarial input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dirty="0"/>
              <a:t>Because of the gradient descent loop at the front, it is resilient to gradient-based white-box attacks</a:t>
            </a:r>
          </a:p>
        </p:txBody>
      </p:sp>
      <p:pic>
        <p:nvPicPr>
          <p:cNvPr id="4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F8FDD987-5B64-44AE-BA3F-B09FBFD75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669" y="3376884"/>
            <a:ext cx="4935647" cy="10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4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CF043-40C0-4C27-963A-DA4D6337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306C6-1FB7-4CAD-9421-2F48A10C831E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Autofit/>
              </a:bodyPr>
              <a:lstStyle/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dirty="0"/>
                  <a:t>Experiments assume three different types of threats</a:t>
                </a:r>
              </a:p>
              <a:p>
                <a:pPr marL="330041" lvl="1" indent="-141446"/>
                <a:r>
                  <a:rPr lang="en-US" dirty="0"/>
                  <a:t>Black-box attacks by running a substitute network to find adversarial examples</a:t>
                </a:r>
              </a:p>
              <a:p>
                <a:pPr marL="330041" lvl="1" indent="-141446"/>
                <a:r>
                  <a:rPr lang="en-US" dirty="0"/>
                  <a:t>White-box attacks</a:t>
                </a:r>
              </a:p>
              <a:p>
                <a:pPr marL="330041" lvl="1" indent="-141446"/>
                <a:r>
                  <a:rPr lang="en-US" dirty="0"/>
                  <a:t>And white-box where the attacker even access to the RNG and the random seed, meaning they know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initializations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dirty="0"/>
                  <a:t>Defense-GAN is compared with adversarial training and </a:t>
                </a:r>
                <a:r>
                  <a:rPr lang="en-US" dirty="0" err="1"/>
                  <a:t>MagNet</a:t>
                </a:r>
                <a:endParaRPr lang="en-US" dirty="0"/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dirty="0"/>
                  <a:t>Trained on MNIST and Fashion-MNIST, both consisting of 60,000 training images and a test set of 10,000 images. The training set is split into 50,000 for training and 10,000 for validation.</a:t>
                </a:r>
              </a:p>
              <a:p>
                <a:pPr marL="330041" lvl="1" indent="-141446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306C6-1FB7-4CAD-9421-2F48A10C83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r="-829" b="-27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39C58C84-F160-49BF-BDED-2683AD3CF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731" y="2281627"/>
            <a:ext cx="3643551" cy="157055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4CD26D-9536-48B3-853F-B94C123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876" y="3920217"/>
            <a:ext cx="2278299" cy="1111214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21BAECE-639D-4E25-886E-3D2CCF84A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627" y="3915057"/>
            <a:ext cx="1821776" cy="111637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8337222-8A48-4BDB-958C-3D87DEA32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258" y="5156102"/>
            <a:ext cx="3880499" cy="131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25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0F7F-3F65-4660-9896-3BFBA77EB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Black-Box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8C288-D9A2-458F-822B-94C6110481C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1485" dirty="0"/>
              <a:t>Using Fast Gradient Sign Method with a substitute model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endParaRPr lang="en-US" sz="1485" dirty="0"/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1485" dirty="0"/>
              <a:t>For the black-box attacks, 150 test images are held out for the substitute model, with the remaining functioning as test images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r>
              <a:rPr lang="en-US" sz="1485" dirty="0"/>
              <a:t>As expected, the performance of the classifier trained on the reconstructed and original dataset are quite close</a:t>
            </a:r>
          </a:p>
          <a:p>
            <a:pPr marL="141446" indent="-141446">
              <a:buFont typeface="Arial" panose="020B0604020202020204" pitchFamily="34" charset="0"/>
              <a:buChar char="•"/>
            </a:pPr>
            <a:endParaRPr lang="en-US" sz="1485" dirty="0"/>
          </a:p>
        </p:txBody>
      </p:sp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384D0C2-B3F5-4123-90EB-AD537B018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099" y="2101866"/>
            <a:ext cx="5246217" cy="2184640"/>
          </a:xfrm>
          <a:prstGeom prst="rect">
            <a:avLst/>
          </a:prstGeom>
        </p:spPr>
      </p:pic>
      <p:pic>
        <p:nvPicPr>
          <p:cNvPr id="5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F43E32F8-33CE-4E36-94FD-9EF47DB47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99" y="4286506"/>
            <a:ext cx="5246217" cy="2120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DE9D97-D53D-4DE4-A93F-981FBEF94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72" y="3105538"/>
            <a:ext cx="2161314" cy="3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071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D8B286-8947-4987-9E1B-1D8B72C887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Effect of Hyperparameters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D8B286-8947-4987-9E1B-1D8B72C887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71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BEF0AE-ABD0-450B-8AD8-179010BBBF7B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Autofit/>
              </a:bodyPr>
              <a:lstStyle/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With no attack, increasing the number of iterations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485" dirty="0"/>
                  <a:t> improves performance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With an FGSM attack, the classification accuracy starts to decrease after a certain number of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485" dirty="0"/>
                  <a:t> iterations</a:t>
                </a:r>
              </a:p>
              <a:p>
                <a:pPr marL="330041" lvl="1" indent="-141446"/>
                <a:r>
                  <a:rPr lang="en-US" sz="1485" dirty="0"/>
                  <a:t>With too many iterations, some of the adversarial noise is retained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Increasing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485" dirty="0"/>
                  <a:t> allows for sampling different local minima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BEF0AE-ABD0-450B-8AD8-179010BBB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3"/>
                <a:stretch>
                  <a:fillRect l="-967" r="-1934" b="-17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566A4D72-5396-4A5D-84EF-45F44CC1E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575" y="2580931"/>
            <a:ext cx="5235741" cy="26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40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F9FB3B2-B2DE-4C0A-AB9D-C6336008AA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Effect of Changing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F9FB3B2-B2DE-4C0A-AB9D-C6336008A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71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BD2E0-C398-497E-9BCF-973BC7794B47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485" dirty="0"/>
                  <a:t>The FGSM attack is more effective with higher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85" i="1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1485" dirty="0"/>
                  <a:t>, as expected, but as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85" i="1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1485" dirty="0"/>
                  <a:t> gets higher, the noise becomes more discernible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BD2E0-C398-497E-9BCF-973BC7794B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3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C7D137-C892-411B-9335-D5A288C95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96" y="4044154"/>
            <a:ext cx="5277728" cy="2167849"/>
          </a:xfrm>
          <a:prstGeom prst="rect">
            <a:avLst/>
          </a:prstGeom>
        </p:spPr>
      </p:pic>
      <p:pic>
        <p:nvPicPr>
          <p:cNvPr id="6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7033DA2-E8DD-4504-B37D-94EB8207D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322" y="2302775"/>
            <a:ext cx="4724994" cy="13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45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9DF3-7832-41A8-9BAE-12E8D271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DED277-D9FB-49B4-AC53-E15E7A02CCE0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/>
              </a:bodyPr>
              <a:lstStyle/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Defense-GAN can also be effectively used for attack detection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Using MSE of an image and its reconstruction as a metric for detecting adversarial manipulation, with some threshold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85" i="1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485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485" dirty="0"/>
                  <a:t>, we can test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endParaRPr lang="en-US" sz="1485" dirty="0"/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endParaRPr lang="en-US" sz="1485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DED277-D9FB-49B4-AC53-E15E7A02CC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l="-967" r="-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9A3655D-1749-40F2-B556-F4CFE90EA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76" y="4599358"/>
            <a:ext cx="2792472" cy="654156"/>
          </a:xfrm>
          <a:prstGeom prst="rect">
            <a:avLst/>
          </a:prstGeom>
        </p:spPr>
      </p:pic>
      <p:pic>
        <p:nvPicPr>
          <p:cNvPr id="9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A31A0990-641E-4D5D-880B-1D468B13E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840" y="2107911"/>
            <a:ext cx="5127476" cy="2138161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B1A16C3-2E34-4859-BD95-ACCB37F4C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840" y="4398996"/>
            <a:ext cx="5127476" cy="220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5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Generative Model</a:t>
            </a:r>
          </a:p>
          <a:p>
            <a:pPr lvl="1"/>
            <a:r>
              <a:rPr lang="en-US" dirty="0"/>
              <a:t>Creates new data instances</a:t>
            </a:r>
          </a:p>
          <a:p>
            <a:pPr lvl="1"/>
            <a:r>
              <a:rPr lang="en-US" dirty="0"/>
              <a:t>Captures the joint probability p(X, Y)</a:t>
            </a:r>
          </a:p>
          <a:p>
            <a:pPr lvl="1"/>
            <a:r>
              <a:rPr lang="en-US" dirty="0"/>
              <a:t>Goal: produce fake data that fools the discriminator.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CEDD7B-C35A-4931-B931-E509006E4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285" y="3886201"/>
            <a:ext cx="1610916" cy="1677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2DE68D-05E8-40EA-A4D2-99231FF1C676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1E6F3-DE75-443B-8D0F-7519C8D3317E}"/>
              </a:ext>
            </a:extLst>
          </p:cNvPr>
          <p:cNvSpPr txBox="1"/>
          <p:nvPr/>
        </p:nvSpPr>
        <p:spPr>
          <a:xfrm>
            <a:off x="2688776" y="5573666"/>
            <a:ext cx="5031507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https://developers.google.com/machine-learning/gan/gan_structure</a:t>
            </a:r>
          </a:p>
        </p:txBody>
      </p:sp>
    </p:spTree>
    <p:extLst>
      <p:ext uri="{BB962C8B-B14F-4D97-AF65-F5344CB8AC3E}">
        <p14:creationId xmlns:p14="http://schemas.microsoft.com/office/powerpoint/2010/main" val="28782489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1004-EB6F-4ACD-B42A-12451A3F6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White-Box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45A981-B013-44D5-A9F6-54125E733078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Autofit/>
              </a:bodyPr>
              <a:lstStyle/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Carlini-Wagner attack with 100 iterations gradient descent with a learning rate of 10 and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485" i="1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US" sz="1485" dirty="0"/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endParaRPr lang="en-US" sz="1485" dirty="0"/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Fast Gradient Sign Method attack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Randomized Fast Gradient Sign Method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85" dirty="0"/>
                  <a:t>Even with giving the attacker access to random restarts of </a:t>
                </a:r>
                <a14:m>
                  <m:oMath xmlns:m="http://schemas.openxmlformats.org/officeDocument/2006/math">
                    <m:r>
                      <a:rPr lang="en-US" sz="1485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485" dirty="0"/>
                  <a:t>, the performance does not change much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endParaRPr lang="en-US" sz="1485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45A981-B013-44D5-A9F6-54125E7330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l="-967" r="-138" b="-24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497AFCB8-BDC7-48F1-B0A5-DEFAB9856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638" y="2184379"/>
            <a:ext cx="4452664" cy="4161100"/>
          </a:xfrm>
          <a:prstGeom prst="rect">
            <a:avLst/>
          </a:prstGeom>
        </p:spPr>
      </p:pic>
      <p:pic>
        <p:nvPicPr>
          <p:cNvPr id="7" name="Picture 6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0471FEAC-80E3-47A3-9255-39A4B8F69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8" y="3354112"/>
            <a:ext cx="2587510" cy="687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D17031-D55B-4AB9-ACEC-9A3BDE4BC5C4}"/>
              </a:ext>
            </a:extLst>
          </p:cNvPr>
          <p:cNvSpPr txBox="1"/>
          <p:nvPr/>
        </p:nvSpPr>
        <p:spPr>
          <a:xfrm>
            <a:off x="4650857" y="3510740"/>
            <a:ext cx="65" cy="2285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754380"/>
            <a:endParaRPr lang="en-US" sz="1485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39585A-15E4-45CE-8089-789D6D50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88" y="4406223"/>
            <a:ext cx="2581430" cy="307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AAB296-9EE6-4F98-B342-0E3799CAF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79" y="5036163"/>
            <a:ext cx="2875265" cy="23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243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8CC1-0343-4693-A419-D4E96276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White-Box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4DCFD6D2-1D0B-4B70-92FD-897A6390C3DD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/>
              </a:bodyPr>
              <a:lstStyle/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03" dirty="0"/>
                  <a:t>The attacker needs to propagate the loss across </a:t>
                </a:r>
                <a14:m>
                  <m:oMath xmlns:m="http://schemas.openxmlformats.org/officeDocument/2006/math">
                    <m:r>
                      <a:rPr lang="en-US" sz="1403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403" dirty="0"/>
                  <a:t> steps of gradient descent, making Defense-GAN resilient to gradient-based white-box attacks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r>
                  <a:rPr lang="en-US" sz="1403" dirty="0"/>
                  <a:t>The tradeoff is increased inference time, though generally not prohibitively so</a:t>
                </a:r>
              </a:p>
              <a:p>
                <a:pPr marL="141446" indent="-141446">
                  <a:buFont typeface="Arial" panose="020B0604020202020204" pitchFamily="34" charset="0"/>
                  <a:buChar char="•"/>
                </a:pPr>
                <a:endParaRPr lang="en-US" sz="1403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4DCFD6D2-1D0B-4B70-92FD-897A6390C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l="-691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0BD16661-A9F4-446F-8F0B-E311EC52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474" y="4407783"/>
            <a:ext cx="6117842" cy="1937696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BC572454-FB9A-4FE2-B8DC-19AE2AF4E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116" y="2423360"/>
            <a:ext cx="5029200" cy="12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433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446829" y="3214178"/>
                <a:ext cx="7790185" cy="3282077"/>
              </a:xfrm>
            </p:spPr>
            <p:txBody>
              <a:bodyPr>
                <a:normAutofit/>
              </a:bodyPr>
              <a:lstStyle/>
              <a:p>
                <a:pPr marL="282893" indent="-282893">
                  <a:lnSpc>
                    <a:spcPts val="297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5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Defense-GAN offers an effective and flexible technique for defending and even detecting adversarial attacks</a:t>
                </a:r>
              </a:p>
              <a:p>
                <a:pPr marL="282893" indent="-282893">
                  <a:lnSpc>
                    <a:spcPts val="297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5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The main drawbacks are with</a:t>
                </a:r>
              </a:p>
              <a:p>
                <a:pPr marL="471488" lvl="1" indent="-282893">
                  <a:lnSpc>
                    <a:spcPts val="2970"/>
                  </a:lnSpc>
                  <a:spcAft>
                    <a:spcPts val="0"/>
                  </a:spcAft>
                </a:pPr>
                <a:r>
                  <a:rPr lang="en-US" sz="165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Training a GAN effectively, a difficult task still being researched</a:t>
                </a:r>
              </a:p>
              <a:p>
                <a:pPr marL="471488" lvl="1" indent="-282893">
                  <a:lnSpc>
                    <a:spcPts val="2970"/>
                  </a:lnSpc>
                  <a:spcAft>
                    <a:spcPts val="0"/>
                  </a:spcAft>
                </a:pPr>
                <a:r>
                  <a:rPr lang="en-US" sz="165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Choosing the values of hyperparameters </a:t>
                </a:r>
                <a14:m>
                  <m:oMath xmlns:m="http://schemas.openxmlformats.org/officeDocument/2006/math">
                    <m:r>
                      <a:rPr lang="en-US" sz="1650" i="1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𝐿</m:t>
                    </m:r>
                  </m:oMath>
                </a14:m>
                <a:r>
                  <a:rPr lang="en-US" sz="165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50" i="1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𝑅</m:t>
                    </m:r>
                  </m:oMath>
                </a14:m>
                <a:endParaRPr lang="en-US" sz="165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446829" y="3214178"/>
                <a:ext cx="7790185" cy="3282077"/>
              </a:xfrm>
              <a:blipFill>
                <a:blip r:embed="rId3"/>
                <a:stretch>
                  <a:fillRect l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25668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0702" y="2901315"/>
            <a:ext cx="4076997" cy="1969770"/>
          </a:xfrm>
        </p:spPr>
        <p:txBody>
          <a:bodyPr anchor="ctr" anchorCtr="0">
            <a:normAutofit/>
          </a:bodyPr>
          <a:lstStyle/>
          <a:p>
            <a:r>
              <a:rPr lang="en-US" sz="3960" dirty="0">
                <a:solidFill>
                  <a:schemeClr val="bg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7255159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Adversarial </a:t>
            </a:r>
            <a:r>
              <a:rPr lang="en-US" sz="4000" smtClean="0"/>
              <a:t>Examples </a:t>
            </a:r>
            <a:r>
              <a:rPr lang="en-US" sz="4000"/>
              <a:t>for G</a:t>
            </a:r>
            <a:r>
              <a:rPr lang="en-US" sz="4000" smtClean="0"/>
              <a:t>enerative </a:t>
            </a:r>
            <a:r>
              <a:rPr lang="en-US" sz="4000" dirty="0"/>
              <a:t>M</a:t>
            </a:r>
            <a:r>
              <a:rPr lang="en-US" sz="4000" smtClean="0"/>
              <a:t>odels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 smtClean="0">
                    <a:solidFill>
                      <a:srgbClr val="0070C0"/>
                    </a:solidFill>
                  </a:rPr>
                  <a:t>Adversarial examples for generative models</a:t>
                </a:r>
                <a:endParaRPr lang="en-US" b="1" i="1" dirty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dirty="0" smtClean="0">
                    <a:hlinkClick r:id="rId3"/>
                  </a:rPr>
                  <a:t>Kos </a:t>
                </a:r>
                <a:r>
                  <a:rPr lang="en-US" dirty="0">
                    <a:hlinkClick r:id="rId3"/>
                  </a:rPr>
                  <a:t>(2017) </a:t>
                </a:r>
                <a:r>
                  <a:rPr lang="en-US" dirty="0" smtClean="0">
                    <a:hlinkClick r:id="rId3"/>
                  </a:rPr>
                  <a:t>Adversarial Examples </a:t>
                </a:r>
                <a:r>
                  <a:rPr lang="en-US" dirty="0">
                    <a:hlinkClick r:id="rId3"/>
                  </a:rPr>
                  <a:t>for </a:t>
                </a:r>
                <a:r>
                  <a:rPr lang="en-US" dirty="0" smtClean="0">
                    <a:hlinkClick r:id="rId3"/>
                  </a:rPr>
                  <a:t>Generative Models</a:t>
                </a:r>
                <a:endParaRPr lang="en-US" dirty="0"/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Generative models </a:t>
                </a:r>
                <a:r>
                  <a:rPr lang="en-US" dirty="0" smtClean="0"/>
                  <a:t>have ability to generate instances from input distributions</a:t>
                </a:r>
              </a:p>
              <a:p>
                <a:pPr lvl="1"/>
                <a:r>
                  <a:rPr lang="en-US" dirty="0" smtClean="0"/>
                  <a:t>These models sample from the input data distribution to generate new data instances</a:t>
                </a:r>
              </a:p>
              <a:p>
                <a:pPr lvl="1"/>
                <a:r>
                  <a:rPr lang="en-US" dirty="0"/>
                  <a:t>E.g., GANs can create realistic images from a training distribution</a:t>
                </a:r>
              </a:p>
              <a:p>
                <a:r>
                  <a:rPr lang="en-US" dirty="0" smtClean="0"/>
                  <a:t>The paper introduces attacks against two generative models:</a:t>
                </a:r>
              </a:p>
              <a:p>
                <a:pPr lvl="1"/>
                <a:r>
                  <a:rPr lang="en-US" dirty="0" err="1" smtClean="0"/>
                  <a:t>Variational</a:t>
                </a:r>
                <a:r>
                  <a:rPr lang="en-US" dirty="0" smtClean="0"/>
                  <a:t> Auto-Encoders (VAEs)</a:t>
                </a:r>
              </a:p>
              <a:p>
                <a:pPr lvl="1"/>
                <a:r>
                  <a:rPr lang="en-US" dirty="0" smtClean="0"/>
                  <a:t>VAE-GANs</a:t>
                </a:r>
              </a:p>
              <a:p>
                <a:r>
                  <a:rPr lang="en-US" dirty="0" smtClean="0"/>
                  <a:t>Generative models are also vulnerable to adversarial attacks</a:t>
                </a:r>
              </a:p>
              <a:p>
                <a:r>
                  <a:rPr lang="en-US" dirty="0" smtClean="0"/>
                  <a:t>Comparison between this approach and </a:t>
                </a:r>
                <a:r>
                  <a:rPr lang="en-US" dirty="0" err="1" smtClean="0"/>
                  <a:t>AdvGAN</a:t>
                </a:r>
                <a:r>
                  <a:rPr lang="en-US" dirty="0" smtClean="0"/>
                  <a:t> attack:</a:t>
                </a:r>
              </a:p>
              <a:p>
                <a:pPr lvl="1"/>
                <a:r>
                  <a:rPr lang="en-US" dirty="0" err="1" smtClean="0"/>
                  <a:t>AdvGAN</a:t>
                </a:r>
                <a:r>
                  <a:rPr lang="en-US" dirty="0" smtClean="0"/>
                  <a:t> generates adversarial perturbations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𝛅</m:t>
                    </m:r>
                  </m:oMath>
                </a14:m>
                <a:r>
                  <a:rPr lang="en-US" dirty="0" smtClean="0"/>
                  <a:t> that are added to clean images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 smtClean="0"/>
                  <a:t> to create adversarial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adv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𝛅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This approach generates adversarial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adv</m:t>
                        </m:r>
                      </m:sub>
                    </m:sSub>
                  </m:oMath>
                </a14:m>
                <a:r>
                  <a:rPr lang="en-US" dirty="0" smtClean="0"/>
                  <a:t> directly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</a:t>
            </a:r>
            <a:r>
              <a:rPr lang="en-US" dirty="0" smtClean="0"/>
              <a:t>Examples </a:t>
            </a:r>
            <a:r>
              <a:rPr lang="en-US" dirty="0"/>
              <a:t>for VAE-GANs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629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Auto-Encoder (AE)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 smtClean="0">
                    <a:solidFill>
                      <a:srgbClr val="0070C0"/>
                    </a:solidFill>
                  </a:rPr>
                  <a:t>Auto-Encoder (AE)</a:t>
                </a:r>
                <a:r>
                  <a:rPr lang="en-US" dirty="0"/>
                  <a:t> </a:t>
                </a:r>
                <a:r>
                  <a:rPr lang="en-US" dirty="0" smtClean="0"/>
                  <a:t>learns </a:t>
                </a:r>
                <a:r>
                  <a:rPr lang="en-US" dirty="0"/>
                  <a:t>a reconstruction </a:t>
                </a:r>
                <a:r>
                  <a:rPr lang="en-US" dirty="0" smtClean="0"/>
                  <a:t>of </a:t>
                </a:r>
                <a:r>
                  <a:rPr lang="en-US" dirty="0"/>
                  <a:t>input </a:t>
                </a:r>
                <a:r>
                  <a:rPr lang="en-US" dirty="0" smtClean="0"/>
                  <a:t>data</a:t>
                </a:r>
                <a:endParaRPr lang="en-US" dirty="0"/>
              </a:p>
              <a:p>
                <a:pPr lvl="1"/>
                <a:r>
                  <a:rPr lang="en-US" dirty="0"/>
                  <a:t>I.e., the </a:t>
                </a:r>
                <a:r>
                  <a:rPr lang="en-US" b="1" dirty="0"/>
                  <a:t>encoder</a:t>
                </a:r>
                <a:r>
                  <a:rPr lang="en-US" dirty="0"/>
                  <a:t>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learns a lower-dimensional (compressed)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latent representation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of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 smtClean="0"/>
                  <a:t>, i.e.,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is also referred to as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code</a:t>
                </a:r>
                <a:r>
                  <a:rPr lang="en-US" dirty="0" smtClean="0"/>
                  <a:t>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latent code</a:t>
                </a:r>
                <a:r>
                  <a:rPr lang="en-US" dirty="0" smtClean="0"/>
                  <a:t>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latent vector, bottleneck </a:t>
                </a:r>
              </a:p>
              <a:p>
                <a:pPr lvl="1"/>
                <a:r>
                  <a:rPr lang="en-US" dirty="0" smtClean="0"/>
                  <a:t>The </a:t>
                </a:r>
                <a:r>
                  <a:rPr lang="en-US" b="1" dirty="0"/>
                  <a:t>decoder </a:t>
                </a:r>
                <a:r>
                  <a:rPr lang="en-US" dirty="0"/>
                  <a:t>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ec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learns to reconstruct the original </a:t>
                </a:r>
                <a:r>
                  <a:rPr lang="en-US" dirty="0" smtClean="0"/>
                  <a:t>inputs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from their latent representations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dirty="0" smtClean="0"/>
                  <a:t>, i.e.,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b="1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dec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 reconstructed inputs are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dec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ec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enc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 smtClean="0"/>
                  <a:t>AEs </a:t>
                </a:r>
                <a:r>
                  <a:rPr lang="en-US" dirty="0"/>
                  <a:t>are trained by minimizing </a:t>
                </a:r>
                <a:r>
                  <a:rPr lang="en-US" dirty="0" smtClean="0"/>
                  <a:t>a loss function between </a:t>
                </a:r>
                <a:r>
                  <a:rPr lang="en-US" dirty="0"/>
                  <a:t>the </a:t>
                </a:r>
                <a:r>
                  <a:rPr lang="en-US" dirty="0" smtClean="0"/>
                  <a:t>inputs to the network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and the reconstructed inputs by the decoder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(e.g., cross-entropy, or </a:t>
                </a:r>
                <a:r>
                  <a:rPr lang="en-US" dirty="0" err="1" smtClean="0"/>
                  <a:t>mse</a:t>
                </a:r>
                <a:r>
                  <a:rPr lang="en-US" dirty="0" smtClean="0"/>
                  <a:t> loss)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324A8-E280-48D9-A16F-029770077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5304" y="5182344"/>
            <a:ext cx="3816424" cy="1901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241" y="5830416"/>
            <a:ext cx="5109991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304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Auto-encoder (VAE)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 smtClean="0">
                    <a:solidFill>
                      <a:srgbClr val="0070C0"/>
                    </a:solidFill>
                  </a:rPr>
                  <a:t>Variational Auto-Encoder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(AE)</a:t>
                </a:r>
                <a:r>
                  <a:rPr lang="en-US" dirty="0"/>
                  <a:t> is a probabilistic version of an </a:t>
                </a:r>
                <a:r>
                  <a:rPr lang="en-US" dirty="0" smtClean="0"/>
                  <a:t>AE, and it learns the encoding of </a:t>
                </a:r>
                <a:r>
                  <a:rPr lang="en-US" dirty="0"/>
                  <a:t>input data to a </a:t>
                </a:r>
                <a:r>
                  <a:rPr lang="en-US" dirty="0">
                    <a:solidFill>
                      <a:srgbClr val="FF0000"/>
                    </a:solidFill>
                  </a:rPr>
                  <a:t>distribution</a:t>
                </a:r>
              </a:p>
              <a:p>
                <a:pPr lvl="1"/>
                <a:r>
                  <a:rPr lang="en-US" dirty="0" smtClean="0"/>
                  <a:t>A </a:t>
                </a:r>
                <a:r>
                  <a:rPr lang="en-US" b="1" dirty="0" smtClean="0"/>
                  <a:t>probabilistic</a:t>
                </a:r>
                <a:r>
                  <a:rPr lang="en-US" dirty="0" smtClean="0"/>
                  <a:t> </a:t>
                </a:r>
                <a:r>
                  <a:rPr lang="en-US" b="1" dirty="0"/>
                  <a:t>encoder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</m:oMath>
                </a14:m>
                <a:r>
                  <a:rPr lang="en-US" dirty="0"/>
                  <a:t> learns the </a:t>
                </a:r>
                <a:r>
                  <a:rPr lang="en-US" dirty="0">
                    <a:solidFill>
                      <a:srgbClr val="FF0000"/>
                    </a:solidFill>
                  </a:rPr>
                  <a:t>latent representation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dirty="0" smtClean="0"/>
                  <a:t>, representing the parameters </a:t>
                </a:r>
                <a:r>
                  <a:rPr lang="en-US" dirty="0"/>
                  <a:t>of </a:t>
                </a:r>
                <a:r>
                  <a:rPr lang="en-US" dirty="0" smtClean="0"/>
                  <a:t>the input </a:t>
                </a:r>
                <a:r>
                  <a:rPr lang="en-US" dirty="0"/>
                  <a:t>distribution </a:t>
                </a:r>
                <a:endParaRPr lang="en-US" dirty="0" smtClean="0"/>
              </a:p>
              <a:p>
                <a:pPr lvl="2"/>
                <a:r>
                  <a:rPr lang="en-US" dirty="0" smtClean="0"/>
                  <a:t>All possible values of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dirty="0" smtClean="0"/>
                  <a:t> form the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latent space</a:t>
                </a:r>
              </a:p>
              <a:p>
                <a:pPr lvl="1"/>
                <a:r>
                  <a:rPr lang="en-US" dirty="0"/>
                  <a:t>A</a:t>
                </a:r>
                <a:r>
                  <a:rPr lang="en-US" dirty="0" smtClean="0"/>
                  <a:t> </a:t>
                </a:r>
                <a:r>
                  <a:rPr lang="en-US" b="1" dirty="0" smtClean="0"/>
                  <a:t>probabilistic decoder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dec</m:t>
                        </m:r>
                      </m:sub>
                    </m:sSub>
                  </m:oMath>
                </a14:m>
                <a:r>
                  <a:rPr lang="en-US" dirty="0"/>
                  <a:t> learns to reconstruct the original inputs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 sampling from the </a:t>
                </a:r>
                <a:r>
                  <a:rPr lang="en-US" dirty="0" smtClean="0"/>
                  <a:t>latent space, </a:t>
                </a:r>
                <a:r>
                  <a:rPr lang="en-US" dirty="0"/>
                  <a:t>i.e.,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b="1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dec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Typically</a:t>
                </a:r>
                <a:r>
                  <a:rPr lang="en-US" dirty="0"/>
                  <a:t>, a Gaussian distribution is used to model the latent </a:t>
                </a:r>
                <a:r>
                  <a:rPr lang="en-US" dirty="0" smtClean="0"/>
                  <a:t>space</a:t>
                </a:r>
              </a:p>
              <a:p>
                <a:pPr lvl="2"/>
                <a:r>
                  <a:rPr lang="en-US" dirty="0" smtClean="0"/>
                  <a:t>That </a:t>
                </a:r>
                <a:r>
                  <a:rPr lang="en-US" dirty="0"/>
                  <a:t>is, </a:t>
                </a:r>
                <a:r>
                  <a:rPr lang="en-US" dirty="0" smtClean="0"/>
                  <a:t>output </a:t>
                </a:r>
                <a:r>
                  <a:rPr lang="en-US" dirty="0"/>
                  <a:t>of the encoder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are the mean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the input distribution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68469-2183-4FB8-990B-8306335D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5264" y="5326360"/>
            <a:ext cx="3934159" cy="1952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445" y="6118448"/>
            <a:ext cx="5109991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19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Auto-encoder (VAE)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3748" y="2158008"/>
                <a:ext cx="9584265" cy="5367667"/>
              </a:xfrm>
            </p:spPr>
            <p:txBody>
              <a:bodyPr/>
              <a:lstStyle/>
              <a:p>
                <a:r>
                  <a:rPr lang="en-US" dirty="0" smtClean="0"/>
                  <a:t>Unlike AEs, VAEs are </a:t>
                </a:r>
                <a:r>
                  <a:rPr lang="en-US" b="1" i="1" dirty="0" smtClean="0">
                    <a:solidFill>
                      <a:srgbClr val="0070C0"/>
                    </a:solidFill>
                  </a:rPr>
                  <a:t>generative models</a:t>
                </a:r>
                <a:r>
                  <a:rPr lang="en-US" dirty="0" smtClean="0"/>
                  <a:t>, because they can sample from the latent distribution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dirty="0" smtClean="0"/>
                  <a:t>, and generate new input instances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VAEs are trained by minimizing the following loss function</a:t>
                </a:r>
              </a:p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VAE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KL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dirty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dirty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 first term is the </a:t>
                </a:r>
                <a:r>
                  <a:rPr lang="en-US" dirty="0">
                    <a:solidFill>
                      <a:srgbClr val="FF0000"/>
                    </a:solidFill>
                  </a:rPr>
                  <a:t>KL-divergence</a:t>
                </a:r>
                <a:r>
                  <a:rPr lang="en-US" dirty="0"/>
                  <a:t> between the estimated distribution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 the model </a:t>
                </a:r>
                <a:r>
                  <a:rPr lang="en-US" dirty="0" smtClean="0"/>
                  <a:t>given the input data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:r>
                  <a:rPr lang="en-US" dirty="0"/>
                  <a:t>the </a:t>
                </a:r>
                <a:r>
                  <a:rPr lang="en-US" dirty="0" smtClean="0"/>
                  <a:t>prior distribution </a:t>
                </a:r>
                <a:r>
                  <a:rPr lang="en-US" dirty="0"/>
                  <a:t>of the </a:t>
                </a:r>
                <a:r>
                  <a:rPr lang="en-US" dirty="0" smtClean="0"/>
                  <a:t>latent representation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 second term is the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cross-entropy</a:t>
                </a:r>
                <a:r>
                  <a:rPr lang="en-US" dirty="0" smtClean="0"/>
                  <a:t> loss between the inputs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 smtClean="0"/>
                  <a:t> and their reconstructions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</m:oMath>
                </a14:m>
                <a:r>
                  <a:rPr lang="en-US" dirty="0" smtClean="0"/>
                  <a:t> by the model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3748" y="2158008"/>
                <a:ext cx="9584265" cy="5367667"/>
              </a:xfrm>
              <a:blipFill>
                <a:blip r:embed="rId3"/>
                <a:stretch>
                  <a:fillRect l="-700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405464" y="6170182"/>
            <a:ext cx="144015" cy="116788"/>
            <a:chOff x="348681" y="5686401"/>
            <a:chExt cx="144015" cy="11678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348681" y="5686401"/>
              <a:ext cx="72007" cy="1167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20688" y="5690401"/>
              <a:ext cx="72008" cy="1127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508920" y="4966320"/>
            <a:ext cx="5328592" cy="2263708"/>
            <a:chOff x="2292896" y="4966320"/>
            <a:chExt cx="5328592" cy="2263708"/>
          </a:xfrm>
        </p:grpSpPr>
        <p:grpSp>
          <p:nvGrpSpPr>
            <p:cNvPr id="7" name="Group 6"/>
            <p:cNvGrpSpPr/>
            <p:nvPr/>
          </p:nvGrpSpPr>
          <p:grpSpPr>
            <a:xfrm>
              <a:off x="2292896" y="4966320"/>
              <a:ext cx="5328592" cy="2263708"/>
              <a:chOff x="2292896" y="4966320"/>
              <a:chExt cx="5328592" cy="2263708"/>
            </a:xfrm>
          </p:grpSpPr>
          <p:pic>
            <p:nvPicPr>
              <p:cNvPr id="5" name="Picture 2" descr="Figure 2.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609" r="41239"/>
              <a:stretch/>
            </p:blipFill>
            <p:spPr bwMode="auto">
              <a:xfrm>
                <a:off x="2292896" y="5110336"/>
                <a:ext cx="5184576" cy="21196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901408" y="4966320"/>
                <a:ext cx="720080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 flipV="1">
              <a:off x="7333457" y="6190455"/>
              <a:ext cx="109728" cy="1645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92978" y="6214357"/>
            <a:ext cx="144015" cy="116788"/>
            <a:chOff x="348681" y="5686401"/>
            <a:chExt cx="144015" cy="11678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48681" y="5686401"/>
              <a:ext cx="72007" cy="1167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0688" y="5690401"/>
              <a:ext cx="72008" cy="1127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09995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VAE-GAN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 smtClean="0">
                    <a:solidFill>
                      <a:srgbClr val="0070C0"/>
                    </a:solidFill>
                  </a:rPr>
                  <a:t>VAE-GAN</a:t>
                </a:r>
                <a:r>
                  <a:rPr lang="en-US" dirty="0" smtClean="0"/>
                  <a:t> architecture is a combination of VAE and GAN</a:t>
                </a:r>
              </a:p>
              <a:p>
                <a:pPr lvl="1"/>
                <a:r>
                  <a:rPr lang="en-US" dirty="0" smtClean="0"/>
                  <a:t>The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generator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G</a:t>
                </a:r>
                <a:r>
                  <a:rPr lang="en-US" dirty="0" smtClean="0"/>
                  <a:t> of VAE-GAN represents a VAE network that reconstructs the input data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 smtClean="0"/>
                  <a:t>, by sampling from the latest space </a:t>
                </a:r>
                <a:r>
                  <a:rPr lang="en-US" b="1" dirty="0" smtClean="0"/>
                  <a:t>z</a:t>
                </a:r>
              </a:p>
              <a:p>
                <a:pPr lvl="2"/>
                <a:r>
                  <a:rPr lang="en-US" dirty="0" smtClean="0"/>
                  <a:t>It has the same pair of encoder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and decoder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dec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networks as in VAEs</a:t>
                </a:r>
              </a:p>
              <a:p>
                <a:pPr lvl="2"/>
                <a:r>
                  <a:rPr lang="en-US" dirty="0"/>
                  <a:t>The sampled vectors are computed as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ad>
                      <m:radPr>
                        <m:degHide m:val="on"/>
                        <m:ctrlP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is random noise in the range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A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discriminator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D</a:t>
                </a:r>
                <a:r>
                  <a:rPr lang="en-US" dirty="0" smtClean="0"/>
                  <a:t> is added to a VAE that distinguishes between reconstructed (fake) data instances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</m:oMath>
                </a14:m>
                <a:r>
                  <a:rPr lang="en-US" dirty="0" smtClean="0"/>
                  <a:t> and real data instances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1026" name="Picture 2" descr="Figure 2.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80" y="4678288"/>
            <a:ext cx="5468267" cy="22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73216" y="6262465"/>
            <a:ext cx="144015" cy="116788"/>
            <a:chOff x="348681" y="5686401"/>
            <a:chExt cx="144015" cy="116788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348681" y="5686401"/>
              <a:ext cx="72007" cy="1167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0688" y="5690401"/>
              <a:ext cx="72008" cy="1127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1644824" y="5758408"/>
            <a:ext cx="3816424" cy="1635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37648" y="6992777"/>
            <a:ext cx="13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generator </a:t>
            </a:r>
            <a:r>
              <a:rPr lang="en-US" sz="1800" i="1" dirty="0" smtClean="0"/>
              <a:t>G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2945433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Generative models</a:t>
                </a:r>
              </a:p>
              <a:p>
                <a:pPr lvl="1"/>
                <a:r>
                  <a:rPr lang="en-US" dirty="0"/>
                  <a:t>Estimate parameters of </a:t>
                </a:r>
                <a:r>
                  <a:rPr lang="en-US" dirty="0">
                    <a:solidFill>
                      <a:srgbClr val="FF0000"/>
                    </a:solidFill>
                  </a:rPr>
                  <a:t>joint probability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from training data</a:t>
                </a:r>
              </a:p>
              <a:p>
                <a:pPr lvl="2"/>
                <a:r>
                  <a:rPr lang="en-US" dirty="0"/>
                  <a:t>Generate new instances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or pairs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Models:</a:t>
                </a:r>
              </a:p>
              <a:p>
                <a:pPr lvl="2"/>
                <a:r>
                  <a:rPr lang="en-US" dirty="0"/>
                  <a:t>GANs</a:t>
                </a:r>
              </a:p>
              <a:p>
                <a:pPr lvl="2"/>
                <a:r>
                  <a:rPr lang="en-US" dirty="0"/>
                  <a:t>VAE</a:t>
                </a:r>
              </a:p>
              <a:p>
                <a:pPr lvl="2"/>
                <a:r>
                  <a:rPr lang="en-US" dirty="0"/>
                  <a:t>Hidden Markov models</a:t>
                </a:r>
              </a:p>
              <a:p>
                <a:pPr lvl="2"/>
                <a:r>
                  <a:rPr lang="en-US" dirty="0"/>
                  <a:t>Bayesian networks</a:t>
                </a:r>
              </a:p>
              <a:p>
                <a:pPr lvl="2"/>
                <a:r>
                  <a:rPr lang="en-US" dirty="0"/>
                  <a:t>GPT-3</a:t>
                </a:r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Discriminative models</a:t>
                </a:r>
              </a:p>
              <a:p>
                <a:pPr lvl="1"/>
                <a:r>
                  <a:rPr lang="en-US" dirty="0"/>
                  <a:t>Estimate parameters of </a:t>
                </a:r>
                <a:r>
                  <a:rPr lang="en-US" dirty="0">
                    <a:solidFill>
                      <a:srgbClr val="FF0000"/>
                    </a:solidFill>
                  </a:rPr>
                  <a:t>conditional probability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from training data</a:t>
                </a:r>
              </a:p>
              <a:p>
                <a:pPr lvl="1"/>
                <a:r>
                  <a:rPr lang="en-US" dirty="0"/>
                  <a:t>Models:</a:t>
                </a:r>
              </a:p>
              <a:p>
                <a:pPr lvl="2"/>
                <a:r>
                  <a:rPr lang="en-US" dirty="0"/>
                  <a:t>‌Logistic regression</a:t>
                </a:r>
              </a:p>
              <a:p>
                <a:pPr lvl="2"/>
                <a:r>
                  <a:rPr lang="en-US" dirty="0"/>
                  <a:t>SVM</a:t>
                </a:r>
              </a:p>
              <a:p>
                <a:pPr lvl="2"/>
                <a:r>
                  <a:rPr lang="en-US" dirty="0"/>
                  <a:t>NN classifiers (VGG, </a:t>
                </a:r>
                <a:r>
                  <a:rPr lang="en-US" dirty="0" err="1"/>
                  <a:t>ResNet</a:t>
                </a:r>
                <a:r>
                  <a:rPr lang="en-US" dirty="0"/>
                  <a:t>, Inception, </a:t>
                </a:r>
                <a:r>
                  <a:rPr lang="en-US" dirty="0" err="1"/>
                  <a:t>EfficientNet</a:t>
                </a:r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Nearest neighbors</a:t>
                </a:r>
              </a:p>
              <a:p>
                <a:pPr lvl="2"/>
                <a:r>
                  <a:rPr lang="en-US" dirty="0"/>
                  <a:t>Decision trees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b="-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5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Discriminative Model</a:t>
            </a:r>
          </a:p>
          <a:p>
            <a:pPr lvl="1"/>
            <a:r>
              <a:rPr lang="en-US" dirty="0"/>
              <a:t>Identify real data from fake data</a:t>
            </a:r>
          </a:p>
          <a:p>
            <a:pPr lvl="1"/>
            <a:r>
              <a:rPr lang="en-US" dirty="0"/>
              <a:t>Captures the conditional probability p(Y|X)</a:t>
            </a:r>
          </a:p>
          <a:p>
            <a:pPr lvl="1"/>
            <a:r>
              <a:rPr lang="en-US" dirty="0"/>
              <a:t>Goal: accurately classify the data as real or fake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03A7C-4A56-4EDC-93FB-CC7EF95B4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318" y="3997506"/>
            <a:ext cx="1426862" cy="1738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BEDC9A-D4B6-4FFF-B5EA-8B07268E93A3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1D741-7F4F-4B22-957B-90EEDF9EA114}"/>
              </a:ext>
            </a:extLst>
          </p:cNvPr>
          <p:cNvSpPr txBox="1"/>
          <p:nvPr/>
        </p:nvSpPr>
        <p:spPr>
          <a:xfrm>
            <a:off x="2582468" y="5741749"/>
            <a:ext cx="5031507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https://developers.google.com/machine-learning/gan/gan_structure</a:t>
            </a:r>
          </a:p>
        </p:txBody>
      </p:sp>
    </p:spTree>
    <p:extLst>
      <p:ext uri="{BB962C8B-B14F-4D97-AF65-F5344CB8AC3E}">
        <p14:creationId xmlns:p14="http://schemas.microsoft.com/office/powerpoint/2010/main" val="1371085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Attack Scenario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Parties: sender, receiver, attacker</a:t>
                </a:r>
              </a:p>
              <a:p>
                <a:pPr lvl="1"/>
                <a:r>
                  <a:rPr lang="en-US" dirty="0" smtClean="0"/>
                  <a:t>In </a:t>
                </a:r>
                <a:r>
                  <a:rPr lang="en-US" dirty="0"/>
                  <a:t>order to conserve </a:t>
                </a:r>
                <a:r>
                  <a:rPr lang="en-US" dirty="0" smtClean="0"/>
                  <a:t>bandwidth, the sender and the receiver exchange the compressed latent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/>
                          <m:t>z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 smtClean="0"/>
                  <a:t> of an input image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 smtClean="0"/>
                  <a:t> (digit 7) produced by VAE</a:t>
                </a:r>
              </a:p>
              <a:p>
                <a:pPr lvl="1"/>
                <a:r>
                  <a:rPr lang="en-US" dirty="0" smtClean="0"/>
                  <a:t>The attacker presents an adversarially manipulated copy of the image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, that to the sender looks almost the same as the original image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 smtClean="0"/>
                  <a:t> (digit 7)</a:t>
                </a:r>
              </a:p>
              <a:p>
                <a:pPr lvl="2"/>
                <a:r>
                  <a:rPr lang="en-US" dirty="0" smtClean="0"/>
                  <a:t>The attacker has a copy of the VAE</a:t>
                </a:r>
              </a:p>
              <a:p>
                <a:pPr lvl="1"/>
                <a:r>
                  <a:rPr lang="en-US" dirty="0" smtClean="0"/>
                  <a:t>The sender sends the latent vector of the adversarial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b="1" dirty="0"/>
                              <m:t>z</m:t>
                            </m:r>
                          </m:e>
                          <m:sup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, believing to be the latent vector of the original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/>
                          <m:t>z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The receiver uses the decoder </a:t>
                </a:r>
                <a:r>
                  <a:rPr lang="en-US" dirty="0"/>
                  <a:t>to  reconstructs the latent </a:t>
                </a:r>
                <a:r>
                  <a:rPr lang="en-US" dirty="0" smtClean="0"/>
                  <a:t>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1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dec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b="1" dirty="0"/>
                              <m:t>z</m:t>
                            </m:r>
                          </m:e>
                          <m:sup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, however the reconstruction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e>
                      <m:sup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 is a different </a:t>
                </a:r>
                <a:r>
                  <a:rPr lang="en-US" dirty="0"/>
                  <a:t>image (digit 8) </a:t>
                </a:r>
                <a:r>
                  <a:rPr lang="en-US" dirty="0" smtClean="0"/>
                  <a:t>that was chosen </a:t>
                </a:r>
                <a:r>
                  <a:rPr lang="en-US" dirty="0"/>
                  <a:t>by the attacker</a:t>
                </a:r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0808" y="5686400"/>
            <a:ext cx="765705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924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Attack #1: Classifier Attack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 smtClean="0">
                    <a:solidFill>
                      <a:srgbClr val="0070C0"/>
                    </a:solidFill>
                  </a:rPr>
                  <a:t>Classifier attack </a:t>
                </a:r>
                <a:r>
                  <a:rPr lang="en-US" dirty="0" smtClean="0"/>
                  <a:t>adds a Classifier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class</m:t>
                        </m:r>
                      </m:sub>
                    </m:sSub>
                  </m:oMath>
                </a14:m>
                <a:r>
                  <a:rPr lang="en-US" dirty="0" smtClean="0"/>
                  <a:t> to the VAE-GAN (see figure)</a:t>
                </a:r>
              </a:p>
              <a:p>
                <a:r>
                  <a:rPr lang="en-US" dirty="0" smtClean="0"/>
                  <a:t>Let’s assume that VAE-GAN has been successfully trained to generate images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</m:oMath>
                </a14:m>
                <a:r>
                  <a:rPr lang="en-US" dirty="0" smtClean="0"/>
                  <a:t> from an input distribution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b="1" dirty="0" smtClean="0"/>
              </a:p>
              <a:p>
                <a:r>
                  <a:rPr lang="en-US" dirty="0" smtClean="0"/>
                  <a:t>Step 1: the weights of the VAE-GAN are frozen, and the newly added classifier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class</m:t>
                        </m:r>
                      </m:sub>
                    </m:sSub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</m:d>
                  </m:oMath>
                </a14:m>
                <a:r>
                  <a:rPr lang="en-US" dirty="0" smtClean="0"/>
                  <a:t> is trained by using latent vectors of target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and source 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 true label of the source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/>
                  <a:t>The true </a:t>
                </a:r>
                <a:r>
                  <a:rPr lang="en-US" dirty="0" smtClean="0"/>
                  <a:t>label </a:t>
                </a:r>
                <a:r>
                  <a:rPr lang="en-US" dirty="0"/>
                  <a:t>of the source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 attack aims to perturb the latent vector of a source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, so that its reconstruction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is assigned the target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03" y="5254352"/>
            <a:ext cx="8830801" cy="21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487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Attack #1: Classifier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Step 2</a:t>
                </a:r>
                <a:r>
                  <a:rPr lang="en-US" dirty="0"/>
                  <a:t>: </a:t>
                </a:r>
                <a:r>
                  <a:rPr lang="en-US" dirty="0" smtClean="0"/>
                  <a:t>apply </a:t>
                </a:r>
                <a:r>
                  <a:rPr lang="en-US" dirty="0"/>
                  <a:t>the C&amp;W optimization problem: 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dirty="0" smtClean="0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classifier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The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classsifier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is a standard </a:t>
                </a:r>
                <a:r>
                  <a:rPr lang="en-US" dirty="0"/>
                  <a:t>cross-entropy loss </a:t>
                </a:r>
                <a:r>
                  <a:rPr lang="en-US" dirty="0" smtClean="0"/>
                  <a:t>between the predicted label by the classifier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 smtClean="0"/>
                  <a:t> and the target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The goal is to find a latent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that:</a:t>
                </a:r>
              </a:p>
              <a:p>
                <a:pPr marL="1084262" lvl="2" indent="-342900">
                  <a:buFont typeface="+mj-lt"/>
                  <a:buAutoNum type="arabicPeriod"/>
                </a:pPr>
                <a:r>
                  <a:rPr lang="en-US" dirty="0" smtClean="0"/>
                  <a:t>Is similar </a:t>
                </a:r>
                <a:r>
                  <a:rPr lang="en-US" dirty="0"/>
                  <a:t>to the </a:t>
                </a:r>
                <a:r>
                  <a:rPr lang="en-US" dirty="0" smtClean="0"/>
                  <a:t>latent vector of the source </a:t>
                </a:r>
                <a:r>
                  <a:rPr lang="en-US" dirty="0"/>
                  <a:t>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 by minimizing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1084262" lvl="2" indent="-342900">
                  <a:buFont typeface="+mj-lt"/>
                  <a:buAutoNum type="arabicPeriod"/>
                </a:pPr>
                <a:r>
                  <a:rPr lang="en-US" dirty="0" smtClean="0"/>
                  <a:t>Has a predicted target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by the classifier network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 smtClean="0"/>
                  <a:t> is a weighting coefficient for the importance of the 2 terms in the objective function</a:t>
                </a:r>
              </a:p>
              <a:p>
                <a:r>
                  <a:rPr lang="en-US" dirty="0" smtClean="0"/>
                  <a:t>Step 3: </a:t>
                </a:r>
                <a:r>
                  <a:rPr lang="en-US" dirty="0"/>
                  <a:t>adversarial examples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are found by reconstructing the latent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 by </a:t>
                </a:r>
                <a:r>
                  <a:rPr lang="en-US" dirty="0"/>
                  <a:t>the decoder, i.e.,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1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dec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r>
                  <a:rPr lang="en-US" dirty="0" smtClean="0"/>
                  <a:t>Note: the authors stated that </a:t>
                </a:r>
                <a:r>
                  <a:rPr lang="en-US" dirty="0"/>
                  <a:t>the obtained adversarial examples by this attack do not always result in high-quality images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172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Proposed Attack #2: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VAE</m:t>
                        </m:r>
                      </m:sub>
                    </m:sSub>
                  </m:oMath>
                </a14:m>
                <a:r>
                  <a:rPr lang="en-US" dirty="0"/>
                  <a:t> Attack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4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781727" cy="5367667"/>
              </a:xfrm>
            </p:spPr>
            <p:txBody>
              <a:bodyPr/>
              <a:lstStyle/>
              <a:p>
                <a:r>
                  <a:rPr lang="en-US" b="1" i="1" dirty="0" smtClean="0">
                    <a:solidFill>
                      <a:srgbClr val="0070C0"/>
                    </a:solidFill>
                  </a:rPr>
                  <a:t>VAE attack </a:t>
                </a:r>
                <a:r>
                  <a:rPr lang="en-US" dirty="0" smtClean="0"/>
                  <a:t>does not add a classification network to VAE-GAN</a:t>
                </a:r>
              </a:p>
              <a:p>
                <a:pPr lvl="1"/>
                <a:r>
                  <a:rPr lang="en-US" dirty="0" smtClean="0"/>
                  <a:t>It directly uses the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VAE loss function </a:t>
                </a:r>
                <a:r>
                  <a:rPr lang="en-US" dirty="0" smtClean="0"/>
                  <a:t>to generate a target reconstruction image</a:t>
                </a:r>
              </a:p>
              <a:p>
                <a:r>
                  <a:rPr lang="en-US" dirty="0"/>
                  <a:t>For a targeted attack, use a pair of images: a source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and a target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 smtClean="0"/>
                  <a:t>Step 1: compute the reconstruction of </a:t>
                </a:r>
                <a:r>
                  <a:rPr lang="en-US" dirty="0"/>
                  <a:t>the target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b="1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de</m:t>
                        </m:r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enc</m:t>
                            </m:r>
                          </m:sub>
                        </m:sSub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Step 2: to find adversarial image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apply the C&amp;W optimization problem: 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dirty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dirty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VAE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The loss function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VAE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KL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𝐳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acc>
                          </m:e>
                          <m:sup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 smtClean="0"/>
                  <a:t>The second term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VAE</m:t>
                        </m:r>
                      </m:sub>
                    </m:sSub>
                  </m:oMath>
                </a14:m>
                <a:r>
                  <a:rPr lang="en-US" dirty="0" smtClean="0"/>
                  <a:t> is changed to produce similar reconstruction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 to the target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That is, find an adversarial image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that:</a:t>
                </a:r>
              </a:p>
              <a:p>
                <a:pPr marL="1084262" lvl="2" indent="-342900">
                  <a:buFont typeface="+mj-lt"/>
                  <a:buAutoNum type="arabicPeriod"/>
                </a:pPr>
                <a:r>
                  <a:rPr lang="en-US" dirty="0"/>
                  <a:t>Perceptually looks similar to the source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 by minimizing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1084262" lvl="2" indent="-342900">
                  <a:buFont typeface="+mj-lt"/>
                  <a:buAutoNum type="arabicPeriod"/>
                </a:pPr>
                <a:r>
                  <a:rPr lang="en-US" dirty="0"/>
                  <a:t>Has </a:t>
                </a:r>
                <a:r>
                  <a:rPr lang="en-US" dirty="0" smtClean="0"/>
                  <a:t>a reconstruction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 that </a:t>
                </a:r>
                <a:r>
                  <a:rPr lang="en-US" dirty="0"/>
                  <a:t>is similar to the </a:t>
                </a:r>
                <a:r>
                  <a:rPr lang="en-US" dirty="0" smtClean="0"/>
                  <a:t>reconstruction of </a:t>
                </a:r>
                <a:r>
                  <a:rPr lang="en-US" dirty="0"/>
                  <a:t>the target </a:t>
                </a:r>
                <a:r>
                  <a:rPr lang="en-US" dirty="0" smtClean="0"/>
                  <a:t>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e>
                      <m:sub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781727" cy="5367667"/>
              </a:xfrm>
              <a:blipFill>
                <a:blip r:embed="rId4"/>
                <a:stretch>
                  <a:fillRect l="-685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73016" y="6262464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32656" y="6118448"/>
            <a:ext cx="9642705" cy="1461149"/>
            <a:chOff x="276673" y="5891929"/>
            <a:chExt cx="9642705" cy="14611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b="37365"/>
            <a:stretch/>
          </p:blipFill>
          <p:spPr>
            <a:xfrm>
              <a:off x="276673" y="5891929"/>
              <a:ext cx="9642705" cy="146114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373016" y="6838528"/>
              <a:ext cx="14401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74607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Attack </a:t>
            </a:r>
            <a:r>
              <a:rPr lang="en-US" dirty="0" smtClean="0"/>
              <a:t>#3: Latent </a:t>
            </a:r>
            <a:r>
              <a:rPr lang="en-US" dirty="0"/>
              <a:t>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781727" cy="5367667"/>
              </a:xfrm>
            </p:spPr>
            <p:txBody>
              <a:bodyPr/>
              <a:lstStyle/>
              <a:p>
                <a:r>
                  <a:rPr lang="en-US" b="1" i="1" dirty="0" smtClean="0">
                    <a:solidFill>
                      <a:srgbClr val="0070C0"/>
                    </a:solidFill>
                  </a:rPr>
                  <a:t>Latent attack</a:t>
                </a:r>
                <a:r>
                  <a:rPr lang="en-US" dirty="0" smtClean="0"/>
                  <a:t> directly optimizes against differences </a:t>
                </a:r>
                <a:r>
                  <a:rPr lang="en-US" dirty="0"/>
                  <a:t>in the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latent representations of source and target images</a:t>
                </a:r>
              </a:p>
              <a:p>
                <a:r>
                  <a:rPr lang="en-US" dirty="0" smtClean="0"/>
                  <a:t>For a targeted attack, use a pair of images: a source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and a target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Step 1: compute the latent representation of the target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Step 2</a:t>
                </a:r>
                <a:r>
                  <a:rPr lang="en-US" dirty="0"/>
                  <a:t>: to find adversarial image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, apply the C&amp;W optimization problem: 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dirty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dirty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latent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 loss function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latent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i="0" dirty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dirty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enc</m:t>
                            </m:r>
                          </m:sub>
                        </m:sSub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dirty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enc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This will result in similar latent vectors for the target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 smtClean="0"/>
                  <a:t> and the adversarial image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That is, find an adversarial image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 that:</a:t>
                </a:r>
              </a:p>
              <a:p>
                <a:pPr marL="1084262" lvl="2" indent="-342900">
                  <a:buFont typeface="+mj-lt"/>
                  <a:buAutoNum type="arabicPeriod"/>
                </a:pPr>
                <a:r>
                  <a:rPr lang="en-US" dirty="0" smtClean="0"/>
                  <a:t>Perceptually looks similar to the source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, by minimizing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marL="1084262" lvl="2" indent="-342900">
                  <a:buFont typeface="+mj-lt"/>
                  <a:buAutoNum type="arabicPeriod"/>
                </a:pPr>
                <a:r>
                  <a:rPr lang="en-US" dirty="0" smtClean="0"/>
                  <a:t>Has a latent representation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 that is similar to the latent representation of the target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781727" cy="5367667"/>
              </a:xfrm>
              <a:blipFill>
                <a:blip r:embed="rId3"/>
                <a:stretch>
                  <a:fillRect l="-685" t="-795" r="-1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37365"/>
          <a:stretch/>
        </p:blipFill>
        <p:spPr>
          <a:xfrm>
            <a:off x="752135" y="6046440"/>
            <a:ext cx="8830801" cy="13381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1048" y="6910536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184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Experimental evaluation</a:t>
            </a:r>
          </a:p>
          <a:p>
            <a:pPr lvl="1"/>
            <a:r>
              <a:rPr lang="en-US" dirty="0" smtClean="0"/>
              <a:t>MNIST, SVHN (street numbers), and </a:t>
            </a:r>
            <a:r>
              <a:rPr lang="en-US" dirty="0" err="1" smtClean="0"/>
              <a:t>CelebA</a:t>
            </a:r>
            <a:r>
              <a:rPr lang="en-US" dirty="0" smtClean="0"/>
              <a:t> (celebrity faces)</a:t>
            </a:r>
          </a:p>
          <a:p>
            <a:r>
              <a:rPr lang="en-US" dirty="0"/>
              <a:t>VAE-GAN </a:t>
            </a:r>
            <a:r>
              <a:rPr lang="en-US" dirty="0" smtClean="0"/>
              <a:t>models</a:t>
            </a:r>
          </a:p>
          <a:p>
            <a:pPr lvl="1"/>
            <a:r>
              <a:rPr lang="en-US" dirty="0" smtClean="0"/>
              <a:t>Encoder-decoder layers</a:t>
            </a:r>
          </a:p>
          <a:p>
            <a:pPr lvl="2"/>
            <a:r>
              <a:rPr lang="en-US" dirty="0" smtClean="0"/>
              <a:t>Model 1: fully-connected layers</a:t>
            </a:r>
          </a:p>
          <a:p>
            <a:pPr lvl="2"/>
            <a:r>
              <a:rPr lang="en-US" dirty="0" smtClean="0"/>
              <a:t>Model 2: convolutional layers</a:t>
            </a:r>
          </a:p>
          <a:p>
            <a:pPr lvl="1"/>
            <a:r>
              <a:rPr lang="en-US" dirty="0" smtClean="0"/>
              <a:t>Dimension of the latent vector in VAE</a:t>
            </a:r>
          </a:p>
          <a:p>
            <a:pPr lvl="2"/>
            <a:r>
              <a:rPr lang="en-US" dirty="0" smtClean="0"/>
              <a:t>MNIST: 50 dims, SVHN: 1,024 dims, </a:t>
            </a:r>
            <a:r>
              <a:rPr lang="en-US" dirty="0" err="1" smtClean="0"/>
              <a:t>CelebA</a:t>
            </a:r>
            <a:r>
              <a:rPr lang="en-US" dirty="0" smtClean="0"/>
              <a:t>: 2,048 dims</a:t>
            </a:r>
          </a:p>
          <a:p>
            <a:pPr lvl="1"/>
            <a:r>
              <a:rPr lang="en-US" dirty="0" smtClean="0"/>
              <a:t>Classifier model</a:t>
            </a:r>
          </a:p>
          <a:p>
            <a:pPr lvl="2"/>
            <a:r>
              <a:rPr lang="en-US" dirty="0" smtClean="0"/>
              <a:t>Two fully-connected layers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60" y="5470376"/>
            <a:ext cx="7893255" cy="19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575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Attack # 1: classification attack</a:t>
            </a:r>
          </a:p>
          <a:p>
            <a:r>
              <a:rPr lang="en-US" dirty="0" smtClean="0"/>
              <a:t>Targeted attacks on MNIST for each of the 10 digits</a:t>
            </a:r>
          </a:p>
          <a:p>
            <a:pPr lvl="1"/>
            <a:r>
              <a:rPr lang="en-US" dirty="0" smtClean="0"/>
              <a:t>Classifier accuracy on adversarial examples considering the ground-truth labels (≈ 0%)</a:t>
            </a:r>
          </a:p>
          <a:p>
            <a:pPr lvl="1"/>
            <a:r>
              <a:rPr lang="en-US" dirty="0" smtClean="0"/>
              <a:t>Matching rate – predicted outputs by the classifier as the target class </a:t>
            </a:r>
            <a:r>
              <a:rPr lang="en-US" dirty="0"/>
              <a:t>(≈ </a:t>
            </a:r>
            <a:r>
              <a:rPr lang="en-US" dirty="0" smtClean="0"/>
              <a:t>100%)</a:t>
            </a:r>
          </a:p>
          <a:p>
            <a:r>
              <a:rPr lang="en-US" dirty="0" smtClean="0"/>
              <a:t>This attack achieves good success rate, however the obtained adversarial images are not of good quality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416526"/>
            <a:ext cx="9950325" cy="71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61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Attack # </a:t>
                </a:r>
                <a:r>
                  <a:rPr lang="en-US" dirty="0" smtClean="0"/>
                  <a:t>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VAE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attack </a:t>
                </a:r>
                <a:r>
                  <a:rPr lang="en-US" dirty="0"/>
                  <a:t>on MNIST images</a:t>
                </a:r>
              </a:p>
              <a:p>
                <a:r>
                  <a:rPr lang="en-US" dirty="0" smtClean="0"/>
                  <a:t>Success rate for untargeted and targeted attack (in parenthesis)</a:t>
                </a:r>
                <a:endParaRPr lang="en-US" dirty="0"/>
              </a:p>
              <a:p>
                <a:pPr lvl="1"/>
                <a:r>
                  <a:rPr lang="en-US" dirty="0" smtClean="0"/>
                  <a:t>Higher values indicates more successful attacks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421" y="3526160"/>
            <a:ext cx="9621315" cy="37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612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781727" cy="5367667"/>
          </a:xfrm>
        </p:spPr>
        <p:txBody>
          <a:bodyPr/>
          <a:lstStyle/>
          <a:p>
            <a:r>
              <a:rPr lang="en-US" dirty="0" smtClean="0"/>
              <a:t>Attack # 3: latent  attack</a:t>
            </a:r>
            <a:r>
              <a:rPr lang="en-US" dirty="0"/>
              <a:t> on MNIST images</a:t>
            </a:r>
          </a:p>
          <a:p>
            <a:pPr lvl="1"/>
            <a:r>
              <a:rPr lang="en-US" dirty="0" smtClean="0"/>
              <a:t>Higher values indicates more successful attacks</a:t>
            </a:r>
          </a:p>
          <a:p>
            <a:r>
              <a:rPr lang="en-US" dirty="0" smtClean="0"/>
              <a:t>The latent attack is the most successful of the 3 attacks (compare to previous page)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27" y="3526160"/>
            <a:ext cx="9786346" cy="383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019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Reconstructed NMIST images by VAE (left) versus VAE-GAN (right)</a:t>
            </a:r>
          </a:p>
          <a:p>
            <a:pPr lvl="1"/>
            <a:r>
              <a:rPr lang="en-US" dirty="0" smtClean="0"/>
              <a:t>VAE-GAN produced better quality images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50" y="2950096"/>
            <a:ext cx="8946462" cy="45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2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EBB5-F60F-4F8E-9FEB-62BCA524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51" y="1358504"/>
            <a:ext cx="7927334" cy="1093589"/>
          </a:xfrm>
        </p:spPr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A35A-39B0-4A79-BF55-29319FBDB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50" y="2563416"/>
            <a:ext cx="7927335" cy="3589854"/>
          </a:xfrm>
        </p:spPr>
        <p:txBody>
          <a:bodyPr/>
          <a:lstStyle/>
          <a:p>
            <a:r>
              <a:rPr lang="en-US" dirty="0"/>
              <a:t>Generative and Discriminative model compete till the Discriminative model can no longer tell the difference between the real and generated data.</a:t>
            </a:r>
          </a:p>
          <a:p>
            <a:r>
              <a:rPr lang="en-US" dirty="0"/>
              <a:t>Goal create new data instances that resemble the training data.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AD3454-B117-4411-B91B-5C98DBC33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49" y="3829438"/>
            <a:ext cx="4705212" cy="1679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73CE38-0C4B-4443-85AC-7D44DC1CBA23}"/>
              </a:ext>
            </a:extLst>
          </p:cNvPr>
          <p:cNvSpPr txBox="1"/>
          <p:nvPr/>
        </p:nvSpPr>
        <p:spPr>
          <a:xfrm>
            <a:off x="1439549" y="5524565"/>
            <a:ext cx="52934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https://towardsdatascience.com/understanding-generative-adversarial-networks-gans-cd6e4651a29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23939-3496-4B14-9449-9F8CE101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61" y="3757579"/>
            <a:ext cx="3853065" cy="664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866F2-93BD-41FB-846D-AFC50039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761" y="4414844"/>
            <a:ext cx="3853065" cy="4400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39DA1C-E7BB-4CF2-B9A7-638777511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761" y="4830745"/>
            <a:ext cx="3853065" cy="4895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AA3CE9-52E5-4A86-8744-DB0A14A62406}"/>
              </a:ext>
            </a:extLst>
          </p:cNvPr>
          <p:cNvSpPr txBox="1"/>
          <p:nvPr/>
        </p:nvSpPr>
        <p:spPr>
          <a:xfrm>
            <a:off x="6144761" y="5377621"/>
            <a:ext cx="349166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825" dirty="0">
                <a:solidFill>
                  <a:prstClr val="black"/>
                </a:solidFill>
                <a:latin typeface="Trebuchet MS" panose="020B0603020202020204"/>
              </a:rPr>
              <a:t>https://developers.google.com/machine-learning/gan/gan_structure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99E29-3673-49F7-BCE7-C148B0903985}"/>
              </a:ext>
            </a:extLst>
          </p:cNvPr>
          <p:cNvSpPr txBox="1"/>
          <p:nvPr/>
        </p:nvSpPr>
        <p:spPr>
          <a:xfrm>
            <a:off x="196670" y="1905297"/>
            <a:ext cx="989691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Intro to GANs</a:t>
            </a: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Kurt A Vedros</a:t>
            </a: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endParaRPr lang="en-US" sz="907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377190"/>
            <a:r>
              <a:rPr lang="en-US" sz="907" b="1" dirty="0">
                <a:solidFill>
                  <a:prstClr val="black"/>
                </a:solidFill>
                <a:latin typeface="Trebuchet MS" panose="020B0603020202020204"/>
              </a:rPr>
              <a:t>Basic GANs</a:t>
            </a:r>
          </a:p>
          <a:p>
            <a:pPr defTabSz="377190"/>
            <a:r>
              <a:rPr lang="en-US" sz="907" dirty="0">
                <a:solidFill>
                  <a:prstClr val="black"/>
                </a:solidFill>
                <a:latin typeface="Trebuchet MS" panose="020B0603020202020204"/>
              </a:rPr>
              <a:t>   Structure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Training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Loss Function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Challenges</a:t>
            </a:r>
          </a:p>
          <a:p>
            <a:pPr defTabSz="377190"/>
            <a:endParaRPr lang="en-US" sz="907" dirty="0">
              <a:solidFill>
                <a:srgbClr val="EBEBEB">
                  <a:lumMod val="75000"/>
                </a:srgbClr>
              </a:solidFill>
              <a:latin typeface="Trebuchet MS" panose="020B0603020202020204"/>
            </a:endParaRP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Variants of GANs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Wasserstein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Conditional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Pix2Pix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Cycle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Style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Text-to-Image</a:t>
            </a:r>
          </a:p>
          <a:p>
            <a:pPr defTabSz="377190"/>
            <a:r>
              <a:rPr lang="en-US" sz="907" dirty="0">
                <a:solidFill>
                  <a:srgbClr val="EBEBEB">
                    <a:lumMod val="75000"/>
                  </a:srgbClr>
                </a:solidFill>
                <a:latin typeface="Trebuchet MS" panose="020B0603020202020204"/>
              </a:rPr>
              <a:t>   Synthesis</a:t>
            </a:r>
          </a:p>
        </p:txBody>
      </p:sp>
    </p:spTree>
    <p:extLst>
      <p:ext uri="{BB962C8B-B14F-4D97-AF65-F5344CB8AC3E}">
        <p14:creationId xmlns:p14="http://schemas.microsoft.com/office/powerpoint/2010/main" val="36550982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 SVHN images (left) and the reconstructed images by VAE-GAN (right)</a:t>
            </a:r>
          </a:p>
          <a:p>
            <a:pPr lvl="1"/>
            <a:r>
              <a:rPr lang="en-US" dirty="0" smtClean="0"/>
              <a:t>VAE-GAN produces good quality reconstructions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00" y="2950096"/>
            <a:ext cx="9033520" cy="44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235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Latent attack on VAE-GAN with SVHN images</a:t>
            </a:r>
          </a:p>
          <a:p>
            <a:pPr lvl="1"/>
            <a:r>
              <a:rPr lang="en-US" dirty="0" smtClean="0"/>
              <a:t>The target class is ‘0’, and the source images are non-zero images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4744" y="2950098"/>
            <a:ext cx="1008112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Original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68960" y="2950097"/>
            <a:ext cx="1800200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Reconstructed image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45224" y="2950097"/>
            <a:ext cx="1800200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Adversarial image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45424" y="2950096"/>
            <a:ext cx="2952328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Predicted class of the adversarial image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79" y="3828742"/>
            <a:ext cx="601842" cy="3860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032" y="3771672"/>
            <a:ext cx="607173" cy="3894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140" y="3814192"/>
            <a:ext cx="606228" cy="38884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9560" y="3742184"/>
            <a:ext cx="288283" cy="381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093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Latent attack on VAE-GAN with </a:t>
            </a:r>
            <a:r>
              <a:rPr lang="en-US" dirty="0" err="1" smtClean="0"/>
              <a:t>CelebA</a:t>
            </a:r>
            <a:r>
              <a:rPr lang="en-US" dirty="0" smtClean="0"/>
              <a:t> </a:t>
            </a:r>
            <a:r>
              <a:rPr lang="en-US" dirty="0"/>
              <a:t>images</a:t>
            </a:r>
          </a:p>
          <a:p>
            <a:pPr lvl="1"/>
            <a:r>
              <a:rPr lang="en-US" dirty="0" smtClean="0"/>
              <a:t>Original images (left) and reconstructed image (right)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target class </a:t>
            </a:r>
            <a:r>
              <a:rPr lang="en-US" dirty="0" smtClean="0"/>
              <a:t>is shown on the right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 for VAE-GANs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6" y="3303603"/>
            <a:ext cx="8443355" cy="4182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00" y="4318248"/>
            <a:ext cx="1352550" cy="140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6011" y="3989249"/>
            <a:ext cx="1525995" cy="401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402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Attack-Inspired GAN (AI-GAN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Attack-Inspired GAN (AI-GAN)</a:t>
            </a:r>
          </a:p>
          <a:p>
            <a:pPr lvl="1"/>
            <a:r>
              <a:rPr lang="en-US" dirty="0" smtClean="0">
                <a:hlinkClick r:id="rId2"/>
              </a:rPr>
              <a:t>Bai </a:t>
            </a:r>
            <a:r>
              <a:rPr lang="en-US" dirty="0">
                <a:hlinkClick r:id="rId2"/>
              </a:rPr>
              <a:t>(</a:t>
            </a:r>
            <a:r>
              <a:rPr lang="en-US" dirty="0" smtClean="0">
                <a:hlinkClick r:id="rId2"/>
              </a:rPr>
              <a:t>2021) </a:t>
            </a:r>
            <a:r>
              <a:rPr lang="en-US" dirty="0">
                <a:hlinkClick r:id="rId2"/>
              </a:rPr>
              <a:t>AI-GAN: </a:t>
            </a:r>
            <a:r>
              <a:rPr lang="en-US" dirty="0" smtClean="0">
                <a:hlinkClick r:id="rId2"/>
              </a:rPr>
              <a:t>Attack-inspired Generation of Adversarial Examples</a:t>
            </a:r>
            <a:endParaRPr lang="en-US" dirty="0" smtClean="0"/>
          </a:p>
          <a:p>
            <a:r>
              <a:rPr lang="en-US" dirty="0" smtClean="0"/>
              <a:t>AI-GAN attack introduces a new GAN architecture for generating adversarial examples</a:t>
            </a:r>
          </a:p>
          <a:p>
            <a:pPr lvl="1"/>
            <a:r>
              <a:rPr lang="en-US" dirty="0" smtClean="0"/>
              <a:t>The architecture has 3 networks: generator, discriminator, and attacker</a:t>
            </a:r>
          </a:p>
          <a:p>
            <a:pPr lvl="1"/>
            <a:r>
              <a:rPr lang="en-US" dirty="0" smtClean="0"/>
              <a:t>The discriminator is trained for both detection of clean versus perturbed images, and classification of clean and perturbed images</a:t>
            </a:r>
          </a:p>
          <a:p>
            <a:r>
              <a:rPr lang="en-US" dirty="0" smtClean="0"/>
              <a:t>Focus is on targeted attacks</a:t>
            </a:r>
          </a:p>
          <a:p>
            <a:r>
              <a:rPr lang="en-US" dirty="0" smtClean="0"/>
              <a:t>It is evaluated on MNIST, CIFAR-10, and CIFAR-100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AI-GAN </a:t>
            </a:r>
            <a:r>
              <a:rPr lang="en-US" dirty="0" smtClean="0"/>
              <a:t>(Attack-Inspired GAN)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265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AI-GAN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AI-GAN consists of: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Generator</a:t>
            </a:r>
            <a:r>
              <a:rPr lang="en-US" dirty="0" smtClean="0"/>
              <a:t> – similar to the conditional GANs, it can generate images of a target class </a:t>
            </a:r>
            <a:r>
              <a:rPr lang="en-US" i="1" dirty="0" smtClean="0"/>
              <a:t>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Discriminator</a:t>
            </a:r>
            <a:r>
              <a:rPr lang="en-US" dirty="0" smtClean="0"/>
              <a:t> – has 2 branches, where one branch is designed to discriminate real from fake images, and a second branch performs classification into class labels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Attacker</a:t>
            </a:r>
            <a:r>
              <a:rPr lang="en-US" dirty="0" smtClean="0"/>
              <a:t> – a PGD attack is employed to generate adversarial images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AI-GAN (Attack-Inspired GAN)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856" y="3726810"/>
            <a:ext cx="6745924" cy="38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791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AI-GAN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Discriminator network</a:t>
            </a:r>
          </a:p>
          <a:p>
            <a:pPr lvl="1"/>
            <a:r>
              <a:rPr lang="en-US" dirty="0" smtClean="0"/>
              <a:t>Branch 1: discriminate between clean images </a:t>
            </a:r>
            <a:r>
              <a:rPr lang="en-US" i="1" dirty="0" smtClean="0"/>
              <a:t>x</a:t>
            </a:r>
            <a:r>
              <a:rPr lang="en-US" dirty="0" smtClean="0"/>
              <a:t> and perturbed images </a:t>
            </a:r>
            <a:r>
              <a:rPr lang="en-US" i="1" dirty="0" smtClean="0"/>
              <a:t>x’</a:t>
            </a:r>
          </a:p>
          <a:p>
            <a:pPr lvl="2"/>
            <a:r>
              <a:rPr lang="en-US" dirty="0" smtClean="0"/>
              <a:t>This is similar to a binary input detector (in Assignment 2)</a:t>
            </a:r>
          </a:p>
          <a:p>
            <a:pPr lvl="1"/>
            <a:r>
              <a:rPr lang="en-US" dirty="0" smtClean="0"/>
              <a:t>Branch 2: classify all images by applying adversarial training</a:t>
            </a:r>
          </a:p>
          <a:p>
            <a:pPr lvl="2"/>
            <a:r>
              <a:rPr lang="en-US" dirty="0" smtClean="0"/>
              <a:t>Train this branch on both clean images </a:t>
            </a:r>
            <a:r>
              <a:rPr lang="en-US" i="1" dirty="0" smtClean="0"/>
              <a:t>x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dirty="0" smtClean="0"/>
              <a:t>adversarial images generated by the attacker </a:t>
            </a:r>
            <a:r>
              <a:rPr lang="en-US" i="1" dirty="0" smtClean="0"/>
              <a:t>x’’ </a:t>
            </a:r>
            <a:r>
              <a:rPr lang="en-US" dirty="0" smtClean="0"/>
              <a:t>by using the true labels for the adversarial images</a:t>
            </a:r>
          </a:p>
          <a:p>
            <a:pPr lvl="2"/>
            <a:r>
              <a:rPr lang="en-US" dirty="0" smtClean="0"/>
              <a:t>Also, train </a:t>
            </a:r>
            <a:r>
              <a:rPr lang="en-US" dirty="0"/>
              <a:t>this branch on both clean images </a:t>
            </a:r>
            <a:r>
              <a:rPr lang="en-US" i="1" dirty="0"/>
              <a:t>x </a:t>
            </a:r>
            <a:r>
              <a:rPr lang="en-US" dirty="0"/>
              <a:t>and</a:t>
            </a:r>
            <a:r>
              <a:rPr lang="en-US" i="1" dirty="0"/>
              <a:t> </a:t>
            </a:r>
            <a:r>
              <a:rPr lang="en-US" dirty="0"/>
              <a:t>adversarial images generated by the </a:t>
            </a:r>
            <a:r>
              <a:rPr lang="en-US" dirty="0" smtClean="0"/>
              <a:t>generator </a:t>
            </a:r>
            <a:r>
              <a:rPr lang="en-US" i="1" dirty="0"/>
              <a:t>x</a:t>
            </a:r>
            <a:r>
              <a:rPr lang="en-US" i="1" dirty="0" smtClean="0"/>
              <a:t>’ </a:t>
            </a:r>
            <a:r>
              <a:rPr lang="en-US" dirty="0"/>
              <a:t>by using the true labels for the adversarial </a:t>
            </a:r>
            <a:r>
              <a:rPr lang="en-US" dirty="0" smtClean="0"/>
              <a:t>images</a:t>
            </a:r>
          </a:p>
          <a:p>
            <a:pPr lvl="2"/>
            <a:r>
              <a:rPr lang="en-US" dirty="0" smtClean="0"/>
              <a:t>This is similar to adversarial trainer (in Assignment 2)</a:t>
            </a:r>
          </a:p>
          <a:p>
            <a:r>
              <a:rPr lang="en-US" dirty="0" smtClean="0"/>
              <a:t>Generator network</a:t>
            </a:r>
          </a:p>
          <a:p>
            <a:pPr lvl="1"/>
            <a:r>
              <a:rPr lang="en-US" dirty="0" smtClean="0"/>
              <a:t>It is trained to find adversarial examples </a:t>
            </a:r>
            <a:r>
              <a:rPr lang="en-US" i="1" dirty="0"/>
              <a:t>x’</a:t>
            </a:r>
            <a:r>
              <a:rPr lang="en-US" dirty="0" smtClean="0"/>
              <a:t> that are classified </a:t>
            </a:r>
            <a:r>
              <a:rPr lang="en-US" dirty="0"/>
              <a:t>by the </a:t>
            </a:r>
            <a:r>
              <a:rPr lang="en-US" dirty="0" smtClean="0"/>
              <a:t>discriminator as clean images </a:t>
            </a:r>
            <a:r>
              <a:rPr lang="en-US" i="1" dirty="0" smtClean="0"/>
              <a:t>x</a:t>
            </a:r>
            <a:r>
              <a:rPr lang="en-US" dirty="0" smtClean="0"/>
              <a:t> with the target class </a:t>
            </a:r>
            <a:r>
              <a:rPr lang="en-US" i="1" dirty="0" smtClean="0"/>
              <a:t>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AI-GAN (Attack-Inspired GAN)</a:t>
            </a:r>
          </a:p>
        </p:txBody>
      </p:sp>
    </p:spTree>
    <p:extLst>
      <p:ext uri="{BB962C8B-B14F-4D97-AF65-F5344CB8AC3E}">
        <p14:creationId xmlns:p14="http://schemas.microsoft.com/office/powerpoint/2010/main" val="41606306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White-box targeted attack</a:t>
            </a:r>
          </a:p>
          <a:p>
            <a:pPr lvl="1"/>
            <a:r>
              <a:rPr lang="en-US" dirty="0" smtClean="0"/>
              <a:t>Running time comparison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Attacks on MNIST and CIFAR-10 and comparison to </a:t>
            </a:r>
            <a:r>
              <a:rPr lang="en-US" dirty="0" err="1" smtClean="0"/>
              <a:t>AdvGAN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AI-GAN (Attack-Inspired GAN)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4904" y="2891982"/>
            <a:ext cx="4667250" cy="70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549" y="4423123"/>
            <a:ext cx="4619625" cy="3162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224" y="5222362"/>
            <a:ext cx="45434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83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Adversarial examples for MNIST and CIFAR-10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AI-GAN (Attack-Inspired GAN)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0510" b="49864"/>
          <a:stretch/>
        </p:blipFill>
        <p:spPr>
          <a:xfrm>
            <a:off x="0" y="2878088"/>
            <a:ext cx="5287168" cy="4443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9853" b="50043"/>
          <a:stretch/>
        </p:blipFill>
        <p:spPr>
          <a:xfrm>
            <a:off x="5389240" y="3188093"/>
            <a:ext cx="4628975" cy="38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58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of the success rate against defenses: adversarial training (Adv.), ensemble adversarial training (Ens.) and iterative adversarial training (</a:t>
            </a:r>
            <a:r>
              <a:rPr lang="en-US" dirty="0" err="1" smtClean="0"/>
              <a:t>Iter</a:t>
            </a:r>
            <a:r>
              <a:rPr lang="en-US" dirty="0" smtClean="0"/>
              <a:t>. Adv.)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AI-GAN (Attack-Inspired GAN)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0808" y="3166120"/>
            <a:ext cx="780386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390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APE-GAN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APE-GAN (Adversarial Perturbation Elimination GAN)</a:t>
            </a:r>
          </a:p>
          <a:p>
            <a:pPr lvl="1"/>
            <a:r>
              <a:rPr lang="en-US" dirty="0" err="1" smtClean="0">
                <a:hlinkClick r:id="rId2"/>
              </a:rPr>
              <a:t>Jin</a:t>
            </a:r>
            <a:r>
              <a:rPr lang="en-US" dirty="0" smtClean="0">
                <a:hlinkClick r:id="rId2"/>
              </a:rPr>
              <a:t> (2019</a:t>
            </a:r>
            <a:r>
              <a:rPr lang="en-US" dirty="0">
                <a:hlinkClick r:id="rId2"/>
              </a:rPr>
              <a:t>) </a:t>
            </a:r>
            <a:r>
              <a:rPr lang="en-US" dirty="0" smtClean="0">
                <a:hlinkClick r:id="rId2"/>
              </a:rPr>
              <a:t>APE-GAN: Adversarial </a:t>
            </a:r>
            <a:r>
              <a:rPr lang="en-US" dirty="0">
                <a:hlinkClick r:id="rId2"/>
              </a:rPr>
              <a:t>Perturbation Elimination </a:t>
            </a:r>
            <a:r>
              <a:rPr lang="en-US" dirty="0" smtClean="0">
                <a:hlinkClick r:id="rId2"/>
              </a:rPr>
              <a:t>with GAN</a:t>
            </a:r>
            <a:endParaRPr lang="en-US" dirty="0"/>
          </a:p>
          <a:p>
            <a:r>
              <a:rPr lang="en-US" dirty="0" smtClean="0"/>
              <a:t>A defense approach that has similarity to Defense-GAN</a:t>
            </a:r>
          </a:p>
          <a:p>
            <a:r>
              <a:rPr lang="en-US" dirty="0" smtClean="0"/>
              <a:t>It uses the generator of GAN to create images that are clean of adversarial perturbations</a:t>
            </a:r>
          </a:p>
          <a:p>
            <a:pPr lvl="1"/>
            <a:r>
              <a:rPr lang="en-US" dirty="0" smtClean="0"/>
              <a:t>A novel loss function in GAN is used for this purpose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APE-GAN (</a:t>
            </a:r>
            <a:r>
              <a:rPr lang="en-US" dirty="0"/>
              <a:t>Adversarial Perturbation Elimination</a:t>
            </a:r>
            <a:r>
              <a:rPr lang="en-US" dirty="0" smtClean="0"/>
              <a:t> </a:t>
            </a:r>
            <a:r>
              <a:rPr lang="en-US" dirty="0"/>
              <a:t>GAN)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51" y="4580652"/>
            <a:ext cx="8114307" cy="310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91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108_win32_v2" id="{BACE0C7A-21E3-4076-A8EC-387C4B513415}" vid="{366C1592-6B2F-409D-ADAA-749D8A12786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16075</TotalTime>
  <Words>6012</Words>
  <Application>Microsoft Office PowerPoint</Application>
  <PresentationFormat>Custom</PresentationFormat>
  <Paragraphs>957</Paragraphs>
  <Slides>102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102</vt:i4>
      </vt:variant>
    </vt:vector>
  </HeadingPairs>
  <TitlesOfParts>
    <vt:vector size="116" baseType="lpstr">
      <vt:lpstr>Arial</vt:lpstr>
      <vt:lpstr>Calibri</vt:lpstr>
      <vt:lpstr>Cambria Math</vt:lpstr>
      <vt:lpstr>Courier New</vt:lpstr>
      <vt:lpstr>Palatino Linotype</vt:lpstr>
      <vt:lpstr>Segoe UI</vt:lpstr>
      <vt:lpstr>Segoe UI Light</vt:lpstr>
      <vt:lpstr>Tahoma</vt:lpstr>
      <vt:lpstr>Trebuchet MS</vt:lpstr>
      <vt:lpstr>Wingdings</vt:lpstr>
      <vt:lpstr>Wingdings 3</vt:lpstr>
      <vt:lpstr>Office Theme</vt:lpstr>
      <vt:lpstr>Facet</vt:lpstr>
      <vt:lpstr>WelcomeDoc</vt:lpstr>
      <vt:lpstr>PowerPoint Presentation</vt:lpstr>
      <vt:lpstr>Lecture 7</vt:lpstr>
      <vt:lpstr>Lecture Outline</vt:lpstr>
      <vt:lpstr>Introduction to GANs</vt:lpstr>
      <vt:lpstr>Outline</vt:lpstr>
      <vt:lpstr>Generative Adversarial Networks (GANs) </vt:lpstr>
      <vt:lpstr>Structure </vt:lpstr>
      <vt:lpstr>Structure</vt:lpstr>
      <vt:lpstr>Structure</vt:lpstr>
      <vt:lpstr>Structure</vt:lpstr>
      <vt:lpstr>Training</vt:lpstr>
      <vt:lpstr>Loss Functions</vt:lpstr>
      <vt:lpstr>Examples</vt:lpstr>
      <vt:lpstr>Challenges of GANs</vt:lpstr>
      <vt:lpstr>Wasserstein GANs</vt:lpstr>
      <vt:lpstr>Conditional GANs</vt:lpstr>
      <vt:lpstr>Conditional GANs</vt:lpstr>
      <vt:lpstr>Image-to-Image Translation</vt:lpstr>
      <vt:lpstr>Pix2Pix GANs</vt:lpstr>
      <vt:lpstr>Patch GANs</vt:lpstr>
      <vt:lpstr>Pix2Pix GANs</vt:lpstr>
      <vt:lpstr>Unpaired Image-to-Image Translation</vt:lpstr>
      <vt:lpstr>CycleGANs</vt:lpstr>
      <vt:lpstr>CycleGANs</vt:lpstr>
      <vt:lpstr>CycleGANs</vt:lpstr>
      <vt:lpstr>StyleGANs</vt:lpstr>
      <vt:lpstr>StyleGANs</vt:lpstr>
      <vt:lpstr>Text-to-Image Synthesis GANs</vt:lpstr>
      <vt:lpstr>Text-to-Image Synthesis GANs</vt:lpstr>
      <vt:lpstr>References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DEFENSE-GAN</vt:lpstr>
      <vt:lpstr>Introduction</vt:lpstr>
      <vt:lpstr>Related Adversarial Defenses</vt:lpstr>
      <vt:lpstr>Quick Overview on GANs</vt:lpstr>
      <vt:lpstr>Defense-GAN Algorithm</vt:lpstr>
      <vt:lpstr>Defense-GAN Algorithm</vt:lpstr>
      <vt:lpstr>Experiments</vt:lpstr>
      <vt:lpstr>Black-Box Experiments</vt:lpstr>
      <vt:lpstr>Effect of Hyperparameters L and R</vt:lpstr>
      <vt:lpstr>Effect of Changing ϵ</vt:lpstr>
      <vt:lpstr>Attack Detection</vt:lpstr>
      <vt:lpstr>White-Box Experiments</vt:lpstr>
      <vt:lpstr>White-Box Experiments</vt:lpstr>
      <vt:lpstr>Conclusions</vt:lpstr>
      <vt:lpstr>ANY QUESTIONS?</vt:lpstr>
      <vt:lpstr>Adversarial Examples for Generative Models</vt:lpstr>
      <vt:lpstr>Auto-Encoder (AE)</vt:lpstr>
      <vt:lpstr>Variational Auto-encoder (VAE)</vt:lpstr>
      <vt:lpstr>Variational Auto-encoder (VAE)</vt:lpstr>
      <vt:lpstr>VAE-GAN</vt:lpstr>
      <vt:lpstr>Generative vs Discriminative Models</vt:lpstr>
      <vt:lpstr>Motivating Attack Scenario</vt:lpstr>
      <vt:lpstr>Proposed Attack #1: Classifier Attack</vt:lpstr>
      <vt:lpstr>Proposed Attack #1: Classifier Attack</vt:lpstr>
      <vt:lpstr>Proposed Attack #2: L_VAE Attack</vt:lpstr>
      <vt:lpstr>Proposed Attack #3: Latent Attack</vt:lpstr>
      <vt:lpstr>Experimental Evaluation</vt:lpstr>
      <vt:lpstr>Experimental Evaluation</vt:lpstr>
      <vt:lpstr>Experimental Evaluation</vt:lpstr>
      <vt:lpstr>Experimental Evaluation</vt:lpstr>
      <vt:lpstr>Experimental Evaluation</vt:lpstr>
      <vt:lpstr>Experimental Evaluation</vt:lpstr>
      <vt:lpstr>Experimental Evaluation</vt:lpstr>
      <vt:lpstr>Experimental Evaluation</vt:lpstr>
      <vt:lpstr>Attack-Inspired GAN (AI-GAN)</vt:lpstr>
      <vt:lpstr>AI-GAN Architecture</vt:lpstr>
      <vt:lpstr>AI-GAN Architecture</vt:lpstr>
      <vt:lpstr>Experimental Evaluation</vt:lpstr>
      <vt:lpstr>Experimental Evaluation</vt:lpstr>
      <vt:lpstr>Experimental Evaluation</vt:lpstr>
      <vt:lpstr>APE-GAN</vt:lpstr>
      <vt:lpstr>APE-GAN Architecture</vt:lpstr>
      <vt:lpstr>APE-GAN Architecture</vt:lpstr>
      <vt:lpstr>Experimental Evaluation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Vakanski, Aleksandar (vakanski@uidaho.edu)</cp:lastModifiedBy>
  <cp:revision>3573</cp:revision>
  <cp:lastPrinted>2016-01-16T17:38:40Z</cp:lastPrinted>
  <dcterms:created xsi:type="dcterms:W3CDTF">2014-06-16T13:46:25Z</dcterms:created>
  <dcterms:modified xsi:type="dcterms:W3CDTF">2021-10-01T15:05:13Z</dcterms:modified>
</cp:coreProperties>
</file>